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</p:sldIdLst>
  <p:sldSz cy="5143500" cx="9144000"/>
  <p:notesSz cx="6858000" cy="9144000"/>
  <p:embeddedFontLst>
    <p:embeddedFont>
      <p:font typeface="Figtree"/>
      <p:regular r:id="rId52"/>
      <p:bold r:id="rId53"/>
      <p:italic r:id="rId54"/>
      <p:boldItalic r:id="rId55"/>
    </p:embeddedFont>
    <p:embeddedFont>
      <p:font typeface="Arvo"/>
      <p:regular r:id="rId56"/>
      <p:bold r:id="rId57"/>
      <p:italic r:id="rId58"/>
      <p:boldItalic r:id="rId59"/>
    </p:embeddedFont>
    <p:embeddedFont>
      <p:font typeface="Albert Sans Light"/>
      <p:regular r:id="rId60"/>
      <p:bold r:id="rId61"/>
      <p:italic r:id="rId62"/>
      <p:boldItalic r:id="rId63"/>
    </p:embeddedFont>
    <p:embeddedFont>
      <p:font typeface="Bodoni"/>
      <p:regular r:id="rId64"/>
      <p:bold r:id="rId65"/>
      <p:italic r:id="rId66"/>
      <p:boldItalic r:id="rId67"/>
    </p:embeddedFont>
    <p:embeddedFont>
      <p:font typeface="Albert Sans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2" roundtripDataSignature="AMtx7mgEl8pUInZBPnWadRWzGAouARyr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customschemas.google.com/relationships/presentationmetadata" Target="metadata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font" Target="fonts/AlbertSans-boldItalic.fntdata"/><Relationship Id="rId70" Type="http://schemas.openxmlformats.org/officeDocument/2006/relationships/font" Target="fonts/AlbertSans-italic.fntdata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AlbertSansLight-italic.fntdata"/><Relationship Id="rId61" Type="http://schemas.openxmlformats.org/officeDocument/2006/relationships/font" Target="fonts/AlbertSansLight-bold.fntdata"/><Relationship Id="rId20" Type="http://schemas.openxmlformats.org/officeDocument/2006/relationships/slide" Target="slides/slide15.xml"/><Relationship Id="rId64" Type="http://schemas.openxmlformats.org/officeDocument/2006/relationships/font" Target="fonts/Bodoni-regular.fntdata"/><Relationship Id="rId63" Type="http://schemas.openxmlformats.org/officeDocument/2006/relationships/font" Target="fonts/AlbertSansLight-boldItalic.fntdata"/><Relationship Id="rId22" Type="http://schemas.openxmlformats.org/officeDocument/2006/relationships/slide" Target="slides/slide17.xml"/><Relationship Id="rId66" Type="http://schemas.openxmlformats.org/officeDocument/2006/relationships/font" Target="fonts/Bodoni-italic.fntdata"/><Relationship Id="rId21" Type="http://schemas.openxmlformats.org/officeDocument/2006/relationships/slide" Target="slides/slide16.xml"/><Relationship Id="rId65" Type="http://schemas.openxmlformats.org/officeDocument/2006/relationships/font" Target="fonts/Bodoni-bold.fntdata"/><Relationship Id="rId24" Type="http://schemas.openxmlformats.org/officeDocument/2006/relationships/slide" Target="slides/slide19.xml"/><Relationship Id="rId68" Type="http://schemas.openxmlformats.org/officeDocument/2006/relationships/font" Target="fonts/AlbertSans-regular.fntdata"/><Relationship Id="rId23" Type="http://schemas.openxmlformats.org/officeDocument/2006/relationships/slide" Target="slides/slide18.xml"/><Relationship Id="rId67" Type="http://schemas.openxmlformats.org/officeDocument/2006/relationships/font" Target="fonts/Bodoni-boldItalic.fntdata"/><Relationship Id="rId60" Type="http://schemas.openxmlformats.org/officeDocument/2006/relationships/font" Target="fonts/AlbertSansLight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font" Target="fonts/AlbertSans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Figtree-bold.fntdata"/><Relationship Id="rId52" Type="http://schemas.openxmlformats.org/officeDocument/2006/relationships/font" Target="fonts/Figtree-regular.fntdata"/><Relationship Id="rId11" Type="http://schemas.openxmlformats.org/officeDocument/2006/relationships/slide" Target="slides/slide6.xml"/><Relationship Id="rId55" Type="http://schemas.openxmlformats.org/officeDocument/2006/relationships/font" Target="fonts/Figtree-boldItalic.fntdata"/><Relationship Id="rId10" Type="http://schemas.openxmlformats.org/officeDocument/2006/relationships/slide" Target="slides/slide5.xml"/><Relationship Id="rId54" Type="http://schemas.openxmlformats.org/officeDocument/2006/relationships/font" Target="fonts/Figtree-italic.fntdata"/><Relationship Id="rId13" Type="http://schemas.openxmlformats.org/officeDocument/2006/relationships/slide" Target="slides/slide8.xml"/><Relationship Id="rId57" Type="http://schemas.openxmlformats.org/officeDocument/2006/relationships/font" Target="fonts/Arvo-bold.fntdata"/><Relationship Id="rId12" Type="http://schemas.openxmlformats.org/officeDocument/2006/relationships/slide" Target="slides/slide7.xml"/><Relationship Id="rId56" Type="http://schemas.openxmlformats.org/officeDocument/2006/relationships/font" Target="fonts/Arvo-regular.fntdata"/><Relationship Id="rId15" Type="http://schemas.openxmlformats.org/officeDocument/2006/relationships/slide" Target="slides/slide10.xml"/><Relationship Id="rId59" Type="http://schemas.openxmlformats.org/officeDocument/2006/relationships/font" Target="fonts/Arvo-boldItalic.fntdata"/><Relationship Id="rId14" Type="http://schemas.openxmlformats.org/officeDocument/2006/relationships/slide" Target="slides/slide9.xml"/><Relationship Id="rId58" Type="http://schemas.openxmlformats.org/officeDocument/2006/relationships/font" Target="fonts/Arv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ale.flexiple.com/illustrations/" TargetMode="External"/><Relationship Id="rId3" Type="http://schemas.openxmlformats.org/officeDocument/2006/relationships/hyperlink" Target="https://pixabay.com/photos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105e33ca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f105e33c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Cover Half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Gambar vector bisa didownload di: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https://scale.flexiple.com/illustrations/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Jika ingin foto free royalty bisa download di: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https://pixabay.com/photos/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" name="Google Shape;36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6" name="Google Shape;41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4" name="Google Shape;444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6982851867_4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g26982851867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982851867_2_1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1" name="Google Shape;11;g26982851867_2_1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9pPr>
          </a:lstStyle>
          <a:p/>
        </p:txBody>
      </p:sp>
      <p:sp>
        <p:nvSpPr>
          <p:cNvPr id="12" name="Google Shape;12;g26982851867_2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4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5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6" name="Google Shape;66;p54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70" name="Google Shape;70;p5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71" name="Google Shape;71;p55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56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6"/>
          <p:cNvSpPr txBox="1"/>
          <p:nvPr>
            <p:ph idx="1" type="subTitle"/>
          </p:nvPr>
        </p:nvSpPr>
        <p:spPr>
          <a:xfrm>
            <a:off x="4675100" y="2968204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77" name="Google Shape;77;p56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5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5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57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57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57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57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57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8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0" name="Google Shape;90;p5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" name="Google Shape;91;p58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58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58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58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5" name="Google Shape;95;p58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58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7" name="Google Shape;97;p58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58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9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59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59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59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59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59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59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8" name="Google Shape;108;p5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9" name="Google Shape;109;p59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59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59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59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59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59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59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59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59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59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0"/>
          <p:cNvSpPr txBox="1"/>
          <p:nvPr>
            <p:ph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6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" name="Google Shape;123;p60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1"/>
          <p:cNvSpPr txBox="1"/>
          <p:nvPr>
            <p:ph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6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8" name="Google Shape;128;p61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61"/>
          <p:cNvSpPr txBox="1"/>
          <p:nvPr>
            <p:ph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61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61"/>
          <p:cNvSpPr txBox="1"/>
          <p:nvPr>
            <p:ph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61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2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7" name="Google Shape;137;p63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3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9" name="Google Shape;139;p63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140" name="Google Shape;140;p63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52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52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pic>
        <p:nvPicPr>
          <p:cNvPr id="18" name="Google Shape;18;p52"/>
          <p:cNvPicPr preferRelativeResize="0"/>
          <p:nvPr/>
        </p:nvPicPr>
        <p:blipFill rotWithShape="1">
          <a:blip r:embed="rId2">
            <a:alphaModFix/>
          </a:blip>
          <a:srcRect b="9336" l="4454" r="4444" t="6847"/>
          <a:stretch/>
        </p:blipFill>
        <p:spPr>
          <a:xfrm>
            <a:off x="406950" y="352200"/>
            <a:ext cx="8330102" cy="4311000"/>
          </a:xfrm>
          <a:prstGeom prst="rect">
            <a:avLst/>
          </a:prstGeom>
          <a:solidFill>
            <a:srgbClr val="9900FF"/>
          </a:solidFill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4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144" name="Google Shape;144;p64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5" name="Google Shape;145;p64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146" name="Google Shape;146;p64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64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5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6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6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66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66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b="1" sz="3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" name="Google Shape;23;p4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" name="Google Shape;24;p4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8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8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8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1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1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1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1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2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42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2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2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43" name="Google Shape;43;p42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2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45" name="Google Shape;45;p42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42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2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2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2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2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42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42"/>
          <p:cNvSpPr txBox="1"/>
          <p:nvPr>
            <p:ph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4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7" name="Google Shape;57;p4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rgbClr val="04317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49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62" name="Google Shape;62;p49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1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  <a:defRPr b="0" i="0" sz="14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○"/>
              <a:defRPr b="0" i="0" sz="14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lbert Sans Light"/>
              <a:buChar char="■"/>
              <a:defRPr b="0" i="0" sz="13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lbert Sans Light"/>
              <a:buChar char="●"/>
              <a:defRPr b="0" i="0" sz="13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 Light"/>
              <a:buChar char="○"/>
              <a:defRPr b="0" i="0" sz="12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 Light"/>
              <a:buChar char="■"/>
              <a:defRPr b="0" i="0" sz="12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lbert Sans Light"/>
              <a:buChar char="●"/>
              <a:defRPr b="0" i="0" sz="11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lbert Sans Light"/>
              <a:buChar char="○"/>
              <a:defRPr b="0" i="0" sz="11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lbert Sans Light"/>
              <a:buChar char="■"/>
              <a:defRPr b="0" i="0" sz="10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3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etbootstrap.com/docs/4.0/components/forms/" TargetMode="External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laravel.com/docs/10.x/eloquent#insert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en.wikipedia.org/wiki/List_of_HTTP_status_code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laravel.com/docs/10.x/csrf" TargetMode="External"/><Relationship Id="rId4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1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laravel.com/docs/10.x/responses#redirects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8.png"/><Relationship Id="rId4" Type="http://schemas.openxmlformats.org/officeDocument/2006/relationships/image" Target="../media/image44.png"/><Relationship Id="rId5" Type="http://schemas.openxmlformats.org/officeDocument/2006/relationships/image" Target="../media/image30.png"/><Relationship Id="rId6" Type="http://schemas.openxmlformats.org/officeDocument/2006/relationships/image" Target="../media/image4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Relationship Id="rId4" Type="http://schemas.openxmlformats.org/officeDocument/2006/relationships/image" Target="../media/image3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7.png"/><Relationship Id="rId4" Type="http://schemas.openxmlformats.org/officeDocument/2006/relationships/image" Target="../media/image4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laravel.com/docs/10.x/eloquent-relationships#many-to-many" TargetMode="External"/><Relationship Id="rId4" Type="http://schemas.openxmlformats.org/officeDocument/2006/relationships/hyperlink" Target="https://laravel.com/docs/10.x/eloquent-relationships#attaching-detaching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etbootstrap.com/docs/5.0/forms/overview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f105e33cad_0_7"/>
          <p:cNvPicPr preferRelativeResize="0"/>
          <p:nvPr/>
        </p:nvPicPr>
        <p:blipFill rotWithShape="1">
          <a:blip r:embed="rId3">
            <a:alphaModFix/>
          </a:blip>
          <a:srcRect b="0" l="0" r="34887" t="0"/>
          <a:stretch/>
        </p:blipFill>
        <p:spPr>
          <a:xfrm>
            <a:off x="0" y="0"/>
            <a:ext cx="595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f105e33cad_0_7"/>
          <p:cNvSpPr txBox="1"/>
          <p:nvPr/>
        </p:nvSpPr>
        <p:spPr>
          <a:xfrm>
            <a:off x="579850" y="490850"/>
            <a:ext cx="4584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Web Framework Programming</a:t>
            </a:r>
            <a:endParaRPr/>
          </a:p>
        </p:txBody>
      </p:sp>
      <p:sp>
        <p:nvSpPr>
          <p:cNvPr id="162" name="Google Shape;162;g2f105e33cad_0_7"/>
          <p:cNvSpPr txBox="1"/>
          <p:nvPr/>
        </p:nvSpPr>
        <p:spPr>
          <a:xfrm>
            <a:off x="579850" y="3846095"/>
            <a:ext cx="4004400" cy="76713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6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WEEK 08</a:t>
            </a:r>
            <a:br>
              <a:rPr b="0" i="0" lang="es" sz="16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b="0" i="0" lang="es" sz="16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endParaRPr b="0" i="0" sz="16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6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b="0" i="0" sz="16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3" name="Google Shape;163;g2f105e33cad_0_7"/>
          <p:cNvSpPr txBox="1"/>
          <p:nvPr/>
        </p:nvSpPr>
        <p:spPr>
          <a:xfrm>
            <a:off x="579850" y="1301750"/>
            <a:ext cx="4360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2200" u="none" cap="none" strike="noStrik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Topic 8</a:t>
            </a:r>
            <a:endParaRPr b="1" i="0" sz="2200" u="none" cap="none" strike="noStrike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3800" u="none" cap="none" strike="noStrik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Submission Form</a:t>
            </a:r>
            <a:endParaRPr/>
          </a:p>
        </p:txBody>
      </p:sp>
      <p:pic>
        <p:nvPicPr>
          <p:cNvPr id="164" name="Google Shape;164;g2f105e33cad_0_7"/>
          <p:cNvPicPr preferRelativeResize="0"/>
          <p:nvPr/>
        </p:nvPicPr>
        <p:blipFill rotWithShape="1">
          <a:blip r:embed="rId4">
            <a:alphaModFix/>
          </a:blip>
          <a:srcRect b="0" l="11137" r="11408" t="0"/>
          <a:stretch/>
        </p:blipFill>
        <p:spPr>
          <a:xfrm>
            <a:off x="4474725" y="807275"/>
            <a:ext cx="4360200" cy="422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f105e33cad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2616" y="186713"/>
            <a:ext cx="882616" cy="3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f105e33cad_0_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9531" y="99675"/>
            <a:ext cx="1346739" cy="5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f105e33cad_0_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 txBox="1"/>
          <p:nvPr>
            <p:ph idx="4294967295" type="body"/>
          </p:nvPr>
        </p:nvSpPr>
        <p:spPr>
          <a:xfrm>
            <a:off x="318757" y="990550"/>
            <a:ext cx="4237912" cy="3643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600">
                <a:solidFill>
                  <a:schemeClr val="dk1"/>
                </a:solidFill>
              </a:rPr>
              <a:t>The create() function shows the form to create a new Type data.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600">
                <a:solidFill>
                  <a:schemeClr val="dk1"/>
                </a:solidFill>
              </a:rPr>
              <a:t>If the form must collect other data from other tables, you can construct the query statement before the “return view” statement and parse it.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600">
                <a:solidFill>
                  <a:schemeClr val="dk1"/>
                </a:solidFill>
              </a:rPr>
              <a:t>This is a simple example of our case study (Type Form)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600">
                <a:solidFill>
                  <a:schemeClr val="dk1"/>
                </a:solidFill>
              </a:rPr>
              <a:t>This method will direct into directory /resources/views/category and formcreate.blade.php file.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600">
                <a:solidFill>
                  <a:schemeClr val="dk1"/>
                </a:solidFill>
              </a:rPr>
              <a:t>The name of ‘formcreate.blade.php’ is depends on analysis and naming file of your company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8" name="Google Shape;238;p10"/>
          <p:cNvSpPr txBox="1"/>
          <p:nvPr>
            <p:ph idx="4294967295" type="title"/>
          </p:nvPr>
        </p:nvSpPr>
        <p:spPr>
          <a:xfrm>
            <a:off x="538625" y="76750"/>
            <a:ext cx="82866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Create method() inside your Controller</a:t>
            </a:r>
            <a:endParaRPr/>
          </a:p>
        </p:txBody>
      </p:sp>
      <p:sp>
        <p:nvSpPr>
          <p:cNvPr id="239" name="Google Shape;239;p10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40" name="Google Shape;2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2314459"/>
            <a:ext cx="4729135" cy="901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"/>
          <p:cNvSpPr txBox="1"/>
          <p:nvPr>
            <p:ph idx="4294967295" type="body"/>
          </p:nvPr>
        </p:nvSpPr>
        <p:spPr>
          <a:xfrm>
            <a:off x="658194" y="1098884"/>
            <a:ext cx="7013196" cy="25587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" sz="1600">
                <a:solidFill>
                  <a:schemeClr val="dk1"/>
                </a:solidFill>
              </a:rPr>
              <a:t>Put the file view  in the folder category.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" sz="1600">
                <a:solidFill>
                  <a:schemeClr val="dk1"/>
                </a:solidFill>
              </a:rPr>
              <a:t>Implement your include, extend and section of your template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" sz="1600">
                <a:solidFill>
                  <a:schemeClr val="dk1"/>
                </a:solidFill>
              </a:rPr>
              <a:t>Implement your form create based on the </a:t>
            </a:r>
            <a:r>
              <a:rPr lang="es" sz="16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bootstrap</a:t>
            </a:r>
            <a:r>
              <a:rPr lang="es" sz="1600">
                <a:solidFill>
                  <a:schemeClr val="dk1"/>
                </a:solidFill>
              </a:rPr>
              <a:t> form.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s" sz="1600">
                <a:solidFill>
                  <a:schemeClr val="dk1"/>
                </a:solidFill>
              </a:rPr>
              <a:t>Modify the form according to your database</a:t>
            </a:r>
            <a:endParaRPr/>
          </a:p>
        </p:txBody>
      </p:sp>
      <p:sp>
        <p:nvSpPr>
          <p:cNvPr id="246" name="Google Shape;246;p11"/>
          <p:cNvSpPr txBox="1"/>
          <p:nvPr>
            <p:ph idx="4294967295" type="title"/>
          </p:nvPr>
        </p:nvSpPr>
        <p:spPr>
          <a:xfrm>
            <a:off x="538625" y="76750"/>
            <a:ext cx="5445080" cy="10221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Create a New View : category/formcreate.blade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47" name="Google Shape;247;p11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48" name="Google Shape;248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3706" y="2164893"/>
            <a:ext cx="7423688" cy="26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"/>
          <p:cNvSpPr txBox="1"/>
          <p:nvPr>
            <p:ph idx="4294967295" type="body"/>
          </p:nvPr>
        </p:nvSpPr>
        <p:spPr>
          <a:xfrm>
            <a:off x="673769" y="1219200"/>
            <a:ext cx="7038473" cy="24461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@extends('layouts.adminlte4')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@section('content')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&lt;!-- fill with your page bar like previous week HERE !--&gt;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&lt;!-- end page bar !--&gt;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 &lt;!-- END PAGE HEADER--&gt;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 &lt;form method="POST" action="#"&gt;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     &lt;div class="form-group"&gt;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         &lt;label for="name"&gt;Name&lt;/label&gt;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         &lt;input type="text" class="form-control" id="name" name="name" aria-describedby="name"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             placeholder="Enter Category Name"&gt;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         &lt;small id="name" class="form-text text-muted"&gt;Please write down Category Name here.&lt;/small&gt;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     &lt;/div&gt;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     &lt;button type="submit" class="btn btn-primary"&gt;Submit&lt;/button&gt;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    &lt;/form&gt;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800">
                <a:solidFill>
                  <a:schemeClr val="dk1"/>
                </a:solidFill>
              </a:rPr>
              <a:t>@endsection</a:t>
            </a:r>
            <a:endParaRPr/>
          </a:p>
        </p:txBody>
      </p:sp>
      <p:sp>
        <p:nvSpPr>
          <p:cNvPr id="254" name="Google Shape;254;p12"/>
          <p:cNvSpPr txBox="1"/>
          <p:nvPr>
            <p:ph idx="4294967295" type="title"/>
          </p:nvPr>
        </p:nvSpPr>
        <p:spPr>
          <a:xfrm>
            <a:off x="538624" y="76750"/>
            <a:ext cx="7435253" cy="10221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Create a New View : category/formcreate.blade (1)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5" name="Google Shape;255;p1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3"/>
          <p:cNvSpPr txBox="1"/>
          <p:nvPr>
            <p:ph idx="4294967295" type="title"/>
          </p:nvPr>
        </p:nvSpPr>
        <p:spPr>
          <a:xfrm>
            <a:off x="538625" y="76750"/>
            <a:ext cx="5445080" cy="102213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Test your view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61" name="Google Shape;261;p1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62" name="Google Shape;262;p13"/>
          <p:cNvSpPr txBox="1"/>
          <p:nvPr/>
        </p:nvSpPr>
        <p:spPr>
          <a:xfrm>
            <a:off x="1118936" y="1198126"/>
            <a:ext cx="6006635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your creation form by accessing from browser with this URL 🡪  {{BASEURL}}/listkategori/create</a:t>
            </a:r>
            <a:endParaRPr/>
          </a:p>
        </p:txBody>
      </p:sp>
      <p:pic>
        <p:nvPicPr>
          <p:cNvPr id="263" name="Google Shape;2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134" y="1812602"/>
            <a:ext cx="6065887" cy="2860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"/>
          <p:cNvSpPr txBox="1"/>
          <p:nvPr>
            <p:ph type="title"/>
          </p:nvPr>
        </p:nvSpPr>
        <p:spPr>
          <a:xfrm>
            <a:off x="0" y="2141621"/>
            <a:ext cx="9144000" cy="6547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Exercise #2 : Saving Data into DB</a:t>
            </a:r>
            <a:endParaRPr/>
          </a:p>
        </p:txBody>
      </p:sp>
      <p:sp>
        <p:nvSpPr>
          <p:cNvPr id="269" name="Google Shape;269;p1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0" name="Google Shape;270;p14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5"/>
          <p:cNvSpPr txBox="1"/>
          <p:nvPr>
            <p:ph idx="4294967295" type="body"/>
          </p:nvPr>
        </p:nvSpPr>
        <p:spPr>
          <a:xfrm>
            <a:off x="538625" y="1319650"/>
            <a:ext cx="8286618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In the form, an element with </a:t>
            </a:r>
            <a:r>
              <a:rPr b="1" lang="es" sz="1800">
                <a:solidFill>
                  <a:schemeClr val="dk1"/>
                </a:solidFill>
              </a:rPr>
              <a:t>type=“Submit”</a:t>
            </a:r>
            <a:r>
              <a:rPr lang="es" sz="1800">
                <a:solidFill>
                  <a:schemeClr val="dk1"/>
                </a:solidFill>
              </a:rPr>
              <a:t> will trigger an action or processing the form data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The process is directed to a method in a Controller. 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</a:rPr>
              <a:t>	Which inside `Resource Controller`, it already provided with the store() method.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6" name="Google Shape;276;p15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Button Submit</a:t>
            </a:r>
            <a:endParaRPr/>
          </a:p>
        </p:txBody>
      </p:sp>
      <p:sp>
        <p:nvSpPr>
          <p:cNvPr id="277" name="Google Shape;277;p1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78" name="Google Shape;278;p15"/>
          <p:cNvPicPr preferRelativeResize="0"/>
          <p:nvPr/>
        </p:nvPicPr>
        <p:blipFill rotWithShape="1">
          <a:blip r:embed="rId3">
            <a:alphaModFix/>
          </a:blip>
          <a:srcRect b="0" l="816" r="0" t="16875"/>
          <a:stretch/>
        </p:blipFill>
        <p:spPr>
          <a:xfrm>
            <a:off x="1409804" y="3597442"/>
            <a:ext cx="6324392" cy="34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"/>
          <p:cNvSpPr txBox="1"/>
          <p:nvPr>
            <p:ph idx="4294967295" type="body"/>
          </p:nvPr>
        </p:nvSpPr>
        <p:spPr>
          <a:xfrm>
            <a:off x="538625" y="1319650"/>
            <a:ext cx="8286618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We need to define action with a target URL.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In order to connect with the store() method, we have to follow the convention of Resource Controller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84" name="Google Shape;284;p16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Defining Target Action</a:t>
            </a:r>
            <a:endParaRPr/>
          </a:p>
        </p:txBody>
      </p:sp>
      <p:sp>
        <p:nvSpPr>
          <p:cNvPr id="285" name="Google Shape;285;p16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86" name="Google Shape;28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390" y="2496165"/>
            <a:ext cx="6981986" cy="2283209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6"/>
          <p:cNvSpPr/>
          <p:nvPr/>
        </p:nvSpPr>
        <p:spPr>
          <a:xfrm>
            <a:off x="3120189" y="2671011"/>
            <a:ext cx="1175085" cy="280736"/>
          </a:xfrm>
          <a:prstGeom prst="rect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idx="4294967295" type="body"/>
          </p:nvPr>
        </p:nvSpPr>
        <p:spPr>
          <a:xfrm>
            <a:off x="85240" y="1319650"/>
            <a:ext cx="8972477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600">
                <a:solidFill>
                  <a:schemeClr val="dk1"/>
                </a:solidFill>
              </a:rPr>
              <a:t>Check the list of routes 🡺 </a:t>
            </a:r>
            <a:r>
              <a:rPr i="1" lang="es" sz="1600">
                <a:solidFill>
                  <a:schemeClr val="dk1"/>
                </a:solidFill>
              </a:rPr>
              <a:t>php artisan route:list</a:t>
            </a:r>
            <a:r>
              <a:rPr lang="es" sz="1600">
                <a:solidFill>
                  <a:schemeClr val="dk1"/>
                </a:solidFill>
              </a:rPr>
              <a:t>,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600">
                <a:solidFill>
                  <a:schemeClr val="dk1"/>
                </a:solidFill>
              </a:rPr>
              <a:t>(1) what is the URL or the route name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600">
                <a:solidFill>
                  <a:schemeClr val="dk1"/>
                </a:solidFill>
              </a:rPr>
              <a:t>(2) what HTTP method used to get into </a:t>
            </a:r>
            <a:r>
              <a:rPr lang="es" sz="1600">
                <a:solidFill>
                  <a:schemeClr val="dk1"/>
                </a:solidFill>
                <a:highlight>
                  <a:srgbClr val="00FF00"/>
                </a:highlight>
              </a:rPr>
              <a:t>store() / CategoryController@store</a:t>
            </a:r>
            <a:r>
              <a:rPr lang="es" sz="1600">
                <a:solidFill>
                  <a:schemeClr val="dk1"/>
                </a:solidFill>
              </a:rPr>
              <a:t> method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600">
                <a:solidFill>
                  <a:schemeClr val="dk1"/>
                </a:solidFill>
              </a:rPr>
              <a:t>It shown that it need a POST method and has a route name = “listkategori.store”  or url = “listkategori”</a:t>
            </a:r>
            <a:endParaRPr/>
          </a:p>
        </p:txBody>
      </p:sp>
      <p:sp>
        <p:nvSpPr>
          <p:cNvPr id="293" name="Google Shape;293;p17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Defining Target Action (2)</a:t>
            </a:r>
            <a:endParaRPr/>
          </a:p>
        </p:txBody>
      </p:sp>
      <p:sp>
        <p:nvSpPr>
          <p:cNvPr id="294" name="Google Shape;294;p1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95" name="Google Shape;29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0641"/>
            <a:ext cx="9144000" cy="14501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9640"/>
            <a:ext cx="9144000" cy="262164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8"/>
          <p:cNvSpPr txBox="1"/>
          <p:nvPr/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gtree"/>
              <a:buNone/>
            </a:pPr>
            <a:r>
              <a:rPr b="1" i="0" lang="es" sz="3200" u="none" cap="none" strike="noStrike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Defining Target Action (3)</a:t>
            </a:r>
            <a:endParaRPr b="1" i="0" sz="3200" u="none" cap="none" strike="noStrike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9"/>
          <p:cNvSpPr txBox="1"/>
          <p:nvPr>
            <p:ph idx="4294967295" type="body"/>
          </p:nvPr>
        </p:nvSpPr>
        <p:spPr>
          <a:xfrm>
            <a:off x="538625" y="1319650"/>
            <a:ext cx="8286618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Therefore, the action parameter in the form is filled with :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OR</a:t>
            </a:r>
            <a:endParaRPr/>
          </a:p>
        </p:txBody>
      </p:sp>
      <p:sp>
        <p:nvSpPr>
          <p:cNvPr id="307" name="Google Shape;307;p19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Defining Target Action (3)</a:t>
            </a:r>
            <a:endParaRPr/>
          </a:p>
        </p:txBody>
      </p:sp>
      <p:sp>
        <p:nvSpPr>
          <p:cNvPr id="308" name="Google Shape;308;p1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9" name="Google Shape;30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934" y="1803108"/>
            <a:ext cx="9144000" cy="870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912466"/>
            <a:ext cx="9144000" cy="58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"/>
          <p:cNvSpPr txBox="1"/>
          <p:nvPr>
            <p:ph type="title"/>
          </p:nvPr>
        </p:nvSpPr>
        <p:spPr>
          <a:xfrm>
            <a:off x="0" y="2141621"/>
            <a:ext cx="9144000" cy="6547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Submission Data</a:t>
            </a:r>
            <a:endParaRPr/>
          </a:p>
        </p:txBody>
      </p:sp>
      <p:sp>
        <p:nvSpPr>
          <p:cNvPr id="173" name="Google Shape;173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p1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5" name="Google Shape;175;p1"/>
          <p:cNvSpPr txBox="1"/>
          <p:nvPr/>
        </p:nvSpPr>
        <p:spPr>
          <a:xfrm>
            <a:off x="1740408" y="2796400"/>
            <a:ext cx="56631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https://laravel.com/docs/10.x/eloquent#inserts</a:t>
            </a: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0"/>
          <p:cNvSpPr txBox="1"/>
          <p:nvPr>
            <p:ph idx="4294967295" type="body"/>
          </p:nvPr>
        </p:nvSpPr>
        <p:spPr>
          <a:xfrm>
            <a:off x="538624" y="1319650"/>
            <a:ext cx="3543687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Check whether the your table already follows the convention or not.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</a:rPr>
              <a:t>If your Category table doesn’t have “created_at” and “updated_at” fields</a:t>
            </a:r>
            <a:r>
              <a:rPr lang="es" sz="1800">
                <a:solidFill>
                  <a:schemeClr val="dk1"/>
                </a:solidFill>
              </a:rPr>
              <a:t>, you need to do an overriding to the timestamp field (see the image) .</a:t>
            </a:r>
            <a:endParaRPr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16" name="Google Shape;316;p20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Check Convention</a:t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18" name="Google Shape;31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076" y="1778897"/>
            <a:ext cx="4967816" cy="191949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/>
          <p:nvPr/>
        </p:nvSpPr>
        <p:spPr>
          <a:xfrm>
            <a:off x="4730385" y="2487615"/>
            <a:ext cx="2362200" cy="20453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Modify : CategoryController - Store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5" name="Google Shape;325;p21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26" name="Google Shape;326;p21"/>
          <p:cNvSpPr txBox="1"/>
          <p:nvPr/>
        </p:nvSpPr>
        <p:spPr>
          <a:xfrm>
            <a:off x="5180366" y="1012808"/>
            <a:ext cx="3543687" cy="856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Albert Sans Light"/>
                <a:ea typeface="Albert Sans Light"/>
                <a:cs typeface="Albert Sans Light"/>
                <a:sym typeface="Albert Sans Light"/>
              </a:rPr>
              <a:t>We need to code for save data into database</a:t>
            </a:r>
            <a:endParaRPr b="0" i="0" sz="1800" u="none" cap="none" strike="noStrike">
              <a:solidFill>
                <a:schemeClr val="dk1"/>
              </a:solidFill>
              <a:latin typeface="Albert Sans Light"/>
              <a:ea typeface="Albert Sans Light"/>
              <a:cs typeface="Albert Sans Light"/>
              <a:sym typeface="Albert Sans Light"/>
            </a:endParaRPr>
          </a:p>
        </p:txBody>
      </p:sp>
      <p:pic>
        <p:nvPicPr>
          <p:cNvPr id="327" name="Google Shape;32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1011" y="1210871"/>
            <a:ext cx="4277409" cy="2102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04547" y="3406685"/>
            <a:ext cx="6354305" cy="16781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9" name="Google Shape;329;p21"/>
          <p:cNvCxnSpPr/>
          <p:nvPr/>
        </p:nvCxnSpPr>
        <p:spPr>
          <a:xfrm rot="10800000">
            <a:off x="4572000" y="2758698"/>
            <a:ext cx="2840336" cy="146212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2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Fill and see the result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5" name="Google Shape;335;p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6" name="Google Shape;336;p22"/>
          <p:cNvSpPr txBox="1"/>
          <p:nvPr/>
        </p:nvSpPr>
        <p:spPr>
          <a:xfrm>
            <a:off x="5252549" y="3934102"/>
            <a:ext cx="26869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?</a:t>
            </a:r>
            <a:endParaRPr/>
          </a:p>
        </p:txBody>
      </p:sp>
      <p:pic>
        <p:nvPicPr>
          <p:cNvPr id="337" name="Google Shape;3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853" y="1109163"/>
            <a:ext cx="4829849" cy="30007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8" name="Google Shape;338;p22"/>
          <p:cNvCxnSpPr/>
          <p:nvPr/>
        </p:nvCxnSpPr>
        <p:spPr>
          <a:xfrm flipH="1" rot="10800000">
            <a:off x="1998568" y="1992591"/>
            <a:ext cx="3517605" cy="1352682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339" name="Google Shape;33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52549" y="321540"/>
            <a:ext cx="3802877" cy="1404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3"/>
          <p:cNvSpPr txBox="1"/>
          <p:nvPr>
            <p:ph idx="4294967295" type="body"/>
          </p:nvPr>
        </p:nvSpPr>
        <p:spPr>
          <a:xfrm>
            <a:off x="538625" y="1319650"/>
            <a:ext cx="8286618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Error 419 is “a CSRF Token is missing or expired”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CSRF Token is one of the security features. It overcomes an injection of ‘Cross-Site Request Forgery’ (CSRF) Script.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</a:rPr>
              <a:t>(</a:t>
            </a:r>
            <a:r>
              <a:rPr lang="es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https://en.wikipedia.org/wiki/List_of_HTTP_status_codes</a:t>
            </a:r>
            <a:r>
              <a:rPr lang="es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45" name="Google Shape;345;p23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Error 419</a:t>
            </a:r>
            <a:endParaRPr/>
          </a:p>
        </p:txBody>
      </p:sp>
      <p:sp>
        <p:nvSpPr>
          <p:cNvPr id="346" name="Google Shape;346;p2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4"/>
          <p:cNvSpPr txBox="1"/>
          <p:nvPr>
            <p:ph idx="4294967295" type="body"/>
          </p:nvPr>
        </p:nvSpPr>
        <p:spPr>
          <a:xfrm>
            <a:off x="538625" y="1319650"/>
            <a:ext cx="8286618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Laravel will generate a  ‘token’ in each managed session 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It can be done by using  syntax @csrf in the request (both ajax or form) in the POST method</a:t>
            </a:r>
            <a:endParaRPr/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 u="sng">
                <a:solidFill>
                  <a:schemeClr val="hlink"/>
                </a:solidFill>
                <a:hlinkClick r:id="rId3"/>
              </a:rPr>
              <a:t>https://laravel.com/docs/10.x/csrf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2" name="Google Shape;352;p24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CSRF Protection</a:t>
            </a:r>
            <a:endParaRPr/>
          </a:p>
        </p:txBody>
      </p:sp>
      <p:sp>
        <p:nvSpPr>
          <p:cNvPr id="353" name="Google Shape;353;p24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54" name="Google Shape;35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83830" y="2535655"/>
            <a:ext cx="3547188" cy="1190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 txBox="1"/>
          <p:nvPr>
            <p:ph idx="4294967295" type="body"/>
          </p:nvPr>
        </p:nvSpPr>
        <p:spPr>
          <a:xfrm>
            <a:off x="538625" y="1319650"/>
            <a:ext cx="8286618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</a:rPr>
              <a:t>In your view, add @csrf below &lt;form&gt;</a:t>
            </a:r>
            <a:endParaRPr/>
          </a:p>
        </p:txBody>
      </p:sp>
      <p:sp>
        <p:nvSpPr>
          <p:cNvPr id="360" name="Google Shape;360;p25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Add CSRF</a:t>
            </a:r>
            <a:endParaRPr/>
          </a:p>
        </p:txBody>
      </p:sp>
      <p:sp>
        <p:nvSpPr>
          <p:cNvPr id="361" name="Google Shape;361;p2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62" name="Google Shape;3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7777" y="2016312"/>
            <a:ext cx="8068314" cy="1783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6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Observe – Inspect Element Browser</a:t>
            </a:r>
            <a:endParaRPr/>
          </a:p>
        </p:txBody>
      </p:sp>
      <p:sp>
        <p:nvSpPr>
          <p:cNvPr id="368" name="Google Shape;368;p26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69" name="Google Shape;36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7474" y="1069627"/>
            <a:ext cx="9050013" cy="36771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0" name="Google Shape;370;p26"/>
          <p:cNvCxnSpPr/>
          <p:nvPr/>
        </p:nvCxnSpPr>
        <p:spPr>
          <a:xfrm>
            <a:off x="1200642" y="1336389"/>
            <a:ext cx="3228474" cy="485273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5" name="Google Shape;3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993" y="588580"/>
            <a:ext cx="9144000" cy="3966339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27"/>
          <p:cNvSpPr txBox="1"/>
          <p:nvPr/>
        </p:nvSpPr>
        <p:spPr>
          <a:xfrm>
            <a:off x="139485" y="193729"/>
            <a:ext cx="67727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[Issue #1] There are specific required parameters that not complete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1" name="Google Shape;38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815" y="218864"/>
            <a:ext cx="8106906" cy="2133898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28"/>
          <p:cNvSpPr/>
          <p:nvPr/>
        </p:nvSpPr>
        <p:spPr>
          <a:xfrm>
            <a:off x="-77491" y="1672848"/>
            <a:ext cx="581186" cy="32643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968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503695" y="2091152"/>
            <a:ext cx="810690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“image” column have to complete one value where you execute your new data 🡪 based on “Allow Null” and “Default value”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503695" y="2963628"/>
            <a:ext cx="7129221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#1: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specific column  with NULLABLE or DEFAULT VALUE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Solution #2: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have to encourage user to set specific value </a:t>
            </a:r>
            <a:r>
              <a:rPr b="0" i="0" lang="e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with hidden type 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i="0" lang="es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explisit user input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(if possible)</a:t>
            </a:r>
            <a:endParaRPr/>
          </a:p>
          <a:p>
            <a:pPr indent="-1968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this case “category”, we use “solution 1” with Default Image from storage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57568"/>
            <a:ext cx="9144000" cy="4428363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29"/>
          <p:cNvSpPr txBox="1"/>
          <p:nvPr/>
        </p:nvSpPr>
        <p:spPr>
          <a:xfrm>
            <a:off x="294468" y="77492"/>
            <a:ext cx="58224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from open source, Google Images, Canva or your image repository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>
            <p:ph idx="4294967295" type="title"/>
          </p:nvPr>
        </p:nvSpPr>
        <p:spPr>
          <a:xfrm>
            <a:off x="538624" y="76750"/>
            <a:ext cx="8240417" cy="6651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UI/UX provided for the required data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descr="Graphical user interface, application&#10;&#10;Description automatically generated" id="182" name="Google Shape;18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035" y="838200"/>
            <a:ext cx="5266685" cy="3829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"/>
          <p:cNvSpPr txBox="1"/>
          <p:nvPr/>
        </p:nvSpPr>
        <p:spPr>
          <a:xfrm>
            <a:off x="6251756" y="1082842"/>
            <a:ext cx="2264209" cy="27222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Not all field are provided for user input.</a:t>
            </a:r>
            <a:endParaRPr/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" sz="16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Some fields maybe are auto increment</a:t>
            </a:r>
            <a:endParaRPr/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" sz="16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Some fields are maybe are taken from session</a:t>
            </a:r>
            <a:endParaRPr/>
          </a:p>
          <a:p>
            <a:pPr indent="-285750" lvl="0" marL="4000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s" sz="16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Some fields maybe are not this user authority</a:t>
            </a:r>
            <a:endParaRPr/>
          </a:p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219" y="92988"/>
            <a:ext cx="7834113" cy="4486761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0"/>
          <p:cNvSpPr txBox="1"/>
          <p:nvPr/>
        </p:nvSpPr>
        <p:spPr>
          <a:xfrm>
            <a:off x="1121101" y="4680489"/>
            <a:ext cx="491031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your image into: Laravel/public/storage/category/…….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814" y="235998"/>
            <a:ext cx="3915321" cy="157184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1"/>
          <p:cNvSpPr txBox="1"/>
          <p:nvPr/>
        </p:nvSpPr>
        <p:spPr>
          <a:xfrm>
            <a:off x="658678" y="2014780"/>
            <a:ext cx="57326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Get the filename of your image and </a:t>
            </a:r>
            <a:r>
              <a:rPr b="0" i="0" lang="e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into your database structure</a:t>
            </a:r>
            <a:endParaRPr/>
          </a:p>
        </p:txBody>
      </p:sp>
      <p:pic>
        <p:nvPicPr>
          <p:cNvPr id="403" name="Google Shape;40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678" y="2442889"/>
            <a:ext cx="6369803" cy="1939194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31"/>
          <p:cNvSpPr txBox="1"/>
          <p:nvPr/>
        </p:nvSpPr>
        <p:spPr>
          <a:xfrm>
            <a:off x="774916" y="4502415"/>
            <a:ext cx="59747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b="0" i="0" lang="e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b="0" i="0" lang="e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9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`categories`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CHANGE</a:t>
            </a:r>
            <a:r>
              <a:rPr b="0" i="0" lang="e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COLUMN</a:t>
            </a:r>
            <a:r>
              <a:rPr b="0" i="0" lang="e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9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`image`</a:t>
            </a:r>
            <a:r>
              <a:rPr b="0" i="0" lang="e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900" u="none" cap="none" strike="noStrike">
                <a:solidFill>
                  <a:srgbClr val="808000"/>
                </a:solidFill>
                <a:latin typeface="Courier New"/>
                <a:ea typeface="Courier New"/>
                <a:cs typeface="Courier New"/>
                <a:sym typeface="Courier New"/>
              </a:rPr>
              <a:t>`image`</a:t>
            </a:r>
            <a:r>
              <a:rPr b="0" i="0" lang="e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900" u="none" cap="none" strike="noStrike">
                <a:solidFill>
                  <a:srgbClr val="800000"/>
                </a:solidFill>
                <a:latin typeface="Courier New"/>
                <a:ea typeface="Courier New"/>
                <a:cs typeface="Courier New"/>
                <a:sym typeface="Courier New"/>
              </a:rPr>
              <a:t>VARCHAR</a:t>
            </a:r>
            <a:r>
              <a:rPr b="0" i="0" lang="e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" sz="900" u="none" cap="none" strike="noStrike">
                <a:solidFill>
                  <a:srgbClr val="800080"/>
                </a:solidFill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r>
              <a:rPr b="0" i="0" lang="e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0" i="0" lang="e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NOT</a:t>
            </a:r>
            <a:r>
              <a:rPr b="0" i="0" lang="e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0" i="0" lang="e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i="0" lang="e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0" i="0" lang="es" sz="9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" sz="900" u="none" cap="none" strike="noStrike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'no_image_preview.png’;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2"/>
          <p:cNvSpPr txBox="1"/>
          <p:nvPr>
            <p:ph idx="4294967295" type="body"/>
          </p:nvPr>
        </p:nvSpPr>
        <p:spPr>
          <a:xfrm>
            <a:off x="428691" y="808206"/>
            <a:ext cx="8286618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</a:rPr>
              <a:t>There is no error message, but it shows blank page.</a:t>
            </a:r>
            <a:endParaRPr/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</a:rPr>
              <a:t>Check in the type table in database.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10" name="Google Shape;410;p32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Run and Submit again</a:t>
            </a:r>
            <a:endParaRPr/>
          </a:p>
        </p:txBody>
      </p:sp>
      <p:sp>
        <p:nvSpPr>
          <p:cNvPr id="411" name="Google Shape;411;p3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12" name="Google Shape;41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402" y="1551380"/>
            <a:ext cx="4308743" cy="2040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91" y="3179977"/>
            <a:ext cx="9144000" cy="1754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3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New Record was Inserted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20" name="Google Shape;42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25" y="1604395"/>
            <a:ext cx="5953956" cy="1190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4"/>
          <p:cNvSpPr txBox="1"/>
          <p:nvPr>
            <p:ph type="title"/>
          </p:nvPr>
        </p:nvSpPr>
        <p:spPr>
          <a:xfrm>
            <a:off x="0" y="2141621"/>
            <a:ext cx="9144000" cy="6547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Exercise #3 : Confirmation</a:t>
            </a:r>
            <a:endParaRPr/>
          </a:p>
        </p:txBody>
      </p:sp>
      <p:sp>
        <p:nvSpPr>
          <p:cNvPr id="426" name="Google Shape;426;p3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27" name="Google Shape;427;p34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idx="4294967295" type="body"/>
          </p:nvPr>
        </p:nvSpPr>
        <p:spPr>
          <a:xfrm>
            <a:off x="538625" y="1319650"/>
            <a:ext cx="8286618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For confirmation, we can re-use or re-call index() function in CategoryController.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It is not recommended to make new query then returning view, because it already exists in index().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800">
                <a:solidFill>
                  <a:schemeClr val="dk1"/>
                </a:solidFill>
              </a:rPr>
              <a:t>Therefore, we will use </a:t>
            </a:r>
            <a:r>
              <a:rPr b="1" lang="es" sz="1800">
                <a:solidFill>
                  <a:schemeClr val="dk1"/>
                </a:solidFill>
              </a:rPr>
              <a:t>Redirect.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433" name="Google Shape;433;p35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Redirect</a:t>
            </a:r>
            <a:endParaRPr/>
          </a:p>
        </p:txBody>
      </p:sp>
      <p:sp>
        <p:nvSpPr>
          <p:cNvPr id="434" name="Google Shape;434;p3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6"/>
          <p:cNvSpPr txBox="1"/>
          <p:nvPr>
            <p:ph idx="4294967295" type="body"/>
          </p:nvPr>
        </p:nvSpPr>
        <p:spPr>
          <a:xfrm>
            <a:off x="538625" y="1319650"/>
            <a:ext cx="8286618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600">
                <a:solidFill>
                  <a:schemeClr val="dk1"/>
                </a:solidFill>
              </a:rPr>
              <a:t>Redirect in Laravel is similar with the common Redirect function which changing a page to another page based on the URL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600">
                <a:solidFill>
                  <a:schemeClr val="dk1"/>
                </a:solidFill>
              </a:rPr>
              <a:t>Redirect can be placed in the controller or action in routing file.</a:t>
            </a:r>
            <a:endParaRPr/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</a:pPr>
            <a:r>
              <a:rPr lang="es" sz="1600">
                <a:solidFill>
                  <a:schemeClr val="dk1"/>
                </a:solidFill>
              </a:rPr>
              <a:t>The advantages of redirect in laravel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600">
                <a:solidFill>
                  <a:schemeClr val="dk1"/>
                </a:solidFill>
              </a:rPr>
              <a:t>Can use redirect back() to going back in page before the active page. Usually use after a validation process.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600">
                <a:solidFill>
                  <a:schemeClr val="dk1"/>
                </a:solidFill>
              </a:rPr>
              <a:t>Can be redirect based on route name and can be parameterized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600">
                <a:solidFill>
                  <a:schemeClr val="dk1"/>
                </a:solidFill>
              </a:rPr>
              <a:t>Can be redirect to a controller function (redirect action)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600">
                <a:solidFill>
                  <a:schemeClr val="dk1"/>
                </a:solidFill>
              </a:rPr>
              <a:t>Can be redirect to another URL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" sz="1600">
                <a:solidFill>
                  <a:schemeClr val="dk1"/>
                </a:solidFill>
              </a:rPr>
              <a:t>Can be redirect with bringing flash message (stored in the session)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 u="sng">
                <a:solidFill>
                  <a:schemeClr val="hlink"/>
                </a:solidFill>
                <a:hlinkClick r:id="rId3"/>
              </a:rPr>
              <a:t>https://laravel.com/docs/10.x/responses#redirects</a:t>
            </a:r>
            <a:endParaRPr sz="1600">
              <a:solidFill>
                <a:schemeClr val="dk1"/>
              </a:solidFill>
            </a:endParaRPr>
          </a:p>
          <a:p>
            <a: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40" name="Google Shape;440;p36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Redirect Laravel</a:t>
            </a:r>
            <a:endParaRPr/>
          </a:p>
        </p:txBody>
      </p:sp>
      <p:sp>
        <p:nvSpPr>
          <p:cNvPr id="441" name="Google Shape;441;p36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7"/>
          <p:cNvSpPr txBox="1"/>
          <p:nvPr>
            <p:ph idx="4294967295" type="title"/>
          </p:nvPr>
        </p:nvSpPr>
        <p:spPr>
          <a:xfrm>
            <a:off x="538624" y="76750"/>
            <a:ext cx="8164217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>
                <a:solidFill>
                  <a:srgbClr val="0012A2"/>
                </a:solidFill>
              </a:rPr>
              <a:t>Redirect : Example Route Name &amp; Controller</a:t>
            </a:r>
            <a:endParaRPr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47" name="Google Shape;447;p3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48" name="Google Shape;4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5031" y="1291734"/>
            <a:ext cx="3962669" cy="574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55031" y="1903842"/>
            <a:ext cx="4645785" cy="10230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5031" y="2998367"/>
            <a:ext cx="5683061" cy="543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55031" y="3455878"/>
            <a:ext cx="4631255" cy="1137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8"/>
          <p:cNvSpPr txBox="1"/>
          <p:nvPr>
            <p:ph idx="4294967295" type="title"/>
          </p:nvPr>
        </p:nvSpPr>
        <p:spPr>
          <a:xfrm>
            <a:off x="538624" y="76750"/>
            <a:ext cx="8164217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Redirect : Example with FlashData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57" name="Google Shape;457;p38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58" name="Google Shape;45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527" y="1241629"/>
            <a:ext cx="5339342" cy="126896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38"/>
          <p:cNvSpPr txBox="1"/>
          <p:nvPr/>
        </p:nvSpPr>
        <p:spPr>
          <a:xfrm>
            <a:off x="477253" y="2761668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14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To get “profile update!” data, it use session()</a:t>
            </a:r>
            <a:endParaRPr/>
          </a:p>
        </p:txBody>
      </p:sp>
      <p:pic>
        <p:nvPicPr>
          <p:cNvPr id="460" name="Google Shape;46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632" y="3220917"/>
            <a:ext cx="3105734" cy="1279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9"/>
          <p:cNvSpPr txBox="1"/>
          <p:nvPr>
            <p:ph idx="4294967295" type="body"/>
          </p:nvPr>
        </p:nvSpPr>
        <p:spPr>
          <a:xfrm>
            <a:off x="538625" y="1319650"/>
            <a:ext cx="8286618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dk1"/>
                </a:solidFill>
              </a:rPr>
              <a:t>Using Flash after saving data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66" name="Google Shape;466;p39"/>
          <p:cNvSpPr txBox="1"/>
          <p:nvPr>
            <p:ph idx="4294967295" type="title"/>
          </p:nvPr>
        </p:nvSpPr>
        <p:spPr>
          <a:xfrm>
            <a:off x="538624" y="76750"/>
            <a:ext cx="8208333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28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Redirec</a:t>
            </a:r>
            <a:r>
              <a:rPr lang="es" sz="2800">
                <a:solidFill>
                  <a:srgbClr val="0012A2"/>
                </a:solidFill>
              </a:rPr>
              <a:t>t : Confirmation</a:t>
            </a:r>
            <a:endParaRPr sz="28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67" name="Google Shape;467;p3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68" name="Google Shape;46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624" y="1780752"/>
            <a:ext cx="7587826" cy="2911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/>
          <p:nvPr>
            <p:ph idx="4294967295" type="title"/>
          </p:nvPr>
        </p:nvSpPr>
        <p:spPr>
          <a:xfrm>
            <a:off x="538624" y="76750"/>
            <a:ext cx="8240417" cy="66519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>
                <a:solidFill>
                  <a:srgbClr val="0012A2"/>
                </a:solidFill>
              </a:rPr>
              <a:t>Example – Validation &amp; Submission Process</a:t>
            </a:r>
            <a:endParaRPr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9" name="Google Shape;189;p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descr="Text&#10;&#10;Description automatically generated" id="190" name="Google Shape;19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11" y="1046747"/>
            <a:ext cx="3010904" cy="3166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&#10;&#10;Description automatically generated" id="191" name="Google Shape;19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1954" y="1736511"/>
            <a:ext cx="4613289" cy="193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1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Modify your index.blade.php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75" name="Google Shape;475;p41"/>
          <p:cNvSpPr txBox="1"/>
          <p:nvPr/>
        </p:nvSpPr>
        <p:spPr>
          <a:xfrm>
            <a:off x="436798" y="1526584"/>
            <a:ext cx="3112313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@extends('layouts.adminlte4')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@section('content')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    @if (@session('status'))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        &lt;div class="alert alert-success"&gt;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           {{ session('status') }}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      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    @endif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    &lt;table class="table"&gt;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       ….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    &lt;/table&gt;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2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@endsection</a:t>
            </a:r>
            <a:endParaRPr/>
          </a:p>
        </p:txBody>
      </p:sp>
      <p:sp>
        <p:nvSpPr>
          <p:cNvPr id="476" name="Google Shape;476;p41"/>
          <p:cNvSpPr txBox="1"/>
          <p:nvPr/>
        </p:nvSpPr>
        <p:spPr>
          <a:xfrm>
            <a:off x="506540" y="1000295"/>
            <a:ext cx="786342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Put if session before the table data and do not forget to modify index method</a:t>
            </a:r>
            <a:endParaRPr b="0" i="0" sz="1400" u="none" cap="none" strike="noStrike">
              <a:solidFill>
                <a:srgbClr val="000000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77" name="Google Shape;47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3923" y="1464693"/>
            <a:ext cx="5923547" cy="30436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3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Result</a:t>
            </a:r>
            <a:endParaRPr/>
          </a:p>
        </p:txBody>
      </p:sp>
      <p:sp>
        <p:nvSpPr>
          <p:cNvPr id="483" name="Google Shape;483;p5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84" name="Google Shape;484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381" y="1271711"/>
            <a:ext cx="3395656" cy="17484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01316" y="302217"/>
            <a:ext cx="4723927" cy="4430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7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Add button : New </a:t>
            </a:r>
            <a:r>
              <a:rPr lang="es" sz="3200">
                <a:solidFill>
                  <a:srgbClr val="0012A2"/>
                </a:solidFill>
              </a:rPr>
              <a:t>Category</a:t>
            </a:r>
            <a:endParaRPr/>
          </a:p>
        </p:txBody>
      </p:sp>
      <p:sp>
        <p:nvSpPr>
          <p:cNvPr id="491" name="Google Shape;491;p6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92" name="Google Shape;49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5549" y="1338495"/>
            <a:ext cx="5809942" cy="3139427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67"/>
          <p:cNvSpPr/>
          <p:nvPr/>
        </p:nvSpPr>
        <p:spPr>
          <a:xfrm>
            <a:off x="717884" y="3122908"/>
            <a:ext cx="6091990" cy="109709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8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Add button : New </a:t>
            </a:r>
            <a:r>
              <a:rPr lang="es" sz="3200">
                <a:solidFill>
                  <a:srgbClr val="0012A2"/>
                </a:solidFill>
              </a:rPr>
              <a:t>Category </a:t>
            </a: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(2)</a:t>
            </a:r>
            <a:endParaRPr/>
          </a:p>
        </p:txBody>
      </p:sp>
      <p:sp>
        <p:nvSpPr>
          <p:cNvPr id="499" name="Google Shape;499;p68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00" name="Google Shape;500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7904" y="1157733"/>
            <a:ext cx="4632951" cy="35009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9"/>
          <p:cNvSpPr txBox="1"/>
          <p:nvPr>
            <p:ph type="title"/>
          </p:nvPr>
        </p:nvSpPr>
        <p:spPr>
          <a:xfrm>
            <a:off x="0" y="1636295"/>
            <a:ext cx="9144000" cy="131250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Homework</a:t>
            </a:r>
            <a:endParaRPr sz="72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06" name="Google Shape;506;p6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07" name="Google Shape;507;p6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0"/>
          <p:cNvSpPr txBox="1"/>
          <p:nvPr>
            <p:ph idx="4294967295" type="body"/>
          </p:nvPr>
        </p:nvSpPr>
        <p:spPr>
          <a:xfrm>
            <a:off x="538625" y="990549"/>
            <a:ext cx="8286618" cy="375390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>
                <a:solidFill>
                  <a:schemeClr val="dk1"/>
                </a:solidFill>
              </a:rPr>
              <a:t>Until next week</a:t>
            </a:r>
            <a:endParaRPr/>
          </a:p>
          <a:p>
            <a:pPr indent="-5143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>
                <a:solidFill>
                  <a:schemeClr val="dk1"/>
                </a:solidFill>
              </a:rPr>
              <a:t>Implement a submission form for new menus, and transactions / orders</a:t>
            </a:r>
            <a:endParaRPr/>
          </a:p>
          <a:p>
            <a:pPr indent="-5143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>
                <a:solidFill>
                  <a:schemeClr val="dk1"/>
                </a:solidFill>
              </a:rPr>
              <a:t>In new menu Form, there are capabilities:</a:t>
            </a:r>
            <a:endParaRPr/>
          </a:p>
          <a:p>
            <a:pPr indent="-514350" lvl="1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Use combo box for selecting the category_id (from categories table).</a:t>
            </a:r>
            <a:endParaRPr/>
          </a:p>
          <a:p>
            <a:pPr indent="-514350" lvl="1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The value of category_id is taken from query that parsed when calling the view in create() method</a:t>
            </a:r>
            <a:endParaRPr/>
          </a:p>
          <a:p>
            <a:pPr indent="-514350" lvl="0" marL="6286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>
                <a:solidFill>
                  <a:schemeClr val="dk1"/>
                </a:solidFill>
              </a:rPr>
              <a:t>In orders Form, there are capabilities :</a:t>
            </a:r>
            <a:endParaRPr/>
          </a:p>
          <a:p>
            <a:pPr indent="-514350" lvl="1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Use combo box for selecting the menu_id and each number</a:t>
            </a:r>
            <a:endParaRPr/>
          </a:p>
          <a:p>
            <a:pPr indent="-514350" lvl="1" marL="10858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s">
                <a:solidFill>
                  <a:schemeClr val="dk1"/>
                </a:solidFill>
              </a:rPr>
              <a:t>Use Many to many relationship (please open </a:t>
            </a:r>
            <a:r>
              <a:rPr lang="e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https://laravel.com/docs/10.x/eloquent-relationships#many-to-many</a:t>
            </a:r>
            <a:r>
              <a:rPr lang="es">
                <a:solidFill>
                  <a:schemeClr val="dk1"/>
                </a:solidFill>
              </a:rPr>
              <a:t>) 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[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https://laravel.com/docs/10.x/eloquent-relationships#attaching-detaching</a:t>
            </a:r>
            <a:r>
              <a:rPr lang="es">
                <a:solidFill>
                  <a:schemeClr val="dk1"/>
                </a:solidFill>
              </a:rPr>
              <a:t> ]</a:t>
            </a:r>
            <a:endParaRPr/>
          </a:p>
          <a:p>
            <a:pPr indent="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1" marL="571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chemeClr val="dk1"/>
                </a:solidFill>
              </a:rPr>
              <a:t>Please submit your homework with your project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70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Redirect</a:t>
            </a:r>
            <a:endParaRPr/>
          </a:p>
        </p:txBody>
      </p:sp>
      <p:sp>
        <p:nvSpPr>
          <p:cNvPr id="514" name="Google Shape;514;p70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26982851867_4_33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Thanks.</a:t>
            </a:r>
            <a:endParaRPr sz="72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20" name="Google Shape;520;g26982851867_4_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21" name="Google Shape;521;g26982851867_4_3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 txBox="1"/>
          <p:nvPr>
            <p:ph type="title"/>
          </p:nvPr>
        </p:nvSpPr>
        <p:spPr>
          <a:xfrm>
            <a:off x="0" y="2141621"/>
            <a:ext cx="9144000" cy="6547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Exercise #1 : Creating Form</a:t>
            </a:r>
            <a:endParaRPr/>
          </a:p>
        </p:txBody>
      </p:sp>
      <p:sp>
        <p:nvSpPr>
          <p:cNvPr id="197" name="Google Shape;197;p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98" name="Google Shape;198;p4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Example - Bootstrap Form</a:t>
            </a:r>
            <a:endParaRPr sz="3200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641683" y="4304307"/>
            <a:ext cx="6976872" cy="40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sng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https://getbootstrap.com/docs/5.0/forms/overview/</a:t>
            </a:r>
            <a:r>
              <a:rPr b="0" i="0" lang="es" sz="1600" u="none" cap="none" strike="noStrike">
                <a:solidFill>
                  <a:srgbClr val="000000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/>
          </a:p>
        </p:txBody>
      </p:sp>
      <p:sp>
        <p:nvSpPr>
          <p:cNvPr id="206" name="Google Shape;206;p5"/>
          <p:cNvSpPr txBox="1"/>
          <p:nvPr/>
        </p:nvSpPr>
        <p:spPr>
          <a:xfrm>
            <a:off x="705173" y="1177871"/>
            <a:ext cx="7797144" cy="28007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&lt;form&gt;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&lt;div class="mb-3"&gt;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&lt;label for="exampleInputEmail1" class="form-label"&gt;Email address&lt;/label&gt;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&lt;input type="email" class="form-control" id="exampleInputEmail1" aria-describedby="emailHelp"&gt;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&lt;div id="emailHelp" class="form-text"&gt;We'll never share your email with anyone else.&lt;/div&gt;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&lt;div class="mb-3"&gt;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&lt;label for="exampleInputPassword1" class="form-label"&gt;Password&lt;/label&gt;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&lt;input type="password" class="form-control" id="exampleInputPassword1"&gt;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&lt;div class="mb-3 form-check"&gt;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&lt;input type="checkbox" class="form-check-input" id="exampleCheck1"&gt;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&lt;label class="form-check-label" for="exampleCheck1"&gt;Check me out&lt;/label&gt;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&lt;/div&gt;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&lt;button type="submit" class="btn btn-primary"&gt;Submit&lt;/button&gt;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&lt;/form&gt;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"/>
          <p:cNvSpPr txBox="1"/>
          <p:nvPr>
            <p:ph idx="4294967295" type="body"/>
          </p:nvPr>
        </p:nvSpPr>
        <p:spPr>
          <a:xfrm>
            <a:off x="538625" y="1319650"/>
            <a:ext cx="8286618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 this example, user can create a new category with a form.</a:t>
            </a:r>
            <a:endParaRPr/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Make sure :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You already have Category’s Controller and Model 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Make sure you already create a table for model</a:t>
            </a:r>
            <a:endParaRPr/>
          </a:p>
          <a:p>
            <a:pPr indent="-2540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139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Step :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Prepare a routing</a:t>
            </a:r>
            <a:endParaRPr/>
          </a:p>
          <a:p>
            <a:pPr indent="-342900" lvl="0" marL="482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Create a new file view with html form</a:t>
            </a:r>
            <a:endParaRPr/>
          </a:p>
          <a:p>
            <a:pPr indent="-2540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2" name="Google Shape;212;p6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Create – a New Category</a:t>
            </a:r>
            <a:endParaRPr/>
          </a:p>
        </p:txBody>
      </p:sp>
      <p:sp>
        <p:nvSpPr>
          <p:cNvPr id="213" name="Google Shape;213;p6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"/>
          <p:cNvSpPr txBox="1"/>
          <p:nvPr>
            <p:ph idx="4294967295" type="body"/>
          </p:nvPr>
        </p:nvSpPr>
        <p:spPr>
          <a:xfrm>
            <a:off x="538625" y="952650"/>
            <a:ext cx="8286618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Open web.php and check a new routing called listkategory (line 26).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114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  <a:highlight>
                  <a:srgbClr val="FFFF00"/>
                </a:highlight>
              </a:rPr>
              <a:t>Note: Review Routing Topics in Week 2-4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</a:rPr>
              <a:t>The implication of ‘route resource’ can be displayed at this syntax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9" name="Google Shape;219;p8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Prepare a Routing</a:t>
            </a:r>
            <a:endParaRPr/>
          </a:p>
        </p:txBody>
      </p:sp>
      <p:sp>
        <p:nvSpPr>
          <p:cNvPr id="220" name="Google Shape;220;p8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21" name="Google Shape;22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570" y="1392752"/>
            <a:ext cx="6913027" cy="947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3336029"/>
            <a:ext cx="9144000" cy="1404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 txBox="1"/>
          <p:nvPr>
            <p:ph idx="4294967295" type="body"/>
          </p:nvPr>
        </p:nvSpPr>
        <p:spPr>
          <a:xfrm>
            <a:off x="151168" y="990550"/>
            <a:ext cx="8286618" cy="35852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</a:rPr>
              <a:t>In KategoryController you will see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8" name="Google Shape;228;p9"/>
          <p:cNvSpPr txBox="1"/>
          <p:nvPr>
            <p:ph idx="4294967295" type="title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Prepare a Routing (2)</a:t>
            </a:r>
            <a:endParaRPr/>
          </a:p>
        </p:txBody>
      </p:sp>
      <p:sp>
        <p:nvSpPr>
          <p:cNvPr id="229" name="Google Shape;229;p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30" name="Google Shape;23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3285" y="1715787"/>
            <a:ext cx="5530715" cy="335096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9"/>
          <p:cNvSpPr/>
          <p:nvPr/>
        </p:nvSpPr>
        <p:spPr>
          <a:xfrm>
            <a:off x="6027702" y="1806848"/>
            <a:ext cx="2894223" cy="19500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9"/>
          <p:cNvSpPr/>
          <p:nvPr/>
        </p:nvSpPr>
        <p:spPr>
          <a:xfrm>
            <a:off x="5878230" y="3588568"/>
            <a:ext cx="2894223" cy="195003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D3F78C"/>
      </a:accent1>
      <a:accent2>
        <a:srgbClr val="EAFFC0"/>
      </a:accent2>
      <a:accent3>
        <a:srgbClr val="88C01A"/>
      </a:accent3>
      <a:accent4>
        <a:srgbClr val="60811F"/>
      </a:accent4>
      <a:accent5>
        <a:srgbClr val="93C72C"/>
      </a:accent5>
      <a:accent6>
        <a:srgbClr val="D5E7B2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