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Figtree"/>
      <p:regular r:id="rId49"/>
      <p:bold r:id="rId50"/>
      <p:italic r:id="rId51"/>
      <p:boldItalic r:id="rId52"/>
    </p:embeddedFont>
    <p:embeddedFont>
      <p:font typeface="Arvo"/>
      <p:regular r:id="rId53"/>
      <p:bold r:id="rId54"/>
      <p:italic r:id="rId55"/>
      <p:boldItalic r:id="rId56"/>
    </p:embeddedFont>
    <p:embeddedFont>
      <p:font typeface="Albert Sans Light"/>
      <p:regular r:id="rId57"/>
      <p:bold r:id="rId58"/>
      <p:italic r:id="rId59"/>
      <p:boldItalic r:id="rId60"/>
    </p:embeddedFont>
    <p:embeddedFont>
      <p:font typeface="Bodoni"/>
      <p:regular r:id="rId61"/>
      <p:bold r:id="rId62"/>
      <p:italic r:id="rId63"/>
      <p:boldItalic r:id="rId64"/>
    </p:embeddedFont>
    <p:embeddedFont>
      <p:font typeface="Albert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A4A3A4"/>
          </p15:clr>
        </p15:guide>
        <p15:guide id="2" orient="horz" pos="3053">
          <p15:clr>
            <a:srgbClr val="A4A3A4"/>
          </p15:clr>
        </p15:guide>
        <p15:guide id="3" orient="horz" pos="2871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9" roundtripDataSignature="AMtx7mhVFeoWDa/lNJVqE2pKHoBuL682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  <p:guide pos="3053" orient="horz"/>
        <p:guide pos="2871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Figtre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Bodoni-bold.fntdata"/><Relationship Id="rId61" Type="http://schemas.openxmlformats.org/officeDocument/2006/relationships/font" Target="fonts/Bodoni-regular.fntdata"/><Relationship Id="rId20" Type="http://schemas.openxmlformats.org/officeDocument/2006/relationships/slide" Target="slides/slide15.xml"/><Relationship Id="rId64" Type="http://schemas.openxmlformats.org/officeDocument/2006/relationships/font" Target="fonts/Bodoni-boldItalic.fntdata"/><Relationship Id="rId63" Type="http://schemas.openxmlformats.org/officeDocument/2006/relationships/font" Target="fonts/Bodoni-italic.fntdata"/><Relationship Id="rId22" Type="http://schemas.openxmlformats.org/officeDocument/2006/relationships/slide" Target="slides/slide17.xml"/><Relationship Id="rId66" Type="http://schemas.openxmlformats.org/officeDocument/2006/relationships/font" Target="fonts/AlbertSans-bold.fntdata"/><Relationship Id="rId21" Type="http://schemas.openxmlformats.org/officeDocument/2006/relationships/slide" Target="slides/slide16.xml"/><Relationship Id="rId65" Type="http://schemas.openxmlformats.org/officeDocument/2006/relationships/font" Target="fonts/AlbertSans-regular.fntdata"/><Relationship Id="rId24" Type="http://schemas.openxmlformats.org/officeDocument/2006/relationships/slide" Target="slides/slide19.xml"/><Relationship Id="rId68" Type="http://schemas.openxmlformats.org/officeDocument/2006/relationships/font" Target="fonts/AlbertSans-boldItalic.fntdata"/><Relationship Id="rId23" Type="http://schemas.openxmlformats.org/officeDocument/2006/relationships/slide" Target="slides/slide18.xml"/><Relationship Id="rId67" Type="http://schemas.openxmlformats.org/officeDocument/2006/relationships/font" Target="fonts/AlbertSans-italic.fntdata"/><Relationship Id="rId60" Type="http://schemas.openxmlformats.org/officeDocument/2006/relationships/font" Target="fonts/AlbertSansLight-boldItalic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gtree-italic.fntdata"/><Relationship Id="rId50" Type="http://schemas.openxmlformats.org/officeDocument/2006/relationships/font" Target="fonts/Figtree-bold.fntdata"/><Relationship Id="rId53" Type="http://schemas.openxmlformats.org/officeDocument/2006/relationships/font" Target="fonts/Arvo-regular.fntdata"/><Relationship Id="rId52" Type="http://schemas.openxmlformats.org/officeDocument/2006/relationships/font" Target="fonts/Figtree-boldItalic.fntdata"/><Relationship Id="rId11" Type="http://schemas.openxmlformats.org/officeDocument/2006/relationships/slide" Target="slides/slide6.xml"/><Relationship Id="rId55" Type="http://schemas.openxmlformats.org/officeDocument/2006/relationships/font" Target="fonts/Arvo-italic.fntdata"/><Relationship Id="rId10" Type="http://schemas.openxmlformats.org/officeDocument/2006/relationships/slide" Target="slides/slide5.xml"/><Relationship Id="rId54" Type="http://schemas.openxmlformats.org/officeDocument/2006/relationships/font" Target="fonts/Arvo-bold.fntdata"/><Relationship Id="rId13" Type="http://schemas.openxmlformats.org/officeDocument/2006/relationships/slide" Target="slides/slide8.xml"/><Relationship Id="rId57" Type="http://schemas.openxmlformats.org/officeDocument/2006/relationships/font" Target="fonts/AlbertSansLight-regular.fntdata"/><Relationship Id="rId12" Type="http://schemas.openxmlformats.org/officeDocument/2006/relationships/slide" Target="slides/slide7.xml"/><Relationship Id="rId56" Type="http://schemas.openxmlformats.org/officeDocument/2006/relationships/font" Target="fonts/Arvo-boldItalic.fntdata"/><Relationship Id="rId15" Type="http://schemas.openxmlformats.org/officeDocument/2006/relationships/slide" Target="slides/slide10.xml"/><Relationship Id="rId59" Type="http://schemas.openxmlformats.org/officeDocument/2006/relationships/font" Target="fonts/AlbertSansLight-italic.fntdata"/><Relationship Id="rId14" Type="http://schemas.openxmlformats.org/officeDocument/2006/relationships/slide" Target="slides/slide9.xml"/><Relationship Id="rId58" Type="http://schemas.openxmlformats.org/officeDocument/2006/relationships/font" Target="fonts/AlbertSans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ale.flexiple.com/illustrations/" TargetMode="External"/><Relationship Id="rId3" Type="http://schemas.openxmlformats.org/officeDocument/2006/relationships/hyperlink" Target="https://pixabay.com/photos/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105e33cad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f105e33ca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Cover Half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Gambar vector bisa didownload di: </a:t>
            </a:r>
            <a:r>
              <a:rPr lang="es" u="sng">
                <a:solidFill>
                  <a:schemeClr val="hlink"/>
                </a:solidFill>
                <a:hlinkClick r:id="rId2"/>
              </a:rPr>
              <a:t>https://scale.flexiple.com/illustrations/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"/>
              <a:t>Jika ingin foto free royalty bisa download di: </a:t>
            </a:r>
            <a:r>
              <a:rPr lang="es" u="sng">
                <a:solidFill>
                  <a:schemeClr val="hlink"/>
                </a:solidFill>
                <a:hlinkClick r:id="rId3"/>
              </a:rPr>
              <a:t>https://pixabay.com/photos/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11ed3f275_0_7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711ed3f275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8" name="Google Shape;31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2" name="Google Shape;33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9" name="Google Shape;34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a056b03d4_0_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26a056b03d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8" name="Google Shape;42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2" name="Google Shape;47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6982851867_4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g26982851867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1">
  <p:cSld name="TITLE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6982851867_2_1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Font typeface="Figtree"/>
              <a:buNone/>
              <a:defRPr sz="52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1" name="Google Shape;11;g26982851867_2_1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lbert Sans Light"/>
              <a:buNone/>
              <a:defRPr sz="2800">
                <a:latin typeface="Albert Sans Light"/>
                <a:ea typeface="Albert Sans Light"/>
                <a:cs typeface="Albert Sans Light"/>
                <a:sym typeface="Albert Sans Light"/>
              </a:defRPr>
            </a:lvl9pPr>
          </a:lstStyle>
          <a:p/>
        </p:txBody>
      </p:sp>
      <p:sp>
        <p:nvSpPr>
          <p:cNvPr id="12" name="Google Shape;12;g26982851867_2_1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1 1">
  <p:cSld name="SECTION_HEADER_2_1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4"/>
          <p:cNvSpPr txBox="1"/>
          <p:nvPr>
            <p:ph type="title"/>
          </p:nvPr>
        </p:nvSpPr>
        <p:spPr>
          <a:xfrm>
            <a:off x="956273" y="3469550"/>
            <a:ext cx="34830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5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66" name="Google Shape;66;p54"/>
          <p:cNvCxnSpPr/>
          <p:nvPr/>
        </p:nvCxnSpPr>
        <p:spPr>
          <a:xfrm>
            <a:off x="1068750" y="461975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AND_BODY_2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5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55"/>
          <p:cNvSpPr txBox="1"/>
          <p:nvPr>
            <p:ph type="title"/>
          </p:nvPr>
        </p:nvSpPr>
        <p:spPr>
          <a:xfrm>
            <a:off x="0" y="216225"/>
            <a:ext cx="91440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/>
        </p:txBody>
      </p:sp>
      <p:sp>
        <p:nvSpPr>
          <p:cNvPr id="70" name="Google Shape;70;p5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71" name="Google Shape;71;p55"/>
          <p:cNvCxnSpPr/>
          <p:nvPr/>
        </p:nvCxnSpPr>
        <p:spPr>
          <a:xfrm>
            <a:off x="4233900" y="122360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TITLE_AND_BODY_1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6"/>
          <p:cNvSpPr txBox="1"/>
          <p:nvPr>
            <p:ph type="title"/>
          </p:nvPr>
        </p:nvSpPr>
        <p:spPr>
          <a:xfrm>
            <a:off x="4598900" y="773100"/>
            <a:ext cx="38880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74" name="Google Shape;74;p5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56"/>
          <p:cNvSpPr/>
          <p:nvPr/>
        </p:nvSpPr>
        <p:spPr>
          <a:xfrm>
            <a:off x="0" y="0"/>
            <a:ext cx="4259700" cy="5143500"/>
          </a:xfrm>
          <a:prstGeom prst="snip2DiagRect">
            <a:avLst>
              <a:gd fmla="val 0" name="adj1"/>
              <a:gd fmla="val 50000" name="adj2"/>
            </a:avLst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6"/>
          <p:cNvSpPr txBox="1"/>
          <p:nvPr>
            <p:ph idx="1" type="subTitle"/>
          </p:nvPr>
        </p:nvSpPr>
        <p:spPr>
          <a:xfrm>
            <a:off x="4675100" y="2968204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77" name="Google Shape;77;p56"/>
          <p:cNvCxnSpPr/>
          <p:nvPr/>
        </p:nvCxnSpPr>
        <p:spPr>
          <a:xfrm>
            <a:off x="4778200" y="278062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2 columns slide 1">
  <p:cSld name="TITLE_AND_TWO_COLUMNS_2">
    <p:bg>
      <p:bgPr>
        <a:solidFill>
          <a:schemeClr val="lt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7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0" name="Google Shape;80;p57"/>
          <p:cNvCxnSpPr/>
          <p:nvPr/>
        </p:nvCxnSpPr>
        <p:spPr>
          <a:xfrm>
            <a:off x="4550550" y="1941425"/>
            <a:ext cx="0" cy="19275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5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2" name="Google Shape;82;p57"/>
          <p:cNvSpPr txBox="1"/>
          <p:nvPr>
            <p:ph type="ctrTitle"/>
          </p:nvPr>
        </p:nvSpPr>
        <p:spPr>
          <a:xfrm>
            <a:off x="1113228" y="21510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3" name="Google Shape;83;p57"/>
          <p:cNvSpPr txBox="1"/>
          <p:nvPr>
            <p:ph idx="1" type="subTitle"/>
          </p:nvPr>
        </p:nvSpPr>
        <p:spPr>
          <a:xfrm>
            <a:off x="1147278" y="2756525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4" name="Google Shape;84;p57"/>
          <p:cNvSpPr txBox="1"/>
          <p:nvPr>
            <p:ph idx="2" type="ctrTitle"/>
          </p:nvPr>
        </p:nvSpPr>
        <p:spPr>
          <a:xfrm>
            <a:off x="4818378" y="2151075"/>
            <a:ext cx="3169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5" name="Google Shape;85;p57"/>
          <p:cNvSpPr txBox="1"/>
          <p:nvPr>
            <p:ph idx="3" type="subTitle"/>
          </p:nvPr>
        </p:nvSpPr>
        <p:spPr>
          <a:xfrm>
            <a:off x="4852428" y="2756525"/>
            <a:ext cx="31014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6" name="Google Shape;86;p57"/>
          <p:cNvSpPr txBox="1"/>
          <p:nvPr>
            <p:ph idx="4"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3 columns slide">
  <p:cSld name="TITLE_AND_TWO_COLUMNS_1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8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58"/>
          <p:cNvSpPr txBox="1"/>
          <p:nvPr>
            <p:ph type="title"/>
          </p:nvPr>
        </p:nvSpPr>
        <p:spPr>
          <a:xfrm>
            <a:off x="-11850" y="927075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90" name="Google Shape;90;p5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1" name="Google Shape;91;p58"/>
          <p:cNvSpPr txBox="1"/>
          <p:nvPr>
            <p:ph idx="2" type="ctrTitle"/>
          </p:nvPr>
        </p:nvSpPr>
        <p:spPr>
          <a:xfrm>
            <a:off x="11053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2" name="Google Shape;92;p58"/>
          <p:cNvSpPr txBox="1"/>
          <p:nvPr>
            <p:ph idx="1" type="subTitle"/>
          </p:nvPr>
        </p:nvSpPr>
        <p:spPr>
          <a:xfrm>
            <a:off x="11053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58"/>
          <p:cNvSpPr txBox="1"/>
          <p:nvPr>
            <p:ph idx="3" type="ctrTitle"/>
          </p:nvPr>
        </p:nvSpPr>
        <p:spPr>
          <a:xfrm>
            <a:off x="35152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58"/>
          <p:cNvSpPr txBox="1"/>
          <p:nvPr>
            <p:ph idx="4" type="subTitle"/>
          </p:nvPr>
        </p:nvSpPr>
        <p:spPr>
          <a:xfrm>
            <a:off x="35152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5" name="Google Shape;95;p58"/>
          <p:cNvSpPr txBox="1"/>
          <p:nvPr>
            <p:ph idx="5" type="ctrTitle"/>
          </p:nvPr>
        </p:nvSpPr>
        <p:spPr>
          <a:xfrm>
            <a:off x="5925151" y="206242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58"/>
          <p:cNvSpPr txBox="1"/>
          <p:nvPr>
            <p:ph idx="6" type="subTitle"/>
          </p:nvPr>
        </p:nvSpPr>
        <p:spPr>
          <a:xfrm>
            <a:off x="5925154" y="2667875"/>
            <a:ext cx="2113500" cy="11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97" name="Google Shape;97;p58"/>
          <p:cNvCxnSpPr/>
          <p:nvPr/>
        </p:nvCxnSpPr>
        <p:spPr>
          <a:xfrm>
            <a:off x="3406450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8" name="Google Shape;98;p58"/>
          <p:cNvCxnSpPr/>
          <p:nvPr/>
        </p:nvCxnSpPr>
        <p:spPr>
          <a:xfrm>
            <a:off x="5737375" y="1926825"/>
            <a:ext cx="0" cy="19413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6 columns slide">
  <p:cSld name="TITLE_AND_TWO_COLUMNS_1_1">
    <p:bg>
      <p:bgPr>
        <a:solidFill>
          <a:schemeClr val="lt1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9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9"/>
          <p:cNvSpPr txBox="1"/>
          <p:nvPr>
            <p:ph type="ctrTitle"/>
          </p:nvPr>
        </p:nvSpPr>
        <p:spPr>
          <a:xfrm>
            <a:off x="11053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59"/>
          <p:cNvSpPr txBox="1"/>
          <p:nvPr>
            <p:ph idx="1" type="subTitle"/>
          </p:nvPr>
        </p:nvSpPr>
        <p:spPr>
          <a:xfrm>
            <a:off x="980600" y="3371050"/>
            <a:ext cx="23631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3" name="Google Shape;103;p59"/>
          <p:cNvSpPr txBox="1"/>
          <p:nvPr>
            <p:ph idx="2" type="ctrTitle"/>
          </p:nvPr>
        </p:nvSpPr>
        <p:spPr>
          <a:xfrm>
            <a:off x="34846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4" name="Google Shape;104;p59"/>
          <p:cNvSpPr txBox="1"/>
          <p:nvPr>
            <p:ph idx="3" type="subTitle"/>
          </p:nvPr>
        </p:nvSpPr>
        <p:spPr>
          <a:xfrm>
            <a:off x="3419975" y="3371050"/>
            <a:ext cx="22428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5" name="Google Shape;105;p59"/>
          <p:cNvSpPr txBox="1"/>
          <p:nvPr>
            <p:ph idx="4" type="ctrTitle"/>
          </p:nvPr>
        </p:nvSpPr>
        <p:spPr>
          <a:xfrm>
            <a:off x="5880251" y="276560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59"/>
          <p:cNvSpPr txBox="1"/>
          <p:nvPr>
            <p:ph idx="5" type="subTitle"/>
          </p:nvPr>
        </p:nvSpPr>
        <p:spPr>
          <a:xfrm>
            <a:off x="5880250" y="3371050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07" name="Google Shape;107;p59"/>
          <p:cNvSpPr txBox="1"/>
          <p:nvPr>
            <p:ph idx="6" type="title"/>
          </p:nvPr>
        </p:nvSpPr>
        <p:spPr>
          <a:xfrm>
            <a:off x="773850" y="638075"/>
            <a:ext cx="76725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1" sz="2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08" name="Google Shape;108;p5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109" name="Google Shape;109;p59"/>
          <p:cNvCxnSpPr/>
          <p:nvPr/>
        </p:nvCxnSpPr>
        <p:spPr>
          <a:xfrm>
            <a:off x="33435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" name="Google Shape;110;p59"/>
          <p:cNvCxnSpPr/>
          <p:nvPr/>
        </p:nvCxnSpPr>
        <p:spPr>
          <a:xfrm>
            <a:off x="5739196" y="1602675"/>
            <a:ext cx="0" cy="245970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59"/>
          <p:cNvCxnSpPr/>
          <p:nvPr/>
        </p:nvCxnSpPr>
        <p:spPr>
          <a:xfrm>
            <a:off x="4233900" y="1120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2" name="Google Shape;112;p59"/>
          <p:cNvCxnSpPr/>
          <p:nvPr/>
        </p:nvCxnSpPr>
        <p:spPr>
          <a:xfrm>
            <a:off x="1050450" y="2918000"/>
            <a:ext cx="7043100" cy="0"/>
          </a:xfrm>
          <a:prstGeom prst="straightConnector1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3" name="Google Shape;113;p59"/>
          <p:cNvSpPr txBox="1"/>
          <p:nvPr>
            <p:ph idx="7" type="ctrTitle"/>
          </p:nvPr>
        </p:nvSpPr>
        <p:spPr>
          <a:xfrm>
            <a:off x="11053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59"/>
          <p:cNvSpPr txBox="1"/>
          <p:nvPr>
            <p:ph idx="8" type="subTitle"/>
          </p:nvPr>
        </p:nvSpPr>
        <p:spPr>
          <a:xfrm>
            <a:off x="107315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59"/>
          <p:cNvSpPr txBox="1"/>
          <p:nvPr>
            <p:ph idx="9" type="ctrTitle"/>
          </p:nvPr>
        </p:nvSpPr>
        <p:spPr>
          <a:xfrm>
            <a:off x="34846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6" name="Google Shape;116;p59"/>
          <p:cNvSpPr txBox="1"/>
          <p:nvPr>
            <p:ph idx="13" type="subTitle"/>
          </p:nvPr>
        </p:nvSpPr>
        <p:spPr>
          <a:xfrm>
            <a:off x="3452400" y="2041825"/>
            <a:ext cx="21780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59"/>
          <p:cNvSpPr txBox="1"/>
          <p:nvPr>
            <p:ph idx="14" type="ctrTitle"/>
          </p:nvPr>
        </p:nvSpPr>
        <p:spPr>
          <a:xfrm>
            <a:off x="5880251" y="1436375"/>
            <a:ext cx="21135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None/>
              <a:defRPr sz="1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8" name="Google Shape;118;p59"/>
          <p:cNvSpPr txBox="1"/>
          <p:nvPr>
            <p:ph idx="15" type="subTitle"/>
          </p:nvPr>
        </p:nvSpPr>
        <p:spPr>
          <a:xfrm>
            <a:off x="5831650" y="2041825"/>
            <a:ext cx="2210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&amp; some text slide 2">
  <p:cSld name="BIG_NUMBER_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0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0"/>
          <p:cNvSpPr txBox="1"/>
          <p:nvPr>
            <p:ph type="title"/>
          </p:nvPr>
        </p:nvSpPr>
        <p:spPr>
          <a:xfrm>
            <a:off x="742950" y="1238100"/>
            <a:ext cx="7729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b="1"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6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3" name="Google Shape;123;p60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&amp; some text slide 1">
  <p:cSld name="BIG_NUMBER_1"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1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61"/>
          <p:cNvSpPr txBox="1"/>
          <p:nvPr>
            <p:ph type="title"/>
          </p:nvPr>
        </p:nvSpPr>
        <p:spPr>
          <a:xfrm>
            <a:off x="742950" y="8326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7" name="Google Shape;127;p6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28" name="Google Shape;128;p61"/>
          <p:cNvSpPr txBox="1"/>
          <p:nvPr>
            <p:ph idx="1" type="subTitle"/>
          </p:nvPr>
        </p:nvSpPr>
        <p:spPr>
          <a:xfrm>
            <a:off x="1667075" y="14695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9" name="Google Shape;129;p61"/>
          <p:cNvSpPr txBox="1"/>
          <p:nvPr>
            <p:ph idx="2" type="title"/>
          </p:nvPr>
        </p:nvSpPr>
        <p:spPr>
          <a:xfrm>
            <a:off x="742950" y="19560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0" name="Google Shape;130;p61"/>
          <p:cNvSpPr txBox="1"/>
          <p:nvPr>
            <p:ph idx="3" type="subTitle"/>
          </p:nvPr>
        </p:nvSpPr>
        <p:spPr>
          <a:xfrm>
            <a:off x="1667075" y="25929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1" name="Google Shape;131;p61"/>
          <p:cNvSpPr txBox="1"/>
          <p:nvPr>
            <p:ph idx="4" type="title"/>
          </p:nvPr>
        </p:nvSpPr>
        <p:spPr>
          <a:xfrm>
            <a:off x="742950" y="3079400"/>
            <a:ext cx="77295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61"/>
          <p:cNvSpPr txBox="1"/>
          <p:nvPr>
            <p:ph idx="5" type="subTitle"/>
          </p:nvPr>
        </p:nvSpPr>
        <p:spPr>
          <a:xfrm>
            <a:off x="1667075" y="3716300"/>
            <a:ext cx="58098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 frame">
  <p:cSld name="BLANK_1_1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2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quare with title and text">
  <p:cSld name="CUSTOM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37" name="Google Shape;137;p63"/>
          <p:cNvSpPr/>
          <p:nvPr/>
        </p:nvSpPr>
        <p:spPr>
          <a:xfrm>
            <a:off x="406950" y="352200"/>
            <a:ext cx="4287900" cy="4311000"/>
          </a:xfrm>
          <a:prstGeom prst="rect">
            <a:avLst/>
          </a:prstGeom>
          <a:noFill/>
          <a:ln cap="flat" cmpd="sng" w="381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3"/>
          <p:cNvSpPr txBox="1"/>
          <p:nvPr>
            <p:ph type="title"/>
          </p:nvPr>
        </p:nvSpPr>
        <p:spPr>
          <a:xfrm>
            <a:off x="737850" y="980260"/>
            <a:ext cx="3571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39" name="Google Shape;139;p63"/>
          <p:cNvSpPr txBox="1"/>
          <p:nvPr>
            <p:ph idx="1" type="subTitle"/>
          </p:nvPr>
        </p:nvSpPr>
        <p:spPr>
          <a:xfrm>
            <a:off x="737850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140" name="Google Shape;140;p63"/>
          <p:cNvCxnSpPr/>
          <p:nvPr/>
        </p:nvCxnSpPr>
        <p:spPr>
          <a:xfrm>
            <a:off x="22030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&amp; some text slide">
  <p:cSld name="BIG_NUMBER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2"/>
          <p:cNvSpPr/>
          <p:nvPr/>
        </p:nvSpPr>
        <p:spPr>
          <a:xfrm>
            <a:off x="406950" y="352200"/>
            <a:ext cx="8330100" cy="4311000"/>
          </a:xfrm>
          <a:prstGeom prst="rect">
            <a:avLst/>
          </a:prstGeom>
          <a:solidFill>
            <a:srgbClr val="9900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5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" name="Google Shape;16;p52"/>
          <p:cNvSpPr txBox="1"/>
          <p:nvPr>
            <p:ph idx="1" type="subTitle"/>
          </p:nvPr>
        </p:nvSpPr>
        <p:spPr>
          <a:xfrm>
            <a:off x="2433300" y="3015325"/>
            <a:ext cx="42774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52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b="1"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pic>
        <p:nvPicPr>
          <p:cNvPr id="18" name="Google Shape;18;p52"/>
          <p:cNvPicPr preferRelativeResize="0"/>
          <p:nvPr/>
        </p:nvPicPr>
        <p:blipFill rotWithShape="1">
          <a:blip r:embed="rId2">
            <a:alphaModFix/>
          </a:blip>
          <a:srcRect b="9336" l="4454" r="4444" t="6847"/>
          <a:stretch/>
        </p:blipFill>
        <p:spPr>
          <a:xfrm>
            <a:off x="406950" y="352200"/>
            <a:ext cx="8330102" cy="4311000"/>
          </a:xfrm>
          <a:prstGeom prst="rect">
            <a:avLst/>
          </a:prstGeom>
          <a:solidFill>
            <a:srgbClr val="9900FF"/>
          </a:solidFill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 with cyan frame">
  <p:cSld name="CUSTOM_1_1_1"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4"/>
          <p:cNvSpPr/>
          <p:nvPr/>
        </p:nvSpPr>
        <p:spPr>
          <a:xfrm>
            <a:off x="4609950" y="-11150"/>
            <a:ext cx="4545300" cy="521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6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  <p:sp>
        <p:nvSpPr>
          <p:cNvPr id="144" name="Google Shape;144;p64"/>
          <p:cNvSpPr txBox="1"/>
          <p:nvPr>
            <p:ph type="title"/>
          </p:nvPr>
        </p:nvSpPr>
        <p:spPr>
          <a:xfrm>
            <a:off x="626079" y="980260"/>
            <a:ext cx="35715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5" name="Google Shape;145;p64"/>
          <p:cNvSpPr txBox="1"/>
          <p:nvPr>
            <p:ph idx="1" type="subTitle"/>
          </p:nvPr>
        </p:nvSpPr>
        <p:spPr>
          <a:xfrm>
            <a:off x="626079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cxnSp>
        <p:nvCxnSpPr>
          <p:cNvPr id="146" name="Google Shape;146;p64"/>
          <p:cNvCxnSpPr/>
          <p:nvPr/>
        </p:nvCxnSpPr>
        <p:spPr>
          <a:xfrm>
            <a:off x="737850" y="15974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64"/>
          <p:cNvSpPr txBox="1"/>
          <p:nvPr>
            <p:ph idx="2" type="subTitle"/>
          </p:nvPr>
        </p:nvSpPr>
        <p:spPr>
          <a:xfrm>
            <a:off x="5079304" y="2261500"/>
            <a:ext cx="36066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frame 1">
  <p:cSld name="CUSTOM_1_1_1_1"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5"/>
          <p:cNvSpPr/>
          <p:nvPr/>
        </p:nvSpPr>
        <p:spPr>
          <a:xfrm>
            <a:off x="5200425" y="-11150"/>
            <a:ext cx="3954900" cy="521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5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9D9D9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>
                <a:solidFill>
                  <a:srgbClr val="B7B7B7"/>
                </a:solidFill>
              </a:rPr>
              <a:t>‹#›</a:t>
            </a:fld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">
  <p:cSld name="CUSTOM_2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6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66"/>
          <p:cNvSpPr txBox="1"/>
          <p:nvPr>
            <p:ph type="title"/>
          </p:nvPr>
        </p:nvSpPr>
        <p:spPr>
          <a:xfrm>
            <a:off x="4696275" y="172545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66"/>
          <p:cNvSpPr txBox="1"/>
          <p:nvPr>
            <p:ph idx="1" type="subTitle"/>
          </p:nvPr>
        </p:nvSpPr>
        <p:spPr>
          <a:xfrm>
            <a:off x="4696275" y="2839950"/>
            <a:ext cx="2770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55" name="Google Shape;155;p66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slide">
  <p:cSld name="CUSTOM"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7"/>
          <p:cNvSpPr/>
          <p:nvPr/>
        </p:nvSpPr>
        <p:spPr>
          <a:xfrm>
            <a:off x="1395500" y="892500"/>
            <a:ext cx="6189000" cy="2731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7"/>
          <p:cNvSpPr txBox="1"/>
          <p:nvPr>
            <p:ph idx="1" type="subTitle"/>
          </p:nvPr>
        </p:nvSpPr>
        <p:spPr>
          <a:xfrm>
            <a:off x="1894475" y="1126950"/>
            <a:ext cx="53976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b="1" sz="3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Figtree"/>
              <a:buNone/>
              <a:defRPr b="1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" name="Google Shape;23;p4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" name="Google Shape;24;p47"/>
          <p:cNvSpPr txBox="1"/>
          <p:nvPr>
            <p:ph idx="2" type="subTitle"/>
          </p:nvPr>
        </p:nvSpPr>
        <p:spPr>
          <a:xfrm>
            <a:off x="1894475" y="2977400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  1">
  <p:cSld name="CUSTOM_2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8"/>
          <p:cNvSpPr/>
          <p:nvPr/>
        </p:nvSpPr>
        <p:spPr>
          <a:xfrm>
            <a:off x="0" y="1027350"/>
            <a:ext cx="9144000" cy="308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8"/>
          <p:cNvSpPr txBox="1"/>
          <p:nvPr>
            <p:ph type="title"/>
          </p:nvPr>
        </p:nvSpPr>
        <p:spPr>
          <a:xfrm>
            <a:off x="1630100" y="172545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8"/>
          <p:cNvSpPr txBox="1"/>
          <p:nvPr>
            <p:ph idx="1" type="subTitle"/>
          </p:nvPr>
        </p:nvSpPr>
        <p:spPr>
          <a:xfrm>
            <a:off x="1915400" y="2839950"/>
            <a:ext cx="2770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8"/>
          <p:cNvSpPr txBox="1"/>
          <p:nvPr>
            <p:ph idx="12" type="sldNum"/>
          </p:nvPr>
        </p:nvSpPr>
        <p:spPr>
          <a:xfrm>
            <a:off x="8364708" y="42690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yan with title and text">
  <p:cSld name="CUSTOM_7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1"/>
          <p:cNvSpPr/>
          <p:nvPr/>
        </p:nvSpPr>
        <p:spPr>
          <a:xfrm>
            <a:off x="-73650" y="-11150"/>
            <a:ext cx="9228900" cy="52188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1"/>
          <p:cNvSpPr/>
          <p:nvPr/>
        </p:nvSpPr>
        <p:spPr>
          <a:xfrm>
            <a:off x="1430400" y="653850"/>
            <a:ext cx="6283200" cy="383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51"/>
          <p:cNvSpPr/>
          <p:nvPr/>
        </p:nvSpPr>
        <p:spPr>
          <a:xfrm>
            <a:off x="1430400" y="1371450"/>
            <a:ext cx="1147200" cy="3990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51"/>
          <p:cNvSpPr txBox="1"/>
          <p:nvPr>
            <p:ph type="title"/>
          </p:nvPr>
        </p:nvSpPr>
        <p:spPr>
          <a:xfrm>
            <a:off x="2675900" y="1220035"/>
            <a:ext cx="39261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" type="subTitle"/>
          </p:nvPr>
        </p:nvSpPr>
        <p:spPr>
          <a:xfrm>
            <a:off x="2675901" y="2547750"/>
            <a:ext cx="3136200" cy="19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2"/>
          <p:cNvSpPr txBox="1"/>
          <p:nvPr>
            <p:ph type="title"/>
          </p:nvPr>
        </p:nvSpPr>
        <p:spPr>
          <a:xfrm>
            <a:off x="4698275" y="189950"/>
            <a:ext cx="53112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42"/>
          <p:cNvSpPr txBox="1"/>
          <p:nvPr>
            <p:ph idx="1" type="subTitle"/>
          </p:nvPr>
        </p:nvSpPr>
        <p:spPr>
          <a:xfrm>
            <a:off x="4696224" y="1709442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39" name="Google Shape;39;p4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" name="Google Shape;40;p42"/>
          <p:cNvSpPr/>
          <p:nvPr/>
        </p:nvSpPr>
        <p:spPr>
          <a:xfrm>
            <a:off x="4572000" y="429350"/>
            <a:ext cx="2772000" cy="635700"/>
          </a:xfrm>
          <a:prstGeom prst="rect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42"/>
          <p:cNvSpPr txBox="1"/>
          <p:nvPr>
            <p:ph idx="2" type="title"/>
          </p:nvPr>
        </p:nvSpPr>
        <p:spPr>
          <a:xfrm>
            <a:off x="4696225" y="1198788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42"/>
          <p:cNvSpPr txBox="1"/>
          <p:nvPr>
            <p:ph idx="3" type="subTitle"/>
          </p:nvPr>
        </p:nvSpPr>
        <p:spPr>
          <a:xfrm>
            <a:off x="4696224" y="2836672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43" name="Google Shape;43;p42"/>
          <p:cNvSpPr txBox="1"/>
          <p:nvPr>
            <p:ph idx="4" type="title"/>
          </p:nvPr>
        </p:nvSpPr>
        <p:spPr>
          <a:xfrm>
            <a:off x="4696225" y="2326013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42"/>
          <p:cNvSpPr txBox="1"/>
          <p:nvPr>
            <p:ph idx="5" type="subTitle"/>
          </p:nvPr>
        </p:nvSpPr>
        <p:spPr>
          <a:xfrm>
            <a:off x="4696224" y="3967490"/>
            <a:ext cx="33672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9pPr>
          </a:lstStyle>
          <a:p/>
        </p:txBody>
      </p:sp>
      <p:sp>
        <p:nvSpPr>
          <p:cNvPr id="45" name="Google Shape;45;p42"/>
          <p:cNvSpPr txBox="1"/>
          <p:nvPr>
            <p:ph idx="6" type="title"/>
          </p:nvPr>
        </p:nvSpPr>
        <p:spPr>
          <a:xfrm>
            <a:off x="4696225" y="3453254"/>
            <a:ext cx="5311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42"/>
          <p:cNvSpPr/>
          <p:nvPr/>
        </p:nvSpPr>
        <p:spPr>
          <a:xfrm>
            <a:off x="0" y="0"/>
            <a:ext cx="2855700" cy="51435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2"/>
          <p:cNvSpPr/>
          <p:nvPr/>
        </p:nvSpPr>
        <p:spPr>
          <a:xfrm>
            <a:off x="3582225" y="1426175"/>
            <a:ext cx="838800" cy="8199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2"/>
          <p:cNvSpPr/>
          <p:nvPr/>
        </p:nvSpPr>
        <p:spPr>
          <a:xfrm>
            <a:off x="3582225" y="2553400"/>
            <a:ext cx="838800" cy="8199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42"/>
          <p:cNvSpPr/>
          <p:nvPr/>
        </p:nvSpPr>
        <p:spPr>
          <a:xfrm>
            <a:off x="3582225" y="3680625"/>
            <a:ext cx="838800" cy="819900"/>
          </a:xfrm>
          <a:prstGeom prst="rect">
            <a:avLst/>
          </a:prstGeom>
          <a:solidFill>
            <a:srgbClr val="04317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42"/>
          <p:cNvSpPr txBox="1"/>
          <p:nvPr>
            <p:ph idx="7" type="title"/>
          </p:nvPr>
        </p:nvSpPr>
        <p:spPr>
          <a:xfrm>
            <a:off x="3372225" y="151827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1" name="Google Shape;51;p42"/>
          <p:cNvSpPr txBox="1"/>
          <p:nvPr>
            <p:ph idx="8" type="title"/>
          </p:nvPr>
        </p:nvSpPr>
        <p:spPr>
          <a:xfrm>
            <a:off x="3372225" y="2645500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2" name="Google Shape;52;p42"/>
          <p:cNvSpPr txBox="1"/>
          <p:nvPr>
            <p:ph idx="9" type="title"/>
          </p:nvPr>
        </p:nvSpPr>
        <p:spPr>
          <a:xfrm>
            <a:off x="3372225" y="3772725"/>
            <a:ext cx="12588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1"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SECTION_HEADER_1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 txBox="1"/>
          <p:nvPr>
            <p:ph type="title"/>
          </p:nvPr>
        </p:nvSpPr>
        <p:spPr>
          <a:xfrm>
            <a:off x="570047" y="993900"/>
            <a:ext cx="3055500" cy="111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" name="Google Shape;55;p46"/>
          <p:cNvSpPr txBox="1"/>
          <p:nvPr>
            <p:ph idx="1" type="subTitle"/>
          </p:nvPr>
        </p:nvSpPr>
        <p:spPr>
          <a:xfrm>
            <a:off x="614775" y="2564775"/>
            <a:ext cx="2920800" cy="5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cxnSp>
        <p:nvCxnSpPr>
          <p:cNvPr id="57" name="Google Shape;57;p46"/>
          <p:cNvCxnSpPr/>
          <p:nvPr/>
        </p:nvCxnSpPr>
        <p:spPr>
          <a:xfrm>
            <a:off x="678525" y="2060575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frame ">
  <p:cSld name="BLANK_1_1_1">
    <p:bg>
      <p:bgPr>
        <a:solidFill>
          <a:srgbClr val="04317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9"/>
          <p:cNvSpPr/>
          <p:nvPr/>
        </p:nvSpPr>
        <p:spPr>
          <a:xfrm>
            <a:off x="406950" y="416250"/>
            <a:ext cx="8330100" cy="4311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49"/>
          <p:cNvSpPr txBox="1"/>
          <p:nvPr>
            <p:ph type="title"/>
          </p:nvPr>
        </p:nvSpPr>
        <p:spPr>
          <a:xfrm>
            <a:off x="783525" y="1738050"/>
            <a:ext cx="2545800" cy="166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cxnSp>
        <p:nvCxnSpPr>
          <p:cNvPr id="62" name="Google Shape;62;p49"/>
          <p:cNvCxnSpPr/>
          <p:nvPr/>
        </p:nvCxnSpPr>
        <p:spPr>
          <a:xfrm>
            <a:off x="918900" y="3511600"/>
            <a:ext cx="676200" cy="0"/>
          </a:xfrm>
          <a:prstGeom prst="straightConnector1">
            <a:avLst/>
          </a:prstGeom>
          <a:noFill/>
          <a:ln cap="flat" cmpd="sng" w="76200">
            <a:solidFill>
              <a:srgbClr val="04317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1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b="0" i="0" sz="2400" u="none" cap="none" strike="noStrik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●"/>
              <a:defRPr b="0" i="0" sz="14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Char char="○"/>
              <a:defRPr b="0" i="0" sz="14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lbert Sans Light"/>
              <a:buChar char="■"/>
              <a:defRPr b="0" i="0" sz="13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Albert Sans Light"/>
              <a:buChar char="●"/>
              <a:defRPr b="0" i="0" sz="13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 Light"/>
              <a:buChar char="○"/>
              <a:defRPr b="0" i="0" sz="12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lbert Sans Light"/>
              <a:buChar char="■"/>
              <a:defRPr b="0" i="0" sz="12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lbert Sans Light"/>
              <a:buChar char="●"/>
              <a:defRPr b="0" i="0" sz="11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lbert Sans Light"/>
              <a:buChar char="○"/>
              <a:defRPr b="0" i="0" sz="11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8pPr>
            <a:lvl9pPr indent="-2921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lbert Sans Light"/>
              <a:buChar char="■"/>
              <a:defRPr b="0" i="0" sz="1000" u="none" cap="none" strike="noStrike">
                <a:solidFill>
                  <a:schemeClr val="lt2"/>
                </a:solidFill>
                <a:latin typeface="Albert Sans Light"/>
                <a:ea typeface="Albert Sans Light"/>
                <a:cs typeface="Albert Sans Light"/>
                <a:sym typeface="Albert Sans Light"/>
              </a:defRPr>
            </a:lvl9pPr>
          </a:lstStyle>
          <a:p/>
        </p:txBody>
      </p:sp>
      <p:sp>
        <p:nvSpPr>
          <p:cNvPr id="8" name="Google Shape;8;p40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32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laravel.com/docs/10.x/routing#route-model-binding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4.png"/><Relationship Id="rId6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6.png"/><Relationship Id="rId4" Type="http://schemas.openxmlformats.org/officeDocument/2006/relationships/image" Target="../media/image2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9.png"/><Relationship Id="rId4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0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7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2f105e33cad_0_7"/>
          <p:cNvPicPr preferRelativeResize="0"/>
          <p:nvPr/>
        </p:nvPicPr>
        <p:blipFill rotWithShape="1">
          <a:blip r:embed="rId3">
            <a:alphaModFix/>
          </a:blip>
          <a:srcRect b="0" l="0" r="34887" t="0"/>
          <a:stretch/>
        </p:blipFill>
        <p:spPr>
          <a:xfrm>
            <a:off x="0" y="0"/>
            <a:ext cx="59540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2f105e33cad_0_7"/>
          <p:cNvSpPr txBox="1"/>
          <p:nvPr/>
        </p:nvSpPr>
        <p:spPr>
          <a:xfrm>
            <a:off x="579850" y="490850"/>
            <a:ext cx="45849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" sz="18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Web Framework Programming</a:t>
            </a:r>
            <a:endParaRPr/>
          </a:p>
        </p:txBody>
      </p:sp>
      <p:sp>
        <p:nvSpPr>
          <p:cNvPr id="162" name="Google Shape;162;g2f105e33cad_0_7"/>
          <p:cNvSpPr txBox="1"/>
          <p:nvPr/>
        </p:nvSpPr>
        <p:spPr>
          <a:xfrm>
            <a:off x="579850" y="3954725"/>
            <a:ext cx="40044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" sz="16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WEEK </a:t>
            </a:r>
            <a:r>
              <a:rPr b="1" lang="es" sz="1600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9</a:t>
            </a:r>
            <a:br>
              <a:rPr b="0" i="0" lang="es" sz="16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b="0" i="0" lang="es" sz="16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</a:t>
            </a:r>
            <a:endParaRPr b="0" i="0" sz="16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600" u="none" cap="none" strike="noStrike">
                <a:solidFill>
                  <a:schemeClr val="lt1"/>
                </a:solidFill>
                <a:latin typeface="Albert Sans"/>
                <a:ea typeface="Albert Sans"/>
                <a:cs typeface="Albert Sans"/>
                <a:sym typeface="Albert Sans"/>
              </a:rPr>
              <a:t>Universitas Surabaya</a:t>
            </a:r>
            <a:endParaRPr b="0" i="0" sz="1600" u="none" cap="none" strike="noStrike">
              <a:solidFill>
                <a:schemeClr val="lt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63" name="Google Shape;163;g2f105e33cad_0_7"/>
          <p:cNvSpPr txBox="1"/>
          <p:nvPr/>
        </p:nvSpPr>
        <p:spPr>
          <a:xfrm>
            <a:off x="579850" y="1301750"/>
            <a:ext cx="4360200" cy="1692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2200" u="none" cap="none" strike="noStrik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Topic 9: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3800" u="none" cap="none" strike="noStrik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Update &amp;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s" sz="3800" u="none" cap="none" strike="noStrike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Delete</a:t>
            </a:r>
            <a:endParaRPr b="1" i="0" sz="3800" u="none" cap="none" strike="noStrike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pic>
        <p:nvPicPr>
          <p:cNvPr id="164" name="Google Shape;164;g2f105e33cad_0_7"/>
          <p:cNvPicPr preferRelativeResize="0"/>
          <p:nvPr/>
        </p:nvPicPr>
        <p:blipFill rotWithShape="1">
          <a:blip r:embed="rId4">
            <a:alphaModFix/>
          </a:blip>
          <a:srcRect b="0" l="11137" r="11408" t="0"/>
          <a:stretch/>
        </p:blipFill>
        <p:spPr>
          <a:xfrm>
            <a:off x="4474725" y="807275"/>
            <a:ext cx="4360200" cy="4221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f105e33cad_0_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32616" y="186713"/>
            <a:ext cx="882616" cy="333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f105e33cad_0_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29531" y="99675"/>
            <a:ext cx="1346739" cy="50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2f105e33cad_0_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>
            <p:ph idx="4294967295" type="title"/>
          </p:nvPr>
        </p:nvSpPr>
        <p:spPr>
          <a:xfrm>
            <a:off x="251907" y="72767"/>
            <a:ext cx="6044100" cy="61859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Check the routing &amp; Controller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37" name="Google Shape;237;p8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8" name="Google Shape;238;p8"/>
          <p:cNvSpPr txBox="1"/>
          <p:nvPr/>
        </p:nvSpPr>
        <p:spPr>
          <a:xfrm>
            <a:off x="380555" y="3401188"/>
            <a:ext cx="4106101" cy="132343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Method “edit” provides a parameter of Model Class. We can use it to retrieve the data that will be updated. </a:t>
            </a:r>
            <a:endParaRPr/>
          </a:p>
        </p:txBody>
      </p:sp>
      <p:pic>
        <p:nvPicPr>
          <p:cNvPr id="239" name="Google Shape;23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884" y="691358"/>
            <a:ext cx="6347403" cy="256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8"/>
          <p:cNvSpPr txBox="1"/>
          <p:nvPr/>
        </p:nvSpPr>
        <p:spPr>
          <a:xfrm>
            <a:off x="4929307" y="3401188"/>
            <a:ext cx="4106101" cy="163121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2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Method “update” provides two parameters, first $request from Form and second Model. We can use it to retrieve the data that will be updated from Form.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"/>
          <p:cNvSpPr txBox="1"/>
          <p:nvPr/>
        </p:nvSpPr>
        <p:spPr>
          <a:xfrm>
            <a:off x="251907" y="10775"/>
            <a:ext cx="8372900" cy="61859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gtree"/>
              <a:buNone/>
            </a:pPr>
            <a:r>
              <a:rPr b="1" i="0" lang="es" sz="3200" u="none" cap="none" strike="noStrike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Check first your “Route Model Binding”</a:t>
            </a:r>
            <a:endParaRPr/>
          </a:p>
        </p:txBody>
      </p:sp>
      <p:sp>
        <p:nvSpPr>
          <p:cNvPr id="246" name="Google Shape;246;p9"/>
          <p:cNvSpPr txBox="1"/>
          <p:nvPr/>
        </p:nvSpPr>
        <p:spPr>
          <a:xfrm>
            <a:off x="346125" y="478828"/>
            <a:ext cx="478849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https://laravel.com/docs/10.x/routing#route-model-binding</a:t>
            </a: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47" name="Google Shape;2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033" y="842453"/>
            <a:ext cx="6836719" cy="129167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1907" y="2686942"/>
            <a:ext cx="3534268" cy="132416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9"/>
          <p:cNvSpPr txBox="1"/>
          <p:nvPr/>
        </p:nvSpPr>
        <p:spPr>
          <a:xfrm>
            <a:off x="346125" y="2156860"/>
            <a:ext cx="591219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Change $category  to $listkategori for compile “route model binding” rule</a:t>
            </a:r>
            <a:endParaRPr/>
          </a:p>
        </p:txBody>
      </p:sp>
      <p:pic>
        <p:nvPicPr>
          <p:cNvPr id="250" name="Google Shape;250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603356" y="2506344"/>
            <a:ext cx="5471347" cy="248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"/>
          <p:cNvSpPr txBox="1"/>
          <p:nvPr>
            <p:ph idx="4294967295" type="body"/>
          </p:nvPr>
        </p:nvSpPr>
        <p:spPr>
          <a:xfrm>
            <a:off x="103196" y="1052537"/>
            <a:ext cx="3104461" cy="176815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Create a new view named category/edit.blade.php. Re-use and modify code in category/create.blade.php and modify the edit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8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6" name="Google Shape;256;p10"/>
          <p:cNvSpPr txBox="1"/>
          <p:nvPr>
            <p:ph idx="4294967295" type="title"/>
          </p:nvPr>
        </p:nvSpPr>
        <p:spPr>
          <a:xfrm>
            <a:off x="156948" y="-38208"/>
            <a:ext cx="7898239" cy="649587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Create a view, fill with current record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7" name="Google Shape;257;p10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3752844" y="1052536"/>
            <a:ext cx="4977688" cy="738664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0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s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s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edit</a:t>
            </a:r>
            <a:r>
              <a:rPr b="0" i="0" lang="es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050" u="none" cap="none" strike="noStrike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Category</a:t>
            </a:r>
            <a:r>
              <a:rPr b="0" i="0" lang="es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05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$listkategori</a:t>
            </a:r>
            <a:r>
              <a:rPr b="0" i="0" lang="es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05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05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050" u="none" cap="none" strike="noStrike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  return view(‘category.edit’,  compact(‘listkategori’));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05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05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824999"/>
            <a:ext cx="9144000" cy="841114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 txBox="1"/>
          <p:nvPr/>
        </p:nvSpPr>
        <p:spPr>
          <a:xfrm>
            <a:off x="503695" y="3386380"/>
            <a:ext cx="542328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Edit your HTML Blade with “value” parameter inside input tag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846859"/>
            <a:ext cx="9144000" cy="344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2"/>
          <p:cNvSpPr txBox="1"/>
          <p:nvPr>
            <p:ph type="title"/>
          </p:nvPr>
        </p:nvSpPr>
        <p:spPr>
          <a:xfrm>
            <a:off x="1066800" y="2571750"/>
            <a:ext cx="7010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Exercise #2: Processing the updated data</a:t>
            </a:r>
            <a:endParaRPr sz="40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71" name="Google Shape;271;p12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2" name="Google Shape;272;p1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process for saving the updated data is directed to some method in controller via submit button. In resource controller, it is already prepared in method update()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78" name="Google Shape;278;p13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The Update() method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79" name="Google Shape;279;p1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4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Check the route:list,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what is the URL and the route name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what the  HTTP method use to get into update() method ?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To make HTTP PUT method, we use POST method and adding this syntax: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	@method(“PUT”)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 The {listkategori} must be replaced with the ID of the current record</a:t>
            </a:r>
            <a:endParaRPr/>
          </a:p>
        </p:txBody>
      </p:sp>
      <p:sp>
        <p:nvSpPr>
          <p:cNvPr id="285" name="Google Shape;285;p14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Routing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86" name="Google Shape;286;p14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87" name="Google Shape;2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45319"/>
            <a:ext cx="9144000" cy="252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5"/>
          <p:cNvSpPr txBox="1"/>
          <p:nvPr>
            <p:ph idx="4294967295" type="title"/>
          </p:nvPr>
        </p:nvSpPr>
        <p:spPr>
          <a:xfrm>
            <a:off x="538625" y="76750"/>
            <a:ext cx="7226518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Modify the category/edit.blade.php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94" name="Google Shape;2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14225"/>
            <a:ext cx="9144000" cy="19150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15"/>
          <p:cNvSpPr/>
          <p:nvPr/>
        </p:nvSpPr>
        <p:spPr>
          <a:xfrm>
            <a:off x="5269424" y="1046136"/>
            <a:ext cx="540519" cy="65867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968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5"/>
          <p:cNvSpPr/>
          <p:nvPr/>
        </p:nvSpPr>
        <p:spPr>
          <a:xfrm>
            <a:off x="7317593" y="1046136"/>
            <a:ext cx="540519" cy="65867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968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5"/>
          <p:cNvSpPr/>
          <p:nvPr/>
        </p:nvSpPr>
        <p:spPr>
          <a:xfrm rot="5400000">
            <a:off x="2892356" y="2010897"/>
            <a:ext cx="540519" cy="65867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968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6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Fill the table column with the corresponded request data, then save the data.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 redirect with flash data for confirmation</a:t>
            </a:r>
            <a:endParaRPr/>
          </a:p>
        </p:txBody>
      </p:sp>
      <p:sp>
        <p:nvSpPr>
          <p:cNvPr id="303" name="Google Shape;303;p16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Code the update() method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04" name="Google Shape;304;p16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05" name="Google Shape;30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448550"/>
            <a:ext cx="91440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6"/>
          <p:cNvSpPr/>
          <p:nvPr/>
        </p:nvSpPr>
        <p:spPr>
          <a:xfrm>
            <a:off x="7248054" y="1937288"/>
            <a:ext cx="314021" cy="6344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968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6"/>
          <p:cNvSpPr/>
          <p:nvPr/>
        </p:nvSpPr>
        <p:spPr>
          <a:xfrm rot="5400000">
            <a:off x="6178670" y="3005958"/>
            <a:ext cx="314021" cy="634462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968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7"/>
          <p:cNvSpPr txBox="1"/>
          <p:nvPr>
            <p:ph type="title"/>
          </p:nvPr>
        </p:nvSpPr>
        <p:spPr>
          <a:xfrm>
            <a:off x="0" y="23140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Delete Data</a:t>
            </a:r>
            <a:endParaRPr/>
          </a:p>
        </p:txBody>
      </p:sp>
      <p:sp>
        <p:nvSpPr>
          <p:cNvPr id="313" name="Google Shape;313;p1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4" name="Google Shape;314;p1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15" name="Google Shape;315;p17"/>
          <p:cNvSpPr txBox="1"/>
          <p:nvPr/>
        </p:nvSpPr>
        <p:spPr>
          <a:xfrm>
            <a:off x="2286000" y="279640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https://laravel.com/docs/10.x/eloquent#deleting-models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11ed3f275_0_747"/>
          <p:cNvSpPr txBox="1"/>
          <p:nvPr>
            <p:ph type="title"/>
          </p:nvPr>
        </p:nvSpPr>
        <p:spPr>
          <a:xfrm>
            <a:off x="0" y="23140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Update Data</a:t>
            </a:r>
            <a:endParaRPr/>
          </a:p>
        </p:txBody>
      </p:sp>
      <p:sp>
        <p:nvSpPr>
          <p:cNvPr id="173" name="Google Shape;173;g2711ed3f275_0_747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4" name="Google Shape;174;g2711ed3f275_0_74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175" name="Google Shape;175;g2711ed3f275_0_747"/>
          <p:cNvSpPr txBox="1"/>
          <p:nvPr/>
        </p:nvSpPr>
        <p:spPr>
          <a:xfrm>
            <a:off x="2590800" y="279640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https://laravel.com/docs/10.x/eloquent#updates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Prepare a routing for the delete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Prepare the link/button in the records then check the routing first.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Code the controller method to delete the data</a:t>
            </a:r>
            <a:endParaRPr/>
          </a:p>
        </p:txBody>
      </p:sp>
      <p:sp>
        <p:nvSpPr>
          <p:cNvPr id="321" name="Google Shape;321;p18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Steps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9"/>
          <p:cNvSpPr txBox="1"/>
          <p:nvPr>
            <p:ph type="title"/>
          </p:nvPr>
        </p:nvSpPr>
        <p:spPr>
          <a:xfrm>
            <a:off x="0" y="23140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Exercise #1: Adding delete button</a:t>
            </a:r>
            <a:endParaRPr sz="40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28" name="Google Shape;328;p19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9" name="Google Shape;329;p1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0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 resource controller, deleting record can use the provided method: the destroy() method.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method for removing data is DELETE. It can be used POST method and replaced with DELETE by using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 @method(‘DELETE’)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It use  url ‘listkategori/{listkategori}’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Or route name listkategori.destroy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35" name="Google Shape;335;p20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The destroy() method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6" name="Google Shape;336;p20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37" name="Google Shape;33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975" y="2202525"/>
            <a:ext cx="9144000" cy="321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1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delete button is not open any form. It directly contacting the controller. Therefore, the delete button must be wrapped in a Form element and the delete button typed is a submit button.</a:t>
            </a:r>
            <a:endParaRPr/>
          </a:p>
        </p:txBody>
      </p:sp>
      <p:sp>
        <p:nvSpPr>
          <p:cNvPr id="343" name="Google Shape;343;p21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The Delete Button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45" name="Google Shape;3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513" y="2444744"/>
            <a:ext cx="9144000" cy="213538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1"/>
          <p:cNvSpPr/>
          <p:nvPr/>
        </p:nvSpPr>
        <p:spPr>
          <a:xfrm>
            <a:off x="538625" y="3053165"/>
            <a:ext cx="430019" cy="1371341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2"/>
          <p:cNvSpPr txBox="1"/>
          <p:nvPr>
            <p:ph idx="4294967295" type="body"/>
          </p:nvPr>
        </p:nvSpPr>
        <p:spPr>
          <a:xfrm>
            <a:off x="538625" y="868799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“Delete” button </a:t>
            </a:r>
            <a:r>
              <a:rPr b="1" lang="es" sz="2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is very crucial 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and the action is </a:t>
            </a:r>
            <a:r>
              <a:rPr b="1" lang="es" sz="2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immediately executed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. If someone accidentally clicks it, the data will be deleted directly without any confirmation.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It is fully recommended to provide a confirmation script in the delete button.</a:t>
            </a:r>
            <a:endParaRPr/>
          </a:p>
        </p:txBody>
      </p:sp>
      <p:sp>
        <p:nvSpPr>
          <p:cNvPr id="352" name="Google Shape;352;p22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Additional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3" name="Google Shape;353;p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54" name="Google Shape;35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1975" y="2690483"/>
            <a:ext cx="9144000" cy="2135385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22"/>
          <p:cNvSpPr/>
          <p:nvPr/>
        </p:nvSpPr>
        <p:spPr>
          <a:xfrm>
            <a:off x="124094" y="3924894"/>
            <a:ext cx="956961" cy="36421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968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3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Try your delete route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61" name="Google Shape;361;p2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62" name="Google Shape;36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698" y="960813"/>
            <a:ext cx="4951708" cy="11003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8625" y="2571750"/>
            <a:ext cx="4734586" cy="1924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23"/>
          <p:cNvPicPr preferRelativeResize="0"/>
          <p:nvPr/>
        </p:nvPicPr>
        <p:blipFill rotWithShape="1">
          <a:blip r:embed="rId5">
            <a:alphaModFix/>
          </a:blip>
          <a:srcRect b="0" l="0" r="34160" t="0"/>
          <a:stretch/>
        </p:blipFill>
        <p:spPr>
          <a:xfrm>
            <a:off x="5273211" y="860021"/>
            <a:ext cx="3873564" cy="3636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24"/>
          <p:cNvSpPr txBox="1"/>
          <p:nvPr>
            <p:ph type="title"/>
          </p:nvPr>
        </p:nvSpPr>
        <p:spPr>
          <a:xfrm>
            <a:off x="1786128" y="2571750"/>
            <a:ext cx="5571744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Exercise #2: Deleting data in database</a:t>
            </a:r>
            <a:endParaRPr sz="40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0" name="Google Shape;370;p24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1" name="Google Shape;371;p24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5"/>
          <p:cNvSpPr txBox="1"/>
          <p:nvPr>
            <p:ph idx="4294967295" type="body"/>
          </p:nvPr>
        </p:nvSpPr>
        <p:spPr>
          <a:xfrm>
            <a:off x="423365" y="852073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Try to delete type data which is related with some data in hotel table. You will get this error.</a:t>
            </a:r>
            <a:b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</a:b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-&gt; handle it with try and catch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77" name="Google Shape;377;p25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Known Issue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8" name="Google Shape;378;p2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79" name="Google Shape;37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4765" y="1367585"/>
            <a:ext cx="3968789" cy="1216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9817" y="2584255"/>
            <a:ext cx="6617776" cy="25592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6"/>
          <p:cNvSpPr txBox="1"/>
          <p:nvPr>
            <p:ph idx="4294967295" type="body"/>
          </p:nvPr>
        </p:nvSpPr>
        <p:spPr>
          <a:xfrm>
            <a:off x="4250469" y="219270"/>
            <a:ext cx="3979131" cy="6633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Modify the destroy()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86" name="Google Shape;386;p26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Delete() Function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87" name="Google Shape;387;p26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388" name="Google Shape;388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995" y="1456980"/>
            <a:ext cx="6389646" cy="3167846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6"/>
          <p:cNvSpPr/>
          <p:nvPr/>
        </p:nvSpPr>
        <p:spPr>
          <a:xfrm>
            <a:off x="981951" y="1995280"/>
            <a:ext cx="127221" cy="115293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6"/>
          <p:cNvSpPr/>
          <p:nvPr/>
        </p:nvSpPr>
        <p:spPr>
          <a:xfrm>
            <a:off x="1011752" y="3236585"/>
            <a:ext cx="127221" cy="115293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6"/>
          <p:cNvSpPr txBox="1"/>
          <p:nvPr/>
        </p:nvSpPr>
        <p:spPr>
          <a:xfrm>
            <a:off x="26460" y="2346796"/>
            <a:ext cx="86273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Success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endParaRPr/>
          </a:p>
        </p:txBody>
      </p:sp>
      <p:sp>
        <p:nvSpPr>
          <p:cNvPr id="392" name="Google Shape;392;p26"/>
          <p:cNvSpPr txBox="1"/>
          <p:nvPr/>
        </p:nvSpPr>
        <p:spPr>
          <a:xfrm>
            <a:off x="47235" y="3551444"/>
            <a:ext cx="7809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handler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7"/>
          <p:cNvSpPr txBox="1"/>
          <p:nvPr>
            <p:ph idx="4294967295" type="body"/>
          </p:nvPr>
        </p:nvSpPr>
        <p:spPr>
          <a:xfrm>
            <a:off x="538625" y="2694432"/>
            <a:ext cx="8002800" cy="18634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current citizen has a correspondence with 2 contributions. If you want to delete this data, the product owner must move contribution with ID 1 and 2 to another food</a:t>
            </a:r>
            <a:endParaRPr/>
          </a:p>
        </p:txBody>
      </p:sp>
      <p:sp>
        <p:nvSpPr>
          <p:cNvPr id="398" name="Google Shape;398;p27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Explanation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99" name="Google Shape;399;p2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00" name="Google Shape;40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04039"/>
            <a:ext cx="9144000" cy="1045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6a056b03d4_0_22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Create vs. Update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1" name="Google Shape;181;g26a056b03d4_0_2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182" name="Google Shape;182;g26a056b03d4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0807" y="1044914"/>
            <a:ext cx="5210282" cy="3919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8"/>
          <p:cNvSpPr txBox="1"/>
          <p:nvPr>
            <p:ph type="title"/>
          </p:nvPr>
        </p:nvSpPr>
        <p:spPr>
          <a:xfrm>
            <a:off x="0" y="23140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Soft Delete</a:t>
            </a:r>
            <a:endParaRPr/>
          </a:p>
        </p:txBody>
      </p:sp>
      <p:sp>
        <p:nvSpPr>
          <p:cNvPr id="406" name="Google Shape;406;p28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407" name="Google Shape;407;p28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08" name="Google Shape;408;p28"/>
          <p:cNvSpPr txBox="1"/>
          <p:nvPr/>
        </p:nvSpPr>
        <p:spPr>
          <a:xfrm>
            <a:off x="2286000" y="2796400"/>
            <a:ext cx="45720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https://laravel.com/docs/10.x/eloquent#soft-deleting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Soft Delete is a mechanism in Laravel that is used to visually “temporarily” delete a record.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Benefits: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Functions as a "recycle bin" of a data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Avoid foreign key constraint errors when deleting a transaction data</a:t>
            </a:r>
            <a:endParaRPr/>
          </a:p>
        </p:txBody>
      </p:sp>
      <p:sp>
        <p:nvSpPr>
          <p:cNvPr id="414" name="Google Shape;414;p29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Soft Delete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15" name="Google Shape;415;p2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idx="4294967295" type="body"/>
          </p:nvPr>
        </p:nvSpPr>
        <p:spPr>
          <a:xfrm>
            <a:off x="538625" y="990550"/>
            <a:ext cx="8002800" cy="356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 existence of the "deleted_at" attribute in a table that is given the softdelete feature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6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There is a keyword use SoftDeletes on php Model</a:t>
            </a:r>
            <a:endParaRPr/>
          </a:p>
        </p:txBody>
      </p:sp>
      <p:sp>
        <p:nvSpPr>
          <p:cNvPr id="421" name="Google Shape;421;p30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Soft Delete Key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22" name="Google Shape;422;p30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23" name="Google Shape;42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2575" y="1628275"/>
            <a:ext cx="4143162" cy="1310475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30"/>
          <p:cNvSpPr txBox="1"/>
          <p:nvPr/>
        </p:nvSpPr>
        <p:spPr>
          <a:xfrm>
            <a:off x="5158135" y="1868013"/>
            <a:ext cx="246535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6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Will form 1 column deleted_at in the database table</a:t>
            </a:r>
            <a:endParaRPr b="0" i="0" sz="1600" u="none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25" name="Google Shape;42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07647" y="2831921"/>
            <a:ext cx="3139977" cy="23115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1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31" name="Google Shape;431;p31"/>
          <p:cNvSpPr txBox="1"/>
          <p:nvPr/>
        </p:nvSpPr>
        <p:spPr>
          <a:xfrm>
            <a:off x="538624" y="76750"/>
            <a:ext cx="7703167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Figtree"/>
              <a:buNone/>
            </a:pPr>
            <a:r>
              <a:rPr b="1" i="0" lang="es" sz="3200" u="none" cap="none" strike="noStrike">
                <a:solidFill>
                  <a:srgbClr val="0012A2"/>
                </a:solidFill>
                <a:latin typeface="Figtree"/>
                <a:ea typeface="Figtree"/>
                <a:cs typeface="Figtree"/>
                <a:sym typeface="Figtree"/>
              </a:rPr>
              <a:t>Create a Migration File</a:t>
            </a:r>
            <a:endParaRPr/>
          </a:p>
        </p:txBody>
      </p:sp>
      <p:sp>
        <p:nvSpPr>
          <p:cNvPr id="432" name="Google Shape;432;p31"/>
          <p:cNvSpPr txBox="1"/>
          <p:nvPr/>
        </p:nvSpPr>
        <p:spPr>
          <a:xfrm>
            <a:off x="5037222" y="2071474"/>
            <a:ext cx="3537444" cy="10005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lbert Sans Light"/>
              <a:buNone/>
            </a:pPr>
            <a:r>
              <a:rPr b="0" i="0" lang="es" sz="18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Add softDeletes() and dropSoftDeletes() in your new migration file</a:t>
            </a:r>
            <a:endParaRPr/>
          </a:p>
        </p:txBody>
      </p:sp>
      <p:pic>
        <p:nvPicPr>
          <p:cNvPr id="433" name="Google Shape;43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6805" y="886301"/>
            <a:ext cx="6349139" cy="868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830" y="1817380"/>
            <a:ext cx="4457575" cy="3143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3389104"/>
            <a:ext cx="4572000" cy="50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2"/>
          <p:cNvSpPr txBox="1"/>
          <p:nvPr>
            <p:ph idx="4294967295" type="title"/>
          </p:nvPr>
        </p:nvSpPr>
        <p:spPr>
          <a:xfrm>
            <a:off x="538624" y="76750"/>
            <a:ext cx="7703167" cy="372701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Check Categories Table and Model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41" name="Google Shape;441;p3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42" name="Google Shape;44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968" y="449451"/>
            <a:ext cx="5779448" cy="17126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30637" y="2162118"/>
            <a:ext cx="5901730" cy="2937543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32"/>
          <p:cNvSpPr/>
          <p:nvPr/>
        </p:nvSpPr>
        <p:spPr>
          <a:xfrm>
            <a:off x="340963" y="2517507"/>
            <a:ext cx="751668" cy="2101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968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32"/>
          <p:cNvSpPr/>
          <p:nvPr/>
        </p:nvSpPr>
        <p:spPr>
          <a:xfrm>
            <a:off x="278969" y="3478327"/>
            <a:ext cx="751668" cy="2101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968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33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By installing the two syntaxes above, the delete() method on Eloquent will function to fill the 'deleted_at' column with a delete time</a:t>
            </a:r>
            <a:endParaRPr/>
          </a:p>
        </p:txBody>
      </p:sp>
      <p:sp>
        <p:nvSpPr>
          <p:cNvPr id="451" name="Google Shape;451;p33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Conclusion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52" name="Google Shape;452;p3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/>
          <p:nvPr>
            <p:ph idx="4294967295" type="body"/>
          </p:nvPr>
        </p:nvSpPr>
        <p:spPr>
          <a:xfrm>
            <a:off x="538625" y="1319650"/>
            <a:ext cx="8002800" cy="8261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You only use softDelete, and directly your view with Eloquent::all() will automatically update with SoftDeletes Capabilites</a:t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458" name="Google Shape;458;p34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Soft Delete Example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59" name="Google Shape;459;p34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60" name="Google Shape;46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560" y="2145792"/>
            <a:ext cx="7802880" cy="1915915"/>
          </a:xfrm>
          <a:prstGeom prst="rect">
            <a:avLst/>
          </a:prstGeom>
          <a:noFill/>
          <a:ln>
            <a:noFill/>
          </a:ln>
        </p:spPr>
      </p:pic>
      <p:sp>
        <p:nvSpPr>
          <p:cNvPr id="461" name="Google Shape;461;p34"/>
          <p:cNvSpPr/>
          <p:nvPr/>
        </p:nvSpPr>
        <p:spPr>
          <a:xfrm>
            <a:off x="6949440" y="2474892"/>
            <a:ext cx="1591985" cy="646260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5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If you want to display deleted data, use the trashed() method on your eloquent object.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Note variable $flight is an eloquent object</a:t>
            </a:r>
            <a:endParaRPr/>
          </a:p>
        </p:txBody>
      </p:sp>
      <p:sp>
        <p:nvSpPr>
          <p:cNvPr id="467" name="Google Shape;467;p35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If you want to see the "recycle-bin"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68" name="Google Shape;468;p3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69" name="Google Shape;46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085" y="2571641"/>
            <a:ext cx="8345879" cy="212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6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75" name="Google Shape;47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906" y="100132"/>
            <a:ext cx="5804496" cy="25892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12392" y="2733151"/>
            <a:ext cx="5919215" cy="23102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We use the restore() method</a:t>
            </a:r>
            <a:endParaRPr/>
          </a:p>
        </p:txBody>
      </p:sp>
      <p:sp>
        <p:nvSpPr>
          <p:cNvPr id="482" name="Google Shape;482;p37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Restore Deleted Data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83" name="Google Shape;483;p37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84" name="Google Shape;4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0600" y="1988656"/>
            <a:ext cx="8002800" cy="25691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"/>
          <p:cNvSpPr txBox="1"/>
          <p:nvPr>
            <p:ph type="title"/>
          </p:nvPr>
        </p:nvSpPr>
        <p:spPr>
          <a:xfrm>
            <a:off x="0" y="23140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 sz="4000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Exercise #1: create an Edit Form</a:t>
            </a:r>
            <a:endParaRPr sz="40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88" name="Google Shape;188;p1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89" name="Google Shape;189;p1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38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If you want to completely delete data, use the force Delete() method.</a:t>
            </a:r>
            <a:endParaRPr/>
          </a:p>
        </p:txBody>
      </p:sp>
      <p:sp>
        <p:nvSpPr>
          <p:cNvPr id="490" name="Google Shape;490;p38"/>
          <p:cNvSpPr txBox="1"/>
          <p:nvPr>
            <p:ph idx="4294967295" type="title"/>
          </p:nvPr>
        </p:nvSpPr>
        <p:spPr>
          <a:xfrm>
            <a:off x="538624" y="76750"/>
            <a:ext cx="7495903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If you want to empty the "recycle-bin"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492" name="Google Shape;492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379" y="2201634"/>
            <a:ext cx="6408391" cy="2356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 txBox="1"/>
          <p:nvPr>
            <p:ph idx="4294967295" type="body"/>
          </p:nvPr>
        </p:nvSpPr>
        <p:spPr>
          <a:xfrm>
            <a:off x="538625" y="990550"/>
            <a:ext cx="8002800" cy="23622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Try to access ‘food’ page after you finish delete something that has relationship with category. They show error about “non-property” of something.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This happened because your default Relationship will change to adapt the SoftDelete behavior. To fix this, you can use `withTrashed()`</a:t>
            </a:r>
            <a:endParaRPr/>
          </a:p>
        </p:txBody>
      </p:sp>
      <p:sp>
        <p:nvSpPr>
          <p:cNvPr id="498" name="Google Shape;498;p39"/>
          <p:cNvSpPr txBox="1"/>
          <p:nvPr>
            <p:ph idx="4294967295" type="title"/>
          </p:nvPr>
        </p:nvSpPr>
        <p:spPr>
          <a:xfrm>
            <a:off x="538624" y="76750"/>
            <a:ext cx="8605375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This softDelete will impact into another Data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499" name="Google Shape;499;p39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500" name="Google Shape;500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652" y="2602551"/>
            <a:ext cx="5096602" cy="23987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41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Implement Update and Delete function inside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Food page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Category page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Order page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Your progress is to achieve your Final Project Goals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Please do it carefully and consistently!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506" name="Google Shape;506;p41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Homework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07" name="Google Shape;507;p41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26982851867_4_33"/>
          <p:cNvSpPr txBox="1"/>
          <p:nvPr>
            <p:ph type="title"/>
          </p:nvPr>
        </p:nvSpPr>
        <p:spPr>
          <a:xfrm>
            <a:off x="0" y="2466400"/>
            <a:ext cx="91440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s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Thank You.</a:t>
            </a:r>
            <a:endParaRPr sz="7200"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3" name="Google Shape;513;g26982851867_4_33"/>
          <p:cNvSpPr txBox="1"/>
          <p:nvPr>
            <p:ph idx="12" type="sldNum"/>
          </p:nvPr>
        </p:nvSpPr>
        <p:spPr>
          <a:xfrm>
            <a:off x="85486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14" name="Google Shape;514;g26982851867_4_3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Prepare a routing for the update form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Prepare the link/button in the records then check the routing first.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Create a new view. can re-use the existing code in ‘create form’. Fill the input field with the selected record. Call it in controller.	</a:t>
            </a:r>
            <a:endParaRPr/>
          </a:p>
        </p:txBody>
      </p:sp>
      <p:sp>
        <p:nvSpPr>
          <p:cNvPr id="195" name="Google Shape;195;p2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Steps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96" name="Google Shape;196;p2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"/>
          <p:cNvSpPr txBox="1"/>
          <p:nvPr>
            <p:ph idx="4294967295" type="body"/>
          </p:nvPr>
        </p:nvSpPr>
        <p:spPr>
          <a:xfrm>
            <a:off x="538625" y="1319650"/>
            <a:ext cx="8002800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If we use Resource Controller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we can follow the existing method.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Check </a:t>
            </a:r>
            <a:r>
              <a:rPr b="1" lang="es" sz="20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php artisan route:list </a:t>
            </a:r>
            <a:r>
              <a:rPr lang="es" sz="20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syntax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02" name="Google Shape;202;p3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Prepare routing and Controller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03" name="Google Shape;203;p3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pic>
        <p:nvPicPr>
          <p:cNvPr id="204" name="Google Shape;2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25" y="1870322"/>
            <a:ext cx="8954750" cy="6954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4625" y="3274477"/>
            <a:ext cx="9144000" cy="1417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"/>
          <p:cNvSpPr txBox="1"/>
          <p:nvPr>
            <p:ph idx="4294967295" type="body"/>
          </p:nvPr>
        </p:nvSpPr>
        <p:spPr>
          <a:xfrm>
            <a:off x="538625" y="1475232"/>
            <a:ext cx="8002800" cy="30826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GET|HEAD is a HTTP Method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listkategori/{listkategori}/edit  is a format URI for showing edit form and its existing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{listkategori} -&gt; will be replaced with number/string as the ID /  Primary key of category table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Example 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http://localhost:8000/category/2798880729352657/edit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user will got edit form with the existing data for category with id = 2798880729352657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In Laravel, calling the edit form can use these 2 syntax: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With url :  </a:t>
            </a:r>
            <a:r>
              <a:rPr b="1" lang="es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url (‘category/’.$category-&gt;id.’/edit’)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s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With route_name :  </a:t>
            </a:r>
            <a:r>
              <a:rPr b="1" lang="es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route(‘category.edit’,$category -&gt;id) </a:t>
            </a:r>
            <a:endParaRPr/>
          </a:p>
        </p:txBody>
      </p:sp>
      <p:sp>
        <p:nvSpPr>
          <p:cNvPr id="211" name="Google Shape;211;p4"/>
          <p:cNvSpPr txBox="1"/>
          <p:nvPr>
            <p:ph idx="4294967295" type="title"/>
          </p:nvPr>
        </p:nvSpPr>
        <p:spPr>
          <a:xfrm>
            <a:off x="538625" y="76750"/>
            <a:ext cx="6044100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Focus on ‘edit’ function 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12" name="Google Shape;212;p4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13" name="Google Shape;213;p4"/>
          <p:cNvSpPr/>
          <p:nvPr/>
        </p:nvSpPr>
        <p:spPr>
          <a:xfrm>
            <a:off x="538625" y="1091798"/>
            <a:ext cx="8066750" cy="230832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472C8"/>
              </a:buClr>
              <a:buSzPts val="900"/>
              <a:buFont typeface="Arial"/>
              <a:buNone/>
            </a:pPr>
            <a:r>
              <a:rPr b="0" i="0" lang="es" sz="900" u="none" cap="none" strike="noStrike">
                <a:solidFill>
                  <a:srgbClr val="2472C8"/>
                </a:solidFill>
                <a:latin typeface="Consolas"/>
                <a:ea typeface="Consolas"/>
                <a:cs typeface="Consolas"/>
                <a:sym typeface="Consolas"/>
              </a:rPr>
              <a:t>GET|HEAD        listkategori/{listkategori}/edit ............... listkategori.edit › CategoryController@edit</a:t>
            </a:r>
            <a:endParaRPr b="0" i="0" sz="16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5"/>
          <p:cNvSpPr txBox="1"/>
          <p:nvPr>
            <p:ph idx="4294967295" type="title"/>
          </p:nvPr>
        </p:nvSpPr>
        <p:spPr>
          <a:xfrm>
            <a:off x="538624" y="76750"/>
            <a:ext cx="8524459" cy="9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3200">
                <a:solidFill>
                  <a:srgbClr val="0012A2"/>
                </a:solidFill>
              </a:rPr>
              <a:t>Example of Category Edit Form Action</a:t>
            </a:r>
            <a:endParaRPr sz="32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19" name="Google Shape;219;p5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20" name="Google Shape;220;p5"/>
          <p:cNvSpPr txBox="1"/>
          <p:nvPr>
            <p:ph idx="4294967295" type="body"/>
          </p:nvPr>
        </p:nvSpPr>
        <p:spPr>
          <a:xfrm>
            <a:off x="112422" y="1249907"/>
            <a:ext cx="2801983" cy="32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s" sz="1600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For 10 minutes</a:t>
            </a:r>
            <a:r>
              <a:rPr lang="es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open your index-view of your Category 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Add action “Edit”</a:t>
            </a:r>
            <a:endParaRPr/>
          </a:p>
          <a:p>
            <a:pPr indent="-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AutoNum type="arabicPeriod"/>
            </a:pPr>
            <a:r>
              <a:rPr lang="es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Hover your mouse inside “Edit” button and look at the link. Is it similar to your routes?</a:t>
            </a:r>
            <a:endParaRPr/>
          </a:p>
        </p:txBody>
      </p:sp>
      <p:pic>
        <p:nvPicPr>
          <p:cNvPr id="221" name="Google Shape;2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4405" y="1249907"/>
            <a:ext cx="6148679" cy="32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5"/>
          <p:cNvSpPr/>
          <p:nvPr/>
        </p:nvSpPr>
        <p:spPr>
          <a:xfrm>
            <a:off x="8314841" y="990550"/>
            <a:ext cx="510402" cy="1117219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968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6"/>
          <p:cNvSpPr txBox="1"/>
          <p:nvPr>
            <p:ph idx="4294967295" type="body"/>
          </p:nvPr>
        </p:nvSpPr>
        <p:spPr>
          <a:xfrm>
            <a:off x="538624" y="632454"/>
            <a:ext cx="4716127" cy="7895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Add new column for “action”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8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Add new link for “show edit form”</a:t>
            </a:r>
            <a:endParaRPr/>
          </a:p>
        </p:txBody>
      </p:sp>
      <p:sp>
        <p:nvSpPr>
          <p:cNvPr id="228" name="Google Shape;228;p6"/>
          <p:cNvSpPr txBox="1"/>
          <p:nvPr>
            <p:ph idx="4294967295" type="title"/>
          </p:nvPr>
        </p:nvSpPr>
        <p:spPr>
          <a:xfrm>
            <a:off x="538624" y="76750"/>
            <a:ext cx="8357725" cy="5557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s" sz="2000">
                <a:solidFill>
                  <a:srgbClr val="0012A2"/>
                </a:solidFill>
              </a:rPr>
              <a:t>Prepare the link/button in your citizen/index.blade.php file</a:t>
            </a:r>
            <a:endParaRPr sz="2000">
              <a:solidFill>
                <a:srgbClr val="0012A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29" name="Google Shape;229;p6"/>
          <p:cNvSpPr txBox="1"/>
          <p:nvPr/>
        </p:nvSpPr>
        <p:spPr>
          <a:xfrm>
            <a:off x="5809943" y="4825868"/>
            <a:ext cx="30153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" sz="1000" u="none" cap="none" strike="noStrike">
                <a:solidFill>
                  <a:srgbClr val="0012A2"/>
                </a:solidFill>
                <a:latin typeface="Albert Sans"/>
                <a:ea typeface="Albert Sans"/>
                <a:cs typeface="Albert Sans"/>
                <a:sym typeface="Albert Sans"/>
              </a:rPr>
              <a:t>Informatics Engineering | Universitas Surabaya</a:t>
            </a:r>
            <a:endParaRPr b="0" i="0" sz="1000" u="none" cap="none" strike="noStrike">
              <a:solidFill>
                <a:srgbClr val="0012A2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230" name="Google Shape;230;p6"/>
          <p:cNvSpPr txBox="1"/>
          <p:nvPr/>
        </p:nvSpPr>
        <p:spPr>
          <a:xfrm>
            <a:off x="163740" y="1302589"/>
            <a:ext cx="8816520" cy="415498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"table"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thead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Column X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	……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Action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thead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tbody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@foreach 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$data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as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$d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" sz="1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$d</a:t>
            </a:r>
            <a:r>
              <a:rPr b="0" i="0" lang="es" sz="1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" sz="1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$d</a:t>
            </a:r>
            <a:r>
              <a:rPr b="0" i="0" lang="es" sz="1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" sz="1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$d</a:t>
            </a:r>
            <a:r>
              <a:rPr b="0" i="0" lang="es" sz="1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dataX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      ………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  &lt;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"btn btn-warning"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href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s" sz="11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s" sz="1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{{</a:t>
            </a:r>
            <a:r>
              <a:rPr b="0" i="0" lang="es" sz="11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s" sz="1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route</a:t>
            </a:r>
            <a:r>
              <a:rPr b="0" i="0" lang="es" sz="11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('listkategori.edit’, 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$d</a:t>
            </a:r>
            <a:r>
              <a:rPr b="0" i="0" lang="es" sz="1100" u="none" cap="none" strike="noStrike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0" i="0" lang="es" sz="1100" u="none" cap="none" strike="noStrike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id</a:t>
            </a:r>
            <a:r>
              <a:rPr b="0" i="0" lang="es" sz="11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es" sz="1100" u="none" cap="none" strike="noStrike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}}</a:t>
            </a:r>
            <a:r>
              <a:rPr b="0" i="0" lang="es" sz="1100" u="none" cap="none" strike="noStrike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s" sz="1100" u="none" cap="none" strike="noStrike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Edit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  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td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tr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@endforeach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tbody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0" i="0" lang="es" sz="11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table</a:t>
            </a:r>
            <a:r>
              <a:rPr b="0" i="0" lang="es" sz="11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0" i="0" sz="1100" u="none" cap="none" strike="noStrike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1" name="Google Shape;231;p6"/>
          <p:cNvSpPr/>
          <p:nvPr/>
        </p:nvSpPr>
        <p:spPr>
          <a:xfrm rot="10800000">
            <a:off x="7283195" y="4128444"/>
            <a:ext cx="1697065" cy="69742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59683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inimal Charm">
  <a:themeElements>
    <a:clrScheme name="Simple Light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D3F78C"/>
      </a:accent1>
      <a:accent2>
        <a:srgbClr val="EAFFC0"/>
      </a:accent2>
      <a:accent3>
        <a:srgbClr val="88C01A"/>
      </a:accent3>
      <a:accent4>
        <a:srgbClr val="60811F"/>
      </a:accent4>
      <a:accent5>
        <a:srgbClr val="93C72C"/>
      </a:accent5>
      <a:accent6>
        <a:srgbClr val="D5E7B2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