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8" r:id="rId4"/>
    <p:sldId id="257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3F407-5934-426D-815F-E2DD05B44474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mtClean="0"/>
              <a:t>Adrian, Emre, Louis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07725-80FD-4E51-8EBF-793E0BDAFB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73267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E6AAC-C2C7-4E53-B5C3-84D316203DAF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mtClean="0"/>
              <a:t>Adrian, Emre, Louis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0063E-7A12-4ADB-9159-4A067444D9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50941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1861-B6FE-4F76-95CF-17B0B86A7726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ADAC-5F7E-4C1C-A99F-4D58A5979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86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34E7-C2E5-41BD-AC64-24FDDDFB1ABA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ADAC-5F7E-4C1C-A99F-4D58A5979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60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8AF8-3E40-4FB6-B729-A02B87CE300A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ADAC-5F7E-4C1C-A99F-4D58A5979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359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999A-9B0B-4190-BB04-E6CF9579ECBD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298-51C4-499C-A604-A24F7DA0CF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574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8019-AF93-4838-AFFA-9F11EBB4502C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298-51C4-499C-A604-A24F7DA0CF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807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2B87-274B-4E10-93BE-F6058E9A3181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298-51C4-499C-A604-A24F7DA0CF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954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3541-0496-41D7-BA50-BB5BAEB30F10}" type="datetime1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298-51C4-499C-A604-A24F7DA0CF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441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D8BA-EE8F-4197-A1C3-E206F9B2B7C0}" type="datetime1">
              <a:rPr lang="de-DE" smtClean="0"/>
              <a:t>13.05.2019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298-51C4-499C-A604-A24F7DA0CF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799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BFFA-D8F9-4B37-8373-016A226C2399}" type="datetime1">
              <a:rPr lang="de-DE" smtClean="0"/>
              <a:t>13.05.2019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298-51C4-499C-A604-A24F7DA0CF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564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51B-8588-4344-98FD-18329F06FC68}" type="datetime1">
              <a:rPr lang="de-DE" smtClean="0"/>
              <a:t>13.05.2019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298-51C4-499C-A604-A24F7DA0CF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8173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873B-E51D-494D-99E8-FEE5CA90F6DA}" type="datetime1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298-51C4-499C-A604-A24F7DA0CF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73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7F91-DADE-44F2-9062-347E6B4A3A85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Adrian, Emre, Louis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ADAC-5F7E-4C1C-A99F-4D58A5979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326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110B-02E1-4B7F-AF77-51E880DFDA2C}" type="datetime1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298-51C4-499C-A604-A24F7DA0CF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278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74E8-DE6B-4D44-85CF-2F1B2C295BA6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298-51C4-499C-A604-A24F7DA0CF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575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3301-1B91-4C81-BA66-969F0D5C531D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298-51C4-499C-A604-A24F7DA0CF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50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F3C-9E75-4F95-BDF7-5BE7F43A1E97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ADAC-5F7E-4C1C-A99F-4D58A5979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44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57C2-0E8D-4F7B-970C-8FC2376AD563}" type="datetime1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ADAC-5F7E-4C1C-A99F-4D58A5979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23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BA28-FA82-4E5D-B099-BE23D3CEC3C5}" type="datetime1">
              <a:rPr lang="de-DE" smtClean="0"/>
              <a:t>13.05.2019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ADAC-5F7E-4C1C-A99F-4D58A5979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26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CB42-A506-4DFD-8B5A-969E9AECA30D}" type="datetime1">
              <a:rPr lang="de-DE" smtClean="0"/>
              <a:t>13.05.2019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ADAC-5F7E-4C1C-A99F-4D58A5979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10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0446-DE48-42A3-9106-C1ADF902FD71}" type="datetime1">
              <a:rPr lang="de-DE" smtClean="0"/>
              <a:t>13.05.2019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ADAC-5F7E-4C1C-A99F-4D58A5979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61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E02A-33EC-45FB-9AFA-0611536CC43D}" type="datetime1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ADAC-5F7E-4C1C-A99F-4D58A5979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8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9A2-8D0C-4D25-96AB-52AF8EF12839}" type="datetime1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ADAC-5F7E-4C1C-A99F-4D58A5979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09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1B78C-B136-4002-92B4-C311602387DE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6635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F1E12-A2A3-4698-9E63-6367807A3A0D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E5298-51C4-499C-A604-A24F7DA0CF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65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82" y="1539550"/>
            <a:ext cx="10903863" cy="46746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14014" y="347922"/>
            <a:ext cx="9144000" cy="81604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E-</a:t>
            </a:r>
            <a:r>
              <a:rPr lang="de-DE" dirty="0"/>
              <a:t>C</a:t>
            </a:r>
            <a:r>
              <a:rPr lang="de-DE" dirty="0" smtClean="0"/>
              <a:t>ommerce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025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Inhaltsangabe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E-Commerce?</a:t>
            </a:r>
          </a:p>
          <a:p>
            <a:r>
              <a:rPr lang="de-DE" dirty="0" smtClean="0"/>
              <a:t>Vorsicht bei der Ausrichtung auf das Ausland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Adrian, Emre, </a:t>
            </a:r>
            <a:r>
              <a:rPr lang="de-DE" dirty="0" smtClean="0"/>
              <a:t>Louis, Chris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ADAC-5F7E-4C1C-A99F-4D58A5979A4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4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u="sng" dirty="0" smtClean="0"/>
              <a:t>Was ist E-Commerce?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81808" y="1690688"/>
            <a:ext cx="8399106" cy="4351338"/>
          </a:xfrm>
        </p:spPr>
        <p:txBody>
          <a:bodyPr/>
          <a:lstStyle/>
          <a:p>
            <a:pPr algn="just"/>
            <a:r>
              <a:rPr lang="de-DE" dirty="0" smtClean="0"/>
              <a:t>Internet Handel</a:t>
            </a:r>
          </a:p>
          <a:p>
            <a:pPr algn="just"/>
            <a:r>
              <a:rPr lang="de-DE" dirty="0" smtClean="0"/>
              <a:t>Umsatzerhöhung/Effizienzsteigerung</a:t>
            </a:r>
          </a:p>
          <a:p>
            <a:pPr algn="just"/>
            <a:r>
              <a:rPr lang="de-DE" dirty="0" smtClean="0"/>
              <a:t>Erschließung neuer Vertriebskanäle</a:t>
            </a:r>
          </a:p>
          <a:p>
            <a:pPr algn="just"/>
            <a:r>
              <a:rPr lang="de-DE" dirty="0" smtClean="0"/>
              <a:t>Steigerung der Lieferanten- und Kundenzufriedenheit</a:t>
            </a:r>
          </a:p>
          <a:p>
            <a:pPr algn="just"/>
            <a:r>
              <a:rPr lang="de-DE" dirty="0" smtClean="0"/>
              <a:t>Bsp.: Amazon, Otto, Zalando,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Adrian, Emre, </a:t>
            </a:r>
            <a:r>
              <a:rPr lang="de-DE" dirty="0" smtClean="0"/>
              <a:t>Louis, Chris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ADAC-5F7E-4C1C-A99F-4D58A5979A4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80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3142" y="131861"/>
            <a:ext cx="10515600" cy="1325563"/>
          </a:xfrm>
        </p:spPr>
        <p:txBody>
          <a:bodyPr/>
          <a:lstStyle/>
          <a:p>
            <a:pPr algn="ctr"/>
            <a:r>
              <a:rPr lang="de-DE" u="sng" dirty="0" smtClean="0"/>
              <a:t>Allgemeines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1216" y="1007706"/>
            <a:ext cx="11513976" cy="53486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3200" b="1" dirty="0" smtClean="0"/>
          </a:p>
          <a:p>
            <a:pPr marL="0" indent="0">
              <a:buNone/>
            </a:pPr>
            <a:r>
              <a:rPr lang="de-DE" b="1" dirty="0" smtClean="0"/>
              <a:t>Zu </a:t>
            </a:r>
            <a:r>
              <a:rPr lang="de-DE" b="1" dirty="0"/>
              <a:t>beachtende </a:t>
            </a:r>
            <a:r>
              <a:rPr lang="de-DE" b="1" dirty="0" smtClean="0"/>
              <a:t>Vorschriften:</a:t>
            </a:r>
            <a:endParaRPr lang="de-DE" dirty="0"/>
          </a:p>
          <a:p>
            <a:pPr lvl="0"/>
            <a:r>
              <a:rPr lang="de-DE" dirty="0"/>
              <a:t>das Telemediengesetz (TMG)</a:t>
            </a:r>
          </a:p>
          <a:p>
            <a:pPr lvl="0"/>
            <a:r>
              <a:rPr lang="de-DE" dirty="0"/>
              <a:t>das E-Commerce-  und Fernabsatzrecht des Bürgerlichen Gesetzbuchs </a:t>
            </a:r>
          </a:p>
          <a:p>
            <a:pPr lvl="0"/>
            <a:r>
              <a:rPr lang="de-DE" dirty="0"/>
              <a:t>(§§ 312 b ff. BGB)</a:t>
            </a:r>
          </a:p>
          <a:p>
            <a:pPr lvl="0"/>
            <a:r>
              <a:rPr lang="de-DE" dirty="0"/>
              <a:t>ab 11.  Juni 2010 Art.  246 des Einführungsgesetzes zum Bürgerlichen </a:t>
            </a:r>
          </a:p>
          <a:p>
            <a:pPr lvl="0"/>
            <a:r>
              <a:rPr lang="de-DE" dirty="0"/>
              <a:t>Gesetzbuch (EGBGB) </a:t>
            </a:r>
          </a:p>
          <a:p>
            <a:pPr lvl="0"/>
            <a:r>
              <a:rPr lang="de-DE" dirty="0"/>
              <a:t>das Signaturgesetz (</a:t>
            </a:r>
            <a:r>
              <a:rPr lang="de-DE" dirty="0" err="1"/>
              <a:t>SigG</a:t>
            </a:r>
            <a:r>
              <a:rPr lang="de-DE" dirty="0"/>
              <a:t>) </a:t>
            </a:r>
          </a:p>
          <a:p>
            <a:pPr lvl="0"/>
            <a:r>
              <a:rPr lang="de-DE" dirty="0"/>
              <a:t>die </a:t>
            </a:r>
            <a:r>
              <a:rPr lang="de-DE" dirty="0" err="1"/>
              <a:t>Preisangabenverordnung</a:t>
            </a:r>
            <a:r>
              <a:rPr lang="de-DE" dirty="0"/>
              <a:t> (PAngV</a:t>
            </a:r>
            <a:r>
              <a:rPr lang="de-DE" dirty="0" smtClean="0"/>
              <a:t>)</a:t>
            </a:r>
            <a:endParaRPr lang="de-DE" dirty="0"/>
          </a:p>
          <a:p>
            <a:pPr lvl="0"/>
            <a:r>
              <a:rPr lang="de-DE" dirty="0"/>
              <a:t>ggf. die Dienstleistungs-Informationspflichten-Verordnung (DL-</a:t>
            </a:r>
            <a:r>
              <a:rPr lang="de-DE" dirty="0" err="1"/>
              <a:t>InfoV</a:t>
            </a:r>
            <a:r>
              <a:rPr lang="de-DE" dirty="0"/>
              <a:t>)</a:t>
            </a:r>
          </a:p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Adrian, Emre, Louis, Chris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ADAC-5F7E-4C1C-A99F-4D58A5979A4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416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u="sng" dirty="0" smtClean="0"/>
              <a:t>Vorsicht </a:t>
            </a:r>
            <a:r>
              <a:rPr lang="de-DE" b="1" u="sng" dirty="0"/>
              <a:t>bei Ausrichten der Tätigkeit auf das </a:t>
            </a:r>
            <a:r>
              <a:rPr lang="de-DE" sz="4900" b="1" u="sng" dirty="0"/>
              <a:t>Ausland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de-DE" dirty="0" smtClean="0"/>
          </a:p>
          <a:p>
            <a:pPr lvl="0"/>
            <a:r>
              <a:rPr lang="de-DE" dirty="0" smtClean="0"/>
              <a:t>zwingenden </a:t>
            </a:r>
            <a:r>
              <a:rPr lang="de-DE" dirty="0"/>
              <a:t>Schutzvorschriften des jeweiligen Verbraucherlandes zu beachten</a:t>
            </a:r>
            <a:r>
              <a:rPr lang="de-DE" dirty="0" smtClean="0"/>
              <a:t>.</a:t>
            </a:r>
            <a:r>
              <a:rPr lang="de-DE" dirty="0"/>
              <a:t> </a:t>
            </a:r>
          </a:p>
          <a:p>
            <a:pPr lvl="0"/>
            <a:r>
              <a:rPr lang="de-DE" dirty="0"/>
              <a:t>Gerichtsstand </a:t>
            </a:r>
            <a:r>
              <a:rPr lang="de-DE" dirty="0" smtClean="0"/>
              <a:t>Verbraucherland</a:t>
            </a:r>
            <a:endParaRPr lang="de-DE" dirty="0"/>
          </a:p>
          <a:p>
            <a:pPr lvl="0"/>
            <a:r>
              <a:rPr lang="de-DE" dirty="0"/>
              <a:t>sobald Anfahrtsskizze, internationale Vorwahl, Preise in fremden Währung.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Adrian, Emre, Louis, Chris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ADAC-5F7E-4C1C-A99F-4D58A5979A4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49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pPr algn="ctr"/>
            <a:r>
              <a:rPr lang="de-DE" u="sng" dirty="0" smtClean="0"/>
              <a:t>AGB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4623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dirty="0"/>
              <a:t>Folgende Voraussetzungen müssen erfüllt sein, damit die AGB bei einer Internetbestellung überhaupt Vertragsbestandteil werden: </a:t>
            </a:r>
          </a:p>
          <a:p>
            <a:pPr lvl="0"/>
            <a:r>
              <a:rPr lang="de-DE" dirty="0"/>
              <a:t>deutlich sichtbarer Stelle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sofort sichtbaren Hinweis im Bestellformular</a:t>
            </a:r>
          </a:p>
          <a:p>
            <a:pPr lvl="0"/>
            <a:r>
              <a:rPr lang="de-DE" dirty="0"/>
              <a:t>vollständig über die Website einsehbar</a:t>
            </a:r>
          </a:p>
          <a:p>
            <a:pPr lvl="0"/>
            <a:r>
              <a:rPr lang="de-DE" dirty="0"/>
              <a:t>Die AGB müssen auf dem Bildschirm lesbar sein (keinen Mini-Schriftgrad verwenden!). </a:t>
            </a:r>
          </a:p>
          <a:p>
            <a:r>
              <a:rPr lang="de-DE" dirty="0"/>
              <a:t>Der </a:t>
            </a:r>
            <a:r>
              <a:rPr lang="de-DE" dirty="0" smtClean="0"/>
              <a:t>Text der </a:t>
            </a:r>
            <a:r>
              <a:rPr lang="de-DE" dirty="0"/>
              <a:t>AGB muss so kurzgehalten sein, dass er auch vom Bildschirm aus in zumutbarer Weise zur Kenntnis genommen werden kann.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Adrian, Emre, Louis, Chris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ADAC-5F7E-4C1C-A99F-4D58A5979A4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84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u="sng" dirty="0" smtClean="0"/>
              <a:t>Namens- und Markenrecht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Eine registrierte Internet-Domain kann namens- und markenrechtlich geschützt sein. </a:t>
            </a:r>
          </a:p>
          <a:p>
            <a:pPr lvl="0"/>
            <a:r>
              <a:rPr lang="de-DE" dirty="0"/>
              <a:t>Die Verwendung einer solchen Domain in identischer oder leicht abgewandelter Form ist in der Regel unzulässig und kann namens- und markenrechtliche Ansprüche auf Unterlassung und Schadensersatz des Rechteinhabers begründen.</a:t>
            </a:r>
          </a:p>
          <a:p>
            <a:r>
              <a:rPr lang="de-DE" dirty="0"/>
              <a:t>Zur Vermeidung solcher Streitigkeiten sind Namens- und Markenrecherchen vor Anmeldung einer Domain oder sonstigen Nutzung von Namen und Marken zu empfehlen.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Adrian, Emre, Louis, Chris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ADAC-5F7E-4C1C-A99F-4D58A5979A4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26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9829" y="169135"/>
            <a:ext cx="5157787" cy="823912"/>
          </a:xfrm>
        </p:spPr>
        <p:txBody>
          <a:bodyPr/>
          <a:lstStyle/>
          <a:p>
            <a:pPr algn="ctr"/>
            <a:r>
              <a:rPr lang="de-DE" dirty="0" smtClean="0"/>
              <a:t>E-Commerce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1572013"/>
            <a:ext cx="5157787" cy="4617649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997575" y="169135"/>
            <a:ext cx="5183188" cy="823912"/>
          </a:xfrm>
        </p:spPr>
        <p:txBody>
          <a:bodyPr/>
          <a:lstStyle/>
          <a:p>
            <a:pPr algn="ctr"/>
            <a:r>
              <a:rPr lang="de-DE" dirty="0" smtClean="0"/>
              <a:t>Kaufvertrag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02829" y="1572012"/>
            <a:ext cx="5183188" cy="4617649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Adrian</a:t>
            </a:r>
            <a:r>
              <a:rPr lang="de-DE" dirty="0"/>
              <a:t>, Emre, Louis, Chris</a:t>
            </a:r>
          </a:p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ADAC-5F7E-4C1C-A99F-4D58A5979A4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91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Breitbild</PresentationFormat>
  <Paragraphs>55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</vt:lpstr>
      <vt:lpstr>Benutzerdefiniertes Design</vt:lpstr>
      <vt:lpstr>E-Commerce</vt:lpstr>
      <vt:lpstr>Inhaltsangabe</vt:lpstr>
      <vt:lpstr>Was ist E-Commerce?</vt:lpstr>
      <vt:lpstr>Allgemeines</vt:lpstr>
      <vt:lpstr> Vorsicht bei Ausrichten der Tätigkeit auf das Ausland </vt:lpstr>
      <vt:lpstr>AGB</vt:lpstr>
      <vt:lpstr>Namens- und Markenrecht</vt:lpstr>
      <vt:lpstr>PowerPoint-Präsentation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>vossen_lou</dc:creator>
  <cp:lastModifiedBy>vossen_lou</cp:lastModifiedBy>
  <cp:revision>8</cp:revision>
  <dcterms:created xsi:type="dcterms:W3CDTF">2019-05-06T08:50:23Z</dcterms:created>
  <dcterms:modified xsi:type="dcterms:W3CDTF">2019-05-13T09:15:01Z</dcterms:modified>
</cp:coreProperties>
</file>