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4C74"/>
    <a:srgbClr val="40AA16"/>
    <a:srgbClr val="BB9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5333F-8632-49E8-A175-44A07C937AB8}" type="datetimeFigureOut">
              <a:rPr lang="de-DE" smtClean="0"/>
              <a:t>03.03.2020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A4B3-4C98-4713-8815-1CEE707CD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87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3C81-277D-46E5-898B-BB5F1BD0E025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22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5EA1-1DC2-4E98-8FA3-0D8DBD7549B3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27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BD9A-2735-4A86-969E-699C7BE43DAD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898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090B3-69F9-48AB-B041-BE6C1E881461}" type="datetime1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182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D5E22-80ED-4ECE-A418-CBF48277C0E6}" type="datetime1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77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93510-F850-479F-BC7C-EC1146F52AB2}" type="datetime1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55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A0D7-1BBB-416B-8D3B-E63EA7EF3FD9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500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2237-121B-45BC-AF7D-0545CAB7117C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79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FBB1-089E-4E14-AA36-3D00DF59B564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6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AEBE-88AD-4E19-B66E-8C957C24B787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17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D4A4-B687-4DE0-8A86-4553061CA4CD}" type="datetime1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23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D8B61-13A8-49CD-8718-4B538E247EE2}" type="datetime1">
              <a:rPr lang="de-DE" smtClean="0"/>
              <a:t>03.03.2020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1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6118-16ED-417A-8328-5AA91F025D49}" type="datetime1">
              <a:rPr lang="de-DE" smtClean="0"/>
              <a:t>03.03.2020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99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85E0-BDBF-4D2B-A21A-F74E87035236}" type="datetime1">
              <a:rPr lang="de-DE" smtClean="0"/>
              <a:t>03.03.2020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70FE-3E85-4E60-80F6-55143E2B4C6A}" type="datetime1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39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AA0B-5502-4251-8958-5DFE003830D9}" type="datetime1">
              <a:rPr lang="de-DE" smtClean="0"/>
              <a:t>03.03.2020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78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6904-3ECE-4F2B-9DB1-8102606D5665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31A963-32FC-44D9-BD1C-24EB58A98A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3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next</a:t>
            </a:r>
            <a:r>
              <a:rPr lang="de-DE" dirty="0" smtClean="0"/>
              <a:t> Iteration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Chapter 10</a:t>
            </a: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DB5B-AD9C-4904-90D9-26FE20A90629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53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Table </a:t>
            </a:r>
            <a:r>
              <a:rPr lang="de-DE" dirty="0" err="1" smtClean="0"/>
              <a:t>of</a:t>
            </a:r>
            <a:r>
              <a:rPr lang="de-DE" dirty="0" smtClean="0"/>
              <a:t> 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err="1" smtClean="0"/>
              <a:t>What</a:t>
            </a:r>
            <a:r>
              <a:rPr lang="de-DE" sz="2200" dirty="0" smtClean="0"/>
              <a:t> </a:t>
            </a:r>
            <a:r>
              <a:rPr lang="de-DE" sz="2200" dirty="0" err="1" smtClean="0"/>
              <a:t>is</a:t>
            </a:r>
            <a:r>
              <a:rPr lang="de-DE" sz="2200" dirty="0" smtClean="0"/>
              <a:t> an Iteration?</a:t>
            </a:r>
          </a:p>
          <a:p>
            <a:r>
              <a:rPr lang="de-DE" sz="2200" dirty="0" err="1" smtClean="0"/>
              <a:t>Before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next</a:t>
            </a:r>
            <a:r>
              <a:rPr lang="de-DE" sz="2200" dirty="0" smtClean="0"/>
              <a:t> Iteration</a:t>
            </a:r>
          </a:p>
          <a:p>
            <a:r>
              <a:rPr lang="de-DE" sz="2200" dirty="0" smtClean="0"/>
              <a:t>The </a:t>
            </a:r>
            <a:r>
              <a:rPr lang="de-DE" sz="2200" dirty="0" err="1" smtClean="0"/>
              <a:t>next</a:t>
            </a:r>
            <a:r>
              <a:rPr lang="de-DE" sz="2200" dirty="0" smtClean="0"/>
              <a:t> Iteration </a:t>
            </a:r>
          </a:p>
          <a:p>
            <a:r>
              <a:rPr lang="de-DE" sz="2200" dirty="0" err="1" smtClean="0"/>
              <a:t>Calculate</a:t>
            </a:r>
            <a:r>
              <a:rPr lang="de-DE" sz="2200" dirty="0" smtClean="0"/>
              <a:t> </a:t>
            </a:r>
            <a:r>
              <a:rPr lang="de-DE" sz="2200" dirty="0" err="1" smtClean="0"/>
              <a:t>your</a:t>
            </a:r>
            <a:r>
              <a:rPr lang="de-DE" sz="2200" dirty="0" smtClean="0"/>
              <a:t> </a:t>
            </a:r>
            <a:r>
              <a:rPr lang="de-DE" sz="2200" dirty="0" err="1" smtClean="0"/>
              <a:t>velocity</a:t>
            </a:r>
            <a:endParaRPr lang="de-DE" sz="2200" dirty="0" smtClean="0"/>
          </a:p>
          <a:p>
            <a:r>
              <a:rPr lang="de-DE" sz="2200" dirty="0" smtClean="0"/>
              <a:t>Implementation</a:t>
            </a:r>
          </a:p>
          <a:p>
            <a:r>
              <a:rPr lang="de-DE" sz="2200" dirty="0" smtClean="0"/>
              <a:t>Keep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overview</a:t>
            </a: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FBB1-089E-4E14-AA36-3D00DF59B564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28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Iteration?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98716" y="1905000"/>
            <a:ext cx="8915400" cy="3777622"/>
          </a:xfrm>
        </p:spPr>
        <p:txBody>
          <a:bodyPr>
            <a:normAutofit/>
          </a:bodyPr>
          <a:lstStyle/>
          <a:p>
            <a:r>
              <a:rPr lang="de-DE" sz="2200" dirty="0" smtClean="0"/>
              <a:t>a </a:t>
            </a:r>
            <a:r>
              <a:rPr lang="de-DE" sz="2200" dirty="0" err="1"/>
              <a:t>buildable</a:t>
            </a:r>
            <a:r>
              <a:rPr lang="de-DE" sz="2200" dirty="0"/>
              <a:t> </a:t>
            </a:r>
            <a:r>
              <a:rPr lang="de-DE" sz="2200" dirty="0" err="1"/>
              <a:t>piece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 smtClean="0"/>
              <a:t>software</a:t>
            </a:r>
            <a:endParaRPr lang="de-DE" sz="2200" dirty="0" smtClean="0"/>
          </a:p>
          <a:p>
            <a:r>
              <a:rPr lang="de-DE" sz="2200" dirty="0" err="1" smtClean="0"/>
              <a:t>completed</a:t>
            </a:r>
            <a:r>
              <a:rPr lang="de-DE" sz="2200" dirty="0" smtClean="0"/>
              <a:t> </a:t>
            </a:r>
            <a:r>
              <a:rPr lang="de-DE" sz="2200" dirty="0" err="1" smtClean="0"/>
              <a:t>process</a:t>
            </a:r>
            <a:r>
              <a:rPr lang="de-DE" sz="2200" dirty="0" smtClean="0"/>
              <a:t> in </a:t>
            </a:r>
            <a:r>
              <a:rPr lang="de-DE" sz="2200" dirty="0" smtClean="0"/>
              <a:t>a </a:t>
            </a:r>
            <a:r>
              <a:rPr lang="de-DE" sz="2200" dirty="0" err="1" smtClean="0"/>
              <a:t>project</a:t>
            </a:r>
            <a:endParaRPr lang="de-DE" sz="2200" dirty="0" smtClean="0"/>
          </a:p>
          <a:p>
            <a:r>
              <a:rPr lang="de-DE" sz="2200" dirty="0" err="1" smtClean="0"/>
              <a:t>process</a:t>
            </a:r>
            <a:endParaRPr lang="de-DE" sz="2200" dirty="0" smtClean="0"/>
          </a:p>
          <a:p>
            <a:pPr lvl="1"/>
            <a:r>
              <a:rPr lang="de-DE" sz="2200" dirty="0" err="1" smtClean="0"/>
              <a:t>task</a:t>
            </a:r>
            <a:endParaRPr lang="de-DE" sz="2200" dirty="0" smtClean="0"/>
          </a:p>
          <a:p>
            <a:pPr lvl="1"/>
            <a:r>
              <a:rPr lang="de-DE" sz="2200" dirty="0" err="1" smtClean="0"/>
              <a:t>user</a:t>
            </a:r>
            <a:r>
              <a:rPr lang="de-DE" sz="2200" dirty="0" smtClean="0"/>
              <a:t> </a:t>
            </a:r>
            <a:r>
              <a:rPr lang="de-DE" sz="2200" dirty="0" err="1" smtClean="0"/>
              <a:t>story</a:t>
            </a:r>
            <a:endParaRPr lang="de-DE" sz="2200" dirty="0" smtClean="0"/>
          </a:p>
          <a:p>
            <a:pPr lvl="1"/>
            <a:r>
              <a:rPr lang="de-DE" sz="2200" dirty="0" err="1" smtClean="0"/>
              <a:t>bugs</a:t>
            </a:r>
            <a:endParaRPr lang="de-DE" sz="2200" dirty="0" smtClean="0"/>
          </a:p>
          <a:p>
            <a:r>
              <a:rPr lang="de-DE" sz="2200" dirty="0" err="1" smtClean="0"/>
              <a:t>process</a:t>
            </a:r>
            <a:r>
              <a:rPr lang="de-DE" sz="2200" dirty="0" smtClean="0"/>
              <a:t> must </a:t>
            </a:r>
            <a:r>
              <a:rPr lang="de-DE" sz="2200" dirty="0" err="1" smtClean="0"/>
              <a:t>be</a:t>
            </a:r>
            <a:r>
              <a:rPr lang="de-DE" sz="2200" dirty="0" smtClean="0"/>
              <a:t> </a:t>
            </a:r>
            <a:r>
              <a:rPr lang="de-DE" sz="2200" dirty="0" err="1" smtClean="0"/>
              <a:t>working</a:t>
            </a: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FBB1-089E-4E14-AA36-3D00DF59B564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3</a:t>
            </a:fld>
            <a:endParaRPr lang="de-DE"/>
          </a:p>
        </p:txBody>
      </p:sp>
      <p:sp>
        <p:nvSpPr>
          <p:cNvPr id="7" name="Nach unten gekrümmter Pfeil 6"/>
          <p:cNvSpPr/>
          <p:nvPr/>
        </p:nvSpPr>
        <p:spPr>
          <a:xfrm>
            <a:off x="8235124" y="2770809"/>
            <a:ext cx="2878992" cy="831273"/>
          </a:xfrm>
          <a:prstGeom prst="curvedDownArrow">
            <a:avLst/>
          </a:prstGeom>
          <a:solidFill>
            <a:srgbClr val="B71E42"/>
          </a:solidFill>
          <a:ln w="15875" cap="flat" cmpd="sng" algn="ctr">
            <a:solidFill>
              <a:srgbClr val="B71E4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Nach unten gekrümmter Pfeil 7"/>
          <p:cNvSpPr/>
          <p:nvPr/>
        </p:nvSpPr>
        <p:spPr>
          <a:xfrm rot="10800000">
            <a:off x="8102118" y="3698612"/>
            <a:ext cx="2920558" cy="815198"/>
          </a:xfrm>
          <a:prstGeom prst="curvedDownArrow">
            <a:avLst>
              <a:gd name="adj1" fmla="val 25000"/>
              <a:gd name="adj2" fmla="val 68185"/>
              <a:gd name="adj3" fmla="val 25000"/>
            </a:avLst>
          </a:prstGeom>
          <a:solidFill>
            <a:srgbClr val="B71E42"/>
          </a:solidFill>
          <a:ln w="15875" cap="flat" cmpd="sng" algn="ctr">
            <a:solidFill>
              <a:srgbClr val="B71E4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Textfeld 8"/>
          <p:cNvSpPr txBox="1"/>
          <p:nvPr/>
        </p:nvSpPr>
        <p:spPr>
          <a:xfrm rot="19976708">
            <a:off x="8160268" y="2481744"/>
            <a:ext cx="992823" cy="46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de-DE" sz="2400" dirty="0" err="1" smtClean="0">
                <a:solidFill>
                  <a:prstClr val="black"/>
                </a:solidFill>
                <a:latin typeface="Gill Sans MT" panose="020B0502020104020203"/>
              </a:rPr>
              <a:t>task</a:t>
            </a:r>
            <a:endParaRPr lang="de-DE" sz="2400" dirty="0">
              <a:solidFill>
                <a:prstClr val="black"/>
              </a:solidFill>
              <a:latin typeface="Gill Sans MT" panose="020B0502020104020203"/>
            </a:endParaRPr>
          </a:p>
        </p:txBody>
      </p:sp>
      <p:sp>
        <p:nvSpPr>
          <p:cNvPr id="10" name="Textfeld 9"/>
          <p:cNvSpPr txBox="1"/>
          <p:nvPr/>
        </p:nvSpPr>
        <p:spPr>
          <a:xfrm rot="1070770">
            <a:off x="9764576" y="2423994"/>
            <a:ext cx="131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de-DE" sz="2400" dirty="0" err="1">
                <a:solidFill>
                  <a:prstClr val="black"/>
                </a:solidFill>
                <a:latin typeface="Gill Sans MT" panose="020B0502020104020203"/>
              </a:rPr>
              <a:t>planning</a:t>
            </a:r>
            <a:endParaRPr lang="de-DE" sz="2400" dirty="0">
              <a:solidFill>
                <a:prstClr val="black"/>
              </a:solidFill>
              <a:latin typeface="Gill Sans MT" panose="020B0502020104020203"/>
            </a:endParaRPr>
          </a:p>
        </p:txBody>
      </p:sp>
      <p:sp>
        <p:nvSpPr>
          <p:cNvPr id="11" name="Textfeld 10"/>
          <p:cNvSpPr txBox="1"/>
          <p:nvPr/>
        </p:nvSpPr>
        <p:spPr>
          <a:xfrm rot="20595446">
            <a:off x="9487686" y="4311223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de-DE" sz="2400" dirty="0" err="1">
                <a:solidFill>
                  <a:prstClr val="black"/>
                </a:solidFill>
                <a:latin typeface="Gill Sans MT" panose="020B0502020104020203"/>
              </a:rPr>
              <a:t>implementation</a:t>
            </a:r>
            <a:endParaRPr lang="de-DE" sz="2400" dirty="0">
              <a:solidFill>
                <a:prstClr val="black"/>
              </a:solidFill>
              <a:latin typeface="Gill Sans MT" panose="020B0502020104020203"/>
            </a:endParaRPr>
          </a:p>
        </p:txBody>
      </p:sp>
      <p:sp>
        <p:nvSpPr>
          <p:cNvPr id="12" name="Textfeld 11"/>
          <p:cNvSpPr txBox="1"/>
          <p:nvPr/>
        </p:nvSpPr>
        <p:spPr>
          <a:xfrm rot="1526555">
            <a:off x="8152376" y="430507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de-DE" sz="2400" dirty="0" err="1">
                <a:solidFill>
                  <a:prstClr val="black"/>
                </a:solidFill>
                <a:latin typeface="Gill Sans MT" panose="020B0502020104020203"/>
              </a:rPr>
              <a:t>testing</a:t>
            </a:r>
            <a:endParaRPr lang="de-DE" sz="2400" dirty="0">
              <a:solidFill>
                <a:prstClr val="black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773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Iteration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41511" y="2126222"/>
            <a:ext cx="8915400" cy="3777622"/>
          </a:xfrm>
        </p:spPr>
        <p:txBody>
          <a:bodyPr/>
          <a:lstStyle/>
          <a:p>
            <a:r>
              <a:rPr lang="de-DE" sz="2200" dirty="0" err="1" smtClean="0"/>
              <a:t>previous</a:t>
            </a:r>
            <a:r>
              <a:rPr lang="de-DE" sz="2200" dirty="0" smtClean="0"/>
              <a:t> Iteration </a:t>
            </a:r>
          </a:p>
          <a:p>
            <a:pPr lvl="1"/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 smtClean="0"/>
              <a:t>work</a:t>
            </a:r>
            <a:endParaRPr lang="de-DE" sz="2200" dirty="0" smtClean="0"/>
          </a:p>
          <a:p>
            <a:pPr lvl="1"/>
            <a:r>
              <a:rPr lang="de-DE" sz="2200" dirty="0" smtClean="0"/>
              <a:t>pass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test</a:t>
            </a:r>
            <a:r>
              <a:rPr lang="de-DE" sz="2200" dirty="0" smtClean="0"/>
              <a:t>(s) (Black-box, Grey-box, White-box </a:t>
            </a:r>
            <a:r>
              <a:rPr lang="de-DE" sz="2200" dirty="0" err="1" smtClean="0"/>
              <a:t>testing</a:t>
            </a:r>
            <a:r>
              <a:rPr lang="de-DE" sz="2200" dirty="0" smtClean="0"/>
              <a:t>)</a:t>
            </a:r>
          </a:p>
          <a:p>
            <a:pPr lvl="1"/>
            <a:r>
              <a:rPr lang="de-DE" sz="2200" dirty="0" err="1" smtClean="0"/>
              <a:t>satisfying</a:t>
            </a:r>
            <a:r>
              <a:rPr lang="de-DE" sz="2200" dirty="0" smtClean="0"/>
              <a:t> </a:t>
            </a:r>
            <a:r>
              <a:rPr lang="de-DE" sz="2200" dirty="0" err="1" smtClean="0"/>
              <a:t>your</a:t>
            </a:r>
            <a:r>
              <a:rPr lang="de-DE" sz="2200" dirty="0" smtClean="0"/>
              <a:t> </a:t>
            </a:r>
            <a:r>
              <a:rPr lang="de-DE" sz="2200" dirty="0" err="1" smtClean="0"/>
              <a:t>customer</a:t>
            </a:r>
            <a:endParaRPr lang="de-DE" sz="2200" dirty="0" smtClean="0"/>
          </a:p>
          <a:p>
            <a:pPr marL="457200" lvl="1" indent="0">
              <a:buNone/>
            </a:pPr>
            <a:endParaRPr lang="de-DE" sz="2200" dirty="0"/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dirty="0" smtClean="0"/>
              <a:t>	plan </a:t>
            </a:r>
            <a:r>
              <a:rPr lang="de-DE" sz="2200" dirty="0" err="1" smtClean="0"/>
              <a:t>for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next</a:t>
            </a:r>
            <a:r>
              <a:rPr lang="de-DE" sz="2200" dirty="0" smtClean="0"/>
              <a:t> Iteration</a:t>
            </a:r>
          </a:p>
          <a:p>
            <a:pPr marL="457200" lvl="1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FBB1-089E-4E14-AA36-3D00DF59B564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4</a:t>
            </a:fld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>
            <a:off x="1941511" y="5004260"/>
            <a:ext cx="523702" cy="220267"/>
          </a:xfrm>
          <a:prstGeom prst="rightArrow">
            <a:avLst>
              <a:gd name="adj1" fmla="val 50000"/>
              <a:gd name="adj2" fmla="val 53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85E0-BDBF-4D2B-A21A-F74E87035236}" type="datetime1">
              <a:rPr lang="de-DE" smtClean="0"/>
              <a:t>03.03.2020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5</a:t>
            </a:fld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222959" y="2244434"/>
            <a:ext cx="2136371" cy="174567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5453739" y="2598752"/>
            <a:ext cx="1820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The Next </a:t>
            </a:r>
            <a:r>
              <a:rPr lang="de-DE" sz="2800" dirty="0"/>
              <a:t>I</a:t>
            </a:r>
            <a:r>
              <a:rPr lang="de-DE" sz="2800" dirty="0" smtClean="0"/>
              <a:t>teration</a:t>
            </a:r>
            <a:endParaRPr lang="de-DE" sz="2800" dirty="0"/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702871" y="2640216"/>
            <a:ext cx="1520088" cy="25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079" y="970196"/>
            <a:ext cx="1497881" cy="125029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62" y="2890765"/>
            <a:ext cx="1490648" cy="79802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776" y="4312369"/>
            <a:ext cx="1238353" cy="77786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377919" y="2220493"/>
            <a:ext cx="16722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get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next</a:t>
            </a:r>
            <a:r>
              <a:rPr lang="de-DE" sz="2200" dirty="0" smtClean="0"/>
              <a:t> </a:t>
            </a:r>
            <a:r>
              <a:rPr lang="de-DE" sz="2200" dirty="0" err="1" smtClean="0"/>
              <a:t>user</a:t>
            </a:r>
            <a:r>
              <a:rPr lang="de-DE" sz="2200" dirty="0" smtClean="0"/>
              <a:t> </a:t>
            </a:r>
            <a:r>
              <a:rPr lang="de-DE" sz="2200" dirty="0" err="1" smtClean="0"/>
              <a:t>story</a:t>
            </a:r>
            <a:endParaRPr lang="de-DE" sz="2200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5027610" y="3889633"/>
            <a:ext cx="683234" cy="98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 rot="10800000" flipV="1">
            <a:off x="2964719" y="4770278"/>
            <a:ext cx="26351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 smtClean="0"/>
              <a:t>are</a:t>
            </a:r>
            <a:r>
              <a:rPr lang="de-DE" sz="2200" dirty="0" smtClean="0"/>
              <a:t> </a:t>
            </a:r>
            <a:r>
              <a:rPr lang="de-DE" sz="2200" dirty="0" err="1" smtClean="0"/>
              <a:t>there</a:t>
            </a:r>
            <a:r>
              <a:rPr lang="de-DE" sz="2200" dirty="0" smtClean="0"/>
              <a:t> </a:t>
            </a:r>
            <a:r>
              <a:rPr lang="de-DE" sz="2200" dirty="0" err="1" smtClean="0"/>
              <a:t>any</a:t>
            </a:r>
            <a:r>
              <a:rPr lang="de-DE" sz="2200" dirty="0" smtClean="0"/>
              <a:t> additional </a:t>
            </a:r>
            <a:r>
              <a:rPr lang="de-DE" sz="2200" dirty="0" err="1" smtClean="0"/>
              <a:t>user</a:t>
            </a:r>
            <a:r>
              <a:rPr lang="de-DE" sz="2200" dirty="0" smtClean="0"/>
              <a:t> </a:t>
            </a:r>
            <a:r>
              <a:rPr lang="de-DE" sz="2200" dirty="0" err="1" smtClean="0"/>
              <a:t>stories</a:t>
            </a:r>
            <a:r>
              <a:rPr lang="de-DE" sz="2200" dirty="0" smtClean="0"/>
              <a:t>?</a:t>
            </a:r>
            <a:endParaRPr lang="de-DE" sz="2200" dirty="0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6835628" y="1931421"/>
            <a:ext cx="379705" cy="41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7025480" y="1166194"/>
            <a:ext cx="4139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/>
              <a:t>- </a:t>
            </a:r>
            <a:r>
              <a:rPr lang="de-DE" sz="2200" dirty="0" err="1" smtClean="0"/>
              <a:t>control</a:t>
            </a:r>
            <a:r>
              <a:rPr lang="de-DE" sz="2200" dirty="0" smtClean="0"/>
              <a:t> </a:t>
            </a:r>
            <a:r>
              <a:rPr lang="de-DE" sz="2200" dirty="0" err="1" smtClean="0"/>
              <a:t>your</a:t>
            </a:r>
            <a:r>
              <a:rPr lang="de-DE" sz="2200" dirty="0" smtClean="0"/>
              <a:t> </a:t>
            </a:r>
            <a:r>
              <a:rPr lang="de-DE" sz="2200" dirty="0" err="1" smtClean="0"/>
              <a:t>work</a:t>
            </a:r>
            <a:r>
              <a:rPr lang="de-DE" sz="2200" dirty="0" smtClean="0"/>
              <a:t> </a:t>
            </a:r>
            <a:r>
              <a:rPr lang="de-DE" sz="2200" dirty="0" err="1" smtClean="0"/>
              <a:t>with</a:t>
            </a:r>
            <a:r>
              <a:rPr lang="de-DE" sz="2200" dirty="0" smtClean="0"/>
              <a:t> </a:t>
            </a:r>
            <a:r>
              <a:rPr lang="de-DE" sz="2200" dirty="0" err="1" smtClean="0"/>
              <a:t>Burn</a:t>
            </a:r>
            <a:r>
              <a:rPr lang="de-DE" sz="2200" dirty="0" smtClean="0"/>
              <a:t>-down Graph  </a:t>
            </a:r>
            <a:endParaRPr lang="de-DE" sz="2200" dirty="0"/>
          </a:p>
        </p:txBody>
      </p:sp>
      <p:cxnSp>
        <p:nvCxnSpPr>
          <p:cNvPr id="30" name="Gerade Verbindung mit Pfeil 29"/>
          <p:cNvCxnSpPr/>
          <p:nvPr/>
        </p:nvCxnSpPr>
        <p:spPr>
          <a:xfrm flipH="1" flipV="1">
            <a:off x="7215333" y="3600431"/>
            <a:ext cx="750064" cy="16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8543721" y="3186827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Bugs</a:t>
            </a:r>
            <a:endParaRPr lang="de-DE" sz="2400" dirty="0"/>
          </a:p>
        </p:txBody>
      </p:sp>
      <p:sp>
        <p:nvSpPr>
          <p:cNvPr id="34" name="Textfeld 33"/>
          <p:cNvSpPr txBox="1"/>
          <p:nvPr/>
        </p:nvSpPr>
        <p:spPr>
          <a:xfrm>
            <a:off x="7821400" y="3678917"/>
            <a:ext cx="3132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</a:t>
            </a:r>
            <a:r>
              <a:rPr lang="de-DE" sz="2200" dirty="0" err="1" smtClean="0"/>
              <a:t>bugs</a:t>
            </a:r>
            <a:r>
              <a:rPr lang="de-DE" sz="2200" dirty="0" smtClean="0"/>
              <a:t> </a:t>
            </a:r>
            <a:r>
              <a:rPr lang="de-DE" sz="2200" dirty="0" err="1" smtClean="0"/>
              <a:t>aren‘t</a:t>
            </a:r>
            <a:r>
              <a:rPr lang="de-DE" sz="2200" dirty="0" smtClean="0"/>
              <a:t> </a:t>
            </a:r>
            <a:r>
              <a:rPr lang="de-DE" sz="2200" dirty="0" err="1" smtClean="0"/>
              <a:t>planned</a:t>
            </a:r>
            <a:endParaRPr lang="de-DE" sz="2200" dirty="0"/>
          </a:p>
        </p:txBody>
      </p:sp>
      <p:sp>
        <p:nvSpPr>
          <p:cNvPr id="35" name="Textfeld 34"/>
          <p:cNvSpPr txBox="1"/>
          <p:nvPr/>
        </p:nvSpPr>
        <p:spPr>
          <a:xfrm>
            <a:off x="7821400" y="4110525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- </a:t>
            </a:r>
            <a:r>
              <a:rPr lang="de-DE" sz="2200" dirty="0" smtClean="0"/>
              <a:t>must </a:t>
            </a:r>
            <a:r>
              <a:rPr lang="de-DE" sz="2200" dirty="0" err="1" smtClean="0"/>
              <a:t>be</a:t>
            </a:r>
            <a:r>
              <a:rPr lang="de-DE" sz="2200" dirty="0" smtClean="0"/>
              <a:t> </a:t>
            </a:r>
            <a:r>
              <a:rPr lang="de-DE" sz="2200" dirty="0" err="1" smtClean="0"/>
              <a:t>resolved</a:t>
            </a:r>
            <a:endParaRPr lang="de-DE" sz="2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676" y="3117270"/>
            <a:ext cx="511045" cy="51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velocity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FBB1-089E-4E14-AA36-3D00DF59B564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Louis Voßen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6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688503" y="1672894"/>
            <a:ext cx="838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 smtClean="0"/>
              <a:t>calculate</a:t>
            </a:r>
            <a:r>
              <a:rPr lang="de-DE" sz="2200" dirty="0" smtClean="0"/>
              <a:t> an </a:t>
            </a:r>
            <a:r>
              <a:rPr lang="de-DE" sz="2200" dirty="0" err="1" smtClean="0"/>
              <a:t>new</a:t>
            </a:r>
            <a:r>
              <a:rPr lang="de-DE" sz="2200" dirty="0" smtClean="0"/>
              <a:t> </a:t>
            </a:r>
            <a:r>
              <a:rPr lang="de-DE" sz="2200" dirty="0" err="1" smtClean="0"/>
              <a:t>velocity</a:t>
            </a:r>
            <a:r>
              <a:rPr lang="de-DE" sz="2200" dirty="0" smtClean="0"/>
              <a:t> </a:t>
            </a:r>
            <a:r>
              <a:rPr lang="de-DE" sz="2200" dirty="0" err="1" smtClean="0"/>
              <a:t>factor</a:t>
            </a:r>
            <a:r>
              <a:rPr lang="de-DE" sz="2200" dirty="0" smtClean="0"/>
              <a:t> </a:t>
            </a:r>
            <a:r>
              <a:rPr lang="de-DE" sz="2200" dirty="0" err="1" smtClean="0"/>
              <a:t>from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previous</a:t>
            </a:r>
            <a:r>
              <a:rPr lang="de-DE" sz="2200" dirty="0" smtClean="0"/>
              <a:t> </a:t>
            </a:r>
            <a:r>
              <a:rPr lang="de-DE" sz="2200" dirty="0" err="1" smtClean="0"/>
              <a:t>iteration</a:t>
            </a:r>
            <a:r>
              <a:rPr lang="de-DE" sz="2200" dirty="0" smtClean="0"/>
              <a:t>:</a:t>
            </a:r>
            <a:endParaRPr lang="de-DE" sz="2200" dirty="0"/>
          </a:p>
        </p:txBody>
      </p:sp>
      <p:sp>
        <p:nvSpPr>
          <p:cNvPr id="8" name="Rechteck 7"/>
          <p:cNvSpPr/>
          <p:nvPr/>
        </p:nvSpPr>
        <p:spPr>
          <a:xfrm>
            <a:off x="2108207" y="2311735"/>
            <a:ext cx="989214" cy="6400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ckige Klammer links 10"/>
          <p:cNvSpPr/>
          <p:nvPr/>
        </p:nvSpPr>
        <p:spPr>
          <a:xfrm>
            <a:off x="3979613" y="2164234"/>
            <a:ext cx="201078" cy="103909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28503" y="2164234"/>
            <a:ext cx="213378" cy="1048603"/>
          </a:xfrm>
          <a:prstGeom prst="rect">
            <a:avLst/>
          </a:prstGeom>
        </p:spPr>
      </p:pic>
      <p:sp>
        <p:nvSpPr>
          <p:cNvPr id="13" name="Division 12"/>
          <p:cNvSpPr/>
          <p:nvPr/>
        </p:nvSpPr>
        <p:spPr>
          <a:xfrm>
            <a:off x="3338417" y="2398250"/>
            <a:ext cx="507076" cy="453903"/>
          </a:xfrm>
          <a:prstGeom prst="mathDivid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Multiplizieren 13"/>
          <p:cNvSpPr/>
          <p:nvPr/>
        </p:nvSpPr>
        <p:spPr>
          <a:xfrm>
            <a:off x="5505016" y="2459618"/>
            <a:ext cx="365760" cy="331165"/>
          </a:xfrm>
          <a:prstGeom prst="mathMultiply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291" y="2288965"/>
            <a:ext cx="1005927" cy="65842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35" y="2302563"/>
            <a:ext cx="1005927" cy="658425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2295400" y="2370165"/>
            <a:ext cx="75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38</a:t>
            </a:r>
            <a:endParaRPr lang="de-DE" sz="2800" dirty="0"/>
          </a:p>
        </p:txBody>
      </p:sp>
      <p:sp>
        <p:nvSpPr>
          <p:cNvPr id="19" name="Rechteck 18"/>
          <p:cNvSpPr/>
          <p:nvPr/>
        </p:nvSpPr>
        <p:spPr>
          <a:xfrm>
            <a:off x="4431694" y="2362068"/>
            <a:ext cx="5822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dirty="0">
                <a:solidFill>
                  <a:schemeClr val="accent3"/>
                </a:solidFill>
              </a:rPr>
              <a:t>20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338855" y="236103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0070C0"/>
                </a:solidFill>
              </a:rPr>
              <a:t>3</a:t>
            </a:r>
            <a:endParaRPr lang="de-DE" sz="2800" dirty="0">
              <a:solidFill>
                <a:srgbClr val="0070C0"/>
              </a:solidFill>
            </a:endParaRPr>
          </a:p>
        </p:txBody>
      </p:sp>
      <p:sp>
        <p:nvSpPr>
          <p:cNvPr id="21" name="Gleich 20"/>
          <p:cNvSpPr/>
          <p:nvPr/>
        </p:nvSpPr>
        <p:spPr>
          <a:xfrm>
            <a:off x="7412686" y="2361038"/>
            <a:ext cx="710592" cy="442499"/>
          </a:xfrm>
          <a:prstGeom prst="mathEqua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8" y="2288964"/>
            <a:ext cx="1005927" cy="658425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8552192" y="2356566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FF0000"/>
                </a:solidFill>
              </a:rPr>
              <a:t>0.6</a:t>
            </a:r>
            <a:endParaRPr lang="de-DE" sz="2800" dirty="0">
              <a:solidFill>
                <a:srgbClr val="FF00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688503" y="3919567"/>
            <a:ext cx="64347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 smtClean="0"/>
              <a:t>calculate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work</a:t>
            </a:r>
            <a:r>
              <a:rPr lang="de-DE" sz="2200" dirty="0" smtClean="0"/>
              <a:t> </a:t>
            </a:r>
            <a:r>
              <a:rPr lang="de-DE" sz="2200" dirty="0" err="1" smtClean="0"/>
              <a:t>days</a:t>
            </a:r>
            <a:r>
              <a:rPr lang="de-DE" sz="2200" dirty="0" smtClean="0"/>
              <a:t> </a:t>
            </a:r>
            <a:r>
              <a:rPr lang="de-DE" sz="2200" dirty="0" err="1" smtClean="0"/>
              <a:t>for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next</a:t>
            </a:r>
            <a:r>
              <a:rPr lang="de-DE" sz="2200" dirty="0" smtClean="0"/>
              <a:t> Iteration:</a:t>
            </a:r>
            <a:endParaRPr lang="de-DE" sz="2200" dirty="0"/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494" y="4901314"/>
            <a:ext cx="1005927" cy="658425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35" y="4901313"/>
            <a:ext cx="1005927" cy="658425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76" y="4901312"/>
            <a:ext cx="1005927" cy="658425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34" y="5090304"/>
            <a:ext cx="548688" cy="28044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0028" y="4901312"/>
            <a:ext cx="1005927" cy="65842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016" y="5139617"/>
            <a:ext cx="274344" cy="268247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4352" y="5139618"/>
            <a:ext cx="274344" cy="268247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8594045" y="501213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/>
              <a:t>36</a:t>
            </a:r>
            <a:endParaRPr lang="de-DE" sz="2800" dirty="0"/>
          </a:p>
        </p:txBody>
      </p:sp>
      <p:pic>
        <p:nvPicPr>
          <p:cNvPr id="39" name="Grafik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5142" y="4904635"/>
            <a:ext cx="627942" cy="749873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299" y="4904635"/>
            <a:ext cx="914479" cy="74987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5471" y="4917263"/>
            <a:ext cx="82303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Implementation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298267" y="1582629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de-DE" sz="2400" dirty="0" err="1" smtClean="0"/>
              <a:t>coding</a:t>
            </a:r>
            <a:r>
              <a:rPr lang="de-DE" sz="2400" dirty="0" smtClean="0"/>
              <a:t> </a:t>
            </a:r>
            <a:r>
              <a:rPr lang="de-DE" sz="2400" dirty="0" err="1" smtClean="0"/>
              <a:t>as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customer</a:t>
            </a:r>
            <a:r>
              <a:rPr lang="de-DE" sz="2400" dirty="0" smtClean="0"/>
              <a:t> </a:t>
            </a:r>
            <a:r>
              <a:rPr lang="de-DE" sz="2400" dirty="0" err="1" smtClean="0"/>
              <a:t>it</a:t>
            </a:r>
            <a:r>
              <a:rPr lang="de-DE" sz="2400" dirty="0" smtClean="0"/>
              <a:t> </a:t>
            </a:r>
            <a:r>
              <a:rPr lang="de-DE" sz="2400" dirty="0" err="1" smtClean="0"/>
              <a:t>wants</a:t>
            </a:r>
            <a:endParaRPr lang="de-DE" sz="2400" dirty="0" smtClean="0"/>
          </a:p>
          <a:p>
            <a:r>
              <a:rPr lang="de-DE" sz="2400" dirty="0" err="1" smtClean="0"/>
              <a:t>set</a:t>
            </a:r>
            <a:r>
              <a:rPr lang="de-DE" sz="2400" dirty="0" smtClean="0"/>
              <a:t> </a:t>
            </a:r>
            <a:r>
              <a:rPr lang="de-DE" sz="2400" dirty="0" err="1" smtClean="0"/>
              <a:t>priorities</a:t>
            </a:r>
            <a:r>
              <a:rPr lang="de-DE" sz="2400" dirty="0" smtClean="0"/>
              <a:t> </a:t>
            </a:r>
          </a:p>
          <a:p>
            <a:pPr marL="0" indent="0">
              <a:buNone/>
            </a:pPr>
            <a:endParaRPr lang="de-DE" sz="2400" dirty="0" smtClean="0"/>
          </a:p>
          <a:p>
            <a:r>
              <a:rPr lang="de-DE" sz="2400" dirty="0" err="1"/>
              <a:t>s</a:t>
            </a:r>
            <a:r>
              <a:rPr lang="de-DE" sz="2400" dirty="0" err="1" smtClean="0"/>
              <a:t>tructured</a:t>
            </a:r>
            <a:r>
              <a:rPr lang="de-DE" sz="2400" dirty="0" smtClean="0"/>
              <a:t> </a:t>
            </a:r>
            <a:r>
              <a:rPr lang="de-DE" sz="2400" dirty="0" err="1" smtClean="0"/>
              <a:t>programming</a:t>
            </a:r>
            <a:endParaRPr lang="de-DE" sz="2400" dirty="0" smtClean="0"/>
          </a:p>
          <a:p>
            <a:pPr lvl="1"/>
            <a:r>
              <a:rPr lang="de-DE" sz="2400" dirty="0" err="1" smtClean="0"/>
              <a:t>working</a:t>
            </a:r>
            <a:r>
              <a:rPr lang="de-DE" sz="2400" dirty="0" smtClean="0"/>
              <a:t> </a:t>
            </a:r>
            <a:r>
              <a:rPr lang="de-DE" sz="2400" dirty="0"/>
              <a:t>&amp; </a:t>
            </a:r>
            <a:r>
              <a:rPr lang="de-DE" sz="2400" dirty="0" err="1"/>
              <a:t>basic</a:t>
            </a:r>
            <a:r>
              <a:rPr lang="de-DE" sz="2400" dirty="0"/>
              <a:t> </a:t>
            </a:r>
            <a:r>
              <a:rPr lang="de-DE" sz="2400" dirty="0" err="1"/>
              <a:t>part</a:t>
            </a:r>
            <a:r>
              <a:rPr lang="de-DE" sz="2400" dirty="0"/>
              <a:t> </a:t>
            </a:r>
            <a:r>
              <a:rPr lang="de-DE" sz="2400" dirty="0" smtClean="0"/>
              <a:t>in </a:t>
            </a:r>
            <a:r>
              <a:rPr lang="de-DE" sz="2400" dirty="0" err="1" smtClean="0"/>
              <a:t>relation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user</a:t>
            </a:r>
            <a:r>
              <a:rPr lang="de-DE" sz="2400" dirty="0" smtClean="0"/>
              <a:t> </a:t>
            </a:r>
            <a:r>
              <a:rPr lang="de-DE" sz="2400" dirty="0" err="1" smtClean="0"/>
              <a:t>story</a:t>
            </a:r>
            <a:endParaRPr lang="de-DE" sz="2400" dirty="0" smtClean="0"/>
          </a:p>
          <a:p>
            <a:pPr lvl="1"/>
            <a:r>
              <a:rPr lang="de-DE" sz="2400" dirty="0" err="1" smtClean="0"/>
              <a:t>implement</a:t>
            </a:r>
            <a:r>
              <a:rPr lang="de-DE" sz="2400" dirty="0" smtClean="0"/>
              <a:t> </a:t>
            </a:r>
            <a:r>
              <a:rPr lang="de-DE" sz="2400" dirty="0" err="1" smtClean="0"/>
              <a:t>customers</a:t>
            </a:r>
            <a:r>
              <a:rPr lang="de-DE" sz="2400" dirty="0" smtClean="0"/>
              <a:t> </a:t>
            </a:r>
            <a:r>
              <a:rPr lang="de-DE" sz="2400" dirty="0" err="1" smtClean="0"/>
              <a:t>wishes</a:t>
            </a:r>
            <a:r>
              <a:rPr lang="de-DE" sz="2400" dirty="0" smtClean="0"/>
              <a:t> </a:t>
            </a:r>
          </a:p>
          <a:p>
            <a:pPr lvl="1"/>
            <a:r>
              <a:rPr lang="de-DE" sz="2400" dirty="0" err="1" smtClean="0"/>
              <a:t>talk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your</a:t>
            </a:r>
            <a:r>
              <a:rPr lang="de-DE" sz="2400" dirty="0" smtClean="0"/>
              <a:t> </a:t>
            </a:r>
            <a:r>
              <a:rPr lang="de-DE" sz="2400" dirty="0" err="1" smtClean="0"/>
              <a:t>customer</a:t>
            </a:r>
            <a:endParaRPr lang="de-DE" sz="2400" dirty="0" smtClean="0"/>
          </a:p>
          <a:p>
            <a:pPr lvl="1"/>
            <a:r>
              <a:rPr lang="de-DE" sz="2400" dirty="0" err="1" smtClean="0"/>
              <a:t>be</a:t>
            </a:r>
            <a:r>
              <a:rPr lang="de-DE" sz="2400" dirty="0" smtClean="0"/>
              <a:t> </a:t>
            </a:r>
            <a:r>
              <a:rPr lang="de-DE" sz="2400" dirty="0" err="1"/>
              <a:t>carefull</a:t>
            </a:r>
            <a:r>
              <a:rPr lang="de-DE" sz="2400" dirty="0"/>
              <a:t> </a:t>
            </a:r>
            <a:r>
              <a:rPr lang="de-DE" sz="2400" dirty="0" err="1"/>
              <a:t>by</a:t>
            </a:r>
            <a:r>
              <a:rPr lang="de-DE" sz="2400" dirty="0"/>
              <a:t> </a:t>
            </a:r>
            <a:r>
              <a:rPr lang="de-DE" sz="2400" dirty="0" err="1" smtClean="0"/>
              <a:t>reusing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endParaRPr lang="de-DE" sz="2400" dirty="0" smtClean="0"/>
          </a:p>
          <a:p>
            <a:pPr lvl="1"/>
            <a:r>
              <a:rPr lang="de-DE" sz="2400" dirty="0" err="1" smtClean="0"/>
              <a:t>testing</a:t>
            </a:r>
            <a:r>
              <a:rPr lang="de-DE" sz="2400" dirty="0" smtClean="0"/>
              <a:t> </a:t>
            </a:r>
            <a:r>
              <a:rPr lang="de-DE" sz="2400" dirty="0" err="1" smtClean="0"/>
              <a:t>your</a:t>
            </a:r>
            <a:r>
              <a:rPr lang="de-DE" sz="2400" dirty="0" smtClean="0"/>
              <a:t> </a:t>
            </a:r>
            <a:r>
              <a:rPr lang="de-DE" sz="2400" dirty="0" err="1" smtClean="0"/>
              <a:t>code</a:t>
            </a:r>
            <a:r>
              <a:rPr lang="de-DE" sz="2400" dirty="0" smtClean="0"/>
              <a:t> </a:t>
            </a:r>
            <a:endParaRPr lang="de-DE" sz="2400" dirty="0"/>
          </a:p>
          <a:p>
            <a:pPr lvl="1"/>
            <a:endParaRPr lang="de-DE" sz="20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FBB1-089E-4E14-AA36-3D00DF59B564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Louis Voßen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7</a:t>
            </a:fld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>
            <a:off x="2219498" y="5624809"/>
            <a:ext cx="689956" cy="241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2909454" y="5517036"/>
            <a:ext cx="3119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 smtClean="0"/>
              <a:t>your</a:t>
            </a:r>
            <a:r>
              <a:rPr lang="de-DE" sz="2200" dirty="0" smtClean="0"/>
              <a:t> </a:t>
            </a:r>
            <a:r>
              <a:rPr lang="de-DE" sz="2200" dirty="0" err="1" smtClean="0"/>
              <a:t>code</a:t>
            </a:r>
            <a:r>
              <a:rPr lang="de-DE" sz="2200" dirty="0" smtClean="0"/>
              <a:t> must </a:t>
            </a:r>
            <a:r>
              <a:rPr lang="de-DE" sz="2200" dirty="0" err="1" smtClean="0"/>
              <a:t>work</a:t>
            </a:r>
            <a:r>
              <a:rPr lang="de-DE" sz="2200" dirty="0" smtClean="0"/>
              <a:t> 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1341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80313" y="415745"/>
            <a:ext cx="8911687" cy="1280890"/>
          </a:xfrm>
        </p:spPr>
        <p:txBody>
          <a:bodyPr/>
          <a:lstStyle/>
          <a:p>
            <a:r>
              <a:rPr lang="de-DE" dirty="0" smtClean="0"/>
              <a:t>Keep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803659" y="1430365"/>
            <a:ext cx="8915400" cy="3777622"/>
          </a:xfrm>
        </p:spPr>
        <p:txBody>
          <a:bodyPr>
            <a:noAutofit/>
          </a:bodyPr>
          <a:lstStyle/>
          <a:p>
            <a:r>
              <a:rPr lang="de-DE" sz="2200" dirty="0" err="1" smtClean="0"/>
              <a:t>user</a:t>
            </a:r>
            <a:r>
              <a:rPr lang="de-DE" sz="2200" dirty="0" smtClean="0"/>
              <a:t> </a:t>
            </a:r>
            <a:r>
              <a:rPr lang="de-DE" sz="2200" dirty="0" err="1" smtClean="0"/>
              <a:t>story</a:t>
            </a:r>
            <a:r>
              <a:rPr lang="de-DE" sz="2200" dirty="0" smtClean="0"/>
              <a:t> </a:t>
            </a:r>
            <a:r>
              <a:rPr lang="de-DE" sz="2200" dirty="0" err="1" smtClean="0"/>
              <a:t>boards</a:t>
            </a:r>
            <a:endParaRPr lang="de-DE" sz="2200" dirty="0" smtClean="0"/>
          </a:p>
          <a:p>
            <a:endParaRPr lang="de-DE" sz="2200" dirty="0" smtClean="0"/>
          </a:p>
          <a:p>
            <a:pPr marL="342900" lvl="1" indent="-342900"/>
            <a:r>
              <a:rPr lang="de-DE" sz="2200" dirty="0" err="1" smtClean="0"/>
              <a:t>any</a:t>
            </a:r>
            <a:r>
              <a:rPr lang="de-DE" sz="2200" dirty="0" smtClean="0"/>
              <a:t> </a:t>
            </a:r>
            <a:r>
              <a:rPr lang="de-DE" sz="2200" dirty="0" err="1"/>
              <a:t>problems</a:t>
            </a:r>
            <a:r>
              <a:rPr lang="de-DE" sz="2200" dirty="0" smtClean="0"/>
              <a:t>?</a:t>
            </a:r>
            <a:endParaRPr lang="de-DE" sz="2200" dirty="0"/>
          </a:p>
          <a:p>
            <a:pPr lvl="1"/>
            <a:r>
              <a:rPr lang="de-DE" sz="2200" dirty="0" err="1" smtClean="0"/>
              <a:t>standup</a:t>
            </a:r>
            <a:r>
              <a:rPr lang="de-DE" sz="2200" dirty="0" smtClean="0"/>
              <a:t>-meetings</a:t>
            </a:r>
          </a:p>
          <a:p>
            <a:pPr lvl="1"/>
            <a:r>
              <a:rPr lang="de-DE" sz="2200" dirty="0" err="1" smtClean="0"/>
              <a:t>speak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your</a:t>
            </a:r>
            <a:r>
              <a:rPr lang="de-DE" sz="2200" dirty="0" smtClean="0"/>
              <a:t> </a:t>
            </a:r>
            <a:r>
              <a:rPr lang="de-DE" sz="2200" dirty="0" err="1" smtClean="0"/>
              <a:t>teammates</a:t>
            </a:r>
            <a:endParaRPr lang="de-DE" sz="2200" dirty="0" smtClean="0"/>
          </a:p>
          <a:p>
            <a:pPr lvl="1"/>
            <a:r>
              <a:rPr lang="de-DE" sz="2200" dirty="0" err="1" smtClean="0"/>
              <a:t>add</a:t>
            </a:r>
            <a:r>
              <a:rPr lang="de-DE" sz="2200" dirty="0" smtClean="0"/>
              <a:t> </a:t>
            </a:r>
            <a:r>
              <a:rPr lang="de-DE" sz="2200" dirty="0" err="1" smtClean="0"/>
              <a:t>it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burn</a:t>
            </a:r>
            <a:r>
              <a:rPr lang="de-DE" sz="2200" dirty="0" smtClean="0"/>
              <a:t>-down </a:t>
            </a:r>
            <a:r>
              <a:rPr lang="de-DE" sz="2200" dirty="0" err="1" smtClean="0"/>
              <a:t>graph</a:t>
            </a:r>
            <a:endParaRPr lang="de-DE" sz="2200" dirty="0"/>
          </a:p>
          <a:p>
            <a:r>
              <a:rPr lang="de-DE" sz="2200" dirty="0" err="1" smtClean="0"/>
              <a:t>talk</a:t>
            </a:r>
            <a:r>
              <a:rPr lang="de-DE" sz="2200" dirty="0" smtClean="0"/>
              <a:t> </a:t>
            </a:r>
            <a:r>
              <a:rPr lang="de-DE" sz="2200" dirty="0" err="1" smtClean="0"/>
              <a:t>to</a:t>
            </a:r>
            <a:r>
              <a:rPr lang="de-DE" sz="2200" dirty="0" smtClean="0"/>
              <a:t> </a:t>
            </a:r>
            <a:r>
              <a:rPr lang="de-DE" sz="2200" dirty="0" err="1" smtClean="0"/>
              <a:t>your</a:t>
            </a:r>
            <a:r>
              <a:rPr lang="de-DE" sz="2200" dirty="0" smtClean="0"/>
              <a:t> </a:t>
            </a:r>
            <a:r>
              <a:rPr lang="de-DE" sz="2200" dirty="0" err="1" smtClean="0"/>
              <a:t>customer</a:t>
            </a:r>
            <a:endParaRPr lang="de-DE" sz="2200" dirty="0" smtClean="0"/>
          </a:p>
          <a:p>
            <a:pPr lvl="1"/>
            <a:r>
              <a:rPr lang="de-DE" sz="2200" dirty="0" err="1" smtClean="0"/>
              <a:t>know</a:t>
            </a:r>
            <a:r>
              <a:rPr lang="de-DE" sz="2200" dirty="0" smtClean="0"/>
              <a:t> </a:t>
            </a:r>
            <a:r>
              <a:rPr lang="de-DE" sz="2200" dirty="0" err="1" smtClean="0"/>
              <a:t>what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customer</a:t>
            </a:r>
            <a:r>
              <a:rPr lang="de-DE" sz="2200" dirty="0" smtClean="0"/>
              <a:t> </a:t>
            </a:r>
            <a:r>
              <a:rPr lang="de-DE" sz="2200" dirty="0" err="1" smtClean="0"/>
              <a:t>wants</a:t>
            </a:r>
            <a:endParaRPr lang="de-DE" sz="2200" dirty="0" smtClean="0"/>
          </a:p>
          <a:p>
            <a:pPr lvl="1"/>
            <a:r>
              <a:rPr lang="de-DE" sz="2200" dirty="0" smtClean="0"/>
              <a:t>check </a:t>
            </a:r>
            <a:r>
              <a:rPr lang="de-DE" sz="2200" dirty="0" err="1" smtClean="0"/>
              <a:t>the</a:t>
            </a:r>
            <a:r>
              <a:rPr lang="de-DE" sz="2200" dirty="0" smtClean="0"/>
              <a:t> </a:t>
            </a:r>
            <a:r>
              <a:rPr lang="de-DE" sz="2200" dirty="0" err="1" smtClean="0"/>
              <a:t>customer</a:t>
            </a:r>
            <a:r>
              <a:rPr lang="de-DE" sz="2200" dirty="0" smtClean="0"/>
              <a:t> </a:t>
            </a:r>
            <a:r>
              <a:rPr lang="de-DE" sz="2200" dirty="0" err="1" smtClean="0"/>
              <a:t>approval</a:t>
            </a:r>
            <a:endParaRPr lang="de-DE" sz="2200" dirty="0" smtClean="0"/>
          </a:p>
          <a:p>
            <a:pPr lvl="1"/>
            <a:r>
              <a:rPr lang="de-DE" sz="2200" dirty="0" smtClean="0"/>
              <a:t>check </a:t>
            </a:r>
            <a:r>
              <a:rPr lang="de-DE" sz="2200" dirty="0" err="1" smtClean="0"/>
              <a:t>estimated</a:t>
            </a:r>
            <a:r>
              <a:rPr lang="de-DE" sz="2200" dirty="0" smtClean="0"/>
              <a:t> time</a:t>
            </a: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FBB1-089E-4E14-AA36-3D00DF59B564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449" y="1652216"/>
            <a:ext cx="2377278" cy="10826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65" y="3121369"/>
            <a:ext cx="925462" cy="129846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18" y="4235398"/>
            <a:ext cx="1306730" cy="9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3C81-277D-46E5-898B-BB5F1BD0E025}" type="datetime1">
              <a:rPr lang="de-DE" smtClean="0"/>
              <a:t>03.03.2020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Louis Voßen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A963-32FC-44D9-BD1C-24EB58A98A9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77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257</Words>
  <Application>Microsoft Office PowerPoint</Application>
  <PresentationFormat>Breitbild</PresentationFormat>
  <Paragraphs>95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Gill Sans MT</vt:lpstr>
      <vt:lpstr>Wingdings 3</vt:lpstr>
      <vt:lpstr>Fetzen</vt:lpstr>
      <vt:lpstr>The next Iteration</vt:lpstr>
      <vt:lpstr>Table of Contents</vt:lpstr>
      <vt:lpstr>What is an Iteration?</vt:lpstr>
      <vt:lpstr>Before the next Iteration</vt:lpstr>
      <vt:lpstr>PowerPoint-Präsentation</vt:lpstr>
      <vt:lpstr>Calculate your velocity</vt:lpstr>
      <vt:lpstr>Implementation </vt:lpstr>
      <vt:lpstr>Keep the overview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Iteration</dc:title>
  <dc:creator>Voßen, Louis</dc:creator>
  <cp:lastModifiedBy>Voßen, Louis</cp:lastModifiedBy>
  <cp:revision>38</cp:revision>
  <dcterms:created xsi:type="dcterms:W3CDTF">2020-02-27T14:15:53Z</dcterms:created>
  <dcterms:modified xsi:type="dcterms:W3CDTF">2020-03-03T10:54:21Z</dcterms:modified>
</cp:coreProperties>
</file>