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B886D5-E6A1-480B-9066-8E5DEFCAFF71}">
  <a:tblStyle styleId="{D4B886D5-E6A1-480B-9066-8E5DEFCAFF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Merriweather-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Merriweather-italic.fntdata"/><Relationship Id="rId12" Type="http://schemas.openxmlformats.org/officeDocument/2006/relationships/slide" Target="slides/slide6.xml"/><Relationship Id="rId34" Type="http://schemas.openxmlformats.org/officeDocument/2006/relationships/font" Target="fonts/Merriweath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erriweather-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everyone! We are team 5. On our team is James Pike, Louis Lu, John Gilpin and Jaskamal Singh.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5a92a43f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5a92a43f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graphs were pulled from the Oxford Government Response Tracker Dataset.</a:t>
            </a:r>
            <a:endParaRPr/>
          </a:p>
          <a:p>
            <a:pPr indent="0" lvl="0" marL="0" rtl="0" algn="l">
              <a:spcBef>
                <a:spcPts val="0"/>
              </a:spcBef>
              <a:spcAft>
                <a:spcPts val="0"/>
              </a:spcAft>
              <a:buNone/>
            </a:pPr>
            <a:r>
              <a:rPr lang="en"/>
              <a:t>It shows the Government Response Index and the Reported Number of New Cases in 2020 for a few countries.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general trend we can take from this is that when there is a spike in the Government Response Index, there follows a dip in the Number of New Cases, and Vice Versa.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United States does not really follow this trend, most likely due to a large percentage of their population not following the government policies.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5a92a43f2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5a92a43f2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4 graphs were created through Matplotlib using the same government response tracker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compares the 4 indices that aggregate the policy indicators, and the number of new daily cases in Canada.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these graphs only show the same trend discussed earlier, for 3 Indices: CH, GR, and Str.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Economic Support Index does not correlate well with the number of new daily cases.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5a92a43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5a92a43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5a92a43f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5a92a43f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a92a43f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a92a43f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Louis - 1 &amp; 2</a:t>
            </a:r>
            <a:endParaRPr/>
          </a:p>
          <a:p>
            <a:pPr indent="0" lvl="0" marL="0" rtl="0" algn="l">
              <a:spcBef>
                <a:spcPts val="0"/>
              </a:spcBef>
              <a:spcAft>
                <a:spcPts val="0"/>
              </a:spcAft>
              <a:buNone/>
            </a:pPr>
            <a:r>
              <a:rPr lang="en"/>
              <a:t>James - 3 &amp;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extra tree regressor is a regressor class under the sklearn ensemble module that uses a meta estimator, an estimator which uses another estimator as a parameter, to fit a number of randomized decision trees. This is why it is called the extra-trees regressor. These decision trees are then used on various sub-samples of the dataset being looked at after which the class uses averaging to improve its prediction accuracy and to control over-fitting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stacking regressor on the other hand is another class in the ensemble module which takes a stack of estimators such as the random forest regressor and extra forest regressor, or any other regressor in the sklearn library, and uses the estimates gained from those regressor classes to inform it’s final regressor. In the stacking regressor, a stacked generalization consisting of the stacked outputs of the estimators is created which is then used as an input for the final estimator which is also chosen by the user. For this project, the estimators chosen for the stack were the random forest regressor, the gradient boosting regressor, the linear SVR class and the extra trees regressor, while the final regressor was also the extra trees regressor.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5a92a43f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5a92a43f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project we learned a lot about working with real world datasets. There were a few specific insights though, that stood out to us.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5a92a43f2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5a92a43f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main points we learned about was that for the goal we were pursuing, filtering to a limited number of specific countries would not work, as it creates too much bias in the data since each country is so different. As well, we learnt how important it is to properly combine datasets and clean up the unusable data rows. Our first couple times running our models we had accidentally missed some rows which were missing data and this was affecting our results. After removing these rows our predictions got much better. Additionally, performing cross validation on model selection and parameter tuning is important but can take a long time and should be made sure to be finished early in a project of this 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couple other insights we gained from this project that are less related to machine learning is that for one, governments seem to be more reactive when it comes to dealing with the pandemic as opposed to being proactive. Secondly, because of the nature of the incubation time of Covid-19, symptoms could appear around 2 weeks after infection and the new cases label could possibly be more related to the same day from two weeks in the past as opposed to the day they are reported which makes predicting these cases hard.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edfac57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edfac57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like to discuss in this presentation the problem we saw, the goals we decided on to solve it, the process of solving it, the results and the insights gained from the experience.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5a92a43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5a92a43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team member contributions for our project. Thank you.</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5a92a43f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5a92a43f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there any questions?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5a92a43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5a92a43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with, our problem as with everyone else’s, was related to Covid-19, the pandemic currently affecting the planet. As a part of the problem we were looking at how every country is responding to and handling the pandemic in their own ways. This has resulted in different levels of success depending where you look. We then thought that the policies the countries were implementing would have an effect on the number of new cases and deaths that are emerging each day. With governments restricting access and movement we believed that it should be represented in a decrease in number of cases or a bending of the new cases curve as has been talked about in recent months by health officials. Lastly, we came to the conclusion, having investigated some policies, that international and domestic travel was likely having as large or larger of an impact on the case numbers. Our thought here was that even with restrictions in place, if people could still enter the country and then move around in it the virus would find it easier to spread.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5a92a43f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5a92a43f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developed an understanding of our problem area, we decided on a couple goals to attempt to envision and solve. First, we wanted to develop a machine learning model which could help to predict figures for both numbers of new cases and numbers of deaths. We decided to limit this to numbers of new cases rather than creating two models or trying to fit one model to both labels. Secondly, we wanted to try and predict the number of new Covid-19 cases if factors continued in the pattern they were following.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5a92a43f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5a92a43f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make our attempt at </a:t>
            </a:r>
            <a:r>
              <a:rPr lang="en"/>
              <a:t>achieving</a:t>
            </a:r>
            <a:r>
              <a:rPr lang="en"/>
              <a:t> these goals, we found four datasets which we wanted to use. The first dataset we decided on was one about government policies related to Covid-19. This was the dataset put together by the Blavatnik School of Government at Oxford University. The second dataset is in regards to the movement of people within a country. This is provided by data from Google and other devices which use Google Maps. The third dataset we used is a record of covid case numbers and deaths that is kept by the World Health Organization. Finally, we also added a dataset which contains the populations of countries for 2020. We used the population and population density data to replace the country names in the datasets, as they more accurately portray the demographics of each nation, more than the nations name.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5a92a43f2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5a92a43f2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Government Policies dataset uses something called the Government Response Index, which describes levels of government response along certain dimensions.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sz="1200">
                <a:solidFill>
                  <a:srgbClr val="24292E"/>
                </a:solidFill>
                <a:highlight>
                  <a:srgbClr val="FFFFFF"/>
                </a:highlight>
              </a:rPr>
              <a:t>To help make sense of the data, we have produced four indices that aggregate the data into a single number. Each of these indices report a number between 0 to 100.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5a92a43f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5a92a43f2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community mobility reports dataset was our other major dataset for this project. In the dataset it keeps track of the percent change in movement within countries for the time period of February 15th until November 1st. In detail, the movement data that is kept track of in it is the percent change of people moving to or spending time in retail and recreation locations, grocery stores and pharmacies, parks, transit stations, workplaces such as offices or other locations of in-person work, and residential areas.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developed these reports with the intention of being helpful but also maintaining their privacy protocols. The reports developed do not include any information which could help to </a:t>
            </a:r>
            <a:r>
              <a:rPr lang="en"/>
              <a:t>identify</a:t>
            </a:r>
            <a:r>
              <a:rPr lang="en"/>
              <a:t> a person such as their location, contacts or movement. The data was also only gathered from users of Google devices and maps who had turned on their location history, which is turned off by default. This decreases the accuracy slightly of the data, however it should still be a good statistical representation of the countries internal movement. The mobility data reports Google created will only be available until public health officials no longer find them useful, according to Google’s webpage for the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further explanation is needed still to understand the data in the community mobility reports. First, the baseline number which is what every datapoint is based off of is a median value based on a period of five weeks between January 3rd and February 6th. It is meant to represent a normal value for each day of the week. This value is not a perfect representation though as such a short period of the year can not represent the normal value for every region of the planet. This baseline day also never changes to help track week-to-week changes, however it does not account for changes in season which can change certain values like movement to parks.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5a92a43f2_2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5a92a43f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now like to talk about the data preprocessing we accomplished and data visualization which informed the rest of our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edfac57f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edfac57f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an example of the data visualization that was done for the Community mobility reports, these are a couple of the graphs. On the left is a comparison of the total confirmed deaths for a country in comparison to the change from the baseline for retail and recreation centres. On the right is the same but for confirmed number of cases in millions. For every approximately 260 data rows, the country changes. In these graphs, the countries being represented are Canada, the United States, the United Kingdom, Taiwan and France in that order. As can be seen, the numbers of confirmed cases and confirmed deaths does increase roughly the same as with increases in movement to and time spent in retail and recreation areas.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16.png"/><Relationship Id="rId6"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github.com/OxCGRT/covid-policy-tracker" TargetMode="External"/><Relationship Id="rId4" Type="http://schemas.openxmlformats.org/officeDocument/2006/relationships/hyperlink" Target="https://www.google.com/covid19/mobility/" TargetMode="External"/><Relationship Id="rId5" Type="http://schemas.openxmlformats.org/officeDocument/2006/relationships/hyperlink" Target="https://doi.org/10.1038/s41597-020-00688-8" TargetMode="External"/><Relationship Id="rId6" Type="http://schemas.openxmlformats.org/officeDocument/2006/relationships/hyperlink" Target="http://www.kaggle.com/tanuprabhu/population-by-country-2020" TargetMode="External"/><Relationship Id="rId7" Type="http://schemas.openxmlformats.org/officeDocument/2006/relationships/hyperlink" Target="https://machinelearningmastery.com/tune-number-size-decision-trees-xgboost-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OxCGRT/covid-policy-tracker" TargetMode="External"/><Relationship Id="rId4" Type="http://schemas.openxmlformats.org/officeDocument/2006/relationships/hyperlink" Target="https://www.google.com/covid19/mobility/" TargetMode="External"/><Relationship Id="rId5" Type="http://schemas.openxmlformats.org/officeDocument/2006/relationships/hyperlink" Target="https://github.com/owid/covid-19-data/tree/master/public/data" TargetMode="External"/><Relationship Id="rId6" Type="http://schemas.openxmlformats.org/officeDocument/2006/relationships/hyperlink" Target="https://www.kaggle.com/tanuprabhu/population-by-country-2020" TargetMode="External"/><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Project II</a:t>
            </a:r>
            <a:endParaRPr>
              <a:latin typeface="Merriweather"/>
              <a:ea typeface="Merriweather"/>
              <a:cs typeface="Merriweather"/>
              <a:sym typeface="Merriweathe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 4989</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T</a:t>
            </a:r>
            <a:r>
              <a:rPr lang="en" sz="1800"/>
              <a:t>EAM</a:t>
            </a:r>
            <a:r>
              <a:rPr lang="en" sz="1800"/>
              <a:t> 5:		</a:t>
            </a:r>
            <a:r>
              <a:rPr lang="en" sz="1800"/>
              <a:t>James Pike</a:t>
            </a:r>
            <a:r>
              <a:rPr lang="en" sz="1800"/>
              <a:t>, </a:t>
            </a:r>
            <a:r>
              <a:rPr lang="en" sz="1800"/>
              <a:t>Yi (Louis) Lu, John Gilpin, Jaskamal Singh</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2"/>
          <p:cNvPicPr preferRelativeResize="0"/>
          <p:nvPr/>
        </p:nvPicPr>
        <p:blipFill>
          <a:blip r:embed="rId3">
            <a:alphaModFix/>
          </a:blip>
          <a:stretch>
            <a:fillRect/>
          </a:stretch>
        </p:blipFill>
        <p:spPr>
          <a:xfrm>
            <a:off x="1572601" y="231383"/>
            <a:ext cx="5998797" cy="3999192"/>
          </a:xfrm>
          <a:prstGeom prst="rect">
            <a:avLst/>
          </a:prstGeom>
          <a:noFill/>
          <a:ln>
            <a:noFill/>
          </a:ln>
        </p:spPr>
      </p:pic>
      <p:sp>
        <p:nvSpPr>
          <p:cNvPr id="172" name="Google Shape;172;p22"/>
          <p:cNvSpPr txBox="1"/>
          <p:nvPr>
            <p:ph idx="1" type="body"/>
          </p:nvPr>
        </p:nvSpPr>
        <p:spPr>
          <a:xfrm>
            <a:off x="319500" y="4230575"/>
            <a:ext cx="85509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Government Response Index and Reported Number of New Cases (OxCGRT dataset)</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3"/>
          <p:cNvPicPr preferRelativeResize="0"/>
          <p:nvPr/>
        </p:nvPicPr>
        <p:blipFill>
          <a:blip r:embed="rId3">
            <a:alphaModFix/>
          </a:blip>
          <a:stretch>
            <a:fillRect/>
          </a:stretch>
        </p:blipFill>
        <p:spPr>
          <a:xfrm>
            <a:off x="838713" y="2577877"/>
            <a:ext cx="3522774" cy="2642081"/>
          </a:xfrm>
          <a:prstGeom prst="rect">
            <a:avLst/>
          </a:prstGeom>
          <a:noFill/>
          <a:ln>
            <a:noFill/>
          </a:ln>
        </p:spPr>
      </p:pic>
      <p:pic>
        <p:nvPicPr>
          <p:cNvPr id="178" name="Google Shape;178;p23"/>
          <p:cNvPicPr preferRelativeResize="0"/>
          <p:nvPr/>
        </p:nvPicPr>
        <p:blipFill>
          <a:blip r:embed="rId4">
            <a:alphaModFix/>
          </a:blip>
          <a:stretch>
            <a:fillRect/>
          </a:stretch>
        </p:blipFill>
        <p:spPr>
          <a:xfrm>
            <a:off x="4782511" y="2615099"/>
            <a:ext cx="3522774" cy="2642104"/>
          </a:xfrm>
          <a:prstGeom prst="rect">
            <a:avLst/>
          </a:prstGeom>
          <a:noFill/>
          <a:ln>
            <a:noFill/>
          </a:ln>
        </p:spPr>
      </p:pic>
      <p:pic>
        <p:nvPicPr>
          <p:cNvPr id="179" name="Google Shape;179;p23"/>
          <p:cNvPicPr preferRelativeResize="0"/>
          <p:nvPr/>
        </p:nvPicPr>
        <p:blipFill>
          <a:blip r:embed="rId5">
            <a:alphaModFix/>
          </a:blip>
          <a:stretch>
            <a:fillRect/>
          </a:stretch>
        </p:blipFill>
        <p:spPr>
          <a:xfrm>
            <a:off x="838713" y="-189912"/>
            <a:ext cx="3522774" cy="2642075"/>
          </a:xfrm>
          <a:prstGeom prst="rect">
            <a:avLst/>
          </a:prstGeom>
          <a:noFill/>
          <a:ln>
            <a:noFill/>
          </a:ln>
        </p:spPr>
      </p:pic>
      <p:pic>
        <p:nvPicPr>
          <p:cNvPr id="180" name="Google Shape;180;p23"/>
          <p:cNvPicPr preferRelativeResize="0"/>
          <p:nvPr/>
        </p:nvPicPr>
        <p:blipFill>
          <a:blip r:embed="rId6">
            <a:alphaModFix/>
          </a:blip>
          <a:stretch>
            <a:fillRect/>
          </a:stretch>
        </p:blipFill>
        <p:spPr>
          <a:xfrm>
            <a:off x="4782513" y="-152673"/>
            <a:ext cx="3522774" cy="2642081"/>
          </a:xfrm>
          <a:prstGeom prst="rect">
            <a:avLst/>
          </a:prstGeom>
          <a:noFill/>
          <a:ln>
            <a:noFill/>
          </a:ln>
        </p:spPr>
      </p:pic>
      <p:sp>
        <p:nvSpPr>
          <p:cNvPr id="181" name="Google Shape;181;p23"/>
          <p:cNvSpPr txBox="1"/>
          <p:nvPr/>
        </p:nvSpPr>
        <p:spPr>
          <a:xfrm>
            <a:off x="463350" y="2360850"/>
            <a:ext cx="8217300" cy="42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4 Aggregate Indices VS New Daily Cases in Canada</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Building Dataset</a:t>
            </a:r>
            <a:endParaRPr>
              <a:latin typeface="Merriweather"/>
              <a:ea typeface="Merriweather"/>
              <a:cs typeface="Merriweather"/>
              <a:sym typeface="Merriweather"/>
            </a:endParaRPr>
          </a:p>
        </p:txBody>
      </p:sp>
      <p:sp>
        <p:nvSpPr>
          <p:cNvPr id="187" name="Google Shape;187;p24"/>
          <p:cNvSpPr/>
          <p:nvPr/>
        </p:nvSpPr>
        <p:spPr>
          <a:xfrm>
            <a:off x="432350" y="1304875"/>
            <a:ext cx="3887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4"/>
          <p:cNvSpPr txBox="1"/>
          <p:nvPr>
            <p:ph idx="1" type="body"/>
          </p:nvPr>
        </p:nvSpPr>
        <p:spPr>
          <a:xfrm>
            <a:off x="432350" y="1451576"/>
            <a:ext cx="3553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latin typeface="Merriweather"/>
                <a:ea typeface="Merriweather"/>
                <a:cs typeface="Merriweather"/>
                <a:sym typeface="Merriweather"/>
              </a:rPr>
              <a:t>First Attempt</a:t>
            </a:r>
            <a:endParaRPr sz="1500">
              <a:solidFill>
                <a:schemeClr val="lt1"/>
              </a:solidFill>
              <a:latin typeface="Merriweather"/>
              <a:ea typeface="Merriweather"/>
              <a:cs typeface="Merriweather"/>
              <a:sym typeface="Merriweather"/>
            </a:endParaRPr>
          </a:p>
        </p:txBody>
      </p:sp>
      <p:sp>
        <p:nvSpPr>
          <p:cNvPr id="189" name="Google Shape;189;p24"/>
          <p:cNvSpPr txBox="1"/>
          <p:nvPr>
            <p:ph idx="1" type="body"/>
          </p:nvPr>
        </p:nvSpPr>
        <p:spPr>
          <a:xfrm>
            <a:off x="432350" y="2070575"/>
            <a:ext cx="38874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Manually select 5 countries</a:t>
            </a:r>
            <a:endParaRPr sz="1600"/>
          </a:p>
          <a:p>
            <a:pPr indent="0" lvl="0" marL="0" rtl="0" algn="l">
              <a:spcBef>
                <a:spcPts val="800"/>
              </a:spcBef>
              <a:spcAft>
                <a:spcPts val="800"/>
              </a:spcAft>
              <a:buNone/>
            </a:pPr>
            <a:r>
              <a:rPr lang="en" sz="1600"/>
              <a:t>Use certain time range ( 2020-02-15 to 2020-11-01)</a:t>
            </a:r>
            <a:endParaRPr b="1" sz="1600"/>
          </a:p>
        </p:txBody>
      </p:sp>
      <p:sp>
        <p:nvSpPr>
          <p:cNvPr id="190" name="Google Shape;190;p24"/>
          <p:cNvSpPr/>
          <p:nvPr/>
        </p:nvSpPr>
        <p:spPr>
          <a:xfrm>
            <a:off x="4813675" y="1304875"/>
            <a:ext cx="3884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24"/>
          <p:cNvSpPr txBox="1"/>
          <p:nvPr>
            <p:ph idx="1" type="body"/>
          </p:nvPr>
        </p:nvSpPr>
        <p:spPr>
          <a:xfrm>
            <a:off x="5223686" y="1451576"/>
            <a:ext cx="3176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latin typeface="Merriweather"/>
                <a:ea typeface="Merriweather"/>
                <a:cs typeface="Merriweather"/>
                <a:sym typeface="Merriweather"/>
              </a:rPr>
              <a:t>Second Attempt</a:t>
            </a:r>
            <a:endParaRPr sz="1500">
              <a:solidFill>
                <a:schemeClr val="lt1"/>
              </a:solidFill>
              <a:latin typeface="Merriweather"/>
              <a:ea typeface="Merriweather"/>
              <a:cs typeface="Merriweather"/>
              <a:sym typeface="Merriweather"/>
            </a:endParaRPr>
          </a:p>
        </p:txBody>
      </p:sp>
      <p:sp>
        <p:nvSpPr>
          <p:cNvPr id="192" name="Google Shape;192;p24"/>
          <p:cNvSpPr txBox="1"/>
          <p:nvPr>
            <p:ph idx="1" type="body"/>
          </p:nvPr>
        </p:nvSpPr>
        <p:spPr>
          <a:xfrm>
            <a:off x="4816443" y="2070575"/>
            <a:ext cx="3884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 countries which exist in all 3 datasets</a:t>
            </a:r>
            <a:endParaRPr sz="1600"/>
          </a:p>
          <a:p>
            <a:pPr indent="0" lvl="0" marL="0" rtl="0" algn="l">
              <a:spcBef>
                <a:spcPts val="800"/>
              </a:spcBef>
              <a:spcAft>
                <a:spcPts val="0"/>
              </a:spcAft>
              <a:buNone/>
            </a:pPr>
            <a:r>
              <a:rPr lang="en" sz="1600"/>
              <a:t>Remove inconsistent countries: </a:t>
            </a:r>
            <a:endParaRPr sz="1600"/>
          </a:p>
          <a:p>
            <a:pPr indent="-330200" lvl="0" marL="457200" rtl="0" algn="l">
              <a:spcBef>
                <a:spcPts val="800"/>
              </a:spcBef>
              <a:spcAft>
                <a:spcPts val="0"/>
              </a:spcAft>
              <a:buSzPts val="1600"/>
              <a:buChar char="●"/>
            </a:pPr>
            <a:r>
              <a:rPr lang="en" sz="1600"/>
              <a:t>Missing date within Feb - Nov</a:t>
            </a:r>
            <a:endParaRPr sz="1600"/>
          </a:p>
          <a:p>
            <a:pPr indent="-330200" lvl="0" marL="457200" rtl="0" algn="l">
              <a:spcBef>
                <a:spcPts val="0"/>
              </a:spcBef>
              <a:spcAft>
                <a:spcPts val="0"/>
              </a:spcAft>
              <a:buSzPts val="1600"/>
              <a:buChar char="●"/>
            </a:pPr>
            <a:r>
              <a:rPr lang="en" sz="1600"/>
              <a:t>Missing values for government response (null)</a:t>
            </a:r>
            <a:endParaRPr sz="1600"/>
          </a:p>
          <a:p>
            <a:pPr indent="0" lvl="0" marL="0" rtl="0" algn="l">
              <a:spcBef>
                <a:spcPts val="800"/>
              </a:spcBef>
              <a:spcAft>
                <a:spcPts val="800"/>
              </a:spcAft>
              <a:buNone/>
            </a:pPr>
            <a:r>
              <a:rPr lang="en" sz="1600"/>
              <a:t>  Add countries population and density information (static)</a:t>
            </a:r>
            <a:endParaRPr b="1" sz="1600"/>
          </a:p>
        </p:txBody>
      </p:sp>
      <p:pic>
        <p:nvPicPr>
          <p:cNvPr id="193" name="Google Shape;193;p24"/>
          <p:cNvPicPr preferRelativeResize="0"/>
          <p:nvPr/>
        </p:nvPicPr>
        <p:blipFill>
          <a:blip r:embed="rId3">
            <a:alphaModFix/>
          </a:blip>
          <a:stretch>
            <a:fillRect/>
          </a:stretch>
        </p:blipFill>
        <p:spPr>
          <a:xfrm>
            <a:off x="814880" y="3677850"/>
            <a:ext cx="518920" cy="691914"/>
          </a:xfrm>
          <a:prstGeom prst="rect">
            <a:avLst/>
          </a:prstGeom>
          <a:noFill/>
          <a:ln>
            <a:noFill/>
          </a:ln>
        </p:spPr>
      </p:pic>
      <p:pic>
        <p:nvPicPr>
          <p:cNvPr id="194" name="Google Shape;194;p24"/>
          <p:cNvPicPr preferRelativeResize="0"/>
          <p:nvPr/>
        </p:nvPicPr>
        <p:blipFill>
          <a:blip r:embed="rId4">
            <a:alphaModFix/>
          </a:blip>
          <a:stretch>
            <a:fillRect/>
          </a:stretch>
        </p:blipFill>
        <p:spPr>
          <a:xfrm>
            <a:off x="3245321" y="3677861"/>
            <a:ext cx="691914" cy="691914"/>
          </a:xfrm>
          <a:prstGeom prst="rect">
            <a:avLst/>
          </a:prstGeom>
          <a:noFill/>
          <a:ln>
            <a:noFill/>
          </a:ln>
        </p:spPr>
      </p:pic>
      <p:pic>
        <p:nvPicPr>
          <p:cNvPr id="195" name="Google Shape;195;p24"/>
          <p:cNvPicPr preferRelativeResize="0"/>
          <p:nvPr/>
        </p:nvPicPr>
        <p:blipFill>
          <a:blip r:embed="rId5">
            <a:alphaModFix/>
          </a:blip>
          <a:stretch>
            <a:fillRect/>
          </a:stretch>
        </p:blipFill>
        <p:spPr>
          <a:xfrm>
            <a:off x="1943603" y="3747050"/>
            <a:ext cx="691915" cy="553521"/>
          </a:xfrm>
          <a:prstGeom prst="rect">
            <a:avLst/>
          </a:prstGeom>
          <a:noFill/>
          <a:ln>
            <a:noFill/>
          </a:ln>
        </p:spPr>
      </p:pic>
      <p:pic>
        <p:nvPicPr>
          <p:cNvPr id="196" name="Google Shape;196;p24"/>
          <p:cNvPicPr preferRelativeResize="0"/>
          <p:nvPr/>
        </p:nvPicPr>
        <p:blipFill>
          <a:blip r:embed="rId6">
            <a:alphaModFix/>
          </a:blip>
          <a:stretch>
            <a:fillRect/>
          </a:stretch>
        </p:blipFill>
        <p:spPr>
          <a:xfrm>
            <a:off x="1439938" y="3796650"/>
            <a:ext cx="397524" cy="454325"/>
          </a:xfrm>
          <a:prstGeom prst="rect">
            <a:avLst/>
          </a:prstGeom>
          <a:noFill/>
          <a:ln>
            <a:noFill/>
          </a:ln>
        </p:spPr>
      </p:pic>
      <p:pic>
        <p:nvPicPr>
          <p:cNvPr id="197" name="Google Shape;197;p24"/>
          <p:cNvPicPr preferRelativeResize="0"/>
          <p:nvPr/>
        </p:nvPicPr>
        <p:blipFill>
          <a:blip r:embed="rId6">
            <a:alphaModFix/>
          </a:blip>
          <a:stretch>
            <a:fillRect/>
          </a:stretch>
        </p:blipFill>
        <p:spPr>
          <a:xfrm>
            <a:off x="2741663" y="3796650"/>
            <a:ext cx="397524" cy="45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Building Dataset (contd.)</a:t>
            </a:r>
            <a:endParaRPr>
              <a:latin typeface="Merriweather"/>
              <a:ea typeface="Merriweather"/>
              <a:cs typeface="Merriweather"/>
              <a:sym typeface="Merriweather"/>
            </a:endParaRPr>
          </a:p>
        </p:txBody>
      </p:sp>
      <p:sp>
        <p:nvSpPr>
          <p:cNvPr id="203" name="Google Shape;203;p25"/>
          <p:cNvSpPr txBox="1"/>
          <p:nvPr>
            <p:ph idx="1" type="body"/>
          </p:nvPr>
        </p:nvSpPr>
        <p:spPr>
          <a:xfrm>
            <a:off x="311700" y="2109950"/>
            <a:ext cx="8659200" cy="260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Extract all </a:t>
            </a:r>
            <a:r>
              <a:rPr i="1" lang="en" sz="1500"/>
              <a:t>relevant information </a:t>
            </a:r>
            <a:r>
              <a:rPr lang="en" sz="1500"/>
              <a:t>from 3 open source datasets.</a:t>
            </a:r>
            <a:endParaRPr sz="1500"/>
          </a:p>
          <a:p>
            <a:pPr indent="0" lvl="0" marL="0" rtl="0" algn="l">
              <a:lnSpc>
                <a:spcPct val="150000"/>
              </a:lnSpc>
              <a:spcBef>
                <a:spcPts val="0"/>
              </a:spcBef>
              <a:spcAft>
                <a:spcPts val="0"/>
              </a:spcAft>
              <a:buNone/>
            </a:pPr>
            <a:r>
              <a:rPr b="1" lang="en" sz="1500"/>
              <a:t>Features </a:t>
            </a:r>
            <a:r>
              <a:rPr lang="en" sz="1500"/>
              <a:t>summary:</a:t>
            </a:r>
            <a:endParaRPr sz="1500"/>
          </a:p>
          <a:p>
            <a:pPr indent="-317500" lvl="0" marL="457200" rtl="0" algn="l">
              <a:lnSpc>
                <a:spcPct val="150000"/>
              </a:lnSpc>
              <a:spcBef>
                <a:spcPts val="0"/>
              </a:spcBef>
              <a:spcAft>
                <a:spcPts val="0"/>
              </a:spcAft>
              <a:buSzPts val="1400"/>
              <a:buChar char="●"/>
            </a:pPr>
            <a:r>
              <a:rPr lang="en" sz="1400"/>
              <a:t>Country Name, Date, Government Response Indicators, Mobility Features, Population, Population Density, etc.</a:t>
            </a:r>
            <a:endParaRPr sz="1400"/>
          </a:p>
          <a:p>
            <a:pPr indent="0" lvl="0" marL="0" rtl="0" algn="l">
              <a:lnSpc>
                <a:spcPct val="150000"/>
              </a:lnSpc>
              <a:spcBef>
                <a:spcPts val="0"/>
              </a:spcBef>
              <a:spcAft>
                <a:spcPts val="0"/>
              </a:spcAft>
              <a:buNone/>
            </a:pPr>
            <a:r>
              <a:rPr b="1" lang="en" sz="1500"/>
              <a:t>Label </a:t>
            </a:r>
            <a:r>
              <a:rPr lang="en" sz="1500"/>
              <a:t>decision:</a:t>
            </a:r>
            <a:endParaRPr sz="1500"/>
          </a:p>
          <a:p>
            <a:pPr indent="-317500" lvl="0" marL="457200" rtl="0" algn="l">
              <a:lnSpc>
                <a:spcPct val="150000"/>
              </a:lnSpc>
              <a:spcBef>
                <a:spcPts val="0"/>
              </a:spcBef>
              <a:spcAft>
                <a:spcPts val="0"/>
              </a:spcAft>
              <a:buSzPts val="1400"/>
              <a:buChar char="●"/>
            </a:pPr>
            <a:r>
              <a:rPr lang="en" sz="1400"/>
              <a:t>Cumulative confirmed cases</a:t>
            </a:r>
            <a:endParaRPr sz="1400"/>
          </a:p>
          <a:p>
            <a:pPr indent="-317500" lvl="0" marL="457200" rtl="0" algn="l">
              <a:lnSpc>
                <a:spcPct val="150000"/>
              </a:lnSpc>
              <a:spcBef>
                <a:spcPts val="0"/>
              </a:spcBef>
              <a:spcAft>
                <a:spcPts val="0"/>
              </a:spcAft>
              <a:buSzPts val="1400"/>
              <a:buChar char="●"/>
            </a:pPr>
            <a:r>
              <a:rPr lang="en" sz="1400"/>
              <a:t>Daily new cases</a:t>
            </a:r>
            <a:endParaRPr sz="1400"/>
          </a:p>
          <a:p>
            <a:pPr indent="-317500" lvl="0" marL="457200" rtl="0" algn="l">
              <a:lnSpc>
                <a:spcPct val="150000"/>
              </a:lnSpc>
              <a:spcBef>
                <a:spcPts val="0"/>
              </a:spcBef>
              <a:spcAft>
                <a:spcPts val="0"/>
              </a:spcAft>
              <a:buSzPts val="1400"/>
              <a:buChar char="●"/>
            </a:pPr>
            <a:r>
              <a:rPr lang="en" sz="1400"/>
              <a:t>Cumulative confirmed deaths </a:t>
            </a:r>
            <a:endParaRPr sz="1400"/>
          </a:p>
        </p:txBody>
      </p:sp>
      <p:sp>
        <p:nvSpPr>
          <p:cNvPr id="204" name="Google Shape;204;p25"/>
          <p:cNvSpPr/>
          <p:nvPr/>
        </p:nvSpPr>
        <p:spPr>
          <a:xfrm>
            <a:off x="387900" y="1304875"/>
            <a:ext cx="40080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5" name="Google Shape;205;p25"/>
          <p:cNvSpPr txBox="1"/>
          <p:nvPr>
            <p:ph idx="1" type="body"/>
          </p:nvPr>
        </p:nvSpPr>
        <p:spPr>
          <a:xfrm>
            <a:off x="387900" y="1451576"/>
            <a:ext cx="36639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latin typeface="Merriweather"/>
                <a:ea typeface="Merriweather"/>
                <a:cs typeface="Merriweather"/>
                <a:sym typeface="Merriweather"/>
              </a:rPr>
              <a:t>Complete.csv</a:t>
            </a:r>
            <a:endParaRPr sz="1500">
              <a:solidFill>
                <a:schemeClr val="lt1"/>
              </a:solidFill>
              <a:latin typeface="Merriweather"/>
              <a:ea typeface="Merriweather"/>
              <a:cs typeface="Merriweather"/>
              <a:sym typeface="Merriweather"/>
            </a:endParaRPr>
          </a:p>
        </p:txBody>
      </p:sp>
      <p:grpSp>
        <p:nvGrpSpPr>
          <p:cNvPr id="206" name="Google Shape;206;p25"/>
          <p:cNvGrpSpPr/>
          <p:nvPr/>
        </p:nvGrpSpPr>
        <p:grpSpPr>
          <a:xfrm>
            <a:off x="6560409" y="1017804"/>
            <a:ext cx="1629617" cy="1582535"/>
            <a:chOff x="6741234" y="745754"/>
            <a:chExt cx="1629617" cy="1582535"/>
          </a:xfrm>
        </p:grpSpPr>
        <p:pic>
          <p:nvPicPr>
            <p:cNvPr id="207" name="Google Shape;207;p25"/>
            <p:cNvPicPr preferRelativeResize="0"/>
            <p:nvPr/>
          </p:nvPicPr>
          <p:blipFill>
            <a:blip r:embed="rId3">
              <a:alphaModFix/>
            </a:blip>
            <a:stretch>
              <a:fillRect/>
            </a:stretch>
          </p:blipFill>
          <p:spPr>
            <a:xfrm>
              <a:off x="7705225" y="745754"/>
              <a:ext cx="665626" cy="665626"/>
            </a:xfrm>
            <a:prstGeom prst="rect">
              <a:avLst/>
            </a:prstGeom>
            <a:noFill/>
            <a:ln>
              <a:noFill/>
            </a:ln>
          </p:spPr>
        </p:pic>
        <p:pic>
          <p:nvPicPr>
            <p:cNvPr id="208" name="Google Shape;208;p25"/>
            <p:cNvPicPr preferRelativeResize="0"/>
            <p:nvPr/>
          </p:nvPicPr>
          <p:blipFill>
            <a:blip r:embed="rId4">
              <a:alphaModFix/>
            </a:blip>
            <a:stretch>
              <a:fillRect/>
            </a:stretch>
          </p:blipFill>
          <p:spPr>
            <a:xfrm>
              <a:off x="6741234" y="1055545"/>
              <a:ext cx="1256144" cy="1272744"/>
            </a:xfrm>
            <a:prstGeom prst="rect">
              <a:avLst/>
            </a:prstGeom>
            <a:noFill/>
            <a:ln>
              <a:noFill/>
            </a:ln>
          </p:spPr>
        </p:pic>
        <p:pic>
          <p:nvPicPr>
            <p:cNvPr id="209" name="Google Shape;209;p25"/>
            <p:cNvPicPr preferRelativeResize="0"/>
            <p:nvPr/>
          </p:nvPicPr>
          <p:blipFill>
            <a:blip r:embed="rId5">
              <a:alphaModFix/>
            </a:blip>
            <a:stretch>
              <a:fillRect/>
            </a:stretch>
          </p:blipFill>
          <p:spPr>
            <a:xfrm>
              <a:off x="7829517" y="870029"/>
              <a:ext cx="417050" cy="417075"/>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Machine Learning Solution</a:t>
            </a:r>
            <a:endParaRPr>
              <a:latin typeface="Merriweather"/>
              <a:ea typeface="Merriweather"/>
              <a:cs typeface="Merriweather"/>
              <a:sym typeface="Merriweather"/>
            </a:endParaRPr>
          </a:p>
        </p:txBody>
      </p:sp>
      <p:pic>
        <p:nvPicPr>
          <p:cNvPr id="215" name="Google Shape;215;p26"/>
          <p:cNvPicPr preferRelativeResize="0"/>
          <p:nvPr/>
        </p:nvPicPr>
        <p:blipFill>
          <a:blip r:embed="rId3">
            <a:alphaModFix/>
          </a:blip>
          <a:stretch>
            <a:fillRect/>
          </a:stretch>
        </p:blipFill>
        <p:spPr>
          <a:xfrm>
            <a:off x="7132575" y="3463925"/>
            <a:ext cx="1476750" cy="118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Model Selection</a:t>
            </a:r>
            <a:endParaRPr>
              <a:latin typeface="Merriweather"/>
              <a:ea typeface="Merriweather"/>
              <a:cs typeface="Merriweather"/>
              <a:sym typeface="Merriweather"/>
            </a:endParaRPr>
          </a:p>
        </p:txBody>
      </p:sp>
      <p:sp>
        <p:nvSpPr>
          <p:cNvPr id="221" name="Google Shape;221;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 Regressor</a:t>
            </a:r>
            <a:endParaRPr/>
          </a:p>
          <a:p>
            <a:pPr indent="0" lvl="0" marL="0" rtl="0" algn="l">
              <a:spcBef>
                <a:spcPts val="1600"/>
              </a:spcBef>
              <a:spcAft>
                <a:spcPts val="0"/>
              </a:spcAft>
              <a:buNone/>
            </a:pPr>
            <a:r>
              <a:rPr lang="en"/>
              <a:t>XGBoost Regressor</a:t>
            </a:r>
            <a:endParaRPr/>
          </a:p>
          <a:p>
            <a:pPr indent="0" lvl="0" marL="0" rtl="0" algn="l">
              <a:spcBef>
                <a:spcPts val="1600"/>
              </a:spcBef>
              <a:spcAft>
                <a:spcPts val="0"/>
              </a:spcAft>
              <a:buNone/>
            </a:pPr>
            <a:r>
              <a:rPr lang="en"/>
              <a:t>Extra Tree Regressor</a:t>
            </a:r>
            <a:endParaRPr/>
          </a:p>
          <a:p>
            <a:pPr indent="0" lvl="0" marL="0" rtl="0" algn="l">
              <a:spcBef>
                <a:spcPts val="1600"/>
              </a:spcBef>
              <a:spcAft>
                <a:spcPts val="1600"/>
              </a:spcAft>
              <a:buNone/>
            </a:pPr>
            <a:r>
              <a:rPr lang="en"/>
              <a:t>Stacking Regressor</a:t>
            </a:r>
            <a:endParaRPr/>
          </a:p>
        </p:txBody>
      </p:sp>
      <p:grpSp>
        <p:nvGrpSpPr>
          <p:cNvPr id="222" name="Google Shape;222;p27"/>
          <p:cNvGrpSpPr/>
          <p:nvPr/>
        </p:nvGrpSpPr>
        <p:grpSpPr>
          <a:xfrm>
            <a:off x="1507450" y="2895875"/>
            <a:ext cx="1561300" cy="1338549"/>
            <a:chOff x="1173825" y="3046550"/>
            <a:chExt cx="1561300" cy="1338549"/>
          </a:xfrm>
        </p:grpSpPr>
        <p:pic>
          <p:nvPicPr>
            <p:cNvPr id="223" name="Google Shape;223;p27"/>
            <p:cNvPicPr preferRelativeResize="0"/>
            <p:nvPr/>
          </p:nvPicPr>
          <p:blipFill>
            <a:blip r:embed="rId3">
              <a:alphaModFix/>
            </a:blip>
            <a:stretch>
              <a:fillRect/>
            </a:stretch>
          </p:blipFill>
          <p:spPr>
            <a:xfrm>
              <a:off x="1841050" y="3046550"/>
              <a:ext cx="894075" cy="894075"/>
            </a:xfrm>
            <a:prstGeom prst="rect">
              <a:avLst/>
            </a:prstGeom>
            <a:noFill/>
            <a:ln>
              <a:noFill/>
            </a:ln>
          </p:spPr>
        </p:pic>
        <p:pic>
          <p:nvPicPr>
            <p:cNvPr id="224" name="Google Shape;224;p27"/>
            <p:cNvPicPr preferRelativeResize="0"/>
            <p:nvPr/>
          </p:nvPicPr>
          <p:blipFill>
            <a:blip r:embed="rId4">
              <a:alphaModFix/>
            </a:blip>
            <a:stretch>
              <a:fillRect/>
            </a:stretch>
          </p:blipFill>
          <p:spPr>
            <a:xfrm rot="1871990">
              <a:off x="1294647" y="3672537"/>
              <a:ext cx="540131" cy="61730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Parameter Tuning</a:t>
            </a:r>
            <a:endParaRPr>
              <a:latin typeface="Merriweather"/>
              <a:ea typeface="Merriweather"/>
              <a:cs typeface="Merriweather"/>
              <a:sym typeface="Merriweather"/>
            </a:endParaRPr>
          </a:p>
        </p:txBody>
      </p:sp>
      <p:sp>
        <p:nvSpPr>
          <p:cNvPr id="230" name="Google Shape;230;p28"/>
          <p:cNvSpPr txBox="1"/>
          <p:nvPr/>
        </p:nvSpPr>
        <p:spPr>
          <a:xfrm>
            <a:off x="771075" y="2418000"/>
            <a:ext cx="7776300" cy="215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ExtraTreeRegressor and RandomForestRegressor</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n_estimator = [50, 100, 150, 200, 250, </a:t>
            </a:r>
            <a:r>
              <a:rPr b="1" lang="en" sz="1800" u="sng">
                <a:latin typeface="Roboto"/>
                <a:ea typeface="Roboto"/>
                <a:cs typeface="Roboto"/>
                <a:sym typeface="Roboto"/>
              </a:rPr>
              <a:t>300</a:t>
            </a:r>
            <a:r>
              <a:rPr lang="en" sz="1800">
                <a:latin typeface="Roboto"/>
                <a:ea typeface="Roboto"/>
                <a:cs typeface="Roboto"/>
                <a:sym typeface="Roboto"/>
              </a:rPr>
              <a:t>]</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XGBoostRegressor </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learning_rate = [0.0001, 0.001, 0.01, </a:t>
            </a:r>
            <a:r>
              <a:rPr b="1" lang="en" sz="1800" u="sng">
                <a:latin typeface="Roboto"/>
                <a:ea typeface="Roboto"/>
                <a:cs typeface="Roboto"/>
                <a:sym typeface="Roboto"/>
              </a:rPr>
              <a:t>0.1</a:t>
            </a:r>
            <a:r>
              <a:rPr lang="en" sz="1800">
                <a:latin typeface="Roboto"/>
                <a:ea typeface="Roboto"/>
                <a:cs typeface="Roboto"/>
                <a:sym typeface="Roboto"/>
              </a:rPr>
              <a:t>, 0.2, 0.3]</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n_estimator = [50, 100, 150, 200, 250, </a:t>
            </a:r>
            <a:r>
              <a:rPr b="1" lang="en" sz="1800" u="sng">
                <a:latin typeface="Roboto"/>
                <a:ea typeface="Roboto"/>
                <a:cs typeface="Roboto"/>
                <a:sym typeface="Roboto"/>
              </a:rPr>
              <a:t>300</a:t>
            </a:r>
            <a:r>
              <a:rPr lang="en" sz="1800">
                <a:latin typeface="Roboto"/>
                <a:ea typeface="Roboto"/>
                <a:cs typeface="Roboto"/>
                <a:sym typeface="Roboto"/>
              </a:rPr>
              <a:t>] </a:t>
            </a:r>
            <a:endParaRPr sz="1800">
              <a:latin typeface="Roboto"/>
              <a:ea typeface="Roboto"/>
              <a:cs typeface="Roboto"/>
              <a:sym typeface="Roboto"/>
            </a:endParaRPr>
          </a:p>
        </p:txBody>
      </p:sp>
      <p:sp>
        <p:nvSpPr>
          <p:cNvPr id="231" name="Google Shape;231;p28"/>
          <p:cNvSpPr txBox="1"/>
          <p:nvPr/>
        </p:nvSpPr>
        <p:spPr>
          <a:xfrm>
            <a:off x="542475" y="1234425"/>
            <a:ext cx="29289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5-Fold Cross Validation</a:t>
            </a:r>
            <a:endParaRPr sz="2000">
              <a:latin typeface="Roboto"/>
              <a:ea typeface="Roboto"/>
              <a:cs typeface="Roboto"/>
              <a:sym typeface="Roboto"/>
            </a:endParaRPr>
          </a:p>
        </p:txBody>
      </p:sp>
      <p:sp>
        <p:nvSpPr>
          <p:cNvPr id="232" name="Google Shape;232;p28"/>
          <p:cNvSpPr txBox="1"/>
          <p:nvPr/>
        </p:nvSpPr>
        <p:spPr>
          <a:xfrm>
            <a:off x="530375" y="1912175"/>
            <a:ext cx="29289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Parameters</a:t>
            </a:r>
            <a:endParaRPr sz="2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Final Model</a:t>
            </a:r>
            <a:endParaRPr>
              <a:latin typeface="Merriweather"/>
              <a:ea typeface="Merriweather"/>
              <a:cs typeface="Merriweather"/>
              <a:sym typeface="Merriweather"/>
            </a:endParaRPr>
          </a:p>
        </p:txBody>
      </p:sp>
      <p:sp>
        <p:nvSpPr>
          <p:cNvPr id="238" name="Google Shape;238;p2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XGBoostRegressor</a:t>
            </a:r>
            <a:endParaRPr/>
          </a:p>
        </p:txBody>
      </p:sp>
      <p:sp>
        <p:nvSpPr>
          <p:cNvPr id="239" name="Google Shape;239;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Mean Absolute Error =  310.3041</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Mean Absolute Error with CountryName encoding = 296.5456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30"/>
          <p:cNvGrpSpPr/>
          <p:nvPr/>
        </p:nvGrpSpPr>
        <p:grpSpPr>
          <a:xfrm>
            <a:off x="883795" y="2692254"/>
            <a:ext cx="7363587" cy="2129017"/>
            <a:chOff x="4939500" y="1219611"/>
            <a:chExt cx="3837000" cy="2704200"/>
          </a:xfrm>
        </p:grpSpPr>
        <p:cxnSp>
          <p:nvCxnSpPr>
            <p:cNvPr id="245" name="Google Shape;245;p3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6" name="Google Shape;246;p3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7" name="Google Shape;247;p3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8" name="Google Shape;248;p3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9" name="Google Shape;249;p3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0" name="Google Shape;250;p3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1" name="Google Shape;251;p3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2" name="Google Shape;252;p3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3" name="Google Shape;253;p3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4" name="Google Shape;254;p3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grpSp>
        <p:nvGrpSpPr>
          <p:cNvPr id="255" name="Google Shape;255;p30"/>
          <p:cNvGrpSpPr/>
          <p:nvPr/>
        </p:nvGrpSpPr>
        <p:grpSpPr>
          <a:xfrm>
            <a:off x="2414729" y="3173624"/>
            <a:ext cx="4301716" cy="1527252"/>
            <a:chOff x="1000000" y="2393988"/>
            <a:chExt cx="4144235" cy="1704713"/>
          </a:xfrm>
        </p:grpSpPr>
        <p:sp>
          <p:nvSpPr>
            <p:cNvPr id="256" name="Google Shape;256;p30"/>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57" name="Google Shape;257;p3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30"/>
          <p:cNvGrpSpPr/>
          <p:nvPr/>
        </p:nvGrpSpPr>
        <p:grpSpPr>
          <a:xfrm>
            <a:off x="2414754" y="2941750"/>
            <a:ext cx="4314499" cy="1459488"/>
            <a:chOff x="1000025" y="2059300"/>
            <a:chExt cx="4156550" cy="1629075"/>
          </a:xfrm>
        </p:grpSpPr>
        <p:sp>
          <p:nvSpPr>
            <p:cNvPr id="266" name="Google Shape;266;p3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67" name="Google Shape;267;p30"/>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0"/>
          <p:cNvSpPr txBox="1"/>
          <p:nvPr>
            <p:ph type="title"/>
          </p:nvPr>
        </p:nvSpPr>
        <p:spPr>
          <a:xfrm>
            <a:off x="311700" y="8642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Insights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What we have learned</a:t>
            </a:r>
            <a:endParaRPr>
              <a:latin typeface="Merriweather"/>
              <a:ea typeface="Merriweather"/>
              <a:cs typeface="Merriweather"/>
              <a:sym typeface="Merriweather"/>
            </a:endParaRPr>
          </a:p>
        </p:txBody>
      </p:sp>
      <p:sp>
        <p:nvSpPr>
          <p:cNvPr id="281" name="Google Shape;28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Filtering to specific countries generates bias</a:t>
            </a:r>
            <a:endParaRPr/>
          </a:p>
          <a:p>
            <a:pPr indent="-342900" lvl="0" marL="457200" rtl="0" algn="l">
              <a:lnSpc>
                <a:spcPct val="150000"/>
              </a:lnSpc>
              <a:spcBef>
                <a:spcPts val="0"/>
              </a:spcBef>
              <a:spcAft>
                <a:spcPts val="0"/>
              </a:spcAft>
              <a:buSzPts val="1800"/>
              <a:buChar char="●"/>
            </a:pPr>
            <a:r>
              <a:rPr lang="en"/>
              <a:t>Combining well, and cleaning datasets are very important</a:t>
            </a:r>
            <a:endParaRPr/>
          </a:p>
          <a:p>
            <a:pPr indent="-342900" lvl="0" marL="457200" rtl="0" algn="l">
              <a:lnSpc>
                <a:spcPct val="150000"/>
              </a:lnSpc>
              <a:spcBef>
                <a:spcPts val="0"/>
              </a:spcBef>
              <a:spcAft>
                <a:spcPts val="0"/>
              </a:spcAft>
              <a:buSzPts val="1800"/>
              <a:buChar char="●"/>
            </a:pPr>
            <a:r>
              <a:rPr lang="en"/>
              <a:t>Cross Validation on model </a:t>
            </a:r>
            <a:r>
              <a:rPr lang="en"/>
              <a:t>selection</a:t>
            </a:r>
            <a:r>
              <a:rPr lang="en"/>
              <a:t> and parameter tuning is taking really long time; should be done early</a:t>
            </a:r>
            <a:endParaRPr/>
          </a:p>
          <a:p>
            <a:pPr indent="-342900" lvl="0" marL="457200" rtl="0" algn="l">
              <a:lnSpc>
                <a:spcPct val="150000"/>
              </a:lnSpc>
              <a:spcBef>
                <a:spcPts val="0"/>
              </a:spcBef>
              <a:spcAft>
                <a:spcPts val="0"/>
              </a:spcAft>
              <a:buSzPts val="1800"/>
              <a:buChar char="●"/>
            </a:pPr>
            <a:r>
              <a:rPr lang="en"/>
              <a:t>Government are reactive</a:t>
            </a:r>
            <a:endParaRPr/>
          </a:p>
          <a:p>
            <a:pPr indent="-342900" lvl="0" marL="457200" rtl="0" algn="l">
              <a:lnSpc>
                <a:spcPct val="150000"/>
              </a:lnSpc>
              <a:spcBef>
                <a:spcPts val="0"/>
              </a:spcBef>
              <a:spcAft>
                <a:spcPts val="0"/>
              </a:spcAft>
              <a:buSzPts val="1800"/>
              <a:buChar char="●"/>
            </a:pPr>
            <a:r>
              <a:rPr lang="en"/>
              <a:t>COVID-19 symptom appear 2 weeks later, so the “new cases” label may relate more to features from 2 weeks before</a:t>
            </a:r>
            <a:endParaRPr/>
          </a:p>
        </p:txBody>
      </p:sp>
      <p:grpSp>
        <p:nvGrpSpPr>
          <p:cNvPr id="282" name="Google Shape;282;p31"/>
          <p:cNvGrpSpPr/>
          <p:nvPr/>
        </p:nvGrpSpPr>
        <p:grpSpPr>
          <a:xfrm>
            <a:off x="7538179" y="560553"/>
            <a:ext cx="963254" cy="1367641"/>
            <a:chOff x="7432600" y="493750"/>
            <a:chExt cx="740224" cy="1050900"/>
          </a:xfrm>
        </p:grpSpPr>
        <p:pic>
          <p:nvPicPr>
            <p:cNvPr id="283" name="Google Shape;283;p31"/>
            <p:cNvPicPr preferRelativeResize="0"/>
            <p:nvPr/>
          </p:nvPicPr>
          <p:blipFill>
            <a:blip r:embed="rId3">
              <a:alphaModFix/>
            </a:blip>
            <a:stretch>
              <a:fillRect/>
            </a:stretch>
          </p:blipFill>
          <p:spPr>
            <a:xfrm>
              <a:off x="7432600" y="493750"/>
              <a:ext cx="711004" cy="1034189"/>
            </a:xfrm>
            <a:prstGeom prst="rect">
              <a:avLst/>
            </a:prstGeom>
            <a:noFill/>
            <a:ln>
              <a:noFill/>
            </a:ln>
          </p:spPr>
        </p:pic>
        <p:pic>
          <p:nvPicPr>
            <p:cNvPr id="284" name="Google Shape;284;p31"/>
            <p:cNvPicPr preferRelativeResize="0"/>
            <p:nvPr/>
          </p:nvPicPr>
          <p:blipFill>
            <a:blip r:embed="rId4">
              <a:alphaModFix/>
            </a:blip>
            <a:stretch>
              <a:fillRect/>
            </a:stretch>
          </p:blipFill>
          <p:spPr>
            <a:xfrm>
              <a:off x="7461824" y="510468"/>
              <a:ext cx="711000" cy="1034182"/>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Overview</a:t>
            </a:r>
            <a:endParaRPr>
              <a:latin typeface="Merriweather"/>
              <a:ea typeface="Merriweather"/>
              <a:cs typeface="Merriweather"/>
              <a:sym typeface="Merriweather"/>
            </a:endParaRPr>
          </a:p>
          <a:p>
            <a:pPr indent="0" lvl="0" marL="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 sz="2400"/>
              <a:t>Problem</a:t>
            </a:r>
            <a:endParaRPr sz="2400"/>
          </a:p>
          <a:p>
            <a:pPr indent="-381000" lvl="0" marL="457200" rtl="0" algn="l">
              <a:spcBef>
                <a:spcPts val="0"/>
              </a:spcBef>
              <a:spcAft>
                <a:spcPts val="0"/>
              </a:spcAft>
              <a:buSzPts val="2400"/>
              <a:buAutoNum type="arabicPeriod"/>
            </a:pPr>
            <a:r>
              <a:rPr lang="en" sz="2400"/>
              <a:t>Goals</a:t>
            </a:r>
            <a:endParaRPr sz="2400"/>
          </a:p>
          <a:p>
            <a:pPr indent="-381000" lvl="0" marL="457200" rtl="0" algn="l">
              <a:spcBef>
                <a:spcPts val="0"/>
              </a:spcBef>
              <a:spcAft>
                <a:spcPts val="0"/>
              </a:spcAft>
              <a:buSzPts val="2400"/>
              <a:buAutoNum type="arabicPeriod"/>
            </a:pPr>
            <a:r>
              <a:rPr lang="en" sz="2400"/>
              <a:t>Process</a:t>
            </a:r>
            <a:endParaRPr sz="2400"/>
          </a:p>
          <a:p>
            <a:pPr indent="-381000" lvl="0" marL="457200" rtl="0" algn="l">
              <a:spcBef>
                <a:spcPts val="0"/>
              </a:spcBef>
              <a:spcAft>
                <a:spcPts val="0"/>
              </a:spcAft>
              <a:buSzPts val="2400"/>
              <a:buAutoNum type="arabicPeriod"/>
            </a:pPr>
            <a:r>
              <a:rPr lang="en" sz="2400"/>
              <a:t>Results</a:t>
            </a:r>
            <a:endParaRPr sz="2400"/>
          </a:p>
          <a:p>
            <a:pPr indent="-381000" lvl="0" marL="457200" rtl="0" algn="l">
              <a:spcBef>
                <a:spcPts val="0"/>
              </a:spcBef>
              <a:spcAft>
                <a:spcPts val="0"/>
              </a:spcAft>
              <a:buSzPts val="2400"/>
              <a:buAutoNum type="arabicPeriod"/>
            </a:pPr>
            <a:r>
              <a:rPr lang="en" sz="2400"/>
              <a:t>Insights</a:t>
            </a:r>
            <a:endParaRPr sz="2400"/>
          </a:p>
        </p:txBody>
      </p:sp>
      <p:pic>
        <p:nvPicPr>
          <p:cNvPr id="92" name="Google Shape;92;p14"/>
          <p:cNvPicPr preferRelativeResize="0"/>
          <p:nvPr/>
        </p:nvPicPr>
        <p:blipFill>
          <a:blip r:embed="rId3">
            <a:alphaModFix/>
          </a:blip>
          <a:stretch>
            <a:fillRect/>
          </a:stretch>
        </p:blipFill>
        <p:spPr>
          <a:xfrm>
            <a:off x="6956700" y="2655049"/>
            <a:ext cx="1287750" cy="17170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311700" y="142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 Contributions</a:t>
            </a:r>
            <a:endParaRPr/>
          </a:p>
        </p:txBody>
      </p:sp>
      <p:graphicFrame>
        <p:nvGraphicFramePr>
          <p:cNvPr id="290" name="Google Shape;290;p32"/>
          <p:cNvGraphicFramePr/>
          <p:nvPr/>
        </p:nvGraphicFramePr>
        <p:xfrm>
          <a:off x="647150" y="931100"/>
          <a:ext cx="3000000" cy="3000000"/>
        </p:xfrm>
        <a:graphic>
          <a:graphicData uri="http://schemas.openxmlformats.org/drawingml/2006/table">
            <a:tbl>
              <a:tblPr>
                <a:noFill/>
                <a:tableStyleId>{D4B886D5-E6A1-480B-9066-8E5DEFCAFF71}</a:tableStyleId>
              </a:tblPr>
              <a:tblGrid>
                <a:gridCol w="1943950"/>
                <a:gridCol w="3143750"/>
                <a:gridCol w="2761975"/>
              </a:tblGrid>
              <a:tr h="381000">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James Pike</a:t>
                      </a:r>
                      <a:endParaRPr b="1">
                        <a:solidFill>
                          <a:schemeClr val="dk2"/>
                        </a:solidFill>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Data Visualization</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ExtraTreeRegressor Model</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StackingRegressor Model</a:t>
                      </a:r>
                      <a:endParaRPr>
                        <a:solidFill>
                          <a:schemeClr val="dk2"/>
                        </a:solidFill>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Research</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Report and Poster</a:t>
                      </a:r>
                      <a:endParaRPr>
                        <a:solidFill>
                          <a:schemeClr val="dk2"/>
                        </a:solidFill>
                        <a:latin typeface="Roboto"/>
                        <a:ea typeface="Roboto"/>
                        <a:cs typeface="Roboto"/>
                        <a:sym typeface="Roboto"/>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715875">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Louis Lu</a:t>
                      </a:r>
                      <a:endParaRPr b="1">
                        <a:solidFill>
                          <a:schemeClr val="dk2"/>
                        </a:solidFill>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Data Visualization</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RandomForestRegressor Model</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XGBoost Model</a:t>
                      </a:r>
                      <a:endParaRPr>
                        <a:solidFill>
                          <a:schemeClr val="dk2"/>
                        </a:solidFill>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Combined Datasets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Research</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Report and Poster</a:t>
                      </a:r>
                      <a:endParaRPr>
                        <a:solidFill>
                          <a:schemeClr val="dk2"/>
                        </a:solidFill>
                        <a:latin typeface="Roboto"/>
                        <a:ea typeface="Roboto"/>
                        <a:cs typeface="Roboto"/>
                        <a:sym typeface="Roboto"/>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John Gilpin</a:t>
                      </a:r>
                      <a:endParaRPr b="1">
                        <a:solidFill>
                          <a:schemeClr val="dk2"/>
                        </a:solidFill>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Data Visualization &amp; Graph Generation</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Add population features</a:t>
                      </a:r>
                      <a:endParaRPr>
                        <a:solidFill>
                          <a:schemeClr val="dk2"/>
                        </a:solidFill>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Research</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Report and Poster</a:t>
                      </a:r>
                      <a:endParaRPr>
                        <a:solidFill>
                          <a:schemeClr val="dk2"/>
                        </a:solidFill>
                        <a:latin typeface="Roboto"/>
                        <a:ea typeface="Roboto"/>
                        <a:cs typeface="Roboto"/>
                        <a:sym typeface="Roboto"/>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Jaskamal Singh</a:t>
                      </a:r>
                      <a:endParaRPr b="1">
                        <a:solidFill>
                          <a:schemeClr val="dk2"/>
                        </a:solidFill>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Data Visualization</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Research</a:t>
                      </a:r>
                      <a:endParaRPr>
                        <a:solidFill>
                          <a:schemeClr val="dk2"/>
                        </a:solidFill>
                        <a:latin typeface="Roboto"/>
                        <a:ea typeface="Roboto"/>
                        <a:cs typeface="Roboto"/>
                        <a:sym typeface="Roboto"/>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Report and Poster</a:t>
                      </a:r>
                      <a:endParaRPr>
                        <a:solidFill>
                          <a:schemeClr val="dk2"/>
                        </a:solidFill>
                        <a:latin typeface="Roboto"/>
                        <a:ea typeface="Roboto"/>
                        <a:cs typeface="Roboto"/>
                        <a:sym typeface="Roboto"/>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Q&amp;A</a:t>
            </a:r>
            <a:endParaRPr/>
          </a:p>
        </p:txBody>
      </p:sp>
      <p:pic>
        <p:nvPicPr>
          <p:cNvPr id="296" name="Google Shape;296;p33"/>
          <p:cNvPicPr preferRelativeResize="0"/>
          <p:nvPr/>
        </p:nvPicPr>
        <p:blipFill>
          <a:blip r:embed="rId3">
            <a:alphaModFix/>
          </a:blip>
          <a:stretch>
            <a:fillRect/>
          </a:stretch>
        </p:blipFill>
        <p:spPr>
          <a:xfrm>
            <a:off x="6894825" y="3001149"/>
            <a:ext cx="1475450" cy="147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02" name="Google Shape;302;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AutoNum type="arabicPeriod"/>
            </a:pPr>
            <a:r>
              <a:rPr lang="en"/>
              <a:t>Thomas Hale, Sam Webster, Anna Petherick, Toby Phillips, and Beatriz Kira. (2020). </a:t>
            </a:r>
            <a:r>
              <a:rPr i="1" lang="en"/>
              <a:t>Oxford COVID-19 Government Response Tracker.</a:t>
            </a:r>
            <a:r>
              <a:rPr lang="en"/>
              <a:t> Blavatnik School of Government. </a:t>
            </a:r>
            <a:r>
              <a:rPr lang="en" u="sng">
                <a:solidFill>
                  <a:schemeClr val="hlink"/>
                </a:solidFill>
                <a:hlinkClick r:id="rId3"/>
              </a:rPr>
              <a:t>https://github.com/OxCGRT/covid-policy-tracker</a:t>
            </a:r>
            <a:r>
              <a:rPr lang="en"/>
              <a:t>.</a:t>
            </a:r>
            <a:endParaRPr/>
          </a:p>
          <a:p>
            <a:pPr indent="-317500" lvl="0" marL="457200" rtl="0" algn="l">
              <a:spcBef>
                <a:spcPts val="0"/>
              </a:spcBef>
              <a:spcAft>
                <a:spcPts val="0"/>
              </a:spcAft>
              <a:buSzPts val="1400"/>
              <a:buAutoNum type="arabicPeriod"/>
            </a:pPr>
            <a:r>
              <a:rPr lang="en"/>
              <a:t>Google. (2020, December 1). </a:t>
            </a:r>
            <a:r>
              <a:rPr i="1" lang="en"/>
              <a:t>COVID-19 Community Mobility Reports. </a:t>
            </a:r>
            <a:r>
              <a:rPr lang="en" u="sng">
                <a:solidFill>
                  <a:schemeClr val="hlink"/>
                </a:solidFill>
                <a:hlinkClick r:id="rId4"/>
              </a:rPr>
              <a:t>https://www.google.com/covid19/mobility/</a:t>
            </a:r>
            <a:r>
              <a:rPr lang="en"/>
              <a:t>.</a:t>
            </a:r>
            <a:endParaRPr/>
          </a:p>
          <a:p>
            <a:pPr indent="-317500" lvl="0" marL="457200" rtl="0" algn="l">
              <a:spcBef>
                <a:spcPts val="0"/>
              </a:spcBef>
              <a:spcAft>
                <a:spcPts val="0"/>
              </a:spcAft>
              <a:buSzPts val="1400"/>
              <a:buAutoNum type="arabicPeriod"/>
            </a:pPr>
            <a:r>
              <a:rPr lang="en"/>
              <a:t>Hasell, J., Mathieu, E., Beltekian, D. et al. </a:t>
            </a:r>
            <a:r>
              <a:rPr lang="en"/>
              <a:t>(2020).</a:t>
            </a:r>
            <a:r>
              <a:rPr lang="en"/>
              <a:t> A cross-country database of COVID-19 testing. </a:t>
            </a:r>
            <a:r>
              <a:rPr i="1" lang="en"/>
              <a:t>Sci Data</a:t>
            </a:r>
            <a:r>
              <a:rPr lang="en"/>
              <a:t> </a:t>
            </a:r>
            <a:r>
              <a:rPr b="1" lang="en"/>
              <a:t>7</a:t>
            </a:r>
            <a:r>
              <a:rPr lang="en"/>
              <a:t>, 345. </a:t>
            </a:r>
            <a:r>
              <a:rPr lang="en" u="sng">
                <a:solidFill>
                  <a:schemeClr val="hlink"/>
                </a:solidFill>
                <a:hlinkClick r:id="rId5"/>
              </a:rPr>
              <a:t>https://doi.org/10.1038/s41597-020-00688-8</a:t>
            </a:r>
            <a:r>
              <a:rPr lang="en"/>
              <a:t>.</a:t>
            </a:r>
            <a:endParaRPr/>
          </a:p>
          <a:p>
            <a:pPr indent="-317500" lvl="0" marL="457200" rtl="0" algn="l">
              <a:spcBef>
                <a:spcPts val="0"/>
              </a:spcBef>
              <a:spcAft>
                <a:spcPts val="0"/>
              </a:spcAft>
              <a:buSzPts val="1400"/>
              <a:buAutoNum type="arabicPeriod"/>
            </a:pPr>
            <a:r>
              <a:rPr lang="en"/>
              <a:t>Prabhu, Tanu N. </a:t>
            </a:r>
            <a:r>
              <a:rPr lang="en"/>
              <a:t>(2020, September).</a:t>
            </a:r>
            <a:r>
              <a:rPr lang="en"/>
              <a:t> </a:t>
            </a:r>
            <a:r>
              <a:rPr i="1" lang="en"/>
              <a:t>Population by Country - 2020.</a:t>
            </a:r>
            <a:r>
              <a:rPr lang="en"/>
              <a:t> Worldometer. </a:t>
            </a:r>
            <a:r>
              <a:rPr lang="en" u="sng">
                <a:solidFill>
                  <a:schemeClr val="hlink"/>
                </a:solidFill>
                <a:hlinkClick r:id="rId6"/>
              </a:rPr>
              <a:t>www.kaggle.com/tanuprabhu/population-by-country-2020</a:t>
            </a:r>
            <a:r>
              <a:rPr lang="en"/>
              <a:t>.</a:t>
            </a:r>
            <a:endParaRPr/>
          </a:p>
          <a:p>
            <a:pPr indent="-317500" lvl="0" marL="457200" rtl="0" algn="l">
              <a:spcBef>
                <a:spcPts val="0"/>
              </a:spcBef>
              <a:spcAft>
                <a:spcPts val="0"/>
              </a:spcAft>
              <a:buSzPts val="1400"/>
              <a:buAutoNum type="arabicPeriod"/>
            </a:pPr>
            <a:r>
              <a:rPr i="1" lang="en"/>
              <a:t>Sklearn Library Cross Validation for Parameter Tuning</a:t>
            </a:r>
            <a:r>
              <a:rPr lang="en"/>
              <a:t>. </a:t>
            </a:r>
            <a:r>
              <a:rPr lang="en" u="sng">
                <a:solidFill>
                  <a:schemeClr val="hlink"/>
                </a:solidFill>
                <a:hlinkClick r:id="rId7"/>
              </a:rPr>
              <a:t>https://machinelearningmastery.com/tune-number-size-decision-trees-xgboost-python/.</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Problem Description</a:t>
            </a:r>
            <a:endParaRPr>
              <a:latin typeface="Merriweather"/>
              <a:ea typeface="Merriweather"/>
              <a:cs typeface="Merriweather"/>
              <a:sym typeface="Merriweather"/>
            </a:endParaRPr>
          </a:p>
        </p:txBody>
      </p:sp>
      <p:grpSp>
        <p:nvGrpSpPr>
          <p:cNvPr id="98" name="Google Shape;98;p15"/>
          <p:cNvGrpSpPr/>
          <p:nvPr/>
        </p:nvGrpSpPr>
        <p:grpSpPr>
          <a:xfrm>
            <a:off x="431925" y="1304875"/>
            <a:ext cx="2628925"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COVID-19</a:t>
            </a:r>
            <a:endParaRPr>
              <a:solidFill>
                <a:schemeClr val="lt1"/>
              </a:solidFill>
              <a:latin typeface="Merriweather"/>
              <a:ea typeface="Merriweather"/>
              <a:cs typeface="Merriweather"/>
              <a:sym typeface="Merriweather"/>
            </a:endParaRPr>
          </a:p>
        </p:txBody>
      </p:sp>
      <p:sp>
        <p:nvSpPr>
          <p:cNvPr id="102" name="Google Shape;102;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COVID-19 has affected everyone worldwide, and each country is handling it in their own way.</a:t>
            </a:r>
            <a:endParaRPr sz="1600"/>
          </a:p>
        </p:txBody>
      </p:sp>
      <p:grpSp>
        <p:nvGrpSpPr>
          <p:cNvPr id="103" name="Google Shape;103;p15"/>
          <p:cNvGrpSpPr/>
          <p:nvPr/>
        </p:nvGrpSpPr>
        <p:grpSpPr>
          <a:xfrm>
            <a:off x="3320450" y="1304875"/>
            <a:ext cx="2632500" cy="3416400"/>
            <a:chOff x="3320450" y="1304875"/>
            <a:chExt cx="2632500" cy="3416400"/>
          </a:xfrm>
        </p:grpSpPr>
        <p:sp>
          <p:nvSpPr>
            <p:cNvPr id="104" name="Google Shape;104;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COVID Policies</a:t>
            </a:r>
            <a:endParaRPr>
              <a:solidFill>
                <a:schemeClr val="lt1"/>
              </a:solidFill>
              <a:latin typeface="Merriweather"/>
              <a:ea typeface="Merriweather"/>
              <a:cs typeface="Merriweather"/>
              <a:sym typeface="Merriweather"/>
            </a:endParaRPr>
          </a:p>
        </p:txBody>
      </p:sp>
      <p:sp>
        <p:nvSpPr>
          <p:cNvPr id="107" name="Google Shape;107;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Each country has different policies when it comes to controlling the spread of COVID-19.</a:t>
            </a:r>
            <a:endParaRPr sz="1600"/>
          </a:p>
        </p:txBody>
      </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Travelling</a:t>
            </a:r>
            <a:endParaRPr>
              <a:solidFill>
                <a:schemeClr val="lt1"/>
              </a:solidFill>
              <a:latin typeface="Merriweather"/>
              <a:ea typeface="Merriweather"/>
              <a:cs typeface="Merriweather"/>
              <a:sym typeface="Merriweather"/>
            </a:endParaRPr>
          </a:p>
        </p:txBody>
      </p:sp>
      <p:sp>
        <p:nvSpPr>
          <p:cNvPr id="112" name="Google Shape;112;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Internal and international travel may promote the spread of the virus.</a:t>
            </a:r>
            <a:endParaRPr sz="1600"/>
          </a:p>
        </p:txBody>
      </p:sp>
      <p:pic>
        <p:nvPicPr>
          <p:cNvPr id="113" name="Google Shape;113;p15"/>
          <p:cNvPicPr preferRelativeResize="0"/>
          <p:nvPr/>
        </p:nvPicPr>
        <p:blipFill>
          <a:blip r:embed="rId3">
            <a:alphaModFix/>
          </a:blip>
          <a:stretch>
            <a:fillRect/>
          </a:stretch>
        </p:blipFill>
        <p:spPr>
          <a:xfrm>
            <a:off x="997950" y="3302775"/>
            <a:ext cx="1496876" cy="1197501"/>
          </a:xfrm>
          <a:prstGeom prst="rect">
            <a:avLst/>
          </a:prstGeom>
          <a:noFill/>
          <a:ln>
            <a:noFill/>
          </a:ln>
        </p:spPr>
      </p:pic>
      <p:pic>
        <p:nvPicPr>
          <p:cNvPr id="114" name="Google Shape;114;p15"/>
          <p:cNvPicPr preferRelativeResize="0"/>
          <p:nvPr/>
        </p:nvPicPr>
        <p:blipFill>
          <a:blip r:embed="rId4">
            <a:alphaModFix/>
          </a:blip>
          <a:stretch>
            <a:fillRect/>
          </a:stretch>
        </p:blipFill>
        <p:spPr>
          <a:xfrm>
            <a:off x="4037947" y="3302775"/>
            <a:ext cx="1197501" cy="1197501"/>
          </a:xfrm>
          <a:prstGeom prst="rect">
            <a:avLst/>
          </a:prstGeom>
          <a:noFill/>
          <a:ln>
            <a:noFill/>
          </a:ln>
        </p:spPr>
      </p:pic>
      <p:pic>
        <p:nvPicPr>
          <p:cNvPr id="115" name="Google Shape;115;p15"/>
          <p:cNvPicPr preferRelativeResize="0"/>
          <p:nvPr/>
        </p:nvPicPr>
        <p:blipFill>
          <a:blip r:embed="rId5">
            <a:alphaModFix/>
          </a:blip>
          <a:stretch>
            <a:fillRect/>
          </a:stretch>
        </p:blipFill>
        <p:spPr>
          <a:xfrm>
            <a:off x="6855213" y="3302770"/>
            <a:ext cx="1347185" cy="1197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GOALS</a:t>
            </a:r>
            <a:endParaRPr>
              <a:latin typeface="Merriweather"/>
              <a:ea typeface="Merriweather"/>
              <a:cs typeface="Merriweather"/>
              <a:sym typeface="Merriweather"/>
            </a:endParaRPr>
          </a:p>
        </p:txBody>
      </p:sp>
      <p:sp>
        <p:nvSpPr>
          <p:cNvPr id="121" name="Google Shape;121;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Create a model to predict</a:t>
            </a:r>
            <a:r>
              <a:rPr lang="en"/>
              <a:t> the projection figures of new Covid cases.</a:t>
            </a:r>
            <a:endParaRPr/>
          </a:p>
          <a:p>
            <a:pPr indent="0" lvl="0" marL="0" rtl="0" algn="l">
              <a:spcBef>
                <a:spcPts val="1600"/>
              </a:spcBef>
              <a:spcAft>
                <a:spcPts val="0"/>
              </a:spcAft>
              <a:buNone/>
            </a:pPr>
            <a:r>
              <a:rPr lang="en"/>
              <a:t>Estimate the Covid-19 cases should the factors continue in the pattern they are following.</a:t>
            </a:r>
            <a:endParaRPr/>
          </a:p>
          <a:p>
            <a:pPr indent="0" lvl="0" marL="0" rtl="0" algn="l">
              <a:spcBef>
                <a:spcPts val="1600"/>
              </a:spcBef>
              <a:spcAft>
                <a:spcPts val="1600"/>
              </a:spcAft>
              <a:buNone/>
            </a:pPr>
            <a:r>
              <a:t/>
            </a:r>
            <a:endParaRPr/>
          </a:p>
        </p:txBody>
      </p:sp>
      <p:pic>
        <p:nvPicPr>
          <p:cNvPr id="122" name="Google Shape;122;p16"/>
          <p:cNvPicPr preferRelativeResize="0"/>
          <p:nvPr/>
        </p:nvPicPr>
        <p:blipFill>
          <a:blip r:embed="rId3">
            <a:alphaModFix/>
          </a:blip>
          <a:stretch>
            <a:fillRect/>
          </a:stretch>
        </p:blipFill>
        <p:spPr>
          <a:xfrm>
            <a:off x="1758000" y="2856450"/>
            <a:ext cx="1060203" cy="109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Datasets</a:t>
            </a:r>
            <a:endParaRPr>
              <a:latin typeface="Merriweather"/>
              <a:ea typeface="Merriweather"/>
              <a:cs typeface="Merriweather"/>
              <a:sym typeface="Merriweather"/>
            </a:endParaRPr>
          </a:p>
        </p:txBody>
      </p:sp>
      <p:sp>
        <p:nvSpPr>
          <p:cNvPr id="128" name="Google Shape;128;p1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erriweather"/>
                <a:ea typeface="Merriweather"/>
                <a:cs typeface="Merriweather"/>
                <a:sym typeface="Merriweather"/>
              </a:rPr>
              <a:t>Features:</a:t>
            </a:r>
            <a:endParaRPr sz="1600">
              <a:latin typeface="Merriweather"/>
              <a:ea typeface="Merriweather"/>
              <a:cs typeface="Merriweather"/>
              <a:sym typeface="Merriweather"/>
            </a:endParaRPr>
          </a:p>
          <a:p>
            <a:pPr indent="-330200" lvl="0" marL="457200" rtl="0" algn="l">
              <a:spcBef>
                <a:spcPts val="1600"/>
              </a:spcBef>
              <a:spcAft>
                <a:spcPts val="0"/>
              </a:spcAft>
              <a:buSzPts val="1600"/>
              <a:buAutoNum type="arabicPeriod"/>
            </a:pPr>
            <a:r>
              <a:rPr lang="en" sz="1600"/>
              <a:t>Government Policies</a:t>
            </a:r>
            <a:br>
              <a:rPr lang="en" sz="1600"/>
            </a:br>
            <a:br>
              <a:rPr lang="en" sz="1600"/>
            </a:br>
            <a:endParaRPr sz="1600"/>
          </a:p>
          <a:p>
            <a:pPr indent="-330200" lvl="0" marL="457200" rtl="0" algn="l">
              <a:spcBef>
                <a:spcPts val="0"/>
              </a:spcBef>
              <a:spcAft>
                <a:spcPts val="0"/>
              </a:spcAft>
              <a:buSzPts val="1600"/>
              <a:buAutoNum type="arabicPeriod"/>
            </a:pPr>
            <a:r>
              <a:rPr lang="en" sz="1600"/>
              <a:t>Countries Internal Movement</a:t>
            </a:r>
            <a:br>
              <a:rPr lang="en" sz="1600"/>
            </a:br>
            <a:endParaRPr sz="1600"/>
          </a:p>
          <a:p>
            <a:pPr indent="-330200" lvl="0" marL="457200" rtl="0" algn="l">
              <a:spcBef>
                <a:spcPts val="0"/>
              </a:spcBef>
              <a:spcAft>
                <a:spcPts val="0"/>
              </a:spcAft>
              <a:buSzPts val="1600"/>
              <a:buAutoNum type="arabicPeriod"/>
            </a:pPr>
            <a:r>
              <a:rPr lang="en" sz="1600"/>
              <a:t>COVID19 Cases and Death Count</a:t>
            </a:r>
            <a:br>
              <a:rPr lang="en" sz="1600"/>
            </a:br>
            <a:br>
              <a:rPr lang="en" sz="1600"/>
            </a:br>
            <a:endParaRPr sz="1600"/>
          </a:p>
          <a:p>
            <a:pPr indent="-330200" lvl="0" marL="457200" rtl="0" algn="l">
              <a:spcBef>
                <a:spcPts val="0"/>
              </a:spcBef>
              <a:spcAft>
                <a:spcPts val="0"/>
              </a:spcAft>
              <a:buSzPts val="1600"/>
              <a:buAutoNum type="arabicPeriod"/>
            </a:pPr>
            <a:r>
              <a:rPr lang="en" sz="1600"/>
              <a:t>Population / Population Density</a:t>
            </a:r>
            <a:endParaRPr sz="1600"/>
          </a:p>
        </p:txBody>
      </p:sp>
      <p:sp>
        <p:nvSpPr>
          <p:cNvPr id="129" name="Google Shape;129;p1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erriweather"/>
                <a:ea typeface="Merriweather"/>
                <a:cs typeface="Merriweather"/>
                <a:sym typeface="Merriweather"/>
              </a:rPr>
              <a:t>Open Source Datasets:</a:t>
            </a:r>
            <a:endParaRPr sz="1600">
              <a:latin typeface="Merriweather"/>
              <a:ea typeface="Merriweather"/>
              <a:cs typeface="Merriweather"/>
              <a:sym typeface="Merriweather"/>
            </a:endParaRPr>
          </a:p>
          <a:p>
            <a:pPr indent="-330200" lvl="0" marL="457200" rtl="0" algn="l">
              <a:spcBef>
                <a:spcPts val="1600"/>
              </a:spcBef>
              <a:spcAft>
                <a:spcPts val="0"/>
              </a:spcAft>
              <a:buSzPts val="1600"/>
              <a:buAutoNum type="arabicPeriod"/>
            </a:pPr>
            <a:r>
              <a:rPr lang="en" sz="1600" u="sng">
                <a:solidFill>
                  <a:schemeClr val="hlink"/>
                </a:solidFill>
                <a:hlinkClick r:id="rId3"/>
              </a:rPr>
              <a:t>Oxford Covid-19 Government Response Tracker</a:t>
            </a:r>
            <a:br>
              <a:rPr lang="en" sz="1600"/>
            </a:br>
            <a:endParaRPr sz="1600"/>
          </a:p>
          <a:p>
            <a:pPr indent="-330200" lvl="0" marL="457200" rtl="0" algn="l">
              <a:spcBef>
                <a:spcPts val="0"/>
              </a:spcBef>
              <a:spcAft>
                <a:spcPts val="0"/>
              </a:spcAft>
              <a:buSzPts val="1600"/>
              <a:buAutoNum type="arabicPeriod"/>
            </a:pPr>
            <a:r>
              <a:rPr lang="en" sz="1600" u="sng">
                <a:solidFill>
                  <a:schemeClr val="hlink"/>
                </a:solidFill>
                <a:hlinkClick r:id="rId4"/>
              </a:rPr>
              <a:t>Global Mobility Report (Google)</a:t>
            </a:r>
            <a:br>
              <a:rPr lang="en" sz="1600"/>
            </a:br>
            <a:endParaRPr sz="1600"/>
          </a:p>
          <a:p>
            <a:pPr indent="-330200" lvl="0" marL="457200" rtl="0" algn="l">
              <a:spcBef>
                <a:spcPts val="0"/>
              </a:spcBef>
              <a:spcAft>
                <a:spcPts val="0"/>
              </a:spcAft>
              <a:buSzPts val="1600"/>
              <a:buAutoNum type="arabicPeriod"/>
            </a:pPr>
            <a:r>
              <a:rPr lang="en" sz="1600" u="sng">
                <a:solidFill>
                  <a:schemeClr val="hlink"/>
                </a:solidFill>
                <a:hlinkClick r:id="rId5"/>
              </a:rPr>
              <a:t>WHO COVID19 Death and Cases Count</a:t>
            </a:r>
            <a:br>
              <a:rPr lang="en" sz="1600"/>
            </a:br>
            <a:endParaRPr sz="1600"/>
          </a:p>
          <a:p>
            <a:pPr indent="-330200" lvl="0" marL="457200" rtl="0" algn="l">
              <a:spcBef>
                <a:spcPts val="0"/>
              </a:spcBef>
              <a:spcAft>
                <a:spcPts val="0"/>
              </a:spcAft>
              <a:buSzPts val="1600"/>
              <a:buAutoNum type="arabicPeriod"/>
            </a:pPr>
            <a:r>
              <a:rPr lang="en" sz="1600" u="sng">
                <a:solidFill>
                  <a:schemeClr val="hlink"/>
                </a:solidFill>
                <a:hlinkClick r:id="rId6"/>
              </a:rPr>
              <a:t>Population by Country 2020</a:t>
            </a:r>
            <a:endParaRPr sz="1600"/>
          </a:p>
        </p:txBody>
      </p:sp>
      <p:pic>
        <p:nvPicPr>
          <p:cNvPr id="130" name="Google Shape;130;p17"/>
          <p:cNvPicPr preferRelativeResize="0"/>
          <p:nvPr/>
        </p:nvPicPr>
        <p:blipFill>
          <a:blip r:embed="rId7">
            <a:alphaModFix/>
          </a:blip>
          <a:stretch>
            <a:fillRect/>
          </a:stretch>
        </p:blipFill>
        <p:spPr>
          <a:xfrm>
            <a:off x="4050650" y="2521188"/>
            <a:ext cx="662000" cy="756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 Response Index</a:t>
            </a:r>
            <a:endParaRPr/>
          </a:p>
        </p:txBody>
      </p:sp>
      <p:sp>
        <p:nvSpPr>
          <p:cNvPr id="136" name="Google Shape;136;p1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Dataset contains 18 indicators divided into 4 categories:</a:t>
            </a:r>
            <a:endParaRPr sz="1800"/>
          </a:p>
          <a:p>
            <a:pPr indent="-330200" lvl="0" marL="457200" rtl="0" algn="l">
              <a:spcBef>
                <a:spcPts val="1600"/>
              </a:spcBef>
              <a:spcAft>
                <a:spcPts val="0"/>
              </a:spcAft>
              <a:buSzPts val="1600"/>
              <a:buChar char="●"/>
            </a:pPr>
            <a:r>
              <a:rPr b="1" lang="en" sz="1600"/>
              <a:t>C </a:t>
            </a:r>
            <a:r>
              <a:rPr lang="en" sz="1600"/>
              <a:t>	- containment and closure </a:t>
            </a:r>
            <a:br>
              <a:rPr lang="en" sz="1600"/>
            </a:br>
            <a:r>
              <a:rPr lang="en" sz="1600"/>
              <a:t>	  policies</a:t>
            </a:r>
            <a:endParaRPr sz="1600"/>
          </a:p>
          <a:p>
            <a:pPr indent="-330200" lvl="0" marL="457200" rtl="0" algn="l">
              <a:spcBef>
                <a:spcPts val="0"/>
              </a:spcBef>
              <a:spcAft>
                <a:spcPts val="0"/>
              </a:spcAft>
              <a:buSzPts val="1600"/>
              <a:buChar char="●"/>
            </a:pPr>
            <a:r>
              <a:rPr b="1" lang="en" sz="1600"/>
              <a:t>E </a:t>
            </a:r>
            <a:r>
              <a:rPr lang="en" sz="1600"/>
              <a:t>	- economic policies</a:t>
            </a:r>
            <a:endParaRPr sz="1600"/>
          </a:p>
          <a:p>
            <a:pPr indent="-330200" lvl="0" marL="457200" rtl="0" algn="l">
              <a:spcBef>
                <a:spcPts val="0"/>
              </a:spcBef>
              <a:spcAft>
                <a:spcPts val="0"/>
              </a:spcAft>
              <a:buSzPts val="1600"/>
              <a:buChar char="●"/>
            </a:pPr>
            <a:r>
              <a:rPr b="1" lang="en" sz="1600"/>
              <a:t>H </a:t>
            </a:r>
            <a:r>
              <a:rPr lang="en" sz="1600"/>
              <a:t>	- health system policies</a:t>
            </a:r>
            <a:endParaRPr sz="1600"/>
          </a:p>
          <a:p>
            <a:pPr indent="-330200" lvl="0" marL="457200" rtl="0" algn="l">
              <a:spcBef>
                <a:spcPts val="0"/>
              </a:spcBef>
              <a:spcAft>
                <a:spcPts val="0"/>
              </a:spcAft>
              <a:buSzPts val="1600"/>
              <a:buChar char="●"/>
            </a:pPr>
            <a:r>
              <a:rPr b="1" lang="en" sz="1600"/>
              <a:t>M </a:t>
            </a:r>
            <a:r>
              <a:rPr lang="en" sz="1600"/>
              <a:t>	- miscellaneous policies</a:t>
            </a:r>
            <a:endParaRPr sz="1600"/>
          </a:p>
          <a:p>
            <a:pPr indent="0" lvl="0" marL="0" rtl="0" algn="l">
              <a:spcBef>
                <a:spcPts val="1600"/>
              </a:spcBef>
              <a:spcAft>
                <a:spcPts val="1600"/>
              </a:spcAft>
              <a:buNone/>
            </a:pPr>
            <a:r>
              <a:t/>
            </a:r>
            <a:endParaRPr/>
          </a:p>
        </p:txBody>
      </p:sp>
      <p:sp>
        <p:nvSpPr>
          <p:cNvPr id="137" name="Google Shape;137;p18"/>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And aggregate data:</a:t>
            </a:r>
            <a:endParaRPr sz="1800"/>
          </a:p>
          <a:p>
            <a:pPr indent="-330200" lvl="0" marL="457200" rtl="0" algn="l">
              <a:spcBef>
                <a:spcPts val="1600"/>
              </a:spcBef>
              <a:spcAft>
                <a:spcPts val="0"/>
              </a:spcAft>
              <a:buSzPts val="1600"/>
              <a:buChar char="●"/>
            </a:pPr>
            <a:r>
              <a:rPr b="1" lang="en" sz="1600"/>
              <a:t>Government Response Index </a:t>
            </a:r>
            <a:endParaRPr b="1" sz="1600"/>
          </a:p>
          <a:p>
            <a:pPr indent="-330200" lvl="1" marL="914400" rtl="0" algn="l">
              <a:spcBef>
                <a:spcPts val="0"/>
              </a:spcBef>
              <a:spcAft>
                <a:spcPts val="0"/>
              </a:spcAft>
              <a:buSzPts val="1600"/>
              <a:buChar char="○"/>
            </a:pPr>
            <a:r>
              <a:rPr lang="en" sz="1600"/>
              <a:t>All indicators</a:t>
            </a:r>
            <a:endParaRPr sz="1600"/>
          </a:p>
          <a:p>
            <a:pPr indent="-330200" lvl="0" marL="457200" rtl="0" algn="l">
              <a:spcBef>
                <a:spcPts val="0"/>
              </a:spcBef>
              <a:spcAft>
                <a:spcPts val="0"/>
              </a:spcAft>
              <a:buSzPts val="1600"/>
              <a:buChar char="●"/>
            </a:pPr>
            <a:r>
              <a:rPr b="1" lang="en" sz="1600"/>
              <a:t>Containment and Health Index</a:t>
            </a:r>
            <a:endParaRPr b="1" sz="1600"/>
          </a:p>
          <a:p>
            <a:pPr indent="-330200" lvl="1" marL="914400" rtl="0" algn="l">
              <a:spcBef>
                <a:spcPts val="0"/>
              </a:spcBef>
              <a:spcAft>
                <a:spcPts val="0"/>
              </a:spcAft>
              <a:buSzPts val="1600"/>
              <a:buChar char="○"/>
            </a:pPr>
            <a:r>
              <a:rPr lang="en" sz="1600"/>
              <a:t>All C and H indicators</a:t>
            </a:r>
            <a:endParaRPr sz="1600"/>
          </a:p>
          <a:p>
            <a:pPr indent="-330200" lvl="0" marL="457200" rtl="0" algn="l">
              <a:spcBef>
                <a:spcPts val="0"/>
              </a:spcBef>
              <a:spcAft>
                <a:spcPts val="0"/>
              </a:spcAft>
              <a:buSzPts val="1600"/>
              <a:buChar char="●"/>
            </a:pPr>
            <a:r>
              <a:rPr b="1" lang="en" sz="1600"/>
              <a:t>Stringency Index </a:t>
            </a:r>
            <a:endParaRPr b="1" sz="1600"/>
          </a:p>
          <a:p>
            <a:pPr indent="-330200" lvl="1" marL="914400" rtl="0" algn="l">
              <a:spcBef>
                <a:spcPts val="0"/>
              </a:spcBef>
              <a:spcAft>
                <a:spcPts val="0"/>
              </a:spcAft>
              <a:buSzPts val="1600"/>
              <a:buChar char="○"/>
            </a:pPr>
            <a:r>
              <a:rPr lang="en" sz="1600"/>
              <a:t>All C and H1 (public information campaigns)</a:t>
            </a:r>
            <a:endParaRPr sz="1600"/>
          </a:p>
          <a:p>
            <a:pPr indent="-330200" lvl="0" marL="457200" rtl="0" algn="l">
              <a:spcBef>
                <a:spcPts val="0"/>
              </a:spcBef>
              <a:spcAft>
                <a:spcPts val="0"/>
              </a:spcAft>
              <a:buSzPts val="1600"/>
              <a:buChar char="●"/>
            </a:pPr>
            <a:r>
              <a:rPr b="1" lang="en" sz="1600"/>
              <a:t>Economic Support Index </a:t>
            </a:r>
            <a:endParaRPr b="1" sz="1600"/>
          </a:p>
          <a:p>
            <a:pPr indent="-330200" lvl="1" marL="914400" rtl="0" algn="l">
              <a:spcBef>
                <a:spcPts val="0"/>
              </a:spcBef>
              <a:spcAft>
                <a:spcPts val="0"/>
              </a:spcAft>
              <a:buSzPts val="1600"/>
              <a:buChar char="○"/>
            </a:pPr>
            <a:r>
              <a:rPr lang="en" sz="1600"/>
              <a:t>All E indicators</a:t>
            </a:r>
            <a:endParaRPr sz="1600"/>
          </a:p>
          <a:p>
            <a:pPr indent="0" lvl="0" marL="0" rtl="0" algn="l">
              <a:spcBef>
                <a:spcPts val="1600"/>
              </a:spcBef>
              <a:spcAft>
                <a:spcPts val="1600"/>
              </a:spcAft>
              <a:buNone/>
            </a:pPr>
            <a:r>
              <a:t/>
            </a:r>
            <a:endParaRPr/>
          </a:p>
        </p:txBody>
      </p:sp>
      <p:grpSp>
        <p:nvGrpSpPr>
          <p:cNvPr id="138" name="Google Shape;138;p18"/>
          <p:cNvGrpSpPr/>
          <p:nvPr/>
        </p:nvGrpSpPr>
        <p:grpSpPr>
          <a:xfrm>
            <a:off x="1799879" y="3695968"/>
            <a:ext cx="1023544" cy="1023554"/>
            <a:chOff x="1145900" y="3358265"/>
            <a:chExt cx="1889504" cy="1889522"/>
          </a:xfrm>
        </p:grpSpPr>
        <p:pic>
          <p:nvPicPr>
            <p:cNvPr id="139" name="Google Shape;139;p18"/>
            <p:cNvPicPr preferRelativeResize="0"/>
            <p:nvPr/>
          </p:nvPicPr>
          <p:blipFill>
            <a:blip r:embed="rId3">
              <a:alphaModFix/>
            </a:blip>
            <a:stretch>
              <a:fillRect/>
            </a:stretch>
          </p:blipFill>
          <p:spPr>
            <a:xfrm rot="-32">
              <a:off x="1145900" y="3358273"/>
              <a:ext cx="1889504" cy="1889504"/>
            </a:xfrm>
            <a:prstGeom prst="rect">
              <a:avLst/>
            </a:prstGeom>
            <a:noFill/>
            <a:ln>
              <a:noFill/>
            </a:ln>
          </p:spPr>
        </p:pic>
        <p:pic>
          <p:nvPicPr>
            <p:cNvPr id="140" name="Google Shape;140;p18"/>
            <p:cNvPicPr preferRelativeResize="0"/>
            <p:nvPr/>
          </p:nvPicPr>
          <p:blipFill>
            <a:blip r:embed="rId4">
              <a:alphaModFix/>
            </a:blip>
            <a:stretch>
              <a:fillRect/>
            </a:stretch>
          </p:blipFill>
          <p:spPr>
            <a:xfrm>
              <a:off x="1633873" y="3828375"/>
              <a:ext cx="531800" cy="6078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Community Mobility Reports</a:t>
            </a:r>
            <a:endParaRPr>
              <a:latin typeface="Merriweather"/>
              <a:ea typeface="Merriweather"/>
              <a:cs typeface="Merriweather"/>
              <a:sym typeface="Merriweather"/>
            </a:endParaRPr>
          </a:p>
        </p:txBody>
      </p:sp>
      <p:sp>
        <p:nvSpPr>
          <p:cNvPr id="146" name="Google Shape;146;p19"/>
          <p:cNvSpPr txBox="1"/>
          <p:nvPr>
            <p:ph idx="1" type="body"/>
          </p:nvPr>
        </p:nvSpPr>
        <p:spPr>
          <a:xfrm>
            <a:off x="311700" y="2692075"/>
            <a:ext cx="8520600" cy="164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Internal country movement (not international)</a:t>
            </a:r>
            <a:endParaRPr/>
          </a:p>
          <a:p>
            <a:pPr indent="-342900" lvl="0" marL="457200" rtl="0" algn="l">
              <a:spcBef>
                <a:spcPts val="0"/>
              </a:spcBef>
              <a:spcAft>
                <a:spcPts val="0"/>
              </a:spcAft>
              <a:buSzPts val="1800"/>
              <a:buChar char="●"/>
            </a:pPr>
            <a:r>
              <a:rPr lang="en"/>
              <a:t>Data representation = percentage to baseline</a:t>
            </a:r>
            <a:endParaRPr/>
          </a:p>
        </p:txBody>
      </p:sp>
      <p:pic>
        <p:nvPicPr>
          <p:cNvPr id="147" name="Google Shape;147;p19"/>
          <p:cNvPicPr preferRelativeResize="0"/>
          <p:nvPr/>
        </p:nvPicPr>
        <p:blipFill>
          <a:blip r:embed="rId3">
            <a:alphaModFix/>
          </a:blip>
          <a:stretch>
            <a:fillRect/>
          </a:stretch>
        </p:blipFill>
        <p:spPr>
          <a:xfrm>
            <a:off x="349800" y="1336025"/>
            <a:ext cx="563040" cy="595342"/>
          </a:xfrm>
          <a:prstGeom prst="rect">
            <a:avLst/>
          </a:prstGeom>
          <a:noFill/>
          <a:ln>
            <a:noFill/>
          </a:ln>
        </p:spPr>
      </p:pic>
      <p:pic>
        <p:nvPicPr>
          <p:cNvPr id="148" name="Google Shape;148;p19"/>
          <p:cNvPicPr preferRelativeResize="0"/>
          <p:nvPr/>
        </p:nvPicPr>
        <p:blipFill>
          <a:blip r:embed="rId4">
            <a:alphaModFix/>
          </a:blip>
          <a:stretch>
            <a:fillRect/>
          </a:stretch>
        </p:blipFill>
        <p:spPr>
          <a:xfrm>
            <a:off x="8231160" y="1931367"/>
            <a:ext cx="563040" cy="595342"/>
          </a:xfrm>
          <a:prstGeom prst="rect">
            <a:avLst/>
          </a:prstGeom>
          <a:noFill/>
          <a:ln>
            <a:noFill/>
          </a:ln>
        </p:spPr>
      </p:pic>
      <p:sp>
        <p:nvSpPr>
          <p:cNvPr id="149" name="Google Shape;149;p19"/>
          <p:cNvSpPr txBox="1"/>
          <p:nvPr>
            <p:ph idx="1" type="body"/>
          </p:nvPr>
        </p:nvSpPr>
        <p:spPr>
          <a:xfrm>
            <a:off x="1044142" y="1373250"/>
            <a:ext cx="7172100" cy="119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reports chart m</a:t>
            </a:r>
            <a:r>
              <a:rPr lang="en"/>
              <a:t>ovement trends over time by geography, across different categories</a:t>
            </a:r>
            <a:r>
              <a:rPr lang="en"/>
              <a:t> </a:t>
            </a:r>
            <a:r>
              <a:rPr lang="en"/>
              <a:t>of places such as retail and recreation, groceries and pharmacies, parks, transit stations, workplaces, and residential.</a:t>
            </a:r>
            <a:endParaRPr/>
          </a:p>
        </p:txBody>
      </p:sp>
      <p:pic>
        <p:nvPicPr>
          <p:cNvPr id="150" name="Google Shape;150;p19"/>
          <p:cNvPicPr preferRelativeResize="0"/>
          <p:nvPr/>
        </p:nvPicPr>
        <p:blipFill>
          <a:blip r:embed="rId5">
            <a:alphaModFix/>
          </a:blip>
          <a:stretch>
            <a:fillRect/>
          </a:stretch>
        </p:blipFill>
        <p:spPr>
          <a:xfrm>
            <a:off x="773850" y="3562175"/>
            <a:ext cx="4575400" cy="103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 &amp; Visualization</a:t>
            </a:r>
            <a:endParaRPr/>
          </a:p>
        </p:txBody>
      </p:sp>
      <p:pic>
        <p:nvPicPr>
          <p:cNvPr id="156" name="Google Shape;156;p20"/>
          <p:cNvPicPr preferRelativeResize="0"/>
          <p:nvPr/>
        </p:nvPicPr>
        <p:blipFill>
          <a:blip r:embed="rId3">
            <a:alphaModFix/>
          </a:blip>
          <a:stretch>
            <a:fillRect/>
          </a:stretch>
        </p:blipFill>
        <p:spPr>
          <a:xfrm>
            <a:off x="7299785" y="3008626"/>
            <a:ext cx="630813" cy="701229"/>
          </a:xfrm>
          <a:prstGeom prst="rect">
            <a:avLst/>
          </a:prstGeom>
          <a:noFill/>
          <a:ln>
            <a:noFill/>
          </a:ln>
        </p:spPr>
      </p:pic>
      <p:pic>
        <p:nvPicPr>
          <p:cNvPr id="157" name="Google Shape;157;p20"/>
          <p:cNvPicPr preferRelativeResize="0"/>
          <p:nvPr/>
        </p:nvPicPr>
        <p:blipFill>
          <a:blip r:embed="rId4">
            <a:alphaModFix/>
          </a:blip>
          <a:stretch>
            <a:fillRect/>
          </a:stretch>
        </p:blipFill>
        <p:spPr>
          <a:xfrm>
            <a:off x="6853249" y="4004900"/>
            <a:ext cx="630812" cy="593704"/>
          </a:xfrm>
          <a:prstGeom prst="rect">
            <a:avLst/>
          </a:prstGeom>
          <a:noFill/>
          <a:ln>
            <a:noFill/>
          </a:ln>
        </p:spPr>
      </p:pic>
      <p:pic>
        <p:nvPicPr>
          <p:cNvPr id="158" name="Google Shape;158;p20"/>
          <p:cNvPicPr preferRelativeResize="0"/>
          <p:nvPr/>
        </p:nvPicPr>
        <p:blipFill>
          <a:blip r:embed="rId5">
            <a:alphaModFix/>
          </a:blip>
          <a:stretch>
            <a:fillRect/>
          </a:stretch>
        </p:blipFill>
        <p:spPr>
          <a:xfrm>
            <a:off x="7850737" y="3986341"/>
            <a:ext cx="630813" cy="630810"/>
          </a:xfrm>
          <a:prstGeom prst="rect">
            <a:avLst/>
          </a:prstGeom>
          <a:noFill/>
          <a:ln>
            <a:noFill/>
          </a:ln>
        </p:spPr>
      </p:pic>
      <p:pic>
        <p:nvPicPr>
          <p:cNvPr id="159" name="Google Shape;159;p20"/>
          <p:cNvPicPr preferRelativeResize="0"/>
          <p:nvPr/>
        </p:nvPicPr>
        <p:blipFill>
          <a:blip r:embed="rId6">
            <a:alphaModFix/>
          </a:blip>
          <a:stretch>
            <a:fillRect/>
          </a:stretch>
        </p:blipFill>
        <p:spPr>
          <a:xfrm rot="4637727">
            <a:off x="7397151" y="3709865"/>
            <a:ext cx="485965" cy="4859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Canada, United States, United Kingdom, Taiwan, France</a:t>
            </a:r>
            <a:endParaRPr sz="1700"/>
          </a:p>
        </p:txBody>
      </p:sp>
      <p:pic>
        <p:nvPicPr>
          <p:cNvPr id="165" name="Google Shape;165;p21"/>
          <p:cNvPicPr preferRelativeResize="0"/>
          <p:nvPr/>
        </p:nvPicPr>
        <p:blipFill>
          <a:blip r:embed="rId3">
            <a:alphaModFix/>
          </a:blip>
          <a:stretch>
            <a:fillRect/>
          </a:stretch>
        </p:blipFill>
        <p:spPr>
          <a:xfrm>
            <a:off x="319500" y="539350"/>
            <a:ext cx="4252501" cy="3189392"/>
          </a:xfrm>
          <a:prstGeom prst="rect">
            <a:avLst/>
          </a:prstGeom>
          <a:noFill/>
          <a:ln>
            <a:noFill/>
          </a:ln>
        </p:spPr>
      </p:pic>
      <p:pic>
        <p:nvPicPr>
          <p:cNvPr id="166" name="Google Shape;166;p21"/>
          <p:cNvPicPr preferRelativeResize="0"/>
          <p:nvPr/>
        </p:nvPicPr>
        <p:blipFill>
          <a:blip r:embed="rId4">
            <a:alphaModFix/>
          </a:blip>
          <a:stretch>
            <a:fillRect/>
          </a:stretch>
        </p:blipFill>
        <p:spPr>
          <a:xfrm>
            <a:off x="4572000" y="539350"/>
            <a:ext cx="4252499" cy="3189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