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aNaf/Project_DA_School" TargetMode="External"/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ФИО выпускника:</a:t>
            </a: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Нафикова Луиза </a:t>
            </a:r>
            <a:r>
              <a:rPr lang="ru-RU" dirty="0" err="1" smtClean="0">
                <a:solidFill>
                  <a:schemeClr val="tx1"/>
                </a:solidFill>
                <a:latin typeface="+mj-lt"/>
              </a:rPr>
              <a:t>Рашитовна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Flights </a:t>
            </a:r>
            <a:r>
              <a:rPr lang="en-US" sz="4000" b="1" dirty="0"/>
              <a:t>delay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en-US" sz="4000" b="1" dirty="0" smtClean="0"/>
              <a:t>(</a:t>
            </a:r>
            <a:r>
              <a:rPr lang="ru-RU" sz="4000" b="1" dirty="0" smtClean="0"/>
              <a:t>задержка рейсов)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b="1" dirty="0"/>
              <a:t>Нафикова Луиза </a:t>
            </a:r>
            <a:r>
              <a:rPr lang="ru-RU" sz="2600" b="1" dirty="0" err="1"/>
              <a:t>Рашитовна</a:t>
            </a:r>
            <a:endParaRPr lang="ru-RU" sz="2600" b="1" dirty="0"/>
          </a:p>
          <a:p>
            <a:r>
              <a:rPr lang="ru-RU" sz="2600" b="1" dirty="0"/>
              <a:t>г. Уфа, </a:t>
            </a:r>
            <a:r>
              <a:rPr lang="ru-RU" sz="2600" dirty="0"/>
              <a:t>готова к переезду в др. города</a:t>
            </a:r>
          </a:p>
          <a:p>
            <a:r>
              <a:rPr lang="ru-RU" sz="2600" b="1" dirty="0"/>
              <a:t>Образование: </a:t>
            </a:r>
            <a:r>
              <a:rPr lang="ru-RU" sz="2600" dirty="0"/>
              <a:t>УГАТУ, экономист-математик</a:t>
            </a:r>
          </a:p>
          <a:p>
            <a:r>
              <a:rPr lang="ru-RU" sz="2600" b="1" dirty="0"/>
              <a:t>Опыт в </a:t>
            </a:r>
            <a:r>
              <a:rPr lang="ru-RU" sz="2600" b="1" dirty="0" err="1"/>
              <a:t>Сбере</a:t>
            </a:r>
            <a:r>
              <a:rPr lang="ru-RU" sz="2600" dirty="0"/>
              <a:t>: 8 лет, Отдел мониторинга кредитных операций   корпоративных клиентов, кредитных инспектор</a:t>
            </a:r>
          </a:p>
          <a:p>
            <a:pPr marL="457200" lvl="1" indent="0">
              <a:buNone/>
            </a:pPr>
            <a:r>
              <a:rPr lang="ru-RU" sz="2600" dirty="0"/>
              <a:t>Функционал: мониторинг финансового состояния предприятий крупного и среднего бизнеса, хода реализации инвестиционных проектов, выполнения условий кредитных договоров, </a:t>
            </a:r>
            <a:r>
              <a:rPr lang="ru-RU" sz="2600" dirty="0" smtClean="0"/>
              <a:t>мониторинг исковых </a:t>
            </a:r>
            <a:r>
              <a:rPr lang="ru-RU" sz="2600" dirty="0"/>
              <a:t>требований, операций по расчетным счетам, мониторинг СМИ и др</a:t>
            </a:r>
            <a:r>
              <a:rPr lang="ru-RU" sz="2600" dirty="0" smtClean="0"/>
              <a:t>.</a:t>
            </a:r>
            <a:endParaRPr lang="ru-RU" sz="2600" dirty="0"/>
          </a:p>
          <a:p>
            <a:r>
              <a:rPr lang="ru-RU" sz="2600" b="1" dirty="0"/>
              <a:t>Контакты: </a:t>
            </a:r>
            <a:r>
              <a:rPr lang="ru-RU" sz="2600" dirty="0"/>
              <a:t>тел. 8 905 350 63 86 </a:t>
            </a:r>
          </a:p>
          <a:p>
            <a:pPr marL="0" indent="0">
              <a:buNone/>
            </a:pPr>
            <a:r>
              <a:rPr lang="en-US" sz="2600" dirty="0"/>
              <a:t>                        e-mail: louisa.nafikova@gmail.com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Данные</a:t>
            </a:r>
            <a:r>
              <a:rPr lang="ru-RU" dirty="0"/>
              <a:t> - </a:t>
            </a:r>
            <a:r>
              <a:rPr lang="en" dirty="0">
                <a:hlinkClick r:id="rId2"/>
              </a:rPr>
              <a:t>https://www.kaggle.com/usdot/flight-delays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 - Сводная информация о количестве своевременных, задержанных, отмененных и измененных рейсов в США за 2015 год (5</a:t>
            </a:r>
            <a:r>
              <a:rPr lang="en-US" dirty="0"/>
              <a:t>.</a:t>
            </a:r>
            <a:r>
              <a:rPr lang="ru-RU" dirty="0"/>
              <a:t>8 млн записей)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Самая пунктуальная авиакомпания на прилет в </a:t>
            </a:r>
            <a:r>
              <a:rPr lang="en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Аэропорт с самой большой долей руления на 1 самолетовылет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dirty="0"/>
              <a:t>RMSE </a:t>
            </a:r>
            <a:r>
              <a:rPr lang="ru-RU" dirty="0"/>
              <a:t>метрика)</a:t>
            </a:r>
            <a:r>
              <a:rPr lang="en-US" dirty="0"/>
              <a:t>, </a:t>
            </a:r>
            <a:r>
              <a:rPr lang="ru-RU" dirty="0"/>
              <a:t> в зависимости от аэропорта вылета  </a:t>
            </a:r>
            <a:endParaRPr lang="en" dirty="0"/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Ссылка на </a:t>
            </a:r>
            <a:r>
              <a:rPr lang="ru-RU" b="1" dirty="0" err="1" smtClean="0"/>
              <a:t>репозиторий</a:t>
            </a:r>
            <a:r>
              <a:rPr lang="ru-RU" b="1" dirty="0" smtClean="0"/>
              <a:t> с кодом: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github.com/LouisaNaf/Project_DA_School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        Предобработка данных (пропуски,  дубликаты, монотонность, распределения  величин, удаляем отмененные и перенесенные рейсы).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200" dirty="0" smtClean="0"/>
              <a:t>Отбираем вылеты, по которым </a:t>
            </a:r>
            <a:r>
              <a:rPr lang="en-US" sz="2200" dirty="0" smtClean="0"/>
              <a:t>DEPARTURE_DELAY &gt; 0</a:t>
            </a:r>
            <a:r>
              <a:rPr lang="ru-RU" sz="2200" dirty="0" smtClean="0"/>
              <a:t>, группируем по кодам аэропортов, находим среднее значение </a:t>
            </a:r>
            <a:r>
              <a:rPr lang="en-US" sz="2200" dirty="0" smtClean="0"/>
              <a:t>DEPARTURE_DELAY </a:t>
            </a:r>
            <a:r>
              <a:rPr lang="ru-RU" sz="2200" dirty="0" smtClean="0"/>
              <a:t>для каждого, сортируем по возрастанию;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200" dirty="0" smtClean="0"/>
              <a:t>Для вылетов, у которых </a:t>
            </a:r>
            <a:r>
              <a:rPr lang="en-US" sz="2200" dirty="0" smtClean="0"/>
              <a:t>DESTINATION_AIRPORT == 'LAX‘</a:t>
            </a:r>
            <a:r>
              <a:rPr lang="ru-RU" sz="2200" dirty="0" smtClean="0"/>
              <a:t>, группируем по кодам авиакомпаний, находим среднее значение </a:t>
            </a:r>
            <a:r>
              <a:rPr lang="en-US" sz="2200" dirty="0" smtClean="0"/>
              <a:t>ARRIVAL_DELAY</a:t>
            </a:r>
            <a:r>
              <a:rPr lang="ru-RU" sz="2200" dirty="0" smtClean="0"/>
              <a:t> для каждой авиакомпании, сортируем по возрастанию;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200" dirty="0" smtClean="0"/>
              <a:t>Группируем вылеты по коду аэропортов (</a:t>
            </a:r>
            <a:r>
              <a:rPr lang="en-US" sz="2200" dirty="0" smtClean="0"/>
              <a:t>IATA_CODE</a:t>
            </a:r>
            <a:r>
              <a:rPr lang="ru-RU" sz="2200" dirty="0" smtClean="0"/>
              <a:t>), находим количество вылетов и среднее значение </a:t>
            </a:r>
            <a:r>
              <a:rPr lang="en-US" sz="2200" dirty="0" smtClean="0"/>
              <a:t>TAXI_OUT</a:t>
            </a:r>
            <a:r>
              <a:rPr lang="ru-RU" sz="2200" dirty="0" smtClean="0"/>
              <a:t> по каждому аэропорту. </a:t>
            </a:r>
          </a:p>
          <a:p>
            <a:pPr marL="0" indent="0">
              <a:buNone/>
            </a:pPr>
            <a:r>
              <a:rPr lang="ru-RU" sz="2200" b="1" dirty="0" smtClean="0"/>
              <a:t>        Доля руления на 1 самолетовылет = среднее значение </a:t>
            </a:r>
            <a:r>
              <a:rPr lang="en-US" sz="2200" b="1" dirty="0" smtClean="0"/>
              <a:t>TAXI_OUT </a:t>
            </a:r>
            <a:r>
              <a:rPr lang="ru-RU" sz="2200" b="1" dirty="0" smtClean="0"/>
              <a:t> / количество вылетов </a:t>
            </a:r>
          </a:p>
          <a:p>
            <a:pPr marL="0" indent="0">
              <a:buNone/>
            </a:pPr>
            <a:r>
              <a:rPr lang="ru-RU" sz="2200" dirty="0" smtClean="0"/>
              <a:t>         Находим долю, сортируем по убыванию</a:t>
            </a:r>
          </a:p>
          <a:p>
            <a:pPr marL="0" indent="0">
              <a:buNone/>
            </a:pPr>
            <a:endParaRPr lang="ru-RU" sz="24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4.  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sz="2200" dirty="0" smtClean="0"/>
              <a:t>4.1 создаем столбец </a:t>
            </a:r>
            <a:r>
              <a:rPr lang="en-US" sz="2200" dirty="0" smtClean="0"/>
              <a:t>Date </a:t>
            </a:r>
            <a:r>
              <a:rPr lang="ru-RU" sz="2200" dirty="0" smtClean="0"/>
              <a:t>с типом </a:t>
            </a:r>
            <a:r>
              <a:rPr lang="en-US" sz="2200" dirty="0" err="1" smtClean="0"/>
              <a:t>datetime</a:t>
            </a:r>
            <a:r>
              <a:rPr lang="ru-RU" sz="2200" dirty="0" smtClean="0"/>
              <a:t>, который объединяет данные сто</a:t>
            </a:r>
            <a:r>
              <a:rPr lang="ru-RU" sz="2200" dirty="0"/>
              <a:t>л</a:t>
            </a:r>
            <a:r>
              <a:rPr lang="ru-RU" sz="2200" dirty="0" smtClean="0"/>
              <a:t>бцов день, месяц, год для работы с временными рядами;</a:t>
            </a:r>
          </a:p>
          <a:p>
            <a:pPr marL="0" indent="0">
              <a:buNone/>
            </a:pPr>
            <a:r>
              <a:rPr lang="ru-RU" sz="2200" dirty="0" smtClean="0"/>
              <a:t>    4.2 Создаем модели оценки для каждого </a:t>
            </a:r>
            <a:r>
              <a:rPr lang="en-US" sz="2200" dirty="0" smtClean="0"/>
              <a:t>DESTINATION_AIRPORT</a:t>
            </a:r>
            <a:r>
              <a:rPr lang="ru-RU" sz="2200" dirty="0" smtClean="0"/>
              <a:t> среднего значения </a:t>
            </a:r>
            <a:r>
              <a:rPr lang="en-US" sz="2200" dirty="0" smtClean="0"/>
              <a:t>ARRIVAL_DELAY</a:t>
            </a:r>
            <a:r>
              <a:rPr lang="ru-RU" sz="2200" dirty="0" smtClean="0"/>
              <a:t>:</a:t>
            </a:r>
            <a:endParaRPr lang="ru-RU" sz="2200" dirty="0"/>
          </a:p>
          <a:p>
            <a:pPr lvl="1"/>
            <a:r>
              <a:rPr lang="ru-RU" sz="1800" dirty="0" smtClean="0"/>
              <a:t>    создаем признаки  </a:t>
            </a:r>
            <a:r>
              <a:rPr lang="ru-RU" sz="1800" dirty="0"/>
              <a:t>временного ряда для прогнозирования</a:t>
            </a:r>
          </a:p>
          <a:p>
            <a:pPr lvl="1"/>
            <a:r>
              <a:rPr lang="ru-RU" sz="1800" dirty="0"/>
              <a:t>   </a:t>
            </a:r>
            <a:r>
              <a:rPr lang="ru-RU" sz="1800" dirty="0" smtClean="0"/>
              <a:t> разделяем данные на обучающую выборку и тестовую выборку</a:t>
            </a:r>
          </a:p>
          <a:p>
            <a:pPr lvl="1"/>
            <a:r>
              <a:rPr lang="ru-RU" sz="1800" dirty="0"/>
              <a:t> </a:t>
            </a:r>
            <a:r>
              <a:rPr lang="ru-RU" sz="1800" dirty="0" smtClean="0"/>
              <a:t>   используем для обучения и предсказания  модель линейной регрессии</a:t>
            </a:r>
          </a:p>
          <a:p>
            <a:pPr lvl="1"/>
            <a:r>
              <a:rPr lang="ru-RU" sz="1800" dirty="0"/>
              <a:t> </a:t>
            </a:r>
            <a:r>
              <a:rPr lang="en-US" sz="1800" dirty="0" smtClean="0"/>
              <a:t>   </a:t>
            </a:r>
            <a:r>
              <a:rPr lang="ru-RU" sz="1800" dirty="0" smtClean="0"/>
              <a:t>оценим качество моделей для каждого аэропорта метрикой </a:t>
            </a:r>
            <a:r>
              <a:rPr lang="en-US" sz="1800" dirty="0" smtClean="0"/>
              <a:t>RMSE</a:t>
            </a:r>
            <a:endParaRPr lang="ru-RU" sz="1800" dirty="0" smtClean="0"/>
          </a:p>
          <a:p>
            <a:pPr marL="0" indent="0">
              <a:buNone/>
            </a:pPr>
            <a:r>
              <a:rPr lang="ru-RU" sz="2200" dirty="0" smtClean="0"/>
              <a:t>    4.3 случайным образом выбираем аэропорт  отлета </a:t>
            </a:r>
            <a:r>
              <a:rPr lang="en-US" sz="2200" dirty="0" smtClean="0"/>
              <a:t>ORIGIN_AIRPORT</a:t>
            </a:r>
            <a:r>
              <a:rPr lang="ru-RU" sz="2200" dirty="0" smtClean="0"/>
              <a:t>, для него выводим три аэропорта </a:t>
            </a:r>
            <a:r>
              <a:rPr lang="ru-RU" sz="2200" dirty="0"/>
              <a:t>прилета </a:t>
            </a:r>
            <a:r>
              <a:rPr lang="en-US" sz="2200" dirty="0"/>
              <a:t>DESTINATION_AIRPORT</a:t>
            </a:r>
            <a:r>
              <a:rPr lang="ru-RU" sz="2200" dirty="0"/>
              <a:t> </a:t>
            </a:r>
            <a:r>
              <a:rPr lang="ru-RU" sz="2200" dirty="0" smtClean="0"/>
              <a:t>с минимальными значениями среднего </a:t>
            </a:r>
            <a:r>
              <a:rPr lang="en-US" sz="2200" dirty="0" smtClean="0"/>
              <a:t>ARRIVAL_DELAY</a:t>
            </a:r>
            <a:r>
              <a:rPr lang="ru-RU" sz="2200" dirty="0" smtClean="0"/>
              <a:t> и </a:t>
            </a:r>
            <a:r>
              <a:rPr lang="en-US" sz="2200" dirty="0" smtClean="0"/>
              <a:t>RMSE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Pandas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sz="2400" b="1" dirty="0" smtClean="0"/>
              <a:t>методы </a:t>
            </a:r>
            <a:r>
              <a:rPr lang="en-US" sz="2400" dirty="0"/>
              <a:t>merge, </a:t>
            </a:r>
            <a:r>
              <a:rPr lang="en-US" sz="2400" dirty="0" smtClean="0"/>
              <a:t>duplicated, </a:t>
            </a:r>
            <a:r>
              <a:rPr lang="en-US" sz="2400" dirty="0" err="1" smtClean="0"/>
              <a:t>isna</a:t>
            </a:r>
            <a:r>
              <a:rPr lang="en-US" sz="2400" dirty="0" smtClean="0"/>
              <a:t>, </a:t>
            </a:r>
            <a:r>
              <a:rPr lang="en-US" sz="2400" dirty="0" err="1"/>
              <a:t>dropna</a:t>
            </a:r>
            <a:r>
              <a:rPr lang="en-US" sz="2400" dirty="0"/>
              <a:t>, </a:t>
            </a:r>
            <a:r>
              <a:rPr lang="en-US" sz="2400" dirty="0" smtClean="0"/>
              <a:t>info, describe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/>
              <a:t>groupby</a:t>
            </a:r>
            <a:r>
              <a:rPr lang="en-US" sz="2400" dirty="0" smtClean="0"/>
              <a:t>, </a:t>
            </a:r>
            <a:r>
              <a:rPr lang="en-US" sz="2400" dirty="0" err="1" smtClean="0"/>
              <a:t>value_counts</a:t>
            </a:r>
            <a:r>
              <a:rPr lang="en-US" sz="2400" dirty="0" smtClean="0"/>
              <a:t>, </a:t>
            </a:r>
            <a:r>
              <a:rPr lang="en-US" sz="2400" dirty="0" err="1" smtClean="0"/>
              <a:t>sort_values</a:t>
            </a:r>
            <a:r>
              <a:rPr lang="ru-RU" sz="2400" dirty="0" smtClean="0"/>
              <a:t>, </a:t>
            </a:r>
            <a:r>
              <a:rPr lang="en-US" sz="2400" dirty="0" err="1"/>
              <a:t>set_index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ru-RU" sz="2400" dirty="0" smtClean="0"/>
              <a:t>фильтрация по условию и пр.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функции</a:t>
            </a:r>
            <a:r>
              <a:rPr lang="en-US" sz="2400" b="1" dirty="0" smtClean="0"/>
              <a:t> </a:t>
            </a:r>
            <a:r>
              <a:rPr lang="en-US" sz="2400" dirty="0"/>
              <a:t>median, mean, </a:t>
            </a:r>
            <a:r>
              <a:rPr lang="en-US" sz="2400" dirty="0" smtClean="0"/>
              <a:t>sum, min,  </a:t>
            </a:r>
            <a:r>
              <a:rPr lang="en-US" sz="2400" dirty="0" err="1" smtClean="0"/>
              <a:t>pd.to_datetime</a:t>
            </a:r>
            <a:r>
              <a:rPr lang="en-US" sz="2400" dirty="0"/>
              <a:t>, unique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Matplotlib</a:t>
            </a:r>
            <a:r>
              <a:rPr lang="en-US" dirty="0" smtClean="0"/>
              <a:t>: </a:t>
            </a:r>
            <a:r>
              <a:rPr lang="en-US" sz="2400" dirty="0" smtClean="0"/>
              <a:t>plot (</a:t>
            </a:r>
            <a:r>
              <a:rPr lang="en-US" sz="2400" dirty="0" err="1" smtClean="0"/>
              <a:t>hist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Sklearn</a:t>
            </a:r>
            <a:r>
              <a:rPr lang="en-US" b="1" dirty="0"/>
              <a:t>: </a:t>
            </a:r>
            <a:r>
              <a:rPr lang="en-US" sz="2400" dirty="0" err="1"/>
              <a:t>train_test_split</a:t>
            </a:r>
            <a:r>
              <a:rPr lang="en-US" sz="2400" dirty="0"/>
              <a:t>, </a:t>
            </a:r>
            <a:r>
              <a:rPr lang="en-US" sz="2400" dirty="0" err="1" smtClean="0"/>
              <a:t>LinearRegression</a:t>
            </a:r>
            <a:r>
              <a:rPr lang="en-US" sz="2400" dirty="0"/>
              <a:t>, </a:t>
            </a:r>
            <a:r>
              <a:rPr lang="en-US" sz="2400" dirty="0" err="1"/>
              <a:t>mean_squared_error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456</Words>
  <Application>Microsoft Office PowerPoint</Application>
  <PresentationFormat>Произвольный</PresentationFormat>
  <Paragraphs>47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Flights delay (задержка рейсов)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</cp:lastModifiedBy>
  <cp:revision>55</cp:revision>
  <dcterms:created xsi:type="dcterms:W3CDTF">2021-02-19T10:44:02Z</dcterms:created>
  <dcterms:modified xsi:type="dcterms:W3CDTF">2021-10-25T19:30:30Z</dcterms:modified>
</cp:coreProperties>
</file>