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3"/>
    <p:sldId id="388" r:id="rId4"/>
    <p:sldId id="390" r:id="rId5"/>
    <p:sldId id="413" r:id="rId6"/>
    <p:sldId id="411" r:id="rId7"/>
    <p:sldId id="409" r:id="rId8"/>
    <p:sldId id="387" r:id="rId9"/>
    <p:sldId id="396" r:id="rId10"/>
    <p:sldId id="391" r:id="rId11"/>
    <p:sldId id="331" r:id="rId12"/>
    <p:sldId id="343" r:id="rId13"/>
    <p:sldId id="397" r:id="rId14"/>
    <p:sldId id="353" r:id="rId15"/>
    <p:sldId id="332" r:id="rId16"/>
    <p:sldId id="398" r:id="rId17"/>
    <p:sldId id="399" r:id="rId18"/>
    <p:sldId id="400" r:id="rId19"/>
    <p:sldId id="392" r:id="rId20"/>
    <p:sldId id="355" r:id="rId21"/>
    <p:sldId id="358" r:id="rId22"/>
    <p:sldId id="401" r:id="rId23"/>
    <p:sldId id="402" r:id="rId24"/>
    <p:sldId id="403" r:id="rId25"/>
    <p:sldId id="404" r:id="rId26"/>
    <p:sldId id="406" r:id="rId27"/>
    <p:sldId id="362" r:id="rId28"/>
    <p:sldId id="393" r:id="rId29"/>
    <p:sldId id="367" r:id="rId30"/>
    <p:sldId id="410" r:id="rId31"/>
    <p:sldId id="408" r:id="rId32"/>
    <p:sldId id="407" r:id="rId33"/>
    <p:sldId id="368" r:id="rId34"/>
    <p:sldId id="369" r:id="rId35"/>
    <p:sldId id="386" r:id="rId36"/>
    <p:sldId id="405" r:id="rId37"/>
    <p:sldId id="394" r:id="rId38"/>
    <p:sldId id="372" r:id="rId39"/>
    <p:sldId id="373" r:id="rId40"/>
    <p:sldId id="374" r:id="rId41"/>
    <p:sldId id="395" r:id="rId42"/>
    <p:sldId id="376" r:id="rId43"/>
    <p:sldId id="389" r:id="rId44"/>
  </p:sldIdLst>
  <p:sldSz cx="9144000" cy="6858000" type="screen4x3"/>
  <p:notesSz cx="6858000" cy="9144000"/>
  <p:custDataLst>
    <p:tags r:id="rId50"/>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781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61"/>
    <p:restoredTop sz="82745"/>
  </p:normalViewPr>
  <p:slideViewPr>
    <p:cSldViewPr showGuides="1">
      <p:cViewPr>
        <p:scale>
          <a:sx n="66" d="100"/>
          <a:sy n="66" d="100"/>
        </p:scale>
        <p:origin x="-11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5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238500" y="2635250"/>
            <a:ext cx="5510213" cy="1441450"/>
          </a:xfrm>
        </p:spPr>
        <p:txBody>
          <a:bodyPr/>
          <a:lstStyle>
            <a:lvl1pPr>
              <a:defRPr/>
            </a:lvl1pPr>
          </a:lstStyle>
          <a:p>
            <a:r>
              <a:rPr lang="zh-CN" altLang="en-US"/>
              <a:t>单击此处编辑母版标题样式</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33375"/>
            <a:ext cx="2058988" cy="5792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75"/>
            <a:ext cx="6029325" cy="57927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half" idx="3"/>
          </p:nvPr>
        </p:nvSpPr>
        <p:spPr>
          <a:xfrm>
            <a:off x="457200" y="3938588"/>
            <a:ext cx="8229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rgbClr val="CC00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Rectangle 2"/>
          <p:cNvSpPr>
            <a:spLocks noGrp="1"/>
          </p:cNvSpPr>
          <p:nvPr>
            <p:ph type="title"/>
          </p:nvPr>
        </p:nvSpPr>
        <p:spPr>
          <a:xfrm>
            <a:off x="468313" y="333375"/>
            <a:ext cx="8229600" cy="863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341438"/>
            <a:ext cx="8229600" cy="4784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b="1">
          <a:solidFill>
            <a:srgbClr val="CC0000"/>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5"/>
          <p:cNvSpPr/>
          <p:nvPr/>
        </p:nvSpPr>
        <p:spPr>
          <a:xfrm>
            <a:off x="2000250" y="2932113"/>
            <a:ext cx="6045200" cy="646112"/>
          </a:xfrm>
          <a:prstGeom prst="rect">
            <a:avLst/>
          </a:prstGeom>
          <a:noFill/>
          <a:ln w="9525">
            <a:noFill/>
          </a:ln>
        </p:spPr>
        <p:txBody>
          <a:bodyPr anchor="ctr" anchorCtr="0">
            <a:spAutoFit/>
          </a:bodyPr>
          <a:p>
            <a:r>
              <a:rPr lang="zh-CN" altLang="en-US" sz="3600" b="0" dirty="0">
                <a:solidFill>
                  <a:schemeClr val="tx2"/>
                </a:solidFill>
                <a:latin typeface="Arial" panose="020B0604020202020204" pitchFamily="34" charset="0"/>
                <a:ea typeface="黑体" panose="02010609060101010101" pitchFamily="49" charset="-122"/>
              </a:rPr>
              <a:t>第十六章   宏观经济政策</a:t>
            </a:r>
            <a:endParaRPr lang="zh-CN" altLang="en-US" sz="3600" b="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idx="1"/>
          </p:nvPr>
        </p:nvSpPr>
        <p:spPr>
          <a:xfrm>
            <a:off x="457200" y="1285875"/>
            <a:ext cx="8229600" cy="4840288"/>
          </a:xfrm>
        </p:spPr>
        <p:txBody>
          <a:bodyPr vert="horz" wrap="square" lIns="91440" tIns="45720" rIns="91440" bIns="45720" anchor="t" anchorCtr="0"/>
          <a:p>
            <a:pPr lvl="1" eaLnBrk="1" hangingPunct="1">
              <a:buNone/>
            </a:pPr>
            <a:r>
              <a:rPr lang="zh-CN" altLang="en-US" sz="3200" b="1" dirty="0">
                <a:solidFill>
                  <a:srgbClr val="CC0000"/>
                </a:solidFill>
              </a:rPr>
              <a:t>一、财政政策工具</a:t>
            </a:r>
            <a:endParaRPr lang="zh-CN" altLang="en-US" sz="3200" b="1" dirty="0">
              <a:solidFill>
                <a:srgbClr val="CC0000"/>
              </a:solidFill>
            </a:endParaRPr>
          </a:p>
          <a:p>
            <a:pPr marL="609600" indent="-609600" eaLnBrk="1" hangingPunct="1">
              <a:lnSpc>
                <a:spcPct val="150000"/>
              </a:lnSpc>
              <a:buNone/>
            </a:pPr>
            <a:r>
              <a:rPr lang="zh-CN" altLang="en-US" sz="2800" dirty="0"/>
              <a:t>        </a:t>
            </a:r>
            <a:r>
              <a:rPr lang="en-US" altLang="zh-CN" sz="2800" b="0" dirty="0">
                <a:solidFill>
                  <a:schemeClr val="tx2"/>
                </a:solidFill>
              </a:rPr>
              <a:t>1</a:t>
            </a:r>
            <a:r>
              <a:rPr lang="zh-CN" altLang="en-US" sz="2800" b="0" dirty="0">
                <a:solidFill>
                  <a:schemeClr val="tx2"/>
                </a:solidFill>
              </a:rPr>
              <a:t>、政府购买（政府消费与政府投资）</a:t>
            </a:r>
            <a:endParaRPr lang="zh-CN" altLang="en-US" sz="2800" b="0" dirty="0">
              <a:solidFill>
                <a:schemeClr val="tx2"/>
              </a:solidFill>
            </a:endParaRPr>
          </a:p>
          <a:p>
            <a:pPr marL="609600" indent="-609600" eaLnBrk="1" hangingPunct="1">
              <a:lnSpc>
                <a:spcPct val="150000"/>
              </a:lnSpc>
              <a:buNone/>
            </a:pPr>
            <a:r>
              <a:rPr lang="zh-CN" altLang="en-US" sz="2800" b="0" dirty="0">
                <a:solidFill>
                  <a:schemeClr val="tx2"/>
                </a:solidFill>
              </a:rPr>
              <a:t>        </a:t>
            </a:r>
            <a:r>
              <a:rPr lang="en-US" altLang="zh-CN" sz="2800" b="0" dirty="0">
                <a:solidFill>
                  <a:schemeClr val="tx2"/>
                </a:solidFill>
              </a:rPr>
              <a:t>2</a:t>
            </a:r>
            <a:r>
              <a:rPr lang="zh-CN" altLang="en-US" sz="2800" b="0" dirty="0">
                <a:solidFill>
                  <a:schemeClr val="tx2"/>
                </a:solidFill>
              </a:rPr>
              <a:t>、财政转移支付</a:t>
            </a:r>
            <a:endParaRPr lang="zh-CN" altLang="en-US" sz="2800" b="0" dirty="0">
              <a:solidFill>
                <a:schemeClr val="tx2"/>
              </a:solidFill>
            </a:endParaRPr>
          </a:p>
          <a:p>
            <a:pPr marL="609600" indent="-609600" eaLnBrk="1" hangingPunct="1">
              <a:lnSpc>
                <a:spcPct val="150000"/>
              </a:lnSpc>
              <a:buNone/>
            </a:pPr>
            <a:r>
              <a:rPr lang="zh-CN" altLang="en-US" sz="2800" b="0" dirty="0">
                <a:solidFill>
                  <a:schemeClr val="tx2"/>
                </a:solidFill>
              </a:rPr>
              <a:t>        </a:t>
            </a:r>
            <a:r>
              <a:rPr lang="en-US" altLang="zh-CN" sz="2800" b="0" dirty="0">
                <a:solidFill>
                  <a:schemeClr val="tx2"/>
                </a:solidFill>
              </a:rPr>
              <a:t>3</a:t>
            </a:r>
            <a:r>
              <a:rPr lang="zh-CN" altLang="en-US" sz="2800" b="0" dirty="0">
                <a:solidFill>
                  <a:schemeClr val="tx2"/>
                </a:solidFill>
              </a:rPr>
              <a:t>、税收</a:t>
            </a:r>
            <a:endParaRPr lang="zh-CN" altLang="en-US" sz="2800" b="0" dirty="0">
              <a:solidFill>
                <a:schemeClr val="tx2"/>
              </a:solidFill>
            </a:endParaRPr>
          </a:p>
          <a:p>
            <a:pPr marL="609600" indent="-609600" eaLnBrk="1" hangingPunct="1">
              <a:lnSpc>
                <a:spcPct val="150000"/>
              </a:lnSpc>
              <a:buNone/>
            </a:pPr>
            <a:r>
              <a:rPr lang="zh-CN" altLang="en-US" sz="2800" b="0" dirty="0">
                <a:solidFill>
                  <a:schemeClr val="tx2"/>
                </a:solidFill>
              </a:rPr>
              <a:t>        </a:t>
            </a:r>
            <a:r>
              <a:rPr lang="en-US" altLang="zh-CN" sz="2800" b="0" dirty="0">
                <a:solidFill>
                  <a:schemeClr val="tx2"/>
                </a:solidFill>
              </a:rPr>
              <a:t>4</a:t>
            </a:r>
            <a:r>
              <a:rPr lang="zh-CN" altLang="en-US" sz="2800" b="0" dirty="0">
                <a:solidFill>
                  <a:schemeClr val="tx2"/>
                </a:solidFill>
              </a:rPr>
              <a:t>、公债</a:t>
            </a:r>
            <a:endParaRPr lang="zh-CN" altLang="en-US" sz="2800" b="0" dirty="0">
              <a:solidFill>
                <a:schemeClr val="tx2"/>
              </a:solidFill>
            </a:endParaRPr>
          </a:p>
          <a:p>
            <a:pPr lvl="2" eaLnBrk="1" hangingPunct="1">
              <a:lnSpc>
                <a:spcPct val="80000"/>
              </a:lnSpc>
              <a:buNone/>
            </a:pPr>
            <a:r>
              <a:rPr lang="en-US" altLang="zh-CN" dirty="0"/>
              <a:t>     </a:t>
            </a:r>
            <a:endParaRPr lang="zh-CN" altLang="en-US" dirty="0"/>
          </a:p>
        </p:txBody>
      </p:sp>
      <p:sp>
        <p:nvSpPr>
          <p:cNvPr id="15363"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第二节 财政政策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txBox="1"/>
          <p:nvPr/>
        </p:nvSpPr>
        <p:spPr>
          <a:xfrm>
            <a:off x="214313" y="1143000"/>
            <a:ext cx="8715375" cy="5143500"/>
          </a:xfrm>
          <a:prstGeom prst="rect">
            <a:avLst/>
          </a:prstGeom>
          <a:noFill/>
          <a:ln w="9525">
            <a:noFill/>
          </a:ln>
        </p:spPr>
        <p:txBody>
          <a:bodyPr/>
          <a:p>
            <a:pPr marL="342900" indent="-342900">
              <a:lnSpc>
                <a:spcPct val="140000"/>
              </a:lnSpc>
              <a:spcBef>
                <a:spcPct val="20000"/>
              </a:spcBef>
            </a:pPr>
            <a:r>
              <a:rPr lang="zh-CN" altLang="en-US" sz="3200" dirty="0">
                <a:solidFill>
                  <a:srgbClr val="CC0000"/>
                </a:solidFill>
                <a:latin typeface="Arial" panose="020B0604020202020204" pitchFamily="34" charset="0"/>
              </a:rPr>
              <a:t>二、自动稳定器和相机抉择的财政政策</a:t>
            </a:r>
            <a:endParaRPr lang="en-US" altLang="zh-CN" sz="3200" dirty="0">
              <a:solidFill>
                <a:srgbClr val="CC0000"/>
              </a:solidFill>
              <a:latin typeface="Arial" panose="020B0604020202020204" pitchFamily="34" charset="0"/>
            </a:endParaRPr>
          </a:p>
          <a:p>
            <a:pPr marL="342900" indent="-342900">
              <a:lnSpc>
                <a:spcPct val="150000"/>
              </a:lnSpc>
              <a:spcBef>
                <a:spcPct val="20000"/>
              </a:spcBef>
            </a:pPr>
            <a:r>
              <a:rPr lang="zh-CN" altLang="en-US" sz="2400" b="0" dirty="0">
                <a:solidFill>
                  <a:srgbClr val="000000"/>
                </a:solidFill>
                <a:latin typeface="Arial" panose="020B0604020202020204" pitchFamily="34" charset="0"/>
              </a:rPr>
              <a:t>（一） 自动稳定器</a:t>
            </a:r>
            <a:endParaRPr lang="en-US" altLang="zh-CN" sz="2400" b="0" dirty="0">
              <a:solidFill>
                <a:srgbClr val="000000"/>
              </a:solidFill>
              <a:latin typeface="Arial" panose="020B0604020202020204" pitchFamily="34" charset="0"/>
            </a:endParaRPr>
          </a:p>
          <a:p>
            <a:pPr marL="342900" indent="-342900">
              <a:lnSpc>
                <a:spcPct val="150000"/>
              </a:lnSpc>
              <a:spcBef>
                <a:spcPct val="20000"/>
              </a:spcBef>
            </a:pPr>
            <a:r>
              <a:rPr lang="en-US" altLang="zh-CN" sz="2400" b="0" dirty="0">
                <a:solidFill>
                  <a:srgbClr val="000000"/>
                </a:solidFill>
                <a:latin typeface="Arial" panose="020B0604020202020204" pitchFamily="34" charset="0"/>
              </a:rPr>
              <a:t>    </a:t>
            </a:r>
            <a:r>
              <a:rPr lang="zh-CN" altLang="en-US" sz="2400" b="0" dirty="0">
                <a:solidFill>
                  <a:srgbClr val="000000"/>
                </a:solidFill>
                <a:latin typeface="Arial" panose="020B0604020202020204" pitchFamily="34" charset="0"/>
              </a:rPr>
              <a:t>系统本身存在减少对国民收入冲击和干扰的机制，主要包括： </a:t>
            </a:r>
            <a:r>
              <a:rPr lang="en-US" altLang="zh-CN" sz="2400" b="0" dirty="0">
                <a:solidFill>
                  <a:srgbClr val="000000"/>
                </a:solidFill>
                <a:latin typeface="Arial" panose="020B0604020202020204" pitchFamily="34" charset="0"/>
              </a:rPr>
              <a:t>1</a:t>
            </a:r>
            <a:r>
              <a:rPr lang="zh-CN" altLang="en-US" sz="2400" b="0" dirty="0">
                <a:solidFill>
                  <a:srgbClr val="000000"/>
                </a:solidFill>
                <a:latin typeface="Arial" panose="020B0604020202020204" pitchFamily="34" charset="0"/>
              </a:rPr>
              <a:t>、失业保障机制</a:t>
            </a:r>
            <a:endParaRPr lang="en-US" altLang="zh-CN" sz="2400" b="0" dirty="0">
              <a:solidFill>
                <a:srgbClr val="000000"/>
              </a:solidFill>
              <a:latin typeface="Arial" panose="020B0604020202020204" pitchFamily="34" charset="0"/>
            </a:endParaRPr>
          </a:p>
          <a:p>
            <a:pPr marL="342900" indent="-342900">
              <a:lnSpc>
                <a:spcPct val="150000"/>
              </a:lnSpc>
              <a:spcBef>
                <a:spcPct val="20000"/>
              </a:spcBef>
            </a:pPr>
            <a:r>
              <a:rPr lang="zh-CN" altLang="en-US" sz="2400" b="0" dirty="0">
                <a:solidFill>
                  <a:srgbClr val="000000"/>
                </a:solidFill>
                <a:latin typeface="Arial" panose="020B0604020202020204" pitchFamily="34" charset="0"/>
              </a:rPr>
              <a:t>    </a:t>
            </a:r>
            <a:r>
              <a:rPr lang="en-US" altLang="zh-CN" sz="2400" b="0" dirty="0">
                <a:solidFill>
                  <a:srgbClr val="000000"/>
                </a:solidFill>
                <a:latin typeface="Arial" panose="020B0604020202020204" pitchFamily="34" charset="0"/>
              </a:rPr>
              <a:t>2</a:t>
            </a:r>
            <a:r>
              <a:rPr lang="zh-CN" altLang="en-US" sz="2400" b="0" dirty="0">
                <a:solidFill>
                  <a:srgbClr val="000000"/>
                </a:solidFill>
                <a:latin typeface="Arial" panose="020B0604020202020204" pitchFamily="34" charset="0"/>
              </a:rPr>
              <a:t>、农产品价格维持制度</a:t>
            </a:r>
            <a:endParaRPr lang="en-US" altLang="zh-CN" sz="2400" b="0" dirty="0">
              <a:solidFill>
                <a:srgbClr val="000000"/>
              </a:solidFill>
              <a:latin typeface="Arial" panose="020B0604020202020204" pitchFamily="34" charset="0"/>
            </a:endParaRPr>
          </a:p>
          <a:p>
            <a:pPr marL="342900" indent="-342900">
              <a:lnSpc>
                <a:spcPct val="150000"/>
              </a:lnSpc>
              <a:spcBef>
                <a:spcPct val="20000"/>
              </a:spcBef>
            </a:pPr>
            <a:r>
              <a:rPr lang="zh-CN" altLang="en-US" sz="2400" b="0" dirty="0">
                <a:solidFill>
                  <a:srgbClr val="000000"/>
                </a:solidFill>
                <a:latin typeface="Arial" panose="020B0604020202020204" pitchFamily="34" charset="0"/>
              </a:rPr>
              <a:t>    </a:t>
            </a:r>
            <a:r>
              <a:rPr lang="en-US" altLang="zh-CN" sz="2400" b="0" dirty="0">
                <a:solidFill>
                  <a:srgbClr val="000000"/>
                </a:solidFill>
                <a:latin typeface="Arial" panose="020B0604020202020204" pitchFamily="34" charset="0"/>
              </a:rPr>
              <a:t>3</a:t>
            </a:r>
            <a:r>
              <a:rPr lang="zh-CN" altLang="en-US" sz="2400" b="0" dirty="0">
                <a:solidFill>
                  <a:srgbClr val="000000"/>
                </a:solidFill>
                <a:latin typeface="Arial" panose="020B0604020202020204" pitchFamily="34" charset="0"/>
              </a:rPr>
              <a:t>、所得税税收体系</a:t>
            </a:r>
            <a:endParaRPr lang="en-US" altLang="zh-CN" sz="2400" b="0" dirty="0">
              <a:solidFill>
                <a:srgbClr val="000000"/>
              </a:solidFill>
              <a:latin typeface="Arial" panose="020B0604020202020204" pitchFamily="34" charset="0"/>
            </a:endParaRPr>
          </a:p>
        </p:txBody>
      </p:sp>
      <p:sp>
        <p:nvSpPr>
          <p:cNvPr id="16387"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第二节 财政政策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txBox="1">
            <a:spLocks noChangeArrowheads="1"/>
          </p:cNvSpPr>
          <p:nvPr/>
        </p:nvSpPr>
        <p:spPr bwMode="auto">
          <a:xfrm>
            <a:off x="214313" y="1143000"/>
            <a:ext cx="8715375" cy="5143500"/>
          </a:xfrm>
          <a:prstGeom prst="rect">
            <a:avLst/>
          </a:prstGeom>
          <a:noFill/>
          <a:ln w="9525">
            <a:noFill/>
            <a:miter lim="800000"/>
          </a:ln>
        </p:spPr>
        <p:txBody>
          <a:bodyPr/>
          <a:lstStyle/>
          <a:p>
            <a:pPr marL="342900" marR="0" indent="-342900" defTabSz="914400">
              <a:lnSpc>
                <a:spcPct val="140000"/>
              </a:lnSpc>
              <a:spcBef>
                <a:spcPct val="20000"/>
              </a:spcBef>
              <a:buClrTx/>
              <a:buSzTx/>
              <a:buFontTx/>
              <a:buNone/>
              <a:defRPr/>
            </a:pPr>
            <a:r>
              <a:rPr kumimoji="0" lang="zh-CN" altLang="en-US" sz="3200" kern="1200" cap="none" spc="0" normalizeH="0" baseline="0" noProof="0" dirty="0">
                <a:solidFill>
                  <a:srgbClr val="CC0000"/>
                </a:solidFill>
                <a:latin typeface="Arial" panose="020B0604020202020204" pitchFamily="34" charset="0"/>
                <a:ea typeface="宋体" panose="02010600030101010101" pitchFamily="2" charset="-122"/>
                <a:cs typeface="+mn-cs"/>
              </a:rPr>
              <a:t>二、自动稳定器和相机抉择的财政政策</a:t>
            </a:r>
            <a:endParaRPr kumimoji="0" lang="en-US" altLang="zh-CN" sz="3200" kern="1200" cap="none" spc="0" normalizeH="0" baseline="0" noProof="0" dirty="0">
              <a:solidFill>
                <a:srgbClr val="CC0000"/>
              </a:solidFill>
              <a:latin typeface="Arial" panose="020B0604020202020204" pitchFamily="34" charset="0"/>
              <a:ea typeface="宋体" panose="02010600030101010101" pitchFamily="2" charset="-122"/>
              <a:cs typeface="+mn-cs"/>
            </a:endParaRPr>
          </a:p>
          <a:p>
            <a:pPr marL="342900" marR="0" indent="-342900" defTabSz="914400">
              <a:lnSpc>
                <a:spcPct val="150000"/>
              </a:lnSpc>
              <a:spcBef>
                <a:spcPct val="20000"/>
              </a:spcBef>
              <a:buClrTx/>
              <a:buSzTx/>
              <a:buFontTx/>
              <a:buNone/>
              <a:defRPr/>
            </a:pP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（二）相机抉择的财政政策 </a:t>
            </a:r>
            <a:endParaRPr kumimoji="0" lang="en-US" altLang="zh-CN" sz="2400" b="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L="609600" marR="0" indent="-609600" defTabSz="914400">
              <a:lnSpc>
                <a:spcPct val="150000"/>
              </a:lnSpc>
              <a:buClrTx/>
              <a:buSzTx/>
              <a:buFontTx/>
              <a:buNone/>
              <a:defRPr/>
            </a:pPr>
            <a:r>
              <a:rPr kumimoji="0" lang="en-US" altLang="zh-CN" sz="2400" b="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   政府根据宏观经济指标分析宏观经济行驶后，斟酌使用的经济政策，可简单归结为“逆经济风向”行事</a:t>
            </a:r>
            <a:r>
              <a:rPr kumimoji="0" lang="zh-CN" altLang="en-US" sz="2800" b="0" kern="1200" cap="none" spc="0" normalizeH="0" baseline="0" noProof="0" dirty="0">
                <a:solidFill>
                  <a:srgbClr val="000000"/>
                </a:solidFill>
                <a:latin typeface="Arial" panose="020B0604020202020204" pitchFamily="34" charset="0"/>
                <a:ea typeface="宋体" panose="02010600030101010101" pitchFamily="2" charset="-122"/>
                <a:cs typeface="+mn-cs"/>
              </a:rPr>
              <a:t>。</a:t>
            </a:r>
            <a:endParaRPr kumimoji="0" lang="en-US" altLang="zh-CN" sz="2800" b="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L="609600" marR="0" indent="-609600" defTabSz="914400">
              <a:lnSpc>
                <a:spcPct val="150000"/>
              </a:lnSpc>
              <a:buClrTx/>
              <a:buSzTx/>
              <a:buFontTx/>
              <a:buNone/>
              <a:defRPr/>
            </a:pP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solidFill>
                  <a:srgbClr val="000000"/>
                </a:solidFill>
                <a:latin typeface="Arial" panose="020B0604020202020204" pitchFamily="34" charset="0"/>
                <a:ea typeface="宋体" panose="02010600030101010101" pitchFamily="2" charset="-122"/>
                <a:cs typeface="+mn-cs"/>
              </a:rPr>
              <a:t>1</a:t>
            </a: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扩张的财政政策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L="609600" marR="0" indent="-609600" defTabSz="914400">
              <a:lnSpc>
                <a:spcPct val="15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、紧缩的财政政策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L="609600" marR="0" indent="-609600" defTabSz="914400">
              <a:lnSpc>
                <a:spcPct val="15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、平衡的财政政策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a:lnSpc>
                <a:spcPct val="140000"/>
              </a:lnSpc>
              <a:spcBef>
                <a:spcPct val="20000"/>
              </a:spcBef>
              <a:buClrTx/>
              <a:buSzTx/>
              <a:buFontTx/>
              <a:buNone/>
              <a:defRPr/>
            </a:pPr>
            <a:endParaRPr kumimoji="0" lang="zh-CN" altLang="en-US" sz="2800" b="0" kern="1200" cap="none" spc="0" normalizeH="0" baseline="0" noProof="0" dirty="0">
              <a:latin typeface="Arial" panose="020B0604020202020204" pitchFamily="34" charset="0"/>
              <a:ea typeface="宋体" panose="02010600030101010101" pitchFamily="2" charset="-122"/>
              <a:cs typeface="+mn-cs"/>
            </a:endParaRPr>
          </a:p>
        </p:txBody>
      </p:sp>
      <p:sp>
        <p:nvSpPr>
          <p:cNvPr id="17411"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第二节 财政政策</a:t>
            </a:r>
            <a:endParaRPr lang="zh-CN" altLang="en-US" sz="3600" b="0" dirty="0">
              <a:latin typeface="黑体" panose="02010609060101010101" pitchFamily="49" charset="-122"/>
              <a:ea typeface="黑体" panose="02010609060101010101" pitchFamily="49" charset="-122"/>
            </a:endParaRPr>
          </a:p>
        </p:txBody>
      </p:sp>
      <p:sp>
        <p:nvSpPr>
          <p:cNvPr id="17412" name="Rectangle 4"/>
          <p:cNvSpPr/>
          <p:nvPr/>
        </p:nvSpPr>
        <p:spPr>
          <a:xfrm>
            <a:off x="1071563" y="5500688"/>
            <a:ext cx="1071562" cy="500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dirty="0">
                <a:latin typeface="Arial" panose="020B0604020202020204" pitchFamily="34" charset="0"/>
              </a:rPr>
              <a:t>积极的</a:t>
            </a:r>
            <a:endParaRPr lang="zh-CN" altLang="en-US" sz="1400" dirty="0">
              <a:latin typeface="Arial" panose="020B0604020202020204" pitchFamily="34" charset="0"/>
            </a:endParaRPr>
          </a:p>
        </p:txBody>
      </p:sp>
      <p:sp>
        <p:nvSpPr>
          <p:cNvPr id="17413" name="Rectangle 5"/>
          <p:cNvSpPr/>
          <p:nvPr/>
        </p:nvSpPr>
        <p:spPr>
          <a:xfrm>
            <a:off x="2786063" y="5500688"/>
            <a:ext cx="914400" cy="500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dirty="0">
                <a:latin typeface="Arial" panose="020B0604020202020204" pitchFamily="34" charset="0"/>
              </a:rPr>
              <a:t>稳健的</a:t>
            </a:r>
            <a:endParaRPr lang="zh-CN" altLang="en-US" sz="1400" dirty="0">
              <a:latin typeface="Arial" panose="020B0604020202020204" pitchFamily="34" charset="0"/>
            </a:endParaRPr>
          </a:p>
        </p:txBody>
      </p:sp>
      <p:sp>
        <p:nvSpPr>
          <p:cNvPr id="17414" name="Rectangle 6"/>
          <p:cNvSpPr/>
          <p:nvPr/>
        </p:nvSpPr>
        <p:spPr>
          <a:xfrm>
            <a:off x="4211638" y="5500688"/>
            <a:ext cx="914400" cy="500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dirty="0">
                <a:latin typeface="Arial" panose="020B0604020202020204" pitchFamily="34" charset="0"/>
              </a:rPr>
              <a:t>平衡的</a:t>
            </a:r>
            <a:endParaRPr lang="zh-CN" altLang="en-US" sz="1400" dirty="0">
              <a:latin typeface="Arial" panose="020B0604020202020204" pitchFamily="34" charset="0"/>
            </a:endParaRPr>
          </a:p>
        </p:txBody>
      </p:sp>
      <p:sp>
        <p:nvSpPr>
          <p:cNvPr id="17415" name="Rectangle 7"/>
          <p:cNvSpPr/>
          <p:nvPr/>
        </p:nvSpPr>
        <p:spPr>
          <a:xfrm>
            <a:off x="5643563" y="5500688"/>
            <a:ext cx="1071562" cy="500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dirty="0">
                <a:latin typeface="Arial" panose="020B0604020202020204" pitchFamily="34" charset="0"/>
              </a:rPr>
              <a:t>适度从紧的</a:t>
            </a:r>
            <a:endParaRPr lang="zh-CN" altLang="en-US" sz="1400" dirty="0">
              <a:latin typeface="Arial" panose="020B0604020202020204" pitchFamily="34" charset="0"/>
            </a:endParaRPr>
          </a:p>
        </p:txBody>
      </p:sp>
      <p:sp>
        <p:nvSpPr>
          <p:cNvPr id="17416" name="Rectangle 8"/>
          <p:cNvSpPr/>
          <p:nvPr/>
        </p:nvSpPr>
        <p:spPr>
          <a:xfrm>
            <a:off x="7215188" y="5500688"/>
            <a:ext cx="914400" cy="500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dirty="0">
                <a:latin typeface="Arial" panose="020B0604020202020204" pitchFamily="34" charset="0"/>
              </a:rPr>
              <a:t>从紧的</a:t>
            </a:r>
            <a:endParaRPr lang="zh-CN" altLang="en-US" sz="14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2"/>
          <p:cNvSpPr>
            <a:spLocks noGrp="1"/>
          </p:cNvSpPr>
          <p:nvPr>
            <p:ph idx="1"/>
          </p:nvPr>
        </p:nvSpPr>
        <p:spPr>
          <a:xfrm>
            <a:off x="468313" y="1214438"/>
            <a:ext cx="8461375" cy="4838700"/>
          </a:xfrm>
        </p:spPr>
        <p:txBody>
          <a:bodyPr vert="horz" wrap="square" lIns="91440" tIns="45720" rIns="91440" bIns="45720" anchor="t" anchorCtr="0"/>
          <a:p>
            <a:pPr lvl="1" eaLnBrk="1" hangingPunct="1">
              <a:buNone/>
            </a:pPr>
            <a:r>
              <a:rPr lang="zh-CN" altLang="en-US" sz="3200" b="1" dirty="0">
                <a:solidFill>
                  <a:srgbClr val="CC0000"/>
                </a:solidFill>
              </a:rPr>
              <a:t>二、自动稳定器和相机抉择的财政政策</a:t>
            </a:r>
            <a:endParaRPr lang="en-US" altLang="zh-CN" sz="3200" b="1" dirty="0">
              <a:solidFill>
                <a:srgbClr val="CC0000"/>
              </a:solidFill>
            </a:endParaRPr>
          </a:p>
          <a:p>
            <a:pPr lvl="1" eaLnBrk="1" hangingPunct="1">
              <a:buNone/>
            </a:pPr>
            <a:r>
              <a:rPr lang="zh-CN" altLang="en-US" dirty="0"/>
              <a:t>（三）功能财政和充分就业预算盈余 </a:t>
            </a:r>
            <a:endParaRPr lang="en-US" altLang="zh-CN" dirty="0"/>
          </a:p>
          <a:p>
            <a:pPr lvl="1" eaLnBrk="1" hangingPunct="1">
              <a:lnSpc>
                <a:spcPct val="150000"/>
              </a:lnSpc>
              <a:buNone/>
            </a:pPr>
            <a:r>
              <a:rPr lang="en-US" altLang="zh-CN" dirty="0"/>
              <a:t>  </a:t>
            </a:r>
            <a:r>
              <a:rPr lang="zh-CN" altLang="en-US" dirty="0"/>
              <a:t>功能财政：相机抉择财政政策 </a:t>
            </a:r>
            <a:endParaRPr lang="en-US" altLang="zh-CN" dirty="0"/>
          </a:p>
          <a:p>
            <a:pPr lvl="1" eaLnBrk="1" hangingPunct="1">
              <a:lnSpc>
                <a:spcPct val="150000"/>
              </a:lnSpc>
              <a:buNone/>
            </a:pPr>
            <a:r>
              <a:rPr lang="en-US" altLang="zh-CN" dirty="0"/>
              <a:t>  </a:t>
            </a:r>
            <a:r>
              <a:rPr lang="zh-CN" altLang="en-US" dirty="0"/>
              <a:t>衡量财政政策方向测度指标：充分就业预算</a:t>
            </a:r>
            <a:endParaRPr lang="en-US" altLang="zh-CN" dirty="0"/>
          </a:p>
          <a:p>
            <a:pPr lvl="1" eaLnBrk="1" hangingPunct="1">
              <a:lnSpc>
                <a:spcPct val="150000"/>
              </a:lnSpc>
              <a:buNone/>
            </a:pPr>
            <a:r>
              <a:rPr lang="zh-CN" altLang="en-US" dirty="0"/>
              <a:t>（四）赤字和公债 </a:t>
            </a:r>
            <a:endParaRPr lang="en-US" altLang="zh-CN" dirty="0"/>
          </a:p>
          <a:p>
            <a:pPr lvl="1" eaLnBrk="1" hangingPunct="1">
              <a:lnSpc>
                <a:spcPct val="150000"/>
              </a:lnSpc>
              <a:buNone/>
            </a:pPr>
            <a:r>
              <a:rPr lang="en-US" altLang="zh-CN" dirty="0"/>
              <a:t>   </a:t>
            </a:r>
            <a:r>
              <a:rPr lang="zh-CN" altLang="en-US" dirty="0"/>
              <a:t>政府借债的种类：向央行借债、向公众借债</a:t>
            </a:r>
            <a:endParaRPr lang="en-US" altLang="zh-CN" dirty="0"/>
          </a:p>
          <a:p>
            <a:pPr lvl="1" eaLnBrk="1" hangingPunct="1">
              <a:lnSpc>
                <a:spcPct val="150000"/>
              </a:lnSpc>
              <a:buNone/>
            </a:pPr>
            <a:r>
              <a:rPr lang="en-US" altLang="zh-CN" dirty="0"/>
              <a:t>   </a:t>
            </a:r>
            <a:r>
              <a:rPr lang="zh-CN" altLang="en-US" dirty="0"/>
              <a:t>对于债务融资效应的争论</a:t>
            </a:r>
            <a:endParaRPr lang="en-US" altLang="zh-CN" dirty="0"/>
          </a:p>
        </p:txBody>
      </p:sp>
      <p:sp>
        <p:nvSpPr>
          <p:cNvPr id="18435"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第二节 财政政策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2"/>
          <p:cNvSpPr txBox="1"/>
          <p:nvPr/>
        </p:nvSpPr>
        <p:spPr>
          <a:xfrm>
            <a:off x="468313" y="1196975"/>
            <a:ext cx="8229600" cy="1584325"/>
          </a:xfrm>
          <a:prstGeom prst="rect">
            <a:avLst/>
          </a:prstGeom>
          <a:noFill/>
          <a:ln w="9525">
            <a:noFill/>
          </a:ln>
        </p:spPr>
        <p:txBody>
          <a:bodyPr/>
          <a:p>
            <a:pPr marL="742950" lvl="1" indent="-285750" eaLnBrk="1" hangingPunct="1">
              <a:lnSpc>
                <a:spcPct val="200000"/>
              </a:lnSpc>
              <a:spcBef>
                <a:spcPct val="20000"/>
              </a:spcBef>
            </a:pPr>
            <a:r>
              <a:rPr lang="zh-CN" altLang="en-US" sz="3200" dirty="0">
                <a:solidFill>
                  <a:srgbClr val="CC0000"/>
                </a:solidFill>
                <a:latin typeface="Arial" panose="020B0604020202020204" pitchFamily="34" charset="0"/>
              </a:rPr>
              <a:t>三、财政政策效应</a:t>
            </a:r>
            <a:endParaRPr lang="en-US" altLang="zh-CN" sz="3200" dirty="0">
              <a:solidFill>
                <a:srgbClr val="CC0000"/>
              </a:solidFill>
              <a:latin typeface="Arial" panose="020B0604020202020204" pitchFamily="34" charset="0"/>
            </a:endParaRPr>
          </a:p>
          <a:p>
            <a:pPr marL="742950" lvl="1" indent="-285750" eaLnBrk="1" hangingPunct="1">
              <a:lnSpc>
                <a:spcPct val="200000"/>
              </a:lnSpc>
              <a:spcBef>
                <a:spcPct val="20000"/>
              </a:spcBef>
            </a:pPr>
            <a:r>
              <a:rPr lang="zh-CN" altLang="en-US" sz="2800" b="0" dirty="0">
                <a:solidFill>
                  <a:srgbClr val="000000"/>
                </a:solidFill>
                <a:latin typeface="Arial" panose="020B0604020202020204" pitchFamily="34" charset="0"/>
              </a:rPr>
              <a:t>   该部分内容以</a:t>
            </a:r>
            <a:r>
              <a:rPr lang="en-US" altLang="zh-CN" sz="2800" b="0" dirty="0">
                <a:solidFill>
                  <a:srgbClr val="000000"/>
                </a:solidFill>
                <a:latin typeface="Arial" panose="020B0604020202020204" pitchFamily="34" charset="0"/>
              </a:rPr>
              <a:t>PPT</a:t>
            </a:r>
            <a:r>
              <a:rPr lang="zh-CN" altLang="en-US" sz="2800" b="0" dirty="0">
                <a:solidFill>
                  <a:srgbClr val="000000"/>
                </a:solidFill>
                <a:latin typeface="Arial" panose="020B0604020202020204" pitchFamily="34" charset="0"/>
              </a:rPr>
              <a:t>为准。</a:t>
            </a:r>
            <a:endParaRPr lang="en-US" altLang="zh-CN" sz="2800" b="0" dirty="0">
              <a:latin typeface="Arial" panose="020B0604020202020204" pitchFamily="34" charset="0"/>
            </a:endParaRPr>
          </a:p>
        </p:txBody>
      </p:sp>
      <p:sp>
        <p:nvSpPr>
          <p:cNvPr id="19459"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第二节 财政政策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6"/>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0483" name="Rectangle 5"/>
          <p:cNvSpPr/>
          <p:nvPr/>
        </p:nvSpPr>
        <p:spPr>
          <a:xfrm>
            <a:off x="214313" y="285750"/>
            <a:ext cx="5437187" cy="6286500"/>
          </a:xfrm>
          <a:prstGeom prst="rect">
            <a:avLst/>
          </a:prstGeom>
          <a:noFill/>
          <a:ln w="9525">
            <a:noFill/>
          </a:ln>
        </p:spPr>
        <p:txBody>
          <a:bodyPr anchor="ctr" anchorCtr="0">
            <a:spAutoFit/>
          </a:bodyPr>
          <a:p>
            <a:pPr indent="342900"/>
            <a:r>
              <a:rPr lang="zh-CN" altLang="en-US" sz="1600" dirty="0">
                <a:solidFill>
                  <a:srgbClr val="C00000"/>
                </a:solidFill>
                <a:latin typeface="Verdana" panose="020B0604030504040204" pitchFamily="34" charset="0"/>
              </a:rPr>
              <a:t>（一）财政政策的产出效应和挤出效应</a:t>
            </a:r>
            <a:endParaRPr lang="zh-CN" altLang="en-US" sz="1600" dirty="0">
              <a:solidFill>
                <a:srgbClr val="C00000"/>
              </a:solidFill>
              <a:latin typeface="Verdana" panose="020B0604030504040204" pitchFamily="34" charset="0"/>
            </a:endParaRPr>
          </a:p>
          <a:p>
            <a:pPr indent="342900">
              <a:lnSpc>
                <a:spcPct val="110000"/>
              </a:lnSpc>
            </a:pPr>
            <a:r>
              <a:rPr lang="zh-CN" altLang="en-US" sz="1600" b="0" dirty="0">
                <a:latin typeface="Verdana" panose="020B0604030504040204" pitchFamily="34" charset="0"/>
              </a:rPr>
              <a:t> 例：设</a:t>
            </a:r>
            <a:r>
              <a:rPr lang="en-US" altLang="zh-CN" sz="1600" b="0" dirty="0">
                <a:latin typeface="Arial" panose="020B0604020202020204" pitchFamily="34" charset="0"/>
              </a:rPr>
              <a:t>C=1000+0.8Y</a:t>
            </a:r>
            <a:r>
              <a:rPr lang="zh-CN" altLang="en-US" sz="1600" b="0" dirty="0">
                <a:latin typeface="Verdana" panose="020B0604030504040204" pitchFamily="34" charset="0"/>
              </a:rPr>
              <a:t>，</a:t>
            </a:r>
            <a:r>
              <a:rPr lang="en-US" altLang="zh-CN" sz="1600" b="0" dirty="0">
                <a:latin typeface="Arial" panose="020B0604020202020204" pitchFamily="34" charset="0"/>
              </a:rPr>
              <a:t>I=2000-10r</a:t>
            </a:r>
            <a:r>
              <a:rPr lang="en-US" altLang="zh-CN" sz="1600" b="0" dirty="0">
                <a:latin typeface="宋体" panose="02010600030101010101" pitchFamily="2" charset="-122"/>
              </a:rPr>
              <a:t>,</a:t>
            </a:r>
            <a:r>
              <a:rPr lang="en-US" altLang="zh-CN" sz="1600" b="0" dirty="0">
                <a:latin typeface="Arial" panose="020B0604020202020204" pitchFamily="34" charset="0"/>
              </a:rPr>
              <a:t>L=0.3Y-5r</a:t>
            </a:r>
            <a:r>
              <a:rPr lang="zh-CN" altLang="en-US" sz="1600" b="0" dirty="0">
                <a:latin typeface="Verdana" panose="020B0604030504040204" pitchFamily="34" charset="0"/>
              </a:rPr>
              <a:t>，</a:t>
            </a:r>
            <a:r>
              <a:rPr lang="en-US" altLang="zh-CN" sz="1600" b="0" dirty="0">
                <a:latin typeface="Arial" panose="020B0604020202020204" pitchFamily="34" charset="0"/>
              </a:rPr>
              <a:t>M=2200</a:t>
            </a:r>
            <a:r>
              <a:rPr lang="zh-CN" altLang="en-US" sz="1600" b="0" dirty="0">
                <a:latin typeface="Verdana" panose="020B0604030504040204" pitchFamily="34" charset="0"/>
              </a:rPr>
              <a:t>；若政府投资增加</a:t>
            </a:r>
            <a:r>
              <a:rPr lang="en-US" altLang="zh-CN" sz="1600" b="0" dirty="0">
                <a:latin typeface="Arial" panose="020B0604020202020204" pitchFamily="34" charset="0"/>
              </a:rPr>
              <a:t>100</a:t>
            </a:r>
            <a:r>
              <a:rPr lang="zh-CN" altLang="en-US" sz="1600" b="0" dirty="0">
                <a:latin typeface="Verdana" panose="020B0604030504040204" pitchFamily="34" charset="0"/>
              </a:rPr>
              <a:t>亿，分别用有效需求决定模型和</a:t>
            </a:r>
            <a:r>
              <a:rPr lang="en-US" altLang="zh-CN" sz="1600" b="0" dirty="0">
                <a:latin typeface="Arial" panose="020B0604020202020204" pitchFamily="34" charset="0"/>
              </a:rPr>
              <a:t>IS-LM</a:t>
            </a:r>
            <a:r>
              <a:rPr lang="zh-CN" altLang="en-US" sz="1600" b="0" dirty="0">
                <a:latin typeface="Verdana" panose="020B0604030504040204" pitchFamily="34" charset="0"/>
              </a:rPr>
              <a:t>模型计算总产出的增加，并比较它们的差别。</a:t>
            </a:r>
            <a:endParaRPr lang="zh-CN" altLang="en-US" sz="1600" b="0" dirty="0">
              <a:latin typeface="Verdana" panose="020B0604030504040204" pitchFamily="34" charset="0"/>
            </a:endParaRPr>
          </a:p>
          <a:p>
            <a:pPr indent="342900">
              <a:lnSpc>
                <a:spcPct val="110000"/>
              </a:lnSpc>
            </a:pPr>
            <a:r>
              <a:rPr lang="zh-CN" altLang="en-US" sz="1600" b="0" dirty="0">
                <a:latin typeface="Verdana" panose="020B0604030504040204" pitchFamily="34" charset="0"/>
              </a:rPr>
              <a:t> 解：用有效需求决定模型计算</a:t>
            </a:r>
            <a:r>
              <a:rPr lang="en-US" altLang="zh-CN" sz="1600" b="0" dirty="0">
                <a:latin typeface="宋体" panose="02010600030101010101" pitchFamily="2" charset="-122"/>
              </a:rPr>
              <a:t>,</a:t>
            </a:r>
            <a:r>
              <a:rPr lang="zh-CN" altLang="en-US" sz="1600" b="0" dirty="0">
                <a:latin typeface="Verdana" panose="020B0604030504040204" pitchFamily="34" charset="0"/>
              </a:rPr>
              <a:t>政府购买乘数为</a:t>
            </a:r>
            <a:r>
              <a:rPr lang="en-US" altLang="zh-CN" sz="1600" b="0" dirty="0">
                <a:latin typeface="Arial" panose="020B0604020202020204" pitchFamily="34" charset="0"/>
              </a:rPr>
              <a:t>K</a:t>
            </a:r>
            <a:r>
              <a:rPr lang="en-US" altLang="zh-CN" sz="1600" b="0" baseline="-25000" dirty="0">
                <a:latin typeface="Arial" panose="020B0604020202020204" pitchFamily="34" charset="0"/>
              </a:rPr>
              <a:t>G</a:t>
            </a:r>
            <a:r>
              <a:rPr lang="en-US" altLang="zh-CN" sz="1600" b="0" dirty="0">
                <a:latin typeface="Arial" panose="020B0604020202020204" pitchFamily="34" charset="0"/>
              </a:rPr>
              <a:t>=1/(1-0.8)=5</a:t>
            </a:r>
            <a:r>
              <a:rPr lang="en-US" altLang="zh-CN" sz="1600" b="0" dirty="0">
                <a:latin typeface="宋体" panose="02010600030101010101" pitchFamily="2" charset="-122"/>
              </a:rPr>
              <a:t>,</a:t>
            </a:r>
            <a:r>
              <a:rPr lang="en-US" altLang="zh-CN" sz="1600" b="0" dirty="0">
                <a:latin typeface="Verdana" panose="020B0604030504040204" pitchFamily="34" charset="0"/>
              </a:rPr>
              <a:t> </a:t>
            </a:r>
            <a:r>
              <a:rPr lang="zh-CN" altLang="en-US" sz="1600" b="0" dirty="0">
                <a:latin typeface="Verdana" panose="020B0604030504040204" pitchFamily="34" charset="0"/>
              </a:rPr>
              <a:t>若政府投资增加</a:t>
            </a:r>
            <a:r>
              <a:rPr lang="en-US" altLang="zh-CN" sz="1600" b="0" dirty="0">
                <a:latin typeface="Arial" panose="020B0604020202020204" pitchFamily="34" charset="0"/>
              </a:rPr>
              <a:t>100</a:t>
            </a:r>
            <a:r>
              <a:rPr lang="zh-CN" altLang="en-US" sz="1600" b="0" dirty="0">
                <a:latin typeface="Verdana" panose="020B0604030504040204" pitchFamily="34" charset="0"/>
              </a:rPr>
              <a:t>亿，则产出增加为</a:t>
            </a:r>
            <a:r>
              <a:rPr lang="en-US" altLang="zh-CN" sz="1600" b="0" dirty="0">
                <a:latin typeface="Arial" panose="020B0604020202020204" pitchFamily="34" charset="0"/>
              </a:rPr>
              <a:t>100</a:t>
            </a:r>
            <a:r>
              <a:rPr lang="zh-CN" altLang="en-US" sz="1600" b="0" dirty="0">
                <a:latin typeface="Arial" panose="020B0604020202020204" pitchFamily="34" charset="0"/>
              </a:rPr>
              <a:t>亿</a:t>
            </a:r>
            <a:r>
              <a:rPr lang="en-US" altLang="zh-CN" sz="1600" b="0" dirty="0">
                <a:latin typeface="Arial" panose="020B0604020202020204" pitchFamily="34" charset="0"/>
              </a:rPr>
              <a:t>×5=500</a:t>
            </a:r>
            <a:r>
              <a:rPr lang="zh-CN" altLang="en-US" sz="1600" b="0" dirty="0">
                <a:latin typeface="Arial" panose="020B0604020202020204" pitchFamily="34" charset="0"/>
              </a:rPr>
              <a:t>亿</a:t>
            </a:r>
            <a:r>
              <a:rPr lang="zh-CN" altLang="en-US" sz="1600" b="0" dirty="0">
                <a:latin typeface="Verdana" panose="020B0604030504040204" pitchFamily="34" charset="0"/>
              </a:rPr>
              <a:t>。</a:t>
            </a:r>
            <a:endParaRPr lang="zh-CN" altLang="en-US" sz="1600" b="0" dirty="0">
              <a:latin typeface="Verdana" panose="020B0604030504040204" pitchFamily="34" charset="0"/>
            </a:endParaRPr>
          </a:p>
          <a:p>
            <a:pPr indent="342900">
              <a:lnSpc>
                <a:spcPct val="110000"/>
              </a:lnSpc>
            </a:pPr>
            <a:r>
              <a:rPr lang="zh-CN" altLang="en-US" sz="1600" b="0" dirty="0">
                <a:latin typeface="Verdana" panose="020B0604030504040204" pitchFamily="34" charset="0"/>
              </a:rPr>
              <a:t> </a:t>
            </a:r>
            <a:r>
              <a:rPr lang="zh-CN" altLang="en-US" sz="1600" b="0" dirty="0">
                <a:latin typeface="Arial" panose="020B0604020202020204" pitchFamily="34" charset="0"/>
              </a:rPr>
              <a:t>用</a:t>
            </a:r>
            <a:r>
              <a:rPr lang="en-US" altLang="zh-CN" sz="1600" b="0" dirty="0">
                <a:latin typeface="Arial" panose="020B0604020202020204" pitchFamily="34" charset="0"/>
              </a:rPr>
              <a:t>IS-LM</a:t>
            </a:r>
            <a:r>
              <a:rPr lang="zh-CN" altLang="en-US" sz="1600" b="0" dirty="0">
                <a:latin typeface="Arial" panose="020B0604020202020204" pitchFamily="34" charset="0"/>
              </a:rPr>
              <a:t>模型计算</a:t>
            </a:r>
            <a:r>
              <a:rPr lang="en-US" altLang="zh-CN" sz="1600" b="0" dirty="0">
                <a:latin typeface="宋体" panose="02010600030101010101" pitchFamily="2" charset="-122"/>
              </a:rPr>
              <a:t>,</a:t>
            </a:r>
            <a:r>
              <a:rPr lang="en-US" altLang="zh-CN" sz="1600" b="0" dirty="0">
                <a:latin typeface="Arial" panose="020B0604020202020204" pitchFamily="34" charset="0"/>
              </a:rPr>
              <a:t> </a:t>
            </a:r>
            <a:r>
              <a:rPr lang="zh-CN" altLang="en-US" sz="1600" b="0" dirty="0">
                <a:latin typeface="Arial" panose="020B0604020202020204" pitchFamily="34" charset="0"/>
              </a:rPr>
              <a:t>政府投资增加前后的</a:t>
            </a:r>
            <a:r>
              <a:rPr lang="en-US" altLang="zh-CN" sz="1600" b="0" dirty="0">
                <a:latin typeface="Arial" panose="020B0604020202020204" pitchFamily="34" charset="0"/>
              </a:rPr>
              <a:t>IS</a:t>
            </a:r>
            <a:r>
              <a:rPr lang="zh-CN" altLang="en-US" sz="1600" b="0" dirty="0">
                <a:latin typeface="Arial" panose="020B0604020202020204" pitchFamily="34" charset="0"/>
              </a:rPr>
              <a:t>曲线方程分别为</a:t>
            </a:r>
            <a:r>
              <a:rPr lang="en-US" altLang="zh-CN" sz="1600" b="0" dirty="0">
                <a:latin typeface="Arial" panose="020B0604020202020204" pitchFamily="34" charset="0"/>
              </a:rPr>
              <a:t>r=300-0.02Y</a:t>
            </a:r>
            <a:r>
              <a:rPr lang="en-US" altLang="zh-CN" sz="1600" b="0" dirty="0">
                <a:latin typeface="宋体" panose="02010600030101010101" pitchFamily="2" charset="-122"/>
              </a:rPr>
              <a:t>,</a:t>
            </a:r>
            <a:r>
              <a:rPr lang="en-US" altLang="zh-CN" sz="1600" b="0" dirty="0">
                <a:latin typeface="Arial" panose="020B0604020202020204" pitchFamily="34" charset="0"/>
              </a:rPr>
              <a:t>r′=310-0.02Y</a:t>
            </a:r>
            <a:r>
              <a:rPr lang="zh-CN" altLang="en-US" sz="1600" b="0" dirty="0">
                <a:latin typeface="Arial" panose="020B0604020202020204" pitchFamily="34" charset="0"/>
              </a:rPr>
              <a:t>；</a:t>
            </a:r>
            <a:r>
              <a:rPr lang="en-US" altLang="zh-CN" sz="1600" b="0" dirty="0">
                <a:latin typeface="Arial" panose="020B0604020202020204" pitchFamily="34" charset="0"/>
              </a:rPr>
              <a:t>LM</a:t>
            </a:r>
            <a:r>
              <a:rPr lang="zh-CN" altLang="en-US" sz="1600" b="0" dirty="0">
                <a:latin typeface="Arial" panose="020B0604020202020204" pitchFamily="34" charset="0"/>
              </a:rPr>
              <a:t>曲线方程为</a:t>
            </a:r>
            <a:r>
              <a:rPr lang="en-US" altLang="zh-CN" sz="1600" b="0" dirty="0">
                <a:latin typeface="Arial" panose="020B0604020202020204" pitchFamily="34" charset="0"/>
              </a:rPr>
              <a:t>r=-440+0.06Y</a:t>
            </a:r>
            <a:r>
              <a:rPr lang="zh-CN" altLang="en-US" sz="1600" b="0" dirty="0">
                <a:latin typeface="Arial" panose="020B0604020202020204" pitchFamily="34" charset="0"/>
              </a:rPr>
              <a:t>；分别解政府投资增加前后的</a:t>
            </a:r>
            <a:r>
              <a:rPr lang="en-US" altLang="zh-CN" sz="1600" b="0" dirty="0">
                <a:latin typeface="Arial" panose="020B0604020202020204" pitchFamily="34" charset="0"/>
              </a:rPr>
              <a:t>IS-LM</a:t>
            </a:r>
            <a:r>
              <a:rPr lang="zh-CN" altLang="en-US" sz="1600" b="0" dirty="0">
                <a:latin typeface="Arial" panose="020B0604020202020204" pitchFamily="34" charset="0"/>
              </a:rPr>
              <a:t>模型</a:t>
            </a:r>
            <a:r>
              <a:rPr lang="en-US" altLang="zh-CN" sz="1600" b="0" dirty="0">
                <a:latin typeface="宋体" panose="02010600030101010101" pitchFamily="2" charset="-122"/>
              </a:rPr>
              <a:t>:</a:t>
            </a:r>
            <a:endParaRPr lang="en-US" altLang="zh-CN" sz="1600" b="0" dirty="0">
              <a:latin typeface="宋体" panose="02010600030101010101" pitchFamily="2" charset="-122"/>
            </a:endParaRPr>
          </a:p>
          <a:p>
            <a:pPr indent="342900">
              <a:lnSpc>
                <a:spcPct val="110000"/>
              </a:lnSpc>
            </a:pPr>
            <a:r>
              <a:rPr lang="en-US" altLang="zh-CN" sz="1600" b="0" dirty="0">
                <a:latin typeface="Arial" panose="020B0604020202020204" pitchFamily="34" charset="0"/>
              </a:rPr>
              <a:t> Y=9250</a:t>
            </a:r>
            <a:r>
              <a:rPr lang="zh-CN" altLang="en-US" sz="1600" b="0" dirty="0">
                <a:latin typeface="Arial" panose="020B0604020202020204" pitchFamily="34" charset="0"/>
              </a:rPr>
              <a:t>，</a:t>
            </a:r>
            <a:r>
              <a:rPr lang="en-US" altLang="zh-CN" sz="1600" b="0" dirty="0">
                <a:latin typeface="Arial" panose="020B0604020202020204" pitchFamily="34" charset="0"/>
              </a:rPr>
              <a:t>Y′=9375</a:t>
            </a:r>
            <a:r>
              <a:rPr lang="zh-CN" altLang="en-US" sz="1600" b="0" dirty="0">
                <a:latin typeface="Arial" panose="020B0604020202020204" pitchFamily="34" charset="0"/>
              </a:rPr>
              <a:t>；</a:t>
            </a:r>
            <a:r>
              <a:rPr lang="en-US" altLang="zh-CN" sz="1600" b="0" dirty="0">
                <a:latin typeface="Arial" panose="020B0604020202020204" pitchFamily="34" charset="0"/>
              </a:rPr>
              <a:t>ΔY=9375-9250=125</a:t>
            </a:r>
            <a:r>
              <a:rPr lang="zh-CN" altLang="en-US" sz="1600" b="0" dirty="0">
                <a:latin typeface="Arial" panose="020B0604020202020204" pitchFamily="34" charset="0"/>
              </a:rPr>
              <a:t>，即总产出增加</a:t>
            </a:r>
            <a:r>
              <a:rPr lang="en-US" altLang="zh-CN" sz="1600" b="0" dirty="0">
                <a:latin typeface="Arial" panose="020B0604020202020204" pitchFamily="34" charset="0"/>
              </a:rPr>
              <a:t>125</a:t>
            </a:r>
            <a:r>
              <a:rPr lang="zh-CN" altLang="en-US" sz="1600" b="0" dirty="0">
                <a:latin typeface="Arial" panose="020B0604020202020204" pitchFamily="34" charset="0"/>
              </a:rPr>
              <a:t>亿元。用不同方法计算的产出增加差距为</a:t>
            </a:r>
            <a:r>
              <a:rPr lang="en-US" altLang="zh-CN" sz="1600" b="0" dirty="0">
                <a:latin typeface="Arial" panose="020B0604020202020204" pitchFamily="34" charset="0"/>
              </a:rPr>
              <a:t>375</a:t>
            </a:r>
            <a:r>
              <a:rPr lang="zh-CN" altLang="en-US" sz="1600" b="0" dirty="0">
                <a:latin typeface="Arial" panose="020B0604020202020204" pitchFamily="34" charset="0"/>
              </a:rPr>
              <a:t>亿元</a:t>
            </a:r>
            <a:r>
              <a:rPr lang="zh-CN" altLang="en-US" sz="1600" b="0" dirty="0">
                <a:latin typeface="Verdana" panose="020B0604030504040204" pitchFamily="34" charset="0"/>
              </a:rPr>
              <a:t>。</a:t>
            </a:r>
            <a:endParaRPr lang="zh-CN" altLang="en-US" sz="1600" b="0" dirty="0">
              <a:latin typeface="Verdana" panose="020B0604030504040204" pitchFamily="34" charset="0"/>
            </a:endParaRPr>
          </a:p>
          <a:p>
            <a:pPr indent="342900">
              <a:lnSpc>
                <a:spcPct val="110000"/>
              </a:lnSpc>
            </a:pPr>
            <a:r>
              <a:rPr lang="zh-CN" altLang="en-US" sz="1600" b="0" dirty="0">
                <a:latin typeface="Arial" panose="020B0604020202020204" pitchFamily="34" charset="0"/>
              </a:rPr>
              <a:t>是什么原因造成上述差距呢？通过分析可以发现，在</a:t>
            </a:r>
            <a:r>
              <a:rPr lang="en-US" altLang="zh-CN" sz="1600" b="0" dirty="0">
                <a:latin typeface="Arial" panose="020B0604020202020204" pitchFamily="34" charset="0"/>
              </a:rPr>
              <a:t>IS-LM</a:t>
            </a:r>
            <a:r>
              <a:rPr lang="zh-CN" altLang="en-US" sz="1600" b="0" dirty="0">
                <a:latin typeface="Arial" panose="020B0604020202020204" pitchFamily="34" charset="0"/>
              </a:rPr>
              <a:t>模型中，政府投资增加前后该社会的利率水平是不同的，它们分别为</a:t>
            </a:r>
            <a:r>
              <a:rPr lang="en-US" altLang="zh-CN" sz="1600" b="0" dirty="0">
                <a:latin typeface="Arial" panose="020B0604020202020204" pitchFamily="34" charset="0"/>
              </a:rPr>
              <a:t>r=115</a:t>
            </a:r>
            <a:r>
              <a:rPr lang="zh-CN" altLang="en-US" sz="1600" b="0" dirty="0">
                <a:latin typeface="Arial" panose="020B0604020202020204" pitchFamily="34" charset="0"/>
              </a:rPr>
              <a:t>（可视作</a:t>
            </a:r>
            <a:r>
              <a:rPr lang="en-US" altLang="zh-CN" sz="1600" b="0" dirty="0">
                <a:latin typeface="Arial" panose="020B0604020202020204" pitchFamily="34" charset="0"/>
              </a:rPr>
              <a:t>11.5%</a:t>
            </a:r>
            <a:r>
              <a:rPr lang="zh-CN" altLang="en-US" sz="1600" b="0" dirty="0">
                <a:latin typeface="Arial" panose="020B0604020202020204" pitchFamily="34" charset="0"/>
              </a:rPr>
              <a:t>），</a:t>
            </a:r>
            <a:r>
              <a:rPr lang="en-US" altLang="zh-CN" sz="1600" b="0" dirty="0">
                <a:latin typeface="Arial" panose="020B0604020202020204" pitchFamily="34" charset="0"/>
              </a:rPr>
              <a:t>r′=122.5</a:t>
            </a:r>
            <a:r>
              <a:rPr lang="zh-CN" altLang="en-US" sz="1600" b="0" dirty="0">
                <a:latin typeface="Arial" panose="020B0604020202020204" pitchFamily="34" charset="0"/>
              </a:rPr>
              <a:t>（可视作</a:t>
            </a:r>
            <a:r>
              <a:rPr lang="en-US" altLang="zh-CN" sz="1600" b="0" dirty="0">
                <a:latin typeface="Arial" panose="020B0604020202020204" pitchFamily="34" charset="0"/>
              </a:rPr>
              <a:t>12.25%</a:t>
            </a:r>
            <a:r>
              <a:rPr lang="zh-CN" altLang="en-US" sz="1600" b="0" dirty="0">
                <a:latin typeface="Arial" panose="020B0604020202020204" pitchFamily="34" charset="0"/>
              </a:rPr>
              <a:t>），即政府增加投资后利率水平上升了</a:t>
            </a:r>
            <a:r>
              <a:rPr lang="en-US" altLang="zh-CN" sz="1600" b="0" dirty="0">
                <a:latin typeface="Arial" panose="020B0604020202020204" pitchFamily="34" charset="0"/>
              </a:rPr>
              <a:t>0.75</a:t>
            </a:r>
            <a:r>
              <a:rPr lang="zh-CN" altLang="en-US" sz="1600" b="0" dirty="0">
                <a:latin typeface="Arial" panose="020B0604020202020204" pitchFamily="34" charset="0"/>
              </a:rPr>
              <a:t>个百分点。而一般的社会投资（私人投资）与利率水平成反比，利率水平的上升将抑制或排挤了原有的社会投资，从而部分抵消了政府投资的产出效应。</a:t>
            </a:r>
            <a:endParaRPr lang="zh-CN" altLang="en-US" sz="1600" b="0" dirty="0">
              <a:latin typeface="Arial" panose="020B0604020202020204" pitchFamily="34" charset="0"/>
            </a:endParaRPr>
          </a:p>
          <a:p>
            <a:pPr indent="342900">
              <a:lnSpc>
                <a:spcPct val="110000"/>
              </a:lnSpc>
            </a:pPr>
            <a:r>
              <a:rPr lang="zh-CN" altLang="en-US" sz="1600" b="0" dirty="0">
                <a:highlight>
                  <a:srgbClr val="FFFF00"/>
                </a:highlight>
                <a:latin typeface="Arial" panose="020B0604020202020204" pitchFamily="34" charset="0"/>
              </a:rPr>
              <a:t>如果假设利率水平不发生变化</a:t>
            </a:r>
            <a:r>
              <a:rPr lang="zh-CN" altLang="en-US" sz="1600" b="0" dirty="0">
                <a:latin typeface="Arial" panose="020B0604020202020204" pitchFamily="34" charset="0"/>
              </a:rPr>
              <a:t>，即</a:t>
            </a:r>
            <a:r>
              <a:rPr lang="en-US" altLang="zh-CN" sz="1600" b="0" dirty="0">
                <a:latin typeface="Arial" panose="020B0604020202020204" pitchFamily="34" charset="0"/>
              </a:rPr>
              <a:t>r=115</a:t>
            </a:r>
            <a:r>
              <a:rPr lang="zh-CN" altLang="en-US" sz="1600" b="0" dirty="0">
                <a:latin typeface="Arial" panose="020B0604020202020204" pitchFamily="34" charset="0"/>
              </a:rPr>
              <a:t>，代入</a:t>
            </a:r>
            <a:r>
              <a:rPr lang="en-US" altLang="zh-CN" sz="1600" b="0" dirty="0">
                <a:latin typeface="Arial" panose="020B0604020202020204" pitchFamily="34" charset="0"/>
              </a:rPr>
              <a:t>r′=310-0.02Y</a:t>
            </a:r>
            <a:r>
              <a:rPr lang="zh-CN" altLang="en-US" sz="1600" b="0" dirty="0">
                <a:latin typeface="Arial" panose="020B0604020202020204" pitchFamily="34" charset="0"/>
              </a:rPr>
              <a:t>得</a:t>
            </a:r>
            <a:r>
              <a:rPr lang="en-US" altLang="zh-CN" sz="1600" b="0" dirty="0">
                <a:latin typeface="Arial" panose="020B0604020202020204" pitchFamily="34" charset="0"/>
              </a:rPr>
              <a:t>Y′=9750</a:t>
            </a:r>
            <a:r>
              <a:rPr lang="zh-CN" altLang="en-US" sz="1600" b="0" dirty="0">
                <a:latin typeface="Arial" panose="020B0604020202020204" pitchFamily="34" charset="0"/>
              </a:rPr>
              <a:t>，即政府投资增加后总产出水平可上升至</a:t>
            </a:r>
            <a:r>
              <a:rPr lang="en-US" altLang="zh-CN" sz="1600" b="0" dirty="0">
                <a:latin typeface="Arial" panose="020B0604020202020204" pitchFamily="34" charset="0"/>
              </a:rPr>
              <a:t>9750</a:t>
            </a:r>
            <a:r>
              <a:rPr lang="zh-CN" altLang="en-US" sz="1600" b="0" dirty="0">
                <a:latin typeface="Arial" panose="020B0604020202020204" pitchFamily="34" charset="0"/>
              </a:rPr>
              <a:t>亿，与</a:t>
            </a:r>
            <a:r>
              <a:rPr lang="en-US" altLang="zh-CN" sz="1600" b="0" dirty="0">
                <a:latin typeface="Arial" panose="020B0604020202020204" pitchFamily="34" charset="0"/>
              </a:rPr>
              <a:t>9250</a:t>
            </a:r>
            <a:r>
              <a:rPr lang="zh-CN" altLang="en-US" sz="1600" b="0" dirty="0">
                <a:latin typeface="Arial" panose="020B0604020202020204" pitchFamily="34" charset="0"/>
              </a:rPr>
              <a:t>亿相比，增加</a:t>
            </a:r>
            <a:r>
              <a:rPr lang="en-US" altLang="zh-CN" sz="1600" b="0" dirty="0">
                <a:latin typeface="Arial" panose="020B0604020202020204" pitchFamily="34" charset="0"/>
              </a:rPr>
              <a:t>500</a:t>
            </a:r>
            <a:r>
              <a:rPr lang="zh-CN" altLang="en-US" sz="1600" b="0" dirty="0">
                <a:latin typeface="Arial" panose="020B0604020202020204" pitchFamily="34" charset="0"/>
              </a:rPr>
              <a:t>个亿。这一结果与不考虑利率水平的乘数效应完全一致。如右上图所示：</a:t>
            </a:r>
            <a:endParaRPr lang="zh-CN" altLang="en-US" sz="1600" b="0" dirty="0">
              <a:latin typeface="Arial" panose="020B0604020202020204" pitchFamily="34" charset="0"/>
            </a:endParaRPr>
          </a:p>
        </p:txBody>
      </p:sp>
      <p:sp>
        <p:nvSpPr>
          <p:cNvPr id="20484" name="Text Box 6"/>
          <p:cNvSpPr txBox="1"/>
          <p:nvPr/>
        </p:nvSpPr>
        <p:spPr>
          <a:xfrm>
            <a:off x="5867400" y="4941888"/>
            <a:ext cx="2665413" cy="1377950"/>
          </a:xfrm>
          <a:prstGeom prst="rect">
            <a:avLst/>
          </a:prstGeom>
          <a:noFill/>
          <a:ln w="9525" cap="flat" cmpd="sng">
            <a:solidFill>
              <a:srgbClr val="0000FF"/>
            </a:solidFill>
            <a:prstDash val="solid"/>
            <a:miter/>
            <a:headEnd type="none" w="med" len="med"/>
            <a:tailEnd type="none" w="med" len="med"/>
          </a:ln>
        </p:spPr>
        <p:txBody>
          <a:bodyPr>
            <a:spAutoFit/>
          </a:bodyPr>
          <a:p>
            <a:r>
              <a:rPr lang="zh-CN" altLang="en-US" sz="1400" dirty="0">
                <a:solidFill>
                  <a:srgbClr val="0000FF"/>
                </a:solidFill>
                <a:latin typeface="Arial" panose="020B0604020202020204" pitchFamily="34" charset="0"/>
              </a:rPr>
              <a:t>财政政策的</a:t>
            </a:r>
            <a:r>
              <a:rPr lang="zh-CN" altLang="en-US" sz="1400" dirty="0">
                <a:solidFill>
                  <a:srgbClr val="0000FF"/>
                </a:solidFill>
                <a:highlight>
                  <a:srgbClr val="FFFF00"/>
                </a:highlight>
                <a:latin typeface="Arial" panose="020B0604020202020204" pitchFamily="34" charset="0"/>
              </a:rPr>
              <a:t>挤出效应</a:t>
            </a:r>
            <a:endParaRPr lang="zh-CN" altLang="en-US" sz="1400" dirty="0">
              <a:solidFill>
                <a:srgbClr val="0000FF"/>
              </a:solidFill>
              <a:latin typeface="Arial" panose="020B0604020202020204" pitchFamily="34" charset="0"/>
            </a:endParaRPr>
          </a:p>
          <a:p>
            <a:r>
              <a:rPr lang="zh-CN" altLang="en-US" sz="1400" dirty="0">
                <a:solidFill>
                  <a:srgbClr val="0000FF"/>
                </a:solidFill>
                <a:latin typeface="Arial" panose="020B0604020202020204" pitchFamily="34" charset="0"/>
              </a:rPr>
              <a:t>        由于政府支出（包括政府的公务性购买、政府投资和转移支付）的增加使利率水平上升，从而抑制（挤出）了部分社会（私人）投资的现象。</a:t>
            </a:r>
            <a:endParaRPr lang="zh-CN" altLang="en-US" sz="1400" dirty="0">
              <a:solidFill>
                <a:srgbClr val="0000FF"/>
              </a:solidFill>
              <a:latin typeface="Arial" panose="020B0604020202020204" pitchFamily="34" charset="0"/>
            </a:endParaRPr>
          </a:p>
        </p:txBody>
      </p:sp>
      <p:sp>
        <p:nvSpPr>
          <p:cNvPr id="20485" name="Text Box 7"/>
          <p:cNvSpPr txBox="1"/>
          <p:nvPr/>
        </p:nvSpPr>
        <p:spPr>
          <a:xfrm>
            <a:off x="5867400" y="3573463"/>
            <a:ext cx="2665413" cy="1165225"/>
          </a:xfrm>
          <a:prstGeom prst="rect">
            <a:avLst/>
          </a:prstGeom>
          <a:noFill/>
          <a:ln w="9525" cap="flat" cmpd="sng">
            <a:solidFill>
              <a:srgbClr val="0000FF"/>
            </a:solidFill>
            <a:prstDash val="solid"/>
            <a:miter/>
            <a:headEnd type="none" w="med" len="med"/>
            <a:tailEnd type="none" w="med" len="med"/>
          </a:ln>
        </p:spPr>
        <p:txBody>
          <a:bodyPr>
            <a:spAutoFit/>
          </a:bodyPr>
          <a:p>
            <a:r>
              <a:rPr lang="zh-CN" altLang="en-US" sz="1400" dirty="0">
                <a:solidFill>
                  <a:srgbClr val="0000FF"/>
                </a:solidFill>
                <a:latin typeface="Arial" panose="020B0604020202020204" pitchFamily="34" charset="0"/>
              </a:rPr>
              <a:t>财政政策的产出效应</a:t>
            </a:r>
            <a:endParaRPr lang="zh-CN" altLang="en-US" sz="1400" dirty="0">
              <a:solidFill>
                <a:srgbClr val="0000FF"/>
              </a:solidFill>
              <a:latin typeface="Arial" panose="020B0604020202020204" pitchFamily="34" charset="0"/>
            </a:endParaRPr>
          </a:p>
          <a:p>
            <a:r>
              <a:rPr lang="zh-CN" altLang="en-US" sz="1400" dirty="0">
                <a:solidFill>
                  <a:srgbClr val="0000FF"/>
                </a:solidFill>
                <a:latin typeface="Arial" panose="020B0604020202020204" pitchFamily="34" charset="0"/>
              </a:rPr>
              <a:t>        财政政策工具引起一个国家总产出水平或总收入水平的变化，也可称财政政策的收入效应</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20486" name="Line 8"/>
          <p:cNvSpPr/>
          <p:nvPr/>
        </p:nvSpPr>
        <p:spPr>
          <a:xfrm>
            <a:off x="6156325" y="1341438"/>
            <a:ext cx="0" cy="1727200"/>
          </a:xfrm>
          <a:prstGeom prst="line">
            <a:avLst/>
          </a:prstGeom>
          <a:ln w="9525" cap="flat" cmpd="sng">
            <a:solidFill>
              <a:schemeClr val="tx1"/>
            </a:solidFill>
            <a:prstDash val="solid"/>
            <a:headEnd type="stealth" w="med" len="lg"/>
            <a:tailEnd type="none" w="med" len="med"/>
          </a:ln>
        </p:spPr>
      </p:sp>
      <p:sp>
        <p:nvSpPr>
          <p:cNvPr id="20487" name="Line 9"/>
          <p:cNvSpPr/>
          <p:nvPr/>
        </p:nvSpPr>
        <p:spPr>
          <a:xfrm>
            <a:off x="6156325" y="3068638"/>
            <a:ext cx="2303463" cy="0"/>
          </a:xfrm>
          <a:prstGeom prst="line">
            <a:avLst/>
          </a:prstGeom>
          <a:ln w="9525" cap="flat" cmpd="sng">
            <a:solidFill>
              <a:schemeClr val="tx1"/>
            </a:solidFill>
            <a:prstDash val="solid"/>
            <a:headEnd type="none" w="med" len="med"/>
            <a:tailEnd type="stealth" w="med" len="lg"/>
          </a:ln>
        </p:spPr>
      </p:sp>
      <p:sp>
        <p:nvSpPr>
          <p:cNvPr id="20488" name="Line 10"/>
          <p:cNvSpPr/>
          <p:nvPr/>
        </p:nvSpPr>
        <p:spPr>
          <a:xfrm>
            <a:off x="6516688" y="1773238"/>
            <a:ext cx="1584325" cy="1079500"/>
          </a:xfrm>
          <a:prstGeom prst="line">
            <a:avLst/>
          </a:prstGeom>
          <a:ln w="19050" cap="flat" cmpd="sng">
            <a:solidFill>
              <a:srgbClr val="0000FF"/>
            </a:solidFill>
            <a:prstDash val="solid"/>
            <a:headEnd type="none" w="med" len="med"/>
            <a:tailEnd type="none" w="med" len="med"/>
          </a:ln>
        </p:spPr>
      </p:sp>
      <p:sp>
        <p:nvSpPr>
          <p:cNvPr id="20489" name="Line 11"/>
          <p:cNvSpPr/>
          <p:nvPr/>
        </p:nvSpPr>
        <p:spPr>
          <a:xfrm>
            <a:off x="6804025" y="1557338"/>
            <a:ext cx="1512888" cy="1081087"/>
          </a:xfrm>
          <a:prstGeom prst="line">
            <a:avLst/>
          </a:prstGeom>
          <a:ln w="19050" cap="flat" cmpd="sng">
            <a:solidFill>
              <a:srgbClr val="0000FF"/>
            </a:solidFill>
            <a:prstDash val="solid"/>
            <a:headEnd type="none" w="med" len="med"/>
            <a:tailEnd type="none" w="med" len="med"/>
          </a:ln>
        </p:spPr>
      </p:sp>
      <p:sp>
        <p:nvSpPr>
          <p:cNvPr id="20490" name="Line 12"/>
          <p:cNvSpPr/>
          <p:nvPr/>
        </p:nvSpPr>
        <p:spPr>
          <a:xfrm flipV="1">
            <a:off x="6516688" y="1484313"/>
            <a:ext cx="1511300" cy="1296987"/>
          </a:xfrm>
          <a:prstGeom prst="line">
            <a:avLst/>
          </a:prstGeom>
          <a:ln w="19050" cap="flat" cmpd="sng">
            <a:solidFill>
              <a:srgbClr val="0000FF"/>
            </a:solidFill>
            <a:prstDash val="solid"/>
            <a:headEnd type="none" w="med" len="med"/>
            <a:tailEnd type="none" w="med" len="med"/>
          </a:ln>
        </p:spPr>
      </p:sp>
      <p:sp>
        <p:nvSpPr>
          <p:cNvPr id="20491" name="Line 13"/>
          <p:cNvSpPr/>
          <p:nvPr/>
        </p:nvSpPr>
        <p:spPr>
          <a:xfrm flipV="1">
            <a:off x="6156325" y="2205038"/>
            <a:ext cx="1008063" cy="0"/>
          </a:xfrm>
          <a:prstGeom prst="line">
            <a:avLst/>
          </a:prstGeom>
          <a:ln w="9525" cap="flat" cmpd="sng">
            <a:solidFill>
              <a:srgbClr val="FF0000"/>
            </a:solidFill>
            <a:prstDash val="dash"/>
            <a:headEnd type="none" w="med" len="med"/>
            <a:tailEnd type="none" w="med" len="med"/>
          </a:ln>
        </p:spPr>
      </p:sp>
      <p:sp>
        <p:nvSpPr>
          <p:cNvPr id="20492" name="Line 14"/>
          <p:cNvSpPr/>
          <p:nvPr/>
        </p:nvSpPr>
        <p:spPr>
          <a:xfrm>
            <a:off x="7164388" y="2205038"/>
            <a:ext cx="0" cy="863600"/>
          </a:xfrm>
          <a:prstGeom prst="line">
            <a:avLst/>
          </a:prstGeom>
          <a:ln w="9525" cap="flat" cmpd="sng">
            <a:solidFill>
              <a:srgbClr val="FF0000"/>
            </a:solidFill>
            <a:prstDash val="dash"/>
            <a:headEnd type="none" w="med" len="med"/>
            <a:tailEnd type="none" w="med" len="med"/>
          </a:ln>
        </p:spPr>
      </p:sp>
      <p:sp>
        <p:nvSpPr>
          <p:cNvPr id="20493" name="Line 15"/>
          <p:cNvSpPr/>
          <p:nvPr/>
        </p:nvSpPr>
        <p:spPr>
          <a:xfrm flipH="1">
            <a:off x="6156325" y="1989138"/>
            <a:ext cx="1295400" cy="0"/>
          </a:xfrm>
          <a:prstGeom prst="line">
            <a:avLst/>
          </a:prstGeom>
          <a:ln w="9525" cap="flat" cmpd="sng">
            <a:solidFill>
              <a:srgbClr val="FF0000"/>
            </a:solidFill>
            <a:prstDash val="dash"/>
            <a:headEnd type="none" w="med" len="med"/>
            <a:tailEnd type="none" w="med" len="med"/>
          </a:ln>
        </p:spPr>
      </p:sp>
      <p:sp>
        <p:nvSpPr>
          <p:cNvPr id="20494" name="Line 16"/>
          <p:cNvSpPr/>
          <p:nvPr/>
        </p:nvSpPr>
        <p:spPr>
          <a:xfrm>
            <a:off x="7451725" y="1989138"/>
            <a:ext cx="0" cy="1079500"/>
          </a:xfrm>
          <a:prstGeom prst="line">
            <a:avLst/>
          </a:prstGeom>
          <a:ln w="9525" cap="flat" cmpd="sng">
            <a:solidFill>
              <a:srgbClr val="FF0000"/>
            </a:solidFill>
            <a:prstDash val="dash"/>
            <a:headEnd type="none" w="med" len="med"/>
            <a:tailEnd type="none" w="med" len="med"/>
          </a:ln>
        </p:spPr>
      </p:sp>
      <p:sp>
        <p:nvSpPr>
          <p:cNvPr id="20495" name="Line 17"/>
          <p:cNvSpPr/>
          <p:nvPr/>
        </p:nvSpPr>
        <p:spPr>
          <a:xfrm>
            <a:off x="7164388" y="2205038"/>
            <a:ext cx="576262" cy="0"/>
          </a:xfrm>
          <a:prstGeom prst="line">
            <a:avLst/>
          </a:prstGeom>
          <a:ln w="9525" cap="flat" cmpd="sng">
            <a:solidFill>
              <a:srgbClr val="009900"/>
            </a:solidFill>
            <a:prstDash val="dash"/>
            <a:headEnd type="none" w="med" len="med"/>
            <a:tailEnd type="none" w="med" len="med"/>
          </a:ln>
        </p:spPr>
      </p:sp>
      <p:sp>
        <p:nvSpPr>
          <p:cNvPr id="20496" name="Line 18"/>
          <p:cNvSpPr/>
          <p:nvPr/>
        </p:nvSpPr>
        <p:spPr>
          <a:xfrm>
            <a:off x="7740650" y="2205038"/>
            <a:ext cx="0" cy="863600"/>
          </a:xfrm>
          <a:prstGeom prst="line">
            <a:avLst/>
          </a:prstGeom>
          <a:ln w="9525" cap="flat" cmpd="sng">
            <a:solidFill>
              <a:srgbClr val="009900"/>
            </a:solidFill>
            <a:prstDash val="dash"/>
            <a:headEnd type="none" w="med" len="med"/>
            <a:tailEnd type="none" w="med" len="med"/>
          </a:ln>
        </p:spPr>
      </p:sp>
      <p:sp>
        <p:nvSpPr>
          <p:cNvPr id="20497" name="Text Box 19"/>
          <p:cNvSpPr txBox="1"/>
          <p:nvPr/>
        </p:nvSpPr>
        <p:spPr>
          <a:xfrm>
            <a:off x="8027988" y="1293813"/>
            <a:ext cx="412750" cy="274637"/>
          </a:xfrm>
          <a:prstGeom prst="rect">
            <a:avLst/>
          </a:prstGeom>
          <a:noFill/>
          <a:ln w="9525">
            <a:noFill/>
          </a:ln>
        </p:spPr>
        <p:txBody>
          <a:bodyPr wrap="none">
            <a:spAutoFit/>
          </a:bodyPr>
          <a:p>
            <a:r>
              <a:rPr lang="en-US" altLang="zh-CN" sz="1200" dirty="0">
                <a:latin typeface="Arial" panose="020B0604020202020204" pitchFamily="34" charset="0"/>
              </a:rPr>
              <a:t>LM</a:t>
            </a:r>
            <a:endParaRPr lang="en-US" altLang="zh-CN" sz="1200" dirty="0">
              <a:latin typeface="Arial" panose="020B0604020202020204" pitchFamily="34" charset="0"/>
            </a:endParaRPr>
          </a:p>
        </p:txBody>
      </p:sp>
      <p:sp>
        <p:nvSpPr>
          <p:cNvPr id="20498" name="Text Box 20"/>
          <p:cNvSpPr txBox="1"/>
          <p:nvPr/>
        </p:nvSpPr>
        <p:spPr>
          <a:xfrm>
            <a:off x="6227763" y="1628775"/>
            <a:ext cx="379412" cy="274638"/>
          </a:xfrm>
          <a:prstGeom prst="rect">
            <a:avLst/>
          </a:prstGeom>
          <a:noFill/>
          <a:ln w="9525">
            <a:noFill/>
          </a:ln>
        </p:spPr>
        <p:txBody>
          <a:bodyPr>
            <a:spAutoFit/>
          </a:bodyPr>
          <a:p>
            <a:r>
              <a:rPr lang="en-US" altLang="zh-CN" sz="1200" dirty="0">
                <a:latin typeface="Arial" panose="020B0604020202020204" pitchFamily="34" charset="0"/>
              </a:rPr>
              <a:t>IS</a:t>
            </a:r>
            <a:endParaRPr lang="en-US" altLang="zh-CN" sz="1200" dirty="0">
              <a:latin typeface="Arial" panose="020B0604020202020204" pitchFamily="34" charset="0"/>
            </a:endParaRPr>
          </a:p>
        </p:txBody>
      </p:sp>
      <p:sp>
        <p:nvSpPr>
          <p:cNvPr id="20499" name="Text Box 21"/>
          <p:cNvSpPr txBox="1"/>
          <p:nvPr/>
        </p:nvSpPr>
        <p:spPr>
          <a:xfrm>
            <a:off x="6516688" y="1341438"/>
            <a:ext cx="446087" cy="274637"/>
          </a:xfrm>
          <a:prstGeom prst="rect">
            <a:avLst/>
          </a:prstGeom>
          <a:noFill/>
          <a:ln w="9525">
            <a:noFill/>
          </a:ln>
        </p:spPr>
        <p:txBody>
          <a:bodyPr wrap="none">
            <a:spAutoFit/>
          </a:bodyPr>
          <a:p>
            <a:r>
              <a:rPr lang="en-US" altLang="zh-CN" sz="1200" dirty="0">
                <a:latin typeface="Arial" panose="020B0604020202020204" pitchFamily="34" charset="0"/>
              </a:rPr>
              <a:t>IS</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0500" name="Text Box 22"/>
          <p:cNvSpPr txBox="1"/>
          <p:nvPr/>
        </p:nvSpPr>
        <p:spPr>
          <a:xfrm>
            <a:off x="5919788" y="2924175"/>
            <a:ext cx="273050" cy="304800"/>
          </a:xfrm>
          <a:prstGeom prst="rect">
            <a:avLst/>
          </a:prstGeom>
          <a:noFill/>
          <a:ln w="9525">
            <a:noFill/>
          </a:ln>
        </p:spPr>
        <p:txBody>
          <a:bodyPr wrap="none">
            <a:spAutoFit/>
          </a:bodyPr>
          <a:p>
            <a:r>
              <a:rPr lang="en-US" altLang="zh-CN" sz="1400" i="1" dirty="0">
                <a:latin typeface="Arial" panose="020B0604020202020204" pitchFamily="34" charset="0"/>
              </a:rPr>
              <a:t>0</a:t>
            </a:r>
            <a:endParaRPr lang="en-US" altLang="zh-CN" sz="1400" i="1" dirty="0">
              <a:latin typeface="Arial" panose="020B0604020202020204" pitchFamily="34" charset="0"/>
            </a:endParaRPr>
          </a:p>
        </p:txBody>
      </p:sp>
      <p:sp>
        <p:nvSpPr>
          <p:cNvPr id="20501" name="Text Box 23"/>
          <p:cNvSpPr txBox="1"/>
          <p:nvPr/>
        </p:nvSpPr>
        <p:spPr>
          <a:xfrm>
            <a:off x="8440738" y="2949575"/>
            <a:ext cx="307975" cy="304800"/>
          </a:xfrm>
          <a:prstGeom prst="rect">
            <a:avLst/>
          </a:prstGeom>
          <a:noFill/>
          <a:ln w="9525">
            <a:noFill/>
          </a:ln>
        </p:spPr>
        <p:txBody>
          <a:bodyPr>
            <a:spAutoFit/>
          </a:bodyPr>
          <a:p>
            <a:r>
              <a:rPr lang="en-US" altLang="zh-CN" sz="1400" i="1" dirty="0">
                <a:latin typeface="Arial" panose="020B0604020202020204" pitchFamily="34" charset="0"/>
              </a:rPr>
              <a:t>Y</a:t>
            </a:r>
            <a:endParaRPr lang="en-US" altLang="zh-CN" sz="1400" i="1" dirty="0">
              <a:latin typeface="Arial" panose="020B0604020202020204" pitchFamily="34" charset="0"/>
            </a:endParaRPr>
          </a:p>
        </p:txBody>
      </p:sp>
      <p:sp>
        <p:nvSpPr>
          <p:cNvPr id="20502" name="Text Box 24"/>
          <p:cNvSpPr txBox="1"/>
          <p:nvPr/>
        </p:nvSpPr>
        <p:spPr>
          <a:xfrm>
            <a:off x="5848350" y="1220788"/>
            <a:ext cx="307975" cy="304800"/>
          </a:xfrm>
          <a:prstGeom prst="rect">
            <a:avLst/>
          </a:prstGeom>
          <a:noFill/>
          <a:ln w="9525">
            <a:noFill/>
          </a:ln>
        </p:spPr>
        <p:txBody>
          <a:bodyPr>
            <a:spAutoFit/>
          </a:bodyPr>
          <a:p>
            <a:r>
              <a:rPr lang="en-US" altLang="zh-CN" sz="1400" i="1" dirty="0">
                <a:latin typeface="Arial" panose="020B0604020202020204" pitchFamily="34" charset="0"/>
              </a:rPr>
              <a:t>r</a:t>
            </a:r>
            <a:endParaRPr lang="en-US" altLang="zh-CN" sz="1400" i="1" dirty="0">
              <a:latin typeface="Arial" panose="020B0604020202020204" pitchFamily="34" charset="0"/>
            </a:endParaRPr>
          </a:p>
        </p:txBody>
      </p:sp>
      <p:sp>
        <p:nvSpPr>
          <p:cNvPr id="20503" name="Text Box 25"/>
          <p:cNvSpPr txBox="1"/>
          <p:nvPr/>
        </p:nvSpPr>
        <p:spPr>
          <a:xfrm>
            <a:off x="5580063" y="1844675"/>
            <a:ext cx="654050" cy="457200"/>
          </a:xfrm>
          <a:prstGeom prst="rect">
            <a:avLst/>
          </a:prstGeom>
          <a:noFill/>
          <a:ln w="9525">
            <a:noFill/>
          </a:ln>
        </p:spPr>
        <p:txBody>
          <a:bodyPr wrap="none">
            <a:spAutoFit/>
          </a:bodyPr>
          <a:p>
            <a:r>
              <a:rPr lang="en-US" altLang="zh-CN" sz="1200" dirty="0">
                <a:latin typeface="Arial" panose="020B0604020202020204" pitchFamily="34" charset="0"/>
              </a:rPr>
              <a:t>12.25%</a:t>
            </a:r>
            <a:endParaRPr lang="en-US" altLang="zh-CN" sz="1200" dirty="0">
              <a:latin typeface="Arial" panose="020B0604020202020204" pitchFamily="34" charset="0"/>
            </a:endParaRPr>
          </a:p>
          <a:p>
            <a:r>
              <a:rPr lang="en-US" altLang="zh-CN" sz="1200" dirty="0">
                <a:latin typeface="Arial" panose="020B0604020202020204" pitchFamily="34" charset="0"/>
              </a:rPr>
              <a:t>11.5%</a:t>
            </a:r>
            <a:endParaRPr lang="en-US" altLang="zh-CN" sz="1200" dirty="0">
              <a:latin typeface="Arial" panose="020B0604020202020204" pitchFamily="34" charset="0"/>
            </a:endParaRPr>
          </a:p>
        </p:txBody>
      </p:sp>
      <p:sp>
        <p:nvSpPr>
          <p:cNvPr id="20504" name="Text Box 26"/>
          <p:cNvSpPr txBox="1"/>
          <p:nvPr/>
        </p:nvSpPr>
        <p:spPr>
          <a:xfrm>
            <a:off x="6804025" y="3068638"/>
            <a:ext cx="1250950" cy="274637"/>
          </a:xfrm>
          <a:prstGeom prst="rect">
            <a:avLst/>
          </a:prstGeom>
          <a:noFill/>
          <a:ln w="9525">
            <a:noFill/>
          </a:ln>
        </p:spPr>
        <p:txBody>
          <a:bodyPr wrap="none">
            <a:spAutoFit/>
          </a:bodyPr>
          <a:p>
            <a:r>
              <a:rPr lang="en-US" altLang="zh-CN" sz="1200" dirty="0">
                <a:latin typeface="Arial" panose="020B0604020202020204" pitchFamily="34" charset="0"/>
              </a:rPr>
              <a:t>9250  9375  9750</a:t>
            </a:r>
            <a:endParaRPr lang="en-US" altLang="zh-CN" sz="1200" dirty="0">
              <a:latin typeface="Arial" panose="020B0604020202020204" pitchFamily="34" charset="0"/>
            </a:endParaRPr>
          </a:p>
        </p:txBody>
      </p:sp>
      <p:sp>
        <p:nvSpPr>
          <p:cNvPr id="20505" name="Text Box 27"/>
          <p:cNvSpPr txBox="1"/>
          <p:nvPr/>
        </p:nvSpPr>
        <p:spPr>
          <a:xfrm>
            <a:off x="7000875" y="1941513"/>
            <a:ext cx="336550" cy="274637"/>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0</a:t>
            </a:r>
            <a:endParaRPr lang="en-US" altLang="zh-CN" sz="1200" i="1" dirty="0">
              <a:latin typeface="Arial" panose="020B0604020202020204" pitchFamily="34" charset="0"/>
            </a:endParaRPr>
          </a:p>
        </p:txBody>
      </p:sp>
      <p:sp>
        <p:nvSpPr>
          <p:cNvPr id="20506" name="Text Box 28"/>
          <p:cNvSpPr txBox="1"/>
          <p:nvPr/>
        </p:nvSpPr>
        <p:spPr>
          <a:xfrm>
            <a:off x="7235825" y="1700213"/>
            <a:ext cx="336550" cy="274637"/>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1</a:t>
            </a:r>
            <a:endParaRPr lang="en-US" altLang="zh-CN" sz="1200" i="1" dirty="0">
              <a:latin typeface="Arial" panose="020B0604020202020204" pitchFamily="34" charset="0"/>
            </a:endParaRPr>
          </a:p>
        </p:txBody>
      </p:sp>
      <p:sp>
        <p:nvSpPr>
          <p:cNvPr id="20507" name="Text Box 29"/>
          <p:cNvSpPr txBox="1"/>
          <p:nvPr/>
        </p:nvSpPr>
        <p:spPr>
          <a:xfrm>
            <a:off x="7575550" y="1941513"/>
            <a:ext cx="381000" cy="274637"/>
          </a:xfrm>
          <a:prstGeom prst="rect">
            <a:avLst/>
          </a:prstGeom>
          <a:noFill/>
          <a:ln w="9525">
            <a:noFill/>
          </a:ln>
        </p:spPr>
        <p:txBody>
          <a:bodyPr>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2</a:t>
            </a:r>
            <a:endParaRPr lang="en-US" altLang="zh-CN" sz="1200" i="1"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1507" name="Rectangle 2"/>
          <p:cNvSpPr>
            <a:spLocks noGrp="1"/>
          </p:cNvSpPr>
          <p:nvPr>
            <p:ph type="title"/>
          </p:nvPr>
        </p:nvSpPr>
        <p:spPr>
          <a:xfrm>
            <a:off x="323850" y="404813"/>
            <a:ext cx="8424863" cy="1152525"/>
          </a:xfrm>
        </p:spPr>
        <p:txBody>
          <a:bodyPr vert="horz" wrap="square" lIns="91440" tIns="45720" rIns="91440" bIns="45720" anchor="ctr" anchorCtr="0"/>
          <a:p>
            <a:pPr eaLnBrk="1" hangingPunct="1"/>
            <a:r>
              <a:rPr lang="zh-CN" altLang="en-US" sz="1800" dirty="0"/>
              <a:t>（二）</a:t>
            </a:r>
            <a:r>
              <a:rPr lang="en-US" altLang="zh-CN" sz="1800" dirty="0"/>
              <a:t>LM</a:t>
            </a:r>
            <a:r>
              <a:rPr lang="zh-CN" altLang="en-US" sz="1800" dirty="0"/>
              <a:t>曲线斜率对财政政策效应的影响</a:t>
            </a:r>
            <a:br>
              <a:rPr lang="zh-CN" altLang="en-US" sz="1800" dirty="0"/>
            </a:br>
            <a:br>
              <a:rPr lang="zh-CN" altLang="en-US" sz="900" dirty="0"/>
            </a:br>
            <a:r>
              <a:rPr lang="zh-CN" altLang="en-US" sz="1600" dirty="0"/>
              <a:t>      </a:t>
            </a:r>
            <a:r>
              <a:rPr lang="en-US" altLang="zh-CN" sz="1600" dirty="0"/>
              <a:t>1</a:t>
            </a:r>
            <a:r>
              <a:rPr lang="zh-CN" altLang="en-US" sz="1600" dirty="0"/>
              <a:t>、</a:t>
            </a:r>
            <a:r>
              <a:rPr lang="en-US" altLang="zh-CN" sz="1600" dirty="0"/>
              <a:t>LM</a:t>
            </a:r>
            <a:r>
              <a:rPr lang="zh-CN" altLang="en-US" sz="1600" dirty="0"/>
              <a:t>曲线的斜率越小，财政政策效果越明显（产出效应越大，挤出效应越小）；</a:t>
            </a:r>
            <a:br>
              <a:rPr lang="zh-CN" altLang="en-US" sz="1600" dirty="0"/>
            </a:br>
            <a:r>
              <a:rPr lang="zh-CN" altLang="en-US" sz="1600" dirty="0"/>
              <a:t>      </a:t>
            </a:r>
            <a:r>
              <a:rPr lang="en-US" altLang="zh-CN" sz="1600" dirty="0"/>
              <a:t>2</a:t>
            </a:r>
            <a:r>
              <a:rPr lang="zh-CN" altLang="en-US" sz="1600" dirty="0"/>
              <a:t>、</a:t>
            </a:r>
            <a:r>
              <a:rPr lang="en-US" altLang="zh-CN" sz="1600" dirty="0"/>
              <a:t>LM</a:t>
            </a:r>
            <a:r>
              <a:rPr lang="zh-CN" altLang="en-US" sz="1600" dirty="0"/>
              <a:t>曲线的斜率越大，财政政策效果越不明显（产出效应越小，挤出效应越大）。</a:t>
            </a:r>
            <a:endParaRPr lang="zh-CN" altLang="en-US" sz="1600" dirty="0"/>
          </a:p>
        </p:txBody>
      </p:sp>
      <p:sp>
        <p:nvSpPr>
          <p:cNvPr id="21508" name="Line 3"/>
          <p:cNvSpPr/>
          <p:nvPr/>
        </p:nvSpPr>
        <p:spPr>
          <a:xfrm flipV="1">
            <a:off x="1979613" y="2132013"/>
            <a:ext cx="0" cy="3384550"/>
          </a:xfrm>
          <a:prstGeom prst="line">
            <a:avLst/>
          </a:prstGeom>
          <a:ln w="9525" cap="flat" cmpd="sng">
            <a:solidFill>
              <a:schemeClr val="tx1"/>
            </a:solidFill>
            <a:prstDash val="solid"/>
            <a:headEnd type="none" w="med" len="med"/>
            <a:tailEnd type="stealth" w="sm" len="lg"/>
          </a:ln>
        </p:spPr>
      </p:sp>
      <p:sp>
        <p:nvSpPr>
          <p:cNvPr id="21509" name="Line 4"/>
          <p:cNvSpPr/>
          <p:nvPr/>
        </p:nvSpPr>
        <p:spPr>
          <a:xfrm>
            <a:off x="1979613" y="5516563"/>
            <a:ext cx="5400675" cy="0"/>
          </a:xfrm>
          <a:prstGeom prst="line">
            <a:avLst/>
          </a:prstGeom>
          <a:ln w="9525" cap="flat" cmpd="sng">
            <a:solidFill>
              <a:schemeClr val="tx1"/>
            </a:solidFill>
            <a:prstDash val="solid"/>
            <a:headEnd type="none" w="med" len="med"/>
            <a:tailEnd type="stealth" w="med" len="lg"/>
          </a:ln>
        </p:spPr>
      </p:sp>
      <p:sp>
        <p:nvSpPr>
          <p:cNvPr id="21510" name="Line 5"/>
          <p:cNvSpPr/>
          <p:nvPr/>
        </p:nvSpPr>
        <p:spPr>
          <a:xfrm>
            <a:off x="2700338" y="2852738"/>
            <a:ext cx="3168650" cy="2232025"/>
          </a:xfrm>
          <a:prstGeom prst="line">
            <a:avLst/>
          </a:prstGeom>
          <a:ln w="28575" cap="flat" cmpd="sng">
            <a:solidFill>
              <a:srgbClr val="0000FF"/>
            </a:solidFill>
            <a:prstDash val="solid"/>
            <a:headEnd type="none" w="med" len="med"/>
            <a:tailEnd type="none" w="med" len="med"/>
          </a:ln>
        </p:spPr>
      </p:sp>
      <p:sp>
        <p:nvSpPr>
          <p:cNvPr id="21511" name="Text Box 6"/>
          <p:cNvSpPr txBox="1"/>
          <p:nvPr/>
        </p:nvSpPr>
        <p:spPr>
          <a:xfrm>
            <a:off x="1619250" y="5373688"/>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21512" name="Text Box 7"/>
          <p:cNvSpPr txBox="1"/>
          <p:nvPr/>
        </p:nvSpPr>
        <p:spPr>
          <a:xfrm>
            <a:off x="7380288" y="5445125"/>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21513" name="Text Box 8"/>
          <p:cNvSpPr txBox="1"/>
          <p:nvPr/>
        </p:nvSpPr>
        <p:spPr>
          <a:xfrm>
            <a:off x="1619250" y="2060575"/>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21514" name="Text Box 9"/>
          <p:cNvSpPr txBox="1"/>
          <p:nvPr/>
        </p:nvSpPr>
        <p:spPr>
          <a:xfrm>
            <a:off x="3779838" y="34290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426890" name="Text Box 10"/>
          <p:cNvSpPr txBox="1"/>
          <p:nvPr/>
        </p:nvSpPr>
        <p:spPr>
          <a:xfrm>
            <a:off x="3419475" y="2205038"/>
            <a:ext cx="719138"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endParaRPr lang="en-US" altLang="zh-CN" sz="1400" dirty="0">
              <a:latin typeface="Arial" panose="020B0604020202020204" pitchFamily="34" charset="0"/>
            </a:endParaRPr>
          </a:p>
        </p:txBody>
      </p:sp>
      <p:sp>
        <p:nvSpPr>
          <p:cNvPr id="21516" name="Text Box 11"/>
          <p:cNvSpPr txBox="1"/>
          <p:nvPr/>
        </p:nvSpPr>
        <p:spPr>
          <a:xfrm>
            <a:off x="6516688" y="2997200"/>
            <a:ext cx="719137"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2</a:t>
            </a:r>
            <a:endParaRPr lang="en-US" altLang="zh-CN" sz="1400" dirty="0">
              <a:latin typeface="Arial" panose="020B0604020202020204" pitchFamily="34" charset="0"/>
            </a:endParaRPr>
          </a:p>
        </p:txBody>
      </p:sp>
      <p:sp>
        <p:nvSpPr>
          <p:cNvPr id="21517" name="Line 12"/>
          <p:cNvSpPr/>
          <p:nvPr/>
        </p:nvSpPr>
        <p:spPr>
          <a:xfrm>
            <a:off x="1979613" y="3789363"/>
            <a:ext cx="2016125" cy="0"/>
          </a:xfrm>
          <a:prstGeom prst="line">
            <a:avLst/>
          </a:prstGeom>
          <a:ln w="9525" cap="flat" cmpd="sng">
            <a:solidFill>
              <a:schemeClr val="tx1"/>
            </a:solidFill>
            <a:prstDash val="dash"/>
            <a:headEnd type="none" w="med" len="med"/>
            <a:tailEnd type="none" w="med" len="med"/>
          </a:ln>
        </p:spPr>
      </p:sp>
      <p:sp>
        <p:nvSpPr>
          <p:cNvPr id="21518" name="Line 13"/>
          <p:cNvSpPr/>
          <p:nvPr/>
        </p:nvSpPr>
        <p:spPr>
          <a:xfrm>
            <a:off x="3995738" y="3789363"/>
            <a:ext cx="0" cy="1727200"/>
          </a:xfrm>
          <a:prstGeom prst="line">
            <a:avLst/>
          </a:prstGeom>
          <a:ln w="9525" cap="flat" cmpd="sng">
            <a:solidFill>
              <a:schemeClr val="tx1"/>
            </a:solidFill>
            <a:prstDash val="dash"/>
            <a:headEnd type="none" w="med" len="med"/>
            <a:tailEnd type="none" w="med" len="med"/>
          </a:ln>
        </p:spPr>
      </p:sp>
      <p:sp>
        <p:nvSpPr>
          <p:cNvPr id="21519" name="Text Box 14"/>
          <p:cNvSpPr txBox="1"/>
          <p:nvPr/>
        </p:nvSpPr>
        <p:spPr>
          <a:xfrm>
            <a:off x="1547813" y="36449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 r</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1520" name="Text Box 15"/>
          <p:cNvSpPr txBox="1"/>
          <p:nvPr/>
        </p:nvSpPr>
        <p:spPr>
          <a:xfrm>
            <a:off x="3851275" y="5589588"/>
            <a:ext cx="358775"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426896" name="Line 16"/>
          <p:cNvSpPr/>
          <p:nvPr/>
        </p:nvSpPr>
        <p:spPr>
          <a:xfrm>
            <a:off x="3348038" y="2420938"/>
            <a:ext cx="3168650" cy="2232025"/>
          </a:xfrm>
          <a:prstGeom prst="line">
            <a:avLst/>
          </a:prstGeom>
          <a:ln w="28575" cap="flat" cmpd="sng">
            <a:solidFill>
              <a:srgbClr val="0000FF"/>
            </a:solidFill>
            <a:prstDash val="solid"/>
            <a:headEnd type="none" w="med" len="med"/>
            <a:tailEnd type="none" w="med" len="med"/>
          </a:ln>
        </p:spPr>
      </p:sp>
      <p:sp>
        <p:nvSpPr>
          <p:cNvPr id="21522" name="Line 17"/>
          <p:cNvSpPr/>
          <p:nvPr/>
        </p:nvSpPr>
        <p:spPr>
          <a:xfrm flipV="1">
            <a:off x="2843213" y="2349500"/>
            <a:ext cx="2736850" cy="2447925"/>
          </a:xfrm>
          <a:prstGeom prst="line">
            <a:avLst/>
          </a:prstGeom>
          <a:ln w="28575" cap="flat" cmpd="sng">
            <a:solidFill>
              <a:srgbClr val="FF0000"/>
            </a:solidFill>
            <a:prstDash val="solid"/>
            <a:headEnd type="none" w="med" len="med"/>
            <a:tailEnd type="none" w="med" len="med"/>
          </a:ln>
        </p:spPr>
      </p:sp>
      <p:sp>
        <p:nvSpPr>
          <p:cNvPr id="21523" name="Text Box 18"/>
          <p:cNvSpPr txBox="1"/>
          <p:nvPr/>
        </p:nvSpPr>
        <p:spPr>
          <a:xfrm>
            <a:off x="2627313" y="2565400"/>
            <a:ext cx="4318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endParaRPr lang="en-US" altLang="zh-CN" sz="1400" dirty="0">
              <a:latin typeface="Arial" panose="020B0604020202020204" pitchFamily="34" charset="0"/>
            </a:endParaRPr>
          </a:p>
        </p:txBody>
      </p:sp>
      <p:sp>
        <p:nvSpPr>
          <p:cNvPr id="21524" name="Text Box 19"/>
          <p:cNvSpPr txBox="1"/>
          <p:nvPr/>
        </p:nvSpPr>
        <p:spPr>
          <a:xfrm>
            <a:off x="5651500" y="2205038"/>
            <a:ext cx="576263"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1</a:t>
            </a:r>
            <a:endParaRPr lang="en-US" altLang="zh-CN" sz="1400" dirty="0">
              <a:latin typeface="Arial" panose="020B0604020202020204" pitchFamily="34" charset="0"/>
            </a:endParaRPr>
          </a:p>
        </p:txBody>
      </p:sp>
      <p:sp>
        <p:nvSpPr>
          <p:cNvPr id="2426900" name="Line 20"/>
          <p:cNvSpPr/>
          <p:nvPr/>
        </p:nvSpPr>
        <p:spPr>
          <a:xfrm>
            <a:off x="1979613" y="3284538"/>
            <a:ext cx="2520950" cy="0"/>
          </a:xfrm>
          <a:prstGeom prst="line">
            <a:avLst/>
          </a:prstGeom>
          <a:ln w="9525" cap="flat" cmpd="sng">
            <a:solidFill>
              <a:schemeClr val="tx1"/>
            </a:solidFill>
            <a:prstDash val="dash"/>
            <a:headEnd type="none" w="med" len="med"/>
            <a:tailEnd type="none" w="med" len="med"/>
          </a:ln>
        </p:spPr>
      </p:sp>
      <p:sp>
        <p:nvSpPr>
          <p:cNvPr id="2426901" name="Line 21"/>
          <p:cNvSpPr/>
          <p:nvPr/>
        </p:nvSpPr>
        <p:spPr>
          <a:xfrm>
            <a:off x="4572000" y="3284538"/>
            <a:ext cx="0" cy="2233612"/>
          </a:xfrm>
          <a:prstGeom prst="line">
            <a:avLst/>
          </a:prstGeom>
          <a:ln w="9525" cap="flat" cmpd="sng">
            <a:solidFill>
              <a:schemeClr val="tx1"/>
            </a:solidFill>
            <a:prstDash val="dash"/>
            <a:headEnd type="none" w="med" len="med"/>
            <a:tailEnd type="none" w="med" len="med"/>
          </a:ln>
        </p:spPr>
      </p:sp>
      <p:sp>
        <p:nvSpPr>
          <p:cNvPr id="2426902" name="Text Box 22"/>
          <p:cNvSpPr txBox="1"/>
          <p:nvPr/>
        </p:nvSpPr>
        <p:spPr>
          <a:xfrm>
            <a:off x="4356100" y="292417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26903" name="Text Box 23"/>
          <p:cNvSpPr txBox="1"/>
          <p:nvPr/>
        </p:nvSpPr>
        <p:spPr>
          <a:xfrm>
            <a:off x="1547813" y="3068638"/>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 r</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426904" name="Text Box 24"/>
          <p:cNvSpPr txBox="1"/>
          <p:nvPr/>
        </p:nvSpPr>
        <p:spPr>
          <a:xfrm>
            <a:off x="4859338" y="5589588"/>
            <a:ext cx="3603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1530" name="Line 25"/>
          <p:cNvSpPr/>
          <p:nvPr/>
        </p:nvSpPr>
        <p:spPr>
          <a:xfrm flipV="1">
            <a:off x="2484438" y="3284538"/>
            <a:ext cx="3959225" cy="792162"/>
          </a:xfrm>
          <a:prstGeom prst="line">
            <a:avLst/>
          </a:prstGeom>
          <a:ln w="28575" cap="flat" cmpd="sng">
            <a:solidFill>
              <a:srgbClr val="FF0000"/>
            </a:solidFill>
            <a:prstDash val="solid"/>
            <a:headEnd type="none" w="med" len="med"/>
            <a:tailEnd type="none" w="med" len="med"/>
          </a:ln>
        </p:spPr>
      </p:sp>
      <p:sp>
        <p:nvSpPr>
          <p:cNvPr id="2426906" name="Line 26"/>
          <p:cNvSpPr/>
          <p:nvPr/>
        </p:nvSpPr>
        <p:spPr>
          <a:xfrm>
            <a:off x="1979613" y="3573463"/>
            <a:ext cx="2952750" cy="0"/>
          </a:xfrm>
          <a:prstGeom prst="line">
            <a:avLst/>
          </a:prstGeom>
          <a:ln w="9525" cap="flat" cmpd="sng">
            <a:solidFill>
              <a:schemeClr val="tx1"/>
            </a:solidFill>
            <a:prstDash val="dash"/>
            <a:headEnd type="none" w="med" len="med"/>
            <a:tailEnd type="none" w="med" len="med"/>
          </a:ln>
        </p:spPr>
      </p:sp>
      <p:sp>
        <p:nvSpPr>
          <p:cNvPr id="2426907" name="Line 27"/>
          <p:cNvSpPr/>
          <p:nvPr/>
        </p:nvSpPr>
        <p:spPr>
          <a:xfrm>
            <a:off x="5003800" y="3573463"/>
            <a:ext cx="0" cy="1943100"/>
          </a:xfrm>
          <a:prstGeom prst="line">
            <a:avLst/>
          </a:prstGeom>
          <a:ln w="9525" cap="flat" cmpd="sng">
            <a:solidFill>
              <a:schemeClr val="tx1"/>
            </a:solidFill>
            <a:prstDash val="dash"/>
            <a:headEnd type="none" w="med" len="med"/>
            <a:tailEnd type="none" w="med" len="med"/>
          </a:ln>
        </p:spPr>
      </p:sp>
      <p:sp>
        <p:nvSpPr>
          <p:cNvPr id="2426908" name="Text Box 28"/>
          <p:cNvSpPr txBox="1"/>
          <p:nvPr/>
        </p:nvSpPr>
        <p:spPr>
          <a:xfrm>
            <a:off x="1547813" y="3355975"/>
            <a:ext cx="4318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 </a:t>
            </a:r>
            <a:r>
              <a:rPr lang="en-US" altLang="zh-CN" sz="1400" i="1" dirty="0">
                <a:latin typeface="Arial" panose="020B0604020202020204" pitchFamily="34" charset="0"/>
              </a:rPr>
              <a:t>r</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26909" name="Text Box 29"/>
          <p:cNvSpPr txBox="1"/>
          <p:nvPr/>
        </p:nvSpPr>
        <p:spPr>
          <a:xfrm>
            <a:off x="4427538" y="5589588"/>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26910" name="Text Box 30"/>
          <p:cNvSpPr txBox="1"/>
          <p:nvPr/>
        </p:nvSpPr>
        <p:spPr>
          <a:xfrm>
            <a:off x="4859338" y="32131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426911" name="Line 31"/>
          <p:cNvSpPr/>
          <p:nvPr/>
        </p:nvSpPr>
        <p:spPr>
          <a:xfrm>
            <a:off x="3995738" y="3789363"/>
            <a:ext cx="1296987" cy="0"/>
          </a:xfrm>
          <a:prstGeom prst="line">
            <a:avLst/>
          </a:prstGeom>
          <a:ln w="9525" cap="flat" cmpd="sng">
            <a:solidFill>
              <a:schemeClr val="tx1"/>
            </a:solidFill>
            <a:prstDash val="dash"/>
            <a:headEnd type="none" w="med" len="med"/>
            <a:tailEnd type="none" w="med" len="med"/>
          </a:ln>
        </p:spPr>
      </p:sp>
      <p:sp>
        <p:nvSpPr>
          <p:cNvPr id="2426912" name="Line 32"/>
          <p:cNvSpPr/>
          <p:nvPr/>
        </p:nvSpPr>
        <p:spPr>
          <a:xfrm>
            <a:off x="5292725" y="3789363"/>
            <a:ext cx="0" cy="1727200"/>
          </a:xfrm>
          <a:prstGeom prst="line">
            <a:avLst/>
          </a:prstGeom>
          <a:ln w="9525" cap="flat" cmpd="sng">
            <a:solidFill>
              <a:schemeClr val="tx1"/>
            </a:solidFill>
            <a:prstDash val="dash"/>
            <a:headEnd type="none" w="med" len="med"/>
            <a:tailEnd type="none" w="med" len="med"/>
          </a:ln>
        </p:spPr>
      </p:sp>
      <p:sp>
        <p:nvSpPr>
          <p:cNvPr id="2426913" name="Text Box 33"/>
          <p:cNvSpPr txBox="1"/>
          <p:nvPr/>
        </p:nvSpPr>
        <p:spPr>
          <a:xfrm>
            <a:off x="5148263" y="5589588"/>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3</a:t>
            </a:r>
            <a:endParaRPr lang="en-US" altLang="zh-CN" sz="1400" i="1" dirty="0">
              <a:latin typeface="Arial" panose="020B0604020202020204" pitchFamily="34" charset="0"/>
            </a:endParaRPr>
          </a:p>
        </p:txBody>
      </p:sp>
      <p:sp>
        <p:nvSpPr>
          <p:cNvPr id="2426914" name="Rectangle 34"/>
          <p:cNvSpPr/>
          <p:nvPr/>
        </p:nvSpPr>
        <p:spPr>
          <a:xfrm>
            <a:off x="5219700" y="3573463"/>
            <a:ext cx="360363"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3</a:t>
            </a:r>
            <a:endParaRPr lang="zh-CN" altLang="en-US" sz="1400"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6896"/>
                                        </p:tgtEl>
                                        <p:attrNameLst>
                                          <p:attrName>style.visibility</p:attrName>
                                        </p:attrNameLst>
                                      </p:cBhvr>
                                      <p:to>
                                        <p:strVal val="visible"/>
                                      </p:to>
                                    </p:set>
                                    <p:anim calcmode="lin" valueType="num">
                                      <p:cBhvr additive="base">
                                        <p:cTn id="7" dur="500" fill="hold"/>
                                        <p:tgtEl>
                                          <p:spTgt spid="2426896"/>
                                        </p:tgtEl>
                                        <p:attrNameLst>
                                          <p:attrName>ppt_x</p:attrName>
                                        </p:attrNameLst>
                                      </p:cBhvr>
                                      <p:tavLst>
                                        <p:tav tm="0">
                                          <p:val>
                                            <p:strVal val="#ppt_x"/>
                                          </p:val>
                                        </p:tav>
                                        <p:tav tm="100000">
                                          <p:val>
                                            <p:strVal val="#ppt_x"/>
                                          </p:val>
                                        </p:tav>
                                      </p:tavLst>
                                    </p:anim>
                                    <p:anim calcmode="lin" valueType="num">
                                      <p:cBhvr additive="base">
                                        <p:cTn id="8" dur="500" fill="hold"/>
                                        <p:tgtEl>
                                          <p:spTgt spid="242689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26890"/>
                                        </p:tgtEl>
                                        <p:attrNameLst>
                                          <p:attrName>style.visibility</p:attrName>
                                        </p:attrNameLst>
                                      </p:cBhvr>
                                      <p:to>
                                        <p:strVal val="visible"/>
                                      </p:to>
                                    </p:set>
                                    <p:anim calcmode="lin" valueType="num">
                                      <p:cBhvr additive="base">
                                        <p:cTn id="12" dur="500" fill="hold"/>
                                        <p:tgtEl>
                                          <p:spTgt spid="2426890"/>
                                        </p:tgtEl>
                                        <p:attrNameLst>
                                          <p:attrName>ppt_x</p:attrName>
                                        </p:attrNameLst>
                                      </p:cBhvr>
                                      <p:tavLst>
                                        <p:tav tm="0">
                                          <p:val>
                                            <p:strVal val="#ppt_x"/>
                                          </p:val>
                                        </p:tav>
                                        <p:tav tm="100000">
                                          <p:val>
                                            <p:strVal val="#ppt_x"/>
                                          </p:val>
                                        </p:tav>
                                      </p:tavLst>
                                    </p:anim>
                                    <p:anim calcmode="lin" valueType="num">
                                      <p:cBhvr additive="base">
                                        <p:cTn id="13" dur="500" fill="hold"/>
                                        <p:tgtEl>
                                          <p:spTgt spid="242689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6902"/>
                                        </p:tgtEl>
                                        <p:attrNameLst>
                                          <p:attrName>style.visibility</p:attrName>
                                        </p:attrNameLst>
                                      </p:cBhvr>
                                      <p:to>
                                        <p:strVal val="visible"/>
                                      </p:to>
                                    </p:set>
                                    <p:anim calcmode="lin" valueType="num">
                                      <p:cBhvr additive="base">
                                        <p:cTn id="18" dur="500" fill="hold"/>
                                        <p:tgtEl>
                                          <p:spTgt spid="2426902"/>
                                        </p:tgtEl>
                                        <p:attrNameLst>
                                          <p:attrName>ppt_x</p:attrName>
                                        </p:attrNameLst>
                                      </p:cBhvr>
                                      <p:tavLst>
                                        <p:tav tm="0">
                                          <p:val>
                                            <p:strVal val="#ppt_x"/>
                                          </p:val>
                                        </p:tav>
                                        <p:tav tm="100000">
                                          <p:val>
                                            <p:strVal val="#ppt_x"/>
                                          </p:val>
                                        </p:tav>
                                      </p:tavLst>
                                    </p:anim>
                                    <p:anim calcmode="lin" valueType="num">
                                      <p:cBhvr additive="base">
                                        <p:cTn id="19" dur="500" fill="hold"/>
                                        <p:tgtEl>
                                          <p:spTgt spid="242690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426900"/>
                                        </p:tgtEl>
                                        <p:attrNameLst>
                                          <p:attrName>style.visibility</p:attrName>
                                        </p:attrNameLst>
                                      </p:cBhvr>
                                      <p:to>
                                        <p:strVal val="visible"/>
                                      </p:to>
                                    </p:set>
                                    <p:anim calcmode="lin" valueType="num">
                                      <p:cBhvr additive="base">
                                        <p:cTn id="24" dur="500" fill="hold"/>
                                        <p:tgtEl>
                                          <p:spTgt spid="2426900"/>
                                        </p:tgtEl>
                                        <p:attrNameLst>
                                          <p:attrName>ppt_x</p:attrName>
                                        </p:attrNameLst>
                                      </p:cBhvr>
                                      <p:tavLst>
                                        <p:tav tm="0">
                                          <p:val>
                                            <p:strVal val="#ppt_x"/>
                                          </p:val>
                                        </p:tav>
                                        <p:tav tm="100000">
                                          <p:val>
                                            <p:strVal val="#ppt_x"/>
                                          </p:val>
                                        </p:tav>
                                      </p:tavLst>
                                    </p:anim>
                                    <p:anim calcmode="lin" valueType="num">
                                      <p:cBhvr additive="base">
                                        <p:cTn id="25" dur="500" fill="hold"/>
                                        <p:tgtEl>
                                          <p:spTgt spid="2426900"/>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426903"/>
                                        </p:tgtEl>
                                        <p:attrNameLst>
                                          <p:attrName>style.visibility</p:attrName>
                                        </p:attrNameLst>
                                      </p:cBhvr>
                                      <p:to>
                                        <p:strVal val="visible"/>
                                      </p:to>
                                    </p:set>
                                    <p:anim calcmode="lin" valueType="num">
                                      <p:cBhvr additive="base">
                                        <p:cTn id="29" dur="500" fill="hold"/>
                                        <p:tgtEl>
                                          <p:spTgt spid="2426903"/>
                                        </p:tgtEl>
                                        <p:attrNameLst>
                                          <p:attrName>ppt_x</p:attrName>
                                        </p:attrNameLst>
                                      </p:cBhvr>
                                      <p:tavLst>
                                        <p:tav tm="0">
                                          <p:val>
                                            <p:strVal val="#ppt_x"/>
                                          </p:val>
                                        </p:tav>
                                        <p:tav tm="100000">
                                          <p:val>
                                            <p:strVal val="#ppt_x"/>
                                          </p:val>
                                        </p:tav>
                                      </p:tavLst>
                                    </p:anim>
                                    <p:anim calcmode="lin" valueType="num">
                                      <p:cBhvr additive="base">
                                        <p:cTn id="30" dur="500" fill="hold"/>
                                        <p:tgtEl>
                                          <p:spTgt spid="242690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26901"/>
                                        </p:tgtEl>
                                        <p:attrNameLst>
                                          <p:attrName>style.visibility</p:attrName>
                                        </p:attrNameLst>
                                      </p:cBhvr>
                                      <p:to>
                                        <p:strVal val="visible"/>
                                      </p:to>
                                    </p:set>
                                    <p:anim calcmode="lin" valueType="num">
                                      <p:cBhvr additive="base">
                                        <p:cTn id="35" dur="500" fill="hold"/>
                                        <p:tgtEl>
                                          <p:spTgt spid="2426901"/>
                                        </p:tgtEl>
                                        <p:attrNameLst>
                                          <p:attrName>ppt_x</p:attrName>
                                        </p:attrNameLst>
                                      </p:cBhvr>
                                      <p:tavLst>
                                        <p:tav tm="0">
                                          <p:val>
                                            <p:strVal val="#ppt_x"/>
                                          </p:val>
                                        </p:tav>
                                        <p:tav tm="100000">
                                          <p:val>
                                            <p:strVal val="#ppt_x"/>
                                          </p:val>
                                        </p:tav>
                                      </p:tavLst>
                                    </p:anim>
                                    <p:anim calcmode="lin" valueType="num">
                                      <p:cBhvr additive="base">
                                        <p:cTn id="36" dur="500" fill="hold"/>
                                        <p:tgtEl>
                                          <p:spTgt spid="2426901"/>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426909"/>
                                        </p:tgtEl>
                                        <p:attrNameLst>
                                          <p:attrName>style.visibility</p:attrName>
                                        </p:attrNameLst>
                                      </p:cBhvr>
                                      <p:to>
                                        <p:strVal val="visible"/>
                                      </p:to>
                                    </p:set>
                                    <p:anim calcmode="lin" valueType="num">
                                      <p:cBhvr additive="base">
                                        <p:cTn id="40" dur="500" fill="hold"/>
                                        <p:tgtEl>
                                          <p:spTgt spid="2426909"/>
                                        </p:tgtEl>
                                        <p:attrNameLst>
                                          <p:attrName>ppt_x</p:attrName>
                                        </p:attrNameLst>
                                      </p:cBhvr>
                                      <p:tavLst>
                                        <p:tav tm="0">
                                          <p:val>
                                            <p:strVal val="#ppt_x"/>
                                          </p:val>
                                        </p:tav>
                                        <p:tav tm="100000">
                                          <p:val>
                                            <p:strVal val="#ppt_x"/>
                                          </p:val>
                                        </p:tav>
                                      </p:tavLst>
                                    </p:anim>
                                    <p:anim calcmode="lin" valueType="num">
                                      <p:cBhvr additive="base">
                                        <p:cTn id="41" dur="500" fill="hold"/>
                                        <p:tgtEl>
                                          <p:spTgt spid="242690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426911"/>
                                        </p:tgtEl>
                                        <p:attrNameLst>
                                          <p:attrName>style.visibility</p:attrName>
                                        </p:attrNameLst>
                                      </p:cBhvr>
                                      <p:to>
                                        <p:strVal val="visible"/>
                                      </p:to>
                                    </p:set>
                                    <p:anim calcmode="lin" valueType="num">
                                      <p:cBhvr additive="base">
                                        <p:cTn id="46" dur="500" fill="hold"/>
                                        <p:tgtEl>
                                          <p:spTgt spid="2426911"/>
                                        </p:tgtEl>
                                        <p:attrNameLst>
                                          <p:attrName>ppt_x</p:attrName>
                                        </p:attrNameLst>
                                      </p:cBhvr>
                                      <p:tavLst>
                                        <p:tav tm="0">
                                          <p:val>
                                            <p:strVal val="#ppt_x"/>
                                          </p:val>
                                        </p:tav>
                                        <p:tav tm="100000">
                                          <p:val>
                                            <p:strVal val="#ppt_x"/>
                                          </p:val>
                                        </p:tav>
                                      </p:tavLst>
                                    </p:anim>
                                    <p:anim calcmode="lin" valueType="num">
                                      <p:cBhvr additive="base">
                                        <p:cTn id="47" dur="500" fill="hold"/>
                                        <p:tgtEl>
                                          <p:spTgt spid="2426911"/>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2426914"/>
                                        </p:tgtEl>
                                        <p:attrNameLst>
                                          <p:attrName>style.visibility</p:attrName>
                                        </p:attrNameLst>
                                      </p:cBhvr>
                                      <p:to>
                                        <p:strVal val="visible"/>
                                      </p:to>
                                    </p:set>
                                    <p:animEffect transition="in" filter="blinds(horizontal)">
                                      <p:cBhvr>
                                        <p:cTn id="51" dur="500"/>
                                        <p:tgtEl>
                                          <p:spTgt spid="242691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426912"/>
                                        </p:tgtEl>
                                        <p:attrNameLst>
                                          <p:attrName>style.visibility</p:attrName>
                                        </p:attrNameLst>
                                      </p:cBhvr>
                                      <p:to>
                                        <p:strVal val="visible"/>
                                      </p:to>
                                    </p:set>
                                    <p:anim calcmode="lin" valueType="num">
                                      <p:cBhvr additive="base">
                                        <p:cTn id="56" dur="500" fill="hold"/>
                                        <p:tgtEl>
                                          <p:spTgt spid="2426912"/>
                                        </p:tgtEl>
                                        <p:attrNameLst>
                                          <p:attrName>ppt_x</p:attrName>
                                        </p:attrNameLst>
                                      </p:cBhvr>
                                      <p:tavLst>
                                        <p:tav tm="0">
                                          <p:val>
                                            <p:strVal val="#ppt_x"/>
                                          </p:val>
                                        </p:tav>
                                        <p:tav tm="100000">
                                          <p:val>
                                            <p:strVal val="#ppt_x"/>
                                          </p:val>
                                        </p:tav>
                                      </p:tavLst>
                                    </p:anim>
                                    <p:anim calcmode="lin" valueType="num">
                                      <p:cBhvr additive="base">
                                        <p:cTn id="57" dur="500" fill="hold"/>
                                        <p:tgtEl>
                                          <p:spTgt spid="2426912"/>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2426913"/>
                                        </p:tgtEl>
                                        <p:attrNameLst>
                                          <p:attrName>style.visibility</p:attrName>
                                        </p:attrNameLst>
                                      </p:cBhvr>
                                      <p:to>
                                        <p:strVal val="visible"/>
                                      </p:to>
                                    </p:set>
                                    <p:anim calcmode="lin" valueType="num">
                                      <p:cBhvr additive="base">
                                        <p:cTn id="61" dur="500" fill="hold"/>
                                        <p:tgtEl>
                                          <p:spTgt spid="2426913"/>
                                        </p:tgtEl>
                                        <p:attrNameLst>
                                          <p:attrName>ppt_x</p:attrName>
                                        </p:attrNameLst>
                                      </p:cBhvr>
                                      <p:tavLst>
                                        <p:tav tm="0">
                                          <p:val>
                                            <p:strVal val="#ppt_x"/>
                                          </p:val>
                                        </p:tav>
                                        <p:tav tm="100000">
                                          <p:val>
                                            <p:strVal val="#ppt_x"/>
                                          </p:val>
                                        </p:tav>
                                      </p:tavLst>
                                    </p:anim>
                                    <p:anim calcmode="lin" valueType="num">
                                      <p:cBhvr additive="base">
                                        <p:cTn id="62" dur="500" fill="hold"/>
                                        <p:tgtEl>
                                          <p:spTgt spid="24269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26910"/>
                                        </p:tgtEl>
                                        <p:attrNameLst>
                                          <p:attrName>style.visibility</p:attrName>
                                        </p:attrNameLst>
                                      </p:cBhvr>
                                      <p:to>
                                        <p:strVal val="visible"/>
                                      </p:to>
                                    </p:set>
                                    <p:anim calcmode="lin" valueType="num">
                                      <p:cBhvr additive="base">
                                        <p:cTn id="67" dur="500" fill="hold"/>
                                        <p:tgtEl>
                                          <p:spTgt spid="2426910"/>
                                        </p:tgtEl>
                                        <p:attrNameLst>
                                          <p:attrName>ppt_x</p:attrName>
                                        </p:attrNameLst>
                                      </p:cBhvr>
                                      <p:tavLst>
                                        <p:tav tm="0">
                                          <p:val>
                                            <p:strVal val="#ppt_x"/>
                                          </p:val>
                                        </p:tav>
                                        <p:tav tm="100000">
                                          <p:val>
                                            <p:strVal val="#ppt_x"/>
                                          </p:val>
                                        </p:tav>
                                      </p:tavLst>
                                    </p:anim>
                                    <p:anim calcmode="lin" valueType="num">
                                      <p:cBhvr additive="base">
                                        <p:cTn id="68" dur="500" fill="hold"/>
                                        <p:tgtEl>
                                          <p:spTgt spid="24269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26906"/>
                                        </p:tgtEl>
                                        <p:attrNameLst>
                                          <p:attrName>style.visibility</p:attrName>
                                        </p:attrNameLst>
                                      </p:cBhvr>
                                      <p:to>
                                        <p:strVal val="visible"/>
                                      </p:to>
                                    </p:set>
                                    <p:anim calcmode="lin" valueType="num">
                                      <p:cBhvr additive="base">
                                        <p:cTn id="73" dur="500" fill="hold"/>
                                        <p:tgtEl>
                                          <p:spTgt spid="2426906"/>
                                        </p:tgtEl>
                                        <p:attrNameLst>
                                          <p:attrName>ppt_x</p:attrName>
                                        </p:attrNameLst>
                                      </p:cBhvr>
                                      <p:tavLst>
                                        <p:tav tm="0">
                                          <p:val>
                                            <p:strVal val="#ppt_x"/>
                                          </p:val>
                                        </p:tav>
                                        <p:tav tm="100000">
                                          <p:val>
                                            <p:strVal val="#ppt_x"/>
                                          </p:val>
                                        </p:tav>
                                      </p:tavLst>
                                    </p:anim>
                                    <p:anim calcmode="lin" valueType="num">
                                      <p:cBhvr additive="base">
                                        <p:cTn id="74" dur="500" fill="hold"/>
                                        <p:tgtEl>
                                          <p:spTgt spid="2426906"/>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2" presetClass="entr" presetSubtype="4" fill="hold" grpId="0" nodeType="afterEffect">
                                  <p:stCondLst>
                                    <p:cond delay="0"/>
                                  </p:stCondLst>
                                  <p:childTnLst>
                                    <p:set>
                                      <p:cBhvr>
                                        <p:cTn id="77" dur="1" fill="hold">
                                          <p:stCondLst>
                                            <p:cond delay="0"/>
                                          </p:stCondLst>
                                        </p:cTn>
                                        <p:tgtEl>
                                          <p:spTgt spid="2426908"/>
                                        </p:tgtEl>
                                        <p:attrNameLst>
                                          <p:attrName>style.visibility</p:attrName>
                                        </p:attrNameLst>
                                      </p:cBhvr>
                                      <p:to>
                                        <p:strVal val="visible"/>
                                      </p:to>
                                    </p:set>
                                    <p:anim calcmode="lin" valueType="num">
                                      <p:cBhvr additive="base">
                                        <p:cTn id="78" dur="500" fill="hold"/>
                                        <p:tgtEl>
                                          <p:spTgt spid="2426908"/>
                                        </p:tgtEl>
                                        <p:attrNameLst>
                                          <p:attrName>ppt_x</p:attrName>
                                        </p:attrNameLst>
                                      </p:cBhvr>
                                      <p:tavLst>
                                        <p:tav tm="0">
                                          <p:val>
                                            <p:strVal val="#ppt_x"/>
                                          </p:val>
                                        </p:tav>
                                        <p:tav tm="100000">
                                          <p:val>
                                            <p:strVal val="#ppt_x"/>
                                          </p:val>
                                        </p:tav>
                                      </p:tavLst>
                                    </p:anim>
                                    <p:anim calcmode="lin" valueType="num">
                                      <p:cBhvr additive="base">
                                        <p:cTn id="79" dur="500" fill="hold"/>
                                        <p:tgtEl>
                                          <p:spTgt spid="242690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426907"/>
                                        </p:tgtEl>
                                        <p:attrNameLst>
                                          <p:attrName>style.visibility</p:attrName>
                                        </p:attrNameLst>
                                      </p:cBhvr>
                                      <p:to>
                                        <p:strVal val="visible"/>
                                      </p:to>
                                    </p:set>
                                    <p:anim calcmode="lin" valueType="num">
                                      <p:cBhvr additive="base">
                                        <p:cTn id="84" dur="500" fill="hold"/>
                                        <p:tgtEl>
                                          <p:spTgt spid="2426907"/>
                                        </p:tgtEl>
                                        <p:attrNameLst>
                                          <p:attrName>ppt_x</p:attrName>
                                        </p:attrNameLst>
                                      </p:cBhvr>
                                      <p:tavLst>
                                        <p:tav tm="0">
                                          <p:val>
                                            <p:strVal val="#ppt_x"/>
                                          </p:val>
                                        </p:tav>
                                        <p:tav tm="100000">
                                          <p:val>
                                            <p:strVal val="#ppt_x"/>
                                          </p:val>
                                        </p:tav>
                                      </p:tavLst>
                                    </p:anim>
                                    <p:anim calcmode="lin" valueType="num">
                                      <p:cBhvr additive="base">
                                        <p:cTn id="85" dur="500" fill="hold"/>
                                        <p:tgtEl>
                                          <p:spTgt spid="2426907"/>
                                        </p:tgtEl>
                                        <p:attrNameLst>
                                          <p:attrName>ppt_y</p:attrName>
                                        </p:attrNameLst>
                                      </p:cBhvr>
                                      <p:tavLst>
                                        <p:tav tm="0">
                                          <p:val>
                                            <p:strVal val="1+#ppt_h/2"/>
                                          </p:val>
                                        </p:tav>
                                        <p:tav tm="100000">
                                          <p:val>
                                            <p:strVal val="#ppt_y"/>
                                          </p:val>
                                        </p:tav>
                                      </p:tavLst>
                                    </p:anim>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2426904"/>
                                        </p:tgtEl>
                                        <p:attrNameLst>
                                          <p:attrName>style.visibility</p:attrName>
                                        </p:attrNameLst>
                                      </p:cBhvr>
                                      <p:to>
                                        <p:strVal val="visible"/>
                                      </p:to>
                                    </p:set>
                                    <p:anim calcmode="lin" valueType="num">
                                      <p:cBhvr additive="base">
                                        <p:cTn id="89" dur="500" fill="hold"/>
                                        <p:tgtEl>
                                          <p:spTgt spid="2426904"/>
                                        </p:tgtEl>
                                        <p:attrNameLst>
                                          <p:attrName>ppt_x</p:attrName>
                                        </p:attrNameLst>
                                      </p:cBhvr>
                                      <p:tavLst>
                                        <p:tav tm="0">
                                          <p:val>
                                            <p:strVal val="#ppt_x"/>
                                          </p:val>
                                        </p:tav>
                                        <p:tav tm="100000">
                                          <p:val>
                                            <p:strVal val="#ppt_x"/>
                                          </p:val>
                                        </p:tav>
                                      </p:tavLst>
                                    </p:anim>
                                    <p:anim calcmode="lin" valueType="num">
                                      <p:cBhvr additive="base">
                                        <p:cTn id="90" dur="500" fill="hold"/>
                                        <p:tgtEl>
                                          <p:spTgt spid="2426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890" grpId="0"/>
      <p:bldP spid="2426902" grpId="0"/>
      <p:bldP spid="2426903" grpId="0"/>
      <p:bldP spid="2426904" grpId="0"/>
      <p:bldP spid="2426908" grpId="0"/>
      <p:bldP spid="2426909" grpId="0"/>
      <p:bldP spid="2426910" grpId="0"/>
      <p:bldP spid="2426913" grpId="0"/>
      <p:bldP spid="24269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2531" name="Rectangle 2"/>
          <p:cNvSpPr>
            <a:spLocks noGrp="1"/>
          </p:cNvSpPr>
          <p:nvPr>
            <p:ph type="title"/>
          </p:nvPr>
        </p:nvSpPr>
        <p:spPr>
          <a:xfrm>
            <a:off x="323850" y="404813"/>
            <a:ext cx="8496300" cy="1209675"/>
          </a:xfrm>
        </p:spPr>
        <p:txBody>
          <a:bodyPr vert="horz" wrap="square" lIns="91440" tIns="45720" rIns="91440" bIns="45720" anchor="ctr" anchorCtr="0"/>
          <a:p>
            <a:pPr eaLnBrk="1" hangingPunct="1"/>
            <a:r>
              <a:rPr lang="en-US" altLang="zh-CN" sz="1800" dirty="0"/>
              <a:t> </a:t>
            </a:r>
            <a:r>
              <a:rPr lang="zh-CN" altLang="en-US" sz="1800" dirty="0"/>
              <a:t>（三）</a:t>
            </a:r>
            <a:r>
              <a:rPr lang="en-US" altLang="zh-CN" sz="1800" dirty="0"/>
              <a:t>IS</a:t>
            </a:r>
            <a:r>
              <a:rPr lang="zh-CN" altLang="en-US" sz="1800" dirty="0"/>
              <a:t>曲线斜率对财政政策效应的影响</a:t>
            </a:r>
            <a:br>
              <a:rPr lang="zh-CN" altLang="en-US" sz="1800" dirty="0"/>
            </a:br>
            <a:br>
              <a:rPr lang="zh-CN" altLang="en-US" sz="800" dirty="0"/>
            </a:br>
            <a:r>
              <a:rPr lang="zh-CN" altLang="en-US" sz="1600" dirty="0"/>
              <a:t>      </a:t>
            </a:r>
            <a:r>
              <a:rPr lang="en-US" altLang="zh-CN" sz="1600" dirty="0"/>
              <a:t>1</a:t>
            </a:r>
            <a:r>
              <a:rPr lang="zh-CN" altLang="en-US" sz="1600" dirty="0"/>
              <a:t>、</a:t>
            </a:r>
            <a:r>
              <a:rPr lang="en-US" altLang="zh-CN" sz="1600" dirty="0"/>
              <a:t>IS</a:t>
            </a:r>
            <a:r>
              <a:rPr lang="zh-CN" altLang="en-US" sz="1600" dirty="0"/>
              <a:t>曲线的斜率越小，财政政策效果越不明显（产出效应越小，挤出效应越大） ；</a:t>
            </a:r>
            <a:br>
              <a:rPr lang="zh-CN" altLang="en-US" sz="1600" dirty="0"/>
            </a:br>
            <a:r>
              <a:rPr lang="zh-CN" altLang="en-US" sz="1600" dirty="0"/>
              <a:t>      </a:t>
            </a:r>
            <a:r>
              <a:rPr lang="en-US" altLang="zh-CN" sz="1600" dirty="0"/>
              <a:t>2</a:t>
            </a:r>
            <a:r>
              <a:rPr lang="zh-CN" altLang="en-US" sz="1600" dirty="0"/>
              <a:t>、</a:t>
            </a:r>
            <a:r>
              <a:rPr lang="en-US" altLang="zh-CN" sz="1600" dirty="0"/>
              <a:t>IS</a:t>
            </a:r>
            <a:r>
              <a:rPr lang="zh-CN" altLang="en-US" sz="1600" dirty="0"/>
              <a:t>曲线的斜率越大，财政政策效果越明显（产出效应越大，挤出效应越小） 。</a:t>
            </a:r>
            <a:endParaRPr lang="zh-CN" altLang="en-US" sz="1600" dirty="0"/>
          </a:p>
        </p:txBody>
      </p:sp>
      <p:sp>
        <p:nvSpPr>
          <p:cNvPr id="22532" name="Line 3"/>
          <p:cNvSpPr/>
          <p:nvPr/>
        </p:nvSpPr>
        <p:spPr>
          <a:xfrm flipV="1">
            <a:off x="1692275" y="2205038"/>
            <a:ext cx="0" cy="3384550"/>
          </a:xfrm>
          <a:prstGeom prst="line">
            <a:avLst/>
          </a:prstGeom>
          <a:ln w="9525" cap="flat" cmpd="sng">
            <a:solidFill>
              <a:schemeClr val="tx1"/>
            </a:solidFill>
            <a:prstDash val="solid"/>
            <a:headEnd type="none" w="med" len="med"/>
            <a:tailEnd type="stealth" w="sm" len="lg"/>
          </a:ln>
        </p:spPr>
      </p:sp>
      <p:sp>
        <p:nvSpPr>
          <p:cNvPr id="22533" name="Line 4"/>
          <p:cNvSpPr/>
          <p:nvPr/>
        </p:nvSpPr>
        <p:spPr>
          <a:xfrm>
            <a:off x="1692275" y="5589588"/>
            <a:ext cx="5400675" cy="0"/>
          </a:xfrm>
          <a:prstGeom prst="line">
            <a:avLst/>
          </a:prstGeom>
          <a:ln w="9525" cap="flat" cmpd="sng">
            <a:solidFill>
              <a:schemeClr val="tx1"/>
            </a:solidFill>
            <a:prstDash val="solid"/>
            <a:headEnd type="none" w="med" len="med"/>
            <a:tailEnd type="stealth" w="med" len="lg"/>
          </a:ln>
        </p:spPr>
      </p:sp>
      <p:sp>
        <p:nvSpPr>
          <p:cNvPr id="22534" name="Line 5"/>
          <p:cNvSpPr/>
          <p:nvPr/>
        </p:nvSpPr>
        <p:spPr>
          <a:xfrm>
            <a:off x="2339975" y="2925763"/>
            <a:ext cx="2808288" cy="1943100"/>
          </a:xfrm>
          <a:prstGeom prst="line">
            <a:avLst/>
          </a:prstGeom>
          <a:ln w="28575" cap="flat" cmpd="sng">
            <a:solidFill>
              <a:srgbClr val="FF0000"/>
            </a:solidFill>
            <a:prstDash val="solid"/>
            <a:headEnd type="none" w="med" len="med"/>
            <a:tailEnd type="none" w="med" len="med"/>
          </a:ln>
        </p:spPr>
      </p:sp>
      <p:sp>
        <p:nvSpPr>
          <p:cNvPr id="22535" name="Text Box 6"/>
          <p:cNvSpPr txBox="1"/>
          <p:nvPr/>
        </p:nvSpPr>
        <p:spPr>
          <a:xfrm>
            <a:off x="1331913" y="5445125"/>
            <a:ext cx="287337"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22536" name="Text Box 7"/>
          <p:cNvSpPr txBox="1"/>
          <p:nvPr/>
        </p:nvSpPr>
        <p:spPr>
          <a:xfrm>
            <a:off x="7092950" y="5518150"/>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22537" name="Text Box 8"/>
          <p:cNvSpPr txBox="1"/>
          <p:nvPr/>
        </p:nvSpPr>
        <p:spPr>
          <a:xfrm>
            <a:off x="1404938" y="2062163"/>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22538" name="Text Box 9"/>
          <p:cNvSpPr txBox="1"/>
          <p:nvPr/>
        </p:nvSpPr>
        <p:spPr>
          <a:xfrm>
            <a:off x="3492500" y="3500438"/>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427914" name="Text Box 10"/>
          <p:cNvSpPr txBox="1"/>
          <p:nvPr/>
        </p:nvSpPr>
        <p:spPr>
          <a:xfrm>
            <a:off x="2987675" y="2205038"/>
            <a:ext cx="6477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1</a:t>
            </a:r>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22540" name="Line 11"/>
          <p:cNvSpPr/>
          <p:nvPr/>
        </p:nvSpPr>
        <p:spPr>
          <a:xfrm>
            <a:off x="1692275" y="3860800"/>
            <a:ext cx="2016125" cy="0"/>
          </a:xfrm>
          <a:prstGeom prst="line">
            <a:avLst/>
          </a:prstGeom>
          <a:ln w="9525" cap="flat" cmpd="sng">
            <a:solidFill>
              <a:schemeClr val="tx1"/>
            </a:solidFill>
            <a:prstDash val="dash"/>
            <a:headEnd type="none" w="med" len="med"/>
            <a:tailEnd type="none" w="med" len="med"/>
          </a:ln>
        </p:spPr>
      </p:sp>
      <p:sp>
        <p:nvSpPr>
          <p:cNvPr id="22541" name="Line 12"/>
          <p:cNvSpPr/>
          <p:nvPr/>
        </p:nvSpPr>
        <p:spPr>
          <a:xfrm flipH="1">
            <a:off x="3708400" y="3860800"/>
            <a:ext cx="0" cy="1728788"/>
          </a:xfrm>
          <a:prstGeom prst="line">
            <a:avLst/>
          </a:prstGeom>
          <a:ln w="9525" cap="flat" cmpd="sng">
            <a:solidFill>
              <a:schemeClr val="tx1"/>
            </a:solidFill>
            <a:prstDash val="dash"/>
            <a:headEnd type="none" w="med" len="med"/>
            <a:tailEnd type="none" w="med" len="med"/>
          </a:ln>
        </p:spPr>
      </p:sp>
      <p:sp>
        <p:nvSpPr>
          <p:cNvPr id="22542" name="Text Box 13"/>
          <p:cNvSpPr txBox="1"/>
          <p:nvPr/>
        </p:nvSpPr>
        <p:spPr>
          <a:xfrm>
            <a:off x="1331913" y="371792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2543" name="Text Box 14"/>
          <p:cNvSpPr txBox="1"/>
          <p:nvPr/>
        </p:nvSpPr>
        <p:spPr>
          <a:xfrm>
            <a:off x="3563938" y="5661025"/>
            <a:ext cx="43021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427919" name="Line 15"/>
          <p:cNvSpPr/>
          <p:nvPr/>
        </p:nvSpPr>
        <p:spPr>
          <a:xfrm>
            <a:off x="3060700" y="2493963"/>
            <a:ext cx="3168650" cy="2232025"/>
          </a:xfrm>
          <a:prstGeom prst="line">
            <a:avLst/>
          </a:prstGeom>
          <a:ln w="28575" cap="flat" cmpd="sng">
            <a:solidFill>
              <a:srgbClr val="FF0000"/>
            </a:solidFill>
            <a:prstDash val="solid"/>
            <a:headEnd type="none" w="med" len="med"/>
            <a:tailEnd type="none" w="med" len="med"/>
          </a:ln>
        </p:spPr>
      </p:sp>
      <p:sp>
        <p:nvSpPr>
          <p:cNvPr id="22545" name="Line 16"/>
          <p:cNvSpPr/>
          <p:nvPr/>
        </p:nvSpPr>
        <p:spPr>
          <a:xfrm flipV="1">
            <a:off x="2555875" y="2420938"/>
            <a:ext cx="2736850" cy="2447925"/>
          </a:xfrm>
          <a:prstGeom prst="line">
            <a:avLst/>
          </a:prstGeom>
          <a:ln w="28575" cap="flat" cmpd="sng">
            <a:solidFill>
              <a:srgbClr val="0000FF"/>
            </a:solidFill>
            <a:prstDash val="solid"/>
            <a:headEnd type="none" w="med" len="med"/>
            <a:tailEnd type="none" w="med" len="med"/>
          </a:ln>
        </p:spPr>
      </p:sp>
      <p:sp>
        <p:nvSpPr>
          <p:cNvPr id="22546" name="Text Box 17"/>
          <p:cNvSpPr txBox="1"/>
          <p:nvPr/>
        </p:nvSpPr>
        <p:spPr>
          <a:xfrm>
            <a:off x="2051050" y="2852738"/>
            <a:ext cx="4318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1</a:t>
            </a:r>
            <a:endParaRPr lang="en-US" altLang="zh-CN" sz="1400" dirty="0">
              <a:latin typeface="Arial" panose="020B0604020202020204" pitchFamily="34" charset="0"/>
            </a:endParaRPr>
          </a:p>
        </p:txBody>
      </p:sp>
      <p:sp>
        <p:nvSpPr>
          <p:cNvPr id="22547" name="Text Box 18"/>
          <p:cNvSpPr txBox="1"/>
          <p:nvPr/>
        </p:nvSpPr>
        <p:spPr>
          <a:xfrm>
            <a:off x="5364163" y="2205038"/>
            <a:ext cx="576262"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endParaRPr lang="en-US" altLang="zh-CN" sz="1400" dirty="0">
              <a:latin typeface="Arial" panose="020B0604020202020204" pitchFamily="34" charset="0"/>
            </a:endParaRPr>
          </a:p>
        </p:txBody>
      </p:sp>
      <p:sp>
        <p:nvSpPr>
          <p:cNvPr id="2427923" name="Line 19"/>
          <p:cNvSpPr/>
          <p:nvPr/>
        </p:nvSpPr>
        <p:spPr>
          <a:xfrm>
            <a:off x="1692275" y="3357563"/>
            <a:ext cx="2592388" cy="0"/>
          </a:xfrm>
          <a:prstGeom prst="line">
            <a:avLst/>
          </a:prstGeom>
          <a:ln w="9525" cap="flat" cmpd="sng">
            <a:solidFill>
              <a:schemeClr val="tx1"/>
            </a:solidFill>
            <a:prstDash val="dash"/>
            <a:headEnd type="none" w="med" len="med"/>
            <a:tailEnd type="none" w="med" len="med"/>
          </a:ln>
        </p:spPr>
      </p:sp>
      <p:sp>
        <p:nvSpPr>
          <p:cNvPr id="2427924" name="Line 20"/>
          <p:cNvSpPr/>
          <p:nvPr/>
        </p:nvSpPr>
        <p:spPr>
          <a:xfrm>
            <a:off x="4284663" y="3357563"/>
            <a:ext cx="0" cy="2232025"/>
          </a:xfrm>
          <a:prstGeom prst="line">
            <a:avLst/>
          </a:prstGeom>
          <a:ln w="9525" cap="flat" cmpd="sng">
            <a:solidFill>
              <a:schemeClr val="tx1"/>
            </a:solidFill>
            <a:prstDash val="dash"/>
            <a:headEnd type="none" w="med" len="med"/>
            <a:tailEnd type="none" w="med" len="med"/>
          </a:ln>
        </p:spPr>
      </p:sp>
      <p:sp>
        <p:nvSpPr>
          <p:cNvPr id="2427925" name="Text Box 21"/>
          <p:cNvSpPr txBox="1"/>
          <p:nvPr/>
        </p:nvSpPr>
        <p:spPr>
          <a:xfrm>
            <a:off x="4067175" y="29972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27926" name="Text Box 22"/>
          <p:cNvSpPr txBox="1"/>
          <p:nvPr/>
        </p:nvSpPr>
        <p:spPr>
          <a:xfrm>
            <a:off x="1331913" y="3213100"/>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27927" name="Text Box 23"/>
          <p:cNvSpPr txBox="1"/>
          <p:nvPr/>
        </p:nvSpPr>
        <p:spPr>
          <a:xfrm>
            <a:off x="4140200" y="5661025"/>
            <a:ext cx="430213"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27928" name="Line 24"/>
          <p:cNvSpPr/>
          <p:nvPr/>
        </p:nvSpPr>
        <p:spPr>
          <a:xfrm>
            <a:off x="3708400" y="3862388"/>
            <a:ext cx="1296988" cy="0"/>
          </a:xfrm>
          <a:prstGeom prst="line">
            <a:avLst/>
          </a:prstGeom>
          <a:ln w="9525" cap="flat" cmpd="sng">
            <a:solidFill>
              <a:schemeClr val="tx1"/>
            </a:solidFill>
            <a:prstDash val="dash"/>
            <a:headEnd type="none" w="med" len="med"/>
            <a:tailEnd type="none" w="med" len="med"/>
          </a:ln>
        </p:spPr>
      </p:sp>
      <p:sp>
        <p:nvSpPr>
          <p:cNvPr id="2427929" name="Line 25"/>
          <p:cNvSpPr/>
          <p:nvPr/>
        </p:nvSpPr>
        <p:spPr>
          <a:xfrm>
            <a:off x="5003800" y="3860800"/>
            <a:ext cx="0" cy="1727200"/>
          </a:xfrm>
          <a:prstGeom prst="line">
            <a:avLst/>
          </a:prstGeom>
          <a:ln w="9525" cap="flat" cmpd="sng">
            <a:solidFill>
              <a:schemeClr val="tx1"/>
            </a:solidFill>
            <a:prstDash val="dash"/>
            <a:headEnd type="none" w="med" len="med"/>
            <a:tailEnd type="none" w="med" len="med"/>
          </a:ln>
        </p:spPr>
      </p:sp>
      <p:sp>
        <p:nvSpPr>
          <p:cNvPr id="2427930" name="Text Box 26"/>
          <p:cNvSpPr txBox="1"/>
          <p:nvPr/>
        </p:nvSpPr>
        <p:spPr>
          <a:xfrm>
            <a:off x="4859338" y="5661025"/>
            <a:ext cx="504825"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3</a:t>
            </a:r>
            <a:endParaRPr lang="en-US" altLang="zh-CN" sz="1400" i="1" baseline="-25000" dirty="0">
              <a:latin typeface="Arial" panose="020B0604020202020204" pitchFamily="34" charset="0"/>
            </a:endParaRPr>
          </a:p>
        </p:txBody>
      </p:sp>
      <p:sp>
        <p:nvSpPr>
          <p:cNvPr id="22556" name="Line 27"/>
          <p:cNvSpPr/>
          <p:nvPr/>
        </p:nvSpPr>
        <p:spPr>
          <a:xfrm>
            <a:off x="2843213" y="2565400"/>
            <a:ext cx="1727200" cy="2663825"/>
          </a:xfrm>
          <a:prstGeom prst="line">
            <a:avLst/>
          </a:prstGeom>
          <a:ln w="28575" cap="flat" cmpd="sng">
            <a:solidFill>
              <a:srgbClr val="009900"/>
            </a:solidFill>
            <a:prstDash val="solid"/>
            <a:headEnd type="none" w="med" len="med"/>
            <a:tailEnd type="none" w="med" len="med"/>
          </a:ln>
        </p:spPr>
      </p:sp>
      <p:sp>
        <p:nvSpPr>
          <p:cNvPr id="2427932" name="Line 28"/>
          <p:cNvSpPr/>
          <p:nvPr/>
        </p:nvSpPr>
        <p:spPr>
          <a:xfrm>
            <a:off x="3997325" y="2278063"/>
            <a:ext cx="1727200" cy="2663825"/>
          </a:xfrm>
          <a:prstGeom prst="line">
            <a:avLst/>
          </a:prstGeom>
          <a:ln w="28575" cap="flat" cmpd="sng">
            <a:solidFill>
              <a:srgbClr val="009900"/>
            </a:solidFill>
            <a:prstDash val="solid"/>
            <a:headEnd type="none" w="med" len="med"/>
            <a:tailEnd type="none" w="med" len="med"/>
          </a:ln>
        </p:spPr>
      </p:sp>
      <p:sp>
        <p:nvSpPr>
          <p:cNvPr id="22558" name="Text Box 29"/>
          <p:cNvSpPr txBox="1"/>
          <p:nvPr/>
        </p:nvSpPr>
        <p:spPr>
          <a:xfrm>
            <a:off x="2484438" y="2492375"/>
            <a:ext cx="504825"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2</a:t>
            </a:r>
            <a:endParaRPr lang="en-US" altLang="zh-CN" sz="1400" dirty="0">
              <a:latin typeface="Arial" panose="020B0604020202020204" pitchFamily="34" charset="0"/>
            </a:endParaRPr>
          </a:p>
        </p:txBody>
      </p:sp>
      <p:sp>
        <p:nvSpPr>
          <p:cNvPr id="2427934" name="Text Box 30"/>
          <p:cNvSpPr txBox="1"/>
          <p:nvPr/>
        </p:nvSpPr>
        <p:spPr>
          <a:xfrm>
            <a:off x="3924300" y="1989138"/>
            <a:ext cx="6477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2</a:t>
            </a:r>
            <a:r>
              <a:rPr lang="en-US" altLang="zh-CN" sz="1400" dirty="0">
                <a:latin typeface="Arial" panose="020B0604020202020204" pitchFamily="34" charset="0"/>
              </a:rPr>
              <a:t> ′</a:t>
            </a:r>
            <a:endParaRPr lang="en-US" altLang="zh-CN" sz="1400" dirty="0">
              <a:latin typeface="Arial" panose="020B0604020202020204" pitchFamily="34" charset="0"/>
            </a:endParaRPr>
          </a:p>
        </p:txBody>
      </p:sp>
      <p:sp>
        <p:nvSpPr>
          <p:cNvPr id="2427935" name="Line 31"/>
          <p:cNvSpPr/>
          <p:nvPr/>
        </p:nvSpPr>
        <p:spPr>
          <a:xfrm>
            <a:off x="1692275" y="3141663"/>
            <a:ext cx="2808288" cy="0"/>
          </a:xfrm>
          <a:prstGeom prst="line">
            <a:avLst/>
          </a:prstGeom>
          <a:ln w="3175" cap="flat" cmpd="sng">
            <a:solidFill>
              <a:schemeClr val="tx2"/>
            </a:solidFill>
            <a:prstDash val="dash"/>
            <a:headEnd type="none" w="med" len="med"/>
            <a:tailEnd type="none" w="med" len="med"/>
          </a:ln>
        </p:spPr>
      </p:sp>
      <p:sp>
        <p:nvSpPr>
          <p:cNvPr id="2427936" name="Line 32"/>
          <p:cNvSpPr/>
          <p:nvPr/>
        </p:nvSpPr>
        <p:spPr>
          <a:xfrm>
            <a:off x="4572000" y="3141663"/>
            <a:ext cx="0" cy="2447925"/>
          </a:xfrm>
          <a:prstGeom prst="line">
            <a:avLst/>
          </a:prstGeom>
          <a:ln w="9525" cap="flat" cmpd="sng">
            <a:solidFill>
              <a:schemeClr val="tx1"/>
            </a:solidFill>
            <a:prstDash val="dash"/>
            <a:headEnd type="none" w="med" len="med"/>
            <a:tailEnd type="none" w="med" len="med"/>
          </a:ln>
        </p:spPr>
      </p:sp>
      <p:sp>
        <p:nvSpPr>
          <p:cNvPr id="2427937" name="Text Box 33"/>
          <p:cNvSpPr txBox="1"/>
          <p:nvPr/>
        </p:nvSpPr>
        <p:spPr>
          <a:xfrm>
            <a:off x="4356100" y="270827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427938" name="Text Box 34"/>
          <p:cNvSpPr txBox="1"/>
          <p:nvPr/>
        </p:nvSpPr>
        <p:spPr>
          <a:xfrm>
            <a:off x="1331913" y="2924175"/>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427939" name="Text Box 35"/>
          <p:cNvSpPr txBox="1"/>
          <p:nvPr/>
        </p:nvSpPr>
        <p:spPr>
          <a:xfrm>
            <a:off x="4427538" y="5661025"/>
            <a:ext cx="719137"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27940" name="Rectangle 36"/>
          <p:cNvSpPr/>
          <p:nvPr/>
        </p:nvSpPr>
        <p:spPr>
          <a:xfrm>
            <a:off x="4932363" y="3573463"/>
            <a:ext cx="360362"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3</a:t>
            </a:r>
            <a:endParaRPr lang="zh-CN" altLang="en-US" sz="1400" i="1" baseline="-25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7919"/>
                                        </p:tgtEl>
                                        <p:attrNameLst>
                                          <p:attrName>style.visibility</p:attrName>
                                        </p:attrNameLst>
                                      </p:cBhvr>
                                      <p:to>
                                        <p:strVal val="visible"/>
                                      </p:to>
                                    </p:set>
                                    <p:anim calcmode="lin" valueType="num">
                                      <p:cBhvr additive="base">
                                        <p:cTn id="7" dur="500" fill="hold"/>
                                        <p:tgtEl>
                                          <p:spTgt spid="2427919"/>
                                        </p:tgtEl>
                                        <p:attrNameLst>
                                          <p:attrName>ppt_x</p:attrName>
                                        </p:attrNameLst>
                                      </p:cBhvr>
                                      <p:tavLst>
                                        <p:tav tm="0">
                                          <p:val>
                                            <p:strVal val="#ppt_x"/>
                                          </p:val>
                                        </p:tav>
                                        <p:tav tm="100000">
                                          <p:val>
                                            <p:strVal val="#ppt_x"/>
                                          </p:val>
                                        </p:tav>
                                      </p:tavLst>
                                    </p:anim>
                                    <p:anim calcmode="lin" valueType="num">
                                      <p:cBhvr additive="base">
                                        <p:cTn id="8" dur="500" fill="hold"/>
                                        <p:tgtEl>
                                          <p:spTgt spid="24279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27914"/>
                                        </p:tgtEl>
                                        <p:attrNameLst>
                                          <p:attrName>style.visibility</p:attrName>
                                        </p:attrNameLst>
                                      </p:cBhvr>
                                      <p:to>
                                        <p:strVal val="visible"/>
                                      </p:to>
                                    </p:set>
                                    <p:anim calcmode="lin" valueType="num">
                                      <p:cBhvr additive="base">
                                        <p:cTn id="12" dur="500" fill="hold"/>
                                        <p:tgtEl>
                                          <p:spTgt spid="2427914"/>
                                        </p:tgtEl>
                                        <p:attrNameLst>
                                          <p:attrName>ppt_x</p:attrName>
                                        </p:attrNameLst>
                                      </p:cBhvr>
                                      <p:tavLst>
                                        <p:tav tm="0">
                                          <p:val>
                                            <p:strVal val="#ppt_x"/>
                                          </p:val>
                                        </p:tav>
                                        <p:tav tm="100000">
                                          <p:val>
                                            <p:strVal val="#ppt_x"/>
                                          </p:val>
                                        </p:tav>
                                      </p:tavLst>
                                    </p:anim>
                                    <p:anim calcmode="lin" valueType="num">
                                      <p:cBhvr additive="base">
                                        <p:cTn id="13" dur="500" fill="hold"/>
                                        <p:tgtEl>
                                          <p:spTgt spid="24279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7925"/>
                                        </p:tgtEl>
                                        <p:attrNameLst>
                                          <p:attrName>style.visibility</p:attrName>
                                        </p:attrNameLst>
                                      </p:cBhvr>
                                      <p:to>
                                        <p:strVal val="visible"/>
                                      </p:to>
                                    </p:set>
                                    <p:anim calcmode="lin" valueType="num">
                                      <p:cBhvr additive="base">
                                        <p:cTn id="18" dur="500" fill="hold"/>
                                        <p:tgtEl>
                                          <p:spTgt spid="2427925"/>
                                        </p:tgtEl>
                                        <p:attrNameLst>
                                          <p:attrName>ppt_x</p:attrName>
                                        </p:attrNameLst>
                                      </p:cBhvr>
                                      <p:tavLst>
                                        <p:tav tm="0">
                                          <p:val>
                                            <p:strVal val="#ppt_x"/>
                                          </p:val>
                                        </p:tav>
                                        <p:tav tm="100000">
                                          <p:val>
                                            <p:strVal val="#ppt_x"/>
                                          </p:val>
                                        </p:tav>
                                      </p:tavLst>
                                    </p:anim>
                                    <p:anim calcmode="lin" valueType="num">
                                      <p:cBhvr additive="base">
                                        <p:cTn id="19" dur="500" fill="hold"/>
                                        <p:tgtEl>
                                          <p:spTgt spid="2427925"/>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427923"/>
                                        </p:tgtEl>
                                        <p:attrNameLst>
                                          <p:attrName>style.visibility</p:attrName>
                                        </p:attrNameLst>
                                      </p:cBhvr>
                                      <p:to>
                                        <p:strVal val="visible"/>
                                      </p:to>
                                    </p:set>
                                    <p:anim calcmode="lin" valueType="num">
                                      <p:cBhvr additive="base">
                                        <p:cTn id="23" dur="500" fill="hold"/>
                                        <p:tgtEl>
                                          <p:spTgt spid="2427923"/>
                                        </p:tgtEl>
                                        <p:attrNameLst>
                                          <p:attrName>ppt_x</p:attrName>
                                        </p:attrNameLst>
                                      </p:cBhvr>
                                      <p:tavLst>
                                        <p:tav tm="0">
                                          <p:val>
                                            <p:strVal val="#ppt_x"/>
                                          </p:val>
                                        </p:tav>
                                        <p:tav tm="100000">
                                          <p:val>
                                            <p:strVal val="#ppt_x"/>
                                          </p:val>
                                        </p:tav>
                                      </p:tavLst>
                                    </p:anim>
                                    <p:anim calcmode="lin" valueType="num">
                                      <p:cBhvr additive="base">
                                        <p:cTn id="24" dur="500" fill="hold"/>
                                        <p:tgtEl>
                                          <p:spTgt spid="242792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2427926"/>
                                        </p:tgtEl>
                                        <p:attrNameLst>
                                          <p:attrName>style.visibility</p:attrName>
                                        </p:attrNameLst>
                                      </p:cBhvr>
                                      <p:to>
                                        <p:strVal val="visible"/>
                                      </p:to>
                                    </p:set>
                                    <p:anim calcmode="lin" valueType="num">
                                      <p:cBhvr additive="base">
                                        <p:cTn id="28" dur="500" fill="hold"/>
                                        <p:tgtEl>
                                          <p:spTgt spid="2427926"/>
                                        </p:tgtEl>
                                        <p:attrNameLst>
                                          <p:attrName>ppt_x</p:attrName>
                                        </p:attrNameLst>
                                      </p:cBhvr>
                                      <p:tavLst>
                                        <p:tav tm="0">
                                          <p:val>
                                            <p:strVal val="#ppt_x"/>
                                          </p:val>
                                        </p:tav>
                                        <p:tav tm="100000">
                                          <p:val>
                                            <p:strVal val="#ppt_x"/>
                                          </p:val>
                                        </p:tav>
                                      </p:tavLst>
                                    </p:anim>
                                    <p:anim calcmode="lin" valueType="num">
                                      <p:cBhvr additive="base">
                                        <p:cTn id="29" dur="500" fill="hold"/>
                                        <p:tgtEl>
                                          <p:spTgt spid="2427926"/>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2427924"/>
                                        </p:tgtEl>
                                        <p:attrNameLst>
                                          <p:attrName>style.visibility</p:attrName>
                                        </p:attrNameLst>
                                      </p:cBhvr>
                                      <p:to>
                                        <p:strVal val="visible"/>
                                      </p:to>
                                    </p:set>
                                    <p:anim calcmode="lin" valueType="num">
                                      <p:cBhvr additive="base">
                                        <p:cTn id="33" dur="500" fill="hold"/>
                                        <p:tgtEl>
                                          <p:spTgt spid="2427924"/>
                                        </p:tgtEl>
                                        <p:attrNameLst>
                                          <p:attrName>ppt_x</p:attrName>
                                        </p:attrNameLst>
                                      </p:cBhvr>
                                      <p:tavLst>
                                        <p:tav tm="0">
                                          <p:val>
                                            <p:strVal val="#ppt_x"/>
                                          </p:val>
                                        </p:tav>
                                        <p:tav tm="100000">
                                          <p:val>
                                            <p:strVal val="#ppt_x"/>
                                          </p:val>
                                        </p:tav>
                                      </p:tavLst>
                                    </p:anim>
                                    <p:anim calcmode="lin" valueType="num">
                                      <p:cBhvr additive="base">
                                        <p:cTn id="34" dur="500" fill="hold"/>
                                        <p:tgtEl>
                                          <p:spTgt spid="2427924"/>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427927"/>
                                        </p:tgtEl>
                                        <p:attrNameLst>
                                          <p:attrName>style.visibility</p:attrName>
                                        </p:attrNameLst>
                                      </p:cBhvr>
                                      <p:to>
                                        <p:strVal val="visible"/>
                                      </p:to>
                                    </p:set>
                                    <p:anim calcmode="lin" valueType="num">
                                      <p:cBhvr additive="base">
                                        <p:cTn id="38" dur="500" fill="hold"/>
                                        <p:tgtEl>
                                          <p:spTgt spid="2427927"/>
                                        </p:tgtEl>
                                        <p:attrNameLst>
                                          <p:attrName>ppt_x</p:attrName>
                                        </p:attrNameLst>
                                      </p:cBhvr>
                                      <p:tavLst>
                                        <p:tav tm="0">
                                          <p:val>
                                            <p:strVal val="#ppt_x"/>
                                          </p:val>
                                        </p:tav>
                                        <p:tav tm="100000">
                                          <p:val>
                                            <p:strVal val="#ppt_x"/>
                                          </p:val>
                                        </p:tav>
                                      </p:tavLst>
                                    </p:anim>
                                    <p:anim calcmode="lin" valueType="num">
                                      <p:cBhvr additive="base">
                                        <p:cTn id="39" dur="500" fill="hold"/>
                                        <p:tgtEl>
                                          <p:spTgt spid="242792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427928"/>
                                        </p:tgtEl>
                                        <p:attrNameLst>
                                          <p:attrName>style.visibility</p:attrName>
                                        </p:attrNameLst>
                                      </p:cBhvr>
                                      <p:to>
                                        <p:strVal val="visible"/>
                                      </p:to>
                                    </p:set>
                                    <p:anim calcmode="lin" valueType="num">
                                      <p:cBhvr additive="base">
                                        <p:cTn id="44" dur="500" fill="hold"/>
                                        <p:tgtEl>
                                          <p:spTgt spid="2427928"/>
                                        </p:tgtEl>
                                        <p:attrNameLst>
                                          <p:attrName>ppt_x</p:attrName>
                                        </p:attrNameLst>
                                      </p:cBhvr>
                                      <p:tavLst>
                                        <p:tav tm="0">
                                          <p:val>
                                            <p:strVal val="#ppt_x"/>
                                          </p:val>
                                        </p:tav>
                                        <p:tav tm="100000">
                                          <p:val>
                                            <p:strVal val="#ppt_x"/>
                                          </p:val>
                                        </p:tav>
                                      </p:tavLst>
                                    </p:anim>
                                    <p:anim calcmode="lin" valueType="num">
                                      <p:cBhvr additive="base">
                                        <p:cTn id="45" dur="500" fill="hold"/>
                                        <p:tgtEl>
                                          <p:spTgt spid="2427928"/>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nodeType="afterEffect">
                                  <p:stCondLst>
                                    <p:cond delay="0"/>
                                  </p:stCondLst>
                                  <p:childTnLst>
                                    <p:set>
                                      <p:cBhvr>
                                        <p:cTn id="48" dur="1" fill="hold">
                                          <p:stCondLst>
                                            <p:cond delay="0"/>
                                          </p:stCondLst>
                                        </p:cTn>
                                        <p:tgtEl>
                                          <p:spTgt spid="2427940">
                                            <p:txEl>
                                              <p:charRg st="0" end="3"/>
                                            </p:txEl>
                                          </p:spTgt>
                                        </p:tgtEl>
                                        <p:attrNameLst>
                                          <p:attrName>style.visibility</p:attrName>
                                        </p:attrNameLst>
                                      </p:cBhvr>
                                      <p:to>
                                        <p:strVal val="visible"/>
                                      </p:to>
                                    </p:set>
                                    <p:anim calcmode="lin" valueType="num">
                                      <p:cBhvr additive="base">
                                        <p:cTn id="49" dur="500" fill="hold"/>
                                        <p:tgtEl>
                                          <p:spTgt spid="2427940">
                                            <p:txEl>
                                              <p:charRg st="0"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27940">
                                            <p:txEl>
                                              <p:charRg st="0" end="3"/>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4" fill="hold" nodeType="afterEffect">
                                  <p:stCondLst>
                                    <p:cond delay="0"/>
                                  </p:stCondLst>
                                  <p:childTnLst>
                                    <p:set>
                                      <p:cBhvr>
                                        <p:cTn id="53" dur="1" fill="hold">
                                          <p:stCondLst>
                                            <p:cond delay="0"/>
                                          </p:stCondLst>
                                        </p:cTn>
                                        <p:tgtEl>
                                          <p:spTgt spid="2427929"/>
                                        </p:tgtEl>
                                        <p:attrNameLst>
                                          <p:attrName>style.visibility</p:attrName>
                                        </p:attrNameLst>
                                      </p:cBhvr>
                                      <p:to>
                                        <p:strVal val="visible"/>
                                      </p:to>
                                    </p:set>
                                    <p:anim calcmode="lin" valueType="num">
                                      <p:cBhvr additive="base">
                                        <p:cTn id="54" dur="500" fill="hold"/>
                                        <p:tgtEl>
                                          <p:spTgt spid="2427929"/>
                                        </p:tgtEl>
                                        <p:attrNameLst>
                                          <p:attrName>ppt_x</p:attrName>
                                        </p:attrNameLst>
                                      </p:cBhvr>
                                      <p:tavLst>
                                        <p:tav tm="0">
                                          <p:val>
                                            <p:strVal val="#ppt_x"/>
                                          </p:val>
                                        </p:tav>
                                        <p:tav tm="100000">
                                          <p:val>
                                            <p:strVal val="#ppt_x"/>
                                          </p:val>
                                        </p:tav>
                                      </p:tavLst>
                                    </p:anim>
                                    <p:anim calcmode="lin" valueType="num">
                                      <p:cBhvr additive="base">
                                        <p:cTn id="55" dur="500" fill="hold"/>
                                        <p:tgtEl>
                                          <p:spTgt spid="2427929"/>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 presetClass="entr" presetSubtype="4" fill="hold" grpId="0" nodeType="afterEffect">
                                  <p:stCondLst>
                                    <p:cond delay="0"/>
                                  </p:stCondLst>
                                  <p:childTnLst>
                                    <p:set>
                                      <p:cBhvr>
                                        <p:cTn id="58" dur="1" fill="hold">
                                          <p:stCondLst>
                                            <p:cond delay="0"/>
                                          </p:stCondLst>
                                        </p:cTn>
                                        <p:tgtEl>
                                          <p:spTgt spid="2427930"/>
                                        </p:tgtEl>
                                        <p:attrNameLst>
                                          <p:attrName>style.visibility</p:attrName>
                                        </p:attrNameLst>
                                      </p:cBhvr>
                                      <p:to>
                                        <p:strVal val="visible"/>
                                      </p:to>
                                    </p:set>
                                    <p:anim calcmode="lin" valueType="num">
                                      <p:cBhvr additive="base">
                                        <p:cTn id="59" dur="500" fill="hold"/>
                                        <p:tgtEl>
                                          <p:spTgt spid="2427930"/>
                                        </p:tgtEl>
                                        <p:attrNameLst>
                                          <p:attrName>ppt_x</p:attrName>
                                        </p:attrNameLst>
                                      </p:cBhvr>
                                      <p:tavLst>
                                        <p:tav tm="0">
                                          <p:val>
                                            <p:strVal val="#ppt_x"/>
                                          </p:val>
                                        </p:tav>
                                        <p:tav tm="100000">
                                          <p:val>
                                            <p:strVal val="#ppt_x"/>
                                          </p:val>
                                        </p:tav>
                                      </p:tavLst>
                                    </p:anim>
                                    <p:anim calcmode="lin" valueType="num">
                                      <p:cBhvr additive="base">
                                        <p:cTn id="60" dur="500" fill="hold"/>
                                        <p:tgtEl>
                                          <p:spTgt spid="242793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427932"/>
                                        </p:tgtEl>
                                        <p:attrNameLst>
                                          <p:attrName>style.visibility</p:attrName>
                                        </p:attrNameLst>
                                      </p:cBhvr>
                                      <p:to>
                                        <p:strVal val="visible"/>
                                      </p:to>
                                    </p:set>
                                    <p:anim calcmode="lin" valueType="num">
                                      <p:cBhvr additive="base">
                                        <p:cTn id="65" dur="500" fill="hold"/>
                                        <p:tgtEl>
                                          <p:spTgt spid="2427932"/>
                                        </p:tgtEl>
                                        <p:attrNameLst>
                                          <p:attrName>ppt_x</p:attrName>
                                        </p:attrNameLst>
                                      </p:cBhvr>
                                      <p:tavLst>
                                        <p:tav tm="0">
                                          <p:val>
                                            <p:strVal val="#ppt_x"/>
                                          </p:val>
                                        </p:tav>
                                        <p:tav tm="100000">
                                          <p:val>
                                            <p:strVal val="#ppt_x"/>
                                          </p:val>
                                        </p:tav>
                                      </p:tavLst>
                                    </p:anim>
                                    <p:anim calcmode="lin" valueType="num">
                                      <p:cBhvr additive="base">
                                        <p:cTn id="66" dur="500" fill="hold"/>
                                        <p:tgtEl>
                                          <p:spTgt spid="2427932"/>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2427934"/>
                                        </p:tgtEl>
                                        <p:attrNameLst>
                                          <p:attrName>style.visibility</p:attrName>
                                        </p:attrNameLst>
                                      </p:cBhvr>
                                      <p:to>
                                        <p:strVal val="visible"/>
                                      </p:to>
                                    </p:set>
                                    <p:anim calcmode="lin" valueType="num">
                                      <p:cBhvr additive="base">
                                        <p:cTn id="70" dur="500" fill="hold"/>
                                        <p:tgtEl>
                                          <p:spTgt spid="2427934"/>
                                        </p:tgtEl>
                                        <p:attrNameLst>
                                          <p:attrName>ppt_x</p:attrName>
                                        </p:attrNameLst>
                                      </p:cBhvr>
                                      <p:tavLst>
                                        <p:tav tm="0">
                                          <p:val>
                                            <p:strVal val="#ppt_x"/>
                                          </p:val>
                                        </p:tav>
                                        <p:tav tm="100000">
                                          <p:val>
                                            <p:strVal val="#ppt_x"/>
                                          </p:val>
                                        </p:tav>
                                      </p:tavLst>
                                    </p:anim>
                                    <p:anim calcmode="lin" valueType="num">
                                      <p:cBhvr additive="base">
                                        <p:cTn id="71" dur="500" fill="hold"/>
                                        <p:tgtEl>
                                          <p:spTgt spid="242793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427937"/>
                                        </p:tgtEl>
                                        <p:attrNameLst>
                                          <p:attrName>style.visibility</p:attrName>
                                        </p:attrNameLst>
                                      </p:cBhvr>
                                      <p:to>
                                        <p:strVal val="visible"/>
                                      </p:to>
                                    </p:set>
                                    <p:anim calcmode="lin" valueType="num">
                                      <p:cBhvr additive="base">
                                        <p:cTn id="76" dur="500" fill="hold"/>
                                        <p:tgtEl>
                                          <p:spTgt spid="2427937"/>
                                        </p:tgtEl>
                                        <p:attrNameLst>
                                          <p:attrName>ppt_x</p:attrName>
                                        </p:attrNameLst>
                                      </p:cBhvr>
                                      <p:tavLst>
                                        <p:tav tm="0">
                                          <p:val>
                                            <p:strVal val="#ppt_x"/>
                                          </p:val>
                                        </p:tav>
                                        <p:tav tm="100000">
                                          <p:val>
                                            <p:strVal val="#ppt_x"/>
                                          </p:val>
                                        </p:tav>
                                      </p:tavLst>
                                    </p:anim>
                                    <p:anim calcmode="lin" valueType="num">
                                      <p:cBhvr additive="base">
                                        <p:cTn id="77" dur="500" fill="hold"/>
                                        <p:tgtEl>
                                          <p:spTgt spid="2427937"/>
                                        </p:tgtEl>
                                        <p:attrNameLst>
                                          <p:attrName>ppt_y</p:attrName>
                                        </p:attrNameLst>
                                      </p:cBhvr>
                                      <p:tavLst>
                                        <p:tav tm="0">
                                          <p:val>
                                            <p:strVal val="1+#ppt_h/2"/>
                                          </p:val>
                                        </p:tav>
                                        <p:tav tm="100000">
                                          <p:val>
                                            <p:strVal val="#ppt_y"/>
                                          </p:val>
                                        </p:tav>
                                      </p:tavLst>
                                    </p:anim>
                                  </p:childTnLst>
                                </p:cTn>
                              </p:par>
                            </p:childTnLst>
                          </p:cTn>
                        </p:par>
                        <p:par>
                          <p:cTn id="78" fill="hold">
                            <p:stCondLst>
                              <p:cond delay="500"/>
                            </p:stCondLst>
                            <p:childTnLst>
                              <p:par>
                                <p:cTn id="79" presetID="2" presetClass="entr" presetSubtype="4" fill="hold" nodeType="afterEffect">
                                  <p:stCondLst>
                                    <p:cond delay="0"/>
                                  </p:stCondLst>
                                  <p:childTnLst>
                                    <p:set>
                                      <p:cBhvr>
                                        <p:cTn id="80" dur="1" fill="hold">
                                          <p:stCondLst>
                                            <p:cond delay="0"/>
                                          </p:stCondLst>
                                        </p:cTn>
                                        <p:tgtEl>
                                          <p:spTgt spid="2427935"/>
                                        </p:tgtEl>
                                        <p:attrNameLst>
                                          <p:attrName>style.visibility</p:attrName>
                                        </p:attrNameLst>
                                      </p:cBhvr>
                                      <p:to>
                                        <p:strVal val="visible"/>
                                      </p:to>
                                    </p:set>
                                    <p:anim calcmode="lin" valueType="num">
                                      <p:cBhvr additive="base">
                                        <p:cTn id="81" dur="500" fill="hold"/>
                                        <p:tgtEl>
                                          <p:spTgt spid="2427935"/>
                                        </p:tgtEl>
                                        <p:attrNameLst>
                                          <p:attrName>ppt_x</p:attrName>
                                        </p:attrNameLst>
                                      </p:cBhvr>
                                      <p:tavLst>
                                        <p:tav tm="0">
                                          <p:val>
                                            <p:strVal val="#ppt_x"/>
                                          </p:val>
                                        </p:tav>
                                        <p:tav tm="100000">
                                          <p:val>
                                            <p:strVal val="#ppt_x"/>
                                          </p:val>
                                        </p:tav>
                                      </p:tavLst>
                                    </p:anim>
                                    <p:anim calcmode="lin" valueType="num">
                                      <p:cBhvr additive="base">
                                        <p:cTn id="82" dur="500" fill="hold"/>
                                        <p:tgtEl>
                                          <p:spTgt spid="2427935"/>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grpId="0" nodeType="afterEffect">
                                  <p:stCondLst>
                                    <p:cond delay="0"/>
                                  </p:stCondLst>
                                  <p:childTnLst>
                                    <p:set>
                                      <p:cBhvr>
                                        <p:cTn id="85" dur="1" fill="hold">
                                          <p:stCondLst>
                                            <p:cond delay="0"/>
                                          </p:stCondLst>
                                        </p:cTn>
                                        <p:tgtEl>
                                          <p:spTgt spid="2427938"/>
                                        </p:tgtEl>
                                        <p:attrNameLst>
                                          <p:attrName>style.visibility</p:attrName>
                                        </p:attrNameLst>
                                      </p:cBhvr>
                                      <p:to>
                                        <p:strVal val="visible"/>
                                      </p:to>
                                    </p:set>
                                    <p:anim calcmode="lin" valueType="num">
                                      <p:cBhvr additive="base">
                                        <p:cTn id="86" dur="500" fill="hold"/>
                                        <p:tgtEl>
                                          <p:spTgt spid="2427938"/>
                                        </p:tgtEl>
                                        <p:attrNameLst>
                                          <p:attrName>ppt_x</p:attrName>
                                        </p:attrNameLst>
                                      </p:cBhvr>
                                      <p:tavLst>
                                        <p:tav tm="0">
                                          <p:val>
                                            <p:strVal val="#ppt_x"/>
                                          </p:val>
                                        </p:tav>
                                        <p:tav tm="100000">
                                          <p:val>
                                            <p:strVal val="#ppt_x"/>
                                          </p:val>
                                        </p:tav>
                                      </p:tavLst>
                                    </p:anim>
                                    <p:anim calcmode="lin" valueType="num">
                                      <p:cBhvr additive="base">
                                        <p:cTn id="87" dur="500" fill="hold"/>
                                        <p:tgtEl>
                                          <p:spTgt spid="2427938"/>
                                        </p:tgtEl>
                                        <p:attrNameLst>
                                          <p:attrName>ppt_y</p:attrName>
                                        </p:attrNameLst>
                                      </p:cBhvr>
                                      <p:tavLst>
                                        <p:tav tm="0">
                                          <p:val>
                                            <p:strVal val="1+#ppt_h/2"/>
                                          </p:val>
                                        </p:tav>
                                        <p:tav tm="100000">
                                          <p:val>
                                            <p:strVal val="#ppt_y"/>
                                          </p:val>
                                        </p:tav>
                                      </p:tavLst>
                                    </p:anim>
                                  </p:childTnLst>
                                </p:cTn>
                              </p:par>
                            </p:childTnLst>
                          </p:cTn>
                        </p:par>
                        <p:par>
                          <p:cTn id="88" fill="hold">
                            <p:stCondLst>
                              <p:cond delay="1500"/>
                            </p:stCondLst>
                            <p:childTnLst>
                              <p:par>
                                <p:cTn id="89" presetID="2" presetClass="entr" presetSubtype="4" fill="hold" nodeType="afterEffect">
                                  <p:stCondLst>
                                    <p:cond delay="0"/>
                                  </p:stCondLst>
                                  <p:childTnLst>
                                    <p:set>
                                      <p:cBhvr>
                                        <p:cTn id="90" dur="1" fill="hold">
                                          <p:stCondLst>
                                            <p:cond delay="0"/>
                                          </p:stCondLst>
                                        </p:cTn>
                                        <p:tgtEl>
                                          <p:spTgt spid="2427936"/>
                                        </p:tgtEl>
                                        <p:attrNameLst>
                                          <p:attrName>style.visibility</p:attrName>
                                        </p:attrNameLst>
                                      </p:cBhvr>
                                      <p:to>
                                        <p:strVal val="visible"/>
                                      </p:to>
                                    </p:set>
                                    <p:anim calcmode="lin" valueType="num">
                                      <p:cBhvr additive="base">
                                        <p:cTn id="91" dur="500" fill="hold"/>
                                        <p:tgtEl>
                                          <p:spTgt spid="2427936"/>
                                        </p:tgtEl>
                                        <p:attrNameLst>
                                          <p:attrName>ppt_x</p:attrName>
                                        </p:attrNameLst>
                                      </p:cBhvr>
                                      <p:tavLst>
                                        <p:tav tm="0">
                                          <p:val>
                                            <p:strVal val="#ppt_x"/>
                                          </p:val>
                                        </p:tav>
                                        <p:tav tm="100000">
                                          <p:val>
                                            <p:strVal val="#ppt_x"/>
                                          </p:val>
                                        </p:tav>
                                      </p:tavLst>
                                    </p:anim>
                                    <p:anim calcmode="lin" valueType="num">
                                      <p:cBhvr additive="base">
                                        <p:cTn id="92" dur="500" fill="hold"/>
                                        <p:tgtEl>
                                          <p:spTgt spid="2427936"/>
                                        </p:tgtEl>
                                        <p:attrNameLst>
                                          <p:attrName>ppt_y</p:attrName>
                                        </p:attrNameLst>
                                      </p:cBhvr>
                                      <p:tavLst>
                                        <p:tav tm="0">
                                          <p:val>
                                            <p:strVal val="1+#ppt_h/2"/>
                                          </p:val>
                                        </p:tav>
                                        <p:tav tm="100000">
                                          <p:val>
                                            <p:strVal val="#ppt_y"/>
                                          </p:val>
                                        </p:tav>
                                      </p:tavLst>
                                    </p:anim>
                                  </p:childTnLst>
                                </p:cTn>
                              </p:par>
                            </p:childTnLst>
                          </p:cTn>
                        </p:par>
                        <p:par>
                          <p:cTn id="93" fill="hold">
                            <p:stCondLst>
                              <p:cond delay="2000"/>
                            </p:stCondLst>
                            <p:childTnLst>
                              <p:par>
                                <p:cTn id="94" presetID="2" presetClass="entr" presetSubtype="4" fill="hold" grpId="0" nodeType="afterEffect">
                                  <p:stCondLst>
                                    <p:cond delay="0"/>
                                  </p:stCondLst>
                                  <p:childTnLst>
                                    <p:set>
                                      <p:cBhvr>
                                        <p:cTn id="95" dur="1" fill="hold">
                                          <p:stCondLst>
                                            <p:cond delay="0"/>
                                          </p:stCondLst>
                                        </p:cTn>
                                        <p:tgtEl>
                                          <p:spTgt spid="2427939"/>
                                        </p:tgtEl>
                                        <p:attrNameLst>
                                          <p:attrName>style.visibility</p:attrName>
                                        </p:attrNameLst>
                                      </p:cBhvr>
                                      <p:to>
                                        <p:strVal val="visible"/>
                                      </p:to>
                                    </p:set>
                                    <p:anim calcmode="lin" valueType="num">
                                      <p:cBhvr additive="base">
                                        <p:cTn id="96" dur="500" fill="hold"/>
                                        <p:tgtEl>
                                          <p:spTgt spid="2427939"/>
                                        </p:tgtEl>
                                        <p:attrNameLst>
                                          <p:attrName>ppt_x</p:attrName>
                                        </p:attrNameLst>
                                      </p:cBhvr>
                                      <p:tavLst>
                                        <p:tav tm="0">
                                          <p:val>
                                            <p:strVal val="#ppt_x"/>
                                          </p:val>
                                        </p:tav>
                                        <p:tav tm="100000">
                                          <p:val>
                                            <p:strVal val="#ppt_x"/>
                                          </p:val>
                                        </p:tav>
                                      </p:tavLst>
                                    </p:anim>
                                    <p:anim calcmode="lin" valueType="num">
                                      <p:cBhvr additive="base">
                                        <p:cTn id="97" dur="500" fill="hold"/>
                                        <p:tgtEl>
                                          <p:spTgt spid="2427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914" grpId="0"/>
      <p:bldP spid="2427925" grpId="0"/>
      <p:bldP spid="2427926" grpId="0"/>
      <p:bldP spid="2427927" grpId="0"/>
      <p:bldP spid="2427930" grpId="0"/>
      <p:bldP spid="2427934" grpId="0"/>
      <p:bldP spid="2427937" grpId="0"/>
      <p:bldP spid="2427938" grpId="0"/>
      <p:bldP spid="24279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a:spLocks noGrp="1"/>
          </p:cNvSpPr>
          <p:nvPr>
            <p:ph idx="1"/>
          </p:nvPr>
        </p:nvSpPr>
        <p:spPr/>
        <p:txBody>
          <a:bodyPr vert="horz" wrap="square" lIns="91440" tIns="45720" rIns="91440" bIns="45720" anchor="t" anchorCtr="0"/>
          <a:p>
            <a:pPr>
              <a:buNone/>
            </a:pPr>
            <a:r>
              <a:rPr lang="zh-CN" altLang="en-US" dirty="0"/>
              <a:t>第三节  货币政策</a:t>
            </a:r>
            <a:endParaRPr lang="zh-CN" altLang="en-US" dirty="0"/>
          </a:p>
          <a:p>
            <a:pPr>
              <a:buNone/>
            </a:pPr>
            <a:endParaRPr lang="zh-CN" altLang="en-US" sz="1200" dirty="0"/>
          </a:p>
          <a:p>
            <a:pPr lvl="1" eaLnBrk="1" hangingPunct="1">
              <a:lnSpc>
                <a:spcPct val="150000"/>
              </a:lnSpc>
              <a:buNone/>
            </a:pPr>
            <a:r>
              <a:rPr lang="zh-CN" altLang="en-US" b="1" dirty="0"/>
              <a:t>一、货币政策工具</a:t>
            </a:r>
            <a:endParaRPr lang="en-US" altLang="zh-CN" b="1" dirty="0"/>
          </a:p>
          <a:p>
            <a:pPr lvl="1" eaLnBrk="1" hangingPunct="1">
              <a:lnSpc>
                <a:spcPct val="150000"/>
              </a:lnSpc>
              <a:buNone/>
            </a:pPr>
            <a:r>
              <a:rPr lang="zh-CN" altLang="en-US" b="1" dirty="0"/>
              <a:t>       </a:t>
            </a:r>
            <a:r>
              <a:rPr lang="zh-CN" altLang="en-US" dirty="0">
                <a:solidFill>
                  <a:srgbClr val="0070C0"/>
                </a:solidFill>
              </a:rPr>
              <a:t>基础货币、货币乘数和货币供给</a:t>
            </a:r>
            <a:r>
              <a:rPr lang="en-US" altLang="zh-CN" dirty="0">
                <a:solidFill>
                  <a:srgbClr val="0070C0"/>
                </a:solidFill>
              </a:rPr>
              <a:t>(</a:t>
            </a:r>
            <a:r>
              <a:rPr lang="zh-CN" altLang="en-US" dirty="0">
                <a:solidFill>
                  <a:srgbClr val="0070C0"/>
                </a:solidFill>
              </a:rPr>
              <a:t>→</a:t>
            </a:r>
            <a:r>
              <a:rPr lang="en-US" altLang="zh-CN" dirty="0">
                <a:solidFill>
                  <a:srgbClr val="0070C0"/>
                </a:solidFill>
              </a:rPr>
              <a:t>9)</a:t>
            </a:r>
            <a:endParaRPr lang="zh-CN" altLang="en-US" dirty="0">
              <a:solidFill>
                <a:srgbClr val="0070C0"/>
              </a:solidFill>
            </a:endParaRPr>
          </a:p>
          <a:p>
            <a:pPr lvl="1" eaLnBrk="1" hangingPunct="1">
              <a:lnSpc>
                <a:spcPct val="150000"/>
              </a:lnSpc>
              <a:buNone/>
            </a:pPr>
            <a:r>
              <a:rPr lang="zh-CN" altLang="en-US" b="1" dirty="0"/>
              <a:t>二、货币政策效应</a:t>
            </a:r>
            <a:endParaRPr lang="zh-CN" altLang="en-US" b="1" dirty="0"/>
          </a:p>
          <a:p>
            <a:pPr lvl="1" eaLnBrk="1" hangingPunct="1">
              <a:lnSpc>
                <a:spcPct val="150000"/>
              </a:lnSpc>
              <a:buNone/>
            </a:pPr>
            <a:r>
              <a:rPr lang="zh-CN" altLang="en-US" b="1" dirty="0"/>
              <a:t>三、“相机抉择”和“规则”之争</a:t>
            </a:r>
            <a:endParaRPr lang="zh-CN" altLang="en-US" b="1" dirty="0"/>
          </a:p>
        </p:txBody>
      </p:sp>
      <p:sp>
        <p:nvSpPr>
          <p:cNvPr id="23555" name="标题 1"/>
          <p:cNvSpPr/>
          <p:nvPr/>
        </p:nvSpPr>
        <p:spPr>
          <a:xfrm>
            <a:off x="468313" y="571500"/>
            <a:ext cx="8229600" cy="785813"/>
          </a:xfrm>
          <a:prstGeom prst="rect">
            <a:avLst/>
          </a:prstGeom>
          <a:noFill/>
          <a:ln w="9525">
            <a:noFill/>
          </a:ln>
        </p:spPr>
        <p:txBody>
          <a:bodyPr anchor="ctr" anchorCtr="0"/>
          <a:p>
            <a:pPr eaLnBrk="0" hangingPunct="0"/>
            <a:r>
              <a:rPr lang="zh-CN" altLang="en-US" sz="3600" b="0" dirty="0">
                <a:solidFill>
                  <a:schemeClr val="tx2"/>
                </a:solidFill>
                <a:latin typeface="黑体" panose="02010609060101010101" pitchFamily="49" charset="-122"/>
                <a:ea typeface="黑体" panose="02010609060101010101" pitchFamily="49" charset="-122"/>
              </a:rPr>
              <a:t>第十六章   宏观经济政策</a:t>
            </a:r>
            <a:endParaRPr lang="zh-CN" altLang="en-US" sz="3600" b="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idx="1"/>
          </p:nvPr>
        </p:nvSpPr>
        <p:spPr>
          <a:xfrm>
            <a:off x="395288" y="1125538"/>
            <a:ext cx="8229600" cy="5000625"/>
          </a:xfrm>
        </p:spPr>
        <p:txBody>
          <a:bodyPr vert="horz" wrap="square" lIns="91440" tIns="45720" rIns="91440" bIns="45720" anchor="t" anchorCtr="0"/>
          <a:p>
            <a:pPr lvl="1" eaLnBrk="1" hangingPunct="1">
              <a:buNone/>
            </a:pPr>
            <a:r>
              <a:rPr lang="zh-CN" altLang="en-US" sz="3200" b="1" dirty="0">
                <a:solidFill>
                  <a:srgbClr val="CC0000"/>
                </a:solidFill>
              </a:rPr>
              <a:t>一、货币政策工具</a:t>
            </a:r>
            <a:endParaRPr lang="en-US" altLang="zh-CN" sz="3200" b="1" dirty="0">
              <a:solidFill>
                <a:srgbClr val="CC0000"/>
              </a:solidFill>
            </a:endParaRPr>
          </a:p>
          <a:p>
            <a:pPr lvl="1" eaLnBrk="1" hangingPunct="1">
              <a:buNone/>
            </a:pPr>
            <a:r>
              <a:rPr lang="zh-CN" altLang="en-US" dirty="0"/>
              <a:t>     （一） 公开市场业务</a:t>
            </a:r>
            <a:endParaRPr lang="en-US" altLang="zh-CN" dirty="0"/>
          </a:p>
          <a:p>
            <a:pPr lvl="2" eaLnBrk="1" hangingPunct="1">
              <a:buNone/>
            </a:pPr>
            <a:r>
              <a:rPr lang="zh-CN" altLang="en-US" sz="2800" dirty="0"/>
              <a:t>  主动：改变基础货币供应量</a:t>
            </a:r>
            <a:endParaRPr lang="en-US" altLang="zh-CN" sz="2800" dirty="0"/>
          </a:p>
          <a:p>
            <a:pPr lvl="2" eaLnBrk="1" hangingPunct="1">
              <a:buNone/>
            </a:pPr>
            <a:r>
              <a:rPr lang="zh-CN" altLang="en-US" sz="2800" dirty="0"/>
              <a:t>  被动：抵消影响基础货币的其他因素的变动带来影响</a:t>
            </a:r>
            <a:endParaRPr lang="en-US" altLang="zh-CN" sz="2800" dirty="0"/>
          </a:p>
          <a:p>
            <a:pPr lvl="2" eaLnBrk="1" hangingPunct="1">
              <a:buNone/>
            </a:pPr>
            <a:r>
              <a:rPr lang="zh-CN" altLang="en-US" sz="2800" dirty="0"/>
              <a:t>（二） 法定准备金率</a:t>
            </a:r>
            <a:endParaRPr lang="zh-CN" altLang="en-US" sz="2800" dirty="0"/>
          </a:p>
          <a:p>
            <a:pPr lvl="2" eaLnBrk="1" hangingPunct="1">
              <a:buNone/>
            </a:pPr>
            <a:r>
              <a:rPr lang="zh-CN" altLang="en-US" sz="2800" dirty="0"/>
              <a:t>（三）利率与再贴现率</a:t>
            </a:r>
            <a:endParaRPr lang="en-US" altLang="zh-CN" sz="2800" dirty="0"/>
          </a:p>
          <a:p>
            <a:pPr lvl="2" eaLnBrk="1" hangingPunct="1">
              <a:buNone/>
            </a:pPr>
            <a:r>
              <a:rPr lang="zh-CN" altLang="en-US" sz="2800" dirty="0"/>
              <a:t>  辅助性措施</a:t>
            </a:r>
            <a:endParaRPr lang="zh-CN" altLang="en-US" sz="2800" dirty="0"/>
          </a:p>
          <a:p>
            <a:pPr lvl="2" eaLnBrk="1" hangingPunct="1">
              <a:buNone/>
            </a:pPr>
            <a:r>
              <a:rPr lang="zh-CN" altLang="en-US" sz="2800" dirty="0"/>
              <a:t>  信用控制、道义劝告和窗口指导</a:t>
            </a:r>
            <a:r>
              <a:rPr lang="zh-CN" altLang="en-US" dirty="0"/>
              <a:t> </a:t>
            </a:r>
            <a:endParaRPr lang="zh-CN" altLang="en-US" dirty="0"/>
          </a:p>
        </p:txBody>
      </p:sp>
      <p:sp>
        <p:nvSpPr>
          <p:cNvPr id="24579"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第三节 货币政策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468313" y="571500"/>
            <a:ext cx="8229600" cy="785813"/>
          </a:xfrm>
        </p:spPr>
        <p:txBody>
          <a:bodyPr vert="horz" wrap="square" lIns="91440" tIns="45720" rIns="91440" bIns="45720" anchor="ctr" anchorCtr="0"/>
          <a:p>
            <a:r>
              <a:rPr lang="zh-CN" altLang="en-US" dirty="0">
                <a:latin typeface="黑体" panose="02010609060101010101" pitchFamily="49" charset="-122"/>
              </a:rPr>
              <a:t>第十六章   宏观经济政策</a:t>
            </a:r>
            <a:endParaRPr lang="zh-CN" altLang="en-US" dirty="0">
              <a:latin typeface="黑体" panose="02010609060101010101" pitchFamily="49" charset="-122"/>
            </a:endParaRPr>
          </a:p>
        </p:txBody>
      </p:sp>
      <p:sp>
        <p:nvSpPr>
          <p:cNvPr id="7171" name="内容占位符 2"/>
          <p:cNvSpPr>
            <a:spLocks noGrp="1"/>
          </p:cNvSpPr>
          <p:nvPr>
            <p:ph idx="1"/>
          </p:nvPr>
        </p:nvSpPr>
        <p:spPr>
          <a:xfrm>
            <a:off x="357188" y="1752600"/>
            <a:ext cx="8572500" cy="4176713"/>
          </a:xfrm>
        </p:spPr>
        <p:txBody>
          <a:bodyPr vert="horz" wrap="square" lIns="91440" tIns="45720" rIns="91440" bIns="45720" anchor="t" anchorCtr="0"/>
          <a:p>
            <a:pPr>
              <a:lnSpc>
                <a:spcPct val="150000"/>
              </a:lnSpc>
              <a:buNone/>
            </a:pPr>
            <a:r>
              <a:rPr lang="zh-CN" altLang="en-US" dirty="0"/>
              <a:t>第一节  宏观经济政策目标</a:t>
            </a:r>
            <a:endParaRPr lang="en-US" altLang="zh-CN" dirty="0"/>
          </a:p>
          <a:p>
            <a:pPr>
              <a:lnSpc>
                <a:spcPct val="150000"/>
              </a:lnSpc>
              <a:buNone/>
            </a:pPr>
            <a:r>
              <a:rPr lang="zh-CN" altLang="en-US" dirty="0"/>
              <a:t>第二节  财政政策</a:t>
            </a:r>
            <a:endParaRPr lang="en-US" altLang="zh-CN" dirty="0"/>
          </a:p>
          <a:p>
            <a:pPr>
              <a:lnSpc>
                <a:spcPct val="150000"/>
              </a:lnSpc>
              <a:buNone/>
            </a:pPr>
            <a:r>
              <a:rPr lang="zh-CN" altLang="en-US" dirty="0"/>
              <a:t>第三节  货币政策</a:t>
            </a:r>
            <a:endParaRPr lang="en-US" altLang="zh-CN" dirty="0"/>
          </a:p>
          <a:p>
            <a:pPr>
              <a:lnSpc>
                <a:spcPct val="150000"/>
              </a:lnSpc>
              <a:buNone/>
            </a:pPr>
            <a:r>
              <a:rPr lang="zh-CN" altLang="en-US" dirty="0"/>
              <a:t>第四节  财政政策和货币政策的局限性和协调</a:t>
            </a:r>
            <a:endParaRPr lang="en-US" altLang="zh-CN" dirty="0"/>
          </a:p>
          <a:p>
            <a:pPr>
              <a:lnSpc>
                <a:spcPct val="150000"/>
              </a:lnSpc>
              <a:buNone/>
            </a:pPr>
            <a:r>
              <a:rPr lang="zh-CN" altLang="en-US" dirty="0"/>
              <a:t>第五节  供给管理政策</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txBox="1"/>
          <p:nvPr/>
        </p:nvSpPr>
        <p:spPr>
          <a:xfrm>
            <a:off x="457200" y="1412875"/>
            <a:ext cx="8229600" cy="2168525"/>
          </a:xfrm>
          <a:prstGeom prst="rect">
            <a:avLst/>
          </a:prstGeom>
          <a:noFill/>
          <a:ln w="9525">
            <a:noFill/>
          </a:ln>
        </p:spPr>
        <p:txBody>
          <a:bodyPr/>
          <a:p>
            <a:pPr marL="342900" indent="-342900">
              <a:lnSpc>
                <a:spcPct val="200000"/>
              </a:lnSpc>
              <a:spcBef>
                <a:spcPct val="20000"/>
              </a:spcBef>
            </a:pPr>
            <a:r>
              <a:rPr lang="zh-CN" altLang="en-US" sz="3200" dirty="0">
                <a:solidFill>
                  <a:srgbClr val="CC0000"/>
                </a:solidFill>
                <a:latin typeface="Arial" panose="020B0604020202020204" pitchFamily="34" charset="0"/>
              </a:rPr>
              <a:t>二、货币政策效应</a:t>
            </a:r>
            <a:endParaRPr lang="en-US" altLang="zh-CN" sz="3200" dirty="0">
              <a:solidFill>
                <a:srgbClr val="CC0000"/>
              </a:solidFill>
              <a:latin typeface="Arial" panose="020B0604020202020204" pitchFamily="34" charset="0"/>
            </a:endParaRPr>
          </a:p>
          <a:p>
            <a:pPr marL="742950" lvl="1" indent="-285750" eaLnBrk="1" hangingPunct="1">
              <a:lnSpc>
                <a:spcPct val="200000"/>
              </a:lnSpc>
              <a:spcBef>
                <a:spcPct val="20000"/>
              </a:spcBef>
            </a:pPr>
            <a:r>
              <a:rPr lang="zh-CN" altLang="en-US" sz="2800" b="0" dirty="0">
                <a:solidFill>
                  <a:srgbClr val="000000"/>
                </a:solidFill>
                <a:latin typeface="Arial" panose="020B0604020202020204" pitchFamily="34" charset="0"/>
              </a:rPr>
              <a:t>    该部分内容以</a:t>
            </a:r>
            <a:r>
              <a:rPr lang="en-US" altLang="zh-CN" sz="2800" b="0" dirty="0">
                <a:solidFill>
                  <a:srgbClr val="000000"/>
                </a:solidFill>
                <a:latin typeface="Arial" panose="020B0604020202020204" pitchFamily="34" charset="0"/>
              </a:rPr>
              <a:t>PPT</a:t>
            </a:r>
            <a:r>
              <a:rPr lang="zh-CN" altLang="en-US" sz="2800" b="0" dirty="0">
                <a:solidFill>
                  <a:srgbClr val="000000"/>
                </a:solidFill>
                <a:latin typeface="Arial" panose="020B0604020202020204" pitchFamily="34" charset="0"/>
              </a:rPr>
              <a:t>为准。</a:t>
            </a:r>
            <a:endParaRPr lang="zh-CN" altLang="en-US" sz="2800" b="0" dirty="0">
              <a:latin typeface="Arial" panose="020B0604020202020204" pitchFamily="34" charset="0"/>
            </a:endParaRPr>
          </a:p>
        </p:txBody>
      </p:sp>
      <p:sp>
        <p:nvSpPr>
          <p:cNvPr id="25603"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第三节 货币政策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7"/>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6627" name="Rectangle 2"/>
          <p:cNvSpPr>
            <a:spLocks noGrp="1"/>
          </p:cNvSpPr>
          <p:nvPr>
            <p:ph type="title"/>
          </p:nvPr>
        </p:nvSpPr>
        <p:spPr>
          <a:xfrm>
            <a:off x="457200" y="274638"/>
            <a:ext cx="4402138" cy="922337"/>
          </a:xfrm>
        </p:spPr>
        <p:txBody>
          <a:bodyPr vert="horz" wrap="square" lIns="91440" tIns="45720" rIns="91440" bIns="45720" anchor="ctr" anchorCtr="0"/>
          <a:p>
            <a:pPr eaLnBrk="1" hangingPunct="1">
              <a:lnSpc>
                <a:spcPct val="130000"/>
              </a:lnSpc>
            </a:pPr>
            <a:r>
              <a:rPr lang="zh-CN" altLang="en-US" sz="1800" dirty="0"/>
              <a:t>（一）货币政策的产出效应和挤出效应</a:t>
            </a:r>
            <a:endParaRPr lang="zh-CN" altLang="en-US" sz="1800" dirty="0"/>
          </a:p>
        </p:txBody>
      </p:sp>
      <p:sp>
        <p:nvSpPr>
          <p:cNvPr id="26628" name="Rectangle 6"/>
          <p:cNvSpPr/>
          <p:nvPr/>
        </p:nvSpPr>
        <p:spPr>
          <a:xfrm>
            <a:off x="5357813" y="3141663"/>
            <a:ext cx="3286125" cy="954087"/>
          </a:xfrm>
          <a:prstGeom prst="rect">
            <a:avLst/>
          </a:prstGeom>
          <a:noFill/>
          <a:ln w="9525" cap="flat" cmpd="sng">
            <a:solidFill>
              <a:srgbClr val="0000FF"/>
            </a:solidFill>
            <a:prstDash val="solid"/>
            <a:miter/>
            <a:headEnd type="none" w="med" len="med"/>
            <a:tailEnd type="none" w="med" len="med"/>
          </a:ln>
        </p:spPr>
        <p:txBody>
          <a:bodyPr>
            <a:spAutoFit/>
          </a:bodyPr>
          <a:p>
            <a:r>
              <a:rPr lang="zh-CN" altLang="en-US" sz="1400" dirty="0">
                <a:solidFill>
                  <a:srgbClr val="0000FF"/>
                </a:solidFill>
                <a:latin typeface="Verdana" panose="020B0604030504040204" pitchFamily="34" charset="0"/>
              </a:rPr>
              <a:t>货币政策的产出效应</a:t>
            </a:r>
            <a:endParaRPr lang="zh-CN" altLang="en-US" sz="1400" dirty="0">
              <a:solidFill>
                <a:srgbClr val="0000FF"/>
              </a:solidFill>
              <a:latin typeface="Verdana" panose="020B0604030504040204" pitchFamily="34" charset="0"/>
            </a:endParaRPr>
          </a:p>
          <a:p>
            <a:r>
              <a:rPr lang="zh-CN" altLang="en-US" sz="1400" dirty="0">
                <a:solidFill>
                  <a:srgbClr val="0000FF"/>
                </a:solidFill>
                <a:latin typeface="Verdana" panose="020B0604030504040204" pitchFamily="34" charset="0"/>
              </a:rPr>
              <a:t>      货币政策工具引起一个国家总产出水平或总收入水平的变化，也可称货币政策的收入效应。 </a:t>
            </a:r>
            <a:endParaRPr lang="zh-CN" altLang="en-US" sz="1600" dirty="0">
              <a:solidFill>
                <a:srgbClr val="0000FF"/>
              </a:solidFill>
              <a:latin typeface="Verdana" panose="020B0604030504040204" pitchFamily="34" charset="0"/>
            </a:endParaRPr>
          </a:p>
        </p:txBody>
      </p:sp>
      <p:sp>
        <p:nvSpPr>
          <p:cNvPr id="26629" name="Text Box 8"/>
          <p:cNvSpPr txBox="1"/>
          <p:nvPr/>
        </p:nvSpPr>
        <p:spPr>
          <a:xfrm>
            <a:off x="179388" y="1000125"/>
            <a:ext cx="4749800" cy="5386388"/>
          </a:xfrm>
          <a:prstGeom prst="rect">
            <a:avLst/>
          </a:prstGeom>
          <a:noFill/>
          <a:ln w="9525">
            <a:noFill/>
          </a:ln>
        </p:spPr>
        <p:txBody>
          <a:bodyPr>
            <a:spAutoFit/>
          </a:bodyPr>
          <a:p>
            <a:pPr>
              <a:lnSpc>
                <a:spcPct val="110000"/>
              </a:lnSpc>
            </a:pPr>
            <a:r>
              <a:rPr lang="zh-CN" altLang="en-US" sz="1400" dirty="0">
                <a:latin typeface="Arial" panose="020B0604020202020204" pitchFamily="34" charset="0"/>
              </a:rPr>
              <a:t>         </a:t>
            </a:r>
            <a:r>
              <a:rPr lang="zh-CN" altLang="en-US" sz="1600" dirty="0">
                <a:latin typeface="Arial" panose="020B0604020202020204" pitchFamily="34" charset="0"/>
              </a:rPr>
              <a:t>例：设</a:t>
            </a:r>
            <a:r>
              <a:rPr lang="en-US" altLang="zh-CN" sz="1600" dirty="0">
                <a:latin typeface="Arial" panose="020B0604020202020204" pitchFamily="34" charset="0"/>
              </a:rPr>
              <a:t>C=1000+0.8Y</a:t>
            </a:r>
            <a:r>
              <a:rPr lang="zh-CN" altLang="en-US" sz="1600" dirty="0">
                <a:latin typeface="Arial" panose="020B0604020202020204" pitchFamily="34" charset="0"/>
              </a:rPr>
              <a:t>，</a:t>
            </a:r>
            <a:r>
              <a:rPr lang="en-US" altLang="zh-CN" sz="1600" dirty="0">
                <a:latin typeface="Arial" panose="020B0604020202020204" pitchFamily="34" charset="0"/>
              </a:rPr>
              <a:t>I=2000-10r</a:t>
            </a:r>
            <a:r>
              <a:rPr lang="zh-CN" altLang="en-US" sz="1600" dirty="0">
                <a:latin typeface="Arial" panose="020B0604020202020204" pitchFamily="34" charset="0"/>
              </a:rPr>
              <a:t>，</a:t>
            </a:r>
            <a:r>
              <a:rPr lang="en-US" altLang="zh-CN" sz="1600" dirty="0">
                <a:latin typeface="Arial" panose="020B0604020202020204" pitchFamily="34" charset="0"/>
              </a:rPr>
              <a:t>L=0.3Y-5r</a:t>
            </a:r>
            <a:r>
              <a:rPr lang="zh-CN" altLang="en-US" sz="1600" dirty="0">
                <a:latin typeface="Arial" panose="020B0604020202020204" pitchFamily="34" charset="0"/>
              </a:rPr>
              <a:t>，</a:t>
            </a:r>
            <a:r>
              <a:rPr lang="en-US" altLang="zh-CN" sz="1600" dirty="0">
                <a:latin typeface="Arial" panose="020B0604020202020204" pitchFamily="34" charset="0"/>
              </a:rPr>
              <a:t>M=2200</a:t>
            </a:r>
            <a:r>
              <a:rPr lang="zh-CN" altLang="en-US" sz="1600" dirty="0">
                <a:latin typeface="Arial" panose="020B0604020202020204" pitchFamily="34" charset="0"/>
              </a:rPr>
              <a:t>；若货币供应增加</a:t>
            </a:r>
            <a:r>
              <a:rPr lang="en-US" altLang="zh-CN" sz="1600" dirty="0">
                <a:latin typeface="Arial" panose="020B0604020202020204" pitchFamily="34" charset="0"/>
              </a:rPr>
              <a:t>100</a:t>
            </a:r>
            <a:r>
              <a:rPr lang="zh-CN" altLang="en-US" sz="1600" dirty="0">
                <a:latin typeface="Arial" panose="020B0604020202020204" pitchFamily="34" charset="0"/>
              </a:rPr>
              <a:t>亿，计算该政策的产出效应和挤出效应。</a:t>
            </a:r>
            <a:endParaRPr lang="zh-CN" altLang="en-US" sz="1600" dirty="0">
              <a:latin typeface="Arial" panose="020B0604020202020204" pitchFamily="34" charset="0"/>
            </a:endParaRPr>
          </a:p>
          <a:p>
            <a:pPr>
              <a:lnSpc>
                <a:spcPct val="110000"/>
              </a:lnSpc>
            </a:pPr>
            <a:r>
              <a:rPr lang="zh-CN" altLang="en-US" sz="1600" dirty="0">
                <a:latin typeface="Arial" panose="020B0604020202020204" pitchFamily="34" charset="0"/>
              </a:rPr>
              <a:t>    解：货币供应增加前后的</a:t>
            </a:r>
            <a:r>
              <a:rPr lang="en-US" altLang="zh-CN" sz="1600" dirty="0">
                <a:latin typeface="Arial" panose="020B0604020202020204" pitchFamily="34" charset="0"/>
              </a:rPr>
              <a:t>LM</a:t>
            </a:r>
            <a:r>
              <a:rPr lang="zh-CN" altLang="en-US" sz="1600" dirty="0">
                <a:latin typeface="Arial" panose="020B0604020202020204" pitchFamily="34" charset="0"/>
              </a:rPr>
              <a:t>曲线方程分别为：</a:t>
            </a:r>
            <a:r>
              <a:rPr lang="en-US" altLang="zh-CN" sz="1600" dirty="0">
                <a:latin typeface="Arial" panose="020B0604020202020204" pitchFamily="34" charset="0"/>
              </a:rPr>
              <a:t> r=-440+0.06Y</a:t>
            </a:r>
            <a:r>
              <a:rPr lang="zh-CN" altLang="en-US" sz="1600" dirty="0">
                <a:latin typeface="Arial" panose="020B0604020202020204" pitchFamily="34" charset="0"/>
              </a:rPr>
              <a:t>，</a:t>
            </a:r>
            <a:r>
              <a:rPr lang="en-US" altLang="zh-CN" sz="1600" dirty="0">
                <a:latin typeface="Arial" panose="020B0604020202020204" pitchFamily="34" charset="0"/>
              </a:rPr>
              <a:t>r′=-460+0.06Y</a:t>
            </a:r>
            <a:r>
              <a:rPr lang="zh-CN" altLang="en-US" sz="1600" dirty="0">
                <a:latin typeface="Arial" panose="020B0604020202020204" pitchFamily="34" charset="0"/>
              </a:rPr>
              <a:t>；</a:t>
            </a:r>
            <a:r>
              <a:rPr lang="en-US" altLang="zh-CN" sz="1600" dirty="0">
                <a:latin typeface="Arial" panose="020B0604020202020204" pitchFamily="34" charset="0"/>
              </a:rPr>
              <a:t>IS</a:t>
            </a:r>
            <a:r>
              <a:rPr lang="zh-CN" altLang="en-US" sz="1600" dirty="0">
                <a:latin typeface="Arial" panose="020B0604020202020204" pitchFamily="34" charset="0"/>
              </a:rPr>
              <a:t>曲线方程为：</a:t>
            </a:r>
            <a:r>
              <a:rPr lang="en-US" altLang="zh-CN" sz="1600" dirty="0">
                <a:latin typeface="Arial" panose="020B0604020202020204" pitchFamily="34" charset="0"/>
              </a:rPr>
              <a:t>r=300-0.02Y</a:t>
            </a:r>
            <a:r>
              <a:rPr lang="zh-CN" altLang="en-US" sz="1600" dirty="0">
                <a:latin typeface="Arial" panose="020B0604020202020204" pitchFamily="34" charset="0"/>
              </a:rPr>
              <a:t>；分别解货币供应增加前后的</a:t>
            </a:r>
            <a:r>
              <a:rPr lang="en-US" altLang="zh-CN" sz="1600" dirty="0">
                <a:latin typeface="Arial" panose="020B0604020202020204" pitchFamily="34" charset="0"/>
              </a:rPr>
              <a:t>IS-LM</a:t>
            </a:r>
            <a:r>
              <a:rPr lang="zh-CN" altLang="en-US" sz="1600" dirty="0">
                <a:latin typeface="Arial" panose="020B0604020202020204" pitchFamily="34" charset="0"/>
              </a:rPr>
              <a:t>模型，有</a:t>
            </a:r>
            <a:r>
              <a:rPr lang="en-US" altLang="zh-CN" sz="1600" dirty="0">
                <a:latin typeface="Arial" panose="020B0604020202020204" pitchFamily="34" charset="0"/>
              </a:rPr>
              <a:t>Y = 9250</a:t>
            </a:r>
            <a:r>
              <a:rPr lang="zh-CN" altLang="en-US" sz="1600" dirty="0">
                <a:latin typeface="Arial" panose="020B0604020202020204" pitchFamily="34" charset="0"/>
              </a:rPr>
              <a:t>，</a:t>
            </a:r>
            <a:r>
              <a:rPr lang="en-US" altLang="zh-CN" sz="1600" dirty="0">
                <a:latin typeface="Arial" panose="020B0604020202020204" pitchFamily="34" charset="0"/>
              </a:rPr>
              <a:t>Y′= 9500</a:t>
            </a:r>
            <a:r>
              <a:rPr lang="zh-CN" altLang="en-US" sz="1600" dirty="0">
                <a:latin typeface="Arial" panose="020B0604020202020204" pitchFamily="34" charset="0"/>
              </a:rPr>
              <a:t>，</a:t>
            </a:r>
            <a:r>
              <a:rPr lang="en-US" altLang="zh-CN" sz="1600" dirty="0">
                <a:latin typeface="Arial" panose="020B0604020202020204" pitchFamily="34" charset="0"/>
              </a:rPr>
              <a:t>ΔY = 9500 - 9250 = 250</a:t>
            </a:r>
            <a:r>
              <a:rPr lang="zh-CN" altLang="en-US" sz="1600" dirty="0">
                <a:latin typeface="Arial" panose="020B0604020202020204" pitchFamily="34" charset="0"/>
              </a:rPr>
              <a:t>，即政府货币扩张政策的产出效应为</a:t>
            </a:r>
            <a:r>
              <a:rPr lang="en-US" altLang="zh-CN" sz="1600" dirty="0">
                <a:latin typeface="Arial" panose="020B0604020202020204" pitchFamily="34" charset="0"/>
              </a:rPr>
              <a:t>250</a:t>
            </a:r>
            <a:r>
              <a:rPr lang="zh-CN" altLang="en-US" sz="1600" dirty="0">
                <a:latin typeface="Arial" panose="020B0604020202020204" pitchFamily="34" charset="0"/>
              </a:rPr>
              <a:t>亿。</a:t>
            </a:r>
            <a:endParaRPr lang="zh-CN" altLang="en-US" sz="1600" dirty="0">
              <a:latin typeface="Arial" panose="020B0604020202020204" pitchFamily="34" charset="0"/>
            </a:endParaRPr>
          </a:p>
          <a:p>
            <a:pPr>
              <a:lnSpc>
                <a:spcPct val="110000"/>
              </a:lnSpc>
            </a:pPr>
            <a:r>
              <a:rPr lang="zh-CN" altLang="en-US" sz="1600" dirty="0">
                <a:latin typeface="Arial" panose="020B0604020202020204" pitchFamily="34" charset="0"/>
              </a:rPr>
              <a:t>    但由于货币供应增加前后的利率水平是不同的，它们分别为</a:t>
            </a:r>
            <a:r>
              <a:rPr lang="en-US" altLang="zh-CN" sz="1600" dirty="0">
                <a:latin typeface="Arial" panose="020B0604020202020204" pitchFamily="34" charset="0"/>
              </a:rPr>
              <a:t>r = 115</a:t>
            </a:r>
            <a:r>
              <a:rPr lang="zh-CN" altLang="en-US" sz="1600" dirty="0">
                <a:latin typeface="Arial" panose="020B0604020202020204" pitchFamily="34" charset="0"/>
              </a:rPr>
              <a:t>（可视作</a:t>
            </a:r>
            <a:r>
              <a:rPr lang="en-US" altLang="zh-CN" sz="1600" dirty="0">
                <a:latin typeface="Arial" panose="020B0604020202020204" pitchFamily="34" charset="0"/>
              </a:rPr>
              <a:t>11.5%</a:t>
            </a:r>
            <a:r>
              <a:rPr lang="zh-CN" altLang="en-US" sz="1600" dirty="0">
                <a:latin typeface="Arial" panose="020B0604020202020204" pitchFamily="34" charset="0"/>
              </a:rPr>
              <a:t>），</a:t>
            </a:r>
            <a:r>
              <a:rPr lang="en-US" altLang="zh-CN" sz="1600" dirty="0">
                <a:latin typeface="Arial" panose="020B0604020202020204" pitchFamily="34" charset="0"/>
              </a:rPr>
              <a:t>r′= 110</a:t>
            </a:r>
            <a:r>
              <a:rPr lang="zh-CN" altLang="en-US" sz="1600" dirty="0">
                <a:latin typeface="Arial" panose="020B0604020202020204" pitchFamily="34" charset="0"/>
              </a:rPr>
              <a:t>（可视作</a:t>
            </a:r>
            <a:r>
              <a:rPr lang="en-US" altLang="zh-CN" sz="1600" dirty="0">
                <a:latin typeface="Arial" panose="020B0604020202020204" pitchFamily="34" charset="0"/>
              </a:rPr>
              <a:t>11.0%</a:t>
            </a:r>
            <a:r>
              <a:rPr lang="zh-CN" altLang="en-US" sz="1600" dirty="0">
                <a:latin typeface="Arial" panose="020B0604020202020204" pitchFamily="34" charset="0"/>
              </a:rPr>
              <a:t>）；也就是说，在政府增加货币供应后利率水平下降了</a:t>
            </a:r>
            <a:r>
              <a:rPr lang="en-US" altLang="zh-CN" sz="1600" dirty="0">
                <a:latin typeface="Arial" panose="020B0604020202020204" pitchFamily="34" charset="0"/>
              </a:rPr>
              <a:t>0.5</a:t>
            </a:r>
            <a:r>
              <a:rPr lang="zh-CN" altLang="en-US" sz="1600" dirty="0">
                <a:latin typeface="Arial" panose="020B0604020202020204" pitchFamily="34" charset="0"/>
              </a:rPr>
              <a:t>个百分点，从而使一部分货币资金流入了投机市场，抑制或排挤了生产性的社会投资，部分抵消了政府货币政策的产出效应。</a:t>
            </a:r>
            <a:endParaRPr lang="zh-CN" altLang="en-US" sz="1600" dirty="0">
              <a:latin typeface="Arial" panose="020B0604020202020204" pitchFamily="34" charset="0"/>
            </a:endParaRPr>
          </a:p>
          <a:p>
            <a:pPr>
              <a:lnSpc>
                <a:spcPct val="110000"/>
              </a:lnSpc>
            </a:pPr>
            <a:r>
              <a:rPr lang="zh-CN" altLang="en-US" sz="1600" dirty="0">
                <a:latin typeface="Arial" panose="020B0604020202020204" pitchFamily="34" charset="0"/>
              </a:rPr>
              <a:t>    如果利率水平不发生变化，仍维持</a:t>
            </a:r>
            <a:r>
              <a:rPr lang="en-US" altLang="zh-CN" sz="1600" dirty="0">
                <a:latin typeface="Arial" panose="020B0604020202020204" pitchFamily="34" charset="0"/>
              </a:rPr>
              <a:t>11.5%</a:t>
            </a:r>
            <a:r>
              <a:rPr lang="zh-CN" altLang="en-US" sz="1600" dirty="0">
                <a:latin typeface="Arial" panose="020B0604020202020204" pitchFamily="34" charset="0"/>
              </a:rPr>
              <a:t>的水平，政府增加货币供应</a:t>
            </a:r>
            <a:r>
              <a:rPr lang="en-US" altLang="zh-CN" sz="1600" dirty="0">
                <a:latin typeface="Arial" panose="020B0604020202020204" pitchFamily="34" charset="0"/>
              </a:rPr>
              <a:t>100</a:t>
            </a:r>
            <a:r>
              <a:rPr lang="zh-CN" altLang="en-US" sz="1600" dirty="0">
                <a:latin typeface="Arial" panose="020B0604020202020204" pitchFamily="34" charset="0"/>
              </a:rPr>
              <a:t>个亿，可使总产出水平由原来的</a:t>
            </a:r>
            <a:r>
              <a:rPr lang="en-US" altLang="zh-CN" sz="1600" dirty="0">
                <a:latin typeface="Arial" panose="020B0604020202020204" pitchFamily="34" charset="0"/>
              </a:rPr>
              <a:t>9250</a:t>
            </a:r>
            <a:r>
              <a:rPr lang="zh-CN" altLang="en-US" sz="1600" dirty="0">
                <a:latin typeface="Arial" panose="020B0604020202020204" pitchFamily="34" charset="0"/>
              </a:rPr>
              <a:t>亿扩张至</a:t>
            </a:r>
            <a:r>
              <a:rPr lang="en-US" altLang="zh-CN" sz="1600" dirty="0">
                <a:latin typeface="Arial" panose="020B0604020202020204" pitchFamily="34" charset="0"/>
              </a:rPr>
              <a:t>9583.3</a:t>
            </a:r>
            <a:r>
              <a:rPr lang="zh-CN" altLang="en-US" sz="1600" dirty="0">
                <a:latin typeface="Arial" panose="020B0604020202020204" pitchFamily="34" charset="0"/>
              </a:rPr>
              <a:t>亿的水平（将</a:t>
            </a:r>
            <a:r>
              <a:rPr lang="en-US" altLang="zh-CN" sz="1600" dirty="0">
                <a:latin typeface="Arial" panose="020B0604020202020204" pitchFamily="34" charset="0"/>
              </a:rPr>
              <a:t>r = 115</a:t>
            </a:r>
            <a:r>
              <a:rPr lang="zh-CN" altLang="en-US" sz="1600" dirty="0">
                <a:latin typeface="Arial" panose="020B0604020202020204" pitchFamily="34" charset="0"/>
              </a:rPr>
              <a:t>代入</a:t>
            </a:r>
            <a:r>
              <a:rPr lang="en-US" altLang="zh-CN" sz="1600" dirty="0">
                <a:latin typeface="Arial" panose="020B0604020202020204" pitchFamily="34" charset="0"/>
              </a:rPr>
              <a:t>r′= -460 + 0.06Y</a:t>
            </a:r>
            <a:r>
              <a:rPr lang="zh-CN" altLang="en-US" sz="1600" dirty="0">
                <a:latin typeface="Arial" panose="020B0604020202020204" pitchFamily="34" charset="0"/>
              </a:rPr>
              <a:t>求得），产出效应为</a:t>
            </a:r>
            <a:r>
              <a:rPr lang="en-US" altLang="zh-CN" sz="1600" dirty="0">
                <a:latin typeface="Arial" panose="020B0604020202020204" pitchFamily="34" charset="0"/>
              </a:rPr>
              <a:t>333.3</a:t>
            </a:r>
            <a:r>
              <a:rPr lang="zh-CN" altLang="en-US" sz="1600" dirty="0">
                <a:latin typeface="Arial" panose="020B0604020202020204" pitchFamily="34" charset="0"/>
              </a:rPr>
              <a:t>亿，如右上图所示：</a:t>
            </a:r>
            <a:endParaRPr lang="zh-CN" altLang="en-US" sz="1400" dirty="0">
              <a:latin typeface="Arial" panose="020B0604020202020204" pitchFamily="34" charset="0"/>
            </a:endParaRPr>
          </a:p>
        </p:txBody>
      </p:sp>
      <p:sp>
        <p:nvSpPr>
          <p:cNvPr id="26630" name="Line 9"/>
          <p:cNvSpPr/>
          <p:nvPr/>
        </p:nvSpPr>
        <p:spPr>
          <a:xfrm>
            <a:off x="5364163" y="404813"/>
            <a:ext cx="0" cy="2232025"/>
          </a:xfrm>
          <a:prstGeom prst="line">
            <a:avLst/>
          </a:prstGeom>
          <a:ln w="9525" cap="flat" cmpd="sng">
            <a:solidFill>
              <a:schemeClr val="tx1"/>
            </a:solidFill>
            <a:prstDash val="solid"/>
            <a:headEnd type="stealth" w="sm" len="lg"/>
            <a:tailEnd type="none" w="med" len="med"/>
          </a:ln>
        </p:spPr>
      </p:sp>
      <p:sp>
        <p:nvSpPr>
          <p:cNvPr id="26631" name="Line 10"/>
          <p:cNvSpPr/>
          <p:nvPr/>
        </p:nvSpPr>
        <p:spPr>
          <a:xfrm>
            <a:off x="5364163" y="2636838"/>
            <a:ext cx="3311525" cy="0"/>
          </a:xfrm>
          <a:prstGeom prst="line">
            <a:avLst/>
          </a:prstGeom>
          <a:ln w="9525" cap="flat" cmpd="sng">
            <a:solidFill>
              <a:schemeClr val="tx1"/>
            </a:solidFill>
            <a:prstDash val="solid"/>
            <a:headEnd type="none" w="med" len="med"/>
            <a:tailEnd type="stealth" w="sm" len="lg"/>
          </a:ln>
        </p:spPr>
      </p:sp>
      <p:sp>
        <p:nvSpPr>
          <p:cNvPr id="26632" name="Line 11"/>
          <p:cNvSpPr/>
          <p:nvPr/>
        </p:nvSpPr>
        <p:spPr>
          <a:xfrm>
            <a:off x="6011863" y="908050"/>
            <a:ext cx="2160587" cy="1296988"/>
          </a:xfrm>
          <a:prstGeom prst="line">
            <a:avLst/>
          </a:prstGeom>
          <a:ln w="19050" cap="flat" cmpd="sng">
            <a:solidFill>
              <a:srgbClr val="0000FF"/>
            </a:solidFill>
            <a:prstDash val="solid"/>
            <a:headEnd type="none" w="med" len="med"/>
            <a:tailEnd type="none" w="med" len="med"/>
          </a:ln>
        </p:spPr>
      </p:sp>
      <p:sp>
        <p:nvSpPr>
          <p:cNvPr id="26633" name="Line 12"/>
          <p:cNvSpPr/>
          <p:nvPr/>
        </p:nvSpPr>
        <p:spPr>
          <a:xfrm flipV="1">
            <a:off x="6156325" y="692150"/>
            <a:ext cx="1368425" cy="1152525"/>
          </a:xfrm>
          <a:prstGeom prst="line">
            <a:avLst/>
          </a:prstGeom>
          <a:ln w="19050" cap="flat" cmpd="sng">
            <a:solidFill>
              <a:srgbClr val="0000FF"/>
            </a:solidFill>
            <a:prstDash val="solid"/>
            <a:headEnd type="none" w="med" len="med"/>
            <a:tailEnd type="none" w="med" len="med"/>
          </a:ln>
        </p:spPr>
      </p:sp>
      <p:sp>
        <p:nvSpPr>
          <p:cNvPr id="26634" name="Line 13"/>
          <p:cNvSpPr/>
          <p:nvPr/>
        </p:nvSpPr>
        <p:spPr>
          <a:xfrm flipV="1">
            <a:off x="6877050" y="981075"/>
            <a:ext cx="1223963" cy="1152525"/>
          </a:xfrm>
          <a:prstGeom prst="line">
            <a:avLst/>
          </a:prstGeom>
          <a:ln w="19050" cap="flat" cmpd="sng">
            <a:solidFill>
              <a:srgbClr val="0000FF"/>
            </a:solidFill>
            <a:prstDash val="solid"/>
            <a:headEnd type="none" w="med" len="med"/>
            <a:tailEnd type="none" w="med" len="med"/>
          </a:ln>
        </p:spPr>
      </p:sp>
      <p:sp>
        <p:nvSpPr>
          <p:cNvPr id="26635" name="Line 14"/>
          <p:cNvSpPr/>
          <p:nvPr/>
        </p:nvSpPr>
        <p:spPr>
          <a:xfrm flipH="1">
            <a:off x="5364163" y="1341438"/>
            <a:ext cx="1368425" cy="0"/>
          </a:xfrm>
          <a:prstGeom prst="line">
            <a:avLst/>
          </a:prstGeom>
          <a:ln w="9525" cap="flat" cmpd="sng">
            <a:solidFill>
              <a:srgbClr val="FF0000"/>
            </a:solidFill>
            <a:prstDash val="dash"/>
            <a:headEnd type="none" w="med" len="med"/>
            <a:tailEnd type="none" w="med" len="med"/>
          </a:ln>
        </p:spPr>
      </p:sp>
      <p:sp>
        <p:nvSpPr>
          <p:cNvPr id="26636" name="Line 15"/>
          <p:cNvSpPr/>
          <p:nvPr/>
        </p:nvSpPr>
        <p:spPr>
          <a:xfrm>
            <a:off x="6732588" y="1341438"/>
            <a:ext cx="0" cy="1295400"/>
          </a:xfrm>
          <a:prstGeom prst="line">
            <a:avLst/>
          </a:prstGeom>
          <a:ln w="9525" cap="flat" cmpd="sng">
            <a:solidFill>
              <a:srgbClr val="FF0000"/>
            </a:solidFill>
            <a:prstDash val="dash"/>
            <a:headEnd type="none" w="med" len="med"/>
            <a:tailEnd type="none" w="med" len="med"/>
          </a:ln>
        </p:spPr>
      </p:sp>
      <p:sp>
        <p:nvSpPr>
          <p:cNvPr id="26637" name="Line 16"/>
          <p:cNvSpPr/>
          <p:nvPr/>
        </p:nvSpPr>
        <p:spPr>
          <a:xfrm flipH="1">
            <a:off x="5364163" y="1700213"/>
            <a:ext cx="1944687" cy="0"/>
          </a:xfrm>
          <a:prstGeom prst="line">
            <a:avLst/>
          </a:prstGeom>
          <a:ln w="9525" cap="flat" cmpd="sng">
            <a:solidFill>
              <a:srgbClr val="FF0000"/>
            </a:solidFill>
            <a:prstDash val="dash"/>
            <a:headEnd type="none" w="med" len="med"/>
            <a:tailEnd type="none" w="med" len="med"/>
          </a:ln>
        </p:spPr>
      </p:sp>
      <p:sp>
        <p:nvSpPr>
          <p:cNvPr id="26638" name="Line 17"/>
          <p:cNvSpPr/>
          <p:nvPr/>
        </p:nvSpPr>
        <p:spPr>
          <a:xfrm>
            <a:off x="7308850" y="1700213"/>
            <a:ext cx="0" cy="936625"/>
          </a:xfrm>
          <a:prstGeom prst="line">
            <a:avLst/>
          </a:prstGeom>
          <a:ln w="9525" cap="flat" cmpd="sng">
            <a:solidFill>
              <a:srgbClr val="FF0000"/>
            </a:solidFill>
            <a:prstDash val="dash"/>
            <a:headEnd type="none" w="med" len="med"/>
            <a:tailEnd type="none" w="med" len="med"/>
          </a:ln>
        </p:spPr>
      </p:sp>
      <p:sp>
        <p:nvSpPr>
          <p:cNvPr id="26639" name="Line 18"/>
          <p:cNvSpPr/>
          <p:nvPr/>
        </p:nvSpPr>
        <p:spPr>
          <a:xfrm>
            <a:off x="6732588" y="1341438"/>
            <a:ext cx="1008062" cy="0"/>
          </a:xfrm>
          <a:prstGeom prst="line">
            <a:avLst/>
          </a:prstGeom>
          <a:ln w="9525" cap="flat" cmpd="sng">
            <a:solidFill>
              <a:srgbClr val="008000"/>
            </a:solidFill>
            <a:prstDash val="dash"/>
            <a:headEnd type="none" w="med" len="med"/>
            <a:tailEnd type="none" w="med" len="med"/>
          </a:ln>
        </p:spPr>
      </p:sp>
      <p:sp>
        <p:nvSpPr>
          <p:cNvPr id="26640" name="Line 19"/>
          <p:cNvSpPr/>
          <p:nvPr/>
        </p:nvSpPr>
        <p:spPr>
          <a:xfrm>
            <a:off x="7740650" y="1341438"/>
            <a:ext cx="0" cy="1295400"/>
          </a:xfrm>
          <a:prstGeom prst="line">
            <a:avLst/>
          </a:prstGeom>
          <a:ln w="9525" cap="flat" cmpd="sng">
            <a:solidFill>
              <a:srgbClr val="008000"/>
            </a:solidFill>
            <a:prstDash val="dash"/>
            <a:headEnd type="none" w="med" len="med"/>
            <a:tailEnd type="none" w="med" len="med"/>
          </a:ln>
        </p:spPr>
      </p:sp>
      <p:sp>
        <p:nvSpPr>
          <p:cNvPr id="26641" name="Text Box 20"/>
          <p:cNvSpPr txBox="1"/>
          <p:nvPr/>
        </p:nvSpPr>
        <p:spPr>
          <a:xfrm>
            <a:off x="5076825" y="2492375"/>
            <a:ext cx="285750" cy="336550"/>
          </a:xfrm>
          <a:prstGeom prst="rect">
            <a:avLst/>
          </a:prstGeom>
          <a:noFill/>
          <a:ln w="9525">
            <a:noFill/>
          </a:ln>
        </p:spPr>
        <p:txBody>
          <a:bodyPr wrap="none">
            <a:spAutoFit/>
          </a:bodyPr>
          <a:p>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26642" name="Text Box 21"/>
          <p:cNvSpPr txBox="1"/>
          <p:nvPr/>
        </p:nvSpPr>
        <p:spPr>
          <a:xfrm>
            <a:off x="8604250" y="2492375"/>
            <a:ext cx="360363" cy="336550"/>
          </a:xfrm>
          <a:prstGeom prst="rect">
            <a:avLst/>
          </a:prstGeom>
          <a:noFill/>
          <a:ln w="9525">
            <a:noFill/>
          </a:ln>
        </p:spPr>
        <p:txBody>
          <a:bodyPr>
            <a:spAutoFit/>
          </a:bodyPr>
          <a:p>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26643" name="Text Box 23"/>
          <p:cNvSpPr txBox="1"/>
          <p:nvPr/>
        </p:nvSpPr>
        <p:spPr>
          <a:xfrm>
            <a:off x="5076825" y="260350"/>
            <a:ext cx="263525" cy="336550"/>
          </a:xfrm>
          <a:prstGeom prst="rect">
            <a:avLst/>
          </a:prstGeom>
          <a:noFill/>
          <a:ln w="9525">
            <a:noFill/>
          </a:ln>
        </p:spPr>
        <p:txBody>
          <a:bodyPr wrap="none">
            <a:spAutoFit/>
          </a:bodyPr>
          <a:p>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26644" name="Text Box 24"/>
          <p:cNvSpPr txBox="1"/>
          <p:nvPr/>
        </p:nvSpPr>
        <p:spPr>
          <a:xfrm>
            <a:off x="6135688" y="690563"/>
            <a:ext cx="352425" cy="304800"/>
          </a:xfrm>
          <a:prstGeom prst="rect">
            <a:avLst/>
          </a:prstGeom>
          <a:noFill/>
          <a:ln w="9525">
            <a:noFill/>
          </a:ln>
        </p:spPr>
        <p:txBody>
          <a:bodyPr wrap="none">
            <a:spAutoFit/>
          </a:bodyPr>
          <a:p>
            <a:r>
              <a:rPr lang="en-US" altLang="zh-CN" sz="1400" dirty="0">
                <a:latin typeface="Arial" panose="020B0604020202020204" pitchFamily="34" charset="0"/>
              </a:rPr>
              <a:t>IS</a:t>
            </a:r>
            <a:endParaRPr lang="en-US" altLang="zh-CN" sz="1400" dirty="0">
              <a:latin typeface="Arial" panose="020B0604020202020204" pitchFamily="34" charset="0"/>
            </a:endParaRPr>
          </a:p>
        </p:txBody>
      </p:sp>
      <p:sp>
        <p:nvSpPr>
          <p:cNvPr id="26645" name="Text Box 25"/>
          <p:cNvSpPr txBox="1"/>
          <p:nvPr/>
        </p:nvSpPr>
        <p:spPr>
          <a:xfrm>
            <a:off x="7451725" y="692150"/>
            <a:ext cx="528638" cy="304800"/>
          </a:xfrm>
          <a:prstGeom prst="rect">
            <a:avLst/>
          </a:prstGeom>
          <a:noFill/>
          <a:ln w="9525">
            <a:noFill/>
          </a:ln>
        </p:spPr>
        <p:txBody>
          <a:bodyPr wrap="none">
            <a:spAutoFit/>
          </a:bodyPr>
          <a:p>
            <a:r>
              <a:rPr lang="en-US" altLang="zh-CN" sz="1400" dirty="0">
                <a:latin typeface="Arial" panose="020B0604020202020204" pitchFamily="34" charset="0"/>
              </a:rPr>
              <a:t>LM</a:t>
            </a:r>
            <a:r>
              <a:rPr lang="en-US" altLang="zh-CN" sz="1400" baseline="-25000" dirty="0">
                <a:latin typeface="Arial" panose="020B0604020202020204" pitchFamily="34" charset="0"/>
              </a:rPr>
              <a:t>0</a:t>
            </a:r>
            <a:endParaRPr lang="en-US" altLang="zh-CN" sz="1400" dirty="0">
              <a:latin typeface="Arial" panose="020B0604020202020204" pitchFamily="34" charset="0"/>
            </a:endParaRPr>
          </a:p>
        </p:txBody>
      </p:sp>
      <p:sp>
        <p:nvSpPr>
          <p:cNvPr id="26646" name="Text Box 26"/>
          <p:cNvSpPr txBox="1"/>
          <p:nvPr/>
        </p:nvSpPr>
        <p:spPr>
          <a:xfrm>
            <a:off x="8151813" y="908050"/>
            <a:ext cx="596900" cy="304800"/>
          </a:xfrm>
          <a:prstGeom prst="rect">
            <a:avLst/>
          </a:prstGeom>
          <a:noFill/>
          <a:ln w="9525">
            <a:noFill/>
          </a:ln>
        </p:spPr>
        <p:txBody>
          <a:bodyPr>
            <a:spAutoFit/>
          </a:bodyPr>
          <a:p>
            <a:r>
              <a:rPr lang="en-US" altLang="zh-CN" sz="1400" dirty="0">
                <a:latin typeface="Arial" panose="020B0604020202020204" pitchFamily="34" charset="0"/>
              </a:rPr>
              <a:t>LM</a:t>
            </a:r>
            <a:r>
              <a:rPr lang="en-US" altLang="zh-CN" sz="1400" baseline="-25000" dirty="0">
                <a:latin typeface="Arial" panose="020B0604020202020204" pitchFamily="34" charset="0"/>
              </a:rPr>
              <a:t>1</a:t>
            </a:r>
            <a:endParaRPr lang="en-US" altLang="zh-CN" sz="1400" dirty="0">
              <a:latin typeface="Arial" panose="020B0604020202020204" pitchFamily="34" charset="0"/>
            </a:endParaRPr>
          </a:p>
        </p:txBody>
      </p:sp>
      <p:sp>
        <p:nvSpPr>
          <p:cNvPr id="26647" name="Text Box 27"/>
          <p:cNvSpPr txBox="1"/>
          <p:nvPr/>
        </p:nvSpPr>
        <p:spPr>
          <a:xfrm>
            <a:off x="6516688" y="981075"/>
            <a:ext cx="360362"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6648" name="Text Box 28"/>
          <p:cNvSpPr txBox="1"/>
          <p:nvPr/>
        </p:nvSpPr>
        <p:spPr>
          <a:xfrm>
            <a:off x="7092950" y="1341438"/>
            <a:ext cx="360363"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6649" name="Text Box 29"/>
          <p:cNvSpPr txBox="1"/>
          <p:nvPr/>
        </p:nvSpPr>
        <p:spPr>
          <a:xfrm>
            <a:off x="7451725" y="981075"/>
            <a:ext cx="360363"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2</a:t>
            </a:r>
            <a:endParaRPr lang="en-US" altLang="zh-CN" sz="1400" i="1" dirty="0">
              <a:latin typeface="Arial" panose="020B0604020202020204" pitchFamily="34" charset="0"/>
            </a:endParaRPr>
          </a:p>
        </p:txBody>
      </p:sp>
      <p:sp>
        <p:nvSpPr>
          <p:cNvPr id="26650" name="Text Box 30"/>
          <p:cNvSpPr txBox="1"/>
          <p:nvPr/>
        </p:nvSpPr>
        <p:spPr>
          <a:xfrm>
            <a:off x="4859338" y="1196975"/>
            <a:ext cx="577850" cy="639763"/>
          </a:xfrm>
          <a:prstGeom prst="rect">
            <a:avLst/>
          </a:prstGeom>
          <a:noFill/>
          <a:ln w="9525">
            <a:noFill/>
          </a:ln>
        </p:spPr>
        <p:txBody>
          <a:bodyPr wrap="none">
            <a:spAutoFit/>
          </a:bodyPr>
          <a:p>
            <a:r>
              <a:rPr lang="en-US" altLang="zh-CN" sz="1200" dirty="0">
                <a:latin typeface="Arial" panose="020B0604020202020204" pitchFamily="34" charset="0"/>
              </a:rPr>
              <a:t>11.5%</a:t>
            </a:r>
            <a:endParaRPr lang="en-US" altLang="zh-CN" sz="1200" dirty="0">
              <a:latin typeface="Arial" panose="020B0604020202020204" pitchFamily="34" charset="0"/>
            </a:endParaRPr>
          </a:p>
          <a:p>
            <a:endParaRPr lang="en-US" altLang="zh-CN" sz="1200" dirty="0">
              <a:latin typeface="Arial" panose="020B0604020202020204" pitchFamily="34" charset="0"/>
            </a:endParaRPr>
          </a:p>
          <a:p>
            <a:r>
              <a:rPr lang="en-US" altLang="zh-CN" sz="1200" dirty="0">
                <a:latin typeface="Arial" panose="020B0604020202020204" pitchFamily="34" charset="0"/>
              </a:rPr>
              <a:t>11.0%</a:t>
            </a:r>
            <a:endParaRPr lang="en-US" altLang="zh-CN" sz="1200" dirty="0">
              <a:latin typeface="Arial" panose="020B0604020202020204" pitchFamily="34" charset="0"/>
            </a:endParaRPr>
          </a:p>
        </p:txBody>
      </p:sp>
      <p:sp>
        <p:nvSpPr>
          <p:cNvPr id="26651" name="Text Box 31"/>
          <p:cNvSpPr txBox="1"/>
          <p:nvPr/>
        </p:nvSpPr>
        <p:spPr>
          <a:xfrm>
            <a:off x="6443663" y="2646363"/>
            <a:ext cx="1631950" cy="274637"/>
          </a:xfrm>
          <a:prstGeom prst="rect">
            <a:avLst/>
          </a:prstGeom>
          <a:noFill/>
          <a:ln w="9525">
            <a:noFill/>
          </a:ln>
        </p:spPr>
        <p:txBody>
          <a:bodyPr wrap="none">
            <a:spAutoFit/>
          </a:bodyPr>
          <a:p>
            <a:r>
              <a:rPr lang="en-US" altLang="zh-CN" sz="1200" dirty="0">
                <a:latin typeface="Arial" panose="020B0604020202020204" pitchFamily="34" charset="0"/>
              </a:rPr>
              <a:t>9250       9500    9583.3</a:t>
            </a:r>
            <a:endParaRPr lang="en-US" altLang="zh-CN" sz="1200" dirty="0">
              <a:latin typeface="Arial" panose="020B0604020202020204" pitchFamily="34" charset="0"/>
            </a:endParaRPr>
          </a:p>
        </p:txBody>
      </p:sp>
      <p:sp>
        <p:nvSpPr>
          <p:cNvPr id="26652" name="Text Box 33"/>
          <p:cNvSpPr txBox="1"/>
          <p:nvPr/>
        </p:nvSpPr>
        <p:spPr>
          <a:xfrm>
            <a:off x="5357813" y="4508500"/>
            <a:ext cx="3306762" cy="1169988"/>
          </a:xfrm>
          <a:prstGeom prst="rect">
            <a:avLst/>
          </a:prstGeom>
          <a:noFill/>
          <a:ln w="9525" cap="flat" cmpd="sng">
            <a:solidFill>
              <a:srgbClr val="0000FF"/>
            </a:solidFill>
            <a:prstDash val="solid"/>
            <a:miter/>
            <a:headEnd type="none" w="med" len="med"/>
            <a:tailEnd type="none" w="med" len="med"/>
          </a:ln>
        </p:spPr>
        <p:txBody>
          <a:bodyPr>
            <a:spAutoFit/>
          </a:bodyPr>
          <a:p>
            <a:r>
              <a:rPr lang="zh-CN" altLang="en-US" sz="1400" dirty="0">
                <a:solidFill>
                  <a:srgbClr val="0000FF"/>
                </a:solidFill>
                <a:latin typeface="Arial" panose="020B0604020202020204" pitchFamily="34" charset="0"/>
              </a:rPr>
              <a:t>货币政策的</a:t>
            </a:r>
            <a:r>
              <a:rPr lang="zh-CN" altLang="en-US" sz="1400" dirty="0">
                <a:solidFill>
                  <a:srgbClr val="0000FF"/>
                </a:solidFill>
                <a:highlight>
                  <a:srgbClr val="FFFF00"/>
                </a:highlight>
                <a:latin typeface="Arial" panose="020B0604020202020204" pitchFamily="34" charset="0"/>
              </a:rPr>
              <a:t>挤出效应</a:t>
            </a:r>
            <a:r>
              <a:rPr lang="zh-CN" altLang="en-US" sz="1400" dirty="0">
                <a:solidFill>
                  <a:srgbClr val="0000FF"/>
                </a:solidFill>
                <a:latin typeface="Arial" panose="020B0604020202020204" pitchFamily="34" charset="0"/>
              </a:rPr>
              <a:t>        </a:t>
            </a:r>
            <a:endParaRPr lang="zh-CN" altLang="en-US" sz="1400" dirty="0">
              <a:solidFill>
                <a:srgbClr val="0000FF"/>
              </a:solidFill>
              <a:latin typeface="Arial" panose="020B0604020202020204" pitchFamily="34" charset="0"/>
            </a:endParaRPr>
          </a:p>
          <a:p>
            <a:r>
              <a:rPr lang="zh-CN" altLang="en-US" sz="1400" dirty="0">
                <a:solidFill>
                  <a:srgbClr val="0000FF"/>
                </a:solidFill>
                <a:latin typeface="Arial" panose="020B0604020202020204" pitchFamily="34" charset="0"/>
              </a:rPr>
              <a:t>        由于政府增加货币供应（包括增加基础货币，降低准备金率、再贴现率和再贷款利率），</a:t>
            </a:r>
            <a:r>
              <a:rPr lang="zh-CN" altLang="en-US" sz="1400" dirty="0">
                <a:solidFill>
                  <a:srgbClr val="0000FF"/>
                </a:solidFill>
                <a:highlight>
                  <a:srgbClr val="FFFF00"/>
                </a:highlight>
                <a:latin typeface="Arial" panose="020B0604020202020204" pitchFamily="34" charset="0"/>
              </a:rPr>
              <a:t>致使利率水平下降，从而使一部分资金流向投机市场</a:t>
            </a:r>
            <a:r>
              <a:rPr lang="zh-CN" altLang="en-US" sz="1400" dirty="0">
                <a:solidFill>
                  <a:srgbClr val="0000FF"/>
                </a:solidFill>
                <a:latin typeface="Arial" panose="020B0604020202020204" pitchFamily="34" charset="0"/>
              </a:rPr>
              <a:t>的现象。</a:t>
            </a:r>
            <a:endParaRPr lang="zh-CN" altLang="en-US" sz="1400" dirty="0">
              <a:solidFill>
                <a:srgbClr val="0000F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7651" name="Rectangle 2"/>
          <p:cNvSpPr>
            <a:spLocks noGrp="1"/>
          </p:cNvSpPr>
          <p:nvPr>
            <p:ph type="title"/>
          </p:nvPr>
        </p:nvSpPr>
        <p:spPr>
          <a:xfrm>
            <a:off x="468313" y="333375"/>
            <a:ext cx="8218487" cy="1309688"/>
          </a:xfrm>
        </p:spPr>
        <p:txBody>
          <a:bodyPr vert="horz" wrap="square" lIns="91440" tIns="45720" rIns="91440" bIns="45720" anchor="ctr" anchorCtr="0"/>
          <a:p>
            <a:pPr eaLnBrk="1" hangingPunct="1"/>
            <a:r>
              <a:rPr lang="zh-CN" altLang="en-US" sz="1800" dirty="0"/>
              <a:t>（二）</a:t>
            </a:r>
            <a:r>
              <a:rPr lang="en-US" altLang="zh-CN" sz="1800" dirty="0"/>
              <a:t> IS</a:t>
            </a:r>
            <a:r>
              <a:rPr lang="zh-CN" altLang="en-US" sz="1800" dirty="0"/>
              <a:t>曲线斜率对货币政策效应的影响</a:t>
            </a:r>
            <a:br>
              <a:rPr lang="zh-CN" altLang="en-US" sz="1800" dirty="0"/>
            </a:br>
            <a:br>
              <a:rPr lang="zh-CN" altLang="en-US" sz="800" dirty="0"/>
            </a:br>
            <a:r>
              <a:rPr lang="zh-CN" altLang="en-US" sz="1600" dirty="0"/>
              <a:t>      </a:t>
            </a:r>
            <a:r>
              <a:rPr lang="en-US" altLang="zh-CN" sz="1600" dirty="0"/>
              <a:t>1</a:t>
            </a:r>
            <a:r>
              <a:rPr lang="zh-CN" altLang="en-US" sz="1600" dirty="0"/>
              <a:t>、</a:t>
            </a:r>
            <a:r>
              <a:rPr lang="en-US" altLang="zh-CN" sz="1600" dirty="0"/>
              <a:t>IS</a:t>
            </a:r>
            <a:r>
              <a:rPr lang="zh-CN" altLang="en-US" sz="1600" dirty="0"/>
              <a:t>曲线的斜率越小，货币政策效果越明显（产出效应越大，挤出效应越小）； </a:t>
            </a:r>
            <a:br>
              <a:rPr lang="zh-CN" altLang="en-US" sz="1600" dirty="0"/>
            </a:br>
            <a:r>
              <a:rPr lang="zh-CN" altLang="en-US" sz="1600" dirty="0"/>
              <a:t>      </a:t>
            </a:r>
            <a:r>
              <a:rPr lang="en-US" altLang="zh-CN" sz="1600" dirty="0"/>
              <a:t>2</a:t>
            </a:r>
            <a:r>
              <a:rPr lang="zh-CN" altLang="en-US" sz="1600" dirty="0"/>
              <a:t>、</a:t>
            </a:r>
            <a:r>
              <a:rPr lang="en-US" altLang="zh-CN" sz="1600" dirty="0"/>
              <a:t>IS</a:t>
            </a:r>
            <a:r>
              <a:rPr lang="zh-CN" altLang="en-US" sz="1600" dirty="0"/>
              <a:t>曲线的斜率越大，货币政策效果越不明显（产出效应越小，挤出效应越大）。</a:t>
            </a:r>
            <a:br>
              <a:rPr lang="zh-CN" altLang="en-US" sz="1600" dirty="0"/>
            </a:br>
            <a:r>
              <a:rPr lang="zh-CN" altLang="en-US" sz="1600" dirty="0"/>
              <a:t> </a:t>
            </a:r>
            <a:endParaRPr lang="zh-CN" altLang="en-US" sz="1600" dirty="0"/>
          </a:p>
        </p:txBody>
      </p:sp>
      <p:sp>
        <p:nvSpPr>
          <p:cNvPr id="27652" name="Line 3"/>
          <p:cNvSpPr/>
          <p:nvPr/>
        </p:nvSpPr>
        <p:spPr>
          <a:xfrm flipV="1">
            <a:off x="1692275" y="2133600"/>
            <a:ext cx="0" cy="3384550"/>
          </a:xfrm>
          <a:prstGeom prst="line">
            <a:avLst/>
          </a:prstGeom>
          <a:ln w="9525" cap="flat" cmpd="sng">
            <a:solidFill>
              <a:schemeClr val="tx1"/>
            </a:solidFill>
            <a:prstDash val="solid"/>
            <a:headEnd type="none" w="med" len="med"/>
            <a:tailEnd type="stealth" w="sm" len="lg"/>
          </a:ln>
        </p:spPr>
      </p:sp>
      <p:sp>
        <p:nvSpPr>
          <p:cNvPr id="27653" name="Line 4"/>
          <p:cNvSpPr/>
          <p:nvPr/>
        </p:nvSpPr>
        <p:spPr>
          <a:xfrm>
            <a:off x="1690688" y="5516563"/>
            <a:ext cx="5400675" cy="0"/>
          </a:xfrm>
          <a:prstGeom prst="line">
            <a:avLst/>
          </a:prstGeom>
          <a:ln w="9525" cap="flat" cmpd="sng">
            <a:solidFill>
              <a:schemeClr val="tx1"/>
            </a:solidFill>
            <a:prstDash val="solid"/>
            <a:headEnd type="none" w="med" len="med"/>
            <a:tailEnd type="stealth" w="sm" len="lg"/>
          </a:ln>
        </p:spPr>
      </p:sp>
      <p:sp>
        <p:nvSpPr>
          <p:cNvPr id="27654" name="Line 5"/>
          <p:cNvSpPr/>
          <p:nvPr/>
        </p:nvSpPr>
        <p:spPr>
          <a:xfrm>
            <a:off x="2339975" y="2852738"/>
            <a:ext cx="3168650" cy="2232025"/>
          </a:xfrm>
          <a:prstGeom prst="line">
            <a:avLst/>
          </a:prstGeom>
          <a:ln w="28575" cap="flat" cmpd="sng">
            <a:solidFill>
              <a:srgbClr val="FF0000"/>
            </a:solidFill>
            <a:prstDash val="solid"/>
            <a:headEnd type="none" w="med" len="med"/>
            <a:tailEnd type="none" w="med" len="med"/>
          </a:ln>
        </p:spPr>
      </p:sp>
      <p:sp>
        <p:nvSpPr>
          <p:cNvPr id="2429958" name="Line 6"/>
          <p:cNvSpPr/>
          <p:nvPr/>
        </p:nvSpPr>
        <p:spPr>
          <a:xfrm flipV="1">
            <a:off x="3346450" y="2852738"/>
            <a:ext cx="2736850" cy="2447925"/>
          </a:xfrm>
          <a:prstGeom prst="line">
            <a:avLst/>
          </a:prstGeom>
          <a:ln w="28575" cap="flat" cmpd="sng">
            <a:solidFill>
              <a:srgbClr val="0000FF"/>
            </a:solidFill>
            <a:prstDash val="solid"/>
            <a:headEnd type="none" w="med" len="med"/>
            <a:tailEnd type="none" w="med" len="med"/>
          </a:ln>
        </p:spPr>
      </p:sp>
      <p:sp>
        <p:nvSpPr>
          <p:cNvPr id="27656" name="Text Box 7"/>
          <p:cNvSpPr txBox="1"/>
          <p:nvPr/>
        </p:nvSpPr>
        <p:spPr>
          <a:xfrm>
            <a:off x="1331913" y="5373688"/>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27657" name="Text Box 8"/>
          <p:cNvSpPr txBox="1"/>
          <p:nvPr/>
        </p:nvSpPr>
        <p:spPr>
          <a:xfrm>
            <a:off x="7019925" y="5373688"/>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27658" name="Text Box 9"/>
          <p:cNvSpPr txBox="1"/>
          <p:nvPr/>
        </p:nvSpPr>
        <p:spPr>
          <a:xfrm>
            <a:off x="1403350" y="1989138"/>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27659" name="Text Box 10"/>
          <p:cNvSpPr txBox="1"/>
          <p:nvPr/>
        </p:nvSpPr>
        <p:spPr>
          <a:xfrm>
            <a:off x="3563938" y="3357563"/>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7660" name="Text Box 11"/>
          <p:cNvSpPr txBox="1"/>
          <p:nvPr/>
        </p:nvSpPr>
        <p:spPr>
          <a:xfrm>
            <a:off x="3059113" y="2205038"/>
            <a:ext cx="504825"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2</a:t>
            </a:r>
            <a:endParaRPr lang="en-US" altLang="zh-CN" sz="1400" dirty="0">
              <a:latin typeface="Arial" panose="020B0604020202020204" pitchFamily="34" charset="0"/>
            </a:endParaRPr>
          </a:p>
        </p:txBody>
      </p:sp>
      <p:sp>
        <p:nvSpPr>
          <p:cNvPr id="2429964" name="Text Box 12"/>
          <p:cNvSpPr txBox="1"/>
          <p:nvPr/>
        </p:nvSpPr>
        <p:spPr>
          <a:xfrm>
            <a:off x="6084888" y="2852738"/>
            <a:ext cx="792162"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 ′</a:t>
            </a:r>
            <a:endParaRPr lang="en-US" altLang="zh-CN" sz="1400" dirty="0">
              <a:latin typeface="Arial" panose="020B0604020202020204" pitchFamily="34" charset="0"/>
            </a:endParaRPr>
          </a:p>
        </p:txBody>
      </p:sp>
      <p:sp>
        <p:nvSpPr>
          <p:cNvPr id="27662" name="Line 13"/>
          <p:cNvSpPr/>
          <p:nvPr/>
        </p:nvSpPr>
        <p:spPr>
          <a:xfrm>
            <a:off x="1690688" y="3789363"/>
            <a:ext cx="2016125" cy="0"/>
          </a:xfrm>
          <a:prstGeom prst="line">
            <a:avLst/>
          </a:prstGeom>
          <a:ln w="9525" cap="flat" cmpd="sng">
            <a:solidFill>
              <a:schemeClr val="tx1"/>
            </a:solidFill>
            <a:prstDash val="dash"/>
            <a:headEnd type="none" w="med" len="med"/>
            <a:tailEnd type="none" w="med" len="med"/>
          </a:ln>
        </p:spPr>
      </p:sp>
      <p:sp>
        <p:nvSpPr>
          <p:cNvPr id="27663" name="Line 14"/>
          <p:cNvSpPr/>
          <p:nvPr/>
        </p:nvSpPr>
        <p:spPr>
          <a:xfrm>
            <a:off x="3706813" y="3789363"/>
            <a:ext cx="0" cy="1727200"/>
          </a:xfrm>
          <a:prstGeom prst="line">
            <a:avLst/>
          </a:prstGeom>
          <a:ln w="9525" cap="flat" cmpd="sng">
            <a:solidFill>
              <a:schemeClr val="tx1"/>
            </a:solidFill>
            <a:prstDash val="dash"/>
            <a:headEnd type="none" w="med" len="med"/>
            <a:tailEnd type="none" w="med" len="med"/>
          </a:ln>
        </p:spPr>
      </p:sp>
      <p:sp>
        <p:nvSpPr>
          <p:cNvPr id="27664" name="Text Box 15"/>
          <p:cNvSpPr txBox="1"/>
          <p:nvPr/>
        </p:nvSpPr>
        <p:spPr>
          <a:xfrm>
            <a:off x="1330325" y="3573463"/>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7665" name="Text Box 16"/>
          <p:cNvSpPr txBox="1"/>
          <p:nvPr/>
        </p:nvSpPr>
        <p:spPr>
          <a:xfrm>
            <a:off x="3563938" y="5589588"/>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7666" name="Line 17"/>
          <p:cNvSpPr/>
          <p:nvPr/>
        </p:nvSpPr>
        <p:spPr>
          <a:xfrm flipV="1">
            <a:off x="2554288" y="2347913"/>
            <a:ext cx="2736850" cy="2447925"/>
          </a:xfrm>
          <a:prstGeom prst="line">
            <a:avLst/>
          </a:prstGeom>
          <a:ln w="28575" cap="flat" cmpd="sng">
            <a:solidFill>
              <a:srgbClr val="0000FF"/>
            </a:solidFill>
            <a:prstDash val="solid"/>
            <a:headEnd type="none" w="med" len="med"/>
            <a:tailEnd type="none" w="med" len="med"/>
          </a:ln>
        </p:spPr>
      </p:sp>
      <p:sp>
        <p:nvSpPr>
          <p:cNvPr id="27667" name="Text Box 18"/>
          <p:cNvSpPr txBox="1"/>
          <p:nvPr/>
        </p:nvSpPr>
        <p:spPr>
          <a:xfrm>
            <a:off x="2339975" y="2636838"/>
            <a:ext cx="4318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r>
              <a:rPr lang="en-US" altLang="zh-CN" sz="1400" baseline="-25000" dirty="0">
                <a:latin typeface="Arial" panose="020B0604020202020204" pitchFamily="34" charset="0"/>
              </a:rPr>
              <a:t>1</a:t>
            </a:r>
            <a:endParaRPr lang="en-US" altLang="zh-CN" sz="1400" dirty="0">
              <a:latin typeface="Arial" panose="020B0604020202020204" pitchFamily="34" charset="0"/>
            </a:endParaRPr>
          </a:p>
        </p:txBody>
      </p:sp>
      <p:sp>
        <p:nvSpPr>
          <p:cNvPr id="27668" name="Text Box 19"/>
          <p:cNvSpPr txBox="1"/>
          <p:nvPr/>
        </p:nvSpPr>
        <p:spPr>
          <a:xfrm>
            <a:off x="5292725" y="2349500"/>
            <a:ext cx="576263"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endParaRPr lang="en-US" altLang="zh-CN" sz="1400" dirty="0">
              <a:latin typeface="Arial" panose="020B0604020202020204" pitchFamily="34" charset="0"/>
            </a:endParaRPr>
          </a:p>
        </p:txBody>
      </p:sp>
      <p:sp>
        <p:nvSpPr>
          <p:cNvPr id="2429972" name="Text Box 20"/>
          <p:cNvSpPr txBox="1"/>
          <p:nvPr/>
        </p:nvSpPr>
        <p:spPr>
          <a:xfrm>
            <a:off x="4211638" y="393382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29973" name="Line 21"/>
          <p:cNvSpPr/>
          <p:nvPr/>
        </p:nvSpPr>
        <p:spPr>
          <a:xfrm>
            <a:off x="1692275" y="4365625"/>
            <a:ext cx="2736850" cy="0"/>
          </a:xfrm>
          <a:prstGeom prst="line">
            <a:avLst/>
          </a:prstGeom>
          <a:ln w="9525" cap="flat" cmpd="sng">
            <a:solidFill>
              <a:schemeClr val="tx1"/>
            </a:solidFill>
            <a:prstDash val="dash"/>
            <a:headEnd type="none" w="med" len="med"/>
            <a:tailEnd type="none" w="med" len="med"/>
          </a:ln>
        </p:spPr>
      </p:sp>
      <p:sp>
        <p:nvSpPr>
          <p:cNvPr id="2429974" name="Line 22"/>
          <p:cNvSpPr/>
          <p:nvPr/>
        </p:nvSpPr>
        <p:spPr>
          <a:xfrm>
            <a:off x="4427538" y="4365625"/>
            <a:ext cx="0" cy="1150938"/>
          </a:xfrm>
          <a:prstGeom prst="line">
            <a:avLst/>
          </a:prstGeom>
          <a:ln w="9525" cap="flat" cmpd="sng">
            <a:solidFill>
              <a:schemeClr val="tx1"/>
            </a:solidFill>
            <a:prstDash val="dash"/>
            <a:headEnd type="none" w="med" len="med"/>
            <a:tailEnd type="none" w="med" len="med"/>
          </a:ln>
        </p:spPr>
      </p:sp>
      <p:sp>
        <p:nvSpPr>
          <p:cNvPr id="2429975" name="Line 23"/>
          <p:cNvSpPr/>
          <p:nvPr/>
        </p:nvSpPr>
        <p:spPr>
          <a:xfrm>
            <a:off x="3635375" y="3789363"/>
            <a:ext cx="1368425" cy="0"/>
          </a:xfrm>
          <a:prstGeom prst="line">
            <a:avLst/>
          </a:prstGeom>
          <a:ln w="9525" cap="flat" cmpd="sng">
            <a:solidFill>
              <a:schemeClr val="tx1"/>
            </a:solidFill>
            <a:prstDash val="dash"/>
            <a:headEnd type="none" w="med" len="med"/>
            <a:tailEnd type="none" w="med" len="med"/>
          </a:ln>
        </p:spPr>
      </p:sp>
      <p:sp>
        <p:nvSpPr>
          <p:cNvPr id="2429976" name="Line 24"/>
          <p:cNvSpPr/>
          <p:nvPr/>
        </p:nvSpPr>
        <p:spPr>
          <a:xfrm>
            <a:off x="5003800" y="3789363"/>
            <a:ext cx="0" cy="1727200"/>
          </a:xfrm>
          <a:prstGeom prst="line">
            <a:avLst/>
          </a:prstGeom>
          <a:ln w="9525" cap="flat" cmpd="sng">
            <a:solidFill>
              <a:schemeClr val="tx1"/>
            </a:solidFill>
            <a:prstDash val="dash"/>
            <a:headEnd type="none" w="med" len="med"/>
            <a:tailEnd type="none" w="med" len="med"/>
          </a:ln>
        </p:spPr>
      </p:sp>
      <p:sp>
        <p:nvSpPr>
          <p:cNvPr id="2429977" name="Text Box 25"/>
          <p:cNvSpPr txBox="1"/>
          <p:nvPr/>
        </p:nvSpPr>
        <p:spPr>
          <a:xfrm>
            <a:off x="1331913" y="45085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29978" name="Text Box 26"/>
          <p:cNvSpPr txBox="1"/>
          <p:nvPr/>
        </p:nvSpPr>
        <p:spPr>
          <a:xfrm>
            <a:off x="1331913" y="414972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29979" name="Text Box 27"/>
          <p:cNvSpPr txBox="1"/>
          <p:nvPr/>
        </p:nvSpPr>
        <p:spPr>
          <a:xfrm>
            <a:off x="4859338" y="5589588"/>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3</a:t>
            </a:r>
            <a:endParaRPr lang="en-US" altLang="zh-CN" sz="1400" i="1" baseline="-25000" dirty="0">
              <a:latin typeface="Arial" panose="020B0604020202020204" pitchFamily="34" charset="0"/>
            </a:endParaRPr>
          </a:p>
        </p:txBody>
      </p:sp>
      <p:sp>
        <p:nvSpPr>
          <p:cNvPr id="27677" name="Line 28"/>
          <p:cNvSpPr/>
          <p:nvPr/>
        </p:nvSpPr>
        <p:spPr>
          <a:xfrm>
            <a:off x="3059113" y="2349500"/>
            <a:ext cx="1295400" cy="2952750"/>
          </a:xfrm>
          <a:prstGeom prst="line">
            <a:avLst/>
          </a:prstGeom>
          <a:ln w="28575" cap="flat" cmpd="sng">
            <a:solidFill>
              <a:srgbClr val="FF0000"/>
            </a:solidFill>
            <a:prstDash val="solid"/>
            <a:headEnd type="none" w="med" len="med"/>
            <a:tailEnd type="none" w="med" len="med"/>
          </a:ln>
        </p:spPr>
      </p:sp>
      <p:sp>
        <p:nvSpPr>
          <p:cNvPr id="2429981" name="Text Box 29"/>
          <p:cNvSpPr txBox="1"/>
          <p:nvPr/>
        </p:nvSpPr>
        <p:spPr>
          <a:xfrm>
            <a:off x="4284663" y="5589588"/>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29982" name="Line 30"/>
          <p:cNvSpPr/>
          <p:nvPr/>
        </p:nvSpPr>
        <p:spPr>
          <a:xfrm>
            <a:off x="1692275" y="4652963"/>
            <a:ext cx="2376488" cy="0"/>
          </a:xfrm>
          <a:prstGeom prst="line">
            <a:avLst/>
          </a:prstGeom>
          <a:ln w="9525" cap="flat" cmpd="sng">
            <a:solidFill>
              <a:schemeClr val="tx2"/>
            </a:solidFill>
            <a:prstDash val="dash"/>
            <a:headEnd type="none" w="med" len="med"/>
            <a:tailEnd type="none" w="med" len="med"/>
          </a:ln>
        </p:spPr>
      </p:sp>
      <p:sp>
        <p:nvSpPr>
          <p:cNvPr id="2429983" name="Line 31"/>
          <p:cNvSpPr/>
          <p:nvPr/>
        </p:nvSpPr>
        <p:spPr>
          <a:xfrm>
            <a:off x="4067175" y="4652963"/>
            <a:ext cx="0" cy="863600"/>
          </a:xfrm>
          <a:prstGeom prst="line">
            <a:avLst/>
          </a:prstGeom>
          <a:ln w="9525" cap="flat" cmpd="sng">
            <a:solidFill>
              <a:schemeClr val="tx1"/>
            </a:solidFill>
            <a:prstDash val="dash"/>
            <a:headEnd type="none" w="med" len="med"/>
            <a:tailEnd type="none" w="med" len="med"/>
          </a:ln>
        </p:spPr>
      </p:sp>
      <p:sp>
        <p:nvSpPr>
          <p:cNvPr id="2429984" name="Text Box 32"/>
          <p:cNvSpPr txBox="1"/>
          <p:nvPr/>
        </p:nvSpPr>
        <p:spPr>
          <a:xfrm>
            <a:off x="3924300" y="5589588"/>
            <a:ext cx="360363"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29985" name="Text Box 33"/>
          <p:cNvSpPr txBox="1"/>
          <p:nvPr/>
        </p:nvSpPr>
        <p:spPr>
          <a:xfrm>
            <a:off x="3924300" y="42926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29986" name="Text Box 34"/>
          <p:cNvSpPr txBox="1"/>
          <p:nvPr/>
        </p:nvSpPr>
        <p:spPr>
          <a:xfrm>
            <a:off x="4787900" y="3429000"/>
            <a:ext cx="360363"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3</a:t>
            </a:r>
            <a:endParaRPr lang="en-US" altLang="zh-CN" sz="1400"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9958"/>
                                        </p:tgtEl>
                                        <p:attrNameLst>
                                          <p:attrName>style.visibility</p:attrName>
                                        </p:attrNameLst>
                                      </p:cBhvr>
                                      <p:to>
                                        <p:strVal val="visible"/>
                                      </p:to>
                                    </p:set>
                                    <p:anim calcmode="lin" valueType="num">
                                      <p:cBhvr additive="base">
                                        <p:cTn id="7" dur="500" fill="hold"/>
                                        <p:tgtEl>
                                          <p:spTgt spid="2429958"/>
                                        </p:tgtEl>
                                        <p:attrNameLst>
                                          <p:attrName>ppt_x</p:attrName>
                                        </p:attrNameLst>
                                      </p:cBhvr>
                                      <p:tavLst>
                                        <p:tav tm="0">
                                          <p:val>
                                            <p:strVal val="#ppt_x"/>
                                          </p:val>
                                        </p:tav>
                                        <p:tav tm="100000">
                                          <p:val>
                                            <p:strVal val="#ppt_x"/>
                                          </p:val>
                                        </p:tav>
                                      </p:tavLst>
                                    </p:anim>
                                    <p:anim calcmode="lin" valueType="num">
                                      <p:cBhvr additive="base">
                                        <p:cTn id="8" dur="500" fill="hold"/>
                                        <p:tgtEl>
                                          <p:spTgt spid="24299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29964"/>
                                        </p:tgtEl>
                                        <p:attrNameLst>
                                          <p:attrName>style.visibility</p:attrName>
                                        </p:attrNameLst>
                                      </p:cBhvr>
                                      <p:to>
                                        <p:strVal val="visible"/>
                                      </p:to>
                                    </p:set>
                                    <p:anim calcmode="lin" valueType="num">
                                      <p:cBhvr additive="base">
                                        <p:cTn id="12" dur="500" fill="hold"/>
                                        <p:tgtEl>
                                          <p:spTgt spid="2429964"/>
                                        </p:tgtEl>
                                        <p:attrNameLst>
                                          <p:attrName>ppt_x</p:attrName>
                                        </p:attrNameLst>
                                      </p:cBhvr>
                                      <p:tavLst>
                                        <p:tav tm="0">
                                          <p:val>
                                            <p:strVal val="#ppt_x"/>
                                          </p:val>
                                        </p:tav>
                                        <p:tav tm="100000">
                                          <p:val>
                                            <p:strVal val="#ppt_x"/>
                                          </p:val>
                                        </p:tav>
                                      </p:tavLst>
                                    </p:anim>
                                    <p:anim calcmode="lin" valueType="num">
                                      <p:cBhvr additive="base">
                                        <p:cTn id="13" dur="500" fill="hold"/>
                                        <p:tgtEl>
                                          <p:spTgt spid="242996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9972"/>
                                        </p:tgtEl>
                                        <p:attrNameLst>
                                          <p:attrName>style.visibility</p:attrName>
                                        </p:attrNameLst>
                                      </p:cBhvr>
                                      <p:to>
                                        <p:strVal val="visible"/>
                                      </p:to>
                                    </p:set>
                                    <p:anim calcmode="lin" valueType="num">
                                      <p:cBhvr additive="base">
                                        <p:cTn id="18" dur="500" fill="hold"/>
                                        <p:tgtEl>
                                          <p:spTgt spid="2429972"/>
                                        </p:tgtEl>
                                        <p:attrNameLst>
                                          <p:attrName>ppt_x</p:attrName>
                                        </p:attrNameLst>
                                      </p:cBhvr>
                                      <p:tavLst>
                                        <p:tav tm="0">
                                          <p:val>
                                            <p:strVal val="#ppt_x"/>
                                          </p:val>
                                        </p:tav>
                                        <p:tav tm="100000">
                                          <p:val>
                                            <p:strVal val="#ppt_x"/>
                                          </p:val>
                                        </p:tav>
                                      </p:tavLst>
                                    </p:anim>
                                    <p:anim calcmode="lin" valueType="num">
                                      <p:cBhvr additive="base">
                                        <p:cTn id="19" dur="500" fill="hold"/>
                                        <p:tgtEl>
                                          <p:spTgt spid="2429972"/>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429973"/>
                                        </p:tgtEl>
                                        <p:attrNameLst>
                                          <p:attrName>style.visibility</p:attrName>
                                        </p:attrNameLst>
                                      </p:cBhvr>
                                      <p:to>
                                        <p:strVal val="visible"/>
                                      </p:to>
                                    </p:set>
                                    <p:anim calcmode="lin" valueType="num">
                                      <p:cBhvr additive="base">
                                        <p:cTn id="23" dur="500" fill="hold"/>
                                        <p:tgtEl>
                                          <p:spTgt spid="2429973"/>
                                        </p:tgtEl>
                                        <p:attrNameLst>
                                          <p:attrName>ppt_x</p:attrName>
                                        </p:attrNameLst>
                                      </p:cBhvr>
                                      <p:tavLst>
                                        <p:tav tm="0">
                                          <p:val>
                                            <p:strVal val="#ppt_x"/>
                                          </p:val>
                                        </p:tav>
                                        <p:tav tm="100000">
                                          <p:val>
                                            <p:strVal val="#ppt_x"/>
                                          </p:val>
                                        </p:tav>
                                      </p:tavLst>
                                    </p:anim>
                                    <p:anim calcmode="lin" valueType="num">
                                      <p:cBhvr additive="base">
                                        <p:cTn id="24" dur="500" fill="hold"/>
                                        <p:tgtEl>
                                          <p:spTgt spid="242997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2429978"/>
                                        </p:tgtEl>
                                        <p:attrNameLst>
                                          <p:attrName>style.visibility</p:attrName>
                                        </p:attrNameLst>
                                      </p:cBhvr>
                                      <p:to>
                                        <p:strVal val="visible"/>
                                      </p:to>
                                    </p:set>
                                    <p:anim calcmode="lin" valueType="num">
                                      <p:cBhvr additive="base">
                                        <p:cTn id="28" dur="500" fill="hold"/>
                                        <p:tgtEl>
                                          <p:spTgt spid="2429978"/>
                                        </p:tgtEl>
                                        <p:attrNameLst>
                                          <p:attrName>ppt_x</p:attrName>
                                        </p:attrNameLst>
                                      </p:cBhvr>
                                      <p:tavLst>
                                        <p:tav tm="0">
                                          <p:val>
                                            <p:strVal val="#ppt_x"/>
                                          </p:val>
                                        </p:tav>
                                        <p:tav tm="100000">
                                          <p:val>
                                            <p:strVal val="#ppt_x"/>
                                          </p:val>
                                        </p:tav>
                                      </p:tavLst>
                                    </p:anim>
                                    <p:anim calcmode="lin" valueType="num">
                                      <p:cBhvr additive="base">
                                        <p:cTn id="29" dur="500" fill="hold"/>
                                        <p:tgtEl>
                                          <p:spTgt spid="2429978"/>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2429974"/>
                                        </p:tgtEl>
                                        <p:attrNameLst>
                                          <p:attrName>style.visibility</p:attrName>
                                        </p:attrNameLst>
                                      </p:cBhvr>
                                      <p:to>
                                        <p:strVal val="visible"/>
                                      </p:to>
                                    </p:set>
                                    <p:anim calcmode="lin" valueType="num">
                                      <p:cBhvr additive="base">
                                        <p:cTn id="33" dur="500" fill="hold"/>
                                        <p:tgtEl>
                                          <p:spTgt spid="2429974"/>
                                        </p:tgtEl>
                                        <p:attrNameLst>
                                          <p:attrName>ppt_x</p:attrName>
                                        </p:attrNameLst>
                                      </p:cBhvr>
                                      <p:tavLst>
                                        <p:tav tm="0">
                                          <p:val>
                                            <p:strVal val="#ppt_x"/>
                                          </p:val>
                                        </p:tav>
                                        <p:tav tm="100000">
                                          <p:val>
                                            <p:strVal val="#ppt_x"/>
                                          </p:val>
                                        </p:tav>
                                      </p:tavLst>
                                    </p:anim>
                                    <p:anim calcmode="lin" valueType="num">
                                      <p:cBhvr additive="base">
                                        <p:cTn id="34" dur="500" fill="hold"/>
                                        <p:tgtEl>
                                          <p:spTgt spid="2429974"/>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429981"/>
                                        </p:tgtEl>
                                        <p:attrNameLst>
                                          <p:attrName>style.visibility</p:attrName>
                                        </p:attrNameLst>
                                      </p:cBhvr>
                                      <p:to>
                                        <p:strVal val="visible"/>
                                      </p:to>
                                    </p:set>
                                    <p:anim calcmode="lin" valueType="num">
                                      <p:cBhvr additive="base">
                                        <p:cTn id="38" dur="500" fill="hold"/>
                                        <p:tgtEl>
                                          <p:spTgt spid="2429981"/>
                                        </p:tgtEl>
                                        <p:attrNameLst>
                                          <p:attrName>ppt_x</p:attrName>
                                        </p:attrNameLst>
                                      </p:cBhvr>
                                      <p:tavLst>
                                        <p:tav tm="0">
                                          <p:val>
                                            <p:strVal val="#ppt_x"/>
                                          </p:val>
                                        </p:tav>
                                        <p:tav tm="100000">
                                          <p:val>
                                            <p:strVal val="#ppt_x"/>
                                          </p:val>
                                        </p:tav>
                                      </p:tavLst>
                                    </p:anim>
                                    <p:anim calcmode="lin" valueType="num">
                                      <p:cBhvr additive="base">
                                        <p:cTn id="39" dur="500" fill="hold"/>
                                        <p:tgtEl>
                                          <p:spTgt spid="242998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429975"/>
                                        </p:tgtEl>
                                        <p:attrNameLst>
                                          <p:attrName>style.visibility</p:attrName>
                                        </p:attrNameLst>
                                      </p:cBhvr>
                                      <p:to>
                                        <p:strVal val="visible"/>
                                      </p:to>
                                    </p:set>
                                    <p:anim calcmode="lin" valueType="num">
                                      <p:cBhvr additive="base">
                                        <p:cTn id="44" dur="500" fill="hold"/>
                                        <p:tgtEl>
                                          <p:spTgt spid="2429975"/>
                                        </p:tgtEl>
                                        <p:attrNameLst>
                                          <p:attrName>ppt_x</p:attrName>
                                        </p:attrNameLst>
                                      </p:cBhvr>
                                      <p:tavLst>
                                        <p:tav tm="0">
                                          <p:val>
                                            <p:strVal val="#ppt_x"/>
                                          </p:val>
                                        </p:tav>
                                        <p:tav tm="100000">
                                          <p:val>
                                            <p:strVal val="#ppt_x"/>
                                          </p:val>
                                        </p:tav>
                                      </p:tavLst>
                                    </p:anim>
                                    <p:anim calcmode="lin" valueType="num">
                                      <p:cBhvr additive="base">
                                        <p:cTn id="45" dur="500" fill="hold"/>
                                        <p:tgtEl>
                                          <p:spTgt spid="2429975"/>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2429986"/>
                                        </p:tgtEl>
                                        <p:attrNameLst>
                                          <p:attrName>style.visibility</p:attrName>
                                        </p:attrNameLst>
                                      </p:cBhvr>
                                      <p:to>
                                        <p:strVal val="visible"/>
                                      </p:to>
                                    </p:set>
                                    <p:anim calcmode="lin" valueType="num">
                                      <p:cBhvr additive="base">
                                        <p:cTn id="49" dur="500" fill="hold"/>
                                        <p:tgtEl>
                                          <p:spTgt spid="2429986"/>
                                        </p:tgtEl>
                                        <p:attrNameLst>
                                          <p:attrName>ppt_x</p:attrName>
                                        </p:attrNameLst>
                                      </p:cBhvr>
                                      <p:tavLst>
                                        <p:tav tm="0">
                                          <p:val>
                                            <p:strVal val="#ppt_x"/>
                                          </p:val>
                                        </p:tav>
                                        <p:tav tm="100000">
                                          <p:val>
                                            <p:strVal val="#ppt_x"/>
                                          </p:val>
                                        </p:tav>
                                      </p:tavLst>
                                    </p:anim>
                                    <p:anim calcmode="lin" valueType="num">
                                      <p:cBhvr additive="base">
                                        <p:cTn id="50" dur="500" fill="hold"/>
                                        <p:tgtEl>
                                          <p:spTgt spid="2429986"/>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4" fill="hold" nodeType="afterEffect">
                                  <p:stCondLst>
                                    <p:cond delay="0"/>
                                  </p:stCondLst>
                                  <p:childTnLst>
                                    <p:set>
                                      <p:cBhvr>
                                        <p:cTn id="53" dur="1" fill="hold">
                                          <p:stCondLst>
                                            <p:cond delay="0"/>
                                          </p:stCondLst>
                                        </p:cTn>
                                        <p:tgtEl>
                                          <p:spTgt spid="2429976"/>
                                        </p:tgtEl>
                                        <p:attrNameLst>
                                          <p:attrName>style.visibility</p:attrName>
                                        </p:attrNameLst>
                                      </p:cBhvr>
                                      <p:to>
                                        <p:strVal val="visible"/>
                                      </p:to>
                                    </p:set>
                                    <p:anim calcmode="lin" valueType="num">
                                      <p:cBhvr additive="base">
                                        <p:cTn id="54" dur="500" fill="hold"/>
                                        <p:tgtEl>
                                          <p:spTgt spid="2429976"/>
                                        </p:tgtEl>
                                        <p:attrNameLst>
                                          <p:attrName>ppt_x</p:attrName>
                                        </p:attrNameLst>
                                      </p:cBhvr>
                                      <p:tavLst>
                                        <p:tav tm="0">
                                          <p:val>
                                            <p:strVal val="#ppt_x"/>
                                          </p:val>
                                        </p:tav>
                                        <p:tav tm="100000">
                                          <p:val>
                                            <p:strVal val="#ppt_x"/>
                                          </p:val>
                                        </p:tav>
                                      </p:tavLst>
                                    </p:anim>
                                    <p:anim calcmode="lin" valueType="num">
                                      <p:cBhvr additive="base">
                                        <p:cTn id="55" dur="500" fill="hold"/>
                                        <p:tgtEl>
                                          <p:spTgt spid="2429976"/>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 presetClass="entr" presetSubtype="4" fill="hold" grpId="0" nodeType="afterEffect">
                                  <p:stCondLst>
                                    <p:cond delay="0"/>
                                  </p:stCondLst>
                                  <p:childTnLst>
                                    <p:set>
                                      <p:cBhvr>
                                        <p:cTn id="58" dur="1" fill="hold">
                                          <p:stCondLst>
                                            <p:cond delay="0"/>
                                          </p:stCondLst>
                                        </p:cTn>
                                        <p:tgtEl>
                                          <p:spTgt spid="2429979"/>
                                        </p:tgtEl>
                                        <p:attrNameLst>
                                          <p:attrName>style.visibility</p:attrName>
                                        </p:attrNameLst>
                                      </p:cBhvr>
                                      <p:to>
                                        <p:strVal val="visible"/>
                                      </p:to>
                                    </p:set>
                                    <p:anim calcmode="lin" valueType="num">
                                      <p:cBhvr additive="base">
                                        <p:cTn id="59" dur="500" fill="hold"/>
                                        <p:tgtEl>
                                          <p:spTgt spid="2429979"/>
                                        </p:tgtEl>
                                        <p:attrNameLst>
                                          <p:attrName>ppt_x</p:attrName>
                                        </p:attrNameLst>
                                      </p:cBhvr>
                                      <p:tavLst>
                                        <p:tav tm="0">
                                          <p:val>
                                            <p:strVal val="#ppt_x"/>
                                          </p:val>
                                        </p:tav>
                                        <p:tav tm="100000">
                                          <p:val>
                                            <p:strVal val="#ppt_x"/>
                                          </p:val>
                                        </p:tav>
                                      </p:tavLst>
                                    </p:anim>
                                    <p:anim calcmode="lin" valueType="num">
                                      <p:cBhvr additive="base">
                                        <p:cTn id="60" dur="500" fill="hold"/>
                                        <p:tgtEl>
                                          <p:spTgt spid="242997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29985"/>
                                        </p:tgtEl>
                                        <p:attrNameLst>
                                          <p:attrName>style.visibility</p:attrName>
                                        </p:attrNameLst>
                                      </p:cBhvr>
                                      <p:to>
                                        <p:strVal val="visible"/>
                                      </p:to>
                                    </p:set>
                                    <p:anim calcmode="lin" valueType="num">
                                      <p:cBhvr additive="base">
                                        <p:cTn id="65" dur="500" fill="hold"/>
                                        <p:tgtEl>
                                          <p:spTgt spid="2429985"/>
                                        </p:tgtEl>
                                        <p:attrNameLst>
                                          <p:attrName>ppt_x</p:attrName>
                                        </p:attrNameLst>
                                      </p:cBhvr>
                                      <p:tavLst>
                                        <p:tav tm="0">
                                          <p:val>
                                            <p:strVal val="#ppt_x"/>
                                          </p:val>
                                        </p:tav>
                                        <p:tav tm="100000">
                                          <p:val>
                                            <p:strVal val="#ppt_x"/>
                                          </p:val>
                                        </p:tav>
                                      </p:tavLst>
                                    </p:anim>
                                    <p:anim calcmode="lin" valueType="num">
                                      <p:cBhvr additive="base">
                                        <p:cTn id="66" dur="500" fill="hold"/>
                                        <p:tgtEl>
                                          <p:spTgt spid="2429985"/>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2429982"/>
                                        </p:tgtEl>
                                        <p:attrNameLst>
                                          <p:attrName>style.visibility</p:attrName>
                                        </p:attrNameLst>
                                      </p:cBhvr>
                                      <p:to>
                                        <p:strVal val="visible"/>
                                      </p:to>
                                    </p:set>
                                    <p:anim calcmode="lin" valueType="num">
                                      <p:cBhvr additive="base">
                                        <p:cTn id="70" dur="500" fill="hold"/>
                                        <p:tgtEl>
                                          <p:spTgt spid="2429982"/>
                                        </p:tgtEl>
                                        <p:attrNameLst>
                                          <p:attrName>ppt_x</p:attrName>
                                        </p:attrNameLst>
                                      </p:cBhvr>
                                      <p:tavLst>
                                        <p:tav tm="0">
                                          <p:val>
                                            <p:strVal val="#ppt_x"/>
                                          </p:val>
                                        </p:tav>
                                        <p:tav tm="100000">
                                          <p:val>
                                            <p:strVal val="#ppt_x"/>
                                          </p:val>
                                        </p:tav>
                                      </p:tavLst>
                                    </p:anim>
                                    <p:anim calcmode="lin" valueType="num">
                                      <p:cBhvr additive="base">
                                        <p:cTn id="71" dur="500" fill="hold"/>
                                        <p:tgtEl>
                                          <p:spTgt spid="2429982"/>
                                        </p:tgtEl>
                                        <p:attrNameLst>
                                          <p:attrName>ppt_y</p:attrName>
                                        </p:attrNameLst>
                                      </p:cBhvr>
                                      <p:tavLst>
                                        <p:tav tm="0">
                                          <p:val>
                                            <p:strVal val="1+#ppt_h/2"/>
                                          </p:val>
                                        </p:tav>
                                        <p:tav tm="100000">
                                          <p:val>
                                            <p:strVal val="#ppt_y"/>
                                          </p:val>
                                        </p:tav>
                                      </p:tavLst>
                                    </p:anim>
                                  </p:childTnLst>
                                </p:cTn>
                              </p:par>
                            </p:childTnLst>
                          </p:cTn>
                        </p:par>
                        <p:par>
                          <p:cTn id="72" fill="hold">
                            <p:stCondLst>
                              <p:cond delay="1000"/>
                            </p:stCondLst>
                            <p:childTnLst>
                              <p:par>
                                <p:cTn id="73" presetID="2" presetClass="entr" presetSubtype="4" fill="hold" grpId="0" nodeType="afterEffect">
                                  <p:stCondLst>
                                    <p:cond delay="0"/>
                                  </p:stCondLst>
                                  <p:childTnLst>
                                    <p:set>
                                      <p:cBhvr>
                                        <p:cTn id="74" dur="1" fill="hold">
                                          <p:stCondLst>
                                            <p:cond delay="0"/>
                                          </p:stCondLst>
                                        </p:cTn>
                                        <p:tgtEl>
                                          <p:spTgt spid="2429977"/>
                                        </p:tgtEl>
                                        <p:attrNameLst>
                                          <p:attrName>style.visibility</p:attrName>
                                        </p:attrNameLst>
                                      </p:cBhvr>
                                      <p:to>
                                        <p:strVal val="visible"/>
                                      </p:to>
                                    </p:set>
                                    <p:anim calcmode="lin" valueType="num">
                                      <p:cBhvr additive="base">
                                        <p:cTn id="75" dur="500" fill="hold"/>
                                        <p:tgtEl>
                                          <p:spTgt spid="2429977"/>
                                        </p:tgtEl>
                                        <p:attrNameLst>
                                          <p:attrName>ppt_x</p:attrName>
                                        </p:attrNameLst>
                                      </p:cBhvr>
                                      <p:tavLst>
                                        <p:tav tm="0">
                                          <p:val>
                                            <p:strVal val="#ppt_x"/>
                                          </p:val>
                                        </p:tav>
                                        <p:tav tm="100000">
                                          <p:val>
                                            <p:strVal val="#ppt_x"/>
                                          </p:val>
                                        </p:tav>
                                      </p:tavLst>
                                    </p:anim>
                                    <p:anim calcmode="lin" valueType="num">
                                      <p:cBhvr additive="base">
                                        <p:cTn id="76" dur="500" fill="hold"/>
                                        <p:tgtEl>
                                          <p:spTgt spid="2429977"/>
                                        </p:tgtEl>
                                        <p:attrNameLst>
                                          <p:attrName>ppt_y</p:attrName>
                                        </p:attrNameLst>
                                      </p:cBhvr>
                                      <p:tavLst>
                                        <p:tav tm="0">
                                          <p:val>
                                            <p:strVal val="1+#ppt_h/2"/>
                                          </p:val>
                                        </p:tav>
                                        <p:tav tm="100000">
                                          <p:val>
                                            <p:strVal val="#ppt_y"/>
                                          </p:val>
                                        </p:tav>
                                      </p:tavLst>
                                    </p:anim>
                                  </p:childTnLst>
                                </p:cTn>
                              </p:par>
                            </p:childTnLst>
                          </p:cTn>
                        </p:par>
                        <p:par>
                          <p:cTn id="77" fill="hold">
                            <p:stCondLst>
                              <p:cond delay="1500"/>
                            </p:stCondLst>
                            <p:childTnLst>
                              <p:par>
                                <p:cTn id="78" presetID="2" presetClass="entr" presetSubtype="4" fill="hold" nodeType="afterEffect">
                                  <p:stCondLst>
                                    <p:cond delay="0"/>
                                  </p:stCondLst>
                                  <p:childTnLst>
                                    <p:set>
                                      <p:cBhvr>
                                        <p:cTn id="79" dur="1" fill="hold">
                                          <p:stCondLst>
                                            <p:cond delay="0"/>
                                          </p:stCondLst>
                                        </p:cTn>
                                        <p:tgtEl>
                                          <p:spTgt spid="2429983"/>
                                        </p:tgtEl>
                                        <p:attrNameLst>
                                          <p:attrName>style.visibility</p:attrName>
                                        </p:attrNameLst>
                                      </p:cBhvr>
                                      <p:to>
                                        <p:strVal val="visible"/>
                                      </p:to>
                                    </p:set>
                                    <p:anim calcmode="lin" valueType="num">
                                      <p:cBhvr additive="base">
                                        <p:cTn id="80" dur="500" fill="hold"/>
                                        <p:tgtEl>
                                          <p:spTgt spid="2429983"/>
                                        </p:tgtEl>
                                        <p:attrNameLst>
                                          <p:attrName>ppt_x</p:attrName>
                                        </p:attrNameLst>
                                      </p:cBhvr>
                                      <p:tavLst>
                                        <p:tav tm="0">
                                          <p:val>
                                            <p:strVal val="#ppt_x"/>
                                          </p:val>
                                        </p:tav>
                                        <p:tav tm="100000">
                                          <p:val>
                                            <p:strVal val="#ppt_x"/>
                                          </p:val>
                                        </p:tav>
                                      </p:tavLst>
                                    </p:anim>
                                    <p:anim calcmode="lin" valueType="num">
                                      <p:cBhvr additive="base">
                                        <p:cTn id="81" dur="500" fill="hold"/>
                                        <p:tgtEl>
                                          <p:spTgt spid="2429983"/>
                                        </p:tgtEl>
                                        <p:attrNameLst>
                                          <p:attrName>ppt_y</p:attrName>
                                        </p:attrNameLst>
                                      </p:cBhvr>
                                      <p:tavLst>
                                        <p:tav tm="0">
                                          <p:val>
                                            <p:strVal val="1+#ppt_h/2"/>
                                          </p:val>
                                        </p:tav>
                                        <p:tav tm="100000">
                                          <p:val>
                                            <p:strVal val="#ppt_y"/>
                                          </p:val>
                                        </p:tav>
                                      </p:tavLst>
                                    </p:anim>
                                  </p:childTnLst>
                                </p:cTn>
                              </p:par>
                            </p:childTnLst>
                          </p:cTn>
                        </p:par>
                        <p:par>
                          <p:cTn id="82" fill="hold">
                            <p:stCondLst>
                              <p:cond delay="2000"/>
                            </p:stCondLst>
                            <p:childTnLst>
                              <p:par>
                                <p:cTn id="83" presetID="2" presetClass="entr" presetSubtype="4" fill="hold" grpId="0" nodeType="afterEffect">
                                  <p:stCondLst>
                                    <p:cond delay="0"/>
                                  </p:stCondLst>
                                  <p:childTnLst>
                                    <p:set>
                                      <p:cBhvr>
                                        <p:cTn id="84" dur="1" fill="hold">
                                          <p:stCondLst>
                                            <p:cond delay="0"/>
                                          </p:stCondLst>
                                        </p:cTn>
                                        <p:tgtEl>
                                          <p:spTgt spid="2429984"/>
                                        </p:tgtEl>
                                        <p:attrNameLst>
                                          <p:attrName>style.visibility</p:attrName>
                                        </p:attrNameLst>
                                      </p:cBhvr>
                                      <p:to>
                                        <p:strVal val="visible"/>
                                      </p:to>
                                    </p:set>
                                    <p:anim calcmode="lin" valueType="num">
                                      <p:cBhvr additive="base">
                                        <p:cTn id="85" dur="500" fill="hold"/>
                                        <p:tgtEl>
                                          <p:spTgt spid="2429984"/>
                                        </p:tgtEl>
                                        <p:attrNameLst>
                                          <p:attrName>ppt_x</p:attrName>
                                        </p:attrNameLst>
                                      </p:cBhvr>
                                      <p:tavLst>
                                        <p:tav tm="0">
                                          <p:val>
                                            <p:strVal val="#ppt_x"/>
                                          </p:val>
                                        </p:tav>
                                        <p:tav tm="100000">
                                          <p:val>
                                            <p:strVal val="#ppt_x"/>
                                          </p:val>
                                        </p:tav>
                                      </p:tavLst>
                                    </p:anim>
                                    <p:anim calcmode="lin" valueType="num">
                                      <p:cBhvr additive="base">
                                        <p:cTn id="86" dur="500" fill="hold"/>
                                        <p:tgtEl>
                                          <p:spTgt spid="2429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9964" grpId="0"/>
      <p:bldP spid="2429972" grpId="0"/>
      <p:bldP spid="2429977" grpId="0"/>
      <p:bldP spid="2429978" grpId="0"/>
      <p:bldP spid="2429979" grpId="0"/>
      <p:bldP spid="2429981" grpId="0"/>
      <p:bldP spid="2429984" grpId="0"/>
      <p:bldP spid="2429985" grpId="0"/>
      <p:bldP spid="24299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8675" name="Rectangle 2"/>
          <p:cNvSpPr>
            <a:spLocks noGrp="1"/>
          </p:cNvSpPr>
          <p:nvPr>
            <p:ph type="title"/>
          </p:nvPr>
        </p:nvSpPr>
        <p:spPr>
          <a:xfrm>
            <a:off x="468313" y="333375"/>
            <a:ext cx="8229600" cy="1023938"/>
          </a:xfrm>
        </p:spPr>
        <p:txBody>
          <a:bodyPr vert="horz" wrap="square" lIns="91440" tIns="45720" rIns="91440" bIns="45720" anchor="ctr" anchorCtr="0"/>
          <a:p>
            <a:pPr eaLnBrk="1" hangingPunct="1"/>
            <a:r>
              <a:rPr lang="zh-CN" altLang="en-US" sz="1800" dirty="0"/>
              <a:t>（二）</a:t>
            </a:r>
            <a:r>
              <a:rPr lang="en-US" altLang="zh-CN" sz="1800" dirty="0"/>
              <a:t> LM</a:t>
            </a:r>
            <a:r>
              <a:rPr lang="zh-CN" altLang="en-US" sz="1800" dirty="0"/>
              <a:t>曲线斜率对货币政策效应的影响</a:t>
            </a:r>
            <a:br>
              <a:rPr lang="zh-CN" altLang="en-US" sz="800" dirty="0"/>
            </a:br>
            <a:r>
              <a:rPr lang="zh-CN" altLang="en-US" sz="800" dirty="0"/>
              <a:t>   </a:t>
            </a:r>
            <a:br>
              <a:rPr lang="zh-CN" altLang="en-US" sz="800" dirty="0"/>
            </a:br>
            <a:r>
              <a:rPr lang="zh-CN" altLang="en-US" sz="1600" dirty="0"/>
              <a:t>    </a:t>
            </a:r>
            <a:r>
              <a:rPr lang="en-US" altLang="zh-CN" sz="1600" dirty="0"/>
              <a:t>1</a:t>
            </a:r>
            <a:r>
              <a:rPr lang="zh-CN" altLang="en-US" sz="1600" dirty="0"/>
              <a:t>、</a:t>
            </a:r>
            <a:r>
              <a:rPr lang="en-US" altLang="zh-CN" sz="1600" dirty="0"/>
              <a:t>LM</a:t>
            </a:r>
            <a:r>
              <a:rPr lang="zh-CN" altLang="en-US" sz="1600" dirty="0"/>
              <a:t>曲线的斜率越小，货币政策效果越不明显（产出效应越小，挤出效应越大） ；</a:t>
            </a:r>
            <a:br>
              <a:rPr lang="zh-CN" altLang="en-US" sz="1600" dirty="0"/>
            </a:br>
            <a:r>
              <a:rPr lang="zh-CN" altLang="en-US" sz="1600" dirty="0"/>
              <a:t>    </a:t>
            </a:r>
            <a:r>
              <a:rPr lang="en-US" altLang="zh-CN" sz="1600" dirty="0"/>
              <a:t>2</a:t>
            </a:r>
            <a:r>
              <a:rPr lang="zh-CN" altLang="en-US" sz="1600" dirty="0"/>
              <a:t>、</a:t>
            </a:r>
            <a:r>
              <a:rPr lang="en-US" altLang="zh-CN" sz="1600" dirty="0"/>
              <a:t>LM</a:t>
            </a:r>
            <a:r>
              <a:rPr lang="zh-CN" altLang="en-US" sz="1600" dirty="0"/>
              <a:t>曲线的斜率越大，货币政策效果越明显（产出效应越大，挤出效应越小） 。 </a:t>
            </a:r>
            <a:endParaRPr lang="zh-CN" altLang="en-US" sz="1600" dirty="0"/>
          </a:p>
        </p:txBody>
      </p:sp>
      <p:sp>
        <p:nvSpPr>
          <p:cNvPr id="28676" name="Line 3"/>
          <p:cNvSpPr/>
          <p:nvPr/>
        </p:nvSpPr>
        <p:spPr>
          <a:xfrm flipV="1">
            <a:off x="1979613" y="2058988"/>
            <a:ext cx="0" cy="3384550"/>
          </a:xfrm>
          <a:prstGeom prst="line">
            <a:avLst/>
          </a:prstGeom>
          <a:ln w="9525" cap="flat" cmpd="sng">
            <a:solidFill>
              <a:schemeClr val="tx1"/>
            </a:solidFill>
            <a:prstDash val="solid"/>
            <a:headEnd type="none" w="med" len="med"/>
            <a:tailEnd type="stealth" w="sm" len="lg"/>
          </a:ln>
        </p:spPr>
      </p:sp>
      <p:sp>
        <p:nvSpPr>
          <p:cNvPr id="28677" name="Line 4"/>
          <p:cNvSpPr/>
          <p:nvPr/>
        </p:nvSpPr>
        <p:spPr>
          <a:xfrm>
            <a:off x="1979613" y="5443538"/>
            <a:ext cx="5400675" cy="0"/>
          </a:xfrm>
          <a:prstGeom prst="line">
            <a:avLst/>
          </a:prstGeom>
          <a:ln w="9525" cap="flat" cmpd="sng">
            <a:solidFill>
              <a:schemeClr val="tx1"/>
            </a:solidFill>
            <a:prstDash val="solid"/>
            <a:headEnd type="none" w="med" len="med"/>
            <a:tailEnd type="stealth" w="sm" len="lg"/>
          </a:ln>
        </p:spPr>
      </p:sp>
      <p:sp>
        <p:nvSpPr>
          <p:cNvPr id="28678" name="Line 5"/>
          <p:cNvSpPr/>
          <p:nvPr/>
        </p:nvSpPr>
        <p:spPr>
          <a:xfrm>
            <a:off x="2627313" y="2781300"/>
            <a:ext cx="3168650" cy="2232025"/>
          </a:xfrm>
          <a:prstGeom prst="line">
            <a:avLst/>
          </a:prstGeom>
          <a:ln w="28575" cap="flat" cmpd="sng">
            <a:solidFill>
              <a:srgbClr val="0000FF"/>
            </a:solidFill>
            <a:prstDash val="solid"/>
            <a:headEnd type="none" w="med" len="med"/>
            <a:tailEnd type="none" w="med" len="med"/>
          </a:ln>
        </p:spPr>
      </p:sp>
      <p:sp>
        <p:nvSpPr>
          <p:cNvPr id="2430982" name="Line 6"/>
          <p:cNvSpPr/>
          <p:nvPr/>
        </p:nvSpPr>
        <p:spPr>
          <a:xfrm flipV="1">
            <a:off x="3635375" y="2781300"/>
            <a:ext cx="2736850" cy="2447925"/>
          </a:xfrm>
          <a:prstGeom prst="line">
            <a:avLst/>
          </a:prstGeom>
          <a:ln w="28575" cap="flat" cmpd="sng">
            <a:solidFill>
              <a:srgbClr val="FF0000"/>
            </a:solidFill>
            <a:prstDash val="solid"/>
            <a:headEnd type="none" w="med" len="med"/>
            <a:tailEnd type="none" w="med" len="med"/>
          </a:ln>
        </p:spPr>
      </p:sp>
      <p:sp>
        <p:nvSpPr>
          <p:cNvPr id="28680" name="Text Box 7"/>
          <p:cNvSpPr txBox="1"/>
          <p:nvPr/>
        </p:nvSpPr>
        <p:spPr>
          <a:xfrm>
            <a:off x="1619250" y="5300663"/>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28681" name="Text Box 8"/>
          <p:cNvSpPr txBox="1"/>
          <p:nvPr/>
        </p:nvSpPr>
        <p:spPr>
          <a:xfrm>
            <a:off x="7308850" y="5229225"/>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28682" name="Text Box 9"/>
          <p:cNvSpPr txBox="1"/>
          <p:nvPr/>
        </p:nvSpPr>
        <p:spPr>
          <a:xfrm>
            <a:off x="1692275" y="1916113"/>
            <a:ext cx="431800"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28683" name="Text Box 10"/>
          <p:cNvSpPr txBox="1"/>
          <p:nvPr/>
        </p:nvSpPr>
        <p:spPr>
          <a:xfrm>
            <a:off x="3708400" y="3357563"/>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430987" name="Text Box 11"/>
          <p:cNvSpPr txBox="1"/>
          <p:nvPr/>
        </p:nvSpPr>
        <p:spPr>
          <a:xfrm>
            <a:off x="6300788" y="2565400"/>
            <a:ext cx="8636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1 </a:t>
            </a:r>
            <a:r>
              <a:rPr lang="en-US" altLang="zh-CN" sz="1400" dirty="0">
                <a:latin typeface="Arial" panose="020B0604020202020204" pitchFamily="34" charset="0"/>
              </a:rPr>
              <a:t>′</a:t>
            </a:r>
            <a:endParaRPr lang="en-US" altLang="zh-CN" sz="1400" dirty="0">
              <a:latin typeface="Arial" panose="020B0604020202020204" pitchFamily="34" charset="0"/>
            </a:endParaRPr>
          </a:p>
        </p:txBody>
      </p:sp>
      <p:sp>
        <p:nvSpPr>
          <p:cNvPr id="28685" name="Line 12"/>
          <p:cNvSpPr/>
          <p:nvPr/>
        </p:nvSpPr>
        <p:spPr>
          <a:xfrm>
            <a:off x="1979613" y="3716338"/>
            <a:ext cx="2016125" cy="0"/>
          </a:xfrm>
          <a:prstGeom prst="line">
            <a:avLst/>
          </a:prstGeom>
          <a:ln w="9525" cap="flat" cmpd="sng">
            <a:solidFill>
              <a:schemeClr val="tx1"/>
            </a:solidFill>
            <a:prstDash val="dash"/>
            <a:headEnd type="none" w="med" len="med"/>
            <a:tailEnd type="none" w="med" len="med"/>
          </a:ln>
        </p:spPr>
      </p:sp>
      <p:sp>
        <p:nvSpPr>
          <p:cNvPr id="28686" name="Line 13"/>
          <p:cNvSpPr/>
          <p:nvPr/>
        </p:nvSpPr>
        <p:spPr>
          <a:xfrm>
            <a:off x="3995738" y="3716338"/>
            <a:ext cx="0" cy="1727200"/>
          </a:xfrm>
          <a:prstGeom prst="line">
            <a:avLst/>
          </a:prstGeom>
          <a:ln w="9525" cap="flat" cmpd="sng">
            <a:solidFill>
              <a:schemeClr val="tx1"/>
            </a:solidFill>
            <a:prstDash val="dash"/>
            <a:headEnd type="none" w="med" len="med"/>
            <a:tailEnd type="none" w="med" len="med"/>
          </a:ln>
        </p:spPr>
      </p:sp>
      <p:sp>
        <p:nvSpPr>
          <p:cNvPr id="28687" name="Text Box 14"/>
          <p:cNvSpPr txBox="1"/>
          <p:nvPr/>
        </p:nvSpPr>
        <p:spPr>
          <a:xfrm>
            <a:off x="1619250" y="3500438"/>
            <a:ext cx="574675"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0</a:t>
            </a:r>
            <a:endParaRPr lang="en-US" altLang="zh-CN" sz="1400" i="1" dirty="0">
              <a:latin typeface="Arial" panose="020B0604020202020204" pitchFamily="34" charset="0"/>
            </a:endParaRPr>
          </a:p>
        </p:txBody>
      </p:sp>
      <p:sp>
        <p:nvSpPr>
          <p:cNvPr id="28688" name="Text Box 15"/>
          <p:cNvSpPr txBox="1"/>
          <p:nvPr/>
        </p:nvSpPr>
        <p:spPr>
          <a:xfrm>
            <a:off x="3779838" y="5516563"/>
            <a:ext cx="503237"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0</a:t>
            </a:r>
            <a:endParaRPr lang="en-US" altLang="zh-CN" sz="1400" i="1" baseline="-25000" dirty="0">
              <a:latin typeface="Arial" panose="020B0604020202020204" pitchFamily="34" charset="0"/>
            </a:endParaRPr>
          </a:p>
        </p:txBody>
      </p:sp>
      <p:sp>
        <p:nvSpPr>
          <p:cNvPr id="28689" name="Line 16"/>
          <p:cNvSpPr/>
          <p:nvPr/>
        </p:nvSpPr>
        <p:spPr>
          <a:xfrm flipV="1">
            <a:off x="2843213" y="2276475"/>
            <a:ext cx="2736850" cy="2447925"/>
          </a:xfrm>
          <a:prstGeom prst="line">
            <a:avLst/>
          </a:prstGeom>
          <a:ln w="28575" cap="flat" cmpd="sng">
            <a:solidFill>
              <a:srgbClr val="FF0000"/>
            </a:solidFill>
            <a:prstDash val="solid"/>
            <a:headEnd type="none" w="med" len="med"/>
            <a:tailEnd type="none" w="med" len="med"/>
          </a:ln>
        </p:spPr>
      </p:sp>
      <p:sp>
        <p:nvSpPr>
          <p:cNvPr id="28690" name="Text Box 17"/>
          <p:cNvSpPr txBox="1"/>
          <p:nvPr/>
        </p:nvSpPr>
        <p:spPr>
          <a:xfrm>
            <a:off x="2627313" y="2492375"/>
            <a:ext cx="431800"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IS</a:t>
            </a:r>
            <a:endParaRPr lang="en-US" altLang="zh-CN" sz="1400" dirty="0">
              <a:latin typeface="Arial" panose="020B0604020202020204" pitchFamily="34" charset="0"/>
            </a:endParaRPr>
          </a:p>
        </p:txBody>
      </p:sp>
      <p:sp>
        <p:nvSpPr>
          <p:cNvPr id="28691" name="Text Box 18"/>
          <p:cNvSpPr txBox="1"/>
          <p:nvPr/>
        </p:nvSpPr>
        <p:spPr>
          <a:xfrm>
            <a:off x="5219700" y="1989138"/>
            <a:ext cx="576263"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1</a:t>
            </a:r>
            <a:endParaRPr lang="en-US" altLang="zh-CN" sz="1400" dirty="0">
              <a:latin typeface="Arial" panose="020B0604020202020204" pitchFamily="34" charset="0"/>
            </a:endParaRPr>
          </a:p>
        </p:txBody>
      </p:sp>
      <p:sp>
        <p:nvSpPr>
          <p:cNvPr id="2430995" name="Text Box 19"/>
          <p:cNvSpPr txBox="1"/>
          <p:nvPr/>
        </p:nvSpPr>
        <p:spPr>
          <a:xfrm>
            <a:off x="4500563" y="3933825"/>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30996" name="Line 20"/>
          <p:cNvSpPr/>
          <p:nvPr/>
        </p:nvSpPr>
        <p:spPr>
          <a:xfrm>
            <a:off x="1979613" y="4292600"/>
            <a:ext cx="2736850" cy="0"/>
          </a:xfrm>
          <a:prstGeom prst="line">
            <a:avLst/>
          </a:prstGeom>
          <a:ln w="9525" cap="flat" cmpd="sng">
            <a:solidFill>
              <a:schemeClr val="tx1"/>
            </a:solidFill>
            <a:prstDash val="dash"/>
            <a:headEnd type="none" w="med" len="med"/>
            <a:tailEnd type="none" w="med" len="med"/>
          </a:ln>
        </p:spPr>
      </p:sp>
      <p:sp>
        <p:nvSpPr>
          <p:cNvPr id="2430997" name="Line 21"/>
          <p:cNvSpPr/>
          <p:nvPr/>
        </p:nvSpPr>
        <p:spPr>
          <a:xfrm>
            <a:off x="4716463" y="4292600"/>
            <a:ext cx="0" cy="1150938"/>
          </a:xfrm>
          <a:prstGeom prst="line">
            <a:avLst/>
          </a:prstGeom>
          <a:ln w="9525" cap="flat" cmpd="sng">
            <a:solidFill>
              <a:schemeClr val="tx1"/>
            </a:solidFill>
            <a:prstDash val="dash"/>
            <a:headEnd type="none" w="med" len="med"/>
            <a:tailEnd type="none" w="med" len="med"/>
          </a:ln>
        </p:spPr>
      </p:sp>
      <p:sp>
        <p:nvSpPr>
          <p:cNvPr id="2430998" name="Line 22"/>
          <p:cNvSpPr/>
          <p:nvPr/>
        </p:nvSpPr>
        <p:spPr>
          <a:xfrm>
            <a:off x="3924300" y="3716338"/>
            <a:ext cx="1368425" cy="0"/>
          </a:xfrm>
          <a:prstGeom prst="line">
            <a:avLst/>
          </a:prstGeom>
          <a:ln w="9525" cap="flat" cmpd="sng">
            <a:solidFill>
              <a:schemeClr val="tx1"/>
            </a:solidFill>
            <a:prstDash val="dash"/>
            <a:headEnd type="none" w="med" len="med"/>
            <a:tailEnd type="none" w="med" len="med"/>
          </a:ln>
        </p:spPr>
      </p:sp>
      <p:sp>
        <p:nvSpPr>
          <p:cNvPr id="2430999" name="Line 23"/>
          <p:cNvSpPr/>
          <p:nvPr/>
        </p:nvSpPr>
        <p:spPr>
          <a:xfrm>
            <a:off x="5292725" y="3716338"/>
            <a:ext cx="0" cy="1727200"/>
          </a:xfrm>
          <a:prstGeom prst="line">
            <a:avLst/>
          </a:prstGeom>
          <a:ln w="9525" cap="flat" cmpd="sng">
            <a:solidFill>
              <a:schemeClr val="tx1"/>
            </a:solidFill>
            <a:prstDash val="dash"/>
            <a:headEnd type="none" w="med" len="med"/>
            <a:tailEnd type="none" w="med" len="med"/>
          </a:ln>
        </p:spPr>
      </p:sp>
      <p:sp>
        <p:nvSpPr>
          <p:cNvPr id="2431000" name="Text Box 24"/>
          <p:cNvSpPr txBox="1"/>
          <p:nvPr/>
        </p:nvSpPr>
        <p:spPr>
          <a:xfrm>
            <a:off x="1619250" y="42926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31001" name="Text Box 25"/>
          <p:cNvSpPr txBox="1"/>
          <p:nvPr/>
        </p:nvSpPr>
        <p:spPr>
          <a:xfrm>
            <a:off x="1619250" y="40767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r</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31002" name="Text Box 26"/>
          <p:cNvSpPr txBox="1"/>
          <p:nvPr/>
        </p:nvSpPr>
        <p:spPr>
          <a:xfrm>
            <a:off x="5148263" y="5516563"/>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3</a:t>
            </a:r>
            <a:endParaRPr lang="en-US" altLang="zh-CN" sz="1400" i="1" baseline="-25000" dirty="0">
              <a:latin typeface="Arial" panose="020B0604020202020204" pitchFamily="34" charset="0"/>
            </a:endParaRPr>
          </a:p>
        </p:txBody>
      </p:sp>
      <p:sp>
        <p:nvSpPr>
          <p:cNvPr id="2431003" name="Text Box 27"/>
          <p:cNvSpPr txBox="1"/>
          <p:nvPr/>
        </p:nvSpPr>
        <p:spPr>
          <a:xfrm>
            <a:off x="4500563" y="5516563"/>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1</a:t>
            </a:r>
            <a:endParaRPr lang="en-US" altLang="zh-CN" sz="1400" i="1" baseline="-25000" dirty="0">
              <a:latin typeface="Arial" panose="020B0604020202020204" pitchFamily="34" charset="0"/>
            </a:endParaRPr>
          </a:p>
        </p:txBody>
      </p:sp>
      <p:sp>
        <p:nvSpPr>
          <p:cNvPr id="2431004" name="Text Box 28"/>
          <p:cNvSpPr txBox="1"/>
          <p:nvPr/>
        </p:nvSpPr>
        <p:spPr>
          <a:xfrm>
            <a:off x="4859338" y="5516563"/>
            <a:ext cx="576262"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Y</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431005" name="Text Box 29"/>
          <p:cNvSpPr txBox="1"/>
          <p:nvPr/>
        </p:nvSpPr>
        <p:spPr>
          <a:xfrm>
            <a:off x="4716463" y="4076700"/>
            <a:ext cx="431800" cy="304800"/>
          </a:xfrm>
          <a:prstGeom prst="rect">
            <a:avLst/>
          </a:prstGeom>
          <a:noFill/>
          <a:ln w="9525">
            <a:noFill/>
          </a:ln>
        </p:spPr>
        <p:txBody>
          <a:bodyPr>
            <a:spAutoFit/>
          </a:bodyPr>
          <a:p>
            <a:pPr>
              <a:spcBef>
                <a:spcPct val="50000"/>
              </a:spcBef>
            </a:pPr>
            <a:r>
              <a:rPr lang="en-US" altLang="zh-CN" sz="1400" i="1" dirty="0">
                <a:latin typeface="Arial" panose="020B0604020202020204" pitchFamily="34" charset="0"/>
              </a:rPr>
              <a:t>E</a:t>
            </a:r>
            <a:r>
              <a:rPr lang="en-US" altLang="zh-CN" sz="1400" i="1" baseline="-25000" dirty="0">
                <a:latin typeface="Arial" panose="020B0604020202020204" pitchFamily="34" charset="0"/>
              </a:rPr>
              <a:t>2</a:t>
            </a:r>
            <a:endParaRPr lang="en-US" altLang="zh-CN" sz="1400" i="1" baseline="-25000" dirty="0">
              <a:latin typeface="Arial" panose="020B0604020202020204" pitchFamily="34" charset="0"/>
            </a:endParaRPr>
          </a:p>
        </p:txBody>
      </p:sp>
      <p:sp>
        <p:nvSpPr>
          <p:cNvPr id="28703" name="Line 30"/>
          <p:cNvSpPr/>
          <p:nvPr/>
        </p:nvSpPr>
        <p:spPr>
          <a:xfrm flipV="1">
            <a:off x="3348038" y="2060575"/>
            <a:ext cx="1439862" cy="2954338"/>
          </a:xfrm>
          <a:prstGeom prst="line">
            <a:avLst/>
          </a:prstGeom>
          <a:ln w="28575" cap="flat" cmpd="sng">
            <a:solidFill>
              <a:srgbClr val="008000"/>
            </a:solidFill>
            <a:prstDash val="solid"/>
            <a:headEnd type="none" w="med" len="med"/>
            <a:tailEnd type="none" w="med" len="med"/>
          </a:ln>
        </p:spPr>
      </p:sp>
      <p:sp>
        <p:nvSpPr>
          <p:cNvPr id="2431007" name="Line 31"/>
          <p:cNvSpPr/>
          <p:nvPr/>
        </p:nvSpPr>
        <p:spPr>
          <a:xfrm flipV="1">
            <a:off x="4572000" y="2349500"/>
            <a:ext cx="1368425" cy="2952750"/>
          </a:xfrm>
          <a:prstGeom prst="line">
            <a:avLst/>
          </a:prstGeom>
          <a:ln w="28575" cap="flat" cmpd="sng">
            <a:solidFill>
              <a:srgbClr val="008000"/>
            </a:solidFill>
            <a:prstDash val="solid"/>
            <a:headEnd type="none" w="med" len="med"/>
            <a:tailEnd type="none" w="med" len="med"/>
          </a:ln>
        </p:spPr>
      </p:sp>
      <p:sp>
        <p:nvSpPr>
          <p:cNvPr id="2431008" name="Line 32"/>
          <p:cNvSpPr/>
          <p:nvPr/>
        </p:nvSpPr>
        <p:spPr>
          <a:xfrm>
            <a:off x="1979613" y="4437063"/>
            <a:ext cx="2952750" cy="1587"/>
          </a:xfrm>
          <a:prstGeom prst="line">
            <a:avLst/>
          </a:prstGeom>
          <a:ln w="9525" cap="flat" cmpd="sng">
            <a:solidFill>
              <a:schemeClr val="tx1"/>
            </a:solidFill>
            <a:prstDash val="dash"/>
            <a:headEnd type="none" w="med" len="med"/>
            <a:tailEnd type="none" w="med" len="med"/>
          </a:ln>
        </p:spPr>
      </p:sp>
      <p:sp>
        <p:nvSpPr>
          <p:cNvPr id="2431009" name="Line 33"/>
          <p:cNvSpPr/>
          <p:nvPr/>
        </p:nvSpPr>
        <p:spPr>
          <a:xfrm>
            <a:off x="5003800" y="4437063"/>
            <a:ext cx="0" cy="1008062"/>
          </a:xfrm>
          <a:prstGeom prst="line">
            <a:avLst/>
          </a:prstGeom>
          <a:ln w="9525" cap="flat" cmpd="sng">
            <a:solidFill>
              <a:schemeClr val="tx1"/>
            </a:solidFill>
            <a:prstDash val="dash"/>
            <a:headEnd type="none" w="med" len="med"/>
            <a:tailEnd type="none" w="med" len="med"/>
          </a:ln>
        </p:spPr>
      </p:sp>
      <p:sp>
        <p:nvSpPr>
          <p:cNvPr id="2431010" name="Text Box 34"/>
          <p:cNvSpPr txBox="1"/>
          <p:nvPr/>
        </p:nvSpPr>
        <p:spPr>
          <a:xfrm>
            <a:off x="5940425" y="2132013"/>
            <a:ext cx="792163"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2 </a:t>
            </a:r>
            <a:r>
              <a:rPr lang="en-US" altLang="zh-CN" sz="1400" dirty="0">
                <a:latin typeface="Arial" panose="020B0604020202020204" pitchFamily="34" charset="0"/>
              </a:rPr>
              <a:t>′</a:t>
            </a:r>
            <a:endParaRPr lang="en-US" altLang="zh-CN" sz="1400" dirty="0">
              <a:latin typeface="Arial" panose="020B0604020202020204" pitchFamily="34" charset="0"/>
            </a:endParaRPr>
          </a:p>
        </p:txBody>
      </p:sp>
      <p:sp>
        <p:nvSpPr>
          <p:cNvPr id="28708" name="Text Box 35"/>
          <p:cNvSpPr txBox="1"/>
          <p:nvPr/>
        </p:nvSpPr>
        <p:spPr>
          <a:xfrm>
            <a:off x="4427538" y="1773238"/>
            <a:ext cx="576262"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LM</a:t>
            </a:r>
            <a:r>
              <a:rPr lang="en-US" altLang="zh-CN" sz="1400" baseline="-25000" dirty="0">
                <a:latin typeface="Arial" panose="020B0604020202020204" pitchFamily="34" charset="0"/>
              </a:rPr>
              <a:t>2</a:t>
            </a:r>
            <a:endParaRPr lang="en-US" altLang="zh-CN" sz="1400" dirty="0">
              <a:latin typeface="Arial" panose="020B0604020202020204" pitchFamily="34" charset="0"/>
            </a:endParaRPr>
          </a:p>
        </p:txBody>
      </p:sp>
      <p:sp>
        <p:nvSpPr>
          <p:cNvPr id="2431012" name="Text Box 36"/>
          <p:cNvSpPr txBox="1"/>
          <p:nvPr/>
        </p:nvSpPr>
        <p:spPr>
          <a:xfrm>
            <a:off x="5056188" y="3355975"/>
            <a:ext cx="360362" cy="304800"/>
          </a:xfrm>
          <a:prstGeom prst="rect">
            <a:avLst/>
          </a:prstGeom>
          <a:noFill/>
          <a:ln w="9525">
            <a:noFill/>
          </a:ln>
        </p:spPr>
        <p:txBody>
          <a:bodyPr wrap="none">
            <a:spAutoFit/>
          </a:bodyPr>
          <a:p>
            <a:r>
              <a:rPr lang="en-US" altLang="zh-CN" sz="1400" i="1" dirty="0">
                <a:latin typeface="Arial" panose="020B0604020202020204" pitchFamily="34" charset="0"/>
              </a:rPr>
              <a:t>E</a:t>
            </a:r>
            <a:r>
              <a:rPr lang="en-US" altLang="zh-CN" sz="1400" i="1" baseline="-25000" dirty="0">
                <a:latin typeface="Arial" panose="020B0604020202020204" pitchFamily="34" charset="0"/>
              </a:rPr>
              <a:t>3</a:t>
            </a:r>
            <a:endParaRPr lang="en-US" altLang="zh-CN" sz="1400"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0982"/>
                                        </p:tgtEl>
                                        <p:attrNameLst>
                                          <p:attrName>style.visibility</p:attrName>
                                        </p:attrNameLst>
                                      </p:cBhvr>
                                      <p:to>
                                        <p:strVal val="visible"/>
                                      </p:to>
                                    </p:set>
                                    <p:anim calcmode="lin" valueType="num">
                                      <p:cBhvr additive="base">
                                        <p:cTn id="7" dur="500" fill="hold"/>
                                        <p:tgtEl>
                                          <p:spTgt spid="2430982"/>
                                        </p:tgtEl>
                                        <p:attrNameLst>
                                          <p:attrName>ppt_x</p:attrName>
                                        </p:attrNameLst>
                                      </p:cBhvr>
                                      <p:tavLst>
                                        <p:tav tm="0">
                                          <p:val>
                                            <p:strVal val="#ppt_x"/>
                                          </p:val>
                                        </p:tav>
                                        <p:tav tm="100000">
                                          <p:val>
                                            <p:strVal val="#ppt_x"/>
                                          </p:val>
                                        </p:tav>
                                      </p:tavLst>
                                    </p:anim>
                                    <p:anim calcmode="lin" valueType="num">
                                      <p:cBhvr additive="base">
                                        <p:cTn id="8" dur="500" fill="hold"/>
                                        <p:tgtEl>
                                          <p:spTgt spid="243098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30987"/>
                                        </p:tgtEl>
                                        <p:attrNameLst>
                                          <p:attrName>style.visibility</p:attrName>
                                        </p:attrNameLst>
                                      </p:cBhvr>
                                      <p:to>
                                        <p:strVal val="visible"/>
                                      </p:to>
                                    </p:set>
                                    <p:anim calcmode="lin" valueType="num">
                                      <p:cBhvr additive="base">
                                        <p:cTn id="12" dur="500" fill="hold"/>
                                        <p:tgtEl>
                                          <p:spTgt spid="2430987"/>
                                        </p:tgtEl>
                                        <p:attrNameLst>
                                          <p:attrName>ppt_x</p:attrName>
                                        </p:attrNameLst>
                                      </p:cBhvr>
                                      <p:tavLst>
                                        <p:tav tm="0">
                                          <p:val>
                                            <p:strVal val="#ppt_x"/>
                                          </p:val>
                                        </p:tav>
                                        <p:tav tm="100000">
                                          <p:val>
                                            <p:strVal val="#ppt_x"/>
                                          </p:val>
                                        </p:tav>
                                      </p:tavLst>
                                    </p:anim>
                                    <p:anim calcmode="lin" valueType="num">
                                      <p:cBhvr additive="base">
                                        <p:cTn id="13" dur="500" fill="hold"/>
                                        <p:tgtEl>
                                          <p:spTgt spid="24309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30995"/>
                                        </p:tgtEl>
                                        <p:attrNameLst>
                                          <p:attrName>style.visibility</p:attrName>
                                        </p:attrNameLst>
                                      </p:cBhvr>
                                      <p:to>
                                        <p:strVal val="visible"/>
                                      </p:to>
                                    </p:set>
                                    <p:anim calcmode="lin" valueType="num">
                                      <p:cBhvr additive="base">
                                        <p:cTn id="18" dur="500" fill="hold"/>
                                        <p:tgtEl>
                                          <p:spTgt spid="2430995"/>
                                        </p:tgtEl>
                                        <p:attrNameLst>
                                          <p:attrName>ppt_x</p:attrName>
                                        </p:attrNameLst>
                                      </p:cBhvr>
                                      <p:tavLst>
                                        <p:tav tm="0">
                                          <p:val>
                                            <p:strVal val="#ppt_x"/>
                                          </p:val>
                                        </p:tav>
                                        <p:tav tm="100000">
                                          <p:val>
                                            <p:strVal val="#ppt_x"/>
                                          </p:val>
                                        </p:tav>
                                      </p:tavLst>
                                    </p:anim>
                                    <p:anim calcmode="lin" valueType="num">
                                      <p:cBhvr additive="base">
                                        <p:cTn id="19" dur="500" fill="hold"/>
                                        <p:tgtEl>
                                          <p:spTgt spid="2430995"/>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430996"/>
                                        </p:tgtEl>
                                        <p:attrNameLst>
                                          <p:attrName>style.visibility</p:attrName>
                                        </p:attrNameLst>
                                      </p:cBhvr>
                                      <p:to>
                                        <p:strVal val="visible"/>
                                      </p:to>
                                    </p:set>
                                    <p:anim calcmode="lin" valueType="num">
                                      <p:cBhvr additive="base">
                                        <p:cTn id="23" dur="500" fill="hold"/>
                                        <p:tgtEl>
                                          <p:spTgt spid="2430996"/>
                                        </p:tgtEl>
                                        <p:attrNameLst>
                                          <p:attrName>ppt_x</p:attrName>
                                        </p:attrNameLst>
                                      </p:cBhvr>
                                      <p:tavLst>
                                        <p:tav tm="0">
                                          <p:val>
                                            <p:strVal val="#ppt_x"/>
                                          </p:val>
                                        </p:tav>
                                        <p:tav tm="100000">
                                          <p:val>
                                            <p:strVal val="#ppt_x"/>
                                          </p:val>
                                        </p:tav>
                                      </p:tavLst>
                                    </p:anim>
                                    <p:anim calcmode="lin" valueType="num">
                                      <p:cBhvr additive="base">
                                        <p:cTn id="24" dur="500" fill="hold"/>
                                        <p:tgtEl>
                                          <p:spTgt spid="243099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2431001"/>
                                        </p:tgtEl>
                                        <p:attrNameLst>
                                          <p:attrName>style.visibility</p:attrName>
                                        </p:attrNameLst>
                                      </p:cBhvr>
                                      <p:to>
                                        <p:strVal val="visible"/>
                                      </p:to>
                                    </p:set>
                                    <p:anim calcmode="lin" valueType="num">
                                      <p:cBhvr additive="base">
                                        <p:cTn id="28" dur="500" fill="hold"/>
                                        <p:tgtEl>
                                          <p:spTgt spid="2431001"/>
                                        </p:tgtEl>
                                        <p:attrNameLst>
                                          <p:attrName>ppt_x</p:attrName>
                                        </p:attrNameLst>
                                      </p:cBhvr>
                                      <p:tavLst>
                                        <p:tav tm="0">
                                          <p:val>
                                            <p:strVal val="#ppt_x"/>
                                          </p:val>
                                        </p:tav>
                                        <p:tav tm="100000">
                                          <p:val>
                                            <p:strVal val="#ppt_x"/>
                                          </p:val>
                                        </p:tav>
                                      </p:tavLst>
                                    </p:anim>
                                    <p:anim calcmode="lin" valueType="num">
                                      <p:cBhvr additive="base">
                                        <p:cTn id="29" dur="500" fill="hold"/>
                                        <p:tgtEl>
                                          <p:spTgt spid="2431001"/>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2430997"/>
                                        </p:tgtEl>
                                        <p:attrNameLst>
                                          <p:attrName>style.visibility</p:attrName>
                                        </p:attrNameLst>
                                      </p:cBhvr>
                                      <p:to>
                                        <p:strVal val="visible"/>
                                      </p:to>
                                    </p:set>
                                    <p:anim calcmode="lin" valueType="num">
                                      <p:cBhvr additive="base">
                                        <p:cTn id="33" dur="500" fill="hold"/>
                                        <p:tgtEl>
                                          <p:spTgt spid="2430997"/>
                                        </p:tgtEl>
                                        <p:attrNameLst>
                                          <p:attrName>ppt_x</p:attrName>
                                        </p:attrNameLst>
                                      </p:cBhvr>
                                      <p:tavLst>
                                        <p:tav tm="0">
                                          <p:val>
                                            <p:strVal val="#ppt_x"/>
                                          </p:val>
                                        </p:tav>
                                        <p:tav tm="100000">
                                          <p:val>
                                            <p:strVal val="#ppt_x"/>
                                          </p:val>
                                        </p:tav>
                                      </p:tavLst>
                                    </p:anim>
                                    <p:anim calcmode="lin" valueType="num">
                                      <p:cBhvr additive="base">
                                        <p:cTn id="34" dur="500" fill="hold"/>
                                        <p:tgtEl>
                                          <p:spTgt spid="2430997"/>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431003"/>
                                        </p:tgtEl>
                                        <p:attrNameLst>
                                          <p:attrName>style.visibility</p:attrName>
                                        </p:attrNameLst>
                                      </p:cBhvr>
                                      <p:to>
                                        <p:strVal val="visible"/>
                                      </p:to>
                                    </p:set>
                                    <p:anim calcmode="lin" valueType="num">
                                      <p:cBhvr additive="base">
                                        <p:cTn id="38" dur="500" fill="hold"/>
                                        <p:tgtEl>
                                          <p:spTgt spid="2431003"/>
                                        </p:tgtEl>
                                        <p:attrNameLst>
                                          <p:attrName>ppt_x</p:attrName>
                                        </p:attrNameLst>
                                      </p:cBhvr>
                                      <p:tavLst>
                                        <p:tav tm="0">
                                          <p:val>
                                            <p:strVal val="#ppt_x"/>
                                          </p:val>
                                        </p:tav>
                                        <p:tav tm="100000">
                                          <p:val>
                                            <p:strVal val="#ppt_x"/>
                                          </p:val>
                                        </p:tav>
                                      </p:tavLst>
                                    </p:anim>
                                    <p:anim calcmode="lin" valueType="num">
                                      <p:cBhvr additive="base">
                                        <p:cTn id="39" dur="500" fill="hold"/>
                                        <p:tgtEl>
                                          <p:spTgt spid="243100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430998"/>
                                        </p:tgtEl>
                                        <p:attrNameLst>
                                          <p:attrName>style.visibility</p:attrName>
                                        </p:attrNameLst>
                                      </p:cBhvr>
                                      <p:to>
                                        <p:strVal val="visible"/>
                                      </p:to>
                                    </p:set>
                                    <p:anim calcmode="lin" valueType="num">
                                      <p:cBhvr additive="base">
                                        <p:cTn id="44" dur="500" fill="hold"/>
                                        <p:tgtEl>
                                          <p:spTgt spid="2430998"/>
                                        </p:tgtEl>
                                        <p:attrNameLst>
                                          <p:attrName>ppt_x</p:attrName>
                                        </p:attrNameLst>
                                      </p:cBhvr>
                                      <p:tavLst>
                                        <p:tav tm="0">
                                          <p:val>
                                            <p:strVal val="#ppt_x"/>
                                          </p:val>
                                        </p:tav>
                                        <p:tav tm="100000">
                                          <p:val>
                                            <p:strVal val="#ppt_x"/>
                                          </p:val>
                                        </p:tav>
                                      </p:tavLst>
                                    </p:anim>
                                    <p:anim calcmode="lin" valueType="num">
                                      <p:cBhvr additive="base">
                                        <p:cTn id="45" dur="500" fill="hold"/>
                                        <p:tgtEl>
                                          <p:spTgt spid="243099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431012"/>
                                        </p:tgtEl>
                                        <p:attrNameLst>
                                          <p:attrName>style.visibility</p:attrName>
                                        </p:attrNameLst>
                                      </p:cBhvr>
                                      <p:to>
                                        <p:strVal val="visible"/>
                                      </p:to>
                                    </p:set>
                                    <p:anim calcmode="lin" valueType="num">
                                      <p:cBhvr additive="base">
                                        <p:cTn id="50" dur="500" fill="hold"/>
                                        <p:tgtEl>
                                          <p:spTgt spid="2431012"/>
                                        </p:tgtEl>
                                        <p:attrNameLst>
                                          <p:attrName>ppt_x</p:attrName>
                                        </p:attrNameLst>
                                      </p:cBhvr>
                                      <p:tavLst>
                                        <p:tav tm="0">
                                          <p:val>
                                            <p:strVal val="#ppt_x"/>
                                          </p:val>
                                        </p:tav>
                                        <p:tav tm="100000">
                                          <p:val>
                                            <p:strVal val="#ppt_x"/>
                                          </p:val>
                                        </p:tav>
                                      </p:tavLst>
                                    </p:anim>
                                    <p:anim calcmode="lin" valueType="num">
                                      <p:cBhvr additive="base">
                                        <p:cTn id="51" dur="500" fill="hold"/>
                                        <p:tgtEl>
                                          <p:spTgt spid="2431012"/>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2430999"/>
                                        </p:tgtEl>
                                        <p:attrNameLst>
                                          <p:attrName>style.visibility</p:attrName>
                                        </p:attrNameLst>
                                      </p:cBhvr>
                                      <p:to>
                                        <p:strVal val="visible"/>
                                      </p:to>
                                    </p:set>
                                    <p:anim calcmode="lin" valueType="num">
                                      <p:cBhvr additive="base">
                                        <p:cTn id="55" dur="500" fill="hold"/>
                                        <p:tgtEl>
                                          <p:spTgt spid="2430999"/>
                                        </p:tgtEl>
                                        <p:attrNameLst>
                                          <p:attrName>ppt_x</p:attrName>
                                        </p:attrNameLst>
                                      </p:cBhvr>
                                      <p:tavLst>
                                        <p:tav tm="0">
                                          <p:val>
                                            <p:strVal val="#ppt_x"/>
                                          </p:val>
                                        </p:tav>
                                        <p:tav tm="100000">
                                          <p:val>
                                            <p:strVal val="#ppt_x"/>
                                          </p:val>
                                        </p:tav>
                                      </p:tavLst>
                                    </p:anim>
                                    <p:anim calcmode="lin" valueType="num">
                                      <p:cBhvr additive="base">
                                        <p:cTn id="56" dur="500" fill="hold"/>
                                        <p:tgtEl>
                                          <p:spTgt spid="2430999"/>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grpId="0" nodeType="afterEffect">
                                  <p:stCondLst>
                                    <p:cond delay="0"/>
                                  </p:stCondLst>
                                  <p:childTnLst>
                                    <p:set>
                                      <p:cBhvr>
                                        <p:cTn id="59" dur="1" fill="hold">
                                          <p:stCondLst>
                                            <p:cond delay="0"/>
                                          </p:stCondLst>
                                        </p:cTn>
                                        <p:tgtEl>
                                          <p:spTgt spid="2431002"/>
                                        </p:tgtEl>
                                        <p:attrNameLst>
                                          <p:attrName>style.visibility</p:attrName>
                                        </p:attrNameLst>
                                      </p:cBhvr>
                                      <p:to>
                                        <p:strVal val="visible"/>
                                      </p:to>
                                    </p:set>
                                    <p:anim calcmode="lin" valueType="num">
                                      <p:cBhvr additive="base">
                                        <p:cTn id="60" dur="500" fill="hold"/>
                                        <p:tgtEl>
                                          <p:spTgt spid="2431002"/>
                                        </p:tgtEl>
                                        <p:attrNameLst>
                                          <p:attrName>ppt_x</p:attrName>
                                        </p:attrNameLst>
                                      </p:cBhvr>
                                      <p:tavLst>
                                        <p:tav tm="0">
                                          <p:val>
                                            <p:strVal val="#ppt_x"/>
                                          </p:val>
                                        </p:tav>
                                        <p:tav tm="100000">
                                          <p:val>
                                            <p:strVal val="#ppt_x"/>
                                          </p:val>
                                        </p:tav>
                                      </p:tavLst>
                                    </p:anim>
                                    <p:anim calcmode="lin" valueType="num">
                                      <p:cBhvr additive="base">
                                        <p:cTn id="61" dur="500" fill="hold"/>
                                        <p:tgtEl>
                                          <p:spTgt spid="243100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431007"/>
                                        </p:tgtEl>
                                        <p:attrNameLst>
                                          <p:attrName>style.visibility</p:attrName>
                                        </p:attrNameLst>
                                      </p:cBhvr>
                                      <p:to>
                                        <p:strVal val="visible"/>
                                      </p:to>
                                    </p:set>
                                    <p:anim calcmode="lin" valueType="num">
                                      <p:cBhvr additive="base">
                                        <p:cTn id="66" dur="500" fill="hold"/>
                                        <p:tgtEl>
                                          <p:spTgt spid="2431007"/>
                                        </p:tgtEl>
                                        <p:attrNameLst>
                                          <p:attrName>ppt_x</p:attrName>
                                        </p:attrNameLst>
                                      </p:cBhvr>
                                      <p:tavLst>
                                        <p:tav tm="0">
                                          <p:val>
                                            <p:strVal val="#ppt_x"/>
                                          </p:val>
                                        </p:tav>
                                        <p:tav tm="100000">
                                          <p:val>
                                            <p:strVal val="#ppt_x"/>
                                          </p:val>
                                        </p:tav>
                                      </p:tavLst>
                                    </p:anim>
                                    <p:anim calcmode="lin" valueType="num">
                                      <p:cBhvr additive="base">
                                        <p:cTn id="67" dur="500" fill="hold"/>
                                        <p:tgtEl>
                                          <p:spTgt spid="2431007"/>
                                        </p:tgtEl>
                                        <p:attrNameLst>
                                          <p:attrName>ppt_y</p:attrName>
                                        </p:attrNameLst>
                                      </p:cBhvr>
                                      <p:tavLst>
                                        <p:tav tm="0">
                                          <p:val>
                                            <p:strVal val="1+#ppt_h/2"/>
                                          </p:val>
                                        </p:tav>
                                        <p:tav tm="100000">
                                          <p:val>
                                            <p:strVal val="#ppt_y"/>
                                          </p:val>
                                        </p:tav>
                                      </p:tavLst>
                                    </p:anim>
                                  </p:childTnLst>
                                </p:cTn>
                              </p:par>
                            </p:childTnLst>
                          </p:cTn>
                        </p:par>
                        <p:par>
                          <p:cTn id="68" fill="hold">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2431010"/>
                                        </p:tgtEl>
                                        <p:attrNameLst>
                                          <p:attrName>style.visibility</p:attrName>
                                        </p:attrNameLst>
                                      </p:cBhvr>
                                      <p:to>
                                        <p:strVal val="visible"/>
                                      </p:to>
                                    </p:set>
                                    <p:anim calcmode="lin" valueType="num">
                                      <p:cBhvr additive="base">
                                        <p:cTn id="71" dur="500" fill="hold"/>
                                        <p:tgtEl>
                                          <p:spTgt spid="2431010"/>
                                        </p:tgtEl>
                                        <p:attrNameLst>
                                          <p:attrName>ppt_x</p:attrName>
                                        </p:attrNameLst>
                                      </p:cBhvr>
                                      <p:tavLst>
                                        <p:tav tm="0">
                                          <p:val>
                                            <p:strVal val="#ppt_x"/>
                                          </p:val>
                                        </p:tav>
                                        <p:tav tm="100000">
                                          <p:val>
                                            <p:strVal val="#ppt_x"/>
                                          </p:val>
                                        </p:tav>
                                      </p:tavLst>
                                    </p:anim>
                                    <p:anim calcmode="lin" valueType="num">
                                      <p:cBhvr additive="base">
                                        <p:cTn id="72" dur="500" fill="hold"/>
                                        <p:tgtEl>
                                          <p:spTgt spid="243101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431005"/>
                                        </p:tgtEl>
                                        <p:attrNameLst>
                                          <p:attrName>style.visibility</p:attrName>
                                        </p:attrNameLst>
                                      </p:cBhvr>
                                      <p:to>
                                        <p:strVal val="visible"/>
                                      </p:to>
                                    </p:set>
                                    <p:anim calcmode="lin" valueType="num">
                                      <p:cBhvr additive="base">
                                        <p:cTn id="77" dur="500" fill="hold"/>
                                        <p:tgtEl>
                                          <p:spTgt spid="2431005"/>
                                        </p:tgtEl>
                                        <p:attrNameLst>
                                          <p:attrName>ppt_x</p:attrName>
                                        </p:attrNameLst>
                                      </p:cBhvr>
                                      <p:tavLst>
                                        <p:tav tm="0">
                                          <p:val>
                                            <p:strVal val="#ppt_x"/>
                                          </p:val>
                                        </p:tav>
                                        <p:tav tm="100000">
                                          <p:val>
                                            <p:strVal val="#ppt_x"/>
                                          </p:val>
                                        </p:tav>
                                      </p:tavLst>
                                    </p:anim>
                                    <p:anim calcmode="lin" valueType="num">
                                      <p:cBhvr additive="base">
                                        <p:cTn id="78" dur="500" fill="hold"/>
                                        <p:tgtEl>
                                          <p:spTgt spid="2431005"/>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nodeType="afterEffect">
                                  <p:stCondLst>
                                    <p:cond delay="0"/>
                                  </p:stCondLst>
                                  <p:childTnLst>
                                    <p:set>
                                      <p:cBhvr>
                                        <p:cTn id="81" dur="1" fill="hold">
                                          <p:stCondLst>
                                            <p:cond delay="0"/>
                                          </p:stCondLst>
                                        </p:cTn>
                                        <p:tgtEl>
                                          <p:spTgt spid="2431008"/>
                                        </p:tgtEl>
                                        <p:attrNameLst>
                                          <p:attrName>style.visibility</p:attrName>
                                        </p:attrNameLst>
                                      </p:cBhvr>
                                      <p:to>
                                        <p:strVal val="visible"/>
                                      </p:to>
                                    </p:set>
                                    <p:anim calcmode="lin" valueType="num">
                                      <p:cBhvr additive="base">
                                        <p:cTn id="82" dur="500" fill="hold"/>
                                        <p:tgtEl>
                                          <p:spTgt spid="2431008"/>
                                        </p:tgtEl>
                                        <p:attrNameLst>
                                          <p:attrName>ppt_x</p:attrName>
                                        </p:attrNameLst>
                                      </p:cBhvr>
                                      <p:tavLst>
                                        <p:tav tm="0">
                                          <p:val>
                                            <p:strVal val="#ppt_x"/>
                                          </p:val>
                                        </p:tav>
                                        <p:tav tm="100000">
                                          <p:val>
                                            <p:strVal val="#ppt_x"/>
                                          </p:val>
                                        </p:tav>
                                      </p:tavLst>
                                    </p:anim>
                                    <p:anim calcmode="lin" valueType="num">
                                      <p:cBhvr additive="base">
                                        <p:cTn id="83" dur="500" fill="hold"/>
                                        <p:tgtEl>
                                          <p:spTgt spid="2431008"/>
                                        </p:tgtEl>
                                        <p:attrNameLst>
                                          <p:attrName>ppt_y</p:attrName>
                                        </p:attrNameLst>
                                      </p:cBhvr>
                                      <p:tavLst>
                                        <p:tav tm="0">
                                          <p:val>
                                            <p:strVal val="1+#ppt_h/2"/>
                                          </p:val>
                                        </p:tav>
                                        <p:tav tm="100000">
                                          <p:val>
                                            <p:strVal val="#ppt_y"/>
                                          </p:val>
                                        </p:tav>
                                      </p:tavLst>
                                    </p:anim>
                                  </p:childTnLst>
                                </p:cTn>
                              </p:par>
                            </p:childTnLst>
                          </p:cTn>
                        </p:par>
                        <p:par>
                          <p:cTn id="84" fill="hold">
                            <p:stCondLst>
                              <p:cond delay="1000"/>
                            </p:stCondLst>
                            <p:childTnLst>
                              <p:par>
                                <p:cTn id="85" presetID="2" presetClass="entr" presetSubtype="4" fill="hold" grpId="0" nodeType="afterEffect">
                                  <p:stCondLst>
                                    <p:cond delay="0"/>
                                  </p:stCondLst>
                                  <p:childTnLst>
                                    <p:set>
                                      <p:cBhvr>
                                        <p:cTn id="86" dur="1" fill="hold">
                                          <p:stCondLst>
                                            <p:cond delay="0"/>
                                          </p:stCondLst>
                                        </p:cTn>
                                        <p:tgtEl>
                                          <p:spTgt spid="2431000"/>
                                        </p:tgtEl>
                                        <p:attrNameLst>
                                          <p:attrName>style.visibility</p:attrName>
                                        </p:attrNameLst>
                                      </p:cBhvr>
                                      <p:to>
                                        <p:strVal val="visible"/>
                                      </p:to>
                                    </p:set>
                                    <p:anim calcmode="lin" valueType="num">
                                      <p:cBhvr additive="base">
                                        <p:cTn id="87" dur="500" fill="hold"/>
                                        <p:tgtEl>
                                          <p:spTgt spid="2431000"/>
                                        </p:tgtEl>
                                        <p:attrNameLst>
                                          <p:attrName>ppt_x</p:attrName>
                                        </p:attrNameLst>
                                      </p:cBhvr>
                                      <p:tavLst>
                                        <p:tav tm="0">
                                          <p:val>
                                            <p:strVal val="#ppt_x"/>
                                          </p:val>
                                        </p:tav>
                                        <p:tav tm="100000">
                                          <p:val>
                                            <p:strVal val="#ppt_x"/>
                                          </p:val>
                                        </p:tav>
                                      </p:tavLst>
                                    </p:anim>
                                    <p:anim calcmode="lin" valueType="num">
                                      <p:cBhvr additive="base">
                                        <p:cTn id="88" dur="500" fill="hold"/>
                                        <p:tgtEl>
                                          <p:spTgt spid="2431000"/>
                                        </p:tgtEl>
                                        <p:attrNameLst>
                                          <p:attrName>ppt_y</p:attrName>
                                        </p:attrNameLst>
                                      </p:cBhvr>
                                      <p:tavLst>
                                        <p:tav tm="0">
                                          <p:val>
                                            <p:strVal val="1+#ppt_h/2"/>
                                          </p:val>
                                        </p:tav>
                                        <p:tav tm="100000">
                                          <p:val>
                                            <p:strVal val="#ppt_y"/>
                                          </p:val>
                                        </p:tav>
                                      </p:tavLst>
                                    </p:anim>
                                  </p:childTnLst>
                                </p:cTn>
                              </p:par>
                            </p:childTnLst>
                          </p:cTn>
                        </p:par>
                        <p:par>
                          <p:cTn id="89" fill="hold">
                            <p:stCondLst>
                              <p:cond delay="1500"/>
                            </p:stCondLst>
                            <p:childTnLst>
                              <p:par>
                                <p:cTn id="90" presetID="2" presetClass="entr" presetSubtype="4" fill="hold" nodeType="afterEffect">
                                  <p:stCondLst>
                                    <p:cond delay="0"/>
                                  </p:stCondLst>
                                  <p:childTnLst>
                                    <p:set>
                                      <p:cBhvr>
                                        <p:cTn id="91" dur="1" fill="hold">
                                          <p:stCondLst>
                                            <p:cond delay="0"/>
                                          </p:stCondLst>
                                        </p:cTn>
                                        <p:tgtEl>
                                          <p:spTgt spid="2431009"/>
                                        </p:tgtEl>
                                        <p:attrNameLst>
                                          <p:attrName>style.visibility</p:attrName>
                                        </p:attrNameLst>
                                      </p:cBhvr>
                                      <p:to>
                                        <p:strVal val="visible"/>
                                      </p:to>
                                    </p:set>
                                    <p:anim calcmode="lin" valueType="num">
                                      <p:cBhvr additive="base">
                                        <p:cTn id="92" dur="500" fill="hold"/>
                                        <p:tgtEl>
                                          <p:spTgt spid="2431009"/>
                                        </p:tgtEl>
                                        <p:attrNameLst>
                                          <p:attrName>ppt_x</p:attrName>
                                        </p:attrNameLst>
                                      </p:cBhvr>
                                      <p:tavLst>
                                        <p:tav tm="0">
                                          <p:val>
                                            <p:strVal val="#ppt_x"/>
                                          </p:val>
                                        </p:tav>
                                        <p:tav tm="100000">
                                          <p:val>
                                            <p:strVal val="#ppt_x"/>
                                          </p:val>
                                        </p:tav>
                                      </p:tavLst>
                                    </p:anim>
                                    <p:anim calcmode="lin" valueType="num">
                                      <p:cBhvr additive="base">
                                        <p:cTn id="93" dur="500" fill="hold"/>
                                        <p:tgtEl>
                                          <p:spTgt spid="2431009"/>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 presetClass="entr" presetSubtype="4" fill="hold" grpId="0" nodeType="afterEffect">
                                  <p:stCondLst>
                                    <p:cond delay="0"/>
                                  </p:stCondLst>
                                  <p:childTnLst>
                                    <p:set>
                                      <p:cBhvr>
                                        <p:cTn id="96" dur="1" fill="hold">
                                          <p:stCondLst>
                                            <p:cond delay="0"/>
                                          </p:stCondLst>
                                        </p:cTn>
                                        <p:tgtEl>
                                          <p:spTgt spid="2431004"/>
                                        </p:tgtEl>
                                        <p:attrNameLst>
                                          <p:attrName>style.visibility</p:attrName>
                                        </p:attrNameLst>
                                      </p:cBhvr>
                                      <p:to>
                                        <p:strVal val="visible"/>
                                      </p:to>
                                    </p:set>
                                    <p:anim calcmode="lin" valueType="num">
                                      <p:cBhvr additive="base">
                                        <p:cTn id="97" dur="500" fill="hold"/>
                                        <p:tgtEl>
                                          <p:spTgt spid="2431004"/>
                                        </p:tgtEl>
                                        <p:attrNameLst>
                                          <p:attrName>ppt_x</p:attrName>
                                        </p:attrNameLst>
                                      </p:cBhvr>
                                      <p:tavLst>
                                        <p:tav tm="0">
                                          <p:val>
                                            <p:strVal val="#ppt_x"/>
                                          </p:val>
                                        </p:tav>
                                        <p:tav tm="100000">
                                          <p:val>
                                            <p:strVal val="#ppt_x"/>
                                          </p:val>
                                        </p:tav>
                                      </p:tavLst>
                                    </p:anim>
                                    <p:anim calcmode="lin" valueType="num">
                                      <p:cBhvr additive="base">
                                        <p:cTn id="98" dur="500" fill="hold"/>
                                        <p:tgtEl>
                                          <p:spTgt spid="2431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0987" grpId="0"/>
      <p:bldP spid="2430995" grpId="0"/>
      <p:bldP spid="2431000" grpId="0"/>
      <p:bldP spid="2431001" grpId="0"/>
      <p:bldP spid="2431002" grpId="0"/>
      <p:bldP spid="2431003" grpId="0"/>
      <p:bldP spid="2431004" grpId="0"/>
      <p:bldP spid="2431005" grpId="0"/>
      <p:bldP spid="2431010" grpId="0"/>
      <p:bldP spid="24310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9699" name="Rectangle 2"/>
          <p:cNvSpPr>
            <a:spLocks noGrp="1"/>
          </p:cNvSpPr>
          <p:nvPr>
            <p:ph type="title"/>
          </p:nvPr>
        </p:nvSpPr>
        <p:spPr>
          <a:xfrm>
            <a:off x="457200" y="274638"/>
            <a:ext cx="8229600" cy="850900"/>
          </a:xfrm>
        </p:spPr>
        <p:txBody>
          <a:bodyPr vert="horz" wrap="square" lIns="91440" tIns="45720" rIns="91440" bIns="45720" anchor="ctr" anchorCtr="0"/>
          <a:p>
            <a:pPr eaLnBrk="1" hangingPunct="1"/>
            <a:r>
              <a:rPr lang="zh-CN" altLang="en-US" sz="2400" b="1" dirty="0"/>
              <a:t>小  结</a:t>
            </a:r>
            <a:endParaRPr lang="zh-CN" altLang="en-US" sz="2400" b="1" dirty="0"/>
          </a:p>
        </p:txBody>
      </p:sp>
      <p:sp>
        <p:nvSpPr>
          <p:cNvPr id="29700" name="Rectangle 3"/>
          <p:cNvSpPr>
            <a:spLocks noGrp="1"/>
          </p:cNvSpPr>
          <p:nvPr>
            <p:ph idx="1"/>
          </p:nvPr>
        </p:nvSpPr>
        <p:spPr>
          <a:xfrm>
            <a:off x="179388" y="1341438"/>
            <a:ext cx="8785225" cy="4319587"/>
          </a:xfrm>
        </p:spPr>
        <p:txBody>
          <a:bodyPr vert="horz" wrap="square" lIns="91440" tIns="45720" rIns="91440" bIns="45720" anchor="t" anchorCtr="0"/>
          <a:p>
            <a:pPr eaLnBrk="1" hangingPunct="1">
              <a:lnSpc>
                <a:spcPct val="150000"/>
              </a:lnSpc>
            </a:pPr>
            <a:r>
              <a:rPr lang="zh-CN" altLang="en-US" sz="2000" dirty="0">
                <a:solidFill>
                  <a:schemeClr val="tx1"/>
                </a:solidFill>
              </a:rPr>
              <a:t>财政政策的调控效应与</a:t>
            </a:r>
            <a:r>
              <a:rPr lang="en-US" altLang="zh-CN" sz="2000" dirty="0">
                <a:solidFill>
                  <a:schemeClr val="tx1"/>
                </a:solidFill>
              </a:rPr>
              <a:t>LM</a:t>
            </a:r>
            <a:r>
              <a:rPr lang="zh-CN" altLang="en-US" sz="2000" dirty="0">
                <a:solidFill>
                  <a:schemeClr val="tx1"/>
                </a:solidFill>
              </a:rPr>
              <a:t>曲线的斜率成反比，与</a:t>
            </a:r>
            <a:r>
              <a:rPr lang="en-US" altLang="zh-CN" sz="2000" dirty="0">
                <a:solidFill>
                  <a:schemeClr val="tx1"/>
                </a:solidFill>
              </a:rPr>
              <a:t>IS</a:t>
            </a:r>
            <a:r>
              <a:rPr lang="zh-CN" altLang="en-US" sz="2000" dirty="0">
                <a:solidFill>
                  <a:schemeClr val="tx1"/>
                </a:solidFill>
              </a:rPr>
              <a:t>曲线的斜率成正比；</a:t>
            </a:r>
            <a:endParaRPr lang="zh-CN" altLang="en-US" sz="2000" dirty="0">
              <a:solidFill>
                <a:schemeClr val="tx1"/>
              </a:solidFill>
            </a:endParaRPr>
          </a:p>
          <a:p>
            <a:pPr eaLnBrk="1" hangingPunct="1">
              <a:lnSpc>
                <a:spcPct val="150000"/>
              </a:lnSpc>
            </a:pPr>
            <a:r>
              <a:rPr lang="zh-CN" altLang="en-US" sz="2000" dirty="0">
                <a:solidFill>
                  <a:schemeClr val="tx1"/>
                </a:solidFill>
              </a:rPr>
              <a:t>特别地，当</a:t>
            </a:r>
            <a:r>
              <a:rPr lang="en-US" altLang="zh-CN" sz="2000" dirty="0">
                <a:solidFill>
                  <a:schemeClr val="tx1"/>
                </a:solidFill>
              </a:rPr>
              <a:t>LM</a:t>
            </a:r>
            <a:r>
              <a:rPr lang="zh-CN" altLang="en-US" sz="2000" dirty="0">
                <a:solidFill>
                  <a:schemeClr val="tx1"/>
                </a:solidFill>
              </a:rPr>
              <a:t>曲线为水平线、</a:t>
            </a:r>
            <a:r>
              <a:rPr lang="en-US" altLang="zh-CN" sz="2000" dirty="0">
                <a:solidFill>
                  <a:schemeClr val="tx1"/>
                </a:solidFill>
              </a:rPr>
              <a:t>IS</a:t>
            </a:r>
            <a:r>
              <a:rPr lang="zh-CN" altLang="en-US" sz="2000" dirty="0">
                <a:solidFill>
                  <a:schemeClr val="tx1"/>
                </a:solidFill>
              </a:rPr>
              <a:t>曲线为垂直线时，财政政策的产出效应最大，挤出效应为零；当</a:t>
            </a:r>
            <a:r>
              <a:rPr lang="en-US" altLang="zh-CN" sz="2000" dirty="0">
                <a:solidFill>
                  <a:schemeClr val="tx1"/>
                </a:solidFill>
              </a:rPr>
              <a:t>LM</a:t>
            </a:r>
            <a:r>
              <a:rPr lang="zh-CN" altLang="en-US" sz="2000" dirty="0">
                <a:solidFill>
                  <a:schemeClr val="tx1"/>
                </a:solidFill>
              </a:rPr>
              <a:t>曲线为垂直线、</a:t>
            </a:r>
            <a:r>
              <a:rPr lang="en-US" altLang="zh-CN" sz="2000" dirty="0">
                <a:solidFill>
                  <a:schemeClr val="tx1"/>
                </a:solidFill>
              </a:rPr>
              <a:t>IS</a:t>
            </a:r>
            <a:r>
              <a:rPr lang="zh-CN" altLang="en-US" sz="2000" dirty="0">
                <a:solidFill>
                  <a:schemeClr val="tx1"/>
                </a:solidFill>
              </a:rPr>
              <a:t>曲线为水平线时，财政政策的产出效应为零，挤出效应最大。</a:t>
            </a:r>
            <a:endParaRPr lang="zh-CN" altLang="en-US" sz="2000" dirty="0">
              <a:solidFill>
                <a:schemeClr val="tx1"/>
              </a:solidFill>
            </a:endParaRPr>
          </a:p>
          <a:p>
            <a:pPr eaLnBrk="1" hangingPunct="1">
              <a:lnSpc>
                <a:spcPct val="150000"/>
              </a:lnSpc>
            </a:pPr>
            <a:r>
              <a:rPr lang="zh-CN" altLang="en-US" sz="2000" dirty="0">
                <a:solidFill>
                  <a:schemeClr val="tx1"/>
                </a:solidFill>
              </a:rPr>
              <a:t>货币政策的调控效应与</a:t>
            </a:r>
            <a:r>
              <a:rPr lang="en-US" altLang="zh-CN" sz="2000" dirty="0">
                <a:solidFill>
                  <a:schemeClr val="tx1"/>
                </a:solidFill>
              </a:rPr>
              <a:t>LM</a:t>
            </a:r>
            <a:r>
              <a:rPr lang="zh-CN" altLang="en-US" sz="2000" dirty="0">
                <a:solidFill>
                  <a:schemeClr val="tx1"/>
                </a:solidFill>
              </a:rPr>
              <a:t>曲线的斜率成正比，与</a:t>
            </a:r>
            <a:r>
              <a:rPr lang="en-US" altLang="zh-CN" sz="2000" dirty="0">
                <a:solidFill>
                  <a:schemeClr val="tx1"/>
                </a:solidFill>
              </a:rPr>
              <a:t>IS</a:t>
            </a:r>
            <a:r>
              <a:rPr lang="zh-CN" altLang="en-US" sz="2000" dirty="0">
                <a:solidFill>
                  <a:schemeClr val="tx1"/>
                </a:solidFill>
              </a:rPr>
              <a:t>曲线的斜率成反比；</a:t>
            </a:r>
            <a:endParaRPr lang="zh-CN" altLang="en-US" sz="2000" dirty="0">
              <a:solidFill>
                <a:schemeClr val="tx1"/>
              </a:solidFill>
            </a:endParaRPr>
          </a:p>
          <a:p>
            <a:pPr eaLnBrk="1" hangingPunct="1">
              <a:lnSpc>
                <a:spcPct val="150000"/>
              </a:lnSpc>
            </a:pPr>
            <a:r>
              <a:rPr lang="zh-CN" altLang="en-US" sz="2000" dirty="0">
                <a:solidFill>
                  <a:schemeClr val="tx1"/>
                </a:solidFill>
              </a:rPr>
              <a:t>特别地，当</a:t>
            </a:r>
            <a:r>
              <a:rPr lang="en-US" altLang="zh-CN" sz="2000" dirty="0">
                <a:solidFill>
                  <a:schemeClr val="tx1"/>
                </a:solidFill>
              </a:rPr>
              <a:t>LM</a:t>
            </a:r>
            <a:r>
              <a:rPr lang="zh-CN" altLang="en-US" sz="2000" dirty="0">
                <a:solidFill>
                  <a:schemeClr val="tx1"/>
                </a:solidFill>
              </a:rPr>
              <a:t>曲线为水平线、</a:t>
            </a:r>
            <a:r>
              <a:rPr lang="en-US" altLang="zh-CN" sz="2000" dirty="0">
                <a:solidFill>
                  <a:schemeClr val="tx1"/>
                </a:solidFill>
              </a:rPr>
              <a:t>IS</a:t>
            </a:r>
            <a:r>
              <a:rPr lang="zh-CN" altLang="en-US" sz="2000" dirty="0">
                <a:solidFill>
                  <a:schemeClr val="tx1"/>
                </a:solidFill>
              </a:rPr>
              <a:t>曲线为垂直线时，货币政策的产出效应为零，挤出效应最大；当</a:t>
            </a:r>
            <a:r>
              <a:rPr lang="en-US" altLang="zh-CN" sz="2000" dirty="0">
                <a:solidFill>
                  <a:schemeClr val="tx1"/>
                </a:solidFill>
              </a:rPr>
              <a:t>LM</a:t>
            </a:r>
            <a:r>
              <a:rPr lang="zh-CN" altLang="en-US" sz="2000" dirty="0">
                <a:solidFill>
                  <a:schemeClr val="tx1"/>
                </a:solidFill>
              </a:rPr>
              <a:t>曲线为垂直线、</a:t>
            </a:r>
            <a:r>
              <a:rPr lang="en-US" altLang="zh-CN" sz="2000" dirty="0">
                <a:solidFill>
                  <a:schemeClr val="tx1"/>
                </a:solidFill>
              </a:rPr>
              <a:t>IS</a:t>
            </a:r>
            <a:r>
              <a:rPr lang="zh-CN" altLang="en-US" sz="2000" dirty="0">
                <a:solidFill>
                  <a:schemeClr val="tx1"/>
                </a:solidFill>
              </a:rPr>
              <a:t>曲线为水平线时，货币政策的产出效应最大，挤出效应为零。</a:t>
            </a:r>
            <a:endParaRPr lang="zh-CN" altLang="en-US"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30723" name="Line 3"/>
          <p:cNvSpPr/>
          <p:nvPr/>
        </p:nvSpPr>
        <p:spPr>
          <a:xfrm flipV="1">
            <a:off x="1331913" y="1773238"/>
            <a:ext cx="0" cy="3529012"/>
          </a:xfrm>
          <a:prstGeom prst="line">
            <a:avLst/>
          </a:prstGeom>
          <a:ln w="9525" cap="flat" cmpd="sng">
            <a:solidFill>
              <a:schemeClr val="tx1"/>
            </a:solidFill>
            <a:prstDash val="solid"/>
            <a:headEnd type="none" w="med" len="med"/>
            <a:tailEnd type="stealth" w="sm" len="lg"/>
          </a:ln>
        </p:spPr>
      </p:sp>
      <p:sp>
        <p:nvSpPr>
          <p:cNvPr id="30724" name="Line 4"/>
          <p:cNvSpPr/>
          <p:nvPr/>
        </p:nvSpPr>
        <p:spPr>
          <a:xfrm>
            <a:off x="1331913" y="5300663"/>
            <a:ext cx="4824412" cy="0"/>
          </a:xfrm>
          <a:prstGeom prst="line">
            <a:avLst/>
          </a:prstGeom>
          <a:ln w="9525" cap="flat" cmpd="sng">
            <a:solidFill>
              <a:schemeClr val="tx1"/>
            </a:solidFill>
            <a:prstDash val="solid"/>
            <a:headEnd type="none" w="med" len="med"/>
            <a:tailEnd type="stealth" w="sm" len="lg"/>
          </a:ln>
        </p:spPr>
      </p:sp>
      <p:sp>
        <p:nvSpPr>
          <p:cNvPr id="2436101" name="Line 5"/>
          <p:cNvSpPr/>
          <p:nvPr/>
        </p:nvSpPr>
        <p:spPr>
          <a:xfrm>
            <a:off x="1547813" y="3716338"/>
            <a:ext cx="1368425" cy="1368425"/>
          </a:xfrm>
          <a:prstGeom prst="line">
            <a:avLst/>
          </a:prstGeom>
          <a:ln w="28575" cap="flat" cmpd="sng">
            <a:solidFill>
              <a:srgbClr val="FF0000"/>
            </a:solidFill>
            <a:prstDash val="solid"/>
            <a:headEnd type="none" w="med" len="med"/>
            <a:tailEnd type="none" w="med" len="med"/>
          </a:ln>
        </p:spPr>
      </p:sp>
      <p:sp>
        <p:nvSpPr>
          <p:cNvPr id="2436102" name="Line 6"/>
          <p:cNvSpPr/>
          <p:nvPr/>
        </p:nvSpPr>
        <p:spPr>
          <a:xfrm>
            <a:off x="2268538" y="3716338"/>
            <a:ext cx="1296987" cy="1368425"/>
          </a:xfrm>
          <a:prstGeom prst="line">
            <a:avLst/>
          </a:prstGeom>
          <a:ln w="28575" cap="flat" cmpd="sng">
            <a:solidFill>
              <a:srgbClr val="FF0000"/>
            </a:solidFill>
            <a:prstDash val="solid"/>
            <a:headEnd type="none" w="med" len="med"/>
            <a:tailEnd type="none" w="med" len="med"/>
          </a:ln>
        </p:spPr>
      </p:sp>
      <p:sp>
        <p:nvSpPr>
          <p:cNvPr id="30727" name="Line 7"/>
          <p:cNvSpPr/>
          <p:nvPr/>
        </p:nvSpPr>
        <p:spPr>
          <a:xfrm>
            <a:off x="1331913" y="4437063"/>
            <a:ext cx="2087562" cy="0"/>
          </a:xfrm>
          <a:prstGeom prst="line">
            <a:avLst/>
          </a:prstGeom>
          <a:ln w="28575" cap="flat" cmpd="sng">
            <a:solidFill>
              <a:srgbClr val="0000FF"/>
            </a:solidFill>
            <a:prstDash val="solid"/>
            <a:headEnd type="none" w="med" len="med"/>
            <a:tailEnd type="none" w="med" len="med"/>
          </a:ln>
        </p:spPr>
      </p:sp>
      <p:sp>
        <p:nvSpPr>
          <p:cNvPr id="30728" name="Arc 8"/>
          <p:cNvSpPr/>
          <p:nvPr/>
        </p:nvSpPr>
        <p:spPr>
          <a:xfrm flipV="1">
            <a:off x="3419475" y="3357563"/>
            <a:ext cx="1223963" cy="1079500"/>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sp>
        <p:nvSpPr>
          <p:cNvPr id="30729" name="Line 9"/>
          <p:cNvSpPr/>
          <p:nvPr/>
        </p:nvSpPr>
        <p:spPr>
          <a:xfrm flipV="1">
            <a:off x="4643438" y="2060575"/>
            <a:ext cx="0" cy="1295400"/>
          </a:xfrm>
          <a:prstGeom prst="line">
            <a:avLst/>
          </a:prstGeom>
          <a:ln w="28575" cap="flat" cmpd="sng">
            <a:solidFill>
              <a:srgbClr val="0000FF"/>
            </a:solidFill>
            <a:prstDash val="solid"/>
            <a:headEnd type="none" w="med" len="med"/>
            <a:tailEnd type="none" w="med" len="med"/>
          </a:ln>
        </p:spPr>
      </p:sp>
      <p:sp>
        <p:nvSpPr>
          <p:cNvPr id="2436106" name="Arc 10"/>
          <p:cNvSpPr/>
          <p:nvPr/>
        </p:nvSpPr>
        <p:spPr>
          <a:xfrm flipV="1">
            <a:off x="4140200" y="3141663"/>
            <a:ext cx="1152525" cy="1296987"/>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sp>
        <p:nvSpPr>
          <p:cNvPr id="2436107" name="Line 11"/>
          <p:cNvSpPr/>
          <p:nvPr/>
        </p:nvSpPr>
        <p:spPr>
          <a:xfrm flipH="1">
            <a:off x="3492500" y="4437063"/>
            <a:ext cx="647700" cy="0"/>
          </a:xfrm>
          <a:prstGeom prst="line">
            <a:avLst/>
          </a:prstGeom>
          <a:ln w="28575" cap="flat" cmpd="sng">
            <a:solidFill>
              <a:srgbClr val="0000FF"/>
            </a:solidFill>
            <a:prstDash val="solid"/>
            <a:headEnd type="none" w="med" len="med"/>
            <a:tailEnd type="none" w="med" len="med"/>
          </a:ln>
        </p:spPr>
      </p:sp>
      <p:sp>
        <p:nvSpPr>
          <p:cNvPr id="2436108" name="Line 12"/>
          <p:cNvSpPr/>
          <p:nvPr/>
        </p:nvSpPr>
        <p:spPr>
          <a:xfrm flipV="1">
            <a:off x="5292725" y="2060575"/>
            <a:ext cx="0" cy="1081088"/>
          </a:xfrm>
          <a:prstGeom prst="line">
            <a:avLst/>
          </a:prstGeom>
          <a:ln w="28575" cap="flat" cmpd="sng">
            <a:solidFill>
              <a:srgbClr val="0000FF"/>
            </a:solidFill>
            <a:prstDash val="solid"/>
            <a:headEnd type="none" w="med" len="med"/>
            <a:tailEnd type="none" w="med" len="med"/>
          </a:ln>
        </p:spPr>
      </p:sp>
      <p:sp>
        <p:nvSpPr>
          <p:cNvPr id="2436109" name="Line 13"/>
          <p:cNvSpPr/>
          <p:nvPr/>
        </p:nvSpPr>
        <p:spPr>
          <a:xfrm>
            <a:off x="3779838" y="3500438"/>
            <a:ext cx="1368425" cy="1368425"/>
          </a:xfrm>
          <a:prstGeom prst="line">
            <a:avLst/>
          </a:prstGeom>
          <a:ln w="28575" cap="flat" cmpd="sng">
            <a:solidFill>
              <a:srgbClr val="FF0000"/>
            </a:solidFill>
            <a:prstDash val="solid"/>
            <a:headEnd type="none" w="med" len="med"/>
            <a:tailEnd type="none" w="med" len="med"/>
          </a:ln>
        </p:spPr>
      </p:sp>
      <p:sp>
        <p:nvSpPr>
          <p:cNvPr id="2436110" name="Line 14"/>
          <p:cNvSpPr/>
          <p:nvPr/>
        </p:nvSpPr>
        <p:spPr>
          <a:xfrm>
            <a:off x="4427538" y="2420938"/>
            <a:ext cx="1368425" cy="1368425"/>
          </a:xfrm>
          <a:prstGeom prst="line">
            <a:avLst/>
          </a:prstGeom>
          <a:ln w="28575" cap="flat" cmpd="sng">
            <a:solidFill>
              <a:srgbClr val="FF0000"/>
            </a:solidFill>
            <a:prstDash val="solid"/>
            <a:headEnd type="none" w="med" len="med"/>
            <a:tailEnd type="none" w="med" len="med"/>
          </a:ln>
        </p:spPr>
      </p:sp>
      <p:sp>
        <p:nvSpPr>
          <p:cNvPr id="2436111" name="Line 15"/>
          <p:cNvSpPr/>
          <p:nvPr/>
        </p:nvSpPr>
        <p:spPr>
          <a:xfrm>
            <a:off x="3203575" y="3644900"/>
            <a:ext cx="1368425" cy="1368425"/>
          </a:xfrm>
          <a:prstGeom prst="line">
            <a:avLst/>
          </a:prstGeom>
          <a:ln w="28575" cap="flat" cmpd="sng">
            <a:solidFill>
              <a:srgbClr val="FF0000"/>
            </a:solidFill>
            <a:prstDash val="solid"/>
            <a:headEnd type="none" w="med" len="med"/>
            <a:tailEnd type="none" w="med" len="med"/>
          </a:ln>
        </p:spPr>
      </p:sp>
      <p:sp>
        <p:nvSpPr>
          <p:cNvPr id="2436112" name="Line 16"/>
          <p:cNvSpPr/>
          <p:nvPr/>
        </p:nvSpPr>
        <p:spPr>
          <a:xfrm>
            <a:off x="4140200" y="2781300"/>
            <a:ext cx="1368425" cy="1368425"/>
          </a:xfrm>
          <a:prstGeom prst="line">
            <a:avLst/>
          </a:prstGeom>
          <a:ln w="28575" cap="flat" cmpd="sng">
            <a:solidFill>
              <a:srgbClr val="FF0000"/>
            </a:solidFill>
            <a:prstDash val="solid"/>
            <a:headEnd type="none" w="med" len="med"/>
            <a:tailEnd type="none" w="med" len="med"/>
          </a:ln>
        </p:spPr>
      </p:sp>
      <p:sp>
        <p:nvSpPr>
          <p:cNvPr id="30737" name="Text Box 17"/>
          <p:cNvSpPr txBox="1"/>
          <p:nvPr/>
        </p:nvSpPr>
        <p:spPr>
          <a:xfrm>
            <a:off x="971550" y="5084763"/>
            <a:ext cx="503238"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0</a:t>
            </a:r>
            <a:endParaRPr lang="en-US" altLang="zh-CN" sz="1600" i="1" dirty="0">
              <a:latin typeface="Arial" panose="020B0604020202020204" pitchFamily="34" charset="0"/>
            </a:endParaRPr>
          </a:p>
        </p:txBody>
      </p:sp>
      <p:sp>
        <p:nvSpPr>
          <p:cNvPr id="30738" name="Text Box 18"/>
          <p:cNvSpPr txBox="1"/>
          <p:nvPr/>
        </p:nvSpPr>
        <p:spPr>
          <a:xfrm>
            <a:off x="6156325" y="5084763"/>
            <a:ext cx="503238"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Y</a:t>
            </a:r>
            <a:endParaRPr lang="en-US" altLang="zh-CN" sz="1600" i="1" dirty="0">
              <a:latin typeface="Arial" panose="020B0604020202020204" pitchFamily="34" charset="0"/>
            </a:endParaRPr>
          </a:p>
        </p:txBody>
      </p:sp>
      <p:sp>
        <p:nvSpPr>
          <p:cNvPr id="30739" name="Text Box 19"/>
          <p:cNvSpPr txBox="1"/>
          <p:nvPr/>
        </p:nvSpPr>
        <p:spPr>
          <a:xfrm>
            <a:off x="971550" y="1700213"/>
            <a:ext cx="503238" cy="336550"/>
          </a:xfrm>
          <a:prstGeom prst="rect">
            <a:avLst/>
          </a:prstGeom>
          <a:noFill/>
          <a:ln w="9525">
            <a:noFill/>
          </a:ln>
        </p:spPr>
        <p:txBody>
          <a:bodyPr>
            <a:spAutoFit/>
          </a:bodyPr>
          <a:p>
            <a:pPr>
              <a:spcBef>
                <a:spcPct val="50000"/>
              </a:spcBef>
            </a:pPr>
            <a:r>
              <a:rPr lang="en-US" altLang="zh-CN" sz="1600" i="1" dirty="0">
                <a:latin typeface="Arial" panose="020B0604020202020204" pitchFamily="34" charset="0"/>
              </a:rPr>
              <a:t>r</a:t>
            </a:r>
            <a:endParaRPr lang="en-US" altLang="zh-CN" sz="1600" i="1" dirty="0">
              <a:latin typeface="Arial" panose="020B0604020202020204" pitchFamily="34" charset="0"/>
            </a:endParaRPr>
          </a:p>
        </p:txBody>
      </p:sp>
      <p:sp>
        <p:nvSpPr>
          <p:cNvPr id="30740" name="Text Box 20"/>
          <p:cNvSpPr txBox="1"/>
          <p:nvPr/>
        </p:nvSpPr>
        <p:spPr>
          <a:xfrm>
            <a:off x="4356100" y="1700213"/>
            <a:ext cx="576263" cy="304800"/>
          </a:xfrm>
          <a:prstGeom prst="rect">
            <a:avLst/>
          </a:prstGeom>
          <a:noFill/>
          <a:ln w="9525">
            <a:noFill/>
          </a:ln>
        </p:spPr>
        <p:txBody>
          <a:bodyPr>
            <a:spAutoFit/>
          </a:bodyPr>
          <a:p>
            <a:pPr>
              <a:spcBef>
                <a:spcPct val="50000"/>
              </a:spcBef>
            </a:pPr>
            <a:r>
              <a:rPr lang="en-US" altLang="zh-CN" sz="1400" dirty="0">
                <a:solidFill>
                  <a:srgbClr val="0000FF"/>
                </a:solidFill>
                <a:latin typeface="Arial" panose="020B0604020202020204" pitchFamily="34" charset="0"/>
              </a:rPr>
              <a:t>LM</a:t>
            </a:r>
            <a:endParaRPr lang="en-US" altLang="zh-CN" sz="1400" dirty="0">
              <a:solidFill>
                <a:srgbClr val="0000FF"/>
              </a:solidFill>
              <a:latin typeface="Arial" panose="020B0604020202020204" pitchFamily="34" charset="0"/>
            </a:endParaRPr>
          </a:p>
        </p:txBody>
      </p:sp>
      <p:sp>
        <p:nvSpPr>
          <p:cNvPr id="2436117" name="Text Box 21"/>
          <p:cNvSpPr txBox="1"/>
          <p:nvPr/>
        </p:nvSpPr>
        <p:spPr>
          <a:xfrm>
            <a:off x="5076825" y="1700213"/>
            <a:ext cx="790575" cy="304800"/>
          </a:xfrm>
          <a:prstGeom prst="rect">
            <a:avLst/>
          </a:prstGeom>
          <a:noFill/>
          <a:ln w="9525">
            <a:noFill/>
          </a:ln>
        </p:spPr>
        <p:txBody>
          <a:bodyPr>
            <a:spAutoFit/>
          </a:bodyPr>
          <a:p>
            <a:pPr>
              <a:spcBef>
                <a:spcPct val="50000"/>
              </a:spcBef>
            </a:pPr>
            <a:r>
              <a:rPr lang="en-US" altLang="zh-CN" sz="1400" dirty="0">
                <a:solidFill>
                  <a:srgbClr val="0000FF"/>
                </a:solidFill>
                <a:latin typeface="Arial" panose="020B0604020202020204" pitchFamily="34" charset="0"/>
              </a:rPr>
              <a:t>LM′</a:t>
            </a:r>
            <a:endParaRPr lang="en-US" altLang="zh-CN" sz="1400" dirty="0">
              <a:solidFill>
                <a:srgbClr val="0000FF"/>
              </a:solidFill>
              <a:latin typeface="Arial" panose="020B0604020202020204" pitchFamily="34" charset="0"/>
            </a:endParaRPr>
          </a:p>
        </p:txBody>
      </p:sp>
      <p:sp>
        <p:nvSpPr>
          <p:cNvPr id="2436118" name="Text Box 22"/>
          <p:cNvSpPr txBox="1"/>
          <p:nvPr/>
        </p:nvSpPr>
        <p:spPr>
          <a:xfrm>
            <a:off x="1331913" y="3429000"/>
            <a:ext cx="576262"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1</a:t>
            </a:r>
            <a:endParaRPr lang="en-US" altLang="zh-CN" sz="1400" baseline="-25000" dirty="0">
              <a:solidFill>
                <a:srgbClr val="FF0000"/>
              </a:solidFill>
              <a:latin typeface="Arial" panose="020B0604020202020204" pitchFamily="34" charset="0"/>
            </a:endParaRPr>
          </a:p>
        </p:txBody>
      </p:sp>
      <p:sp>
        <p:nvSpPr>
          <p:cNvPr id="2436119" name="Text Box 23"/>
          <p:cNvSpPr txBox="1"/>
          <p:nvPr/>
        </p:nvSpPr>
        <p:spPr>
          <a:xfrm>
            <a:off x="1835150" y="3429000"/>
            <a:ext cx="576263"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2</a:t>
            </a:r>
            <a:endParaRPr lang="en-US" altLang="zh-CN" sz="1400" baseline="-25000" dirty="0">
              <a:solidFill>
                <a:srgbClr val="FF0000"/>
              </a:solidFill>
              <a:latin typeface="Arial" panose="020B0604020202020204" pitchFamily="34" charset="0"/>
            </a:endParaRPr>
          </a:p>
        </p:txBody>
      </p:sp>
      <p:sp>
        <p:nvSpPr>
          <p:cNvPr id="2436120" name="Text Box 24"/>
          <p:cNvSpPr txBox="1"/>
          <p:nvPr/>
        </p:nvSpPr>
        <p:spPr>
          <a:xfrm>
            <a:off x="2843213" y="3357563"/>
            <a:ext cx="576262"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3</a:t>
            </a:r>
            <a:endParaRPr lang="en-US" altLang="zh-CN" sz="1400" baseline="-25000" dirty="0">
              <a:solidFill>
                <a:srgbClr val="FF0000"/>
              </a:solidFill>
              <a:latin typeface="Arial" panose="020B0604020202020204" pitchFamily="34" charset="0"/>
            </a:endParaRPr>
          </a:p>
        </p:txBody>
      </p:sp>
      <p:sp>
        <p:nvSpPr>
          <p:cNvPr id="2436121" name="Text Box 25"/>
          <p:cNvSpPr txBox="1"/>
          <p:nvPr/>
        </p:nvSpPr>
        <p:spPr>
          <a:xfrm>
            <a:off x="3419475" y="3213100"/>
            <a:ext cx="576263"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4</a:t>
            </a:r>
            <a:endParaRPr lang="en-US" altLang="zh-CN" sz="1400" baseline="-25000" dirty="0">
              <a:solidFill>
                <a:srgbClr val="FF0000"/>
              </a:solidFill>
              <a:latin typeface="Arial" panose="020B0604020202020204" pitchFamily="34" charset="0"/>
            </a:endParaRPr>
          </a:p>
        </p:txBody>
      </p:sp>
      <p:sp>
        <p:nvSpPr>
          <p:cNvPr id="2436122" name="Text Box 26"/>
          <p:cNvSpPr txBox="1"/>
          <p:nvPr/>
        </p:nvSpPr>
        <p:spPr>
          <a:xfrm>
            <a:off x="3779838" y="2565400"/>
            <a:ext cx="576262"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5</a:t>
            </a:r>
            <a:endParaRPr lang="en-US" altLang="zh-CN" sz="1400" baseline="-25000" dirty="0">
              <a:solidFill>
                <a:srgbClr val="FF0000"/>
              </a:solidFill>
              <a:latin typeface="Arial" panose="020B0604020202020204" pitchFamily="34" charset="0"/>
            </a:endParaRPr>
          </a:p>
        </p:txBody>
      </p:sp>
      <p:sp>
        <p:nvSpPr>
          <p:cNvPr id="2436123" name="Text Box 27"/>
          <p:cNvSpPr txBox="1"/>
          <p:nvPr/>
        </p:nvSpPr>
        <p:spPr>
          <a:xfrm>
            <a:off x="4067175" y="2205038"/>
            <a:ext cx="576263" cy="304800"/>
          </a:xfrm>
          <a:prstGeom prst="rect">
            <a:avLst/>
          </a:prstGeom>
          <a:noFill/>
          <a:ln w="9525">
            <a:noFill/>
          </a:ln>
        </p:spPr>
        <p:txBody>
          <a:bodyPr>
            <a:spAutoFit/>
          </a:bodyPr>
          <a:p>
            <a:pPr>
              <a:spcBef>
                <a:spcPct val="50000"/>
              </a:spcBef>
            </a:pPr>
            <a:r>
              <a:rPr lang="en-US" altLang="zh-CN" sz="1400" dirty="0">
                <a:solidFill>
                  <a:srgbClr val="FF0000"/>
                </a:solidFill>
                <a:latin typeface="Arial" panose="020B0604020202020204" pitchFamily="34" charset="0"/>
              </a:rPr>
              <a:t>IS</a:t>
            </a:r>
            <a:r>
              <a:rPr lang="en-US" altLang="zh-CN" sz="1400" baseline="-25000" dirty="0">
                <a:solidFill>
                  <a:srgbClr val="FF0000"/>
                </a:solidFill>
                <a:latin typeface="Arial" panose="020B0604020202020204" pitchFamily="34" charset="0"/>
              </a:rPr>
              <a:t>6</a:t>
            </a:r>
            <a:endParaRPr lang="en-US" altLang="zh-CN" sz="1400" baseline="-25000" dirty="0">
              <a:solidFill>
                <a:srgbClr val="FF0000"/>
              </a:solidFill>
              <a:latin typeface="Arial" panose="020B0604020202020204" pitchFamily="34" charset="0"/>
            </a:endParaRPr>
          </a:p>
        </p:txBody>
      </p:sp>
      <p:sp>
        <p:nvSpPr>
          <p:cNvPr id="2436128" name="Line 32"/>
          <p:cNvSpPr/>
          <p:nvPr/>
        </p:nvSpPr>
        <p:spPr>
          <a:xfrm>
            <a:off x="2268538" y="4437063"/>
            <a:ext cx="0" cy="863600"/>
          </a:xfrm>
          <a:prstGeom prst="line">
            <a:avLst/>
          </a:prstGeom>
          <a:ln w="9525" cap="flat" cmpd="sng">
            <a:solidFill>
              <a:srgbClr val="0000FF"/>
            </a:solidFill>
            <a:prstDash val="dash"/>
            <a:headEnd type="none" w="med" len="med"/>
            <a:tailEnd type="none" w="med" len="med"/>
          </a:ln>
        </p:spPr>
      </p:sp>
      <p:sp>
        <p:nvSpPr>
          <p:cNvPr id="2436129" name="Line 33"/>
          <p:cNvSpPr/>
          <p:nvPr/>
        </p:nvSpPr>
        <p:spPr>
          <a:xfrm>
            <a:off x="2987675" y="4437063"/>
            <a:ext cx="0" cy="863600"/>
          </a:xfrm>
          <a:prstGeom prst="line">
            <a:avLst/>
          </a:prstGeom>
          <a:ln w="9525" cap="flat" cmpd="sng">
            <a:solidFill>
              <a:srgbClr val="0000FF"/>
            </a:solidFill>
            <a:prstDash val="dash"/>
            <a:headEnd type="none" w="med" len="med"/>
            <a:tailEnd type="none" w="med" len="med"/>
          </a:ln>
        </p:spPr>
      </p:sp>
      <p:sp>
        <p:nvSpPr>
          <p:cNvPr id="2436130" name="Line 34"/>
          <p:cNvSpPr/>
          <p:nvPr/>
        </p:nvSpPr>
        <p:spPr>
          <a:xfrm>
            <a:off x="3924300" y="4365625"/>
            <a:ext cx="0" cy="935038"/>
          </a:xfrm>
          <a:prstGeom prst="line">
            <a:avLst/>
          </a:prstGeom>
          <a:ln w="9525" cap="flat" cmpd="sng">
            <a:solidFill>
              <a:srgbClr val="0000FF"/>
            </a:solidFill>
            <a:prstDash val="dash"/>
            <a:headEnd type="none" w="med" len="med"/>
            <a:tailEnd type="none" w="med" len="med"/>
          </a:ln>
        </p:spPr>
      </p:sp>
      <p:sp>
        <p:nvSpPr>
          <p:cNvPr id="2436131" name="Line 35"/>
          <p:cNvSpPr/>
          <p:nvPr/>
        </p:nvSpPr>
        <p:spPr>
          <a:xfrm>
            <a:off x="4356100" y="4076700"/>
            <a:ext cx="0" cy="1223963"/>
          </a:xfrm>
          <a:prstGeom prst="line">
            <a:avLst/>
          </a:prstGeom>
          <a:ln w="9525" cap="flat" cmpd="sng">
            <a:solidFill>
              <a:srgbClr val="0000FF"/>
            </a:solidFill>
            <a:prstDash val="dash"/>
            <a:headEnd type="none" w="med" len="med"/>
            <a:tailEnd type="none" w="med" len="med"/>
          </a:ln>
        </p:spPr>
      </p:sp>
      <p:sp>
        <p:nvSpPr>
          <p:cNvPr id="2436132" name="Line 36"/>
          <p:cNvSpPr/>
          <p:nvPr/>
        </p:nvSpPr>
        <p:spPr>
          <a:xfrm>
            <a:off x="4643438" y="3429000"/>
            <a:ext cx="0" cy="1871663"/>
          </a:xfrm>
          <a:prstGeom prst="line">
            <a:avLst/>
          </a:prstGeom>
          <a:ln w="9525" cap="flat" cmpd="sng">
            <a:solidFill>
              <a:srgbClr val="0000FF"/>
            </a:solidFill>
            <a:prstDash val="dash"/>
            <a:headEnd type="none" w="med" len="med"/>
            <a:tailEnd type="none" w="med" len="med"/>
          </a:ln>
        </p:spPr>
      </p:sp>
      <p:sp>
        <p:nvSpPr>
          <p:cNvPr id="2436133" name="Line 37"/>
          <p:cNvSpPr/>
          <p:nvPr/>
        </p:nvSpPr>
        <p:spPr>
          <a:xfrm>
            <a:off x="5292725" y="3141663"/>
            <a:ext cx="0" cy="2160587"/>
          </a:xfrm>
          <a:prstGeom prst="line">
            <a:avLst/>
          </a:prstGeom>
          <a:ln w="9525" cap="flat" cmpd="sng">
            <a:solidFill>
              <a:srgbClr val="0000FF"/>
            </a:solidFill>
            <a:prstDash val="dash"/>
            <a:headEnd type="none" w="med" len="med"/>
            <a:tailEnd type="none" w="med" len="med"/>
          </a:ln>
        </p:spPr>
      </p:sp>
      <p:sp>
        <p:nvSpPr>
          <p:cNvPr id="2436134" name="Text Box 38"/>
          <p:cNvSpPr txBox="1"/>
          <p:nvPr/>
        </p:nvSpPr>
        <p:spPr>
          <a:xfrm>
            <a:off x="2124075" y="5229225"/>
            <a:ext cx="320675" cy="304800"/>
          </a:xfrm>
          <a:prstGeom prst="rect">
            <a:avLst/>
          </a:prstGeom>
          <a:noFill/>
          <a:ln w="9525">
            <a:noFill/>
          </a:ln>
        </p:spPr>
        <p:txBody>
          <a:bodyPr wrap="none">
            <a:spAutoFit/>
          </a:bodyPr>
          <a:p>
            <a:r>
              <a:rPr lang="en-US" altLang="zh-CN" sz="1400" i="1" dirty="0">
                <a:latin typeface="Arial" panose="020B0604020202020204" pitchFamily="34" charset="0"/>
              </a:rPr>
              <a:t>y</a:t>
            </a:r>
            <a:r>
              <a:rPr lang="en-US" altLang="zh-CN" sz="1400" i="1" baseline="-25000" dirty="0">
                <a:latin typeface="Arial" panose="020B0604020202020204" pitchFamily="34" charset="0"/>
              </a:rPr>
              <a:t>1</a:t>
            </a:r>
            <a:endParaRPr lang="en-US" altLang="zh-CN" sz="1400" i="1" dirty="0">
              <a:latin typeface="Arial" panose="020B0604020202020204" pitchFamily="34" charset="0"/>
            </a:endParaRPr>
          </a:p>
        </p:txBody>
      </p:sp>
      <p:sp>
        <p:nvSpPr>
          <p:cNvPr id="2436135" name="AutoShape 39"/>
          <p:cNvSpPr/>
          <p:nvPr/>
        </p:nvSpPr>
        <p:spPr>
          <a:xfrm rot="-5400000" flipV="1">
            <a:off x="2338388" y="4579938"/>
            <a:ext cx="73025" cy="1944687"/>
          </a:xfrm>
          <a:prstGeom prst="leftBrace">
            <a:avLst>
              <a:gd name="adj1" fmla="val 221920"/>
              <a:gd name="adj2" fmla="val 50000"/>
            </a:avLst>
          </a:prstGeom>
          <a:noFill/>
          <a:ln w="9525" cap="flat" cmpd="sng">
            <a:solidFill>
              <a:srgbClr val="0080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436136" name="AutoShape 40"/>
          <p:cNvSpPr/>
          <p:nvPr/>
        </p:nvSpPr>
        <p:spPr>
          <a:xfrm rot="-5400000" flipV="1">
            <a:off x="4319588" y="4616450"/>
            <a:ext cx="73025" cy="1873250"/>
          </a:xfrm>
          <a:prstGeom prst="leftBrace">
            <a:avLst>
              <a:gd name="adj1" fmla="val 213768"/>
              <a:gd name="adj2" fmla="val 50000"/>
            </a:avLst>
          </a:prstGeom>
          <a:noFill/>
          <a:ln w="9525" cap="flat" cmpd="sng">
            <a:solidFill>
              <a:srgbClr val="0080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436137" name="AutoShape 41"/>
          <p:cNvSpPr/>
          <p:nvPr/>
        </p:nvSpPr>
        <p:spPr>
          <a:xfrm flipH="1">
            <a:off x="5651500" y="2060575"/>
            <a:ext cx="146050" cy="1368425"/>
          </a:xfrm>
          <a:prstGeom prst="leftBrace">
            <a:avLst>
              <a:gd name="adj1" fmla="val 78079"/>
              <a:gd name="adj2" fmla="val 50000"/>
            </a:avLst>
          </a:prstGeom>
          <a:noFill/>
          <a:ln w="9525" cap="flat" cmpd="sng">
            <a:solidFill>
              <a:srgbClr val="0080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436138" name="Text Box 42"/>
          <p:cNvSpPr txBox="1"/>
          <p:nvPr/>
        </p:nvSpPr>
        <p:spPr>
          <a:xfrm>
            <a:off x="2195513" y="5516563"/>
            <a:ext cx="319087" cy="336550"/>
          </a:xfrm>
          <a:prstGeom prst="rect">
            <a:avLst/>
          </a:prstGeom>
          <a:noFill/>
          <a:ln w="9525">
            <a:noFill/>
          </a:ln>
        </p:spPr>
        <p:txBody>
          <a:bodyPr wrap="none">
            <a:spAutoFit/>
          </a:bodyPr>
          <a:p>
            <a:r>
              <a:rPr lang="en-US" altLang="zh-CN" sz="1600" i="1" dirty="0">
                <a:solidFill>
                  <a:srgbClr val="008000"/>
                </a:solidFill>
                <a:latin typeface="Arial" panose="020B0604020202020204" pitchFamily="34" charset="0"/>
              </a:rPr>
              <a:t>A</a:t>
            </a:r>
            <a:endParaRPr lang="en-US" altLang="zh-CN" sz="1600" i="1" dirty="0">
              <a:solidFill>
                <a:srgbClr val="008000"/>
              </a:solidFill>
              <a:latin typeface="Arial" panose="020B0604020202020204" pitchFamily="34" charset="0"/>
            </a:endParaRPr>
          </a:p>
        </p:txBody>
      </p:sp>
      <p:sp>
        <p:nvSpPr>
          <p:cNvPr id="2436139" name="Text Box 43"/>
          <p:cNvSpPr txBox="1"/>
          <p:nvPr/>
        </p:nvSpPr>
        <p:spPr>
          <a:xfrm>
            <a:off x="4140200" y="5516563"/>
            <a:ext cx="319088" cy="336550"/>
          </a:xfrm>
          <a:prstGeom prst="rect">
            <a:avLst/>
          </a:prstGeom>
          <a:noFill/>
          <a:ln w="9525">
            <a:noFill/>
          </a:ln>
        </p:spPr>
        <p:txBody>
          <a:bodyPr wrap="none">
            <a:spAutoFit/>
          </a:bodyPr>
          <a:p>
            <a:r>
              <a:rPr lang="en-US" altLang="zh-CN" sz="1600" i="1" dirty="0">
                <a:solidFill>
                  <a:srgbClr val="008000"/>
                </a:solidFill>
                <a:latin typeface="Arial" panose="020B0604020202020204" pitchFamily="34" charset="0"/>
              </a:rPr>
              <a:t>B</a:t>
            </a:r>
            <a:endParaRPr lang="en-US" altLang="zh-CN" sz="1600" i="1" dirty="0">
              <a:solidFill>
                <a:srgbClr val="008000"/>
              </a:solidFill>
              <a:latin typeface="Arial" panose="020B0604020202020204" pitchFamily="34" charset="0"/>
            </a:endParaRPr>
          </a:p>
        </p:txBody>
      </p:sp>
      <p:sp>
        <p:nvSpPr>
          <p:cNvPr id="2436140" name="Text Box 44"/>
          <p:cNvSpPr txBox="1"/>
          <p:nvPr/>
        </p:nvSpPr>
        <p:spPr>
          <a:xfrm>
            <a:off x="5724525" y="2565400"/>
            <a:ext cx="319088" cy="336550"/>
          </a:xfrm>
          <a:prstGeom prst="rect">
            <a:avLst/>
          </a:prstGeom>
          <a:noFill/>
          <a:ln w="9525">
            <a:noFill/>
          </a:ln>
        </p:spPr>
        <p:txBody>
          <a:bodyPr wrap="none">
            <a:spAutoFit/>
          </a:bodyPr>
          <a:p>
            <a:r>
              <a:rPr lang="en-US" altLang="zh-CN" sz="1600" i="1" dirty="0">
                <a:solidFill>
                  <a:srgbClr val="008000"/>
                </a:solidFill>
                <a:latin typeface="Arial" panose="020B0604020202020204" pitchFamily="34" charset="0"/>
              </a:rPr>
              <a:t>C</a:t>
            </a:r>
            <a:endParaRPr lang="en-US" altLang="zh-CN" sz="1600" i="1" dirty="0">
              <a:solidFill>
                <a:srgbClr val="008000"/>
              </a:solidFill>
              <a:latin typeface="Arial" panose="020B0604020202020204" pitchFamily="34" charset="0"/>
            </a:endParaRPr>
          </a:p>
        </p:txBody>
      </p:sp>
      <p:sp>
        <p:nvSpPr>
          <p:cNvPr id="2436141" name="Rectangle 45"/>
          <p:cNvSpPr/>
          <p:nvPr/>
        </p:nvSpPr>
        <p:spPr>
          <a:xfrm>
            <a:off x="6659563" y="1989138"/>
            <a:ext cx="1979612" cy="2809875"/>
          </a:xfrm>
          <a:prstGeom prst="rect">
            <a:avLst/>
          </a:prstGeom>
          <a:noFill/>
          <a:ln w="28575" cap="flat" cmpd="sng">
            <a:solidFill>
              <a:srgbClr val="006600"/>
            </a:solidFill>
            <a:prstDash val="solid"/>
            <a:miter/>
            <a:headEnd type="none" w="med" len="med"/>
            <a:tailEnd type="none" w="med" len="med"/>
          </a:ln>
        </p:spPr>
        <p:txBody>
          <a:bodyPr>
            <a:spAutoFit/>
          </a:bodyPr>
          <a:p>
            <a:r>
              <a:rPr lang="en-US" altLang="zh-CN" sz="1600" dirty="0">
                <a:solidFill>
                  <a:srgbClr val="006600"/>
                </a:solidFill>
                <a:latin typeface="Arial" panose="020B0604020202020204" pitchFamily="34" charset="0"/>
              </a:rPr>
              <a:t>A:</a:t>
            </a:r>
            <a:r>
              <a:rPr lang="zh-CN" altLang="en-US" sz="1600" dirty="0">
                <a:solidFill>
                  <a:srgbClr val="006600"/>
                </a:solidFill>
                <a:latin typeface="Arial" panose="020B0604020202020204" pitchFamily="34" charset="0"/>
              </a:rPr>
              <a:t>凯恩斯主义区域</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财政政策有效</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货币政策无效</a:t>
            </a:r>
            <a:endParaRPr lang="zh-CN" altLang="en-US" sz="1600" dirty="0">
              <a:solidFill>
                <a:srgbClr val="006600"/>
              </a:solidFill>
              <a:latin typeface="Arial" panose="020B0604020202020204" pitchFamily="34" charset="0"/>
            </a:endParaRPr>
          </a:p>
          <a:p>
            <a:endParaRPr lang="en-US" altLang="zh-CN" sz="1600" dirty="0">
              <a:solidFill>
                <a:srgbClr val="006600"/>
              </a:solidFill>
              <a:latin typeface="Arial" panose="020B0604020202020204" pitchFamily="34" charset="0"/>
            </a:endParaRPr>
          </a:p>
          <a:p>
            <a:r>
              <a:rPr lang="en-US" altLang="zh-CN" sz="1600" dirty="0">
                <a:solidFill>
                  <a:srgbClr val="006600"/>
                </a:solidFill>
                <a:latin typeface="Arial" panose="020B0604020202020204" pitchFamily="34" charset="0"/>
              </a:rPr>
              <a:t>B:</a:t>
            </a:r>
            <a:r>
              <a:rPr lang="zh-CN" altLang="en-US" sz="1600" dirty="0">
                <a:solidFill>
                  <a:srgbClr val="006600"/>
                </a:solidFill>
                <a:latin typeface="Arial" panose="020B0604020202020204" pitchFamily="34" charset="0"/>
              </a:rPr>
              <a:t>中间区域</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财政政策有效</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货币政策有效</a:t>
            </a:r>
            <a:endParaRPr lang="zh-CN" altLang="en-US" sz="1600" dirty="0">
              <a:solidFill>
                <a:srgbClr val="006600"/>
              </a:solidFill>
              <a:latin typeface="Arial" panose="020B0604020202020204" pitchFamily="34" charset="0"/>
            </a:endParaRPr>
          </a:p>
          <a:p>
            <a:endParaRPr lang="en-US" altLang="zh-CN" sz="1600" dirty="0">
              <a:solidFill>
                <a:srgbClr val="006600"/>
              </a:solidFill>
              <a:latin typeface="Arial" panose="020B0604020202020204" pitchFamily="34" charset="0"/>
            </a:endParaRPr>
          </a:p>
          <a:p>
            <a:r>
              <a:rPr lang="en-US" altLang="zh-CN" sz="1600" dirty="0">
                <a:solidFill>
                  <a:srgbClr val="006600"/>
                </a:solidFill>
                <a:latin typeface="Arial" panose="020B0604020202020204" pitchFamily="34" charset="0"/>
              </a:rPr>
              <a:t>C:</a:t>
            </a:r>
            <a:r>
              <a:rPr lang="zh-CN" altLang="en-US" sz="1600" dirty="0">
                <a:solidFill>
                  <a:srgbClr val="006600"/>
                </a:solidFill>
                <a:latin typeface="Arial" panose="020B0604020202020204" pitchFamily="34" charset="0"/>
              </a:rPr>
              <a:t>货币主义区域</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货币政策有效</a:t>
            </a:r>
            <a:endParaRPr lang="zh-CN" altLang="en-US" sz="1600" dirty="0">
              <a:solidFill>
                <a:srgbClr val="006600"/>
              </a:solidFill>
              <a:latin typeface="Arial" panose="020B0604020202020204" pitchFamily="34" charset="0"/>
            </a:endParaRPr>
          </a:p>
          <a:p>
            <a:r>
              <a:rPr lang="zh-CN" altLang="en-US" sz="1600" dirty="0">
                <a:solidFill>
                  <a:srgbClr val="006600"/>
                </a:solidFill>
                <a:latin typeface="Arial" panose="020B0604020202020204" pitchFamily="34" charset="0"/>
              </a:rPr>
              <a:t>    财政政策无效</a:t>
            </a:r>
            <a:endParaRPr lang="zh-CN" altLang="en-US" sz="1600" dirty="0">
              <a:solidFill>
                <a:srgbClr val="006600"/>
              </a:solidFill>
              <a:latin typeface="Arial" panose="020B0604020202020204" pitchFamily="34" charset="0"/>
            </a:endParaRPr>
          </a:p>
        </p:txBody>
      </p:sp>
      <p:sp>
        <p:nvSpPr>
          <p:cNvPr id="2436142" name="Text Box 46"/>
          <p:cNvSpPr txBox="1"/>
          <p:nvPr/>
        </p:nvSpPr>
        <p:spPr>
          <a:xfrm>
            <a:off x="2843213" y="5229225"/>
            <a:ext cx="320675" cy="304800"/>
          </a:xfrm>
          <a:prstGeom prst="rect">
            <a:avLst/>
          </a:prstGeom>
          <a:noFill/>
          <a:ln w="9525">
            <a:noFill/>
          </a:ln>
        </p:spPr>
        <p:txBody>
          <a:bodyPr wrap="none">
            <a:spAutoFit/>
          </a:bodyPr>
          <a:p>
            <a:r>
              <a:rPr lang="en-US" altLang="zh-CN" sz="1400" i="1" dirty="0">
                <a:latin typeface="Arial" panose="020B0604020202020204" pitchFamily="34" charset="0"/>
              </a:rPr>
              <a:t>y</a:t>
            </a:r>
            <a:r>
              <a:rPr lang="en-US" altLang="zh-CN" sz="1400" i="1" baseline="-25000" dirty="0">
                <a:latin typeface="Arial" panose="020B0604020202020204" pitchFamily="34" charset="0"/>
              </a:rPr>
              <a:t>2</a:t>
            </a:r>
            <a:endParaRPr lang="zh-CN" altLang="en-US" sz="1400" i="1" baseline="-25000" dirty="0">
              <a:latin typeface="Arial" panose="020B0604020202020204" pitchFamily="34" charset="0"/>
            </a:endParaRPr>
          </a:p>
        </p:txBody>
      </p:sp>
      <p:sp>
        <p:nvSpPr>
          <p:cNvPr id="2436143" name="Text Box 47"/>
          <p:cNvSpPr txBox="1"/>
          <p:nvPr/>
        </p:nvSpPr>
        <p:spPr>
          <a:xfrm>
            <a:off x="3779838" y="5229225"/>
            <a:ext cx="320675" cy="304800"/>
          </a:xfrm>
          <a:prstGeom prst="rect">
            <a:avLst/>
          </a:prstGeom>
          <a:noFill/>
          <a:ln w="9525">
            <a:noFill/>
          </a:ln>
        </p:spPr>
        <p:txBody>
          <a:bodyPr wrap="none">
            <a:spAutoFit/>
          </a:bodyPr>
          <a:p>
            <a:r>
              <a:rPr lang="en-US" altLang="zh-CN" sz="1400" i="1" dirty="0">
                <a:latin typeface="Arial" panose="020B0604020202020204" pitchFamily="34" charset="0"/>
              </a:rPr>
              <a:t>y</a:t>
            </a:r>
            <a:r>
              <a:rPr lang="en-US" altLang="zh-CN" sz="1400" i="1" baseline="-25000" dirty="0">
                <a:latin typeface="Arial" panose="020B0604020202020204" pitchFamily="34" charset="0"/>
              </a:rPr>
              <a:t>3</a:t>
            </a:r>
            <a:endParaRPr lang="zh-CN" altLang="en-US" sz="1400" i="1" baseline="-25000" dirty="0">
              <a:latin typeface="Arial" panose="020B0604020202020204" pitchFamily="34" charset="0"/>
            </a:endParaRPr>
          </a:p>
        </p:txBody>
      </p:sp>
      <p:sp>
        <p:nvSpPr>
          <p:cNvPr id="2436144" name="Text Box 48"/>
          <p:cNvSpPr txBox="1"/>
          <p:nvPr/>
        </p:nvSpPr>
        <p:spPr>
          <a:xfrm>
            <a:off x="4211638" y="5229225"/>
            <a:ext cx="320675" cy="304800"/>
          </a:xfrm>
          <a:prstGeom prst="rect">
            <a:avLst/>
          </a:prstGeom>
          <a:noFill/>
          <a:ln w="9525">
            <a:noFill/>
          </a:ln>
        </p:spPr>
        <p:txBody>
          <a:bodyPr wrap="none">
            <a:spAutoFit/>
          </a:bodyPr>
          <a:p>
            <a:r>
              <a:rPr lang="en-US" altLang="zh-CN" sz="1400" i="1" dirty="0">
                <a:latin typeface="Arial" panose="020B0604020202020204" pitchFamily="34" charset="0"/>
              </a:rPr>
              <a:t>y</a:t>
            </a:r>
            <a:r>
              <a:rPr lang="en-US" altLang="zh-CN" sz="1400" i="1" baseline="-25000" dirty="0">
                <a:latin typeface="Arial" panose="020B0604020202020204" pitchFamily="34" charset="0"/>
              </a:rPr>
              <a:t>4</a:t>
            </a:r>
            <a:endParaRPr lang="zh-CN" altLang="en-US" sz="1400" i="1" baseline="-25000" dirty="0">
              <a:latin typeface="Arial" panose="020B0604020202020204" pitchFamily="34" charset="0"/>
            </a:endParaRPr>
          </a:p>
        </p:txBody>
      </p:sp>
      <p:sp>
        <p:nvSpPr>
          <p:cNvPr id="2436145" name="Text Box 49"/>
          <p:cNvSpPr txBox="1"/>
          <p:nvPr/>
        </p:nvSpPr>
        <p:spPr>
          <a:xfrm>
            <a:off x="4500563" y="5229225"/>
            <a:ext cx="320675" cy="304800"/>
          </a:xfrm>
          <a:prstGeom prst="rect">
            <a:avLst/>
          </a:prstGeom>
          <a:noFill/>
          <a:ln w="9525">
            <a:noFill/>
          </a:ln>
        </p:spPr>
        <p:txBody>
          <a:bodyPr wrap="none">
            <a:spAutoFit/>
          </a:bodyPr>
          <a:p>
            <a:r>
              <a:rPr lang="en-US" altLang="zh-CN" sz="1400" i="1" dirty="0">
                <a:latin typeface="Arial" panose="020B0604020202020204" pitchFamily="34" charset="0"/>
              </a:rPr>
              <a:t>y</a:t>
            </a:r>
            <a:r>
              <a:rPr lang="en-US" altLang="zh-CN" sz="1400" i="1" baseline="-25000" dirty="0">
                <a:latin typeface="Arial" panose="020B0604020202020204" pitchFamily="34" charset="0"/>
              </a:rPr>
              <a:t>5</a:t>
            </a:r>
            <a:endParaRPr lang="zh-CN" altLang="en-US" sz="1400" i="1" baseline="-25000" dirty="0">
              <a:latin typeface="Arial" panose="020B0604020202020204" pitchFamily="34" charset="0"/>
            </a:endParaRPr>
          </a:p>
        </p:txBody>
      </p:sp>
      <p:sp>
        <p:nvSpPr>
          <p:cNvPr id="2436146" name="Text Box 50"/>
          <p:cNvSpPr txBox="1"/>
          <p:nvPr/>
        </p:nvSpPr>
        <p:spPr>
          <a:xfrm>
            <a:off x="5148263" y="5229225"/>
            <a:ext cx="349250" cy="304800"/>
          </a:xfrm>
          <a:prstGeom prst="rect">
            <a:avLst/>
          </a:prstGeom>
          <a:noFill/>
          <a:ln w="9525">
            <a:noFill/>
          </a:ln>
        </p:spPr>
        <p:txBody>
          <a:bodyPr wrap="none">
            <a:spAutoFit/>
          </a:bodyPr>
          <a:p>
            <a:r>
              <a:rPr lang="en-US" altLang="zh-CN" sz="1400" i="1" baseline="-25000" dirty="0">
                <a:latin typeface="Arial" panose="020B0604020202020204" pitchFamily="34" charset="0"/>
              </a:rPr>
              <a:t> </a:t>
            </a:r>
            <a:r>
              <a:rPr lang="en-US" altLang="zh-CN" sz="1400" i="1" dirty="0">
                <a:latin typeface="Arial" panose="020B0604020202020204" pitchFamily="34" charset="0"/>
              </a:rPr>
              <a:t>y</a:t>
            </a:r>
            <a:r>
              <a:rPr lang="en-US" altLang="zh-CN" sz="1400" i="1" baseline="-25000" dirty="0">
                <a:latin typeface="Arial" panose="020B0604020202020204" pitchFamily="34" charset="0"/>
              </a:rPr>
              <a:t>6</a:t>
            </a:r>
            <a:endParaRPr lang="zh-CN" altLang="en-US" sz="1400" i="1" baseline="-25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6101"/>
                                        </p:tgtEl>
                                        <p:attrNameLst>
                                          <p:attrName>style.visibility</p:attrName>
                                        </p:attrNameLst>
                                      </p:cBhvr>
                                      <p:to>
                                        <p:strVal val="visible"/>
                                      </p:to>
                                    </p:set>
                                    <p:anim calcmode="lin" valueType="num">
                                      <p:cBhvr additive="base">
                                        <p:cTn id="7" dur="500" fill="hold"/>
                                        <p:tgtEl>
                                          <p:spTgt spid="2436101"/>
                                        </p:tgtEl>
                                        <p:attrNameLst>
                                          <p:attrName>ppt_x</p:attrName>
                                        </p:attrNameLst>
                                      </p:cBhvr>
                                      <p:tavLst>
                                        <p:tav tm="0">
                                          <p:val>
                                            <p:strVal val="0-#ppt_w/2"/>
                                          </p:val>
                                        </p:tav>
                                        <p:tav tm="100000">
                                          <p:val>
                                            <p:strVal val="#ppt_x"/>
                                          </p:val>
                                        </p:tav>
                                      </p:tavLst>
                                    </p:anim>
                                    <p:anim calcmode="lin" valueType="num">
                                      <p:cBhvr additive="base">
                                        <p:cTn id="8" dur="500" fill="hold"/>
                                        <p:tgtEl>
                                          <p:spTgt spid="243610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36118"/>
                                        </p:tgtEl>
                                        <p:attrNameLst>
                                          <p:attrName>style.visibility</p:attrName>
                                        </p:attrNameLst>
                                      </p:cBhvr>
                                      <p:to>
                                        <p:strVal val="visible"/>
                                      </p:to>
                                    </p:set>
                                    <p:anim calcmode="lin" valueType="num">
                                      <p:cBhvr additive="base">
                                        <p:cTn id="12" dur="500" fill="hold"/>
                                        <p:tgtEl>
                                          <p:spTgt spid="2436118"/>
                                        </p:tgtEl>
                                        <p:attrNameLst>
                                          <p:attrName>ppt_x</p:attrName>
                                        </p:attrNameLst>
                                      </p:cBhvr>
                                      <p:tavLst>
                                        <p:tav tm="0">
                                          <p:val>
                                            <p:strVal val="0-#ppt_w/2"/>
                                          </p:val>
                                        </p:tav>
                                        <p:tav tm="100000">
                                          <p:val>
                                            <p:strVal val="#ppt_x"/>
                                          </p:val>
                                        </p:tav>
                                      </p:tavLst>
                                    </p:anim>
                                    <p:anim calcmode="lin" valueType="num">
                                      <p:cBhvr additive="base">
                                        <p:cTn id="13" dur="500" fill="hold"/>
                                        <p:tgtEl>
                                          <p:spTgt spid="24361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436128"/>
                                        </p:tgtEl>
                                        <p:attrNameLst>
                                          <p:attrName>style.visibility</p:attrName>
                                        </p:attrNameLst>
                                      </p:cBhvr>
                                      <p:to>
                                        <p:strVal val="visible"/>
                                      </p:to>
                                    </p:set>
                                    <p:anim calcmode="lin" valueType="num">
                                      <p:cBhvr additive="base">
                                        <p:cTn id="17" dur="500" fill="hold"/>
                                        <p:tgtEl>
                                          <p:spTgt spid="2436128"/>
                                        </p:tgtEl>
                                        <p:attrNameLst>
                                          <p:attrName>ppt_x</p:attrName>
                                        </p:attrNameLst>
                                      </p:cBhvr>
                                      <p:tavLst>
                                        <p:tav tm="0">
                                          <p:val>
                                            <p:strVal val="0-#ppt_w/2"/>
                                          </p:val>
                                        </p:tav>
                                        <p:tav tm="100000">
                                          <p:val>
                                            <p:strVal val="#ppt_x"/>
                                          </p:val>
                                        </p:tav>
                                      </p:tavLst>
                                    </p:anim>
                                    <p:anim calcmode="lin" valueType="num">
                                      <p:cBhvr additive="base">
                                        <p:cTn id="18" dur="500" fill="hold"/>
                                        <p:tgtEl>
                                          <p:spTgt spid="243612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436134">
                                            <p:txEl>
                                              <p:charRg st="0" end="3"/>
                                            </p:txEl>
                                          </p:spTgt>
                                        </p:tgtEl>
                                        <p:attrNameLst>
                                          <p:attrName>style.visibility</p:attrName>
                                        </p:attrNameLst>
                                      </p:cBhvr>
                                      <p:to>
                                        <p:strVal val="visible"/>
                                      </p:to>
                                    </p:set>
                                    <p:anim calcmode="lin" valueType="num">
                                      <p:cBhvr additive="base">
                                        <p:cTn id="22" dur="500" fill="hold"/>
                                        <p:tgtEl>
                                          <p:spTgt spid="2436134">
                                            <p:txEl>
                                              <p:charRg st="0"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436134">
                                            <p:txEl>
                                              <p:charRg st="0"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436102"/>
                                        </p:tgtEl>
                                        <p:attrNameLst>
                                          <p:attrName>style.visibility</p:attrName>
                                        </p:attrNameLst>
                                      </p:cBhvr>
                                      <p:to>
                                        <p:strVal val="visible"/>
                                      </p:to>
                                    </p:set>
                                    <p:anim calcmode="lin" valueType="num">
                                      <p:cBhvr additive="base">
                                        <p:cTn id="28" dur="500" fill="hold"/>
                                        <p:tgtEl>
                                          <p:spTgt spid="2436102"/>
                                        </p:tgtEl>
                                        <p:attrNameLst>
                                          <p:attrName>ppt_x</p:attrName>
                                        </p:attrNameLst>
                                      </p:cBhvr>
                                      <p:tavLst>
                                        <p:tav tm="0">
                                          <p:val>
                                            <p:strVal val="0-#ppt_w/2"/>
                                          </p:val>
                                        </p:tav>
                                        <p:tav tm="100000">
                                          <p:val>
                                            <p:strVal val="#ppt_x"/>
                                          </p:val>
                                        </p:tav>
                                      </p:tavLst>
                                    </p:anim>
                                    <p:anim calcmode="lin" valueType="num">
                                      <p:cBhvr additive="base">
                                        <p:cTn id="29" dur="500" fill="hold"/>
                                        <p:tgtEl>
                                          <p:spTgt spid="2436102"/>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2436119"/>
                                        </p:tgtEl>
                                        <p:attrNameLst>
                                          <p:attrName>style.visibility</p:attrName>
                                        </p:attrNameLst>
                                      </p:cBhvr>
                                      <p:to>
                                        <p:strVal val="visible"/>
                                      </p:to>
                                    </p:set>
                                    <p:anim calcmode="lin" valueType="num">
                                      <p:cBhvr additive="base">
                                        <p:cTn id="33" dur="500" fill="hold"/>
                                        <p:tgtEl>
                                          <p:spTgt spid="2436119"/>
                                        </p:tgtEl>
                                        <p:attrNameLst>
                                          <p:attrName>ppt_x</p:attrName>
                                        </p:attrNameLst>
                                      </p:cBhvr>
                                      <p:tavLst>
                                        <p:tav tm="0">
                                          <p:val>
                                            <p:strVal val="0-#ppt_w/2"/>
                                          </p:val>
                                        </p:tav>
                                        <p:tav tm="100000">
                                          <p:val>
                                            <p:strVal val="#ppt_x"/>
                                          </p:val>
                                        </p:tav>
                                      </p:tavLst>
                                    </p:anim>
                                    <p:anim calcmode="lin" valueType="num">
                                      <p:cBhvr additive="base">
                                        <p:cTn id="34" dur="500" fill="hold"/>
                                        <p:tgtEl>
                                          <p:spTgt spid="2436119"/>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2" presetClass="entr" presetSubtype="8" fill="hold" nodeType="afterEffect">
                                  <p:stCondLst>
                                    <p:cond delay="0"/>
                                  </p:stCondLst>
                                  <p:childTnLst>
                                    <p:set>
                                      <p:cBhvr>
                                        <p:cTn id="37" dur="1" fill="hold">
                                          <p:stCondLst>
                                            <p:cond delay="0"/>
                                          </p:stCondLst>
                                        </p:cTn>
                                        <p:tgtEl>
                                          <p:spTgt spid="2436129"/>
                                        </p:tgtEl>
                                        <p:attrNameLst>
                                          <p:attrName>style.visibility</p:attrName>
                                        </p:attrNameLst>
                                      </p:cBhvr>
                                      <p:to>
                                        <p:strVal val="visible"/>
                                      </p:to>
                                    </p:set>
                                    <p:anim calcmode="lin" valueType="num">
                                      <p:cBhvr additive="base">
                                        <p:cTn id="38" dur="500" fill="hold"/>
                                        <p:tgtEl>
                                          <p:spTgt spid="2436129"/>
                                        </p:tgtEl>
                                        <p:attrNameLst>
                                          <p:attrName>ppt_x</p:attrName>
                                        </p:attrNameLst>
                                      </p:cBhvr>
                                      <p:tavLst>
                                        <p:tav tm="0">
                                          <p:val>
                                            <p:strVal val="0-#ppt_w/2"/>
                                          </p:val>
                                        </p:tav>
                                        <p:tav tm="100000">
                                          <p:val>
                                            <p:strVal val="#ppt_x"/>
                                          </p:val>
                                        </p:tav>
                                      </p:tavLst>
                                    </p:anim>
                                    <p:anim calcmode="lin" valueType="num">
                                      <p:cBhvr additive="base">
                                        <p:cTn id="39" dur="500" fill="hold"/>
                                        <p:tgtEl>
                                          <p:spTgt spid="2436129"/>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2436142"/>
                                        </p:tgtEl>
                                        <p:attrNameLst>
                                          <p:attrName>style.visibility</p:attrName>
                                        </p:attrNameLst>
                                      </p:cBhvr>
                                      <p:to>
                                        <p:strVal val="visible"/>
                                      </p:to>
                                    </p:set>
                                    <p:anim calcmode="lin" valueType="num">
                                      <p:cBhvr additive="base">
                                        <p:cTn id="43" dur="500" fill="hold"/>
                                        <p:tgtEl>
                                          <p:spTgt spid="2436142"/>
                                        </p:tgtEl>
                                        <p:attrNameLst>
                                          <p:attrName>ppt_x</p:attrName>
                                        </p:attrNameLst>
                                      </p:cBhvr>
                                      <p:tavLst>
                                        <p:tav tm="0">
                                          <p:val>
                                            <p:strVal val="0-#ppt_w/2"/>
                                          </p:val>
                                        </p:tav>
                                        <p:tav tm="100000">
                                          <p:val>
                                            <p:strVal val="#ppt_x"/>
                                          </p:val>
                                        </p:tav>
                                      </p:tavLst>
                                    </p:anim>
                                    <p:anim calcmode="lin" valueType="num">
                                      <p:cBhvr additive="base">
                                        <p:cTn id="44" dur="500" fill="hold"/>
                                        <p:tgtEl>
                                          <p:spTgt spid="243614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436111"/>
                                        </p:tgtEl>
                                        <p:attrNameLst>
                                          <p:attrName>style.visibility</p:attrName>
                                        </p:attrNameLst>
                                      </p:cBhvr>
                                      <p:to>
                                        <p:strVal val="visible"/>
                                      </p:to>
                                    </p:set>
                                    <p:anim calcmode="lin" valueType="num">
                                      <p:cBhvr additive="base">
                                        <p:cTn id="49" dur="500" fill="hold"/>
                                        <p:tgtEl>
                                          <p:spTgt spid="2436111"/>
                                        </p:tgtEl>
                                        <p:attrNameLst>
                                          <p:attrName>ppt_x</p:attrName>
                                        </p:attrNameLst>
                                      </p:cBhvr>
                                      <p:tavLst>
                                        <p:tav tm="0">
                                          <p:val>
                                            <p:strVal val="0-#ppt_w/2"/>
                                          </p:val>
                                        </p:tav>
                                        <p:tav tm="100000">
                                          <p:val>
                                            <p:strVal val="#ppt_x"/>
                                          </p:val>
                                        </p:tav>
                                      </p:tavLst>
                                    </p:anim>
                                    <p:anim calcmode="lin" valueType="num">
                                      <p:cBhvr additive="base">
                                        <p:cTn id="50" dur="500" fill="hold"/>
                                        <p:tgtEl>
                                          <p:spTgt spid="2436111"/>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2436120"/>
                                        </p:tgtEl>
                                        <p:attrNameLst>
                                          <p:attrName>style.visibility</p:attrName>
                                        </p:attrNameLst>
                                      </p:cBhvr>
                                      <p:to>
                                        <p:strVal val="visible"/>
                                      </p:to>
                                    </p:set>
                                    <p:anim calcmode="lin" valueType="num">
                                      <p:cBhvr additive="base">
                                        <p:cTn id="54" dur="500" fill="hold"/>
                                        <p:tgtEl>
                                          <p:spTgt spid="2436120"/>
                                        </p:tgtEl>
                                        <p:attrNameLst>
                                          <p:attrName>ppt_x</p:attrName>
                                        </p:attrNameLst>
                                      </p:cBhvr>
                                      <p:tavLst>
                                        <p:tav tm="0">
                                          <p:val>
                                            <p:strVal val="0-#ppt_w/2"/>
                                          </p:val>
                                        </p:tav>
                                        <p:tav tm="100000">
                                          <p:val>
                                            <p:strVal val="#ppt_x"/>
                                          </p:val>
                                        </p:tav>
                                      </p:tavLst>
                                    </p:anim>
                                    <p:anim calcmode="lin" valueType="num">
                                      <p:cBhvr additive="base">
                                        <p:cTn id="55" dur="500" fill="hold"/>
                                        <p:tgtEl>
                                          <p:spTgt spid="2436120"/>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nodeType="afterEffect">
                                  <p:stCondLst>
                                    <p:cond delay="0"/>
                                  </p:stCondLst>
                                  <p:childTnLst>
                                    <p:set>
                                      <p:cBhvr>
                                        <p:cTn id="58" dur="1" fill="hold">
                                          <p:stCondLst>
                                            <p:cond delay="0"/>
                                          </p:stCondLst>
                                        </p:cTn>
                                        <p:tgtEl>
                                          <p:spTgt spid="2436130"/>
                                        </p:tgtEl>
                                        <p:attrNameLst>
                                          <p:attrName>style.visibility</p:attrName>
                                        </p:attrNameLst>
                                      </p:cBhvr>
                                      <p:to>
                                        <p:strVal val="visible"/>
                                      </p:to>
                                    </p:set>
                                    <p:anim calcmode="lin" valueType="num">
                                      <p:cBhvr additive="base">
                                        <p:cTn id="59" dur="500" fill="hold"/>
                                        <p:tgtEl>
                                          <p:spTgt spid="2436130"/>
                                        </p:tgtEl>
                                        <p:attrNameLst>
                                          <p:attrName>ppt_x</p:attrName>
                                        </p:attrNameLst>
                                      </p:cBhvr>
                                      <p:tavLst>
                                        <p:tav tm="0">
                                          <p:val>
                                            <p:strVal val="0-#ppt_w/2"/>
                                          </p:val>
                                        </p:tav>
                                        <p:tav tm="100000">
                                          <p:val>
                                            <p:strVal val="#ppt_x"/>
                                          </p:val>
                                        </p:tav>
                                      </p:tavLst>
                                    </p:anim>
                                    <p:anim calcmode="lin" valueType="num">
                                      <p:cBhvr additive="base">
                                        <p:cTn id="60" dur="500" fill="hold"/>
                                        <p:tgtEl>
                                          <p:spTgt spid="2436130"/>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8" fill="hold" grpId="0" nodeType="afterEffect">
                                  <p:stCondLst>
                                    <p:cond delay="0"/>
                                  </p:stCondLst>
                                  <p:childTnLst>
                                    <p:set>
                                      <p:cBhvr>
                                        <p:cTn id="63" dur="1" fill="hold">
                                          <p:stCondLst>
                                            <p:cond delay="0"/>
                                          </p:stCondLst>
                                        </p:cTn>
                                        <p:tgtEl>
                                          <p:spTgt spid="2436143"/>
                                        </p:tgtEl>
                                        <p:attrNameLst>
                                          <p:attrName>style.visibility</p:attrName>
                                        </p:attrNameLst>
                                      </p:cBhvr>
                                      <p:to>
                                        <p:strVal val="visible"/>
                                      </p:to>
                                    </p:set>
                                    <p:anim calcmode="lin" valueType="num">
                                      <p:cBhvr additive="base">
                                        <p:cTn id="64" dur="500" fill="hold"/>
                                        <p:tgtEl>
                                          <p:spTgt spid="2436143"/>
                                        </p:tgtEl>
                                        <p:attrNameLst>
                                          <p:attrName>ppt_x</p:attrName>
                                        </p:attrNameLst>
                                      </p:cBhvr>
                                      <p:tavLst>
                                        <p:tav tm="0">
                                          <p:val>
                                            <p:strVal val="0-#ppt_w/2"/>
                                          </p:val>
                                        </p:tav>
                                        <p:tav tm="100000">
                                          <p:val>
                                            <p:strVal val="#ppt_x"/>
                                          </p:val>
                                        </p:tav>
                                      </p:tavLst>
                                    </p:anim>
                                    <p:anim calcmode="lin" valueType="num">
                                      <p:cBhvr additive="base">
                                        <p:cTn id="65" dur="500" fill="hold"/>
                                        <p:tgtEl>
                                          <p:spTgt spid="243614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436109"/>
                                        </p:tgtEl>
                                        <p:attrNameLst>
                                          <p:attrName>style.visibility</p:attrName>
                                        </p:attrNameLst>
                                      </p:cBhvr>
                                      <p:to>
                                        <p:strVal val="visible"/>
                                      </p:to>
                                    </p:set>
                                    <p:anim calcmode="lin" valueType="num">
                                      <p:cBhvr additive="base">
                                        <p:cTn id="70" dur="500" fill="hold"/>
                                        <p:tgtEl>
                                          <p:spTgt spid="2436109"/>
                                        </p:tgtEl>
                                        <p:attrNameLst>
                                          <p:attrName>ppt_x</p:attrName>
                                        </p:attrNameLst>
                                      </p:cBhvr>
                                      <p:tavLst>
                                        <p:tav tm="0">
                                          <p:val>
                                            <p:strVal val="0-#ppt_w/2"/>
                                          </p:val>
                                        </p:tav>
                                        <p:tav tm="100000">
                                          <p:val>
                                            <p:strVal val="#ppt_x"/>
                                          </p:val>
                                        </p:tav>
                                      </p:tavLst>
                                    </p:anim>
                                    <p:anim calcmode="lin" valueType="num">
                                      <p:cBhvr additive="base">
                                        <p:cTn id="71" dur="500" fill="hold"/>
                                        <p:tgtEl>
                                          <p:spTgt spid="2436109"/>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2" presetClass="entr" presetSubtype="8" fill="hold" grpId="0" nodeType="afterEffect">
                                  <p:stCondLst>
                                    <p:cond delay="0"/>
                                  </p:stCondLst>
                                  <p:childTnLst>
                                    <p:set>
                                      <p:cBhvr>
                                        <p:cTn id="74" dur="1" fill="hold">
                                          <p:stCondLst>
                                            <p:cond delay="0"/>
                                          </p:stCondLst>
                                        </p:cTn>
                                        <p:tgtEl>
                                          <p:spTgt spid="2436121"/>
                                        </p:tgtEl>
                                        <p:attrNameLst>
                                          <p:attrName>style.visibility</p:attrName>
                                        </p:attrNameLst>
                                      </p:cBhvr>
                                      <p:to>
                                        <p:strVal val="visible"/>
                                      </p:to>
                                    </p:set>
                                    <p:anim calcmode="lin" valueType="num">
                                      <p:cBhvr additive="base">
                                        <p:cTn id="75" dur="500" fill="hold"/>
                                        <p:tgtEl>
                                          <p:spTgt spid="2436121"/>
                                        </p:tgtEl>
                                        <p:attrNameLst>
                                          <p:attrName>ppt_x</p:attrName>
                                        </p:attrNameLst>
                                      </p:cBhvr>
                                      <p:tavLst>
                                        <p:tav tm="0">
                                          <p:val>
                                            <p:strVal val="0-#ppt_w/2"/>
                                          </p:val>
                                        </p:tav>
                                        <p:tav tm="100000">
                                          <p:val>
                                            <p:strVal val="#ppt_x"/>
                                          </p:val>
                                        </p:tav>
                                      </p:tavLst>
                                    </p:anim>
                                    <p:anim calcmode="lin" valueType="num">
                                      <p:cBhvr additive="base">
                                        <p:cTn id="76" dur="500" fill="hold"/>
                                        <p:tgtEl>
                                          <p:spTgt spid="2436121"/>
                                        </p:tgtEl>
                                        <p:attrNameLst>
                                          <p:attrName>ppt_y</p:attrName>
                                        </p:attrNameLst>
                                      </p:cBhvr>
                                      <p:tavLst>
                                        <p:tav tm="0">
                                          <p:val>
                                            <p:strVal val="#ppt_y"/>
                                          </p:val>
                                        </p:tav>
                                        <p:tav tm="100000">
                                          <p:val>
                                            <p:strVal val="#ppt_y"/>
                                          </p:val>
                                        </p:tav>
                                      </p:tavLst>
                                    </p:anim>
                                  </p:childTnLst>
                                </p:cTn>
                              </p:par>
                            </p:childTnLst>
                          </p:cTn>
                        </p:par>
                        <p:par>
                          <p:cTn id="77" fill="hold">
                            <p:stCondLst>
                              <p:cond delay="1000"/>
                            </p:stCondLst>
                            <p:childTnLst>
                              <p:par>
                                <p:cTn id="78" presetID="2" presetClass="entr" presetSubtype="8" fill="hold" nodeType="afterEffect">
                                  <p:stCondLst>
                                    <p:cond delay="0"/>
                                  </p:stCondLst>
                                  <p:childTnLst>
                                    <p:set>
                                      <p:cBhvr>
                                        <p:cTn id="79" dur="1" fill="hold">
                                          <p:stCondLst>
                                            <p:cond delay="0"/>
                                          </p:stCondLst>
                                        </p:cTn>
                                        <p:tgtEl>
                                          <p:spTgt spid="2436131"/>
                                        </p:tgtEl>
                                        <p:attrNameLst>
                                          <p:attrName>style.visibility</p:attrName>
                                        </p:attrNameLst>
                                      </p:cBhvr>
                                      <p:to>
                                        <p:strVal val="visible"/>
                                      </p:to>
                                    </p:set>
                                    <p:anim calcmode="lin" valueType="num">
                                      <p:cBhvr additive="base">
                                        <p:cTn id="80" dur="500" fill="hold"/>
                                        <p:tgtEl>
                                          <p:spTgt spid="2436131"/>
                                        </p:tgtEl>
                                        <p:attrNameLst>
                                          <p:attrName>ppt_x</p:attrName>
                                        </p:attrNameLst>
                                      </p:cBhvr>
                                      <p:tavLst>
                                        <p:tav tm="0">
                                          <p:val>
                                            <p:strVal val="0-#ppt_w/2"/>
                                          </p:val>
                                        </p:tav>
                                        <p:tav tm="100000">
                                          <p:val>
                                            <p:strVal val="#ppt_x"/>
                                          </p:val>
                                        </p:tav>
                                      </p:tavLst>
                                    </p:anim>
                                    <p:anim calcmode="lin" valueType="num">
                                      <p:cBhvr additive="base">
                                        <p:cTn id="81" dur="500" fill="hold"/>
                                        <p:tgtEl>
                                          <p:spTgt spid="2436131"/>
                                        </p:tgtEl>
                                        <p:attrNameLst>
                                          <p:attrName>ppt_y</p:attrName>
                                        </p:attrNameLst>
                                      </p:cBhvr>
                                      <p:tavLst>
                                        <p:tav tm="0">
                                          <p:val>
                                            <p:strVal val="#ppt_y"/>
                                          </p:val>
                                        </p:tav>
                                        <p:tav tm="100000">
                                          <p:val>
                                            <p:strVal val="#ppt_y"/>
                                          </p:val>
                                        </p:tav>
                                      </p:tavLst>
                                    </p:anim>
                                  </p:childTnLst>
                                </p:cTn>
                              </p:par>
                            </p:childTnLst>
                          </p:cTn>
                        </p:par>
                        <p:par>
                          <p:cTn id="82" fill="hold">
                            <p:stCondLst>
                              <p:cond delay="1500"/>
                            </p:stCondLst>
                            <p:childTnLst>
                              <p:par>
                                <p:cTn id="83" presetID="2" presetClass="entr" presetSubtype="8" fill="hold" grpId="0" nodeType="afterEffect">
                                  <p:stCondLst>
                                    <p:cond delay="0"/>
                                  </p:stCondLst>
                                  <p:childTnLst>
                                    <p:set>
                                      <p:cBhvr>
                                        <p:cTn id="84" dur="1" fill="hold">
                                          <p:stCondLst>
                                            <p:cond delay="0"/>
                                          </p:stCondLst>
                                        </p:cTn>
                                        <p:tgtEl>
                                          <p:spTgt spid="2436144"/>
                                        </p:tgtEl>
                                        <p:attrNameLst>
                                          <p:attrName>style.visibility</p:attrName>
                                        </p:attrNameLst>
                                      </p:cBhvr>
                                      <p:to>
                                        <p:strVal val="visible"/>
                                      </p:to>
                                    </p:set>
                                    <p:anim calcmode="lin" valueType="num">
                                      <p:cBhvr additive="base">
                                        <p:cTn id="85" dur="500" fill="hold"/>
                                        <p:tgtEl>
                                          <p:spTgt spid="2436144"/>
                                        </p:tgtEl>
                                        <p:attrNameLst>
                                          <p:attrName>ppt_x</p:attrName>
                                        </p:attrNameLst>
                                      </p:cBhvr>
                                      <p:tavLst>
                                        <p:tav tm="0">
                                          <p:val>
                                            <p:strVal val="0-#ppt_w/2"/>
                                          </p:val>
                                        </p:tav>
                                        <p:tav tm="100000">
                                          <p:val>
                                            <p:strVal val="#ppt_x"/>
                                          </p:val>
                                        </p:tav>
                                      </p:tavLst>
                                    </p:anim>
                                    <p:anim calcmode="lin" valueType="num">
                                      <p:cBhvr additive="base">
                                        <p:cTn id="86" dur="500" fill="hold"/>
                                        <p:tgtEl>
                                          <p:spTgt spid="243614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436112"/>
                                        </p:tgtEl>
                                        <p:attrNameLst>
                                          <p:attrName>style.visibility</p:attrName>
                                        </p:attrNameLst>
                                      </p:cBhvr>
                                      <p:to>
                                        <p:strVal val="visible"/>
                                      </p:to>
                                    </p:set>
                                    <p:anim calcmode="lin" valueType="num">
                                      <p:cBhvr additive="base">
                                        <p:cTn id="91" dur="500" fill="hold"/>
                                        <p:tgtEl>
                                          <p:spTgt spid="2436112"/>
                                        </p:tgtEl>
                                        <p:attrNameLst>
                                          <p:attrName>ppt_x</p:attrName>
                                        </p:attrNameLst>
                                      </p:cBhvr>
                                      <p:tavLst>
                                        <p:tav tm="0">
                                          <p:val>
                                            <p:strVal val="0-#ppt_w/2"/>
                                          </p:val>
                                        </p:tav>
                                        <p:tav tm="100000">
                                          <p:val>
                                            <p:strVal val="#ppt_x"/>
                                          </p:val>
                                        </p:tav>
                                      </p:tavLst>
                                    </p:anim>
                                    <p:anim calcmode="lin" valueType="num">
                                      <p:cBhvr additive="base">
                                        <p:cTn id="92" dur="500" fill="hold"/>
                                        <p:tgtEl>
                                          <p:spTgt spid="2436112"/>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2436122"/>
                                        </p:tgtEl>
                                        <p:attrNameLst>
                                          <p:attrName>style.visibility</p:attrName>
                                        </p:attrNameLst>
                                      </p:cBhvr>
                                      <p:to>
                                        <p:strVal val="visible"/>
                                      </p:to>
                                    </p:set>
                                    <p:anim calcmode="lin" valueType="num">
                                      <p:cBhvr additive="base">
                                        <p:cTn id="96" dur="500" fill="hold"/>
                                        <p:tgtEl>
                                          <p:spTgt spid="2436122"/>
                                        </p:tgtEl>
                                        <p:attrNameLst>
                                          <p:attrName>ppt_x</p:attrName>
                                        </p:attrNameLst>
                                      </p:cBhvr>
                                      <p:tavLst>
                                        <p:tav tm="0">
                                          <p:val>
                                            <p:strVal val="0-#ppt_w/2"/>
                                          </p:val>
                                        </p:tav>
                                        <p:tav tm="100000">
                                          <p:val>
                                            <p:strVal val="#ppt_x"/>
                                          </p:val>
                                        </p:tav>
                                      </p:tavLst>
                                    </p:anim>
                                    <p:anim calcmode="lin" valueType="num">
                                      <p:cBhvr additive="base">
                                        <p:cTn id="97" dur="500" fill="hold"/>
                                        <p:tgtEl>
                                          <p:spTgt spid="2436122"/>
                                        </p:tgtEl>
                                        <p:attrNameLst>
                                          <p:attrName>ppt_y</p:attrName>
                                        </p:attrNameLst>
                                      </p:cBhvr>
                                      <p:tavLst>
                                        <p:tav tm="0">
                                          <p:val>
                                            <p:strVal val="#ppt_y"/>
                                          </p:val>
                                        </p:tav>
                                        <p:tav tm="100000">
                                          <p:val>
                                            <p:strVal val="#ppt_y"/>
                                          </p:val>
                                        </p:tav>
                                      </p:tavLst>
                                    </p:anim>
                                  </p:childTnLst>
                                </p:cTn>
                              </p:par>
                            </p:childTnLst>
                          </p:cTn>
                        </p:par>
                        <p:par>
                          <p:cTn id="98" fill="hold">
                            <p:stCondLst>
                              <p:cond delay="1000"/>
                            </p:stCondLst>
                            <p:childTnLst>
                              <p:par>
                                <p:cTn id="99" presetID="2" presetClass="entr" presetSubtype="8" fill="hold" nodeType="afterEffect">
                                  <p:stCondLst>
                                    <p:cond delay="0"/>
                                  </p:stCondLst>
                                  <p:childTnLst>
                                    <p:set>
                                      <p:cBhvr>
                                        <p:cTn id="100" dur="1" fill="hold">
                                          <p:stCondLst>
                                            <p:cond delay="0"/>
                                          </p:stCondLst>
                                        </p:cTn>
                                        <p:tgtEl>
                                          <p:spTgt spid="2436132"/>
                                        </p:tgtEl>
                                        <p:attrNameLst>
                                          <p:attrName>style.visibility</p:attrName>
                                        </p:attrNameLst>
                                      </p:cBhvr>
                                      <p:to>
                                        <p:strVal val="visible"/>
                                      </p:to>
                                    </p:set>
                                    <p:anim calcmode="lin" valueType="num">
                                      <p:cBhvr additive="base">
                                        <p:cTn id="101" dur="500" fill="hold"/>
                                        <p:tgtEl>
                                          <p:spTgt spid="2436132"/>
                                        </p:tgtEl>
                                        <p:attrNameLst>
                                          <p:attrName>ppt_x</p:attrName>
                                        </p:attrNameLst>
                                      </p:cBhvr>
                                      <p:tavLst>
                                        <p:tav tm="0">
                                          <p:val>
                                            <p:strVal val="0-#ppt_w/2"/>
                                          </p:val>
                                        </p:tav>
                                        <p:tav tm="100000">
                                          <p:val>
                                            <p:strVal val="#ppt_x"/>
                                          </p:val>
                                        </p:tav>
                                      </p:tavLst>
                                    </p:anim>
                                    <p:anim calcmode="lin" valueType="num">
                                      <p:cBhvr additive="base">
                                        <p:cTn id="102" dur="500" fill="hold"/>
                                        <p:tgtEl>
                                          <p:spTgt spid="2436132"/>
                                        </p:tgtEl>
                                        <p:attrNameLst>
                                          <p:attrName>ppt_y</p:attrName>
                                        </p:attrNameLst>
                                      </p:cBhvr>
                                      <p:tavLst>
                                        <p:tav tm="0">
                                          <p:val>
                                            <p:strVal val="#ppt_y"/>
                                          </p:val>
                                        </p:tav>
                                        <p:tav tm="100000">
                                          <p:val>
                                            <p:strVal val="#ppt_y"/>
                                          </p:val>
                                        </p:tav>
                                      </p:tavLst>
                                    </p:anim>
                                  </p:childTnLst>
                                </p:cTn>
                              </p:par>
                            </p:childTnLst>
                          </p:cTn>
                        </p:par>
                        <p:par>
                          <p:cTn id="103" fill="hold">
                            <p:stCondLst>
                              <p:cond delay="1500"/>
                            </p:stCondLst>
                            <p:childTnLst>
                              <p:par>
                                <p:cTn id="104" presetID="2" presetClass="entr" presetSubtype="8" fill="hold" grpId="0" nodeType="afterEffect">
                                  <p:stCondLst>
                                    <p:cond delay="0"/>
                                  </p:stCondLst>
                                  <p:childTnLst>
                                    <p:set>
                                      <p:cBhvr>
                                        <p:cTn id="105" dur="1" fill="hold">
                                          <p:stCondLst>
                                            <p:cond delay="0"/>
                                          </p:stCondLst>
                                        </p:cTn>
                                        <p:tgtEl>
                                          <p:spTgt spid="2436145"/>
                                        </p:tgtEl>
                                        <p:attrNameLst>
                                          <p:attrName>style.visibility</p:attrName>
                                        </p:attrNameLst>
                                      </p:cBhvr>
                                      <p:to>
                                        <p:strVal val="visible"/>
                                      </p:to>
                                    </p:set>
                                    <p:anim calcmode="lin" valueType="num">
                                      <p:cBhvr additive="base">
                                        <p:cTn id="106" dur="500" fill="hold"/>
                                        <p:tgtEl>
                                          <p:spTgt spid="2436145"/>
                                        </p:tgtEl>
                                        <p:attrNameLst>
                                          <p:attrName>ppt_x</p:attrName>
                                        </p:attrNameLst>
                                      </p:cBhvr>
                                      <p:tavLst>
                                        <p:tav tm="0">
                                          <p:val>
                                            <p:strVal val="0-#ppt_w/2"/>
                                          </p:val>
                                        </p:tav>
                                        <p:tav tm="100000">
                                          <p:val>
                                            <p:strVal val="#ppt_x"/>
                                          </p:val>
                                        </p:tav>
                                      </p:tavLst>
                                    </p:anim>
                                    <p:anim calcmode="lin" valueType="num">
                                      <p:cBhvr additive="base">
                                        <p:cTn id="107" dur="500" fill="hold"/>
                                        <p:tgtEl>
                                          <p:spTgt spid="2436145"/>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2436110"/>
                                        </p:tgtEl>
                                        <p:attrNameLst>
                                          <p:attrName>style.visibility</p:attrName>
                                        </p:attrNameLst>
                                      </p:cBhvr>
                                      <p:to>
                                        <p:strVal val="visible"/>
                                      </p:to>
                                    </p:set>
                                    <p:anim calcmode="lin" valueType="num">
                                      <p:cBhvr additive="base">
                                        <p:cTn id="112" dur="500" fill="hold"/>
                                        <p:tgtEl>
                                          <p:spTgt spid="2436110"/>
                                        </p:tgtEl>
                                        <p:attrNameLst>
                                          <p:attrName>ppt_x</p:attrName>
                                        </p:attrNameLst>
                                      </p:cBhvr>
                                      <p:tavLst>
                                        <p:tav tm="0">
                                          <p:val>
                                            <p:strVal val="0-#ppt_w/2"/>
                                          </p:val>
                                        </p:tav>
                                        <p:tav tm="100000">
                                          <p:val>
                                            <p:strVal val="#ppt_x"/>
                                          </p:val>
                                        </p:tav>
                                      </p:tavLst>
                                    </p:anim>
                                    <p:anim calcmode="lin" valueType="num">
                                      <p:cBhvr additive="base">
                                        <p:cTn id="113" dur="500" fill="hold"/>
                                        <p:tgtEl>
                                          <p:spTgt spid="2436110"/>
                                        </p:tgtEl>
                                        <p:attrNameLst>
                                          <p:attrName>ppt_y</p:attrName>
                                        </p:attrNameLst>
                                      </p:cBhvr>
                                      <p:tavLst>
                                        <p:tav tm="0">
                                          <p:val>
                                            <p:strVal val="#ppt_y"/>
                                          </p:val>
                                        </p:tav>
                                        <p:tav tm="100000">
                                          <p:val>
                                            <p:strVal val="#ppt_y"/>
                                          </p:val>
                                        </p:tav>
                                      </p:tavLst>
                                    </p:anim>
                                  </p:childTnLst>
                                </p:cTn>
                              </p:par>
                            </p:childTnLst>
                          </p:cTn>
                        </p:par>
                        <p:par>
                          <p:cTn id="114" fill="hold">
                            <p:stCondLst>
                              <p:cond delay="500"/>
                            </p:stCondLst>
                            <p:childTnLst>
                              <p:par>
                                <p:cTn id="115" presetID="2" presetClass="entr" presetSubtype="8" fill="hold" grpId="0" nodeType="afterEffect">
                                  <p:stCondLst>
                                    <p:cond delay="0"/>
                                  </p:stCondLst>
                                  <p:childTnLst>
                                    <p:set>
                                      <p:cBhvr>
                                        <p:cTn id="116" dur="1" fill="hold">
                                          <p:stCondLst>
                                            <p:cond delay="0"/>
                                          </p:stCondLst>
                                        </p:cTn>
                                        <p:tgtEl>
                                          <p:spTgt spid="2436123"/>
                                        </p:tgtEl>
                                        <p:attrNameLst>
                                          <p:attrName>style.visibility</p:attrName>
                                        </p:attrNameLst>
                                      </p:cBhvr>
                                      <p:to>
                                        <p:strVal val="visible"/>
                                      </p:to>
                                    </p:set>
                                    <p:anim calcmode="lin" valueType="num">
                                      <p:cBhvr additive="base">
                                        <p:cTn id="117" dur="500" fill="hold"/>
                                        <p:tgtEl>
                                          <p:spTgt spid="2436123"/>
                                        </p:tgtEl>
                                        <p:attrNameLst>
                                          <p:attrName>ppt_x</p:attrName>
                                        </p:attrNameLst>
                                      </p:cBhvr>
                                      <p:tavLst>
                                        <p:tav tm="0">
                                          <p:val>
                                            <p:strVal val="0-#ppt_w/2"/>
                                          </p:val>
                                        </p:tav>
                                        <p:tav tm="100000">
                                          <p:val>
                                            <p:strVal val="#ppt_x"/>
                                          </p:val>
                                        </p:tav>
                                      </p:tavLst>
                                    </p:anim>
                                    <p:anim calcmode="lin" valueType="num">
                                      <p:cBhvr additive="base">
                                        <p:cTn id="118" dur="500" fill="hold"/>
                                        <p:tgtEl>
                                          <p:spTgt spid="2436123"/>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2436107"/>
                                        </p:tgtEl>
                                        <p:attrNameLst>
                                          <p:attrName>style.visibility</p:attrName>
                                        </p:attrNameLst>
                                      </p:cBhvr>
                                      <p:to>
                                        <p:strVal val="visible"/>
                                      </p:to>
                                    </p:set>
                                    <p:anim calcmode="lin" valueType="num">
                                      <p:cBhvr additive="base">
                                        <p:cTn id="123" dur="500" fill="hold"/>
                                        <p:tgtEl>
                                          <p:spTgt spid="2436107"/>
                                        </p:tgtEl>
                                        <p:attrNameLst>
                                          <p:attrName>ppt_x</p:attrName>
                                        </p:attrNameLst>
                                      </p:cBhvr>
                                      <p:tavLst>
                                        <p:tav tm="0">
                                          <p:val>
                                            <p:strVal val="0-#ppt_w/2"/>
                                          </p:val>
                                        </p:tav>
                                        <p:tav tm="100000">
                                          <p:val>
                                            <p:strVal val="#ppt_x"/>
                                          </p:val>
                                        </p:tav>
                                      </p:tavLst>
                                    </p:anim>
                                    <p:anim calcmode="lin" valueType="num">
                                      <p:cBhvr additive="base">
                                        <p:cTn id="124" dur="500" fill="hold"/>
                                        <p:tgtEl>
                                          <p:spTgt spid="2436107"/>
                                        </p:tgtEl>
                                        <p:attrNameLst>
                                          <p:attrName>ppt_y</p:attrName>
                                        </p:attrNameLst>
                                      </p:cBhvr>
                                      <p:tavLst>
                                        <p:tav tm="0">
                                          <p:val>
                                            <p:strVal val="#ppt_y"/>
                                          </p:val>
                                        </p:tav>
                                        <p:tav tm="100000">
                                          <p:val>
                                            <p:strVal val="#ppt_y"/>
                                          </p:val>
                                        </p:tav>
                                      </p:tavLst>
                                    </p:anim>
                                  </p:childTnLst>
                                </p:cTn>
                              </p:par>
                            </p:childTnLst>
                          </p:cTn>
                        </p:par>
                        <p:par>
                          <p:cTn id="125" fill="hold">
                            <p:stCondLst>
                              <p:cond delay="500"/>
                            </p:stCondLst>
                            <p:childTnLst>
                              <p:par>
                                <p:cTn id="126" presetID="1" presetClass="entr" presetSubtype="0" fill="hold" nodeType="afterEffect">
                                  <p:stCondLst>
                                    <p:cond delay="0"/>
                                  </p:stCondLst>
                                  <p:childTnLst>
                                    <p:set>
                                      <p:cBhvr>
                                        <p:cTn id="127" dur="1" fill="hold">
                                          <p:stCondLst>
                                            <p:cond delay="0"/>
                                          </p:stCondLst>
                                        </p:cTn>
                                        <p:tgtEl>
                                          <p:spTgt spid="2436106"/>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nodeType="afterEffect">
                                  <p:stCondLst>
                                    <p:cond delay="0"/>
                                  </p:stCondLst>
                                  <p:childTnLst>
                                    <p:set>
                                      <p:cBhvr>
                                        <p:cTn id="130" dur="1" fill="hold">
                                          <p:stCondLst>
                                            <p:cond delay="0"/>
                                          </p:stCondLst>
                                        </p:cTn>
                                        <p:tgtEl>
                                          <p:spTgt spid="2436108"/>
                                        </p:tgtEl>
                                        <p:attrNameLst>
                                          <p:attrName>style.visibility</p:attrName>
                                        </p:attrNameLst>
                                      </p:cBhvr>
                                      <p:to>
                                        <p:strVal val="visible"/>
                                      </p:to>
                                    </p:set>
                                  </p:childTnLst>
                                </p:cTn>
                              </p:par>
                            </p:childTnLst>
                          </p:cTn>
                        </p:par>
                        <p:par>
                          <p:cTn id="131" fill="hold">
                            <p:stCondLst>
                              <p:cond delay="500"/>
                            </p:stCondLst>
                            <p:childTnLst>
                              <p:par>
                                <p:cTn id="132" presetID="2" presetClass="entr" presetSubtype="8" fill="hold" grpId="0" nodeType="afterEffect">
                                  <p:stCondLst>
                                    <p:cond delay="0"/>
                                  </p:stCondLst>
                                  <p:childTnLst>
                                    <p:set>
                                      <p:cBhvr>
                                        <p:cTn id="133" dur="1" fill="hold">
                                          <p:stCondLst>
                                            <p:cond delay="0"/>
                                          </p:stCondLst>
                                        </p:cTn>
                                        <p:tgtEl>
                                          <p:spTgt spid="2436117"/>
                                        </p:tgtEl>
                                        <p:attrNameLst>
                                          <p:attrName>style.visibility</p:attrName>
                                        </p:attrNameLst>
                                      </p:cBhvr>
                                      <p:to>
                                        <p:strVal val="visible"/>
                                      </p:to>
                                    </p:set>
                                    <p:anim calcmode="lin" valueType="num">
                                      <p:cBhvr additive="base">
                                        <p:cTn id="134" dur="500" fill="hold"/>
                                        <p:tgtEl>
                                          <p:spTgt spid="2436117"/>
                                        </p:tgtEl>
                                        <p:attrNameLst>
                                          <p:attrName>ppt_x</p:attrName>
                                        </p:attrNameLst>
                                      </p:cBhvr>
                                      <p:tavLst>
                                        <p:tav tm="0">
                                          <p:val>
                                            <p:strVal val="0-#ppt_w/2"/>
                                          </p:val>
                                        </p:tav>
                                        <p:tav tm="100000">
                                          <p:val>
                                            <p:strVal val="#ppt_x"/>
                                          </p:val>
                                        </p:tav>
                                      </p:tavLst>
                                    </p:anim>
                                    <p:anim calcmode="lin" valueType="num">
                                      <p:cBhvr additive="base">
                                        <p:cTn id="135" dur="500" fill="hold"/>
                                        <p:tgtEl>
                                          <p:spTgt spid="2436117"/>
                                        </p:tgtEl>
                                        <p:attrNameLst>
                                          <p:attrName>ppt_y</p:attrName>
                                        </p:attrNameLst>
                                      </p:cBhvr>
                                      <p:tavLst>
                                        <p:tav tm="0">
                                          <p:val>
                                            <p:strVal val="#ppt_y"/>
                                          </p:val>
                                        </p:tav>
                                        <p:tav tm="100000">
                                          <p:val>
                                            <p:strVal val="#ppt_y"/>
                                          </p:val>
                                        </p:tav>
                                      </p:tavLst>
                                    </p:anim>
                                  </p:childTnLst>
                                </p:cTn>
                              </p:par>
                            </p:childTnLst>
                          </p:cTn>
                        </p:par>
                        <p:par>
                          <p:cTn id="136" fill="hold">
                            <p:stCondLst>
                              <p:cond delay="1000"/>
                            </p:stCondLst>
                            <p:childTnLst>
                              <p:par>
                                <p:cTn id="137" presetID="2" presetClass="entr" presetSubtype="8" fill="hold" nodeType="afterEffect">
                                  <p:stCondLst>
                                    <p:cond delay="0"/>
                                  </p:stCondLst>
                                  <p:childTnLst>
                                    <p:set>
                                      <p:cBhvr>
                                        <p:cTn id="138" dur="1" fill="hold">
                                          <p:stCondLst>
                                            <p:cond delay="0"/>
                                          </p:stCondLst>
                                        </p:cTn>
                                        <p:tgtEl>
                                          <p:spTgt spid="2436133"/>
                                        </p:tgtEl>
                                        <p:attrNameLst>
                                          <p:attrName>style.visibility</p:attrName>
                                        </p:attrNameLst>
                                      </p:cBhvr>
                                      <p:to>
                                        <p:strVal val="visible"/>
                                      </p:to>
                                    </p:set>
                                    <p:anim calcmode="lin" valueType="num">
                                      <p:cBhvr additive="base">
                                        <p:cTn id="139" dur="500" fill="hold"/>
                                        <p:tgtEl>
                                          <p:spTgt spid="2436133"/>
                                        </p:tgtEl>
                                        <p:attrNameLst>
                                          <p:attrName>ppt_x</p:attrName>
                                        </p:attrNameLst>
                                      </p:cBhvr>
                                      <p:tavLst>
                                        <p:tav tm="0">
                                          <p:val>
                                            <p:strVal val="0-#ppt_w/2"/>
                                          </p:val>
                                        </p:tav>
                                        <p:tav tm="100000">
                                          <p:val>
                                            <p:strVal val="#ppt_x"/>
                                          </p:val>
                                        </p:tav>
                                      </p:tavLst>
                                    </p:anim>
                                    <p:anim calcmode="lin" valueType="num">
                                      <p:cBhvr additive="base">
                                        <p:cTn id="140" dur="500" fill="hold"/>
                                        <p:tgtEl>
                                          <p:spTgt spid="2436133"/>
                                        </p:tgtEl>
                                        <p:attrNameLst>
                                          <p:attrName>ppt_y</p:attrName>
                                        </p:attrNameLst>
                                      </p:cBhvr>
                                      <p:tavLst>
                                        <p:tav tm="0">
                                          <p:val>
                                            <p:strVal val="#ppt_y"/>
                                          </p:val>
                                        </p:tav>
                                        <p:tav tm="100000">
                                          <p:val>
                                            <p:strVal val="#ppt_y"/>
                                          </p:val>
                                        </p:tav>
                                      </p:tavLst>
                                    </p:anim>
                                  </p:childTnLst>
                                </p:cTn>
                              </p:par>
                            </p:childTnLst>
                          </p:cTn>
                        </p:par>
                        <p:par>
                          <p:cTn id="141" fill="hold">
                            <p:stCondLst>
                              <p:cond delay="1500"/>
                            </p:stCondLst>
                            <p:childTnLst>
                              <p:par>
                                <p:cTn id="142" presetID="2" presetClass="entr" presetSubtype="8" fill="hold" grpId="0" nodeType="afterEffect">
                                  <p:stCondLst>
                                    <p:cond delay="0"/>
                                  </p:stCondLst>
                                  <p:childTnLst>
                                    <p:set>
                                      <p:cBhvr>
                                        <p:cTn id="143" dur="1" fill="hold">
                                          <p:stCondLst>
                                            <p:cond delay="0"/>
                                          </p:stCondLst>
                                        </p:cTn>
                                        <p:tgtEl>
                                          <p:spTgt spid="2436146"/>
                                        </p:tgtEl>
                                        <p:attrNameLst>
                                          <p:attrName>style.visibility</p:attrName>
                                        </p:attrNameLst>
                                      </p:cBhvr>
                                      <p:to>
                                        <p:strVal val="visible"/>
                                      </p:to>
                                    </p:set>
                                    <p:anim calcmode="lin" valueType="num">
                                      <p:cBhvr additive="base">
                                        <p:cTn id="144" dur="500" fill="hold"/>
                                        <p:tgtEl>
                                          <p:spTgt spid="2436146"/>
                                        </p:tgtEl>
                                        <p:attrNameLst>
                                          <p:attrName>ppt_x</p:attrName>
                                        </p:attrNameLst>
                                      </p:cBhvr>
                                      <p:tavLst>
                                        <p:tav tm="0">
                                          <p:val>
                                            <p:strVal val="0-#ppt_w/2"/>
                                          </p:val>
                                        </p:tav>
                                        <p:tav tm="100000">
                                          <p:val>
                                            <p:strVal val="#ppt_x"/>
                                          </p:val>
                                        </p:tav>
                                      </p:tavLst>
                                    </p:anim>
                                    <p:anim calcmode="lin" valueType="num">
                                      <p:cBhvr additive="base">
                                        <p:cTn id="145" dur="500" fill="hold"/>
                                        <p:tgtEl>
                                          <p:spTgt spid="2436146"/>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2436135"/>
                                        </p:tgtEl>
                                        <p:attrNameLst>
                                          <p:attrName>style.visibility</p:attrName>
                                        </p:attrNameLst>
                                      </p:cBhvr>
                                      <p:to>
                                        <p:strVal val="visible"/>
                                      </p:to>
                                    </p:set>
                                    <p:anim calcmode="lin" valueType="num">
                                      <p:cBhvr additive="base">
                                        <p:cTn id="150" dur="500" fill="hold"/>
                                        <p:tgtEl>
                                          <p:spTgt spid="2436135"/>
                                        </p:tgtEl>
                                        <p:attrNameLst>
                                          <p:attrName>ppt_x</p:attrName>
                                        </p:attrNameLst>
                                      </p:cBhvr>
                                      <p:tavLst>
                                        <p:tav tm="0">
                                          <p:val>
                                            <p:strVal val="#ppt_x"/>
                                          </p:val>
                                        </p:tav>
                                        <p:tav tm="100000">
                                          <p:val>
                                            <p:strVal val="#ppt_x"/>
                                          </p:val>
                                        </p:tav>
                                      </p:tavLst>
                                    </p:anim>
                                    <p:anim calcmode="lin" valueType="num">
                                      <p:cBhvr additive="base">
                                        <p:cTn id="151" dur="500" fill="hold"/>
                                        <p:tgtEl>
                                          <p:spTgt spid="2436135"/>
                                        </p:tgtEl>
                                        <p:attrNameLst>
                                          <p:attrName>ppt_y</p:attrName>
                                        </p:attrNameLst>
                                      </p:cBhvr>
                                      <p:tavLst>
                                        <p:tav tm="0">
                                          <p:val>
                                            <p:strVal val="1+#ppt_h/2"/>
                                          </p:val>
                                        </p:tav>
                                        <p:tav tm="100000">
                                          <p:val>
                                            <p:strVal val="#ppt_y"/>
                                          </p:val>
                                        </p:tav>
                                      </p:tavLst>
                                    </p:anim>
                                  </p:childTnLst>
                                </p:cTn>
                              </p:par>
                            </p:childTnLst>
                          </p:cTn>
                        </p:par>
                        <p:par>
                          <p:cTn id="152" fill="hold">
                            <p:stCondLst>
                              <p:cond delay="500"/>
                            </p:stCondLst>
                            <p:childTnLst>
                              <p:par>
                                <p:cTn id="153" presetID="2" presetClass="entr" presetSubtype="4" fill="hold" grpId="0" nodeType="afterEffect">
                                  <p:stCondLst>
                                    <p:cond delay="0"/>
                                  </p:stCondLst>
                                  <p:childTnLst>
                                    <p:set>
                                      <p:cBhvr>
                                        <p:cTn id="154" dur="1" fill="hold">
                                          <p:stCondLst>
                                            <p:cond delay="0"/>
                                          </p:stCondLst>
                                        </p:cTn>
                                        <p:tgtEl>
                                          <p:spTgt spid="2436138"/>
                                        </p:tgtEl>
                                        <p:attrNameLst>
                                          <p:attrName>style.visibility</p:attrName>
                                        </p:attrNameLst>
                                      </p:cBhvr>
                                      <p:to>
                                        <p:strVal val="visible"/>
                                      </p:to>
                                    </p:set>
                                    <p:anim calcmode="lin" valueType="num">
                                      <p:cBhvr additive="base">
                                        <p:cTn id="155" dur="500" fill="hold"/>
                                        <p:tgtEl>
                                          <p:spTgt spid="2436138"/>
                                        </p:tgtEl>
                                        <p:attrNameLst>
                                          <p:attrName>ppt_x</p:attrName>
                                        </p:attrNameLst>
                                      </p:cBhvr>
                                      <p:tavLst>
                                        <p:tav tm="0">
                                          <p:val>
                                            <p:strVal val="#ppt_x"/>
                                          </p:val>
                                        </p:tav>
                                        <p:tav tm="100000">
                                          <p:val>
                                            <p:strVal val="#ppt_x"/>
                                          </p:val>
                                        </p:tav>
                                      </p:tavLst>
                                    </p:anim>
                                    <p:anim calcmode="lin" valueType="num">
                                      <p:cBhvr additive="base">
                                        <p:cTn id="156" dur="500" fill="hold"/>
                                        <p:tgtEl>
                                          <p:spTgt spid="243613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2436136"/>
                                        </p:tgtEl>
                                        <p:attrNameLst>
                                          <p:attrName>style.visibility</p:attrName>
                                        </p:attrNameLst>
                                      </p:cBhvr>
                                      <p:to>
                                        <p:strVal val="visible"/>
                                      </p:to>
                                    </p:set>
                                    <p:anim calcmode="lin" valueType="num">
                                      <p:cBhvr additive="base">
                                        <p:cTn id="161" dur="500" fill="hold"/>
                                        <p:tgtEl>
                                          <p:spTgt spid="2436136"/>
                                        </p:tgtEl>
                                        <p:attrNameLst>
                                          <p:attrName>ppt_x</p:attrName>
                                        </p:attrNameLst>
                                      </p:cBhvr>
                                      <p:tavLst>
                                        <p:tav tm="0">
                                          <p:val>
                                            <p:strVal val="#ppt_x"/>
                                          </p:val>
                                        </p:tav>
                                        <p:tav tm="100000">
                                          <p:val>
                                            <p:strVal val="#ppt_x"/>
                                          </p:val>
                                        </p:tav>
                                      </p:tavLst>
                                    </p:anim>
                                    <p:anim calcmode="lin" valueType="num">
                                      <p:cBhvr additive="base">
                                        <p:cTn id="162" dur="500" fill="hold"/>
                                        <p:tgtEl>
                                          <p:spTgt spid="2436136"/>
                                        </p:tgtEl>
                                        <p:attrNameLst>
                                          <p:attrName>ppt_y</p:attrName>
                                        </p:attrNameLst>
                                      </p:cBhvr>
                                      <p:tavLst>
                                        <p:tav tm="0">
                                          <p:val>
                                            <p:strVal val="1+#ppt_h/2"/>
                                          </p:val>
                                        </p:tav>
                                        <p:tav tm="100000">
                                          <p:val>
                                            <p:strVal val="#ppt_y"/>
                                          </p:val>
                                        </p:tav>
                                      </p:tavLst>
                                    </p:anim>
                                  </p:childTnLst>
                                </p:cTn>
                              </p:par>
                            </p:childTnLst>
                          </p:cTn>
                        </p:par>
                        <p:par>
                          <p:cTn id="163" fill="hold">
                            <p:stCondLst>
                              <p:cond delay="500"/>
                            </p:stCondLst>
                            <p:childTnLst>
                              <p:par>
                                <p:cTn id="164" presetID="2" presetClass="entr" presetSubtype="4" fill="hold" grpId="0" nodeType="afterEffect">
                                  <p:stCondLst>
                                    <p:cond delay="0"/>
                                  </p:stCondLst>
                                  <p:childTnLst>
                                    <p:set>
                                      <p:cBhvr>
                                        <p:cTn id="165" dur="1" fill="hold">
                                          <p:stCondLst>
                                            <p:cond delay="0"/>
                                          </p:stCondLst>
                                        </p:cTn>
                                        <p:tgtEl>
                                          <p:spTgt spid="2436139"/>
                                        </p:tgtEl>
                                        <p:attrNameLst>
                                          <p:attrName>style.visibility</p:attrName>
                                        </p:attrNameLst>
                                      </p:cBhvr>
                                      <p:to>
                                        <p:strVal val="visible"/>
                                      </p:to>
                                    </p:set>
                                    <p:anim calcmode="lin" valueType="num">
                                      <p:cBhvr additive="base">
                                        <p:cTn id="166" dur="500" fill="hold"/>
                                        <p:tgtEl>
                                          <p:spTgt spid="2436139"/>
                                        </p:tgtEl>
                                        <p:attrNameLst>
                                          <p:attrName>ppt_x</p:attrName>
                                        </p:attrNameLst>
                                      </p:cBhvr>
                                      <p:tavLst>
                                        <p:tav tm="0">
                                          <p:val>
                                            <p:strVal val="#ppt_x"/>
                                          </p:val>
                                        </p:tav>
                                        <p:tav tm="100000">
                                          <p:val>
                                            <p:strVal val="#ppt_x"/>
                                          </p:val>
                                        </p:tav>
                                      </p:tavLst>
                                    </p:anim>
                                    <p:anim calcmode="lin" valueType="num">
                                      <p:cBhvr additive="base">
                                        <p:cTn id="167" dur="500" fill="hold"/>
                                        <p:tgtEl>
                                          <p:spTgt spid="2436139"/>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2" fill="hold" grpId="0" nodeType="clickEffect">
                                  <p:stCondLst>
                                    <p:cond delay="0"/>
                                  </p:stCondLst>
                                  <p:childTnLst>
                                    <p:set>
                                      <p:cBhvr>
                                        <p:cTn id="171" dur="1" fill="hold">
                                          <p:stCondLst>
                                            <p:cond delay="0"/>
                                          </p:stCondLst>
                                        </p:cTn>
                                        <p:tgtEl>
                                          <p:spTgt spid="2436137"/>
                                        </p:tgtEl>
                                        <p:attrNameLst>
                                          <p:attrName>style.visibility</p:attrName>
                                        </p:attrNameLst>
                                      </p:cBhvr>
                                      <p:to>
                                        <p:strVal val="visible"/>
                                      </p:to>
                                    </p:set>
                                    <p:anim calcmode="lin" valueType="num">
                                      <p:cBhvr additive="base">
                                        <p:cTn id="172" dur="500" fill="hold"/>
                                        <p:tgtEl>
                                          <p:spTgt spid="2436137"/>
                                        </p:tgtEl>
                                        <p:attrNameLst>
                                          <p:attrName>ppt_x</p:attrName>
                                        </p:attrNameLst>
                                      </p:cBhvr>
                                      <p:tavLst>
                                        <p:tav tm="0">
                                          <p:val>
                                            <p:strVal val="1+#ppt_w/2"/>
                                          </p:val>
                                        </p:tav>
                                        <p:tav tm="100000">
                                          <p:val>
                                            <p:strVal val="#ppt_x"/>
                                          </p:val>
                                        </p:tav>
                                      </p:tavLst>
                                    </p:anim>
                                    <p:anim calcmode="lin" valueType="num">
                                      <p:cBhvr additive="base">
                                        <p:cTn id="173" dur="500" fill="hold"/>
                                        <p:tgtEl>
                                          <p:spTgt spid="2436137"/>
                                        </p:tgtEl>
                                        <p:attrNameLst>
                                          <p:attrName>ppt_y</p:attrName>
                                        </p:attrNameLst>
                                      </p:cBhvr>
                                      <p:tavLst>
                                        <p:tav tm="0">
                                          <p:val>
                                            <p:strVal val="#ppt_y"/>
                                          </p:val>
                                        </p:tav>
                                        <p:tav tm="100000">
                                          <p:val>
                                            <p:strVal val="#ppt_y"/>
                                          </p:val>
                                        </p:tav>
                                      </p:tavLst>
                                    </p:anim>
                                  </p:childTnLst>
                                </p:cTn>
                              </p:par>
                            </p:childTnLst>
                          </p:cTn>
                        </p:par>
                        <p:par>
                          <p:cTn id="174" fill="hold">
                            <p:stCondLst>
                              <p:cond delay="500"/>
                            </p:stCondLst>
                            <p:childTnLst>
                              <p:par>
                                <p:cTn id="175" presetID="2" presetClass="entr" presetSubtype="2" fill="hold" grpId="0" nodeType="afterEffect">
                                  <p:stCondLst>
                                    <p:cond delay="0"/>
                                  </p:stCondLst>
                                  <p:childTnLst>
                                    <p:set>
                                      <p:cBhvr>
                                        <p:cTn id="176" dur="1" fill="hold">
                                          <p:stCondLst>
                                            <p:cond delay="0"/>
                                          </p:stCondLst>
                                        </p:cTn>
                                        <p:tgtEl>
                                          <p:spTgt spid="2436140"/>
                                        </p:tgtEl>
                                        <p:attrNameLst>
                                          <p:attrName>style.visibility</p:attrName>
                                        </p:attrNameLst>
                                      </p:cBhvr>
                                      <p:to>
                                        <p:strVal val="visible"/>
                                      </p:to>
                                    </p:set>
                                    <p:anim calcmode="lin" valueType="num">
                                      <p:cBhvr additive="base">
                                        <p:cTn id="177" dur="500" fill="hold"/>
                                        <p:tgtEl>
                                          <p:spTgt spid="2436140"/>
                                        </p:tgtEl>
                                        <p:attrNameLst>
                                          <p:attrName>ppt_x</p:attrName>
                                        </p:attrNameLst>
                                      </p:cBhvr>
                                      <p:tavLst>
                                        <p:tav tm="0">
                                          <p:val>
                                            <p:strVal val="1+#ppt_w/2"/>
                                          </p:val>
                                        </p:tav>
                                        <p:tav tm="100000">
                                          <p:val>
                                            <p:strVal val="#ppt_x"/>
                                          </p:val>
                                        </p:tav>
                                      </p:tavLst>
                                    </p:anim>
                                    <p:anim calcmode="lin" valueType="num">
                                      <p:cBhvr additive="base">
                                        <p:cTn id="178" dur="500" fill="hold"/>
                                        <p:tgtEl>
                                          <p:spTgt spid="2436140"/>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2" fill="hold" grpId="0" nodeType="clickEffect">
                                  <p:stCondLst>
                                    <p:cond delay="0"/>
                                  </p:stCondLst>
                                  <p:childTnLst>
                                    <p:set>
                                      <p:cBhvr>
                                        <p:cTn id="182" dur="1" fill="hold">
                                          <p:stCondLst>
                                            <p:cond delay="0"/>
                                          </p:stCondLst>
                                        </p:cTn>
                                        <p:tgtEl>
                                          <p:spTgt spid="2436141"/>
                                        </p:tgtEl>
                                        <p:attrNameLst>
                                          <p:attrName>style.visibility</p:attrName>
                                        </p:attrNameLst>
                                      </p:cBhvr>
                                      <p:to>
                                        <p:strVal val="visible"/>
                                      </p:to>
                                    </p:set>
                                    <p:anim calcmode="lin" valueType="num">
                                      <p:cBhvr additive="base">
                                        <p:cTn id="183" dur="500" fill="hold"/>
                                        <p:tgtEl>
                                          <p:spTgt spid="2436141"/>
                                        </p:tgtEl>
                                        <p:attrNameLst>
                                          <p:attrName>ppt_x</p:attrName>
                                        </p:attrNameLst>
                                      </p:cBhvr>
                                      <p:tavLst>
                                        <p:tav tm="0">
                                          <p:val>
                                            <p:strVal val="1+#ppt_w/2"/>
                                          </p:val>
                                        </p:tav>
                                        <p:tav tm="100000">
                                          <p:val>
                                            <p:strVal val="#ppt_x"/>
                                          </p:val>
                                        </p:tav>
                                      </p:tavLst>
                                    </p:anim>
                                    <p:anim calcmode="lin" valueType="num">
                                      <p:cBhvr additive="base">
                                        <p:cTn id="184" dur="500" fill="hold"/>
                                        <p:tgtEl>
                                          <p:spTgt spid="2436141"/>
                                        </p:tgtEl>
                                        <p:attrNameLst>
                                          <p:attrName>ppt_y</p:attrName>
                                        </p:attrNameLst>
                                      </p:cBhvr>
                                      <p:tavLst>
                                        <p:tav tm="0">
                                          <p:val>
                                            <p:strVal val="#ppt_y"/>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436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43610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436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6117" grpId="0"/>
      <p:bldP spid="2436118" grpId="0"/>
      <p:bldP spid="2436119" grpId="0"/>
      <p:bldP spid="2436120" grpId="0"/>
      <p:bldP spid="2436121" grpId="0"/>
      <p:bldP spid="2436122" grpId="0"/>
      <p:bldP spid="2436123" grpId="0"/>
      <p:bldP spid="2436135" grpId="0" animBg="1"/>
      <p:bldP spid="2436136" grpId="0" animBg="1"/>
      <p:bldP spid="2436137" grpId="0" animBg="1"/>
      <p:bldP spid="2436138" grpId="0"/>
      <p:bldP spid="2436139" grpId="0"/>
      <p:bldP spid="2436140" grpId="0"/>
      <p:bldP spid="2436141" grpId="0" animBg="1"/>
      <p:bldP spid="2436142" grpId="0"/>
      <p:bldP spid="2436143" grpId="0"/>
      <p:bldP spid="2436144" grpId="0"/>
      <p:bldP spid="2436145" grpId="0"/>
      <p:bldP spid="24361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idx="1"/>
          </p:nvPr>
        </p:nvSpPr>
        <p:spPr>
          <a:xfrm>
            <a:off x="357188" y="785813"/>
            <a:ext cx="8229600" cy="3862387"/>
          </a:xfrm>
        </p:spPr>
        <p:txBody>
          <a:bodyPr vert="horz" wrap="square" lIns="91440" tIns="45720" rIns="91440" bIns="45720" anchor="t" anchorCtr="0"/>
          <a:p>
            <a:pPr eaLnBrk="1" hangingPunct="1">
              <a:buNone/>
            </a:pPr>
            <a:endParaRPr lang="zh-CN" altLang="en-US" dirty="0"/>
          </a:p>
          <a:p>
            <a:pPr marL="723900" lvl="2" indent="-368300" eaLnBrk="1" hangingPunct="1">
              <a:buNone/>
            </a:pPr>
            <a:r>
              <a:rPr lang="zh-CN" altLang="en-US" sz="3200" b="1" dirty="0">
                <a:solidFill>
                  <a:srgbClr val="CC0000"/>
                </a:solidFill>
              </a:rPr>
              <a:t>四、“相机抉择”和“规则”之争</a:t>
            </a:r>
            <a:endParaRPr lang="en-US" altLang="zh-CN" sz="3200" b="1" dirty="0">
              <a:solidFill>
                <a:srgbClr val="CC0000"/>
              </a:solidFill>
            </a:endParaRPr>
          </a:p>
          <a:p>
            <a:pPr lvl="1" eaLnBrk="1" hangingPunct="1">
              <a:buNone/>
            </a:pPr>
            <a:r>
              <a:rPr lang="zh-CN" altLang="en-US" dirty="0"/>
              <a:t>（一）相机抉择</a:t>
            </a:r>
            <a:r>
              <a:rPr lang="en-US" altLang="zh-CN" dirty="0"/>
              <a:t>——</a:t>
            </a:r>
            <a:r>
              <a:rPr lang="zh-CN" altLang="en-US" dirty="0"/>
              <a:t>凯恩斯</a:t>
            </a:r>
            <a:r>
              <a:rPr lang="en-US" altLang="zh-CN" dirty="0"/>
              <a:t> </a:t>
            </a:r>
            <a:r>
              <a:rPr lang="zh-CN" altLang="en-US" dirty="0"/>
              <a:t>周期性</a:t>
            </a:r>
            <a:endParaRPr lang="zh-CN" altLang="en-US" dirty="0"/>
          </a:p>
          <a:p>
            <a:pPr lvl="1" eaLnBrk="1" hangingPunct="1">
              <a:buNone/>
            </a:pPr>
            <a:r>
              <a:rPr lang="zh-CN" altLang="en-US" dirty="0"/>
              <a:t>（二）单一货币规则</a:t>
            </a:r>
            <a:endParaRPr lang="zh-CN" altLang="en-US" dirty="0"/>
          </a:p>
          <a:p>
            <a:pPr marL="723900" lvl="2" indent="-368300" eaLnBrk="1" hangingPunct="1"/>
            <a:r>
              <a:rPr lang="zh-CN" altLang="en-US" dirty="0"/>
              <a:t>弗里德曼：按照事先制定好的、有固定规则的政策实施调控， 如固定货币增长率。</a:t>
            </a:r>
            <a:r>
              <a:rPr lang="en-US" altLang="zh-CN" dirty="0"/>
              <a:t>——</a:t>
            </a:r>
            <a:r>
              <a:rPr lang="zh-CN" altLang="en-US" dirty="0"/>
              <a:t>存在动态不一致</a:t>
            </a:r>
            <a:endParaRPr lang="zh-CN" altLang="en-US" dirty="0"/>
          </a:p>
          <a:p>
            <a:pPr marL="723900" lvl="2" indent="-368300" eaLnBrk="1" hangingPunct="1"/>
            <a:r>
              <a:rPr lang="zh-CN" altLang="en-US" dirty="0"/>
              <a:t>泰勒规则：短期利率调整，一般化的泰勒规则公式：</a:t>
            </a:r>
            <a:endParaRPr lang="en-US" altLang="zh-CN" dirty="0"/>
          </a:p>
        </p:txBody>
      </p:sp>
      <p:sp>
        <p:nvSpPr>
          <p:cNvPr id="31747"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第三节 货币政策</a:t>
            </a:r>
            <a:endParaRPr lang="zh-CN" altLang="en-US" sz="3600" b="0" dirty="0">
              <a:latin typeface="黑体" panose="02010609060101010101" pitchFamily="49" charset="-122"/>
              <a:ea typeface="黑体" panose="02010609060101010101" pitchFamily="49" charset="-122"/>
            </a:endParaRPr>
          </a:p>
        </p:txBody>
      </p:sp>
      <p:pic>
        <p:nvPicPr>
          <p:cNvPr id="31748" name="Picture 5"/>
          <p:cNvPicPr>
            <a:picLocks noChangeAspect="1"/>
          </p:cNvPicPr>
          <p:nvPr/>
        </p:nvPicPr>
        <p:blipFill>
          <a:blip r:embed="rId1"/>
          <a:stretch>
            <a:fillRect/>
          </a:stretch>
        </p:blipFill>
        <p:spPr>
          <a:xfrm>
            <a:off x="1042988" y="4437063"/>
            <a:ext cx="7270750" cy="10795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3"/>
          <p:cNvSpPr>
            <a:spLocks noGrp="1"/>
          </p:cNvSpPr>
          <p:nvPr>
            <p:ph idx="1"/>
          </p:nvPr>
        </p:nvSpPr>
        <p:spPr>
          <a:xfrm>
            <a:off x="395288" y="1557338"/>
            <a:ext cx="8229600" cy="4784725"/>
          </a:xfrm>
        </p:spPr>
        <p:txBody>
          <a:bodyPr vert="horz" wrap="square" lIns="91440" tIns="45720" rIns="91440" bIns="45720" anchor="t" anchorCtr="0"/>
          <a:p>
            <a:pPr>
              <a:lnSpc>
                <a:spcPct val="150000"/>
              </a:lnSpc>
              <a:buNone/>
            </a:pPr>
            <a:r>
              <a:rPr lang="zh-CN" altLang="en-US" dirty="0"/>
              <a:t>第四节  财政政策和货币政策的局限性和协调</a:t>
            </a:r>
            <a:endParaRPr lang="zh-CN" altLang="en-US" dirty="0"/>
          </a:p>
          <a:p>
            <a:pPr>
              <a:lnSpc>
                <a:spcPct val="150000"/>
              </a:lnSpc>
              <a:buNone/>
            </a:pPr>
            <a:endParaRPr lang="zh-CN" altLang="en-US" sz="1200" b="0" dirty="0"/>
          </a:p>
          <a:p>
            <a:pPr lvl="1" eaLnBrk="1" hangingPunct="1">
              <a:lnSpc>
                <a:spcPct val="150000"/>
              </a:lnSpc>
              <a:buNone/>
            </a:pPr>
            <a:r>
              <a:rPr lang="zh-CN" altLang="en-US" dirty="0"/>
              <a:t>一、财政政策的局限性</a:t>
            </a:r>
            <a:endParaRPr lang="en-US" altLang="zh-CN" dirty="0"/>
          </a:p>
          <a:p>
            <a:pPr lvl="1" eaLnBrk="1" hangingPunct="1">
              <a:lnSpc>
                <a:spcPct val="150000"/>
              </a:lnSpc>
              <a:buNone/>
            </a:pPr>
            <a:r>
              <a:rPr lang="zh-CN" altLang="en-US" dirty="0"/>
              <a:t>二、货币政策的局限性</a:t>
            </a:r>
            <a:endParaRPr lang="zh-CN" altLang="en-US" dirty="0"/>
          </a:p>
          <a:p>
            <a:pPr lvl="1" eaLnBrk="1" hangingPunct="1">
              <a:lnSpc>
                <a:spcPct val="150000"/>
              </a:lnSpc>
              <a:buNone/>
            </a:pPr>
            <a:r>
              <a:rPr lang="zh-CN" altLang="en-US" dirty="0"/>
              <a:t>三、财政政策和货币政策的协调</a:t>
            </a:r>
            <a:endParaRPr lang="zh-CN" altLang="en-US" dirty="0"/>
          </a:p>
        </p:txBody>
      </p:sp>
      <p:sp>
        <p:nvSpPr>
          <p:cNvPr id="32771" name="标题 1"/>
          <p:cNvSpPr/>
          <p:nvPr/>
        </p:nvSpPr>
        <p:spPr>
          <a:xfrm>
            <a:off x="468313" y="571500"/>
            <a:ext cx="8229600" cy="785813"/>
          </a:xfrm>
          <a:prstGeom prst="rect">
            <a:avLst/>
          </a:prstGeom>
          <a:noFill/>
          <a:ln w="9525">
            <a:noFill/>
          </a:ln>
        </p:spPr>
        <p:txBody>
          <a:bodyPr anchor="ctr" anchorCtr="0"/>
          <a:p>
            <a:pPr eaLnBrk="0" hangingPunct="0"/>
            <a:r>
              <a:rPr lang="zh-CN" altLang="en-US" sz="3600" b="0" dirty="0">
                <a:solidFill>
                  <a:schemeClr val="tx2"/>
                </a:solidFill>
                <a:latin typeface="黑体" panose="02010609060101010101" pitchFamily="49" charset="-122"/>
                <a:ea typeface="黑体" panose="02010609060101010101" pitchFamily="49" charset="-122"/>
              </a:rPr>
              <a:t>第十六章   宏观经济政策</a:t>
            </a:r>
            <a:endParaRPr lang="zh-CN" altLang="en-US" sz="3600" b="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idx="1"/>
          </p:nvPr>
        </p:nvSpPr>
        <p:spPr>
          <a:xfrm>
            <a:off x="468313" y="1628775"/>
            <a:ext cx="8675687" cy="3886200"/>
          </a:xfrm>
        </p:spPr>
        <p:txBody>
          <a:bodyPr vert="horz" wrap="square" lIns="91440" tIns="45720" rIns="91440" bIns="45720" anchor="t" anchorCtr="0"/>
          <a:p>
            <a:pPr eaLnBrk="1" hangingPunct="1">
              <a:lnSpc>
                <a:spcPct val="150000"/>
              </a:lnSpc>
              <a:buNone/>
            </a:pPr>
            <a:r>
              <a:rPr lang="zh-CN" altLang="en-US" dirty="0"/>
              <a:t>   一、财政政策的局限性</a:t>
            </a:r>
            <a:endParaRPr lang="zh-CN" altLang="en-US" dirty="0"/>
          </a:p>
          <a:p>
            <a:pPr lvl="2" eaLnBrk="1" hangingPunct="1">
              <a:lnSpc>
                <a:spcPct val="150000"/>
              </a:lnSpc>
              <a:buNone/>
            </a:pPr>
            <a:r>
              <a:rPr lang="zh-CN" altLang="en-US" sz="2800" dirty="0"/>
              <a:t>（一）财政政策的时滞</a:t>
            </a:r>
            <a:endParaRPr lang="zh-CN" altLang="en-US" sz="2800" dirty="0"/>
          </a:p>
          <a:p>
            <a:pPr lvl="2" eaLnBrk="1" hangingPunct="1">
              <a:lnSpc>
                <a:spcPct val="150000"/>
              </a:lnSpc>
              <a:buNone/>
            </a:pPr>
            <a:r>
              <a:rPr lang="en-US" altLang="zh-CN" sz="2800" dirty="0"/>
              <a:t>1</a:t>
            </a:r>
            <a:r>
              <a:rPr lang="zh-CN" altLang="en-US" sz="2800" dirty="0"/>
              <a:t>、识别时滞</a:t>
            </a:r>
            <a:endParaRPr lang="en-US" altLang="zh-CN" sz="2800" dirty="0"/>
          </a:p>
          <a:p>
            <a:pPr lvl="2" eaLnBrk="1" hangingPunct="1">
              <a:lnSpc>
                <a:spcPct val="150000"/>
              </a:lnSpc>
              <a:buNone/>
            </a:pPr>
            <a:r>
              <a:rPr lang="en-US" altLang="zh-CN" sz="2800" dirty="0"/>
              <a:t>2</a:t>
            </a:r>
            <a:r>
              <a:rPr lang="zh-CN" altLang="en-US" sz="2800" dirty="0"/>
              <a:t>、决策时滞</a:t>
            </a:r>
            <a:endParaRPr lang="en-US" altLang="zh-CN" sz="2800" dirty="0"/>
          </a:p>
          <a:p>
            <a:pPr lvl="2" eaLnBrk="1" hangingPunct="1">
              <a:lnSpc>
                <a:spcPct val="150000"/>
              </a:lnSpc>
              <a:buNone/>
            </a:pPr>
            <a:r>
              <a:rPr lang="en-US" altLang="zh-CN" sz="2800" dirty="0"/>
              <a:t>3</a:t>
            </a:r>
            <a:r>
              <a:rPr lang="zh-CN" altLang="en-US" sz="2800" dirty="0"/>
              <a:t>、实施时滞</a:t>
            </a:r>
            <a:endParaRPr lang="en-US" altLang="zh-CN" sz="2800" dirty="0"/>
          </a:p>
          <a:p>
            <a:pPr lvl="2" eaLnBrk="1" hangingPunct="1">
              <a:buNone/>
            </a:pPr>
            <a:endParaRPr lang="en-US" altLang="zh-CN" dirty="0"/>
          </a:p>
        </p:txBody>
      </p:sp>
      <p:sp>
        <p:nvSpPr>
          <p:cNvPr id="33795" name="Rectangle 5"/>
          <p:cNvSpPr/>
          <p:nvPr/>
        </p:nvSpPr>
        <p:spPr>
          <a:xfrm>
            <a:off x="395288" y="5492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第四节 财政政策和货币政策</a:t>
            </a:r>
            <a:br>
              <a:rPr lang="zh-CN" altLang="en-US" sz="3600" b="0" dirty="0">
                <a:latin typeface="黑体" panose="02010609060101010101" pitchFamily="49" charset="-122"/>
                <a:ea typeface="黑体" panose="02010609060101010101" pitchFamily="49" charset="-122"/>
              </a:rPr>
            </a:br>
            <a:r>
              <a:rPr lang="zh-CN" altLang="en-US" sz="3600" b="0" dirty="0">
                <a:latin typeface="黑体" panose="02010609060101010101" pitchFamily="49" charset="-122"/>
                <a:ea typeface="黑体" panose="02010609060101010101" pitchFamily="49" charset="-122"/>
              </a:rPr>
              <a:t>        的局限性和协调</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34819" name="Rectangle 2"/>
          <p:cNvSpPr>
            <a:spLocks noGrp="1"/>
          </p:cNvSpPr>
          <p:nvPr>
            <p:ph idx="1"/>
          </p:nvPr>
        </p:nvSpPr>
        <p:spPr>
          <a:xfrm>
            <a:off x="566738" y="549275"/>
            <a:ext cx="8108950" cy="5470525"/>
          </a:xfrm>
        </p:spPr>
        <p:txBody>
          <a:bodyPr vert="horz" wrap="square" lIns="91440" tIns="45720" rIns="91440" bIns="45720" anchor="t" anchorCtr="0"/>
          <a:p>
            <a:pPr eaLnBrk="1" hangingPunct="1">
              <a:lnSpc>
                <a:spcPct val="140000"/>
              </a:lnSpc>
              <a:buNone/>
            </a:pPr>
            <a:r>
              <a:rPr lang="zh-CN" altLang="en-US" sz="1600" dirty="0">
                <a:solidFill>
                  <a:schemeClr val="tx1"/>
                </a:solidFill>
              </a:rPr>
              <a:t>         例：一项扩张性的财政政策，往往要经过以下过程才会对宏观经济产生促进作用：</a:t>
            </a:r>
            <a:endParaRPr lang="zh-CN" altLang="en-US" sz="1600" dirty="0">
              <a:solidFill>
                <a:schemeClr val="tx1"/>
              </a:solidFill>
            </a:endParaRPr>
          </a:p>
          <a:p>
            <a:pPr eaLnBrk="1" hangingPunct="1">
              <a:lnSpc>
                <a:spcPct val="140000"/>
              </a:lnSpc>
              <a:buNone/>
            </a:pPr>
            <a:endParaRPr lang="zh-CN" altLang="en-US" sz="1600" dirty="0">
              <a:solidFill>
                <a:schemeClr val="tx1"/>
              </a:solidFill>
            </a:endParaRPr>
          </a:p>
          <a:p>
            <a:pPr eaLnBrk="1" hangingPunct="1">
              <a:lnSpc>
                <a:spcPct val="140000"/>
              </a:lnSpc>
              <a:buNone/>
            </a:pPr>
            <a:r>
              <a:rPr lang="zh-CN" altLang="en-US" sz="1800" dirty="0">
                <a:solidFill>
                  <a:schemeClr val="tx1"/>
                </a:solidFill>
              </a:rPr>
              <a:t>政府采购          企业库存减少          企业扩大生产         工人增加收入          </a:t>
            </a:r>
            <a:endParaRPr lang="zh-CN" altLang="en-US" sz="1800" dirty="0">
              <a:solidFill>
                <a:schemeClr val="tx1"/>
              </a:solidFill>
            </a:endParaRPr>
          </a:p>
          <a:p>
            <a:pPr eaLnBrk="1" hangingPunct="1">
              <a:lnSpc>
                <a:spcPct val="140000"/>
              </a:lnSpc>
              <a:buNone/>
            </a:pPr>
            <a:r>
              <a:rPr lang="zh-CN" altLang="en-US" sz="1800" dirty="0">
                <a:solidFill>
                  <a:schemeClr val="tx1"/>
                </a:solidFill>
              </a:rPr>
              <a:t>              社会总需求扩大          经济增长速度加快。</a:t>
            </a:r>
            <a:endParaRPr lang="zh-CN" altLang="en-US" sz="1800" dirty="0">
              <a:solidFill>
                <a:schemeClr val="tx1"/>
              </a:solidFill>
            </a:endParaRPr>
          </a:p>
          <a:p>
            <a:pPr eaLnBrk="1" hangingPunct="1">
              <a:lnSpc>
                <a:spcPct val="140000"/>
              </a:lnSpc>
              <a:buNone/>
            </a:pPr>
            <a:endParaRPr lang="zh-CN" altLang="en-US" sz="1800" dirty="0">
              <a:solidFill>
                <a:schemeClr val="tx1"/>
              </a:solidFill>
            </a:endParaRPr>
          </a:p>
          <a:p>
            <a:pPr eaLnBrk="1" hangingPunct="1">
              <a:lnSpc>
                <a:spcPct val="140000"/>
              </a:lnSpc>
              <a:buNone/>
            </a:pPr>
            <a:r>
              <a:rPr lang="zh-CN" altLang="en-US" sz="1600" dirty="0">
                <a:solidFill>
                  <a:schemeClr val="tx1"/>
                </a:solidFill>
              </a:rPr>
              <a:t>          而一项紧缩性的货币政策，则要经过以下过程才会对宏观经济产生抑制作用：</a:t>
            </a:r>
            <a:endParaRPr lang="zh-CN" altLang="en-US" sz="1600" dirty="0">
              <a:solidFill>
                <a:schemeClr val="tx1"/>
              </a:solidFill>
            </a:endParaRPr>
          </a:p>
          <a:p>
            <a:pPr eaLnBrk="1" hangingPunct="1">
              <a:lnSpc>
                <a:spcPct val="140000"/>
              </a:lnSpc>
              <a:buNone/>
            </a:pPr>
            <a:endParaRPr lang="zh-CN" altLang="en-US" sz="1600" dirty="0">
              <a:solidFill>
                <a:schemeClr val="tx1"/>
              </a:solidFill>
            </a:endParaRPr>
          </a:p>
          <a:p>
            <a:pPr eaLnBrk="1" hangingPunct="1">
              <a:lnSpc>
                <a:spcPct val="140000"/>
              </a:lnSpc>
              <a:buNone/>
            </a:pPr>
            <a:r>
              <a:rPr lang="zh-CN" altLang="en-US" sz="1800" dirty="0">
                <a:solidFill>
                  <a:schemeClr val="tx1"/>
                </a:solidFill>
              </a:rPr>
              <a:t>货币供应减少             市场利率提高              投资减少             </a:t>
            </a:r>
            <a:endParaRPr lang="zh-CN" altLang="en-US" sz="1800" dirty="0">
              <a:solidFill>
                <a:schemeClr val="tx1"/>
              </a:solidFill>
            </a:endParaRPr>
          </a:p>
          <a:p>
            <a:pPr eaLnBrk="1" hangingPunct="1">
              <a:lnSpc>
                <a:spcPct val="140000"/>
              </a:lnSpc>
              <a:buNone/>
            </a:pPr>
            <a:r>
              <a:rPr lang="zh-CN" altLang="en-US" sz="1800" dirty="0">
                <a:solidFill>
                  <a:schemeClr val="tx1"/>
                </a:solidFill>
              </a:rPr>
              <a:t>           社会总需求收缩            物价水平下降。</a:t>
            </a:r>
            <a:endParaRPr lang="zh-CN" altLang="en-US" sz="1800" dirty="0">
              <a:solidFill>
                <a:schemeClr val="tx1"/>
              </a:solidFill>
            </a:endParaRPr>
          </a:p>
          <a:p>
            <a:pPr eaLnBrk="1" hangingPunct="1">
              <a:lnSpc>
                <a:spcPct val="140000"/>
              </a:lnSpc>
              <a:buNone/>
            </a:pPr>
            <a:endParaRPr lang="zh-CN" altLang="en-US" sz="1800" dirty="0">
              <a:solidFill>
                <a:schemeClr val="tx1"/>
              </a:solidFill>
            </a:endParaRPr>
          </a:p>
          <a:p>
            <a:pPr eaLnBrk="1" hangingPunct="1">
              <a:lnSpc>
                <a:spcPct val="140000"/>
              </a:lnSpc>
              <a:buNone/>
            </a:pPr>
            <a:r>
              <a:rPr lang="zh-CN" altLang="en-US" sz="1800" dirty="0">
                <a:solidFill>
                  <a:schemeClr val="tx1"/>
                </a:solidFill>
              </a:rPr>
              <a:t>            </a:t>
            </a:r>
            <a:r>
              <a:rPr lang="zh-CN" altLang="en-US" sz="1600" dirty="0">
                <a:solidFill>
                  <a:schemeClr val="tx1"/>
                </a:solidFill>
              </a:rPr>
              <a:t>在整个调控时滞中，作用时滞是最关键、往往也是最耗费时间的。有估计，在美国政府宏观调控的实践中，内时滞一般为</a:t>
            </a:r>
            <a:r>
              <a:rPr lang="en-US" altLang="zh-CN" sz="1600" dirty="0">
                <a:solidFill>
                  <a:schemeClr val="tx1"/>
                </a:solidFill>
              </a:rPr>
              <a:t>2</a:t>
            </a:r>
            <a:r>
              <a:rPr lang="zh-CN" altLang="en-US" sz="1600" dirty="0">
                <a:solidFill>
                  <a:schemeClr val="tx1"/>
                </a:solidFill>
              </a:rPr>
              <a:t>个月左右，而外时滞则一般为</a:t>
            </a:r>
            <a:r>
              <a:rPr lang="en-US" altLang="zh-CN" sz="1600" dirty="0">
                <a:solidFill>
                  <a:schemeClr val="tx1"/>
                </a:solidFill>
              </a:rPr>
              <a:t>18</a:t>
            </a:r>
            <a:r>
              <a:rPr lang="zh-CN" altLang="en-US" sz="1600" dirty="0">
                <a:solidFill>
                  <a:schemeClr val="tx1"/>
                </a:solidFill>
              </a:rPr>
              <a:t>个月左右，其中作用时滞一般要占</a:t>
            </a:r>
            <a:r>
              <a:rPr lang="en-US" altLang="zh-CN" sz="1600" dirty="0">
                <a:solidFill>
                  <a:schemeClr val="tx1"/>
                </a:solidFill>
              </a:rPr>
              <a:t>12-16</a:t>
            </a:r>
            <a:r>
              <a:rPr lang="zh-CN" altLang="en-US" sz="1600" dirty="0">
                <a:solidFill>
                  <a:schemeClr val="tx1"/>
                </a:solidFill>
              </a:rPr>
              <a:t>个月。</a:t>
            </a:r>
            <a:endParaRPr lang="zh-CN" altLang="en-US" sz="1600" dirty="0">
              <a:solidFill>
                <a:schemeClr val="tx1"/>
              </a:solidFill>
            </a:endParaRPr>
          </a:p>
        </p:txBody>
      </p:sp>
      <p:sp>
        <p:nvSpPr>
          <p:cNvPr id="34820" name="Line 3"/>
          <p:cNvSpPr/>
          <p:nvPr/>
        </p:nvSpPr>
        <p:spPr>
          <a:xfrm>
            <a:off x="1692275" y="1628775"/>
            <a:ext cx="360363" cy="0"/>
          </a:xfrm>
          <a:prstGeom prst="line">
            <a:avLst/>
          </a:prstGeom>
          <a:ln w="9525" cap="flat" cmpd="sng">
            <a:solidFill>
              <a:schemeClr val="tx1"/>
            </a:solidFill>
            <a:prstDash val="solid"/>
            <a:headEnd type="none" w="med" len="med"/>
            <a:tailEnd type="triangle" w="med" len="med"/>
          </a:ln>
        </p:spPr>
      </p:sp>
      <p:sp>
        <p:nvSpPr>
          <p:cNvPr id="34821" name="Line 4"/>
          <p:cNvSpPr/>
          <p:nvPr/>
        </p:nvSpPr>
        <p:spPr>
          <a:xfrm>
            <a:off x="3708400" y="1628775"/>
            <a:ext cx="360363" cy="0"/>
          </a:xfrm>
          <a:prstGeom prst="line">
            <a:avLst/>
          </a:prstGeom>
          <a:ln w="9525" cap="flat" cmpd="sng">
            <a:solidFill>
              <a:schemeClr val="tx1"/>
            </a:solidFill>
            <a:prstDash val="solid"/>
            <a:headEnd type="none" w="med" len="med"/>
            <a:tailEnd type="triangle" w="med" len="med"/>
          </a:ln>
        </p:spPr>
      </p:sp>
      <p:sp>
        <p:nvSpPr>
          <p:cNvPr id="34822" name="Line 5"/>
          <p:cNvSpPr/>
          <p:nvPr/>
        </p:nvSpPr>
        <p:spPr>
          <a:xfrm>
            <a:off x="5724525" y="1628775"/>
            <a:ext cx="360363" cy="0"/>
          </a:xfrm>
          <a:prstGeom prst="line">
            <a:avLst/>
          </a:prstGeom>
          <a:ln w="9525" cap="flat" cmpd="sng">
            <a:solidFill>
              <a:schemeClr val="tx1"/>
            </a:solidFill>
            <a:prstDash val="solid"/>
            <a:headEnd type="none" w="med" len="med"/>
            <a:tailEnd type="triangle" w="med" len="med"/>
          </a:ln>
        </p:spPr>
      </p:sp>
      <p:sp>
        <p:nvSpPr>
          <p:cNvPr id="34823" name="Line 6"/>
          <p:cNvSpPr/>
          <p:nvPr/>
        </p:nvSpPr>
        <p:spPr>
          <a:xfrm>
            <a:off x="3276600" y="2060575"/>
            <a:ext cx="360363" cy="0"/>
          </a:xfrm>
          <a:prstGeom prst="line">
            <a:avLst/>
          </a:prstGeom>
          <a:ln w="9525" cap="flat" cmpd="sng">
            <a:solidFill>
              <a:schemeClr val="tx1"/>
            </a:solidFill>
            <a:prstDash val="solid"/>
            <a:headEnd type="none" w="med" len="med"/>
            <a:tailEnd type="triangle" w="med" len="med"/>
          </a:ln>
        </p:spPr>
      </p:sp>
      <p:sp>
        <p:nvSpPr>
          <p:cNvPr id="34824" name="Line 8"/>
          <p:cNvSpPr/>
          <p:nvPr/>
        </p:nvSpPr>
        <p:spPr>
          <a:xfrm>
            <a:off x="2268538" y="3716338"/>
            <a:ext cx="360362" cy="0"/>
          </a:xfrm>
          <a:prstGeom prst="line">
            <a:avLst/>
          </a:prstGeom>
          <a:ln w="9525" cap="flat" cmpd="sng">
            <a:solidFill>
              <a:schemeClr val="tx1"/>
            </a:solidFill>
            <a:prstDash val="solid"/>
            <a:headEnd type="none" w="med" len="med"/>
            <a:tailEnd type="triangle" w="med" len="med"/>
          </a:ln>
        </p:spPr>
      </p:sp>
      <p:sp>
        <p:nvSpPr>
          <p:cNvPr id="34825" name="Line 9"/>
          <p:cNvSpPr/>
          <p:nvPr/>
        </p:nvSpPr>
        <p:spPr>
          <a:xfrm>
            <a:off x="4500563" y="3716338"/>
            <a:ext cx="360362" cy="0"/>
          </a:xfrm>
          <a:prstGeom prst="line">
            <a:avLst/>
          </a:prstGeom>
          <a:ln w="9525" cap="flat" cmpd="sng">
            <a:solidFill>
              <a:schemeClr val="tx1"/>
            </a:solidFill>
            <a:prstDash val="solid"/>
            <a:headEnd type="none" w="med" len="med"/>
            <a:tailEnd type="triangle" w="med" len="med"/>
          </a:ln>
        </p:spPr>
      </p:sp>
      <p:sp>
        <p:nvSpPr>
          <p:cNvPr id="34826" name="Line 10"/>
          <p:cNvSpPr/>
          <p:nvPr/>
        </p:nvSpPr>
        <p:spPr>
          <a:xfrm>
            <a:off x="6084888" y="3716338"/>
            <a:ext cx="360362" cy="0"/>
          </a:xfrm>
          <a:prstGeom prst="line">
            <a:avLst/>
          </a:prstGeom>
          <a:ln w="9525" cap="flat" cmpd="sng">
            <a:solidFill>
              <a:schemeClr val="tx1"/>
            </a:solidFill>
            <a:prstDash val="solid"/>
            <a:headEnd type="none" w="med" len="med"/>
            <a:tailEnd type="triangle" w="med" len="med"/>
          </a:ln>
        </p:spPr>
      </p:sp>
      <p:sp>
        <p:nvSpPr>
          <p:cNvPr id="34827" name="Line 11"/>
          <p:cNvSpPr/>
          <p:nvPr/>
        </p:nvSpPr>
        <p:spPr>
          <a:xfrm>
            <a:off x="7596188" y="1628775"/>
            <a:ext cx="360362" cy="0"/>
          </a:xfrm>
          <a:prstGeom prst="line">
            <a:avLst/>
          </a:prstGeom>
          <a:ln w="9525" cap="flat" cmpd="sng">
            <a:solidFill>
              <a:schemeClr val="tx1"/>
            </a:solidFill>
            <a:prstDash val="solid"/>
            <a:headEnd type="none" w="med" len="med"/>
            <a:tailEnd type="triangle" w="med" len="med"/>
          </a:ln>
        </p:spPr>
      </p:sp>
      <p:sp>
        <p:nvSpPr>
          <p:cNvPr id="34828" name="Line 12"/>
          <p:cNvSpPr/>
          <p:nvPr/>
        </p:nvSpPr>
        <p:spPr>
          <a:xfrm>
            <a:off x="3203575" y="4149725"/>
            <a:ext cx="360363"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idx="1"/>
          </p:nvPr>
        </p:nvSpPr>
        <p:spPr>
          <a:xfrm>
            <a:off x="500063" y="1714500"/>
            <a:ext cx="8229600" cy="3500438"/>
          </a:xfrm>
        </p:spPr>
        <p:txBody>
          <a:bodyPr vert="horz" wrap="square" lIns="91440" tIns="45720" rIns="91440" bIns="45720" anchor="t" anchorCtr="0"/>
          <a:p>
            <a:pPr>
              <a:buNone/>
            </a:pPr>
            <a:r>
              <a:rPr lang="zh-CN" altLang="en-US" dirty="0">
                <a:solidFill>
                  <a:schemeClr val="tx1"/>
                </a:solidFill>
              </a:rPr>
              <a:t>第一节 宏观经济政策目标</a:t>
            </a:r>
            <a:endParaRPr lang="zh-CN" altLang="en-US" dirty="0">
              <a:solidFill>
                <a:schemeClr val="tx1"/>
              </a:solidFill>
            </a:endParaRPr>
          </a:p>
          <a:p>
            <a:pPr>
              <a:buNone/>
            </a:pPr>
            <a:endParaRPr lang="zh-CN" altLang="en-US" sz="1200" dirty="0">
              <a:solidFill>
                <a:schemeClr val="tx1"/>
              </a:solidFill>
            </a:endParaRPr>
          </a:p>
          <a:p>
            <a:pPr lvl="1" eaLnBrk="1" hangingPunct="1">
              <a:lnSpc>
                <a:spcPct val="200000"/>
              </a:lnSpc>
              <a:buNone/>
            </a:pPr>
            <a:r>
              <a:rPr lang="zh-CN" altLang="en-US" dirty="0"/>
              <a:t>一、宏观经济政策目标体系</a:t>
            </a:r>
            <a:endParaRPr lang="zh-CN" altLang="en-US" dirty="0"/>
          </a:p>
          <a:p>
            <a:pPr lvl="1" eaLnBrk="1" hangingPunct="1">
              <a:lnSpc>
                <a:spcPct val="200000"/>
              </a:lnSpc>
              <a:buNone/>
            </a:pPr>
            <a:r>
              <a:rPr lang="zh-CN" altLang="en-US" dirty="0"/>
              <a:t>二、宏观经济政策目标的抉择</a:t>
            </a:r>
            <a:endParaRPr lang="en-US" altLang="zh-CN" dirty="0"/>
          </a:p>
          <a:p>
            <a:pPr lvl="1" eaLnBrk="1" hangingPunct="1">
              <a:lnSpc>
                <a:spcPct val="200000"/>
              </a:lnSpc>
              <a:buNone/>
            </a:pPr>
            <a:r>
              <a:rPr lang="zh-CN" altLang="en-US" dirty="0"/>
              <a:t>三、宏观经济政策的内容</a:t>
            </a:r>
            <a:endParaRPr lang="zh-CN" altLang="en-US" dirty="0"/>
          </a:p>
        </p:txBody>
      </p:sp>
      <p:sp>
        <p:nvSpPr>
          <p:cNvPr id="8195" name="标题 1"/>
          <p:cNvSpPr/>
          <p:nvPr/>
        </p:nvSpPr>
        <p:spPr>
          <a:xfrm>
            <a:off x="468313" y="571500"/>
            <a:ext cx="8229600" cy="785813"/>
          </a:xfrm>
          <a:prstGeom prst="rect">
            <a:avLst/>
          </a:prstGeom>
          <a:noFill/>
          <a:ln w="9525">
            <a:noFill/>
          </a:ln>
        </p:spPr>
        <p:txBody>
          <a:bodyPr anchor="ctr" anchorCtr="0"/>
          <a:p>
            <a:pPr eaLnBrk="0" hangingPunct="0"/>
            <a:r>
              <a:rPr lang="zh-CN" altLang="en-US" sz="3600" b="0" dirty="0">
                <a:solidFill>
                  <a:schemeClr val="tx2"/>
                </a:solidFill>
                <a:latin typeface="黑体" panose="02010609060101010101" pitchFamily="49" charset="-122"/>
                <a:ea typeface="黑体" panose="02010609060101010101" pitchFamily="49" charset="-122"/>
              </a:rPr>
              <a:t>第十六章   宏观经济政策</a:t>
            </a:r>
            <a:endParaRPr lang="zh-CN" altLang="en-US" sz="3600" b="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35843" name="Line 3"/>
          <p:cNvSpPr/>
          <p:nvPr/>
        </p:nvSpPr>
        <p:spPr>
          <a:xfrm>
            <a:off x="900113" y="2636838"/>
            <a:ext cx="3175" cy="3152775"/>
          </a:xfrm>
          <a:prstGeom prst="line">
            <a:avLst/>
          </a:prstGeom>
          <a:ln w="28575" cap="flat" cmpd="sng">
            <a:solidFill>
              <a:srgbClr val="FFFFFF"/>
            </a:solidFill>
            <a:prstDash val="solid"/>
            <a:headEnd type="arrow" w="med" len="med"/>
            <a:tailEnd type="none" w="med" len="med"/>
          </a:ln>
        </p:spPr>
      </p:sp>
      <p:sp>
        <p:nvSpPr>
          <p:cNvPr id="35844" name="Line 4"/>
          <p:cNvSpPr/>
          <p:nvPr/>
        </p:nvSpPr>
        <p:spPr>
          <a:xfrm>
            <a:off x="900113" y="4221163"/>
            <a:ext cx="7248525" cy="66675"/>
          </a:xfrm>
          <a:prstGeom prst="line">
            <a:avLst/>
          </a:prstGeom>
          <a:ln w="28575" cap="flat" cmpd="sng">
            <a:solidFill>
              <a:srgbClr val="FFFFFF"/>
            </a:solidFill>
            <a:prstDash val="solid"/>
            <a:headEnd type="none" w="med" len="med"/>
            <a:tailEnd type="arrow" w="med" len="med"/>
          </a:ln>
        </p:spPr>
      </p:sp>
      <p:sp>
        <p:nvSpPr>
          <p:cNvPr id="2438149" name="Freeform 5"/>
          <p:cNvSpPr/>
          <p:nvPr/>
        </p:nvSpPr>
        <p:spPr>
          <a:xfrm>
            <a:off x="900113" y="3068638"/>
            <a:ext cx="6172200" cy="1968500"/>
          </a:xfrm>
          <a:custGeom>
            <a:avLst/>
            <a:gdLst>
              <a:gd name="txL" fmla="*/ 0 w 4935"/>
              <a:gd name="txT" fmla="*/ 0 h 1352"/>
              <a:gd name="txR" fmla="*/ 4935 w 4935"/>
              <a:gd name="txB" fmla="*/ 1352 h 1352"/>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935" h="1352">
                <a:moveTo>
                  <a:pt x="0" y="338"/>
                </a:moveTo>
                <a:cubicBezTo>
                  <a:pt x="52" y="273"/>
                  <a:pt x="105" y="208"/>
                  <a:pt x="210" y="338"/>
                </a:cubicBezTo>
                <a:cubicBezTo>
                  <a:pt x="315" y="468"/>
                  <a:pt x="507" y="962"/>
                  <a:pt x="630" y="1118"/>
                </a:cubicBezTo>
                <a:cubicBezTo>
                  <a:pt x="753" y="1274"/>
                  <a:pt x="823" y="1352"/>
                  <a:pt x="945" y="1274"/>
                </a:cubicBezTo>
                <a:cubicBezTo>
                  <a:pt x="1067" y="1196"/>
                  <a:pt x="1243" y="806"/>
                  <a:pt x="1365" y="650"/>
                </a:cubicBezTo>
                <a:cubicBezTo>
                  <a:pt x="1487" y="494"/>
                  <a:pt x="1593" y="416"/>
                  <a:pt x="1680" y="338"/>
                </a:cubicBezTo>
                <a:cubicBezTo>
                  <a:pt x="1767" y="260"/>
                  <a:pt x="1785" y="208"/>
                  <a:pt x="1890" y="182"/>
                </a:cubicBezTo>
                <a:cubicBezTo>
                  <a:pt x="1995" y="156"/>
                  <a:pt x="2205" y="104"/>
                  <a:pt x="2310" y="182"/>
                </a:cubicBezTo>
                <a:cubicBezTo>
                  <a:pt x="2415" y="260"/>
                  <a:pt x="2415" y="468"/>
                  <a:pt x="2520" y="650"/>
                </a:cubicBezTo>
                <a:cubicBezTo>
                  <a:pt x="2625" y="832"/>
                  <a:pt x="2765" y="1300"/>
                  <a:pt x="2940" y="1274"/>
                </a:cubicBezTo>
                <a:cubicBezTo>
                  <a:pt x="3115" y="1248"/>
                  <a:pt x="3413" y="676"/>
                  <a:pt x="3570" y="494"/>
                </a:cubicBezTo>
                <a:cubicBezTo>
                  <a:pt x="3727" y="312"/>
                  <a:pt x="3763" y="234"/>
                  <a:pt x="3885" y="182"/>
                </a:cubicBezTo>
                <a:cubicBezTo>
                  <a:pt x="4007" y="130"/>
                  <a:pt x="4130" y="0"/>
                  <a:pt x="4305" y="182"/>
                </a:cubicBezTo>
                <a:cubicBezTo>
                  <a:pt x="4480" y="364"/>
                  <a:pt x="4830" y="1092"/>
                  <a:pt x="4935" y="1274"/>
                </a:cubicBez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sp>
        <p:nvSpPr>
          <p:cNvPr id="2438150" name="Freeform 6"/>
          <p:cNvSpPr/>
          <p:nvPr/>
        </p:nvSpPr>
        <p:spPr>
          <a:xfrm>
            <a:off x="890588" y="3911600"/>
            <a:ext cx="6561137" cy="604838"/>
          </a:xfrm>
          <a:custGeom>
            <a:avLst/>
            <a:gdLst>
              <a:gd name="txL" fmla="*/ 0 w 5145"/>
              <a:gd name="txT" fmla="*/ 0 h 416"/>
              <a:gd name="txR" fmla="*/ 5145 w 5145"/>
              <a:gd name="txB" fmla="*/ 416 h 41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45" h="416">
                <a:moveTo>
                  <a:pt x="0" y="208"/>
                </a:moveTo>
                <a:cubicBezTo>
                  <a:pt x="87" y="117"/>
                  <a:pt x="175" y="26"/>
                  <a:pt x="315" y="52"/>
                </a:cubicBezTo>
                <a:cubicBezTo>
                  <a:pt x="455" y="78"/>
                  <a:pt x="665" y="312"/>
                  <a:pt x="840" y="364"/>
                </a:cubicBezTo>
                <a:cubicBezTo>
                  <a:pt x="1015" y="416"/>
                  <a:pt x="1190" y="416"/>
                  <a:pt x="1365" y="364"/>
                </a:cubicBezTo>
                <a:cubicBezTo>
                  <a:pt x="1540" y="312"/>
                  <a:pt x="1732" y="104"/>
                  <a:pt x="1890" y="52"/>
                </a:cubicBezTo>
                <a:cubicBezTo>
                  <a:pt x="2048" y="0"/>
                  <a:pt x="2152" y="0"/>
                  <a:pt x="2310" y="52"/>
                </a:cubicBezTo>
                <a:cubicBezTo>
                  <a:pt x="2468" y="104"/>
                  <a:pt x="2660" y="312"/>
                  <a:pt x="2835" y="364"/>
                </a:cubicBezTo>
                <a:cubicBezTo>
                  <a:pt x="3010" y="416"/>
                  <a:pt x="3202" y="416"/>
                  <a:pt x="3360" y="364"/>
                </a:cubicBezTo>
                <a:cubicBezTo>
                  <a:pt x="3518" y="312"/>
                  <a:pt x="3605" y="104"/>
                  <a:pt x="3780" y="52"/>
                </a:cubicBezTo>
                <a:cubicBezTo>
                  <a:pt x="3955" y="0"/>
                  <a:pt x="4218" y="0"/>
                  <a:pt x="4410" y="52"/>
                </a:cubicBezTo>
                <a:cubicBezTo>
                  <a:pt x="4602" y="104"/>
                  <a:pt x="4813" y="312"/>
                  <a:pt x="4935" y="364"/>
                </a:cubicBezTo>
                <a:cubicBezTo>
                  <a:pt x="5057" y="416"/>
                  <a:pt x="5110" y="364"/>
                  <a:pt x="5145" y="364"/>
                </a:cubicBezTo>
              </a:path>
            </a:pathLst>
          </a:custGeom>
          <a:noFill/>
          <a:ln w="28575" cap="flat" cmpd="sng">
            <a:solidFill>
              <a:srgbClr val="006600">
                <a:alpha val="100000"/>
              </a:srgbClr>
            </a:solidFill>
            <a:prstDash val="solid"/>
            <a:round/>
            <a:headEnd type="none" w="med" len="med"/>
            <a:tailEnd type="none" w="med" len="med"/>
          </a:ln>
        </p:spPr>
        <p:txBody>
          <a:bodyPr/>
          <a:p>
            <a:endParaRPr lang="zh-CN" altLang="en-US"/>
          </a:p>
        </p:txBody>
      </p:sp>
      <p:sp>
        <p:nvSpPr>
          <p:cNvPr id="2438151" name="Freeform 7"/>
          <p:cNvSpPr/>
          <p:nvPr/>
        </p:nvSpPr>
        <p:spPr>
          <a:xfrm>
            <a:off x="2627313" y="2349500"/>
            <a:ext cx="4032250" cy="3289300"/>
          </a:xfrm>
          <a:custGeom>
            <a:avLst/>
            <a:gdLst>
              <a:gd name="txL" fmla="*/ 0 w 3150"/>
              <a:gd name="txT" fmla="*/ 0 h 2262"/>
              <a:gd name="txR" fmla="*/ 3150 w 3150"/>
              <a:gd name="txB" fmla="*/ 2262 h 2262"/>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50" h="2262">
                <a:moveTo>
                  <a:pt x="0" y="1118"/>
                </a:moveTo>
                <a:cubicBezTo>
                  <a:pt x="105" y="884"/>
                  <a:pt x="210" y="650"/>
                  <a:pt x="315" y="494"/>
                </a:cubicBezTo>
                <a:cubicBezTo>
                  <a:pt x="420" y="338"/>
                  <a:pt x="508" y="156"/>
                  <a:pt x="630" y="182"/>
                </a:cubicBezTo>
                <a:cubicBezTo>
                  <a:pt x="752" y="208"/>
                  <a:pt x="963" y="494"/>
                  <a:pt x="1050" y="650"/>
                </a:cubicBezTo>
                <a:cubicBezTo>
                  <a:pt x="1137" y="806"/>
                  <a:pt x="1120" y="910"/>
                  <a:pt x="1155" y="1118"/>
                </a:cubicBezTo>
                <a:cubicBezTo>
                  <a:pt x="1190" y="1326"/>
                  <a:pt x="1190" y="1716"/>
                  <a:pt x="1260" y="1898"/>
                </a:cubicBezTo>
                <a:cubicBezTo>
                  <a:pt x="1330" y="2080"/>
                  <a:pt x="1452" y="2262"/>
                  <a:pt x="1575" y="2210"/>
                </a:cubicBezTo>
                <a:cubicBezTo>
                  <a:pt x="1698" y="2158"/>
                  <a:pt x="1908" y="1768"/>
                  <a:pt x="1995" y="1586"/>
                </a:cubicBezTo>
                <a:cubicBezTo>
                  <a:pt x="2082" y="1404"/>
                  <a:pt x="2065" y="1300"/>
                  <a:pt x="2100" y="1118"/>
                </a:cubicBezTo>
                <a:cubicBezTo>
                  <a:pt x="2135" y="936"/>
                  <a:pt x="2118" y="676"/>
                  <a:pt x="2205" y="494"/>
                </a:cubicBezTo>
                <a:cubicBezTo>
                  <a:pt x="2292" y="312"/>
                  <a:pt x="2468" y="0"/>
                  <a:pt x="2625" y="26"/>
                </a:cubicBezTo>
                <a:cubicBezTo>
                  <a:pt x="2782" y="52"/>
                  <a:pt x="3063" y="546"/>
                  <a:pt x="3150" y="65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35848" name="Line 8"/>
          <p:cNvSpPr/>
          <p:nvPr/>
        </p:nvSpPr>
        <p:spPr>
          <a:xfrm>
            <a:off x="3348038" y="2205038"/>
            <a:ext cx="587375" cy="4762"/>
          </a:xfrm>
          <a:prstGeom prst="line">
            <a:avLst/>
          </a:prstGeom>
          <a:ln w="9525" cap="rnd" cmpd="sng">
            <a:solidFill>
              <a:srgbClr val="FFFFFF"/>
            </a:solidFill>
            <a:prstDash val="sysDot"/>
            <a:headEnd type="none" w="med" len="med"/>
            <a:tailEnd type="none" w="med" len="med"/>
          </a:ln>
        </p:spPr>
      </p:sp>
      <p:sp>
        <p:nvSpPr>
          <p:cNvPr id="35849" name="Line 9"/>
          <p:cNvSpPr/>
          <p:nvPr/>
        </p:nvSpPr>
        <p:spPr>
          <a:xfrm>
            <a:off x="3348038" y="1773238"/>
            <a:ext cx="3175" cy="679450"/>
          </a:xfrm>
          <a:prstGeom prst="line">
            <a:avLst/>
          </a:prstGeom>
          <a:ln w="9525" cap="flat" cmpd="sng">
            <a:solidFill>
              <a:srgbClr val="FFFFFF"/>
            </a:solidFill>
            <a:prstDash val="solid"/>
            <a:headEnd type="none" w="med" len="med"/>
            <a:tailEnd type="triangle" w="med" len="med"/>
          </a:ln>
        </p:spPr>
      </p:sp>
      <p:sp>
        <p:nvSpPr>
          <p:cNvPr id="2438154" name="Rectangle 10"/>
          <p:cNvSpPr/>
          <p:nvPr/>
        </p:nvSpPr>
        <p:spPr>
          <a:xfrm>
            <a:off x="2916238" y="1773238"/>
            <a:ext cx="1079500" cy="290512"/>
          </a:xfrm>
          <a:prstGeom prst="rect">
            <a:avLst/>
          </a:prstGeom>
          <a:noFill/>
          <a:ln w="12700">
            <a:noFill/>
          </a:ln>
        </p:spPr>
        <p:txBody>
          <a:bodyPr tIns="0" anchor="ctr" anchorCtr="0">
            <a:spAutoFit/>
          </a:bodyPr>
          <a:p>
            <a:pPr eaLnBrk="0" hangingPunct="0"/>
            <a:r>
              <a:rPr lang="zh-CN" altLang="en-US" sz="1600" dirty="0">
                <a:latin typeface="Arial" panose="020B0604020202020204" pitchFamily="34" charset="0"/>
              </a:rPr>
              <a:t>紧缩政策</a:t>
            </a:r>
            <a:endParaRPr lang="zh-CN" altLang="en-US" sz="1600" dirty="0">
              <a:latin typeface="Arial" panose="020B0604020202020204" pitchFamily="34" charset="0"/>
            </a:endParaRPr>
          </a:p>
        </p:txBody>
      </p:sp>
      <p:sp>
        <p:nvSpPr>
          <p:cNvPr id="35851" name="Line 11"/>
          <p:cNvSpPr/>
          <p:nvPr/>
        </p:nvSpPr>
        <p:spPr>
          <a:xfrm>
            <a:off x="3995738" y="2349500"/>
            <a:ext cx="3175" cy="679450"/>
          </a:xfrm>
          <a:prstGeom prst="line">
            <a:avLst/>
          </a:prstGeom>
          <a:ln w="9525" cap="flat" cmpd="sng">
            <a:solidFill>
              <a:srgbClr val="FFFFFF"/>
            </a:solidFill>
            <a:prstDash val="solid"/>
            <a:headEnd type="none" w="med" len="med"/>
            <a:tailEnd type="triangle" w="med" len="med"/>
          </a:ln>
        </p:spPr>
      </p:sp>
      <p:sp>
        <p:nvSpPr>
          <p:cNvPr id="2438156" name="Line 12"/>
          <p:cNvSpPr/>
          <p:nvPr/>
        </p:nvSpPr>
        <p:spPr>
          <a:xfrm flipV="1">
            <a:off x="1979613" y="5084763"/>
            <a:ext cx="0" cy="431800"/>
          </a:xfrm>
          <a:prstGeom prst="line">
            <a:avLst/>
          </a:prstGeom>
          <a:ln w="28575" cap="sq" cmpd="sng">
            <a:solidFill>
              <a:schemeClr val="tx1"/>
            </a:solidFill>
            <a:prstDash val="solid"/>
            <a:headEnd type="none" w="sm" len="sm"/>
            <a:tailEnd type="stealth" w="lg" len="lg"/>
          </a:ln>
        </p:spPr>
      </p:sp>
      <p:sp>
        <p:nvSpPr>
          <p:cNvPr id="2438157" name="Line 13"/>
          <p:cNvSpPr/>
          <p:nvPr/>
        </p:nvSpPr>
        <p:spPr>
          <a:xfrm flipV="1">
            <a:off x="2627313" y="4581525"/>
            <a:ext cx="0" cy="504825"/>
          </a:xfrm>
          <a:prstGeom prst="line">
            <a:avLst/>
          </a:prstGeom>
          <a:ln w="28575" cap="sq" cmpd="sng">
            <a:solidFill>
              <a:schemeClr val="tx1"/>
            </a:solidFill>
            <a:prstDash val="solid"/>
            <a:headEnd type="none" w="sm" len="sm"/>
            <a:tailEnd type="stealth" w="lg" len="lg"/>
          </a:ln>
        </p:spPr>
      </p:sp>
      <p:sp>
        <p:nvSpPr>
          <p:cNvPr id="35854" name="Line 14"/>
          <p:cNvSpPr/>
          <p:nvPr/>
        </p:nvSpPr>
        <p:spPr>
          <a:xfrm>
            <a:off x="1979613" y="5229225"/>
            <a:ext cx="587375" cy="4763"/>
          </a:xfrm>
          <a:prstGeom prst="line">
            <a:avLst/>
          </a:prstGeom>
          <a:ln w="9525" cap="rnd" cmpd="sng">
            <a:solidFill>
              <a:srgbClr val="FFFFFF"/>
            </a:solidFill>
            <a:prstDash val="sysDot"/>
            <a:headEnd type="none" w="med" len="med"/>
            <a:tailEnd type="none" w="med" len="med"/>
          </a:ln>
        </p:spPr>
      </p:sp>
      <p:sp>
        <p:nvSpPr>
          <p:cNvPr id="2438159" name="Rectangle 15"/>
          <p:cNvSpPr/>
          <p:nvPr/>
        </p:nvSpPr>
        <p:spPr>
          <a:xfrm>
            <a:off x="1476375" y="5589588"/>
            <a:ext cx="1008063" cy="290512"/>
          </a:xfrm>
          <a:prstGeom prst="rect">
            <a:avLst/>
          </a:prstGeom>
          <a:noFill/>
          <a:ln w="12700">
            <a:noFill/>
          </a:ln>
        </p:spPr>
        <p:txBody>
          <a:bodyPr tIns="0" anchor="ctr" anchorCtr="0">
            <a:spAutoFit/>
          </a:bodyPr>
          <a:p>
            <a:pPr eaLnBrk="0" hangingPunct="0"/>
            <a:r>
              <a:rPr lang="zh-CN" altLang="en-US" sz="1600" dirty="0">
                <a:latin typeface="Arial" panose="020B0604020202020204" pitchFamily="34" charset="0"/>
              </a:rPr>
              <a:t>扩张政策</a:t>
            </a:r>
            <a:endParaRPr lang="zh-CN" altLang="en-US" sz="2000" dirty="0">
              <a:latin typeface="Arial" panose="020B0604020202020204" pitchFamily="34" charset="0"/>
            </a:endParaRPr>
          </a:p>
        </p:txBody>
      </p:sp>
      <p:sp>
        <p:nvSpPr>
          <p:cNvPr id="35856" name="Text Box 16"/>
          <p:cNvSpPr txBox="1"/>
          <p:nvPr/>
        </p:nvSpPr>
        <p:spPr>
          <a:xfrm>
            <a:off x="7956550" y="4076700"/>
            <a:ext cx="503238" cy="320675"/>
          </a:xfrm>
          <a:prstGeom prst="rect">
            <a:avLst/>
          </a:prstGeom>
          <a:noFill/>
          <a:ln w="12700">
            <a:noFill/>
          </a:ln>
        </p:spPr>
        <p:txBody>
          <a:bodyPr tIns="0">
            <a:spAutoFit/>
          </a:bodyPr>
          <a:p>
            <a:pPr>
              <a:spcBef>
                <a:spcPct val="50000"/>
              </a:spcBef>
            </a:pPr>
            <a:r>
              <a:rPr lang="en-US" altLang="zh-CN" i="1" dirty="0">
                <a:latin typeface="Arial" panose="020B0604020202020204" pitchFamily="34" charset="0"/>
              </a:rPr>
              <a:t>T</a:t>
            </a:r>
            <a:endParaRPr lang="en-US" altLang="zh-CN" i="1" dirty="0">
              <a:latin typeface="Arial" panose="020B0604020202020204" pitchFamily="34" charset="0"/>
            </a:endParaRPr>
          </a:p>
        </p:txBody>
      </p:sp>
      <p:sp>
        <p:nvSpPr>
          <p:cNvPr id="35857" name="Text Box 17"/>
          <p:cNvSpPr txBox="1"/>
          <p:nvPr/>
        </p:nvSpPr>
        <p:spPr>
          <a:xfrm>
            <a:off x="468313" y="2060575"/>
            <a:ext cx="503237" cy="320675"/>
          </a:xfrm>
          <a:prstGeom prst="rect">
            <a:avLst/>
          </a:prstGeom>
          <a:noFill/>
          <a:ln w="12700">
            <a:noFill/>
          </a:ln>
        </p:spPr>
        <p:txBody>
          <a:bodyPr tIns="0">
            <a:spAutoFit/>
          </a:bodyPr>
          <a:p>
            <a:pPr>
              <a:spcBef>
                <a:spcPct val="50000"/>
              </a:spcBef>
            </a:pPr>
            <a:r>
              <a:rPr lang="en-US" altLang="zh-CN" i="1" dirty="0">
                <a:latin typeface="Arial" panose="020B0604020202020204" pitchFamily="34" charset="0"/>
              </a:rPr>
              <a:t>G</a:t>
            </a:r>
            <a:endParaRPr lang="en-US" altLang="zh-CN" i="1" dirty="0">
              <a:latin typeface="Arial" panose="020B0604020202020204" pitchFamily="34" charset="0"/>
            </a:endParaRPr>
          </a:p>
        </p:txBody>
      </p:sp>
      <p:sp>
        <p:nvSpPr>
          <p:cNvPr id="35858" name="Text Box 18"/>
          <p:cNvSpPr txBox="1"/>
          <p:nvPr/>
        </p:nvSpPr>
        <p:spPr>
          <a:xfrm>
            <a:off x="7308850" y="4941888"/>
            <a:ext cx="358775" cy="411162"/>
          </a:xfrm>
          <a:prstGeom prst="rect">
            <a:avLst/>
          </a:prstGeom>
          <a:noFill/>
          <a:ln w="12700">
            <a:noFill/>
          </a:ln>
        </p:spPr>
        <p:txBody>
          <a:bodyPr tIns="0">
            <a:spAutoFit/>
          </a:bodyPr>
          <a:p>
            <a:pPr>
              <a:spcBef>
                <a:spcPct val="50000"/>
              </a:spcBef>
            </a:pPr>
            <a:endParaRPr lang="zh-CN" altLang="en-US" sz="2400" dirty="0">
              <a:latin typeface="Arial" panose="020B0604020202020204" pitchFamily="34" charset="0"/>
            </a:endParaRPr>
          </a:p>
        </p:txBody>
      </p:sp>
      <p:sp>
        <p:nvSpPr>
          <p:cNvPr id="2438163" name="Text Box 19"/>
          <p:cNvSpPr txBox="1"/>
          <p:nvPr/>
        </p:nvSpPr>
        <p:spPr>
          <a:xfrm>
            <a:off x="6948488" y="4868863"/>
            <a:ext cx="720725" cy="290512"/>
          </a:xfrm>
          <a:prstGeom prst="rect">
            <a:avLst/>
          </a:prstGeom>
          <a:noFill/>
          <a:ln w="12700">
            <a:noFill/>
          </a:ln>
        </p:spPr>
        <p:txBody>
          <a:bodyPr tIns="0">
            <a:spAutoFit/>
          </a:bodyPr>
          <a:p>
            <a:pPr>
              <a:spcBef>
                <a:spcPct val="50000"/>
              </a:spcBef>
            </a:pPr>
            <a:r>
              <a:rPr lang="en-US" altLang="zh-CN" sz="1600" dirty="0">
                <a:solidFill>
                  <a:srgbClr val="0000FF"/>
                </a:solidFill>
                <a:latin typeface="Arial" panose="020B0604020202020204" pitchFamily="34" charset="0"/>
              </a:rPr>
              <a:t>g</a:t>
            </a:r>
            <a:r>
              <a:rPr lang="en-US" altLang="zh-CN" sz="1600" baseline="-25000" dirty="0">
                <a:solidFill>
                  <a:srgbClr val="0000FF"/>
                </a:solidFill>
                <a:latin typeface="Arial" panose="020B0604020202020204" pitchFamily="34" charset="0"/>
              </a:rPr>
              <a:t>1</a:t>
            </a:r>
            <a:endParaRPr lang="en-US" altLang="zh-CN" sz="1600" baseline="-25000" dirty="0">
              <a:solidFill>
                <a:srgbClr val="0000FF"/>
              </a:solidFill>
              <a:latin typeface="Arial" panose="020B0604020202020204" pitchFamily="34" charset="0"/>
            </a:endParaRPr>
          </a:p>
        </p:txBody>
      </p:sp>
      <p:sp>
        <p:nvSpPr>
          <p:cNvPr id="2438164" name="Text Box 20"/>
          <p:cNvSpPr txBox="1"/>
          <p:nvPr/>
        </p:nvSpPr>
        <p:spPr>
          <a:xfrm>
            <a:off x="7380288" y="4437063"/>
            <a:ext cx="720725" cy="290512"/>
          </a:xfrm>
          <a:prstGeom prst="rect">
            <a:avLst/>
          </a:prstGeom>
          <a:noFill/>
          <a:ln w="12700">
            <a:noFill/>
          </a:ln>
        </p:spPr>
        <p:txBody>
          <a:bodyPr tIns="0">
            <a:spAutoFit/>
          </a:bodyPr>
          <a:p>
            <a:pPr>
              <a:spcBef>
                <a:spcPct val="50000"/>
              </a:spcBef>
            </a:pPr>
            <a:r>
              <a:rPr lang="en-US" altLang="zh-CN" sz="1600" dirty="0">
                <a:solidFill>
                  <a:srgbClr val="006600"/>
                </a:solidFill>
                <a:latin typeface="Arial" panose="020B0604020202020204" pitchFamily="34" charset="0"/>
              </a:rPr>
              <a:t>g</a:t>
            </a:r>
            <a:r>
              <a:rPr lang="en-US" altLang="zh-CN" sz="1600" baseline="-25000" dirty="0">
                <a:solidFill>
                  <a:srgbClr val="006600"/>
                </a:solidFill>
                <a:latin typeface="Arial" panose="020B0604020202020204" pitchFamily="34" charset="0"/>
              </a:rPr>
              <a:t>2</a:t>
            </a:r>
            <a:endParaRPr lang="en-US" altLang="zh-CN" sz="1600" baseline="-25000" dirty="0">
              <a:solidFill>
                <a:srgbClr val="006600"/>
              </a:solidFill>
              <a:latin typeface="Arial" panose="020B0604020202020204" pitchFamily="34" charset="0"/>
            </a:endParaRPr>
          </a:p>
        </p:txBody>
      </p:sp>
      <p:sp>
        <p:nvSpPr>
          <p:cNvPr id="2438165" name="Text Box 21"/>
          <p:cNvSpPr txBox="1"/>
          <p:nvPr/>
        </p:nvSpPr>
        <p:spPr>
          <a:xfrm>
            <a:off x="6659563" y="3141663"/>
            <a:ext cx="720725" cy="290512"/>
          </a:xfrm>
          <a:prstGeom prst="rect">
            <a:avLst/>
          </a:prstGeom>
          <a:noFill/>
          <a:ln w="12700">
            <a:noFill/>
          </a:ln>
        </p:spPr>
        <p:txBody>
          <a:bodyPr tIns="0">
            <a:spAutoFit/>
          </a:bodyPr>
          <a:p>
            <a:pPr>
              <a:spcBef>
                <a:spcPct val="50000"/>
              </a:spcBef>
            </a:pPr>
            <a:r>
              <a:rPr lang="en-US" altLang="zh-CN" sz="1600" dirty="0">
                <a:solidFill>
                  <a:srgbClr val="FF0000"/>
                </a:solidFill>
                <a:latin typeface="Arial" panose="020B0604020202020204" pitchFamily="34" charset="0"/>
              </a:rPr>
              <a:t>g</a:t>
            </a:r>
            <a:r>
              <a:rPr lang="en-US" altLang="zh-CN" sz="1600" baseline="-25000" dirty="0">
                <a:solidFill>
                  <a:srgbClr val="FF0000"/>
                </a:solidFill>
                <a:latin typeface="Arial" panose="020B0604020202020204" pitchFamily="34" charset="0"/>
              </a:rPr>
              <a:t>3</a:t>
            </a:r>
            <a:endParaRPr lang="en-US" altLang="zh-CN" sz="1600" baseline="-25000" dirty="0">
              <a:solidFill>
                <a:srgbClr val="FF0000"/>
              </a:solidFill>
              <a:latin typeface="Arial" panose="020B0604020202020204" pitchFamily="34" charset="0"/>
            </a:endParaRPr>
          </a:p>
        </p:txBody>
      </p:sp>
      <p:sp>
        <p:nvSpPr>
          <p:cNvPr id="35862" name="Line 22"/>
          <p:cNvSpPr/>
          <p:nvPr/>
        </p:nvSpPr>
        <p:spPr>
          <a:xfrm>
            <a:off x="900113" y="2205038"/>
            <a:ext cx="0" cy="3311525"/>
          </a:xfrm>
          <a:prstGeom prst="line">
            <a:avLst/>
          </a:prstGeom>
          <a:ln w="28575" cap="flat" cmpd="sng">
            <a:solidFill>
              <a:schemeClr val="tx1"/>
            </a:solidFill>
            <a:prstDash val="solid"/>
            <a:headEnd type="stealth" w="med" len="lg"/>
            <a:tailEnd type="none" w="med" len="med"/>
          </a:ln>
        </p:spPr>
      </p:sp>
      <p:sp>
        <p:nvSpPr>
          <p:cNvPr id="35863" name="Line 23"/>
          <p:cNvSpPr/>
          <p:nvPr/>
        </p:nvSpPr>
        <p:spPr>
          <a:xfrm>
            <a:off x="900113" y="4221163"/>
            <a:ext cx="7056437" cy="0"/>
          </a:xfrm>
          <a:prstGeom prst="line">
            <a:avLst/>
          </a:prstGeom>
          <a:ln w="28575" cap="flat" cmpd="sng">
            <a:solidFill>
              <a:schemeClr val="tx1"/>
            </a:solidFill>
            <a:prstDash val="solid"/>
            <a:headEnd type="none" w="med" len="med"/>
            <a:tailEnd type="stealth" w="med" len="lg"/>
          </a:ln>
        </p:spPr>
      </p:sp>
      <p:sp>
        <p:nvSpPr>
          <p:cNvPr id="2438168" name="Line 24"/>
          <p:cNvSpPr/>
          <p:nvPr/>
        </p:nvSpPr>
        <p:spPr>
          <a:xfrm>
            <a:off x="1979613" y="5084763"/>
            <a:ext cx="647700" cy="0"/>
          </a:xfrm>
          <a:prstGeom prst="line">
            <a:avLst/>
          </a:prstGeom>
          <a:ln w="9525" cap="flat" cmpd="sng">
            <a:solidFill>
              <a:schemeClr val="tx1"/>
            </a:solidFill>
            <a:prstDash val="dash"/>
            <a:headEnd type="none" w="med" len="med"/>
            <a:tailEnd type="none" w="med" len="med"/>
          </a:ln>
        </p:spPr>
      </p:sp>
      <p:sp>
        <p:nvSpPr>
          <p:cNvPr id="2438169" name="Line 25"/>
          <p:cNvSpPr/>
          <p:nvPr/>
        </p:nvSpPr>
        <p:spPr>
          <a:xfrm>
            <a:off x="3419475" y="2060575"/>
            <a:ext cx="0" cy="431800"/>
          </a:xfrm>
          <a:prstGeom prst="line">
            <a:avLst/>
          </a:prstGeom>
          <a:ln w="28575" cap="flat" cmpd="sng">
            <a:solidFill>
              <a:schemeClr val="tx1"/>
            </a:solidFill>
            <a:prstDash val="solid"/>
            <a:headEnd type="none" w="med" len="med"/>
            <a:tailEnd type="stealth" w="lg" len="lg"/>
          </a:ln>
        </p:spPr>
      </p:sp>
      <p:sp>
        <p:nvSpPr>
          <p:cNvPr id="2438170" name="Line 26"/>
          <p:cNvSpPr/>
          <p:nvPr/>
        </p:nvSpPr>
        <p:spPr>
          <a:xfrm>
            <a:off x="4140200" y="2492375"/>
            <a:ext cx="0" cy="504825"/>
          </a:xfrm>
          <a:prstGeom prst="line">
            <a:avLst/>
          </a:prstGeom>
          <a:ln w="28575" cap="flat" cmpd="sng">
            <a:solidFill>
              <a:schemeClr val="tx1"/>
            </a:solidFill>
            <a:prstDash val="solid"/>
            <a:headEnd type="none" w="med" len="med"/>
            <a:tailEnd type="stealth" w="lg" len="lg"/>
          </a:ln>
        </p:spPr>
      </p:sp>
      <p:sp>
        <p:nvSpPr>
          <p:cNvPr id="2438171" name="Line 27"/>
          <p:cNvSpPr/>
          <p:nvPr/>
        </p:nvSpPr>
        <p:spPr>
          <a:xfrm>
            <a:off x="3419475" y="2492375"/>
            <a:ext cx="720725" cy="0"/>
          </a:xfrm>
          <a:prstGeom prst="line">
            <a:avLst/>
          </a:prstGeom>
          <a:ln w="9525" cap="flat" cmpd="sng">
            <a:solidFill>
              <a:schemeClr val="tx1"/>
            </a:solidFill>
            <a:prstDash val="dash"/>
            <a:headEnd type="none" w="med" len="med"/>
            <a:tailEnd type="none" w="med" len="med"/>
          </a:ln>
        </p:spPr>
      </p:sp>
      <p:sp>
        <p:nvSpPr>
          <p:cNvPr id="2438172" name="Text Box 28"/>
          <p:cNvSpPr txBox="1"/>
          <p:nvPr/>
        </p:nvSpPr>
        <p:spPr>
          <a:xfrm>
            <a:off x="2124075" y="5084763"/>
            <a:ext cx="488950" cy="274637"/>
          </a:xfrm>
          <a:prstGeom prst="rect">
            <a:avLst/>
          </a:prstGeom>
          <a:noFill/>
          <a:ln w="9525">
            <a:noFill/>
          </a:ln>
        </p:spPr>
        <p:txBody>
          <a:bodyPr wrap="none">
            <a:spAutoFit/>
          </a:bodyPr>
          <a:p>
            <a:r>
              <a:rPr lang="zh-CN" altLang="en-US" sz="1200" dirty="0">
                <a:latin typeface="Arial" panose="020B0604020202020204" pitchFamily="34" charset="0"/>
              </a:rPr>
              <a:t>时滞</a:t>
            </a:r>
            <a:endParaRPr lang="zh-CN" altLang="en-US" sz="1200" dirty="0">
              <a:latin typeface="Arial" panose="020B0604020202020204" pitchFamily="34" charset="0"/>
            </a:endParaRPr>
          </a:p>
        </p:txBody>
      </p:sp>
      <p:sp>
        <p:nvSpPr>
          <p:cNvPr id="2438173" name="Text Box 29"/>
          <p:cNvSpPr txBox="1"/>
          <p:nvPr/>
        </p:nvSpPr>
        <p:spPr>
          <a:xfrm>
            <a:off x="3563938" y="2205038"/>
            <a:ext cx="488950" cy="274637"/>
          </a:xfrm>
          <a:prstGeom prst="rect">
            <a:avLst/>
          </a:prstGeom>
          <a:noFill/>
          <a:ln w="9525">
            <a:noFill/>
          </a:ln>
        </p:spPr>
        <p:txBody>
          <a:bodyPr wrap="none">
            <a:spAutoFit/>
          </a:bodyPr>
          <a:p>
            <a:r>
              <a:rPr lang="zh-CN" altLang="en-US" sz="1200" dirty="0">
                <a:latin typeface="Arial" panose="020B0604020202020204" pitchFamily="34" charset="0"/>
              </a:rPr>
              <a:t>时滞</a:t>
            </a:r>
            <a:endParaRPr lang="zh-CN" alt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81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3816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43815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381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38159"/>
                                        </p:tgtEl>
                                        <p:attrNameLst>
                                          <p:attrName>style.visibility</p:attrName>
                                        </p:attrNameLst>
                                      </p:cBhvr>
                                      <p:to>
                                        <p:strVal val="visible"/>
                                      </p:to>
                                    </p:set>
                                    <p:anim calcmode="lin" valueType="num">
                                      <p:cBhvr additive="base">
                                        <p:cTn id="21" dur="500" fill="hold"/>
                                        <p:tgtEl>
                                          <p:spTgt spid="2438159"/>
                                        </p:tgtEl>
                                        <p:attrNameLst>
                                          <p:attrName>ppt_x</p:attrName>
                                        </p:attrNameLst>
                                      </p:cBhvr>
                                      <p:tavLst>
                                        <p:tav tm="0">
                                          <p:val>
                                            <p:strVal val="#ppt_x"/>
                                          </p:val>
                                        </p:tav>
                                        <p:tav tm="100000">
                                          <p:val>
                                            <p:strVal val="#ppt_x"/>
                                          </p:val>
                                        </p:tav>
                                      </p:tavLst>
                                    </p:anim>
                                    <p:anim calcmode="lin" valueType="num">
                                      <p:cBhvr additive="base">
                                        <p:cTn id="22" dur="500" fill="hold"/>
                                        <p:tgtEl>
                                          <p:spTgt spid="2438159"/>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2438156"/>
                                        </p:tgtEl>
                                        <p:attrNameLst>
                                          <p:attrName>style.visibility</p:attrName>
                                        </p:attrNameLst>
                                      </p:cBhvr>
                                      <p:to>
                                        <p:strVal val="visible"/>
                                      </p:to>
                                    </p:set>
                                    <p:anim calcmode="lin" valueType="num">
                                      <p:cBhvr additive="base">
                                        <p:cTn id="26" dur="500" fill="hold"/>
                                        <p:tgtEl>
                                          <p:spTgt spid="2438156"/>
                                        </p:tgtEl>
                                        <p:attrNameLst>
                                          <p:attrName>ppt_x</p:attrName>
                                        </p:attrNameLst>
                                      </p:cBhvr>
                                      <p:tavLst>
                                        <p:tav tm="0">
                                          <p:val>
                                            <p:strVal val="#ppt_x"/>
                                          </p:val>
                                        </p:tav>
                                        <p:tav tm="100000">
                                          <p:val>
                                            <p:strVal val="#ppt_x"/>
                                          </p:val>
                                        </p:tav>
                                      </p:tavLst>
                                    </p:anim>
                                    <p:anim calcmode="lin" valueType="num">
                                      <p:cBhvr additive="base">
                                        <p:cTn id="27" dur="500" fill="hold"/>
                                        <p:tgtEl>
                                          <p:spTgt spid="243815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438168"/>
                                        </p:tgtEl>
                                        <p:attrNameLst>
                                          <p:attrName>style.visibility</p:attrName>
                                        </p:attrNameLst>
                                      </p:cBhvr>
                                      <p:to>
                                        <p:strVal val="visible"/>
                                      </p:to>
                                    </p:set>
                                    <p:anim calcmode="lin" valueType="num">
                                      <p:cBhvr additive="base">
                                        <p:cTn id="32" dur="500" fill="hold"/>
                                        <p:tgtEl>
                                          <p:spTgt spid="2438168"/>
                                        </p:tgtEl>
                                        <p:attrNameLst>
                                          <p:attrName>ppt_x</p:attrName>
                                        </p:attrNameLst>
                                      </p:cBhvr>
                                      <p:tavLst>
                                        <p:tav tm="0">
                                          <p:val>
                                            <p:strVal val="0-#ppt_w/2"/>
                                          </p:val>
                                        </p:tav>
                                        <p:tav tm="100000">
                                          <p:val>
                                            <p:strVal val="#ppt_x"/>
                                          </p:val>
                                        </p:tav>
                                      </p:tavLst>
                                    </p:anim>
                                    <p:anim calcmode="lin" valueType="num">
                                      <p:cBhvr additive="base">
                                        <p:cTn id="33" dur="500" fill="hold"/>
                                        <p:tgtEl>
                                          <p:spTgt spid="243816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4381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438157"/>
                                        </p:tgtEl>
                                        <p:attrNameLst>
                                          <p:attrName>style.visibility</p:attrName>
                                        </p:attrNameLst>
                                      </p:cBhvr>
                                      <p:to>
                                        <p:strVal val="visible"/>
                                      </p:to>
                                    </p:set>
                                    <p:anim calcmode="lin" valueType="num">
                                      <p:cBhvr additive="base">
                                        <p:cTn id="41" dur="500" fill="hold"/>
                                        <p:tgtEl>
                                          <p:spTgt spid="2438157"/>
                                        </p:tgtEl>
                                        <p:attrNameLst>
                                          <p:attrName>ppt_x</p:attrName>
                                        </p:attrNameLst>
                                      </p:cBhvr>
                                      <p:tavLst>
                                        <p:tav tm="0">
                                          <p:val>
                                            <p:strVal val="#ppt_x"/>
                                          </p:val>
                                        </p:tav>
                                        <p:tav tm="100000">
                                          <p:val>
                                            <p:strVal val="#ppt_x"/>
                                          </p:val>
                                        </p:tav>
                                      </p:tavLst>
                                    </p:anim>
                                    <p:anim calcmode="lin" valueType="num">
                                      <p:cBhvr additive="base">
                                        <p:cTn id="42" dur="500" fill="hold"/>
                                        <p:tgtEl>
                                          <p:spTgt spid="243815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3815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43816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2438154"/>
                                        </p:tgtEl>
                                        <p:attrNameLst>
                                          <p:attrName>style.visibility</p:attrName>
                                        </p:attrNameLst>
                                      </p:cBhvr>
                                      <p:to>
                                        <p:strVal val="visible"/>
                                      </p:to>
                                    </p:set>
                                    <p:anim calcmode="lin" valueType="num">
                                      <p:cBhvr additive="base">
                                        <p:cTn id="54" dur="500" fill="hold"/>
                                        <p:tgtEl>
                                          <p:spTgt spid="2438154"/>
                                        </p:tgtEl>
                                        <p:attrNameLst>
                                          <p:attrName>ppt_x</p:attrName>
                                        </p:attrNameLst>
                                      </p:cBhvr>
                                      <p:tavLst>
                                        <p:tav tm="0">
                                          <p:val>
                                            <p:strVal val="#ppt_x"/>
                                          </p:val>
                                        </p:tav>
                                        <p:tav tm="100000">
                                          <p:val>
                                            <p:strVal val="#ppt_x"/>
                                          </p:val>
                                        </p:tav>
                                      </p:tavLst>
                                    </p:anim>
                                    <p:anim calcmode="lin" valueType="num">
                                      <p:cBhvr additive="base">
                                        <p:cTn id="55" dur="500" fill="hold"/>
                                        <p:tgtEl>
                                          <p:spTgt spid="2438154"/>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 presetClass="entr" presetSubtype="1" fill="hold" nodeType="afterEffect">
                                  <p:stCondLst>
                                    <p:cond delay="0"/>
                                  </p:stCondLst>
                                  <p:childTnLst>
                                    <p:set>
                                      <p:cBhvr>
                                        <p:cTn id="58" dur="1" fill="hold">
                                          <p:stCondLst>
                                            <p:cond delay="0"/>
                                          </p:stCondLst>
                                        </p:cTn>
                                        <p:tgtEl>
                                          <p:spTgt spid="2438169"/>
                                        </p:tgtEl>
                                        <p:attrNameLst>
                                          <p:attrName>style.visibility</p:attrName>
                                        </p:attrNameLst>
                                      </p:cBhvr>
                                      <p:to>
                                        <p:strVal val="visible"/>
                                      </p:to>
                                    </p:set>
                                    <p:anim calcmode="lin" valueType="num">
                                      <p:cBhvr additive="base">
                                        <p:cTn id="59" dur="500" fill="hold"/>
                                        <p:tgtEl>
                                          <p:spTgt spid="2438169"/>
                                        </p:tgtEl>
                                        <p:attrNameLst>
                                          <p:attrName>ppt_x</p:attrName>
                                        </p:attrNameLst>
                                      </p:cBhvr>
                                      <p:tavLst>
                                        <p:tav tm="0">
                                          <p:val>
                                            <p:strVal val="#ppt_x"/>
                                          </p:val>
                                        </p:tav>
                                        <p:tav tm="100000">
                                          <p:val>
                                            <p:strVal val="#ppt_x"/>
                                          </p:val>
                                        </p:tav>
                                      </p:tavLst>
                                    </p:anim>
                                    <p:anim calcmode="lin" valueType="num">
                                      <p:cBhvr additive="base">
                                        <p:cTn id="60" dur="500" fill="hold"/>
                                        <p:tgtEl>
                                          <p:spTgt spid="2438169"/>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2438171"/>
                                        </p:tgtEl>
                                        <p:attrNameLst>
                                          <p:attrName>style.visibility</p:attrName>
                                        </p:attrNameLst>
                                      </p:cBhvr>
                                      <p:to>
                                        <p:strVal val="visible"/>
                                      </p:to>
                                    </p:set>
                                    <p:anim calcmode="lin" valueType="num">
                                      <p:cBhvr additive="base">
                                        <p:cTn id="65" dur="500" fill="hold"/>
                                        <p:tgtEl>
                                          <p:spTgt spid="2438171"/>
                                        </p:tgtEl>
                                        <p:attrNameLst>
                                          <p:attrName>ppt_x</p:attrName>
                                        </p:attrNameLst>
                                      </p:cBhvr>
                                      <p:tavLst>
                                        <p:tav tm="0">
                                          <p:val>
                                            <p:strVal val="0-#ppt_w/2"/>
                                          </p:val>
                                        </p:tav>
                                        <p:tav tm="100000">
                                          <p:val>
                                            <p:strVal val="#ppt_x"/>
                                          </p:val>
                                        </p:tav>
                                      </p:tavLst>
                                    </p:anim>
                                    <p:anim calcmode="lin" valueType="num">
                                      <p:cBhvr additive="base">
                                        <p:cTn id="66" dur="500" fill="hold"/>
                                        <p:tgtEl>
                                          <p:spTgt spid="2438171"/>
                                        </p:tgtEl>
                                        <p:attrNameLst>
                                          <p:attrName>ppt_y</p:attrName>
                                        </p:attrNameLst>
                                      </p:cBhvr>
                                      <p:tavLst>
                                        <p:tav tm="0">
                                          <p:val>
                                            <p:strVal val="#ppt_y"/>
                                          </p:val>
                                        </p:tav>
                                        <p:tav tm="100000">
                                          <p:val>
                                            <p:strVal val="#ppt_y"/>
                                          </p:val>
                                        </p:tav>
                                      </p:tavLst>
                                    </p:anim>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243817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nodeType="clickEffect">
                                  <p:stCondLst>
                                    <p:cond delay="0"/>
                                  </p:stCondLst>
                                  <p:childTnLst>
                                    <p:set>
                                      <p:cBhvr>
                                        <p:cTn id="73" dur="1" fill="hold">
                                          <p:stCondLst>
                                            <p:cond delay="0"/>
                                          </p:stCondLst>
                                        </p:cTn>
                                        <p:tgtEl>
                                          <p:spTgt spid="2438170"/>
                                        </p:tgtEl>
                                        <p:attrNameLst>
                                          <p:attrName>style.visibility</p:attrName>
                                        </p:attrNameLst>
                                      </p:cBhvr>
                                      <p:to>
                                        <p:strVal val="visible"/>
                                      </p:to>
                                    </p:set>
                                    <p:anim calcmode="lin" valueType="num">
                                      <p:cBhvr additive="base">
                                        <p:cTn id="74" dur="500" fill="hold"/>
                                        <p:tgtEl>
                                          <p:spTgt spid="2438170"/>
                                        </p:tgtEl>
                                        <p:attrNameLst>
                                          <p:attrName>ppt_x</p:attrName>
                                        </p:attrNameLst>
                                      </p:cBhvr>
                                      <p:tavLst>
                                        <p:tav tm="0">
                                          <p:val>
                                            <p:strVal val="#ppt_x"/>
                                          </p:val>
                                        </p:tav>
                                        <p:tav tm="100000">
                                          <p:val>
                                            <p:strVal val="#ppt_x"/>
                                          </p:val>
                                        </p:tav>
                                      </p:tavLst>
                                    </p:anim>
                                    <p:anim calcmode="lin" valueType="num">
                                      <p:cBhvr additive="base">
                                        <p:cTn id="75" dur="500" fill="hold"/>
                                        <p:tgtEl>
                                          <p:spTgt spid="24381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8154" grpId="0"/>
      <p:bldP spid="2438159" grpId="0"/>
      <p:bldP spid="2438163" grpId="0"/>
      <p:bldP spid="2438164" grpId="0"/>
      <p:bldP spid="2438165" grpId="0"/>
      <p:bldP spid="2438172" grpId="0"/>
      <p:bldP spid="243817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idx="1"/>
          </p:nvPr>
        </p:nvSpPr>
        <p:spPr>
          <a:xfrm>
            <a:off x="468313" y="1700213"/>
            <a:ext cx="8351837" cy="4465637"/>
          </a:xfrm>
        </p:spPr>
        <p:txBody>
          <a:bodyPr vert="horz" wrap="square" lIns="91440" tIns="45720" rIns="91440" bIns="45720" anchor="t" anchorCtr="0"/>
          <a:p>
            <a:pPr lvl="2" eaLnBrk="1" hangingPunct="1">
              <a:lnSpc>
                <a:spcPct val="150000"/>
              </a:lnSpc>
              <a:buNone/>
            </a:pPr>
            <a:r>
              <a:rPr lang="zh-CN" altLang="en-US" sz="2800" dirty="0"/>
              <a:t>（二）经济的不确定性</a:t>
            </a:r>
            <a:endParaRPr lang="en-US" altLang="zh-CN" sz="2800" dirty="0"/>
          </a:p>
          <a:p>
            <a:pPr lvl="2" eaLnBrk="1" hangingPunct="1">
              <a:lnSpc>
                <a:spcPct val="150000"/>
              </a:lnSpc>
              <a:buNone/>
            </a:pPr>
            <a:endParaRPr lang="zh-CN" altLang="en-US" sz="2800" dirty="0"/>
          </a:p>
          <a:p>
            <a:pPr lvl="2" eaLnBrk="1" hangingPunct="1">
              <a:lnSpc>
                <a:spcPct val="150000"/>
              </a:lnSpc>
              <a:buNone/>
            </a:pPr>
            <a:r>
              <a:rPr lang="zh-CN" altLang="en-US" sz="2800" dirty="0"/>
              <a:t>（三）实施财政政策存在公众的阻力</a:t>
            </a:r>
            <a:endParaRPr lang="en-US" altLang="zh-CN" sz="2800" dirty="0"/>
          </a:p>
          <a:p>
            <a:pPr lvl="2" eaLnBrk="1" hangingPunct="1">
              <a:lnSpc>
                <a:spcPct val="150000"/>
              </a:lnSpc>
              <a:buNone/>
            </a:pPr>
            <a:endParaRPr lang="en-US" altLang="zh-CN" sz="2800" dirty="0"/>
          </a:p>
          <a:p>
            <a:pPr lvl="2" eaLnBrk="1" hangingPunct="1">
              <a:lnSpc>
                <a:spcPct val="150000"/>
              </a:lnSpc>
              <a:buNone/>
            </a:pPr>
            <a:r>
              <a:rPr lang="zh-CN" altLang="en-US" sz="2800" dirty="0"/>
              <a:t>（四）公众预期对政策效果的影响</a:t>
            </a:r>
            <a:endParaRPr lang="zh-CN" altLang="en-US" sz="2800" dirty="0"/>
          </a:p>
          <a:p>
            <a:pPr lvl="2" eaLnBrk="1" hangingPunct="1">
              <a:lnSpc>
                <a:spcPct val="150000"/>
              </a:lnSpc>
              <a:buNone/>
            </a:pPr>
            <a:r>
              <a:rPr lang="zh-CN" altLang="en-US" sz="2800" dirty="0"/>
              <a:t>           理性预期与“卢卡斯批评”</a:t>
            </a:r>
            <a:endParaRPr lang="zh-CN" altLang="en-US" sz="2800" dirty="0"/>
          </a:p>
          <a:p>
            <a:pPr lvl="2" eaLnBrk="1" hangingPunct="1">
              <a:buNone/>
            </a:pPr>
            <a:endParaRPr lang="en-US" altLang="zh-CN" dirty="0"/>
          </a:p>
        </p:txBody>
      </p:sp>
      <p:sp>
        <p:nvSpPr>
          <p:cNvPr id="36867" name="Rectangle 5"/>
          <p:cNvSpPr/>
          <p:nvPr/>
        </p:nvSpPr>
        <p:spPr>
          <a:xfrm>
            <a:off x="395288" y="5492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第四节 财政政策和货币政策</a:t>
            </a:r>
            <a:br>
              <a:rPr lang="zh-CN" altLang="en-US" sz="3600" b="0" dirty="0">
                <a:latin typeface="黑体" panose="02010609060101010101" pitchFamily="49" charset="-122"/>
                <a:ea typeface="黑体" panose="02010609060101010101" pitchFamily="49" charset="-122"/>
              </a:rPr>
            </a:br>
            <a:r>
              <a:rPr lang="zh-CN" altLang="en-US" sz="3600" b="0" dirty="0">
                <a:latin typeface="黑体" panose="02010609060101010101" pitchFamily="49" charset="-122"/>
                <a:ea typeface="黑体" panose="02010609060101010101" pitchFamily="49" charset="-122"/>
              </a:rPr>
              <a:t>        的局限性和协调</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2"/>
          <p:cNvSpPr>
            <a:spLocks noGrp="1"/>
          </p:cNvSpPr>
          <p:nvPr>
            <p:ph idx="1"/>
          </p:nvPr>
        </p:nvSpPr>
        <p:spPr>
          <a:xfrm>
            <a:off x="214313" y="1125538"/>
            <a:ext cx="8929687" cy="5018087"/>
          </a:xfrm>
        </p:spPr>
        <p:txBody>
          <a:bodyPr vert="horz" wrap="square" lIns="91440" tIns="45720" rIns="91440" bIns="45720" anchor="t" anchorCtr="0"/>
          <a:p>
            <a:pPr eaLnBrk="1" hangingPunct="1">
              <a:buNone/>
            </a:pPr>
            <a:endParaRPr lang="en-US" altLang="zh-CN" dirty="0"/>
          </a:p>
          <a:p>
            <a:pPr>
              <a:buNone/>
            </a:pPr>
            <a:r>
              <a:rPr lang="zh-CN" altLang="en-US" dirty="0"/>
              <a:t> 二、货币政策的局限性</a:t>
            </a:r>
            <a:endParaRPr lang="en-US" altLang="zh-CN" dirty="0"/>
          </a:p>
          <a:p>
            <a:pPr>
              <a:lnSpc>
                <a:spcPct val="130000"/>
              </a:lnSpc>
              <a:buNone/>
            </a:pPr>
            <a:r>
              <a:rPr lang="zh-CN" altLang="en-US" sz="2800" b="0" dirty="0">
                <a:solidFill>
                  <a:schemeClr val="tx1"/>
                </a:solidFill>
              </a:rPr>
              <a:t>（一） 效果具有短期性</a:t>
            </a:r>
            <a:endParaRPr lang="zh-CN" altLang="en-US" sz="2800" b="0" dirty="0">
              <a:solidFill>
                <a:schemeClr val="tx1"/>
              </a:solidFill>
            </a:endParaRPr>
          </a:p>
          <a:p>
            <a:pPr lvl="2">
              <a:lnSpc>
                <a:spcPct val="130000"/>
              </a:lnSpc>
              <a:buNone/>
            </a:pPr>
            <a:r>
              <a:rPr lang="zh-CN" altLang="en-US" sz="2800" dirty="0"/>
              <a:t>  短期刺激经济，长期产量不变、物价上涨</a:t>
            </a:r>
            <a:endParaRPr lang="en-US" altLang="zh-CN" sz="2800" dirty="0"/>
          </a:p>
          <a:p>
            <a:pPr>
              <a:lnSpc>
                <a:spcPct val="130000"/>
              </a:lnSpc>
              <a:buNone/>
            </a:pPr>
            <a:r>
              <a:rPr lang="zh-CN" altLang="en-US" sz="2800" b="0" dirty="0">
                <a:solidFill>
                  <a:schemeClr val="tx1"/>
                </a:solidFill>
              </a:rPr>
              <a:t>（二）货币政策的时滞</a:t>
            </a:r>
            <a:endParaRPr lang="zh-CN" altLang="en-US" sz="2800" b="0" dirty="0">
              <a:solidFill>
                <a:schemeClr val="tx1"/>
              </a:solidFill>
            </a:endParaRPr>
          </a:p>
          <a:p>
            <a:pPr lvl="2">
              <a:lnSpc>
                <a:spcPct val="130000"/>
              </a:lnSpc>
              <a:buNone/>
            </a:pPr>
            <a:r>
              <a:rPr lang="zh-CN" altLang="en-US" sz="2800" dirty="0"/>
              <a:t>  </a:t>
            </a:r>
            <a:r>
              <a:rPr lang="zh-CN" altLang="en-US" sz="2800" dirty="0">
                <a:solidFill>
                  <a:srgbClr val="C00000"/>
                </a:solidFill>
              </a:rPr>
              <a:t>认识时滞</a:t>
            </a:r>
            <a:r>
              <a:rPr lang="zh-CN" altLang="en-US" sz="2800" dirty="0"/>
              <a:t>和决策时滞可缩短，</a:t>
            </a:r>
            <a:r>
              <a:rPr lang="zh-CN" altLang="en-US" sz="2800" dirty="0">
                <a:solidFill>
                  <a:srgbClr val="C00000"/>
                </a:solidFill>
              </a:rPr>
              <a:t>效应时滞</a:t>
            </a:r>
            <a:r>
              <a:rPr lang="zh-CN" altLang="en-US" sz="2800" dirty="0"/>
              <a:t>难以控制</a:t>
            </a:r>
            <a:endParaRPr lang="en-US" altLang="zh-CN" sz="2800" dirty="0"/>
          </a:p>
          <a:p>
            <a:pPr>
              <a:lnSpc>
                <a:spcPct val="130000"/>
              </a:lnSpc>
              <a:buNone/>
            </a:pPr>
            <a:r>
              <a:rPr lang="zh-CN" altLang="en-US" sz="2800" b="0" dirty="0">
                <a:solidFill>
                  <a:schemeClr val="tx1"/>
                </a:solidFill>
              </a:rPr>
              <a:t>（三）货币流通速度的变动</a:t>
            </a:r>
            <a:endParaRPr lang="zh-CN" altLang="en-US" sz="2800" b="0" dirty="0">
              <a:solidFill>
                <a:schemeClr val="tx1"/>
              </a:solidFill>
            </a:endParaRPr>
          </a:p>
          <a:p>
            <a:pPr lvl="2">
              <a:lnSpc>
                <a:spcPct val="130000"/>
              </a:lnSpc>
              <a:buNone/>
            </a:pPr>
            <a:r>
              <a:rPr lang="zh-CN" altLang="en-US" sz="2800" dirty="0"/>
              <a:t>  较小的差错也可能造成严重影响</a:t>
            </a:r>
            <a:endParaRPr lang="en-US" altLang="zh-CN" sz="2800" dirty="0"/>
          </a:p>
        </p:txBody>
      </p:sp>
      <p:sp>
        <p:nvSpPr>
          <p:cNvPr id="37891" name="Rectangle 5"/>
          <p:cNvSpPr/>
          <p:nvPr/>
        </p:nvSpPr>
        <p:spPr>
          <a:xfrm>
            <a:off x="395288" y="5492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第四节 财政政策和货币政策</a:t>
            </a:r>
            <a:br>
              <a:rPr lang="zh-CN" altLang="en-US" sz="3600" b="0" dirty="0">
                <a:latin typeface="黑体" panose="02010609060101010101" pitchFamily="49" charset="-122"/>
                <a:ea typeface="黑体" panose="02010609060101010101" pitchFamily="49" charset="-122"/>
              </a:rPr>
            </a:br>
            <a:r>
              <a:rPr lang="zh-CN" altLang="en-US" sz="3600" b="0" dirty="0">
                <a:latin typeface="黑体" panose="02010609060101010101" pitchFamily="49" charset="-122"/>
                <a:ea typeface="黑体" panose="02010609060101010101" pitchFamily="49" charset="-122"/>
              </a:rPr>
              <a:t>        的局限性和协调</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2"/>
          <p:cNvSpPr>
            <a:spLocks noGrp="1"/>
          </p:cNvSpPr>
          <p:nvPr>
            <p:ph idx="1"/>
          </p:nvPr>
        </p:nvSpPr>
        <p:spPr>
          <a:xfrm>
            <a:off x="214313" y="1071563"/>
            <a:ext cx="8786812" cy="5141912"/>
          </a:xfrm>
        </p:spPr>
        <p:txBody>
          <a:bodyPr vert="horz" wrap="square" lIns="91440" tIns="45720" rIns="91440" bIns="45720" anchor="t" anchorCtr="0"/>
          <a:p>
            <a:pPr eaLnBrk="1" hangingPunct="1">
              <a:buNone/>
            </a:pPr>
            <a:endParaRPr lang="en-US" altLang="zh-CN" dirty="0"/>
          </a:p>
          <a:p>
            <a:pPr>
              <a:buNone/>
            </a:pPr>
            <a:r>
              <a:rPr lang="zh-CN" altLang="en-US" dirty="0"/>
              <a:t>三、  财政政策和货币政策的协调</a:t>
            </a:r>
            <a:endParaRPr lang="en-US" altLang="zh-CN" dirty="0"/>
          </a:p>
          <a:p>
            <a:pPr>
              <a:buNone/>
            </a:pPr>
            <a:r>
              <a:rPr lang="zh-CN" altLang="en-US" sz="2800" b="0" dirty="0">
                <a:solidFill>
                  <a:schemeClr val="tx1"/>
                </a:solidFill>
              </a:rPr>
              <a:t>（一）财政政策和货币政策协调的客观性</a:t>
            </a:r>
            <a:endParaRPr lang="en-US" altLang="zh-CN" sz="2800" b="0" dirty="0">
              <a:solidFill>
                <a:schemeClr val="tx1"/>
              </a:solidFill>
            </a:endParaRPr>
          </a:p>
          <a:p>
            <a:pPr>
              <a:buNone/>
            </a:pPr>
            <a:r>
              <a:rPr lang="zh-CN" altLang="en-US" sz="2800" b="0" dirty="0">
                <a:solidFill>
                  <a:schemeClr val="tx1"/>
                </a:solidFill>
              </a:rPr>
              <a:t>（二）财政政策和货币政策的协调：</a:t>
            </a:r>
            <a:r>
              <a:rPr lang="en-US" altLang="zh-CN" sz="2800" b="0" i="1" dirty="0">
                <a:solidFill>
                  <a:schemeClr val="tx1"/>
                </a:solidFill>
              </a:rPr>
              <a:t>IS－ LM</a:t>
            </a:r>
            <a:r>
              <a:rPr lang="zh-CN" altLang="en-US" sz="2800" b="0" dirty="0">
                <a:solidFill>
                  <a:schemeClr val="tx1"/>
                </a:solidFill>
              </a:rPr>
              <a:t>模型分析</a:t>
            </a:r>
            <a:endParaRPr lang="en-US" altLang="zh-CN" sz="2800" b="0" dirty="0">
              <a:solidFill>
                <a:schemeClr val="tx1"/>
              </a:solidFill>
            </a:endParaRPr>
          </a:p>
          <a:p>
            <a:pPr>
              <a:buNone/>
            </a:pPr>
            <a:endParaRPr lang="en-US" altLang="zh-CN" sz="2800" dirty="0"/>
          </a:p>
          <a:p>
            <a:pPr>
              <a:buNone/>
            </a:pPr>
            <a:endParaRPr lang="zh-CN" altLang="en-US" dirty="0"/>
          </a:p>
        </p:txBody>
      </p:sp>
      <p:pic>
        <p:nvPicPr>
          <p:cNvPr id="38915" name="Picture 5"/>
          <p:cNvPicPr>
            <a:picLocks noChangeAspect="1"/>
          </p:cNvPicPr>
          <p:nvPr/>
        </p:nvPicPr>
        <p:blipFill>
          <a:blip r:embed="rId1"/>
          <a:stretch>
            <a:fillRect/>
          </a:stretch>
        </p:blipFill>
        <p:spPr>
          <a:xfrm>
            <a:off x="3143250" y="3286125"/>
            <a:ext cx="2713038" cy="2071688"/>
          </a:xfrm>
          <a:prstGeom prst="rect">
            <a:avLst/>
          </a:prstGeom>
          <a:noFill/>
          <a:ln w="9525">
            <a:noFill/>
          </a:ln>
        </p:spPr>
      </p:pic>
      <p:sp>
        <p:nvSpPr>
          <p:cNvPr id="38916" name="矩形 5"/>
          <p:cNvSpPr/>
          <p:nvPr/>
        </p:nvSpPr>
        <p:spPr>
          <a:xfrm>
            <a:off x="2727325" y="5500688"/>
            <a:ext cx="3416300" cy="369887"/>
          </a:xfrm>
          <a:prstGeom prst="rect">
            <a:avLst/>
          </a:prstGeom>
          <a:noFill/>
          <a:ln w="9525">
            <a:noFill/>
          </a:ln>
        </p:spPr>
        <p:txBody>
          <a:bodyPr>
            <a:spAutoFit/>
          </a:bodyPr>
          <a:p>
            <a:r>
              <a:rPr lang="zh-CN" altLang="en-US" b="0" dirty="0">
                <a:latin typeface="Arial" panose="020B0604020202020204" pitchFamily="34" charset="0"/>
              </a:rPr>
              <a:t>财政政策与货币政策的协调使用</a:t>
            </a:r>
            <a:endParaRPr lang="zh-CN" altLang="en-US" b="0" dirty="0">
              <a:latin typeface="Arial" panose="020B0604020202020204" pitchFamily="34" charset="0"/>
            </a:endParaRPr>
          </a:p>
        </p:txBody>
      </p:sp>
      <p:sp>
        <p:nvSpPr>
          <p:cNvPr id="38917" name="Rectangle 5"/>
          <p:cNvSpPr/>
          <p:nvPr/>
        </p:nvSpPr>
        <p:spPr>
          <a:xfrm>
            <a:off x="395288" y="5492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第四节 财政政策和货币政策</a:t>
            </a:r>
            <a:br>
              <a:rPr lang="zh-CN" altLang="en-US" sz="3600" b="0" dirty="0">
                <a:latin typeface="黑体" panose="02010609060101010101" pitchFamily="49" charset="-122"/>
                <a:ea typeface="黑体" panose="02010609060101010101" pitchFamily="49" charset="-122"/>
              </a:rPr>
            </a:br>
            <a:r>
              <a:rPr lang="zh-CN" altLang="en-US" sz="3600" b="0" dirty="0">
                <a:latin typeface="黑体" panose="02010609060101010101" pitchFamily="49" charset="-122"/>
                <a:ea typeface="黑体" panose="02010609060101010101" pitchFamily="49" charset="-122"/>
              </a:rPr>
              <a:t>        的局限性和协调</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2"/>
          <p:cNvSpPr>
            <a:spLocks noGrp="1"/>
          </p:cNvSpPr>
          <p:nvPr>
            <p:ph idx="1"/>
          </p:nvPr>
        </p:nvSpPr>
        <p:spPr>
          <a:xfrm>
            <a:off x="357188" y="1125538"/>
            <a:ext cx="8786812" cy="4705350"/>
          </a:xfrm>
        </p:spPr>
        <p:txBody>
          <a:bodyPr vert="horz" wrap="square" lIns="91440" tIns="45720" rIns="91440" bIns="45720" anchor="t" anchorCtr="0"/>
          <a:p>
            <a:pPr eaLnBrk="1" hangingPunct="1">
              <a:buNone/>
            </a:pPr>
            <a:endParaRPr lang="en-US" altLang="zh-CN" dirty="0"/>
          </a:p>
          <a:p>
            <a:pPr>
              <a:buNone/>
            </a:pPr>
            <a:r>
              <a:rPr lang="zh-CN" altLang="en-US" dirty="0"/>
              <a:t>三、  财政政策和货币政策的协调</a:t>
            </a:r>
            <a:endParaRPr lang="en-US" altLang="zh-CN" dirty="0"/>
          </a:p>
          <a:p>
            <a:pPr>
              <a:buNone/>
            </a:pPr>
            <a:r>
              <a:rPr lang="zh-CN" altLang="en-US" sz="2800" b="0" dirty="0">
                <a:solidFill>
                  <a:schemeClr val="tx1"/>
                </a:solidFill>
              </a:rPr>
              <a:t>（二）财政政策和货币政策的协调：</a:t>
            </a:r>
            <a:r>
              <a:rPr lang="en-US" altLang="zh-CN" sz="2800" b="0" i="1" dirty="0">
                <a:solidFill>
                  <a:schemeClr val="tx1"/>
                </a:solidFill>
              </a:rPr>
              <a:t>IS－ LM</a:t>
            </a:r>
            <a:r>
              <a:rPr lang="zh-CN" altLang="en-US" sz="2800" b="0" dirty="0">
                <a:solidFill>
                  <a:schemeClr val="tx1"/>
                </a:solidFill>
              </a:rPr>
              <a:t>模型分析</a:t>
            </a:r>
            <a:endParaRPr lang="en-US" altLang="zh-CN" sz="2800" b="0" dirty="0">
              <a:solidFill>
                <a:schemeClr val="tx1"/>
              </a:solidFill>
            </a:endParaRPr>
          </a:p>
          <a:p>
            <a:pPr>
              <a:buNone/>
            </a:pPr>
            <a:endParaRPr lang="en-US" altLang="zh-CN" sz="2800" dirty="0"/>
          </a:p>
          <a:p>
            <a:pPr>
              <a:buNone/>
            </a:pPr>
            <a:endParaRPr lang="zh-CN" altLang="en-US" dirty="0"/>
          </a:p>
        </p:txBody>
      </p:sp>
      <p:sp>
        <p:nvSpPr>
          <p:cNvPr id="39939" name="TextBox 4"/>
          <p:cNvSpPr txBox="1"/>
          <p:nvPr/>
        </p:nvSpPr>
        <p:spPr>
          <a:xfrm>
            <a:off x="900113" y="2997200"/>
            <a:ext cx="6429375" cy="457200"/>
          </a:xfrm>
          <a:prstGeom prst="rect">
            <a:avLst/>
          </a:prstGeom>
          <a:noFill/>
          <a:ln w="9525">
            <a:noFill/>
          </a:ln>
        </p:spPr>
        <p:txBody>
          <a:bodyPr>
            <a:spAutoFit/>
          </a:bodyPr>
          <a:p>
            <a:pPr algn="ctr"/>
            <a:r>
              <a:rPr lang="zh-CN" altLang="en-US" sz="2400" b="0" dirty="0">
                <a:latin typeface="Arial" panose="020B0604020202020204" pitchFamily="34" charset="0"/>
              </a:rPr>
              <a:t>财政政策与货币政策的组合效应：</a:t>
            </a:r>
            <a:endParaRPr lang="zh-CN" altLang="en-US" sz="2400" b="0" dirty="0">
              <a:latin typeface="Arial" panose="020B0604020202020204" pitchFamily="34" charset="0"/>
            </a:endParaRPr>
          </a:p>
        </p:txBody>
      </p:sp>
      <p:sp>
        <p:nvSpPr>
          <p:cNvPr id="39940" name="TextBox 9"/>
          <p:cNvSpPr txBox="1"/>
          <p:nvPr/>
        </p:nvSpPr>
        <p:spPr>
          <a:xfrm>
            <a:off x="1258888" y="3573463"/>
            <a:ext cx="7032625" cy="1739900"/>
          </a:xfrm>
          <a:prstGeom prst="rect">
            <a:avLst/>
          </a:prstGeom>
          <a:noFill/>
          <a:ln w="9525">
            <a:noFill/>
          </a:ln>
        </p:spPr>
        <p:txBody>
          <a:bodyPr>
            <a:spAutoFit/>
          </a:bodyPr>
          <a:p>
            <a:r>
              <a:rPr lang="zh-CN" altLang="en-US" b="0" dirty="0">
                <a:latin typeface="Arial" panose="020B0604020202020204" pitchFamily="34" charset="0"/>
              </a:rPr>
              <a:t>                  政策配合                                收入                      利率</a:t>
            </a:r>
            <a:endParaRPr lang="en-US" altLang="zh-CN" b="0" dirty="0">
              <a:latin typeface="Arial" panose="020B0604020202020204" pitchFamily="34" charset="0"/>
            </a:endParaRPr>
          </a:p>
          <a:p>
            <a:endParaRPr lang="en-US" altLang="zh-CN" b="0" dirty="0">
              <a:latin typeface="Arial" panose="020B0604020202020204" pitchFamily="34" charset="0"/>
            </a:endParaRPr>
          </a:p>
          <a:p>
            <a:r>
              <a:rPr lang="zh-CN" altLang="en-US" b="0" dirty="0">
                <a:latin typeface="Arial" panose="020B0604020202020204" pitchFamily="34" charset="0"/>
              </a:rPr>
              <a:t>扩张性财政政策与紧缩性货币政策        不确定                     上升</a:t>
            </a:r>
            <a:endParaRPr lang="en-US" altLang="zh-CN" b="0" dirty="0">
              <a:latin typeface="Arial" panose="020B0604020202020204" pitchFamily="34" charset="0"/>
            </a:endParaRPr>
          </a:p>
          <a:p>
            <a:r>
              <a:rPr lang="zh-CN" altLang="en-US" b="0" dirty="0">
                <a:latin typeface="Arial" panose="020B0604020202020204" pitchFamily="34" charset="0"/>
              </a:rPr>
              <a:t>扩张性财政政策与扩张性货币政策          增加                     不确定</a:t>
            </a:r>
            <a:endParaRPr lang="en-US" altLang="zh-CN" b="0" dirty="0">
              <a:latin typeface="Arial" panose="020B0604020202020204" pitchFamily="34" charset="0"/>
            </a:endParaRPr>
          </a:p>
          <a:p>
            <a:r>
              <a:rPr lang="zh-CN" altLang="en-US" b="0" dirty="0">
                <a:latin typeface="Arial" panose="020B0604020202020204" pitchFamily="34" charset="0"/>
              </a:rPr>
              <a:t>紧缩性财政政策与紧缩性货币政策          减少                     不确定</a:t>
            </a:r>
            <a:endParaRPr lang="en-US" altLang="zh-CN" b="0" dirty="0">
              <a:latin typeface="Arial" panose="020B0604020202020204" pitchFamily="34" charset="0"/>
            </a:endParaRPr>
          </a:p>
          <a:p>
            <a:r>
              <a:rPr lang="zh-CN" altLang="en-US" b="0" dirty="0">
                <a:latin typeface="Arial" panose="020B0604020202020204" pitchFamily="34" charset="0"/>
              </a:rPr>
              <a:t>紧缩性财政政策与扩张性货币政策        不确定                     下降</a:t>
            </a:r>
            <a:endParaRPr lang="zh-CN" altLang="en-US" b="0" dirty="0">
              <a:latin typeface="Arial" panose="020B0604020202020204" pitchFamily="34" charset="0"/>
            </a:endParaRPr>
          </a:p>
        </p:txBody>
      </p:sp>
      <p:cxnSp>
        <p:nvCxnSpPr>
          <p:cNvPr id="24" name="直接连接符 23"/>
          <p:cNvCxnSpPr/>
          <p:nvPr/>
        </p:nvCxnSpPr>
        <p:spPr>
          <a:xfrm>
            <a:off x="1403350" y="3500438"/>
            <a:ext cx="664368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31913" y="4005263"/>
            <a:ext cx="664368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403350" y="5300663"/>
            <a:ext cx="664368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9944" name="Rectangle 5"/>
          <p:cNvSpPr/>
          <p:nvPr/>
        </p:nvSpPr>
        <p:spPr>
          <a:xfrm>
            <a:off x="395288" y="5492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第四节 财政政策和货币政策</a:t>
            </a:r>
            <a:br>
              <a:rPr lang="zh-CN" altLang="en-US" sz="3600" b="0" dirty="0">
                <a:latin typeface="黑体" panose="02010609060101010101" pitchFamily="49" charset="-122"/>
                <a:ea typeface="黑体" panose="02010609060101010101" pitchFamily="49" charset="-122"/>
              </a:rPr>
            </a:br>
            <a:r>
              <a:rPr lang="zh-CN" altLang="en-US" sz="3600" b="0" dirty="0">
                <a:latin typeface="黑体" panose="02010609060101010101" pitchFamily="49" charset="-122"/>
                <a:ea typeface="黑体" panose="02010609060101010101" pitchFamily="49" charset="-122"/>
              </a:rPr>
              <a:t>        的局限性和协调</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6"/>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b="0" dirty="0"/>
            </a:fld>
            <a:endParaRPr lang="zh-CN" altLang="en-US" sz="1400" b="0" dirty="0"/>
          </a:p>
        </p:txBody>
      </p:sp>
      <p:sp>
        <p:nvSpPr>
          <p:cNvPr id="2192390" name="Rectangle 6"/>
          <p:cNvSpPr/>
          <p:nvPr/>
        </p:nvSpPr>
        <p:spPr>
          <a:xfrm>
            <a:off x="539750" y="3829050"/>
            <a:ext cx="5111750" cy="1841500"/>
          </a:xfrm>
          <a:prstGeom prst="rect">
            <a:avLst/>
          </a:prstGeom>
          <a:noFill/>
          <a:ln w="38100" cap="flat" cmpd="sng">
            <a:solidFill>
              <a:srgbClr val="006600"/>
            </a:solidFill>
            <a:prstDash val="solid"/>
            <a:miter/>
            <a:headEnd type="none" w="med" len="med"/>
            <a:tailEnd type="none" w="med" len="med"/>
          </a:ln>
        </p:spPr>
        <p:txBody>
          <a:bodyPr anchor="ctr" anchorCtr="0">
            <a:spAutoFit/>
          </a:bodyPr>
          <a:p>
            <a:pPr indent="266700"/>
            <a:r>
              <a:rPr lang="zh-CN" altLang="en-US" dirty="0">
                <a:latin typeface="Verdana" panose="020B0604030504040204" pitchFamily="34" charset="0"/>
              </a:rPr>
              <a:t>                    </a:t>
            </a:r>
            <a:r>
              <a:rPr lang="zh-CN" altLang="en-US" sz="1600" dirty="0">
                <a:solidFill>
                  <a:srgbClr val="006600"/>
                </a:solidFill>
                <a:latin typeface="Verdana" panose="020B0604030504040204" pitchFamily="34" charset="0"/>
              </a:rPr>
              <a:t>组合的政策效应</a:t>
            </a:r>
            <a:endParaRPr lang="zh-CN" altLang="en-US" sz="1600" dirty="0">
              <a:solidFill>
                <a:srgbClr val="006600"/>
              </a:solidFill>
              <a:latin typeface="Verdana" panose="020B0604030504040204" pitchFamily="34" charset="0"/>
            </a:endParaRPr>
          </a:p>
          <a:p>
            <a:pPr indent="266700"/>
            <a:r>
              <a:rPr lang="zh-CN" altLang="en-US" sz="1600" dirty="0">
                <a:solidFill>
                  <a:srgbClr val="006600"/>
                </a:solidFill>
                <a:latin typeface="Verdana" panose="020B0604030504040204" pitchFamily="34" charset="0"/>
              </a:rPr>
              <a:t>             政策组合                    产出       利率</a:t>
            </a:r>
            <a:endParaRPr lang="zh-CN" altLang="en-US" sz="1600" dirty="0">
              <a:solidFill>
                <a:srgbClr val="006600"/>
              </a:solidFill>
              <a:latin typeface="Verdana" panose="020B0604030504040204" pitchFamily="34" charset="0"/>
            </a:endParaRPr>
          </a:p>
          <a:p>
            <a:pPr indent="266700"/>
            <a:r>
              <a:rPr lang="en-US" altLang="zh-CN" sz="1400" dirty="0">
                <a:solidFill>
                  <a:srgbClr val="006600"/>
                </a:solidFill>
                <a:latin typeface="Verdana" panose="020B0604030504040204" pitchFamily="34" charset="0"/>
              </a:rPr>
              <a:t>1.</a:t>
            </a:r>
            <a:r>
              <a:rPr lang="zh-CN" altLang="en-US" sz="1400" dirty="0">
                <a:solidFill>
                  <a:srgbClr val="006600"/>
                </a:solidFill>
                <a:latin typeface="Verdana" panose="020B0604030504040204" pitchFamily="34" charset="0"/>
              </a:rPr>
              <a:t>扩张的财政政策和扩张的货币政策     增加         不确定</a:t>
            </a:r>
            <a:endParaRPr lang="zh-CN" altLang="en-US" sz="1400" dirty="0">
              <a:solidFill>
                <a:srgbClr val="006600"/>
              </a:solidFill>
              <a:latin typeface="Verdana" panose="020B0604030504040204" pitchFamily="34" charset="0"/>
            </a:endParaRPr>
          </a:p>
          <a:p>
            <a:pPr indent="266700"/>
            <a:r>
              <a:rPr lang="en-US" altLang="zh-CN" sz="1400" dirty="0">
                <a:solidFill>
                  <a:srgbClr val="006600"/>
                </a:solidFill>
                <a:latin typeface="Verdana" panose="020B0604030504040204" pitchFamily="34" charset="0"/>
              </a:rPr>
              <a:t>2.</a:t>
            </a:r>
            <a:r>
              <a:rPr lang="zh-CN" altLang="en-US" sz="1400" dirty="0">
                <a:solidFill>
                  <a:srgbClr val="006600"/>
                </a:solidFill>
                <a:latin typeface="Verdana" panose="020B0604030504040204" pitchFamily="34" charset="0"/>
              </a:rPr>
              <a:t>紧缩的财政政策和紧缩的货币政策     减少         不确定</a:t>
            </a:r>
            <a:endParaRPr lang="zh-CN" altLang="en-US" sz="1400" dirty="0">
              <a:solidFill>
                <a:srgbClr val="006600"/>
              </a:solidFill>
              <a:latin typeface="Verdana" panose="020B0604030504040204" pitchFamily="34" charset="0"/>
            </a:endParaRPr>
          </a:p>
          <a:p>
            <a:pPr indent="266700">
              <a:lnSpc>
                <a:spcPct val="120000"/>
              </a:lnSpc>
            </a:pPr>
            <a:r>
              <a:rPr lang="en-US" altLang="zh-CN" sz="1400" dirty="0">
                <a:solidFill>
                  <a:srgbClr val="006600"/>
                </a:solidFill>
                <a:latin typeface="Verdana" panose="020B0604030504040204" pitchFamily="34" charset="0"/>
              </a:rPr>
              <a:t>3.</a:t>
            </a:r>
            <a:r>
              <a:rPr lang="zh-CN" altLang="en-US" sz="1400" dirty="0">
                <a:solidFill>
                  <a:srgbClr val="006600"/>
                </a:solidFill>
                <a:latin typeface="Verdana" panose="020B0604030504040204" pitchFamily="34" charset="0"/>
              </a:rPr>
              <a:t>扩张的财政政策和紧缩的货币政策     不确定      上升</a:t>
            </a:r>
            <a:endParaRPr lang="zh-CN" altLang="en-US" sz="1400" dirty="0">
              <a:solidFill>
                <a:srgbClr val="006600"/>
              </a:solidFill>
              <a:latin typeface="Verdana" panose="020B0604030504040204" pitchFamily="34" charset="0"/>
            </a:endParaRPr>
          </a:p>
          <a:p>
            <a:pPr indent="266700">
              <a:lnSpc>
                <a:spcPct val="120000"/>
              </a:lnSpc>
            </a:pPr>
            <a:r>
              <a:rPr lang="en-US" altLang="zh-CN" sz="1400" dirty="0">
                <a:solidFill>
                  <a:srgbClr val="006600"/>
                </a:solidFill>
                <a:latin typeface="Verdana" panose="020B0604030504040204" pitchFamily="34" charset="0"/>
              </a:rPr>
              <a:t>4.</a:t>
            </a:r>
            <a:r>
              <a:rPr lang="zh-CN" altLang="en-US" sz="1400" dirty="0">
                <a:solidFill>
                  <a:srgbClr val="006600"/>
                </a:solidFill>
                <a:latin typeface="Verdana" panose="020B0604030504040204" pitchFamily="34" charset="0"/>
              </a:rPr>
              <a:t>紧缩的财政政策和扩张的货币政策     不确定      下降</a:t>
            </a:r>
            <a:endParaRPr lang="zh-CN" altLang="en-US" sz="1400" dirty="0">
              <a:solidFill>
                <a:srgbClr val="006600"/>
              </a:solidFill>
              <a:latin typeface="Verdana" panose="020B0604030504040204" pitchFamily="34" charset="0"/>
            </a:endParaRPr>
          </a:p>
          <a:p>
            <a:pPr indent="266700">
              <a:lnSpc>
                <a:spcPct val="120000"/>
              </a:lnSpc>
            </a:pPr>
            <a:endParaRPr lang="zh-CN" altLang="en-US" sz="1400" dirty="0">
              <a:solidFill>
                <a:srgbClr val="006600"/>
              </a:solidFill>
              <a:latin typeface="Verdana" panose="020B0604030504040204" pitchFamily="34" charset="0"/>
            </a:endParaRPr>
          </a:p>
        </p:txBody>
      </p:sp>
      <p:sp>
        <p:nvSpPr>
          <p:cNvPr id="40964" name="Line 7"/>
          <p:cNvSpPr/>
          <p:nvPr/>
        </p:nvSpPr>
        <p:spPr>
          <a:xfrm>
            <a:off x="1403350" y="1341438"/>
            <a:ext cx="0" cy="1871662"/>
          </a:xfrm>
          <a:prstGeom prst="line">
            <a:avLst/>
          </a:prstGeom>
          <a:ln w="9525" cap="flat" cmpd="sng">
            <a:solidFill>
              <a:schemeClr val="tx1"/>
            </a:solidFill>
            <a:prstDash val="solid"/>
            <a:headEnd type="stealth" w="sm" len="lg"/>
            <a:tailEnd type="none" w="med" len="med"/>
          </a:ln>
        </p:spPr>
      </p:sp>
      <p:sp>
        <p:nvSpPr>
          <p:cNvPr id="40965" name="Line 8"/>
          <p:cNvSpPr/>
          <p:nvPr/>
        </p:nvSpPr>
        <p:spPr>
          <a:xfrm>
            <a:off x="1403350" y="3213100"/>
            <a:ext cx="2952750" cy="0"/>
          </a:xfrm>
          <a:prstGeom prst="line">
            <a:avLst/>
          </a:prstGeom>
          <a:ln w="9525" cap="flat" cmpd="sng">
            <a:solidFill>
              <a:schemeClr val="tx1"/>
            </a:solidFill>
            <a:prstDash val="solid"/>
            <a:headEnd type="none" w="med" len="med"/>
            <a:tailEnd type="stealth" w="sm" len="lg"/>
          </a:ln>
        </p:spPr>
      </p:sp>
      <p:sp>
        <p:nvSpPr>
          <p:cNvPr id="40966" name="Line 9"/>
          <p:cNvSpPr/>
          <p:nvPr/>
        </p:nvSpPr>
        <p:spPr>
          <a:xfrm>
            <a:off x="1692275" y="1916113"/>
            <a:ext cx="1584325" cy="1008062"/>
          </a:xfrm>
          <a:prstGeom prst="line">
            <a:avLst/>
          </a:prstGeom>
          <a:ln w="28575" cap="flat" cmpd="sng">
            <a:solidFill>
              <a:srgbClr val="0000FF"/>
            </a:solidFill>
            <a:prstDash val="solid"/>
            <a:headEnd type="none" w="med" len="med"/>
            <a:tailEnd type="none" w="med" len="med"/>
          </a:ln>
        </p:spPr>
      </p:sp>
      <p:sp>
        <p:nvSpPr>
          <p:cNvPr id="40967" name="Line 10"/>
          <p:cNvSpPr/>
          <p:nvPr/>
        </p:nvSpPr>
        <p:spPr>
          <a:xfrm>
            <a:off x="2484438" y="1700213"/>
            <a:ext cx="1584325" cy="1079500"/>
          </a:xfrm>
          <a:prstGeom prst="line">
            <a:avLst/>
          </a:prstGeom>
          <a:ln w="28575" cap="flat" cmpd="sng">
            <a:solidFill>
              <a:srgbClr val="0000FF"/>
            </a:solidFill>
            <a:prstDash val="solid"/>
            <a:headEnd type="none" w="med" len="med"/>
            <a:tailEnd type="none" w="med" len="med"/>
          </a:ln>
        </p:spPr>
      </p:sp>
      <p:sp>
        <p:nvSpPr>
          <p:cNvPr id="40968" name="Line 11"/>
          <p:cNvSpPr/>
          <p:nvPr/>
        </p:nvSpPr>
        <p:spPr>
          <a:xfrm flipV="1">
            <a:off x="1835150" y="1773238"/>
            <a:ext cx="1728788" cy="1008062"/>
          </a:xfrm>
          <a:prstGeom prst="line">
            <a:avLst/>
          </a:prstGeom>
          <a:ln w="28575" cap="flat" cmpd="sng">
            <a:solidFill>
              <a:srgbClr val="0000FF"/>
            </a:solidFill>
            <a:prstDash val="solid"/>
            <a:headEnd type="none" w="med" len="med"/>
            <a:tailEnd type="none" w="med" len="med"/>
          </a:ln>
        </p:spPr>
      </p:sp>
      <p:sp>
        <p:nvSpPr>
          <p:cNvPr id="40969" name="Line 12"/>
          <p:cNvSpPr/>
          <p:nvPr/>
        </p:nvSpPr>
        <p:spPr>
          <a:xfrm flipV="1">
            <a:off x="2627313" y="1989138"/>
            <a:ext cx="1655762" cy="1079500"/>
          </a:xfrm>
          <a:prstGeom prst="line">
            <a:avLst/>
          </a:prstGeom>
          <a:ln w="28575" cap="flat" cmpd="sng">
            <a:solidFill>
              <a:srgbClr val="0000FF"/>
            </a:solidFill>
            <a:prstDash val="solid"/>
            <a:headEnd type="none" w="med" len="med"/>
            <a:tailEnd type="none" w="med" len="med"/>
          </a:ln>
        </p:spPr>
      </p:sp>
      <p:sp>
        <p:nvSpPr>
          <p:cNvPr id="40970" name="Text Box 13"/>
          <p:cNvSpPr txBox="1"/>
          <p:nvPr/>
        </p:nvSpPr>
        <p:spPr>
          <a:xfrm>
            <a:off x="1095375" y="3067050"/>
            <a:ext cx="273050" cy="304800"/>
          </a:xfrm>
          <a:prstGeom prst="rect">
            <a:avLst/>
          </a:prstGeom>
          <a:noFill/>
          <a:ln w="9525">
            <a:noFill/>
          </a:ln>
        </p:spPr>
        <p:txBody>
          <a:bodyPr wrap="none">
            <a:spAutoFit/>
          </a:bodyPr>
          <a:p>
            <a:r>
              <a:rPr lang="en-US" altLang="zh-CN" sz="1400" i="1" dirty="0">
                <a:latin typeface="Arial" panose="020B0604020202020204" pitchFamily="34" charset="0"/>
              </a:rPr>
              <a:t>0</a:t>
            </a:r>
            <a:endParaRPr lang="en-US" altLang="zh-CN" sz="1400" i="1" dirty="0">
              <a:latin typeface="Arial" panose="020B0604020202020204" pitchFamily="34" charset="0"/>
            </a:endParaRPr>
          </a:p>
        </p:txBody>
      </p:sp>
      <p:sp>
        <p:nvSpPr>
          <p:cNvPr id="40971" name="Text Box 14"/>
          <p:cNvSpPr txBox="1"/>
          <p:nvPr/>
        </p:nvSpPr>
        <p:spPr>
          <a:xfrm>
            <a:off x="4356100" y="2997200"/>
            <a:ext cx="292100" cy="304800"/>
          </a:xfrm>
          <a:prstGeom prst="rect">
            <a:avLst/>
          </a:prstGeom>
          <a:noFill/>
          <a:ln w="9525">
            <a:noFill/>
          </a:ln>
        </p:spPr>
        <p:txBody>
          <a:bodyPr wrap="none">
            <a:spAutoFit/>
          </a:bodyPr>
          <a:p>
            <a:r>
              <a:rPr lang="en-US" altLang="zh-CN" sz="1400" i="1" dirty="0">
                <a:latin typeface="Arial" panose="020B0604020202020204" pitchFamily="34" charset="0"/>
              </a:rPr>
              <a:t>Y</a:t>
            </a:r>
            <a:endParaRPr lang="en-US" altLang="zh-CN" sz="1400" i="1" dirty="0">
              <a:latin typeface="Arial" panose="020B0604020202020204" pitchFamily="34" charset="0"/>
            </a:endParaRPr>
          </a:p>
        </p:txBody>
      </p:sp>
      <p:sp>
        <p:nvSpPr>
          <p:cNvPr id="40972" name="Text Box 15"/>
          <p:cNvSpPr txBox="1"/>
          <p:nvPr/>
        </p:nvSpPr>
        <p:spPr>
          <a:xfrm>
            <a:off x="1116013" y="1196975"/>
            <a:ext cx="254000" cy="304800"/>
          </a:xfrm>
          <a:prstGeom prst="rect">
            <a:avLst/>
          </a:prstGeom>
          <a:noFill/>
          <a:ln w="9525">
            <a:noFill/>
          </a:ln>
        </p:spPr>
        <p:txBody>
          <a:bodyPr wrap="none">
            <a:spAutoFit/>
          </a:bodyPr>
          <a:p>
            <a:r>
              <a:rPr lang="en-US" altLang="zh-CN" sz="1400" i="1" dirty="0">
                <a:latin typeface="Arial" panose="020B0604020202020204" pitchFamily="34" charset="0"/>
              </a:rPr>
              <a:t>r</a:t>
            </a:r>
            <a:endParaRPr lang="en-US" altLang="zh-CN" sz="1400" i="1" dirty="0">
              <a:latin typeface="Arial" panose="020B0604020202020204" pitchFamily="34" charset="0"/>
            </a:endParaRPr>
          </a:p>
        </p:txBody>
      </p:sp>
      <p:sp>
        <p:nvSpPr>
          <p:cNvPr id="40973" name="Text Box 16"/>
          <p:cNvSpPr txBox="1"/>
          <p:nvPr/>
        </p:nvSpPr>
        <p:spPr>
          <a:xfrm>
            <a:off x="1476375" y="1628775"/>
            <a:ext cx="352425" cy="304800"/>
          </a:xfrm>
          <a:prstGeom prst="rect">
            <a:avLst/>
          </a:prstGeom>
          <a:noFill/>
          <a:ln w="9525">
            <a:noFill/>
          </a:ln>
        </p:spPr>
        <p:txBody>
          <a:bodyPr wrap="none">
            <a:spAutoFit/>
          </a:bodyPr>
          <a:p>
            <a:r>
              <a:rPr lang="en-US" altLang="zh-CN" sz="1400" dirty="0">
                <a:solidFill>
                  <a:srgbClr val="0000FF"/>
                </a:solidFill>
                <a:latin typeface="Arial" panose="020B0604020202020204" pitchFamily="34" charset="0"/>
              </a:rPr>
              <a:t>IS</a:t>
            </a:r>
            <a:endParaRPr lang="en-US" altLang="zh-CN" sz="1400" dirty="0">
              <a:solidFill>
                <a:srgbClr val="0000FF"/>
              </a:solidFill>
              <a:latin typeface="Arial" panose="020B0604020202020204" pitchFamily="34" charset="0"/>
            </a:endParaRPr>
          </a:p>
        </p:txBody>
      </p:sp>
      <p:sp>
        <p:nvSpPr>
          <p:cNvPr id="40974" name="Text Box 18"/>
          <p:cNvSpPr txBox="1"/>
          <p:nvPr/>
        </p:nvSpPr>
        <p:spPr>
          <a:xfrm>
            <a:off x="2268538" y="1412875"/>
            <a:ext cx="352425" cy="304800"/>
          </a:xfrm>
          <a:prstGeom prst="rect">
            <a:avLst/>
          </a:prstGeom>
          <a:noFill/>
          <a:ln w="9525">
            <a:noFill/>
          </a:ln>
        </p:spPr>
        <p:txBody>
          <a:bodyPr wrap="none">
            <a:spAutoFit/>
          </a:bodyPr>
          <a:p>
            <a:r>
              <a:rPr lang="en-US" altLang="zh-CN" sz="1400" dirty="0">
                <a:solidFill>
                  <a:srgbClr val="0000FF"/>
                </a:solidFill>
                <a:latin typeface="Arial" panose="020B0604020202020204" pitchFamily="34" charset="0"/>
              </a:rPr>
              <a:t>IS</a:t>
            </a:r>
            <a:endParaRPr lang="en-US" altLang="zh-CN" sz="1400" dirty="0">
              <a:solidFill>
                <a:srgbClr val="0000FF"/>
              </a:solidFill>
              <a:latin typeface="Arial" panose="020B0604020202020204" pitchFamily="34" charset="0"/>
            </a:endParaRPr>
          </a:p>
        </p:txBody>
      </p:sp>
      <p:sp>
        <p:nvSpPr>
          <p:cNvPr id="40975" name="Text Box 19"/>
          <p:cNvSpPr txBox="1"/>
          <p:nvPr/>
        </p:nvSpPr>
        <p:spPr>
          <a:xfrm>
            <a:off x="3419475" y="1484313"/>
            <a:ext cx="471488" cy="304800"/>
          </a:xfrm>
          <a:prstGeom prst="rect">
            <a:avLst/>
          </a:prstGeom>
          <a:noFill/>
          <a:ln w="9525">
            <a:noFill/>
          </a:ln>
        </p:spPr>
        <p:txBody>
          <a:bodyPr wrap="none">
            <a:spAutoFit/>
          </a:bodyPr>
          <a:p>
            <a:r>
              <a:rPr lang="en-US" altLang="zh-CN" sz="1400" dirty="0">
                <a:solidFill>
                  <a:srgbClr val="0000FF"/>
                </a:solidFill>
                <a:latin typeface="Arial" panose="020B0604020202020204" pitchFamily="34" charset="0"/>
              </a:rPr>
              <a:t>LM</a:t>
            </a:r>
            <a:endParaRPr lang="en-US" altLang="zh-CN" sz="1400" dirty="0">
              <a:solidFill>
                <a:srgbClr val="0000FF"/>
              </a:solidFill>
              <a:latin typeface="Arial" panose="020B0604020202020204" pitchFamily="34" charset="0"/>
            </a:endParaRPr>
          </a:p>
        </p:txBody>
      </p:sp>
      <p:sp>
        <p:nvSpPr>
          <p:cNvPr id="40976" name="Text Box 20"/>
          <p:cNvSpPr txBox="1"/>
          <p:nvPr/>
        </p:nvSpPr>
        <p:spPr>
          <a:xfrm>
            <a:off x="4284663" y="1700213"/>
            <a:ext cx="471487" cy="304800"/>
          </a:xfrm>
          <a:prstGeom prst="rect">
            <a:avLst/>
          </a:prstGeom>
          <a:noFill/>
          <a:ln w="9525">
            <a:noFill/>
          </a:ln>
        </p:spPr>
        <p:txBody>
          <a:bodyPr wrap="none">
            <a:spAutoFit/>
          </a:bodyPr>
          <a:p>
            <a:r>
              <a:rPr lang="en-US" altLang="zh-CN" sz="1400" dirty="0">
                <a:solidFill>
                  <a:srgbClr val="0000FF"/>
                </a:solidFill>
                <a:latin typeface="Arial" panose="020B0604020202020204" pitchFamily="34" charset="0"/>
              </a:rPr>
              <a:t>LM</a:t>
            </a:r>
            <a:endParaRPr lang="en-US" altLang="zh-CN" sz="1400" dirty="0">
              <a:solidFill>
                <a:srgbClr val="0000FF"/>
              </a:solidFill>
              <a:latin typeface="Arial" panose="020B0604020202020204" pitchFamily="34" charset="0"/>
            </a:endParaRPr>
          </a:p>
        </p:txBody>
      </p:sp>
      <p:sp>
        <p:nvSpPr>
          <p:cNvPr id="40977" name="Line 21"/>
          <p:cNvSpPr/>
          <p:nvPr/>
        </p:nvSpPr>
        <p:spPr>
          <a:xfrm>
            <a:off x="1403350" y="2420938"/>
            <a:ext cx="2160588" cy="0"/>
          </a:xfrm>
          <a:prstGeom prst="line">
            <a:avLst/>
          </a:prstGeom>
          <a:ln w="9525" cap="flat" cmpd="sng">
            <a:solidFill>
              <a:schemeClr val="tx1"/>
            </a:solidFill>
            <a:prstDash val="dash"/>
            <a:headEnd type="none" w="med" len="med"/>
            <a:tailEnd type="none" w="med" len="med"/>
          </a:ln>
        </p:spPr>
      </p:sp>
      <p:sp>
        <p:nvSpPr>
          <p:cNvPr id="40978" name="Line 22"/>
          <p:cNvSpPr/>
          <p:nvPr/>
        </p:nvSpPr>
        <p:spPr>
          <a:xfrm>
            <a:off x="2484438" y="2420938"/>
            <a:ext cx="0" cy="792162"/>
          </a:xfrm>
          <a:prstGeom prst="line">
            <a:avLst/>
          </a:prstGeom>
          <a:ln w="9525" cap="flat" cmpd="sng">
            <a:solidFill>
              <a:schemeClr val="tx1"/>
            </a:solidFill>
            <a:prstDash val="dash"/>
            <a:headEnd type="none" w="med" len="med"/>
            <a:tailEnd type="none" w="med" len="med"/>
          </a:ln>
        </p:spPr>
      </p:sp>
      <p:sp>
        <p:nvSpPr>
          <p:cNvPr id="40979" name="Line 24"/>
          <p:cNvSpPr/>
          <p:nvPr/>
        </p:nvSpPr>
        <p:spPr>
          <a:xfrm>
            <a:off x="3563938" y="2420938"/>
            <a:ext cx="0" cy="792162"/>
          </a:xfrm>
          <a:prstGeom prst="line">
            <a:avLst/>
          </a:prstGeom>
          <a:ln w="9525" cap="flat" cmpd="sng">
            <a:solidFill>
              <a:schemeClr val="tx1"/>
            </a:solidFill>
            <a:prstDash val="dash"/>
            <a:headEnd type="none" w="med" len="med"/>
            <a:tailEnd type="none" w="med" len="med"/>
          </a:ln>
        </p:spPr>
      </p:sp>
      <p:sp>
        <p:nvSpPr>
          <p:cNvPr id="40980" name="Line 25"/>
          <p:cNvSpPr/>
          <p:nvPr/>
        </p:nvSpPr>
        <p:spPr>
          <a:xfrm flipH="1">
            <a:off x="1403350" y="2781300"/>
            <a:ext cx="1655763" cy="0"/>
          </a:xfrm>
          <a:prstGeom prst="line">
            <a:avLst/>
          </a:prstGeom>
          <a:ln w="9525" cap="flat" cmpd="sng">
            <a:solidFill>
              <a:schemeClr val="tx1"/>
            </a:solidFill>
            <a:prstDash val="dash"/>
            <a:headEnd type="none" w="med" len="med"/>
            <a:tailEnd type="none" w="med" len="med"/>
          </a:ln>
        </p:spPr>
      </p:sp>
      <p:sp>
        <p:nvSpPr>
          <p:cNvPr id="40981" name="Line 26"/>
          <p:cNvSpPr/>
          <p:nvPr/>
        </p:nvSpPr>
        <p:spPr>
          <a:xfrm>
            <a:off x="3059113" y="2060575"/>
            <a:ext cx="0" cy="1152525"/>
          </a:xfrm>
          <a:prstGeom prst="line">
            <a:avLst/>
          </a:prstGeom>
          <a:ln w="9525" cap="flat" cmpd="sng">
            <a:solidFill>
              <a:schemeClr val="tx1"/>
            </a:solidFill>
            <a:prstDash val="dash"/>
            <a:headEnd type="none" w="med" len="med"/>
            <a:tailEnd type="none" w="med" len="med"/>
          </a:ln>
        </p:spPr>
      </p:sp>
      <p:sp>
        <p:nvSpPr>
          <p:cNvPr id="40982" name="Line 28"/>
          <p:cNvSpPr/>
          <p:nvPr/>
        </p:nvSpPr>
        <p:spPr>
          <a:xfrm flipH="1">
            <a:off x="1403350" y="2060575"/>
            <a:ext cx="1655763" cy="0"/>
          </a:xfrm>
          <a:prstGeom prst="line">
            <a:avLst/>
          </a:prstGeom>
          <a:ln w="9525" cap="flat" cmpd="sng">
            <a:solidFill>
              <a:schemeClr val="tx1"/>
            </a:solidFill>
            <a:prstDash val="dash"/>
            <a:headEnd type="none" w="med" len="med"/>
            <a:tailEnd type="none" w="med" len="med"/>
          </a:ln>
        </p:spPr>
      </p:sp>
      <p:sp>
        <p:nvSpPr>
          <p:cNvPr id="40983" name="Text Box 29"/>
          <p:cNvSpPr txBox="1"/>
          <p:nvPr/>
        </p:nvSpPr>
        <p:spPr>
          <a:xfrm>
            <a:off x="2268538" y="2133600"/>
            <a:ext cx="336550" cy="274638"/>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1</a:t>
            </a:r>
            <a:endParaRPr lang="en-US" altLang="zh-CN" sz="1200" i="1" dirty="0">
              <a:latin typeface="Arial" panose="020B0604020202020204" pitchFamily="34" charset="0"/>
            </a:endParaRPr>
          </a:p>
        </p:txBody>
      </p:sp>
      <p:sp>
        <p:nvSpPr>
          <p:cNvPr id="40984" name="Text Box 30"/>
          <p:cNvSpPr txBox="1"/>
          <p:nvPr/>
        </p:nvSpPr>
        <p:spPr>
          <a:xfrm>
            <a:off x="3419475" y="2133600"/>
            <a:ext cx="336550" cy="274638"/>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2</a:t>
            </a:r>
            <a:endParaRPr lang="en-US" altLang="zh-CN" sz="1200" i="1" dirty="0">
              <a:latin typeface="Arial" panose="020B0604020202020204" pitchFamily="34" charset="0"/>
            </a:endParaRPr>
          </a:p>
        </p:txBody>
      </p:sp>
      <p:sp>
        <p:nvSpPr>
          <p:cNvPr id="40985" name="Text Box 31"/>
          <p:cNvSpPr txBox="1"/>
          <p:nvPr/>
        </p:nvSpPr>
        <p:spPr>
          <a:xfrm>
            <a:off x="2843213" y="1773238"/>
            <a:ext cx="336550" cy="274637"/>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3</a:t>
            </a:r>
            <a:endParaRPr lang="en-US" altLang="zh-CN" sz="1200" i="1" dirty="0">
              <a:latin typeface="Arial" panose="020B0604020202020204" pitchFamily="34" charset="0"/>
            </a:endParaRPr>
          </a:p>
        </p:txBody>
      </p:sp>
      <p:sp>
        <p:nvSpPr>
          <p:cNvPr id="40986" name="Text Box 32"/>
          <p:cNvSpPr txBox="1"/>
          <p:nvPr/>
        </p:nvSpPr>
        <p:spPr>
          <a:xfrm>
            <a:off x="2895600" y="2516188"/>
            <a:ext cx="336550" cy="274637"/>
          </a:xfrm>
          <a:prstGeom prst="rect">
            <a:avLst/>
          </a:prstGeom>
          <a:noFill/>
          <a:ln w="9525">
            <a:noFill/>
          </a:ln>
        </p:spPr>
        <p:txBody>
          <a:bodyPr wrap="none">
            <a:spAutoFit/>
          </a:bodyPr>
          <a:p>
            <a:r>
              <a:rPr lang="en-US" altLang="zh-CN" sz="1200" i="1" dirty="0">
                <a:latin typeface="Arial" panose="020B0604020202020204" pitchFamily="34" charset="0"/>
              </a:rPr>
              <a:t>E</a:t>
            </a:r>
            <a:r>
              <a:rPr lang="en-US" altLang="zh-CN" sz="1200" i="1" baseline="-25000" dirty="0">
                <a:latin typeface="Arial" panose="020B0604020202020204" pitchFamily="34" charset="0"/>
              </a:rPr>
              <a:t>4</a:t>
            </a:r>
            <a:endParaRPr lang="en-US" altLang="zh-CN" sz="1200" i="1" dirty="0">
              <a:latin typeface="Arial" panose="020B0604020202020204" pitchFamily="34" charset="0"/>
            </a:endParaRPr>
          </a:p>
        </p:txBody>
      </p:sp>
      <p:sp>
        <p:nvSpPr>
          <p:cNvPr id="2192417" name="Rectangle 33"/>
          <p:cNvSpPr/>
          <p:nvPr/>
        </p:nvSpPr>
        <p:spPr>
          <a:xfrm>
            <a:off x="5651500" y="1412875"/>
            <a:ext cx="3168650" cy="1225550"/>
          </a:xfrm>
          <a:prstGeom prst="rect">
            <a:avLst/>
          </a:prstGeom>
          <a:noFill/>
          <a:ln w="38100" cap="flat" cmpd="sng">
            <a:solidFill>
              <a:srgbClr val="006600"/>
            </a:solidFill>
            <a:prstDash val="solid"/>
            <a:miter/>
            <a:headEnd type="none" w="med" len="med"/>
            <a:tailEnd type="none" w="med" len="med"/>
          </a:ln>
        </p:spPr>
        <p:txBody>
          <a:bodyPr>
            <a:spAutoFit/>
          </a:bodyPr>
          <a:p>
            <a:pPr algn="ctr"/>
            <a:r>
              <a:rPr lang="zh-CN" altLang="en-US" sz="1600" dirty="0">
                <a:solidFill>
                  <a:srgbClr val="006600"/>
                </a:solidFill>
                <a:latin typeface="Arial" panose="020B0604020202020204" pitchFamily="34" charset="0"/>
              </a:rPr>
              <a:t>政策组合的选用</a:t>
            </a:r>
            <a:endParaRPr lang="zh-CN" altLang="en-US" sz="1600" dirty="0">
              <a:solidFill>
                <a:srgbClr val="006600"/>
              </a:solidFill>
              <a:latin typeface="Arial" panose="020B0604020202020204" pitchFamily="34" charset="0"/>
            </a:endParaRPr>
          </a:p>
          <a:p>
            <a:r>
              <a:rPr lang="zh-CN" altLang="en-US" sz="1400" dirty="0">
                <a:solidFill>
                  <a:srgbClr val="006600"/>
                </a:solidFill>
                <a:latin typeface="Arial" panose="020B0604020202020204" pitchFamily="34" charset="0"/>
              </a:rPr>
              <a:t>（</a:t>
            </a:r>
            <a:r>
              <a:rPr lang="en-US" altLang="zh-CN" sz="1400" dirty="0">
                <a:solidFill>
                  <a:srgbClr val="006600"/>
                </a:solidFill>
                <a:latin typeface="Arial" panose="020B0604020202020204" pitchFamily="34" charset="0"/>
              </a:rPr>
              <a:t>1</a:t>
            </a:r>
            <a:r>
              <a:rPr lang="zh-CN" altLang="en-US" sz="1400" dirty="0">
                <a:solidFill>
                  <a:srgbClr val="006600"/>
                </a:solidFill>
                <a:latin typeface="Arial" panose="020B0604020202020204" pitchFamily="34" charset="0"/>
              </a:rPr>
              <a:t>）严重萧条时，用第一种组合</a:t>
            </a:r>
            <a:endParaRPr lang="zh-CN" altLang="en-US" sz="1400" dirty="0">
              <a:solidFill>
                <a:srgbClr val="006600"/>
              </a:solidFill>
              <a:latin typeface="Arial" panose="020B0604020202020204" pitchFamily="34" charset="0"/>
            </a:endParaRPr>
          </a:p>
          <a:p>
            <a:r>
              <a:rPr lang="zh-CN" altLang="en-US" sz="1400" dirty="0">
                <a:solidFill>
                  <a:srgbClr val="006600"/>
                </a:solidFill>
                <a:latin typeface="Arial" panose="020B0604020202020204" pitchFamily="34" charset="0"/>
              </a:rPr>
              <a:t>（</a:t>
            </a:r>
            <a:r>
              <a:rPr lang="en-US" altLang="zh-CN" sz="1400" dirty="0">
                <a:solidFill>
                  <a:srgbClr val="006600"/>
                </a:solidFill>
                <a:latin typeface="Arial" panose="020B0604020202020204" pitchFamily="34" charset="0"/>
              </a:rPr>
              <a:t>2</a:t>
            </a:r>
            <a:r>
              <a:rPr lang="zh-CN" altLang="en-US" sz="1400" dirty="0">
                <a:solidFill>
                  <a:srgbClr val="006600"/>
                </a:solidFill>
                <a:latin typeface="Arial" panose="020B0604020202020204" pitchFamily="34" charset="0"/>
              </a:rPr>
              <a:t>）严重通货膨胀时，用第二种组合</a:t>
            </a:r>
            <a:endParaRPr lang="zh-CN" altLang="en-US" sz="1400" dirty="0">
              <a:solidFill>
                <a:srgbClr val="006600"/>
              </a:solidFill>
              <a:latin typeface="Arial" panose="020B0604020202020204" pitchFamily="34" charset="0"/>
            </a:endParaRPr>
          </a:p>
          <a:p>
            <a:r>
              <a:rPr lang="zh-CN" altLang="en-US" sz="1400" dirty="0">
                <a:solidFill>
                  <a:srgbClr val="006600"/>
                </a:solidFill>
                <a:latin typeface="Arial" panose="020B0604020202020204" pitchFamily="34" charset="0"/>
              </a:rPr>
              <a:t>（</a:t>
            </a:r>
            <a:r>
              <a:rPr lang="en-US" altLang="zh-CN" sz="1400" dirty="0">
                <a:solidFill>
                  <a:srgbClr val="006600"/>
                </a:solidFill>
                <a:latin typeface="Arial" panose="020B0604020202020204" pitchFamily="34" charset="0"/>
              </a:rPr>
              <a:t>3</a:t>
            </a:r>
            <a:r>
              <a:rPr lang="zh-CN" altLang="en-US" sz="1400" dirty="0">
                <a:solidFill>
                  <a:srgbClr val="006600"/>
                </a:solidFill>
                <a:latin typeface="Arial" panose="020B0604020202020204" pitchFamily="34" charset="0"/>
              </a:rPr>
              <a:t>） “滞胀” ，用第三种组合</a:t>
            </a:r>
            <a:endParaRPr lang="zh-CN" altLang="en-US" sz="1400" dirty="0">
              <a:solidFill>
                <a:srgbClr val="006600"/>
              </a:solidFill>
              <a:latin typeface="Arial" panose="020B0604020202020204" pitchFamily="34" charset="0"/>
            </a:endParaRPr>
          </a:p>
          <a:p>
            <a:r>
              <a:rPr lang="zh-CN" altLang="en-US" sz="1400" dirty="0">
                <a:solidFill>
                  <a:srgbClr val="006600"/>
                </a:solidFill>
                <a:latin typeface="Arial" panose="020B0604020202020204" pitchFamily="34" charset="0"/>
              </a:rPr>
              <a:t>（</a:t>
            </a:r>
            <a:r>
              <a:rPr lang="en-US" altLang="zh-CN" sz="1400" dirty="0">
                <a:solidFill>
                  <a:srgbClr val="006600"/>
                </a:solidFill>
                <a:latin typeface="Arial" panose="020B0604020202020204" pitchFamily="34" charset="0"/>
              </a:rPr>
              <a:t>4</a:t>
            </a:r>
            <a:r>
              <a:rPr lang="zh-CN" altLang="en-US" sz="1400" dirty="0">
                <a:solidFill>
                  <a:srgbClr val="006600"/>
                </a:solidFill>
                <a:latin typeface="Arial" panose="020B0604020202020204" pitchFamily="34" charset="0"/>
              </a:rPr>
              <a:t>）轻度通胀，用第四种组合</a:t>
            </a:r>
            <a:endParaRPr lang="zh-CN" altLang="en-US" sz="1400" dirty="0">
              <a:solidFill>
                <a:srgbClr val="0066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2390"/>
                                        </p:tgtEl>
                                        <p:attrNameLst>
                                          <p:attrName>style.visibility</p:attrName>
                                        </p:attrNameLst>
                                      </p:cBhvr>
                                      <p:to>
                                        <p:strVal val="visible"/>
                                      </p:to>
                                    </p:set>
                                    <p:anim calcmode="lin" valueType="num">
                                      <p:cBhvr additive="base">
                                        <p:cTn id="7" dur="500" fill="hold"/>
                                        <p:tgtEl>
                                          <p:spTgt spid="2192390"/>
                                        </p:tgtEl>
                                        <p:attrNameLst>
                                          <p:attrName>ppt_x</p:attrName>
                                        </p:attrNameLst>
                                      </p:cBhvr>
                                      <p:tavLst>
                                        <p:tav tm="0">
                                          <p:val>
                                            <p:strVal val="0-#ppt_w/2"/>
                                          </p:val>
                                        </p:tav>
                                        <p:tav tm="100000">
                                          <p:val>
                                            <p:strVal val="#ppt_x"/>
                                          </p:val>
                                        </p:tav>
                                      </p:tavLst>
                                    </p:anim>
                                    <p:anim calcmode="lin" valueType="num">
                                      <p:cBhvr additive="base">
                                        <p:cTn id="8" dur="500" fill="hold"/>
                                        <p:tgtEl>
                                          <p:spTgt spid="21923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92417"/>
                                        </p:tgtEl>
                                        <p:attrNameLst>
                                          <p:attrName>style.visibility</p:attrName>
                                        </p:attrNameLst>
                                      </p:cBhvr>
                                      <p:to>
                                        <p:strVal val="visible"/>
                                      </p:to>
                                    </p:set>
                                    <p:anim calcmode="lin" valueType="num">
                                      <p:cBhvr additive="base">
                                        <p:cTn id="13" dur="500" fill="hold"/>
                                        <p:tgtEl>
                                          <p:spTgt spid="2192417"/>
                                        </p:tgtEl>
                                        <p:attrNameLst>
                                          <p:attrName>ppt_x</p:attrName>
                                        </p:attrNameLst>
                                      </p:cBhvr>
                                      <p:tavLst>
                                        <p:tav tm="0">
                                          <p:val>
                                            <p:strVal val="1+#ppt_w/2"/>
                                          </p:val>
                                        </p:tav>
                                        <p:tav tm="100000">
                                          <p:val>
                                            <p:strVal val="#ppt_x"/>
                                          </p:val>
                                        </p:tav>
                                      </p:tavLst>
                                    </p:anim>
                                    <p:anim calcmode="lin" valueType="num">
                                      <p:cBhvr additive="base">
                                        <p:cTn id="14" dur="500" fill="hold"/>
                                        <p:tgtEl>
                                          <p:spTgt spid="21924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390" grpId="0" animBg="1"/>
      <p:bldP spid="21924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a:spLocks noGrp="1"/>
          </p:cNvSpPr>
          <p:nvPr>
            <p:ph idx="1"/>
          </p:nvPr>
        </p:nvSpPr>
        <p:spPr>
          <a:xfrm>
            <a:off x="457200" y="1628775"/>
            <a:ext cx="8229600" cy="4497388"/>
          </a:xfrm>
        </p:spPr>
        <p:txBody>
          <a:bodyPr vert="horz" wrap="square" lIns="91440" tIns="45720" rIns="91440" bIns="45720" anchor="t" anchorCtr="0"/>
          <a:p>
            <a:pPr>
              <a:buNone/>
            </a:pPr>
            <a:r>
              <a:rPr lang="zh-CN" altLang="en-US" dirty="0"/>
              <a:t>第五节  供给管理政策</a:t>
            </a:r>
            <a:endParaRPr lang="zh-CN" altLang="en-US" dirty="0"/>
          </a:p>
          <a:p>
            <a:pPr>
              <a:buNone/>
            </a:pPr>
            <a:endParaRPr lang="zh-CN" altLang="en-US" sz="1200" b="0" dirty="0"/>
          </a:p>
          <a:p>
            <a:pPr lvl="1" eaLnBrk="1" hangingPunct="1"/>
            <a:r>
              <a:rPr lang="zh-CN" altLang="en-US" dirty="0"/>
              <a:t>人力政策</a:t>
            </a:r>
            <a:endParaRPr lang="en-US" altLang="zh-CN" dirty="0"/>
          </a:p>
          <a:p>
            <a:pPr lvl="1" eaLnBrk="1" hangingPunct="1"/>
            <a:r>
              <a:rPr lang="zh-CN" altLang="en-US" dirty="0"/>
              <a:t>收入政策</a:t>
            </a:r>
            <a:endParaRPr lang="zh-CN" altLang="en-US" dirty="0"/>
          </a:p>
          <a:p>
            <a:pPr lvl="1" eaLnBrk="1" hangingPunct="1"/>
            <a:r>
              <a:rPr lang="zh-CN" altLang="en-US" dirty="0"/>
              <a:t>指数化政策</a:t>
            </a:r>
            <a:endParaRPr lang="zh-CN" altLang="en-US" b="1" dirty="0"/>
          </a:p>
        </p:txBody>
      </p:sp>
      <p:sp>
        <p:nvSpPr>
          <p:cNvPr id="41987" name="标题 1"/>
          <p:cNvSpPr/>
          <p:nvPr/>
        </p:nvSpPr>
        <p:spPr>
          <a:xfrm>
            <a:off x="468313" y="571500"/>
            <a:ext cx="8229600" cy="785813"/>
          </a:xfrm>
          <a:prstGeom prst="rect">
            <a:avLst/>
          </a:prstGeom>
          <a:noFill/>
          <a:ln w="9525">
            <a:noFill/>
          </a:ln>
        </p:spPr>
        <p:txBody>
          <a:bodyPr anchor="ctr" anchorCtr="0"/>
          <a:p>
            <a:pPr eaLnBrk="0" hangingPunct="0"/>
            <a:r>
              <a:rPr lang="zh-CN" altLang="en-US" sz="3600" b="0" dirty="0">
                <a:solidFill>
                  <a:schemeClr val="tx2"/>
                </a:solidFill>
                <a:latin typeface="黑体" panose="02010609060101010101" pitchFamily="49" charset="-122"/>
                <a:ea typeface="黑体" panose="02010609060101010101" pitchFamily="49" charset="-122"/>
              </a:rPr>
              <a:t>第十六章   宏观经济政策</a:t>
            </a:r>
            <a:endParaRPr lang="zh-CN" altLang="en-US" sz="3600" b="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idx="1"/>
          </p:nvPr>
        </p:nvSpPr>
        <p:spPr>
          <a:xfrm>
            <a:off x="250825" y="1143000"/>
            <a:ext cx="8424863" cy="5143500"/>
          </a:xfrm>
        </p:spPr>
        <p:txBody>
          <a:bodyPr vert="horz" wrap="square" lIns="91440" tIns="45720" rIns="91440" bIns="45720" anchor="t" anchorCtr="0"/>
          <a:p>
            <a:pPr marL="990600" lvl="1" indent="-533400" eaLnBrk="1" hangingPunct="1">
              <a:lnSpc>
                <a:spcPct val="80000"/>
              </a:lnSpc>
              <a:buNone/>
            </a:pPr>
            <a:r>
              <a:rPr lang="zh-CN" altLang="en-US" sz="3200" b="1" dirty="0">
                <a:solidFill>
                  <a:srgbClr val="CC0000"/>
                </a:solidFill>
              </a:rPr>
              <a:t>一、人力政策</a:t>
            </a:r>
            <a:endParaRPr lang="zh-CN" altLang="en-US" sz="3200" b="1" dirty="0">
              <a:solidFill>
                <a:srgbClr val="CC0000"/>
              </a:solidFill>
            </a:endParaRPr>
          </a:p>
          <a:p>
            <a:pPr marL="1371600" lvl="2" indent="-457200" eaLnBrk="1" hangingPunct="1">
              <a:lnSpc>
                <a:spcPct val="110000"/>
              </a:lnSpc>
              <a:buNone/>
            </a:pPr>
            <a:r>
              <a:rPr lang="zh-CN" altLang="en-US" sz="2800" dirty="0"/>
              <a:t>（一）理论基础：人力资本理论与新古典综合派的就业理论。</a:t>
            </a:r>
            <a:endParaRPr lang="zh-CN" altLang="en-US" sz="2800" dirty="0"/>
          </a:p>
          <a:p>
            <a:pPr marL="1371600" lvl="2" indent="-457200" eaLnBrk="1" hangingPunct="1">
              <a:lnSpc>
                <a:spcPct val="110000"/>
              </a:lnSpc>
              <a:buNone/>
            </a:pPr>
            <a:r>
              <a:rPr lang="zh-CN" altLang="en-US" sz="2800" dirty="0"/>
              <a:t>（二）形成条件：劳动力结构因素、经济结构变化、劳动力市场不对称等。</a:t>
            </a:r>
            <a:endParaRPr lang="zh-CN" altLang="en-US" sz="2800" dirty="0"/>
          </a:p>
          <a:p>
            <a:pPr marL="1371600" lvl="2" indent="-457200" eaLnBrk="1" hangingPunct="1">
              <a:lnSpc>
                <a:spcPct val="110000"/>
              </a:lnSpc>
              <a:buNone/>
            </a:pPr>
            <a:r>
              <a:rPr lang="zh-CN" altLang="en-US" sz="2800" dirty="0"/>
              <a:t>     主要措施：</a:t>
            </a:r>
            <a:endParaRPr lang="zh-CN" altLang="en-US" sz="2800" dirty="0"/>
          </a:p>
          <a:p>
            <a:pPr marL="1371600" lvl="2" indent="-457200" eaLnBrk="1" hangingPunct="1">
              <a:lnSpc>
                <a:spcPct val="110000"/>
              </a:lnSpc>
              <a:buNone/>
            </a:pPr>
            <a:r>
              <a:rPr lang="zh-CN" altLang="en-US" sz="2800" dirty="0"/>
              <a:t>      人力资本投资</a:t>
            </a:r>
            <a:endParaRPr lang="en-US" altLang="zh-CN" sz="2800" dirty="0"/>
          </a:p>
          <a:p>
            <a:pPr marL="1371600" lvl="2" indent="-457200" eaLnBrk="1" hangingPunct="1">
              <a:lnSpc>
                <a:spcPct val="110000"/>
              </a:lnSpc>
              <a:buNone/>
            </a:pPr>
            <a:r>
              <a:rPr lang="zh-CN" altLang="en-US" sz="2800" dirty="0"/>
              <a:t>      完善劳动力市场</a:t>
            </a:r>
            <a:endParaRPr lang="zh-CN" altLang="en-US" sz="2800" dirty="0"/>
          </a:p>
          <a:p>
            <a:pPr marL="1371600" lvl="2" indent="-457200" eaLnBrk="1" hangingPunct="1">
              <a:lnSpc>
                <a:spcPct val="110000"/>
              </a:lnSpc>
              <a:buNone/>
            </a:pPr>
            <a:r>
              <a:rPr lang="zh-CN" altLang="en-US" sz="2800" dirty="0"/>
              <a:t>     </a:t>
            </a:r>
            <a:r>
              <a:rPr lang="en-US" altLang="zh-CN" sz="2800" dirty="0"/>
              <a:t> </a:t>
            </a:r>
            <a:r>
              <a:rPr lang="zh-CN" altLang="en-US" sz="2800" dirty="0"/>
              <a:t>协助劳动力流动</a:t>
            </a:r>
            <a:endParaRPr lang="zh-CN" altLang="en-US" sz="2800" dirty="0"/>
          </a:p>
          <a:p>
            <a:pPr marL="1371600" lvl="2" indent="-457200" eaLnBrk="1" hangingPunct="1">
              <a:lnSpc>
                <a:spcPct val="110000"/>
              </a:lnSpc>
              <a:buNone/>
            </a:pPr>
            <a:r>
              <a:rPr lang="zh-CN" altLang="en-US" sz="2800" dirty="0"/>
              <a:t>      降低最低工资标准        </a:t>
            </a:r>
            <a:endParaRPr lang="zh-CN" altLang="en-US" sz="2800" dirty="0"/>
          </a:p>
        </p:txBody>
      </p:sp>
      <p:sp>
        <p:nvSpPr>
          <p:cNvPr id="43011"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第五节 供给管理政策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内容占位符 2"/>
          <p:cNvSpPr>
            <a:spLocks noGrp="1"/>
          </p:cNvSpPr>
          <p:nvPr>
            <p:ph idx="1"/>
          </p:nvPr>
        </p:nvSpPr>
        <p:spPr>
          <a:xfrm>
            <a:off x="468313" y="1412875"/>
            <a:ext cx="8329612" cy="4730750"/>
          </a:xfrm>
        </p:spPr>
        <p:txBody>
          <a:bodyPr vert="horz" wrap="square" lIns="91440" tIns="45720" rIns="91440" bIns="45720" anchor="t" anchorCtr="0"/>
          <a:p>
            <a:pPr eaLnBrk="1" hangingPunct="1">
              <a:lnSpc>
                <a:spcPct val="150000"/>
              </a:lnSpc>
              <a:buNone/>
            </a:pPr>
            <a:r>
              <a:rPr lang="zh-CN" altLang="en-US" dirty="0"/>
              <a:t>    二、 收入政策</a:t>
            </a:r>
            <a:endParaRPr lang="zh-CN" altLang="en-US" dirty="0"/>
          </a:p>
          <a:p>
            <a:pPr lvl="2" eaLnBrk="1" hangingPunct="1">
              <a:lnSpc>
                <a:spcPct val="150000"/>
              </a:lnSpc>
              <a:buNone/>
            </a:pPr>
            <a:r>
              <a:rPr lang="zh-CN" altLang="en-US" sz="2800" dirty="0"/>
              <a:t>（一）工资</a:t>
            </a:r>
            <a:r>
              <a:rPr lang="en-US" altLang="zh-CN" sz="2800" dirty="0"/>
              <a:t>-</a:t>
            </a:r>
            <a:r>
              <a:rPr lang="zh-CN" altLang="en-US" sz="2800" dirty="0"/>
              <a:t>物价指导线</a:t>
            </a:r>
            <a:endParaRPr lang="zh-CN" altLang="en-US" sz="2800" dirty="0"/>
          </a:p>
          <a:p>
            <a:pPr lvl="2" eaLnBrk="1" hangingPunct="1">
              <a:lnSpc>
                <a:spcPct val="150000"/>
              </a:lnSpc>
              <a:buNone/>
            </a:pPr>
            <a:r>
              <a:rPr lang="zh-CN" altLang="en-US" sz="2800" dirty="0"/>
              <a:t>（二）工资</a:t>
            </a:r>
            <a:r>
              <a:rPr lang="en-US" altLang="zh-CN" sz="2800" dirty="0"/>
              <a:t>-</a:t>
            </a:r>
            <a:r>
              <a:rPr lang="zh-CN" altLang="en-US" sz="2800" dirty="0"/>
              <a:t>物价冻结</a:t>
            </a:r>
            <a:endParaRPr lang="zh-CN" altLang="en-US" sz="2800" dirty="0"/>
          </a:p>
          <a:p>
            <a:pPr lvl="2" eaLnBrk="1" hangingPunct="1">
              <a:lnSpc>
                <a:spcPct val="150000"/>
              </a:lnSpc>
              <a:buNone/>
            </a:pPr>
            <a:r>
              <a:rPr lang="zh-CN" altLang="en-US" sz="2800" dirty="0"/>
              <a:t>（三）对特定工资或物价进行“权威性劝说”或施加政府压力</a:t>
            </a:r>
            <a:endParaRPr lang="zh-CN" altLang="en-US" sz="2800" dirty="0"/>
          </a:p>
          <a:p>
            <a:pPr lvl="2" eaLnBrk="1" hangingPunct="1">
              <a:lnSpc>
                <a:spcPct val="150000"/>
              </a:lnSpc>
              <a:buNone/>
            </a:pPr>
            <a:r>
              <a:rPr lang="zh-CN" altLang="en-US" sz="2800" dirty="0"/>
              <a:t>（四）以税收政策对工资增长率进行调整 </a:t>
            </a:r>
            <a:endParaRPr lang="zh-CN" altLang="en-US" sz="2800" dirty="0"/>
          </a:p>
        </p:txBody>
      </p:sp>
      <p:sp>
        <p:nvSpPr>
          <p:cNvPr id="44035"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第三节 货币政策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内容占位符 2"/>
          <p:cNvSpPr>
            <a:spLocks noGrp="1"/>
          </p:cNvSpPr>
          <p:nvPr>
            <p:ph idx="1"/>
          </p:nvPr>
        </p:nvSpPr>
        <p:spPr>
          <a:xfrm>
            <a:off x="457200" y="1600200"/>
            <a:ext cx="8229600" cy="3505200"/>
          </a:xfrm>
        </p:spPr>
        <p:txBody>
          <a:bodyPr vert="horz" wrap="square" lIns="91440" tIns="45720" rIns="91440" bIns="45720" anchor="t" anchorCtr="0"/>
          <a:p>
            <a:pPr eaLnBrk="1" hangingPunct="1">
              <a:lnSpc>
                <a:spcPct val="80000"/>
              </a:lnSpc>
              <a:buNone/>
            </a:pPr>
            <a:r>
              <a:rPr lang="zh-CN" altLang="en-US" dirty="0"/>
              <a:t>   三、指数化政策</a:t>
            </a:r>
            <a:endParaRPr lang="zh-CN" altLang="en-US" dirty="0"/>
          </a:p>
          <a:p>
            <a:pPr lvl="2" eaLnBrk="1" hangingPunct="1"/>
            <a:r>
              <a:rPr lang="zh-CN" altLang="en-US" sz="2800" dirty="0"/>
              <a:t>工资指数化</a:t>
            </a:r>
            <a:endParaRPr lang="en-US" altLang="zh-CN" sz="2800" dirty="0"/>
          </a:p>
          <a:p>
            <a:pPr lvl="2" eaLnBrk="1" hangingPunct="1"/>
            <a:r>
              <a:rPr lang="en-US" altLang="zh-CN" sz="2800" dirty="0"/>
              <a:t>    </a:t>
            </a:r>
            <a:r>
              <a:rPr lang="zh-CN" altLang="en-US" sz="2800" dirty="0"/>
              <a:t>对退休金、养老金、失业补助、贫困补助等社会保险与福利支出也实行类似的指数化政策。</a:t>
            </a:r>
            <a:endParaRPr lang="zh-CN" altLang="en-US" sz="2800" dirty="0"/>
          </a:p>
          <a:p>
            <a:pPr lvl="2" eaLnBrk="1" hangingPunct="1"/>
            <a:r>
              <a:rPr lang="zh-CN" altLang="en-US" sz="2800" dirty="0"/>
              <a:t>税收指数化</a:t>
            </a:r>
            <a:endParaRPr lang="zh-CN" altLang="en-US" sz="2800" dirty="0"/>
          </a:p>
          <a:p>
            <a:pPr lvl="2" eaLnBrk="1" hangingPunct="1"/>
            <a:r>
              <a:rPr lang="zh-CN" altLang="en-US" sz="2800" dirty="0"/>
              <a:t>利率指数化</a:t>
            </a:r>
            <a:endParaRPr lang="zh-CN" altLang="en-US" sz="2800" dirty="0"/>
          </a:p>
          <a:p>
            <a:pPr eaLnBrk="1" hangingPunct="1"/>
            <a:endParaRPr lang="zh-CN" altLang="en-US" sz="2800" dirty="0"/>
          </a:p>
        </p:txBody>
      </p:sp>
      <p:sp>
        <p:nvSpPr>
          <p:cNvPr id="45059"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第三节 货币政策</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r>
              <a:rPr lang="zh-CN" altLang="en-US" dirty="0">
                <a:latin typeface="黑体" panose="02010609060101010101" pitchFamily="49" charset="-122"/>
              </a:rPr>
              <a:t>第十六章   宏观经济政策</a:t>
            </a:r>
            <a:endParaRPr lang="zh-CN" altLang="en-US" dirty="0">
              <a:latin typeface="黑体" panose="02010609060101010101" pitchFamily="49" charset="-122"/>
            </a:endParaRPr>
          </a:p>
        </p:txBody>
      </p:sp>
      <p:sp>
        <p:nvSpPr>
          <p:cNvPr id="28675" name="Rectangle 3"/>
          <p:cNvSpPr>
            <a:spLocks noGrp="1"/>
          </p:cNvSpPr>
          <p:nvPr>
            <p:ph idx="1"/>
          </p:nvPr>
        </p:nvSpPr>
        <p:spPr>
          <a:xfrm>
            <a:off x="251460" y="1196658"/>
            <a:ext cx="8229600" cy="4784725"/>
          </a:xfrm>
        </p:spPr>
        <p:txBody>
          <a:bodyPr vert="horz" wrap="square" lIns="91440" tIns="45720" rIns="91440" bIns="45720" anchor="t" anchorCtr="0"/>
          <a:p>
            <a:pPr>
              <a:buNone/>
            </a:pPr>
            <a:r>
              <a:rPr lang="zh-CN" altLang="en-US" dirty="0"/>
              <a:t>第一节 宏观经济政策目标</a:t>
            </a:r>
            <a:endParaRPr lang="zh-CN" altLang="en-US" dirty="0"/>
          </a:p>
          <a:p>
            <a:pPr lvl="1" eaLnBrk="1" hangingPunct="1">
              <a:buNone/>
            </a:pPr>
            <a:r>
              <a:rPr lang="zh-CN" altLang="en-US" dirty="0">
                <a:solidFill>
                  <a:srgbClr val="C00000"/>
                </a:solidFill>
              </a:rPr>
              <a:t>一、宏观经济政策目标体系</a:t>
            </a:r>
            <a:endParaRPr lang="en-US" altLang="zh-CN" dirty="0">
              <a:solidFill>
                <a:srgbClr val="C00000"/>
              </a:solidFill>
            </a:endParaRPr>
          </a:p>
          <a:p>
            <a:pPr lvl="2" eaLnBrk="1" hangingPunct="1">
              <a:buNone/>
            </a:pPr>
            <a:r>
              <a:rPr lang="zh-CN" altLang="en-US" dirty="0"/>
              <a:t>（一）充分就业</a:t>
            </a:r>
            <a:endParaRPr lang="en-US" altLang="zh-CN" dirty="0"/>
          </a:p>
          <a:p>
            <a:pPr lvl="3" eaLnBrk="1" hangingPunct="1"/>
            <a:r>
              <a:rPr lang="zh-CN" altLang="en-US" dirty="0"/>
              <a:t>凯恩斯：不存在“非自愿”失业</a:t>
            </a:r>
            <a:endParaRPr lang="en-US" altLang="zh-CN" dirty="0"/>
          </a:p>
          <a:p>
            <a:pPr lvl="3" eaLnBrk="1" hangingPunct="1"/>
            <a:r>
              <a:rPr lang="zh-CN" altLang="en-US" dirty="0"/>
              <a:t>现代货币学派：总失业率等于自然失业率</a:t>
            </a:r>
            <a:endParaRPr lang="en-US" altLang="zh-CN" dirty="0"/>
          </a:p>
          <a:p>
            <a:pPr lvl="2" eaLnBrk="1" hangingPunct="1">
              <a:buNone/>
            </a:pPr>
            <a:r>
              <a:rPr lang="zh-CN" altLang="en-US" dirty="0"/>
              <a:t>（二）稳定物价</a:t>
            </a:r>
            <a:endParaRPr lang="en-US" altLang="zh-CN" dirty="0"/>
          </a:p>
          <a:p>
            <a:pPr lvl="2" eaLnBrk="1" hangingPunct="1">
              <a:buNone/>
            </a:pPr>
            <a:r>
              <a:rPr lang="zh-CN" altLang="en-US" dirty="0"/>
              <a:t>（三）经济增长</a:t>
            </a:r>
            <a:endParaRPr lang="en-US" altLang="zh-CN" dirty="0"/>
          </a:p>
          <a:p>
            <a:pPr lvl="2" eaLnBrk="1" hangingPunct="1">
              <a:buNone/>
            </a:pPr>
            <a:r>
              <a:rPr lang="zh-CN" altLang="en-US" dirty="0"/>
              <a:t>（四）国际收支平衡</a:t>
            </a:r>
            <a:endParaRPr lang="zh-CN" altLang="en-US" dirty="0"/>
          </a:p>
        </p:txBody>
      </p:sp>
      <p:sp>
        <p:nvSpPr>
          <p:cNvPr id="4" name="TextBox 110"/>
          <p:cNvSpPr txBox="1"/>
          <p:nvPr/>
        </p:nvSpPr>
        <p:spPr>
          <a:xfrm>
            <a:off x="5438775" y="980440"/>
            <a:ext cx="3824605" cy="1938020"/>
          </a:xfrm>
          <a:prstGeom prst="rect">
            <a:avLst/>
          </a:prstGeom>
          <a:noFill/>
          <a:ln w="9525">
            <a:noFill/>
          </a:ln>
        </p:spPr>
        <p:txBody>
          <a:bodyPr wrap="square">
            <a:spAutoFit/>
          </a:bodyPr>
          <a:p>
            <a:pPr>
              <a:buBlip>
                <a:blip r:embed="rId1"/>
              </a:buBlip>
            </a:pPr>
            <a:r>
              <a:rPr lang="zh-CN" altLang="en-US" sz="2000" b="0" dirty="0">
                <a:latin typeface="Arial" panose="020B0604020202020204" pitchFamily="34" charset="0"/>
              </a:rPr>
              <a:t>广义的充分就业指一切生产要素都有机会以自己愿意的报酬参加生产状态，即劳动力和生产设备都达到充分利用的状态。</a:t>
            </a:r>
            <a:endParaRPr lang="en-US" altLang="zh-CN" sz="2000" b="0" dirty="0">
              <a:latin typeface="Arial" panose="020B0604020202020204" pitchFamily="34" charset="0"/>
            </a:endParaRPr>
          </a:p>
          <a:p>
            <a:pPr>
              <a:buBlip>
                <a:blip r:embed="rId1"/>
              </a:buBlip>
            </a:pPr>
            <a:r>
              <a:rPr lang="zh-CN" altLang="en-US" sz="2000" b="0" dirty="0">
                <a:latin typeface="Arial" panose="020B0604020202020204" pitchFamily="34" charset="0"/>
              </a:rPr>
              <a:t>狭义上是指总失业率等于自然失业率的状态。</a:t>
            </a:r>
            <a:endParaRPr lang="zh-CN" altLang="en-US" sz="2000" b="0" dirty="0">
              <a:latin typeface="Arial" panose="020B0604020202020204" pitchFamily="34" charset="0"/>
            </a:endParaRPr>
          </a:p>
        </p:txBody>
      </p:sp>
      <p:sp>
        <p:nvSpPr>
          <p:cNvPr id="5" name="TextBox 110"/>
          <p:cNvSpPr txBox="1"/>
          <p:nvPr/>
        </p:nvSpPr>
        <p:spPr>
          <a:xfrm>
            <a:off x="827088" y="4940935"/>
            <a:ext cx="4319587" cy="1016000"/>
          </a:xfrm>
          <a:prstGeom prst="rect">
            <a:avLst/>
          </a:prstGeom>
          <a:noFill/>
          <a:ln w="9525">
            <a:noFill/>
          </a:ln>
        </p:spPr>
        <p:txBody>
          <a:bodyPr>
            <a:spAutoFit/>
          </a:bodyPr>
          <a:p>
            <a:pPr>
              <a:buBlip>
                <a:blip r:embed="rId1"/>
              </a:buBlip>
            </a:pPr>
            <a:r>
              <a:rPr lang="zh-CN" altLang="en-US" sz="2000" b="0" dirty="0">
                <a:latin typeface="Arial" panose="020B0604020202020204" pitchFamily="34" charset="0"/>
              </a:rPr>
              <a:t>稳定物价是指通过宏观经济政策使某一时期内的一般物价水平保持相对的稳定。</a:t>
            </a:r>
            <a:endParaRPr lang="zh-CN" altLang="en-US" sz="2000" b="0" dirty="0">
              <a:latin typeface="Arial" panose="020B0604020202020204" pitchFamily="34" charset="0"/>
            </a:endParaRPr>
          </a:p>
        </p:txBody>
      </p:sp>
      <p:sp>
        <p:nvSpPr>
          <p:cNvPr id="6" name="TextBox 110"/>
          <p:cNvSpPr txBox="1"/>
          <p:nvPr/>
        </p:nvSpPr>
        <p:spPr>
          <a:xfrm>
            <a:off x="5003483" y="4940618"/>
            <a:ext cx="4319587" cy="708025"/>
          </a:xfrm>
          <a:prstGeom prst="rect">
            <a:avLst/>
          </a:prstGeom>
          <a:noFill/>
          <a:ln w="9525">
            <a:noFill/>
          </a:ln>
        </p:spPr>
        <p:txBody>
          <a:bodyPr>
            <a:spAutoFit/>
          </a:bodyPr>
          <a:p>
            <a:pPr>
              <a:buBlip>
                <a:blip r:embed="rId1"/>
              </a:buBlip>
            </a:pPr>
            <a:r>
              <a:rPr lang="zh-CN" altLang="en-US" sz="2000" b="0" dirty="0">
                <a:latin typeface="Arial" panose="020B0604020202020204" pitchFamily="34" charset="0"/>
              </a:rPr>
              <a:t>国际收支平衡是指采取各种措施纠正国际收支差额，使其趋于平衡。</a:t>
            </a:r>
            <a:endParaRPr lang="zh-CN" altLang="en-US" sz="2000" b="0" dirty="0">
              <a:latin typeface="Arial" panose="020B0604020202020204" pitchFamily="34" charset="0"/>
            </a:endParaRPr>
          </a:p>
        </p:txBody>
      </p:sp>
      <p:sp>
        <p:nvSpPr>
          <p:cNvPr id="7" name="TextBox 110"/>
          <p:cNvSpPr txBox="1"/>
          <p:nvPr/>
        </p:nvSpPr>
        <p:spPr>
          <a:xfrm>
            <a:off x="4211638" y="3789045"/>
            <a:ext cx="4319587" cy="1016000"/>
          </a:xfrm>
          <a:prstGeom prst="rect">
            <a:avLst/>
          </a:prstGeom>
          <a:noFill/>
          <a:ln w="9525">
            <a:noFill/>
          </a:ln>
        </p:spPr>
        <p:txBody>
          <a:bodyPr>
            <a:spAutoFit/>
          </a:bodyPr>
          <a:p>
            <a:pPr>
              <a:buBlip>
                <a:blip r:embed="rId1"/>
              </a:buBlip>
            </a:pPr>
            <a:r>
              <a:rPr lang="zh-CN" altLang="en-US" sz="2000" b="0" dirty="0">
                <a:latin typeface="Arial" panose="020B0604020202020204" pitchFamily="34" charset="0"/>
              </a:rPr>
              <a:t>经济增长是指在一个较长时间跨度内一国人均产出（或人均收入）水平的持续增加。</a:t>
            </a:r>
            <a:endParaRPr lang="zh-CN" altLang="en-US" sz="2000" b="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8675">
                                            <p:txEl>
                                              <p:charRg st="0" end="13"/>
                                            </p:txEl>
                                          </p:spTgt>
                                        </p:tgtEl>
                                        <p:attrNameLst>
                                          <p:attrName>style.visibility</p:attrName>
                                        </p:attrNameLst>
                                      </p:cBhvr>
                                      <p:to>
                                        <p:strVal val="visible"/>
                                      </p:to>
                                    </p:set>
                                    <p:anim calcmode="lin" valueType="num">
                                      <p:cBhvr additive="base">
                                        <p:cTn id="10" dur="500" fill="hold"/>
                                        <p:tgtEl>
                                          <p:spTgt spid="28675">
                                            <p:txEl>
                                              <p:charRg st="0" end="13"/>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2867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8675">
                                            <p:txEl>
                                              <p:charRg st="13" end="26"/>
                                            </p:txEl>
                                          </p:spTgt>
                                        </p:tgtEl>
                                        <p:attrNameLst>
                                          <p:attrName>style.visibility</p:attrName>
                                        </p:attrNameLst>
                                      </p:cBhvr>
                                      <p:to>
                                        <p:strVal val="visible"/>
                                      </p:to>
                                    </p:set>
                                    <p:animEffect transition="in" filter="box(out)">
                                      <p:cBhvr>
                                        <p:cTn id="16" dur="500"/>
                                        <p:tgtEl>
                                          <p:spTgt spid="28675">
                                            <p:txEl>
                                              <p:charRg st="13" end="2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675">
                                            <p:txEl>
                                              <p:charRg st="26" end="34"/>
                                            </p:txEl>
                                          </p:spTgt>
                                        </p:tgtEl>
                                        <p:attrNameLst>
                                          <p:attrName>style.visibility</p:attrName>
                                        </p:attrNameLst>
                                      </p:cBhvr>
                                      <p:to>
                                        <p:strVal val="visible"/>
                                      </p:to>
                                    </p:set>
                                    <p:animEffect transition="in" filter="strips(downRight)">
                                      <p:cBhvr>
                                        <p:cTn id="21" dur="500"/>
                                        <p:tgtEl>
                                          <p:spTgt spid="28675">
                                            <p:txEl>
                                              <p:charRg st="26" end="3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2" presetClass="entr" presetSubtype="4" fill="hold" grpId="0" nodeType="withEffect">
                                  <p:stCondLst>
                                    <p:cond delay="0"/>
                                  </p:stCondLst>
                                  <p:childTnLst>
                                    <p:set>
                                      <p:cBhvr>
                                        <p:cTn id="31" dur="1" fill="hold">
                                          <p:stCondLst>
                                            <p:cond delay="0"/>
                                          </p:stCondLst>
                                        </p:cTn>
                                        <p:tgtEl>
                                          <p:spTgt spid="28675">
                                            <p:txEl>
                                              <p:charRg st="34" end="49"/>
                                            </p:txEl>
                                          </p:spTgt>
                                        </p:tgtEl>
                                        <p:attrNameLst>
                                          <p:attrName>style.visibility</p:attrName>
                                        </p:attrNameLst>
                                      </p:cBhvr>
                                      <p:to>
                                        <p:strVal val="visible"/>
                                      </p:to>
                                    </p:set>
                                    <p:animEffect transition="in" filter="slide(fromBottom)">
                                      <p:cBhvr>
                                        <p:cTn id="32" dur="500"/>
                                        <p:tgtEl>
                                          <p:spTgt spid="28675">
                                            <p:txEl>
                                              <p:charRg st="34" end="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8675">
                                            <p:txEl>
                                              <p:charRg st="49" end="68"/>
                                            </p:txEl>
                                          </p:spTgt>
                                        </p:tgtEl>
                                        <p:attrNameLst>
                                          <p:attrName>style.visibility</p:attrName>
                                        </p:attrNameLst>
                                      </p:cBhvr>
                                      <p:to>
                                        <p:strVal val="visible"/>
                                      </p:to>
                                    </p:set>
                                    <p:animEffect transition="in" filter="slide(fromBottom)">
                                      <p:cBhvr>
                                        <p:cTn id="37" dur="500"/>
                                        <p:tgtEl>
                                          <p:spTgt spid="28675">
                                            <p:txEl>
                                              <p:charRg st="49" end="6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8675">
                                            <p:txEl>
                                              <p:charRg st="68" end="76"/>
                                            </p:txEl>
                                          </p:spTgt>
                                        </p:tgtEl>
                                        <p:attrNameLst>
                                          <p:attrName>style.visibility</p:attrName>
                                        </p:attrNameLst>
                                      </p:cBhvr>
                                      <p:to>
                                        <p:strVal val="visible"/>
                                      </p:to>
                                    </p:set>
                                    <p:animEffect transition="in" filter="strips(downRight)">
                                      <p:cBhvr>
                                        <p:cTn id="42" dur="500"/>
                                        <p:tgtEl>
                                          <p:spTgt spid="28675">
                                            <p:txEl>
                                              <p:charRg st="68" end="7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par>
                                <p:cTn id="51" presetID="18" presetClass="entr" presetSubtype="6" fill="hold" grpId="0" nodeType="withEffect">
                                  <p:stCondLst>
                                    <p:cond delay="0"/>
                                  </p:stCondLst>
                                  <p:childTnLst>
                                    <p:set>
                                      <p:cBhvr>
                                        <p:cTn id="52" dur="1" fill="hold">
                                          <p:stCondLst>
                                            <p:cond delay="0"/>
                                          </p:stCondLst>
                                        </p:cTn>
                                        <p:tgtEl>
                                          <p:spTgt spid="28675">
                                            <p:txEl>
                                              <p:charRg st="76" end="84"/>
                                            </p:txEl>
                                          </p:spTgt>
                                        </p:tgtEl>
                                        <p:attrNameLst>
                                          <p:attrName>style.visibility</p:attrName>
                                        </p:attrNameLst>
                                      </p:cBhvr>
                                      <p:to>
                                        <p:strVal val="visible"/>
                                      </p:to>
                                    </p:set>
                                    <p:animEffect transition="in" filter="strips(downRight)">
                                      <p:cBhvr>
                                        <p:cTn id="53" dur="500"/>
                                        <p:tgtEl>
                                          <p:spTgt spid="28675">
                                            <p:txEl>
                                              <p:charRg st="76" end="8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par>
                                <p:cTn id="62" presetID="18" presetClass="entr" presetSubtype="6" fill="hold" grpId="0" nodeType="withEffect">
                                  <p:stCondLst>
                                    <p:cond delay="0"/>
                                  </p:stCondLst>
                                  <p:childTnLst>
                                    <p:set>
                                      <p:cBhvr>
                                        <p:cTn id="63" dur="1" fill="hold">
                                          <p:stCondLst>
                                            <p:cond delay="0"/>
                                          </p:stCondLst>
                                        </p:cTn>
                                        <p:tgtEl>
                                          <p:spTgt spid="28675">
                                            <p:txEl>
                                              <p:charRg st="84" end="94"/>
                                            </p:txEl>
                                          </p:spTgt>
                                        </p:tgtEl>
                                        <p:attrNameLst>
                                          <p:attrName>style.visibility</p:attrName>
                                        </p:attrNameLst>
                                      </p:cBhvr>
                                      <p:to>
                                        <p:strVal val="visible"/>
                                      </p:to>
                                    </p:set>
                                    <p:animEffect transition="in" filter="strips(downRight)">
                                      <p:cBhvr>
                                        <p:cTn id="64" dur="500"/>
                                        <p:tgtEl>
                                          <p:spTgt spid="28675">
                                            <p:txEl>
                                              <p:charRg st="84" end="94"/>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10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6"/>
                                        </p:tgtEl>
                                      </p:cBhvr>
                                    </p:animEffect>
                                    <p:set>
                                      <p:cBhvr>
                                        <p:cTn id="7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P spid="4" grpId="0"/>
      <p:bldP spid="4" grpId="1"/>
      <p:bldP spid="5" grpId="0"/>
      <p:bldP spid="5" grpId="1"/>
      <p:bldP spid="6" grpId="0"/>
      <p:bldP spid="6" grpId="1"/>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p:cNvSpPr>
          <p:nvPr>
            <p:ph idx="1"/>
          </p:nvPr>
        </p:nvSpPr>
        <p:spPr>
          <a:xfrm>
            <a:off x="457200" y="1557338"/>
            <a:ext cx="8229600" cy="4568825"/>
          </a:xfrm>
        </p:spPr>
        <p:txBody>
          <a:bodyPr vert="horz" wrap="square" lIns="91440" tIns="45720" rIns="91440" bIns="45720" anchor="t" anchorCtr="0"/>
          <a:p>
            <a:pPr>
              <a:lnSpc>
                <a:spcPct val="200000"/>
              </a:lnSpc>
              <a:buNone/>
            </a:pPr>
            <a:r>
              <a:rPr lang="zh-CN" altLang="en-US" dirty="0"/>
              <a:t>第六节  本章评析</a:t>
            </a:r>
            <a:endParaRPr lang="zh-CN" altLang="en-US" dirty="0"/>
          </a:p>
          <a:p>
            <a:pPr>
              <a:lnSpc>
                <a:spcPct val="200000"/>
              </a:lnSpc>
              <a:buNone/>
            </a:pPr>
            <a:endParaRPr lang="zh-CN" altLang="en-US" sz="1200" dirty="0"/>
          </a:p>
          <a:p>
            <a:pPr lvl="1" eaLnBrk="1" hangingPunct="1">
              <a:lnSpc>
                <a:spcPct val="200000"/>
              </a:lnSpc>
            </a:pPr>
            <a:r>
              <a:rPr lang="zh-CN" altLang="en-US" dirty="0"/>
              <a:t>宏观经济政策的局限性评析</a:t>
            </a:r>
            <a:endParaRPr lang="en-US" altLang="zh-CN" dirty="0"/>
          </a:p>
          <a:p>
            <a:pPr lvl="1" eaLnBrk="1" hangingPunct="1">
              <a:lnSpc>
                <a:spcPct val="200000"/>
              </a:lnSpc>
            </a:pPr>
            <a:r>
              <a:rPr lang="zh-CN" altLang="en-US" dirty="0"/>
              <a:t>宏观经济政策的借鉴</a:t>
            </a:r>
            <a:endParaRPr lang="en-US" altLang="zh-CN" dirty="0"/>
          </a:p>
          <a:p>
            <a:pPr>
              <a:buNone/>
            </a:pPr>
            <a:endParaRPr lang="zh-CN" altLang="en-US" b="0" dirty="0"/>
          </a:p>
        </p:txBody>
      </p:sp>
      <p:sp>
        <p:nvSpPr>
          <p:cNvPr id="46083" name="标题 1"/>
          <p:cNvSpPr/>
          <p:nvPr/>
        </p:nvSpPr>
        <p:spPr>
          <a:xfrm>
            <a:off x="468313" y="571500"/>
            <a:ext cx="8229600" cy="785813"/>
          </a:xfrm>
          <a:prstGeom prst="rect">
            <a:avLst/>
          </a:prstGeom>
          <a:noFill/>
          <a:ln w="9525">
            <a:noFill/>
          </a:ln>
        </p:spPr>
        <p:txBody>
          <a:bodyPr anchor="ctr" anchorCtr="0"/>
          <a:p>
            <a:pPr eaLnBrk="0" hangingPunct="0"/>
            <a:r>
              <a:rPr lang="zh-CN" altLang="en-US" sz="3600" b="0" dirty="0">
                <a:solidFill>
                  <a:schemeClr val="tx2"/>
                </a:solidFill>
                <a:latin typeface="黑体" panose="02010609060101010101" pitchFamily="49" charset="-122"/>
                <a:ea typeface="黑体" panose="02010609060101010101" pitchFamily="49" charset="-122"/>
              </a:rPr>
              <a:t>第十六章   宏观经济政策</a:t>
            </a:r>
            <a:endParaRPr lang="zh-CN" altLang="en-US" sz="3600" b="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idx="1"/>
          </p:nvPr>
        </p:nvSpPr>
        <p:spPr>
          <a:xfrm>
            <a:off x="468313" y="1219200"/>
            <a:ext cx="7532687" cy="4818063"/>
          </a:xfrm>
        </p:spPr>
        <p:txBody>
          <a:bodyPr vert="horz" wrap="square" lIns="91440" tIns="45720" rIns="91440" bIns="45720" anchor="t" anchorCtr="0"/>
          <a:p>
            <a:pPr lvl="1" eaLnBrk="1" hangingPunct="1">
              <a:lnSpc>
                <a:spcPct val="150000"/>
              </a:lnSpc>
              <a:buNone/>
            </a:pPr>
            <a:r>
              <a:rPr lang="zh-CN" altLang="en-US" sz="3200" b="1" dirty="0"/>
              <a:t>一、宏观经济政策的局限性评析</a:t>
            </a:r>
            <a:endParaRPr lang="en-US" altLang="zh-CN" sz="3200" b="1" dirty="0"/>
          </a:p>
          <a:p>
            <a:pPr lvl="1" eaLnBrk="1" hangingPunct="1">
              <a:lnSpc>
                <a:spcPct val="150000"/>
              </a:lnSpc>
              <a:buNone/>
            </a:pPr>
            <a:r>
              <a:rPr lang="zh-CN" altLang="en-US" sz="2400" dirty="0"/>
              <a:t>    </a:t>
            </a:r>
            <a:r>
              <a:rPr lang="en-US" altLang="zh-CN" sz="2400" dirty="0"/>
              <a:t> </a:t>
            </a:r>
            <a:r>
              <a:rPr lang="zh-CN" altLang="en-US" dirty="0"/>
              <a:t>财政与货币政策在稳定经济运行上的效果</a:t>
            </a:r>
            <a:endParaRPr lang="en-US" altLang="zh-CN" dirty="0"/>
          </a:p>
          <a:p>
            <a:pPr lvl="1" eaLnBrk="1" hangingPunct="1">
              <a:lnSpc>
                <a:spcPct val="150000"/>
              </a:lnSpc>
              <a:buNone/>
            </a:pPr>
            <a:r>
              <a:rPr lang="zh-CN" altLang="en-US" dirty="0"/>
              <a:t>  </a:t>
            </a:r>
            <a:r>
              <a:rPr lang="en-US" altLang="zh-CN" dirty="0"/>
              <a:t>  </a:t>
            </a:r>
            <a:r>
              <a:rPr lang="zh-CN" altLang="en-US" dirty="0"/>
              <a:t>政府是否应平衡其预算</a:t>
            </a:r>
            <a:endParaRPr lang="en-US" altLang="zh-CN" dirty="0"/>
          </a:p>
          <a:p>
            <a:pPr lvl="1" eaLnBrk="1" hangingPunct="1">
              <a:lnSpc>
                <a:spcPct val="150000"/>
              </a:lnSpc>
              <a:buNone/>
            </a:pPr>
            <a:r>
              <a:rPr lang="zh-CN" altLang="en-US" sz="3200" b="1" dirty="0"/>
              <a:t>二、宏观经济政策的借鉴 </a:t>
            </a:r>
            <a:endParaRPr lang="zh-CN" altLang="en-US" sz="3200" b="1" dirty="0"/>
          </a:p>
          <a:p>
            <a:pPr lvl="2" indent="-337820" eaLnBrk="1" hangingPunct="1">
              <a:lnSpc>
                <a:spcPct val="150000"/>
              </a:lnSpc>
              <a:buNone/>
            </a:pPr>
            <a:r>
              <a:rPr lang="zh-CN" altLang="en-US" sz="2800" dirty="0"/>
              <a:t>有关宏观经济政策目标的借鉴</a:t>
            </a:r>
            <a:endParaRPr lang="zh-CN" altLang="en-US" sz="2800" dirty="0"/>
          </a:p>
          <a:p>
            <a:pPr lvl="2" indent="-337820" eaLnBrk="1" hangingPunct="1">
              <a:lnSpc>
                <a:spcPct val="150000"/>
              </a:lnSpc>
              <a:buNone/>
            </a:pPr>
            <a:r>
              <a:rPr lang="zh-CN" altLang="en-US" sz="2800" dirty="0"/>
              <a:t>有关宏观经济政策工具运用的借鉴</a:t>
            </a:r>
            <a:endParaRPr lang="zh-CN" altLang="en-US" sz="2800" dirty="0"/>
          </a:p>
          <a:p>
            <a:pPr lvl="1" eaLnBrk="1" hangingPunct="1">
              <a:buNone/>
            </a:pPr>
            <a:endParaRPr lang="zh-CN" altLang="en-US" dirty="0"/>
          </a:p>
        </p:txBody>
      </p:sp>
      <p:sp>
        <p:nvSpPr>
          <p:cNvPr id="47107"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第六节 本章评析</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395288" y="404813"/>
            <a:ext cx="8229600" cy="863600"/>
          </a:xfrm>
        </p:spPr>
        <p:txBody>
          <a:bodyPr vert="horz" wrap="square" lIns="91440" tIns="45720" rIns="91440" bIns="45720" anchor="ctr" anchorCtr="0"/>
          <a:p>
            <a:endParaRPr lang="zh-CN" altLang="en-US" dirty="0"/>
          </a:p>
        </p:txBody>
      </p:sp>
      <p:sp>
        <p:nvSpPr>
          <p:cNvPr id="48131" name="Rectangle 3"/>
          <p:cNvSpPr>
            <a:spLocks noGrp="1"/>
          </p:cNvSpPr>
          <p:nvPr>
            <p:ph idx="1"/>
          </p:nvPr>
        </p:nvSpPr>
        <p:spPr>
          <a:xfrm>
            <a:off x="457200" y="2997200"/>
            <a:ext cx="8229600" cy="3128963"/>
          </a:xfrm>
        </p:spPr>
        <p:txBody>
          <a:bodyPr vert="horz" wrap="square" lIns="91440" tIns="45720" rIns="91440" bIns="45720" anchor="t" anchorCtr="0"/>
          <a:p>
            <a:pPr algn="ctr">
              <a:buNone/>
            </a:pPr>
            <a:r>
              <a:rPr lang="zh-CN" altLang="en-US" sz="6000" dirty="0">
                <a:solidFill>
                  <a:schemeClr val="tx1"/>
                </a:solidFill>
                <a:latin typeface="宋体" panose="02010600030101010101" pitchFamily="2" charset="-122"/>
              </a:rPr>
              <a:t>谢  谢！</a:t>
            </a:r>
            <a:endParaRPr lang="zh-CN" altLang="en-US" sz="6000" dirty="0">
              <a:solidFill>
                <a:schemeClr val="tx1"/>
              </a:solidFill>
              <a:latin typeface="宋体" panose="02010600030101010101" pitchFamily="2" charset="-122"/>
            </a:endParaRP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p:cNvPicPr>
            <a:picLocks noChangeAspect="1"/>
          </p:cNvPicPr>
          <p:nvPr/>
        </p:nvPicPr>
        <p:blipFill>
          <a:blip r:embed="rId1"/>
          <a:stretch>
            <a:fillRect/>
          </a:stretch>
        </p:blipFill>
        <p:spPr>
          <a:xfrm>
            <a:off x="0" y="0"/>
            <a:ext cx="9144000" cy="70294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内容占位符 2"/>
          <p:cNvSpPr>
            <a:spLocks noGrp="1"/>
          </p:cNvSpPr>
          <p:nvPr>
            <p:ph idx="1"/>
          </p:nvPr>
        </p:nvSpPr>
        <p:spPr>
          <a:xfrm>
            <a:off x="179388" y="333375"/>
            <a:ext cx="8713787" cy="5792788"/>
          </a:xfrm>
        </p:spPr>
        <p:txBody>
          <a:bodyPr vert="horz" wrap="square" lIns="91440" tIns="45720" rIns="91440" bIns="45720" anchor="t" anchorCtr="0"/>
          <a:p>
            <a:pPr lvl="2">
              <a:lnSpc>
                <a:spcPct val="150000"/>
              </a:lnSpc>
              <a:buNone/>
            </a:pPr>
            <a:r>
              <a:rPr lang="zh-CN" altLang="en-US" sz="2800" b="1" dirty="0">
                <a:solidFill>
                  <a:srgbClr val="000000"/>
                </a:solidFill>
              </a:rPr>
              <a:t>矛盾与冲突</a:t>
            </a:r>
            <a:r>
              <a:rPr lang="zh-CN" altLang="en-US" sz="2800" dirty="0">
                <a:solidFill>
                  <a:srgbClr val="000000"/>
                </a:solidFill>
              </a:rPr>
              <a:t>：</a:t>
            </a:r>
            <a:endParaRPr lang="zh-CN" altLang="en-US" sz="2800" dirty="0">
              <a:solidFill>
                <a:srgbClr val="000000"/>
              </a:solidFill>
            </a:endParaRPr>
          </a:p>
          <a:p>
            <a:pPr lvl="2">
              <a:lnSpc>
                <a:spcPct val="150000"/>
              </a:lnSpc>
              <a:buNone/>
            </a:pPr>
            <a:r>
              <a:rPr lang="zh-CN" altLang="en-US" dirty="0">
                <a:solidFill>
                  <a:srgbClr val="000000"/>
                </a:solidFill>
              </a:rPr>
              <a:t>  </a:t>
            </a:r>
            <a:r>
              <a:rPr lang="zh-CN" altLang="en-US" sz="2600" dirty="0">
                <a:solidFill>
                  <a:srgbClr val="000000"/>
                </a:solidFill>
              </a:rPr>
              <a:t>“米德冲突”及稳定物价与充分就业之间的冲突</a:t>
            </a:r>
            <a:endParaRPr lang="en-US" altLang="zh-CN" sz="2600" dirty="0">
              <a:solidFill>
                <a:srgbClr val="000000"/>
              </a:solidFill>
            </a:endParaRPr>
          </a:p>
          <a:p>
            <a:pPr lvl="2">
              <a:lnSpc>
                <a:spcPct val="150000"/>
              </a:lnSpc>
              <a:buNone/>
            </a:pPr>
            <a:r>
              <a:rPr lang="zh-CN" altLang="en-US" sz="2600" dirty="0">
                <a:solidFill>
                  <a:srgbClr val="000000"/>
                </a:solidFill>
              </a:rPr>
              <a:t>   </a:t>
            </a:r>
            <a:r>
              <a:rPr lang="en-US" altLang="zh-CN" dirty="0">
                <a:solidFill>
                  <a:srgbClr val="000000"/>
                </a:solidFill>
              </a:rPr>
              <a:t>1951</a:t>
            </a:r>
            <a:r>
              <a:rPr lang="zh-CN" altLang="en-US" dirty="0">
                <a:solidFill>
                  <a:srgbClr val="000000"/>
                </a:solidFill>
              </a:rPr>
              <a:t>年</a:t>
            </a:r>
            <a:r>
              <a:rPr lang="en-US" altLang="zh-CN" dirty="0">
                <a:solidFill>
                  <a:srgbClr val="000000"/>
                </a:solidFill>
              </a:rPr>
              <a:t>《</a:t>
            </a:r>
            <a:r>
              <a:rPr lang="zh-CN" altLang="en-US" dirty="0">
                <a:solidFill>
                  <a:srgbClr val="000000"/>
                </a:solidFill>
              </a:rPr>
              <a:t>国际收支</a:t>
            </a:r>
            <a:r>
              <a:rPr lang="en-US" altLang="zh-CN" dirty="0">
                <a:solidFill>
                  <a:srgbClr val="000000"/>
                </a:solidFill>
              </a:rPr>
              <a:t>》</a:t>
            </a:r>
            <a:r>
              <a:rPr lang="en-US" altLang="zh-CN" dirty="0"/>
              <a:t> </a:t>
            </a:r>
            <a:r>
              <a:rPr lang="zh-CN" altLang="en-US" dirty="0"/>
              <a:t>  </a:t>
            </a:r>
            <a:r>
              <a:rPr lang="en-US" altLang="zh-CN" dirty="0"/>
              <a:t>Meada Conflict</a:t>
            </a:r>
            <a:endParaRPr lang="en-US" altLang="zh-CN" dirty="0"/>
          </a:p>
          <a:p>
            <a:pPr lvl="2">
              <a:lnSpc>
                <a:spcPct val="150000"/>
              </a:lnSpc>
              <a:buNone/>
            </a:pPr>
            <a:endParaRPr lang="en-US" altLang="zh-CN" dirty="0"/>
          </a:p>
          <a:p>
            <a:pPr lvl="2">
              <a:lnSpc>
                <a:spcPct val="150000"/>
              </a:lnSpc>
              <a:buNone/>
            </a:pPr>
            <a:r>
              <a:rPr lang="zh-CN" altLang="en-US" dirty="0"/>
              <a:t>  （</a:t>
            </a:r>
            <a:r>
              <a:rPr lang="en-US" altLang="zh-CN" dirty="0"/>
              <a:t>1</a:t>
            </a:r>
            <a:r>
              <a:rPr lang="zh-CN" altLang="en-US" dirty="0"/>
              <a:t>）国际收支逆差与国内经济疲软</a:t>
            </a:r>
            <a:endParaRPr lang="en-US" altLang="zh-CN" dirty="0"/>
          </a:p>
          <a:p>
            <a:pPr lvl="2">
              <a:lnSpc>
                <a:spcPct val="150000"/>
              </a:lnSpc>
              <a:buNone/>
            </a:pPr>
            <a:r>
              <a:rPr lang="en-US" altLang="zh-CN" dirty="0"/>
              <a:t>           </a:t>
            </a:r>
            <a:r>
              <a:rPr lang="zh-CN" altLang="en-US" dirty="0"/>
              <a:t>紧缩性政策？扩张性政策？</a:t>
            </a:r>
            <a:r>
              <a:rPr lang="en-US" altLang="zh-CN" dirty="0"/>
              <a:t>   </a:t>
            </a:r>
            <a:endParaRPr lang="en-US" altLang="zh-CN" dirty="0"/>
          </a:p>
          <a:p>
            <a:pPr lvl="2">
              <a:lnSpc>
                <a:spcPct val="150000"/>
              </a:lnSpc>
              <a:buNone/>
            </a:pPr>
            <a:r>
              <a:rPr lang="zh-CN" altLang="en-US" dirty="0"/>
              <a:t>   （</a:t>
            </a:r>
            <a:r>
              <a:rPr lang="en-US" altLang="zh-CN" dirty="0"/>
              <a:t>2</a:t>
            </a:r>
            <a:r>
              <a:rPr lang="zh-CN" altLang="en-US" dirty="0"/>
              <a:t>）国际收支顺差与国内通货膨胀</a:t>
            </a:r>
            <a:endParaRPr lang="zh-CN" altLang="en-US" dirty="0"/>
          </a:p>
          <a:p>
            <a:pPr>
              <a:buNone/>
            </a:pPr>
            <a:r>
              <a:rPr lang="zh-CN" altLang="en-US" b="0" dirty="0">
                <a:solidFill>
                  <a:schemeClr val="tx1"/>
                </a:solidFill>
              </a:rPr>
              <a:t>                </a:t>
            </a:r>
            <a:r>
              <a:rPr lang="zh-CN" altLang="en-US" sz="2400" b="0" dirty="0">
                <a:solidFill>
                  <a:schemeClr val="tx1"/>
                </a:solidFill>
              </a:rPr>
              <a:t>扩张性政策？紧缩性政策？</a:t>
            </a:r>
            <a:endParaRPr lang="zh-CN" altLang="en-US" sz="2400" b="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txBox="1"/>
          <p:nvPr/>
        </p:nvSpPr>
        <p:spPr>
          <a:xfrm>
            <a:off x="533400" y="1371600"/>
            <a:ext cx="8229600" cy="4486275"/>
          </a:xfrm>
          <a:prstGeom prst="rect">
            <a:avLst/>
          </a:prstGeom>
          <a:noFill/>
          <a:ln w="9525">
            <a:noFill/>
          </a:ln>
        </p:spPr>
        <p:txBody>
          <a:bodyPr/>
          <a:p>
            <a:pPr marL="342900" indent="-342900">
              <a:lnSpc>
                <a:spcPct val="150000"/>
              </a:lnSpc>
              <a:spcBef>
                <a:spcPct val="20000"/>
              </a:spcBef>
            </a:pPr>
            <a:r>
              <a:rPr lang="zh-CN" altLang="en-US" sz="2400" b="0" dirty="0">
                <a:solidFill>
                  <a:srgbClr val="000000"/>
                </a:solidFill>
                <a:latin typeface="Arial" panose="020B0604020202020204" pitchFamily="34" charset="0"/>
              </a:rPr>
              <a:t>（二）宏观经济政策目标的抉择的不同主张</a:t>
            </a:r>
            <a:endParaRPr lang="zh-CN" altLang="en-US" sz="2400" b="0" dirty="0">
              <a:solidFill>
                <a:srgbClr val="000000"/>
              </a:solidFill>
              <a:latin typeface="Arial" panose="020B0604020202020204" pitchFamily="34" charset="0"/>
            </a:endParaRPr>
          </a:p>
          <a:p>
            <a:pPr marL="742950" lvl="1" indent="-285750" eaLnBrk="1" hangingPunct="1">
              <a:lnSpc>
                <a:spcPct val="150000"/>
              </a:lnSpc>
              <a:spcBef>
                <a:spcPct val="20000"/>
              </a:spcBef>
              <a:buChar char="•"/>
            </a:pPr>
            <a:r>
              <a:rPr lang="en-US" altLang="zh-CN" sz="2400" b="0" dirty="0">
                <a:solidFill>
                  <a:srgbClr val="000000"/>
                </a:solidFill>
                <a:latin typeface="Arial" panose="020B0604020202020204" pitchFamily="34" charset="0"/>
              </a:rPr>
              <a:t> </a:t>
            </a:r>
            <a:r>
              <a:rPr lang="zh-CN" altLang="en-US" sz="2400" b="0" dirty="0">
                <a:solidFill>
                  <a:srgbClr val="000000"/>
                </a:solidFill>
                <a:latin typeface="Arial" panose="020B0604020202020204" pitchFamily="34" charset="0"/>
              </a:rPr>
              <a:t>凯恩斯主义：短期稳定</a:t>
            </a:r>
            <a:endParaRPr lang="en-US" altLang="zh-CN" sz="2400" b="0" dirty="0">
              <a:solidFill>
                <a:srgbClr val="000000"/>
              </a:solidFill>
              <a:latin typeface="Arial" panose="020B0604020202020204" pitchFamily="34" charset="0"/>
            </a:endParaRPr>
          </a:p>
          <a:p>
            <a:pPr marL="742950" lvl="1" indent="-285750" eaLnBrk="1" hangingPunct="1">
              <a:lnSpc>
                <a:spcPct val="150000"/>
              </a:lnSpc>
              <a:spcBef>
                <a:spcPct val="20000"/>
              </a:spcBef>
              <a:buChar char="•"/>
            </a:pPr>
            <a:r>
              <a:rPr lang="en-US" altLang="zh-CN" sz="2400" b="0" dirty="0">
                <a:solidFill>
                  <a:srgbClr val="000000"/>
                </a:solidFill>
                <a:latin typeface="Arial" panose="020B0604020202020204" pitchFamily="34" charset="0"/>
              </a:rPr>
              <a:t> </a:t>
            </a:r>
            <a:r>
              <a:rPr lang="zh-CN" altLang="en-US" sz="2400" b="0" dirty="0">
                <a:solidFill>
                  <a:srgbClr val="000000"/>
                </a:solidFill>
                <a:latin typeface="Arial" panose="020B0604020202020204" pitchFamily="34" charset="0"/>
              </a:rPr>
              <a:t>现代货币主义：保持长期价格稳定</a:t>
            </a:r>
            <a:endParaRPr lang="en-US" altLang="zh-CN" sz="2400" b="0" dirty="0">
              <a:solidFill>
                <a:srgbClr val="000000"/>
              </a:solidFill>
              <a:latin typeface="Arial" panose="020B0604020202020204" pitchFamily="34" charset="0"/>
            </a:endParaRPr>
          </a:p>
          <a:p>
            <a:pPr marL="342900" indent="-342900">
              <a:lnSpc>
                <a:spcPct val="150000"/>
              </a:lnSpc>
              <a:spcBef>
                <a:spcPct val="20000"/>
              </a:spcBef>
            </a:pPr>
            <a:r>
              <a:rPr lang="zh-CN" altLang="en-US" sz="2400" b="0" dirty="0">
                <a:solidFill>
                  <a:srgbClr val="000000"/>
                </a:solidFill>
                <a:latin typeface="Arial" panose="020B0604020202020204" pitchFamily="34" charset="0"/>
              </a:rPr>
              <a:t>     宏观经济政策目标的选择必须考虑经济运行周期的特征和社会所面临的</a:t>
            </a:r>
            <a:r>
              <a:rPr lang="zh-CN" altLang="en-US" sz="2400" dirty="0">
                <a:solidFill>
                  <a:srgbClr val="000000"/>
                </a:solidFill>
                <a:latin typeface="Arial" panose="020B0604020202020204" pitchFamily="34" charset="0"/>
              </a:rPr>
              <a:t>主要问题</a:t>
            </a:r>
            <a:endParaRPr lang="en-US" altLang="zh-CN" sz="2400" dirty="0">
              <a:solidFill>
                <a:srgbClr val="000000"/>
              </a:solidFill>
              <a:latin typeface="Arial" panose="020B0604020202020204" pitchFamily="34" charset="0"/>
            </a:endParaRPr>
          </a:p>
          <a:p>
            <a:pPr marL="742950" lvl="1" indent="-285750" eaLnBrk="1" hangingPunct="1">
              <a:lnSpc>
                <a:spcPct val="150000"/>
              </a:lnSpc>
              <a:spcBef>
                <a:spcPct val="20000"/>
              </a:spcBef>
              <a:buChar char="•"/>
            </a:pPr>
            <a:r>
              <a:rPr lang="zh-CN" altLang="en-US" sz="2400" b="0" dirty="0">
                <a:solidFill>
                  <a:srgbClr val="000000"/>
                </a:solidFill>
                <a:latin typeface="Arial" panose="020B0604020202020204" pitchFamily="34" charset="0"/>
              </a:rPr>
              <a:t>经济过热，通货膨胀：稳定物价</a:t>
            </a:r>
            <a:endParaRPr lang="en-US" altLang="zh-CN" sz="2400" b="0" dirty="0">
              <a:solidFill>
                <a:srgbClr val="000000"/>
              </a:solidFill>
              <a:latin typeface="Arial" panose="020B0604020202020204" pitchFamily="34" charset="0"/>
            </a:endParaRPr>
          </a:p>
          <a:p>
            <a:pPr marL="742950" lvl="1" indent="-285750" eaLnBrk="1" hangingPunct="1">
              <a:lnSpc>
                <a:spcPct val="150000"/>
              </a:lnSpc>
              <a:spcBef>
                <a:spcPct val="20000"/>
              </a:spcBef>
              <a:buChar char="•"/>
            </a:pPr>
            <a:r>
              <a:rPr lang="zh-CN" altLang="en-US" sz="2400" b="0" dirty="0">
                <a:solidFill>
                  <a:srgbClr val="000000"/>
                </a:solidFill>
                <a:latin typeface="Arial" panose="020B0604020202020204" pitchFamily="34" charset="0"/>
              </a:rPr>
              <a:t>经济衰退，失业增加：促进增长，增加就业</a:t>
            </a:r>
            <a:endParaRPr lang="en-US" altLang="zh-CN" sz="2400" b="0" dirty="0">
              <a:solidFill>
                <a:srgbClr val="000000"/>
              </a:solidFill>
              <a:latin typeface="Arial" panose="020B0604020202020204" pitchFamily="34" charset="0"/>
            </a:endParaRPr>
          </a:p>
          <a:p>
            <a:pPr marL="342900" indent="-342900">
              <a:spcBef>
                <a:spcPct val="20000"/>
              </a:spcBef>
            </a:pPr>
            <a:endParaRPr lang="en-US" altLang="zh-CN" sz="2400" b="0" dirty="0">
              <a:solidFill>
                <a:srgbClr val="000000"/>
              </a:solidFill>
              <a:latin typeface="Arial" panose="020B0604020202020204" pitchFamily="34" charset="0"/>
            </a:endParaRPr>
          </a:p>
          <a:p>
            <a:pPr marL="1143000" lvl="2" indent="-228600" eaLnBrk="1" hangingPunct="1">
              <a:spcBef>
                <a:spcPct val="20000"/>
              </a:spcBef>
            </a:pPr>
            <a:r>
              <a:rPr lang="en-US" altLang="zh-CN" sz="2400" b="0" dirty="0">
                <a:latin typeface="Arial" panose="020B0604020202020204" pitchFamily="34" charset="0"/>
              </a:rPr>
              <a:t>    </a:t>
            </a:r>
            <a:endParaRPr lang="en-US" altLang="zh-CN" sz="2400" b="0" dirty="0">
              <a:latin typeface="Arial" panose="020B0604020202020204" pitchFamily="34" charset="0"/>
            </a:endParaRPr>
          </a:p>
          <a:p>
            <a:pPr marL="1143000" lvl="2" indent="-228600" eaLnBrk="1" hangingPunct="1">
              <a:spcBef>
                <a:spcPct val="20000"/>
              </a:spcBef>
            </a:pPr>
            <a:endParaRPr lang="zh-CN" altLang="en-US" sz="2400" b="0" dirty="0">
              <a:latin typeface="Arial" panose="020B0604020202020204" pitchFamily="34" charset="0"/>
            </a:endParaRPr>
          </a:p>
        </p:txBody>
      </p:sp>
      <p:sp>
        <p:nvSpPr>
          <p:cNvPr id="12291"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第一节 宏观经济政策目标</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txBox="1">
            <a:spLocks noChangeArrowheads="1"/>
          </p:cNvSpPr>
          <p:nvPr/>
        </p:nvSpPr>
        <p:spPr bwMode="auto">
          <a:xfrm>
            <a:off x="533400" y="836613"/>
            <a:ext cx="8229600" cy="5449888"/>
          </a:xfrm>
          <a:prstGeom prst="rect">
            <a:avLst/>
          </a:prstGeom>
          <a:noFill/>
          <a:ln w="9525">
            <a:noFill/>
            <a:miter lim="800000"/>
          </a:ln>
        </p:spPr>
        <p:txBody>
          <a:bodyPr/>
          <a:lstStyle/>
          <a:p>
            <a:pPr marR="0" defTabSz="914400">
              <a:lnSpc>
                <a:spcPct val="110000"/>
              </a:lnSpc>
              <a:buClrTx/>
              <a:buSzTx/>
              <a:buFontTx/>
              <a:buNone/>
              <a:defRPr/>
            </a:pPr>
            <a:endParaRPr kumimoji="0" lang="en-US" altLang="zh-CN" sz="2400" b="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800" kern="1200" cap="none" spc="0" normalizeH="0" baseline="0" noProof="0" dirty="0">
                <a:solidFill>
                  <a:srgbClr val="CC0000"/>
                </a:solidFill>
                <a:latin typeface="Arial" panose="020B0604020202020204" pitchFamily="34" charset="0"/>
                <a:ea typeface="宋体" panose="02010600030101010101" pitchFamily="2" charset="-122"/>
                <a:cs typeface="+mn-cs"/>
              </a:rPr>
              <a:t>三、宏观经济政策的内容</a:t>
            </a:r>
            <a:endParaRPr kumimoji="0" lang="en-US" altLang="zh-CN" sz="2800" kern="1200" cap="none" spc="0" normalizeH="0" baseline="0" noProof="0" dirty="0">
              <a:solidFill>
                <a:srgbClr val="CC0000"/>
              </a:solidFill>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（一）</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宏观经济政策的内容</a:t>
            </a:r>
            <a:endParaRPr kumimoji="0" lang="zh-CN" altLang="en-US" sz="28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1</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、财政政策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、货币政策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广义的宏观经济政策还包括</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、产业政策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4</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、收入分配政策</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5</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、人口政策</a:t>
            </a:r>
            <a:endParaRPr kumimoji="0" lang="en-US" altLang="zh-CN"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solidFill>
                  <a:srgbClr val="000000"/>
                </a:solidFill>
                <a:latin typeface="Arial" panose="020B0604020202020204" pitchFamily="34" charset="0"/>
                <a:ea typeface="宋体" panose="02010600030101010101" pitchFamily="2" charset="-122"/>
                <a:cs typeface="+mn-cs"/>
              </a:rPr>
              <a:t>（二）</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宏观经济政策的调节手段</a:t>
            </a:r>
            <a:endParaRPr kumimoji="0" lang="zh-CN" altLang="en-US" sz="28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1</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、经济手段（间接调控）</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2</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、行政手段（直接调控）</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10000"/>
              </a:lnSpc>
              <a:buClrTx/>
              <a:buSzTx/>
              <a:buFontTx/>
              <a:buNone/>
              <a:defRPr/>
            </a:pPr>
            <a:r>
              <a:rPr kumimoji="0" lang="zh-CN" altLang="en-US" sz="2400" b="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b="0" kern="1200" cap="none" spc="0" normalizeH="0" baseline="0" noProof="0" dirty="0">
                <a:latin typeface="Arial" panose="020B0604020202020204" pitchFamily="34" charset="0"/>
                <a:ea typeface="宋体" panose="02010600030101010101" pitchFamily="2" charset="-122"/>
                <a:cs typeface="+mn-cs"/>
              </a:rPr>
              <a:t>3</a:t>
            </a:r>
            <a:r>
              <a:rPr kumimoji="0" lang="zh-CN" altLang="en-US" sz="2400" b="0" kern="1200" cap="none" spc="0" normalizeH="0" baseline="0" noProof="0" dirty="0">
                <a:latin typeface="Arial" panose="020B0604020202020204" pitchFamily="34" charset="0"/>
                <a:ea typeface="宋体" panose="02010600030101010101" pitchFamily="2" charset="-122"/>
                <a:cs typeface="+mn-cs"/>
              </a:rPr>
              <a:t>、法律手段（强制调控）</a:t>
            </a:r>
            <a:endParaRPr kumimoji="0" lang="zh-CN" altLang="en-US" sz="2400" b="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a:spcBef>
                <a:spcPct val="20000"/>
              </a:spcBef>
              <a:buClrTx/>
              <a:buSzTx/>
              <a:buFontTx/>
              <a:buNone/>
              <a:defRPr/>
            </a:pPr>
            <a:endParaRPr kumimoji="0" lang="en-US" altLang="zh-CN" sz="2400" b="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5" name="Rectangle 5"/>
          <p:cNvSpPr/>
          <p:nvPr/>
        </p:nvSpPr>
        <p:spPr>
          <a:xfrm>
            <a:off x="468313" y="333375"/>
            <a:ext cx="8229600" cy="863600"/>
          </a:xfrm>
          <a:prstGeom prst="rect">
            <a:avLst/>
          </a:prstGeom>
          <a:noFill/>
          <a:ln w="9525">
            <a:noFill/>
          </a:ln>
        </p:spPr>
        <p:txBody>
          <a:bodyPr anchor="ctr" anchorCtr="0"/>
          <a:p>
            <a:r>
              <a:rPr lang="zh-CN" altLang="en-US" sz="3600" b="0" dirty="0">
                <a:latin typeface="黑体" panose="02010609060101010101" pitchFamily="49" charset="-122"/>
                <a:ea typeface="黑体" panose="02010609060101010101" pitchFamily="49" charset="-122"/>
              </a:rPr>
              <a:t>第一节 宏观经济政策目标</a:t>
            </a:r>
            <a:endParaRPr lang="zh-CN" altLang="en-US" sz="3600" b="0" dirty="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p:txBody>
          <a:bodyPr vert="horz" wrap="square" lIns="91440" tIns="45720" rIns="91440" bIns="45720" anchor="t" anchorCtr="0"/>
          <a:p>
            <a:pPr>
              <a:buNone/>
            </a:pPr>
            <a:r>
              <a:rPr lang="zh-CN" altLang="en-US" dirty="0"/>
              <a:t>第二节  财政政策</a:t>
            </a:r>
            <a:endParaRPr lang="zh-CN" altLang="en-US" dirty="0"/>
          </a:p>
          <a:p>
            <a:pPr>
              <a:buNone/>
            </a:pPr>
            <a:endParaRPr lang="zh-CN" altLang="en-US" dirty="0">
              <a:solidFill>
                <a:schemeClr val="tx1"/>
              </a:solidFill>
            </a:endParaRPr>
          </a:p>
          <a:p>
            <a:pPr lvl="1" eaLnBrk="1" hangingPunct="1">
              <a:lnSpc>
                <a:spcPct val="150000"/>
              </a:lnSpc>
              <a:buNone/>
            </a:pPr>
            <a:r>
              <a:rPr lang="zh-CN" altLang="en-US" dirty="0"/>
              <a:t>一、财政政策工具</a:t>
            </a:r>
            <a:endParaRPr lang="en-US" altLang="zh-CN" dirty="0"/>
          </a:p>
          <a:p>
            <a:pPr lvl="1" eaLnBrk="1" hangingPunct="1">
              <a:lnSpc>
                <a:spcPct val="150000"/>
              </a:lnSpc>
              <a:buNone/>
            </a:pPr>
            <a:r>
              <a:rPr lang="zh-CN" altLang="en-US" dirty="0"/>
              <a:t>二、自动稳定器和相机抉择的财政政策</a:t>
            </a:r>
            <a:endParaRPr lang="zh-CN" altLang="en-US" dirty="0"/>
          </a:p>
          <a:p>
            <a:pPr lvl="1" eaLnBrk="1" hangingPunct="1">
              <a:lnSpc>
                <a:spcPct val="150000"/>
              </a:lnSpc>
              <a:buNone/>
            </a:pPr>
            <a:r>
              <a:rPr lang="zh-CN" altLang="en-US" dirty="0"/>
              <a:t>三、财政政策效应</a:t>
            </a:r>
            <a:endParaRPr lang="zh-CN" altLang="en-US" dirty="0"/>
          </a:p>
        </p:txBody>
      </p:sp>
      <p:sp>
        <p:nvSpPr>
          <p:cNvPr id="14339" name="标题 1"/>
          <p:cNvSpPr>
            <a:spLocks noGrp="1"/>
          </p:cNvSpPr>
          <p:nvPr>
            <p:ph type="title"/>
          </p:nvPr>
        </p:nvSpPr>
        <p:spPr/>
        <p:txBody>
          <a:bodyPr vert="horz" wrap="square" lIns="91440" tIns="45720" rIns="91440" bIns="45720" anchor="ctr" anchorCtr="0"/>
          <a:p>
            <a:r>
              <a:rPr lang="zh-CN" altLang="en-US" dirty="0"/>
              <a:t>第十六章   宏观经济政策</a:t>
            </a:r>
            <a:endParaRPr lang="zh-CN" altLang="en-US" dirty="0"/>
          </a:p>
        </p:txBody>
      </p:sp>
    </p:spTree>
  </p:cSld>
  <p:clrMapOvr>
    <a:masterClrMapping/>
  </p:clrMapOvr>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6350</Words>
  <Application>WPS 演示</Application>
  <PresentationFormat>全屏显示(4:3)</PresentationFormat>
  <Paragraphs>667</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宋体</vt:lpstr>
      <vt:lpstr>Wingdings</vt:lpstr>
      <vt:lpstr>黑体</vt:lpstr>
      <vt:lpstr>微软雅黑</vt:lpstr>
      <vt:lpstr>Arial Unicode MS</vt:lpstr>
      <vt:lpstr>Verdana</vt:lpstr>
      <vt:lpstr>默认设计模板</vt:lpstr>
      <vt:lpstr>PowerPoint 演示文稿</vt:lpstr>
      <vt:lpstr>第十六章   宏观经济政策</vt:lpstr>
      <vt:lpstr>PowerPoint 演示文稿</vt:lpstr>
      <vt:lpstr>第十六章   宏观经济政策</vt:lpstr>
      <vt:lpstr>PowerPoint 演示文稿</vt:lpstr>
      <vt:lpstr>PowerPoint 演示文稿</vt:lpstr>
      <vt:lpstr>PowerPoint 演示文稿</vt:lpstr>
      <vt:lpstr>PowerPoint 演示文稿</vt:lpstr>
      <vt:lpstr>第十六章   宏观经济政策</vt:lpstr>
      <vt:lpstr>PowerPoint 演示文稿</vt:lpstr>
      <vt:lpstr>PowerPoint 演示文稿</vt:lpstr>
      <vt:lpstr>PowerPoint 演示文稿</vt:lpstr>
      <vt:lpstr>PowerPoint 演示文稿</vt:lpstr>
      <vt:lpstr>PowerPoint 演示文稿</vt:lpstr>
      <vt:lpstr>PowerPoint 演示文稿</vt:lpstr>
      <vt:lpstr>（二）LM曲线斜率对财政政策效应的影响        1、LM曲线的斜率越小，财政政策效果越明显（产出效应越大，挤出效应越小）；       2、LM曲线的斜率越大，财政政策效果越不明显（产出效应越小，挤出效应越大）。</vt:lpstr>
      <vt:lpstr> （三）IS曲线斜率对财政政策效应的影响        1、IS曲线的斜率越小，财政政策效果越不明显（产出效应越小，挤出效应越大） ；       2、IS曲线的斜率越大，财政政策效果越明显（产出效应越大，挤出效应越小） 。</vt:lpstr>
      <vt:lpstr>PowerPoint 演示文稿</vt:lpstr>
      <vt:lpstr>PowerPoint 演示文稿</vt:lpstr>
      <vt:lpstr>PowerPoint 演示文稿</vt:lpstr>
      <vt:lpstr>（一）货币政策的产出效应和挤出效应</vt:lpstr>
      <vt:lpstr>（二） IS曲线斜率对货币政策效应的影响        1、IS曲线的斜率越小，货币政策效果越明显（产出效应越大，挤出效应越小）；        2、IS曲线的斜率越大，货币政策效果越不明显（产出效应越小，挤出效应越大）。  </vt:lpstr>
      <vt:lpstr>（二） LM曲线斜率对货币政策效应的影响         1、LM曲线的斜率越小，货币政策效果越不明显（产出效应越小，挤出效应越大） ；     2、LM曲线的斜率越大，货币政策效果越明显（产出效应越大，挤出效应越小） 。 </vt:lpstr>
      <vt:lpstr>小  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第**章 章名称</dc:title>
  <dc:creator>entrance</dc:creator>
  <cp:lastModifiedBy>YnicoleY</cp:lastModifiedBy>
  <cp:revision>405</cp:revision>
  <dcterms:created xsi:type="dcterms:W3CDTF">2024-01-10T03:29:00Z</dcterms:created>
  <dcterms:modified xsi:type="dcterms:W3CDTF">2024-01-10T04:39:31Z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07134A27C4564241BEF63D99FB090C3B_12</vt:lpwstr>
  </property>
  <property fmtid="{D5CDD505-2E9C-101B-9397-08002B2CF9AE}" pid="3" name="KSOProductBuildVer">
    <vt:lpwstr>2052-12.1.0.16120</vt:lpwstr>
  </property>
</Properties>
</file>