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38" y="-90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5.wav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2"/>
          <p:cNvSpPr txBox="1"/>
          <p:nvPr/>
        </p:nvSpPr>
        <p:spPr>
          <a:xfrm>
            <a:off x="304800" y="152400"/>
            <a:ext cx="69335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§4  Shellsort ---- by Donald Shell </a:t>
            </a:r>
            <a:r>
              <a:rPr lang="zh-CN" altLang="en-US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希尔排序</a:t>
            </a:r>
            <a:endParaRPr lang="zh-CN" altLang="en-US" sz="2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04800" y="838200"/>
            <a:ext cx="8153400" cy="990600"/>
            <a:chOff x="192" y="528"/>
            <a:chExt cx="5136" cy="624"/>
          </a:xfrm>
        </p:grpSpPr>
        <p:sp>
          <p:nvSpPr>
            <p:cNvPr id="2141" name="Text Box 4"/>
            <p:cNvSpPr txBox="1"/>
            <p:nvPr/>
          </p:nvSpPr>
          <p:spPr>
            <a:xfrm>
              <a:off x="192" y="528"/>
              <a:ext cx="17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MS Hei" pitchFamily="49" charset="-122"/>
                </a:rPr>
                <a:t>〖</a:t>
              </a:r>
              <a:r>
                <a:rPr lang="en-US" altLang="zh-CN" b="1" dirty="0">
                  <a:latin typeface="Times New Roman" panose="02020603050405020304" pitchFamily="18" charset="0"/>
                </a:rPr>
                <a:t>Example</a:t>
              </a:r>
              <a:r>
                <a:rPr lang="en-US" altLang="zh-CN" b="1" dirty="0">
                  <a:latin typeface="Times New Roman" panose="02020603050405020304" pitchFamily="18" charset="0"/>
                  <a:ea typeface="MS Hei" pitchFamily="49" charset="-122"/>
                </a:rPr>
                <a:t>〗Sort: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2" name="Text Box 5"/>
            <p:cNvSpPr txBox="1"/>
            <p:nvPr/>
          </p:nvSpPr>
          <p:spPr>
            <a:xfrm>
              <a:off x="960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3" name="Text Box 6"/>
            <p:cNvSpPr txBox="1"/>
            <p:nvPr/>
          </p:nvSpPr>
          <p:spPr>
            <a:xfrm>
              <a:off x="1296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4" name="Text Box 7"/>
            <p:cNvSpPr txBox="1"/>
            <p:nvPr/>
          </p:nvSpPr>
          <p:spPr>
            <a:xfrm>
              <a:off x="1632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5" name="Text Box 8"/>
            <p:cNvSpPr txBox="1"/>
            <p:nvPr/>
          </p:nvSpPr>
          <p:spPr>
            <a:xfrm>
              <a:off x="1968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6" name="Text Box 9"/>
            <p:cNvSpPr txBox="1"/>
            <p:nvPr/>
          </p:nvSpPr>
          <p:spPr>
            <a:xfrm>
              <a:off x="2304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7" name="Text Box 10"/>
            <p:cNvSpPr txBox="1"/>
            <p:nvPr/>
          </p:nvSpPr>
          <p:spPr>
            <a:xfrm>
              <a:off x="2640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8" name="Text Box 11"/>
            <p:cNvSpPr txBox="1"/>
            <p:nvPr/>
          </p:nvSpPr>
          <p:spPr>
            <a:xfrm>
              <a:off x="2976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9" name="Text Box 12"/>
            <p:cNvSpPr txBox="1"/>
            <p:nvPr/>
          </p:nvSpPr>
          <p:spPr>
            <a:xfrm>
              <a:off x="3312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0" name="Text Box 13"/>
            <p:cNvSpPr txBox="1"/>
            <p:nvPr/>
          </p:nvSpPr>
          <p:spPr>
            <a:xfrm>
              <a:off x="3648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1" name="Text Box 14"/>
            <p:cNvSpPr txBox="1"/>
            <p:nvPr/>
          </p:nvSpPr>
          <p:spPr>
            <a:xfrm>
              <a:off x="3984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2" name="Text Box 15"/>
            <p:cNvSpPr txBox="1"/>
            <p:nvPr/>
          </p:nvSpPr>
          <p:spPr>
            <a:xfrm>
              <a:off x="4320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3" name="Text Box 16"/>
            <p:cNvSpPr txBox="1"/>
            <p:nvPr/>
          </p:nvSpPr>
          <p:spPr>
            <a:xfrm>
              <a:off x="4656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4" name="Text Box 17"/>
            <p:cNvSpPr txBox="1"/>
            <p:nvPr/>
          </p:nvSpPr>
          <p:spPr>
            <a:xfrm>
              <a:off x="4992" y="88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3124200" y="2057400"/>
            <a:ext cx="3200400" cy="422275"/>
            <a:chOff x="1968" y="1296"/>
            <a:chExt cx="2016" cy="266"/>
          </a:xfrm>
        </p:grpSpPr>
        <p:sp>
          <p:nvSpPr>
            <p:cNvPr id="2139" name="Text Box 19"/>
            <p:cNvSpPr txBox="1"/>
            <p:nvPr/>
          </p:nvSpPr>
          <p:spPr>
            <a:xfrm>
              <a:off x="3648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40" name="Text Box 20"/>
            <p:cNvSpPr txBox="1"/>
            <p:nvPr/>
          </p:nvSpPr>
          <p:spPr>
            <a:xfrm>
              <a:off x="1968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3657600" y="2057400"/>
            <a:ext cx="3200400" cy="422275"/>
            <a:chOff x="2304" y="1296"/>
            <a:chExt cx="2016" cy="266"/>
          </a:xfrm>
        </p:grpSpPr>
        <p:sp>
          <p:nvSpPr>
            <p:cNvPr id="2137" name="Text Box 22"/>
            <p:cNvSpPr txBox="1"/>
            <p:nvPr/>
          </p:nvSpPr>
          <p:spPr>
            <a:xfrm>
              <a:off x="2304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8" name="Text Box 23"/>
            <p:cNvSpPr txBox="1"/>
            <p:nvPr/>
          </p:nvSpPr>
          <p:spPr>
            <a:xfrm>
              <a:off x="3984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1524000" y="2057400"/>
            <a:ext cx="5867400" cy="422275"/>
            <a:chOff x="960" y="1296"/>
            <a:chExt cx="3696" cy="266"/>
          </a:xfrm>
        </p:grpSpPr>
        <p:sp>
          <p:nvSpPr>
            <p:cNvPr id="2134" name="Text Box 25"/>
            <p:cNvSpPr txBox="1"/>
            <p:nvPr/>
          </p:nvSpPr>
          <p:spPr>
            <a:xfrm>
              <a:off x="4320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5" name="Text Box 26"/>
            <p:cNvSpPr txBox="1"/>
            <p:nvPr/>
          </p:nvSpPr>
          <p:spPr>
            <a:xfrm>
              <a:off x="960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6" name="Text Box 27"/>
            <p:cNvSpPr txBox="1"/>
            <p:nvPr/>
          </p:nvSpPr>
          <p:spPr>
            <a:xfrm>
              <a:off x="2640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2057400" y="2057400"/>
            <a:ext cx="5867400" cy="422275"/>
            <a:chOff x="1296" y="1296"/>
            <a:chExt cx="3696" cy="266"/>
          </a:xfrm>
        </p:grpSpPr>
        <p:sp>
          <p:nvSpPr>
            <p:cNvPr id="2131" name="Text Box 29"/>
            <p:cNvSpPr txBox="1"/>
            <p:nvPr/>
          </p:nvSpPr>
          <p:spPr>
            <a:xfrm>
              <a:off x="4656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2" name="Text Box 30"/>
            <p:cNvSpPr txBox="1"/>
            <p:nvPr/>
          </p:nvSpPr>
          <p:spPr>
            <a:xfrm>
              <a:off x="1296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3" name="Text Box 31"/>
            <p:cNvSpPr txBox="1"/>
            <p:nvPr/>
          </p:nvSpPr>
          <p:spPr>
            <a:xfrm>
              <a:off x="2976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2590800" y="2057400"/>
            <a:ext cx="5867400" cy="422275"/>
            <a:chOff x="1632" y="1296"/>
            <a:chExt cx="3696" cy="266"/>
          </a:xfrm>
        </p:grpSpPr>
        <p:sp>
          <p:nvSpPr>
            <p:cNvPr id="2128" name="Text Box 33"/>
            <p:cNvSpPr txBox="1"/>
            <p:nvPr/>
          </p:nvSpPr>
          <p:spPr>
            <a:xfrm>
              <a:off x="1632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29" name="Text Box 34"/>
            <p:cNvSpPr txBox="1"/>
            <p:nvPr/>
          </p:nvSpPr>
          <p:spPr>
            <a:xfrm>
              <a:off x="4992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30" name="Text Box 35"/>
            <p:cNvSpPr txBox="1"/>
            <p:nvPr/>
          </p:nvSpPr>
          <p:spPr>
            <a:xfrm>
              <a:off x="3312" y="1296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60" name="Text Box 36"/>
          <p:cNvSpPr txBox="1"/>
          <p:nvPr/>
        </p:nvSpPr>
        <p:spPr>
          <a:xfrm>
            <a:off x="609600" y="2057400"/>
            <a:ext cx="914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b="1" dirty="0">
                <a:latin typeface="Times New Roman" panose="02020603050405020304" pitchFamily="18" charset="0"/>
              </a:rPr>
              <a:t>-sort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1600200" y="1447800"/>
            <a:ext cx="5715000" cy="304800"/>
            <a:chOff x="1008" y="912"/>
            <a:chExt cx="3600" cy="192"/>
          </a:xfrm>
        </p:grpSpPr>
        <p:sp>
          <p:nvSpPr>
            <p:cNvPr id="2125" name="Rectangle 38"/>
            <p:cNvSpPr/>
            <p:nvPr/>
          </p:nvSpPr>
          <p:spPr>
            <a:xfrm>
              <a:off x="1008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26" name="Rectangle 39"/>
            <p:cNvSpPr/>
            <p:nvPr/>
          </p:nvSpPr>
          <p:spPr>
            <a:xfrm>
              <a:off x="2688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27" name="Rectangle 40"/>
            <p:cNvSpPr/>
            <p:nvPr/>
          </p:nvSpPr>
          <p:spPr>
            <a:xfrm>
              <a:off x="4368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41"/>
          <p:cNvGrpSpPr/>
          <p:nvPr/>
        </p:nvGrpSpPr>
        <p:grpSpPr>
          <a:xfrm>
            <a:off x="2133600" y="1447800"/>
            <a:ext cx="5715000" cy="304800"/>
            <a:chOff x="1344" y="912"/>
            <a:chExt cx="3600" cy="192"/>
          </a:xfrm>
        </p:grpSpPr>
        <p:sp>
          <p:nvSpPr>
            <p:cNvPr id="2122" name="Rectangle 42"/>
            <p:cNvSpPr/>
            <p:nvPr/>
          </p:nvSpPr>
          <p:spPr>
            <a:xfrm>
              <a:off x="1344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23" name="Rectangle 43"/>
            <p:cNvSpPr/>
            <p:nvPr/>
          </p:nvSpPr>
          <p:spPr>
            <a:xfrm>
              <a:off x="3024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24" name="Rectangle 44"/>
            <p:cNvSpPr/>
            <p:nvPr/>
          </p:nvSpPr>
          <p:spPr>
            <a:xfrm>
              <a:off x="4704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2667000" y="1447800"/>
            <a:ext cx="5715000" cy="304800"/>
            <a:chOff x="1680" y="912"/>
            <a:chExt cx="3600" cy="192"/>
          </a:xfrm>
        </p:grpSpPr>
        <p:sp>
          <p:nvSpPr>
            <p:cNvPr id="2119" name="Rectangle 46"/>
            <p:cNvSpPr/>
            <p:nvPr/>
          </p:nvSpPr>
          <p:spPr>
            <a:xfrm>
              <a:off x="1680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20" name="Rectangle 47"/>
            <p:cNvSpPr/>
            <p:nvPr/>
          </p:nvSpPr>
          <p:spPr>
            <a:xfrm>
              <a:off x="3360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21" name="Rectangle 48"/>
            <p:cNvSpPr/>
            <p:nvPr/>
          </p:nvSpPr>
          <p:spPr>
            <a:xfrm>
              <a:off x="5040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3200400" y="1447800"/>
            <a:ext cx="3048000" cy="304800"/>
            <a:chOff x="2016" y="912"/>
            <a:chExt cx="1920" cy="192"/>
          </a:xfrm>
        </p:grpSpPr>
        <p:sp>
          <p:nvSpPr>
            <p:cNvPr id="2117" name="Rectangle 50"/>
            <p:cNvSpPr/>
            <p:nvPr/>
          </p:nvSpPr>
          <p:spPr>
            <a:xfrm>
              <a:off x="2016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18" name="Rectangle 51"/>
            <p:cNvSpPr/>
            <p:nvPr/>
          </p:nvSpPr>
          <p:spPr>
            <a:xfrm>
              <a:off x="3696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52"/>
          <p:cNvGrpSpPr/>
          <p:nvPr/>
        </p:nvGrpSpPr>
        <p:grpSpPr>
          <a:xfrm>
            <a:off x="3733800" y="1447800"/>
            <a:ext cx="3048000" cy="304800"/>
            <a:chOff x="2352" y="912"/>
            <a:chExt cx="1920" cy="192"/>
          </a:xfrm>
        </p:grpSpPr>
        <p:sp>
          <p:nvSpPr>
            <p:cNvPr id="2115" name="Rectangle 53"/>
            <p:cNvSpPr/>
            <p:nvPr/>
          </p:nvSpPr>
          <p:spPr>
            <a:xfrm>
              <a:off x="2352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16" name="Rectangle 54"/>
            <p:cNvSpPr/>
            <p:nvPr/>
          </p:nvSpPr>
          <p:spPr>
            <a:xfrm>
              <a:off x="4032" y="912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2590800" y="2667000"/>
            <a:ext cx="5334000" cy="422275"/>
            <a:chOff x="1632" y="1680"/>
            <a:chExt cx="3360" cy="266"/>
          </a:xfrm>
        </p:grpSpPr>
        <p:sp>
          <p:nvSpPr>
            <p:cNvPr id="2111" name="Text Box 56"/>
            <p:cNvSpPr txBox="1"/>
            <p:nvPr/>
          </p:nvSpPr>
          <p:spPr>
            <a:xfrm>
              <a:off x="4656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2" name="Text Box 57"/>
            <p:cNvSpPr txBox="1"/>
            <p:nvPr/>
          </p:nvSpPr>
          <p:spPr>
            <a:xfrm>
              <a:off x="2640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3" name="Text Box 58"/>
            <p:cNvSpPr txBox="1"/>
            <p:nvPr/>
          </p:nvSpPr>
          <p:spPr>
            <a:xfrm>
              <a:off x="3648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4" name="Text Box 59"/>
            <p:cNvSpPr txBox="1"/>
            <p:nvPr/>
          </p:nvSpPr>
          <p:spPr>
            <a:xfrm>
              <a:off x="1632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60"/>
          <p:cNvGrpSpPr/>
          <p:nvPr/>
        </p:nvGrpSpPr>
        <p:grpSpPr>
          <a:xfrm>
            <a:off x="1524000" y="2667000"/>
            <a:ext cx="6934200" cy="422275"/>
            <a:chOff x="960" y="1680"/>
            <a:chExt cx="4368" cy="266"/>
          </a:xfrm>
        </p:grpSpPr>
        <p:sp>
          <p:nvSpPr>
            <p:cNvPr id="2106" name="Text Box 61"/>
            <p:cNvSpPr txBox="1"/>
            <p:nvPr/>
          </p:nvSpPr>
          <p:spPr>
            <a:xfrm>
              <a:off x="960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7" name="Text Box 62"/>
            <p:cNvSpPr txBox="1"/>
            <p:nvPr/>
          </p:nvSpPr>
          <p:spPr>
            <a:xfrm>
              <a:off x="2976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8" name="Text Box 63"/>
            <p:cNvSpPr txBox="1"/>
            <p:nvPr/>
          </p:nvSpPr>
          <p:spPr>
            <a:xfrm>
              <a:off x="1968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9" name="Text Box 64"/>
            <p:cNvSpPr txBox="1"/>
            <p:nvPr/>
          </p:nvSpPr>
          <p:spPr>
            <a:xfrm>
              <a:off x="3984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10" name="Text Box 65"/>
            <p:cNvSpPr txBox="1"/>
            <p:nvPr/>
          </p:nvSpPr>
          <p:spPr>
            <a:xfrm>
              <a:off x="4992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66"/>
          <p:cNvGrpSpPr/>
          <p:nvPr/>
        </p:nvGrpSpPr>
        <p:grpSpPr>
          <a:xfrm>
            <a:off x="2057400" y="2667000"/>
            <a:ext cx="5334000" cy="422275"/>
            <a:chOff x="1296" y="1680"/>
            <a:chExt cx="3360" cy="266"/>
          </a:xfrm>
        </p:grpSpPr>
        <p:sp>
          <p:nvSpPr>
            <p:cNvPr id="2102" name="Text Box 67"/>
            <p:cNvSpPr txBox="1"/>
            <p:nvPr/>
          </p:nvSpPr>
          <p:spPr>
            <a:xfrm>
              <a:off x="1296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3" name="Text Box 68"/>
            <p:cNvSpPr txBox="1"/>
            <p:nvPr/>
          </p:nvSpPr>
          <p:spPr>
            <a:xfrm>
              <a:off x="4320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4" name="Text Box 69"/>
            <p:cNvSpPr txBox="1"/>
            <p:nvPr/>
          </p:nvSpPr>
          <p:spPr>
            <a:xfrm>
              <a:off x="3312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05" name="Text Box 70"/>
            <p:cNvSpPr txBox="1"/>
            <p:nvPr/>
          </p:nvSpPr>
          <p:spPr>
            <a:xfrm>
              <a:off x="2304" y="1680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95" name="Text Box 71"/>
          <p:cNvSpPr txBox="1"/>
          <p:nvPr/>
        </p:nvSpPr>
        <p:spPr>
          <a:xfrm>
            <a:off x="609600" y="2667000"/>
            <a:ext cx="914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</a:rPr>
              <a:t>-sort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6" name="Group 72"/>
          <p:cNvGrpSpPr/>
          <p:nvPr/>
        </p:nvGrpSpPr>
        <p:grpSpPr>
          <a:xfrm>
            <a:off x="1600200" y="2133600"/>
            <a:ext cx="6781800" cy="304800"/>
            <a:chOff x="1008" y="1488"/>
            <a:chExt cx="4272" cy="192"/>
          </a:xfrm>
        </p:grpSpPr>
        <p:sp>
          <p:nvSpPr>
            <p:cNvPr id="2097" name="Rectangle 73"/>
            <p:cNvSpPr/>
            <p:nvPr/>
          </p:nvSpPr>
          <p:spPr>
            <a:xfrm>
              <a:off x="1008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98" name="Rectangle 74"/>
            <p:cNvSpPr/>
            <p:nvPr/>
          </p:nvSpPr>
          <p:spPr>
            <a:xfrm>
              <a:off x="2016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99" name="Rectangle 75"/>
            <p:cNvSpPr/>
            <p:nvPr/>
          </p:nvSpPr>
          <p:spPr>
            <a:xfrm>
              <a:off x="3024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00" name="Rectangle 76"/>
            <p:cNvSpPr/>
            <p:nvPr/>
          </p:nvSpPr>
          <p:spPr>
            <a:xfrm>
              <a:off x="4032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01" name="Rectangle 77"/>
            <p:cNvSpPr/>
            <p:nvPr/>
          </p:nvSpPr>
          <p:spPr>
            <a:xfrm>
              <a:off x="5040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78"/>
          <p:cNvGrpSpPr/>
          <p:nvPr/>
        </p:nvGrpSpPr>
        <p:grpSpPr>
          <a:xfrm>
            <a:off x="2133600" y="2133600"/>
            <a:ext cx="5181600" cy="304800"/>
            <a:chOff x="1344" y="1488"/>
            <a:chExt cx="3264" cy="192"/>
          </a:xfrm>
        </p:grpSpPr>
        <p:sp>
          <p:nvSpPr>
            <p:cNvPr id="2093" name="Rectangle 79"/>
            <p:cNvSpPr/>
            <p:nvPr/>
          </p:nvSpPr>
          <p:spPr>
            <a:xfrm>
              <a:off x="1344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94" name="Rectangle 80"/>
            <p:cNvSpPr/>
            <p:nvPr/>
          </p:nvSpPr>
          <p:spPr>
            <a:xfrm>
              <a:off x="2352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95" name="Rectangle 81"/>
            <p:cNvSpPr/>
            <p:nvPr/>
          </p:nvSpPr>
          <p:spPr>
            <a:xfrm>
              <a:off x="3360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96" name="Rectangle 82"/>
            <p:cNvSpPr/>
            <p:nvPr/>
          </p:nvSpPr>
          <p:spPr>
            <a:xfrm>
              <a:off x="4368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83"/>
          <p:cNvGrpSpPr/>
          <p:nvPr/>
        </p:nvGrpSpPr>
        <p:grpSpPr>
          <a:xfrm>
            <a:off x="2667000" y="2133600"/>
            <a:ext cx="5181600" cy="304800"/>
            <a:chOff x="1680" y="1488"/>
            <a:chExt cx="3264" cy="192"/>
          </a:xfrm>
        </p:grpSpPr>
        <p:sp>
          <p:nvSpPr>
            <p:cNvPr id="2089" name="Rectangle 84"/>
            <p:cNvSpPr/>
            <p:nvPr/>
          </p:nvSpPr>
          <p:spPr>
            <a:xfrm>
              <a:off x="4704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90" name="Rectangle 85"/>
            <p:cNvSpPr/>
            <p:nvPr/>
          </p:nvSpPr>
          <p:spPr>
            <a:xfrm>
              <a:off x="1680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91" name="Rectangle 86"/>
            <p:cNvSpPr/>
            <p:nvPr/>
          </p:nvSpPr>
          <p:spPr>
            <a:xfrm>
              <a:off x="2688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92" name="Rectangle 87"/>
            <p:cNvSpPr/>
            <p:nvPr/>
          </p:nvSpPr>
          <p:spPr>
            <a:xfrm>
              <a:off x="3696" y="1488"/>
              <a:ext cx="240" cy="192"/>
            </a:xfrm>
            <a:prstGeom prst="rect">
              <a:avLst/>
            </a:pr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312" name="Text Box 88"/>
          <p:cNvSpPr txBox="1"/>
          <p:nvPr/>
        </p:nvSpPr>
        <p:spPr>
          <a:xfrm>
            <a:off x="609600" y="3276600"/>
            <a:ext cx="914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-sort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9" name="Group 89"/>
          <p:cNvGrpSpPr/>
          <p:nvPr/>
        </p:nvGrpSpPr>
        <p:grpSpPr>
          <a:xfrm>
            <a:off x="1524000" y="3276600"/>
            <a:ext cx="6934200" cy="422275"/>
            <a:chOff x="960" y="2064"/>
            <a:chExt cx="4368" cy="266"/>
          </a:xfrm>
        </p:grpSpPr>
        <p:sp>
          <p:nvSpPr>
            <p:cNvPr id="2076" name="Text Box 90"/>
            <p:cNvSpPr txBox="1"/>
            <p:nvPr/>
          </p:nvSpPr>
          <p:spPr>
            <a:xfrm>
              <a:off x="4992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7" name="Text Box 91"/>
            <p:cNvSpPr txBox="1"/>
            <p:nvPr/>
          </p:nvSpPr>
          <p:spPr>
            <a:xfrm>
              <a:off x="2976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8" name="Text Box 92"/>
            <p:cNvSpPr txBox="1"/>
            <p:nvPr/>
          </p:nvSpPr>
          <p:spPr>
            <a:xfrm>
              <a:off x="4320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9" name="Text Box 93"/>
            <p:cNvSpPr txBox="1"/>
            <p:nvPr/>
          </p:nvSpPr>
          <p:spPr>
            <a:xfrm>
              <a:off x="960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0" name="Text Box 94"/>
            <p:cNvSpPr txBox="1"/>
            <p:nvPr/>
          </p:nvSpPr>
          <p:spPr>
            <a:xfrm>
              <a:off x="2304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1" name="Text Box 95"/>
            <p:cNvSpPr txBox="1"/>
            <p:nvPr/>
          </p:nvSpPr>
          <p:spPr>
            <a:xfrm>
              <a:off x="3312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2" name="Text Box 96"/>
            <p:cNvSpPr txBox="1"/>
            <p:nvPr/>
          </p:nvSpPr>
          <p:spPr>
            <a:xfrm>
              <a:off x="2640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3" name="Text Box 97"/>
            <p:cNvSpPr txBox="1"/>
            <p:nvPr/>
          </p:nvSpPr>
          <p:spPr>
            <a:xfrm>
              <a:off x="3648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4" name="Text Box 98"/>
            <p:cNvSpPr txBox="1"/>
            <p:nvPr/>
          </p:nvSpPr>
          <p:spPr>
            <a:xfrm>
              <a:off x="4656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5" name="Text Box 99"/>
            <p:cNvSpPr txBox="1"/>
            <p:nvPr/>
          </p:nvSpPr>
          <p:spPr>
            <a:xfrm>
              <a:off x="1296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6" name="Text Box 100"/>
            <p:cNvSpPr txBox="1"/>
            <p:nvPr/>
          </p:nvSpPr>
          <p:spPr>
            <a:xfrm>
              <a:off x="3984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81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7" name="Text Box 101"/>
            <p:cNvSpPr txBox="1"/>
            <p:nvPr/>
          </p:nvSpPr>
          <p:spPr>
            <a:xfrm>
              <a:off x="1968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88" name="Text Box 102"/>
            <p:cNvSpPr txBox="1"/>
            <p:nvPr/>
          </p:nvSpPr>
          <p:spPr>
            <a:xfrm>
              <a:off x="1632" y="2064"/>
              <a:ext cx="336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327" name="Text Box 103"/>
          <p:cNvSpPr txBox="1"/>
          <p:nvPr/>
        </p:nvSpPr>
        <p:spPr>
          <a:xfrm>
            <a:off x="251460" y="4034155"/>
            <a:ext cx="8775700" cy="461645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46800" rIns="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  </a:t>
            </a:r>
            <a:r>
              <a:rPr lang="en-US" altLang="zh-CN" b="1" dirty="0">
                <a:latin typeface="Times New Roman" panose="02020603050405020304" pitchFamily="18" charset="0"/>
              </a:rPr>
              <a:t>Define an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increment sequence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&lt; … &lt;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 (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= 1 )</a:t>
            </a:r>
            <a:r>
              <a:rPr lang="zh-CN" altLang="en-US" b="1" dirty="0">
                <a:latin typeface="Times New Roman" panose="02020603050405020304" pitchFamily="18" charset="0"/>
              </a:rPr>
              <a:t>最后是</a:t>
            </a:r>
            <a:r>
              <a:rPr lang="en-US" altLang="zh-CN" b="1" dirty="0">
                <a:latin typeface="Times New Roman" panose="02020603050405020304" pitchFamily="18" charset="0"/>
              </a:rPr>
              <a:t>1-sort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2328" name="Text Box 104"/>
          <p:cNvSpPr txBox="1"/>
          <p:nvPr/>
        </p:nvSpPr>
        <p:spPr>
          <a:xfrm>
            <a:off x="250825" y="4495800"/>
            <a:ext cx="8153400" cy="457200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  </a:t>
            </a:r>
            <a:r>
              <a:rPr lang="en-US" altLang="zh-CN" b="1" dirty="0">
                <a:latin typeface="Times New Roman" panose="02020603050405020304" pitchFamily="18" charset="0"/>
              </a:rPr>
              <a:t>Define an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-sort</a:t>
            </a:r>
            <a:r>
              <a:rPr lang="en-US" altLang="zh-CN" b="1" dirty="0">
                <a:latin typeface="Times New Roman" panose="02020603050405020304" pitchFamily="18" charset="0"/>
              </a:rPr>
              <a:t> at each phase for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 1, …, 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2329" name="AutoShape 105" descr="再生纸"/>
          <p:cNvSpPr>
            <a:spLocks noChangeArrowheads="1"/>
          </p:cNvSpPr>
          <p:nvPr/>
        </p:nvSpPr>
        <p:spPr bwMode="auto">
          <a:xfrm>
            <a:off x="533400" y="5229225"/>
            <a:ext cx="7924800" cy="8382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An 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0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-sorted file that is then 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0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1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-sorted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remains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0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-sorted.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5" name="Text Box 106"/>
          <p:cNvSpPr txBox="1"/>
          <p:nvPr/>
        </p:nvSpPr>
        <p:spPr>
          <a:xfrm>
            <a:off x="0" y="6526213"/>
            <a:ext cx="7620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1/10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60" grpId="0"/>
      <p:bldP spid="52295" grpId="0"/>
      <p:bldP spid="52312" grpId="0"/>
      <p:bldP spid="52327" grpId="0"/>
      <p:bldP spid="52328" grpId="0"/>
      <p:bldP spid="5232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7162800" y="0"/>
            <a:ext cx="1974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§6  Mergesort 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61443" name="Rectangle 3"/>
          <p:cNvSpPr/>
          <p:nvPr/>
        </p:nvSpPr>
        <p:spPr>
          <a:xfrm>
            <a:off x="457200" y="76200"/>
            <a:ext cx="2133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3. Analysis</a:t>
            </a:r>
            <a:endParaRPr lang="en-US" altLang="zh-CN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61444" name="Rectangle 4"/>
          <p:cNvSpPr/>
          <p:nvPr/>
        </p:nvSpPr>
        <p:spPr>
          <a:xfrm>
            <a:off x="533400" y="533400"/>
            <a:ext cx="1600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( 1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= 1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1445" name="Rectangle 5"/>
          <p:cNvSpPr/>
          <p:nvPr/>
        </p:nvSpPr>
        <p:spPr>
          <a:xfrm>
            <a:off x="533400" y="914400"/>
            <a:ext cx="4267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= 2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(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/ 2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+ O(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1446" name="Rectangle 6"/>
          <p:cNvSpPr/>
          <p:nvPr/>
        </p:nvSpPr>
        <p:spPr>
          <a:xfrm>
            <a:off x="1219200" y="1295400"/>
            <a:ext cx="3352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= 2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(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/ 2</a:t>
            </a:r>
            <a:r>
              <a:rPr lang="en-US" altLang="zh-CN" sz="2000" b="1" i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+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* O(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i="1" baseline="30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1447" name="Rectangle 7"/>
          <p:cNvSpPr/>
          <p:nvPr/>
        </p:nvSpPr>
        <p:spPr>
          <a:xfrm>
            <a:off x="1219200" y="1752600"/>
            <a:ext cx="3352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*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( 1</a:t>
            </a:r>
            <a:r>
              <a:rPr lang="en-US" altLang="zh-CN" sz="2000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+ log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* O(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i="1" baseline="30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1448" name="Rectangle 8"/>
          <p:cNvSpPr/>
          <p:nvPr/>
        </p:nvSpPr>
        <p:spPr>
          <a:xfrm>
            <a:off x="1219200" y="2133600"/>
            <a:ext cx="2438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= O(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log </a:t>
            </a:r>
            <a:r>
              <a:rPr lang="en-US" altLang="zh-CN" sz="20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i="1" baseline="30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1449" name="Text Box 9"/>
          <p:cNvSpPr txBox="1"/>
          <p:nvPr/>
        </p:nvSpPr>
        <p:spPr>
          <a:xfrm>
            <a:off x="554038" y="2667000"/>
            <a:ext cx="2951162" cy="457200"/>
          </a:xfrm>
          <a:prstGeom prst="rect">
            <a:avLst/>
          </a:prstGeom>
          <a:noFill/>
          <a:ln w="25400">
            <a:noFill/>
          </a:ln>
        </p:spPr>
        <p:txBody>
          <a:bodyPr lIns="0" tIns="46800" rIns="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Iterative version :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838200" y="3200400"/>
            <a:ext cx="6400800" cy="428625"/>
            <a:chOff x="384" y="1920"/>
            <a:chExt cx="4032" cy="270"/>
          </a:xfrm>
        </p:grpSpPr>
        <p:sp>
          <p:nvSpPr>
            <p:cNvPr id="11306" name="Rectangle 11"/>
            <p:cNvSpPr/>
            <p:nvPr/>
          </p:nvSpPr>
          <p:spPr>
            <a:xfrm>
              <a:off x="384" y="1968"/>
              <a:ext cx="292" cy="22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7" name="Rectangle 12"/>
            <p:cNvSpPr/>
            <p:nvPr/>
          </p:nvSpPr>
          <p:spPr>
            <a:xfrm>
              <a:off x="720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08" name="Rectangle 13"/>
            <p:cNvSpPr/>
            <p:nvPr/>
          </p:nvSpPr>
          <p:spPr>
            <a:xfrm>
              <a:off x="1056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09" name="Rectangle 14"/>
            <p:cNvSpPr/>
            <p:nvPr/>
          </p:nvSpPr>
          <p:spPr>
            <a:xfrm>
              <a:off x="1392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10" name="Rectangle 15"/>
            <p:cNvSpPr/>
            <p:nvPr/>
          </p:nvSpPr>
          <p:spPr>
            <a:xfrm>
              <a:off x="1728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11" name="Rectangle 16"/>
            <p:cNvSpPr/>
            <p:nvPr/>
          </p:nvSpPr>
          <p:spPr>
            <a:xfrm>
              <a:off x="2112" y="1920"/>
              <a:ext cx="96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…… ……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12" name="Rectangle 17"/>
            <p:cNvSpPr/>
            <p:nvPr/>
          </p:nvSpPr>
          <p:spPr>
            <a:xfrm>
              <a:off x="3120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13" name="Rectangle 18"/>
            <p:cNvSpPr/>
            <p:nvPr/>
          </p:nvSpPr>
          <p:spPr>
            <a:xfrm>
              <a:off x="3456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14" name="Rectangle 19"/>
            <p:cNvSpPr/>
            <p:nvPr/>
          </p:nvSpPr>
          <p:spPr>
            <a:xfrm>
              <a:off x="3792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15" name="Rectangle 20"/>
            <p:cNvSpPr/>
            <p:nvPr/>
          </p:nvSpPr>
          <p:spPr>
            <a:xfrm>
              <a:off x="4128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371600" y="3657600"/>
            <a:ext cx="5867400" cy="533400"/>
            <a:chOff x="720" y="2208"/>
            <a:chExt cx="3696" cy="336"/>
          </a:xfrm>
        </p:grpSpPr>
        <p:sp>
          <p:nvSpPr>
            <p:cNvPr id="11293" name="Rectangle 22"/>
            <p:cNvSpPr/>
            <p:nvPr/>
          </p:nvSpPr>
          <p:spPr>
            <a:xfrm>
              <a:off x="720" y="2352"/>
              <a:ext cx="62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94" name="Rectangle 23"/>
            <p:cNvSpPr/>
            <p:nvPr/>
          </p:nvSpPr>
          <p:spPr>
            <a:xfrm>
              <a:off x="1392" y="2352"/>
              <a:ext cx="62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95" name="Rectangle 24"/>
            <p:cNvSpPr/>
            <p:nvPr/>
          </p:nvSpPr>
          <p:spPr>
            <a:xfrm>
              <a:off x="3120" y="2352"/>
              <a:ext cx="62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96" name="Rectangle 25"/>
            <p:cNvSpPr/>
            <p:nvPr/>
          </p:nvSpPr>
          <p:spPr>
            <a:xfrm>
              <a:off x="3792" y="2352"/>
              <a:ext cx="62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97" name="Rectangle 26"/>
            <p:cNvSpPr/>
            <p:nvPr/>
          </p:nvSpPr>
          <p:spPr>
            <a:xfrm>
              <a:off x="2064" y="2304"/>
              <a:ext cx="1008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…… 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8" name="Line 27"/>
            <p:cNvSpPr/>
            <p:nvPr/>
          </p:nvSpPr>
          <p:spPr>
            <a:xfrm>
              <a:off x="864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299" name="Line 28"/>
            <p:cNvSpPr/>
            <p:nvPr/>
          </p:nvSpPr>
          <p:spPr>
            <a:xfrm flipH="1">
              <a:off x="1104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300" name="Line 29"/>
            <p:cNvSpPr/>
            <p:nvPr/>
          </p:nvSpPr>
          <p:spPr>
            <a:xfrm>
              <a:off x="1536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301" name="Line 30"/>
            <p:cNvSpPr/>
            <p:nvPr/>
          </p:nvSpPr>
          <p:spPr>
            <a:xfrm flipH="1">
              <a:off x="1776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302" name="Line 31"/>
            <p:cNvSpPr/>
            <p:nvPr/>
          </p:nvSpPr>
          <p:spPr>
            <a:xfrm>
              <a:off x="3264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303" name="Line 32"/>
            <p:cNvSpPr/>
            <p:nvPr/>
          </p:nvSpPr>
          <p:spPr>
            <a:xfrm flipH="1">
              <a:off x="3504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304" name="Line 33"/>
            <p:cNvSpPr/>
            <p:nvPr/>
          </p:nvSpPr>
          <p:spPr>
            <a:xfrm>
              <a:off x="3936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305" name="Line 34"/>
            <p:cNvSpPr/>
            <p:nvPr/>
          </p:nvSpPr>
          <p:spPr>
            <a:xfrm flipH="1">
              <a:off x="4176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</p:grpSp>
      <p:grpSp>
        <p:nvGrpSpPr>
          <p:cNvPr id="4" name="Group 35"/>
          <p:cNvGrpSpPr/>
          <p:nvPr/>
        </p:nvGrpSpPr>
        <p:grpSpPr>
          <a:xfrm>
            <a:off x="1371600" y="4267200"/>
            <a:ext cx="5867400" cy="533400"/>
            <a:chOff x="720" y="2592"/>
            <a:chExt cx="3696" cy="336"/>
          </a:xfrm>
        </p:grpSpPr>
        <p:sp>
          <p:nvSpPr>
            <p:cNvPr id="11286" name="Rectangle 36"/>
            <p:cNvSpPr/>
            <p:nvPr/>
          </p:nvSpPr>
          <p:spPr>
            <a:xfrm>
              <a:off x="720" y="2736"/>
              <a:ext cx="12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7" name="Rectangle 37"/>
            <p:cNvSpPr/>
            <p:nvPr/>
          </p:nvSpPr>
          <p:spPr>
            <a:xfrm>
              <a:off x="3120" y="2736"/>
              <a:ext cx="12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8" name="Rectangle 38"/>
            <p:cNvSpPr/>
            <p:nvPr/>
          </p:nvSpPr>
          <p:spPr>
            <a:xfrm>
              <a:off x="2064" y="2688"/>
              <a:ext cx="1008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…… 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9" name="Line 39"/>
            <p:cNvSpPr/>
            <p:nvPr/>
          </p:nvSpPr>
          <p:spPr>
            <a:xfrm>
              <a:off x="1008" y="2592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290" name="Line 40"/>
            <p:cNvSpPr/>
            <p:nvPr/>
          </p:nvSpPr>
          <p:spPr>
            <a:xfrm flipH="1">
              <a:off x="1488" y="2592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291" name="Line 41"/>
            <p:cNvSpPr/>
            <p:nvPr/>
          </p:nvSpPr>
          <p:spPr>
            <a:xfrm>
              <a:off x="3456" y="2592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292" name="Line 42"/>
            <p:cNvSpPr/>
            <p:nvPr/>
          </p:nvSpPr>
          <p:spPr>
            <a:xfrm flipH="1">
              <a:off x="3936" y="2592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</p:grpSp>
      <p:grpSp>
        <p:nvGrpSpPr>
          <p:cNvPr id="5" name="Group 43"/>
          <p:cNvGrpSpPr/>
          <p:nvPr/>
        </p:nvGrpSpPr>
        <p:grpSpPr>
          <a:xfrm>
            <a:off x="1371600" y="4876800"/>
            <a:ext cx="5867400" cy="1295400"/>
            <a:chOff x="720" y="3024"/>
            <a:chExt cx="3696" cy="816"/>
          </a:xfrm>
        </p:grpSpPr>
        <p:sp>
          <p:nvSpPr>
            <p:cNvPr id="11280" name="Rectangle 44"/>
            <p:cNvSpPr/>
            <p:nvPr/>
          </p:nvSpPr>
          <p:spPr>
            <a:xfrm>
              <a:off x="1200" y="3024"/>
              <a:ext cx="264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…… …… …… 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Rectangle 45"/>
            <p:cNvSpPr/>
            <p:nvPr/>
          </p:nvSpPr>
          <p:spPr>
            <a:xfrm>
              <a:off x="720" y="3312"/>
              <a:ext cx="177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2" name="Rectangle 46"/>
            <p:cNvSpPr/>
            <p:nvPr/>
          </p:nvSpPr>
          <p:spPr>
            <a:xfrm>
              <a:off x="2640" y="3312"/>
              <a:ext cx="177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3" name="Rectangle 47"/>
            <p:cNvSpPr/>
            <p:nvPr/>
          </p:nvSpPr>
          <p:spPr>
            <a:xfrm>
              <a:off x="720" y="3648"/>
              <a:ext cx="36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4" name="Line 48"/>
            <p:cNvSpPr/>
            <p:nvPr/>
          </p:nvSpPr>
          <p:spPr>
            <a:xfrm>
              <a:off x="1584" y="3504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1285" name="Line 49"/>
            <p:cNvSpPr/>
            <p:nvPr/>
          </p:nvSpPr>
          <p:spPr>
            <a:xfrm flipH="1">
              <a:off x="3120" y="3504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</p:grpSp>
      <p:sp>
        <p:nvSpPr>
          <p:cNvPr id="61490" name="AutoShape 50" descr="再生纸"/>
          <p:cNvSpPr>
            <a:spLocks noChangeArrowheads="1"/>
          </p:cNvSpPr>
          <p:nvPr/>
        </p:nvSpPr>
        <p:spPr bwMode="auto">
          <a:xfrm>
            <a:off x="4800600" y="457200"/>
            <a:ext cx="3886200" cy="2514600"/>
          </a:xfrm>
          <a:prstGeom prst="roundRect">
            <a:avLst>
              <a:gd name="adj" fmla="val 871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662305" marR="0" lvl="0" indent="-6623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Mergesort requires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linear extra memory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and copying an array is slow.  It is hardly ever used for internal sorting, but is quite useful for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external sorting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9" name="Text Box 52"/>
          <p:cNvSpPr txBox="1"/>
          <p:nvPr/>
        </p:nvSpPr>
        <p:spPr>
          <a:xfrm>
            <a:off x="0" y="6526213"/>
            <a:ext cx="7620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10/10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4" grpId="0"/>
      <p:bldP spid="61445" grpId="0"/>
      <p:bldP spid="61446" grpId="0"/>
      <p:bldP spid="61447" grpId="0"/>
      <p:bldP spid="61448" grpId="0"/>
      <p:bldP spid="61449" grpId="0"/>
      <p:bldP spid="614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2"/>
          <p:cNvSpPr txBox="1"/>
          <p:nvPr/>
        </p:nvSpPr>
        <p:spPr>
          <a:xfrm>
            <a:off x="7467600" y="0"/>
            <a:ext cx="1670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§4  Shellsort  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53251" name="Rectangle 3"/>
          <p:cNvSpPr/>
          <p:nvPr/>
        </p:nvSpPr>
        <p:spPr>
          <a:xfrm>
            <a:off x="457200" y="381000"/>
            <a:ext cx="46482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 Shell’s increment sequence:</a:t>
            </a:r>
            <a:endParaRPr lang="en-US" altLang="zh-CN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53252" name="Rectangle 4"/>
          <p:cNvSpPr/>
          <p:nvPr/>
        </p:nvSpPr>
        <p:spPr>
          <a:xfrm>
            <a:off x="1981200" y="914400"/>
            <a:ext cx="4267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/ 2  , 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/ 2 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253" name="AutoShape 5"/>
          <p:cNvSpPr/>
          <p:nvPr/>
        </p:nvSpPr>
        <p:spPr>
          <a:xfrm>
            <a:off x="685800" y="1524000"/>
            <a:ext cx="7924800" cy="48006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26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Shellsort( ElementType A[ ],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N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i, j, Increment;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ElementType  Tmp;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Increment = N / 2; Increment &gt; 0; Increment /= 2 ) 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/*h sequence */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 dirty="0">
                <a:latin typeface="Arial" panose="020B0604020202020204" pitchFamily="34" charset="0"/>
              </a:rPr>
              <a:t>( i = Increment; i &lt; N; i++ ) { 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/* insertion sort */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  Tmp = A[ i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 dirty="0">
                <a:latin typeface="Arial" panose="020B0604020202020204" pitchFamily="34" charset="0"/>
              </a:rPr>
              <a:t>( j = i; j &gt;= Increment; j - = Increment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( Tmp &lt; A[ j - Increment ]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	      A[ j ] = A[ j - Increment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 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		      break</a:t>
            </a:r>
            <a:r>
              <a:rPr lang="en-US" altLang="zh-CN" sz="1800" b="1" dirty="0">
                <a:latin typeface="Arial" panose="020B0604020202020204" pitchFamily="34" charset="0"/>
              </a:rPr>
              <a:t>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	A[ j ] = Tmp;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} 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/* end for-I and for-Increment loops */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078" name="Text Box 6"/>
          <p:cNvSpPr txBox="1"/>
          <p:nvPr/>
        </p:nvSpPr>
        <p:spPr>
          <a:xfrm>
            <a:off x="0" y="6526213"/>
            <a:ext cx="7620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2/10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  <p:bldP spid="532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7467600" y="0"/>
            <a:ext cx="1670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§4  Shellsort  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457200" y="381000"/>
            <a:ext cx="35814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 Worst-Case Analysis:</a:t>
            </a:r>
            <a:endParaRPr lang="en-US" altLang="zh-CN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54276" name="Text Box 4"/>
          <p:cNvSpPr txBox="1"/>
          <p:nvPr/>
        </p:nvSpPr>
        <p:spPr>
          <a:xfrm>
            <a:off x="457200" y="914400"/>
            <a:ext cx="8001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Arial" panose="020B0604020202020204" pitchFamily="34" charset="0"/>
              </a:rPr>
              <a:t>【Theorem】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The worst-case running time of Shellsort, using Shell’s increments, is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 (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533400" y="1905000"/>
            <a:ext cx="8153400" cy="955675"/>
            <a:chOff x="336" y="1200"/>
            <a:chExt cx="5136" cy="602"/>
          </a:xfrm>
        </p:grpSpPr>
        <p:sp>
          <p:nvSpPr>
            <p:cNvPr id="4213" name="Text Box 6"/>
            <p:cNvSpPr txBox="1"/>
            <p:nvPr/>
          </p:nvSpPr>
          <p:spPr>
            <a:xfrm>
              <a:off x="336" y="1200"/>
              <a:ext cx="23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MS Hei" pitchFamily="49" charset="-122"/>
                </a:rPr>
                <a:t>〖</a:t>
              </a:r>
              <a:r>
                <a:rPr lang="en-US" altLang="zh-CN" b="1" dirty="0">
                  <a:latin typeface="Times New Roman" panose="02020603050405020304" pitchFamily="18" charset="0"/>
                </a:rPr>
                <a:t>Example</a:t>
              </a:r>
              <a:r>
                <a:rPr lang="en-US" altLang="zh-CN" b="1" dirty="0">
                  <a:latin typeface="Times New Roman" panose="02020603050405020304" pitchFamily="18" charset="0"/>
                  <a:ea typeface="MS Hei" pitchFamily="49" charset="-122"/>
                </a:rPr>
                <a:t>〗A bad case: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214" name="Group 7"/>
            <p:cNvGrpSpPr/>
            <p:nvPr/>
          </p:nvGrpSpPr>
          <p:grpSpPr>
            <a:xfrm>
              <a:off x="864" y="1536"/>
              <a:ext cx="4608" cy="266"/>
              <a:chOff x="816" y="1536"/>
              <a:chExt cx="4608" cy="266"/>
            </a:xfrm>
          </p:grpSpPr>
          <p:sp>
            <p:nvSpPr>
              <p:cNvPr id="4215" name="Text Box 8"/>
              <p:cNvSpPr txBox="1"/>
              <p:nvPr/>
            </p:nvSpPr>
            <p:spPr>
              <a:xfrm>
                <a:off x="816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16" name="Text Box 9"/>
              <p:cNvSpPr txBox="1"/>
              <p:nvPr/>
            </p:nvSpPr>
            <p:spPr>
              <a:xfrm>
                <a:off x="1104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9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17" name="Text Box 10"/>
              <p:cNvSpPr txBox="1"/>
              <p:nvPr/>
            </p:nvSpPr>
            <p:spPr>
              <a:xfrm>
                <a:off x="1392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18" name="Text Box 11"/>
              <p:cNvSpPr txBox="1"/>
              <p:nvPr/>
            </p:nvSpPr>
            <p:spPr>
              <a:xfrm>
                <a:off x="1680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10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19" name="Text Box 12"/>
              <p:cNvSpPr txBox="1"/>
              <p:nvPr/>
            </p:nvSpPr>
            <p:spPr>
              <a:xfrm>
                <a:off x="1968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3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0" name="Text Box 13"/>
              <p:cNvSpPr txBox="1"/>
              <p:nvPr/>
            </p:nvSpPr>
            <p:spPr>
              <a:xfrm>
                <a:off x="2256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1" name="Text Box 14"/>
              <p:cNvSpPr txBox="1"/>
              <p:nvPr/>
            </p:nvSpPr>
            <p:spPr>
              <a:xfrm>
                <a:off x="2544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4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2" name="Text Box 15"/>
              <p:cNvSpPr txBox="1"/>
              <p:nvPr/>
            </p:nvSpPr>
            <p:spPr>
              <a:xfrm>
                <a:off x="2832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3" name="Text Box 16"/>
              <p:cNvSpPr txBox="1"/>
              <p:nvPr/>
            </p:nvSpPr>
            <p:spPr>
              <a:xfrm>
                <a:off x="3120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5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4" name="Text Box 17"/>
              <p:cNvSpPr txBox="1"/>
              <p:nvPr/>
            </p:nvSpPr>
            <p:spPr>
              <a:xfrm>
                <a:off x="3408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13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5" name="Text Box 18"/>
              <p:cNvSpPr txBox="1"/>
              <p:nvPr/>
            </p:nvSpPr>
            <p:spPr>
              <a:xfrm>
                <a:off x="3696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6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6" name="Text Box 19"/>
              <p:cNvSpPr txBox="1"/>
              <p:nvPr/>
            </p:nvSpPr>
            <p:spPr>
              <a:xfrm>
                <a:off x="3984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14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7" name="Text Box 20"/>
              <p:cNvSpPr txBox="1"/>
              <p:nvPr/>
            </p:nvSpPr>
            <p:spPr>
              <a:xfrm>
                <a:off x="4272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7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8" name="Text Box 21"/>
              <p:cNvSpPr txBox="1"/>
              <p:nvPr/>
            </p:nvSpPr>
            <p:spPr>
              <a:xfrm>
                <a:off x="4560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15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" name="Text Box 22"/>
              <p:cNvSpPr txBox="1"/>
              <p:nvPr/>
            </p:nvSpPr>
            <p:spPr>
              <a:xfrm>
                <a:off x="4848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8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30" name="Text Box 23"/>
              <p:cNvSpPr txBox="1"/>
              <p:nvPr/>
            </p:nvSpPr>
            <p:spPr>
              <a:xfrm>
                <a:off x="5136" y="1536"/>
                <a:ext cx="288" cy="26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rIns="180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16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24"/>
          <p:cNvGrpSpPr/>
          <p:nvPr/>
        </p:nvGrpSpPr>
        <p:grpSpPr>
          <a:xfrm>
            <a:off x="1371600" y="2895600"/>
            <a:ext cx="7315200" cy="422275"/>
            <a:chOff x="816" y="1536"/>
            <a:chExt cx="4608" cy="266"/>
          </a:xfrm>
        </p:grpSpPr>
        <p:sp>
          <p:nvSpPr>
            <p:cNvPr id="4197" name="Text Box 25"/>
            <p:cNvSpPr txBox="1"/>
            <p:nvPr/>
          </p:nvSpPr>
          <p:spPr>
            <a:xfrm>
              <a:off x="81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98" name="Text Box 26"/>
            <p:cNvSpPr txBox="1"/>
            <p:nvPr/>
          </p:nvSpPr>
          <p:spPr>
            <a:xfrm>
              <a:off x="110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99" name="Text Box 27"/>
            <p:cNvSpPr txBox="1"/>
            <p:nvPr/>
          </p:nvSpPr>
          <p:spPr>
            <a:xfrm>
              <a:off x="139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00" name="Text Box 28"/>
            <p:cNvSpPr txBox="1"/>
            <p:nvPr/>
          </p:nvSpPr>
          <p:spPr>
            <a:xfrm>
              <a:off x="168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01" name="Text Box 29"/>
            <p:cNvSpPr txBox="1"/>
            <p:nvPr/>
          </p:nvSpPr>
          <p:spPr>
            <a:xfrm>
              <a:off x="196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02" name="Text Box 30"/>
            <p:cNvSpPr txBox="1"/>
            <p:nvPr/>
          </p:nvSpPr>
          <p:spPr>
            <a:xfrm>
              <a:off x="225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03" name="Text Box 31"/>
            <p:cNvSpPr txBox="1"/>
            <p:nvPr/>
          </p:nvSpPr>
          <p:spPr>
            <a:xfrm>
              <a:off x="254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04" name="Text Box 32"/>
            <p:cNvSpPr txBox="1"/>
            <p:nvPr/>
          </p:nvSpPr>
          <p:spPr>
            <a:xfrm>
              <a:off x="283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05" name="Text Box 33"/>
            <p:cNvSpPr txBox="1"/>
            <p:nvPr/>
          </p:nvSpPr>
          <p:spPr>
            <a:xfrm>
              <a:off x="312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06" name="Text Box 34"/>
            <p:cNvSpPr txBox="1"/>
            <p:nvPr/>
          </p:nvSpPr>
          <p:spPr>
            <a:xfrm>
              <a:off x="340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07" name="Text Box 35"/>
            <p:cNvSpPr txBox="1"/>
            <p:nvPr/>
          </p:nvSpPr>
          <p:spPr>
            <a:xfrm>
              <a:off x="369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08" name="Text Box 36"/>
            <p:cNvSpPr txBox="1"/>
            <p:nvPr/>
          </p:nvSpPr>
          <p:spPr>
            <a:xfrm>
              <a:off x="398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09" name="Text Box 37"/>
            <p:cNvSpPr txBox="1"/>
            <p:nvPr/>
          </p:nvSpPr>
          <p:spPr>
            <a:xfrm>
              <a:off x="427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10" name="Text Box 38"/>
            <p:cNvSpPr txBox="1"/>
            <p:nvPr/>
          </p:nvSpPr>
          <p:spPr>
            <a:xfrm>
              <a:off x="456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11" name="Text Box 39"/>
            <p:cNvSpPr txBox="1"/>
            <p:nvPr/>
          </p:nvSpPr>
          <p:spPr>
            <a:xfrm>
              <a:off x="484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12" name="Text Box 40"/>
            <p:cNvSpPr txBox="1"/>
            <p:nvPr/>
          </p:nvSpPr>
          <p:spPr>
            <a:xfrm>
              <a:off x="513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313" name="Text Box 41"/>
          <p:cNvSpPr txBox="1"/>
          <p:nvPr/>
        </p:nvSpPr>
        <p:spPr>
          <a:xfrm>
            <a:off x="533400" y="2895600"/>
            <a:ext cx="914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b="1" dirty="0">
                <a:latin typeface="Times New Roman" panose="02020603050405020304" pitchFamily="18" charset="0"/>
              </a:rPr>
              <a:t>-sort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2"/>
          <p:cNvGrpSpPr/>
          <p:nvPr/>
        </p:nvGrpSpPr>
        <p:grpSpPr>
          <a:xfrm>
            <a:off x="1371600" y="3352800"/>
            <a:ext cx="7315200" cy="422275"/>
            <a:chOff x="816" y="1536"/>
            <a:chExt cx="4608" cy="266"/>
          </a:xfrm>
        </p:grpSpPr>
        <p:sp>
          <p:nvSpPr>
            <p:cNvPr id="4181" name="Text Box 43"/>
            <p:cNvSpPr txBox="1"/>
            <p:nvPr/>
          </p:nvSpPr>
          <p:spPr>
            <a:xfrm>
              <a:off x="81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2" name="Text Box 44"/>
            <p:cNvSpPr txBox="1"/>
            <p:nvPr/>
          </p:nvSpPr>
          <p:spPr>
            <a:xfrm>
              <a:off x="110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3" name="Text Box 45"/>
            <p:cNvSpPr txBox="1"/>
            <p:nvPr/>
          </p:nvSpPr>
          <p:spPr>
            <a:xfrm>
              <a:off x="139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4" name="Text Box 46"/>
            <p:cNvSpPr txBox="1"/>
            <p:nvPr/>
          </p:nvSpPr>
          <p:spPr>
            <a:xfrm>
              <a:off x="168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5" name="Text Box 47"/>
            <p:cNvSpPr txBox="1"/>
            <p:nvPr/>
          </p:nvSpPr>
          <p:spPr>
            <a:xfrm>
              <a:off x="196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6" name="Text Box 48"/>
            <p:cNvSpPr txBox="1"/>
            <p:nvPr/>
          </p:nvSpPr>
          <p:spPr>
            <a:xfrm>
              <a:off x="225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7" name="Text Box 49"/>
            <p:cNvSpPr txBox="1"/>
            <p:nvPr/>
          </p:nvSpPr>
          <p:spPr>
            <a:xfrm>
              <a:off x="254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8" name="Text Box 50"/>
            <p:cNvSpPr txBox="1"/>
            <p:nvPr/>
          </p:nvSpPr>
          <p:spPr>
            <a:xfrm>
              <a:off x="283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9" name="Text Box 51"/>
            <p:cNvSpPr txBox="1"/>
            <p:nvPr/>
          </p:nvSpPr>
          <p:spPr>
            <a:xfrm>
              <a:off x="312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90" name="Text Box 52"/>
            <p:cNvSpPr txBox="1"/>
            <p:nvPr/>
          </p:nvSpPr>
          <p:spPr>
            <a:xfrm>
              <a:off x="340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91" name="Text Box 53"/>
            <p:cNvSpPr txBox="1"/>
            <p:nvPr/>
          </p:nvSpPr>
          <p:spPr>
            <a:xfrm>
              <a:off x="369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92" name="Text Box 54"/>
            <p:cNvSpPr txBox="1"/>
            <p:nvPr/>
          </p:nvSpPr>
          <p:spPr>
            <a:xfrm>
              <a:off x="398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93" name="Text Box 55"/>
            <p:cNvSpPr txBox="1"/>
            <p:nvPr/>
          </p:nvSpPr>
          <p:spPr>
            <a:xfrm>
              <a:off x="427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94" name="Text Box 56"/>
            <p:cNvSpPr txBox="1"/>
            <p:nvPr/>
          </p:nvSpPr>
          <p:spPr>
            <a:xfrm>
              <a:off x="456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95" name="Text Box 57"/>
            <p:cNvSpPr txBox="1"/>
            <p:nvPr/>
          </p:nvSpPr>
          <p:spPr>
            <a:xfrm>
              <a:off x="484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96" name="Text Box 58"/>
            <p:cNvSpPr txBox="1"/>
            <p:nvPr/>
          </p:nvSpPr>
          <p:spPr>
            <a:xfrm>
              <a:off x="513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331" name="Text Box 59"/>
          <p:cNvSpPr txBox="1"/>
          <p:nvPr/>
        </p:nvSpPr>
        <p:spPr>
          <a:xfrm>
            <a:off x="533400" y="3352800"/>
            <a:ext cx="914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</a:rPr>
              <a:t>-sort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6" name="Group 60"/>
          <p:cNvGrpSpPr/>
          <p:nvPr/>
        </p:nvGrpSpPr>
        <p:grpSpPr>
          <a:xfrm>
            <a:off x="1371600" y="3810000"/>
            <a:ext cx="7315200" cy="422275"/>
            <a:chOff x="816" y="1536"/>
            <a:chExt cx="4608" cy="266"/>
          </a:xfrm>
        </p:grpSpPr>
        <p:sp>
          <p:nvSpPr>
            <p:cNvPr id="4165" name="Text Box 61"/>
            <p:cNvSpPr txBox="1"/>
            <p:nvPr/>
          </p:nvSpPr>
          <p:spPr>
            <a:xfrm>
              <a:off x="81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6" name="Text Box 62"/>
            <p:cNvSpPr txBox="1"/>
            <p:nvPr/>
          </p:nvSpPr>
          <p:spPr>
            <a:xfrm>
              <a:off x="110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7" name="Text Box 63"/>
            <p:cNvSpPr txBox="1"/>
            <p:nvPr/>
          </p:nvSpPr>
          <p:spPr>
            <a:xfrm>
              <a:off x="139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8" name="Text Box 64"/>
            <p:cNvSpPr txBox="1"/>
            <p:nvPr/>
          </p:nvSpPr>
          <p:spPr>
            <a:xfrm>
              <a:off x="168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9" name="Text Box 65"/>
            <p:cNvSpPr txBox="1"/>
            <p:nvPr/>
          </p:nvSpPr>
          <p:spPr>
            <a:xfrm>
              <a:off x="196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0" name="Text Box 66"/>
            <p:cNvSpPr txBox="1"/>
            <p:nvPr/>
          </p:nvSpPr>
          <p:spPr>
            <a:xfrm>
              <a:off x="225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1" name="Text Box 67"/>
            <p:cNvSpPr txBox="1"/>
            <p:nvPr/>
          </p:nvSpPr>
          <p:spPr>
            <a:xfrm>
              <a:off x="254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2" name="Text Box 68"/>
            <p:cNvSpPr txBox="1"/>
            <p:nvPr/>
          </p:nvSpPr>
          <p:spPr>
            <a:xfrm>
              <a:off x="283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3" name="Text Box 69"/>
            <p:cNvSpPr txBox="1"/>
            <p:nvPr/>
          </p:nvSpPr>
          <p:spPr>
            <a:xfrm>
              <a:off x="312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4" name="Text Box 70"/>
            <p:cNvSpPr txBox="1"/>
            <p:nvPr/>
          </p:nvSpPr>
          <p:spPr>
            <a:xfrm>
              <a:off x="340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5" name="Text Box 71"/>
            <p:cNvSpPr txBox="1"/>
            <p:nvPr/>
          </p:nvSpPr>
          <p:spPr>
            <a:xfrm>
              <a:off x="369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6" name="Text Box 72"/>
            <p:cNvSpPr txBox="1"/>
            <p:nvPr/>
          </p:nvSpPr>
          <p:spPr>
            <a:xfrm>
              <a:off x="398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7" name="Text Box 73"/>
            <p:cNvSpPr txBox="1"/>
            <p:nvPr/>
          </p:nvSpPr>
          <p:spPr>
            <a:xfrm>
              <a:off x="427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8" name="Text Box 74"/>
            <p:cNvSpPr txBox="1"/>
            <p:nvPr/>
          </p:nvSpPr>
          <p:spPr>
            <a:xfrm>
              <a:off x="456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79" name="Text Box 75"/>
            <p:cNvSpPr txBox="1"/>
            <p:nvPr/>
          </p:nvSpPr>
          <p:spPr>
            <a:xfrm>
              <a:off x="484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80" name="Text Box 76"/>
            <p:cNvSpPr txBox="1"/>
            <p:nvPr/>
          </p:nvSpPr>
          <p:spPr>
            <a:xfrm>
              <a:off x="513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349" name="Text Box 77"/>
          <p:cNvSpPr txBox="1"/>
          <p:nvPr/>
        </p:nvSpPr>
        <p:spPr>
          <a:xfrm>
            <a:off x="533400" y="3810000"/>
            <a:ext cx="914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-sort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7" name="Group 78"/>
          <p:cNvGrpSpPr/>
          <p:nvPr/>
        </p:nvGrpSpPr>
        <p:grpSpPr>
          <a:xfrm>
            <a:off x="1371600" y="4267200"/>
            <a:ext cx="7315200" cy="422275"/>
            <a:chOff x="816" y="1536"/>
            <a:chExt cx="4608" cy="266"/>
          </a:xfrm>
        </p:grpSpPr>
        <p:sp>
          <p:nvSpPr>
            <p:cNvPr id="4149" name="Text Box 79"/>
            <p:cNvSpPr txBox="1"/>
            <p:nvPr/>
          </p:nvSpPr>
          <p:spPr>
            <a:xfrm>
              <a:off x="81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0" name="Text Box 80"/>
            <p:cNvSpPr txBox="1"/>
            <p:nvPr/>
          </p:nvSpPr>
          <p:spPr>
            <a:xfrm>
              <a:off x="110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1" name="Text Box 81"/>
            <p:cNvSpPr txBox="1"/>
            <p:nvPr/>
          </p:nvSpPr>
          <p:spPr>
            <a:xfrm>
              <a:off x="139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2" name="Text Box 82"/>
            <p:cNvSpPr txBox="1"/>
            <p:nvPr/>
          </p:nvSpPr>
          <p:spPr>
            <a:xfrm>
              <a:off x="168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3" name="Text Box 83"/>
            <p:cNvSpPr txBox="1"/>
            <p:nvPr/>
          </p:nvSpPr>
          <p:spPr>
            <a:xfrm>
              <a:off x="196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4" name="Text Box 84"/>
            <p:cNvSpPr txBox="1"/>
            <p:nvPr/>
          </p:nvSpPr>
          <p:spPr>
            <a:xfrm>
              <a:off x="225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5" name="Text Box 85"/>
            <p:cNvSpPr txBox="1"/>
            <p:nvPr/>
          </p:nvSpPr>
          <p:spPr>
            <a:xfrm>
              <a:off x="254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6" name="Text Box 86"/>
            <p:cNvSpPr txBox="1"/>
            <p:nvPr/>
          </p:nvSpPr>
          <p:spPr>
            <a:xfrm>
              <a:off x="283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7" name="Text Box 87"/>
            <p:cNvSpPr txBox="1"/>
            <p:nvPr/>
          </p:nvSpPr>
          <p:spPr>
            <a:xfrm>
              <a:off x="312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8" name="Text Box 88"/>
            <p:cNvSpPr txBox="1"/>
            <p:nvPr/>
          </p:nvSpPr>
          <p:spPr>
            <a:xfrm>
              <a:off x="340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59" name="Text Box 89"/>
            <p:cNvSpPr txBox="1"/>
            <p:nvPr/>
          </p:nvSpPr>
          <p:spPr>
            <a:xfrm>
              <a:off x="369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0" name="Text Box 90"/>
            <p:cNvSpPr txBox="1"/>
            <p:nvPr/>
          </p:nvSpPr>
          <p:spPr>
            <a:xfrm>
              <a:off x="3984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1" name="Text Box 91"/>
            <p:cNvSpPr txBox="1"/>
            <p:nvPr/>
          </p:nvSpPr>
          <p:spPr>
            <a:xfrm>
              <a:off x="4272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2" name="Text Box 92"/>
            <p:cNvSpPr txBox="1"/>
            <p:nvPr/>
          </p:nvSpPr>
          <p:spPr>
            <a:xfrm>
              <a:off x="4560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3" name="Text Box 93"/>
            <p:cNvSpPr txBox="1"/>
            <p:nvPr/>
          </p:nvSpPr>
          <p:spPr>
            <a:xfrm>
              <a:off x="4848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64" name="Text Box 94"/>
            <p:cNvSpPr txBox="1"/>
            <p:nvPr/>
          </p:nvSpPr>
          <p:spPr>
            <a:xfrm>
              <a:off x="5136" y="1536"/>
              <a:ext cx="288" cy="2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367" name="Text Box 95"/>
          <p:cNvSpPr txBox="1"/>
          <p:nvPr/>
        </p:nvSpPr>
        <p:spPr>
          <a:xfrm>
            <a:off x="533400" y="4267200"/>
            <a:ext cx="914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-sort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8" name="Group 96"/>
          <p:cNvGrpSpPr/>
          <p:nvPr/>
        </p:nvGrpSpPr>
        <p:grpSpPr>
          <a:xfrm>
            <a:off x="533400" y="4648200"/>
            <a:ext cx="8077200" cy="1393825"/>
            <a:chOff x="336" y="2928"/>
            <a:chExt cx="5088" cy="878"/>
          </a:xfrm>
        </p:grpSpPr>
        <p:grpSp>
          <p:nvGrpSpPr>
            <p:cNvPr id="4112" name="Group 97"/>
            <p:cNvGrpSpPr/>
            <p:nvPr/>
          </p:nvGrpSpPr>
          <p:grpSpPr>
            <a:xfrm>
              <a:off x="336" y="2928"/>
              <a:ext cx="878" cy="878"/>
              <a:chOff x="2298" y="869"/>
              <a:chExt cx="878" cy="878"/>
            </a:xfrm>
          </p:grpSpPr>
          <p:grpSp>
            <p:nvGrpSpPr>
              <p:cNvPr id="4114" name="Group 98"/>
              <p:cNvGrpSpPr/>
              <p:nvPr/>
            </p:nvGrpSpPr>
            <p:grpSpPr>
              <a:xfrm>
                <a:off x="2529" y="1410"/>
                <a:ext cx="417" cy="107"/>
                <a:chOff x="2529" y="1410"/>
                <a:chExt cx="417" cy="107"/>
              </a:xfrm>
            </p:grpSpPr>
            <p:sp>
              <p:nvSpPr>
                <p:cNvPr id="4147" name="Freeform 99"/>
                <p:cNvSpPr/>
                <p:nvPr/>
              </p:nvSpPr>
              <p:spPr>
                <a:xfrm>
                  <a:off x="2909" y="1410"/>
                  <a:ext cx="37" cy="107"/>
                </a:xfrm>
                <a:custGeom>
                  <a:avLst/>
                  <a:gdLst>
                    <a:gd name="txL" fmla="*/ 0 w 37"/>
                    <a:gd name="txT" fmla="*/ 0 h 107"/>
                    <a:gd name="txR" fmla="*/ 37 w 37"/>
                    <a:gd name="txB" fmla="*/ 107 h 107"/>
                  </a:gdLst>
                  <a:ahLst/>
                  <a:cxnLst>
                    <a:cxn ang="0">
                      <a:pos x="1" y="7"/>
                    </a:cxn>
                    <a:cxn ang="0">
                      <a:pos x="15" y="1"/>
                    </a:cxn>
                    <a:cxn ang="0">
                      <a:pos x="22" y="0"/>
                    </a:cxn>
                    <a:cxn ang="0">
                      <a:pos x="27" y="0"/>
                    </a:cxn>
                    <a:cxn ang="0">
                      <a:pos x="30" y="1"/>
                    </a:cxn>
                    <a:cxn ang="0">
                      <a:pos x="33" y="3"/>
                    </a:cxn>
                    <a:cxn ang="0">
                      <a:pos x="36" y="9"/>
                    </a:cxn>
                    <a:cxn ang="0">
                      <a:pos x="37" y="15"/>
                    </a:cxn>
                    <a:cxn ang="0">
                      <a:pos x="36" y="23"/>
                    </a:cxn>
                    <a:cxn ang="0">
                      <a:pos x="35" y="29"/>
                    </a:cxn>
                    <a:cxn ang="0">
                      <a:pos x="31" y="36"/>
                    </a:cxn>
                    <a:cxn ang="0">
                      <a:pos x="28" y="41"/>
                    </a:cxn>
                    <a:cxn ang="0">
                      <a:pos x="24" y="46"/>
                    </a:cxn>
                    <a:cxn ang="0">
                      <a:pos x="22" y="53"/>
                    </a:cxn>
                    <a:cxn ang="0">
                      <a:pos x="22" y="58"/>
                    </a:cxn>
                    <a:cxn ang="0">
                      <a:pos x="22" y="68"/>
                    </a:cxn>
                    <a:cxn ang="0">
                      <a:pos x="22" y="76"/>
                    </a:cxn>
                    <a:cxn ang="0">
                      <a:pos x="23" y="83"/>
                    </a:cxn>
                    <a:cxn ang="0">
                      <a:pos x="22" y="89"/>
                    </a:cxn>
                    <a:cxn ang="0">
                      <a:pos x="19" y="96"/>
                    </a:cxn>
                    <a:cxn ang="0">
                      <a:pos x="15" y="100"/>
                    </a:cxn>
                    <a:cxn ang="0">
                      <a:pos x="9" y="104"/>
                    </a:cxn>
                    <a:cxn ang="0">
                      <a:pos x="0" y="107"/>
                    </a:cxn>
                    <a:cxn ang="0">
                      <a:pos x="1" y="7"/>
                    </a:cxn>
                  </a:cxnLst>
                  <a:rect l="txL" t="txT" r="txR" b="txB"/>
                  <a:pathLst>
                    <a:path w="37" h="107">
                      <a:moveTo>
                        <a:pt x="1" y="7"/>
                      </a:moveTo>
                      <a:lnTo>
                        <a:pt x="15" y="1"/>
                      </a:lnTo>
                      <a:lnTo>
                        <a:pt x="22" y="0"/>
                      </a:lnTo>
                      <a:lnTo>
                        <a:pt x="27" y="0"/>
                      </a:lnTo>
                      <a:lnTo>
                        <a:pt x="30" y="1"/>
                      </a:lnTo>
                      <a:lnTo>
                        <a:pt x="33" y="3"/>
                      </a:lnTo>
                      <a:lnTo>
                        <a:pt x="36" y="9"/>
                      </a:lnTo>
                      <a:lnTo>
                        <a:pt x="37" y="15"/>
                      </a:lnTo>
                      <a:lnTo>
                        <a:pt x="36" y="23"/>
                      </a:lnTo>
                      <a:lnTo>
                        <a:pt x="35" y="29"/>
                      </a:lnTo>
                      <a:lnTo>
                        <a:pt x="31" y="36"/>
                      </a:lnTo>
                      <a:lnTo>
                        <a:pt x="28" y="41"/>
                      </a:lnTo>
                      <a:lnTo>
                        <a:pt x="24" y="46"/>
                      </a:lnTo>
                      <a:lnTo>
                        <a:pt x="22" y="53"/>
                      </a:lnTo>
                      <a:lnTo>
                        <a:pt x="22" y="58"/>
                      </a:lnTo>
                      <a:lnTo>
                        <a:pt x="22" y="68"/>
                      </a:lnTo>
                      <a:lnTo>
                        <a:pt x="22" y="76"/>
                      </a:lnTo>
                      <a:lnTo>
                        <a:pt x="23" y="83"/>
                      </a:lnTo>
                      <a:lnTo>
                        <a:pt x="22" y="89"/>
                      </a:lnTo>
                      <a:lnTo>
                        <a:pt x="19" y="96"/>
                      </a:lnTo>
                      <a:lnTo>
                        <a:pt x="15" y="100"/>
                      </a:lnTo>
                      <a:lnTo>
                        <a:pt x="9" y="104"/>
                      </a:lnTo>
                      <a:lnTo>
                        <a:pt x="0" y="107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8" name="Freeform 100"/>
                <p:cNvSpPr/>
                <p:nvPr/>
              </p:nvSpPr>
              <p:spPr>
                <a:xfrm>
                  <a:off x="2529" y="1410"/>
                  <a:ext cx="36" cy="107"/>
                </a:xfrm>
                <a:custGeom>
                  <a:avLst/>
                  <a:gdLst>
                    <a:gd name="txL" fmla="*/ 0 w 36"/>
                    <a:gd name="txT" fmla="*/ 0 h 107"/>
                    <a:gd name="txR" fmla="*/ 36 w 36"/>
                    <a:gd name="txB" fmla="*/ 107 h 107"/>
                  </a:gdLst>
                  <a:ahLst/>
                  <a:cxnLst>
                    <a:cxn ang="0">
                      <a:pos x="36" y="7"/>
                    </a:cxn>
                    <a:cxn ang="0">
                      <a:pos x="21" y="1"/>
                    </a:cxn>
                    <a:cxn ang="0">
                      <a:pos x="15" y="0"/>
                    </a:cxn>
                    <a:cxn ang="0">
                      <a:pos x="9" y="0"/>
                    </a:cxn>
                    <a:cxn ang="0">
                      <a:pos x="6" y="1"/>
                    </a:cxn>
                    <a:cxn ang="0">
                      <a:pos x="3" y="3"/>
                    </a:cxn>
                    <a:cxn ang="0">
                      <a:pos x="1" y="9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" y="29"/>
                    </a:cxn>
                    <a:cxn ang="0">
                      <a:pos x="5" y="36"/>
                    </a:cxn>
                    <a:cxn ang="0">
                      <a:pos x="9" y="41"/>
                    </a:cxn>
                    <a:cxn ang="0">
                      <a:pos x="12" y="46"/>
                    </a:cxn>
                    <a:cxn ang="0">
                      <a:pos x="14" y="53"/>
                    </a:cxn>
                    <a:cxn ang="0">
                      <a:pos x="15" y="58"/>
                    </a:cxn>
                    <a:cxn ang="0">
                      <a:pos x="14" y="68"/>
                    </a:cxn>
                    <a:cxn ang="0">
                      <a:pos x="14" y="76"/>
                    </a:cxn>
                    <a:cxn ang="0">
                      <a:pos x="13" y="83"/>
                    </a:cxn>
                    <a:cxn ang="0">
                      <a:pos x="14" y="89"/>
                    </a:cxn>
                    <a:cxn ang="0">
                      <a:pos x="17" y="96"/>
                    </a:cxn>
                    <a:cxn ang="0">
                      <a:pos x="21" y="100"/>
                    </a:cxn>
                    <a:cxn ang="0">
                      <a:pos x="27" y="104"/>
                    </a:cxn>
                    <a:cxn ang="0">
                      <a:pos x="36" y="107"/>
                    </a:cxn>
                    <a:cxn ang="0">
                      <a:pos x="36" y="7"/>
                    </a:cxn>
                  </a:cxnLst>
                  <a:rect l="txL" t="txT" r="txR" b="txB"/>
                  <a:pathLst>
                    <a:path w="36" h="107">
                      <a:moveTo>
                        <a:pt x="36" y="7"/>
                      </a:move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9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1" y="9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" y="29"/>
                      </a:lnTo>
                      <a:lnTo>
                        <a:pt x="5" y="36"/>
                      </a:lnTo>
                      <a:lnTo>
                        <a:pt x="9" y="41"/>
                      </a:lnTo>
                      <a:lnTo>
                        <a:pt x="12" y="46"/>
                      </a:lnTo>
                      <a:lnTo>
                        <a:pt x="14" y="53"/>
                      </a:lnTo>
                      <a:lnTo>
                        <a:pt x="15" y="58"/>
                      </a:lnTo>
                      <a:lnTo>
                        <a:pt x="14" y="68"/>
                      </a:lnTo>
                      <a:lnTo>
                        <a:pt x="14" y="76"/>
                      </a:lnTo>
                      <a:lnTo>
                        <a:pt x="13" y="83"/>
                      </a:lnTo>
                      <a:lnTo>
                        <a:pt x="14" y="89"/>
                      </a:lnTo>
                      <a:lnTo>
                        <a:pt x="17" y="96"/>
                      </a:lnTo>
                      <a:lnTo>
                        <a:pt x="21" y="100"/>
                      </a:lnTo>
                      <a:lnTo>
                        <a:pt x="27" y="104"/>
                      </a:lnTo>
                      <a:lnTo>
                        <a:pt x="36" y="107"/>
                      </a:lnTo>
                      <a:lnTo>
                        <a:pt x="36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15" name="Freeform 101"/>
              <p:cNvSpPr/>
              <p:nvPr/>
            </p:nvSpPr>
            <p:spPr>
              <a:xfrm>
                <a:off x="2558" y="1212"/>
                <a:ext cx="364" cy="535"/>
              </a:xfrm>
              <a:custGeom>
                <a:avLst/>
                <a:gdLst>
                  <a:gd name="txL" fmla="*/ 0 w 364"/>
                  <a:gd name="txT" fmla="*/ 0 h 535"/>
                  <a:gd name="txR" fmla="*/ 364 w 364"/>
                  <a:gd name="txB" fmla="*/ 535 h 535"/>
                </a:gdLst>
                <a:ahLst/>
                <a:cxnLst>
                  <a:cxn ang="0">
                    <a:pos x="24" y="109"/>
                  </a:cxn>
                  <a:cxn ang="0">
                    <a:pos x="9" y="156"/>
                  </a:cxn>
                  <a:cxn ang="0">
                    <a:pos x="2" y="217"/>
                  </a:cxn>
                  <a:cxn ang="0">
                    <a:pos x="0" y="275"/>
                  </a:cxn>
                  <a:cxn ang="0">
                    <a:pos x="2" y="340"/>
                  </a:cxn>
                  <a:cxn ang="0">
                    <a:pos x="11" y="390"/>
                  </a:cxn>
                  <a:cxn ang="0">
                    <a:pos x="32" y="435"/>
                  </a:cxn>
                  <a:cxn ang="0">
                    <a:pos x="60" y="472"/>
                  </a:cxn>
                  <a:cxn ang="0">
                    <a:pos x="99" y="506"/>
                  </a:cxn>
                  <a:cxn ang="0">
                    <a:pos x="141" y="526"/>
                  </a:cxn>
                  <a:cxn ang="0">
                    <a:pos x="164" y="534"/>
                  </a:cxn>
                  <a:cxn ang="0">
                    <a:pos x="191" y="534"/>
                  </a:cxn>
                  <a:cxn ang="0">
                    <a:pos x="223" y="527"/>
                  </a:cxn>
                  <a:cxn ang="0">
                    <a:pos x="252" y="514"/>
                  </a:cxn>
                  <a:cxn ang="0">
                    <a:pos x="280" y="494"/>
                  </a:cxn>
                  <a:cxn ang="0">
                    <a:pos x="304" y="470"/>
                  </a:cxn>
                  <a:cxn ang="0">
                    <a:pos x="326" y="443"/>
                  </a:cxn>
                  <a:cxn ang="0">
                    <a:pos x="342" y="418"/>
                  </a:cxn>
                  <a:cxn ang="0">
                    <a:pos x="350" y="398"/>
                  </a:cxn>
                  <a:cxn ang="0">
                    <a:pos x="358" y="367"/>
                  </a:cxn>
                  <a:cxn ang="0">
                    <a:pos x="363" y="327"/>
                  </a:cxn>
                  <a:cxn ang="0">
                    <a:pos x="364" y="287"/>
                  </a:cxn>
                  <a:cxn ang="0">
                    <a:pos x="362" y="238"/>
                  </a:cxn>
                  <a:cxn ang="0">
                    <a:pos x="359" y="195"/>
                  </a:cxn>
                  <a:cxn ang="0">
                    <a:pos x="355" y="159"/>
                  </a:cxn>
                  <a:cxn ang="0">
                    <a:pos x="347" y="128"/>
                  </a:cxn>
                  <a:cxn ang="0">
                    <a:pos x="337" y="105"/>
                  </a:cxn>
                  <a:cxn ang="0">
                    <a:pos x="323" y="80"/>
                  </a:cxn>
                  <a:cxn ang="0">
                    <a:pos x="308" y="61"/>
                  </a:cxn>
                  <a:cxn ang="0">
                    <a:pos x="289" y="43"/>
                  </a:cxn>
                  <a:cxn ang="0">
                    <a:pos x="266" y="27"/>
                  </a:cxn>
                  <a:cxn ang="0">
                    <a:pos x="237" y="12"/>
                  </a:cxn>
                  <a:cxn ang="0">
                    <a:pos x="201" y="3"/>
                  </a:cxn>
                  <a:cxn ang="0">
                    <a:pos x="155" y="3"/>
                  </a:cxn>
                  <a:cxn ang="0">
                    <a:pos x="108" y="20"/>
                  </a:cxn>
                  <a:cxn ang="0">
                    <a:pos x="69" y="46"/>
                  </a:cxn>
                  <a:cxn ang="0">
                    <a:pos x="36" y="86"/>
                  </a:cxn>
                </a:cxnLst>
                <a:rect l="txL" t="txT" r="txR" b="txB"/>
                <a:pathLst>
                  <a:path w="364" h="535">
                    <a:moveTo>
                      <a:pt x="36" y="86"/>
                    </a:moveTo>
                    <a:lnTo>
                      <a:pt x="24" y="109"/>
                    </a:lnTo>
                    <a:lnTo>
                      <a:pt x="15" y="133"/>
                    </a:lnTo>
                    <a:lnTo>
                      <a:pt x="9" y="156"/>
                    </a:lnTo>
                    <a:lnTo>
                      <a:pt x="5" y="185"/>
                    </a:lnTo>
                    <a:lnTo>
                      <a:pt x="2" y="217"/>
                    </a:lnTo>
                    <a:lnTo>
                      <a:pt x="1" y="246"/>
                    </a:lnTo>
                    <a:lnTo>
                      <a:pt x="0" y="275"/>
                    </a:lnTo>
                    <a:lnTo>
                      <a:pt x="0" y="311"/>
                    </a:lnTo>
                    <a:lnTo>
                      <a:pt x="2" y="340"/>
                    </a:lnTo>
                    <a:lnTo>
                      <a:pt x="6" y="369"/>
                    </a:lnTo>
                    <a:lnTo>
                      <a:pt x="11" y="390"/>
                    </a:lnTo>
                    <a:lnTo>
                      <a:pt x="20" y="415"/>
                    </a:lnTo>
                    <a:lnTo>
                      <a:pt x="32" y="435"/>
                    </a:lnTo>
                    <a:lnTo>
                      <a:pt x="43" y="452"/>
                    </a:lnTo>
                    <a:lnTo>
                      <a:pt x="60" y="472"/>
                    </a:lnTo>
                    <a:lnTo>
                      <a:pt x="78" y="489"/>
                    </a:lnTo>
                    <a:lnTo>
                      <a:pt x="99" y="506"/>
                    </a:lnTo>
                    <a:lnTo>
                      <a:pt x="120" y="517"/>
                    </a:lnTo>
                    <a:lnTo>
                      <a:pt x="141" y="526"/>
                    </a:lnTo>
                    <a:lnTo>
                      <a:pt x="151" y="530"/>
                    </a:lnTo>
                    <a:lnTo>
                      <a:pt x="164" y="534"/>
                    </a:lnTo>
                    <a:lnTo>
                      <a:pt x="181" y="535"/>
                    </a:lnTo>
                    <a:lnTo>
                      <a:pt x="191" y="534"/>
                    </a:lnTo>
                    <a:lnTo>
                      <a:pt x="206" y="532"/>
                    </a:lnTo>
                    <a:lnTo>
                      <a:pt x="223" y="527"/>
                    </a:lnTo>
                    <a:lnTo>
                      <a:pt x="237" y="522"/>
                    </a:lnTo>
                    <a:lnTo>
                      <a:pt x="252" y="514"/>
                    </a:lnTo>
                    <a:lnTo>
                      <a:pt x="267" y="504"/>
                    </a:lnTo>
                    <a:lnTo>
                      <a:pt x="280" y="494"/>
                    </a:lnTo>
                    <a:lnTo>
                      <a:pt x="293" y="482"/>
                    </a:lnTo>
                    <a:lnTo>
                      <a:pt x="304" y="470"/>
                    </a:lnTo>
                    <a:lnTo>
                      <a:pt x="313" y="458"/>
                    </a:lnTo>
                    <a:lnTo>
                      <a:pt x="326" y="443"/>
                    </a:lnTo>
                    <a:lnTo>
                      <a:pt x="334" y="431"/>
                    </a:lnTo>
                    <a:lnTo>
                      <a:pt x="342" y="418"/>
                    </a:lnTo>
                    <a:lnTo>
                      <a:pt x="346" y="408"/>
                    </a:lnTo>
                    <a:lnTo>
                      <a:pt x="350" y="398"/>
                    </a:lnTo>
                    <a:lnTo>
                      <a:pt x="354" y="384"/>
                    </a:lnTo>
                    <a:lnTo>
                      <a:pt x="358" y="367"/>
                    </a:lnTo>
                    <a:lnTo>
                      <a:pt x="361" y="345"/>
                    </a:lnTo>
                    <a:lnTo>
                      <a:pt x="363" y="327"/>
                    </a:lnTo>
                    <a:lnTo>
                      <a:pt x="364" y="307"/>
                    </a:lnTo>
                    <a:lnTo>
                      <a:pt x="364" y="287"/>
                    </a:lnTo>
                    <a:lnTo>
                      <a:pt x="363" y="259"/>
                    </a:lnTo>
                    <a:lnTo>
                      <a:pt x="362" y="238"/>
                    </a:lnTo>
                    <a:lnTo>
                      <a:pt x="360" y="218"/>
                    </a:lnTo>
                    <a:lnTo>
                      <a:pt x="359" y="195"/>
                    </a:lnTo>
                    <a:lnTo>
                      <a:pt x="358" y="178"/>
                    </a:lnTo>
                    <a:lnTo>
                      <a:pt x="355" y="159"/>
                    </a:lnTo>
                    <a:lnTo>
                      <a:pt x="352" y="144"/>
                    </a:lnTo>
                    <a:lnTo>
                      <a:pt x="347" y="128"/>
                    </a:lnTo>
                    <a:lnTo>
                      <a:pt x="342" y="115"/>
                    </a:lnTo>
                    <a:lnTo>
                      <a:pt x="337" y="105"/>
                    </a:lnTo>
                    <a:lnTo>
                      <a:pt x="332" y="96"/>
                    </a:lnTo>
                    <a:lnTo>
                      <a:pt x="323" y="80"/>
                    </a:lnTo>
                    <a:lnTo>
                      <a:pt x="316" y="70"/>
                    </a:lnTo>
                    <a:lnTo>
                      <a:pt x="308" y="61"/>
                    </a:lnTo>
                    <a:lnTo>
                      <a:pt x="298" y="51"/>
                    </a:lnTo>
                    <a:lnTo>
                      <a:pt x="289" y="43"/>
                    </a:lnTo>
                    <a:lnTo>
                      <a:pt x="279" y="35"/>
                    </a:lnTo>
                    <a:lnTo>
                      <a:pt x="266" y="27"/>
                    </a:lnTo>
                    <a:lnTo>
                      <a:pt x="253" y="19"/>
                    </a:lnTo>
                    <a:lnTo>
                      <a:pt x="237" y="12"/>
                    </a:lnTo>
                    <a:lnTo>
                      <a:pt x="220" y="7"/>
                    </a:lnTo>
                    <a:lnTo>
                      <a:pt x="201" y="3"/>
                    </a:lnTo>
                    <a:lnTo>
                      <a:pt x="182" y="0"/>
                    </a:lnTo>
                    <a:lnTo>
                      <a:pt x="155" y="3"/>
                    </a:lnTo>
                    <a:lnTo>
                      <a:pt x="132" y="10"/>
                    </a:lnTo>
                    <a:lnTo>
                      <a:pt x="108" y="20"/>
                    </a:lnTo>
                    <a:lnTo>
                      <a:pt x="88" y="32"/>
                    </a:lnTo>
                    <a:lnTo>
                      <a:pt x="69" y="46"/>
                    </a:lnTo>
                    <a:lnTo>
                      <a:pt x="51" y="65"/>
                    </a:lnTo>
                    <a:lnTo>
                      <a:pt x="36" y="86"/>
                    </a:lnTo>
                    <a:close/>
                  </a:path>
                </a:pathLst>
              </a:custGeom>
              <a:solidFill>
                <a:srgbClr val="FFC08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6" name="Freeform 102"/>
              <p:cNvSpPr/>
              <p:nvPr/>
            </p:nvSpPr>
            <p:spPr>
              <a:xfrm>
                <a:off x="2666" y="1616"/>
                <a:ext cx="148" cy="32"/>
              </a:xfrm>
              <a:custGeom>
                <a:avLst/>
                <a:gdLst>
                  <a:gd name="txL" fmla="*/ 0 w 148"/>
                  <a:gd name="txT" fmla="*/ 0 h 32"/>
                  <a:gd name="txR" fmla="*/ 148 w 148"/>
                  <a:gd name="txB" fmla="*/ 32 h 32"/>
                </a:gdLst>
                <a:ahLst/>
                <a:cxnLst>
                  <a:cxn ang="0">
                    <a:pos x="0" y="22"/>
                  </a:cxn>
                  <a:cxn ang="0">
                    <a:pos x="5" y="18"/>
                  </a:cxn>
                  <a:cxn ang="0">
                    <a:pos x="12" y="12"/>
                  </a:cxn>
                  <a:cxn ang="0">
                    <a:pos x="25" y="6"/>
                  </a:cxn>
                  <a:cxn ang="0">
                    <a:pos x="40" y="2"/>
                  </a:cxn>
                  <a:cxn ang="0">
                    <a:pos x="55" y="0"/>
                  </a:cxn>
                  <a:cxn ang="0">
                    <a:pos x="68" y="0"/>
                  </a:cxn>
                  <a:cxn ang="0">
                    <a:pos x="77" y="1"/>
                  </a:cxn>
                  <a:cxn ang="0">
                    <a:pos x="84" y="0"/>
                  </a:cxn>
                  <a:cxn ang="0">
                    <a:pos x="91" y="0"/>
                  </a:cxn>
                  <a:cxn ang="0">
                    <a:pos x="100" y="1"/>
                  </a:cxn>
                  <a:cxn ang="0">
                    <a:pos x="111" y="3"/>
                  </a:cxn>
                  <a:cxn ang="0">
                    <a:pos x="121" y="6"/>
                  </a:cxn>
                  <a:cxn ang="0">
                    <a:pos x="133" y="10"/>
                  </a:cxn>
                  <a:cxn ang="0">
                    <a:pos x="139" y="14"/>
                  </a:cxn>
                  <a:cxn ang="0">
                    <a:pos x="144" y="18"/>
                  </a:cxn>
                  <a:cxn ang="0">
                    <a:pos x="148" y="24"/>
                  </a:cxn>
                  <a:cxn ang="0">
                    <a:pos x="147" y="26"/>
                  </a:cxn>
                  <a:cxn ang="0">
                    <a:pos x="133" y="30"/>
                  </a:cxn>
                  <a:cxn ang="0">
                    <a:pos x="109" y="32"/>
                  </a:cxn>
                  <a:cxn ang="0">
                    <a:pos x="86" y="32"/>
                  </a:cxn>
                  <a:cxn ang="0">
                    <a:pos x="62" y="32"/>
                  </a:cxn>
                  <a:cxn ang="0">
                    <a:pos x="30" y="30"/>
                  </a:cxn>
                  <a:cxn ang="0">
                    <a:pos x="9" y="28"/>
                  </a:cxn>
                  <a:cxn ang="0">
                    <a:pos x="3" y="26"/>
                  </a:cxn>
                  <a:cxn ang="0">
                    <a:pos x="0" y="22"/>
                  </a:cxn>
                </a:cxnLst>
                <a:rect l="txL" t="txT" r="txR" b="txB"/>
                <a:pathLst>
                  <a:path w="148" h="32">
                    <a:moveTo>
                      <a:pt x="0" y="22"/>
                    </a:moveTo>
                    <a:lnTo>
                      <a:pt x="5" y="18"/>
                    </a:lnTo>
                    <a:lnTo>
                      <a:pt x="12" y="12"/>
                    </a:lnTo>
                    <a:lnTo>
                      <a:pt x="25" y="6"/>
                    </a:lnTo>
                    <a:lnTo>
                      <a:pt x="40" y="2"/>
                    </a:lnTo>
                    <a:lnTo>
                      <a:pt x="55" y="0"/>
                    </a:lnTo>
                    <a:lnTo>
                      <a:pt x="68" y="0"/>
                    </a:lnTo>
                    <a:lnTo>
                      <a:pt x="77" y="1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100" y="1"/>
                    </a:lnTo>
                    <a:lnTo>
                      <a:pt x="111" y="3"/>
                    </a:lnTo>
                    <a:lnTo>
                      <a:pt x="121" y="6"/>
                    </a:lnTo>
                    <a:lnTo>
                      <a:pt x="133" y="10"/>
                    </a:lnTo>
                    <a:lnTo>
                      <a:pt x="139" y="14"/>
                    </a:lnTo>
                    <a:lnTo>
                      <a:pt x="144" y="18"/>
                    </a:lnTo>
                    <a:lnTo>
                      <a:pt x="148" y="24"/>
                    </a:lnTo>
                    <a:lnTo>
                      <a:pt x="147" y="26"/>
                    </a:lnTo>
                    <a:lnTo>
                      <a:pt x="133" y="30"/>
                    </a:lnTo>
                    <a:lnTo>
                      <a:pt x="109" y="32"/>
                    </a:lnTo>
                    <a:lnTo>
                      <a:pt x="86" y="32"/>
                    </a:lnTo>
                    <a:lnTo>
                      <a:pt x="62" y="32"/>
                    </a:lnTo>
                    <a:lnTo>
                      <a:pt x="30" y="30"/>
                    </a:lnTo>
                    <a:lnTo>
                      <a:pt x="9" y="28"/>
                    </a:lnTo>
                    <a:lnTo>
                      <a:pt x="3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E0C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7" name="Freeform 103"/>
              <p:cNvSpPr/>
              <p:nvPr/>
            </p:nvSpPr>
            <p:spPr>
              <a:xfrm>
                <a:off x="2535" y="1162"/>
                <a:ext cx="421" cy="288"/>
              </a:xfrm>
              <a:custGeom>
                <a:avLst/>
                <a:gdLst>
                  <a:gd name="txL" fmla="*/ 0 w 421"/>
                  <a:gd name="txT" fmla="*/ 0 h 288"/>
                  <a:gd name="txR" fmla="*/ 421 w 421"/>
                  <a:gd name="txB" fmla="*/ 288 h 288"/>
                </a:gdLst>
                <a:ahLst/>
                <a:cxnLst>
                  <a:cxn ang="0">
                    <a:pos x="13" y="274"/>
                  </a:cxn>
                  <a:cxn ang="0">
                    <a:pos x="11" y="253"/>
                  </a:cxn>
                  <a:cxn ang="0">
                    <a:pos x="15" y="238"/>
                  </a:cxn>
                  <a:cxn ang="0">
                    <a:pos x="12" y="218"/>
                  </a:cxn>
                  <a:cxn ang="0">
                    <a:pos x="11" y="202"/>
                  </a:cxn>
                  <a:cxn ang="0">
                    <a:pos x="10" y="191"/>
                  </a:cxn>
                  <a:cxn ang="0">
                    <a:pos x="19" y="181"/>
                  </a:cxn>
                  <a:cxn ang="0">
                    <a:pos x="12" y="154"/>
                  </a:cxn>
                  <a:cxn ang="0">
                    <a:pos x="21" y="150"/>
                  </a:cxn>
                  <a:cxn ang="0">
                    <a:pos x="32" y="142"/>
                  </a:cxn>
                  <a:cxn ang="0">
                    <a:pos x="30" y="127"/>
                  </a:cxn>
                  <a:cxn ang="0">
                    <a:pos x="39" y="120"/>
                  </a:cxn>
                  <a:cxn ang="0">
                    <a:pos x="36" y="101"/>
                  </a:cxn>
                  <a:cxn ang="0">
                    <a:pos x="38" y="89"/>
                  </a:cxn>
                  <a:cxn ang="0">
                    <a:pos x="47" y="70"/>
                  </a:cxn>
                  <a:cxn ang="0">
                    <a:pos x="52" y="55"/>
                  </a:cxn>
                  <a:cxn ang="0">
                    <a:pos x="73" y="63"/>
                  </a:cxn>
                  <a:cxn ang="0">
                    <a:pos x="80" y="37"/>
                  </a:cxn>
                  <a:cxn ang="0">
                    <a:pos x="93" y="52"/>
                  </a:cxn>
                  <a:cxn ang="0">
                    <a:pos x="111" y="31"/>
                  </a:cxn>
                  <a:cxn ang="0">
                    <a:pos x="141" y="14"/>
                  </a:cxn>
                  <a:cxn ang="0">
                    <a:pos x="195" y="2"/>
                  </a:cxn>
                  <a:cxn ang="0">
                    <a:pos x="233" y="0"/>
                  </a:cxn>
                  <a:cxn ang="0">
                    <a:pos x="245" y="11"/>
                  </a:cxn>
                  <a:cxn ang="0">
                    <a:pos x="265" y="18"/>
                  </a:cxn>
                  <a:cxn ang="0">
                    <a:pos x="297" y="14"/>
                  </a:cxn>
                  <a:cxn ang="0">
                    <a:pos x="294" y="26"/>
                  </a:cxn>
                  <a:cxn ang="0">
                    <a:pos x="323" y="27"/>
                  </a:cxn>
                  <a:cxn ang="0">
                    <a:pos x="321" y="37"/>
                  </a:cxn>
                  <a:cxn ang="0">
                    <a:pos x="338" y="44"/>
                  </a:cxn>
                  <a:cxn ang="0">
                    <a:pos x="367" y="55"/>
                  </a:cxn>
                  <a:cxn ang="0">
                    <a:pos x="366" y="68"/>
                  </a:cxn>
                  <a:cxn ang="0">
                    <a:pos x="367" y="78"/>
                  </a:cxn>
                  <a:cxn ang="0">
                    <a:pos x="395" y="88"/>
                  </a:cxn>
                  <a:cxn ang="0">
                    <a:pos x="395" y="107"/>
                  </a:cxn>
                  <a:cxn ang="0">
                    <a:pos x="404" y="134"/>
                  </a:cxn>
                  <a:cxn ang="0">
                    <a:pos x="400" y="162"/>
                  </a:cxn>
                  <a:cxn ang="0">
                    <a:pos x="400" y="194"/>
                  </a:cxn>
                  <a:cxn ang="0">
                    <a:pos x="400" y="228"/>
                  </a:cxn>
                  <a:cxn ang="0">
                    <a:pos x="381" y="286"/>
                  </a:cxn>
                  <a:cxn ang="0">
                    <a:pos x="345" y="141"/>
                  </a:cxn>
                  <a:cxn ang="0">
                    <a:pos x="277" y="118"/>
                  </a:cxn>
                  <a:cxn ang="0">
                    <a:pos x="194" y="98"/>
                  </a:cxn>
                  <a:cxn ang="0">
                    <a:pos x="111" y="100"/>
                  </a:cxn>
                  <a:cxn ang="0">
                    <a:pos x="89" y="111"/>
                  </a:cxn>
                  <a:cxn ang="0">
                    <a:pos x="67" y="140"/>
                  </a:cxn>
                  <a:cxn ang="0">
                    <a:pos x="53" y="184"/>
                  </a:cxn>
                  <a:cxn ang="0">
                    <a:pos x="36" y="218"/>
                  </a:cxn>
                </a:cxnLst>
                <a:rect l="txL" t="txT" r="txR" b="txB"/>
                <a:pathLst>
                  <a:path w="421" h="288">
                    <a:moveTo>
                      <a:pt x="25" y="288"/>
                    </a:moveTo>
                    <a:lnTo>
                      <a:pt x="21" y="283"/>
                    </a:lnTo>
                    <a:lnTo>
                      <a:pt x="13" y="274"/>
                    </a:lnTo>
                    <a:lnTo>
                      <a:pt x="21" y="270"/>
                    </a:lnTo>
                    <a:lnTo>
                      <a:pt x="16" y="262"/>
                    </a:lnTo>
                    <a:lnTo>
                      <a:pt x="11" y="253"/>
                    </a:lnTo>
                    <a:lnTo>
                      <a:pt x="7" y="247"/>
                    </a:lnTo>
                    <a:lnTo>
                      <a:pt x="18" y="247"/>
                    </a:lnTo>
                    <a:lnTo>
                      <a:pt x="15" y="238"/>
                    </a:lnTo>
                    <a:lnTo>
                      <a:pt x="9" y="228"/>
                    </a:lnTo>
                    <a:lnTo>
                      <a:pt x="0" y="219"/>
                    </a:lnTo>
                    <a:lnTo>
                      <a:pt x="12" y="218"/>
                    </a:lnTo>
                    <a:lnTo>
                      <a:pt x="9" y="210"/>
                    </a:lnTo>
                    <a:lnTo>
                      <a:pt x="4" y="200"/>
                    </a:lnTo>
                    <a:lnTo>
                      <a:pt x="11" y="202"/>
                    </a:lnTo>
                    <a:lnTo>
                      <a:pt x="17" y="204"/>
                    </a:lnTo>
                    <a:lnTo>
                      <a:pt x="15" y="198"/>
                    </a:lnTo>
                    <a:lnTo>
                      <a:pt x="10" y="191"/>
                    </a:lnTo>
                    <a:lnTo>
                      <a:pt x="16" y="191"/>
                    </a:lnTo>
                    <a:lnTo>
                      <a:pt x="13" y="180"/>
                    </a:lnTo>
                    <a:lnTo>
                      <a:pt x="19" y="181"/>
                    </a:lnTo>
                    <a:lnTo>
                      <a:pt x="19" y="173"/>
                    </a:lnTo>
                    <a:lnTo>
                      <a:pt x="17" y="166"/>
                    </a:lnTo>
                    <a:lnTo>
                      <a:pt x="12" y="154"/>
                    </a:lnTo>
                    <a:lnTo>
                      <a:pt x="19" y="156"/>
                    </a:lnTo>
                    <a:lnTo>
                      <a:pt x="26" y="158"/>
                    </a:lnTo>
                    <a:lnTo>
                      <a:pt x="21" y="150"/>
                    </a:lnTo>
                    <a:lnTo>
                      <a:pt x="31" y="151"/>
                    </a:lnTo>
                    <a:lnTo>
                      <a:pt x="39" y="152"/>
                    </a:lnTo>
                    <a:lnTo>
                      <a:pt x="32" y="142"/>
                    </a:lnTo>
                    <a:lnTo>
                      <a:pt x="28" y="136"/>
                    </a:lnTo>
                    <a:lnTo>
                      <a:pt x="22" y="128"/>
                    </a:lnTo>
                    <a:lnTo>
                      <a:pt x="30" y="127"/>
                    </a:lnTo>
                    <a:lnTo>
                      <a:pt x="38" y="127"/>
                    </a:lnTo>
                    <a:lnTo>
                      <a:pt x="45" y="126"/>
                    </a:lnTo>
                    <a:lnTo>
                      <a:pt x="39" y="120"/>
                    </a:lnTo>
                    <a:lnTo>
                      <a:pt x="32" y="114"/>
                    </a:lnTo>
                    <a:lnTo>
                      <a:pt x="40" y="111"/>
                    </a:lnTo>
                    <a:lnTo>
                      <a:pt x="36" y="101"/>
                    </a:lnTo>
                    <a:lnTo>
                      <a:pt x="32" y="94"/>
                    </a:lnTo>
                    <a:lnTo>
                      <a:pt x="29" y="88"/>
                    </a:lnTo>
                    <a:lnTo>
                      <a:pt x="38" y="89"/>
                    </a:lnTo>
                    <a:lnTo>
                      <a:pt x="46" y="91"/>
                    </a:lnTo>
                    <a:lnTo>
                      <a:pt x="48" y="81"/>
                    </a:lnTo>
                    <a:lnTo>
                      <a:pt x="47" y="70"/>
                    </a:lnTo>
                    <a:lnTo>
                      <a:pt x="45" y="60"/>
                    </a:lnTo>
                    <a:lnTo>
                      <a:pt x="38" y="48"/>
                    </a:lnTo>
                    <a:lnTo>
                      <a:pt x="52" y="55"/>
                    </a:lnTo>
                    <a:lnTo>
                      <a:pt x="58" y="58"/>
                    </a:lnTo>
                    <a:lnTo>
                      <a:pt x="65" y="63"/>
                    </a:lnTo>
                    <a:lnTo>
                      <a:pt x="73" y="63"/>
                    </a:lnTo>
                    <a:lnTo>
                      <a:pt x="73" y="55"/>
                    </a:lnTo>
                    <a:lnTo>
                      <a:pt x="75" y="47"/>
                    </a:lnTo>
                    <a:lnTo>
                      <a:pt x="80" y="37"/>
                    </a:lnTo>
                    <a:lnTo>
                      <a:pt x="84" y="44"/>
                    </a:lnTo>
                    <a:lnTo>
                      <a:pt x="87" y="48"/>
                    </a:lnTo>
                    <a:lnTo>
                      <a:pt x="93" y="52"/>
                    </a:lnTo>
                    <a:lnTo>
                      <a:pt x="97" y="45"/>
                    </a:lnTo>
                    <a:lnTo>
                      <a:pt x="102" y="38"/>
                    </a:lnTo>
                    <a:lnTo>
                      <a:pt x="111" y="31"/>
                    </a:lnTo>
                    <a:lnTo>
                      <a:pt x="119" y="23"/>
                    </a:lnTo>
                    <a:lnTo>
                      <a:pt x="129" y="17"/>
                    </a:lnTo>
                    <a:lnTo>
                      <a:pt x="141" y="14"/>
                    </a:lnTo>
                    <a:lnTo>
                      <a:pt x="157" y="11"/>
                    </a:lnTo>
                    <a:lnTo>
                      <a:pt x="180" y="5"/>
                    </a:lnTo>
                    <a:lnTo>
                      <a:pt x="195" y="2"/>
                    </a:lnTo>
                    <a:lnTo>
                      <a:pt x="208" y="1"/>
                    </a:lnTo>
                    <a:lnTo>
                      <a:pt x="218" y="0"/>
                    </a:lnTo>
                    <a:lnTo>
                      <a:pt x="233" y="0"/>
                    </a:lnTo>
                    <a:lnTo>
                      <a:pt x="261" y="1"/>
                    </a:lnTo>
                    <a:lnTo>
                      <a:pt x="251" y="5"/>
                    </a:lnTo>
                    <a:lnTo>
                      <a:pt x="245" y="11"/>
                    </a:lnTo>
                    <a:lnTo>
                      <a:pt x="243" y="14"/>
                    </a:lnTo>
                    <a:lnTo>
                      <a:pt x="253" y="17"/>
                    </a:lnTo>
                    <a:lnTo>
                      <a:pt x="265" y="18"/>
                    </a:lnTo>
                    <a:lnTo>
                      <a:pt x="277" y="17"/>
                    </a:lnTo>
                    <a:lnTo>
                      <a:pt x="288" y="16"/>
                    </a:lnTo>
                    <a:lnTo>
                      <a:pt x="297" y="14"/>
                    </a:lnTo>
                    <a:lnTo>
                      <a:pt x="314" y="15"/>
                    </a:lnTo>
                    <a:lnTo>
                      <a:pt x="303" y="19"/>
                    </a:lnTo>
                    <a:lnTo>
                      <a:pt x="294" y="26"/>
                    </a:lnTo>
                    <a:lnTo>
                      <a:pt x="303" y="27"/>
                    </a:lnTo>
                    <a:lnTo>
                      <a:pt x="311" y="26"/>
                    </a:lnTo>
                    <a:lnTo>
                      <a:pt x="323" y="27"/>
                    </a:lnTo>
                    <a:lnTo>
                      <a:pt x="342" y="33"/>
                    </a:lnTo>
                    <a:lnTo>
                      <a:pt x="331" y="35"/>
                    </a:lnTo>
                    <a:lnTo>
                      <a:pt x="321" y="37"/>
                    </a:lnTo>
                    <a:lnTo>
                      <a:pt x="315" y="40"/>
                    </a:lnTo>
                    <a:lnTo>
                      <a:pt x="328" y="42"/>
                    </a:lnTo>
                    <a:lnTo>
                      <a:pt x="338" y="44"/>
                    </a:lnTo>
                    <a:lnTo>
                      <a:pt x="345" y="45"/>
                    </a:lnTo>
                    <a:lnTo>
                      <a:pt x="355" y="49"/>
                    </a:lnTo>
                    <a:lnTo>
                      <a:pt x="367" y="55"/>
                    </a:lnTo>
                    <a:lnTo>
                      <a:pt x="385" y="61"/>
                    </a:lnTo>
                    <a:lnTo>
                      <a:pt x="374" y="64"/>
                    </a:lnTo>
                    <a:lnTo>
                      <a:pt x="366" y="68"/>
                    </a:lnTo>
                    <a:lnTo>
                      <a:pt x="360" y="72"/>
                    </a:lnTo>
                    <a:lnTo>
                      <a:pt x="359" y="77"/>
                    </a:lnTo>
                    <a:lnTo>
                      <a:pt x="367" y="78"/>
                    </a:lnTo>
                    <a:lnTo>
                      <a:pt x="375" y="81"/>
                    </a:lnTo>
                    <a:lnTo>
                      <a:pt x="383" y="85"/>
                    </a:lnTo>
                    <a:lnTo>
                      <a:pt x="395" y="88"/>
                    </a:lnTo>
                    <a:lnTo>
                      <a:pt x="404" y="87"/>
                    </a:lnTo>
                    <a:lnTo>
                      <a:pt x="397" y="95"/>
                    </a:lnTo>
                    <a:lnTo>
                      <a:pt x="395" y="107"/>
                    </a:lnTo>
                    <a:lnTo>
                      <a:pt x="399" y="117"/>
                    </a:lnTo>
                    <a:lnTo>
                      <a:pt x="402" y="126"/>
                    </a:lnTo>
                    <a:lnTo>
                      <a:pt x="404" y="134"/>
                    </a:lnTo>
                    <a:lnTo>
                      <a:pt x="397" y="149"/>
                    </a:lnTo>
                    <a:lnTo>
                      <a:pt x="421" y="148"/>
                    </a:lnTo>
                    <a:lnTo>
                      <a:pt x="400" y="162"/>
                    </a:lnTo>
                    <a:lnTo>
                      <a:pt x="393" y="171"/>
                    </a:lnTo>
                    <a:lnTo>
                      <a:pt x="390" y="187"/>
                    </a:lnTo>
                    <a:lnTo>
                      <a:pt x="400" y="194"/>
                    </a:lnTo>
                    <a:lnTo>
                      <a:pt x="396" y="204"/>
                    </a:lnTo>
                    <a:lnTo>
                      <a:pt x="393" y="217"/>
                    </a:lnTo>
                    <a:lnTo>
                      <a:pt x="400" y="228"/>
                    </a:lnTo>
                    <a:lnTo>
                      <a:pt x="390" y="244"/>
                    </a:lnTo>
                    <a:lnTo>
                      <a:pt x="386" y="254"/>
                    </a:lnTo>
                    <a:lnTo>
                      <a:pt x="381" y="286"/>
                    </a:lnTo>
                    <a:lnTo>
                      <a:pt x="373" y="211"/>
                    </a:lnTo>
                    <a:lnTo>
                      <a:pt x="364" y="183"/>
                    </a:lnTo>
                    <a:lnTo>
                      <a:pt x="345" y="141"/>
                    </a:lnTo>
                    <a:lnTo>
                      <a:pt x="329" y="127"/>
                    </a:lnTo>
                    <a:lnTo>
                      <a:pt x="304" y="120"/>
                    </a:lnTo>
                    <a:lnTo>
                      <a:pt x="277" y="118"/>
                    </a:lnTo>
                    <a:lnTo>
                      <a:pt x="248" y="111"/>
                    </a:lnTo>
                    <a:lnTo>
                      <a:pt x="223" y="105"/>
                    </a:lnTo>
                    <a:lnTo>
                      <a:pt x="194" y="98"/>
                    </a:lnTo>
                    <a:lnTo>
                      <a:pt x="167" y="96"/>
                    </a:lnTo>
                    <a:lnTo>
                      <a:pt x="117" y="94"/>
                    </a:lnTo>
                    <a:lnTo>
                      <a:pt x="111" y="100"/>
                    </a:lnTo>
                    <a:lnTo>
                      <a:pt x="103" y="106"/>
                    </a:lnTo>
                    <a:lnTo>
                      <a:pt x="95" y="111"/>
                    </a:lnTo>
                    <a:lnTo>
                      <a:pt x="89" y="111"/>
                    </a:lnTo>
                    <a:lnTo>
                      <a:pt x="82" y="114"/>
                    </a:lnTo>
                    <a:lnTo>
                      <a:pt x="75" y="127"/>
                    </a:lnTo>
                    <a:lnTo>
                      <a:pt x="67" y="140"/>
                    </a:lnTo>
                    <a:lnTo>
                      <a:pt x="65" y="158"/>
                    </a:lnTo>
                    <a:lnTo>
                      <a:pt x="59" y="170"/>
                    </a:lnTo>
                    <a:lnTo>
                      <a:pt x="53" y="184"/>
                    </a:lnTo>
                    <a:lnTo>
                      <a:pt x="46" y="194"/>
                    </a:lnTo>
                    <a:lnTo>
                      <a:pt x="40" y="205"/>
                    </a:lnTo>
                    <a:lnTo>
                      <a:pt x="36" y="218"/>
                    </a:lnTo>
                    <a:lnTo>
                      <a:pt x="33" y="233"/>
                    </a:lnTo>
                    <a:lnTo>
                      <a:pt x="25" y="288"/>
                    </a:lnTo>
                    <a:close/>
                  </a:path>
                </a:pathLst>
              </a:custGeom>
              <a:solidFill>
                <a:srgbClr val="201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18" name="Group 104"/>
              <p:cNvGrpSpPr/>
              <p:nvPr/>
            </p:nvGrpSpPr>
            <p:grpSpPr>
              <a:xfrm>
                <a:off x="2646" y="1444"/>
                <a:ext cx="177" cy="29"/>
                <a:chOff x="2646" y="1444"/>
                <a:chExt cx="177" cy="29"/>
              </a:xfrm>
            </p:grpSpPr>
            <p:grpSp>
              <p:nvGrpSpPr>
                <p:cNvPr id="4141" name="Group 105"/>
                <p:cNvGrpSpPr/>
                <p:nvPr/>
              </p:nvGrpSpPr>
              <p:grpSpPr>
                <a:xfrm>
                  <a:off x="2646" y="1444"/>
                  <a:ext cx="29" cy="29"/>
                  <a:chOff x="2646" y="1444"/>
                  <a:chExt cx="29" cy="29"/>
                </a:xfrm>
              </p:grpSpPr>
              <p:sp>
                <p:nvSpPr>
                  <p:cNvPr id="4145" name="Oval 106"/>
                  <p:cNvSpPr/>
                  <p:nvPr/>
                </p:nvSpPr>
                <p:spPr>
                  <a:xfrm>
                    <a:off x="2646" y="1444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 cap="flat" cmpd="sng">
                    <a:solidFill>
                      <a:srgbClr val="00008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46" name="Oval 107"/>
                  <p:cNvSpPr/>
                  <p:nvPr/>
                </p:nvSpPr>
                <p:spPr>
                  <a:xfrm>
                    <a:off x="2654" y="1448"/>
                    <a:ext cx="13" cy="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142" name="Group 108"/>
                <p:cNvGrpSpPr/>
                <p:nvPr/>
              </p:nvGrpSpPr>
              <p:grpSpPr>
                <a:xfrm>
                  <a:off x="2794" y="1444"/>
                  <a:ext cx="29" cy="29"/>
                  <a:chOff x="2794" y="1444"/>
                  <a:chExt cx="29" cy="29"/>
                </a:xfrm>
              </p:grpSpPr>
              <p:sp>
                <p:nvSpPr>
                  <p:cNvPr id="4143" name="Oval 109"/>
                  <p:cNvSpPr/>
                  <p:nvPr/>
                </p:nvSpPr>
                <p:spPr>
                  <a:xfrm>
                    <a:off x="2794" y="1444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 cap="flat" cmpd="sng">
                    <a:solidFill>
                      <a:srgbClr val="00008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44" name="Oval 110"/>
                  <p:cNvSpPr/>
                  <p:nvPr/>
                </p:nvSpPr>
                <p:spPr>
                  <a:xfrm>
                    <a:off x="2801" y="1448"/>
                    <a:ext cx="13" cy="1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119" name="Arc 111"/>
              <p:cNvSpPr/>
              <p:nvPr/>
            </p:nvSpPr>
            <p:spPr>
              <a:xfrm>
                <a:off x="2697" y="1541"/>
                <a:ext cx="81" cy="41"/>
              </a:xfrm>
              <a:custGeom>
                <a:avLst/>
                <a:gdLst>
                  <a:gd name="txL" fmla="*/ 0 w 43200"/>
                  <a:gd name="txT" fmla="*/ 0 h 21600"/>
                  <a:gd name="txR" fmla="*/ 43200 w 43200"/>
                  <a:gd name="txB" fmla="*/ 21600 h 21600"/>
                </a:gdLst>
                <a:ahLst/>
                <a:cxnLst>
                  <a:cxn ang="0">
                    <a:pos x="81" y="0"/>
                  </a:cxn>
                  <a:cxn ang="0">
                    <a:pos x="0" y="0"/>
                  </a:cxn>
                  <a:cxn ang="0">
                    <a:pos x="41" y="0"/>
                  </a:cxn>
                </a:cxnLst>
                <a:rect l="txL" t="txT" r="txR" b="txB"/>
                <a:pathLst>
                  <a:path w="43200" h="21600" fill="none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200" h="21600" stroke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0" name="Group 112"/>
              <p:cNvGrpSpPr/>
              <p:nvPr/>
            </p:nvGrpSpPr>
            <p:grpSpPr>
              <a:xfrm>
                <a:off x="2614" y="1348"/>
                <a:ext cx="255" cy="71"/>
                <a:chOff x="2614" y="1348"/>
                <a:chExt cx="255" cy="71"/>
              </a:xfrm>
            </p:grpSpPr>
            <p:sp>
              <p:nvSpPr>
                <p:cNvPr id="4139" name="Freeform 113"/>
                <p:cNvSpPr/>
                <p:nvPr/>
              </p:nvSpPr>
              <p:spPr>
                <a:xfrm>
                  <a:off x="2614" y="1348"/>
                  <a:ext cx="78" cy="66"/>
                </a:xfrm>
                <a:custGeom>
                  <a:avLst/>
                  <a:gdLst>
                    <a:gd name="txL" fmla="*/ 0 w 78"/>
                    <a:gd name="txT" fmla="*/ 0 h 66"/>
                    <a:gd name="txR" fmla="*/ 78 w 78"/>
                    <a:gd name="txB" fmla="*/ 66 h 66"/>
                  </a:gdLst>
                  <a:ahLst/>
                  <a:cxnLst>
                    <a:cxn ang="0">
                      <a:pos x="67" y="5"/>
                    </a:cxn>
                    <a:cxn ang="0">
                      <a:pos x="59" y="8"/>
                    </a:cxn>
                    <a:cxn ang="0">
                      <a:pos x="51" y="12"/>
                    </a:cxn>
                    <a:cxn ang="0">
                      <a:pos x="45" y="16"/>
                    </a:cxn>
                    <a:cxn ang="0">
                      <a:pos x="40" y="20"/>
                    </a:cxn>
                    <a:cxn ang="0">
                      <a:pos x="35" y="28"/>
                    </a:cxn>
                    <a:cxn ang="0">
                      <a:pos x="30" y="37"/>
                    </a:cxn>
                    <a:cxn ang="0">
                      <a:pos x="26" y="44"/>
                    </a:cxn>
                    <a:cxn ang="0">
                      <a:pos x="22" y="49"/>
                    </a:cxn>
                    <a:cxn ang="0">
                      <a:pos x="17" y="55"/>
                    </a:cxn>
                    <a:cxn ang="0">
                      <a:pos x="0" y="66"/>
                    </a:cxn>
                    <a:cxn ang="0">
                      <a:pos x="11" y="63"/>
                    </a:cxn>
                    <a:cxn ang="0">
                      <a:pos x="18" y="61"/>
                    </a:cxn>
                    <a:cxn ang="0">
                      <a:pos x="25" y="57"/>
                    </a:cxn>
                    <a:cxn ang="0">
                      <a:pos x="33" y="50"/>
                    </a:cxn>
                    <a:cxn ang="0">
                      <a:pos x="37" y="45"/>
                    </a:cxn>
                    <a:cxn ang="0">
                      <a:pos x="43" y="37"/>
                    </a:cxn>
                    <a:cxn ang="0">
                      <a:pos x="46" y="30"/>
                    </a:cxn>
                    <a:cxn ang="0">
                      <a:pos x="50" y="24"/>
                    </a:cxn>
                    <a:cxn ang="0">
                      <a:pos x="55" y="17"/>
                    </a:cxn>
                    <a:cxn ang="0">
                      <a:pos x="60" y="14"/>
                    </a:cxn>
                    <a:cxn ang="0">
                      <a:pos x="68" y="10"/>
                    </a:cxn>
                    <a:cxn ang="0">
                      <a:pos x="74" y="7"/>
                    </a:cxn>
                    <a:cxn ang="0">
                      <a:pos x="78" y="0"/>
                    </a:cxn>
                    <a:cxn ang="0">
                      <a:pos x="67" y="5"/>
                    </a:cxn>
                  </a:cxnLst>
                  <a:rect l="txL" t="txT" r="txR" b="txB"/>
                  <a:pathLst>
                    <a:path w="78" h="66">
                      <a:moveTo>
                        <a:pt x="67" y="5"/>
                      </a:moveTo>
                      <a:lnTo>
                        <a:pt x="59" y="8"/>
                      </a:lnTo>
                      <a:lnTo>
                        <a:pt x="51" y="12"/>
                      </a:lnTo>
                      <a:lnTo>
                        <a:pt x="45" y="16"/>
                      </a:lnTo>
                      <a:lnTo>
                        <a:pt x="40" y="20"/>
                      </a:lnTo>
                      <a:lnTo>
                        <a:pt x="35" y="28"/>
                      </a:lnTo>
                      <a:lnTo>
                        <a:pt x="30" y="37"/>
                      </a:lnTo>
                      <a:lnTo>
                        <a:pt x="26" y="44"/>
                      </a:lnTo>
                      <a:lnTo>
                        <a:pt x="22" y="49"/>
                      </a:lnTo>
                      <a:lnTo>
                        <a:pt x="17" y="55"/>
                      </a:lnTo>
                      <a:lnTo>
                        <a:pt x="0" y="66"/>
                      </a:lnTo>
                      <a:lnTo>
                        <a:pt x="11" y="63"/>
                      </a:lnTo>
                      <a:lnTo>
                        <a:pt x="18" y="61"/>
                      </a:lnTo>
                      <a:lnTo>
                        <a:pt x="25" y="57"/>
                      </a:lnTo>
                      <a:lnTo>
                        <a:pt x="33" y="50"/>
                      </a:lnTo>
                      <a:lnTo>
                        <a:pt x="37" y="45"/>
                      </a:lnTo>
                      <a:lnTo>
                        <a:pt x="43" y="37"/>
                      </a:lnTo>
                      <a:lnTo>
                        <a:pt x="46" y="30"/>
                      </a:lnTo>
                      <a:lnTo>
                        <a:pt x="50" y="24"/>
                      </a:lnTo>
                      <a:lnTo>
                        <a:pt x="55" y="17"/>
                      </a:lnTo>
                      <a:lnTo>
                        <a:pt x="60" y="14"/>
                      </a:lnTo>
                      <a:lnTo>
                        <a:pt x="68" y="10"/>
                      </a:lnTo>
                      <a:lnTo>
                        <a:pt x="74" y="7"/>
                      </a:lnTo>
                      <a:lnTo>
                        <a:pt x="78" y="0"/>
                      </a:lnTo>
                      <a:lnTo>
                        <a:pt x="67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0" name="Freeform 114"/>
                <p:cNvSpPr/>
                <p:nvPr/>
              </p:nvSpPr>
              <p:spPr>
                <a:xfrm>
                  <a:off x="2791" y="1353"/>
                  <a:ext cx="78" cy="66"/>
                </a:xfrm>
                <a:custGeom>
                  <a:avLst/>
                  <a:gdLst>
                    <a:gd name="txL" fmla="*/ 0 w 78"/>
                    <a:gd name="txT" fmla="*/ 0 h 66"/>
                    <a:gd name="txR" fmla="*/ 78 w 78"/>
                    <a:gd name="txB" fmla="*/ 66 h 66"/>
                  </a:gdLst>
                  <a:ahLst/>
                  <a:cxnLst>
                    <a:cxn ang="0">
                      <a:pos x="11" y="5"/>
                    </a:cxn>
                    <a:cxn ang="0">
                      <a:pos x="20" y="8"/>
                    </a:cxn>
                    <a:cxn ang="0">
                      <a:pos x="27" y="11"/>
                    </a:cxn>
                    <a:cxn ang="0">
                      <a:pos x="33" y="15"/>
                    </a:cxn>
                    <a:cxn ang="0">
                      <a:pos x="38" y="20"/>
                    </a:cxn>
                    <a:cxn ang="0">
                      <a:pos x="43" y="28"/>
                    </a:cxn>
                    <a:cxn ang="0">
                      <a:pos x="48" y="37"/>
                    </a:cxn>
                    <a:cxn ang="0">
                      <a:pos x="52" y="44"/>
                    </a:cxn>
                    <a:cxn ang="0">
                      <a:pos x="56" y="49"/>
                    </a:cxn>
                    <a:cxn ang="0">
                      <a:pos x="61" y="55"/>
                    </a:cxn>
                    <a:cxn ang="0">
                      <a:pos x="78" y="66"/>
                    </a:cxn>
                    <a:cxn ang="0">
                      <a:pos x="67" y="63"/>
                    </a:cxn>
                    <a:cxn ang="0">
                      <a:pos x="60" y="60"/>
                    </a:cxn>
                    <a:cxn ang="0">
                      <a:pos x="53" y="56"/>
                    </a:cxn>
                    <a:cxn ang="0">
                      <a:pos x="45" y="50"/>
                    </a:cxn>
                    <a:cxn ang="0">
                      <a:pos x="41" y="45"/>
                    </a:cxn>
                    <a:cxn ang="0">
                      <a:pos x="35" y="36"/>
                    </a:cxn>
                    <a:cxn ang="0">
                      <a:pos x="32" y="30"/>
                    </a:cxn>
                    <a:cxn ang="0">
                      <a:pos x="28" y="24"/>
                    </a:cxn>
                    <a:cxn ang="0">
                      <a:pos x="23" y="17"/>
                    </a:cxn>
                    <a:cxn ang="0">
                      <a:pos x="18" y="14"/>
                    </a:cxn>
                    <a:cxn ang="0">
                      <a:pos x="10" y="1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11" y="5"/>
                    </a:cxn>
                  </a:cxnLst>
                  <a:rect l="txL" t="txT" r="txR" b="txB"/>
                  <a:pathLst>
                    <a:path w="78" h="66">
                      <a:moveTo>
                        <a:pt x="11" y="5"/>
                      </a:moveTo>
                      <a:lnTo>
                        <a:pt x="20" y="8"/>
                      </a:lnTo>
                      <a:lnTo>
                        <a:pt x="27" y="11"/>
                      </a:lnTo>
                      <a:lnTo>
                        <a:pt x="33" y="15"/>
                      </a:lnTo>
                      <a:lnTo>
                        <a:pt x="38" y="20"/>
                      </a:lnTo>
                      <a:lnTo>
                        <a:pt x="43" y="28"/>
                      </a:lnTo>
                      <a:lnTo>
                        <a:pt x="48" y="37"/>
                      </a:lnTo>
                      <a:lnTo>
                        <a:pt x="52" y="44"/>
                      </a:lnTo>
                      <a:lnTo>
                        <a:pt x="56" y="49"/>
                      </a:lnTo>
                      <a:lnTo>
                        <a:pt x="61" y="55"/>
                      </a:lnTo>
                      <a:lnTo>
                        <a:pt x="78" y="66"/>
                      </a:lnTo>
                      <a:lnTo>
                        <a:pt x="67" y="63"/>
                      </a:lnTo>
                      <a:lnTo>
                        <a:pt x="60" y="60"/>
                      </a:lnTo>
                      <a:lnTo>
                        <a:pt x="53" y="56"/>
                      </a:lnTo>
                      <a:lnTo>
                        <a:pt x="45" y="50"/>
                      </a:lnTo>
                      <a:lnTo>
                        <a:pt x="41" y="45"/>
                      </a:lnTo>
                      <a:lnTo>
                        <a:pt x="35" y="36"/>
                      </a:lnTo>
                      <a:lnTo>
                        <a:pt x="32" y="30"/>
                      </a:lnTo>
                      <a:lnTo>
                        <a:pt x="28" y="24"/>
                      </a:lnTo>
                      <a:lnTo>
                        <a:pt x="23" y="17"/>
                      </a:lnTo>
                      <a:lnTo>
                        <a:pt x="18" y="14"/>
                      </a:lnTo>
                      <a:lnTo>
                        <a:pt x="10" y="10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21" name="Group 115"/>
              <p:cNvGrpSpPr/>
              <p:nvPr/>
            </p:nvGrpSpPr>
            <p:grpSpPr>
              <a:xfrm>
                <a:off x="2559" y="1408"/>
                <a:ext cx="371" cy="104"/>
                <a:chOff x="2559" y="1408"/>
                <a:chExt cx="371" cy="104"/>
              </a:xfrm>
            </p:grpSpPr>
            <p:grpSp>
              <p:nvGrpSpPr>
                <p:cNvPr id="4133" name="Group 116"/>
                <p:cNvGrpSpPr/>
                <p:nvPr/>
              </p:nvGrpSpPr>
              <p:grpSpPr>
                <a:xfrm>
                  <a:off x="2609" y="1408"/>
                  <a:ext cx="258" cy="104"/>
                  <a:chOff x="2609" y="1408"/>
                  <a:chExt cx="258" cy="104"/>
                </a:xfrm>
              </p:grpSpPr>
              <p:sp>
                <p:nvSpPr>
                  <p:cNvPr id="4137" name="Oval 117"/>
                  <p:cNvSpPr/>
                  <p:nvPr/>
                </p:nvSpPr>
                <p:spPr>
                  <a:xfrm>
                    <a:off x="2763" y="1408"/>
                    <a:ext cx="104" cy="104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38" name="Oval 118"/>
                  <p:cNvSpPr/>
                  <p:nvPr/>
                </p:nvSpPr>
                <p:spPr>
                  <a:xfrm>
                    <a:off x="2609" y="1408"/>
                    <a:ext cx="104" cy="104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34" name="Arc 119"/>
                <p:cNvSpPr/>
                <p:nvPr/>
              </p:nvSpPr>
              <p:spPr>
                <a:xfrm>
                  <a:off x="2714" y="1437"/>
                  <a:ext cx="46" cy="29"/>
                </a:xfrm>
                <a:custGeom>
                  <a:avLst/>
                  <a:gdLst>
                    <a:gd name="txL" fmla="*/ 0 w 34033"/>
                    <a:gd name="txT" fmla="*/ 0 h 21600"/>
                    <a:gd name="txR" fmla="*/ 34033 w 34033"/>
                    <a:gd name="txB" fmla="*/ 21600 h 21600"/>
                  </a:gdLst>
                  <a:ahLst/>
                  <a:cxnLst>
                    <a:cxn ang="0">
                      <a:pos x="0" y="14"/>
                    </a:cxn>
                    <a:cxn ang="0">
                      <a:pos x="46" y="9"/>
                    </a:cxn>
                    <a:cxn ang="0">
                      <a:pos x="25" y="29"/>
                    </a:cxn>
                  </a:cxnLst>
                  <a:rect l="txL" t="txT" r="txR" b="txB"/>
                  <a:pathLst>
                    <a:path w="34033" h="21600" fill="none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</a:path>
                    <a:path w="34033" h="21600" stroke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  <a:lnTo>
                        <a:pt x="18552" y="2160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35" name="Line 120"/>
                <p:cNvSpPr/>
                <p:nvPr/>
              </p:nvSpPr>
              <p:spPr>
                <a:xfrm>
                  <a:off x="2559" y="1435"/>
                  <a:ext cx="59" cy="1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36" name="Line 121"/>
                <p:cNvSpPr/>
                <p:nvPr/>
              </p:nvSpPr>
              <p:spPr>
                <a:xfrm flipV="1">
                  <a:off x="2867" y="1419"/>
                  <a:ext cx="63" cy="22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122" name="Freeform 122"/>
              <p:cNvSpPr/>
              <p:nvPr/>
            </p:nvSpPr>
            <p:spPr>
              <a:xfrm>
                <a:off x="2730" y="1674"/>
                <a:ext cx="21" cy="3"/>
              </a:xfrm>
              <a:custGeom>
                <a:avLst/>
                <a:gdLst>
                  <a:gd name="txL" fmla="*/ 0 w 21"/>
                  <a:gd name="txT" fmla="*/ 0 h 3"/>
                  <a:gd name="txR" fmla="*/ 21 w 21"/>
                  <a:gd name="txB" fmla="*/ 3 h 3"/>
                </a:gdLst>
                <a:ahLst/>
                <a:cxnLst>
                  <a:cxn ang="0">
                    <a:pos x="0" y="2"/>
                  </a:cxn>
                  <a:cxn ang="0">
                    <a:pos x="8" y="0"/>
                  </a:cxn>
                  <a:cxn ang="0">
                    <a:pos x="15" y="2"/>
                  </a:cxn>
                  <a:cxn ang="0">
                    <a:pos x="21" y="3"/>
                  </a:cxn>
                </a:cxnLst>
                <a:rect l="txL" t="txT" r="txR" b="txB"/>
                <a:pathLst>
                  <a:path w="21" h="3">
                    <a:moveTo>
                      <a:pt x="0" y="2"/>
                    </a:moveTo>
                    <a:lnTo>
                      <a:pt x="8" y="0"/>
                    </a:lnTo>
                    <a:lnTo>
                      <a:pt x="15" y="2"/>
                    </a:lnTo>
                    <a:lnTo>
                      <a:pt x="21" y="3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23" name="Group 123"/>
              <p:cNvGrpSpPr/>
              <p:nvPr/>
            </p:nvGrpSpPr>
            <p:grpSpPr>
              <a:xfrm>
                <a:off x="2298" y="869"/>
                <a:ext cx="878" cy="670"/>
                <a:chOff x="2298" y="869"/>
                <a:chExt cx="878" cy="670"/>
              </a:xfrm>
            </p:grpSpPr>
            <p:sp>
              <p:nvSpPr>
                <p:cNvPr id="4124" name="Line 124"/>
                <p:cNvSpPr/>
                <p:nvPr/>
              </p:nvSpPr>
              <p:spPr>
                <a:xfrm>
                  <a:off x="2298" y="1299"/>
                  <a:ext cx="95" cy="32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5" name="Line 125"/>
                <p:cNvSpPr/>
                <p:nvPr/>
              </p:nvSpPr>
              <p:spPr>
                <a:xfrm flipV="1">
                  <a:off x="3087" y="1343"/>
                  <a:ext cx="89" cy="19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6" name="Line 126"/>
                <p:cNvSpPr/>
                <p:nvPr/>
              </p:nvSpPr>
              <p:spPr>
                <a:xfrm>
                  <a:off x="2468" y="935"/>
                  <a:ext cx="51" cy="62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7" name="Line 127"/>
                <p:cNvSpPr/>
                <p:nvPr/>
              </p:nvSpPr>
              <p:spPr>
                <a:xfrm flipH="1">
                  <a:off x="2968" y="956"/>
                  <a:ext cx="42" cy="5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8" name="Line 128"/>
                <p:cNvSpPr/>
                <p:nvPr/>
              </p:nvSpPr>
              <p:spPr>
                <a:xfrm>
                  <a:off x="2744" y="869"/>
                  <a:ext cx="2" cy="86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9" name="Line 129"/>
                <p:cNvSpPr/>
                <p:nvPr/>
              </p:nvSpPr>
              <p:spPr>
                <a:xfrm>
                  <a:off x="2346" y="1118"/>
                  <a:ext cx="70" cy="23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30" name="Line 130"/>
                <p:cNvSpPr/>
                <p:nvPr/>
              </p:nvSpPr>
              <p:spPr>
                <a:xfrm flipH="1">
                  <a:off x="3099" y="1140"/>
                  <a:ext cx="68" cy="12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31" name="Line 131"/>
                <p:cNvSpPr/>
                <p:nvPr/>
              </p:nvSpPr>
              <p:spPr>
                <a:xfrm flipH="1">
                  <a:off x="2355" y="1519"/>
                  <a:ext cx="64" cy="2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32" name="Line 132"/>
                <p:cNvSpPr/>
                <p:nvPr/>
              </p:nvSpPr>
              <p:spPr>
                <a:xfrm>
                  <a:off x="3079" y="1516"/>
                  <a:ext cx="79" cy="23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4113" name="Text Box 133"/>
            <p:cNvSpPr txBox="1"/>
            <p:nvPr/>
          </p:nvSpPr>
          <p:spPr>
            <a:xfrm>
              <a:off x="1344" y="3264"/>
              <a:ext cx="4080" cy="44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Pairs of increments are not necessarily relatively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prime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.  Thus the smaller increment can have little effect.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11" name="Text Box 134"/>
          <p:cNvSpPr txBox="1"/>
          <p:nvPr/>
        </p:nvSpPr>
        <p:spPr>
          <a:xfrm>
            <a:off x="0" y="6526213"/>
            <a:ext cx="7620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3/10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313" grpId="0"/>
      <p:bldP spid="54331" grpId="0"/>
      <p:bldP spid="54349" grpId="0"/>
      <p:bldP spid="543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7467600" y="0"/>
            <a:ext cx="1670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§4  Shellsort  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55299" name="Rectangle 3"/>
          <p:cNvSpPr/>
          <p:nvPr/>
        </p:nvSpPr>
        <p:spPr>
          <a:xfrm>
            <a:off x="457200" y="381000"/>
            <a:ext cx="5105400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 Hibbard’s Increment Sequence:</a:t>
            </a:r>
            <a:endParaRPr lang="en-US" altLang="zh-CN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sp>
        <p:nvSpPr>
          <p:cNvPr id="55300" name="Rectangle 4"/>
          <p:cNvSpPr/>
          <p:nvPr/>
        </p:nvSpPr>
        <p:spPr>
          <a:xfrm>
            <a:off x="838200" y="914400"/>
            <a:ext cx="7696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1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---- consecutive increments have no common factors.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01" name="Text Box 5"/>
          <p:cNvSpPr txBox="1"/>
          <p:nvPr/>
        </p:nvSpPr>
        <p:spPr>
          <a:xfrm>
            <a:off x="457200" y="1447800"/>
            <a:ext cx="8001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Arial" panose="020B0604020202020204" pitchFamily="34" charset="0"/>
              </a:rPr>
              <a:t>【Theorem】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The worst-case running time of Shellsort, using 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Hibbard’s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increments, is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 (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3/2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85800" y="2492375"/>
            <a:ext cx="3581400" cy="747713"/>
            <a:chOff x="384" y="1584"/>
            <a:chExt cx="2256" cy="471"/>
          </a:xfrm>
        </p:grpSpPr>
        <p:pic>
          <p:nvPicPr>
            <p:cNvPr id="5131" name="Picture 7" descr="MAT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4" y="1584"/>
              <a:ext cx="698" cy="4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2" name="Text Box 8"/>
            <p:cNvSpPr txBox="1"/>
            <p:nvPr/>
          </p:nvSpPr>
          <p:spPr>
            <a:xfrm>
              <a:off x="1152" y="1632"/>
              <a:ext cx="1488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Impact" panose="020B0806030902050204" pitchFamily="34" charset="0"/>
                </a:rPr>
                <a:t>Conjectures:</a:t>
              </a:r>
              <a:endParaRPr lang="en-US" altLang="zh-CN" sz="2800" b="1" dirty="0">
                <a:latin typeface="Impact" panose="020B0806030902050204" pitchFamily="34" charset="0"/>
              </a:endParaRPr>
            </a:p>
          </p:txBody>
        </p:sp>
      </p:grpSp>
      <p:sp>
        <p:nvSpPr>
          <p:cNvPr id="55305" name="Text Box 9"/>
          <p:cNvSpPr txBox="1"/>
          <p:nvPr/>
        </p:nvSpPr>
        <p:spPr>
          <a:xfrm>
            <a:off x="528955" y="3429000"/>
            <a:ext cx="4495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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avg – Hibbard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= O 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5/4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5306" name="Text Box 10"/>
          <p:cNvSpPr txBox="1"/>
          <p:nvPr/>
        </p:nvSpPr>
        <p:spPr>
          <a:xfrm>
            <a:off x="539115" y="3960495"/>
            <a:ext cx="8001000" cy="1187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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Sedgewick’s best sequence is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{1, 5, 19, 41, 109, … }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in which the terms are either of the form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9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– 9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+ 1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or 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– 3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b="1" i="1" baseline="30000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+ 1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. 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avg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= O 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7/6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and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worst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= O 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4/3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5307" name="AutoShape 11" descr="再生纸"/>
          <p:cNvSpPr>
            <a:spLocks noChangeArrowheads="1"/>
          </p:cNvSpPr>
          <p:nvPr/>
        </p:nvSpPr>
        <p:spPr bwMode="auto">
          <a:xfrm>
            <a:off x="4715510" y="2316480"/>
            <a:ext cx="4098290" cy="1597660"/>
          </a:xfrm>
          <a:prstGeom prst="roundRect">
            <a:avLst>
              <a:gd name="adj" fmla="val 798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Shellsort is a very simple algorithm, yet with an extremely complex analysis.  It is good for sorting up to moderately large input (tens of thousands).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Text Box 13"/>
          <p:cNvSpPr txBox="1"/>
          <p:nvPr/>
        </p:nvSpPr>
        <p:spPr>
          <a:xfrm>
            <a:off x="0" y="6526213"/>
            <a:ext cx="7620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4/10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3"/>
          <p:cNvSpPr/>
          <p:nvPr>
            <p:custDataLst>
              <p:tags r:id="rId3"/>
            </p:custDataLst>
          </p:nvPr>
        </p:nvSpPr>
        <p:spPr>
          <a:xfrm>
            <a:off x="264795" y="5300980"/>
            <a:ext cx="8615045" cy="132461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noAutofit/>
          </a:bodyPr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排序算法的性质：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· in-place </a:t>
            </a:r>
            <a:r>
              <a:rPr lang="zh-CN" altLang="en-US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不需要同样大小的新数组来储存</a:t>
            </a:r>
            <a:endParaRPr lang="zh-CN" altLang="en-US" b="1" dirty="0">
              <a:latin typeface="Times New Roman" panose="02020603050405020304" pitchFamily="18" charset="0"/>
              <a:ea typeface="MS Hei" pitchFamily="49" charset="-122"/>
              <a:sym typeface="Wingdings" panose="05000000000000000000" pitchFamily="2" charset="2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800" b="1" dirty="0">
                <a:ea typeface="MS Hei" pitchFamily="49" charset="-122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ea typeface="MS Hei" pitchFamily="49" charset="-122"/>
                <a:sym typeface="Wingdings" panose="05000000000000000000" pitchFamily="2" charset="2"/>
              </a:rPr>
              <a:t>排序算法的性质：</a:t>
            </a:r>
            <a:r>
              <a:rPr lang="en-US" altLang="zh-CN" b="1" dirty="0">
                <a:ea typeface="MS Hei" pitchFamily="49" charset="-122"/>
                <a:sym typeface="Wingdings" panose="05000000000000000000" pitchFamily="2" charset="2"/>
              </a:rPr>
              <a:t>· stable </a:t>
            </a:r>
            <a:r>
              <a:rPr lang="zh-CN" altLang="en-US" b="1" dirty="0">
                <a:ea typeface="MS Hei" pitchFamily="49" charset="-122"/>
                <a:sym typeface="Wingdings" panose="05000000000000000000" pitchFamily="2" charset="2"/>
              </a:rPr>
              <a:t>不会改变原来相同数据的顺序</a:t>
            </a:r>
            <a:r>
              <a:rPr lang="en-US" altLang="zh-CN" b="1" dirty="0">
                <a:ea typeface="MS Hei" pitchFamily="49" charset="-122"/>
                <a:sym typeface="Wingdings" panose="05000000000000000000" pitchFamily="2" charset="2"/>
              </a:rPr>
              <a:t> </a:t>
            </a:r>
            <a:endParaRPr lang="en-US" altLang="zh-CN" b="1" dirty="0">
              <a:ea typeface="MS Hei" pitchFamily="49" charset="-122"/>
              <a:sym typeface="Wingdings" panose="05000000000000000000" pitchFamily="2" charset="2"/>
            </a:endParaRPr>
          </a:p>
          <a:p>
            <a:pPr indent="457200"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>
                <a:ea typeface="MS Hei" pitchFamily="49" charset="-122"/>
                <a:sym typeface="Wingdings" panose="05000000000000000000" pitchFamily="2" charset="2"/>
              </a:rPr>
              <a:t>(</a:t>
            </a:r>
            <a:r>
              <a:rPr lang="zh-CN" altLang="en-US" b="1" dirty="0">
                <a:ea typeface="MS Hei" pitchFamily="49" charset="-122"/>
                <a:sym typeface="Wingdings" panose="05000000000000000000" pitchFamily="2" charset="2"/>
              </a:rPr>
              <a:t>插入排序可以设置</a:t>
            </a:r>
            <a:r>
              <a:rPr lang="en-US" altLang="zh-CN" b="1" dirty="0">
                <a:ea typeface="MS Hei" pitchFamily="49" charset="-122"/>
                <a:sym typeface="Wingdings" panose="05000000000000000000" pitchFamily="2" charset="2"/>
              </a:rPr>
              <a:t>stable </a:t>
            </a:r>
            <a:r>
              <a:rPr lang="zh-CN" altLang="en-US" b="1" dirty="0">
                <a:ea typeface="MS Hei" pitchFamily="49" charset="-122"/>
                <a:sym typeface="Wingdings" panose="05000000000000000000" pitchFamily="2" charset="2"/>
              </a:rPr>
              <a:t>但是希尔排序不是</a:t>
            </a:r>
            <a:r>
              <a:rPr lang="en-US" altLang="zh-CN" b="1" dirty="0">
                <a:ea typeface="MS Hei" pitchFamily="49" charset="-122"/>
                <a:sym typeface="Wingdings" panose="05000000000000000000" pitchFamily="2" charset="2"/>
              </a:rPr>
              <a:t>stable)</a:t>
            </a:r>
            <a:endParaRPr lang="zh-CN" altLang="en-US" b="1" dirty="0">
              <a:latin typeface="Times New Roman" panose="02020603050405020304" pitchFamily="18" charset="0"/>
              <a:ea typeface="MS Hei" pitchFamily="49" charset="-122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  <a:ea typeface="MS Hei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0" grpId="0"/>
      <p:bldP spid="55301" grpId="0"/>
      <p:bldP spid="55305" grpId="0"/>
      <p:bldP spid="55306" grpId="0"/>
      <p:bldP spid="55307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ext Box 2"/>
          <p:cNvSpPr txBox="1"/>
          <p:nvPr/>
        </p:nvSpPr>
        <p:spPr>
          <a:xfrm>
            <a:off x="304800" y="242888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§5  Heapsort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6323" name="AutoShape 3"/>
          <p:cNvSpPr/>
          <p:nvPr/>
        </p:nvSpPr>
        <p:spPr>
          <a:xfrm>
            <a:off x="685800" y="990600"/>
            <a:ext cx="7543800" cy="2971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98000" tIns="118800"/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Algorithm 1: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BuildHeap( H 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000" b="1" dirty="0">
                <a:latin typeface="Arial" panose="020B0604020202020204" pitchFamily="34" charset="0"/>
              </a:rPr>
              <a:t>( i=0; i&lt;N; i++ )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	TmpH[ i ] = DeleteMin( H );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   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 dirty="0">
                <a:latin typeface="Arial" panose="020B0604020202020204" pitchFamily="34" charset="0"/>
              </a:rPr>
              <a:t> ( i=0; i&lt;N; i++ )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	H[ i ] = TmpH[ i ];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56324" name="Text Box 4"/>
          <p:cNvSpPr txBox="1"/>
          <p:nvPr/>
        </p:nvSpPr>
        <p:spPr>
          <a:xfrm>
            <a:off x="3429000" y="1676400"/>
            <a:ext cx="5055870" cy="39878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Arial" panose="020B0604020202020204" pitchFamily="34" charset="0"/>
              </a:rPr>
              <a:t>/* PercolateDown</a:t>
            </a:r>
            <a:r>
              <a:rPr lang="zh-CN" altLang="en-US" sz="2000" b="1" dirty="0">
                <a:solidFill>
                  <a:srgbClr val="009900"/>
                </a:solidFill>
                <a:latin typeface="Arial" panose="020B0604020202020204" pitchFamily="34" charset="0"/>
              </a:rPr>
              <a:t>的算法建堆</a:t>
            </a:r>
            <a:r>
              <a:rPr lang="en-US" altLang="zh-CN" sz="2000" b="1" dirty="0">
                <a:solidFill>
                  <a:srgbClr val="009900"/>
                </a:solidFill>
                <a:latin typeface="Arial" panose="020B0604020202020204" pitchFamily="34" charset="0"/>
              </a:rPr>
              <a:t>O( </a:t>
            </a:r>
            <a:r>
              <a:rPr lang="en-US" altLang="zh-CN" sz="2000" b="1" i="1" dirty="0">
                <a:solidFill>
                  <a:srgbClr val="0099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000" b="1" dirty="0">
                <a:solidFill>
                  <a:srgbClr val="009900"/>
                </a:solidFill>
                <a:latin typeface="Arial" panose="020B0604020202020204" pitchFamily="34" charset="0"/>
              </a:rPr>
              <a:t> ) * /</a:t>
            </a:r>
            <a:endParaRPr lang="en-US" altLang="zh-CN" sz="20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Text Box 5"/>
          <p:cNvSpPr txBox="1"/>
          <p:nvPr/>
        </p:nvSpPr>
        <p:spPr>
          <a:xfrm>
            <a:off x="5334000" y="2286000"/>
            <a:ext cx="2133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Arial" panose="020B0604020202020204" pitchFamily="34" charset="0"/>
              </a:rPr>
              <a:t>/* O( log </a:t>
            </a:r>
            <a:r>
              <a:rPr lang="en-US" altLang="zh-CN" sz="2000" b="1" i="1" dirty="0">
                <a:solidFill>
                  <a:srgbClr val="0099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000" b="1" dirty="0">
                <a:solidFill>
                  <a:srgbClr val="009900"/>
                </a:solidFill>
                <a:latin typeface="Arial" panose="020B0604020202020204" pitchFamily="34" charset="0"/>
              </a:rPr>
              <a:t> ) */</a:t>
            </a:r>
            <a:endParaRPr lang="en-US" altLang="zh-CN" sz="20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6326" name="Text Box 6"/>
          <p:cNvSpPr txBox="1"/>
          <p:nvPr/>
        </p:nvSpPr>
        <p:spPr>
          <a:xfrm>
            <a:off x="4114800" y="2955925"/>
            <a:ext cx="1600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Arial" panose="020B0604020202020204" pitchFamily="34" charset="0"/>
              </a:rPr>
              <a:t>/* O( 1 ) */</a:t>
            </a:r>
            <a:endParaRPr lang="en-US" altLang="zh-CN" sz="20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6327" name="Rectangle 7"/>
          <p:cNvSpPr/>
          <p:nvPr/>
        </p:nvSpPr>
        <p:spPr>
          <a:xfrm>
            <a:off x="685800" y="4129088"/>
            <a:ext cx="3352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= O 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log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6328" name="Text Box 8"/>
          <p:cNvSpPr txBox="1"/>
          <p:nvPr/>
        </p:nvSpPr>
        <p:spPr>
          <a:xfrm>
            <a:off x="609600" y="4586288"/>
            <a:ext cx="5181600" cy="8239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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The space requirement is doubled.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153" name="Text Box 9"/>
          <p:cNvSpPr txBox="1"/>
          <p:nvPr/>
        </p:nvSpPr>
        <p:spPr>
          <a:xfrm>
            <a:off x="0" y="6526213"/>
            <a:ext cx="7620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5/10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908685"/>
            <a:ext cx="7085330" cy="570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animBg="1"/>
      <p:bldP spid="56324" grpId="0"/>
      <p:bldP spid="56325" grpId="0"/>
      <p:bldP spid="56326" grpId="0"/>
      <p:bldP spid="56327" grpId="0"/>
      <p:bldP spid="563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7315200" y="0"/>
            <a:ext cx="18224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§5  Heapsort 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990600" y="1066800"/>
            <a:ext cx="1828800" cy="2133600"/>
            <a:chOff x="1632" y="1824"/>
            <a:chExt cx="1152" cy="1344"/>
          </a:xfrm>
        </p:grpSpPr>
        <p:sp>
          <p:nvSpPr>
            <p:cNvPr id="7198" name="Oval 4"/>
            <p:cNvSpPr/>
            <p:nvPr/>
          </p:nvSpPr>
          <p:spPr>
            <a:xfrm>
              <a:off x="2208" y="1824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99" name="Oval 5"/>
            <p:cNvSpPr/>
            <p:nvPr/>
          </p:nvSpPr>
          <p:spPr>
            <a:xfrm>
              <a:off x="1920" y="2352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d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0" name="Line 6"/>
            <p:cNvSpPr/>
            <p:nvPr/>
          </p:nvSpPr>
          <p:spPr>
            <a:xfrm flipH="1">
              <a:off x="2112" y="2112"/>
              <a:ext cx="19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1" name="Oval 7"/>
            <p:cNvSpPr/>
            <p:nvPr/>
          </p:nvSpPr>
          <p:spPr>
            <a:xfrm flipH="1">
              <a:off x="2496" y="2352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2" name="Line 8"/>
            <p:cNvSpPr/>
            <p:nvPr/>
          </p:nvSpPr>
          <p:spPr>
            <a:xfrm>
              <a:off x="2400" y="2112"/>
              <a:ext cx="19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3" name="Oval 9"/>
            <p:cNvSpPr/>
            <p:nvPr/>
          </p:nvSpPr>
          <p:spPr>
            <a:xfrm>
              <a:off x="1632" y="2880"/>
              <a:ext cx="288" cy="28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4" name="Line 10"/>
            <p:cNvSpPr/>
            <p:nvPr/>
          </p:nvSpPr>
          <p:spPr>
            <a:xfrm flipH="1">
              <a:off x="1824" y="2640"/>
              <a:ext cx="19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11"/>
          <p:cNvGrpSpPr/>
          <p:nvPr/>
        </p:nvGrpSpPr>
        <p:grpSpPr>
          <a:xfrm>
            <a:off x="609600" y="1143000"/>
            <a:ext cx="2590800" cy="1981200"/>
            <a:chOff x="1392" y="1872"/>
            <a:chExt cx="1632" cy="1248"/>
          </a:xfrm>
        </p:grpSpPr>
        <p:sp>
          <p:nvSpPr>
            <p:cNvPr id="7194" name="Rectangle 12"/>
            <p:cNvSpPr/>
            <p:nvPr/>
          </p:nvSpPr>
          <p:spPr>
            <a:xfrm>
              <a:off x="1632" y="1872"/>
              <a:ext cx="576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 [0]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5" name="Rectangle 13"/>
            <p:cNvSpPr/>
            <p:nvPr/>
          </p:nvSpPr>
          <p:spPr>
            <a:xfrm>
              <a:off x="1680" y="2352"/>
              <a:ext cx="24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[1]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6" name="Rectangle 14"/>
            <p:cNvSpPr/>
            <p:nvPr/>
          </p:nvSpPr>
          <p:spPr>
            <a:xfrm>
              <a:off x="2784" y="2352"/>
              <a:ext cx="24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[2]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7" name="Rectangle 15"/>
            <p:cNvSpPr/>
            <p:nvPr/>
          </p:nvSpPr>
          <p:spPr>
            <a:xfrm>
              <a:off x="1392" y="2928"/>
              <a:ext cx="24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 anchorCtr="0"/>
            <a:p>
              <a:pPr algn="ctr"/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[3]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7360" name="Oval 16"/>
          <p:cNvSpPr/>
          <p:nvPr/>
        </p:nvSpPr>
        <p:spPr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61" name="Oval 17"/>
          <p:cNvSpPr/>
          <p:nvPr/>
        </p:nvSpPr>
        <p:spPr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62" name="Oval 18"/>
          <p:cNvSpPr/>
          <p:nvPr/>
        </p:nvSpPr>
        <p:spPr>
          <a:xfrm>
            <a:off x="990600" y="27432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63" name="Oval 19"/>
          <p:cNvSpPr/>
          <p:nvPr/>
        </p:nvSpPr>
        <p:spPr>
          <a:xfrm>
            <a:off x="990600" y="27432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64" name="Oval 20"/>
          <p:cNvSpPr/>
          <p:nvPr/>
        </p:nvSpPr>
        <p:spPr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65" name="Freeform 21"/>
          <p:cNvSpPr/>
          <p:nvPr/>
        </p:nvSpPr>
        <p:spPr>
          <a:xfrm>
            <a:off x="609600" y="2413000"/>
            <a:ext cx="1295400" cy="787400"/>
          </a:xfrm>
          <a:custGeom>
            <a:avLst/>
            <a:gdLst>
              <a:gd name="txL" fmla="*/ 0 w 816"/>
              <a:gd name="txT" fmla="*/ 0 h 496"/>
              <a:gd name="txR" fmla="*/ 816 w 816"/>
              <a:gd name="txB" fmla="*/ 496 h 496"/>
            </a:gdLst>
            <a:ahLst/>
            <a:cxnLst>
              <a:cxn ang="0">
                <a:pos x="0" y="160"/>
              </a:cxn>
              <a:cxn ang="0">
                <a:pos x="192" y="64"/>
              </a:cxn>
              <a:cxn ang="0">
                <a:pos x="432" y="16"/>
              </a:cxn>
              <a:cxn ang="0">
                <a:pos x="720" y="160"/>
              </a:cxn>
              <a:cxn ang="0">
                <a:pos x="816" y="496"/>
              </a:cxn>
            </a:cxnLst>
            <a:rect l="txL" t="txT" r="txR" b="txB"/>
            <a:pathLst>
              <a:path w="816" h="496">
                <a:moveTo>
                  <a:pt x="0" y="160"/>
                </a:moveTo>
                <a:cubicBezTo>
                  <a:pt x="60" y="124"/>
                  <a:pt x="120" y="88"/>
                  <a:pt x="192" y="64"/>
                </a:cubicBezTo>
                <a:cubicBezTo>
                  <a:pt x="264" y="40"/>
                  <a:pt x="344" y="0"/>
                  <a:pt x="432" y="16"/>
                </a:cubicBezTo>
                <a:cubicBezTo>
                  <a:pt x="520" y="32"/>
                  <a:pt x="656" y="80"/>
                  <a:pt x="720" y="160"/>
                </a:cubicBezTo>
                <a:cubicBezTo>
                  <a:pt x="784" y="240"/>
                  <a:pt x="800" y="368"/>
                  <a:pt x="816" y="49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66" name="Oval 22"/>
          <p:cNvSpPr/>
          <p:nvPr/>
        </p:nvSpPr>
        <p:spPr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67" name="Oval 23"/>
          <p:cNvSpPr/>
          <p:nvPr/>
        </p:nvSpPr>
        <p:spPr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68" name="Oval 24"/>
          <p:cNvSpPr/>
          <p:nvPr/>
        </p:nvSpPr>
        <p:spPr>
          <a:xfrm>
            <a:off x="2362200" y="19050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69" name="Oval 25"/>
          <p:cNvSpPr/>
          <p:nvPr/>
        </p:nvSpPr>
        <p:spPr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70" name="Freeform 26"/>
          <p:cNvSpPr/>
          <p:nvPr/>
        </p:nvSpPr>
        <p:spPr>
          <a:xfrm flipH="1">
            <a:off x="1981200" y="1600200"/>
            <a:ext cx="1295400" cy="787400"/>
          </a:xfrm>
          <a:custGeom>
            <a:avLst/>
            <a:gdLst>
              <a:gd name="txL" fmla="*/ 0 w 816"/>
              <a:gd name="txT" fmla="*/ 0 h 496"/>
              <a:gd name="txR" fmla="*/ 816 w 816"/>
              <a:gd name="txB" fmla="*/ 496 h 496"/>
            </a:gdLst>
            <a:ahLst/>
            <a:cxnLst>
              <a:cxn ang="0">
                <a:pos x="0" y="160"/>
              </a:cxn>
              <a:cxn ang="0">
                <a:pos x="192" y="64"/>
              </a:cxn>
              <a:cxn ang="0">
                <a:pos x="432" y="16"/>
              </a:cxn>
              <a:cxn ang="0">
                <a:pos x="720" y="160"/>
              </a:cxn>
              <a:cxn ang="0">
                <a:pos x="816" y="496"/>
              </a:cxn>
            </a:cxnLst>
            <a:rect l="txL" t="txT" r="txR" b="txB"/>
            <a:pathLst>
              <a:path w="816" h="496">
                <a:moveTo>
                  <a:pt x="0" y="160"/>
                </a:moveTo>
                <a:cubicBezTo>
                  <a:pt x="60" y="124"/>
                  <a:pt x="120" y="88"/>
                  <a:pt x="192" y="64"/>
                </a:cubicBezTo>
                <a:cubicBezTo>
                  <a:pt x="264" y="40"/>
                  <a:pt x="344" y="0"/>
                  <a:pt x="432" y="16"/>
                </a:cubicBezTo>
                <a:cubicBezTo>
                  <a:pt x="520" y="32"/>
                  <a:pt x="656" y="80"/>
                  <a:pt x="720" y="160"/>
                </a:cubicBezTo>
                <a:cubicBezTo>
                  <a:pt x="784" y="240"/>
                  <a:pt x="800" y="368"/>
                  <a:pt x="816" y="49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71" name="Oval 27"/>
          <p:cNvSpPr/>
          <p:nvPr/>
        </p:nvSpPr>
        <p:spPr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72" name="Oval 28"/>
          <p:cNvSpPr/>
          <p:nvPr/>
        </p:nvSpPr>
        <p:spPr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73" name="Oval 29"/>
          <p:cNvSpPr/>
          <p:nvPr/>
        </p:nvSpPr>
        <p:spPr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74" name="Oval 30"/>
          <p:cNvSpPr/>
          <p:nvPr/>
        </p:nvSpPr>
        <p:spPr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46800" rIns="0" bIns="46800" anchor="ctr" anchorCtr="0"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75" name="Rectangle 31"/>
          <p:cNvSpPr/>
          <p:nvPr/>
        </p:nvSpPr>
        <p:spPr>
          <a:xfrm>
            <a:off x="533400" y="381000"/>
            <a:ext cx="2057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Algorithm 2: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7376" name="AutoShape 32"/>
          <p:cNvSpPr/>
          <p:nvPr/>
        </p:nvSpPr>
        <p:spPr>
          <a:xfrm>
            <a:off x="3505200" y="457200"/>
            <a:ext cx="5105400" cy="2971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90000" tIns="118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Heapsort( ElementType A[ ],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N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i;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i = N / 2; i &gt;= 0; i - - )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BuildHeap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PercDown( A, i, N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i = N - 1; i &gt; 0; i - - )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Swap( &amp;A[ 0 ], &amp;A[ i ] );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DeleteMax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PercDown( A, 0, i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57377" name="AutoShape 33"/>
          <p:cNvSpPr/>
          <p:nvPr/>
        </p:nvSpPr>
        <p:spPr>
          <a:xfrm>
            <a:off x="2057400" y="3048000"/>
            <a:ext cx="4800600" cy="1295400"/>
          </a:xfrm>
          <a:prstGeom prst="wedgeEllipseCallout">
            <a:avLst>
              <a:gd name="adj1" fmla="val -59093"/>
              <a:gd name="adj2" fmla="val -17328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Heapsort data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start from position 0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78" name="Text Box 34"/>
          <p:cNvSpPr txBox="1"/>
          <p:nvPr/>
        </p:nvSpPr>
        <p:spPr>
          <a:xfrm>
            <a:off x="533400" y="3963670"/>
            <a:ext cx="8229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Arial" panose="020B0604020202020204" pitchFamily="34" charset="0"/>
              </a:rPr>
              <a:t>【Theorem】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The average number of comparisons used to heapsort a random permutation of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distinct items is 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log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O(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log log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379" name="AutoShape 35" descr="再生纸"/>
          <p:cNvSpPr>
            <a:spLocks noChangeArrowheads="1"/>
          </p:cNvSpPr>
          <p:nvPr/>
        </p:nvSpPr>
        <p:spPr bwMode="auto">
          <a:xfrm>
            <a:off x="611505" y="5229225"/>
            <a:ext cx="7848600" cy="12192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62305" marR="0" lvl="0" indent="-6623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Although Heapsort gives the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best average time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in practice it is slower than a version of Shellsort that uses Sedgewick’s increment sequence.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" name="Text Box 36"/>
          <p:cNvSpPr txBox="1"/>
          <p:nvPr/>
        </p:nvSpPr>
        <p:spPr>
          <a:xfrm>
            <a:off x="0" y="6526213"/>
            <a:ext cx="7620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6/10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0" grpId="0" animBg="1"/>
      <p:bldP spid="57361" grpId="0" animBg="1"/>
      <p:bldP spid="57362" grpId="0" animBg="1"/>
      <p:bldP spid="57363" grpId="0" animBg="1"/>
      <p:bldP spid="57364" grpId="0" animBg="1"/>
      <p:bldP spid="57365" grpId="0" animBg="1"/>
      <p:bldP spid="57366" grpId="0" animBg="1"/>
      <p:bldP spid="57367" grpId="0" animBg="1"/>
      <p:bldP spid="57368" grpId="0" animBg="1"/>
      <p:bldP spid="57369" grpId="0" animBg="1"/>
      <p:bldP spid="57370" grpId="0" animBg="1"/>
      <p:bldP spid="57371" grpId="0" animBg="1"/>
      <p:bldP spid="57372" grpId="0" animBg="1"/>
      <p:bldP spid="57373" grpId="0" animBg="1"/>
      <p:bldP spid="57374" grpId="0" animBg="1"/>
      <p:bldP spid="57375" grpId="0"/>
      <p:bldP spid="57376" grpId="0" animBg="1"/>
      <p:bldP spid="57377" grpId="0" bldLvl="0" animBg="1"/>
      <p:bldP spid="57378" grpId="0"/>
      <p:bldP spid="5737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304800" y="243205"/>
            <a:ext cx="8837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§6  Mergesort </a:t>
            </a:r>
            <a:r>
              <a:rPr lang="zh-CN" altLang="en-US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归并排序</a:t>
            </a: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 outplace &amp; sable</a:t>
            </a:r>
            <a:endParaRPr lang="en-US" altLang="zh-CN" sz="2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58371" name="Rectangle 3"/>
          <p:cNvSpPr/>
          <p:nvPr/>
        </p:nvSpPr>
        <p:spPr>
          <a:xfrm>
            <a:off x="457200" y="914400"/>
            <a:ext cx="3581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1. Merge two sorted lists</a:t>
            </a:r>
            <a:endParaRPr lang="en-US" altLang="zh-CN" b="1" dirty="0">
              <a:latin typeface="Times New Roman" panose="02020603050405020304" pitchFamily="18" charset="0"/>
              <a:ea typeface="MS Hei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676400" y="2286000"/>
            <a:ext cx="1828800" cy="381000"/>
            <a:chOff x="1056" y="1344"/>
            <a:chExt cx="1152" cy="240"/>
          </a:xfrm>
        </p:grpSpPr>
        <p:sp>
          <p:nvSpPr>
            <p:cNvPr id="8227" name="Rectangle 5"/>
            <p:cNvSpPr/>
            <p:nvPr/>
          </p:nvSpPr>
          <p:spPr>
            <a:xfrm>
              <a:off x="1056" y="1344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8" name="Rectangle 6"/>
            <p:cNvSpPr/>
            <p:nvPr/>
          </p:nvSpPr>
          <p:spPr>
            <a:xfrm>
              <a:off x="1344" y="1344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9" name="Rectangle 7"/>
            <p:cNvSpPr/>
            <p:nvPr/>
          </p:nvSpPr>
          <p:spPr>
            <a:xfrm>
              <a:off x="1632" y="1344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24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0" name="Rectangle 8"/>
            <p:cNvSpPr/>
            <p:nvPr/>
          </p:nvSpPr>
          <p:spPr>
            <a:xfrm>
              <a:off x="1920" y="1344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4648200" y="2286000"/>
            <a:ext cx="1828800" cy="381000"/>
            <a:chOff x="2928" y="1344"/>
            <a:chExt cx="1152" cy="240"/>
          </a:xfrm>
        </p:grpSpPr>
        <p:sp>
          <p:nvSpPr>
            <p:cNvPr id="8223" name="Rectangle 10"/>
            <p:cNvSpPr/>
            <p:nvPr/>
          </p:nvSpPr>
          <p:spPr>
            <a:xfrm>
              <a:off x="2928" y="1344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4" name="Rectangle 11"/>
            <p:cNvSpPr/>
            <p:nvPr/>
          </p:nvSpPr>
          <p:spPr>
            <a:xfrm>
              <a:off x="3216" y="1344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5" name="Rectangle 12"/>
            <p:cNvSpPr/>
            <p:nvPr/>
          </p:nvSpPr>
          <p:spPr>
            <a:xfrm>
              <a:off x="3504" y="1344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27</a:t>
              </a:r>
              <a:endPara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6" name="Rectangle 13"/>
            <p:cNvSpPr/>
            <p:nvPr/>
          </p:nvSpPr>
          <p:spPr>
            <a:xfrm>
              <a:off x="3792" y="1344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2286000" y="3276600"/>
            <a:ext cx="3657600" cy="381000"/>
            <a:chOff x="1440" y="1968"/>
            <a:chExt cx="2304" cy="240"/>
          </a:xfrm>
        </p:grpSpPr>
        <p:sp>
          <p:nvSpPr>
            <p:cNvPr id="8215" name="Rectangle 15"/>
            <p:cNvSpPr/>
            <p:nvPr/>
          </p:nvSpPr>
          <p:spPr>
            <a:xfrm>
              <a:off x="1440" y="1968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6" name="Rectangle 16"/>
            <p:cNvSpPr/>
            <p:nvPr/>
          </p:nvSpPr>
          <p:spPr>
            <a:xfrm>
              <a:off x="1728" y="1968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7" name="Rectangle 17"/>
            <p:cNvSpPr/>
            <p:nvPr/>
          </p:nvSpPr>
          <p:spPr>
            <a:xfrm>
              <a:off x="2016" y="1968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8" name="Rectangle 18"/>
            <p:cNvSpPr/>
            <p:nvPr/>
          </p:nvSpPr>
          <p:spPr>
            <a:xfrm>
              <a:off x="2304" y="1968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9" name="Rectangle 19"/>
            <p:cNvSpPr/>
            <p:nvPr/>
          </p:nvSpPr>
          <p:spPr>
            <a:xfrm>
              <a:off x="2592" y="1968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0" name="Rectangle 20"/>
            <p:cNvSpPr/>
            <p:nvPr/>
          </p:nvSpPr>
          <p:spPr>
            <a:xfrm>
              <a:off x="2880" y="1968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1" name="Rectangle 21"/>
            <p:cNvSpPr/>
            <p:nvPr/>
          </p:nvSpPr>
          <p:spPr>
            <a:xfrm>
              <a:off x="3168" y="1968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2" name="Rectangle 22"/>
            <p:cNvSpPr/>
            <p:nvPr/>
          </p:nvSpPr>
          <p:spPr>
            <a:xfrm>
              <a:off x="3456" y="1968"/>
              <a:ext cx="288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8391" name="Rectangle 23"/>
          <p:cNvSpPr/>
          <p:nvPr/>
        </p:nvSpPr>
        <p:spPr>
          <a:xfrm>
            <a:off x="2286000" y="3276600"/>
            <a:ext cx="4572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2" name="Rectangle 24"/>
          <p:cNvSpPr/>
          <p:nvPr/>
        </p:nvSpPr>
        <p:spPr>
          <a:xfrm>
            <a:off x="2743200" y="3276600"/>
            <a:ext cx="457200" cy="381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3" name="AutoShape 25"/>
          <p:cNvSpPr/>
          <p:nvPr/>
        </p:nvSpPr>
        <p:spPr>
          <a:xfrm>
            <a:off x="1447800" y="1600200"/>
            <a:ext cx="685800" cy="381000"/>
          </a:xfrm>
          <a:prstGeom prst="wedgeRectCallout">
            <a:avLst>
              <a:gd name="adj1" fmla="val 9954"/>
              <a:gd name="adj2" fmla="val 128750"/>
            </a:avLst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/>
          <a:p>
            <a:pPr algn="ctr"/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Aptr</a:t>
            </a:r>
            <a:endParaRPr lang="en-US" altLang="zh-CN" sz="16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4" name="AutoShape 26"/>
          <p:cNvSpPr/>
          <p:nvPr/>
        </p:nvSpPr>
        <p:spPr>
          <a:xfrm>
            <a:off x="4419600" y="1600200"/>
            <a:ext cx="685800" cy="381000"/>
          </a:xfrm>
          <a:prstGeom prst="wedgeRectCallout">
            <a:avLst>
              <a:gd name="adj1" fmla="val 12269"/>
              <a:gd name="adj2" fmla="val 131250"/>
            </a:avLst>
          </a:prstGeom>
          <a:noFill/>
          <a:ln w="254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/>
          <a:p>
            <a:pPr algn="ctr"/>
            <a:r>
              <a:rPr lang="en-US" altLang="zh-CN" sz="16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Bptr</a:t>
            </a:r>
            <a:endParaRPr lang="en-US" altLang="zh-CN" sz="1600" b="1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5" name="AutoShape 27"/>
          <p:cNvSpPr/>
          <p:nvPr/>
        </p:nvSpPr>
        <p:spPr>
          <a:xfrm>
            <a:off x="2209800" y="4038600"/>
            <a:ext cx="685800" cy="381000"/>
          </a:xfrm>
          <a:prstGeom prst="wedgeRectCallout">
            <a:avLst>
              <a:gd name="adj1" fmla="val -15278"/>
              <a:gd name="adj2" fmla="val -144167"/>
            </a:avLst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/>
          <a:p>
            <a:pPr algn="ctr"/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Cptr</a:t>
            </a:r>
            <a:endParaRPr lang="en-US" altLang="zh-CN" sz="1600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6" name="Rectangle 28"/>
          <p:cNvSpPr/>
          <p:nvPr/>
        </p:nvSpPr>
        <p:spPr>
          <a:xfrm>
            <a:off x="1371600" y="1524000"/>
            <a:ext cx="838200" cy="7270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97" name="AutoShape 29"/>
          <p:cNvSpPr/>
          <p:nvPr/>
        </p:nvSpPr>
        <p:spPr>
          <a:xfrm>
            <a:off x="1981200" y="1600200"/>
            <a:ext cx="685800" cy="381000"/>
          </a:xfrm>
          <a:prstGeom prst="wedgeRectCallout">
            <a:avLst>
              <a:gd name="adj1" fmla="val 2778"/>
              <a:gd name="adj2" fmla="val 123333"/>
            </a:avLst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/>
          <a:p>
            <a:pPr algn="ctr"/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Aptr</a:t>
            </a:r>
            <a:endParaRPr lang="en-US" altLang="zh-CN" sz="16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8" name="Rectangle 30"/>
          <p:cNvSpPr/>
          <p:nvPr/>
        </p:nvSpPr>
        <p:spPr>
          <a:xfrm>
            <a:off x="2170113" y="3690938"/>
            <a:ext cx="762000" cy="838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99" name="AutoShape 31"/>
          <p:cNvSpPr/>
          <p:nvPr/>
        </p:nvSpPr>
        <p:spPr>
          <a:xfrm>
            <a:off x="2743200" y="4038600"/>
            <a:ext cx="685800" cy="381000"/>
          </a:xfrm>
          <a:prstGeom prst="wedgeRectCallout">
            <a:avLst>
              <a:gd name="adj1" fmla="val -18750"/>
              <a:gd name="adj2" fmla="val -142083"/>
            </a:avLst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/>
          <a:p>
            <a:pPr algn="ctr"/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Cptr</a:t>
            </a:r>
            <a:endParaRPr lang="en-US" altLang="zh-CN" sz="1600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00" name="Rectangle 32"/>
          <p:cNvSpPr/>
          <p:nvPr/>
        </p:nvSpPr>
        <p:spPr>
          <a:xfrm>
            <a:off x="4378325" y="1409700"/>
            <a:ext cx="762000" cy="838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401" name="AutoShape 33"/>
          <p:cNvSpPr/>
          <p:nvPr/>
        </p:nvSpPr>
        <p:spPr>
          <a:xfrm>
            <a:off x="5029200" y="1600200"/>
            <a:ext cx="685800" cy="381000"/>
          </a:xfrm>
          <a:prstGeom prst="wedgeRectCallout">
            <a:avLst>
              <a:gd name="adj1" fmla="val -6944"/>
              <a:gd name="adj2" fmla="val 129583"/>
            </a:avLst>
          </a:prstGeom>
          <a:noFill/>
          <a:ln w="254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/>
          <a:p>
            <a:pPr algn="ctr"/>
            <a:r>
              <a:rPr lang="en-US" altLang="zh-CN" sz="16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Bptr</a:t>
            </a:r>
            <a:endParaRPr lang="en-US" altLang="zh-CN" sz="1600" b="1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02" name="Rectangle 34"/>
          <p:cNvSpPr/>
          <p:nvPr/>
        </p:nvSpPr>
        <p:spPr>
          <a:xfrm>
            <a:off x="2705100" y="3690938"/>
            <a:ext cx="762000" cy="838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403" name="AutoShape 35"/>
          <p:cNvSpPr/>
          <p:nvPr/>
        </p:nvSpPr>
        <p:spPr>
          <a:xfrm>
            <a:off x="3276600" y="4038600"/>
            <a:ext cx="685800" cy="381000"/>
          </a:xfrm>
          <a:prstGeom prst="wedgeRectCallout">
            <a:avLst>
              <a:gd name="adj1" fmla="val -32870"/>
              <a:gd name="adj2" fmla="val -140417"/>
            </a:avLst>
          </a:prstGeom>
          <a:noFill/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/>
          <a:p>
            <a:pPr algn="ctr"/>
            <a:r>
              <a:rPr lang="en-US" altLang="zh-CN" sz="16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Cptr</a:t>
            </a:r>
            <a:endParaRPr lang="en-US" altLang="zh-CN" sz="1600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04" name="Rectangle 36"/>
          <p:cNvSpPr/>
          <p:nvPr/>
        </p:nvSpPr>
        <p:spPr>
          <a:xfrm>
            <a:off x="914400" y="4953000"/>
            <a:ext cx="7086600" cy="82232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= O (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where </a:t>
            </a:r>
            <a:r>
              <a:rPr lang="en-US" altLang="zh-CN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is the total number of elements.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8405" name="Rectangle 37"/>
          <p:cNvSpPr/>
          <p:nvPr/>
        </p:nvSpPr>
        <p:spPr>
          <a:xfrm>
            <a:off x="2667000" y="4953000"/>
            <a:ext cx="404813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endParaRPr lang="en-US" altLang="zh-CN" b="1" i="1" dirty="0">
              <a:solidFill>
                <a:schemeClr val="hlink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214" name="Text Box 38"/>
          <p:cNvSpPr txBox="1"/>
          <p:nvPr/>
        </p:nvSpPr>
        <p:spPr>
          <a:xfrm>
            <a:off x="0" y="6526213"/>
            <a:ext cx="7620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7/10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  <p:bldP spid="58391" grpId="0" animBg="1"/>
      <p:bldP spid="58392" grpId="0" animBg="1"/>
      <p:bldP spid="58393" grpId="0" animBg="1"/>
      <p:bldP spid="58394" grpId="0" animBg="1"/>
      <p:bldP spid="58395" grpId="0" animBg="1"/>
      <p:bldP spid="58396" grpId="0" animBg="1"/>
      <p:bldP spid="58397" grpId="0" animBg="1"/>
      <p:bldP spid="58398" grpId="0" animBg="1"/>
      <p:bldP spid="58399" grpId="0" animBg="1"/>
      <p:bldP spid="58400" grpId="0" animBg="1"/>
      <p:bldP spid="58401" grpId="0" animBg="1"/>
      <p:bldP spid="58402" grpId="0" animBg="1"/>
      <p:bldP spid="58403" grpId="0" animBg="1"/>
      <p:bldP spid="58404" grpId="0"/>
      <p:bldP spid="584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7162800" y="0"/>
            <a:ext cx="1974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§6  Mergesort 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59395" name="Rectangle 3"/>
          <p:cNvSpPr/>
          <p:nvPr/>
        </p:nvSpPr>
        <p:spPr>
          <a:xfrm>
            <a:off x="457200" y="76200"/>
            <a:ext cx="4677410" cy="46037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2. Mergesort </a:t>
            </a:r>
            <a:r>
              <a:rPr lang="zh-CN" altLang="en-US" b="1" dirty="0">
                <a:latin typeface="Times New Roman" panose="02020603050405020304" pitchFamily="18" charset="0"/>
                <a:ea typeface="MS Hei" pitchFamily="49" charset="-122"/>
                <a:sym typeface="Wingdings" panose="05000000000000000000" pitchFamily="2" charset="2"/>
              </a:rPr>
              <a:t>分治思想</a:t>
            </a:r>
            <a:endParaRPr lang="zh-CN" altLang="en-US" b="1" dirty="0">
              <a:latin typeface="Times New Roman" panose="02020603050405020304" pitchFamily="18" charset="0"/>
              <a:ea typeface="MS Hei" pitchFamily="49" charset="-122"/>
              <a:sym typeface="Wingdings" panose="05000000000000000000" pitchFamily="2" charset="2"/>
            </a:endParaRPr>
          </a:p>
        </p:txBody>
      </p:sp>
      <p:sp>
        <p:nvSpPr>
          <p:cNvPr id="59396" name="AutoShape 4"/>
          <p:cNvSpPr/>
          <p:nvPr/>
        </p:nvSpPr>
        <p:spPr>
          <a:xfrm>
            <a:off x="762000" y="609600"/>
            <a:ext cx="7620000" cy="5867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90000" tIns="118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MSort( ElementType A[ ], ElementType TmpArray[ ],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Left,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Right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Center;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Left &lt; Right ) {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if there are elements to be sorted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Center = ( Left + Right ) / 2;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MSort( A, TmpArray, Left, Center ); 	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T( N / 2 )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MSort( A, TmpArray, Center + 1, Right ); 	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T( N / 2 )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Merge( A, TmpArray, Left, Center + 1, Right );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O( N )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Mergesort( ElementType A[ ],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N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ElementType  *TmpArray;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need O(N) extra space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TmpArray =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malloc</a:t>
            </a:r>
            <a:r>
              <a:rPr lang="en-US" altLang="zh-CN" sz="1800" b="1" dirty="0">
                <a:latin typeface="Arial" panose="020B0604020202020204" pitchFamily="34" charset="0"/>
              </a:rPr>
              <a:t>( N *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 dirty="0">
                <a:latin typeface="Arial" panose="020B0604020202020204" pitchFamily="34" charset="0"/>
              </a:rPr>
              <a:t>( ElementType )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 dirty="0">
                <a:latin typeface="Arial" panose="020B0604020202020204" pitchFamily="34" charset="0"/>
              </a:rPr>
              <a:t>( TmpArray != NULL )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MSort( A, TmpArray, 0, N - 1 );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free</a:t>
            </a:r>
            <a:r>
              <a:rPr lang="en-US" altLang="zh-CN" sz="1800" b="1" dirty="0">
                <a:latin typeface="Arial" panose="020B0604020202020204" pitchFamily="34" charset="0"/>
              </a:rPr>
              <a:t>( TmpArray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 dirty="0">
                <a:latin typeface="Arial" panose="020B0604020202020204" pitchFamily="34" charset="0"/>
              </a:rPr>
              <a:t>  FatalError( "No space for tmp array!!!" );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59397" name="AutoShape 5"/>
          <p:cNvSpPr/>
          <p:nvPr/>
        </p:nvSpPr>
        <p:spPr>
          <a:xfrm>
            <a:off x="1371600" y="3505200"/>
            <a:ext cx="5867400" cy="2133600"/>
          </a:xfrm>
          <a:prstGeom prst="wedgeEllipseCallout">
            <a:avLst>
              <a:gd name="adj1" fmla="val -20481"/>
              <a:gd name="adj2" fmla="val -7901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If a </a:t>
            </a:r>
            <a:r>
              <a:rPr lang="en-US" altLang="zh-CN" sz="2000" b="1" dirty="0">
                <a:latin typeface="Arial" panose="020B0604020202020204" pitchFamily="34" charset="0"/>
              </a:rPr>
              <a:t>TmpArray</a:t>
            </a:r>
            <a:r>
              <a:rPr lang="en-US" altLang="zh-CN" b="1" dirty="0">
                <a:latin typeface="Times New Roman" panose="02020603050405020304" pitchFamily="18" charset="0"/>
              </a:rPr>
              <a:t> is declared locally for each call of </a:t>
            </a:r>
            <a:r>
              <a:rPr lang="en-US" altLang="zh-CN" sz="2000" b="1" dirty="0">
                <a:latin typeface="Arial" panose="020B0604020202020204" pitchFamily="34" charset="0"/>
              </a:rPr>
              <a:t>Merge</a:t>
            </a:r>
            <a:r>
              <a:rPr lang="en-US" altLang="zh-CN" b="1" dirty="0">
                <a:latin typeface="Times New Roman" panose="02020603050405020304" pitchFamily="18" charset="0"/>
              </a:rPr>
              <a:t>, then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= O(                  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9398" name="Text Box 6"/>
          <p:cNvSpPr txBox="1"/>
          <p:nvPr/>
        </p:nvSpPr>
        <p:spPr>
          <a:xfrm>
            <a:off x="4572000" y="4724400"/>
            <a:ext cx="1219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log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endParaRPr lang="en-US" altLang="zh-CN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0" y="6526213"/>
            <a:ext cx="7620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8/10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 animBg="1"/>
      <p:bldP spid="59397" grpId="0" animBg="1"/>
      <p:bldP spid="593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7162800" y="0"/>
            <a:ext cx="1974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§6  Mergesort </a:t>
            </a:r>
            <a:endParaRPr lang="en-US" altLang="zh-CN" sz="1800" b="1" dirty="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60419" name="AutoShape 3"/>
          <p:cNvSpPr/>
          <p:nvPr/>
        </p:nvSpPr>
        <p:spPr>
          <a:xfrm>
            <a:off x="762000" y="457200"/>
            <a:ext cx="7620000" cy="5867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90000" tIns="118800"/>
          <a:p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Lpos = start of left half, Rpos = start of right half */ 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Merge( ElementType A[ ], ElementType TmpArray[ ],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Lpos,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Rpos,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RightEnd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i, LeftEnd, NumElements, TmpPos;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LeftEnd = Rpos - 1;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TmpPos = Lpos;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NumElements = RightEnd - Lpos + 1;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 dirty="0">
                <a:latin typeface="Arial" panose="020B0604020202020204" pitchFamily="34" charset="0"/>
              </a:rPr>
              <a:t>( Lpos &lt;= LeftEnd &amp;&amp; Rpos &lt;= RightEnd )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main loop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 dirty="0">
                <a:latin typeface="Arial" panose="020B0604020202020204" pitchFamily="34" charset="0"/>
              </a:rPr>
              <a:t>( A[ Lpos ] &lt;= A[ Rpos ]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TmpArray[ TmpPos++ ] = A[ Lpos++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	TmpArray[ TmpPos++ ] = A[ Rpos++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 dirty="0">
                <a:latin typeface="Arial" panose="020B0604020202020204" pitchFamily="34" charset="0"/>
              </a:rPr>
              <a:t>( Lpos &lt;= LeftEnd )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Copy rest of first half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TmpArray[ TmpPos++ ] = A[ Lpos++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 dirty="0">
                <a:latin typeface="Arial" panose="020B0604020202020204" pitchFamily="34" charset="0"/>
              </a:rPr>
              <a:t>( Rpos &lt;= RightEnd )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Copy rest of second half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TmpArray[ TmpPos++ ] = A[ Rpos++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( i = 0; i &lt; NumElements; i++, RightEnd - -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Copy TmpArray back */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A[ RightEnd ] = TmpArray[ RightEnd ];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0" y="6526213"/>
            <a:ext cx="762000" cy="336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9/10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5095</Words>
  <Application>WPS 演示</Application>
  <PresentationFormat>全屏显示(4:3)</PresentationFormat>
  <Paragraphs>585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Webdings</vt:lpstr>
      <vt:lpstr>MS Hei</vt:lpstr>
      <vt:lpstr>Symbol</vt:lpstr>
      <vt:lpstr>Impact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144</cp:revision>
  <dcterms:created xsi:type="dcterms:W3CDTF">2000-07-24T11:13:00Z</dcterms:created>
  <dcterms:modified xsi:type="dcterms:W3CDTF">2024-01-12T14:30:58Z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704D98A919164BBA952D0C9DB3285EDB_12</vt:lpwstr>
  </property>
  <property fmtid="{D5CDD505-2E9C-101B-9397-08002B2CF9AE}" pid="3" name="KSOProductBuildVer">
    <vt:lpwstr>2052-12.1.0.16120</vt:lpwstr>
  </property>
</Properties>
</file>