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92" r:id="rId4"/>
    <p:sldId id="293" r:id="rId5"/>
    <p:sldId id="294" r:id="rId6"/>
    <p:sldId id="295" r:id="rId7"/>
    <p:sldId id="291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B2B2B2"/>
    <a:srgbClr val="CCFFCC"/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712"/>
    <p:restoredTop sz="90929"/>
  </p:normalViewPr>
  <p:slideViewPr>
    <p:cSldViewPr showGuides="1">
      <p:cViewPr varScale="1">
        <p:scale>
          <a:sx n="85" d="100"/>
          <a:sy n="85" d="100"/>
        </p:scale>
        <p:origin x="-948" y="-90"/>
      </p:cViewPr>
      <p:guideLst>
        <p:guide orient="horz" pos="2178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audio" Target="../media/audio2.wav"/><Relationship Id="rId8" Type="http://schemas.openxmlformats.org/officeDocument/2006/relationships/audio" Target="../media/audio1.wav"/><Relationship Id="rId7" Type="http://schemas.openxmlformats.org/officeDocument/2006/relationships/image" Target="../media/image4.jpeg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7.xml"/><Relationship Id="rId14" Type="http://schemas.openxmlformats.org/officeDocument/2006/relationships/audio" Target="../media/audio7.wav"/><Relationship Id="rId13" Type="http://schemas.openxmlformats.org/officeDocument/2006/relationships/audio" Target="../media/audio6.wav"/><Relationship Id="rId12" Type="http://schemas.openxmlformats.org/officeDocument/2006/relationships/audio" Target="../media/audio5.wav"/><Relationship Id="rId11" Type="http://schemas.openxmlformats.org/officeDocument/2006/relationships/audio" Target="../media/audio4.wav"/><Relationship Id="rId10" Type="http://schemas.openxmlformats.org/officeDocument/2006/relationships/audio" Target="../media/audio3.wav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3.wav"/><Relationship Id="rId1" Type="http://schemas.openxmlformats.org/officeDocument/2006/relationships/audio" Target="../media/audio2.wav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audio" Target="../media/audio5.wav"/><Relationship Id="rId8" Type="http://schemas.openxmlformats.org/officeDocument/2006/relationships/audio" Target="../media/audio4.wav"/><Relationship Id="rId7" Type="http://schemas.openxmlformats.org/officeDocument/2006/relationships/audio" Target="../media/audio8.wav"/><Relationship Id="rId6" Type="http://schemas.openxmlformats.org/officeDocument/2006/relationships/audio" Target="../media/audio3.wav"/><Relationship Id="rId5" Type="http://schemas.openxmlformats.org/officeDocument/2006/relationships/audio" Target="../media/audio2.wav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audio" Target="../media/audio9.wav"/><Relationship Id="rId4" Type="http://schemas.openxmlformats.org/officeDocument/2006/relationships/audio" Target="../media/audio3.wav"/><Relationship Id="rId3" Type="http://schemas.openxmlformats.org/officeDocument/2006/relationships/audio" Target="../media/audio8.wav"/><Relationship Id="rId2" Type="http://schemas.openxmlformats.org/officeDocument/2006/relationships/audio" Target="../media/audio7.wav"/><Relationship Id="rId1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4.wav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8.wav"/><Relationship Id="rId2" Type="http://schemas.openxmlformats.org/officeDocument/2006/relationships/audio" Target="../media/audio3.wav"/><Relationship Id="rId1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audio" Target="../media/audio13.wav"/><Relationship Id="rId8" Type="http://schemas.openxmlformats.org/officeDocument/2006/relationships/audio" Target="../media/audio12.wav"/><Relationship Id="rId7" Type="http://schemas.openxmlformats.org/officeDocument/2006/relationships/audio" Target="../media/audio4.wav"/><Relationship Id="rId6" Type="http://schemas.openxmlformats.org/officeDocument/2006/relationships/audio" Target="../media/audio3.wav"/><Relationship Id="rId5" Type="http://schemas.openxmlformats.org/officeDocument/2006/relationships/audio" Target="../media/audio2.wav"/><Relationship Id="rId4" Type="http://schemas.openxmlformats.org/officeDocument/2006/relationships/audio" Target="../media/audio1.wav"/><Relationship Id="rId3" Type="http://schemas.openxmlformats.org/officeDocument/2006/relationships/audio" Target="../media/audio11.wav"/><Relationship Id="rId2" Type="http://schemas.openxmlformats.org/officeDocument/2006/relationships/audio" Target="../media/audio10.wav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8.wav"/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2.wav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1.wav"/><Relationship Id="rId2" Type="http://schemas.openxmlformats.org/officeDocument/2006/relationships/audio" Target="../media/audio2.wav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9" name="Text Box 14"/>
          <p:cNvSpPr txBox="1"/>
          <p:nvPr/>
        </p:nvSpPr>
        <p:spPr>
          <a:xfrm>
            <a:off x="457200" y="457200"/>
            <a:ext cx="52578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u="sng" dirty="0">
                <a:latin typeface="Times New Roman" panose="02020603050405020304" pitchFamily="18" charset="0"/>
              </a:rPr>
              <a:t>CHAPTER  </a:t>
            </a:r>
            <a:r>
              <a:rPr lang="en-US" altLang="zh-CN" b="1" u="sng" dirty="0">
                <a:latin typeface="Times New Roman" panose="02020603050405020304" pitchFamily="18" charset="0"/>
              </a:rPr>
              <a:t>7</a:t>
            </a:r>
            <a:endParaRPr lang="en-US" altLang="zh-CN" b="1" u="sng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HASHING </a:t>
            </a:r>
            <a:r>
              <a:rPr lang="zh-CN" altLang="en-US" b="1" dirty="0">
                <a:latin typeface="Arial" panose="020B0604020202020204" pitchFamily="34" charset="0"/>
              </a:rPr>
              <a:t>非比较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2819400" y="4267200"/>
            <a:ext cx="2590800" cy="2257425"/>
            <a:chOff x="1680" y="2373"/>
            <a:chExt cx="2038" cy="1758"/>
          </a:xfrm>
        </p:grpSpPr>
        <p:grpSp>
          <p:nvGrpSpPr>
            <p:cNvPr id="1065" name="Group 16"/>
            <p:cNvGrpSpPr/>
            <p:nvPr/>
          </p:nvGrpSpPr>
          <p:grpSpPr>
            <a:xfrm rot="4724383" flipH="1">
              <a:off x="2718" y="2714"/>
              <a:ext cx="256" cy="751"/>
              <a:chOff x="1902" y="2055"/>
              <a:chExt cx="318" cy="912"/>
            </a:xfrm>
          </p:grpSpPr>
          <p:grpSp>
            <p:nvGrpSpPr>
              <p:cNvPr id="1100" name="Group 17"/>
              <p:cNvGrpSpPr/>
              <p:nvPr/>
            </p:nvGrpSpPr>
            <p:grpSpPr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1103" name="Freeform 18"/>
                <p:cNvSpPr/>
                <p:nvPr/>
              </p:nvSpPr>
              <p:spPr>
                <a:xfrm>
                  <a:off x="1902" y="2711"/>
                  <a:ext cx="285" cy="256"/>
                </a:xfrm>
                <a:custGeom>
                  <a:avLst/>
                  <a:gdLst>
                    <a:gd name="txL" fmla="*/ 0 w 571"/>
                    <a:gd name="txT" fmla="*/ 0 h 510"/>
                    <a:gd name="txR" fmla="*/ 571 w 571"/>
                    <a:gd name="txB" fmla="*/ 510 h 510"/>
                  </a:gdLst>
                  <a:ahLst/>
                  <a:cxnLst>
                    <a:cxn ang="0">
                      <a:pos x="88" y="64"/>
                    </a:cxn>
                    <a:cxn ang="0">
                      <a:pos x="50" y="130"/>
                    </a:cxn>
                    <a:cxn ang="0">
                      <a:pos x="38" y="156"/>
                    </a:cxn>
                    <a:cxn ang="0">
                      <a:pos x="31" y="184"/>
                    </a:cxn>
                    <a:cxn ang="0">
                      <a:pos x="24" y="225"/>
                    </a:cxn>
                    <a:cxn ang="0">
                      <a:pos x="24" y="264"/>
                    </a:cxn>
                    <a:cxn ang="0">
                      <a:pos x="29" y="302"/>
                    </a:cxn>
                    <a:cxn ang="0">
                      <a:pos x="45" y="337"/>
                    </a:cxn>
                    <a:cxn ang="0">
                      <a:pos x="78" y="361"/>
                    </a:cxn>
                    <a:cxn ang="0">
                      <a:pos x="43" y="340"/>
                    </a:cxn>
                    <a:cxn ang="0">
                      <a:pos x="29" y="338"/>
                    </a:cxn>
                    <a:cxn ang="0">
                      <a:pos x="10" y="345"/>
                    </a:cxn>
                    <a:cxn ang="0">
                      <a:pos x="3" y="357"/>
                    </a:cxn>
                    <a:cxn ang="0">
                      <a:pos x="0" y="373"/>
                    </a:cxn>
                    <a:cxn ang="0">
                      <a:pos x="5" y="387"/>
                    </a:cxn>
                    <a:cxn ang="0">
                      <a:pos x="15" y="404"/>
                    </a:cxn>
                    <a:cxn ang="0">
                      <a:pos x="60" y="437"/>
                    </a:cxn>
                    <a:cxn ang="0">
                      <a:pos x="128" y="463"/>
                    </a:cxn>
                    <a:cxn ang="0">
                      <a:pos x="158" y="474"/>
                    </a:cxn>
                    <a:cxn ang="0">
                      <a:pos x="191" y="479"/>
                    </a:cxn>
                    <a:cxn ang="0">
                      <a:pos x="218" y="479"/>
                    </a:cxn>
                    <a:cxn ang="0">
                      <a:pos x="248" y="488"/>
                    </a:cxn>
                    <a:cxn ang="0">
                      <a:pos x="284" y="500"/>
                    </a:cxn>
                    <a:cxn ang="0">
                      <a:pos x="366" y="510"/>
                    </a:cxn>
                    <a:cxn ang="0">
                      <a:pos x="463" y="489"/>
                    </a:cxn>
                    <a:cxn ang="0">
                      <a:pos x="527" y="489"/>
                    </a:cxn>
                    <a:cxn ang="0">
                      <a:pos x="543" y="484"/>
                    </a:cxn>
                    <a:cxn ang="0">
                      <a:pos x="559" y="469"/>
                    </a:cxn>
                    <a:cxn ang="0">
                      <a:pos x="564" y="448"/>
                    </a:cxn>
                    <a:cxn ang="0">
                      <a:pos x="571" y="364"/>
                    </a:cxn>
                    <a:cxn ang="0">
                      <a:pos x="571" y="297"/>
                    </a:cxn>
                    <a:cxn ang="0">
                      <a:pos x="567" y="262"/>
                    </a:cxn>
                    <a:cxn ang="0">
                      <a:pos x="564" y="239"/>
                    </a:cxn>
                    <a:cxn ang="0">
                      <a:pos x="559" y="215"/>
                    </a:cxn>
                    <a:cxn ang="0">
                      <a:pos x="553" y="191"/>
                    </a:cxn>
                    <a:cxn ang="0">
                      <a:pos x="522" y="99"/>
                    </a:cxn>
                    <a:cxn ang="0">
                      <a:pos x="489" y="0"/>
                    </a:cxn>
                    <a:cxn ang="0">
                      <a:pos x="88" y="64"/>
                    </a:cxn>
                  </a:cxnLst>
                  <a:rect l="txL" t="txT" r="txR" b="txB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04" name="Arc 19"/>
                <p:cNvSpPr/>
                <p:nvPr/>
              </p:nvSpPr>
              <p:spPr>
                <a:xfrm>
                  <a:off x="1945" y="2885"/>
                  <a:ext cx="7" cy="17"/>
                </a:xfrm>
                <a:custGeom>
                  <a:avLst/>
                  <a:gdLst>
                    <a:gd name="txL" fmla="*/ 0 w 21584"/>
                    <a:gd name="txT" fmla="*/ 0 h 21468"/>
                    <a:gd name="txR" fmla="*/ 21584 w 21584"/>
                    <a:gd name="txB" fmla="*/ 21468 h 21468"/>
                  </a:gdLst>
                  <a:ahLst/>
                  <a:cxnLst>
                    <a:cxn ang="0">
                      <a:pos x="0" y="16"/>
                    </a:cxn>
                    <a:cxn ang="0">
                      <a:pos x="6" y="0"/>
                    </a:cxn>
                    <a:cxn ang="0">
                      <a:pos x="7" y="17"/>
                    </a:cxn>
                  </a:cxnLst>
                  <a:rect l="txL" t="txT" r="txR" b="txB"/>
                  <a:pathLst>
                    <a:path w="21584" h="21468" fill="none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close/>
                    </a:path>
                  </a:pathLst>
                </a:custGeom>
                <a:noFill/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1" name="Rectangle 20"/>
              <p:cNvSpPr/>
              <p:nvPr/>
            </p:nvSpPr>
            <p:spPr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02" name="Freeform 21"/>
              <p:cNvSpPr/>
              <p:nvPr/>
            </p:nvSpPr>
            <p:spPr>
              <a:xfrm>
                <a:off x="1937" y="2055"/>
                <a:ext cx="283" cy="704"/>
              </a:xfrm>
              <a:custGeom>
                <a:avLst/>
                <a:gdLst>
                  <a:gd name="txL" fmla="*/ 0 w 566"/>
                  <a:gd name="txT" fmla="*/ 0 h 1408"/>
                  <a:gd name="txR" fmla="*/ 566 w 566"/>
                  <a:gd name="txB" fmla="*/ 1408 h 1408"/>
                </a:gdLst>
                <a:ahLst/>
                <a:cxnLst>
                  <a:cxn ang="0">
                    <a:pos x="26" y="484"/>
                  </a:cxn>
                  <a:cxn ang="0">
                    <a:pos x="15" y="903"/>
                  </a:cxn>
                  <a:cxn ang="0">
                    <a:pos x="0" y="1408"/>
                  </a:cxn>
                  <a:cxn ang="0">
                    <a:pos x="543" y="1403"/>
                  </a:cxn>
                  <a:cxn ang="0">
                    <a:pos x="548" y="873"/>
                  </a:cxn>
                  <a:cxn ang="0">
                    <a:pos x="547" y="599"/>
                  </a:cxn>
                  <a:cxn ang="0">
                    <a:pos x="566" y="314"/>
                  </a:cxn>
                  <a:cxn ang="0">
                    <a:pos x="560" y="247"/>
                  </a:cxn>
                  <a:cxn ang="0">
                    <a:pos x="555" y="200"/>
                  </a:cxn>
                  <a:cxn ang="0">
                    <a:pos x="545" y="151"/>
                  </a:cxn>
                  <a:cxn ang="0">
                    <a:pos x="534" y="120"/>
                  </a:cxn>
                  <a:cxn ang="0">
                    <a:pos x="515" y="85"/>
                  </a:cxn>
                  <a:cxn ang="0">
                    <a:pos x="496" y="62"/>
                  </a:cxn>
                  <a:cxn ang="0">
                    <a:pos x="463" y="40"/>
                  </a:cxn>
                  <a:cxn ang="0">
                    <a:pos x="423" y="19"/>
                  </a:cxn>
                  <a:cxn ang="0">
                    <a:pos x="380" y="7"/>
                  </a:cxn>
                  <a:cxn ang="0">
                    <a:pos x="331" y="2"/>
                  </a:cxn>
                  <a:cxn ang="0">
                    <a:pos x="291" y="0"/>
                  </a:cxn>
                  <a:cxn ang="0">
                    <a:pos x="243" y="9"/>
                  </a:cxn>
                  <a:cxn ang="0">
                    <a:pos x="196" y="24"/>
                  </a:cxn>
                  <a:cxn ang="0">
                    <a:pos x="168" y="42"/>
                  </a:cxn>
                  <a:cxn ang="0">
                    <a:pos x="135" y="66"/>
                  </a:cxn>
                  <a:cxn ang="0">
                    <a:pos x="111" y="95"/>
                  </a:cxn>
                  <a:cxn ang="0">
                    <a:pos x="85" y="139"/>
                  </a:cxn>
                  <a:cxn ang="0">
                    <a:pos x="66" y="187"/>
                  </a:cxn>
                  <a:cxn ang="0">
                    <a:pos x="48" y="267"/>
                  </a:cxn>
                  <a:cxn ang="0">
                    <a:pos x="26" y="484"/>
                  </a:cxn>
                </a:cxnLst>
                <a:rect l="txL" t="txT" r="txR" b="txB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66" name="Group 22"/>
            <p:cNvGrpSpPr/>
            <p:nvPr/>
          </p:nvGrpSpPr>
          <p:grpSpPr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1098" name="Freeform 23"/>
              <p:cNvSpPr/>
              <p:nvPr/>
            </p:nvSpPr>
            <p:spPr>
              <a:xfrm>
                <a:off x="1766" y="3399"/>
                <a:ext cx="456" cy="115"/>
              </a:xfrm>
              <a:custGeom>
                <a:avLst/>
                <a:gdLst>
                  <a:gd name="txL" fmla="*/ 0 w 913"/>
                  <a:gd name="txT" fmla="*/ 0 h 229"/>
                  <a:gd name="txR" fmla="*/ 913 w 913"/>
                  <a:gd name="txB" fmla="*/ 229 h 229"/>
                </a:gdLst>
                <a:ahLst/>
                <a:cxnLst>
                  <a:cxn ang="0">
                    <a:pos x="0" y="42"/>
                  </a:cxn>
                  <a:cxn ang="0">
                    <a:pos x="0" y="179"/>
                  </a:cxn>
                  <a:cxn ang="0">
                    <a:pos x="245" y="179"/>
                  </a:cxn>
                  <a:cxn ang="0">
                    <a:pos x="252" y="151"/>
                  </a:cxn>
                  <a:cxn ang="0">
                    <a:pos x="300" y="179"/>
                  </a:cxn>
                  <a:cxn ang="0">
                    <a:pos x="391" y="203"/>
                  </a:cxn>
                  <a:cxn ang="0">
                    <a:pos x="503" y="224"/>
                  </a:cxn>
                  <a:cxn ang="0">
                    <a:pos x="597" y="229"/>
                  </a:cxn>
                  <a:cxn ang="0">
                    <a:pos x="686" y="224"/>
                  </a:cxn>
                  <a:cxn ang="0">
                    <a:pos x="816" y="214"/>
                  </a:cxn>
                  <a:cxn ang="0">
                    <a:pos x="863" y="208"/>
                  </a:cxn>
                  <a:cxn ang="0">
                    <a:pos x="913" y="194"/>
                  </a:cxn>
                  <a:cxn ang="0">
                    <a:pos x="913" y="158"/>
                  </a:cxn>
                  <a:cxn ang="0">
                    <a:pos x="908" y="141"/>
                  </a:cxn>
                  <a:cxn ang="0">
                    <a:pos x="892" y="120"/>
                  </a:cxn>
                  <a:cxn ang="0">
                    <a:pos x="873" y="106"/>
                  </a:cxn>
                  <a:cxn ang="0">
                    <a:pos x="847" y="92"/>
                  </a:cxn>
                  <a:cxn ang="0">
                    <a:pos x="802" y="71"/>
                  </a:cxn>
                  <a:cxn ang="0">
                    <a:pos x="755" y="54"/>
                  </a:cxn>
                  <a:cxn ang="0">
                    <a:pos x="705" y="38"/>
                  </a:cxn>
                  <a:cxn ang="0">
                    <a:pos x="651" y="26"/>
                  </a:cxn>
                  <a:cxn ang="0">
                    <a:pos x="469" y="0"/>
                  </a:cxn>
                  <a:cxn ang="0">
                    <a:pos x="0" y="42"/>
                  </a:cxn>
                </a:cxnLst>
                <a:rect l="txL" t="txT" r="txR" b="txB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99" name="Freeform 24"/>
              <p:cNvSpPr/>
              <p:nvPr/>
            </p:nvSpPr>
            <p:spPr>
              <a:xfrm>
                <a:off x="1503" y="3426"/>
                <a:ext cx="456" cy="111"/>
              </a:xfrm>
              <a:custGeom>
                <a:avLst/>
                <a:gdLst>
                  <a:gd name="txL" fmla="*/ 0 w 913"/>
                  <a:gd name="txT" fmla="*/ 0 h 222"/>
                  <a:gd name="txR" fmla="*/ 913 w 913"/>
                  <a:gd name="txB" fmla="*/ 222 h 222"/>
                </a:gdLst>
                <a:ahLst/>
                <a:cxnLst>
                  <a:cxn ang="0">
                    <a:pos x="0" y="43"/>
                  </a:cxn>
                  <a:cxn ang="0">
                    <a:pos x="0" y="179"/>
                  </a:cxn>
                  <a:cxn ang="0">
                    <a:pos x="243" y="179"/>
                  </a:cxn>
                  <a:cxn ang="0">
                    <a:pos x="248" y="151"/>
                  </a:cxn>
                  <a:cxn ang="0">
                    <a:pos x="299" y="179"/>
                  </a:cxn>
                  <a:cxn ang="0">
                    <a:pos x="406" y="196"/>
                  </a:cxn>
                  <a:cxn ang="0">
                    <a:pos x="537" y="212"/>
                  </a:cxn>
                  <a:cxn ang="0">
                    <a:pos x="677" y="222"/>
                  </a:cxn>
                  <a:cxn ang="0">
                    <a:pos x="802" y="222"/>
                  </a:cxn>
                  <a:cxn ang="0">
                    <a:pos x="865" y="206"/>
                  </a:cxn>
                  <a:cxn ang="0">
                    <a:pos x="913" y="194"/>
                  </a:cxn>
                  <a:cxn ang="0">
                    <a:pos x="913" y="160"/>
                  </a:cxn>
                  <a:cxn ang="0">
                    <a:pos x="908" y="140"/>
                  </a:cxn>
                  <a:cxn ang="0">
                    <a:pos x="892" y="121"/>
                  </a:cxn>
                  <a:cxn ang="0">
                    <a:pos x="873" y="106"/>
                  </a:cxn>
                  <a:cxn ang="0">
                    <a:pos x="847" y="92"/>
                  </a:cxn>
                  <a:cxn ang="0">
                    <a:pos x="802" y="71"/>
                  </a:cxn>
                  <a:cxn ang="0">
                    <a:pos x="755" y="54"/>
                  </a:cxn>
                  <a:cxn ang="0">
                    <a:pos x="705" y="40"/>
                  </a:cxn>
                  <a:cxn ang="0">
                    <a:pos x="651" y="26"/>
                  </a:cxn>
                  <a:cxn ang="0">
                    <a:pos x="467" y="0"/>
                  </a:cxn>
                  <a:cxn ang="0">
                    <a:pos x="0" y="43"/>
                  </a:cxn>
                </a:cxnLst>
                <a:rect l="txL" t="txT" r="txR" b="txB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67" name="Freeform 25"/>
            <p:cNvSpPr/>
            <p:nvPr/>
          </p:nvSpPr>
          <p:spPr>
            <a:xfrm flipH="1">
              <a:off x="3082" y="3427"/>
              <a:ext cx="352" cy="568"/>
            </a:xfrm>
            <a:custGeom>
              <a:avLst/>
              <a:gdLst>
                <a:gd name="txL" fmla="*/ 0 w 852"/>
                <a:gd name="txT" fmla="*/ 0 h 1411"/>
                <a:gd name="txR" fmla="*/ 852 w 852"/>
                <a:gd name="txB" fmla="*/ 1411 h 1411"/>
              </a:gdLst>
              <a:ahLst/>
              <a:cxnLst>
                <a:cxn ang="0">
                  <a:pos x="583" y="0"/>
                </a:cxn>
                <a:cxn ang="0">
                  <a:pos x="809" y="555"/>
                </a:cxn>
                <a:cxn ang="0">
                  <a:pos x="826" y="597"/>
                </a:cxn>
                <a:cxn ang="0">
                  <a:pos x="842" y="646"/>
                </a:cxn>
                <a:cxn ang="0">
                  <a:pos x="852" y="717"/>
                </a:cxn>
                <a:cxn ang="0">
                  <a:pos x="842" y="781"/>
                </a:cxn>
                <a:cxn ang="0">
                  <a:pos x="765" y="1010"/>
                </a:cxn>
                <a:cxn ang="0">
                  <a:pos x="737" y="1081"/>
                </a:cxn>
                <a:cxn ang="0">
                  <a:pos x="722" y="1153"/>
                </a:cxn>
                <a:cxn ang="0">
                  <a:pos x="755" y="1196"/>
                </a:cxn>
                <a:cxn ang="0">
                  <a:pos x="760" y="1229"/>
                </a:cxn>
                <a:cxn ang="0">
                  <a:pos x="727" y="1260"/>
                </a:cxn>
                <a:cxn ang="0">
                  <a:pos x="689" y="1304"/>
                </a:cxn>
                <a:cxn ang="0">
                  <a:pos x="727" y="1342"/>
                </a:cxn>
                <a:cxn ang="0">
                  <a:pos x="765" y="1411"/>
                </a:cxn>
                <a:cxn ang="0">
                  <a:pos x="158" y="1401"/>
                </a:cxn>
                <a:cxn ang="0">
                  <a:pos x="130" y="1250"/>
                </a:cxn>
                <a:cxn ang="0">
                  <a:pos x="152" y="1120"/>
                </a:cxn>
                <a:cxn ang="0">
                  <a:pos x="206" y="1000"/>
                </a:cxn>
                <a:cxn ang="0">
                  <a:pos x="239" y="934"/>
                </a:cxn>
                <a:cxn ang="0">
                  <a:pos x="387" y="738"/>
                </a:cxn>
                <a:cxn ang="0">
                  <a:pos x="343" y="640"/>
                </a:cxn>
                <a:cxn ang="0">
                  <a:pos x="0" y="15"/>
                </a:cxn>
                <a:cxn ang="0">
                  <a:pos x="583" y="0"/>
                </a:cxn>
              </a:cxnLst>
              <a:rect l="txL" t="txT" r="txR" b="txB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68" name="Freeform 26"/>
            <p:cNvSpPr/>
            <p:nvPr/>
          </p:nvSpPr>
          <p:spPr>
            <a:xfrm flipH="1">
              <a:off x="3218" y="3397"/>
              <a:ext cx="406" cy="629"/>
            </a:xfrm>
            <a:custGeom>
              <a:avLst/>
              <a:gdLst>
                <a:gd name="txL" fmla="*/ 0 w 982"/>
                <a:gd name="txT" fmla="*/ 0 h 1565"/>
                <a:gd name="txR" fmla="*/ 982 w 982"/>
                <a:gd name="txB" fmla="*/ 1565 h 1565"/>
              </a:gdLst>
              <a:ahLst/>
              <a:cxnLst>
                <a:cxn ang="0">
                  <a:pos x="0" y="54"/>
                </a:cxn>
                <a:cxn ang="0">
                  <a:pos x="78" y="322"/>
                </a:cxn>
                <a:cxn ang="0">
                  <a:pos x="99" y="388"/>
                </a:cxn>
                <a:cxn ang="0">
                  <a:pos x="123" y="445"/>
                </a:cxn>
                <a:cxn ang="0">
                  <a:pos x="147" y="497"/>
                </a:cxn>
                <a:cxn ang="0">
                  <a:pos x="182" y="561"/>
                </a:cxn>
                <a:cxn ang="0">
                  <a:pos x="210" y="601"/>
                </a:cxn>
                <a:cxn ang="0">
                  <a:pos x="238" y="638"/>
                </a:cxn>
                <a:cxn ang="0">
                  <a:pos x="291" y="695"/>
                </a:cxn>
                <a:cxn ang="0">
                  <a:pos x="345" y="756"/>
                </a:cxn>
                <a:cxn ang="0">
                  <a:pos x="389" y="782"/>
                </a:cxn>
                <a:cxn ang="0">
                  <a:pos x="335" y="815"/>
                </a:cxn>
                <a:cxn ang="0">
                  <a:pos x="378" y="891"/>
                </a:cxn>
                <a:cxn ang="0">
                  <a:pos x="291" y="1011"/>
                </a:cxn>
                <a:cxn ang="0">
                  <a:pos x="225" y="1072"/>
                </a:cxn>
                <a:cxn ang="0">
                  <a:pos x="199" y="1099"/>
                </a:cxn>
                <a:cxn ang="0">
                  <a:pos x="177" y="1136"/>
                </a:cxn>
                <a:cxn ang="0">
                  <a:pos x="156" y="1174"/>
                </a:cxn>
                <a:cxn ang="0">
                  <a:pos x="140" y="1207"/>
                </a:cxn>
                <a:cxn ang="0">
                  <a:pos x="126" y="1237"/>
                </a:cxn>
                <a:cxn ang="0">
                  <a:pos x="113" y="1275"/>
                </a:cxn>
                <a:cxn ang="0">
                  <a:pos x="102" y="1325"/>
                </a:cxn>
                <a:cxn ang="0">
                  <a:pos x="97" y="1389"/>
                </a:cxn>
                <a:cxn ang="0">
                  <a:pos x="97" y="1455"/>
                </a:cxn>
                <a:cxn ang="0">
                  <a:pos x="100" y="1565"/>
                </a:cxn>
                <a:cxn ang="0">
                  <a:pos x="750" y="1535"/>
                </a:cxn>
                <a:cxn ang="0">
                  <a:pos x="713" y="1495"/>
                </a:cxn>
                <a:cxn ang="0">
                  <a:pos x="706" y="1464"/>
                </a:cxn>
                <a:cxn ang="0">
                  <a:pos x="703" y="1442"/>
                </a:cxn>
                <a:cxn ang="0">
                  <a:pos x="727" y="1349"/>
                </a:cxn>
                <a:cxn ang="0">
                  <a:pos x="661" y="1343"/>
                </a:cxn>
                <a:cxn ang="0">
                  <a:pos x="737" y="1284"/>
                </a:cxn>
                <a:cxn ang="0">
                  <a:pos x="954" y="967"/>
                </a:cxn>
                <a:cxn ang="0">
                  <a:pos x="968" y="936"/>
                </a:cxn>
                <a:cxn ang="0">
                  <a:pos x="977" y="901"/>
                </a:cxn>
                <a:cxn ang="0">
                  <a:pos x="982" y="865"/>
                </a:cxn>
                <a:cxn ang="0">
                  <a:pos x="982" y="825"/>
                </a:cxn>
                <a:cxn ang="0">
                  <a:pos x="975" y="790"/>
                </a:cxn>
                <a:cxn ang="0">
                  <a:pos x="967" y="756"/>
                </a:cxn>
                <a:cxn ang="0">
                  <a:pos x="944" y="705"/>
                </a:cxn>
                <a:cxn ang="0">
                  <a:pos x="835" y="467"/>
                </a:cxn>
                <a:cxn ang="0">
                  <a:pos x="633" y="0"/>
                </a:cxn>
                <a:cxn ang="0">
                  <a:pos x="0" y="54"/>
                </a:cxn>
              </a:cxnLst>
              <a:rect l="txL" t="txT" r="txR" b="txB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69" name="Freeform 27"/>
            <p:cNvSpPr/>
            <p:nvPr/>
          </p:nvSpPr>
          <p:spPr>
            <a:xfrm flipH="1">
              <a:off x="3000" y="2918"/>
              <a:ext cx="147" cy="492"/>
            </a:xfrm>
            <a:custGeom>
              <a:avLst/>
              <a:gdLst>
                <a:gd name="txL" fmla="*/ 0 w 357"/>
                <a:gd name="txT" fmla="*/ 0 h 1222"/>
                <a:gd name="txR" fmla="*/ 357 w 357"/>
                <a:gd name="txB" fmla="*/ 1222 h 1222"/>
              </a:gdLst>
              <a:ahLst/>
              <a:cxnLst>
                <a:cxn ang="0">
                  <a:pos x="255" y="81"/>
                </a:cxn>
                <a:cxn ang="0">
                  <a:pos x="276" y="113"/>
                </a:cxn>
                <a:cxn ang="0">
                  <a:pos x="300" y="151"/>
                </a:cxn>
                <a:cxn ang="0">
                  <a:pos x="321" y="196"/>
                </a:cxn>
                <a:cxn ang="0">
                  <a:pos x="338" y="246"/>
                </a:cxn>
                <a:cxn ang="0">
                  <a:pos x="349" y="295"/>
                </a:cxn>
                <a:cxn ang="0">
                  <a:pos x="354" y="349"/>
                </a:cxn>
                <a:cxn ang="0">
                  <a:pos x="357" y="403"/>
                </a:cxn>
                <a:cxn ang="0">
                  <a:pos x="354" y="491"/>
                </a:cxn>
                <a:cxn ang="0">
                  <a:pos x="347" y="557"/>
                </a:cxn>
                <a:cxn ang="0">
                  <a:pos x="333" y="635"/>
                </a:cxn>
                <a:cxn ang="0">
                  <a:pos x="321" y="684"/>
                </a:cxn>
                <a:cxn ang="0">
                  <a:pos x="305" y="755"/>
                </a:cxn>
                <a:cxn ang="0">
                  <a:pos x="288" y="816"/>
                </a:cxn>
                <a:cxn ang="0">
                  <a:pos x="271" y="865"/>
                </a:cxn>
                <a:cxn ang="0">
                  <a:pos x="253" y="910"/>
                </a:cxn>
                <a:cxn ang="0">
                  <a:pos x="232" y="955"/>
                </a:cxn>
                <a:cxn ang="0">
                  <a:pos x="210" y="997"/>
                </a:cxn>
                <a:cxn ang="0">
                  <a:pos x="184" y="1040"/>
                </a:cxn>
                <a:cxn ang="0">
                  <a:pos x="158" y="1075"/>
                </a:cxn>
                <a:cxn ang="0">
                  <a:pos x="132" y="1109"/>
                </a:cxn>
                <a:cxn ang="0">
                  <a:pos x="97" y="1148"/>
                </a:cxn>
                <a:cxn ang="0">
                  <a:pos x="64" y="1174"/>
                </a:cxn>
                <a:cxn ang="0">
                  <a:pos x="0" y="1222"/>
                </a:cxn>
                <a:cxn ang="0">
                  <a:pos x="0" y="0"/>
                </a:cxn>
                <a:cxn ang="0">
                  <a:pos x="208" y="15"/>
                </a:cxn>
                <a:cxn ang="0">
                  <a:pos x="255" y="81"/>
                </a:cxn>
              </a:cxnLst>
              <a:rect l="txL" t="txT" r="txR" b="txB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070" name="Group 28"/>
            <p:cNvGrpSpPr/>
            <p:nvPr/>
          </p:nvGrpSpPr>
          <p:grpSpPr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1096" name="Freeform 29"/>
              <p:cNvSpPr/>
              <p:nvPr/>
            </p:nvSpPr>
            <p:spPr>
              <a:xfrm>
                <a:off x="2139" y="2117"/>
                <a:ext cx="81" cy="594"/>
              </a:xfrm>
              <a:custGeom>
                <a:avLst/>
                <a:gdLst>
                  <a:gd name="txL" fmla="*/ 0 w 163"/>
                  <a:gd name="txT" fmla="*/ 0 h 1188"/>
                  <a:gd name="txR" fmla="*/ 163 w 163"/>
                  <a:gd name="txB" fmla="*/ 1188 h 1188"/>
                </a:gdLst>
                <a:ahLst/>
                <a:cxnLst>
                  <a:cxn ang="0">
                    <a:pos x="0" y="0"/>
                  </a:cxn>
                  <a:cxn ang="0">
                    <a:pos x="38" y="19"/>
                  </a:cxn>
                  <a:cxn ang="0">
                    <a:pos x="65" y="57"/>
                  </a:cxn>
                  <a:cxn ang="0">
                    <a:pos x="81" y="82"/>
                  </a:cxn>
                  <a:cxn ang="0">
                    <a:pos x="93" y="102"/>
                  </a:cxn>
                  <a:cxn ang="0">
                    <a:pos x="109" y="132"/>
                  </a:cxn>
                  <a:cxn ang="0">
                    <a:pos x="123" y="170"/>
                  </a:cxn>
                  <a:cxn ang="0">
                    <a:pos x="137" y="214"/>
                  </a:cxn>
                  <a:cxn ang="0">
                    <a:pos x="151" y="271"/>
                  </a:cxn>
                  <a:cxn ang="0">
                    <a:pos x="156" y="316"/>
                  </a:cxn>
                  <a:cxn ang="0">
                    <a:pos x="163" y="370"/>
                  </a:cxn>
                  <a:cxn ang="0">
                    <a:pos x="161" y="438"/>
                  </a:cxn>
                  <a:cxn ang="0">
                    <a:pos x="154" y="540"/>
                  </a:cxn>
                  <a:cxn ang="0">
                    <a:pos x="142" y="629"/>
                  </a:cxn>
                  <a:cxn ang="0">
                    <a:pos x="93" y="1068"/>
                  </a:cxn>
                  <a:cxn ang="0">
                    <a:pos x="45" y="1188"/>
                  </a:cxn>
                  <a:cxn ang="0">
                    <a:pos x="12" y="1024"/>
                  </a:cxn>
                  <a:cxn ang="0">
                    <a:pos x="32" y="851"/>
                  </a:cxn>
                  <a:cxn ang="0">
                    <a:pos x="48" y="736"/>
                  </a:cxn>
                  <a:cxn ang="0">
                    <a:pos x="57" y="646"/>
                  </a:cxn>
                  <a:cxn ang="0">
                    <a:pos x="64" y="554"/>
                  </a:cxn>
                  <a:cxn ang="0">
                    <a:pos x="71" y="460"/>
                  </a:cxn>
                  <a:cxn ang="0">
                    <a:pos x="72" y="406"/>
                  </a:cxn>
                  <a:cxn ang="0">
                    <a:pos x="71" y="358"/>
                  </a:cxn>
                  <a:cxn ang="0">
                    <a:pos x="65" y="309"/>
                  </a:cxn>
                  <a:cxn ang="0">
                    <a:pos x="53" y="215"/>
                  </a:cxn>
                  <a:cxn ang="0">
                    <a:pos x="48" y="182"/>
                  </a:cxn>
                  <a:cxn ang="0">
                    <a:pos x="41" y="144"/>
                  </a:cxn>
                  <a:cxn ang="0">
                    <a:pos x="34" y="106"/>
                  </a:cxn>
                  <a:cxn ang="0">
                    <a:pos x="0" y="0"/>
                  </a:cxn>
                </a:cxnLst>
                <a:rect l="txL" t="txT" r="txR" b="txB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97" name="Arc 30"/>
              <p:cNvSpPr/>
              <p:nvPr/>
            </p:nvSpPr>
            <p:spPr>
              <a:xfrm>
                <a:off x="2131" y="2072"/>
                <a:ext cx="29" cy="58"/>
              </a:xfrm>
              <a:custGeom>
                <a:avLst/>
                <a:gdLst>
                  <a:gd name="txL" fmla="*/ 0 w 22307"/>
                  <a:gd name="txT" fmla="*/ 0 h 29828"/>
                  <a:gd name="txR" fmla="*/ 22307 w 22307"/>
                  <a:gd name="txB" fmla="*/ 29828 h 29828"/>
                </a:gdLst>
                <a:ahLst/>
                <a:cxnLst>
                  <a:cxn ang="0">
                    <a:pos x="0" y="0"/>
                  </a:cxn>
                  <a:cxn ang="0">
                    <a:pos x="27" y="58"/>
                  </a:cxn>
                  <a:cxn ang="0">
                    <a:pos x="1" y="42"/>
                  </a:cxn>
                </a:cxnLst>
                <a:rect l="txL" t="txT" r="txR" b="txB"/>
                <a:pathLst>
                  <a:path w="22307" h="29828" fill="none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close/>
                  </a:path>
                </a:pathLst>
              </a:custGeom>
              <a:solidFill>
                <a:srgbClr val="0000E0"/>
              </a:solidFill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71" name="Freeform 31"/>
            <p:cNvSpPr/>
            <p:nvPr/>
          </p:nvSpPr>
          <p:spPr>
            <a:xfrm flipH="1">
              <a:off x="3024" y="2784"/>
              <a:ext cx="694" cy="740"/>
            </a:xfrm>
            <a:custGeom>
              <a:avLst/>
              <a:gdLst>
                <a:gd name="txL" fmla="*/ 0 w 1684"/>
                <a:gd name="txT" fmla="*/ 0 h 1839"/>
                <a:gd name="txR" fmla="*/ 1684 w 1684"/>
                <a:gd name="txB" fmla="*/ 1839 h 1839"/>
              </a:gdLst>
              <a:ahLst/>
              <a:cxnLst>
                <a:cxn ang="0">
                  <a:pos x="1307" y="0"/>
                </a:cxn>
                <a:cxn ang="0">
                  <a:pos x="1228" y="12"/>
                </a:cxn>
                <a:cxn ang="0">
                  <a:pos x="1151" y="45"/>
                </a:cxn>
                <a:cxn ang="0">
                  <a:pos x="1071" y="101"/>
                </a:cxn>
                <a:cxn ang="0">
                  <a:pos x="988" y="186"/>
                </a:cxn>
                <a:cxn ang="0">
                  <a:pos x="705" y="512"/>
                </a:cxn>
                <a:cxn ang="0">
                  <a:pos x="446" y="738"/>
                </a:cxn>
                <a:cxn ang="0">
                  <a:pos x="146" y="952"/>
                </a:cxn>
                <a:cxn ang="0">
                  <a:pos x="0" y="1151"/>
                </a:cxn>
                <a:cxn ang="0">
                  <a:pos x="9" y="1321"/>
                </a:cxn>
                <a:cxn ang="0">
                  <a:pos x="33" y="1452"/>
                </a:cxn>
                <a:cxn ang="0">
                  <a:pos x="75" y="1554"/>
                </a:cxn>
                <a:cxn ang="0">
                  <a:pos x="144" y="1653"/>
                </a:cxn>
                <a:cxn ang="0">
                  <a:pos x="236" y="1723"/>
                </a:cxn>
                <a:cxn ang="0">
                  <a:pos x="358" y="1782"/>
                </a:cxn>
                <a:cxn ang="0">
                  <a:pos x="507" y="1823"/>
                </a:cxn>
                <a:cxn ang="0">
                  <a:pos x="650" y="1839"/>
                </a:cxn>
                <a:cxn ang="0">
                  <a:pos x="783" y="1827"/>
                </a:cxn>
                <a:cxn ang="0">
                  <a:pos x="903" y="1799"/>
                </a:cxn>
                <a:cxn ang="0">
                  <a:pos x="1141" y="1700"/>
                </a:cxn>
                <a:cxn ang="0">
                  <a:pos x="1432" y="1532"/>
                </a:cxn>
                <a:cxn ang="0">
                  <a:pos x="1521" y="1429"/>
                </a:cxn>
                <a:cxn ang="0">
                  <a:pos x="1609" y="1276"/>
                </a:cxn>
                <a:cxn ang="0">
                  <a:pos x="1660" y="1136"/>
                </a:cxn>
                <a:cxn ang="0">
                  <a:pos x="1682" y="995"/>
                </a:cxn>
                <a:cxn ang="0">
                  <a:pos x="1684" y="860"/>
                </a:cxn>
                <a:cxn ang="0">
                  <a:pos x="1679" y="703"/>
                </a:cxn>
                <a:cxn ang="0">
                  <a:pos x="1665" y="570"/>
                </a:cxn>
                <a:cxn ang="0">
                  <a:pos x="1648" y="469"/>
                </a:cxn>
                <a:cxn ang="0">
                  <a:pos x="1620" y="389"/>
                </a:cxn>
                <a:cxn ang="0">
                  <a:pos x="1571" y="309"/>
                </a:cxn>
                <a:cxn ang="0">
                  <a:pos x="1516" y="229"/>
                </a:cxn>
              </a:cxnLst>
              <a:rect l="txL" t="txT" r="txR" b="txB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72" name="Freeform 32"/>
            <p:cNvSpPr/>
            <p:nvPr/>
          </p:nvSpPr>
          <p:spPr>
            <a:xfrm flipH="1">
              <a:off x="3046" y="2795"/>
              <a:ext cx="148" cy="609"/>
            </a:xfrm>
            <a:custGeom>
              <a:avLst/>
              <a:gdLst>
                <a:gd name="txL" fmla="*/ 0 w 360"/>
                <a:gd name="txT" fmla="*/ 0 h 1515"/>
                <a:gd name="txR" fmla="*/ 360 w 360"/>
                <a:gd name="txB" fmla="*/ 1515 h 1515"/>
              </a:gdLst>
              <a:ahLst/>
              <a:cxnLst>
                <a:cxn ang="0">
                  <a:pos x="0" y="0"/>
                </a:cxn>
                <a:cxn ang="0">
                  <a:pos x="68" y="179"/>
                </a:cxn>
                <a:cxn ang="0">
                  <a:pos x="117" y="330"/>
                </a:cxn>
                <a:cxn ang="0">
                  <a:pos x="134" y="429"/>
                </a:cxn>
                <a:cxn ang="0">
                  <a:pos x="243" y="407"/>
                </a:cxn>
                <a:cxn ang="0">
                  <a:pos x="177" y="570"/>
                </a:cxn>
                <a:cxn ang="0">
                  <a:pos x="214" y="596"/>
                </a:cxn>
                <a:cxn ang="0">
                  <a:pos x="242" y="636"/>
                </a:cxn>
                <a:cxn ang="0">
                  <a:pos x="257" y="692"/>
                </a:cxn>
                <a:cxn ang="0">
                  <a:pos x="268" y="785"/>
                </a:cxn>
                <a:cxn ang="0">
                  <a:pos x="274" y="902"/>
                </a:cxn>
                <a:cxn ang="0">
                  <a:pos x="276" y="956"/>
                </a:cxn>
                <a:cxn ang="0">
                  <a:pos x="274" y="1016"/>
                </a:cxn>
                <a:cxn ang="0">
                  <a:pos x="269" y="1070"/>
                </a:cxn>
                <a:cxn ang="0">
                  <a:pos x="259" y="1159"/>
                </a:cxn>
                <a:cxn ang="0">
                  <a:pos x="252" y="1204"/>
                </a:cxn>
                <a:cxn ang="0">
                  <a:pos x="242" y="1252"/>
                </a:cxn>
                <a:cxn ang="0">
                  <a:pos x="231" y="1287"/>
                </a:cxn>
                <a:cxn ang="0">
                  <a:pos x="215" y="1334"/>
                </a:cxn>
                <a:cxn ang="0">
                  <a:pos x="203" y="1364"/>
                </a:cxn>
                <a:cxn ang="0">
                  <a:pos x="186" y="1397"/>
                </a:cxn>
                <a:cxn ang="0">
                  <a:pos x="165" y="1433"/>
                </a:cxn>
                <a:cxn ang="0">
                  <a:pos x="143" y="1463"/>
                </a:cxn>
                <a:cxn ang="0">
                  <a:pos x="103" y="1515"/>
                </a:cxn>
                <a:cxn ang="0">
                  <a:pos x="150" y="1480"/>
                </a:cxn>
                <a:cxn ang="0">
                  <a:pos x="186" y="1437"/>
                </a:cxn>
                <a:cxn ang="0">
                  <a:pos x="214" y="1400"/>
                </a:cxn>
                <a:cxn ang="0">
                  <a:pos x="238" y="1364"/>
                </a:cxn>
                <a:cxn ang="0">
                  <a:pos x="261" y="1324"/>
                </a:cxn>
                <a:cxn ang="0">
                  <a:pos x="283" y="1277"/>
                </a:cxn>
                <a:cxn ang="0">
                  <a:pos x="304" y="1225"/>
                </a:cxn>
                <a:cxn ang="0">
                  <a:pos x="318" y="1183"/>
                </a:cxn>
                <a:cxn ang="0">
                  <a:pos x="334" y="1131"/>
                </a:cxn>
                <a:cxn ang="0">
                  <a:pos x="344" y="1084"/>
                </a:cxn>
                <a:cxn ang="0">
                  <a:pos x="353" y="1018"/>
                </a:cxn>
                <a:cxn ang="0">
                  <a:pos x="358" y="943"/>
                </a:cxn>
                <a:cxn ang="0">
                  <a:pos x="360" y="857"/>
                </a:cxn>
                <a:cxn ang="0">
                  <a:pos x="356" y="778"/>
                </a:cxn>
                <a:cxn ang="0">
                  <a:pos x="354" y="733"/>
                </a:cxn>
                <a:cxn ang="0">
                  <a:pos x="349" y="652"/>
                </a:cxn>
                <a:cxn ang="0">
                  <a:pos x="346" y="603"/>
                </a:cxn>
                <a:cxn ang="0">
                  <a:pos x="339" y="551"/>
                </a:cxn>
                <a:cxn ang="0">
                  <a:pos x="334" y="513"/>
                </a:cxn>
                <a:cxn ang="0">
                  <a:pos x="325" y="469"/>
                </a:cxn>
                <a:cxn ang="0">
                  <a:pos x="307" y="417"/>
                </a:cxn>
                <a:cxn ang="0">
                  <a:pos x="288" y="377"/>
                </a:cxn>
                <a:cxn ang="0">
                  <a:pos x="266" y="343"/>
                </a:cxn>
                <a:cxn ang="0">
                  <a:pos x="235" y="301"/>
                </a:cxn>
                <a:cxn ang="0">
                  <a:pos x="186" y="233"/>
                </a:cxn>
                <a:cxn ang="0">
                  <a:pos x="146" y="181"/>
                </a:cxn>
                <a:cxn ang="0">
                  <a:pos x="0" y="0"/>
                </a:cxn>
              </a:cxnLst>
              <a:rect l="txL" t="txT" r="txR" b="txB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073" name="Group 33"/>
            <p:cNvGrpSpPr/>
            <p:nvPr/>
          </p:nvGrpSpPr>
          <p:grpSpPr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1081" name="Group 34"/>
              <p:cNvGrpSpPr/>
              <p:nvPr/>
            </p:nvGrpSpPr>
            <p:grpSpPr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1091" name="Group 35"/>
                <p:cNvGrpSpPr/>
                <p:nvPr/>
              </p:nvGrpSpPr>
              <p:grpSpPr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1093" name="Freeform 36"/>
                  <p:cNvSpPr/>
                  <p:nvPr/>
                </p:nvSpPr>
                <p:spPr>
                  <a:xfrm>
                    <a:off x="1899" y="1375"/>
                    <a:ext cx="516" cy="744"/>
                  </a:xfrm>
                  <a:custGeom>
                    <a:avLst/>
                    <a:gdLst>
                      <a:gd name="txL" fmla="*/ 0 w 1032"/>
                      <a:gd name="txT" fmla="*/ 0 h 1488"/>
                      <a:gd name="txR" fmla="*/ 1032 w 1032"/>
                      <a:gd name="txB" fmla="*/ 1488 h 1488"/>
                    </a:gdLst>
                    <a:ahLst/>
                    <a:cxnLst>
                      <a:cxn ang="0">
                        <a:pos x="686" y="28"/>
                      </a:cxn>
                      <a:cxn ang="0">
                        <a:pos x="570" y="11"/>
                      </a:cxn>
                      <a:cxn ang="0">
                        <a:pos x="419" y="0"/>
                      </a:cxn>
                      <a:cxn ang="0">
                        <a:pos x="282" y="25"/>
                      </a:cxn>
                      <a:cxn ang="0">
                        <a:pos x="115" y="85"/>
                      </a:cxn>
                      <a:cxn ang="0">
                        <a:pos x="87" y="160"/>
                      </a:cxn>
                      <a:cxn ang="0">
                        <a:pos x="98" y="219"/>
                      </a:cxn>
                      <a:cxn ang="0">
                        <a:pos x="77" y="280"/>
                      </a:cxn>
                      <a:cxn ang="0">
                        <a:pos x="54" y="382"/>
                      </a:cxn>
                      <a:cxn ang="0">
                        <a:pos x="21" y="427"/>
                      </a:cxn>
                      <a:cxn ang="0">
                        <a:pos x="49" y="459"/>
                      </a:cxn>
                      <a:cxn ang="0">
                        <a:pos x="73" y="511"/>
                      </a:cxn>
                      <a:cxn ang="0">
                        <a:pos x="33" y="551"/>
                      </a:cxn>
                      <a:cxn ang="0">
                        <a:pos x="16" y="594"/>
                      </a:cxn>
                      <a:cxn ang="0">
                        <a:pos x="16" y="645"/>
                      </a:cxn>
                      <a:cxn ang="0">
                        <a:pos x="35" y="698"/>
                      </a:cxn>
                      <a:cxn ang="0">
                        <a:pos x="82" y="742"/>
                      </a:cxn>
                      <a:cxn ang="0">
                        <a:pos x="125" y="775"/>
                      </a:cxn>
                      <a:cxn ang="0">
                        <a:pos x="202" y="872"/>
                      </a:cxn>
                      <a:cxn ang="0">
                        <a:pos x="200" y="992"/>
                      </a:cxn>
                      <a:cxn ang="0">
                        <a:pos x="125" y="1143"/>
                      </a:cxn>
                      <a:cxn ang="0">
                        <a:pos x="516" y="1367"/>
                      </a:cxn>
                      <a:cxn ang="0">
                        <a:pos x="603" y="1292"/>
                      </a:cxn>
                      <a:cxn ang="0">
                        <a:pos x="710" y="1249"/>
                      </a:cxn>
                      <a:cxn ang="0">
                        <a:pos x="811" y="1204"/>
                      </a:cxn>
                      <a:cxn ang="0">
                        <a:pos x="860" y="1145"/>
                      </a:cxn>
                      <a:cxn ang="0">
                        <a:pos x="887" y="1072"/>
                      </a:cxn>
                      <a:cxn ang="0">
                        <a:pos x="901" y="990"/>
                      </a:cxn>
                      <a:cxn ang="0">
                        <a:pos x="907" y="846"/>
                      </a:cxn>
                      <a:cxn ang="0">
                        <a:pos x="946" y="837"/>
                      </a:cxn>
                      <a:cxn ang="0">
                        <a:pos x="995" y="808"/>
                      </a:cxn>
                      <a:cxn ang="0">
                        <a:pos x="1026" y="759"/>
                      </a:cxn>
                      <a:cxn ang="0">
                        <a:pos x="1028" y="691"/>
                      </a:cxn>
                      <a:cxn ang="0">
                        <a:pos x="999" y="625"/>
                      </a:cxn>
                      <a:cxn ang="0">
                        <a:pos x="929" y="520"/>
                      </a:cxn>
                      <a:cxn ang="0">
                        <a:pos x="919" y="448"/>
                      </a:cxn>
                      <a:cxn ang="0">
                        <a:pos x="903" y="283"/>
                      </a:cxn>
                      <a:cxn ang="0">
                        <a:pos x="863" y="176"/>
                      </a:cxn>
                      <a:cxn ang="0">
                        <a:pos x="809" y="101"/>
                      </a:cxn>
                      <a:cxn ang="0">
                        <a:pos x="743" y="54"/>
                      </a:cxn>
                    </a:cxnLst>
                    <a:rect l="txL" t="txT" r="txR" b="txB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 cap="flat" cmpd="sng">
                    <a:solidFill>
                      <a:srgbClr val="804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94" name="Freeform 37"/>
                  <p:cNvSpPr/>
                  <p:nvPr/>
                </p:nvSpPr>
                <p:spPr>
                  <a:xfrm>
                    <a:off x="2265" y="1876"/>
                    <a:ext cx="80" cy="14"/>
                  </a:xfrm>
                  <a:custGeom>
                    <a:avLst/>
                    <a:gdLst>
                      <a:gd name="txL" fmla="*/ 0 w 162"/>
                      <a:gd name="txT" fmla="*/ 0 h 28"/>
                      <a:gd name="txR" fmla="*/ 162 w 162"/>
                      <a:gd name="txB" fmla="*/ 28 h 28"/>
                    </a:gdLst>
                    <a:ahLst/>
                    <a:cxnLst>
                      <a:cxn ang="0">
                        <a:pos x="162" y="7"/>
                      </a:cxn>
                      <a:cxn ang="0">
                        <a:pos x="113" y="0"/>
                      </a:cxn>
                      <a:cxn ang="0">
                        <a:pos x="71" y="0"/>
                      </a:cxn>
                      <a:cxn ang="0">
                        <a:pos x="42" y="5"/>
                      </a:cxn>
                      <a:cxn ang="0">
                        <a:pos x="14" y="18"/>
                      </a:cxn>
                      <a:cxn ang="0">
                        <a:pos x="0" y="28"/>
                      </a:cxn>
                    </a:cxnLst>
                    <a:rect l="txL" t="txT" r="txR" b="txB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 cap="flat" cmpd="sng">
                    <a:solidFill>
                      <a:srgbClr val="804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95" name="Arc 38"/>
                  <p:cNvSpPr/>
                  <p:nvPr/>
                </p:nvSpPr>
                <p:spPr>
                  <a:xfrm>
                    <a:off x="1924" y="1640"/>
                    <a:ext cx="38" cy="55"/>
                  </a:xfrm>
                  <a:custGeom>
                    <a:avLst/>
                    <a:gdLst>
                      <a:gd name="txL" fmla="*/ 0 w 21600"/>
                      <a:gd name="txT" fmla="*/ 0 h 21966"/>
                      <a:gd name="txR" fmla="*/ 21600 w 21600"/>
                      <a:gd name="txB" fmla="*/ 21966 h 21966"/>
                    </a:gdLst>
                    <a:ahLst/>
                    <a:cxnLst>
                      <a:cxn ang="0">
                        <a:pos x="0" y="55"/>
                      </a:cxn>
                      <a:cxn ang="0">
                        <a:pos x="38" y="0"/>
                      </a:cxn>
                      <a:cxn ang="0">
                        <a:pos x="38" y="54"/>
                      </a:cxn>
                    </a:cxnLst>
                    <a:rect l="txL" t="txT" r="txR" b="txB"/>
                    <a:pathLst>
                      <a:path w="21600" h="21966" fill="none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11113" cap="flat" cmpd="sng">
                    <a:solidFill>
                      <a:srgbClr val="804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92" name="Freeform 39"/>
                <p:cNvSpPr/>
                <p:nvPr/>
              </p:nvSpPr>
              <p:spPr>
                <a:xfrm>
                  <a:off x="1899" y="1375"/>
                  <a:ext cx="387" cy="323"/>
                </a:xfrm>
                <a:custGeom>
                  <a:avLst/>
                  <a:gdLst>
                    <a:gd name="txL" fmla="*/ 0 w 775"/>
                    <a:gd name="txT" fmla="*/ 0 h 646"/>
                    <a:gd name="txR" fmla="*/ 775 w 775"/>
                    <a:gd name="txB" fmla="*/ 646 h 646"/>
                  </a:gdLst>
                  <a:ahLst/>
                  <a:cxnLst>
                    <a:cxn ang="0">
                      <a:pos x="683" y="28"/>
                    </a:cxn>
                    <a:cxn ang="0">
                      <a:pos x="568" y="11"/>
                    </a:cxn>
                    <a:cxn ang="0">
                      <a:pos x="417" y="0"/>
                    </a:cxn>
                    <a:cxn ang="0">
                      <a:pos x="280" y="25"/>
                    </a:cxn>
                    <a:cxn ang="0">
                      <a:pos x="115" y="85"/>
                    </a:cxn>
                    <a:cxn ang="0">
                      <a:pos x="87" y="160"/>
                    </a:cxn>
                    <a:cxn ang="0">
                      <a:pos x="98" y="217"/>
                    </a:cxn>
                    <a:cxn ang="0">
                      <a:pos x="77" y="278"/>
                    </a:cxn>
                    <a:cxn ang="0">
                      <a:pos x="54" y="381"/>
                    </a:cxn>
                    <a:cxn ang="0">
                      <a:pos x="21" y="426"/>
                    </a:cxn>
                    <a:cxn ang="0">
                      <a:pos x="49" y="457"/>
                    </a:cxn>
                    <a:cxn ang="0">
                      <a:pos x="110" y="497"/>
                    </a:cxn>
                    <a:cxn ang="0">
                      <a:pos x="164" y="499"/>
                    </a:cxn>
                    <a:cxn ang="0">
                      <a:pos x="200" y="535"/>
                    </a:cxn>
                    <a:cxn ang="0">
                      <a:pos x="217" y="577"/>
                    </a:cxn>
                    <a:cxn ang="0">
                      <a:pos x="249" y="612"/>
                    </a:cxn>
                    <a:cxn ang="0">
                      <a:pos x="268" y="598"/>
                    </a:cxn>
                    <a:cxn ang="0">
                      <a:pos x="290" y="546"/>
                    </a:cxn>
                    <a:cxn ang="0">
                      <a:pos x="346" y="480"/>
                    </a:cxn>
                    <a:cxn ang="0">
                      <a:pos x="372" y="433"/>
                    </a:cxn>
                    <a:cxn ang="0">
                      <a:pos x="431" y="403"/>
                    </a:cxn>
                    <a:cxn ang="0">
                      <a:pos x="453" y="368"/>
                    </a:cxn>
                    <a:cxn ang="0">
                      <a:pos x="457" y="299"/>
                    </a:cxn>
                    <a:cxn ang="0">
                      <a:pos x="427" y="245"/>
                    </a:cxn>
                    <a:cxn ang="0">
                      <a:pos x="408" y="216"/>
                    </a:cxn>
                    <a:cxn ang="0">
                      <a:pos x="401" y="170"/>
                    </a:cxn>
                    <a:cxn ang="0">
                      <a:pos x="433" y="132"/>
                    </a:cxn>
                    <a:cxn ang="0">
                      <a:pos x="481" y="113"/>
                    </a:cxn>
                    <a:cxn ang="0">
                      <a:pos x="493" y="98"/>
                    </a:cxn>
                    <a:cxn ang="0">
                      <a:pos x="504" y="77"/>
                    </a:cxn>
                    <a:cxn ang="0">
                      <a:pos x="551" y="73"/>
                    </a:cxn>
                    <a:cxn ang="0">
                      <a:pos x="599" y="75"/>
                    </a:cxn>
                    <a:cxn ang="0">
                      <a:pos x="653" y="56"/>
                    </a:cxn>
                    <a:cxn ang="0">
                      <a:pos x="717" y="61"/>
                    </a:cxn>
                    <a:cxn ang="0">
                      <a:pos x="740" y="54"/>
                    </a:cxn>
                  </a:cxnLst>
                  <a:rect l="txL" t="txT" r="txR" b="txB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82" name="Freeform 40"/>
              <p:cNvSpPr/>
              <p:nvPr/>
            </p:nvSpPr>
            <p:spPr>
              <a:xfrm flipH="1">
                <a:off x="3014" y="2796"/>
                <a:ext cx="180" cy="198"/>
              </a:xfrm>
              <a:custGeom>
                <a:avLst/>
                <a:gdLst>
                  <a:gd name="txL" fmla="*/ 0 w 438"/>
                  <a:gd name="txT" fmla="*/ 0 h 491"/>
                  <a:gd name="txR" fmla="*/ 438 w 438"/>
                  <a:gd name="txB" fmla="*/ 491 h 491"/>
                </a:gdLst>
                <a:ahLst/>
                <a:cxnLst>
                  <a:cxn ang="0">
                    <a:pos x="0" y="0"/>
                  </a:cxn>
                  <a:cxn ang="0">
                    <a:pos x="363" y="300"/>
                  </a:cxn>
                  <a:cxn ang="0">
                    <a:pos x="438" y="491"/>
                  </a:cxn>
                  <a:cxn ang="0">
                    <a:pos x="0" y="0"/>
                  </a:cxn>
                </a:cxnLst>
                <a:rect l="txL" t="txT" r="txR" b="txB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83" name="Freeform 41"/>
              <p:cNvSpPr/>
              <p:nvPr/>
            </p:nvSpPr>
            <p:spPr>
              <a:xfrm flipH="1">
                <a:off x="3044" y="2795"/>
                <a:ext cx="150" cy="198"/>
              </a:xfrm>
              <a:custGeom>
                <a:avLst/>
                <a:gdLst>
                  <a:gd name="txL" fmla="*/ 0 w 363"/>
                  <a:gd name="txT" fmla="*/ 0 h 495"/>
                  <a:gd name="txR" fmla="*/ 363 w 363"/>
                  <a:gd name="txB" fmla="*/ 495 h 495"/>
                </a:gdLst>
                <a:ahLst/>
                <a:cxnLst>
                  <a:cxn ang="0">
                    <a:pos x="0" y="0"/>
                  </a:cxn>
                  <a:cxn ang="0">
                    <a:pos x="363" y="311"/>
                  </a:cxn>
                  <a:cxn ang="0">
                    <a:pos x="278" y="495"/>
                  </a:cxn>
                  <a:cxn ang="0">
                    <a:pos x="0" y="0"/>
                  </a:cxn>
                </a:cxnLst>
                <a:rect l="txL" t="txT" r="txR" b="txB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084" name="Group 42"/>
              <p:cNvGrpSpPr/>
              <p:nvPr/>
            </p:nvGrpSpPr>
            <p:grpSpPr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1085" name="Freeform 43"/>
                <p:cNvSpPr/>
                <p:nvPr/>
              </p:nvSpPr>
              <p:spPr>
                <a:xfrm>
                  <a:off x="2226" y="1602"/>
                  <a:ext cx="94" cy="12"/>
                </a:xfrm>
                <a:custGeom>
                  <a:avLst/>
                  <a:gdLst>
                    <a:gd name="txL" fmla="*/ 0 w 187"/>
                    <a:gd name="txT" fmla="*/ 0 h 24"/>
                    <a:gd name="txR" fmla="*/ 187 w 187"/>
                    <a:gd name="txB" fmla="*/ 24 h 24"/>
                  </a:gdLst>
                  <a:ahLst/>
                  <a:cxnLst>
                    <a:cxn ang="0">
                      <a:pos x="187" y="24"/>
                    </a:cxn>
                    <a:cxn ang="0">
                      <a:pos x="163" y="10"/>
                    </a:cxn>
                    <a:cxn ang="0">
                      <a:pos x="139" y="5"/>
                    </a:cxn>
                    <a:cxn ang="0">
                      <a:pos x="90" y="0"/>
                    </a:cxn>
                    <a:cxn ang="0">
                      <a:pos x="43" y="0"/>
                    </a:cxn>
                    <a:cxn ang="0">
                      <a:pos x="0" y="6"/>
                    </a:cxn>
                    <a:cxn ang="0">
                      <a:pos x="101" y="15"/>
                    </a:cxn>
                    <a:cxn ang="0">
                      <a:pos x="187" y="24"/>
                    </a:cxn>
                  </a:cxnLst>
                  <a:rect l="txL" t="txT" r="txR" b="txB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86" name="Oval 44"/>
                <p:cNvSpPr/>
                <p:nvPr/>
              </p:nvSpPr>
              <p:spPr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87" name="Line 45"/>
                <p:cNvSpPr/>
                <p:nvPr/>
              </p:nvSpPr>
              <p:spPr>
                <a:xfrm>
                  <a:off x="2011" y="1662"/>
                  <a:ext cx="248" cy="1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1088" name="Group 46"/>
                <p:cNvGrpSpPr/>
                <p:nvPr/>
              </p:nvGrpSpPr>
              <p:grpSpPr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1089" name="Oval 47"/>
                  <p:cNvSpPr/>
                  <p:nvPr/>
                </p:nvSpPr>
                <p:spPr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90" name="Oval 48"/>
                  <p:cNvSpPr/>
                  <p:nvPr/>
                </p:nvSpPr>
                <p:spPr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074" name="Group 49"/>
            <p:cNvGrpSpPr/>
            <p:nvPr/>
          </p:nvGrpSpPr>
          <p:grpSpPr>
            <a:xfrm rot="5914597" flipH="1">
              <a:off x="2791" y="2604"/>
              <a:ext cx="239" cy="800"/>
              <a:chOff x="1744" y="2071"/>
              <a:chExt cx="297" cy="971"/>
            </a:xfrm>
          </p:grpSpPr>
          <p:grpSp>
            <p:nvGrpSpPr>
              <p:cNvPr id="1075" name="Group 50"/>
              <p:cNvGrpSpPr/>
              <p:nvPr/>
            </p:nvGrpSpPr>
            <p:grpSpPr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1079" name="Freeform 51"/>
                <p:cNvSpPr/>
                <p:nvPr/>
              </p:nvSpPr>
              <p:spPr>
                <a:xfrm>
                  <a:off x="1744" y="2787"/>
                  <a:ext cx="285" cy="255"/>
                </a:xfrm>
                <a:custGeom>
                  <a:avLst/>
                  <a:gdLst>
                    <a:gd name="txL" fmla="*/ 0 w 571"/>
                    <a:gd name="txT" fmla="*/ 0 h 510"/>
                    <a:gd name="txR" fmla="*/ 571 w 571"/>
                    <a:gd name="txB" fmla="*/ 510 h 510"/>
                  </a:gdLst>
                  <a:ahLst/>
                  <a:cxnLst>
                    <a:cxn ang="0">
                      <a:pos x="88" y="66"/>
                    </a:cxn>
                    <a:cxn ang="0">
                      <a:pos x="52" y="132"/>
                    </a:cxn>
                    <a:cxn ang="0">
                      <a:pos x="38" y="156"/>
                    </a:cxn>
                    <a:cxn ang="0">
                      <a:pos x="31" y="186"/>
                    </a:cxn>
                    <a:cxn ang="0">
                      <a:pos x="24" y="227"/>
                    </a:cxn>
                    <a:cxn ang="0">
                      <a:pos x="24" y="265"/>
                    </a:cxn>
                    <a:cxn ang="0">
                      <a:pos x="29" y="304"/>
                    </a:cxn>
                    <a:cxn ang="0">
                      <a:pos x="45" y="338"/>
                    </a:cxn>
                    <a:cxn ang="0">
                      <a:pos x="78" y="363"/>
                    </a:cxn>
                    <a:cxn ang="0">
                      <a:pos x="43" y="342"/>
                    </a:cxn>
                    <a:cxn ang="0">
                      <a:pos x="29" y="340"/>
                    </a:cxn>
                    <a:cxn ang="0">
                      <a:pos x="12" y="347"/>
                    </a:cxn>
                    <a:cxn ang="0">
                      <a:pos x="3" y="357"/>
                    </a:cxn>
                    <a:cxn ang="0">
                      <a:pos x="0" y="375"/>
                    </a:cxn>
                    <a:cxn ang="0">
                      <a:pos x="5" y="389"/>
                    </a:cxn>
                    <a:cxn ang="0">
                      <a:pos x="17" y="406"/>
                    </a:cxn>
                    <a:cxn ang="0">
                      <a:pos x="60" y="437"/>
                    </a:cxn>
                    <a:cxn ang="0">
                      <a:pos x="128" y="463"/>
                    </a:cxn>
                    <a:cxn ang="0">
                      <a:pos x="158" y="472"/>
                    </a:cxn>
                    <a:cxn ang="0">
                      <a:pos x="191" y="477"/>
                    </a:cxn>
                    <a:cxn ang="0">
                      <a:pos x="220" y="477"/>
                    </a:cxn>
                    <a:cxn ang="0">
                      <a:pos x="250" y="488"/>
                    </a:cxn>
                    <a:cxn ang="0">
                      <a:pos x="286" y="500"/>
                    </a:cxn>
                    <a:cxn ang="0">
                      <a:pos x="368" y="510"/>
                    </a:cxn>
                    <a:cxn ang="0">
                      <a:pos x="465" y="489"/>
                    </a:cxn>
                    <a:cxn ang="0">
                      <a:pos x="527" y="489"/>
                    </a:cxn>
                    <a:cxn ang="0">
                      <a:pos x="543" y="484"/>
                    </a:cxn>
                    <a:cxn ang="0">
                      <a:pos x="559" y="469"/>
                    </a:cxn>
                    <a:cxn ang="0">
                      <a:pos x="564" y="448"/>
                    </a:cxn>
                    <a:cxn ang="0">
                      <a:pos x="571" y="366"/>
                    </a:cxn>
                    <a:cxn ang="0">
                      <a:pos x="571" y="298"/>
                    </a:cxn>
                    <a:cxn ang="0">
                      <a:pos x="567" y="264"/>
                    </a:cxn>
                    <a:cxn ang="0">
                      <a:pos x="564" y="239"/>
                    </a:cxn>
                    <a:cxn ang="0">
                      <a:pos x="559" y="217"/>
                    </a:cxn>
                    <a:cxn ang="0">
                      <a:pos x="553" y="193"/>
                    </a:cxn>
                    <a:cxn ang="0">
                      <a:pos x="522" y="100"/>
                    </a:cxn>
                    <a:cxn ang="0">
                      <a:pos x="491" y="0"/>
                    </a:cxn>
                    <a:cxn ang="0">
                      <a:pos x="88" y="66"/>
                    </a:cxn>
                  </a:cxnLst>
                  <a:rect l="txL" t="txT" r="txR" b="txB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80" name="Arc 52"/>
                <p:cNvSpPr/>
                <p:nvPr/>
              </p:nvSpPr>
              <p:spPr>
                <a:xfrm>
                  <a:off x="1786" y="2960"/>
                  <a:ext cx="8" cy="18"/>
                </a:xfrm>
                <a:custGeom>
                  <a:avLst/>
                  <a:gdLst>
                    <a:gd name="txL" fmla="*/ 0 w 21600"/>
                    <a:gd name="txT" fmla="*/ 0 h 21460"/>
                    <a:gd name="txR" fmla="*/ 21600 w 21600"/>
                    <a:gd name="txB" fmla="*/ 21460 h 21460"/>
                  </a:gdLst>
                  <a:ahLst/>
                  <a:cxnLst>
                    <a:cxn ang="0">
                      <a:pos x="0" y="18"/>
                    </a:cxn>
                    <a:cxn ang="0">
                      <a:pos x="7" y="0"/>
                    </a:cxn>
                    <a:cxn ang="0">
                      <a:pos x="8" y="18"/>
                    </a:cxn>
                  </a:cxnLst>
                  <a:rect l="txL" t="txT" r="txR" b="txB"/>
                  <a:pathLst>
                    <a:path w="21600" h="21460" fill="none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close/>
                    </a:path>
                  </a:pathLst>
                </a:custGeom>
                <a:noFill/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76" name="Group 53"/>
              <p:cNvGrpSpPr/>
              <p:nvPr/>
            </p:nvGrpSpPr>
            <p:grpSpPr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1077" name="Rectangle 54"/>
                <p:cNvSpPr/>
                <p:nvPr/>
              </p:nvSpPr>
              <p:spPr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78" name="Freeform 55"/>
                <p:cNvSpPr/>
                <p:nvPr/>
              </p:nvSpPr>
              <p:spPr>
                <a:xfrm>
                  <a:off x="1758" y="2071"/>
                  <a:ext cx="283" cy="729"/>
                </a:xfrm>
                <a:custGeom>
                  <a:avLst/>
                  <a:gdLst>
                    <a:gd name="txL" fmla="*/ 0 w 566"/>
                    <a:gd name="txT" fmla="*/ 0 h 1459"/>
                    <a:gd name="txR" fmla="*/ 566 w 566"/>
                    <a:gd name="txB" fmla="*/ 1459 h 1459"/>
                  </a:gdLst>
                  <a:ahLst/>
                  <a:cxnLst>
                    <a:cxn ang="0">
                      <a:pos x="28" y="486"/>
                    </a:cxn>
                    <a:cxn ang="0">
                      <a:pos x="16" y="905"/>
                    </a:cxn>
                    <a:cxn ang="0">
                      <a:pos x="0" y="1454"/>
                    </a:cxn>
                    <a:cxn ang="0">
                      <a:pos x="544" y="1459"/>
                    </a:cxn>
                    <a:cxn ang="0">
                      <a:pos x="551" y="874"/>
                    </a:cxn>
                    <a:cxn ang="0">
                      <a:pos x="549" y="601"/>
                    </a:cxn>
                    <a:cxn ang="0">
                      <a:pos x="566" y="313"/>
                    </a:cxn>
                    <a:cxn ang="0">
                      <a:pos x="561" y="249"/>
                    </a:cxn>
                    <a:cxn ang="0">
                      <a:pos x="556" y="200"/>
                    </a:cxn>
                    <a:cxn ang="0">
                      <a:pos x="546" y="153"/>
                    </a:cxn>
                    <a:cxn ang="0">
                      <a:pos x="535" y="120"/>
                    </a:cxn>
                    <a:cxn ang="0">
                      <a:pos x="516" y="87"/>
                    </a:cxn>
                    <a:cxn ang="0">
                      <a:pos x="497" y="64"/>
                    </a:cxn>
                    <a:cxn ang="0">
                      <a:pos x="466" y="40"/>
                    </a:cxn>
                    <a:cxn ang="0">
                      <a:pos x="426" y="21"/>
                    </a:cxn>
                    <a:cxn ang="0">
                      <a:pos x="382" y="9"/>
                    </a:cxn>
                    <a:cxn ang="0">
                      <a:pos x="334" y="4"/>
                    </a:cxn>
                    <a:cxn ang="0">
                      <a:pos x="294" y="0"/>
                    </a:cxn>
                    <a:cxn ang="0">
                      <a:pos x="245" y="11"/>
                    </a:cxn>
                    <a:cxn ang="0">
                      <a:pos x="198" y="26"/>
                    </a:cxn>
                    <a:cxn ang="0">
                      <a:pos x="171" y="44"/>
                    </a:cxn>
                    <a:cxn ang="0">
                      <a:pos x="136" y="68"/>
                    </a:cxn>
                    <a:cxn ang="0">
                      <a:pos x="112" y="97"/>
                    </a:cxn>
                    <a:cxn ang="0">
                      <a:pos x="86" y="141"/>
                    </a:cxn>
                    <a:cxn ang="0">
                      <a:pos x="68" y="189"/>
                    </a:cxn>
                    <a:cxn ang="0">
                      <a:pos x="49" y="269"/>
                    </a:cxn>
                    <a:cxn ang="0">
                      <a:pos x="28" y="486"/>
                    </a:cxn>
                  </a:cxnLst>
                  <a:rect l="txL" t="txT" r="txR" b="txB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graphicFrame>
          <p:nvGraphicFramePr>
            <p:cNvPr id="1028" name="Object 56"/>
            <p:cNvGraphicFramePr/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2287270" imgH="2155825" progId="MS_ClipArt_Gallery.2">
                    <p:embed/>
                  </p:oleObj>
                </mc:Choice>
                <mc:Fallback>
                  <p:oleObj name="" r:id="rId1" imgW="2287270" imgH="2155825" progId="MS_ClipArt_Gallery.2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21" name="Rectangle 57"/>
          <p:cNvSpPr/>
          <p:nvPr/>
        </p:nvSpPr>
        <p:spPr>
          <a:xfrm>
            <a:off x="2810510" y="4038600"/>
            <a:ext cx="2819400" cy="25908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322" name="AutoShape 58"/>
          <p:cNvSpPr/>
          <p:nvPr/>
        </p:nvSpPr>
        <p:spPr>
          <a:xfrm>
            <a:off x="1981200" y="2362200"/>
            <a:ext cx="3352800" cy="1295400"/>
          </a:xfrm>
          <a:prstGeom prst="cloudCallout">
            <a:avLst>
              <a:gd name="adj1" fmla="val 21167"/>
              <a:gd name="adj2" fmla="val 87134"/>
            </a:avLst>
          </a:prstGeom>
          <a:gradFill rotWithShape="0">
            <a:gsLst>
              <a:gs pos="0">
                <a:srgbClr val="CCFFFF"/>
              </a:gs>
              <a:gs pos="100000">
                <a:srgbClr val="AFDBDB"/>
              </a:gs>
            </a:gsLst>
            <a:lin ang="5400000" scaled="1"/>
            <a:tileRect/>
          </a:gradFill>
          <a:ln w="9525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    What is hashing for?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323" name="AutoShape 59"/>
          <p:cNvSpPr/>
          <p:nvPr/>
        </p:nvSpPr>
        <p:spPr>
          <a:xfrm>
            <a:off x="1828800" y="3429000"/>
            <a:ext cx="2667000" cy="685800"/>
          </a:xfrm>
          <a:prstGeom prst="cloudCallout">
            <a:avLst>
              <a:gd name="adj1" fmla="val 6963"/>
              <a:gd name="adj2" fmla="val 143750"/>
            </a:avLst>
          </a:prstGeom>
          <a:gradFill rotWithShape="0">
            <a:gsLst>
              <a:gs pos="0">
                <a:srgbClr val="CCFFCC"/>
              </a:gs>
              <a:gs pos="100000">
                <a:srgbClr val="BAE8BA"/>
              </a:gs>
            </a:gsLst>
            <a:lin ang="5400000" scaled="1"/>
            <a:tileRect/>
          </a:gradFill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  For searching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324" name="AutoShape 60"/>
          <p:cNvSpPr/>
          <p:nvPr/>
        </p:nvSpPr>
        <p:spPr>
          <a:xfrm flipH="1">
            <a:off x="381000" y="1447800"/>
            <a:ext cx="6096000" cy="2286000"/>
          </a:xfrm>
          <a:prstGeom prst="cloudCallout">
            <a:avLst>
              <a:gd name="adj1" fmla="val -13806"/>
              <a:gd name="adj2" fmla="val 71037"/>
            </a:avLst>
          </a:prstGeom>
          <a:gradFill rotWithShape="0">
            <a:gsLst>
              <a:gs pos="0">
                <a:srgbClr val="CCFFFF"/>
              </a:gs>
              <a:gs pos="100000">
                <a:srgbClr val="AAD5D5"/>
              </a:gs>
            </a:gsLst>
            <a:lin ang="2700000" scaled="1"/>
            <a:tileRect/>
          </a:gradFill>
          <a:ln w="9525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     But we already have binary search       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in O( ln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) time after sorting.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And we already have algorithms for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  sorting in optimal time O(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ln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)...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325" name="AutoShape 61"/>
          <p:cNvSpPr/>
          <p:nvPr/>
        </p:nvSpPr>
        <p:spPr>
          <a:xfrm>
            <a:off x="1752600" y="2590800"/>
            <a:ext cx="5105400" cy="1524000"/>
          </a:xfrm>
          <a:prstGeom prst="cloudCallout">
            <a:avLst>
              <a:gd name="adj1" fmla="val -17880"/>
              <a:gd name="adj2" fmla="val 101875"/>
            </a:avLst>
          </a:prstGeom>
          <a:gradFill rotWithShape="0">
            <a:gsLst>
              <a:gs pos="0">
                <a:srgbClr val="BAE8BA"/>
              </a:gs>
              <a:gs pos="100000">
                <a:srgbClr val="CCFFCC"/>
              </a:gs>
            </a:gsLst>
            <a:lin ang="18900000" scaled="1"/>
            <a:tileRect/>
          </a:gradFill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          Wait a minute — who said that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O(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ln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) is the optimal time?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326" name="AutoShape 62"/>
          <p:cNvSpPr/>
          <p:nvPr/>
        </p:nvSpPr>
        <p:spPr>
          <a:xfrm flipH="1">
            <a:off x="228600" y="1447800"/>
            <a:ext cx="5791200" cy="2438400"/>
          </a:xfrm>
          <a:prstGeom prst="cloudCallout">
            <a:avLst>
              <a:gd name="adj1" fmla="val -21111"/>
              <a:gd name="adj2" fmla="val 63213"/>
            </a:avLst>
          </a:prstGeom>
          <a:gradFill rotWithShape="0">
            <a:gsLst>
              <a:gs pos="0">
                <a:srgbClr val="CCFFFF"/>
              </a:gs>
              <a:gs pos="100000">
                <a:srgbClr val="AFDBDB"/>
              </a:gs>
            </a:gsLst>
            <a:lin ang="5400000" scaled="1"/>
            <a:tileRect/>
          </a:gradFill>
          <a:ln w="9525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There’s a theorem saying that        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“Any algorithm that sorts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by comparisons only must have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a worst case computing time of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(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log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).”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327" name="AutoShape 63"/>
          <p:cNvSpPr/>
          <p:nvPr/>
        </p:nvSpPr>
        <p:spPr>
          <a:xfrm>
            <a:off x="2057400" y="2743200"/>
            <a:ext cx="4495800" cy="1371600"/>
          </a:xfrm>
          <a:prstGeom prst="cloudCallout">
            <a:avLst>
              <a:gd name="adj1" fmla="val -20407"/>
              <a:gd name="adj2" fmla="val 108218"/>
            </a:avLst>
          </a:prstGeom>
          <a:gradFill rotWithShape="0">
            <a:gsLst>
              <a:gs pos="0">
                <a:srgbClr val="BAE8BA"/>
              </a:gs>
              <a:gs pos="100000">
                <a:srgbClr val="CCFFCC"/>
              </a:gs>
            </a:gsLst>
            <a:lin ang="18900000" scaled="1"/>
            <a:tileRect/>
          </a:gradFill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        Then we just do something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else besides comparison.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328" name="Text Box 64"/>
          <p:cNvSpPr txBox="1"/>
          <p:nvPr/>
        </p:nvSpPr>
        <p:spPr>
          <a:xfrm>
            <a:off x="533400" y="1524000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Interpolation Search</a:t>
            </a:r>
            <a:r>
              <a:rPr lang="en-US" altLang="zh-CN" b="1" dirty="0">
                <a:latin typeface="Times New Roman" panose="02020603050405020304" pitchFamily="18" charset="0"/>
              </a:rPr>
              <a:t> : 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329" name="Text Box 65"/>
          <p:cNvSpPr txBox="1"/>
          <p:nvPr/>
        </p:nvSpPr>
        <p:spPr>
          <a:xfrm>
            <a:off x="609600" y="1981200"/>
            <a:ext cx="8077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Find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key</a:t>
            </a:r>
            <a:r>
              <a:rPr lang="en-US" altLang="zh-CN" sz="2000" b="1" dirty="0">
                <a:latin typeface="Arial" panose="020B0604020202020204" pitchFamily="34" charset="0"/>
              </a:rPr>
              <a:t> from a sorted list </a:t>
            </a: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f [ l ].key</a:t>
            </a:r>
            <a:r>
              <a:rPr lang="en-US" altLang="zh-CN" sz="2000" b="1" dirty="0">
                <a:latin typeface="Arial" panose="020B0604020202020204" pitchFamily="34" charset="0"/>
              </a:rPr>
              <a:t>, </a:t>
            </a: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f [ l+1 ].key</a:t>
            </a:r>
            <a:r>
              <a:rPr lang="en-US" altLang="zh-CN" sz="2000" b="1" dirty="0">
                <a:latin typeface="Arial" panose="020B0604020202020204" pitchFamily="34" charset="0"/>
              </a:rPr>
              <a:t>, </a:t>
            </a: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...</a:t>
            </a:r>
            <a:r>
              <a:rPr lang="en-US" altLang="zh-CN" sz="2000" b="1" dirty="0">
                <a:latin typeface="Arial" panose="020B0604020202020204" pitchFamily="34" charset="0"/>
              </a:rPr>
              <a:t> , </a:t>
            </a: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f [ u ].key</a:t>
            </a:r>
            <a:r>
              <a:rPr lang="en-US" altLang="zh-CN" sz="2000" b="1" dirty="0">
                <a:latin typeface="Arial" panose="020B0604020202020204" pitchFamily="34" charset="0"/>
              </a:rPr>
              <a:t>.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grpSp>
        <p:nvGrpSpPr>
          <p:cNvPr id="15" name="Group 66"/>
          <p:cNvGrpSpPr/>
          <p:nvPr/>
        </p:nvGrpSpPr>
        <p:grpSpPr>
          <a:xfrm>
            <a:off x="1066800" y="2590800"/>
            <a:ext cx="3505200" cy="2286000"/>
            <a:chOff x="3264" y="2208"/>
            <a:chExt cx="2208" cy="1440"/>
          </a:xfrm>
        </p:grpSpPr>
        <p:sp>
          <p:nvSpPr>
            <p:cNvPr id="1063" name="Line 67"/>
            <p:cNvSpPr/>
            <p:nvPr/>
          </p:nvSpPr>
          <p:spPr>
            <a:xfrm>
              <a:off x="3264" y="3648"/>
              <a:ext cx="220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064" name="Line 68"/>
            <p:cNvSpPr/>
            <p:nvPr/>
          </p:nvSpPr>
          <p:spPr>
            <a:xfrm flipV="1">
              <a:off x="3264" y="2208"/>
              <a:ext cx="0" cy="14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</p:grpSp>
      <p:sp>
        <p:nvSpPr>
          <p:cNvPr id="11333" name="Line 69"/>
          <p:cNvSpPr/>
          <p:nvPr/>
        </p:nvSpPr>
        <p:spPr>
          <a:xfrm>
            <a:off x="1066800" y="4495800"/>
            <a:ext cx="457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1334" name="Line 70"/>
          <p:cNvSpPr/>
          <p:nvPr/>
        </p:nvSpPr>
        <p:spPr>
          <a:xfrm>
            <a:off x="1524000" y="44958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1335" name="Rectangle 71"/>
          <p:cNvSpPr/>
          <p:nvPr/>
        </p:nvSpPr>
        <p:spPr>
          <a:xfrm>
            <a:off x="304800" y="4343400"/>
            <a:ext cx="7620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sz="1800" b="1" dirty="0">
                <a:latin typeface="Arial" panose="020B0604020202020204" pitchFamily="34" charset="0"/>
              </a:rPr>
              <a:t>f[l].key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11336" name="Line 72"/>
          <p:cNvSpPr/>
          <p:nvPr/>
        </p:nvSpPr>
        <p:spPr>
          <a:xfrm>
            <a:off x="1066800" y="2971800"/>
            <a:ext cx="2971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1337" name="Line 73"/>
          <p:cNvSpPr/>
          <p:nvPr/>
        </p:nvSpPr>
        <p:spPr>
          <a:xfrm>
            <a:off x="4038600" y="2971800"/>
            <a:ext cx="0" cy="190500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1338" name="Rectangle 74"/>
          <p:cNvSpPr/>
          <p:nvPr/>
        </p:nvSpPr>
        <p:spPr>
          <a:xfrm>
            <a:off x="269875" y="2819400"/>
            <a:ext cx="7620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sz="1800" b="1" dirty="0">
                <a:latin typeface="Arial" panose="020B0604020202020204" pitchFamily="34" charset="0"/>
              </a:rPr>
              <a:t>f[u].key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11339" name="Rectangle 75"/>
          <p:cNvSpPr/>
          <p:nvPr/>
        </p:nvSpPr>
        <p:spPr>
          <a:xfrm>
            <a:off x="1371600" y="4876800"/>
            <a:ext cx="3048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sz="1800" b="1" dirty="0">
                <a:latin typeface="Arial" panose="020B0604020202020204" pitchFamily="34" charset="0"/>
              </a:rPr>
              <a:t>l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11340" name="Rectangle 76"/>
          <p:cNvSpPr/>
          <p:nvPr/>
        </p:nvSpPr>
        <p:spPr>
          <a:xfrm>
            <a:off x="3886200" y="4876800"/>
            <a:ext cx="3048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sz="1800" b="1" dirty="0">
                <a:latin typeface="Arial" panose="020B0604020202020204" pitchFamily="34" charset="0"/>
              </a:rPr>
              <a:t>u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11341" name="Line 77"/>
          <p:cNvSpPr/>
          <p:nvPr/>
        </p:nvSpPr>
        <p:spPr>
          <a:xfrm flipV="1">
            <a:off x="1524000" y="2971800"/>
            <a:ext cx="2514600" cy="152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42" name="Line 78"/>
          <p:cNvSpPr/>
          <p:nvPr/>
        </p:nvSpPr>
        <p:spPr>
          <a:xfrm>
            <a:off x="3048000" y="3581400"/>
            <a:ext cx="0" cy="129540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1343" name="Line 79"/>
          <p:cNvSpPr/>
          <p:nvPr/>
        </p:nvSpPr>
        <p:spPr>
          <a:xfrm flipH="1">
            <a:off x="1066800" y="3581400"/>
            <a:ext cx="1981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1344" name="Rectangle 80"/>
          <p:cNvSpPr/>
          <p:nvPr/>
        </p:nvSpPr>
        <p:spPr>
          <a:xfrm>
            <a:off x="528638" y="3429000"/>
            <a:ext cx="536575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</a:rPr>
              <a:t>key</a:t>
            </a:r>
            <a:endParaRPr lang="en-US" altLang="zh-CN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345" name="Rectangle 81"/>
          <p:cNvSpPr/>
          <p:nvPr/>
        </p:nvSpPr>
        <p:spPr>
          <a:xfrm>
            <a:off x="2971800" y="4876800"/>
            <a:ext cx="3810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</a:rPr>
              <a:t>i ?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grpSp>
        <p:nvGrpSpPr>
          <p:cNvPr id="16" name="Group 82"/>
          <p:cNvGrpSpPr/>
          <p:nvPr/>
        </p:nvGrpSpPr>
        <p:grpSpPr>
          <a:xfrm>
            <a:off x="1524000" y="5257800"/>
            <a:ext cx="2514600" cy="533400"/>
            <a:chOff x="960" y="3312"/>
            <a:chExt cx="1584" cy="336"/>
          </a:xfrm>
        </p:grpSpPr>
        <p:sp>
          <p:nvSpPr>
            <p:cNvPr id="1061" name="AutoShape 83"/>
            <p:cNvSpPr/>
            <p:nvPr/>
          </p:nvSpPr>
          <p:spPr>
            <a:xfrm rot="-5400000">
              <a:off x="1680" y="2592"/>
              <a:ext cx="144" cy="1584"/>
            </a:xfrm>
            <a:prstGeom prst="leftBrace">
              <a:avLst>
                <a:gd name="adj1" fmla="val 91666"/>
                <a:gd name="adj2" fmla="val 49745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62" name="Rectangle 84"/>
            <p:cNvSpPr/>
            <p:nvPr/>
          </p:nvSpPr>
          <p:spPr>
            <a:xfrm>
              <a:off x="1104" y="3456"/>
              <a:ext cx="1296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20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elements</a:t>
              </a:r>
              <a:endParaRPr lang="en-US" altLang="zh-CN" sz="2000" b="1" i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1349" name="Object 85"/>
          <p:cNvGraphicFramePr/>
          <p:nvPr/>
        </p:nvGraphicFramePr>
        <p:xfrm>
          <a:off x="4191000" y="2590800"/>
          <a:ext cx="46482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1497330" imgH="254000" progId="Equation.3">
                  <p:embed/>
                </p:oleObj>
              </mc:Choice>
              <mc:Fallback>
                <p:oleObj name="" r:id="rId3" imgW="1497330" imgH="2540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1000" y="2590800"/>
                        <a:ext cx="4648200" cy="782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50" name="Object 86"/>
          <p:cNvGraphicFramePr/>
          <p:nvPr/>
        </p:nvGraphicFramePr>
        <p:xfrm>
          <a:off x="4419600" y="3581400"/>
          <a:ext cx="42672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1496695" imgH="266065" progId="Equation.3">
                  <p:embed/>
                </p:oleObj>
              </mc:Choice>
              <mc:Fallback>
                <p:oleObj name="" r:id="rId5" imgW="1496695" imgH="26606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19600" y="3581400"/>
                        <a:ext cx="4267200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51" name="Freeform 87"/>
          <p:cNvSpPr/>
          <p:nvPr/>
        </p:nvSpPr>
        <p:spPr>
          <a:xfrm>
            <a:off x="1524000" y="2971800"/>
            <a:ext cx="2514600" cy="1524000"/>
          </a:xfrm>
          <a:custGeom>
            <a:avLst/>
            <a:gdLst>
              <a:gd name="txL" fmla="*/ 0 w 1584"/>
              <a:gd name="txT" fmla="*/ 0 h 960"/>
              <a:gd name="txR" fmla="*/ 1584 w 1584"/>
              <a:gd name="txB" fmla="*/ 960 h 960"/>
            </a:gdLst>
            <a:ahLst/>
            <a:cxnLst>
              <a:cxn ang="0">
                <a:pos x="0" y="960"/>
              </a:cxn>
              <a:cxn ang="0">
                <a:pos x="576" y="720"/>
              </a:cxn>
              <a:cxn ang="0">
                <a:pos x="1200" y="336"/>
              </a:cxn>
              <a:cxn ang="0">
                <a:pos x="1584" y="0"/>
              </a:cxn>
            </a:cxnLst>
            <a:rect l="txL" t="txT" r="txR" b="txB"/>
            <a:pathLst>
              <a:path w="1584" h="960">
                <a:moveTo>
                  <a:pt x="0" y="960"/>
                </a:moveTo>
                <a:cubicBezTo>
                  <a:pt x="188" y="892"/>
                  <a:pt x="376" y="824"/>
                  <a:pt x="576" y="720"/>
                </a:cubicBezTo>
                <a:cubicBezTo>
                  <a:pt x="776" y="616"/>
                  <a:pt x="1032" y="456"/>
                  <a:pt x="1200" y="336"/>
                </a:cubicBezTo>
                <a:cubicBezTo>
                  <a:pt x="1368" y="216"/>
                  <a:pt x="1476" y="108"/>
                  <a:pt x="1584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352" name="Text Box 88"/>
          <p:cNvSpPr txBox="1"/>
          <p:nvPr/>
        </p:nvSpPr>
        <p:spPr>
          <a:xfrm>
            <a:off x="4800600" y="4800600"/>
            <a:ext cx="38100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If  ( f [ i ].key &lt; key )    l = i ;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11353" name="Freeform 89"/>
          <p:cNvSpPr/>
          <p:nvPr/>
        </p:nvSpPr>
        <p:spPr>
          <a:xfrm>
            <a:off x="1524000" y="2971800"/>
            <a:ext cx="2514600" cy="1524000"/>
          </a:xfrm>
          <a:custGeom>
            <a:avLst/>
            <a:gdLst>
              <a:gd name="txL" fmla="*/ 0 w 1584"/>
              <a:gd name="txT" fmla="*/ 0 h 960"/>
              <a:gd name="txR" fmla="*/ 1584 w 1584"/>
              <a:gd name="txB" fmla="*/ 960 h 960"/>
            </a:gdLst>
            <a:ahLst/>
            <a:cxnLst>
              <a:cxn ang="0">
                <a:pos x="1584" y="0"/>
              </a:cxn>
              <a:cxn ang="0">
                <a:pos x="672" y="240"/>
              </a:cxn>
              <a:cxn ang="0">
                <a:pos x="192" y="576"/>
              </a:cxn>
              <a:cxn ang="0">
                <a:pos x="0" y="960"/>
              </a:cxn>
            </a:cxnLst>
            <a:rect l="txL" t="txT" r="txR" b="txB"/>
            <a:pathLst>
              <a:path w="1584" h="960">
                <a:moveTo>
                  <a:pt x="1584" y="0"/>
                </a:moveTo>
                <a:cubicBezTo>
                  <a:pt x="1244" y="72"/>
                  <a:pt x="904" y="144"/>
                  <a:pt x="672" y="240"/>
                </a:cubicBezTo>
                <a:cubicBezTo>
                  <a:pt x="440" y="336"/>
                  <a:pt x="304" y="456"/>
                  <a:pt x="192" y="576"/>
                </a:cubicBezTo>
                <a:cubicBezTo>
                  <a:pt x="80" y="696"/>
                  <a:pt x="40" y="828"/>
                  <a:pt x="0" y="96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354" name="Text Box 90"/>
          <p:cNvSpPr txBox="1"/>
          <p:nvPr/>
        </p:nvSpPr>
        <p:spPr>
          <a:xfrm>
            <a:off x="4800600" y="5334000"/>
            <a:ext cx="38100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Else    u = i ;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11355" name="AutoShape 91" descr="白色大理石"/>
          <p:cNvSpPr>
            <a:spLocks noChangeArrowheads="1"/>
          </p:cNvSpPr>
          <p:nvPr/>
        </p:nvSpPr>
        <p:spPr bwMode="auto">
          <a:xfrm>
            <a:off x="5105400" y="685800"/>
            <a:ext cx="3048000" cy="685800"/>
          </a:xfrm>
          <a:prstGeom prst="bevel">
            <a:avLst>
              <a:gd name="adj" fmla="val 12500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 w="25400">
            <a:solidFill>
              <a:srgbClr val="C0C0C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Search by Formula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0" name="Text Box 92"/>
          <p:cNvSpPr txBox="1"/>
          <p:nvPr/>
        </p:nvSpPr>
        <p:spPr>
          <a:xfrm>
            <a:off x="0" y="6477000"/>
            <a:ext cx="990600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1/14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113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113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1" dur="500"/>
                                        <p:tgtEl>
                                          <p:spTgt spid="113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11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11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1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11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1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500"/>
                                        <p:tgtEl>
                                          <p:spTgt spid="113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500"/>
                                        <p:tgtEl>
                                          <p:spTgt spid="11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1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0" dur="500"/>
                                        <p:tgtEl>
                                          <p:spTgt spid="11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0" dur="500"/>
                                        <p:tgtEl>
                                          <p:spTgt spid="113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13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1" grpId="0" bldLvl="0" animBg="1"/>
      <p:bldP spid="11322" grpId="0" animBg="1"/>
      <p:bldP spid="11323" grpId="0" animBg="1"/>
      <p:bldP spid="11324" grpId="0" animBg="1"/>
      <p:bldP spid="11325" grpId="0" animBg="1"/>
      <p:bldP spid="11326" grpId="0" animBg="1"/>
      <p:bldP spid="11327" grpId="0" animBg="1"/>
      <p:bldP spid="11328" grpId="0"/>
      <p:bldP spid="11329" grpId="0"/>
      <p:bldP spid="11335" grpId="0"/>
      <p:bldP spid="11338" grpId="0"/>
      <p:bldP spid="11339" grpId="0"/>
      <p:bldP spid="11340" grpId="0"/>
      <p:bldP spid="11344" grpId="0"/>
      <p:bldP spid="11345" grpId="0"/>
      <p:bldP spid="11351" grpId="0" animBg="1"/>
      <p:bldP spid="11352" grpId="0"/>
      <p:bldP spid="11353" grpId="0" animBg="1"/>
      <p:bldP spid="11354" grpId="0"/>
      <p:bldP spid="113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AutoShape 2"/>
          <p:cNvSpPr/>
          <p:nvPr/>
        </p:nvSpPr>
        <p:spPr>
          <a:xfrm>
            <a:off x="533400" y="609600"/>
            <a:ext cx="8153400" cy="58674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26000" tIns="154800"/>
          <a:p>
            <a:r>
              <a:rPr lang="en-US" altLang="zh-CN" sz="1800" b="1" dirty="0">
                <a:latin typeface="Arial" panose="020B0604020202020204" pitchFamily="34" charset="0"/>
              </a:rPr>
              <a:t>HashTable  InitializeTable(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TableSize )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{   HashTable  H;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 i;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 dirty="0">
                <a:latin typeface="Arial" panose="020B0604020202020204" pitchFamily="34" charset="0"/>
              </a:rPr>
              <a:t> ( TableSize &lt; MinTableSize ) {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    Error( "Table size too small" );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 dirty="0">
                <a:latin typeface="Arial" panose="020B0604020202020204" pitchFamily="34" charset="0"/>
              </a:rPr>
              <a:t> NULL;   //</a:t>
            </a:r>
            <a:r>
              <a:rPr lang="zh-CN" altLang="en-US" sz="1800" b="1" dirty="0">
                <a:latin typeface="Arial" panose="020B0604020202020204" pitchFamily="34" charset="0"/>
              </a:rPr>
              <a:t>没必要哈希表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}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H = malloc(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sizeof</a:t>
            </a:r>
            <a:r>
              <a:rPr lang="en-US" altLang="zh-CN" sz="1800" b="1" dirty="0">
                <a:latin typeface="Arial" panose="020B0604020202020204" pitchFamily="34" charset="0"/>
              </a:rPr>
              <a:t>(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1800" b="1" dirty="0">
                <a:latin typeface="Arial" panose="020B0604020202020204" pitchFamily="34" charset="0"/>
              </a:rPr>
              <a:t> HashTbl ) );  </a:t>
            </a:r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</a:rPr>
              <a:t>/* Allocate table */</a:t>
            </a:r>
            <a:endParaRPr lang="en-US" altLang="zh-CN" sz="18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 dirty="0">
                <a:latin typeface="Arial" panose="020B0604020202020204" pitchFamily="34" charset="0"/>
              </a:rPr>
              <a:t> ( H == NULL )    FatalError( "Out of space!!!" );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H-&gt;TableSize = NextPrime( TableSize );  </a:t>
            </a:r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</a:rPr>
              <a:t>/* Better be prime */</a:t>
            </a:r>
            <a:endParaRPr lang="en-US" altLang="zh-CN" sz="18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H-&gt;TheLists = malloc(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sizeof</a:t>
            </a:r>
            <a:r>
              <a:rPr lang="en-US" altLang="zh-CN" sz="1800" b="1" dirty="0">
                <a:latin typeface="Arial" panose="020B0604020202020204" pitchFamily="34" charset="0"/>
              </a:rPr>
              <a:t>( List ) * H-&gt;TableSize );  </a:t>
            </a:r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</a:rPr>
              <a:t>/*Array of lists*/</a:t>
            </a:r>
            <a:endParaRPr lang="en-US" altLang="zh-CN" sz="18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 dirty="0">
                <a:latin typeface="Arial" panose="020B0604020202020204" pitchFamily="34" charset="0"/>
              </a:rPr>
              <a:t> ( H-&gt;TheLists == NULL )   FatalError( "Out of space!!!" );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 dirty="0">
                <a:latin typeface="Arial" panose="020B0604020202020204" pitchFamily="34" charset="0"/>
              </a:rPr>
              <a:t>( i = 0; i &lt; H-&gt;TableSize; i++ ) {   </a:t>
            </a:r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</a:rPr>
              <a:t>/* Allocate list headers */</a:t>
            </a:r>
            <a:endParaRPr lang="en-US" altLang="zh-CN" sz="18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H-&gt;TheLists[ i ] = malloc(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sizeof</a:t>
            </a:r>
            <a:r>
              <a:rPr lang="en-US" altLang="zh-CN" sz="1800" b="1" dirty="0">
                <a:latin typeface="Arial" panose="020B0604020202020204" pitchFamily="34" charset="0"/>
              </a:rPr>
              <a:t>(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1800" b="1" dirty="0">
                <a:latin typeface="Arial" panose="020B0604020202020204" pitchFamily="34" charset="0"/>
              </a:rPr>
              <a:t> ListNode ) ); </a:t>
            </a:r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</a:rPr>
              <a:t>/* Slow! */</a:t>
            </a:r>
            <a:endParaRPr lang="en-US" altLang="zh-CN" sz="18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 dirty="0">
                <a:latin typeface="Arial" panose="020B0604020202020204" pitchFamily="34" charset="0"/>
              </a:rPr>
              <a:t> ( H-&gt;TheLists[ i ] == NULL )  FatalError( "Out of space!!!" );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 b="1" dirty="0">
                <a:latin typeface="Arial" panose="020B0604020202020204" pitchFamily="34" charset="0"/>
              </a:rPr>
              <a:t>    H-&gt;TheLists[ i ]-&gt;Next = NULL;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}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return </a:t>
            </a:r>
            <a:r>
              <a:rPr lang="en-US" altLang="zh-CN" sz="1800" b="1" dirty="0">
                <a:latin typeface="Arial" panose="020B0604020202020204" pitchFamily="34" charset="0"/>
              </a:rPr>
              <a:t> H;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} 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12291" name="Text Box 3"/>
          <p:cNvSpPr txBox="1"/>
          <p:nvPr/>
        </p:nvSpPr>
        <p:spPr>
          <a:xfrm>
            <a:off x="6553200" y="0"/>
            <a:ext cx="25844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§3  Separate Chaining</a:t>
            </a:r>
            <a:endParaRPr lang="en-US" altLang="zh-CN" sz="1800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27652" name="Text Box 4"/>
          <p:cNvSpPr txBox="1"/>
          <p:nvPr/>
        </p:nvSpPr>
        <p:spPr>
          <a:xfrm>
            <a:off x="533400" y="76200"/>
            <a:ext cx="4648200" cy="5191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Create an empty table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2667000" y="5105400"/>
            <a:ext cx="1676400" cy="609600"/>
            <a:chOff x="1344" y="3408"/>
            <a:chExt cx="1056" cy="384"/>
          </a:xfrm>
        </p:grpSpPr>
        <p:sp>
          <p:nvSpPr>
            <p:cNvPr id="12318" name="Text Box 5"/>
            <p:cNvSpPr txBox="1"/>
            <p:nvPr/>
          </p:nvSpPr>
          <p:spPr>
            <a:xfrm>
              <a:off x="1344" y="3456"/>
              <a:ext cx="288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19" name="Line 6"/>
            <p:cNvSpPr/>
            <p:nvPr/>
          </p:nvSpPr>
          <p:spPr>
            <a:xfrm>
              <a:off x="1584" y="3600"/>
              <a:ext cx="19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12320" name="Rectangle 7"/>
            <p:cNvSpPr/>
            <p:nvPr/>
          </p:nvSpPr>
          <p:spPr>
            <a:xfrm>
              <a:off x="1824" y="3408"/>
              <a:ext cx="576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anchor="ctr" anchorCtr="0"/>
            <a:p>
              <a:r>
                <a:rPr lang="en-US" altLang="zh-CN" sz="1600" b="1" dirty="0">
                  <a:latin typeface="Times New Roman" panose="02020603050405020304" pitchFamily="18" charset="0"/>
                </a:rPr>
                <a:t>TheLists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321" name="Rectangle 8"/>
            <p:cNvSpPr/>
            <p:nvPr/>
          </p:nvSpPr>
          <p:spPr>
            <a:xfrm>
              <a:off x="1824" y="3600"/>
              <a:ext cx="576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anchor="ctr" anchorCtr="0"/>
            <a:p>
              <a:r>
                <a:rPr lang="en-US" altLang="zh-CN" sz="1600" b="1" dirty="0">
                  <a:latin typeface="Times New Roman" panose="02020603050405020304" pitchFamily="18" charset="0"/>
                </a:rPr>
                <a:t>TableSize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20"/>
          <p:cNvGrpSpPr/>
          <p:nvPr/>
        </p:nvGrpSpPr>
        <p:grpSpPr>
          <a:xfrm>
            <a:off x="4267200" y="5181600"/>
            <a:ext cx="2286000" cy="381000"/>
            <a:chOff x="2352" y="3648"/>
            <a:chExt cx="1440" cy="240"/>
          </a:xfrm>
        </p:grpSpPr>
        <p:sp>
          <p:nvSpPr>
            <p:cNvPr id="12310" name="Line 9"/>
            <p:cNvSpPr/>
            <p:nvPr/>
          </p:nvSpPr>
          <p:spPr>
            <a:xfrm>
              <a:off x="2352" y="3696"/>
              <a:ext cx="24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12311" name="Rectangle 11"/>
            <p:cNvSpPr/>
            <p:nvPr/>
          </p:nvSpPr>
          <p:spPr>
            <a:xfrm>
              <a:off x="2640" y="3648"/>
              <a:ext cx="192" cy="96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12" name="Line 12"/>
            <p:cNvSpPr/>
            <p:nvPr/>
          </p:nvSpPr>
          <p:spPr>
            <a:xfrm>
              <a:off x="2736" y="3696"/>
              <a:ext cx="0" cy="192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13" name="Rectangle 13"/>
            <p:cNvSpPr/>
            <p:nvPr/>
          </p:nvSpPr>
          <p:spPr>
            <a:xfrm>
              <a:off x="2832" y="3648"/>
              <a:ext cx="192" cy="96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14" name="Line 14"/>
            <p:cNvSpPr/>
            <p:nvPr/>
          </p:nvSpPr>
          <p:spPr>
            <a:xfrm>
              <a:off x="2928" y="3696"/>
              <a:ext cx="0" cy="192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15" name="Rectangle 15"/>
            <p:cNvSpPr/>
            <p:nvPr/>
          </p:nvSpPr>
          <p:spPr>
            <a:xfrm>
              <a:off x="3600" y="3648"/>
              <a:ext cx="192" cy="96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16" name="Line 16"/>
            <p:cNvSpPr/>
            <p:nvPr/>
          </p:nvSpPr>
          <p:spPr>
            <a:xfrm>
              <a:off x="3696" y="3696"/>
              <a:ext cx="0" cy="192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17" name="Rectangle 17"/>
            <p:cNvSpPr/>
            <p:nvPr/>
          </p:nvSpPr>
          <p:spPr>
            <a:xfrm>
              <a:off x="3024" y="3648"/>
              <a:ext cx="576" cy="96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bIns="262800" anchor="ctr" anchorCtr="0"/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……</a:t>
              </a:r>
              <a:endParaRPr lang="en-US" altLang="zh-CN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34"/>
          <p:cNvGrpSpPr/>
          <p:nvPr/>
        </p:nvGrpSpPr>
        <p:grpSpPr>
          <a:xfrm>
            <a:off x="4724400" y="5410200"/>
            <a:ext cx="1828800" cy="914400"/>
            <a:chOff x="2640" y="3600"/>
            <a:chExt cx="1152" cy="576"/>
          </a:xfrm>
        </p:grpSpPr>
        <p:sp>
          <p:nvSpPr>
            <p:cNvPr id="12297" name="Rectangle 21"/>
            <p:cNvSpPr/>
            <p:nvPr/>
          </p:nvSpPr>
          <p:spPr>
            <a:xfrm>
              <a:off x="2640" y="3696"/>
              <a:ext cx="192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298" name="Rectangle 22"/>
            <p:cNvSpPr/>
            <p:nvPr/>
          </p:nvSpPr>
          <p:spPr>
            <a:xfrm>
              <a:off x="2640" y="3840"/>
              <a:ext cx="192" cy="96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299" name="Line 23"/>
            <p:cNvSpPr/>
            <p:nvPr/>
          </p:nvSpPr>
          <p:spPr>
            <a:xfrm>
              <a:off x="2736" y="3888"/>
              <a:ext cx="0" cy="192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00" name="Oval 24"/>
            <p:cNvSpPr/>
            <p:nvPr/>
          </p:nvSpPr>
          <p:spPr>
            <a:xfrm>
              <a:off x="2688" y="4080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01" name="Rectangle 25"/>
            <p:cNvSpPr/>
            <p:nvPr/>
          </p:nvSpPr>
          <p:spPr>
            <a:xfrm>
              <a:off x="2832" y="3696"/>
              <a:ext cx="192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02" name="Rectangle 26"/>
            <p:cNvSpPr/>
            <p:nvPr/>
          </p:nvSpPr>
          <p:spPr>
            <a:xfrm>
              <a:off x="2832" y="3840"/>
              <a:ext cx="192" cy="96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03" name="Line 27"/>
            <p:cNvSpPr/>
            <p:nvPr/>
          </p:nvSpPr>
          <p:spPr>
            <a:xfrm>
              <a:off x="2928" y="3888"/>
              <a:ext cx="0" cy="192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04" name="Oval 28"/>
            <p:cNvSpPr/>
            <p:nvPr/>
          </p:nvSpPr>
          <p:spPr>
            <a:xfrm>
              <a:off x="2880" y="4080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05" name="Rectangle 29"/>
            <p:cNvSpPr/>
            <p:nvPr/>
          </p:nvSpPr>
          <p:spPr>
            <a:xfrm>
              <a:off x="3600" y="3696"/>
              <a:ext cx="192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06" name="Rectangle 30"/>
            <p:cNvSpPr/>
            <p:nvPr/>
          </p:nvSpPr>
          <p:spPr>
            <a:xfrm>
              <a:off x="3600" y="3840"/>
              <a:ext cx="192" cy="96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07" name="Line 31"/>
            <p:cNvSpPr/>
            <p:nvPr/>
          </p:nvSpPr>
          <p:spPr>
            <a:xfrm>
              <a:off x="3696" y="3888"/>
              <a:ext cx="0" cy="192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08" name="Oval 32"/>
            <p:cNvSpPr/>
            <p:nvPr/>
          </p:nvSpPr>
          <p:spPr>
            <a:xfrm>
              <a:off x="3648" y="4080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09" name="Text Box 33"/>
            <p:cNvSpPr txBox="1"/>
            <p:nvPr/>
          </p:nvSpPr>
          <p:spPr>
            <a:xfrm>
              <a:off x="3072" y="3600"/>
              <a:ext cx="528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……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296" name="Text Box 35"/>
          <p:cNvSpPr txBox="1"/>
          <p:nvPr/>
        </p:nvSpPr>
        <p:spPr>
          <a:xfrm>
            <a:off x="0" y="6477000"/>
            <a:ext cx="990600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10/14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/>
      <p:bldP spid="276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ext Box 2"/>
          <p:cNvSpPr txBox="1"/>
          <p:nvPr/>
        </p:nvSpPr>
        <p:spPr>
          <a:xfrm>
            <a:off x="6553200" y="0"/>
            <a:ext cx="25844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§3  Separate Chaining</a:t>
            </a:r>
            <a:endParaRPr lang="en-US" altLang="zh-CN" sz="1800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28675" name="Text Box 3"/>
          <p:cNvSpPr txBox="1"/>
          <p:nvPr/>
        </p:nvSpPr>
        <p:spPr>
          <a:xfrm>
            <a:off x="533400" y="242888"/>
            <a:ext cx="4648200" cy="519112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Find a key from a hash table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8676" name="AutoShape 4"/>
          <p:cNvSpPr/>
          <p:nvPr/>
        </p:nvSpPr>
        <p:spPr>
          <a:xfrm>
            <a:off x="533400" y="762000"/>
            <a:ext cx="8153400" cy="3810000"/>
          </a:xfrm>
          <a:prstGeom prst="foldedCorner">
            <a:avLst>
              <a:gd name="adj" fmla="val 10866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26000" tIns="154800"/>
          <a:p>
            <a:r>
              <a:rPr lang="en-US" altLang="zh-CN" sz="1800" b="1" dirty="0">
                <a:latin typeface="Arial" panose="020B0604020202020204" pitchFamily="34" charset="0"/>
              </a:rPr>
              <a:t>Position  Find ( ElementType Key, HashTable H )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{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Position P;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List L;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L = H-&gt;TheLists[ Hash( Key, H-&gt;TableSize ) ]; </a:t>
            </a:r>
            <a:r>
              <a:rPr lang="zh-CN" altLang="en-US" sz="1800" b="1" dirty="0">
                <a:latin typeface="Arial" panose="020B0604020202020204" pitchFamily="34" charset="0"/>
              </a:rPr>
              <a:t>找到</a:t>
            </a:r>
            <a:r>
              <a:rPr lang="en-US" altLang="zh-CN" sz="1800" b="1" dirty="0">
                <a:latin typeface="Arial" panose="020B0604020202020204" pitchFamily="34" charset="0"/>
              </a:rPr>
              <a:t>list</a:t>
            </a:r>
            <a:r>
              <a:rPr lang="zh-CN" altLang="en-US" sz="1800" b="1" dirty="0">
                <a:latin typeface="Arial" panose="020B0604020202020204" pitchFamily="34" charset="0"/>
              </a:rPr>
              <a:t>那一列</a:t>
            </a:r>
            <a:r>
              <a:rPr lang="en-US" altLang="zh-CN" sz="1800" b="1" dirty="0">
                <a:latin typeface="Arial" panose="020B0604020202020204" pitchFamily="34" charset="0"/>
              </a:rPr>
              <a:t> 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P = L-&gt;Next;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 dirty="0">
                <a:latin typeface="Arial" panose="020B0604020202020204" pitchFamily="34" charset="0"/>
              </a:rPr>
              <a:t>( P != NULL &amp;&amp; </a:t>
            </a:r>
            <a:r>
              <a:rPr lang="en-US" altLang="zh-CN" sz="1800" b="1" dirty="0">
                <a:highlight>
                  <a:srgbClr val="FFFF00"/>
                </a:highlight>
                <a:latin typeface="Arial" panose="020B0604020202020204" pitchFamily="34" charset="0"/>
              </a:rPr>
              <a:t>P-&gt;Element != Key</a:t>
            </a:r>
            <a:r>
              <a:rPr lang="en-US" altLang="zh-CN" sz="1800" b="1" dirty="0">
                <a:latin typeface="Arial" panose="020B0604020202020204" pitchFamily="34" charset="0"/>
              </a:rPr>
              <a:t> )  </a:t>
            </a:r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</a:rPr>
              <a:t>/* Probably need strcmp */</a:t>
            </a:r>
            <a:r>
              <a:rPr lang="en-US" altLang="zh-CN" sz="1800" b="1" dirty="0">
                <a:latin typeface="Arial" panose="020B0604020202020204" pitchFamily="34" charset="0"/>
              </a:rPr>
              <a:t>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P = P-&gt;Next; </a:t>
            </a:r>
            <a:r>
              <a:rPr lang="zh-CN" altLang="en-US" sz="1800" b="1" dirty="0">
                <a:latin typeface="Arial" panose="020B0604020202020204" pitchFamily="34" charset="0"/>
              </a:rPr>
              <a:t>查找</a:t>
            </a:r>
            <a:r>
              <a:rPr lang="en-US" altLang="zh-CN" sz="1800" b="1" dirty="0">
                <a:latin typeface="Arial" panose="020B0604020202020204" pitchFamily="34" charset="0"/>
              </a:rPr>
              <a:t>next</a:t>
            </a:r>
            <a:r>
              <a:rPr lang="zh-CN" altLang="en-US" sz="1800" b="1" dirty="0">
                <a:latin typeface="Arial" panose="020B0604020202020204" pitchFamily="34" charset="0"/>
              </a:rPr>
              <a:t>直到找到哈希值</a:t>
            </a:r>
            <a:r>
              <a:rPr lang="en-US" altLang="zh-CN" sz="1800" b="1" dirty="0">
                <a:latin typeface="Arial" panose="020B0604020202020204" pitchFamily="34" charset="0"/>
              </a:rPr>
              <a:t> </a:t>
            </a:r>
            <a:r>
              <a:rPr lang="zh-CN" altLang="en-US" sz="1800" b="1" dirty="0">
                <a:latin typeface="Arial" panose="020B0604020202020204" pitchFamily="34" charset="0"/>
              </a:rPr>
              <a:t>也可以找</a:t>
            </a:r>
            <a:r>
              <a:rPr lang="en-US" altLang="zh-CN" sz="1800" b="1" dirty="0">
                <a:latin typeface="Arial" panose="020B0604020202020204" pitchFamily="34" charset="0"/>
              </a:rPr>
              <a:t>string</a:t>
            </a:r>
            <a:r>
              <a:rPr lang="zh-CN" altLang="en-US" sz="1800" b="1" dirty="0">
                <a:latin typeface="Arial" panose="020B0604020202020204" pitchFamily="34" charset="0"/>
              </a:rPr>
              <a:t>或者结构体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 dirty="0">
                <a:latin typeface="Arial" panose="020B0604020202020204" pitchFamily="34" charset="0"/>
              </a:rPr>
              <a:t> P;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} 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2667000" y="1295400"/>
            <a:ext cx="5867400" cy="1447800"/>
            <a:chOff x="1680" y="528"/>
            <a:chExt cx="3696" cy="912"/>
          </a:xfrm>
        </p:grpSpPr>
        <p:sp>
          <p:nvSpPr>
            <p:cNvPr id="13323" name="Oval 5"/>
            <p:cNvSpPr/>
            <p:nvPr/>
          </p:nvSpPr>
          <p:spPr>
            <a:xfrm>
              <a:off x="1680" y="1104"/>
              <a:ext cx="1872" cy="336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324" name="AutoShape 6"/>
            <p:cNvSpPr/>
            <p:nvPr/>
          </p:nvSpPr>
          <p:spPr>
            <a:xfrm>
              <a:off x="3648" y="528"/>
              <a:ext cx="1728" cy="576"/>
            </a:xfrm>
            <a:prstGeom prst="wedgeEllipseCallout">
              <a:avLst>
                <a:gd name="adj1" fmla="val -82583"/>
                <a:gd name="adj2" fmla="val 54343"/>
              </a:avLst>
            </a:prstGeom>
            <a:gradFill rotWithShape="0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18900000" scaled="1"/>
              <a:tileRect/>
            </a:gra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Your hash function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317500" y="2971800"/>
            <a:ext cx="7912100" cy="3276600"/>
            <a:chOff x="200" y="1776"/>
            <a:chExt cx="4984" cy="2064"/>
          </a:xfrm>
        </p:grpSpPr>
        <p:sp>
          <p:nvSpPr>
            <p:cNvPr id="13320" name="AutoShape 8"/>
            <p:cNvSpPr/>
            <p:nvPr/>
          </p:nvSpPr>
          <p:spPr>
            <a:xfrm>
              <a:off x="432" y="1776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321" name="Freeform 10"/>
            <p:cNvSpPr/>
            <p:nvPr/>
          </p:nvSpPr>
          <p:spPr>
            <a:xfrm>
              <a:off x="200" y="2064"/>
              <a:ext cx="568" cy="1296"/>
            </a:xfrm>
            <a:custGeom>
              <a:avLst/>
              <a:gdLst>
                <a:gd name="txL" fmla="*/ 0 w 568"/>
                <a:gd name="txT" fmla="*/ 0 h 1296"/>
                <a:gd name="txR" fmla="*/ 568 w 568"/>
                <a:gd name="txB" fmla="*/ 1296 h 1296"/>
              </a:gdLst>
              <a:ahLst/>
              <a:cxnLst>
                <a:cxn ang="0">
                  <a:pos x="232" y="0"/>
                </a:cxn>
                <a:cxn ang="0">
                  <a:pos x="40" y="480"/>
                </a:cxn>
                <a:cxn ang="0">
                  <a:pos x="88" y="1056"/>
                </a:cxn>
                <a:cxn ang="0">
                  <a:pos x="568" y="1296"/>
                </a:cxn>
              </a:cxnLst>
              <a:rect l="txL" t="txT" r="txR" b="txB"/>
              <a:pathLst>
                <a:path w="568" h="1296">
                  <a:moveTo>
                    <a:pt x="232" y="0"/>
                  </a:moveTo>
                  <a:cubicBezTo>
                    <a:pt x="148" y="152"/>
                    <a:pt x="64" y="304"/>
                    <a:pt x="40" y="480"/>
                  </a:cubicBezTo>
                  <a:cubicBezTo>
                    <a:pt x="16" y="656"/>
                    <a:pt x="0" y="920"/>
                    <a:pt x="88" y="1056"/>
                  </a:cubicBezTo>
                  <a:cubicBezTo>
                    <a:pt x="176" y="1192"/>
                    <a:pt x="372" y="1244"/>
                    <a:pt x="568" y="129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322" name="Oval 11"/>
            <p:cNvSpPr/>
            <p:nvPr/>
          </p:nvSpPr>
          <p:spPr>
            <a:xfrm>
              <a:off x="768" y="2976"/>
              <a:ext cx="4416" cy="86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Identical to the code to perform a </a:t>
              </a:r>
              <a:r>
                <a:rPr lang="en-US" altLang="zh-CN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Find</a:t>
              </a:r>
              <a:r>
                <a:rPr lang="en-US" altLang="zh-CN" b="1" dirty="0">
                  <a:latin typeface="Times New Roman" panose="02020603050405020304" pitchFamily="18" charset="0"/>
                </a:rPr>
                <a:t> for general lists  -- List ADT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3319" name="Text Box 13"/>
          <p:cNvSpPr txBox="1"/>
          <p:nvPr/>
        </p:nvSpPr>
        <p:spPr>
          <a:xfrm>
            <a:off x="0" y="6477000"/>
            <a:ext cx="990600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11/14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ext Box 2"/>
          <p:cNvSpPr txBox="1"/>
          <p:nvPr/>
        </p:nvSpPr>
        <p:spPr>
          <a:xfrm>
            <a:off x="6553200" y="0"/>
            <a:ext cx="25844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§3  Separate Chaining</a:t>
            </a:r>
            <a:endParaRPr lang="en-US" altLang="zh-CN" sz="1800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29699" name="Text Box 3"/>
          <p:cNvSpPr txBox="1"/>
          <p:nvPr/>
        </p:nvSpPr>
        <p:spPr>
          <a:xfrm>
            <a:off x="533400" y="76200"/>
            <a:ext cx="4648200" cy="5191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Insert a key into a hash table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9700" name="AutoShape 4"/>
          <p:cNvSpPr/>
          <p:nvPr/>
        </p:nvSpPr>
        <p:spPr>
          <a:xfrm>
            <a:off x="685800" y="609600"/>
            <a:ext cx="7696200" cy="4800600"/>
          </a:xfrm>
          <a:prstGeom prst="foldedCorner">
            <a:avLst>
              <a:gd name="adj" fmla="val 10866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26000" tIns="154800"/>
          <a:p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 dirty="0">
                <a:latin typeface="Arial" panose="020B0604020202020204" pitchFamily="34" charset="0"/>
              </a:rPr>
              <a:t>  Insert ( ElementType Key, HashTable H )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{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Position   Pos, NewCell;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List  L;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Pos = Find( Key, H );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800" b="1" dirty="0">
                <a:latin typeface="Arial" panose="020B0604020202020204" pitchFamily="34" charset="0"/>
              </a:rPr>
              <a:t>( Pos == NULL ) {   </a:t>
            </a:r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</a:rPr>
              <a:t>/* Key is not found, then insert */</a:t>
            </a:r>
            <a:endParaRPr lang="en-US" altLang="zh-CN" sz="18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NewCell = malloc(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sizeof</a:t>
            </a:r>
            <a:r>
              <a:rPr lang="en-US" altLang="zh-CN" sz="1800" b="1" dirty="0">
                <a:latin typeface="Arial" panose="020B0604020202020204" pitchFamily="34" charset="0"/>
              </a:rPr>
              <a:t>(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1800" b="1" dirty="0">
                <a:latin typeface="Arial" panose="020B0604020202020204" pitchFamily="34" charset="0"/>
              </a:rPr>
              <a:t> ListNode ) );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800" b="1" dirty="0">
                <a:latin typeface="Arial" panose="020B0604020202020204" pitchFamily="34" charset="0"/>
              </a:rPr>
              <a:t>( NewCell == NULL )     FatalError( "Out of space!!!" );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 b="1" dirty="0">
                <a:latin typeface="Arial" panose="020B0604020202020204" pitchFamily="34" charset="0"/>
              </a:rPr>
              <a:t> {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     L = H-&gt;TheLists[ Hash( Key, H-&gt;TableSize ) ];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     NewCell-&gt;Next = L-&gt;Next;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     NewCell-&gt;Element = Key; </a:t>
            </a:r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</a:rPr>
              <a:t>/* Probably need strcpy! */ </a:t>
            </a:r>
            <a:endParaRPr lang="en-US" altLang="zh-CN" sz="18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     L-&gt;Next = NewCell;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}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}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} 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3810000" y="914400"/>
            <a:ext cx="4343400" cy="2667000"/>
            <a:chOff x="2400" y="768"/>
            <a:chExt cx="2736" cy="1680"/>
          </a:xfrm>
        </p:grpSpPr>
        <p:sp>
          <p:nvSpPr>
            <p:cNvPr id="14344" name="Oval 6"/>
            <p:cNvSpPr/>
            <p:nvPr/>
          </p:nvSpPr>
          <p:spPr>
            <a:xfrm>
              <a:off x="2400" y="2112"/>
              <a:ext cx="1872" cy="336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45" name="AutoShape 7"/>
            <p:cNvSpPr/>
            <p:nvPr/>
          </p:nvSpPr>
          <p:spPr>
            <a:xfrm>
              <a:off x="3408" y="768"/>
              <a:ext cx="1728" cy="576"/>
            </a:xfrm>
            <a:prstGeom prst="wedgeEllipseCallout">
              <a:avLst>
                <a:gd name="adj1" fmla="val -27023"/>
                <a:gd name="adj2" fmla="val 187676"/>
              </a:avLst>
            </a:prstGeom>
            <a:gradFill rotWithShape="0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18900000" scaled="1"/>
              <a:tileRect/>
            </a:gra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r>
                <a:rPr lang="en-US" altLang="zh-CN" sz="3200" b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</a:t>
              </a:r>
              <a:r>
                <a:rPr lang="en-US" altLang="zh-CN" b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 Again?!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9706" name="Text Box 10"/>
          <p:cNvSpPr txBox="1"/>
          <p:nvPr/>
        </p:nvSpPr>
        <p:spPr>
          <a:xfrm>
            <a:off x="685800" y="5364163"/>
            <a:ext cx="7620000" cy="884237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767080" indent="-767080"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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Tip:</a:t>
            </a:r>
            <a:r>
              <a:rPr lang="en-US" altLang="zh-CN" sz="2000" b="1" dirty="0">
                <a:latin typeface="Times New Roman" panose="02020603050405020304" pitchFamily="18" charset="0"/>
              </a:rPr>
              <a:t> Make the TableSize about as large as the number of keys expected (i.e. to make the loading density factor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1).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4343" name="Text Box 11"/>
          <p:cNvSpPr txBox="1"/>
          <p:nvPr/>
        </p:nvSpPr>
        <p:spPr>
          <a:xfrm>
            <a:off x="0" y="6477000"/>
            <a:ext cx="990600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12/14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0" grpId="0" animBg="1"/>
      <p:bldP spid="297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ext Box 2"/>
          <p:cNvSpPr txBox="1"/>
          <p:nvPr/>
        </p:nvSpPr>
        <p:spPr>
          <a:xfrm>
            <a:off x="381000" y="166688"/>
            <a:ext cx="4114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§4  Open Addressing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0723" name="Text Box 3"/>
          <p:cNvSpPr txBox="1"/>
          <p:nvPr/>
        </p:nvSpPr>
        <p:spPr>
          <a:xfrm>
            <a:off x="838200" y="685800"/>
            <a:ext cx="73914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---- find another empty cell to solve collision (avoiding pointers)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30724" name="AutoShape 4"/>
          <p:cNvSpPr/>
          <p:nvPr/>
        </p:nvSpPr>
        <p:spPr>
          <a:xfrm>
            <a:off x="914400" y="1219200"/>
            <a:ext cx="6629400" cy="4267200"/>
          </a:xfrm>
          <a:prstGeom prst="foldedCorner">
            <a:avLst>
              <a:gd name="adj" fmla="val 10866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26000" tIns="154800"/>
          <a:p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Algorithm: insert key into an array of hash table</a:t>
            </a:r>
            <a:endParaRPr lang="en-US" altLang="zh-CN" sz="1800" b="1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{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index = hash(key);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initialize i = 0 ------ the counter of probing;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 dirty="0">
                <a:latin typeface="Arial" panose="020B0604020202020204" pitchFamily="34" charset="0"/>
              </a:rPr>
              <a:t> ( collision at index ) {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index = ( hash(key) + f(i) ) % TableSize;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 dirty="0">
                <a:latin typeface="Arial" panose="020B0604020202020204" pitchFamily="34" charset="0"/>
              </a:rPr>
              <a:t> ( table is full )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break</a:t>
            </a:r>
            <a:r>
              <a:rPr lang="en-US" altLang="zh-CN" sz="1800" b="1" dirty="0">
                <a:latin typeface="Arial" panose="020B0604020202020204" pitchFamily="34" charset="0"/>
              </a:rPr>
              <a:t>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else    </a:t>
            </a:r>
            <a:r>
              <a:rPr lang="en-US" altLang="zh-CN" sz="1800" b="1" dirty="0">
                <a:latin typeface="Arial" panose="020B0604020202020204" pitchFamily="34" charset="0"/>
              </a:rPr>
              <a:t>i ++;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}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 dirty="0">
                <a:latin typeface="Arial" panose="020B0604020202020204" pitchFamily="34" charset="0"/>
              </a:rPr>
              <a:t> ( table is full )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ERROR (“No space left”);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endParaRPr lang="en-US" altLang="zh-CN" sz="1800" b="1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insert key at index;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30725" name="AutoShape 5"/>
          <p:cNvSpPr/>
          <p:nvPr/>
        </p:nvSpPr>
        <p:spPr>
          <a:xfrm>
            <a:off x="5334000" y="3429000"/>
            <a:ext cx="2971800" cy="1371600"/>
          </a:xfrm>
          <a:prstGeom prst="wedgeEllipseCallout">
            <a:avLst>
              <a:gd name="adj1" fmla="val -76227"/>
              <a:gd name="adj2" fmla="val -82639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Collision resolving function.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f(0) = 0.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30726" name="Text Box 6"/>
          <p:cNvSpPr txBox="1"/>
          <p:nvPr/>
        </p:nvSpPr>
        <p:spPr>
          <a:xfrm>
            <a:off x="2133600" y="5516563"/>
            <a:ext cx="3352800" cy="579437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767080" indent="-767080"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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Tip: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Generally </a:t>
            </a:r>
            <a:r>
              <a:rPr lang="en-US" altLang="zh-CN" sz="2000" b="1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 &lt; 0.5.</a:t>
            </a:r>
            <a:endParaRPr lang="en-US" altLang="zh-CN" sz="2000" b="1" dirty="0">
              <a:highlight>
                <a:srgbClr val="FFFF00"/>
              </a:highligh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367" name="Text Box 7"/>
          <p:cNvSpPr txBox="1"/>
          <p:nvPr/>
        </p:nvSpPr>
        <p:spPr>
          <a:xfrm>
            <a:off x="0" y="6477000"/>
            <a:ext cx="990600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13/14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/>
      <p:bldP spid="30724" grpId="0" animBg="1"/>
      <p:bldP spid="30725" grpId="0" animBg="1"/>
      <p:bldP spid="307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Text Box 2"/>
          <p:cNvSpPr txBox="1"/>
          <p:nvPr/>
        </p:nvSpPr>
        <p:spPr>
          <a:xfrm>
            <a:off x="6553200" y="0"/>
            <a:ext cx="25844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§4  Open Addressing</a:t>
            </a:r>
            <a:endParaRPr lang="en-US" altLang="zh-CN" sz="1800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31747" name="Text Box 3"/>
          <p:cNvSpPr txBox="1"/>
          <p:nvPr/>
        </p:nvSpPr>
        <p:spPr>
          <a:xfrm>
            <a:off x="533400" y="533400"/>
            <a:ext cx="30480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1.  Linear Probing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1748" name="Rectangle 4" descr="棕色大理石"/>
          <p:cNvSpPr>
            <a:spLocks noChangeArrowheads="1"/>
          </p:cNvSpPr>
          <p:nvPr/>
        </p:nvSpPr>
        <p:spPr bwMode="auto">
          <a:xfrm>
            <a:off x="3276600" y="381000"/>
            <a:ext cx="4953000" cy="685800"/>
          </a:xfrm>
          <a:prstGeom prst="rect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miter lim="800000"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f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(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i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) 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;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/* a linear function */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CC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9" name="Text Box 5"/>
          <p:cNvSpPr txBox="1"/>
          <p:nvPr/>
        </p:nvSpPr>
        <p:spPr>
          <a:xfrm>
            <a:off x="381000" y="1219200"/>
            <a:ext cx="8305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905000" indent="-1905000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</a:rPr>
              <a:t>〖</a:t>
            </a:r>
            <a:r>
              <a:rPr lang="en-US" altLang="zh-CN" b="1" dirty="0">
                <a:latin typeface="Times New Roman" panose="02020603050405020304" pitchFamily="18" charset="0"/>
              </a:rPr>
              <a:t>Example</a:t>
            </a: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</a:rPr>
              <a:t>〗</a:t>
            </a:r>
            <a:r>
              <a:rPr lang="en-US" altLang="zh-CN" b="1" dirty="0">
                <a:latin typeface="Times New Roman" panose="02020603050405020304" pitchFamily="18" charset="0"/>
              </a:rPr>
              <a:t>  Mapping 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= 11  C library functions into a hash table ht[ ] with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 = 26 buckets and 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 = 1.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1750" name="Text Box 6"/>
          <p:cNvSpPr txBox="1"/>
          <p:nvPr/>
        </p:nvSpPr>
        <p:spPr>
          <a:xfrm>
            <a:off x="609600" y="2225675"/>
            <a:ext cx="4038600" cy="822325"/>
          </a:xfrm>
          <a:prstGeom prst="rect">
            <a:avLst/>
          </a:prstGeom>
          <a:noFill/>
          <a:ln w="25400">
            <a:noFill/>
          </a:ln>
        </p:spPr>
        <p:txBody>
          <a:bodyPr lIns="0" rIns="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acos  atoi 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char 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define  exp  ceil  cos  float  atol  floor  ctime</a:t>
            </a:r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5486400" y="2133600"/>
            <a:ext cx="2895600" cy="3276600"/>
            <a:chOff x="3456" y="1968"/>
            <a:chExt cx="1824" cy="2064"/>
          </a:xfrm>
        </p:grpSpPr>
        <p:sp>
          <p:nvSpPr>
            <p:cNvPr id="2103" name="Rectangle 8"/>
            <p:cNvSpPr/>
            <p:nvPr/>
          </p:nvSpPr>
          <p:spPr>
            <a:xfrm>
              <a:off x="3456" y="1968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bucket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04" name="Rectangle 9"/>
            <p:cNvSpPr/>
            <p:nvPr/>
          </p:nvSpPr>
          <p:spPr>
            <a:xfrm>
              <a:off x="3984" y="1968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i="1" dirty="0">
                  <a:latin typeface="Times New Roman" panose="02020603050405020304" pitchFamily="18" charset="0"/>
                </a:rPr>
                <a:t>x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05" name="Rectangle 10"/>
            <p:cNvSpPr/>
            <p:nvPr/>
          </p:nvSpPr>
          <p:spPr>
            <a:xfrm>
              <a:off x="3456" y="2160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0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06" name="Rectangle 11"/>
            <p:cNvSpPr/>
            <p:nvPr/>
          </p:nvSpPr>
          <p:spPr>
            <a:xfrm>
              <a:off x="3456" y="2304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07" name="Rectangle 12"/>
            <p:cNvSpPr/>
            <p:nvPr/>
          </p:nvSpPr>
          <p:spPr>
            <a:xfrm>
              <a:off x="3456" y="2448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2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08" name="Rectangle 13"/>
            <p:cNvSpPr/>
            <p:nvPr/>
          </p:nvSpPr>
          <p:spPr>
            <a:xfrm>
              <a:off x="3456" y="2592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3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09" name="Rectangle 14"/>
            <p:cNvSpPr/>
            <p:nvPr/>
          </p:nvSpPr>
          <p:spPr>
            <a:xfrm>
              <a:off x="3456" y="2736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4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10" name="Rectangle 15"/>
            <p:cNvSpPr/>
            <p:nvPr/>
          </p:nvSpPr>
          <p:spPr>
            <a:xfrm>
              <a:off x="3456" y="2880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5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11" name="Rectangle 16"/>
            <p:cNvSpPr/>
            <p:nvPr/>
          </p:nvSpPr>
          <p:spPr>
            <a:xfrm>
              <a:off x="3456" y="3024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6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12" name="Rectangle 17"/>
            <p:cNvSpPr/>
            <p:nvPr/>
          </p:nvSpPr>
          <p:spPr>
            <a:xfrm>
              <a:off x="3456" y="3168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7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13" name="Rectangle 18"/>
            <p:cNvSpPr/>
            <p:nvPr/>
          </p:nvSpPr>
          <p:spPr>
            <a:xfrm>
              <a:off x="3456" y="3312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8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14" name="Rectangle 19"/>
            <p:cNvSpPr/>
            <p:nvPr/>
          </p:nvSpPr>
          <p:spPr>
            <a:xfrm>
              <a:off x="3456" y="3456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9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15" name="Rectangle 20"/>
            <p:cNvSpPr/>
            <p:nvPr/>
          </p:nvSpPr>
          <p:spPr>
            <a:xfrm>
              <a:off x="3456" y="3600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10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16" name="Rectangle 21"/>
            <p:cNvSpPr/>
            <p:nvPr/>
          </p:nvSpPr>
          <p:spPr>
            <a:xfrm>
              <a:off x="3456" y="3744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… …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17" name="Rectangle 22"/>
            <p:cNvSpPr/>
            <p:nvPr/>
          </p:nvSpPr>
          <p:spPr>
            <a:xfrm>
              <a:off x="3456" y="3888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25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18" name="Rectangle 23"/>
            <p:cNvSpPr/>
            <p:nvPr/>
          </p:nvSpPr>
          <p:spPr>
            <a:xfrm>
              <a:off x="3984" y="2160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19" name="Rectangle 24"/>
            <p:cNvSpPr/>
            <p:nvPr/>
          </p:nvSpPr>
          <p:spPr>
            <a:xfrm>
              <a:off x="4512" y="1968"/>
              <a:ext cx="76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search time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20" name="Rectangle 25"/>
            <p:cNvSpPr/>
            <p:nvPr/>
          </p:nvSpPr>
          <p:spPr>
            <a:xfrm>
              <a:off x="4512" y="2160"/>
              <a:ext cx="76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21" name="Rectangle 26"/>
            <p:cNvSpPr/>
            <p:nvPr/>
          </p:nvSpPr>
          <p:spPr>
            <a:xfrm>
              <a:off x="3984" y="2304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22" name="Rectangle 27"/>
            <p:cNvSpPr/>
            <p:nvPr/>
          </p:nvSpPr>
          <p:spPr>
            <a:xfrm>
              <a:off x="4512" y="2304"/>
              <a:ext cx="76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23" name="Rectangle 28"/>
            <p:cNvSpPr/>
            <p:nvPr/>
          </p:nvSpPr>
          <p:spPr>
            <a:xfrm>
              <a:off x="3984" y="2448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24" name="Rectangle 29"/>
            <p:cNvSpPr/>
            <p:nvPr/>
          </p:nvSpPr>
          <p:spPr>
            <a:xfrm>
              <a:off x="4512" y="2448"/>
              <a:ext cx="76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25" name="Rectangle 30"/>
            <p:cNvSpPr/>
            <p:nvPr/>
          </p:nvSpPr>
          <p:spPr>
            <a:xfrm>
              <a:off x="3984" y="2592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26" name="Rectangle 31"/>
            <p:cNvSpPr/>
            <p:nvPr/>
          </p:nvSpPr>
          <p:spPr>
            <a:xfrm>
              <a:off x="4512" y="2592"/>
              <a:ext cx="76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27" name="Rectangle 32"/>
            <p:cNvSpPr/>
            <p:nvPr/>
          </p:nvSpPr>
          <p:spPr>
            <a:xfrm>
              <a:off x="3984" y="2736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28" name="Rectangle 33"/>
            <p:cNvSpPr/>
            <p:nvPr/>
          </p:nvSpPr>
          <p:spPr>
            <a:xfrm>
              <a:off x="4512" y="2736"/>
              <a:ext cx="76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29" name="Rectangle 34"/>
            <p:cNvSpPr/>
            <p:nvPr/>
          </p:nvSpPr>
          <p:spPr>
            <a:xfrm>
              <a:off x="3984" y="2880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30" name="Rectangle 35"/>
            <p:cNvSpPr/>
            <p:nvPr/>
          </p:nvSpPr>
          <p:spPr>
            <a:xfrm>
              <a:off x="4512" y="2880"/>
              <a:ext cx="76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31" name="Rectangle 36"/>
            <p:cNvSpPr/>
            <p:nvPr/>
          </p:nvSpPr>
          <p:spPr>
            <a:xfrm>
              <a:off x="3984" y="3024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32" name="Rectangle 37"/>
            <p:cNvSpPr/>
            <p:nvPr/>
          </p:nvSpPr>
          <p:spPr>
            <a:xfrm>
              <a:off x="4512" y="3024"/>
              <a:ext cx="76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33" name="Rectangle 38"/>
            <p:cNvSpPr/>
            <p:nvPr/>
          </p:nvSpPr>
          <p:spPr>
            <a:xfrm>
              <a:off x="3984" y="3168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34" name="Rectangle 39"/>
            <p:cNvSpPr/>
            <p:nvPr/>
          </p:nvSpPr>
          <p:spPr>
            <a:xfrm>
              <a:off x="4512" y="3168"/>
              <a:ext cx="76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35" name="Rectangle 40"/>
            <p:cNvSpPr/>
            <p:nvPr/>
          </p:nvSpPr>
          <p:spPr>
            <a:xfrm>
              <a:off x="3984" y="3312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36" name="Rectangle 41"/>
            <p:cNvSpPr/>
            <p:nvPr/>
          </p:nvSpPr>
          <p:spPr>
            <a:xfrm>
              <a:off x="4512" y="3312"/>
              <a:ext cx="76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37" name="Rectangle 42"/>
            <p:cNvSpPr/>
            <p:nvPr/>
          </p:nvSpPr>
          <p:spPr>
            <a:xfrm>
              <a:off x="3984" y="3456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38" name="Rectangle 43"/>
            <p:cNvSpPr/>
            <p:nvPr/>
          </p:nvSpPr>
          <p:spPr>
            <a:xfrm>
              <a:off x="4512" y="3456"/>
              <a:ext cx="76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39" name="Rectangle 44"/>
            <p:cNvSpPr/>
            <p:nvPr/>
          </p:nvSpPr>
          <p:spPr>
            <a:xfrm>
              <a:off x="3984" y="3600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40" name="Rectangle 45"/>
            <p:cNvSpPr/>
            <p:nvPr/>
          </p:nvSpPr>
          <p:spPr>
            <a:xfrm>
              <a:off x="4512" y="3600"/>
              <a:ext cx="76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41" name="Rectangle 46"/>
            <p:cNvSpPr/>
            <p:nvPr/>
          </p:nvSpPr>
          <p:spPr>
            <a:xfrm>
              <a:off x="3984" y="3744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42" name="Rectangle 47"/>
            <p:cNvSpPr/>
            <p:nvPr/>
          </p:nvSpPr>
          <p:spPr>
            <a:xfrm>
              <a:off x="4512" y="3744"/>
              <a:ext cx="76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43" name="Rectangle 48"/>
            <p:cNvSpPr/>
            <p:nvPr/>
          </p:nvSpPr>
          <p:spPr>
            <a:xfrm>
              <a:off x="3984" y="3888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44" name="Rectangle 49"/>
            <p:cNvSpPr/>
            <p:nvPr/>
          </p:nvSpPr>
          <p:spPr>
            <a:xfrm>
              <a:off x="4512" y="3888"/>
              <a:ext cx="76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45" name="Rectangle 50"/>
            <p:cNvSpPr/>
            <p:nvPr/>
          </p:nvSpPr>
          <p:spPr>
            <a:xfrm>
              <a:off x="3456" y="1968"/>
              <a:ext cx="1824" cy="2064"/>
            </a:xfrm>
            <a:prstGeom prst="rect">
              <a:avLst/>
            </a:prstGeom>
            <a:noFill/>
            <a:ln w="76200" cap="flat" cmpd="tri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51"/>
          <p:cNvGrpSpPr/>
          <p:nvPr/>
        </p:nvGrpSpPr>
        <p:grpSpPr>
          <a:xfrm>
            <a:off x="6324600" y="2438400"/>
            <a:ext cx="2057400" cy="228600"/>
            <a:chOff x="3984" y="2160"/>
            <a:chExt cx="1296" cy="144"/>
          </a:xfrm>
        </p:grpSpPr>
        <p:sp>
          <p:nvSpPr>
            <p:cNvPr id="2101" name="Rectangle 52"/>
            <p:cNvSpPr/>
            <p:nvPr/>
          </p:nvSpPr>
          <p:spPr>
            <a:xfrm>
              <a:off x="3984" y="2160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acos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02" name="Rectangle 53"/>
            <p:cNvSpPr/>
            <p:nvPr/>
          </p:nvSpPr>
          <p:spPr>
            <a:xfrm>
              <a:off x="4512" y="2160"/>
              <a:ext cx="76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54"/>
          <p:cNvGrpSpPr/>
          <p:nvPr/>
        </p:nvGrpSpPr>
        <p:grpSpPr>
          <a:xfrm>
            <a:off x="6324600" y="2667000"/>
            <a:ext cx="2057400" cy="228600"/>
            <a:chOff x="3984" y="2160"/>
            <a:chExt cx="1296" cy="144"/>
          </a:xfrm>
        </p:grpSpPr>
        <p:sp>
          <p:nvSpPr>
            <p:cNvPr id="2099" name="Rectangle 55"/>
            <p:cNvSpPr/>
            <p:nvPr/>
          </p:nvSpPr>
          <p:spPr>
            <a:xfrm>
              <a:off x="3984" y="2160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atoi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00" name="Rectangle 56"/>
            <p:cNvSpPr/>
            <p:nvPr/>
          </p:nvSpPr>
          <p:spPr>
            <a:xfrm>
              <a:off x="4512" y="2160"/>
              <a:ext cx="76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2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6324600" y="2895600"/>
            <a:ext cx="2057400" cy="228600"/>
            <a:chOff x="3984" y="2160"/>
            <a:chExt cx="1296" cy="144"/>
          </a:xfrm>
        </p:grpSpPr>
        <p:sp>
          <p:nvSpPr>
            <p:cNvPr id="2097" name="Rectangle 58"/>
            <p:cNvSpPr/>
            <p:nvPr/>
          </p:nvSpPr>
          <p:spPr>
            <a:xfrm>
              <a:off x="3984" y="2160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char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98" name="Rectangle 59"/>
            <p:cNvSpPr/>
            <p:nvPr/>
          </p:nvSpPr>
          <p:spPr>
            <a:xfrm>
              <a:off x="4512" y="2160"/>
              <a:ext cx="76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60"/>
          <p:cNvGrpSpPr/>
          <p:nvPr/>
        </p:nvGrpSpPr>
        <p:grpSpPr>
          <a:xfrm>
            <a:off x="6324600" y="3124200"/>
            <a:ext cx="2057400" cy="228600"/>
            <a:chOff x="3984" y="2160"/>
            <a:chExt cx="1296" cy="144"/>
          </a:xfrm>
        </p:grpSpPr>
        <p:sp>
          <p:nvSpPr>
            <p:cNvPr id="2095" name="Rectangle 61"/>
            <p:cNvSpPr/>
            <p:nvPr/>
          </p:nvSpPr>
          <p:spPr>
            <a:xfrm>
              <a:off x="3984" y="2160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define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96" name="Rectangle 62"/>
            <p:cNvSpPr/>
            <p:nvPr/>
          </p:nvSpPr>
          <p:spPr>
            <a:xfrm>
              <a:off x="4512" y="2160"/>
              <a:ext cx="76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63"/>
          <p:cNvGrpSpPr/>
          <p:nvPr/>
        </p:nvGrpSpPr>
        <p:grpSpPr>
          <a:xfrm>
            <a:off x="6324600" y="3352800"/>
            <a:ext cx="2057400" cy="228600"/>
            <a:chOff x="3984" y="2160"/>
            <a:chExt cx="1296" cy="144"/>
          </a:xfrm>
        </p:grpSpPr>
        <p:sp>
          <p:nvSpPr>
            <p:cNvPr id="2093" name="Rectangle 64"/>
            <p:cNvSpPr/>
            <p:nvPr/>
          </p:nvSpPr>
          <p:spPr>
            <a:xfrm>
              <a:off x="3984" y="2160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exp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94" name="Rectangle 65"/>
            <p:cNvSpPr/>
            <p:nvPr/>
          </p:nvSpPr>
          <p:spPr>
            <a:xfrm>
              <a:off x="4512" y="2160"/>
              <a:ext cx="76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66"/>
          <p:cNvGrpSpPr/>
          <p:nvPr/>
        </p:nvGrpSpPr>
        <p:grpSpPr>
          <a:xfrm>
            <a:off x="6324600" y="3581400"/>
            <a:ext cx="2057400" cy="228600"/>
            <a:chOff x="3984" y="2160"/>
            <a:chExt cx="1296" cy="144"/>
          </a:xfrm>
        </p:grpSpPr>
        <p:sp>
          <p:nvSpPr>
            <p:cNvPr id="2091" name="Rectangle 67"/>
            <p:cNvSpPr/>
            <p:nvPr/>
          </p:nvSpPr>
          <p:spPr>
            <a:xfrm>
              <a:off x="3984" y="2160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ceil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92" name="Rectangle 68"/>
            <p:cNvSpPr/>
            <p:nvPr/>
          </p:nvSpPr>
          <p:spPr>
            <a:xfrm>
              <a:off x="4512" y="2160"/>
              <a:ext cx="76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4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69"/>
          <p:cNvGrpSpPr/>
          <p:nvPr/>
        </p:nvGrpSpPr>
        <p:grpSpPr>
          <a:xfrm>
            <a:off x="6324600" y="3810000"/>
            <a:ext cx="2057400" cy="228600"/>
            <a:chOff x="3984" y="2160"/>
            <a:chExt cx="1296" cy="144"/>
          </a:xfrm>
        </p:grpSpPr>
        <p:sp>
          <p:nvSpPr>
            <p:cNvPr id="2089" name="Rectangle 70"/>
            <p:cNvSpPr/>
            <p:nvPr/>
          </p:nvSpPr>
          <p:spPr>
            <a:xfrm>
              <a:off x="3984" y="2160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cos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90" name="Rectangle 71"/>
            <p:cNvSpPr/>
            <p:nvPr/>
          </p:nvSpPr>
          <p:spPr>
            <a:xfrm>
              <a:off x="4512" y="2160"/>
              <a:ext cx="76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5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72"/>
          <p:cNvGrpSpPr/>
          <p:nvPr/>
        </p:nvGrpSpPr>
        <p:grpSpPr>
          <a:xfrm>
            <a:off x="6324600" y="4038600"/>
            <a:ext cx="2057400" cy="228600"/>
            <a:chOff x="3984" y="2160"/>
            <a:chExt cx="1296" cy="144"/>
          </a:xfrm>
        </p:grpSpPr>
        <p:sp>
          <p:nvSpPr>
            <p:cNvPr id="2087" name="Rectangle 73"/>
            <p:cNvSpPr/>
            <p:nvPr/>
          </p:nvSpPr>
          <p:spPr>
            <a:xfrm>
              <a:off x="3984" y="2160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float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88" name="Rectangle 74"/>
            <p:cNvSpPr/>
            <p:nvPr/>
          </p:nvSpPr>
          <p:spPr>
            <a:xfrm>
              <a:off x="4512" y="2160"/>
              <a:ext cx="76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3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75"/>
          <p:cNvGrpSpPr/>
          <p:nvPr/>
        </p:nvGrpSpPr>
        <p:grpSpPr>
          <a:xfrm>
            <a:off x="6324600" y="4267200"/>
            <a:ext cx="2057400" cy="228600"/>
            <a:chOff x="3984" y="2160"/>
            <a:chExt cx="1296" cy="144"/>
          </a:xfrm>
        </p:grpSpPr>
        <p:sp>
          <p:nvSpPr>
            <p:cNvPr id="2085" name="Rectangle 76"/>
            <p:cNvSpPr/>
            <p:nvPr/>
          </p:nvSpPr>
          <p:spPr>
            <a:xfrm>
              <a:off x="3984" y="2160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atol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86" name="Rectangle 77"/>
            <p:cNvSpPr/>
            <p:nvPr/>
          </p:nvSpPr>
          <p:spPr>
            <a:xfrm>
              <a:off x="4512" y="2160"/>
              <a:ext cx="76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9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78"/>
          <p:cNvGrpSpPr/>
          <p:nvPr/>
        </p:nvGrpSpPr>
        <p:grpSpPr>
          <a:xfrm>
            <a:off x="6324600" y="4495800"/>
            <a:ext cx="2057400" cy="228600"/>
            <a:chOff x="3984" y="2160"/>
            <a:chExt cx="1296" cy="144"/>
          </a:xfrm>
        </p:grpSpPr>
        <p:sp>
          <p:nvSpPr>
            <p:cNvPr id="2083" name="Rectangle 79"/>
            <p:cNvSpPr/>
            <p:nvPr/>
          </p:nvSpPr>
          <p:spPr>
            <a:xfrm>
              <a:off x="3984" y="2160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floor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84" name="Rectangle 80"/>
            <p:cNvSpPr/>
            <p:nvPr/>
          </p:nvSpPr>
          <p:spPr>
            <a:xfrm>
              <a:off x="4512" y="2160"/>
              <a:ext cx="76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5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81"/>
          <p:cNvGrpSpPr/>
          <p:nvPr/>
        </p:nvGrpSpPr>
        <p:grpSpPr>
          <a:xfrm>
            <a:off x="6324600" y="4724400"/>
            <a:ext cx="2057400" cy="228600"/>
            <a:chOff x="3984" y="2160"/>
            <a:chExt cx="1296" cy="144"/>
          </a:xfrm>
        </p:grpSpPr>
        <p:sp>
          <p:nvSpPr>
            <p:cNvPr id="2081" name="Rectangle 82"/>
            <p:cNvSpPr/>
            <p:nvPr/>
          </p:nvSpPr>
          <p:spPr>
            <a:xfrm>
              <a:off x="3984" y="2160"/>
              <a:ext cx="52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ctime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82" name="Rectangle 83"/>
            <p:cNvSpPr/>
            <p:nvPr/>
          </p:nvSpPr>
          <p:spPr>
            <a:xfrm>
              <a:off x="4512" y="2160"/>
              <a:ext cx="768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9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1828" name="Text Box 84"/>
          <p:cNvSpPr txBox="1"/>
          <p:nvPr/>
        </p:nvSpPr>
        <p:spPr>
          <a:xfrm>
            <a:off x="609600" y="3260725"/>
            <a:ext cx="44196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Loading density 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2000" b="1" dirty="0">
                <a:latin typeface="Arial" panose="020B0604020202020204" pitchFamily="34" charset="0"/>
              </a:rPr>
              <a:t> = 11 / 26 = 0.42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31829" name="Text Box 85"/>
          <p:cNvSpPr txBox="1"/>
          <p:nvPr/>
        </p:nvSpPr>
        <p:spPr>
          <a:xfrm>
            <a:off x="609600" y="3870325"/>
            <a:ext cx="47244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Average search time = 41 / 11 = 3.73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31831" name="Oval 87"/>
          <p:cNvSpPr/>
          <p:nvPr/>
        </p:nvSpPr>
        <p:spPr>
          <a:xfrm>
            <a:off x="4419600" y="3870325"/>
            <a:ext cx="685800" cy="3810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1832" name="Oval 88"/>
          <p:cNvSpPr/>
          <p:nvPr/>
        </p:nvSpPr>
        <p:spPr>
          <a:xfrm>
            <a:off x="7620000" y="4267200"/>
            <a:ext cx="304800" cy="2286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1833" name="Oval 89"/>
          <p:cNvSpPr/>
          <p:nvPr/>
        </p:nvSpPr>
        <p:spPr>
          <a:xfrm>
            <a:off x="7620000" y="4724400"/>
            <a:ext cx="304800" cy="2286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1834" name="AutoShape 90"/>
          <p:cNvSpPr/>
          <p:nvPr/>
        </p:nvSpPr>
        <p:spPr>
          <a:xfrm flipH="1">
            <a:off x="2209800" y="1295400"/>
            <a:ext cx="3657600" cy="1828800"/>
          </a:xfrm>
          <a:prstGeom prst="wedgeEllipseCallout">
            <a:avLst>
              <a:gd name="adj1" fmla="val -97398"/>
              <a:gd name="adj2" fmla="val 138190"/>
            </a:avLst>
          </a:prstGeom>
          <a:gradFill rotWithShape="0">
            <a:gsLst>
              <a:gs pos="0">
                <a:srgbClr val="FFFFFF"/>
              </a:gs>
              <a:gs pos="100000">
                <a:srgbClr val="DBDBDB"/>
              </a:gs>
            </a:gsLst>
            <a:lin ang="27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Although 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</a:rPr>
              <a:t> is small,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the worst case can be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LARGE.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14" name="Group 92"/>
          <p:cNvGrpSpPr/>
          <p:nvPr/>
        </p:nvGrpSpPr>
        <p:grpSpPr>
          <a:xfrm>
            <a:off x="609600" y="4648200"/>
            <a:ext cx="6705600" cy="1828800"/>
            <a:chOff x="384" y="2928"/>
            <a:chExt cx="4224" cy="1152"/>
          </a:xfrm>
        </p:grpSpPr>
        <p:sp>
          <p:nvSpPr>
            <p:cNvPr id="2080" name="Text Box 86"/>
            <p:cNvSpPr txBox="1"/>
            <p:nvPr/>
          </p:nvSpPr>
          <p:spPr>
            <a:xfrm>
              <a:off x="384" y="2928"/>
              <a:ext cx="2976" cy="44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r>
                <a:rPr lang="en-US" altLang="zh-CN" sz="2000" b="1" dirty="0">
                  <a:latin typeface="Arial" panose="020B0604020202020204" pitchFamily="34" charset="0"/>
                </a:rPr>
                <a:t>Analysis of the linear probing show that the </a:t>
              </a:r>
              <a:r>
                <a:rPr lang="en-US" altLang="zh-CN" sz="2000" b="1" dirty="0">
                  <a:solidFill>
                    <a:schemeClr val="hlink"/>
                  </a:solidFill>
                  <a:latin typeface="Arial" panose="020B0604020202020204" pitchFamily="34" charset="0"/>
                </a:rPr>
                <a:t>expected number of probes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050" name="Object 91"/>
            <p:cNvGraphicFramePr/>
            <p:nvPr/>
          </p:nvGraphicFramePr>
          <p:xfrm>
            <a:off x="384" y="3456"/>
            <a:ext cx="4224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2" imgW="3784600" imgH="558800" progId="Equation.3">
                    <p:embed/>
                  </p:oleObj>
                </mc:Choice>
                <mc:Fallback>
                  <p:oleObj name="" r:id="rId2" imgW="3784600" imgH="5588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84" y="3456"/>
                          <a:ext cx="4224" cy="6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837" name="Rectangle 93"/>
          <p:cNvSpPr/>
          <p:nvPr/>
        </p:nvSpPr>
        <p:spPr>
          <a:xfrm>
            <a:off x="5486400" y="6019800"/>
            <a:ext cx="15240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008000"/>
                </a:solidFill>
                <a:latin typeface="Arial" panose="020B0604020202020204" pitchFamily="34" charset="0"/>
              </a:rPr>
              <a:t>= 1.36</a:t>
            </a:r>
            <a:endParaRPr lang="en-US" altLang="zh-CN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grpSp>
        <p:nvGrpSpPr>
          <p:cNvPr id="15" name="Group 98"/>
          <p:cNvGrpSpPr/>
          <p:nvPr/>
        </p:nvGrpSpPr>
        <p:grpSpPr>
          <a:xfrm>
            <a:off x="1066800" y="1295400"/>
            <a:ext cx="7391400" cy="4959350"/>
            <a:chOff x="672" y="816"/>
            <a:chExt cx="4656" cy="3124"/>
          </a:xfrm>
        </p:grpSpPr>
        <p:pic>
          <p:nvPicPr>
            <p:cNvPr id="2078" name="Picture 99" descr="C:\Documents and Settings\chenyue\Application Data\Microsoft\Media Catalog\THUMBDN.WM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2" y="816"/>
              <a:ext cx="4656" cy="312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79" name="Text Box 100"/>
            <p:cNvSpPr txBox="1"/>
            <p:nvPr/>
          </p:nvSpPr>
          <p:spPr>
            <a:xfrm>
              <a:off x="816" y="1382"/>
              <a:ext cx="2640" cy="826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Cause </a:t>
              </a: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primary clustering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: any key that hashes into the cluster will add to the cluster after several attempts to resolve the collision.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077" name="Text Box 101"/>
          <p:cNvSpPr txBox="1"/>
          <p:nvPr/>
        </p:nvSpPr>
        <p:spPr>
          <a:xfrm>
            <a:off x="0" y="6477000"/>
            <a:ext cx="990600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14/14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18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8" dur="5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 animBg="1"/>
      <p:bldP spid="31749" grpId="0"/>
      <p:bldP spid="31750" grpId="0"/>
      <p:bldP spid="31828" grpId="0"/>
      <p:bldP spid="31829" grpId="0"/>
      <p:bldP spid="31831" grpId="0" animBg="1"/>
      <p:bldP spid="31832" grpId="0" animBg="1"/>
      <p:bldP spid="31833" grpId="0" animBg="1"/>
      <p:bldP spid="31834" grpId="0" animBg="1"/>
      <p:bldP spid="318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457200" y="4876800"/>
            <a:ext cx="1905000" cy="1752600"/>
            <a:chOff x="3600" y="2304"/>
            <a:chExt cx="1944" cy="1728"/>
          </a:xfrm>
        </p:grpSpPr>
        <p:sp>
          <p:nvSpPr>
            <p:cNvPr id="4110" name="AutoShape 3"/>
            <p:cNvSpPr/>
            <p:nvPr/>
          </p:nvSpPr>
          <p:spPr>
            <a:xfrm flipH="1">
              <a:off x="3600" y="3259"/>
              <a:ext cx="742" cy="773"/>
            </a:xfrm>
            <a:prstGeom prst="rtTriangl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111" name="Group 4"/>
            <p:cNvGrpSpPr/>
            <p:nvPr/>
          </p:nvGrpSpPr>
          <p:grpSpPr>
            <a:xfrm>
              <a:off x="3600" y="3195"/>
              <a:ext cx="816" cy="837"/>
              <a:chOff x="576" y="3312"/>
              <a:chExt cx="528" cy="624"/>
            </a:xfrm>
          </p:grpSpPr>
          <p:sp>
            <p:nvSpPr>
              <p:cNvPr id="4164" name="Freeform 5"/>
              <p:cNvSpPr/>
              <p:nvPr/>
            </p:nvSpPr>
            <p:spPr>
              <a:xfrm>
                <a:off x="576" y="3312"/>
                <a:ext cx="528" cy="624"/>
              </a:xfrm>
              <a:custGeom>
                <a:avLst/>
                <a:gdLst>
                  <a:gd name="txL" fmla="*/ 0 w 528"/>
                  <a:gd name="txT" fmla="*/ 0 h 624"/>
                  <a:gd name="txR" fmla="*/ 528 w 528"/>
                  <a:gd name="txB" fmla="*/ 624 h 624"/>
                </a:gdLst>
                <a:ahLst/>
                <a:cxnLst>
                  <a:cxn ang="0">
                    <a:pos x="528" y="0"/>
                  </a:cxn>
                  <a:cxn ang="0">
                    <a:pos x="384" y="96"/>
                  </a:cxn>
                  <a:cxn ang="0">
                    <a:pos x="192" y="336"/>
                  </a:cxn>
                  <a:cxn ang="0">
                    <a:pos x="0" y="624"/>
                  </a:cxn>
                </a:cxnLst>
                <a:rect l="txL" t="txT" r="txR" b="txB"/>
                <a:pathLst>
                  <a:path w="528" h="624">
                    <a:moveTo>
                      <a:pt x="528" y="0"/>
                    </a:moveTo>
                    <a:cubicBezTo>
                      <a:pt x="484" y="20"/>
                      <a:pt x="440" y="40"/>
                      <a:pt x="384" y="96"/>
                    </a:cubicBezTo>
                    <a:cubicBezTo>
                      <a:pt x="328" y="152"/>
                      <a:pt x="256" y="248"/>
                      <a:pt x="192" y="336"/>
                    </a:cubicBezTo>
                    <a:cubicBezTo>
                      <a:pt x="128" y="424"/>
                      <a:pt x="64" y="524"/>
                      <a:pt x="0" y="624"/>
                    </a:cubicBezTo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rgbClr val="00CC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65" name="Freeform 6"/>
              <p:cNvSpPr/>
              <p:nvPr/>
            </p:nvSpPr>
            <p:spPr>
              <a:xfrm>
                <a:off x="672" y="3696"/>
                <a:ext cx="192" cy="240"/>
              </a:xfrm>
              <a:custGeom>
                <a:avLst/>
                <a:gdLst>
                  <a:gd name="txL" fmla="*/ 0 w 192"/>
                  <a:gd name="txT" fmla="*/ 0 h 240"/>
                  <a:gd name="txR" fmla="*/ 192 w 192"/>
                  <a:gd name="txB" fmla="*/ 240 h 240"/>
                </a:gdLst>
                <a:ahLst/>
                <a:cxnLst>
                  <a:cxn ang="0">
                    <a:pos x="192" y="0"/>
                  </a:cxn>
                  <a:cxn ang="0">
                    <a:pos x="96" y="48"/>
                  </a:cxn>
                  <a:cxn ang="0">
                    <a:pos x="48" y="144"/>
                  </a:cxn>
                  <a:cxn ang="0">
                    <a:pos x="0" y="240"/>
                  </a:cxn>
                </a:cxnLst>
                <a:rect l="txL" t="txT" r="txR" b="txB"/>
                <a:pathLst>
                  <a:path w="192" h="240">
                    <a:moveTo>
                      <a:pt x="192" y="0"/>
                    </a:moveTo>
                    <a:cubicBezTo>
                      <a:pt x="156" y="12"/>
                      <a:pt x="120" y="24"/>
                      <a:pt x="96" y="48"/>
                    </a:cubicBezTo>
                    <a:cubicBezTo>
                      <a:pt x="72" y="72"/>
                      <a:pt x="64" y="112"/>
                      <a:pt x="48" y="144"/>
                    </a:cubicBezTo>
                    <a:cubicBezTo>
                      <a:pt x="32" y="176"/>
                      <a:pt x="16" y="208"/>
                      <a:pt x="0" y="240"/>
                    </a:cubicBezTo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rgbClr val="00CC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66" name="Line 7"/>
              <p:cNvSpPr/>
              <p:nvPr/>
            </p:nvSpPr>
            <p:spPr>
              <a:xfrm>
                <a:off x="576" y="3936"/>
                <a:ext cx="288" cy="0"/>
              </a:xfrm>
              <a:prstGeom prst="line">
                <a:avLst/>
              </a:prstGeom>
              <a:ln w="9525" cap="flat" cmpd="sng">
                <a:solidFill>
                  <a:srgbClr val="00CC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112" name="Freeform 8"/>
            <p:cNvSpPr/>
            <p:nvPr/>
          </p:nvSpPr>
          <p:spPr>
            <a:xfrm>
              <a:off x="4388" y="2304"/>
              <a:ext cx="1115" cy="1103"/>
            </a:xfrm>
            <a:custGeom>
              <a:avLst/>
              <a:gdLst>
                <a:gd name="txL" fmla="*/ 0 w 1442"/>
                <a:gd name="txT" fmla="*/ 0 h 1645"/>
                <a:gd name="txR" fmla="*/ 1442 w 1442"/>
                <a:gd name="txB" fmla="*/ 1645 h 1645"/>
              </a:gdLst>
              <a:ahLst/>
              <a:cxnLst>
                <a:cxn ang="0">
                  <a:pos x="0" y="1375"/>
                </a:cxn>
                <a:cxn ang="0">
                  <a:pos x="140" y="1196"/>
                </a:cxn>
                <a:cxn ang="0">
                  <a:pos x="238" y="1089"/>
                </a:cxn>
                <a:cxn ang="0">
                  <a:pos x="300" y="1011"/>
                </a:cxn>
                <a:cxn ang="0">
                  <a:pos x="305" y="918"/>
                </a:cxn>
                <a:cxn ang="0">
                  <a:pos x="276" y="840"/>
                </a:cxn>
                <a:cxn ang="0">
                  <a:pos x="233" y="773"/>
                </a:cxn>
                <a:cxn ang="0">
                  <a:pos x="213" y="710"/>
                </a:cxn>
                <a:cxn ang="0">
                  <a:pos x="191" y="663"/>
                </a:cxn>
                <a:cxn ang="0">
                  <a:pos x="170" y="554"/>
                </a:cxn>
                <a:cxn ang="0">
                  <a:pos x="172" y="485"/>
                </a:cxn>
                <a:cxn ang="0">
                  <a:pos x="182" y="387"/>
                </a:cxn>
                <a:cxn ang="0">
                  <a:pos x="211" y="304"/>
                </a:cxn>
                <a:cxn ang="0">
                  <a:pos x="257" y="216"/>
                </a:cxn>
                <a:cxn ang="0">
                  <a:pos x="305" y="165"/>
                </a:cxn>
                <a:cxn ang="0">
                  <a:pos x="379" y="97"/>
                </a:cxn>
                <a:cxn ang="0">
                  <a:pos x="484" y="48"/>
                </a:cxn>
                <a:cxn ang="0">
                  <a:pos x="577" y="22"/>
                </a:cxn>
                <a:cxn ang="0">
                  <a:pos x="689" y="1"/>
                </a:cxn>
                <a:cxn ang="0">
                  <a:pos x="801" y="0"/>
                </a:cxn>
                <a:cxn ang="0">
                  <a:pos x="891" y="8"/>
                </a:cxn>
                <a:cxn ang="0">
                  <a:pos x="1003" y="34"/>
                </a:cxn>
                <a:cxn ang="0">
                  <a:pos x="1108" y="71"/>
                </a:cxn>
                <a:cxn ang="0">
                  <a:pos x="1183" y="112"/>
                </a:cxn>
                <a:cxn ang="0">
                  <a:pos x="1271" y="182"/>
                </a:cxn>
                <a:cxn ang="0">
                  <a:pos x="1344" y="273"/>
                </a:cxn>
                <a:cxn ang="0">
                  <a:pos x="1393" y="366"/>
                </a:cxn>
                <a:cxn ang="0">
                  <a:pos x="1425" y="433"/>
                </a:cxn>
                <a:cxn ang="0">
                  <a:pos x="1442" y="551"/>
                </a:cxn>
                <a:cxn ang="0">
                  <a:pos x="1437" y="674"/>
                </a:cxn>
                <a:cxn ang="0">
                  <a:pos x="1426" y="768"/>
                </a:cxn>
                <a:cxn ang="0">
                  <a:pos x="1393" y="891"/>
                </a:cxn>
                <a:cxn ang="0">
                  <a:pos x="1350" y="1015"/>
                </a:cxn>
                <a:cxn ang="0">
                  <a:pos x="1297" y="1109"/>
                </a:cxn>
                <a:cxn ang="0">
                  <a:pos x="1226" y="1210"/>
                </a:cxn>
                <a:cxn ang="0">
                  <a:pos x="1141" y="1272"/>
                </a:cxn>
                <a:cxn ang="0">
                  <a:pos x="1056" y="1304"/>
                </a:cxn>
                <a:cxn ang="0">
                  <a:pos x="962" y="1324"/>
                </a:cxn>
                <a:cxn ang="0">
                  <a:pos x="879" y="1323"/>
                </a:cxn>
                <a:cxn ang="0">
                  <a:pos x="811" y="1298"/>
                </a:cxn>
                <a:cxn ang="0">
                  <a:pos x="752" y="1265"/>
                </a:cxn>
                <a:cxn ang="0">
                  <a:pos x="724" y="1254"/>
                </a:cxn>
                <a:cxn ang="0">
                  <a:pos x="748" y="1319"/>
                </a:cxn>
                <a:cxn ang="0">
                  <a:pos x="791" y="1381"/>
                </a:cxn>
                <a:cxn ang="0">
                  <a:pos x="811" y="1469"/>
                </a:cxn>
                <a:cxn ang="0">
                  <a:pos x="811" y="1645"/>
                </a:cxn>
                <a:cxn ang="0">
                  <a:pos x="625" y="1631"/>
                </a:cxn>
                <a:cxn ang="0">
                  <a:pos x="441" y="1557"/>
                </a:cxn>
                <a:cxn ang="0">
                  <a:pos x="305" y="1474"/>
                </a:cxn>
                <a:cxn ang="0">
                  <a:pos x="0" y="1375"/>
                </a:cxn>
              </a:cxnLst>
              <a:rect l="txL" t="txT" r="txR" b="txB"/>
              <a:pathLst>
                <a:path w="1442" h="1645">
                  <a:moveTo>
                    <a:pt x="0" y="1375"/>
                  </a:moveTo>
                  <a:lnTo>
                    <a:pt x="140" y="1196"/>
                  </a:lnTo>
                  <a:lnTo>
                    <a:pt x="238" y="1089"/>
                  </a:lnTo>
                  <a:lnTo>
                    <a:pt x="300" y="1011"/>
                  </a:lnTo>
                  <a:lnTo>
                    <a:pt x="305" y="918"/>
                  </a:lnTo>
                  <a:lnTo>
                    <a:pt x="276" y="840"/>
                  </a:lnTo>
                  <a:lnTo>
                    <a:pt x="233" y="773"/>
                  </a:lnTo>
                  <a:lnTo>
                    <a:pt x="213" y="710"/>
                  </a:lnTo>
                  <a:lnTo>
                    <a:pt x="191" y="663"/>
                  </a:lnTo>
                  <a:lnTo>
                    <a:pt x="170" y="554"/>
                  </a:lnTo>
                  <a:lnTo>
                    <a:pt x="172" y="485"/>
                  </a:lnTo>
                  <a:lnTo>
                    <a:pt x="182" y="387"/>
                  </a:lnTo>
                  <a:lnTo>
                    <a:pt x="211" y="304"/>
                  </a:lnTo>
                  <a:lnTo>
                    <a:pt x="257" y="216"/>
                  </a:lnTo>
                  <a:lnTo>
                    <a:pt x="305" y="165"/>
                  </a:lnTo>
                  <a:lnTo>
                    <a:pt x="379" y="97"/>
                  </a:lnTo>
                  <a:lnTo>
                    <a:pt x="484" y="48"/>
                  </a:lnTo>
                  <a:lnTo>
                    <a:pt x="577" y="22"/>
                  </a:lnTo>
                  <a:lnTo>
                    <a:pt x="689" y="1"/>
                  </a:lnTo>
                  <a:lnTo>
                    <a:pt x="801" y="0"/>
                  </a:lnTo>
                  <a:lnTo>
                    <a:pt x="891" y="8"/>
                  </a:lnTo>
                  <a:lnTo>
                    <a:pt x="1003" y="34"/>
                  </a:lnTo>
                  <a:lnTo>
                    <a:pt x="1108" y="71"/>
                  </a:lnTo>
                  <a:lnTo>
                    <a:pt x="1183" y="112"/>
                  </a:lnTo>
                  <a:lnTo>
                    <a:pt x="1271" y="182"/>
                  </a:lnTo>
                  <a:lnTo>
                    <a:pt x="1344" y="273"/>
                  </a:lnTo>
                  <a:lnTo>
                    <a:pt x="1393" y="366"/>
                  </a:lnTo>
                  <a:lnTo>
                    <a:pt x="1425" y="433"/>
                  </a:lnTo>
                  <a:lnTo>
                    <a:pt x="1442" y="551"/>
                  </a:lnTo>
                  <a:lnTo>
                    <a:pt x="1437" y="674"/>
                  </a:lnTo>
                  <a:lnTo>
                    <a:pt x="1426" y="768"/>
                  </a:lnTo>
                  <a:lnTo>
                    <a:pt x="1393" y="891"/>
                  </a:lnTo>
                  <a:lnTo>
                    <a:pt x="1350" y="1015"/>
                  </a:lnTo>
                  <a:lnTo>
                    <a:pt x="1297" y="1109"/>
                  </a:lnTo>
                  <a:lnTo>
                    <a:pt x="1226" y="1210"/>
                  </a:lnTo>
                  <a:lnTo>
                    <a:pt x="1141" y="1272"/>
                  </a:lnTo>
                  <a:lnTo>
                    <a:pt x="1056" y="1304"/>
                  </a:lnTo>
                  <a:lnTo>
                    <a:pt x="962" y="1324"/>
                  </a:lnTo>
                  <a:lnTo>
                    <a:pt x="879" y="1323"/>
                  </a:lnTo>
                  <a:lnTo>
                    <a:pt x="811" y="1298"/>
                  </a:lnTo>
                  <a:lnTo>
                    <a:pt x="752" y="1265"/>
                  </a:lnTo>
                  <a:lnTo>
                    <a:pt x="724" y="1254"/>
                  </a:lnTo>
                  <a:lnTo>
                    <a:pt x="748" y="1319"/>
                  </a:lnTo>
                  <a:lnTo>
                    <a:pt x="791" y="1381"/>
                  </a:lnTo>
                  <a:lnTo>
                    <a:pt x="811" y="1469"/>
                  </a:lnTo>
                  <a:lnTo>
                    <a:pt x="811" y="1645"/>
                  </a:lnTo>
                  <a:lnTo>
                    <a:pt x="625" y="1631"/>
                  </a:lnTo>
                  <a:lnTo>
                    <a:pt x="441" y="1557"/>
                  </a:lnTo>
                  <a:lnTo>
                    <a:pt x="305" y="1474"/>
                  </a:lnTo>
                  <a:lnTo>
                    <a:pt x="0" y="1375"/>
                  </a:lnTo>
                  <a:close/>
                </a:path>
              </a:pathLst>
            </a:custGeom>
            <a:solidFill>
              <a:srgbClr val="E0A080"/>
            </a:solidFill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113" name="Group 9"/>
            <p:cNvGrpSpPr/>
            <p:nvPr/>
          </p:nvGrpSpPr>
          <p:grpSpPr>
            <a:xfrm>
              <a:off x="4667" y="2307"/>
              <a:ext cx="640" cy="204"/>
              <a:chOff x="1314" y="2649"/>
              <a:chExt cx="414" cy="152"/>
            </a:xfrm>
          </p:grpSpPr>
          <p:sp>
            <p:nvSpPr>
              <p:cNvPr id="4162" name="Freeform 10"/>
              <p:cNvSpPr/>
              <p:nvPr/>
            </p:nvSpPr>
            <p:spPr>
              <a:xfrm>
                <a:off x="1344" y="2671"/>
                <a:ext cx="384" cy="130"/>
              </a:xfrm>
              <a:custGeom>
                <a:avLst/>
                <a:gdLst>
                  <a:gd name="txL" fmla="*/ 0 w 768"/>
                  <a:gd name="txT" fmla="*/ 0 h 259"/>
                  <a:gd name="txR" fmla="*/ 768 w 768"/>
                  <a:gd name="txB" fmla="*/ 259 h 259"/>
                </a:gdLst>
                <a:ahLst/>
                <a:cxnLst>
                  <a:cxn ang="0">
                    <a:pos x="0" y="259"/>
                  </a:cxn>
                  <a:cxn ang="0">
                    <a:pos x="64" y="176"/>
                  </a:cxn>
                  <a:cxn ang="0">
                    <a:pos x="140" y="115"/>
                  </a:cxn>
                  <a:cxn ang="0">
                    <a:pos x="229" y="64"/>
                  </a:cxn>
                  <a:cxn ang="0">
                    <a:pos x="321" y="29"/>
                  </a:cxn>
                  <a:cxn ang="0">
                    <a:pos x="427" y="11"/>
                  </a:cxn>
                  <a:cxn ang="0">
                    <a:pos x="556" y="0"/>
                  </a:cxn>
                  <a:cxn ang="0">
                    <a:pos x="649" y="16"/>
                  </a:cxn>
                  <a:cxn ang="0">
                    <a:pos x="768" y="56"/>
                  </a:cxn>
                </a:cxnLst>
                <a:rect l="txL" t="txT" r="txR" b="txB"/>
                <a:pathLst>
                  <a:path w="768" h="259">
                    <a:moveTo>
                      <a:pt x="0" y="259"/>
                    </a:moveTo>
                    <a:lnTo>
                      <a:pt x="64" y="176"/>
                    </a:lnTo>
                    <a:lnTo>
                      <a:pt x="140" y="115"/>
                    </a:lnTo>
                    <a:lnTo>
                      <a:pt x="229" y="64"/>
                    </a:lnTo>
                    <a:lnTo>
                      <a:pt x="321" y="29"/>
                    </a:lnTo>
                    <a:lnTo>
                      <a:pt x="427" y="11"/>
                    </a:lnTo>
                    <a:lnTo>
                      <a:pt x="556" y="0"/>
                    </a:lnTo>
                    <a:lnTo>
                      <a:pt x="649" y="16"/>
                    </a:lnTo>
                    <a:lnTo>
                      <a:pt x="768" y="56"/>
                    </a:lnTo>
                  </a:path>
                </a:pathLst>
              </a:custGeom>
              <a:noFill/>
              <a:ln w="6350" cap="flat" cmpd="sng">
                <a:solidFill>
                  <a:srgbClr val="804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63" name="Freeform 11"/>
              <p:cNvSpPr/>
              <p:nvPr/>
            </p:nvSpPr>
            <p:spPr>
              <a:xfrm>
                <a:off x="1314" y="2649"/>
                <a:ext cx="389" cy="142"/>
              </a:xfrm>
              <a:custGeom>
                <a:avLst/>
                <a:gdLst>
                  <a:gd name="txL" fmla="*/ 0 w 776"/>
                  <a:gd name="txT" fmla="*/ 0 h 285"/>
                  <a:gd name="txR" fmla="*/ 776 w 776"/>
                  <a:gd name="txB" fmla="*/ 285 h 285"/>
                </a:gdLst>
                <a:ahLst/>
                <a:cxnLst>
                  <a:cxn ang="0">
                    <a:pos x="0" y="285"/>
                  </a:cxn>
                  <a:cxn ang="0">
                    <a:pos x="40" y="205"/>
                  </a:cxn>
                  <a:cxn ang="0">
                    <a:pos x="88" y="141"/>
                  </a:cxn>
                  <a:cxn ang="0">
                    <a:pos x="147" y="84"/>
                  </a:cxn>
                  <a:cxn ang="0">
                    <a:pos x="227" y="35"/>
                  </a:cxn>
                  <a:cxn ang="0">
                    <a:pos x="341" y="5"/>
                  </a:cxn>
                  <a:cxn ang="0">
                    <a:pos x="450" y="0"/>
                  </a:cxn>
                  <a:cxn ang="0">
                    <a:pos x="568" y="14"/>
                  </a:cxn>
                  <a:cxn ang="0">
                    <a:pos x="668" y="38"/>
                  </a:cxn>
                  <a:cxn ang="0">
                    <a:pos x="726" y="62"/>
                  </a:cxn>
                  <a:cxn ang="0">
                    <a:pos x="776" y="86"/>
                  </a:cxn>
                </a:cxnLst>
                <a:rect l="txL" t="txT" r="txR" b="txB"/>
                <a:pathLst>
                  <a:path w="776" h="285">
                    <a:moveTo>
                      <a:pt x="0" y="285"/>
                    </a:moveTo>
                    <a:lnTo>
                      <a:pt x="40" y="205"/>
                    </a:lnTo>
                    <a:lnTo>
                      <a:pt x="88" y="141"/>
                    </a:lnTo>
                    <a:lnTo>
                      <a:pt x="147" y="84"/>
                    </a:lnTo>
                    <a:lnTo>
                      <a:pt x="227" y="35"/>
                    </a:lnTo>
                    <a:lnTo>
                      <a:pt x="341" y="5"/>
                    </a:lnTo>
                    <a:lnTo>
                      <a:pt x="450" y="0"/>
                    </a:lnTo>
                    <a:lnTo>
                      <a:pt x="568" y="14"/>
                    </a:lnTo>
                    <a:lnTo>
                      <a:pt x="668" y="38"/>
                    </a:lnTo>
                    <a:lnTo>
                      <a:pt x="726" y="62"/>
                    </a:lnTo>
                    <a:lnTo>
                      <a:pt x="776" y="86"/>
                    </a:lnTo>
                  </a:path>
                </a:pathLst>
              </a:custGeom>
              <a:noFill/>
              <a:ln w="6350" cap="flat" cmpd="sng">
                <a:solidFill>
                  <a:srgbClr val="804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114" name="Group 12"/>
            <p:cNvGrpSpPr/>
            <p:nvPr/>
          </p:nvGrpSpPr>
          <p:grpSpPr>
            <a:xfrm>
              <a:off x="4427" y="2433"/>
              <a:ext cx="974" cy="579"/>
              <a:chOff x="1159" y="2743"/>
              <a:chExt cx="630" cy="432"/>
            </a:xfrm>
          </p:grpSpPr>
          <p:grpSp>
            <p:nvGrpSpPr>
              <p:cNvPr id="4147" name="Group 13"/>
              <p:cNvGrpSpPr/>
              <p:nvPr/>
            </p:nvGrpSpPr>
            <p:grpSpPr>
              <a:xfrm>
                <a:off x="1159" y="2743"/>
                <a:ext cx="225" cy="249"/>
                <a:chOff x="1159" y="2743"/>
                <a:chExt cx="225" cy="249"/>
              </a:xfrm>
            </p:grpSpPr>
            <p:sp>
              <p:nvSpPr>
                <p:cNvPr id="4155" name="Freeform 14"/>
                <p:cNvSpPr/>
                <p:nvPr/>
              </p:nvSpPr>
              <p:spPr>
                <a:xfrm>
                  <a:off x="1159" y="2743"/>
                  <a:ext cx="225" cy="249"/>
                </a:xfrm>
                <a:custGeom>
                  <a:avLst/>
                  <a:gdLst>
                    <a:gd name="txL" fmla="*/ 0 w 449"/>
                    <a:gd name="txT" fmla="*/ 0 h 498"/>
                    <a:gd name="txR" fmla="*/ 449 w 449"/>
                    <a:gd name="txB" fmla="*/ 498 h 498"/>
                  </a:gdLst>
                  <a:ahLst/>
                  <a:cxnLst>
                    <a:cxn ang="0">
                      <a:pos x="24" y="408"/>
                    </a:cxn>
                    <a:cxn ang="0">
                      <a:pos x="16" y="215"/>
                    </a:cxn>
                    <a:cxn ang="0">
                      <a:pos x="75" y="93"/>
                    </a:cxn>
                    <a:cxn ang="0">
                      <a:pos x="119" y="23"/>
                    </a:cxn>
                    <a:cxn ang="0">
                      <a:pos x="162" y="0"/>
                    </a:cxn>
                    <a:cxn ang="0">
                      <a:pos x="185" y="44"/>
                    </a:cxn>
                    <a:cxn ang="0">
                      <a:pos x="220" y="25"/>
                    </a:cxn>
                    <a:cxn ang="0">
                      <a:pos x="242" y="70"/>
                    </a:cxn>
                    <a:cxn ang="0">
                      <a:pos x="265" y="99"/>
                    </a:cxn>
                    <a:cxn ang="0">
                      <a:pos x="291" y="126"/>
                    </a:cxn>
                    <a:cxn ang="0">
                      <a:pos x="286" y="168"/>
                    </a:cxn>
                    <a:cxn ang="0">
                      <a:pos x="319" y="142"/>
                    </a:cxn>
                    <a:cxn ang="0">
                      <a:pos x="351" y="166"/>
                    </a:cxn>
                    <a:cxn ang="0">
                      <a:pos x="354" y="200"/>
                    </a:cxn>
                    <a:cxn ang="0">
                      <a:pos x="391" y="205"/>
                    </a:cxn>
                    <a:cxn ang="0">
                      <a:pos x="404" y="245"/>
                    </a:cxn>
                    <a:cxn ang="0">
                      <a:pos x="433" y="283"/>
                    </a:cxn>
                    <a:cxn ang="0">
                      <a:pos x="423" y="366"/>
                    </a:cxn>
                    <a:cxn ang="0">
                      <a:pos x="438" y="422"/>
                    </a:cxn>
                    <a:cxn ang="0">
                      <a:pos x="446" y="471"/>
                    </a:cxn>
                    <a:cxn ang="0">
                      <a:pos x="417" y="498"/>
                    </a:cxn>
                    <a:cxn ang="0">
                      <a:pos x="381" y="492"/>
                    </a:cxn>
                    <a:cxn ang="0">
                      <a:pos x="351" y="455"/>
                    </a:cxn>
                    <a:cxn ang="0">
                      <a:pos x="328" y="450"/>
                    </a:cxn>
                    <a:cxn ang="0">
                      <a:pos x="290" y="440"/>
                    </a:cxn>
                    <a:cxn ang="0">
                      <a:pos x="265" y="433"/>
                    </a:cxn>
                    <a:cxn ang="0">
                      <a:pos x="248" y="423"/>
                    </a:cxn>
                    <a:cxn ang="0">
                      <a:pos x="220" y="417"/>
                    </a:cxn>
                    <a:cxn ang="0">
                      <a:pos x="200" y="385"/>
                    </a:cxn>
                    <a:cxn ang="0">
                      <a:pos x="187" y="418"/>
                    </a:cxn>
                    <a:cxn ang="0">
                      <a:pos x="158" y="429"/>
                    </a:cxn>
                    <a:cxn ang="0">
                      <a:pos x="144" y="440"/>
                    </a:cxn>
                    <a:cxn ang="0">
                      <a:pos x="119" y="472"/>
                    </a:cxn>
                  </a:cxnLst>
                  <a:rect l="txL" t="txT" r="txR" b="txB"/>
                  <a:pathLst>
                    <a:path w="449" h="498">
                      <a:moveTo>
                        <a:pt x="83" y="472"/>
                      </a:moveTo>
                      <a:lnTo>
                        <a:pt x="24" y="408"/>
                      </a:lnTo>
                      <a:lnTo>
                        <a:pt x="0" y="323"/>
                      </a:lnTo>
                      <a:lnTo>
                        <a:pt x="16" y="215"/>
                      </a:lnTo>
                      <a:lnTo>
                        <a:pt x="49" y="134"/>
                      </a:lnTo>
                      <a:lnTo>
                        <a:pt x="75" y="93"/>
                      </a:lnTo>
                      <a:lnTo>
                        <a:pt x="104" y="40"/>
                      </a:lnTo>
                      <a:lnTo>
                        <a:pt x="119" y="23"/>
                      </a:lnTo>
                      <a:lnTo>
                        <a:pt x="140" y="1"/>
                      </a:lnTo>
                      <a:lnTo>
                        <a:pt x="162" y="0"/>
                      </a:lnTo>
                      <a:lnTo>
                        <a:pt x="174" y="19"/>
                      </a:lnTo>
                      <a:lnTo>
                        <a:pt x="185" y="44"/>
                      </a:lnTo>
                      <a:lnTo>
                        <a:pt x="195" y="28"/>
                      </a:lnTo>
                      <a:lnTo>
                        <a:pt x="220" y="25"/>
                      </a:lnTo>
                      <a:lnTo>
                        <a:pt x="235" y="44"/>
                      </a:lnTo>
                      <a:lnTo>
                        <a:pt x="242" y="70"/>
                      </a:lnTo>
                      <a:lnTo>
                        <a:pt x="248" y="110"/>
                      </a:lnTo>
                      <a:lnTo>
                        <a:pt x="265" y="99"/>
                      </a:lnTo>
                      <a:lnTo>
                        <a:pt x="286" y="113"/>
                      </a:lnTo>
                      <a:lnTo>
                        <a:pt x="291" y="126"/>
                      </a:lnTo>
                      <a:lnTo>
                        <a:pt x="290" y="149"/>
                      </a:lnTo>
                      <a:lnTo>
                        <a:pt x="286" y="168"/>
                      </a:lnTo>
                      <a:lnTo>
                        <a:pt x="300" y="152"/>
                      </a:lnTo>
                      <a:lnTo>
                        <a:pt x="319" y="142"/>
                      </a:lnTo>
                      <a:lnTo>
                        <a:pt x="348" y="149"/>
                      </a:lnTo>
                      <a:lnTo>
                        <a:pt x="351" y="166"/>
                      </a:lnTo>
                      <a:lnTo>
                        <a:pt x="354" y="181"/>
                      </a:lnTo>
                      <a:lnTo>
                        <a:pt x="354" y="200"/>
                      </a:lnTo>
                      <a:lnTo>
                        <a:pt x="371" y="194"/>
                      </a:lnTo>
                      <a:lnTo>
                        <a:pt x="391" y="205"/>
                      </a:lnTo>
                      <a:lnTo>
                        <a:pt x="399" y="220"/>
                      </a:lnTo>
                      <a:lnTo>
                        <a:pt x="404" y="245"/>
                      </a:lnTo>
                      <a:lnTo>
                        <a:pt x="423" y="253"/>
                      </a:lnTo>
                      <a:lnTo>
                        <a:pt x="433" y="283"/>
                      </a:lnTo>
                      <a:lnTo>
                        <a:pt x="429" y="312"/>
                      </a:lnTo>
                      <a:lnTo>
                        <a:pt x="423" y="366"/>
                      </a:lnTo>
                      <a:lnTo>
                        <a:pt x="427" y="398"/>
                      </a:lnTo>
                      <a:lnTo>
                        <a:pt x="438" y="422"/>
                      </a:lnTo>
                      <a:lnTo>
                        <a:pt x="449" y="445"/>
                      </a:lnTo>
                      <a:lnTo>
                        <a:pt x="446" y="471"/>
                      </a:lnTo>
                      <a:lnTo>
                        <a:pt x="433" y="491"/>
                      </a:lnTo>
                      <a:lnTo>
                        <a:pt x="417" y="498"/>
                      </a:lnTo>
                      <a:lnTo>
                        <a:pt x="398" y="498"/>
                      </a:lnTo>
                      <a:lnTo>
                        <a:pt x="381" y="492"/>
                      </a:lnTo>
                      <a:lnTo>
                        <a:pt x="360" y="472"/>
                      </a:lnTo>
                      <a:lnTo>
                        <a:pt x="351" y="455"/>
                      </a:lnTo>
                      <a:lnTo>
                        <a:pt x="348" y="445"/>
                      </a:lnTo>
                      <a:lnTo>
                        <a:pt x="328" y="450"/>
                      </a:lnTo>
                      <a:lnTo>
                        <a:pt x="306" y="449"/>
                      </a:lnTo>
                      <a:lnTo>
                        <a:pt x="290" y="440"/>
                      </a:lnTo>
                      <a:lnTo>
                        <a:pt x="284" y="433"/>
                      </a:lnTo>
                      <a:lnTo>
                        <a:pt x="265" y="433"/>
                      </a:lnTo>
                      <a:lnTo>
                        <a:pt x="254" y="428"/>
                      </a:lnTo>
                      <a:lnTo>
                        <a:pt x="248" y="423"/>
                      </a:lnTo>
                      <a:lnTo>
                        <a:pt x="233" y="423"/>
                      </a:lnTo>
                      <a:lnTo>
                        <a:pt x="220" y="417"/>
                      </a:lnTo>
                      <a:lnTo>
                        <a:pt x="210" y="398"/>
                      </a:lnTo>
                      <a:lnTo>
                        <a:pt x="200" y="385"/>
                      </a:lnTo>
                      <a:lnTo>
                        <a:pt x="195" y="398"/>
                      </a:lnTo>
                      <a:lnTo>
                        <a:pt x="187" y="418"/>
                      </a:lnTo>
                      <a:lnTo>
                        <a:pt x="172" y="428"/>
                      </a:lnTo>
                      <a:lnTo>
                        <a:pt x="158" y="429"/>
                      </a:lnTo>
                      <a:lnTo>
                        <a:pt x="148" y="429"/>
                      </a:lnTo>
                      <a:lnTo>
                        <a:pt x="144" y="440"/>
                      </a:lnTo>
                      <a:lnTo>
                        <a:pt x="134" y="455"/>
                      </a:lnTo>
                      <a:lnTo>
                        <a:pt x="119" y="472"/>
                      </a:lnTo>
                      <a:lnTo>
                        <a:pt x="83" y="472"/>
                      </a:lnTo>
                      <a:close/>
                    </a:path>
                  </a:pathLst>
                </a:custGeom>
                <a:solidFill>
                  <a:srgbClr val="C08040"/>
                </a:solidFill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4156" name="Group 15"/>
                <p:cNvGrpSpPr/>
                <p:nvPr/>
              </p:nvGrpSpPr>
              <p:grpSpPr>
                <a:xfrm>
                  <a:off x="1171" y="2756"/>
                  <a:ext cx="169" cy="217"/>
                  <a:chOff x="1171" y="2756"/>
                  <a:chExt cx="169" cy="217"/>
                </a:xfrm>
              </p:grpSpPr>
              <p:sp>
                <p:nvSpPr>
                  <p:cNvPr id="4157" name="Freeform 16"/>
                  <p:cNvSpPr/>
                  <p:nvPr/>
                </p:nvSpPr>
                <p:spPr>
                  <a:xfrm>
                    <a:off x="1306" y="2899"/>
                    <a:ext cx="34" cy="46"/>
                  </a:xfrm>
                  <a:custGeom>
                    <a:avLst/>
                    <a:gdLst>
                      <a:gd name="txL" fmla="*/ 0 w 66"/>
                      <a:gd name="txT" fmla="*/ 0 h 93"/>
                      <a:gd name="txR" fmla="*/ 66 w 66"/>
                      <a:gd name="txB" fmla="*/ 93 h 93"/>
                    </a:gdLst>
                    <a:ahLst/>
                    <a:cxnLst>
                      <a:cxn ang="0">
                        <a:pos x="19" y="93"/>
                      </a:cxn>
                      <a:cxn ang="0">
                        <a:pos x="14" y="47"/>
                      </a:cxn>
                      <a:cxn ang="0">
                        <a:pos x="29" y="20"/>
                      </a:cxn>
                      <a:cxn ang="0">
                        <a:pos x="66" y="0"/>
                      </a:cxn>
                      <a:cxn ang="0">
                        <a:pos x="43" y="4"/>
                      </a:cxn>
                      <a:cxn ang="0">
                        <a:pos x="12" y="14"/>
                      </a:cxn>
                      <a:cxn ang="0">
                        <a:pos x="0" y="38"/>
                      </a:cxn>
                      <a:cxn ang="0">
                        <a:pos x="19" y="93"/>
                      </a:cxn>
                    </a:cxnLst>
                    <a:rect l="txL" t="txT" r="txR" b="txB"/>
                    <a:pathLst>
                      <a:path w="66" h="93">
                        <a:moveTo>
                          <a:pt x="19" y="93"/>
                        </a:moveTo>
                        <a:lnTo>
                          <a:pt x="14" y="47"/>
                        </a:lnTo>
                        <a:lnTo>
                          <a:pt x="29" y="20"/>
                        </a:lnTo>
                        <a:lnTo>
                          <a:pt x="66" y="0"/>
                        </a:lnTo>
                        <a:lnTo>
                          <a:pt x="43" y="4"/>
                        </a:lnTo>
                        <a:lnTo>
                          <a:pt x="12" y="14"/>
                        </a:lnTo>
                        <a:lnTo>
                          <a:pt x="0" y="38"/>
                        </a:lnTo>
                        <a:lnTo>
                          <a:pt x="19" y="93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635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58" name="Freeform 17"/>
                  <p:cNvSpPr/>
                  <p:nvPr/>
                </p:nvSpPr>
                <p:spPr>
                  <a:xfrm>
                    <a:off x="1243" y="2827"/>
                    <a:ext cx="54" cy="108"/>
                  </a:xfrm>
                  <a:custGeom>
                    <a:avLst/>
                    <a:gdLst>
                      <a:gd name="txL" fmla="*/ 0 w 108"/>
                      <a:gd name="txT" fmla="*/ 0 h 217"/>
                      <a:gd name="txR" fmla="*/ 108 w 108"/>
                      <a:gd name="txB" fmla="*/ 217 h 217"/>
                    </a:gdLst>
                    <a:ahLst/>
                    <a:cxnLst>
                      <a:cxn ang="0">
                        <a:pos x="43" y="217"/>
                      </a:cxn>
                      <a:cxn ang="0">
                        <a:pos x="22" y="171"/>
                      </a:cxn>
                      <a:cxn ang="0">
                        <a:pos x="26" y="104"/>
                      </a:cxn>
                      <a:cxn ang="0">
                        <a:pos x="60" y="52"/>
                      </a:cxn>
                      <a:cxn ang="0">
                        <a:pos x="108" y="0"/>
                      </a:cxn>
                      <a:cxn ang="0">
                        <a:pos x="81" y="30"/>
                      </a:cxn>
                      <a:cxn ang="0">
                        <a:pos x="32" y="65"/>
                      </a:cxn>
                      <a:cxn ang="0">
                        <a:pos x="0" y="97"/>
                      </a:cxn>
                      <a:cxn ang="0">
                        <a:pos x="5" y="121"/>
                      </a:cxn>
                      <a:cxn ang="0">
                        <a:pos x="4" y="154"/>
                      </a:cxn>
                      <a:cxn ang="0">
                        <a:pos x="4" y="186"/>
                      </a:cxn>
                      <a:cxn ang="0">
                        <a:pos x="43" y="217"/>
                      </a:cxn>
                    </a:cxnLst>
                    <a:rect l="txL" t="txT" r="txR" b="txB"/>
                    <a:pathLst>
                      <a:path w="108" h="217">
                        <a:moveTo>
                          <a:pt x="43" y="217"/>
                        </a:moveTo>
                        <a:lnTo>
                          <a:pt x="22" y="171"/>
                        </a:lnTo>
                        <a:lnTo>
                          <a:pt x="26" y="104"/>
                        </a:lnTo>
                        <a:lnTo>
                          <a:pt x="60" y="52"/>
                        </a:lnTo>
                        <a:lnTo>
                          <a:pt x="108" y="0"/>
                        </a:lnTo>
                        <a:lnTo>
                          <a:pt x="81" y="30"/>
                        </a:lnTo>
                        <a:lnTo>
                          <a:pt x="32" y="65"/>
                        </a:lnTo>
                        <a:lnTo>
                          <a:pt x="0" y="97"/>
                        </a:lnTo>
                        <a:lnTo>
                          <a:pt x="5" y="121"/>
                        </a:lnTo>
                        <a:lnTo>
                          <a:pt x="4" y="154"/>
                        </a:lnTo>
                        <a:lnTo>
                          <a:pt x="4" y="186"/>
                        </a:lnTo>
                        <a:lnTo>
                          <a:pt x="43" y="217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635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59" name="Freeform 18"/>
                  <p:cNvSpPr/>
                  <p:nvPr/>
                </p:nvSpPr>
                <p:spPr>
                  <a:xfrm>
                    <a:off x="1171" y="2886"/>
                    <a:ext cx="37" cy="87"/>
                  </a:xfrm>
                  <a:custGeom>
                    <a:avLst/>
                    <a:gdLst>
                      <a:gd name="txL" fmla="*/ 0 w 74"/>
                      <a:gd name="txT" fmla="*/ 0 h 174"/>
                      <a:gd name="txR" fmla="*/ 74 w 74"/>
                      <a:gd name="txB" fmla="*/ 174 h 174"/>
                    </a:gdLst>
                    <a:ahLst/>
                    <a:cxnLst>
                      <a:cxn ang="0">
                        <a:pos x="33" y="144"/>
                      </a:cxn>
                      <a:cxn ang="0">
                        <a:pos x="0" y="90"/>
                      </a:cxn>
                      <a:cxn ang="0">
                        <a:pos x="12" y="53"/>
                      </a:cxn>
                      <a:cxn ang="0">
                        <a:pos x="42" y="0"/>
                      </a:cxn>
                      <a:cxn ang="0">
                        <a:pos x="17" y="92"/>
                      </a:cxn>
                      <a:cxn ang="0">
                        <a:pos x="36" y="132"/>
                      </a:cxn>
                      <a:cxn ang="0">
                        <a:pos x="74" y="174"/>
                      </a:cxn>
                      <a:cxn ang="0">
                        <a:pos x="33" y="144"/>
                      </a:cxn>
                    </a:cxnLst>
                    <a:rect l="txL" t="txT" r="txR" b="txB"/>
                    <a:pathLst>
                      <a:path w="74" h="174">
                        <a:moveTo>
                          <a:pt x="33" y="144"/>
                        </a:moveTo>
                        <a:lnTo>
                          <a:pt x="0" y="90"/>
                        </a:lnTo>
                        <a:lnTo>
                          <a:pt x="12" y="53"/>
                        </a:lnTo>
                        <a:lnTo>
                          <a:pt x="42" y="0"/>
                        </a:lnTo>
                        <a:lnTo>
                          <a:pt x="17" y="92"/>
                        </a:lnTo>
                        <a:lnTo>
                          <a:pt x="36" y="132"/>
                        </a:lnTo>
                        <a:lnTo>
                          <a:pt x="74" y="174"/>
                        </a:lnTo>
                        <a:lnTo>
                          <a:pt x="33" y="144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635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60" name="Freeform 19"/>
                  <p:cNvSpPr/>
                  <p:nvPr/>
                </p:nvSpPr>
                <p:spPr>
                  <a:xfrm>
                    <a:off x="1201" y="2756"/>
                    <a:ext cx="49" cy="86"/>
                  </a:xfrm>
                  <a:custGeom>
                    <a:avLst/>
                    <a:gdLst>
                      <a:gd name="txL" fmla="*/ 0 w 99"/>
                      <a:gd name="txT" fmla="*/ 0 h 171"/>
                      <a:gd name="txR" fmla="*/ 99 w 99"/>
                      <a:gd name="txB" fmla="*/ 171 h 171"/>
                    </a:gdLst>
                    <a:ahLst/>
                    <a:cxnLst>
                      <a:cxn ang="0">
                        <a:pos x="99" y="0"/>
                      </a:cxn>
                      <a:cxn ang="0">
                        <a:pos x="52" y="42"/>
                      </a:cxn>
                      <a:cxn ang="0">
                        <a:pos x="14" y="83"/>
                      </a:cxn>
                      <a:cxn ang="0">
                        <a:pos x="6" y="122"/>
                      </a:cxn>
                      <a:cxn ang="0">
                        <a:pos x="0" y="171"/>
                      </a:cxn>
                      <a:cxn ang="0">
                        <a:pos x="16" y="130"/>
                      </a:cxn>
                      <a:cxn ang="0">
                        <a:pos x="31" y="87"/>
                      </a:cxn>
                      <a:cxn ang="0">
                        <a:pos x="72" y="37"/>
                      </a:cxn>
                      <a:cxn ang="0">
                        <a:pos x="99" y="0"/>
                      </a:cxn>
                    </a:cxnLst>
                    <a:rect l="txL" t="txT" r="txR" b="txB"/>
                    <a:pathLst>
                      <a:path w="99" h="171">
                        <a:moveTo>
                          <a:pt x="99" y="0"/>
                        </a:moveTo>
                        <a:lnTo>
                          <a:pt x="52" y="42"/>
                        </a:lnTo>
                        <a:lnTo>
                          <a:pt x="14" y="83"/>
                        </a:lnTo>
                        <a:lnTo>
                          <a:pt x="6" y="122"/>
                        </a:lnTo>
                        <a:lnTo>
                          <a:pt x="0" y="171"/>
                        </a:lnTo>
                        <a:lnTo>
                          <a:pt x="16" y="130"/>
                        </a:lnTo>
                        <a:lnTo>
                          <a:pt x="31" y="87"/>
                        </a:lnTo>
                        <a:lnTo>
                          <a:pt x="72" y="37"/>
                        </a:lnTo>
                        <a:lnTo>
                          <a:pt x="99" y="0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635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61" name="Freeform 20"/>
                  <p:cNvSpPr/>
                  <p:nvPr/>
                </p:nvSpPr>
                <p:spPr>
                  <a:xfrm>
                    <a:off x="1195" y="2917"/>
                    <a:ext cx="28" cy="56"/>
                  </a:xfrm>
                  <a:custGeom>
                    <a:avLst/>
                    <a:gdLst>
                      <a:gd name="txL" fmla="*/ 0 w 57"/>
                      <a:gd name="txT" fmla="*/ 0 h 112"/>
                      <a:gd name="txR" fmla="*/ 57 w 57"/>
                      <a:gd name="txB" fmla="*/ 112 h 112"/>
                    </a:gdLst>
                    <a:ahLst/>
                    <a:cxnLst>
                      <a:cxn ang="0">
                        <a:pos x="21" y="112"/>
                      </a:cxn>
                      <a:cxn ang="0">
                        <a:pos x="7" y="78"/>
                      </a:cxn>
                      <a:cxn ang="0">
                        <a:pos x="0" y="53"/>
                      </a:cxn>
                      <a:cxn ang="0">
                        <a:pos x="16" y="23"/>
                      </a:cxn>
                      <a:cxn ang="0">
                        <a:pos x="50" y="0"/>
                      </a:cxn>
                      <a:cxn ang="0">
                        <a:pos x="31" y="32"/>
                      </a:cxn>
                      <a:cxn ang="0">
                        <a:pos x="18" y="64"/>
                      </a:cxn>
                      <a:cxn ang="0">
                        <a:pos x="36" y="78"/>
                      </a:cxn>
                      <a:cxn ang="0">
                        <a:pos x="57" y="47"/>
                      </a:cxn>
                      <a:cxn ang="0">
                        <a:pos x="47" y="71"/>
                      </a:cxn>
                      <a:cxn ang="0">
                        <a:pos x="21" y="112"/>
                      </a:cxn>
                    </a:cxnLst>
                    <a:rect l="txL" t="txT" r="txR" b="txB"/>
                    <a:pathLst>
                      <a:path w="57" h="112">
                        <a:moveTo>
                          <a:pt x="21" y="112"/>
                        </a:moveTo>
                        <a:lnTo>
                          <a:pt x="7" y="78"/>
                        </a:lnTo>
                        <a:lnTo>
                          <a:pt x="0" y="53"/>
                        </a:lnTo>
                        <a:lnTo>
                          <a:pt x="16" y="23"/>
                        </a:lnTo>
                        <a:lnTo>
                          <a:pt x="50" y="0"/>
                        </a:lnTo>
                        <a:lnTo>
                          <a:pt x="31" y="32"/>
                        </a:lnTo>
                        <a:lnTo>
                          <a:pt x="18" y="64"/>
                        </a:lnTo>
                        <a:lnTo>
                          <a:pt x="36" y="78"/>
                        </a:lnTo>
                        <a:lnTo>
                          <a:pt x="57" y="47"/>
                        </a:lnTo>
                        <a:lnTo>
                          <a:pt x="47" y="71"/>
                        </a:lnTo>
                        <a:lnTo>
                          <a:pt x="21" y="112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635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148" name="Group 21"/>
              <p:cNvGrpSpPr/>
              <p:nvPr/>
            </p:nvGrpSpPr>
            <p:grpSpPr>
              <a:xfrm>
                <a:off x="1549" y="3046"/>
                <a:ext cx="240" cy="129"/>
                <a:chOff x="1549" y="3046"/>
                <a:chExt cx="240" cy="129"/>
              </a:xfrm>
            </p:grpSpPr>
            <p:sp>
              <p:nvSpPr>
                <p:cNvPr id="4149" name="Freeform 22"/>
                <p:cNvSpPr/>
                <p:nvPr/>
              </p:nvSpPr>
              <p:spPr>
                <a:xfrm>
                  <a:off x="1549" y="3046"/>
                  <a:ext cx="240" cy="129"/>
                </a:xfrm>
                <a:custGeom>
                  <a:avLst/>
                  <a:gdLst>
                    <a:gd name="txL" fmla="*/ 0 w 480"/>
                    <a:gd name="txT" fmla="*/ 0 h 259"/>
                    <a:gd name="txR" fmla="*/ 480 w 480"/>
                    <a:gd name="txB" fmla="*/ 259 h 259"/>
                  </a:gdLst>
                  <a:ahLst/>
                  <a:cxnLst>
                    <a:cxn ang="0">
                      <a:pos x="30" y="63"/>
                    </a:cxn>
                    <a:cxn ang="0">
                      <a:pos x="117" y="67"/>
                    </a:cxn>
                    <a:cxn ang="0">
                      <a:pos x="176" y="66"/>
                    </a:cxn>
                    <a:cxn ang="0">
                      <a:pos x="250" y="31"/>
                    </a:cxn>
                    <a:cxn ang="0">
                      <a:pos x="309" y="4"/>
                    </a:cxn>
                    <a:cxn ang="0">
                      <a:pos x="363" y="0"/>
                    </a:cxn>
                    <a:cxn ang="0">
                      <a:pos x="387" y="25"/>
                    </a:cxn>
                    <a:cxn ang="0">
                      <a:pos x="425" y="43"/>
                    </a:cxn>
                    <a:cxn ang="0">
                      <a:pos x="469" y="46"/>
                    </a:cxn>
                    <a:cxn ang="0">
                      <a:pos x="480" y="67"/>
                    </a:cxn>
                    <a:cxn ang="0">
                      <a:pos x="473" y="117"/>
                    </a:cxn>
                    <a:cxn ang="0">
                      <a:pos x="465" y="149"/>
                    </a:cxn>
                    <a:cxn ang="0">
                      <a:pos x="444" y="175"/>
                    </a:cxn>
                    <a:cxn ang="0">
                      <a:pos x="413" y="207"/>
                    </a:cxn>
                    <a:cxn ang="0">
                      <a:pos x="397" y="238"/>
                    </a:cxn>
                    <a:cxn ang="0">
                      <a:pos x="375" y="256"/>
                    </a:cxn>
                    <a:cxn ang="0">
                      <a:pos x="357" y="259"/>
                    </a:cxn>
                    <a:cxn ang="0">
                      <a:pos x="330" y="233"/>
                    </a:cxn>
                    <a:cxn ang="0">
                      <a:pos x="311" y="243"/>
                    </a:cxn>
                    <a:cxn ang="0">
                      <a:pos x="284" y="244"/>
                    </a:cxn>
                    <a:cxn ang="0">
                      <a:pos x="264" y="206"/>
                    </a:cxn>
                    <a:cxn ang="0">
                      <a:pos x="252" y="212"/>
                    </a:cxn>
                    <a:cxn ang="0">
                      <a:pos x="232" y="212"/>
                    </a:cxn>
                    <a:cxn ang="0">
                      <a:pos x="224" y="191"/>
                    </a:cxn>
                    <a:cxn ang="0">
                      <a:pos x="202" y="206"/>
                    </a:cxn>
                    <a:cxn ang="0">
                      <a:pos x="181" y="218"/>
                    </a:cxn>
                    <a:cxn ang="0">
                      <a:pos x="158" y="206"/>
                    </a:cxn>
                    <a:cxn ang="0">
                      <a:pos x="151" y="186"/>
                    </a:cxn>
                    <a:cxn ang="0">
                      <a:pos x="149" y="163"/>
                    </a:cxn>
                    <a:cxn ang="0">
                      <a:pos x="110" y="168"/>
                    </a:cxn>
                    <a:cxn ang="0">
                      <a:pos x="81" y="175"/>
                    </a:cxn>
                    <a:cxn ang="0">
                      <a:pos x="74" y="159"/>
                    </a:cxn>
                    <a:cxn ang="0">
                      <a:pos x="50" y="159"/>
                    </a:cxn>
                    <a:cxn ang="0">
                      <a:pos x="14" y="134"/>
                    </a:cxn>
                    <a:cxn ang="0">
                      <a:pos x="0" y="104"/>
                    </a:cxn>
                    <a:cxn ang="0">
                      <a:pos x="7" y="91"/>
                    </a:cxn>
                    <a:cxn ang="0">
                      <a:pos x="2" y="66"/>
                    </a:cxn>
                    <a:cxn ang="0">
                      <a:pos x="30" y="63"/>
                    </a:cxn>
                  </a:cxnLst>
                  <a:rect l="txL" t="txT" r="txR" b="txB"/>
                  <a:pathLst>
                    <a:path w="480" h="259">
                      <a:moveTo>
                        <a:pt x="30" y="63"/>
                      </a:moveTo>
                      <a:lnTo>
                        <a:pt x="117" y="67"/>
                      </a:lnTo>
                      <a:lnTo>
                        <a:pt x="176" y="66"/>
                      </a:lnTo>
                      <a:lnTo>
                        <a:pt x="250" y="31"/>
                      </a:lnTo>
                      <a:lnTo>
                        <a:pt x="309" y="4"/>
                      </a:lnTo>
                      <a:lnTo>
                        <a:pt x="363" y="0"/>
                      </a:lnTo>
                      <a:lnTo>
                        <a:pt x="387" y="25"/>
                      </a:lnTo>
                      <a:lnTo>
                        <a:pt x="425" y="43"/>
                      </a:lnTo>
                      <a:lnTo>
                        <a:pt x="469" y="46"/>
                      </a:lnTo>
                      <a:lnTo>
                        <a:pt x="480" y="67"/>
                      </a:lnTo>
                      <a:lnTo>
                        <a:pt x="473" y="117"/>
                      </a:lnTo>
                      <a:lnTo>
                        <a:pt x="465" y="149"/>
                      </a:lnTo>
                      <a:lnTo>
                        <a:pt x="444" y="175"/>
                      </a:lnTo>
                      <a:lnTo>
                        <a:pt x="413" y="207"/>
                      </a:lnTo>
                      <a:lnTo>
                        <a:pt x="397" y="238"/>
                      </a:lnTo>
                      <a:lnTo>
                        <a:pt x="375" y="256"/>
                      </a:lnTo>
                      <a:lnTo>
                        <a:pt x="357" y="259"/>
                      </a:lnTo>
                      <a:lnTo>
                        <a:pt x="330" y="233"/>
                      </a:lnTo>
                      <a:lnTo>
                        <a:pt x="311" y="243"/>
                      </a:lnTo>
                      <a:lnTo>
                        <a:pt x="284" y="244"/>
                      </a:lnTo>
                      <a:lnTo>
                        <a:pt x="264" y="206"/>
                      </a:lnTo>
                      <a:lnTo>
                        <a:pt x="252" y="212"/>
                      </a:lnTo>
                      <a:lnTo>
                        <a:pt x="232" y="212"/>
                      </a:lnTo>
                      <a:lnTo>
                        <a:pt x="224" y="191"/>
                      </a:lnTo>
                      <a:lnTo>
                        <a:pt x="202" y="206"/>
                      </a:lnTo>
                      <a:lnTo>
                        <a:pt x="181" y="218"/>
                      </a:lnTo>
                      <a:lnTo>
                        <a:pt x="158" y="206"/>
                      </a:lnTo>
                      <a:lnTo>
                        <a:pt x="151" y="186"/>
                      </a:lnTo>
                      <a:lnTo>
                        <a:pt x="149" y="163"/>
                      </a:lnTo>
                      <a:lnTo>
                        <a:pt x="110" y="168"/>
                      </a:lnTo>
                      <a:lnTo>
                        <a:pt x="81" y="175"/>
                      </a:lnTo>
                      <a:lnTo>
                        <a:pt x="74" y="159"/>
                      </a:lnTo>
                      <a:lnTo>
                        <a:pt x="50" y="159"/>
                      </a:lnTo>
                      <a:lnTo>
                        <a:pt x="14" y="134"/>
                      </a:lnTo>
                      <a:lnTo>
                        <a:pt x="0" y="104"/>
                      </a:lnTo>
                      <a:lnTo>
                        <a:pt x="7" y="91"/>
                      </a:lnTo>
                      <a:lnTo>
                        <a:pt x="2" y="66"/>
                      </a:lnTo>
                      <a:lnTo>
                        <a:pt x="30" y="63"/>
                      </a:lnTo>
                      <a:close/>
                    </a:path>
                  </a:pathLst>
                </a:custGeom>
                <a:solidFill>
                  <a:srgbClr val="C08040"/>
                </a:solidFill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4150" name="Group 23"/>
                <p:cNvGrpSpPr/>
                <p:nvPr/>
              </p:nvGrpSpPr>
              <p:grpSpPr>
                <a:xfrm>
                  <a:off x="1585" y="3067"/>
                  <a:ext cx="180" cy="98"/>
                  <a:chOff x="1585" y="3067"/>
                  <a:chExt cx="180" cy="98"/>
                </a:xfrm>
              </p:grpSpPr>
              <p:sp>
                <p:nvSpPr>
                  <p:cNvPr id="4151" name="Freeform 24"/>
                  <p:cNvSpPr/>
                  <p:nvPr/>
                </p:nvSpPr>
                <p:spPr>
                  <a:xfrm>
                    <a:off x="1585" y="3097"/>
                    <a:ext cx="55" cy="28"/>
                  </a:xfrm>
                  <a:custGeom>
                    <a:avLst/>
                    <a:gdLst>
                      <a:gd name="txL" fmla="*/ 0 w 110"/>
                      <a:gd name="txT" fmla="*/ 0 h 55"/>
                      <a:gd name="txR" fmla="*/ 110 w 110"/>
                      <a:gd name="txB" fmla="*/ 55 h 55"/>
                    </a:gdLst>
                    <a:ahLst/>
                    <a:cxnLst>
                      <a:cxn ang="0">
                        <a:pos x="0" y="55"/>
                      </a:cxn>
                      <a:cxn ang="0">
                        <a:pos x="58" y="40"/>
                      </a:cxn>
                      <a:cxn ang="0">
                        <a:pos x="110" y="0"/>
                      </a:cxn>
                      <a:cxn ang="0">
                        <a:pos x="90" y="30"/>
                      </a:cxn>
                      <a:cxn ang="0">
                        <a:pos x="67" y="50"/>
                      </a:cxn>
                      <a:cxn ang="0">
                        <a:pos x="0" y="55"/>
                      </a:cxn>
                    </a:cxnLst>
                    <a:rect l="txL" t="txT" r="txR" b="txB"/>
                    <a:pathLst>
                      <a:path w="110" h="55">
                        <a:moveTo>
                          <a:pt x="0" y="55"/>
                        </a:moveTo>
                        <a:lnTo>
                          <a:pt x="58" y="40"/>
                        </a:lnTo>
                        <a:lnTo>
                          <a:pt x="110" y="0"/>
                        </a:lnTo>
                        <a:lnTo>
                          <a:pt x="90" y="30"/>
                        </a:lnTo>
                        <a:lnTo>
                          <a:pt x="67" y="5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635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52" name="Freeform 25"/>
                  <p:cNvSpPr/>
                  <p:nvPr/>
                </p:nvSpPr>
                <p:spPr>
                  <a:xfrm>
                    <a:off x="1659" y="3067"/>
                    <a:ext cx="44" cy="78"/>
                  </a:xfrm>
                  <a:custGeom>
                    <a:avLst/>
                    <a:gdLst>
                      <a:gd name="txL" fmla="*/ 0 w 88"/>
                      <a:gd name="txT" fmla="*/ 0 h 157"/>
                      <a:gd name="txR" fmla="*/ 88 w 88"/>
                      <a:gd name="txB" fmla="*/ 157 h 157"/>
                    </a:gdLst>
                    <a:ahLst/>
                    <a:cxnLst>
                      <a:cxn ang="0">
                        <a:pos x="0" y="157"/>
                      </a:cxn>
                      <a:cxn ang="0">
                        <a:pos x="31" y="103"/>
                      </a:cxn>
                      <a:cxn ang="0">
                        <a:pos x="88" y="0"/>
                      </a:cxn>
                      <a:cxn ang="0">
                        <a:pos x="71" y="57"/>
                      </a:cxn>
                      <a:cxn ang="0">
                        <a:pos x="59" y="106"/>
                      </a:cxn>
                      <a:cxn ang="0">
                        <a:pos x="0" y="157"/>
                      </a:cxn>
                    </a:cxnLst>
                    <a:rect l="txL" t="txT" r="txR" b="txB"/>
                    <a:pathLst>
                      <a:path w="88" h="157">
                        <a:moveTo>
                          <a:pt x="0" y="157"/>
                        </a:moveTo>
                        <a:lnTo>
                          <a:pt x="31" y="103"/>
                        </a:lnTo>
                        <a:lnTo>
                          <a:pt x="88" y="0"/>
                        </a:lnTo>
                        <a:lnTo>
                          <a:pt x="71" y="57"/>
                        </a:lnTo>
                        <a:lnTo>
                          <a:pt x="59" y="106"/>
                        </a:lnTo>
                        <a:lnTo>
                          <a:pt x="0" y="157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635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53" name="Freeform 26"/>
                  <p:cNvSpPr/>
                  <p:nvPr/>
                </p:nvSpPr>
                <p:spPr>
                  <a:xfrm>
                    <a:off x="1711" y="3069"/>
                    <a:ext cx="32" cy="96"/>
                  </a:xfrm>
                  <a:custGeom>
                    <a:avLst/>
                    <a:gdLst>
                      <a:gd name="txL" fmla="*/ 0 w 65"/>
                      <a:gd name="txT" fmla="*/ 0 h 192"/>
                      <a:gd name="txR" fmla="*/ 65 w 65"/>
                      <a:gd name="txB" fmla="*/ 192 h 192"/>
                    </a:gdLst>
                    <a:ahLst/>
                    <a:cxnLst>
                      <a:cxn ang="0">
                        <a:pos x="0" y="192"/>
                      </a:cxn>
                      <a:cxn ang="0">
                        <a:pos x="48" y="150"/>
                      </a:cxn>
                      <a:cxn ang="0">
                        <a:pos x="46" y="59"/>
                      </a:cxn>
                      <a:cxn ang="0">
                        <a:pos x="15" y="0"/>
                      </a:cxn>
                      <a:cxn ang="0">
                        <a:pos x="53" y="57"/>
                      </a:cxn>
                      <a:cxn ang="0">
                        <a:pos x="65" y="116"/>
                      </a:cxn>
                      <a:cxn ang="0">
                        <a:pos x="63" y="166"/>
                      </a:cxn>
                      <a:cxn ang="0">
                        <a:pos x="0" y="192"/>
                      </a:cxn>
                    </a:cxnLst>
                    <a:rect l="txL" t="txT" r="txR" b="txB"/>
                    <a:pathLst>
                      <a:path w="65" h="192">
                        <a:moveTo>
                          <a:pt x="0" y="192"/>
                        </a:moveTo>
                        <a:lnTo>
                          <a:pt x="48" y="150"/>
                        </a:lnTo>
                        <a:lnTo>
                          <a:pt x="46" y="59"/>
                        </a:lnTo>
                        <a:lnTo>
                          <a:pt x="15" y="0"/>
                        </a:lnTo>
                        <a:lnTo>
                          <a:pt x="53" y="57"/>
                        </a:lnTo>
                        <a:lnTo>
                          <a:pt x="65" y="116"/>
                        </a:lnTo>
                        <a:lnTo>
                          <a:pt x="63" y="166"/>
                        </a:lnTo>
                        <a:lnTo>
                          <a:pt x="0" y="192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635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54" name="Freeform 27"/>
                  <p:cNvSpPr/>
                  <p:nvPr/>
                </p:nvSpPr>
                <p:spPr>
                  <a:xfrm>
                    <a:off x="1756" y="3099"/>
                    <a:ext cx="9" cy="37"/>
                  </a:xfrm>
                  <a:custGeom>
                    <a:avLst/>
                    <a:gdLst>
                      <a:gd name="txL" fmla="*/ 0 w 19"/>
                      <a:gd name="txT" fmla="*/ 0 h 74"/>
                      <a:gd name="txR" fmla="*/ 19 w 19"/>
                      <a:gd name="txB" fmla="*/ 74 h 74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19" y="51"/>
                      </a:cxn>
                      <a:cxn ang="0">
                        <a:pos x="12" y="74"/>
                      </a:cxn>
                    </a:cxnLst>
                    <a:rect l="txL" t="txT" r="txR" b="txB"/>
                    <a:pathLst>
                      <a:path w="19" h="74">
                        <a:moveTo>
                          <a:pt x="0" y="0"/>
                        </a:moveTo>
                        <a:lnTo>
                          <a:pt x="19" y="51"/>
                        </a:lnTo>
                        <a:lnTo>
                          <a:pt x="12" y="74"/>
                        </a:lnTo>
                      </a:path>
                    </a:pathLst>
                  </a:custGeom>
                  <a:noFill/>
                  <a:ln w="635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4115" name="Group 28"/>
            <p:cNvGrpSpPr/>
            <p:nvPr/>
          </p:nvGrpSpPr>
          <p:grpSpPr>
            <a:xfrm>
              <a:off x="4002" y="3210"/>
              <a:ext cx="1274" cy="818"/>
              <a:chOff x="884" y="3323"/>
              <a:chExt cx="824" cy="610"/>
            </a:xfrm>
          </p:grpSpPr>
          <p:sp>
            <p:nvSpPr>
              <p:cNvPr id="4137" name="Freeform 29"/>
              <p:cNvSpPr/>
              <p:nvPr/>
            </p:nvSpPr>
            <p:spPr>
              <a:xfrm>
                <a:off x="884" y="3323"/>
                <a:ext cx="824" cy="610"/>
              </a:xfrm>
              <a:custGeom>
                <a:avLst/>
                <a:gdLst>
                  <a:gd name="txL" fmla="*/ 0 w 1648"/>
                  <a:gd name="txT" fmla="*/ 0 h 1220"/>
                  <a:gd name="txR" fmla="*/ 1648 w 1648"/>
                  <a:gd name="txB" fmla="*/ 1220 h 1220"/>
                </a:gdLst>
                <a:ahLst/>
                <a:cxnLst>
                  <a:cxn ang="0">
                    <a:pos x="439" y="586"/>
                  </a:cxn>
                  <a:cxn ang="0">
                    <a:pos x="531" y="627"/>
                  </a:cxn>
                  <a:cxn ang="0">
                    <a:pos x="568" y="573"/>
                  </a:cxn>
                  <a:cxn ang="0">
                    <a:pos x="626" y="498"/>
                  </a:cxn>
                  <a:cxn ang="0">
                    <a:pos x="696" y="422"/>
                  </a:cxn>
                  <a:cxn ang="0">
                    <a:pos x="788" y="350"/>
                  </a:cxn>
                  <a:cxn ang="0">
                    <a:pos x="902" y="268"/>
                  </a:cxn>
                  <a:cxn ang="0">
                    <a:pos x="1039" y="189"/>
                  </a:cxn>
                  <a:cxn ang="0">
                    <a:pos x="1188" y="101"/>
                  </a:cxn>
                  <a:cxn ang="0">
                    <a:pos x="1353" y="4"/>
                  </a:cxn>
                  <a:cxn ang="0">
                    <a:pos x="1416" y="0"/>
                  </a:cxn>
                  <a:cxn ang="0">
                    <a:pos x="1492" y="34"/>
                  </a:cxn>
                  <a:cxn ang="0">
                    <a:pos x="1560" y="117"/>
                  </a:cxn>
                  <a:cxn ang="0">
                    <a:pos x="1608" y="226"/>
                  </a:cxn>
                  <a:cxn ang="0">
                    <a:pos x="1631" y="350"/>
                  </a:cxn>
                  <a:cxn ang="0">
                    <a:pos x="1648" y="541"/>
                  </a:cxn>
                  <a:cxn ang="0">
                    <a:pos x="1642" y="663"/>
                  </a:cxn>
                  <a:cxn ang="0">
                    <a:pos x="1615" y="818"/>
                  </a:cxn>
                  <a:cxn ang="0">
                    <a:pos x="1563" y="969"/>
                  </a:cxn>
                  <a:cxn ang="0">
                    <a:pos x="1498" y="1108"/>
                  </a:cxn>
                  <a:cxn ang="0">
                    <a:pos x="1424" y="1220"/>
                  </a:cxn>
                  <a:cxn ang="0">
                    <a:pos x="0" y="1220"/>
                  </a:cxn>
                  <a:cxn ang="0">
                    <a:pos x="127" y="941"/>
                  </a:cxn>
                  <a:cxn ang="0">
                    <a:pos x="199" y="974"/>
                  </a:cxn>
                  <a:cxn ang="0">
                    <a:pos x="271" y="919"/>
                  </a:cxn>
                  <a:cxn ang="0">
                    <a:pos x="343" y="854"/>
                  </a:cxn>
                  <a:cxn ang="0">
                    <a:pos x="375" y="814"/>
                  </a:cxn>
                  <a:cxn ang="0">
                    <a:pos x="415" y="743"/>
                  </a:cxn>
                  <a:cxn ang="0">
                    <a:pos x="439" y="586"/>
                  </a:cxn>
                </a:cxnLst>
                <a:rect l="txL" t="txT" r="txR" b="txB"/>
                <a:pathLst>
                  <a:path w="1648" h="1220">
                    <a:moveTo>
                      <a:pt x="439" y="586"/>
                    </a:moveTo>
                    <a:lnTo>
                      <a:pt x="531" y="627"/>
                    </a:lnTo>
                    <a:lnTo>
                      <a:pt x="568" y="573"/>
                    </a:lnTo>
                    <a:lnTo>
                      <a:pt x="626" y="498"/>
                    </a:lnTo>
                    <a:lnTo>
                      <a:pt x="696" y="422"/>
                    </a:lnTo>
                    <a:lnTo>
                      <a:pt x="788" y="350"/>
                    </a:lnTo>
                    <a:lnTo>
                      <a:pt x="902" y="268"/>
                    </a:lnTo>
                    <a:lnTo>
                      <a:pt x="1039" y="189"/>
                    </a:lnTo>
                    <a:lnTo>
                      <a:pt x="1188" y="101"/>
                    </a:lnTo>
                    <a:lnTo>
                      <a:pt x="1353" y="4"/>
                    </a:lnTo>
                    <a:lnTo>
                      <a:pt x="1416" y="0"/>
                    </a:lnTo>
                    <a:lnTo>
                      <a:pt x="1492" y="34"/>
                    </a:lnTo>
                    <a:lnTo>
                      <a:pt x="1560" y="117"/>
                    </a:lnTo>
                    <a:lnTo>
                      <a:pt x="1608" y="226"/>
                    </a:lnTo>
                    <a:lnTo>
                      <a:pt x="1631" y="350"/>
                    </a:lnTo>
                    <a:lnTo>
                      <a:pt x="1648" y="541"/>
                    </a:lnTo>
                    <a:lnTo>
                      <a:pt x="1642" y="663"/>
                    </a:lnTo>
                    <a:lnTo>
                      <a:pt x="1615" y="818"/>
                    </a:lnTo>
                    <a:lnTo>
                      <a:pt x="1563" y="969"/>
                    </a:lnTo>
                    <a:lnTo>
                      <a:pt x="1498" y="1108"/>
                    </a:lnTo>
                    <a:lnTo>
                      <a:pt x="1424" y="1220"/>
                    </a:lnTo>
                    <a:lnTo>
                      <a:pt x="0" y="1220"/>
                    </a:lnTo>
                    <a:lnTo>
                      <a:pt x="127" y="941"/>
                    </a:lnTo>
                    <a:lnTo>
                      <a:pt x="199" y="974"/>
                    </a:lnTo>
                    <a:lnTo>
                      <a:pt x="271" y="919"/>
                    </a:lnTo>
                    <a:lnTo>
                      <a:pt x="343" y="854"/>
                    </a:lnTo>
                    <a:lnTo>
                      <a:pt x="375" y="814"/>
                    </a:lnTo>
                    <a:lnTo>
                      <a:pt x="415" y="743"/>
                    </a:lnTo>
                    <a:lnTo>
                      <a:pt x="439" y="58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138" name="Group 30"/>
              <p:cNvGrpSpPr/>
              <p:nvPr/>
            </p:nvGrpSpPr>
            <p:grpSpPr>
              <a:xfrm>
                <a:off x="1130" y="3517"/>
                <a:ext cx="333" cy="320"/>
                <a:chOff x="1130" y="3517"/>
                <a:chExt cx="333" cy="320"/>
              </a:xfrm>
            </p:grpSpPr>
            <p:sp>
              <p:nvSpPr>
                <p:cNvPr id="4145" name="Freeform 31"/>
                <p:cNvSpPr/>
                <p:nvPr/>
              </p:nvSpPr>
              <p:spPr>
                <a:xfrm>
                  <a:off x="1130" y="3521"/>
                  <a:ext cx="333" cy="316"/>
                </a:xfrm>
                <a:custGeom>
                  <a:avLst/>
                  <a:gdLst>
                    <a:gd name="txL" fmla="*/ 0 w 667"/>
                    <a:gd name="txT" fmla="*/ 0 h 630"/>
                    <a:gd name="txR" fmla="*/ 667 w 667"/>
                    <a:gd name="txB" fmla="*/ 630 h 630"/>
                  </a:gdLst>
                  <a:ahLst/>
                  <a:cxnLst>
                    <a:cxn ang="0">
                      <a:pos x="0" y="214"/>
                    </a:cxn>
                    <a:cxn ang="0">
                      <a:pos x="32" y="239"/>
                    </a:cxn>
                    <a:cxn ang="0">
                      <a:pos x="63" y="258"/>
                    </a:cxn>
                    <a:cxn ang="0">
                      <a:pos x="131" y="306"/>
                    </a:cxn>
                    <a:cxn ang="0">
                      <a:pos x="188" y="354"/>
                    </a:cxn>
                    <a:cxn ang="0">
                      <a:pos x="223" y="394"/>
                    </a:cxn>
                    <a:cxn ang="0">
                      <a:pos x="260" y="442"/>
                    </a:cxn>
                    <a:cxn ang="0">
                      <a:pos x="264" y="481"/>
                    </a:cxn>
                    <a:cxn ang="0">
                      <a:pos x="296" y="476"/>
                    </a:cxn>
                    <a:cxn ang="0">
                      <a:pos x="304" y="494"/>
                    </a:cxn>
                    <a:cxn ang="0">
                      <a:pos x="323" y="522"/>
                    </a:cxn>
                    <a:cxn ang="0">
                      <a:pos x="331" y="538"/>
                    </a:cxn>
                    <a:cxn ang="0">
                      <a:pos x="323" y="550"/>
                    </a:cxn>
                    <a:cxn ang="0">
                      <a:pos x="352" y="556"/>
                    </a:cxn>
                    <a:cxn ang="0">
                      <a:pos x="400" y="590"/>
                    </a:cxn>
                    <a:cxn ang="0">
                      <a:pos x="404" y="630"/>
                    </a:cxn>
                    <a:cxn ang="0">
                      <a:pos x="409" y="556"/>
                    </a:cxn>
                    <a:cxn ang="0">
                      <a:pos x="381" y="534"/>
                    </a:cxn>
                    <a:cxn ang="0">
                      <a:pos x="388" y="469"/>
                    </a:cxn>
                    <a:cxn ang="0">
                      <a:pos x="388" y="464"/>
                    </a:cxn>
                    <a:cxn ang="0">
                      <a:pos x="397" y="433"/>
                    </a:cxn>
                    <a:cxn ang="0">
                      <a:pos x="415" y="354"/>
                    </a:cxn>
                    <a:cxn ang="0">
                      <a:pos x="443" y="298"/>
                    </a:cxn>
                    <a:cxn ang="0">
                      <a:pos x="489" y="267"/>
                    </a:cxn>
                    <a:cxn ang="0">
                      <a:pos x="543" y="218"/>
                    </a:cxn>
                    <a:cxn ang="0">
                      <a:pos x="615" y="145"/>
                    </a:cxn>
                    <a:cxn ang="0">
                      <a:pos x="643" y="84"/>
                    </a:cxn>
                    <a:cxn ang="0">
                      <a:pos x="659" y="41"/>
                    </a:cxn>
                    <a:cxn ang="0">
                      <a:pos x="667" y="0"/>
                    </a:cxn>
                    <a:cxn ang="0">
                      <a:pos x="618" y="92"/>
                    </a:cxn>
                    <a:cxn ang="0">
                      <a:pos x="571" y="161"/>
                    </a:cxn>
                    <a:cxn ang="0">
                      <a:pos x="507" y="205"/>
                    </a:cxn>
                    <a:cxn ang="0">
                      <a:pos x="461" y="230"/>
                    </a:cxn>
                    <a:cxn ang="0">
                      <a:pos x="415" y="269"/>
                    </a:cxn>
                    <a:cxn ang="0">
                      <a:pos x="368" y="326"/>
                    </a:cxn>
                    <a:cxn ang="0">
                      <a:pos x="344" y="369"/>
                    </a:cxn>
                    <a:cxn ang="0">
                      <a:pos x="340" y="426"/>
                    </a:cxn>
                    <a:cxn ang="0">
                      <a:pos x="331" y="481"/>
                    </a:cxn>
                    <a:cxn ang="0">
                      <a:pos x="344" y="497"/>
                    </a:cxn>
                    <a:cxn ang="0">
                      <a:pos x="319" y="481"/>
                    </a:cxn>
                    <a:cxn ang="0">
                      <a:pos x="313" y="449"/>
                    </a:cxn>
                    <a:cxn ang="0">
                      <a:pos x="288" y="454"/>
                    </a:cxn>
                    <a:cxn ang="0">
                      <a:pos x="285" y="421"/>
                    </a:cxn>
                    <a:cxn ang="0">
                      <a:pos x="239" y="378"/>
                    </a:cxn>
                    <a:cxn ang="0">
                      <a:pos x="176" y="322"/>
                    </a:cxn>
                    <a:cxn ang="0">
                      <a:pos x="96" y="255"/>
                    </a:cxn>
                    <a:cxn ang="0">
                      <a:pos x="0" y="214"/>
                    </a:cxn>
                  </a:cxnLst>
                  <a:rect l="txL" t="txT" r="txR" b="txB"/>
                  <a:pathLst>
                    <a:path w="667" h="630">
                      <a:moveTo>
                        <a:pt x="0" y="214"/>
                      </a:moveTo>
                      <a:lnTo>
                        <a:pt x="32" y="239"/>
                      </a:lnTo>
                      <a:lnTo>
                        <a:pt x="63" y="258"/>
                      </a:lnTo>
                      <a:lnTo>
                        <a:pt x="131" y="306"/>
                      </a:lnTo>
                      <a:lnTo>
                        <a:pt x="188" y="354"/>
                      </a:lnTo>
                      <a:lnTo>
                        <a:pt x="223" y="394"/>
                      </a:lnTo>
                      <a:lnTo>
                        <a:pt x="260" y="442"/>
                      </a:lnTo>
                      <a:lnTo>
                        <a:pt x="264" y="481"/>
                      </a:lnTo>
                      <a:lnTo>
                        <a:pt x="296" y="476"/>
                      </a:lnTo>
                      <a:lnTo>
                        <a:pt x="304" y="494"/>
                      </a:lnTo>
                      <a:lnTo>
                        <a:pt x="323" y="522"/>
                      </a:lnTo>
                      <a:lnTo>
                        <a:pt x="331" y="538"/>
                      </a:lnTo>
                      <a:lnTo>
                        <a:pt x="323" y="550"/>
                      </a:lnTo>
                      <a:lnTo>
                        <a:pt x="352" y="556"/>
                      </a:lnTo>
                      <a:lnTo>
                        <a:pt x="400" y="590"/>
                      </a:lnTo>
                      <a:lnTo>
                        <a:pt x="404" y="630"/>
                      </a:lnTo>
                      <a:lnTo>
                        <a:pt x="409" y="556"/>
                      </a:lnTo>
                      <a:lnTo>
                        <a:pt x="381" y="534"/>
                      </a:lnTo>
                      <a:lnTo>
                        <a:pt x="388" y="469"/>
                      </a:lnTo>
                      <a:lnTo>
                        <a:pt x="388" y="464"/>
                      </a:lnTo>
                      <a:lnTo>
                        <a:pt x="397" y="433"/>
                      </a:lnTo>
                      <a:lnTo>
                        <a:pt x="415" y="354"/>
                      </a:lnTo>
                      <a:lnTo>
                        <a:pt x="443" y="298"/>
                      </a:lnTo>
                      <a:lnTo>
                        <a:pt x="489" y="267"/>
                      </a:lnTo>
                      <a:lnTo>
                        <a:pt x="543" y="218"/>
                      </a:lnTo>
                      <a:lnTo>
                        <a:pt x="615" y="145"/>
                      </a:lnTo>
                      <a:lnTo>
                        <a:pt x="643" y="84"/>
                      </a:lnTo>
                      <a:lnTo>
                        <a:pt x="659" y="41"/>
                      </a:lnTo>
                      <a:lnTo>
                        <a:pt x="667" y="0"/>
                      </a:lnTo>
                      <a:lnTo>
                        <a:pt x="618" y="92"/>
                      </a:lnTo>
                      <a:lnTo>
                        <a:pt x="571" y="161"/>
                      </a:lnTo>
                      <a:lnTo>
                        <a:pt x="507" y="205"/>
                      </a:lnTo>
                      <a:lnTo>
                        <a:pt x="461" y="230"/>
                      </a:lnTo>
                      <a:lnTo>
                        <a:pt x="415" y="269"/>
                      </a:lnTo>
                      <a:lnTo>
                        <a:pt x="368" y="326"/>
                      </a:lnTo>
                      <a:lnTo>
                        <a:pt x="344" y="369"/>
                      </a:lnTo>
                      <a:lnTo>
                        <a:pt x="340" y="426"/>
                      </a:lnTo>
                      <a:lnTo>
                        <a:pt x="331" y="481"/>
                      </a:lnTo>
                      <a:lnTo>
                        <a:pt x="344" y="497"/>
                      </a:lnTo>
                      <a:lnTo>
                        <a:pt x="319" y="481"/>
                      </a:lnTo>
                      <a:lnTo>
                        <a:pt x="313" y="449"/>
                      </a:lnTo>
                      <a:lnTo>
                        <a:pt x="288" y="454"/>
                      </a:lnTo>
                      <a:lnTo>
                        <a:pt x="285" y="421"/>
                      </a:lnTo>
                      <a:lnTo>
                        <a:pt x="239" y="378"/>
                      </a:lnTo>
                      <a:lnTo>
                        <a:pt x="176" y="322"/>
                      </a:lnTo>
                      <a:lnTo>
                        <a:pt x="96" y="255"/>
                      </a:lnTo>
                      <a:lnTo>
                        <a:pt x="0" y="21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flat" cmpd="sng">
                  <a:solidFill>
                    <a:srgbClr val="00C0E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46" name="Freeform 32"/>
                <p:cNvSpPr/>
                <p:nvPr/>
              </p:nvSpPr>
              <p:spPr>
                <a:xfrm>
                  <a:off x="1132" y="3517"/>
                  <a:ext cx="330" cy="283"/>
                </a:xfrm>
                <a:custGeom>
                  <a:avLst/>
                  <a:gdLst>
                    <a:gd name="txL" fmla="*/ 0 w 661"/>
                    <a:gd name="txT" fmla="*/ 0 h 567"/>
                    <a:gd name="txR" fmla="*/ 661 w 661"/>
                    <a:gd name="txB" fmla="*/ 567 h 567"/>
                  </a:gdLst>
                  <a:ahLst/>
                  <a:cxnLst>
                    <a:cxn ang="0">
                      <a:pos x="0" y="227"/>
                    </a:cxn>
                    <a:cxn ang="0">
                      <a:pos x="56" y="235"/>
                    </a:cxn>
                    <a:cxn ang="0">
                      <a:pos x="104" y="272"/>
                    </a:cxn>
                    <a:cxn ang="0">
                      <a:pos x="195" y="339"/>
                    </a:cxn>
                    <a:cxn ang="0">
                      <a:pos x="280" y="426"/>
                    </a:cxn>
                    <a:cxn ang="0">
                      <a:pos x="283" y="457"/>
                    </a:cxn>
                    <a:cxn ang="0">
                      <a:pos x="310" y="450"/>
                    </a:cxn>
                    <a:cxn ang="0">
                      <a:pos x="327" y="487"/>
                    </a:cxn>
                    <a:cxn ang="0">
                      <a:pos x="331" y="511"/>
                    </a:cxn>
                    <a:cxn ang="0">
                      <a:pos x="390" y="567"/>
                    </a:cxn>
                    <a:cxn ang="0">
                      <a:pos x="331" y="507"/>
                    </a:cxn>
                    <a:cxn ang="0">
                      <a:pos x="324" y="474"/>
                    </a:cxn>
                    <a:cxn ang="0">
                      <a:pos x="336" y="376"/>
                    </a:cxn>
                    <a:cxn ang="0">
                      <a:pos x="387" y="294"/>
                    </a:cxn>
                    <a:cxn ang="0">
                      <a:pos x="464" y="230"/>
                    </a:cxn>
                    <a:cxn ang="0">
                      <a:pos x="539" y="185"/>
                    </a:cxn>
                    <a:cxn ang="0">
                      <a:pos x="591" y="123"/>
                    </a:cxn>
                    <a:cxn ang="0">
                      <a:pos x="628" y="74"/>
                    </a:cxn>
                    <a:cxn ang="0">
                      <a:pos x="661" y="0"/>
                    </a:cxn>
                  </a:cxnLst>
                  <a:rect l="txL" t="txT" r="txR" b="txB"/>
                  <a:pathLst>
                    <a:path w="661" h="567">
                      <a:moveTo>
                        <a:pt x="0" y="227"/>
                      </a:moveTo>
                      <a:lnTo>
                        <a:pt x="56" y="235"/>
                      </a:lnTo>
                      <a:lnTo>
                        <a:pt x="104" y="272"/>
                      </a:lnTo>
                      <a:lnTo>
                        <a:pt x="195" y="339"/>
                      </a:lnTo>
                      <a:lnTo>
                        <a:pt x="280" y="426"/>
                      </a:lnTo>
                      <a:lnTo>
                        <a:pt x="283" y="457"/>
                      </a:lnTo>
                      <a:lnTo>
                        <a:pt x="310" y="450"/>
                      </a:lnTo>
                      <a:lnTo>
                        <a:pt x="327" y="487"/>
                      </a:lnTo>
                      <a:lnTo>
                        <a:pt x="331" y="511"/>
                      </a:lnTo>
                      <a:lnTo>
                        <a:pt x="390" y="567"/>
                      </a:lnTo>
                      <a:lnTo>
                        <a:pt x="331" y="507"/>
                      </a:lnTo>
                      <a:lnTo>
                        <a:pt x="324" y="474"/>
                      </a:lnTo>
                      <a:lnTo>
                        <a:pt x="336" y="376"/>
                      </a:lnTo>
                      <a:lnTo>
                        <a:pt x="387" y="294"/>
                      </a:lnTo>
                      <a:lnTo>
                        <a:pt x="464" y="230"/>
                      </a:lnTo>
                      <a:lnTo>
                        <a:pt x="539" y="185"/>
                      </a:lnTo>
                      <a:lnTo>
                        <a:pt x="591" y="123"/>
                      </a:lnTo>
                      <a:lnTo>
                        <a:pt x="628" y="74"/>
                      </a:lnTo>
                      <a:lnTo>
                        <a:pt x="661" y="0"/>
                      </a:lnTo>
                    </a:path>
                  </a:pathLst>
                </a:custGeom>
                <a:solidFill>
                  <a:schemeClr val="tx1"/>
                </a:solidFill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39" name="Group 33"/>
              <p:cNvGrpSpPr/>
              <p:nvPr/>
            </p:nvGrpSpPr>
            <p:grpSpPr>
              <a:xfrm>
                <a:off x="939" y="3808"/>
                <a:ext cx="131" cy="125"/>
                <a:chOff x="939" y="3808"/>
                <a:chExt cx="131" cy="125"/>
              </a:xfrm>
            </p:grpSpPr>
            <p:sp>
              <p:nvSpPr>
                <p:cNvPr id="4143" name="Freeform 34"/>
                <p:cNvSpPr/>
                <p:nvPr/>
              </p:nvSpPr>
              <p:spPr>
                <a:xfrm>
                  <a:off x="939" y="3808"/>
                  <a:ext cx="131" cy="123"/>
                </a:xfrm>
                <a:custGeom>
                  <a:avLst/>
                  <a:gdLst>
                    <a:gd name="txL" fmla="*/ 0 w 262"/>
                    <a:gd name="txT" fmla="*/ 0 h 245"/>
                    <a:gd name="txR" fmla="*/ 262 w 262"/>
                    <a:gd name="txB" fmla="*/ 245 h 245"/>
                  </a:gdLst>
                  <a:ahLst/>
                  <a:cxnLst>
                    <a:cxn ang="0">
                      <a:pos x="0" y="0"/>
                    </a:cxn>
                    <a:cxn ang="0">
                      <a:pos x="128" y="33"/>
                    </a:cxn>
                    <a:cxn ang="0">
                      <a:pos x="160" y="57"/>
                    </a:cxn>
                    <a:cxn ang="0">
                      <a:pos x="188" y="133"/>
                    </a:cxn>
                    <a:cxn ang="0">
                      <a:pos x="192" y="137"/>
                    </a:cxn>
                    <a:cxn ang="0">
                      <a:pos x="213" y="161"/>
                    </a:cxn>
                    <a:cxn ang="0">
                      <a:pos x="229" y="184"/>
                    </a:cxn>
                    <a:cxn ang="0">
                      <a:pos x="251" y="198"/>
                    </a:cxn>
                    <a:cxn ang="0">
                      <a:pos x="251" y="222"/>
                    </a:cxn>
                    <a:cxn ang="0">
                      <a:pos x="262" y="245"/>
                    </a:cxn>
                    <a:cxn ang="0">
                      <a:pos x="241" y="245"/>
                    </a:cxn>
                    <a:cxn ang="0">
                      <a:pos x="240" y="235"/>
                    </a:cxn>
                    <a:cxn ang="0">
                      <a:pos x="240" y="206"/>
                    </a:cxn>
                    <a:cxn ang="0">
                      <a:pos x="204" y="188"/>
                    </a:cxn>
                    <a:cxn ang="0">
                      <a:pos x="176" y="141"/>
                    </a:cxn>
                    <a:cxn ang="0">
                      <a:pos x="160" y="109"/>
                    </a:cxn>
                    <a:cxn ang="0">
                      <a:pos x="135" y="57"/>
                    </a:cxn>
                    <a:cxn ang="0">
                      <a:pos x="87" y="29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62" h="245">
                      <a:moveTo>
                        <a:pt x="0" y="0"/>
                      </a:moveTo>
                      <a:lnTo>
                        <a:pt x="128" y="33"/>
                      </a:lnTo>
                      <a:lnTo>
                        <a:pt x="160" y="57"/>
                      </a:lnTo>
                      <a:lnTo>
                        <a:pt x="188" y="133"/>
                      </a:lnTo>
                      <a:lnTo>
                        <a:pt x="192" y="137"/>
                      </a:lnTo>
                      <a:lnTo>
                        <a:pt x="213" y="161"/>
                      </a:lnTo>
                      <a:lnTo>
                        <a:pt x="229" y="184"/>
                      </a:lnTo>
                      <a:lnTo>
                        <a:pt x="251" y="198"/>
                      </a:lnTo>
                      <a:lnTo>
                        <a:pt x="251" y="222"/>
                      </a:lnTo>
                      <a:lnTo>
                        <a:pt x="262" y="245"/>
                      </a:lnTo>
                      <a:lnTo>
                        <a:pt x="241" y="245"/>
                      </a:lnTo>
                      <a:lnTo>
                        <a:pt x="240" y="235"/>
                      </a:lnTo>
                      <a:lnTo>
                        <a:pt x="240" y="206"/>
                      </a:lnTo>
                      <a:lnTo>
                        <a:pt x="204" y="188"/>
                      </a:lnTo>
                      <a:lnTo>
                        <a:pt x="176" y="141"/>
                      </a:lnTo>
                      <a:lnTo>
                        <a:pt x="160" y="109"/>
                      </a:lnTo>
                      <a:lnTo>
                        <a:pt x="135" y="57"/>
                      </a:lnTo>
                      <a:lnTo>
                        <a:pt x="87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flat" cmpd="sng">
                  <a:solidFill>
                    <a:srgbClr val="00C0E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44" name="Freeform 35"/>
                <p:cNvSpPr/>
                <p:nvPr/>
              </p:nvSpPr>
              <p:spPr>
                <a:xfrm>
                  <a:off x="946" y="3810"/>
                  <a:ext cx="112" cy="123"/>
                </a:xfrm>
                <a:custGeom>
                  <a:avLst/>
                  <a:gdLst>
                    <a:gd name="txL" fmla="*/ 0 w 222"/>
                    <a:gd name="txT" fmla="*/ 0 h 245"/>
                    <a:gd name="txR" fmla="*/ 222 w 222"/>
                    <a:gd name="txB" fmla="*/ 245 h 245"/>
                  </a:gdLst>
                  <a:ahLst/>
                  <a:cxnLst>
                    <a:cxn ang="0">
                      <a:pos x="0" y="0"/>
                    </a:cxn>
                    <a:cxn ang="0">
                      <a:pos x="85" y="36"/>
                    </a:cxn>
                    <a:cxn ang="0">
                      <a:pos x="122" y="58"/>
                    </a:cxn>
                    <a:cxn ang="0">
                      <a:pos x="141" y="96"/>
                    </a:cxn>
                    <a:cxn ang="0">
                      <a:pos x="160" y="147"/>
                    </a:cxn>
                    <a:cxn ang="0">
                      <a:pos x="178" y="176"/>
                    </a:cxn>
                    <a:cxn ang="0">
                      <a:pos x="204" y="195"/>
                    </a:cxn>
                    <a:cxn ang="0">
                      <a:pos x="219" y="210"/>
                    </a:cxn>
                    <a:cxn ang="0">
                      <a:pos x="222" y="245"/>
                    </a:cxn>
                  </a:cxnLst>
                  <a:rect l="txL" t="txT" r="txR" b="txB"/>
                  <a:pathLst>
                    <a:path w="222" h="245">
                      <a:moveTo>
                        <a:pt x="0" y="0"/>
                      </a:moveTo>
                      <a:lnTo>
                        <a:pt x="85" y="36"/>
                      </a:lnTo>
                      <a:lnTo>
                        <a:pt x="122" y="58"/>
                      </a:lnTo>
                      <a:lnTo>
                        <a:pt x="141" y="96"/>
                      </a:lnTo>
                      <a:lnTo>
                        <a:pt x="160" y="147"/>
                      </a:lnTo>
                      <a:lnTo>
                        <a:pt x="178" y="176"/>
                      </a:lnTo>
                      <a:lnTo>
                        <a:pt x="204" y="195"/>
                      </a:lnTo>
                      <a:lnTo>
                        <a:pt x="219" y="210"/>
                      </a:lnTo>
                      <a:lnTo>
                        <a:pt x="222" y="245"/>
                      </a:lnTo>
                    </a:path>
                  </a:pathLst>
                </a:custGeom>
                <a:solidFill>
                  <a:schemeClr val="tx1"/>
                </a:solidFill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40" name="Group 36"/>
              <p:cNvGrpSpPr/>
              <p:nvPr/>
            </p:nvGrpSpPr>
            <p:grpSpPr>
              <a:xfrm>
                <a:off x="1512" y="3664"/>
                <a:ext cx="194" cy="269"/>
                <a:chOff x="1512" y="3664"/>
                <a:chExt cx="194" cy="269"/>
              </a:xfrm>
            </p:grpSpPr>
            <p:sp>
              <p:nvSpPr>
                <p:cNvPr id="4141" name="Freeform 37"/>
                <p:cNvSpPr/>
                <p:nvPr/>
              </p:nvSpPr>
              <p:spPr>
                <a:xfrm>
                  <a:off x="1516" y="3667"/>
                  <a:ext cx="189" cy="264"/>
                </a:xfrm>
                <a:custGeom>
                  <a:avLst/>
                  <a:gdLst>
                    <a:gd name="txL" fmla="*/ 0 w 378"/>
                    <a:gd name="txT" fmla="*/ 0 h 530"/>
                    <a:gd name="txR" fmla="*/ 378 w 378"/>
                    <a:gd name="txB" fmla="*/ 530 h 530"/>
                  </a:gdLst>
                  <a:ahLst/>
                  <a:cxnLst>
                    <a:cxn ang="0">
                      <a:pos x="378" y="0"/>
                    </a:cxn>
                    <a:cxn ang="0">
                      <a:pos x="366" y="62"/>
                    </a:cxn>
                    <a:cxn ang="0">
                      <a:pos x="342" y="105"/>
                    </a:cxn>
                    <a:cxn ang="0">
                      <a:pos x="298" y="144"/>
                    </a:cxn>
                    <a:cxn ang="0">
                      <a:pos x="245" y="188"/>
                    </a:cxn>
                    <a:cxn ang="0">
                      <a:pos x="184" y="233"/>
                    </a:cxn>
                    <a:cxn ang="0">
                      <a:pos x="134" y="272"/>
                    </a:cxn>
                    <a:cxn ang="0">
                      <a:pos x="95" y="336"/>
                    </a:cxn>
                    <a:cxn ang="0">
                      <a:pos x="67" y="393"/>
                    </a:cxn>
                    <a:cxn ang="0">
                      <a:pos x="54" y="445"/>
                    </a:cxn>
                    <a:cxn ang="0">
                      <a:pos x="38" y="487"/>
                    </a:cxn>
                    <a:cxn ang="0">
                      <a:pos x="20" y="522"/>
                    </a:cxn>
                    <a:cxn ang="0">
                      <a:pos x="0" y="530"/>
                    </a:cxn>
                    <a:cxn ang="0">
                      <a:pos x="27" y="527"/>
                    </a:cxn>
                    <a:cxn ang="0">
                      <a:pos x="47" y="527"/>
                    </a:cxn>
                    <a:cxn ang="0">
                      <a:pos x="79" y="482"/>
                    </a:cxn>
                    <a:cxn ang="0">
                      <a:pos x="91" y="434"/>
                    </a:cxn>
                    <a:cxn ang="0">
                      <a:pos x="107" y="393"/>
                    </a:cxn>
                    <a:cxn ang="0">
                      <a:pos x="134" y="341"/>
                    </a:cxn>
                    <a:cxn ang="0">
                      <a:pos x="171" y="304"/>
                    </a:cxn>
                    <a:cxn ang="0">
                      <a:pos x="196" y="268"/>
                    </a:cxn>
                    <a:cxn ang="0">
                      <a:pos x="241" y="237"/>
                    </a:cxn>
                    <a:cxn ang="0">
                      <a:pos x="286" y="212"/>
                    </a:cxn>
                    <a:cxn ang="0">
                      <a:pos x="325" y="157"/>
                    </a:cxn>
                    <a:cxn ang="0">
                      <a:pos x="345" y="117"/>
                    </a:cxn>
                    <a:cxn ang="0">
                      <a:pos x="363" y="82"/>
                    </a:cxn>
                    <a:cxn ang="0">
                      <a:pos x="378" y="0"/>
                    </a:cxn>
                  </a:cxnLst>
                  <a:rect l="txL" t="txT" r="txR" b="txB"/>
                  <a:pathLst>
                    <a:path w="378" h="530">
                      <a:moveTo>
                        <a:pt x="378" y="0"/>
                      </a:moveTo>
                      <a:lnTo>
                        <a:pt x="366" y="62"/>
                      </a:lnTo>
                      <a:lnTo>
                        <a:pt x="342" y="105"/>
                      </a:lnTo>
                      <a:lnTo>
                        <a:pt x="298" y="144"/>
                      </a:lnTo>
                      <a:lnTo>
                        <a:pt x="245" y="188"/>
                      </a:lnTo>
                      <a:lnTo>
                        <a:pt x="184" y="233"/>
                      </a:lnTo>
                      <a:lnTo>
                        <a:pt x="134" y="272"/>
                      </a:lnTo>
                      <a:lnTo>
                        <a:pt x="95" y="336"/>
                      </a:lnTo>
                      <a:lnTo>
                        <a:pt x="67" y="393"/>
                      </a:lnTo>
                      <a:lnTo>
                        <a:pt x="54" y="445"/>
                      </a:lnTo>
                      <a:lnTo>
                        <a:pt x="38" y="487"/>
                      </a:lnTo>
                      <a:lnTo>
                        <a:pt x="20" y="522"/>
                      </a:lnTo>
                      <a:lnTo>
                        <a:pt x="0" y="530"/>
                      </a:lnTo>
                      <a:lnTo>
                        <a:pt x="27" y="527"/>
                      </a:lnTo>
                      <a:lnTo>
                        <a:pt x="47" y="527"/>
                      </a:lnTo>
                      <a:lnTo>
                        <a:pt x="79" y="482"/>
                      </a:lnTo>
                      <a:lnTo>
                        <a:pt x="91" y="434"/>
                      </a:lnTo>
                      <a:lnTo>
                        <a:pt x="107" y="393"/>
                      </a:lnTo>
                      <a:lnTo>
                        <a:pt x="134" y="341"/>
                      </a:lnTo>
                      <a:lnTo>
                        <a:pt x="171" y="304"/>
                      </a:lnTo>
                      <a:lnTo>
                        <a:pt x="196" y="268"/>
                      </a:lnTo>
                      <a:lnTo>
                        <a:pt x="241" y="237"/>
                      </a:lnTo>
                      <a:lnTo>
                        <a:pt x="286" y="212"/>
                      </a:lnTo>
                      <a:lnTo>
                        <a:pt x="325" y="157"/>
                      </a:lnTo>
                      <a:lnTo>
                        <a:pt x="345" y="117"/>
                      </a:lnTo>
                      <a:lnTo>
                        <a:pt x="363" y="82"/>
                      </a:lnTo>
                      <a:lnTo>
                        <a:pt x="37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flat" cmpd="sng">
                  <a:solidFill>
                    <a:srgbClr val="00C0E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42" name="Freeform 38"/>
                <p:cNvSpPr/>
                <p:nvPr/>
              </p:nvSpPr>
              <p:spPr>
                <a:xfrm>
                  <a:off x="1512" y="3664"/>
                  <a:ext cx="194" cy="269"/>
                </a:xfrm>
                <a:custGeom>
                  <a:avLst/>
                  <a:gdLst>
                    <a:gd name="txL" fmla="*/ 0 w 386"/>
                    <a:gd name="txT" fmla="*/ 0 h 539"/>
                    <a:gd name="txR" fmla="*/ 386 w 386"/>
                    <a:gd name="txB" fmla="*/ 539 h 539"/>
                  </a:gdLst>
                  <a:ahLst/>
                  <a:cxnLst>
                    <a:cxn ang="0">
                      <a:pos x="0" y="539"/>
                    </a:cxn>
                    <a:cxn ang="0">
                      <a:pos x="36" y="523"/>
                    </a:cxn>
                    <a:cxn ang="0">
                      <a:pos x="58" y="491"/>
                    </a:cxn>
                    <a:cxn ang="0">
                      <a:pos x="70" y="436"/>
                    </a:cxn>
                    <a:cxn ang="0">
                      <a:pos x="102" y="341"/>
                    </a:cxn>
                    <a:cxn ang="0">
                      <a:pos x="154" y="267"/>
                    </a:cxn>
                    <a:cxn ang="0">
                      <a:pos x="255" y="196"/>
                    </a:cxn>
                    <a:cxn ang="0">
                      <a:pos x="299" y="163"/>
                    </a:cxn>
                    <a:cxn ang="0">
                      <a:pos x="364" y="93"/>
                    </a:cxn>
                    <a:cxn ang="0">
                      <a:pos x="380" y="35"/>
                    </a:cxn>
                    <a:cxn ang="0">
                      <a:pos x="386" y="0"/>
                    </a:cxn>
                  </a:cxnLst>
                  <a:rect l="txL" t="txT" r="txR" b="txB"/>
                  <a:pathLst>
                    <a:path w="386" h="539">
                      <a:moveTo>
                        <a:pt x="0" y="539"/>
                      </a:moveTo>
                      <a:lnTo>
                        <a:pt x="36" y="523"/>
                      </a:lnTo>
                      <a:lnTo>
                        <a:pt x="58" y="491"/>
                      </a:lnTo>
                      <a:lnTo>
                        <a:pt x="70" y="436"/>
                      </a:lnTo>
                      <a:lnTo>
                        <a:pt x="102" y="341"/>
                      </a:lnTo>
                      <a:lnTo>
                        <a:pt x="154" y="267"/>
                      </a:lnTo>
                      <a:lnTo>
                        <a:pt x="255" y="196"/>
                      </a:lnTo>
                      <a:lnTo>
                        <a:pt x="299" y="163"/>
                      </a:lnTo>
                      <a:lnTo>
                        <a:pt x="364" y="93"/>
                      </a:lnTo>
                      <a:lnTo>
                        <a:pt x="380" y="35"/>
                      </a:lnTo>
                      <a:lnTo>
                        <a:pt x="386" y="0"/>
                      </a:lnTo>
                    </a:path>
                  </a:pathLst>
                </a:custGeom>
                <a:solidFill>
                  <a:schemeClr val="tx1"/>
                </a:solidFill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116" name="Group 39"/>
            <p:cNvGrpSpPr/>
            <p:nvPr/>
          </p:nvGrpSpPr>
          <p:grpSpPr>
            <a:xfrm>
              <a:off x="4504" y="2706"/>
              <a:ext cx="198" cy="231"/>
              <a:chOff x="1209" y="2947"/>
              <a:chExt cx="128" cy="172"/>
            </a:xfrm>
          </p:grpSpPr>
          <p:sp>
            <p:nvSpPr>
              <p:cNvPr id="4135" name="Freeform 40"/>
              <p:cNvSpPr/>
              <p:nvPr/>
            </p:nvSpPr>
            <p:spPr>
              <a:xfrm>
                <a:off x="1209" y="2947"/>
                <a:ext cx="119" cy="172"/>
              </a:xfrm>
              <a:custGeom>
                <a:avLst/>
                <a:gdLst>
                  <a:gd name="txL" fmla="*/ 0 w 239"/>
                  <a:gd name="txT" fmla="*/ 0 h 346"/>
                  <a:gd name="txR" fmla="*/ 239 w 239"/>
                  <a:gd name="txB" fmla="*/ 346 h 346"/>
                </a:gdLst>
                <a:ahLst/>
                <a:cxnLst>
                  <a:cxn ang="0">
                    <a:pos x="196" y="57"/>
                  </a:cxn>
                  <a:cxn ang="0">
                    <a:pos x="166" y="16"/>
                  </a:cxn>
                  <a:cxn ang="0">
                    <a:pos x="128" y="1"/>
                  </a:cxn>
                  <a:cxn ang="0">
                    <a:pos x="80" y="0"/>
                  </a:cxn>
                  <a:cxn ang="0">
                    <a:pos x="38" y="27"/>
                  </a:cxn>
                  <a:cxn ang="0">
                    <a:pos x="9" y="74"/>
                  </a:cxn>
                  <a:cxn ang="0">
                    <a:pos x="0" y="129"/>
                  </a:cxn>
                  <a:cxn ang="0">
                    <a:pos x="5" y="208"/>
                  </a:cxn>
                  <a:cxn ang="0">
                    <a:pos x="35" y="250"/>
                  </a:cxn>
                  <a:cxn ang="0">
                    <a:pos x="63" y="275"/>
                  </a:cxn>
                  <a:cxn ang="0">
                    <a:pos x="104" y="296"/>
                  </a:cxn>
                  <a:cxn ang="0">
                    <a:pos x="126" y="331"/>
                  </a:cxn>
                  <a:cxn ang="0">
                    <a:pos x="156" y="346"/>
                  </a:cxn>
                  <a:cxn ang="0">
                    <a:pos x="195" y="344"/>
                  </a:cxn>
                  <a:cxn ang="0">
                    <a:pos x="220" y="320"/>
                  </a:cxn>
                  <a:cxn ang="0">
                    <a:pos x="235" y="288"/>
                  </a:cxn>
                  <a:cxn ang="0">
                    <a:pos x="239" y="249"/>
                  </a:cxn>
                  <a:cxn ang="0">
                    <a:pos x="225" y="211"/>
                  </a:cxn>
                  <a:cxn ang="0">
                    <a:pos x="229" y="159"/>
                  </a:cxn>
                  <a:cxn ang="0">
                    <a:pos x="218" y="103"/>
                  </a:cxn>
                  <a:cxn ang="0">
                    <a:pos x="196" y="57"/>
                  </a:cxn>
                </a:cxnLst>
                <a:rect l="txL" t="txT" r="txR" b="txB"/>
                <a:pathLst>
                  <a:path w="239" h="346">
                    <a:moveTo>
                      <a:pt x="196" y="57"/>
                    </a:moveTo>
                    <a:lnTo>
                      <a:pt x="166" y="16"/>
                    </a:lnTo>
                    <a:lnTo>
                      <a:pt x="128" y="1"/>
                    </a:lnTo>
                    <a:lnTo>
                      <a:pt x="80" y="0"/>
                    </a:lnTo>
                    <a:lnTo>
                      <a:pt x="38" y="27"/>
                    </a:lnTo>
                    <a:lnTo>
                      <a:pt x="9" y="74"/>
                    </a:lnTo>
                    <a:lnTo>
                      <a:pt x="0" y="129"/>
                    </a:lnTo>
                    <a:lnTo>
                      <a:pt x="5" y="208"/>
                    </a:lnTo>
                    <a:lnTo>
                      <a:pt x="35" y="250"/>
                    </a:lnTo>
                    <a:lnTo>
                      <a:pt x="63" y="275"/>
                    </a:lnTo>
                    <a:lnTo>
                      <a:pt x="104" y="296"/>
                    </a:lnTo>
                    <a:lnTo>
                      <a:pt x="126" y="331"/>
                    </a:lnTo>
                    <a:lnTo>
                      <a:pt x="156" y="346"/>
                    </a:lnTo>
                    <a:lnTo>
                      <a:pt x="195" y="344"/>
                    </a:lnTo>
                    <a:lnTo>
                      <a:pt x="220" y="320"/>
                    </a:lnTo>
                    <a:lnTo>
                      <a:pt x="235" y="288"/>
                    </a:lnTo>
                    <a:lnTo>
                      <a:pt x="239" y="249"/>
                    </a:lnTo>
                    <a:lnTo>
                      <a:pt x="225" y="211"/>
                    </a:lnTo>
                    <a:lnTo>
                      <a:pt x="229" y="159"/>
                    </a:lnTo>
                    <a:lnTo>
                      <a:pt x="218" y="103"/>
                    </a:lnTo>
                    <a:lnTo>
                      <a:pt x="196" y="57"/>
                    </a:lnTo>
                    <a:close/>
                  </a:path>
                </a:pathLst>
              </a:custGeom>
              <a:solidFill>
                <a:srgbClr val="E0A080"/>
              </a:solidFill>
              <a:ln w="63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36" name="Freeform 41"/>
              <p:cNvSpPr/>
              <p:nvPr/>
            </p:nvSpPr>
            <p:spPr>
              <a:xfrm>
                <a:off x="1239" y="2947"/>
                <a:ext cx="98" cy="163"/>
              </a:xfrm>
              <a:custGeom>
                <a:avLst/>
                <a:gdLst>
                  <a:gd name="txL" fmla="*/ 0 w 197"/>
                  <a:gd name="txT" fmla="*/ 0 h 326"/>
                  <a:gd name="txR" fmla="*/ 197 w 197"/>
                  <a:gd name="txB" fmla="*/ 326 h 326"/>
                </a:gdLst>
                <a:ahLst/>
                <a:cxnLst>
                  <a:cxn ang="0">
                    <a:pos x="161" y="53"/>
                  </a:cxn>
                  <a:cxn ang="0">
                    <a:pos x="137" y="15"/>
                  </a:cxn>
                  <a:cxn ang="0">
                    <a:pos x="106" y="1"/>
                  </a:cxn>
                  <a:cxn ang="0">
                    <a:pos x="67" y="0"/>
                  </a:cxn>
                  <a:cxn ang="0">
                    <a:pos x="32" y="26"/>
                  </a:cxn>
                  <a:cxn ang="0">
                    <a:pos x="8" y="70"/>
                  </a:cxn>
                  <a:cxn ang="0">
                    <a:pos x="0" y="122"/>
                  </a:cxn>
                  <a:cxn ang="0">
                    <a:pos x="4" y="196"/>
                  </a:cxn>
                  <a:cxn ang="0">
                    <a:pos x="29" y="235"/>
                  </a:cxn>
                  <a:cxn ang="0">
                    <a:pos x="52" y="259"/>
                  </a:cxn>
                  <a:cxn ang="0">
                    <a:pos x="85" y="278"/>
                  </a:cxn>
                  <a:cxn ang="0">
                    <a:pos x="104" y="313"/>
                  </a:cxn>
                  <a:cxn ang="0">
                    <a:pos x="129" y="326"/>
                  </a:cxn>
                  <a:cxn ang="0">
                    <a:pos x="160" y="324"/>
                  </a:cxn>
                  <a:cxn ang="0">
                    <a:pos x="182" y="302"/>
                  </a:cxn>
                  <a:cxn ang="0">
                    <a:pos x="195" y="272"/>
                  </a:cxn>
                  <a:cxn ang="0">
                    <a:pos x="197" y="235"/>
                  </a:cxn>
                  <a:cxn ang="0">
                    <a:pos x="186" y="198"/>
                  </a:cxn>
                  <a:cxn ang="0">
                    <a:pos x="189" y="150"/>
                  </a:cxn>
                  <a:cxn ang="0">
                    <a:pos x="180" y="97"/>
                  </a:cxn>
                  <a:cxn ang="0">
                    <a:pos x="161" y="53"/>
                  </a:cxn>
                </a:cxnLst>
                <a:rect l="txL" t="txT" r="txR" b="txB"/>
                <a:pathLst>
                  <a:path w="197" h="326">
                    <a:moveTo>
                      <a:pt x="161" y="53"/>
                    </a:moveTo>
                    <a:lnTo>
                      <a:pt x="137" y="15"/>
                    </a:lnTo>
                    <a:lnTo>
                      <a:pt x="106" y="1"/>
                    </a:lnTo>
                    <a:lnTo>
                      <a:pt x="67" y="0"/>
                    </a:lnTo>
                    <a:lnTo>
                      <a:pt x="32" y="26"/>
                    </a:lnTo>
                    <a:lnTo>
                      <a:pt x="8" y="70"/>
                    </a:lnTo>
                    <a:lnTo>
                      <a:pt x="0" y="122"/>
                    </a:lnTo>
                    <a:lnTo>
                      <a:pt x="4" y="196"/>
                    </a:lnTo>
                    <a:lnTo>
                      <a:pt x="29" y="235"/>
                    </a:lnTo>
                    <a:lnTo>
                      <a:pt x="52" y="259"/>
                    </a:lnTo>
                    <a:lnTo>
                      <a:pt x="85" y="278"/>
                    </a:lnTo>
                    <a:lnTo>
                      <a:pt x="104" y="313"/>
                    </a:lnTo>
                    <a:lnTo>
                      <a:pt x="129" y="326"/>
                    </a:lnTo>
                    <a:lnTo>
                      <a:pt x="160" y="324"/>
                    </a:lnTo>
                    <a:lnTo>
                      <a:pt x="182" y="302"/>
                    </a:lnTo>
                    <a:lnTo>
                      <a:pt x="195" y="272"/>
                    </a:lnTo>
                    <a:lnTo>
                      <a:pt x="197" y="235"/>
                    </a:lnTo>
                    <a:lnTo>
                      <a:pt x="186" y="198"/>
                    </a:lnTo>
                    <a:lnTo>
                      <a:pt x="189" y="150"/>
                    </a:lnTo>
                    <a:lnTo>
                      <a:pt x="180" y="97"/>
                    </a:lnTo>
                    <a:lnTo>
                      <a:pt x="161" y="53"/>
                    </a:lnTo>
                    <a:close/>
                  </a:path>
                </a:pathLst>
              </a:custGeom>
              <a:solidFill>
                <a:srgbClr val="E0A080"/>
              </a:solidFill>
              <a:ln w="9525">
                <a:noFill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117" name="Freeform 42"/>
            <p:cNvSpPr/>
            <p:nvPr/>
          </p:nvSpPr>
          <p:spPr>
            <a:xfrm>
              <a:off x="4267" y="3044"/>
              <a:ext cx="768" cy="562"/>
            </a:xfrm>
            <a:custGeom>
              <a:avLst/>
              <a:gdLst>
                <a:gd name="txL" fmla="*/ 0 w 994"/>
                <a:gd name="txT" fmla="*/ 0 h 838"/>
                <a:gd name="txR" fmla="*/ 994 w 994"/>
                <a:gd name="txB" fmla="*/ 838 h 838"/>
              </a:gdLst>
              <a:ahLst/>
              <a:cxnLst>
                <a:cxn ang="0">
                  <a:pos x="380" y="0"/>
                </a:cxn>
                <a:cxn ang="0">
                  <a:pos x="188" y="165"/>
                </a:cxn>
                <a:cxn ang="0">
                  <a:pos x="71" y="319"/>
                </a:cxn>
                <a:cxn ang="0">
                  <a:pos x="0" y="582"/>
                </a:cxn>
                <a:cxn ang="0">
                  <a:pos x="188" y="443"/>
                </a:cxn>
                <a:cxn ang="0">
                  <a:pos x="292" y="345"/>
                </a:cxn>
                <a:cxn ang="0">
                  <a:pos x="349" y="282"/>
                </a:cxn>
                <a:cxn ang="0">
                  <a:pos x="292" y="441"/>
                </a:cxn>
                <a:cxn ang="0">
                  <a:pos x="278" y="586"/>
                </a:cxn>
                <a:cxn ang="0">
                  <a:pos x="273" y="838"/>
                </a:cxn>
                <a:cxn ang="0">
                  <a:pos x="305" y="766"/>
                </a:cxn>
                <a:cxn ang="0">
                  <a:pos x="369" y="661"/>
                </a:cxn>
                <a:cxn ang="0">
                  <a:pos x="473" y="582"/>
                </a:cxn>
                <a:cxn ang="0">
                  <a:pos x="568" y="541"/>
                </a:cxn>
                <a:cxn ang="0">
                  <a:pos x="799" y="433"/>
                </a:cxn>
                <a:cxn ang="0">
                  <a:pos x="994" y="252"/>
                </a:cxn>
                <a:cxn ang="0">
                  <a:pos x="934" y="209"/>
                </a:cxn>
                <a:cxn ang="0">
                  <a:pos x="879" y="230"/>
                </a:cxn>
                <a:cxn ang="0">
                  <a:pos x="787" y="234"/>
                </a:cxn>
                <a:cxn ang="0">
                  <a:pos x="675" y="221"/>
                </a:cxn>
                <a:cxn ang="0">
                  <a:pos x="577" y="193"/>
                </a:cxn>
                <a:cxn ang="0">
                  <a:pos x="424" y="205"/>
                </a:cxn>
                <a:cxn ang="0">
                  <a:pos x="380" y="0"/>
                </a:cxn>
              </a:cxnLst>
              <a:rect l="txL" t="txT" r="txR" b="txB"/>
              <a:pathLst>
                <a:path w="994" h="838">
                  <a:moveTo>
                    <a:pt x="380" y="0"/>
                  </a:moveTo>
                  <a:lnTo>
                    <a:pt x="188" y="165"/>
                  </a:lnTo>
                  <a:lnTo>
                    <a:pt x="71" y="319"/>
                  </a:lnTo>
                  <a:lnTo>
                    <a:pt x="0" y="582"/>
                  </a:lnTo>
                  <a:lnTo>
                    <a:pt x="188" y="443"/>
                  </a:lnTo>
                  <a:lnTo>
                    <a:pt x="292" y="345"/>
                  </a:lnTo>
                  <a:lnTo>
                    <a:pt x="349" y="282"/>
                  </a:lnTo>
                  <a:lnTo>
                    <a:pt x="292" y="441"/>
                  </a:lnTo>
                  <a:lnTo>
                    <a:pt x="278" y="586"/>
                  </a:lnTo>
                  <a:lnTo>
                    <a:pt x="273" y="838"/>
                  </a:lnTo>
                  <a:lnTo>
                    <a:pt x="305" y="766"/>
                  </a:lnTo>
                  <a:lnTo>
                    <a:pt x="369" y="661"/>
                  </a:lnTo>
                  <a:lnTo>
                    <a:pt x="473" y="582"/>
                  </a:lnTo>
                  <a:lnTo>
                    <a:pt x="568" y="541"/>
                  </a:lnTo>
                  <a:lnTo>
                    <a:pt x="799" y="433"/>
                  </a:lnTo>
                  <a:lnTo>
                    <a:pt x="994" y="252"/>
                  </a:lnTo>
                  <a:lnTo>
                    <a:pt x="934" y="209"/>
                  </a:lnTo>
                  <a:lnTo>
                    <a:pt x="879" y="230"/>
                  </a:lnTo>
                  <a:lnTo>
                    <a:pt x="787" y="234"/>
                  </a:lnTo>
                  <a:lnTo>
                    <a:pt x="675" y="221"/>
                  </a:lnTo>
                  <a:lnTo>
                    <a:pt x="577" y="193"/>
                  </a:lnTo>
                  <a:lnTo>
                    <a:pt x="424" y="205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18" name="Freeform 43" descr="宽下对角线"/>
            <p:cNvSpPr/>
            <p:nvPr/>
          </p:nvSpPr>
          <p:spPr>
            <a:xfrm>
              <a:off x="4154" y="3225"/>
              <a:ext cx="414" cy="619"/>
            </a:xfrm>
            <a:custGeom>
              <a:avLst/>
              <a:gdLst>
                <a:gd name="txL" fmla="*/ 0 w 537"/>
                <a:gd name="txT" fmla="*/ 0 h 925"/>
                <a:gd name="txR" fmla="*/ 537 w 537"/>
                <a:gd name="txB" fmla="*/ 925 h 925"/>
              </a:gdLst>
              <a:ahLst/>
              <a:cxnLst>
                <a:cxn ang="0">
                  <a:pos x="473" y="0"/>
                </a:cxn>
                <a:cxn ang="0">
                  <a:pos x="537" y="48"/>
                </a:cxn>
                <a:cxn ang="0">
                  <a:pos x="531" y="180"/>
                </a:cxn>
                <a:cxn ang="0">
                  <a:pos x="406" y="280"/>
                </a:cxn>
                <a:cxn ang="0">
                  <a:pos x="316" y="606"/>
                </a:cxn>
                <a:cxn ang="0">
                  <a:pos x="0" y="925"/>
                </a:cxn>
                <a:cxn ang="0">
                  <a:pos x="145" y="476"/>
                </a:cxn>
                <a:cxn ang="0">
                  <a:pos x="305" y="231"/>
                </a:cxn>
                <a:cxn ang="0">
                  <a:pos x="330" y="80"/>
                </a:cxn>
                <a:cxn ang="0">
                  <a:pos x="473" y="0"/>
                </a:cxn>
              </a:cxnLst>
              <a:rect l="txL" t="txT" r="txR" b="txB"/>
              <a:pathLst>
                <a:path w="537" h="925">
                  <a:moveTo>
                    <a:pt x="473" y="0"/>
                  </a:moveTo>
                  <a:lnTo>
                    <a:pt x="537" y="48"/>
                  </a:lnTo>
                  <a:lnTo>
                    <a:pt x="531" y="180"/>
                  </a:lnTo>
                  <a:lnTo>
                    <a:pt x="406" y="280"/>
                  </a:lnTo>
                  <a:lnTo>
                    <a:pt x="316" y="606"/>
                  </a:lnTo>
                  <a:lnTo>
                    <a:pt x="0" y="925"/>
                  </a:lnTo>
                  <a:lnTo>
                    <a:pt x="145" y="476"/>
                  </a:lnTo>
                  <a:lnTo>
                    <a:pt x="305" y="231"/>
                  </a:lnTo>
                  <a:lnTo>
                    <a:pt x="330" y="80"/>
                  </a:lnTo>
                  <a:lnTo>
                    <a:pt x="473" y="0"/>
                  </a:lnTo>
                  <a:close/>
                </a:path>
              </a:pathLst>
            </a:custGeom>
            <a:pattFill prst="wdDnDiag">
              <a:fgClr>
                <a:schemeClr val="hlink"/>
              </a:fgClr>
              <a:bgClr>
                <a:srgbClr val="FFFFFF"/>
              </a:bgClr>
            </a:pattFill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119" name="Group 44"/>
            <p:cNvGrpSpPr/>
            <p:nvPr/>
          </p:nvGrpSpPr>
          <p:grpSpPr>
            <a:xfrm>
              <a:off x="3781" y="3260"/>
              <a:ext cx="518" cy="498"/>
              <a:chOff x="741" y="3360"/>
              <a:chExt cx="335" cy="372"/>
            </a:xfrm>
          </p:grpSpPr>
          <p:sp>
            <p:nvSpPr>
              <p:cNvPr id="4129" name="Freeform 45"/>
              <p:cNvSpPr/>
              <p:nvPr/>
            </p:nvSpPr>
            <p:spPr>
              <a:xfrm>
                <a:off x="741" y="3360"/>
                <a:ext cx="335" cy="372"/>
              </a:xfrm>
              <a:custGeom>
                <a:avLst/>
                <a:gdLst>
                  <a:gd name="txL" fmla="*/ 0 w 669"/>
                  <a:gd name="txT" fmla="*/ 0 h 745"/>
                  <a:gd name="txR" fmla="*/ 669 w 669"/>
                  <a:gd name="txB" fmla="*/ 745 h 745"/>
                </a:gdLst>
                <a:ahLst/>
                <a:cxnLst>
                  <a:cxn ang="0">
                    <a:pos x="571" y="72"/>
                  </a:cxn>
                  <a:cxn ang="0">
                    <a:pos x="511" y="192"/>
                  </a:cxn>
                  <a:cxn ang="0">
                    <a:pos x="409" y="169"/>
                  </a:cxn>
                  <a:cxn ang="0">
                    <a:pos x="314" y="140"/>
                  </a:cxn>
                  <a:cxn ang="0">
                    <a:pos x="229" y="102"/>
                  </a:cxn>
                  <a:cxn ang="0">
                    <a:pos x="167" y="75"/>
                  </a:cxn>
                  <a:cxn ang="0">
                    <a:pos x="52" y="0"/>
                  </a:cxn>
                  <a:cxn ang="0">
                    <a:pos x="20" y="12"/>
                  </a:cxn>
                  <a:cxn ang="0">
                    <a:pos x="16" y="85"/>
                  </a:cxn>
                  <a:cxn ang="0">
                    <a:pos x="64" y="153"/>
                  </a:cxn>
                  <a:cxn ang="0">
                    <a:pos x="25" y="144"/>
                  </a:cxn>
                  <a:cxn ang="0">
                    <a:pos x="0" y="176"/>
                  </a:cxn>
                  <a:cxn ang="0">
                    <a:pos x="7" y="208"/>
                  </a:cxn>
                  <a:cxn ang="0">
                    <a:pos x="41" y="249"/>
                  </a:cxn>
                  <a:cxn ang="0">
                    <a:pos x="25" y="265"/>
                  </a:cxn>
                  <a:cxn ang="0">
                    <a:pos x="7" y="289"/>
                  </a:cxn>
                  <a:cxn ang="0">
                    <a:pos x="7" y="319"/>
                  </a:cxn>
                  <a:cxn ang="0">
                    <a:pos x="25" y="368"/>
                  </a:cxn>
                  <a:cxn ang="0">
                    <a:pos x="80" y="415"/>
                  </a:cxn>
                  <a:cxn ang="0">
                    <a:pos x="55" y="431"/>
                  </a:cxn>
                  <a:cxn ang="0">
                    <a:pos x="44" y="472"/>
                  </a:cxn>
                  <a:cxn ang="0">
                    <a:pos x="59" y="512"/>
                  </a:cxn>
                  <a:cxn ang="0">
                    <a:pos x="109" y="537"/>
                  </a:cxn>
                  <a:cxn ang="0">
                    <a:pos x="173" y="561"/>
                  </a:cxn>
                  <a:cxn ang="0">
                    <a:pos x="225" y="605"/>
                  </a:cxn>
                  <a:cxn ang="0">
                    <a:pos x="265" y="645"/>
                  </a:cxn>
                  <a:cxn ang="0">
                    <a:pos x="301" y="685"/>
                  </a:cxn>
                  <a:cxn ang="0">
                    <a:pos x="343" y="730"/>
                  </a:cxn>
                  <a:cxn ang="0">
                    <a:pos x="417" y="745"/>
                  </a:cxn>
                  <a:cxn ang="0">
                    <a:pos x="560" y="561"/>
                  </a:cxn>
                  <a:cxn ang="0">
                    <a:pos x="584" y="424"/>
                  </a:cxn>
                  <a:cxn ang="0">
                    <a:pos x="593" y="344"/>
                  </a:cxn>
                  <a:cxn ang="0">
                    <a:pos x="629" y="303"/>
                  </a:cxn>
                  <a:cxn ang="0">
                    <a:pos x="656" y="261"/>
                  </a:cxn>
                  <a:cxn ang="0">
                    <a:pos x="669" y="197"/>
                  </a:cxn>
                  <a:cxn ang="0">
                    <a:pos x="666" y="154"/>
                  </a:cxn>
                  <a:cxn ang="0">
                    <a:pos x="652" y="118"/>
                  </a:cxn>
                  <a:cxn ang="0">
                    <a:pos x="629" y="83"/>
                  </a:cxn>
                  <a:cxn ang="0">
                    <a:pos x="602" y="68"/>
                  </a:cxn>
                  <a:cxn ang="0">
                    <a:pos x="571" y="72"/>
                  </a:cxn>
                </a:cxnLst>
                <a:rect l="txL" t="txT" r="txR" b="txB"/>
                <a:pathLst>
                  <a:path w="669" h="745">
                    <a:moveTo>
                      <a:pt x="571" y="72"/>
                    </a:moveTo>
                    <a:lnTo>
                      <a:pt x="511" y="192"/>
                    </a:lnTo>
                    <a:lnTo>
                      <a:pt x="409" y="169"/>
                    </a:lnTo>
                    <a:lnTo>
                      <a:pt x="314" y="140"/>
                    </a:lnTo>
                    <a:lnTo>
                      <a:pt x="229" y="102"/>
                    </a:lnTo>
                    <a:lnTo>
                      <a:pt x="167" y="75"/>
                    </a:lnTo>
                    <a:lnTo>
                      <a:pt x="52" y="0"/>
                    </a:lnTo>
                    <a:lnTo>
                      <a:pt x="20" y="12"/>
                    </a:lnTo>
                    <a:lnTo>
                      <a:pt x="16" y="85"/>
                    </a:lnTo>
                    <a:lnTo>
                      <a:pt x="64" y="153"/>
                    </a:lnTo>
                    <a:lnTo>
                      <a:pt x="25" y="144"/>
                    </a:lnTo>
                    <a:lnTo>
                      <a:pt x="0" y="176"/>
                    </a:lnTo>
                    <a:lnTo>
                      <a:pt x="7" y="208"/>
                    </a:lnTo>
                    <a:lnTo>
                      <a:pt x="41" y="249"/>
                    </a:lnTo>
                    <a:lnTo>
                      <a:pt x="25" y="265"/>
                    </a:lnTo>
                    <a:lnTo>
                      <a:pt x="7" y="289"/>
                    </a:lnTo>
                    <a:lnTo>
                      <a:pt x="7" y="319"/>
                    </a:lnTo>
                    <a:lnTo>
                      <a:pt x="25" y="368"/>
                    </a:lnTo>
                    <a:lnTo>
                      <a:pt x="80" y="415"/>
                    </a:lnTo>
                    <a:lnTo>
                      <a:pt x="55" y="431"/>
                    </a:lnTo>
                    <a:lnTo>
                      <a:pt x="44" y="472"/>
                    </a:lnTo>
                    <a:lnTo>
                      <a:pt x="59" y="512"/>
                    </a:lnTo>
                    <a:lnTo>
                      <a:pt x="109" y="537"/>
                    </a:lnTo>
                    <a:lnTo>
                      <a:pt x="173" y="561"/>
                    </a:lnTo>
                    <a:lnTo>
                      <a:pt x="225" y="605"/>
                    </a:lnTo>
                    <a:lnTo>
                      <a:pt x="265" y="645"/>
                    </a:lnTo>
                    <a:lnTo>
                      <a:pt x="301" y="685"/>
                    </a:lnTo>
                    <a:lnTo>
                      <a:pt x="343" y="730"/>
                    </a:lnTo>
                    <a:lnTo>
                      <a:pt x="417" y="745"/>
                    </a:lnTo>
                    <a:lnTo>
                      <a:pt x="560" y="561"/>
                    </a:lnTo>
                    <a:lnTo>
                      <a:pt x="584" y="424"/>
                    </a:lnTo>
                    <a:lnTo>
                      <a:pt x="593" y="344"/>
                    </a:lnTo>
                    <a:lnTo>
                      <a:pt x="629" y="303"/>
                    </a:lnTo>
                    <a:lnTo>
                      <a:pt x="656" y="261"/>
                    </a:lnTo>
                    <a:lnTo>
                      <a:pt x="669" y="197"/>
                    </a:lnTo>
                    <a:lnTo>
                      <a:pt x="666" y="154"/>
                    </a:lnTo>
                    <a:lnTo>
                      <a:pt x="652" y="118"/>
                    </a:lnTo>
                    <a:lnTo>
                      <a:pt x="629" y="83"/>
                    </a:lnTo>
                    <a:lnTo>
                      <a:pt x="602" y="68"/>
                    </a:lnTo>
                    <a:lnTo>
                      <a:pt x="571" y="72"/>
                    </a:lnTo>
                    <a:close/>
                  </a:path>
                </a:pathLst>
              </a:custGeom>
              <a:solidFill>
                <a:srgbClr val="E0A080"/>
              </a:solidFill>
              <a:ln w="63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130" name="Group 46"/>
              <p:cNvGrpSpPr/>
              <p:nvPr/>
            </p:nvGrpSpPr>
            <p:grpSpPr>
              <a:xfrm>
                <a:off x="762" y="3416"/>
                <a:ext cx="249" cy="182"/>
                <a:chOff x="762" y="3416"/>
                <a:chExt cx="249" cy="182"/>
              </a:xfrm>
            </p:grpSpPr>
            <p:sp>
              <p:nvSpPr>
                <p:cNvPr id="4131" name="Freeform 47"/>
                <p:cNvSpPr/>
                <p:nvPr/>
              </p:nvSpPr>
              <p:spPr>
                <a:xfrm>
                  <a:off x="769" y="3432"/>
                  <a:ext cx="177" cy="62"/>
                </a:xfrm>
                <a:custGeom>
                  <a:avLst/>
                  <a:gdLst>
                    <a:gd name="txL" fmla="*/ 0 w 354"/>
                    <a:gd name="txT" fmla="*/ 0 h 124"/>
                    <a:gd name="txR" fmla="*/ 354 w 354"/>
                    <a:gd name="txB" fmla="*/ 124 h 124"/>
                  </a:gdLst>
                  <a:ahLst/>
                  <a:cxnLst>
                    <a:cxn ang="0">
                      <a:pos x="0" y="0"/>
                    </a:cxn>
                    <a:cxn ang="0">
                      <a:pos x="79" y="59"/>
                    </a:cxn>
                    <a:cxn ang="0">
                      <a:pos x="175" y="105"/>
                    </a:cxn>
                    <a:cxn ang="0">
                      <a:pos x="275" y="124"/>
                    </a:cxn>
                    <a:cxn ang="0">
                      <a:pos x="354" y="124"/>
                    </a:cxn>
                  </a:cxnLst>
                  <a:rect l="txL" t="txT" r="txR" b="txB"/>
                  <a:pathLst>
                    <a:path w="354" h="124">
                      <a:moveTo>
                        <a:pt x="0" y="0"/>
                      </a:moveTo>
                      <a:lnTo>
                        <a:pt x="79" y="59"/>
                      </a:lnTo>
                      <a:lnTo>
                        <a:pt x="175" y="105"/>
                      </a:lnTo>
                      <a:lnTo>
                        <a:pt x="275" y="124"/>
                      </a:lnTo>
                      <a:lnTo>
                        <a:pt x="354" y="124"/>
                      </a:lnTo>
                    </a:path>
                  </a:pathLst>
                </a:custGeom>
                <a:noFill/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32" name="Freeform 48"/>
                <p:cNvSpPr/>
                <p:nvPr/>
              </p:nvSpPr>
              <p:spPr>
                <a:xfrm>
                  <a:off x="762" y="3488"/>
                  <a:ext cx="128" cy="57"/>
                </a:xfrm>
                <a:custGeom>
                  <a:avLst/>
                  <a:gdLst>
                    <a:gd name="txL" fmla="*/ 0 w 257"/>
                    <a:gd name="txT" fmla="*/ 0 h 116"/>
                    <a:gd name="txR" fmla="*/ 257 w 257"/>
                    <a:gd name="txB" fmla="*/ 116 h 116"/>
                  </a:gdLst>
                  <a:ahLst/>
                  <a:cxnLst>
                    <a:cxn ang="0">
                      <a:pos x="0" y="0"/>
                    </a:cxn>
                    <a:cxn ang="0">
                      <a:pos x="59" y="47"/>
                    </a:cxn>
                    <a:cxn ang="0">
                      <a:pos x="148" y="91"/>
                    </a:cxn>
                    <a:cxn ang="0">
                      <a:pos x="257" y="116"/>
                    </a:cxn>
                  </a:cxnLst>
                  <a:rect l="txL" t="txT" r="txR" b="txB"/>
                  <a:pathLst>
                    <a:path w="257" h="116">
                      <a:moveTo>
                        <a:pt x="0" y="0"/>
                      </a:moveTo>
                      <a:lnTo>
                        <a:pt x="59" y="47"/>
                      </a:lnTo>
                      <a:lnTo>
                        <a:pt x="148" y="91"/>
                      </a:lnTo>
                      <a:lnTo>
                        <a:pt x="257" y="116"/>
                      </a:lnTo>
                    </a:path>
                  </a:pathLst>
                </a:custGeom>
                <a:noFill/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33" name="Freeform 49"/>
                <p:cNvSpPr/>
                <p:nvPr/>
              </p:nvSpPr>
              <p:spPr>
                <a:xfrm>
                  <a:off x="781" y="3567"/>
                  <a:ext cx="87" cy="31"/>
                </a:xfrm>
                <a:custGeom>
                  <a:avLst/>
                  <a:gdLst>
                    <a:gd name="txL" fmla="*/ 0 w 172"/>
                    <a:gd name="txT" fmla="*/ 0 h 62"/>
                    <a:gd name="txR" fmla="*/ 172 w 172"/>
                    <a:gd name="txB" fmla="*/ 62 h 62"/>
                  </a:gdLst>
                  <a:ahLst/>
                  <a:cxnLst>
                    <a:cxn ang="0">
                      <a:pos x="0" y="0"/>
                    </a:cxn>
                    <a:cxn ang="0">
                      <a:pos x="81" y="41"/>
                    </a:cxn>
                    <a:cxn ang="0">
                      <a:pos x="172" y="62"/>
                    </a:cxn>
                  </a:cxnLst>
                  <a:rect l="txL" t="txT" r="txR" b="txB"/>
                  <a:pathLst>
                    <a:path w="172" h="62">
                      <a:moveTo>
                        <a:pt x="0" y="0"/>
                      </a:moveTo>
                      <a:lnTo>
                        <a:pt x="81" y="41"/>
                      </a:lnTo>
                      <a:lnTo>
                        <a:pt x="172" y="62"/>
                      </a:lnTo>
                    </a:path>
                  </a:pathLst>
                </a:custGeom>
                <a:noFill/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34" name="Freeform 50"/>
                <p:cNvSpPr/>
                <p:nvPr/>
              </p:nvSpPr>
              <p:spPr>
                <a:xfrm>
                  <a:off x="1005" y="3416"/>
                  <a:ext cx="6" cy="38"/>
                </a:xfrm>
                <a:custGeom>
                  <a:avLst/>
                  <a:gdLst>
                    <a:gd name="txL" fmla="*/ 0 w 12"/>
                    <a:gd name="txT" fmla="*/ 0 h 75"/>
                    <a:gd name="txR" fmla="*/ 12 w 12"/>
                    <a:gd name="txB" fmla="*/ 75 h 75"/>
                  </a:gdLst>
                  <a:ahLst/>
                  <a:cxnLst>
                    <a:cxn ang="0">
                      <a:pos x="6" y="75"/>
                    </a:cxn>
                    <a:cxn ang="0">
                      <a:pos x="0" y="43"/>
                    </a:cxn>
                    <a:cxn ang="0">
                      <a:pos x="1" y="25"/>
                    </a:cxn>
                    <a:cxn ang="0">
                      <a:pos x="12" y="0"/>
                    </a:cxn>
                  </a:cxnLst>
                  <a:rect l="txL" t="txT" r="txR" b="txB"/>
                  <a:pathLst>
                    <a:path w="12" h="75">
                      <a:moveTo>
                        <a:pt x="6" y="75"/>
                      </a:moveTo>
                      <a:lnTo>
                        <a:pt x="0" y="43"/>
                      </a:lnTo>
                      <a:lnTo>
                        <a:pt x="1" y="25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120" name="Freeform 51"/>
            <p:cNvSpPr/>
            <p:nvPr/>
          </p:nvSpPr>
          <p:spPr>
            <a:xfrm>
              <a:off x="4024" y="3511"/>
              <a:ext cx="362" cy="368"/>
            </a:xfrm>
            <a:custGeom>
              <a:avLst/>
              <a:gdLst>
                <a:gd name="txL" fmla="*/ 0 w 467"/>
                <a:gd name="txT" fmla="*/ 0 h 549"/>
                <a:gd name="txR" fmla="*/ 467 w 467"/>
                <a:gd name="txB" fmla="*/ 549 h 549"/>
              </a:gdLst>
              <a:ahLst/>
              <a:cxnLst>
                <a:cxn ang="0">
                  <a:pos x="279" y="0"/>
                </a:cxn>
                <a:cxn ang="0">
                  <a:pos x="375" y="66"/>
                </a:cxn>
                <a:cxn ang="0">
                  <a:pos x="467" y="152"/>
                </a:cxn>
                <a:cxn ang="0">
                  <a:pos x="464" y="203"/>
                </a:cxn>
                <a:cxn ang="0">
                  <a:pos x="443" y="249"/>
                </a:cxn>
                <a:cxn ang="0">
                  <a:pos x="395" y="346"/>
                </a:cxn>
                <a:cxn ang="0">
                  <a:pos x="304" y="465"/>
                </a:cxn>
                <a:cxn ang="0">
                  <a:pos x="203" y="549"/>
                </a:cxn>
                <a:cxn ang="0">
                  <a:pos x="95" y="520"/>
                </a:cxn>
                <a:cxn ang="0">
                  <a:pos x="29" y="474"/>
                </a:cxn>
                <a:cxn ang="0">
                  <a:pos x="0" y="416"/>
                </a:cxn>
                <a:cxn ang="0">
                  <a:pos x="0" y="337"/>
                </a:cxn>
                <a:cxn ang="0">
                  <a:pos x="29" y="346"/>
                </a:cxn>
                <a:cxn ang="0">
                  <a:pos x="95" y="314"/>
                </a:cxn>
                <a:cxn ang="0">
                  <a:pos x="143" y="257"/>
                </a:cxn>
                <a:cxn ang="0">
                  <a:pos x="234" y="149"/>
                </a:cxn>
                <a:cxn ang="0">
                  <a:pos x="279" y="0"/>
                </a:cxn>
              </a:cxnLst>
              <a:rect l="txL" t="txT" r="txR" b="txB"/>
              <a:pathLst>
                <a:path w="467" h="549">
                  <a:moveTo>
                    <a:pt x="279" y="0"/>
                  </a:moveTo>
                  <a:lnTo>
                    <a:pt x="375" y="66"/>
                  </a:lnTo>
                  <a:lnTo>
                    <a:pt x="467" y="152"/>
                  </a:lnTo>
                  <a:lnTo>
                    <a:pt x="464" y="203"/>
                  </a:lnTo>
                  <a:lnTo>
                    <a:pt x="443" y="249"/>
                  </a:lnTo>
                  <a:lnTo>
                    <a:pt x="395" y="346"/>
                  </a:lnTo>
                  <a:lnTo>
                    <a:pt x="304" y="465"/>
                  </a:lnTo>
                  <a:lnTo>
                    <a:pt x="203" y="549"/>
                  </a:lnTo>
                  <a:lnTo>
                    <a:pt x="95" y="520"/>
                  </a:lnTo>
                  <a:lnTo>
                    <a:pt x="29" y="474"/>
                  </a:lnTo>
                  <a:lnTo>
                    <a:pt x="0" y="416"/>
                  </a:lnTo>
                  <a:lnTo>
                    <a:pt x="0" y="337"/>
                  </a:lnTo>
                  <a:lnTo>
                    <a:pt x="29" y="346"/>
                  </a:lnTo>
                  <a:lnTo>
                    <a:pt x="95" y="314"/>
                  </a:lnTo>
                  <a:lnTo>
                    <a:pt x="143" y="257"/>
                  </a:lnTo>
                  <a:lnTo>
                    <a:pt x="234" y="149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121" name="Group 52"/>
            <p:cNvGrpSpPr/>
            <p:nvPr/>
          </p:nvGrpSpPr>
          <p:grpSpPr>
            <a:xfrm>
              <a:off x="5088" y="2496"/>
              <a:ext cx="456" cy="393"/>
              <a:chOff x="1846" y="1786"/>
              <a:chExt cx="456" cy="393"/>
            </a:xfrm>
          </p:grpSpPr>
          <p:sp>
            <p:nvSpPr>
              <p:cNvPr id="4122" name="Freeform 53"/>
              <p:cNvSpPr/>
              <p:nvPr/>
            </p:nvSpPr>
            <p:spPr>
              <a:xfrm>
                <a:off x="2048" y="1928"/>
                <a:ext cx="217" cy="202"/>
              </a:xfrm>
              <a:custGeom>
                <a:avLst/>
                <a:gdLst>
                  <a:gd name="txL" fmla="*/ 0 w 217"/>
                  <a:gd name="txT" fmla="*/ 0 h 202"/>
                  <a:gd name="txR" fmla="*/ 217 w 217"/>
                  <a:gd name="txB" fmla="*/ 202 h 202"/>
                </a:gdLst>
                <a:ahLst/>
                <a:cxnLst>
                  <a:cxn ang="0">
                    <a:pos x="15" y="81"/>
                  </a:cxn>
                  <a:cxn ang="0">
                    <a:pos x="40" y="41"/>
                  </a:cxn>
                  <a:cxn ang="0">
                    <a:pos x="56" y="27"/>
                  </a:cxn>
                  <a:cxn ang="0">
                    <a:pos x="90" y="9"/>
                  </a:cxn>
                  <a:cxn ang="0">
                    <a:pos x="129" y="0"/>
                  </a:cxn>
                  <a:cxn ang="0">
                    <a:pos x="163" y="0"/>
                  </a:cxn>
                  <a:cxn ang="0">
                    <a:pos x="185" y="7"/>
                  </a:cxn>
                  <a:cxn ang="0">
                    <a:pos x="204" y="31"/>
                  </a:cxn>
                  <a:cxn ang="0">
                    <a:pos x="217" y="65"/>
                  </a:cxn>
                  <a:cxn ang="0">
                    <a:pos x="213" y="101"/>
                  </a:cxn>
                  <a:cxn ang="0">
                    <a:pos x="194" y="133"/>
                  </a:cxn>
                  <a:cxn ang="0">
                    <a:pos x="180" y="158"/>
                  </a:cxn>
                  <a:cxn ang="0">
                    <a:pos x="140" y="181"/>
                  </a:cxn>
                  <a:cxn ang="0">
                    <a:pos x="90" y="192"/>
                  </a:cxn>
                  <a:cxn ang="0">
                    <a:pos x="47" y="202"/>
                  </a:cxn>
                  <a:cxn ang="0">
                    <a:pos x="17" y="192"/>
                  </a:cxn>
                  <a:cxn ang="0">
                    <a:pos x="2" y="173"/>
                  </a:cxn>
                  <a:cxn ang="0">
                    <a:pos x="0" y="140"/>
                  </a:cxn>
                  <a:cxn ang="0">
                    <a:pos x="15" y="81"/>
                  </a:cxn>
                </a:cxnLst>
                <a:rect l="txL" t="txT" r="txR" b="txB"/>
                <a:pathLst>
                  <a:path w="217" h="202">
                    <a:moveTo>
                      <a:pt x="15" y="81"/>
                    </a:moveTo>
                    <a:lnTo>
                      <a:pt x="40" y="41"/>
                    </a:lnTo>
                    <a:lnTo>
                      <a:pt x="56" y="27"/>
                    </a:lnTo>
                    <a:lnTo>
                      <a:pt x="90" y="9"/>
                    </a:lnTo>
                    <a:lnTo>
                      <a:pt x="129" y="0"/>
                    </a:lnTo>
                    <a:lnTo>
                      <a:pt x="163" y="0"/>
                    </a:lnTo>
                    <a:lnTo>
                      <a:pt x="185" y="7"/>
                    </a:lnTo>
                    <a:lnTo>
                      <a:pt x="204" y="31"/>
                    </a:lnTo>
                    <a:lnTo>
                      <a:pt x="217" y="65"/>
                    </a:lnTo>
                    <a:lnTo>
                      <a:pt x="213" y="101"/>
                    </a:lnTo>
                    <a:lnTo>
                      <a:pt x="194" y="133"/>
                    </a:lnTo>
                    <a:lnTo>
                      <a:pt x="180" y="158"/>
                    </a:lnTo>
                    <a:lnTo>
                      <a:pt x="140" y="181"/>
                    </a:lnTo>
                    <a:lnTo>
                      <a:pt x="90" y="192"/>
                    </a:lnTo>
                    <a:lnTo>
                      <a:pt x="47" y="202"/>
                    </a:lnTo>
                    <a:lnTo>
                      <a:pt x="17" y="192"/>
                    </a:lnTo>
                    <a:lnTo>
                      <a:pt x="2" y="173"/>
                    </a:lnTo>
                    <a:lnTo>
                      <a:pt x="0" y="140"/>
                    </a:lnTo>
                    <a:lnTo>
                      <a:pt x="15" y="81"/>
                    </a:lnTo>
                    <a:close/>
                  </a:path>
                </a:pathLst>
              </a:custGeom>
              <a:solidFill>
                <a:srgbClr val="F0F0FF"/>
              </a:solidFill>
              <a:ln w="14288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3" name="Freeform 54"/>
              <p:cNvSpPr/>
              <p:nvPr/>
            </p:nvSpPr>
            <p:spPr>
              <a:xfrm>
                <a:off x="2141" y="1865"/>
                <a:ext cx="161" cy="126"/>
              </a:xfrm>
              <a:custGeom>
                <a:avLst/>
                <a:gdLst>
                  <a:gd name="txL" fmla="*/ 0 w 161"/>
                  <a:gd name="txT" fmla="*/ 0 h 126"/>
                  <a:gd name="txR" fmla="*/ 161 w 161"/>
                  <a:gd name="txB" fmla="*/ 126 h 126"/>
                </a:gdLst>
                <a:ahLst/>
                <a:cxnLst>
                  <a:cxn ang="0">
                    <a:pos x="20" y="0"/>
                  </a:cxn>
                  <a:cxn ang="0">
                    <a:pos x="155" y="75"/>
                  </a:cxn>
                  <a:cxn ang="0">
                    <a:pos x="160" y="85"/>
                  </a:cxn>
                  <a:cxn ang="0">
                    <a:pos x="161" y="100"/>
                  </a:cxn>
                  <a:cxn ang="0">
                    <a:pos x="159" y="112"/>
                  </a:cxn>
                  <a:cxn ang="0">
                    <a:pos x="155" y="122"/>
                  </a:cxn>
                  <a:cxn ang="0">
                    <a:pos x="149" y="126"/>
                  </a:cxn>
                  <a:cxn ang="0">
                    <a:pos x="136" y="126"/>
                  </a:cxn>
                  <a:cxn ang="0">
                    <a:pos x="13" y="55"/>
                  </a:cxn>
                  <a:cxn ang="0">
                    <a:pos x="3" y="45"/>
                  </a:cxn>
                  <a:cxn ang="0">
                    <a:pos x="0" y="31"/>
                  </a:cxn>
                  <a:cxn ang="0">
                    <a:pos x="3" y="16"/>
                  </a:cxn>
                  <a:cxn ang="0">
                    <a:pos x="8" y="8"/>
                  </a:cxn>
                  <a:cxn ang="0">
                    <a:pos x="14" y="2"/>
                  </a:cxn>
                  <a:cxn ang="0">
                    <a:pos x="20" y="0"/>
                  </a:cxn>
                </a:cxnLst>
                <a:rect l="txL" t="txT" r="txR" b="txB"/>
                <a:pathLst>
                  <a:path w="161" h="126">
                    <a:moveTo>
                      <a:pt x="20" y="0"/>
                    </a:moveTo>
                    <a:lnTo>
                      <a:pt x="155" y="75"/>
                    </a:lnTo>
                    <a:lnTo>
                      <a:pt x="160" y="85"/>
                    </a:lnTo>
                    <a:lnTo>
                      <a:pt x="161" y="100"/>
                    </a:lnTo>
                    <a:lnTo>
                      <a:pt x="159" y="112"/>
                    </a:lnTo>
                    <a:lnTo>
                      <a:pt x="155" y="122"/>
                    </a:lnTo>
                    <a:lnTo>
                      <a:pt x="149" y="126"/>
                    </a:lnTo>
                    <a:lnTo>
                      <a:pt x="136" y="126"/>
                    </a:lnTo>
                    <a:lnTo>
                      <a:pt x="13" y="55"/>
                    </a:lnTo>
                    <a:lnTo>
                      <a:pt x="3" y="45"/>
                    </a:lnTo>
                    <a:lnTo>
                      <a:pt x="0" y="31"/>
                    </a:lnTo>
                    <a:lnTo>
                      <a:pt x="3" y="16"/>
                    </a:lnTo>
                    <a:lnTo>
                      <a:pt x="8" y="8"/>
                    </a:lnTo>
                    <a:lnTo>
                      <a:pt x="14" y="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08040"/>
              </a:solidFill>
              <a:ln w="14288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4" name="Freeform 55"/>
              <p:cNvSpPr/>
              <p:nvPr/>
            </p:nvSpPr>
            <p:spPr>
              <a:xfrm>
                <a:off x="1995" y="1873"/>
                <a:ext cx="295" cy="306"/>
              </a:xfrm>
              <a:custGeom>
                <a:avLst/>
                <a:gdLst>
                  <a:gd name="txL" fmla="*/ 0 w 295"/>
                  <a:gd name="txT" fmla="*/ 0 h 306"/>
                  <a:gd name="txR" fmla="*/ 295 w 295"/>
                  <a:gd name="txB" fmla="*/ 306 h 306"/>
                </a:gdLst>
                <a:ahLst/>
                <a:cxnLst>
                  <a:cxn ang="0">
                    <a:pos x="91" y="0"/>
                  </a:cxn>
                  <a:cxn ang="0">
                    <a:pos x="177" y="70"/>
                  </a:cxn>
                  <a:cxn ang="0">
                    <a:pos x="213" y="102"/>
                  </a:cxn>
                  <a:cxn ang="0">
                    <a:pos x="248" y="140"/>
                  </a:cxn>
                  <a:cxn ang="0">
                    <a:pos x="270" y="169"/>
                  </a:cxn>
                  <a:cxn ang="0">
                    <a:pos x="289" y="199"/>
                  </a:cxn>
                  <a:cxn ang="0">
                    <a:pos x="295" y="233"/>
                  </a:cxn>
                  <a:cxn ang="0">
                    <a:pos x="291" y="269"/>
                  </a:cxn>
                  <a:cxn ang="0">
                    <a:pos x="275" y="291"/>
                  </a:cxn>
                  <a:cxn ang="0">
                    <a:pos x="248" y="306"/>
                  </a:cxn>
                  <a:cxn ang="0">
                    <a:pos x="183" y="306"/>
                  </a:cxn>
                  <a:cxn ang="0">
                    <a:pos x="137" y="300"/>
                  </a:cxn>
                  <a:cxn ang="0">
                    <a:pos x="68" y="281"/>
                  </a:cxn>
                  <a:cxn ang="0">
                    <a:pos x="55" y="260"/>
                  </a:cxn>
                  <a:cxn ang="0">
                    <a:pos x="35" y="233"/>
                  </a:cxn>
                  <a:cxn ang="0">
                    <a:pos x="0" y="219"/>
                  </a:cxn>
                  <a:cxn ang="0">
                    <a:pos x="31" y="174"/>
                  </a:cxn>
                  <a:cxn ang="0">
                    <a:pos x="31" y="70"/>
                  </a:cxn>
                  <a:cxn ang="0">
                    <a:pos x="91" y="0"/>
                  </a:cxn>
                </a:cxnLst>
                <a:rect l="txL" t="txT" r="txR" b="txB"/>
                <a:pathLst>
                  <a:path w="295" h="306">
                    <a:moveTo>
                      <a:pt x="91" y="0"/>
                    </a:moveTo>
                    <a:lnTo>
                      <a:pt x="177" y="70"/>
                    </a:lnTo>
                    <a:lnTo>
                      <a:pt x="213" y="102"/>
                    </a:lnTo>
                    <a:lnTo>
                      <a:pt x="248" y="140"/>
                    </a:lnTo>
                    <a:lnTo>
                      <a:pt x="270" y="169"/>
                    </a:lnTo>
                    <a:lnTo>
                      <a:pt x="289" y="199"/>
                    </a:lnTo>
                    <a:lnTo>
                      <a:pt x="295" y="233"/>
                    </a:lnTo>
                    <a:lnTo>
                      <a:pt x="291" y="269"/>
                    </a:lnTo>
                    <a:lnTo>
                      <a:pt x="275" y="291"/>
                    </a:lnTo>
                    <a:lnTo>
                      <a:pt x="248" y="306"/>
                    </a:lnTo>
                    <a:lnTo>
                      <a:pt x="183" y="306"/>
                    </a:lnTo>
                    <a:lnTo>
                      <a:pt x="137" y="300"/>
                    </a:lnTo>
                    <a:lnTo>
                      <a:pt x="68" y="281"/>
                    </a:lnTo>
                    <a:lnTo>
                      <a:pt x="55" y="260"/>
                    </a:lnTo>
                    <a:lnTo>
                      <a:pt x="35" y="233"/>
                    </a:lnTo>
                    <a:lnTo>
                      <a:pt x="0" y="219"/>
                    </a:lnTo>
                    <a:lnTo>
                      <a:pt x="31" y="174"/>
                    </a:lnTo>
                    <a:lnTo>
                      <a:pt x="31" y="70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E0A080"/>
              </a:solidFill>
              <a:ln w="14288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125" name="Group 56"/>
              <p:cNvGrpSpPr/>
              <p:nvPr/>
            </p:nvGrpSpPr>
            <p:grpSpPr>
              <a:xfrm>
                <a:off x="1846" y="1786"/>
                <a:ext cx="277" cy="268"/>
                <a:chOff x="1846" y="1786"/>
                <a:chExt cx="277" cy="268"/>
              </a:xfrm>
            </p:grpSpPr>
            <p:sp>
              <p:nvSpPr>
                <p:cNvPr id="4126" name="Freeform 57"/>
                <p:cNvSpPr/>
                <p:nvPr/>
              </p:nvSpPr>
              <p:spPr>
                <a:xfrm>
                  <a:off x="1846" y="1851"/>
                  <a:ext cx="219" cy="203"/>
                </a:xfrm>
                <a:custGeom>
                  <a:avLst/>
                  <a:gdLst>
                    <a:gd name="txL" fmla="*/ 0 w 219"/>
                    <a:gd name="txT" fmla="*/ 0 h 203"/>
                    <a:gd name="txR" fmla="*/ 219 w 219"/>
                    <a:gd name="txB" fmla="*/ 203 h 203"/>
                  </a:gdLst>
                  <a:ahLst/>
                  <a:cxnLst>
                    <a:cxn ang="0">
                      <a:pos x="16" y="82"/>
                    </a:cxn>
                    <a:cxn ang="0">
                      <a:pos x="41" y="43"/>
                    </a:cxn>
                    <a:cxn ang="0">
                      <a:pos x="57" y="26"/>
                    </a:cxn>
                    <a:cxn ang="0">
                      <a:pos x="91" y="8"/>
                    </a:cxn>
                    <a:cxn ang="0">
                      <a:pos x="132" y="0"/>
                    </a:cxn>
                    <a:cxn ang="0">
                      <a:pos x="167" y="0"/>
                    </a:cxn>
                    <a:cxn ang="0">
                      <a:pos x="189" y="7"/>
                    </a:cxn>
                    <a:cxn ang="0">
                      <a:pos x="209" y="31"/>
                    </a:cxn>
                    <a:cxn ang="0">
                      <a:pos x="219" y="66"/>
                    </a:cxn>
                    <a:cxn ang="0">
                      <a:pos x="217" y="104"/>
                    </a:cxn>
                    <a:cxn ang="0">
                      <a:pos x="198" y="136"/>
                    </a:cxn>
                    <a:cxn ang="0">
                      <a:pos x="182" y="158"/>
                    </a:cxn>
                    <a:cxn ang="0">
                      <a:pos x="143" y="180"/>
                    </a:cxn>
                    <a:cxn ang="0">
                      <a:pos x="91" y="192"/>
                    </a:cxn>
                    <a:cxn ang="0">
                      <a:pos x="50" y="203"/>
                    </a:cxn>
                    <a:cxn ang="0">
                      <a:pos x="21" y="192"/>
                    </a:cxn>
                    <a:cxn ang="0">
                      <a:pos x="6" y="173"/>
                    </a:cxn>
                    <a:cxn ang="0">
                      <a:pos x="0" y="141"/>
                    </a:cxn>
                    <a:cxn ang="0">
                      <a:pos x="16" y="82"/>
                    </a:cxn>
                  </a:cxnLst>
                  <a:rect l="txL" t="txT" r="txR" b="txB"/>
                  <a:pathLst>
                    <a:path w="219" h="203">
                      <a:moveTo>
                        <a:pt x="16" y="82"/>
                      </a:moveTo>
                      <a:lnTo>
                        <a:pt x="41" y="43"/>
                      </a:lnTo>
                      <a:lnTo>
                        <a:pt x="57" y="26"/>
                      </a:lnTo>
                      <a:lnTo>
                        <a:pt x="91" y="8"/>
                      </a:lnTo>
                      <a:lnTo>
                        <a:pt x="132" y="0"/>
                      </a:lnTo>
                      <a:lnTo>
                        <a:pt x="167" y="0"/>
                      </a:lnTo>
                      <a:lnTo>
                        <a:pt x="189" y="7"/>
                      </a:lnTo>
                      <a:lnTo>
                        <a:pt x="209" y="31"/>
                      </a:lnTo>
                      <a:lnTo>
                        <a:pt x="219" y="66"/>
                      </a:lnTo>
                      <a:lnTo>
                        <a:pt x="217" y="104"/>
                      </a:lnTo>
                      <a:lnTo>
                        <a:pt x="198" y="136"/>
                      </a:lnTo>
                      <a:lnTo>
                        <a:pt x="182" y="158"/>
                      </a:lnTo>
                      <a:lnTo>
                        <a:pt x="143" y="180"/>
                      </a:lnTo>
                      <a:lnTo>
                        <a:pt x="91" y="192"/>
                      </a:lnTo>
                      <a:lnTo>
                        <a:pt x="50" y="203"/>
                      </a:lnTo>
                      <a:lnTo>
                        <a:pt x="21" y="192"/>
                      </a:lnTo>
                      <a:lnTo>
                        <a:pt x="6" y="173"/>
                      </a:lnTo>
                      <a:lnTo>
                        <a:pt x="0" y="141"/>
                      </a:lnTo>
                      <a:lnTo>
                        <a:pt x="16" y="82"/>
                      </a:lnTo>
                      <a:close/>
                    </a:path>
                  </a:pathLst>
                </a:custGeom>
                <a:solidFill>
                  <a:srgbClr val="F0F0FF"/>
                </a:solidFill>
                <a:ln w="14288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7" name="Oval 58"/>
                <p:cNvSpPr/>
                <p:nvPr/>
              </p:nvSpPr>
              <p:spPr>
                <a:xfrm>
                  <a:off x="1872" y="1995"/>
                  <a:ext cx="61" cy="58"/>
                </a:xfrm>
                <a:prstGeom prst="ellipse">
                  <a:avLst/>
                </a:prstGeom>
                <a:solidFill>
                  <a:srgbClr val="008080"/>
                </a:solidFill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8" name="Freeform 59"/>
                <p:cNvSpPr/>
                <p:nvPr/>
              </p:nvSpPr>
              <p:spPr>
                <a:xfrm>
                  <a:off x="1896" y="1786"/>
                  <a:ext cx="227" cy="132"/>
                </a:xfrm>
                <a:custGeom>
                  <a:avLst/>
                  <a:gdLst>
                    <a:gd name="txL" fmla="*/ 0 w 227"/>
                    <a:gd name="txT" fmla="*/ 0 h 132"/>
                    <a:gd name="txR" fmla="*/ 227 w 227"/>
                    <a:gd name="txB" fmla="*/ 132 h 132"/>
                  </a:gdLst>
                  <a:ahLst/>
                  <a:cxnLst>
                    <a:cxn ang="0">
                      <a:pos x="32" y="0"/>
                    </a:cxn>
                    <a:cxn ang="0">
                      <a:pos x="218" y="78"/>
                    </a:cxn>
                    <a:cxn ang="0">
                      <a:pos x="225" y="88"/>
                    </a:cxn>
                    <a:cxn ang="0">
                      <a:pos x="227" y="105"/>
                    </a:cxn>
                    <a:cxn ang="0">
                      <a:pos x="223" y="116"/>
                    </a:cxn>
                    <a:cxn ang="0">
                      <a:pos x="217" y="127"/>
                    </a:cxn>
                    <a:cxn ang="0">
                      <a:pos x="208" y="131"/>
                    </a:cxn>
                    <a:cxn ang="0">
                      <a:pos x="191" y="132"/>
                    </a:cxn>
                    <a:cxn ang="0">
                      <a:pos x="18" y="58"/>
                    </a:cxn>
                    <a:cxn ang="0">
                      <a:pos x="4" y="47"/>
                    </a:cxn>
                    <a:cxn ang="0">
                      <a:pos x="0" y="32"/>
                    </a:cxn>
                    <a:cxn ang="0">
                      <a:pos x="4" y="17"/>
                    </a:cxn>
                    <a:cxn ang="0">
                      <a:pos x="11" y="9"/>
                    </a:cxn>
                    <a:cxn ang="0">
                      <a:pos x="20" y="3"/>
                    </a:cxn>
                    <a:cxn ang="0">
                      <a:pos x="32" y="0"/>
                    </a:cxn>
                  </a:cxnLst>
                  <a:rect l="txL" t="txT" r="txR" b="txB"/>
                  <a:pathLst>
                    <a:path w="227" h="132">
                      <a:moveTo>
                        <a:pt x="32" y="0"/>
                      </a:moveTo>
                      <a:lnTo>
                        <a:pt x="218" y="78"/>
                      </a:lnTo>
                      <a:lnTo>
                        <a:pt x="225" y="88"/>
                      </a:lnTo>
                      <a:lnTo>
                        <a:pt x="227" y="105"/>
                      </a:lnTo>
                      <a:lnTo>
                        <a:pt x="223" y="116"/>
                      </a:lnTo>
                      <a:lnTo>
                        <a:pt x="217" y="127"/>
                      </a:lnTo>
                      <a:lnTo>
                        <a:pt x="208" y="131"/>
                      </a:lnTo>
                      <a:lnTo>
                        <a:pt x="191" y="132"/>
                      </a:lnTo>
                      <a:lnTo>
                        <a:pt x="18" y="58"/>
                      </a:lnTo>
                      <a:lnTo>
                        <a:pt x="4" y="47"/>
                      </a:lnTo>
                      <a:lnTo>
                        <a:pt x="0" y="32"/>
                      </a:lnTo>
                      <a:lnTo>
                        <a:pt x="4" y="17"/>
                      </a:lnTo>
                      <a:lnTo>
                        <a:pt x="11" y="9"/>
                      </a:lnTo>
                      <a:lnTo>
                        <a:pt x="20" y="3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C08040"/>
                </a:solidFill>
                <a:ln w="14288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39996" name="Rectangle 60"/>
          <p:cNvSpPr/>
          <p:nvPr/>
        </p:nvSpPr>
        <p:spPr>
          <a:xfrm>
            <a:off x="381000" y="4800600"/>
            <a:ext cx="2057400" cy="19050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9997" name="Text Box 61"/>
          <p:cNvSpPr txBox="1"/>
          <p:nvPr/>
        </p:nvSpPr>
        <p:spPr>
          <a:xfrm>
            <a:off x="304800" y="457200"/>
            <a:ext cx="3352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§1  General Idea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9998" name="Text Box 62"/>
          <p:cNvSpPr txBox="1"/>
          <p:nvPr/>
        </p:nvSpPr>
        <p:spPr>
          <a:xfrm>
            <a:off x="533400" y="1219200"/>
            <a:ext cx="80010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Symbol Table</a:t>
            </a:r>
            <a:r>
              <a:rPr lang="en-US" altLang="zh-CN" b="1" dirty="0">
                <a:latin typeface="Times New Roman" panose="02020603050405020304" pitchFamily="18" charset="0"/>
              </a:rPr>
              <a:t> ( == Dictionary) ::= { &lt; name, attribute &gt; }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9999" name="Text Box 63"/>
          <p:cNvSpPr txBox="1"/>
          <p:nvPr/>
        </p:nvSpPr>
        <p:spPr>
          <a:xfrm>
            <a:off x="381000" y="1981200"/>
            <a:ext cx="79248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</a:rPr>
              <a:t>〖</a:t>
            </a:r>
            <a:r>
              <a:rPr lang="en-US" altLang="zh-CN" b="1" dirty="0">
                <a:latin typeface="Times New Roman" panose="02020603050405020304" pitchFamily="18" charset="0"/>
              </a:rPr>
              <a:t>Example</a:t>
            </a: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</a:rPr>
              <a:t>〗</a:t>
            </a:r>
            <a:r>
              <a:rPr lang="en-US" altLang="zh-CN" b="1" dirty="0">
                <a:latin typeface="Times New Roman" panose="02020603050405020304" pitchFamily="18" charset="0"/>
              </a:rPr>
              <a:t>  In Oxford English dictionary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    name =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since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    attribute =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 list of meanings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19" name="Group 64"/>
          <p:cNvGrpSpPr/>
          <p:nvPr/>
        </p:nvGrpSpPr>
        <p:grpSpPr>
          <a:xfrm>
            <a:off x="4572000" y="2514600"/>
            <a:ext cx="4191000" cy="1295400"/>
            <a:chOff x="2880" y="1392"/>
            <a:chExt cx="2640" cy="816"/>
          </a:xfrm>
        </p:grpSpPr>
        <p:sp>
          <p:nvSpPr>
            <p:cNvPr id="4107" name="Rectangle 65"/>
            <p:cNvSpPr/>
            <p:nvPr/>
          </p:nvSpPr>
          <p:spPr>
            <a:xfrm>
              <a:off x="2976" y="1392"/>
              <a:ext cx="2544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p>
              <a:r>
                <a:rPr lang="en-US" altLang="zh-CN" sz="2000" b="1" dirty="0">
                  <a:latin typeface="Arial" panose="020B0604020202020204" pitchFamily="34" charset="0"/>
                </a:rPr>
                <a:t>M[0] = after a date, event, etc.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4108" name="Rectangle 66"/>
            <p:cNvSpPr/>
            <p:nvPr/>
          </p:nvSpPr>
          <p:spPr>
            <a:xfrm>
              <a:off x="2976" y="1584"/>
              <a:ext cx="2544" cy="62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p>
              <a:r>
                <a:rPr lang="en-US" altLang="zh-CN" sz="2000" b="1" dirty="0">
                  <a:latin typeface="Arial" panose="020B0604020202020204" pitchFamily="34" charset="0"/>
                </a:rPr>
                <a:t>M[1] = seeing that (expressing </a:t>
              </a:r>
              <a:endParaRPr lang="en-US" altLang="zh-CN" sz="2000" b="1" dirty="0">
                <a:latin typeface="Arial" panose="020B0604020202020204" pitchFamily="34" charset="0"/>
              </a:endParaRPr>
            </a:p>
            <a:p>
              <a:r>
                <a:rPr lang="en-US" altLang="zh-CN" sz="2000" b="1" dirty="0">
                  <a:latin typeface="Arial" panose="020B0604020202020204" pitchFamily="34" charset="0"/>
                </a:rPr>
                <a:t>            reason)</a:t>
              </a:r>
              <a:endParaRPr lang="en-US" altLang="zh-CN" sz="2000" b="1" dirty="0">
                <a:latin typeface="Arial" panose="020B0604020202020204" pitchFamily="34" charset="0"/>
              </a:endParaRPr>
            </a:p>
            <a:p>
              <a:r>
                <a:rPr lang="en-US" altLang="zh-CN" sz="2000" b="1" dirty="0">
                  <a:latin typeface="Arial" panose="020B0604020202020204" pitchFamily="34" charset="0"/>
                </a:rPr>
                <a:t> ……     ……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4109" name="AutoShape 67"/>
            <p:cNvSpPr/>
            <p:nvPr/>
          </p:nvSpPr>
          <p:spPr>
            <a:xfrm>
              <a:off x="2880" y="1488"/>
              <a:ext cx="144" cy="624"/>
            </a:xfrm>
            <a:prstGeom prst="leftBrace">
              <a:avLst>
                <a:gd name="adj1" fmla="val 36111"/>
                <a:gd name="adj2" fmla="val 30449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0004" name="AutoShape 68"/>
          <p:cNvSpPr/>
          <p:nvPr/>
        </p:nvSpPr>
        <p:spPr>
          <a:xfrm>
            <a:off x="2971800" y="3581400"/>
            <a:ext cx="6172200" cy="2057400"/>
          </a:xfrm>
          <a:prstGeom prst="cloudCallout">
            <a:avLst>
              <a:gd name="adj1" fmla="val -59801"/>
              <a:gd name="adj2" fmla="val 48380"/>
            </a:avLst>
          </a:prstGeom>
          <a:gradFill rotWithShape="0">
            <a:gsLst>
              <a:gs pos="0">
                <a:srgbClr val="DBDBDB"/>
              </a:gs>
              <a:gs pos="100000">
                <a:srgbClr val="FFFFFF"/>
              </a:gs>
            </a:gsLst>
            <a:lin ang="1890000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           This is the worst disaster in California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since I was elected.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California Governor Pat Brown, </a:t>
            </a:r>
            <a:endParaRPr lang="en-US" altLang="zh-CN" sz="2000" b="1" i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discussing a local flood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0005" name="Text Box 69"/>
          <p:cNvSpPr txBox="1"/>
          <p:nvPr/>
        </p:nvSpPr>
        <p:spPr>
          <a:xfrm>
            <a:off x="381000" y="4343400"/>
            <a:ext cx="79248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808480" indent="-1808480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</a:rPr>
              <a:t>〖</a:t>
            </a:r>
            <a:r>
              <a:rPr lang="en-US" altLang="zh-CN" b="1" dirty="0">
                <a:latin typeface="Times New Roman" panose="02020603050405020304" pitchFamily="18" charset="0"/>
              </a:rPr>
              <a:t>Example</a:t>
            </a: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</a:rPr>
              <a:t>〗</a:t>
            </a:r>
            <a:r>
              <a:rPr lang="en-US" altLang="zh-CN" b="1" dirty="0">
                <a:latin typeface="Times New Roman" panose="02020603050405020304" pitchFamily="18" charset="0"/>
              </a:rPr>
              <a:t>  In a symbol table for a compiler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1808480" indent="-1808480"/>
            <a:r>
              <a:rPr lang="en-US" altLang="zh-CN" b="1" dirty="0">
                <a:latin typeface="Times New Roman" panose="02020603050405020304" pitchFamily="18" charset="0"/>
              </a:rPr>
              <a:t>    name =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identifier </a:t>
            </a:r>
            <a:r>
              <a:rPr lang="en-US" altLang="zh-CN" b="1" dirty="0">
                <a:latin typeface="Times New Roman" panose="02020603050405020304" pitchFamily="18" charset="0"/>
              </a:rPr>
              <a:t>(e.g.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int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1808480" indent="-1808480"/>
            <a:r>
              <a:rPr lang="en-US" altLang="zh-CN" b="1" dirty="0">
                <a:latin typeface="Times New Roman" panose="02020603050405020304" pitchFamily="18" charset="0"/>
              </a:rPr>
              <a:t>    attribute =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 list of lines that use the identifier, and some other fields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106" name="Text Box 70"/>
          <p:cNvSpPr txBox="1"/>
          <p:nvPr/>
        </p:nvSpPr>
        <p:spPr>
          <a:xfrm>
            <a:off x="0" y="6477000"/>
            <a:ext cx="990600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2/14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99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400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00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96" grpId="0" animBg="1"/>
      <p:bldP spid="39997" grpId="0"/>
      <p:bldP spid="39998" grpId="0"/>
      <p:bldP spid="39999" grpId="0"/>
      <p:bldP spid="40004" grpId="0" animBg="1"/>
      <p:bldP spid="400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Text Box 2"/>
          <p:cNvSpPr txBox="1"/>
          <p:nvPr/>
        </p:nvSpPr>
        <p:spPr>
          <a:xfrm>
            <a:off x="762000" y="1295400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243330" indent="-1243330"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Objects</a:t>
            </a:r>
            <a:r>
              <a:rPr lang="en-US" altLang="zh-CN" b="1" dirty="0">
                <a:latin typeface="Times New Roman" panose="02020603050405020304" pitchFamily="18" charset="0"/>
              </a:rPr>
              <a:t>:  </a:t>
            </a:r>
            <a:r>
              <a:rPr lang="en-US" altLang="zh-CN" sz="2000" b="1" dirty="0">
                <a:latin typeface="Arial" panose="020B0604020202020204" pitchFamily="34" charset="0"/>
              </a:rPr>
              <a:t>A set of name-attribute pairs, where the names are unique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40963" name="Text Box 3"/>
          <p:cNvSpPr txBox="1"/>
          <p:nvPr/>
        </p:nvSpPr>
        <p:spPr>
          <a:xfrm>
            <a:off x="762000" y="2133600"/>
            <a:ext cx="6710045" cy="38557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563880" indent="-563880"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Operations</a:t>
            </a:r>
            <a:r>
              <a:rPr lang="en-US" altLang="zh-CN" b="1" dirty="0">
                <a:latin typeface="Times New Roman" panose="02020603050405020304" pitchFamily="18" charset="0"/>
              </a:rPr>
              <a:t>: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563880" indent="-563880" fontAlgn="ctr">
              <a:lnSpc>
                <a:spcPct val="12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SymTab</a:t>
            </a: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Create(TableSize) </a:t>
            </a:r>
            <a:endParaRPr lang="en-US" altLang="zh-CN" sz="2000" b="1" dirty="0">
              <a:solidFill>
                <a:schemeClr val="accent1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563880" indent="-563880" fontAlgn="ctr">
              <a:lnSpc>
                <a:spcPct val="12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Boolean</a:t>
            </a: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IsIn(symtab, name) </a:t>
            </a: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判断是否在字典里</a:t>
            </a:r>
            <a:endParaRPr lang="en-US" altLang="zh-CN" sz="2000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563880" indent="-563880" fontAlgn="ctr">
              <a:lnSpc>
                <a:spcPct val="12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Attribute  Find(symtab, name) </a:t>
            </a:r>
            <a:endParaRPr lang="en-US" altLang="zh-CN" sz="2000" b="1" dirty="0">
              <a:solidFill>
                <a:schemeClr val="accent1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563880" indent="-563880" fontAlgn="ctr">
              <a:lnSpc>
                <a:spcPct val="12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SymTab  Insert(symtab, name, attr)</a:t>
            </a:r>
            <a:endParaRPr lang="en-US" altLang="zh-CN" sz="2000" b="1" dirty="0">
              <a:solidFill>
                <a:schemeClr val="accent1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563880" indent="-563880" fontAlgn="ctr">
              <a:lnSpc>
                <a:spcPct val="12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SymTab  Delete(symtab, name) </a:t>
            </a:r>
            <a:endParaRPr lang="en-US" altLang="zh-CN" sz="2000" b="1" dirty="0">
              <a:solidFill>
                <a:schemeClr val="accent1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0964" name="Text Box 4"/>
          <p:cNvSpPr txBox="1"/>
          <p:nvPr/>
        </p:nvSpPr>
        <p:spPr>
          <a:xfrm>
            <a:off x="685800" y="6858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altLang="zh-CN" sz="2000" b="1" dirty="0">
                <a:latin typeface="Arial" panose="020B0604020202020204" pitchFamily="34" charset="0"/>
                <a:sym typeface="Wingdings" panose="05000000000000000000" pitchFamily="2" charset="2"/>
              </a:rPr>
              <a:t>  Symbol Table ADT: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40965" name="AutoShape 5"/>
          <p:cNvSpPr/>
          <p:nvPr/>
        </p:nvSpPr>
        <p:spPr>
          <a:xfrm>
            <a:off x="2362200" y="4114800"/>
            <a:ext cx="304800" cy="304800"/>
          </a:xfrm>
          <a:prstGeom prst="irregularSeal2">
            <a:avLst/>
          </a:prstGeom>
          <a:solidFill>
            <a:srgbClr val="FF0000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0966" name="AutoShape 6"/>
          <p:cNvSpPr/>
          <p:nvPr/>
        </p:nvSpPr>
        <p:spPr>
          <a:xfrm>
            <a:off x="2286000" y="4724400"/>
            <a:ext cx="304800" cy="304800"/>
          </a:xfrm>
          <a:prstGeom prst="irregularSeal2">
            <a:avLst/>
          </a:prstGeom>
          <a:solidFill>
            <a:srgbClr val="FF0000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0967" name="AutoShape 7"/>
          <p:cNvSpPr/>
          <p:nvPr/>
        </p:nvSpPr>
        <p:spPr>
          <a:xfrm>
            <a:off x="2286000" y="5410200"/>
            <a:ext cx="304800" cy="304800"/>
          </a:xfrm>
          <a:prstGeom prst="irregularSeal2">
            <a:avLst/>
          </a:prstGeom>
          <a:solidFill>
            <a:srgbClr val="FF0000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28" name="Text Box 8"/>
          <p:cNvSpPr txBox="1"/>
          <p:nvPr/>
        </p:nvSpPr>
        <p:spPr>
          <a:xfrm>
            <a:off x="6934200" y="0"/>
            <a:ext cx="22034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§1  General Idea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5129" name="Text Box 9"/>
          <p:cNvSpPr txBox="1"/>
          <p:nvPr/>
        </p:nvSpPr>
        <p:spPr>
          <a:xfrm>
            <a:off x="0" y="6477000"/>
            <a:ext cx="990600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3/14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3" grpId="0"/>
      <p:bldP spid="40964" grpId="0"/>
      <p:bldP spid="40965" grpId="0" animBg="1"/>
      <p:bldP spid="40966" grpId="0" animBg="1"/>
      <p:bldP spid="409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Text Box 2"/>
          <p:cNvSpPr txBox="1"/>
          <p:nvPr/>
        </p:nvSpPr>
        <p:spPr>
          <a:xfrm>
            <a:off x="457200" y="457200"/>
            <a:ext cx="3048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Hash Tables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609600" y="1066800"/>
            <a:ext cx="3048000" cy="3429000"/>
            <a:chOff x="528" y="1296"/>
            <a:chExt cx="1920" cy="2160"/>
          </a:xfrm>
        </p:grpSpPr>
        <p:sp>
          <p:nvSpPr>
            <p:cNvPr id="6161" name="Rectangle 4"/>
            <p:cNvSpPr/>
            <p:nvPr/>
          </p:nvSpPr>
          <p:spPr>
            <a:xfrm>
              <a:off x="1056" y="1344"/>
              <a:ext cx="240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[0]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62" name="Rectangle 5"/>
            <p:cNvSpPr/>
            <p:nvPr/>
          </p:nvSpPr>
          <p:spPr>
            <a:xfrm>
              <a:off x="1296" y="1344"/>
              <a:ext cx="240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[1]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63" name="Rectangle 6"/>
            <p:cNvSpPr/>
            <p:nvPr/>
          </p:nvSpPr>
          <p:spPr>
            <a:xfrm>
              <a:off x="1536" y="1296"/>
              <a:ext cx="672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… …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64" name="Rectangle 7"/>
            <p:cNvSpPr/>
            <p:nvPr/>
          </p:nvSpPr>
          <p:spPr>
            <a:xfrm>
              <a:off x="2208" y="1344"/>
              <a:ext cx="240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[s</a:t>
              </a:r>
              <a:r>
                <a:rPr lang="en-US" altLang="zh-CN" sz="1800" b="1" dirty="0">
                  <a:solidFill>
                    <a:schemeClr val="accent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1</a:t>
              </a:r>
              <a:r>
                <a:rPr lang="en-US" altLang="zh-CN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]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6165" name="Group 8"/>
            <p:cNvGrpSpPr/>
            <p:nvPr/>
          </p:nvGrpSpPr>
          <p:grpSpPr>
            <a:xfrm>
              <a:off x="528" y="1584"/>
              <a:ext cx="1920" cy="288"/>
              <a:chOff x="528" y="1584"/>
              <a:chExt cx="1920" cy="288"/>
            </a:xfrm>
          </p:grpSpPr>
          <p:sp>
            <p:nvSpPr>
              <p:cNvPr id="6180" name="Rectangle 9"/>
              <p:cNvSpPr/>
              <p:nvPr/>
            </p:nvSpPr>
            <p:spPr>
              <a:xfrm>
                <a:off x="1056" y="1584"/>
                <a:ext cx="240" cy="288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81" name="Rectangle 10"/>
              <p:cNvSpPr/>
              <p:nvPr/>
            </p:nvSpPr>
            <p:spPr>
              <a:xfrm>
                <a:off x="1296" y="1584"/>
                <a:ext cx="240" cy="288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82" name="Rectangle 11"/>
              <p:cNvSpPr/>
              <p:nvPr/>
            </p:nvSpPr>
            <p:spPr>
              <a:xfrm>
                <a:off x="1536" y="1584"/>
                <a:ext cx="672" cy="288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</a:rPr>
                  <a:t>… …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83" name="Rectangle 12"/>
              <p:cNvSpPr/>
              <p:nvPr/>
            </p:nvSpPr>
            <p:spPr>
              <a:xfrm>
                <a:off x="2208" y="1584"/>
                <a:ext cx="240" cy="288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84" name="Rectangle 13"/>
              <p:cNvSpPr/>
              <p:nvPr/>
            </p:nvSpPr>
            <p:spPr>
              <a:xfrm>
                <a:off x="528" y="1632"/>
                <a:ext cx="528" cy="19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anchor="ctr" anchorCtr="0"/>
              <a:p>
                <a:pPr algn="ctr"/>
                <a:r>
                  <a:rPr lang="en-US" altLang="zh-CN" sz="18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ht [ 0 ]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166" name="Group 14"/>
            <p:cNvGrpSpPr/>
            <p:nvPr/>
          </p:nvGrpSpPr>
          <p:grpSpPr>
            <a:xfrm>
              <a:off x="528" y="1872"/>
              <a:ext cx="1920" cy="288"/>
              <a:chOff x="528" y="1584"/>
              <a:chExt cx="1920" cy="288"/>
            </a:xfrm>
          </p:grpSpPr>
          <p:sp>
            <p:nvSpPr>
              <p:cNvPr id="6175" name="Rectangle 15"/>
              <p:cNvSpPr/>
              <p:nvPr/>
            </p:nvSpPr>
            <p:spPr>
              <a:xfrm>
                <a:off x="1056" y="1584"/>
                <a:ext cx="240" cy="288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76" name="Rectangle 16"/>
              <p:cNvSpPr/>
              <p:nvPr/>
            </p:nvSpPr>
            <p:spPr>
              <a:xfrm>
                <a:off x="1296" y="1584"/>
                <a:ext cx="240" cy="288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77" name="Rectangle 17"/>
              <p:cNvSpPr/>
              <p:nvPr/>
            </p:nvSpPr>
            <p:spPr>
              <a:xfrm>
                <a:off x="1536" y="1584"/>
                <a:ext cx="672" cy="288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</a:rPr>
                  <a:t>… …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78" name="Rectangle 18"/>
              <p:cNvSpPr/>
              <p:nvPr/>
            </p:nvSpPr>
            <p:spPr>
              <a:xfrm>
                <a:off x="2208" y="1584"/>
                <a:ext cx="240" cy="288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79" name="Rectangle 19"/>
              <p:cNvSpPr/>
              <p:nvPr/>
            </p:nvSpPr>
            <p:spPr>
              <a:xfrm>
                <a:off x="528" y="1632"/>
                <a:ext cx="528" cy="19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anchor="ctr" anchorCtr="0"/>
              <a:p>
                <a:pPr algn="ctr"/>
                <a:r>
                  <a:rPr lang="en-US" altLang="zh-CN" sz="18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ht [ 1 ]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167" name="Group 20"/>
            <p:cNvGrpSpPr/>
            <p:nvPr/>
          </p:nvGrpSpPr>
          <p:grpSpPr>
            <a:xfrm>
              <a:off x="528" y="3168"/>
              <a:ext cx="1920" cy="288"/>
              <a:chOff x="528" y="1584"/>
              <a:chExt cx="1920" cy="288"/>
            </a:xfrm>
          </p:grpSpPr>
          <p:sp>
            <p:nvSpPr>
              <p:cNvPr id="6170" name="Rectangle 21"/>
              <p:cNvSpPr/>
              <p:nvPr/>
            </p:nvSpPr>
            <p:spPr>
              <a:xfrm>
                <a:off x="1056" y="1584"/>
                <a:ext cx="240" cy="288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71" name="Rectangle 22"/>
              <p:cNvSpPr/>
              <p:nvPr/>
            </p:nvSpPr>
            <p:spPr>
              <a:xfrm>
                <a:off x="1296" y="1584"/>
                <a:ext cx="240" cy="288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72" name="Rectangle 23"/>
              <p:cNvSpPr/>
              <p:nvPr/>
            </p:nvSpPr>
            <p:spPr>
              <a:xfrm>
                <a:off x="1536" y="1584"/>
                <a:ext cx="672" cy="288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</a:rPr>
                  <a:t>… …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73" name="Rectangle 24"/>
              <p:cNvSpPr/>
              <p:nvPr/>
            </p:nvSpPr>
            <p:spPr>
              <a:xfrm>
                <a:off x="2208" y="1584"/>
                <a:ext cx="240" cy="288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74" name="Rectangle 25"/>
              <p:cNvSpPr/>
              <p:nvPr/>
            </p:nvSpPr>
            <p:spPr>
              <a:xfrm>
                <a:off x="528" y="1632"/>
                <a:ext cx="528" cy="19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anchor="ctr" anchorCtr="0"/>
              <a:p>
                <a:pPr algn="ctr"/>
                <a:r>
                  <a:rPr lang="en-US" altLang="zh-CN" sz="18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ht [b</a:t>
                </a:r>
                <a:r>
                  <a:rPr lang="en-US" altLang="zh-CN" sz="1800" b="1" dirty="0">
                    <a:solidFill>
                      <a:schemeClr val="hlink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1</a:t>
                </a:r>
                <a:r>
                  <a:rPr lang="en-US" altLang="zh-CN" sz="18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]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168" name="Rectangle 26"/>
            <p:cNvSpPr/>
            <p:nvPr/>
          </p:nvSpPr>
          <p:spPr>
            <a:xfrm>
              <a:off x="1056" y="1584"/>
              <a:ext cx="1392" cy="1872"/>
            </a:xfrm>
            <a:prstGeom prst="rect">
              <a:avLst/>
            </a:prstGeom>
            <a:noFill/>
            <a:ln w="76200" cap="flat" cmpd="tri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       </a:t>
              </a:r>
              <a:r>
                <a:rPr lang="en-US" altLang="zh-CN" sz="3600" b="1" dirty="0">
                  <a:latin typeface="Times New Roman" panose="02020603050405020304" pitchFamily="18" charset="0"/>
                </a:rPr>
                <a:t>… …</a:t>
              </a:r>
              <a:endParaRPr lang="en-US" altLang="zh-CN" sz="3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69" name="Rectangle 27"/>
            <p:cNvSpPr/>
            <p:nvPr/>
          </p:nvSpPr>
          <p:spPr>
            <a:xfrm>
              <a:off x="720" y="2256"/>
              <a:ext cx="240" cy="864"/>
            </a:xfrm>
            <a:prstGeom prst="rect">
              <a:avLst/>
            </a:prstGeom>
            <a:noFill/>
            <a:ln w="25400">
              <a:noFill/>
            </a:ln>
          </p:spPr>
          <p:txBody>
            <a:bodyPr vert="eaVert" wrap="none" anchor="ctr" anchorCtr="0"/>
            <a:p>
              <a:pPr algn="ctr"/>
              <a:r>
                <a:rPr lang="en-US" altLang="zh-CN" sz="32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…  …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28"/>
          <p:cNvGrpSpPr/>
          <p:nvPr/>
        </p:nvGrpSpPr>
        <p:grpSpPr>
          <a:xfrm>
            <a:off x="3733800" y="1524000"/>
            <a:ext cx="1828800" cy="2971800"/>
            <a:chOff x="2352" y="1296"/>
            <a:chExt cx="1152" cy="1872"/>
          </a:xfrm>
        </p:grpSpPr>
        <p:sp>
          <p:nvSpPr>
            <p:cNvPr id="6159" name="AutoShape 29"/>
            <p:cNvSpPr/>
            <p:nvPr/>
          </p:nvSpPr>
          <p:spPr>
            <a:xfrm>
              <a:off x="2352" y="1296"/>
              <a:ext cx="240" cy="1872"/>
            </a:xfrm>
            <a:prstGeom prst="rightBrace">
              <a:avLst>
                <a:gd name="adj1" fmla="val 65000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60" name="Rectangle 30"/>
            <p:cNvSpPr/>
            <p:nvPr/>
          </p:nvSpPr>
          <p:spPr>
            <a:xfrm>
              <a:off x="2592" y="2064"/>
              <a:ext cx="912" cy="33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b buckets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31"/>
          <p:cNvGrpSpPr/>
          <p:nvPr/>
        </p:nvGrpSpPr>
        <p:grpSpPr>
          <a:xfrm>
            <a:off x="1524000" y="4572000"/>
            <a:ext cx="2133600" cy="685800"/>
            <a:chOff x="960" y="3216"/>
            <a:chExt cx="1344" cy="432"/>
          </a:xfrm>
        </p:grpSpPr>
        <p:sp>
          <p:nvSpPr>
            <p:cNvPr id="6157" name="AutoShape 32"/>
            <p:cNvSpPr/>
            <p:nvPr/>
          </p:nvSpPr>
          <p:spPr>
            <a:xfrm rot="-5400000">
              <a:off x="1536" y="2640"/>
              <a:ext cx="192" cy="1344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58" name="Rectangle 33"/>
            <p:cNvSpPr/>
            <p:nvPr/>
          </p:nvSpPr>
          <p:spPr>
            <a:xfrm>
              <a:off x="1200" y="3408"/>
              <a:ext cx="912" cy="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s slots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2018" name="Text Box 34"/>
          <p:cNvSpPr txBox="1"/>
          <p:nvPr/>
        </p:nvSpPr>
        <p:spPr>
          <a:xfrm>
            <a:off x="4343400" y="914400"/>
            <a:ext cx="4343400" cy="19177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      For each identifier 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  we define a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hash function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(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)</a:t>
            </a:r>
            <a:r>
              <a:rPr lang="en-US" altLang="zh-CN" b="1" dirty="0">
                <a:latin typeface="Times New Roman" panose="02020603050405020304" pitchFamily="18" charset="0"/>
              </a:rPr>
              <a:t> = position of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 in ht[ ] (i.e.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              the index of the bucket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              that contains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 )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2019" name="Text Box 35"/>
          <p:cNvSpPr txBox="1"/>
          <p:nvPr/>
        </p:nvSpPr>
        <p:spPr>
          <a:xfrm>
            <a:off x="4191000" y="3429000"/>
            <a:ext cx="4648200" cy="822325"/>
          </a:xfrm>
          <a:prstGeom prst="rect">
            <a:avLst/>
          </a:prstGeom>
          <a:noFill/>
          <a:ln w="25400">
            <a:noFill/>
          </a:ln>
        </p:spPr>
        <p:txBody>
          <a:bodyPr lIns="0" rIns="0">
            <a:spAutoFit/>
          </a:bodyPr>
          <a:p>
            <a:pPr marL="1244600" indent="-1244600"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 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::= total number of distinct possible values for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x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2020" name="Text Box 36"/>
          <p:cNvSpPr txBox="1"/>
          <p:nvPr/>
        </p:nvSpPr>
        <p:spPr>
          <a:xfrm>
            <a:off x="4191000" y="4267200"/>
            <a:ext cx="4648200" cy="822325"/>
          </a:xfrm>
          <a:prstGeom prst="rect">
            <a:avLst/>
          </a:prstGeom>
          <a:noFill/>
          <a:ln w="25400">
            <a:noFill/>
          </a:ln>
        </p:spPr>
        <p:txBody>
          <a:bodyPr lIns="0" rIns="0">
            <a:spAutoFit/>
          </a:bodyPr>
          <a:p>
            <a:pPr marL="1244600" indent="-1244600"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 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::= total number of identifiers in ht[ ]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2021" name="Text Box 37"/>
          <p:cNvSpPr txBox="1"/>
          <p:nvPr/>
        </p:nvSpPr>
        <p:spPr>
          <a:xfrm>
            <a:off x="4191000" y="5029200"/>
            <a:ext cx="4648200" cy="457200"/>
          </a:xfrm>
          <a:prstGeom prst="rect">
            <a:avLst/>
          </a:prstGeom>
          <a:noFill/>
          <a:ln w="25400">
            <a:noFill/>
          </a:ln>
        </p:spPr>
        <p:txBody>
          <a:bodyPr lIns="0" rIns="0">
            <a:spAutoFit/>
          </a:bodyPr>
          <a:p>
            <a:pPr marL="1244600" indent="-1244600"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  identifier density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::=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n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/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T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  <p:sp>
        <p:nvSpPr>
          <p:cNvPr id="42022" name="Text Box 38"/>
          <p:cNvSpPr txBox="1"/>
          <p:nvPr/>
        </p:nvSpPr>
        <p:spPr>
          <a:xfrm>
            <a:off x="4191000" y="5562600"/>
            <a:ext cx="4648200" cy="457200"/>
          </a:xfrm>
          <a:prstGeom prst="rect">
            <a:avLst/>
          </a:prstGeom>
          <a:noFill/>
          <a:ln w="25400">
            <a:noFill/>
          </a:ln>
        </p:spPr>
        <p:txBody>
          <a:bodyPr lIns="0" rIns="0">
            <a:spAutoFit/>
          </a:bodyPr>
          <a:p>
            <a:pPr marL="1244600" indent="-1244600"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  loading density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::=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n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/ (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s b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155" name="Text Box 39"/>
          <p:cNvSpPr txBox="1"/>
          <p:nvPr/>
        </p:nvSpPr>
        <p:spPr>
          <a:xfrm>
            <a:off x="6934200" y="0"/>
            <a:ext cx="22034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§1  General Idea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6156" name="Text Box 40"/>
          <p:cNvSpPr txBox="1"/>
          <p:nvPr/>
        </p:nvSpPr>
        <p:spPr>
          <a:xfrm>
            <a:off x="0" y="6477000"/>
            <a:ext cx="990600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4/14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20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20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2018" grpId="0"/>
      <p:bldP spid="42019" grpId="0"/>
      <p:bldP spid="42020" grpId="0"/>
      <p:bldP spid="42021" grpId="0"/>
      <p:bldP spid="420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1" name="Text Box 3"/>
          <p:cNvSpPr txBox="1"/>
          <p:nvPr/>
        </p:nvSpPr>
        <p:spPr>
          <a:xfrm>
            <a:off x="304800" y="76200"/>
            <a:ext cx="8534400" cy="1066800"/>
          </a:xfrm>
          <a:prstGeom prst="rect">
            <a:avLst/>
          </a:prstGeom>
          <a:noFill/>
          <a:ln w="25400">
            <a:noFill/>
          </a:ln>
        </p:spPr>
        <p:txBody>
          <a:bodyPr lIns="0" rIns="0">
            <a:spAutoFit/>
          </a:bodyPr>
          <a:p>
            <a:pPr marL="660400" indent="-660400">
              <a:spcBef>
                <a:spcPct val="50000"/>
              </a:spcBef>
            </a:pPr>
            <a:r>
              <a:rPr lang="en-US" altLang="zh-CN" sz="40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 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A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 collision 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occurs when we hash two nonidentical identifiers into the same bucket, i.e.  </a:t>
            </a:r>
            <a:r>
              <a:rPr lang="en-US" altLang="zh-CN" b="1" i="1" dirty="0">
                <a:latin typeface="Times New Roman" panose="02020603050405020304" pitchFamily="18" charset="0"/>
                <a:sym typeface="Webdings" panose="05030102010509060703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 ( </a:t>
            </a:r>
            <a:r>
              <a:rPr lang="en-US" altLang="zh-CN" b="1" i="1" dirty="0">
                <a:latin typeface="Times New Roman" panose="02020603050405020304" pitchFamily="18" charset="0"/>
                <a:sym typeface="Webdings" panose="05030102010509060703" pitchFamily="18" charset="2"/>
              </a:rPr>
              <a:t>i</a:t>
            </a:r>
            <a:r>
              <a:rPr lang="en-US" altLang="zh-CN" b="1" baseline="-25000" dirty="0">
                <a:latin typeface="Times New Roman" panose="02020603050405020304" pitchFamily="18" charset="0"/>
                <a:sym typeface="Webdings" panose="05030102010509060703" pitchFamily="18" charset="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 ) = </a:t>
            </a:r>
            <a:r>
              <a:rPr lang="en-US" altLang="zh-CN" b="1" i="1" dirty="0">
                <a:latin typeface="Times New Roman" panose="02020603050405020304" pitchFamily="18" charset="0"/>
                <a:sym typeface="Webdings" panose="05030102010509060703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 ( </a:t>
            </a:r>
            <a:r>
              <a:rPr lang="en-US" altLang="zh-CN" b="1" i="1" dirty="0">
                <a:latin typeface="Times New Roman" panose="02020603050405020304" pitchFamily="18" charset="0"/>
                <a:sym typeface="Webdings" panose="05030102010509060703" pitchFamily="18" charset="2"/>
              </a:rPr>
              <a:t>i</a:t>
            </a:r>
            <a:r>
              <a:rPr lang="en-US" altLang="zh-CN" b="1" baseline="-25000" dirty="0">
                <a:latin typeface="Times New Roman" panose="02020603050405020304" pitchFamily="18" charset="0"/>
                <a:sym typeface="Webdings" panose="05030102010509060703" pitchFamily="18" charset="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 ) when </a:t>
            </a:r>
            <a:r>
              <a:rPr lang="en-US" altLang="zh-CN" b="1" i="1" dirty="0">
                <a:latin typeface="Times New Roman" panose="02020603050405020304" pitchFamily="18" charset="0"/>
                <a:sym typeface="Webdings" panose="05030102010509060703" pitchFamily="18" charset="2"/>
              </a:rPr>
              <a:t>i</a:t>
            </a:r>
            <a:r>
              <a:rPr lang="en-US" altLang="zh-CN" b="1" baseline="-25000" dirty="0">
                <a:latin typeface="Times New Roman" panose="02020603050405020304" pitchFamily="18" charset="0"/>
                <a:sym typeface="Webdings" panose="05030102010509060703" pitchFamily="18" charset="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3012" name="Text Box 4"/>
          <p:cNvSpPr txBox="1"/>
          <p:nvPr/>
        </p:nvSpPr>
        <p:spPr>
          <a:xfrm>
            <a:off x="304800" y="914400"/>
            <a:ext cx="8534400" cy="1066800"/>
          </a:xfrm>
          <a:prstGeom prst="rect">
            <a:avLst/>
          </a:prstGeom>
          <a:noFill/>
          <a:ln w="25400">
            <a:noFill/>
          </a:ln>
        </p:spPr>
        <p:txBody>
          <a:bodyPr lIns="0" rIns="0">
            <a:spAutoFit/>
          </a:bodyPr>
          <a:p>
            <a:pPr marL="660400" indent="-660400">
              <a:spcBef>
                <a:spcPct val="50000"/>
              </a:spcBef>
            </a:pPr>
            <a:r>
              <a:rPr lang="en-US" altLang="zh-CN" sz="40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 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An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 overflow 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occurs when we hash a new identifier into a full bucket.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7172" name="AutoShape 5"/>
          <p:cNvSpPr/>
          <p:nvPr/>
        </p:nvSpPr>
        <p:spPr>
          <a:xfrm flipV="1">
            <a:off x="2819400" y="1600200"/>
            <a:ext cx="5334000" cy="1066800"/>
          </a:xfrm>
          <a:prstGeom prst="wedgeEllipseCallout">
            <a:avLst>
              <a:gd name="adj1" fmla="val -55986"/>
              <a:gd name="adj2" fmla="val 75593"/>
            </a:avLst>
          </a:prstGeom>
          <a:gradFill rotWithShape="0">
            <a:gsLst>
              <a:gs pos="0">
                <a:srgbClr val="D5D5D5"/>
              </a:gs>
              <a:gs pos="100000">
                <a:srgbClr val="FFFFFF"/>
              </a:gs>
            </a:gsLst>
            <a:lin ang="5400000" scaled="1"/>
            <a:tileRect/>
          </a:gra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Collision and overflow happen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simultaneously if s = 1.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3014" name="Text Box 6"/>
          <p:cNvSpPr txBox="1"/>
          <p:nvPr/>
        </p:nvSpPr>
        <p:spPr>
          <a:xfrm>
            <a:off x="304800" y="1981200"/>
            <a:ext cx="8305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905000" indent="-1905000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</a:rPr>
              <a:t>〖</a:t>
            </a:r>
            <a:r>
              <a:rPr lang="en-US" altLang="zh-CN" b="1" dirty="0">
                <a:latin typeface="Times New Roman" panose="02020603050405020304" pitchFamily="18" charset="0"/>
              </a:rPr>
              <a:t>Example</a:t>
            </a: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</a:rPr>
              <a:t>〗</a:t>
            </a:r>
            <a:r>
              <a:rPr lang="en-US" altLang="zh-CN" b="1" dirty="0">
                <a:latin typeface="Times New Roman" panose="02020603050405020304" pitchFamily="18" charset="0"/>
              </a:rPr>
              <a:t>  Mapping 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= 10  </a:t>
            </a:r>
            <a:r>
              <a:rPr lang="en-US" altLang="zh-CN" b="1" dirty="0">
                <a:latin typeface="Arial" panose="020B0604020202020204" pitchFamily="34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 library functions into a hash table ht[ ] with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 = 26 buckets and 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 = 2.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5791200" y="2971800"/>
            <a:ext cx="2514600" cy="3048000"/>
            <a:chOff x="3648" y="2064"/>
            <a:chExt cx="1584" cy="1920"/>
          </a:xfrm>
        </p:grpSpPr>
        <p:sp>
          <p:nvSpPr>
            <p:cNvPr id="7205" name="Rectangle 8"/>
            <p:cNvSpPr/>
            <p:nvPr/>
          </p:nvSpPr>
          <p:spPr>
            <a:xfrm>
              <a:off x="4704" y="2064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Slot 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06" name="Rectangle 9"/>
            <p:cNvSpPr/>
            <p:nvPr/>
          </p:nvSpPr>
          <p:spPr>
            <a:xfrm>
              <a:off x="4176" y="2064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Slot 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07" name="Rectangle 10"/>
            <p:cNvSpPr/>
            <p:nvPr/>
          </p:nvSpPr>
          <p:spPr>
            <a:xfrm>
              <a:off x="3648" y="2064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08" name="Rectangle 11"/>
            <p:cNvSpPr/>
            <p:nvPr/>
          </p:nvSpPr>
          <p:spPr>
            <a:xfrm>
              <a:off x="4176" y="2256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09" name="Rectangle 12"/>
            <p:cNvSpPr/>
            <p:nvPr/>
          </p:nvSpPr>
          <p:spPr>
            <a:xfrm>
              <a:off x="4704" y="2256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10" name="Rectangle 13"/>
            <p:cNvSpPr/>
            <p:nvPr/>
          </p:nvSpPr>
          <p:spPr>
            <a:xfrm>
              <a:off x="3648" y="2256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11" name="Rectangle 14"/>
            <p:cNvSpPr/>
            <p:nvPr/>
          </p:nvSpPr>
          <p:spPr>
            <a:xfrm>
              <a:off x="4176" y="2448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12" name="Rectangle 15"/>
            <p:cNvSpPr/>
            <p:nvPr/>
          </p:nvSpPr>
          <p:spPr>
            <a:xfrm>
              <a:off x="4704" y="2448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13" name="Rectangle 16"/>
            <p:cNvSpPr/>
            <p:nvPr/>
          </p:nvSpPr>
          <p:spPr>
            <a:xfrm>
              <a:off x="3648" y="2448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14" name="Rectangle 17"/>
            <p:cNvSpPr/>
            <p:nvPr/>
          </p:nvSpPr>
          <p:spPr>
            <a:xfrm>
              <a:off x="4176" y="2640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15" name="Rectangle 18"/>
            <p:cNvSpPr/>
            <p:nvPr/>
          </p:nvSpPr>
          <p:spPr>
            <a:xfrm>
              <a:off x="4704" y="2640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16" name="Rectangle 19"/>
            <p:cNvSpPr/>
            <p:nvPr/>
          </p:nvSpPr>
          <p:spPr>
            <a:xfrm>
              <a:off x="3648" y="2640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17" name="Rectangle 20"/>
            <p:cNvSpPr/>
            <p:nvPr/>
          </p:nvSpPr>
          <p:spPr>
            <a:xfrm>
              <a:off x="4176" y="2832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18" name="Rectangle 21"/>
            <p:cNvSpPr/>
            <p:nvPr/>
          </p:nvSpPr>
          <p:spPr>
            <a:xfrm>
              <a:off x="4704" y="2832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19" name="Rectangle 22"/>
            <p:cNvSpPr/>
            <p:nvPr/>
          </p:nvSpPr>
          <p:spPr>
            <a:xfrm>
              <a:off x="3648" y="2832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20" name="Rectangle 23"/>
            <p:cNvSpPr/>
            <p:nvPr/>
          </p:nvSpPr>
          <p:spPr>
            <a:xfrm>
              <a:off x="4176" y="3024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21" name="Rectangle 24"/>
            <p:cNvSpPr/>
            <p:nvPr/>
          </p:nvSpPr>
          <p:spPr>
            <a:xfrm>
              <a:off x="4704" y="3024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22" name="Rectangle 25"/>
            <p:cNvSpPr/>
            <p:nvPr/>
          </p:nvSpPr>
          <p:spPr>
            <a:xfrm>
              <a:off x="3648" y="3024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23" name="Rectangle 26"/>
            <p:cNvSpPr/>
            <p:nvPr/>
          </p:nvSpPr>
          <p:spPr>
            <a:xfrm>
              <a:off x="4176" y="3216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24" name="Rectangle 27"/>
            <p:cNvSpPr/>
            <p:nvPr/>
          </p:nvSpPr>
          <p:spPr>
            <a:xfrm>
              <a:off x="4704" y="3216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25" name="Rectangle 28"/>
            <p:cNvSpPr/>
            <p:nvPr/>
          </p:nvSpPr>
          <p:spPr>
            <a:xfrm>
              <a:off x="3648" y="3216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26" name="Rectangle 29"/>
            <p:cNvSpPr/>
            <p:nvPr/>
          </p:nvSpPr>
          <p:spPr>
            <a:xfrm>
              <a:off x="4176" y="3408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27" name="Rectangle 30"/>
            <p:cNvSpPr/>
            <p:nvPr/>
          </p:nvSpPr>
          <p:spPr>
            <a:xfrm>
              <a:off x="4704" y="3408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28" name="Rectangle 31"/>
            <p:cNvSpPr/>
            <p:nvPr/>
          </p:nvSpPr>
          <p:spPr>
            <a:xfrm>
              <a:off x="3648" y="3408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6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29" name="Rectangle 32"/>
            <p:cNvSpPr/>
            <p:nvPr/>
          </p:nvSpPr>
          <p:spPr>
            <a:xfrm>
              <a:off x="4176" y="3600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30" name="Rectangle 33"/>
            <p:cNvSpPr/>
            <p:nvPr/>
          </p:nvSpPr>
          <p:spPr>
            <a:xfrm>
              <a:off x="4704" y="3600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31" name="Rectangle 34"/>
            <p:cNvSpPr/>
            <p:nvPr/>
          </p:nvSpPr>
          <p:spPr>
            <a:xfrm>
              <a:off x="3648" y="3600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……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32" name="Rectangle 35"/>
            <p:cNvSpPr/>
            <p:nvPr/>
          </p:nvSpPr>
          <p:spPr>
            <a:xfrm>
              <a:off x="4176" y="3792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33" name="Rectangle 36"/>
            <p:cNvSpPr/>
            <p:nvPr/>
          </p:nvSpPr>
          <p:spPr>
            <a:xfrm>
              <a:off x="4704" y="3792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34" name="Rectangle 37"/>
            <p:cNvSpPr/>
            <p:nvPr/>
          </p:nvSpPr>
          <p:spPr>
            <a:xfrm>
              <a:off x="3648" y="3792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25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35" name="Rectangle 38"/>
            <p:cNvSpPr/>
            <p:nvPr/>
          </p:nvSpPr>
          <p:spPr>
            <a:xfrm>
              <a:off x="3648" y="2064"/>
              <a:ext cx="1584" cy="1920"/>
            </a:xfrm>
            <a:prstGeom prst="rect">
              <a:avLst/>
            </a:prstGeom>
            <a:noFill/>
            <a:ln w="76200" cap="flat" cmpd="tri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3047" name="Text Box 39"/>
          <p:cNvSpPr txBox="1"/>
          <p:nvPr/>
        </p:nvSpPr>
        <p:spPr>
          <a:xfrm>
            <a:off x="533400" y="2895600"/>
            <a:ext cx="35052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Loading density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=  ?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3048" name="Rectangle 40"/>
          <p:cNvSpPr/>
          <p:nvPr/>
        </p:nvSpPr>
        <p:spPr>
          <a:xfrm>
            <a:off x="3276600" y="2971800"/>
            <a:ext cx="1905000" cy="3810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10 / 52 = 0.19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3049" name="Text Box 41"/>
          <p:cNvSpPr txBox="1"/>
          <p:nvPr/>
        </p:nvSpPr>
        <p:spPr>
          <a:xfrm>
            <a:off x="533400" y="3429000"/>
            <a:ext cx="4800600" cy="82232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To map the letters 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 ~ </a:t>
            </a:r>
            <a:r>
              <a:rPr lang="en-US" altLang="zh-CN" b="1" i="1" dirty="0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  to 0 ~ 25, we may define 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 (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 ) =  ?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3050" name="Rectangle 42"/>
          <p:cNvSpPr/>
          <p:nvPr/>
        </p:nvSpPr>
        <p:spPr>
          <a:xfrm>
            <a:off x="3581400" y="3810000"/>
            <a:ext cx="1905000" cy="3810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p>
            <a:r>
              <a:rPr lang="en-US" altLang="zh-CN" b="1" i="1" dirty="0">
                <a:latin typeface="Times New Roman" panose="02020603050405020304" pitchFamily="18" charset="0"/>
              </a:rPr>
              <a:t> x</a:t>
            </a:r>
            <a:r>
              <a:rPr lang="en-US" altLang="zh-CN" b="1" dirty="0">
                <a:latin typeface="Times New Roman" panose="02020603050405020304" pitchFamily="18" charset="0"/>
              </a:rPr>
              <a:t> [ 0 ]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 ‘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3051" name="Rectangle 43"/>
          <p:cNvSpPr/>
          <p:nvPr/>
        </p:nvSpPr>
        <p:spPr>
          <a:xfrm>
            <a:off x="914400" y="4419600"/>
            <a:ext cx="7620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acos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3052" name="Rectangle 44"/>
          <p:cNvSpPr/>
          <p:nvPr/>
        </p:nvSpPr>
        <p:spPr>
          <a:xfrm>
            <a:off x="6629400" y="3276600"/>
            <a:ext cx="838200" cy="3048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acos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43053" name="Rectangle 45"/>
          <p:cNvSpPr/>
          <p:nvPr/>
        </p:nvSpPr>
        <p:spPr>
          <a:xfrm>
            <a:off x="1752600" y="4419600"/>
            <a:ext cx="9144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define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3054" name="Rectangle 46"/>
          <p:cNvSpPr/>
          <p:nvPr/>
        </p:nvSpPr>
        <p:spPr>
          <a:xfrm>
            <a:off x="6629400" y="4191000"/>
            <a:ext cx="838200" cy="3048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define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43055" name="Rectangle 47"/>
          <p:cNvSpPr/>
          <p:nvPr/>
        </p:nvSpPr>
        <p:spPr>
          <a:xfrm>
            <a:off x="2667000" y="4419600"/>
            <a:ext cx="9144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float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3056" name="Rectangle 48"/>
          <p:cNvSpPr/>
          <p:nvPr/>
        </p:nvSpPr>
        <p:spPr>
          <a:xfrm>
            <a:off x="6629400" y="4800600"/>
            <a:ext cx="838200" cy="3048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float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43057" name="Rectangle 49"/>
          <p:cNvSpPr/>
          <p:nvPr/>
        </p:nvSpPr>
        <p:spPr>
          <a:xfrm>
            <a:off x="3429000" y="4419600"/>
            <a:ext cx="9144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exp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3058" name="Rectangle 50"/>
          <p:cNvSpPr/>
          <p:nvPr/>
        </p:nvSpPr>
        <p:spPr>
          <a:xfrm>
            <a:off x="6629400" y="4495800"/>
            <a:ext cx="838200" cy="3048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exp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43059" name="Rectangle 51"/>
          <p:cNvSpPr/>
          <p:nvPr/>
        </p:nvSpPr>
        <p:spPr>
          <a:xfrm>
            <a:off x="4191000" y="4419600"/>
            <a:ext cx="9144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char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3060" name="Rectangle 52"/>
          <p:cNvSpPr/>
          <p:nvPr/>
        </p:nvSpPr>
        <p:spPr>
          <a:xfrm>
            <a:off x="6629400" y="3886200"/>
            <a:ext cx="838200" cy="3048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char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43061" name="Rectangle 53"/>
          <p:cNvSpPr/>
          <p:nvPr/>
        </p:nvSpPr>
        <p:spPr>
          <a:xfrm>
            <a:off x="838200" y="4876800"/>
            <a:ext cx="9144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atan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3062" name="Rectangle 54"/>
          <p:cNvSpPr/>
          <p:nvPr/>
        </p:nvSpPr>
        <p:spPr>
          <a:xfrm>
            <a:off x="5791200" y="3276600"/>
            <a:ext cx="838200" cy="304800"/>
          </a:xfrm>
          <a:prstGeom prst="rect">
            <a:avLst/>
          </a:prstGeom>
          <a:solidFill>
            <a:srgbClr val="FF0000">
              <a:alpha val="50195"/>
            </a:srgbClr>
          </a:solidFill>
          <a:ln w="25400">
            <a:noFill/>
          </a:ln>
        </p:spPr>
        <p:txBody>
          <a:bodyPr wrap="none" anchor="ctr" anchorCtr="0"/>
          <a:p>
            <a:pPr algn="ctr"/>
            <a:endParaRPr lang="zh-CN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43063" name="Rectangle 55"/>
          <p:cNvSpPr/>
          <p:nvPr/>
        </p:nvSpPr>
        <p:spPr>
          <a:xfrm>
            <a:off x="7467600" y="3276600"/>
            <a:ext cx="838200" cy="3048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atan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43064" name="Rectangle 56"/>
          <p:cNvSpPr/>
          <p:nvPr/>
        </p:nvSpPr>
        <p:spPr>
          <a:xfrm>
            <a:off x="1752600" y="4876800"/>
            <a:ext cx="9144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ceil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3065" name="Rectangle 57"/>
          <p:cNvSpPr/>
          <p:nvPr/>
        </p:nvSpPr>
        <p:spPr>
          <a:xfrm>
            <a:off x="5791200" y="3886200"/>
            <a:ext cx="838200" cy="304800"/>
          </a:xfrm>
          <a:prstGeom prst="rect">
            <a:avLst/>
          </a:prstGeom>
          <a:solidFill>
            <a:srgbClr val="FF0000">
              <a:alpha val="50195"/>
            </a:srgbClr>
          </a:solidFill>
          <a:ln w="25400">
            <a:noFill/>
          </a:ln>
        </p:spPr>
        <p:txBody>
          <a:bodyPr wrap="none" anchor="ctr" anchorCtr="0"/>
          <a:p>
            <a:pPr algn="ctr"/>
            <a:endParaRPr lang="zh-CN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43066" name="Rectangle 58"/>
          <p:cNvSpPr/>
          <p:nvPr/>
        </p:nvSpPr>
        <p:spPr>
          <a:xfrm>
            <a:off x="7467600" y="3886200"/>
            <a:ext cx="838200" cy="3048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ceil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43067" name="Rectangle 59"/>
          <p:cNvSpPr/>
          <p:nvPr/>
        </p:nvSpPr>
        <p:spPr>
          <a:xfrm>
            <a:off x="2590800" y="4876800"/>
            <a:ext cx="9144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floor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3068" name="Rectangle 60"/>
          <p:cNvSpPr/>
          <p:nvPr/>
        </p:nvSpPr>
        <p:spPr>
          <a:xfrm>
            <a:off x="5791200" y="4800600"/>
            <a:ext cx="838200" cy="304800"/>
          </a:xfrm>
          <a:prstGeom prst="rect">
            <a:avLst/>
          </a:prstGeom>
          <a:solidFill>
            <a:srgbClr val="FF0000">
              <a:alpha val="50195"/>
            </a:srgbClr>
          </a:solidFill>
          <a:ln w="25400">
            <a:noFill/>
          </a:ln>
        </p:spPr>
        <p:txBody>
          <a:bodyPr wrap="none" anchor="ctr" anchorCtr="0"/>
          <a:p>
            <a:pPr algn="ctr"/>
            <a:endParaRPr lang="zh-CN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43069" name="Rectangle 61"/>
          <p:cNvSpPr/>
          <p:nvPr/>
        </p:nvSpPr>
        <p:spPr>
          <a:xfrm>
            <a:off x="7467600" y="4800600"/>
            <a:ext cx="838200" cy="3048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floor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43070" name="Rectangle 62"/>
          <p:cNvSpPr/>
          <p:nvPr/>
        </p:nvSpPr>
        <p:spPr>
          <a:xfrm>
            <a:off x="3429000" y="4876800"/>
            <a:ext cx="9144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clock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3071" name="Rectangle 63"/>
          <p:cNvSpPr/>
          <p:nvPr/>
        </p:nvSpPr>
        <p:spPr>
          <a:xfrm>
            <a:off x="5791200" y="3886200"/>
            <a:ext cx="838200" cy="304800"/>
          </a:xfrm>
          <a:prstGeom prst="rect">
            <a:avLst/>
          </a:prstGeom>
          <a:solidFill>
            <a:srgbClr val="0000FF">
              <a:alpha val="50195"/>
            </a:srgbClr>
          </a:solidFill>
          <a:ln w="25400">
            <a:noFill/>
          </a:ln>
        </p:spPr>
        <p:txBody>
          <a:bodyPr wrap="none" anchor="ctr" anchorCtr="0"/>
          <a:p>
            <a:pPr algn="ctr"/>
            <a:endParaRPr lang="zh-CN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43072" name="Rectangle 64"/>
          <p:cNvSpPr/>
          <p:nvPr/>
        </p:nvSpPr>
        <p:spPr>
          <a:xfrm>
            <a:off x="4267200" y="4876800"/>
            <a:ext cx="9144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ctime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3073" name="Line 65"/>
          <p:cNvSpPr/>
          <p:nvPr/>
        </p:nvSpPr>
        <p:spPr>
          <a:xfrm>
            <a:off x="3505200" y="5257800"/>
            <a:ext cx="16002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74" name="Text Box 66" descr="再生纸"/>
          <p:cNvSpPr txBox="1">
            <a:spLocks noChangeArrowheads="1"/>
          </p:cNvSpPr>
          <p:nvPr/>
        </p:nvSpPr>
        <p:spPr bwMode="auto">
          <a:xfrm>
            <a:off x="457200" y="5486400"/>
            <a:ext cx="5181600" cy="909638"/>
          </a:xfrm>
          <a:prstGeom prst="rect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solidFill>
              <a:schemeClr val="accent2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Without overflow</a:t>
            </a:r>
            <a:r>
              <a:rPr kumimoji="1" lang="en-US" altLang="zh-CN" b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endParaRPr kumimoji="1" lang="en-US" altLang="zh-CN" b="1" kern="1200" cap="none" spc="0" normalizeH="0" baseline="0" noProof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800" b="1" i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800" b="1" i="1" kern="1200" cap="none" spc="0" normalizeH="0" baseline="-2500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search</a:t>
            </a:r>
            <a:r>
              <a:rPr kumimoji="1" lang="en-US" altLang="zh-CN" sz="2800" b="1" i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T</a:t>
            </a:r>
            <a:r>
              <a:rPr kumimoji="1" lang="en-US" altLang="zh-CN" sz="2800" b="1" i="1" kern="1200" cap="none" spc="0" normalizeH="0" baseline="-2500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insert</a:t>
            </a:r>
            <a:r>
              <a:rPr kumimoji="1" lang="en-US" altLang="zh-CN" sz="2800" b="1" i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T</a:t>
            </a:r>
            <a:r>
              <a:rPr kumimoji="1" lang="en-US" altLang="zh-CN" sz="2800" b="1" i="1" kern="1200" cap="none" spc="0" normalizeH="0" baseline="-2500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delete</a:t>
            </a:r>
            <a:r>
              <a:rPr kumimoji="1" lang="en-US" altLang="zh-CN" sz="2800" b="1" i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1" lang="en-US" altLang="zh-CN" sz="2800" b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O( 1 )</a:t>
            </a:r>
            <a:endParaRPr kumimoji="1" lang="en-US" altLang="zh-CN" b="1" kern="1200" cap="none" spc="0" normalizeH="0" baseline="0" noProof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3" name="Text Box 67"/>
          <p:cNvSpPr txBox="1"/>
          <p:nvPr/>
        </p:nvSpPr>
        <p:spPr>
          <a:xfrm>
            <a:off x="6934200" y="0"/>
            <a:ext cx="22034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§1  General Idea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7204" name="Text Box 68"/>
          <p:cNvSpPr txBox="1"/>
          <p:nvPr/>
        </p:nvSpPr>
        <p:spPr>
          <a:xfrm>
            <a:off x="0" y="6477000"/>
            <a:ext cx="990600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5/14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蛙鸣周期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0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0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0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430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43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430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43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430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430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430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43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430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9" dur="500"/>
                                        <p:tgtEl>
                                          <p:spTgt spid="430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500"/>
                                        <p:tgtEl>
                                          <p:spTgt spid="430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500"/>
                                        <p:tgtEl>
                                          <p:spTgt spid="430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7" dur="500"/>
                                        <p:tgtEl>
                                          <p:spTgt spid="430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5" dur="500"/>
                                        <p:tgtEl>
                                          <p:spTgt spid="430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0" dur="500"/>
                                        <p:tgtEl>
                                          <p:spTgt spid="430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蛙鸣周期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430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错误时奏乐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430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12" grpId="0"/>
      <p:bldP spid="7172" grpId="0" animBg="1"/>
      <p:bldP spid="43014" grpId="0"/>
      <p:bldP spid="43047" grpId="0"/>
      <p:bldP spid="43048" grpId="0" animBg="1"/>
      <p:bldP spid="43049" grpId="0"/>
      <p:bldP spid="43050" grpId="0" animBg="1"/>
      <p:bldP spid="43051" grpId="0"/>
      <p:bldP spid="43052" grpId="0" animBg="1"/>
      <p:bldP spid="43053" grpId="0"/>
      <p:bldP spid="43054" grpId="0" animBg="1"/>
      <p:bldP spid="43055" grpId="0"/>
      <p:bldP spid="43056" grpId="0" animBg="1"/>
      <p:bldP spid="43057" grpId="0"/>
      <p:bldP spid="43058" grpId="0" animBg="1"/>
      <p:bldP spid="43059" grpId="0"/>
      <p:bldP spid="43060" grpId="0" animBg="1"/>
      <p:bldP spid="43061" grpId="0"/>
      <p:bldP spid="43062" grpId="0" animBg="1"/>
      <p:bldP spid="43063" grpId="0" animBg="1"/>
      <p:bldP spid="43064" grpId="0"/>
      <p:bldP spid="43065" grpId="0" animBg="1"/>
      <p:bldP spid="43066" grpId="0" animBg="1"/>
      <p:bldP spid="43067" grpId="0"/>
      <p:bldP spid="43068" grpId="0" animBg="1"/>
      <p:bldP spid="43069" grpId="0" animBg="1"/>
      <p:bldP spid="43070" grpId="0"/>
      <p:bldP spid="43071" grpId="0" animBg="1"/>
      <p:bldP spid="43072" grpId="0"/>
      <p:bldP spid="430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ext Box 2"/>
          <p:cNvSpPr txBox="1"/>
          <p:nvPr/>
        </p:nvSpPr>
        <p:spPr>
          <a:xfrm>
            <a:off x="533400" y="762000"/>
            <a:ext cx="27432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Properties of  </a:t>
            </a:r>
            <a:r>
              <a:rPr lang="en-US" altLang="zh-CN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:</a:t>
            </a:r>
            <a:endParaRPr lang="en-US" altLang="zh-CN"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Text Box 3"/>
          <p:cNvSpPr txBox="1"/>
          <p:nvPr/>
        </p:nvSpPr>
        <p:spPr>
          <a:xfrm>
            <a:off x="685800" y="1295400"/>
            <a:ext cx="8077200" cy="822325"/>
          </a:xfrm>
          <a:prstGeom prst="rect">
            <a:avLst/>
          </a:prstGeom>
          <a:noFill/>
          <a:ln w="25400">
            <a:noFill/>
          </a:ln>
        </p:spPr>
        <p:txBody>
          <a:bodyPr lIns="0" rIns="0">
            <a:spAutoFit/>
          </a:bodyPr>
          <a:p>
            <a:pPr marL="389255" indent="-389255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 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(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) must be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easy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to compute and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minimizes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the number of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collisions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8916" name="Text Box 4"/>
          <p:cNvSpPr txBox="1"/>
          <p:nvPr/>
        </p:nvSpPr>
        <p:spPr>
          <a:xfrm>
            <a:off x="685800" y="2133600"/>
            <a:ext cx="8077200" cy="1187450"/>
          </a:xfrm>
          <a:prstGeom prst="rect">
            <a:avLst/>
          </a:prstGeom>
          <a:noFill/>
          <a:ln w="25400">
            <a:noFill/>
          </a:ln>
        </p:spPr>
        <p:txBody>
          <a:bodyPr lIns="0" rIns="0">
            <a:spAutoFit/>
          </a:bodyPr>
          <a:p>
            <a:pPr marL="389255" indent="-389255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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(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) should be unbiased.  That is, for any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and any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, we have that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Probability(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(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) =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) = 1 /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.  Such kind of a hash function is called a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uniform hash function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zh-CN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8917" name="Text Box 5"/>
          <p:cNvSpPr txBox="1"/>
          <p:nvPr/>
        </p:nvSpPr>
        <p:spPr>
          <a:xfrm>
            <a:off x="381000" y="152400"/>
            <a:ext cx="3581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§2  Hash Function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8918" name="Rectangle 6" descr="棕色大理石"/>
          <p:cNvSpPr>
            <a:spLocks noChangeArrowheads="1"/>
          </p:cNvSpPr>
          <p:nvPr/>
        </p:nvSpPr>
        <p:spPr bwMode="auto">
          <a:xfrm>
            <a:off x="838200" y="3581400"/>
            <a:ext cx="7391400" cy="914400"/>
          </a:xfrm>
          <a:prstGeom prst="rect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miter lim="800000"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f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(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x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) 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%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TableSize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;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/* if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is an integer */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CC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9" name="Text Box 7"/>
          <p:cNvSpPr txBox="1"/>
          <p:nvPr/>
        </p:nvSpPr>
        <p:spPr>
          <a:xfrm>
            <a:off x="838200" y="4648200"/>
            <a:ext cx="7467600" cy="579438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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What if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TableSize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= 10 and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’s are all end in zero?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8920" name="Text Box 8"/>
          <p:cNvSpPr txBox="1"/>
          <p:nvPr/>
        </p:nvSpPr>
        <p:spPr>
          <a:xfrm>
            <a:off x="838200" y="5181600"/>
            <a:ext cx="7467600" cy="94456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4577080" indent="-4577080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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TableSize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prime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number ----  good for random integer keys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8201" name="Text Box 9"/>
          <p:cNvSpPr txBox="1"/>
          <p:nvPr/>
        </p:nvSpPr>
        <p:spPr>
          <a:xfrm>
            <a:off x="0" y="6477000"/>
            <a:ext cx="990600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6/14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5" grpId="0"/>
      <p:bldP spid="38916" grpId="0"/>
      <p:bldP spid="38917" grpId="0"/>
      <p:bldP spid="38918" grpId="0" animBg="1"/>
      <p:bldP spid="38919" grpId="0"/>
      <p:bldP spid="389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ext Box 2"/>
          <p:cNvSpPr txBox="1"/>
          <p:nvPr/>
        </p:nvSpPr>
        <p:spPr>
          <a:xfrm>
            <a:off x="6934200" y="0"/>
            <a:ext cx="22034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§2  Hash Function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24579" name="Rectangle 3" descr="棕色大理石"/>
          <p:cNvSpPr>
            <a:spLocks noChangeArrowheads="1"/>
          </p:cNvSpPr>
          <p:nvPr/>
        </p:nvSpPr>
        <p:spPr bwMode="auto">
          <a:xfrm>
            <a:off x="609600" y="609600"/>
            <a:ext cx="7620000" cy="914400"/>
          </a:xfrm>
          <a:prstGeom prst="rect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miter lim="800000"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f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(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x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) 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(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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]) %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TableSize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;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/* if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is a string */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CC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0" name="Text Box 4"/>
          <p:cNvSpPr txBox="1"/>
          <p:nvPr/>
        </p:nvSpPr>
        <p:spPr>
          <a:xfrm>
            <a:off x="457200" y="1782763"/>
            <a:ext cx="8153400" cy="1004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85775" indent="-485775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</a:rPr>
              <a:t>〖Example〗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TableSize</a:t>
            </a:r>
            <a:r>
              <a:rPr lang="en-US" altLang="zh-CN" b="1" dirty="0">
                <a:latin typeface="Times New Roman" panose="02020603050405020304" pitchFamily="18" charset="0"/>
              </a:rPr>
              <a:t> = 10,007  and  string length of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 8.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85775" indent="-485775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If 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]  [0, 127], then 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(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)  [0, 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?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]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4582" name="Text Box 6"/>
          <p:cNvSpPr txBox="1"/>
          <p:nvPr/>
        </p:nvSpPr>
        <p:spPr>
          <a:xfrm>
            <a:off x="5334000" y="2330450"/>
            <a:ext cx="914400" cy="4572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1016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3" name="Text Box 7"/>
          <p:cNvSpPr txBox="1"/>
          <p:nvPr/>
        </p:nvSpPr>
        <p:spPr>
          <a:xfrm>
            <a:off x="6629400" y="2239963"/>
            <a:ext cx="685800" cy="579437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24584" name="Rectangle 8" descr="棕色大理石"/>
          <p:cNvSpPr>
            <a:spLocks noChangeArrowheads="1"/>
          </p:cNvSpPr>
          <p:nvPr/>
        </p:nvSpPr>
        <p:spPr bwMode="auto">
          <a:xfrm>
            <a:off x="533400" y="3230563"/>
            <a:ext cx="8077200" cy="914400"/>
          </a:xfrm>
          <a:prstGeom prst="rect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miter lim="800000"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f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(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x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) 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(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[0]+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[1]*27 +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[2]*27</a:t>
            </a:r>
            <a:r>
              <a:rPr kumimoji="1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%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TableSize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;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CC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5" name="Text Box 9"/>
          <p:cNvSpPr txBox="1"/>
          <p:nvPr/>
        </p:nvSpPr>
        <p:spPr>
          <a:xfrm>
            <a:off x="762000" y="4495800"/>
            <a:ext cx="6400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85775" indent="-485775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  <a:sym typeface="Wingdings" panose="05000000000000000000" pitchFamily="2" charset="2"/>
              </a:rPr>
              <a:t>Total</a:t>
            </a: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</a:rPr>
              <a:t> number of combinations =  26</a:t>
            </a:r>
            <a:r>
              <a:rPr lang="en-US" altLang="zh-CN" b="1" baseline="30000" dirty="0">
                <a:latin typeface="Times New Roman" panose="02020603050405020304" pitchFamily="18" charset="0"/>
                <a:ea typeface="MS Hei" pitchFamily="49" charset="-122"/>
              </a:rPr>
              <a:t>3 </a:t>
            </a: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</a:rPr>
              <a:t>= 17,576</a:t>
            </a:r>
            <a:endParaRPr lang="en-US" altLang="zh-CN" b="1" dirty="0">
              <a:latin typeface="Times New Roman" panose="02020603050405020304" pitchFamily="18" charset="0"/>
              <a:ea typeface="MS Hei" pitchFamily="49" charset="-122"/>
            </a:endParaRPr>
          </a:p>
        </p:txBody>
      </p:sp>
      <p:sp>
        <p:nvSpPr>
          <p:cNvPr id="24586" name="Text Box 10"/>
          <p:cNvSpPr txBox="1"/>
          <p:nvPr/>
        </p:nvSpPr>
        <p:spPr>
          <a:xfrm>
            <a:off x="685800" y="5059363"/>
            <a:ext cx="6172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85775" indent="-485775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</a:t>
            </a: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</a:rPr>
              <a:t>   Actual number of combinations &lt; 3000</a:t>
            </a:r>
            <a:endParaRPr lang="en-US" altLang="zh-CN" b="1" dirty="0">
              <a:latin typeface="Times New Roman" panose="02020603050405020304" pitchFamily="18" charset="0"/>
              <a:ea typeface="MS Hei" pitchFamily="49" charset="-122"/>
            </a:endParaRPr>
          </a:p>
        </p:txBody>
      </p:sp>
      <p:sp>
        <p:nvSpPr>
          <p:cNvPr id="9226" name="Text Box 11"/>
          <p:cNvSpPr txBox="1"/>
          <p:nvPr/>
        </p:nvSpPr>
        <p:spPr>
          <a:xfrm>
            <a:off x="0" y="6477000"/>
            <a:ext cx="990600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7/14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/>
      <p:bldP spid="24582" grpId="0" animBg="1"/>
      <p:bldP spid="24583" grpId="0"/>
      <p:bldP spid="24584" grpId="0" animBg="1"/>
      <p:bldP spid="24585" grpId="0"/>
      <p:bldP spid="245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 Box 2"/>
          <p:cNvSpPr txBox="1"/>
          <p:nvPr/>
        </p:nvSpPr>
        <p:spPr>
          <a:xfrm>
            <a:off x="6934200" y="0"/>
            <a:ext cx="22034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§2  Hash Function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25603" name="Rectangle 3" descr="棕色大理石"/>
          <p:cNvSpPr>
            <a:spLocks noChangeArrowheads="1"/>
          </p:cNvSpPr>
          <p:nvPr/>
        </p:nvSpPr>
        <p:spPr bwMode="auto">
          <a:xfrm>
            <a:off x="609600" y="609600"/>
            <a:ext cx="7620000" cy="914400"/>
          </a:xfrm>
          <a:prstGeom prst="rect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miter lim="800000"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f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(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x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) 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(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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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 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 * 32</a:t>
            </a:r>
            <a:r>
              <a:rPr kumimoji="1" lang="en-US" altLang="zh-CN" sz="2800" b="1" i="1" u="none" strike="noStrike" kern="1200" cap="none" spc="0" normalizeH="0" baseline="3000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) %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TableSize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;</a:t>
            </a:r>
            <a:endParaRPr kumimoji="1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30"/>
          <p:cNvGrpSpPr/>
          <p:nvPr/>
        </p:nvGrpSpPr>
        <p:grpSpPr>
          <a:xfrm>
            <a:off x="1752600" y="1676400"/>
            <a:ext cx="4876800" cy="609600"/>
            <a:chOff x="1104" y="1152"/>
            <a:chExt cx="3072" cy="384"/>
          </a:xfrm>
        </p:grpSpPr>
        <p:sp>
          <p:nvSpPr>
            <p:cNvPr id="10256" name="Rectangle 4"/>
            <p:cNvSpPr/>
            <p:nvPr/>
          </p:nvSpPr>
          <p:spPr>
            <a:xfrm>
              <a:off x="1104" y="1296"/>
              <a:ext cx="96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57" name="Rectangle 5"/>
            <p:cNvSpPr/>
            <p:nvPr/>
          </p:nvSpPr>
          <p:spPr>
            <a:xfrm>
              <a:off x="1200" y="1296"/>
              <a:ext cx="96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58" name="Rectangle 6"/>
            <p:cNvSpPr/>
            <p:nvPr/>
          </p:nvSpPr>
          <p:spPr>
            <a:xfrm>
              <a:off x="1296" y="1296"/>
              <a:ext cx="96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59" name="Rectangle 7"/>
            <p:cNvSpPr/>
            <p:nvPr/>
          </p:nvSpPr>
          <p:spPr>
            <a:xfrm>
              <a:off x="1392" y="1296"/>
              <a:ext cx="96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60" name="Rectangle 8"/>
            <p:cNvSpPr/>
            <p:nvPr/>
          </p:nvSpPr>
          <p:spPr>
            <a:xfrm>
              <a:off x="1488" y="1296"/>
              <a:ext cx="96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61" name="Rectangle 9"/>
            <p:cNvSpPr/>
            <p:nvPr/>
          </p:nvSpPr>
          <p:spPr>
            <a:xfrm>
              <a:off x="2064" y="1296"/>
              <a:ext cx="1152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0262" name="Rectangle 10"/>
            <p:cNvSpPr/>
            <p:nvPr/>
          </p:nvSpPr>
          <p:spPr>
            <a:xfrm>
              <a:off x="1584" y="1296"/>
              <a:ext cx="96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63" name="Rectangle 11"/>
            <p:cNvSpPr/>
            <p:nvPr/>
          </p:nvSpPr>
          <p:spPr>
            <a:xfrm>
              <a:off x="1680" y="1296"/>
              <a:ext cx="96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64" name="Rectangle 12"/>
            <p:cNvSpPr/>
            <p:nvPr/>
          </p:nvSpPr>
          <p:spPr>
            <a:xfrm>
              <a:off x="1776" y="1296"/>
              <a:ext cx="96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65" name="Rectangle 13"/>
            <p:cNvSpPr/>
            <p:nvPr/>
          </p:nvSpPr>
          <p:spPr>
            <a:xfrm>
              <a:off x="1872" y="1296"/>
              <a:ext cx="96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66" name="Rectangle 14"/>
            <p:cNvSpPr/>
            <p:nvPr/>
          </p:nvSpPr>
          <p:spPr>
            <a:xfrm>
              <a:off x="1968" y="1296"/>
              <a:ext cx="96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67" name="Rectangle 15"/>
            <p:cNvSpPr/>
            <p:nvPr/>
          </p:nvSpPr>
          <p:spPr>
            <a:xfrm>
              <a:off x="3216" y="1296"/>
              <a:ext cx="96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68" name="Rectangle 16"/>
            <p:cNvSpPr/>
            <p:nvPr/>
          </p:nvSpPr>
          <p:spPr>
            <a:xfrm>
              <a:off x="3312" y="1296"/>
              <a:ext cx="96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69" name="Rectangle 17"/>
            <p:cNvSpPr/>
            <p:nvPr/>
          </p:nvSpPr>
          <p:spPr>
            <a:xfrm>
              <a:off x="3408" y="1296"/>
              <a:ext cx="96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70" name="Rectangle 18"/>
            <p:cNvSpPr/>
            <p:nvPr/>
          </p:nvSpPr>
          <p:spPr>
            <a:xfrm>
              <a:off x="3504" y="1296"/>
              <a:ext cx="96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71" name="Rectangle 19"/>
            <p:cNvSpPr/>
            <p:nvPr/>
          </p:nvSpPr>
          <p:spPr>
            <a:xfrm>
              <a:off x="3600" y="1296"/>
              <a:ext cx="96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72" name="Rectangle 20"/>
            <p:cNvSpPr/>
            <p:nvPr/>
          </p:nvSpPr>
          <p:spPr>
            <a:xfrm>
              <a:off x="3696" y="1296"/>
              <a:ext cx="96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73" name="Rectangle 21"/>
            <p:cNvSpPr/>
            <p:nvPr/>
          </p:nvSpPr>
          <p:spPr>
            <a:xfrm>
              <a:off x="3792" y="1296"/>
              <a:ext cx="96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74" name="Rectangle 22"/>
            <p:cNvSpPr/>
            <p:nvPr/>
          </p:nvSpPr>
          <p:spPr>
            <a:xfrm>
              <a:off x="3888" y="1296"/>
              <a:ext cx="96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75" name="Rectangle 23"/>
            <p:cNvSpPr/>
            <p:nvPr/>
          </p:nvSpPr>
          <p:spPr>
            <a:xfrm>
              <a:off x="3984" y="1296"/>
              <a:ext cx="96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76" name="Rectangle 24"/>
            <p:cNvSpPr/>
            <p:nvPr/>
          </p:nvSpPr>
          <p:spPr>
            <a:xfrm>
              <a:off x="4080" y="1296"/>
              <a:ext cx="96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77" name="AutoShape 25"/>
            <p:cNvSpPr/>
            <p:nvPr/>
          </p:nvSpPr>
          <p:spPr>
            <a:xfrm>
              <a:off x="1561" y="1248"/>
              <a:ext cx="48" cy="288"/>
            </a:xfrm>
            <a:prstGeom prst="can">
              <a:avLst>
                <a:gd name="adj" fmla="val 150000"/>
              </a:avLst>
            </a:prstGeom>
            <a:solidFill>
              <a:schemeClr val="hlink"/>
            </a:solidFill>
            <a:ln w="25400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78" name="AutoShape 26"/>
            <p:cNvSpPr/>
            <p:nvPr/>
          </p:nvSpPr>
          <p:spPr>
            <a:xfrm>
              <a:off x="2040" y="1248"/>
              <a:ext cx="48" cy="288"/>
            </a:xfrm>
            <a:prstGeom prst="can">
              <a:avLst>
                <a:gd name="adj" fmla="val 150000"/>
              </a:avLst>
            </a:prstGeom>
            <a:solidFill>
              <a:schemeClr val="hlink"/>
            </a:solidFill>
            <a:ln w="25400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79" name="AutoShape 27"/>
            <p:cNvSpPr/>
            <p:nvPr/>
          </p:nvSpPr>
          <p:spPr>
            <a:xfrm>
              <a:off x="3194" y="1248"/>
              <a:ext cx="48" cy="288"/>
            </a:xfrm>
            <a:prstGeom prst="can">
              <a:avLst>
                <a:gd name="adj" fmla="val 150000"/>
              </a:avLst>
            </a:prstGeom>
            <a:solidFill>
              <a:schemeClr val="hlink"/>
            </a:solidFill>
            <a:ln w="25400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80" name="AutoShape 28"/>
            <p:cNvSpPr/>
            <p:nvPr/>
          </p:nvSpPr>
          <p:spPr>
            <a:xfrm>
              <a:off x="3672" y="1248"/>
              <a:ext cx="48" cy="288"/>
            </a:xfrm>
            <a:prstGeom prst="can">
              <a:avLst>
                <a:gd name="adj" fmla="val 150000"/>
              </a:avLst>
            </a:prstGeom>
            <a:solidFill>
              <a:schemeClr val="hlink"/>
            </a:solidFill>
            <a:ln w="25400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81" name="Text Box 29"/>
            <p:cNvSpPr txBox="1"/>
            <p:nvPr/>
          </p:nvSpPr>
          <p:spPr>
            <a:xfrm>
              <a:off x="2112" y="1152"/>
              <a:ext cx="1056" cy="365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</a:rPr>
                <a:t>…………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35"/>
          <p:cNvGrpSpPr/>
          <p:nvPr/>
        </p:nvGrpSpPr>
        <p:grpSpPr>
          <a:xfrm>
            <a:off x="1676400" y="2209800"/>
            <a:ext cx="5029200" cy="366713"/>
            <a:chOff x="1056" y="1488"/>
            <a:chExt cx="3168" cy="231"/>
          </a:xfrm>
        </p:grpSpPr>
        <p:sp>
          <p:nvSpPr>
            <p:cNvPr id="10252" name="Text Box 31"/>
            <p:cNvSpPr txBox="1"/>
            <p:nvPr/>
          </p:nvSpPr>
          <p:spPr>
            <a:xfrm>
              <a:off x="1056" y="1488"/>
              <a:ext cx="528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[0]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53" name="Text Box 32"/>
            <p:cNvSpPr txBox="1"/>
            <p:nvPr/>
          </p:nvSpPr>
          <p:spPr>
            <a:xfrm>
              <a:off x="1536" y="1488"/>
              <a:ext cx="528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[1]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54" name="Text Box 33"/>
            <p:cNvSpPr txBox="1"/>
            <p:nvPr/>
          </p:nvSpPr>
          <p:spPr>
            <a:xfrm>
              <a:off x="3216" y="1488"/>
              <a:ext cx="528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[</a:t>
              </a:r>
              <a:r>
                <a:rPr lang="en-US" altLang="zh-CN" sz="18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-2]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55" name="Text Box 34"/>
            <p:cNvSpPr txBox="1"/>
            <p:nvPr/>
          </p:nvSpPr>
          <p:spPr>
            <a:xfrm>
              <a:off x="3696" y="1488"/>
              <a:ext cx="528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[</a:t>
              </a:r>
              <a:r>
                <a:rPr lang="en-US" altLang="zh-CN" sz="18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-1]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5636" name="AutoShape 36"/>
          <p:cNvSpPr/>
          <p:nvPr/>
        </p:nvSpPr>
        <p:spPr>
          <a:xfrm>
            <a:off x="685800" y="2743200"/>
            <a:ext cx="5410200" cy="22860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26000" tIns="118800"/>
          <a:p>
            <a:r>
              <a:rPr lang="en-US" altLang="zh-CN" sz="1800" b="1" dirty="0">
                <a:latin typeface="Arial" panose="020B0604020202020204" pitchFamily="34" charset="0"/>
              </a:rPr>
              <a:t>Index Hash3(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const</a:t>
            </a:r>
            <a:r>
              <a:rPr lang="en-US" altLang="zh-CN" sz="1800" b="1" dirty="0">
                <a:latin typeface="Arial" panose="020B0604020202020204" pitchFamily="34" charset="0"/>
              </a:rPr>
              <a:t>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char</a:t>
            </a:r>
            <a:r>
              <a:rPr lang="en-US" altLang="zh-CN" sz="1800" b="1" dirty="0">
                <a:latin typeface="Arial" panose="020B0604020202020204" pitchFamily="34" charset="0"/>
              </a:rPr>
              <a:t> *x,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TableSize )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{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unsigned  int</a:t>
            </a:r>
            <a:r>
              <a:rPr lang="en-US" altLang="zh-CN" sz="1800" b="1" dirty="0">
                <a:latin typeface="Arial" panose="020B0604020202020204" pitchFamily="34" charset="0"/>
              </a:rPr>
              <a:t>  HashVal = 0;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</a:rPr>
              <a:t>/* 1*/</a:t>
            </a:r>
            <a:r>
              <a:rPr lang="en-US" altLang="zh-CN" sz="1800" b="1" dirty="0">
                <a:latin typeface="Arial" panose="020B0604020202020204" pitchFamily="34" charset="0"/>
              </a:rPr>
              <a:t> 	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 dirty="0">
                <a:latin typeface="Arial" panose="020B0604020202020204" pitchFamily="34" charset="0"/>
              </a:rPr>
              <a:t>( *x != '\0' )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</a:rPr>
              <a:t>/* 2*/</a:t>
            </a:r>
            <a:r>
              <a:rPr lang="en-US" altLang="zh-CN" sz="1800" b="1" dirty="0">
                <a:latin typeface="Arial" panose="020B0604020202020204" pitchFamily="34" charset="0"/>
              </a:rPr>
              <a:t> 	     HashVal = ( HashVal &lt;&lt; 5 ) + *x++;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</a:rPr>
              <a:t>/* 3*/</a:t>
            </a:r>
            <a:r>
              <a:rPr lang="en-US" altLang="zh-CN" sz="1800" b="1" dirty="0">
                <a:latin typeface="Arial" panose="020B0604020202020204" pitchFamily="34" charset="0"/>
              </a:rPr>
              <a:t> 	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 dirty="0">
                <a:latin typeface="Arial" panose="020B0604020202020204" pitchFamily="34" charset="0"/>
              </a:rPr>
              <a:t> HashVal % TableSize;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} 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25637" name="AutoShape 37"/>
          <p:cNvSpPr/>
          <p:nvPr/>
        </p:nvSpPr>
        <p:spPr>
          <a:xfrm>
            <a:off x="5943600" y="2514600"/>
            <a:ext cx="2667000" cy="990600"/>
          </a:xfrm>
          <a:prstGeom prst="wedgeEllipseCallout">
            <a:avLst>
              <a:gd name="adj1" fmla="val -103931"/>
              <a:gd name="adj2" fmla="val 109454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Faster than *27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5638" name="AutoShape 38"/>
          <p:cNvSpPr/>
          <p:nvPr/>
        </p:nvSpPr>
        <p:spPr>
          <a:xfrm>
            <a:off x="5943600" y="2438400"/>
            <a:ext cx="2743200" cy="1295400"/>
          </a:xfrm>
          <a:prstGeom prst="wedgeEllipseCallout">
            <a:avLst>
              <a:gd name="adj1" fmla="val -82815"/>
              <a:gd name="adj2" fmla="val 74634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Can you make it faster?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5639" name="Text Box 39"/>
          <p:cNvSpPr txBox="1"/>
          <p:nvPr/>
        </p:nvSpPr>
        <p:spPr>
          <a:xfrm>
            <a:off x="685800" y="5075238"/>
            <a:ext cx="7696200" cy="944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68325" indent="-568325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</a:t>
            </a: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</a:rPr>
              <a:t>   If </a:t>
            </a:r>
            <a:r>
              <a:rPr lang="en-US" altLang="zh-CN" b="1" i="1" dirty="0">
                <a:latin typeface="Times New Roman" panose="02020603050405020304" pitchFamily="18" charset="0"/>
                <a:ea typeface="MS Hei" pitchFamily="49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</a:rPr>
              <a:t> is too long (e.g. street address), the early characters will be left-shifted out of place.</a:t>
            </a:r>
            <a:endParaRPr lang="en-US" altLang="zh-CN" b="1" dirty="0">
              <a:latin typeface="Times New Roman" panose="02020603050405020304" pitchFamily="18" charset="0"/>
              <a:ea typeface="MS Hei" pitchFamily="49" charset="-122"/>
            </a:endParaRPr>
          </a:p>
        </p:txBody>
      </p:sp>
      <p:sp>
        <p:nvSpPr>
          <p:cNvPr id="25640" name="Text Box 40"/>
          <p:cNvSpPr txBox="1"/>
          <p:nvPr/>
        </p:nvSpPr>
        <p:spPr>
          <a:xfrm>
            <a:off x="6400800" y="2895600"/>
            <a:ext cx="2438400" cy="1797050"/>
          </a:xfrm>
          <a:prstGeom prst="rect">
            <a:avLst/>
          </a:prstGeom>
          <a:noFill/>
          <a:ln w="25400">
            <a:noFill/>
          </a:ln>
        </p:spPr>
        <p:txBody>
          <a:bodyPr lIns="0" rIns="0">
            <a:spAutoFit/>
          </a:bodyPr>
          <a:p>
            <a:pPr marL="660400" indent="-660400">
              <a:spcBef>
                <a:spcPct val="50000"/>
              </a:spcBef>
            </a:pPr>
            <a:r>
              <a:rPr lang="en-US" altLang="zh-CN" sz="40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 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Carefully select some characters from </a:t>
            </a:r>
            <a:r>
              <a:rPr lang="en-US" altLang="zh-CN" b="1" i="1" dirty="0">
                <a:latin typeface="Times New Roman" panose="02020603050405020304" pitchFamily="18" charset="0"/>
                <a:sym typeface="Webdings" panose="05030102010509060703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0251" name="Text Box 41"/>
          <p:cNvSpPr txBox="1"/>
          <p:nvPr/>
        </p:nvSpPr>
        <p:spPr>
          <a:xfrm>
            <a:off x="0" y="6477000"/>
            <a:ext cx="990600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8/14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9070" y="6016625"/>
            <a:ext cx="8966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collision</a:t>
            </a:r>
            <a:r>
              <a:rPr lang="zh-CN" altLang="en-US"/>
              <a:t>：Two elements with different keys share the same hash value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蛙鸣周期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nimBg="1"/>
      <p:bldP spid="25636" grpId="0" animBg="1"/>
      <p:bldP spid="25637" grpId="0" animBg="1"/>
      <p:bldP spid="25638" grpId="0" animBg="1"/>
      <p:bldP spid="25639" grpId="0"/>
      <p:bldP spid="256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ext Box 2"/>
          <p:cNvSpPr txBox="1"/>
          <p:nvPr/>
        </p:nvSpPr>
        <p:spPr>
          <a:xfrm>
            <a:off x="381000" y="166688"/>
            <a:ext cx="4114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§3  Separate Chaining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6627" name="Text Box 3"/>
          <p:cNvSpPr txBox="1"/>
          <p:nvPr/>
        </p:nvSpPr>
        <p:spPr>
          <a:xfrm>
            <a:off x="838200" y="685800"/>
            <a:ext cx="72390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---- keep a list of all keys that hash to the same value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6630" name="AutoShape 6" descr="羊皮纸"/>
          <p:cNvSpPr/>
          <p:nvPr/>
        </p:nvSpPr>
        <p:spPr>
          <a:xfrm>
            <a:off x="1066800" y="1219200"/>
            <a:ext cx="6858000" cy="5105400"/>
          </a:xfrm>
          <a:prstGeom prst="roundRect">
            <a:avLst>
              <a:gd name="adj" fmla="val 6088"/>
            </a:avLst>
          </a:prstGeom>
          <a:blipFill rotWithShape="0">
            <a:blip r:embed="rId1"/>
          </a:blipFill>
          <a:ln w="12700" cap="flat" cmpd="sng">
            <a:solidFill>
              <a:srgbClr val="99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struct </a:t>
            </a:r>
            <a:r>
              <a:rPr lang="en-US" altLang="zh-CN" sz="1800" b="1" dirty="0">
                <a:latin typeface="Arial" panose="020B0604020202020204" pitchFamily="34" charset="0"/>
              </a:rPr>
              <a:t> ListNode;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typedef  struct</a:t>
            </a:r>
            <a:r>
              <a:rPr lang="en-US" altLang="zh-CN" sz="1800" b="1" dirty="0">
                <a:latin typeface="Arial" panose="020B0604020202020204" pitchFamily="34" charset="0"/>
              </a:rPr>
              <a:t>  ListNode  *Position;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struct </a:t>
            </a:r>
            <a:r>
              <a:rPr lang="en-US" altLang="zh-CN" sz="1800" b="1" dirty="0">
                <a:latin typeface="Arial" panose="020B0604020202020204" pitchFamily="34" charset="0"/>
              </a:rPr>
              <a:t> HashTbl;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>
              <a:spcAft>
                <a:spcPct val="50000"/>
              </a:spcAft>
            </a:pP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typedef  struct</a:t>
            </a:r>
            <a:r>
              <a:rPr lang="en-US" altLang="zh-CN" sz="1800" b="1" dirty="0">
                <a:latin typeface="Arial" panose="020B0604020202020204" pitchFamily="34" charset="0"/>
              </a:rPr>
              <a:t>  HashTbl  *HashTable;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1800" b="1" dirty="0">
                <a:latin typeface="Arial" panose="020B0604020202020204" pitchFamily="34" charset="0"/>
              </a:rPr>
              <a:t>  ListNode {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ElementType  Element;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Position  Next;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};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>
              <a:spcAft>
                <a:spcPct val="50000"/>
              </a:spcAft>
            </a:pP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typedef </a:t>
            </a:r>
            <a:r>
              <a:rPr lang="en-US" altLang="zh-CN" sz="1800" b="1" dirty="0">
                <a:latin typeface="Arial" panose="020B0604020202020204" pitchFamily="34" charset="0"/>
              </a:rPr>
              <a:t> Position  List;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</a:rPr>
              <a:t>/* List *TheList will be an array of lists, allocated later */ </a:t>
            </a:r>
            <a:endParaRPr lang="en-US" altLang="zh-CN" sz="18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</a:rPr>
              <a:t>/* The lists use headers (for simplicity), */ </a:t>
            </a:r>
            <a:endParaRPr lang="en-US" altLang="zh-CN" sz="18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</a:rPr>
              <a:t>/* though this wastes space */ </a:t>
            </a:r>
            <a:endParaRPr lang="en-US" altLang="zh-CN" sz="18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1800" b="1" dirty="0">
                <a:latin typeface="Arial" panose="020B0604020202020204" pitchFamily="34" charset="0"/>
              </a:rPr>
              <a:t>  HashTbl {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 TableSize;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List  *TheLists;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}; 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11269" name="Text Box 7"/>
          <p:cNvSpPr txBox="1"/>
          <p:nvPr/>
        </p:nvSpPr>
        <p:spPr>
          <a:xfrm>
            <a:off x="0" y="6477000"/>
            <a:ext cx="990600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9/14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7" grpId="0"/>
      <p:bldP spid="26630" grpId="0" animBg="1"/>
    </p:bldLst>
  </p:timing>
</p:sld>
</file>

<file path=ppt/tags/tag1.xml><?xml version="1.0" encoding="utf-8"?>
<p:tagLst xmlns:p="http://schemas.openxmlformats.org/presentationml/2006/main">
  <p:tag name="KSO_WPP_MARK_KEY" val="823ca3f2-6a65-4ad7-9b2e-3cf7f7a0a1ad"/>
  <p:tag name="commondata" val="eyJoZGlkIjoiYjgyOGQyODI3NTAyMDJjYmRjZmFkZWE1NDI5Y2Q4NDIifQ=="/>
</p:tagLst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7477</Words>
  <Application>WPS 演示</Application>
  <PresentationFormat>全屏显示(4:3)</PresentationFormat>
  <Paragraphs>524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宋体</vt:lpstr>
      <vt:lpstr>Wingdings</vt:lpstr>
      <vt:lpstr>Times New Roman</vt:lpstr>
      <vt:lpstr>Symbol</vt:lpstr>
      <vt:lpstr>Impact</vt:lpstr>
      <vt:lpstr>Webdings</vt:lpstr>
      <vt:lpstr>MS Hei</vt:lpstr>
      <vt:lpstr>微软雅黑</vt:lpstr>
      <vt:lpstr>Arial Unicode MS</vt:lpstr>
      <vt:lpstr>Calibri</vt:lpstr>
      <vt:lpstr>默认设计模板</vt:lpstr>
      <vt:lpstr>MS_ClipArt_Gallery.2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YnicoleY</cp:lastModifiedBy>
  <cp:revision>97</cp:revision>
  <dcterms:created xsi:type="dcterms:W3CDTF">2000-07-24T11:13:00Z</dcterms:created>
  <dcterms:modified xsi:type="dcterms:W3CDTF">2023-12-26T02:42:10Z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51EFBA6C3525456AACF387E90B2807B0</vt:lpwstr>
  </property>
  <property fmtid="{D5CDD505-2E9C-101B-9397-08002B2CF9AE}" pid="3" name="KSOProductBuildVer">
    <vt:lpwstr>2052-12.1.0.15990</vt:lpwstr>
  </property>
</Properties>
</file>