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5" r:id="rId3"/>
    <p:sldId id="286" r:id="rId4"/>
    <p:sldId id="287" r:id="rId6"/>
    <p:sldId id="288" r:id="rId7"/>
    <p:sldId id="289" r:id="rId8"/>
    <p:sldId id="290" r:id="rId9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2B2B2"/>
    <a:srgbClr val="CCFFCC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153"/>
  </p:normalViewPr>
  <p:slideViewPr>
    <p:cSldViewPr showGuides="1">
      <p:cViewPr varScale="1">
        <p:scale>
          <a:sx n="72" d="100"/>
          <a:sy n="72" d="100"/>
        </p:scale>
        <p:origin x="-1428" y="-96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如果是</a:t>
            </a:r>
            <a:r>
              <a:rPr lang="en-US" altLang="zh-CN" dirty="0"/>
              <a:t>empty</a:t>
            </a:r>
            <a:r>
              <a:rPr lang="zh-CN" altLang="en-US" dirty="0"/>
              <a:t>，则</a:t>
            </a:r>
            <a:r>
              <a:rPr lang="en-US" altLang="zh-CN" dirty="0"/>
              <a:t>key</a:t>
            </a:r>
            <a:r>
              <a:rPr lang="zh-CN" altLang="en-US" dirty="0"/>
              <a:t>没有定义，先判断会出错。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假设探测步数</a:t>
            </a:r>
            <a:r>
              <a:rPr lang="en-US" altLang="zh-CN" dirty="0"/>
              <a:t>i</a:t>
            </a:r>
            <a:r>
              <a:rPr lang="zh-CN" altLang="en-US" dirty="0"/>
              <a:t>不超过</a:t>
            </a:r>
            <a:r>
              <a:rPr lang="en-US" altLang="zh-CN" dirty="0"/>
              <a:t>TS/2+1</a:t>
            </a:r>
            <a:r>
              <a:rPr lang="zh-CN" altLang="en-US" dirty="0"/>
              <a:t>步，即假设表</a:t>
            </a:r>
            <a:r>
              <a:rPr lang="en-US" altLang="zh-CN" dirty="0"/>
              <a:t>&lt;50%</a:t>
            </a:r>
            <a:r>
              <a:rPr lang="zh-CN" altLang="en-US" dirty="0"/>
              <a:t>。这时</a:t>
            </a:r>
            <a:r>
              <a:rPr lang="en-US" altLang="zh-CN" dirty="0"/>
              <a:t>CurrentPos+2i-1 &lt;= 2TS-1</a:t>
            </a:r>
            <a:r>
              <a:rPr lang="zh-CN" altLang="en-US" dirty="0"/>
              <a:t>，所以可以用减法。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openxmlformats.org/officeDocument/2006/relationships/audio" Target="../media/audio3.wav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2"/>
          <p:cNvSpPr txBox="1"/>
          <p:nvPr/>
        </p:nvSpPr>
        <p:spPr>
          <a:xfrm>
            <a:off x="6553200" y="0"/>
            <a:ext cx="2584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§4  Open Addressing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381000" y="457200"/>
            <a:ext cx="3276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2. Quadratic Probing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2772" name="Rectangle 4" descr="棕色大理石"/>
          <p:cNvSpPr>
            <a:spLocks noChangeArrowheads="1"/>
          </p:cNvSpPr>
          <p:nvPr/>
        </p:nvSpPr>
        <p:spPr bwMode="auto">
          <a:xfrm>
            <a:off x="3429000" y="381000"/>
            <a:ext cx="5181600" cy="6858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miter lim="800000"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f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)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a quadratic function */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每次探测从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i=1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开始，不符合就继续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7" name="Rectangle 9"/>
          <p:cNvSpPr/>
          <p:nvPr/>
        </p:nvSpPr>
        <p:spPr>
          <a:xfrm>
            <a:off x="457200" y="1219200"/>
            <a:ext cx="7924800" cy="101473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290830" indent="-290830"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【Theorem】</a:t>
            </a:r>
            <a:r>
              <a:rPr lang="en-US" altLang="zh-CN" sz="2000" b="1" dirty="0">
                <a:latin typeface="Times New Roman" panose="02020603050405020304" pitchFamily="18" charset="0"/>
              </a:rPr>
              <a:t>If quadratic probing is used, and the table size is </a:t>
            </a:r>
            <a:r>
              <a:rPr lang="en-US" altLang="zh-CN" sz="2000" b="1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prime</a:t>
            </a:r>
            <a:r>
              <a:rPr lang="en-US" altLang="zh-CN" sz="2000" b="1" dirty="0">
                <a:latin typeface="Times New Roman" panose="02020603050405020304" pitchFamily="18" charset="0"/>
              </a:rPr>
              <a:t>, then a new element can always be inserted if the table is </a:t>
            </a:r>
            <a:r>
              <a:rPr lang="en-US" altLang="zh-CN" sz="2000" b="1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at least half empty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.  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这样新来的元素一定能插入到哈希表中</a:t>
            </a:r>
            <a:endParaRPr lang="zh-CN" altLang="en-US" sz="2000" b="1" dirty="0">
              <a:highlight>
                <a:srgbClr val="FFFF00"/>
              </a:highligh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78" name="Rectangle 10"/>
          <p:cNvSpPr/>
          <p:nvPr/>
        </p:nvSpPr>
        <p:spPr>
          <a:xfrm>
            <a:off x="609600" y="2209800"/>
            <a:ext cx="7924800" cy="181483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Proof: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Just prove that the first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TableSize/2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alternative locations are all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distinct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.   That is, for any 0 &lt;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TableSize/2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we have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(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%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TableSize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  (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%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TableSize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657600" lvl="8" indent="4572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h(x)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是原始位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657600" lvl="8" indent="4572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置的哈希值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0" name="Rectangle 12"/>
          <p:cNvSpPr/>
          <p:nvPr/>
        </p:nvSpPr>
        <p:spPr>
          <a:xfrm>
            <a:off x="609600" y="3276600"/>
            <a:ext cx="6324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Suppose:    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( mod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TableSize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1" name="Rectangle 13"/>
          <p:cNvSpPr/>
          <p:nvPr/>
        </p:nvSpPr>
        <p:spPr>
          <a:xfrm>
            <a:off x="609600" y="3657600"/>
            <a:ext cx="6248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then:                      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( mod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TableSize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2" name="Rectangle 14"/>
          <p:cNvSpPr/>
          <p:nvPr/>
        </p:nvSpPr>
        <p:spPr>
          <a:xfrm>
            <a:off x="609600" y="4038600"/>
            <a:ext cx="6248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(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(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0                  ( mod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TableSize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609600" y="4495800"/>
            <a:ext cx="2667000" cy="396875"/>
            <a:chOff x="384" y="3360"/>
            <a:chExt cx="1680" cy="250"/>
          </a:xfrm>
        </p:grpSpPr>
        <p:sp>
          <p:nvSpPr>
            <p:cNvPr id="3089" name="Rectangle 15"/>
            <p:cNvSpPr/>
            <p:nvPr/>
          </p:nvSpPr>
          <p:spPr>
            <a:xfrm>
              <a:off x="384" y="3360"/>
              <a:ext cx="153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Arial" panose="020B0604020202020204" pitchFamily="34" charset="0"/>
                  <a:sym typeface="Symbol" panose="05050102010706020507" pitchFamily="18" charset="2"/>
                </a:rPr>
                <a:t>TableSize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is prime</a:t>
              </a:r>
              <a:endPara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090" name="AutoShape 16"/>
            <p:cNvSpPr/>
            <p:nvPr/>
          </p:nvSpPr>
          <p:spPr>
            <a:xfrm>
              <a:off x="1872" y="345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786" name="Rectangle 18"/>
          <p:cNvSpPr/>
          <p:nvPr/>
        </p:nvSpPr>
        <p:spPr>
          <a:xfrm>
            <a:off x="3352800" y="4495800"/>
            <a:ext cx="5562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either (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or (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is divisible by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TableSize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7" name="Line 19"/>
          <p:cNvSpPr/>
          <p:nvPr/>
        </p:nvSpPr>
        <p:spPr>
          <a:xfrm>
            <a:off x="3810000" y="2895600"/>
            <a:ext cx="2743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8" name="Rectangle 20"/>
          <p:cNvSpPr/>
          <p:nvPr/>
        </p:nvSpPr>
        <p:spPr>
          <a:xfrm>
            <a:off x="685800" y="4876800"/>
            <a:ext cx="2057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Contradiction !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9" name="Rectangle 21"/>
          <p:cNvSpPr/>
          <p:nvPr/>
        </p:nvSpPr>
        <p:spPr>
          <a:xfrm>
            <a:off x="685800" y="5257800"/>
            <a:ext cx="7924800" cy="101473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For any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it has 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TableSize/2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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上取整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distinct locations into which it can go.  If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at most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TableSize/2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positions are taken, then an empty spot can always be found.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90" name="Rectangle 22"/>
          <p:cNvSpPr/>
          <p:nvPr/>
        </p:nvSpPr>
        <p:spPr>
          <a:xfrm>
            <a:off x="7696200" y="6019800"/>
            <a:ext cx="152400" cy="2286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88" name="Text Box 23"/>
          <p:cNvSpPr txBox="1"/>
          <p:nvPr/>
        </p:nvSpPr>
        <p:spPr>
          <a:xfrm>
            <a:off x="0" y="6553200"/>
            <a:ext cx="8382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1/6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 animBg="1"/>
      <p:bldP spid="32777" grpId="0"/>
      <p:bldP spid="32778" grpId="0"/>
      <p:bldP spid="32780" grpId="0"/>
      <p:bldP spid="32781" grpId="0"/>
      <p:bldP spid="32782" grpId="0"/>
      <p:bldP spid="32786" grpId="0"/>
      <p:bldP spid="32788" grpId="0"/>
      <p:bldP spid="32789" grpId="0"/>
      <p:bldP spid="327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6553200" y="0"/>
            <a:ext cx="2584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§4  Open Addressing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33795" name="AutoShape 3" descr="再生纸"/>
          <p:cNvSpPr>
            <a:spLocks noChangeArrowheads="1"/>
          </p:cNvSpPr>
          <p:nvPr/>
        </p:nvSpPr>
        <p:spPr bwMode="auto">
          <a:xfrm>
            <a:off x="914400" y="381000"/>
            <a:ext cx="7162800" cy="9906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662305" marR="0" lvl="0" indent="-6623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If the table size is a prime of the form 4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+ 3, then the quadratic probing  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 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 </a:t>
            </a:r>
            <a:r>
              <a:rPr kumimoji="1" lang="en-US" altLang="zh-CN" sz="20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can probe the entire table.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3796" name="AutoShape 4"/>
          <p:cNvSpPr/>
          <p:nvPr/>
        </p:nvSpPr>
        <p:spPr>
          <a:xfrm flipH="1">
            <a:off x="990600" y="1447800"/>
            <a:ext cx="7086600" cy="1219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FCFCF"/>
              </a:gs>
              <a:gs pos="50000">
                <a:srgbClr val="FFFFFF"/>
              </a:gs>
              <a:gs pos="100000">
                <a:srgbClr val="CFCFCF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Read Figures 7.15 - 7.16 for detailed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representations and implementations of initialization.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3797" name="AutoShape 5"/>
          <p:cNvSpPr/>
          <p:nvPr/>
        </p:nvSpPr>
        <p:spPr>
          <a:xfrm>
            <a:off x="533400" y="2743200"/>
            <a:ext cx="8153400" cy="3657600"/>
          </a:xfrm>
          <a:prstGeom prst="foldedCorner">
            <a:avLst>
              <a:gd name="adj" fmla="val 8102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54800"/>
          <a:p>
            <a:r>
              <a:rPr lang="en-US" altLang="zh-CN" sz="1800" b="1" dirty="0">
                <a:latin typeface="Arial" panose="020B0604020202020204" pitchFamily="34" charset="0"/>
              </a:rPr>
              <a:t>Position  Find ( ElementType Key, HashTable H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Position  CurrentPos;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CollisionNum;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CollisionNum = 0;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CurrentPos = Hash( Key, H-&gt;TableSize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 dirty="0">
                <a:latin typeface="Arial" panose="020B0604020202020204" pitchFamily="34" charset="0"/>
              </a:rPr>
              <a:t>( H-&gt;TheCells[ CurrentPos ].Info != Empty &amp;&amp;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H-&gt;TheCells[ CurrentPos ].Element != Key )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CurrentPos += 2 * ++CollisionNum 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 dirty="0">
                <a:latin typeface="Arial" panose="020B0604020202020204" pitchFamily="34" charset="0"/>
              </a:rPr>
              <a:t> 1;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 dirty="0">
                <a:latin typeface="Arial" panose="020B0604020202020204" pitchFamily="34" charset="0"/>
              </a:rPr>
              <a:t>( CurrentPos &gt;= H-&gt;TableSize )  CurrentPos 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 dirty="0">
                <a:latin typeface="Arial" panose="020B0604020202020204" pitchFamily="34" charset="0"/>
              </a:rPr>
              <a:t> = H-&gt;TableSize;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CurrentPos; </a:t>
            </a:r>
            <a:r>
              <a:rPr lang="zh-CN" altLang="en-US" sz="1800" b="1" dirty="0">
                <a:latin typeface="Arial" panose="020B0604020202020204" pitchFamily="34" charset="0"/>
              </a:rPr>
              <a:t>不是指针是一个位置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3799" name="AutoShape 7"/>
          <p:cNvSpPr/>
          <p:nvPr/>
        </p:nvSpPr>
        <p:spPr>
          <a:xfrm>
            <a:off x="5943600" y="2743200"/>
            <a:ext cx="2590800" cy="1219200"/>
          </a:xfrm>
          <a:prstGeom prst="wedgeEllipseCallout">
            <a:avLst>
              <a:gd name="adj1" fmla="val -37991"/>
              <a:gd name="adj2" fmla="val 8307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1800" b="1" dirty="0">
                <a:latin typeface="Arial" panose="020B0604020202020204" pitchFamily="34" charset="0"/>
              </a:rPr>
              <a:t>What if these two conditions are switched?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3800" name="AutoShape 8"/>
          <p:cNvSpPr/>
          <p:nvPr/>
        </p:nvSpPr>
        <p:spPr>
          <a:xfrm>
            <a:off x="5715000" y="2743200"/>
            <a:ext cx="2971800" cy="1295400"/>
          </a:xfrm>
          <a:prstGeom prst="wedgeEllipseCallout">
            <a:avLst>
              <a:gd name="adj1" fmla="val -123023"/>
              <a:gd name="adj2" fmla="val 11764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1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1800" b="1" dirty="0">
                <a:latin typeface="Times New Roman" panose="02020603050405020304" pitchFamily="18" charset="0"/>
              </a:rPr>
              <a:t>(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</a:rPr>
              <a:t>)=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1800" b="1" dirty="0">
                <a:latin typeface="Times New Roman" panose="02020603050405020304" pitchFamily="18" charset="0"/>
              </a:rPr>
              <a:t>(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 dirty="0">
                <a:latin typeface="Times New Roman" panose="02020603050405020304" pitchFamily="18" charset="0"/>
              </a:rPr>
              <a:t>1)+2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 dirty="0">
                <a:latin typeface="Times New Roman" panose="02020603050405020304" pitchFamily="18" charset="0"/>
              </a:rPr>
              <a:t>1</a:t>
            </a:r>
            <a:endParaRPr lang="en-US" altLang="zh-CN" sz="1800" b="1" i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b="1" dirty="0">
                <a:latin typeface="Arial" panose="020B0604020202020204" pitchFamily="34" charset="0"/>
              </a:rPr>
              <a:t>where 2* is really a bit shift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3801" name="AutoShape 9"/>
          <p:cNvSpPr/>
          <p:nvPr/>
        </p:nvSpPr>
        <p:spPr>
          <a:xfrm>
            <a:off x="6096000" y="2895600"/>
            <a:ext cx="2286000" cy="1143000"/>
          </a:xfrm>
          <a:prstGeom prst="wedgeEllipseCallout">
            <a:avLst>
              <a:gd name="adj1" fmla="val -27639"/>
              <a:gd name="adj2" fmla="val 16069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1800" b="1" dirty="0">
                <a:latin typeface="Arial" panose="020B0604020202020204" pitchFamily="34" charset="0"/>
              </a:rPr>
              <a:t>Faster than mod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3802" name="AutoShape 10"/>
          <p:cNvSpPr/>
          <p:nvPr/>
        </p:nvSpPr>
        <p:spPr>
          <a:xfrm>
            <a:off x="5638800" y="3048000"/>
            <a:ext cx="2895600" cy="1219200"/>
          </a:xfrm>
          <a:prstGeom prst="wedgeEllipseCallout">
            <a:avLst>
              <a:gd name="adj1" fmla="val -150440"/>
              <a:gd name="adj2" fmla="val 16719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1800" b="1" dirty="0">
                <a:latin typeface="Arial" panose="020B0604020202020204" pitchFamily="34" charset="0"/>
              </a:rPr>
              <a:t>What is returned?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4106" name="Text Box 11"/>
          <p:cNvSpPr txBox="1"/>
          <p:nvPr/>
        </p:nvSpPr>
        <p:spPr>
          <a:xfrm>
            <a:off x="0" y="6526213"/>
            <a:ext cx="8382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2/6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nimBg="1"/>
      <p:bldP spid="33797" grpId="0" animBg="1"/>
      <p:bldP spid="33799" grpId="0" animBg="1"/>
      <p:bldP spid="33800" grpId="0" animBg="1"/>
      <p:bldP spid="33801" grpId="0" animBg="1"/>
      <p:bldP spid="338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6553200" y="0"/>
            <a:ext cx="2584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§4  Open Addressing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34819" name="AutoShape 3"/>
          <p:cNvSpPr/>
          <p:nvPr/>
        </p:nvSpPr>
        <p:spPr>
          <a:xfrm>
            <a:off x="609600" y="381000"/>
            <a:ext cx="8113395" cy="2819400"/>
          </a:xfrm>
          <a:prstGeom prst="foldedCorner">
            <a:avLst>
              <a:gd name="adj" fmla="val 10532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 Insert ( ElementType Key, HashTable H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Position  Pos;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Pos = Find( Key, H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H-&gt;TheCells[ Pos ].Info != Legitimate ) {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OK to insert here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H-&gt;TheCells[ Pos ].Info = Legitimate ; </a:t>
            </a:r>
            <a:r>
              <a:rPr lang="zh-CN" altLang="en-US" sz="1800" b="1" dirty="0">
                <a:latin typeface="Arial" panose="020B0604020202020204" pitchFamily="34" charset="0"/>
              </a:rPr>
              <a:t>有效</a:t>
            </a:r>
            <a:r>
              <a:rPr lang="en-US" altLang="zh-CN" sz="1800" b="1" dirty="0">
                <a:latin typeface="Arial" panose="020B0604020202020204" pitchFamily="34" charset="0"/>
              </a:rPr>
              <a:t> (</a:t>
            </a:r>
            <a:r>
              <a:rPr lang="zh-CN" altLang="en-US" sz="1800" b="1" dirty="0">
                <a:latin typeface="Arial" panose="020B0604020202020204" pitchFamily="34" charset="0"/>
              </a:rPr>
              <a:t>区别</a:t>
            </a:r>
            <a:r>
              <a:rPr lang="en-US" altLang="zh-CN" sz="1800" b="1" dirty="0">
                <a:latin typeface="Arial" panose="020B0604020202020204" pitchFamily="34" charset="0"/>
              </a:rPr>
              <a:t>empty</a:t>
            </a:r>
            <a:r>
              <a:rPr lang="zh-CN" altLang="en-US" sz="1800" b="1" dirty="0">
                <a:latin typeface="Arial" panose="020B0604020202020204" pitchFamily="34" charset="0"/>
              </a:rPr>
              <a:t>和</a:t>
            </a:r>
            <a:r>
              <a:rPr lang="en-US" altLang="zh-CN" sz="1800" b="1" dirty="0">
                <a:latin typeface="Arial" panose="020B0604020202020204" pitchFamily="34" charset="0"/>
              </a:rPr>
              <a:t>deleted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H-&gt;TheCells[ Pos ].Element = Key;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Probably need strcpy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4820" name="Oval 4"/>
          <p:cNvSpPr/>
          <p:nvPr/>
        </p:nvSpPr>
        <p:spPr>
          <a:xfrm>
            <a:off x="914400" y="3352800"/>
            <a:ext cx="7239000" cy="762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Question:</a:t>
            </a:r>
            <a:r>
              <a:rPr lang="en-US" altLang="zh-CN" b="1" dirty="0">
                <a:latin typeface="Times New Roman" panose="02020603050405020304" pitchFamily="18" charset="0"/>
              </a:rPr>
              <a:t>  How to delete a key?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4821" name="AutoShape 5" descr="再生纸"/>
          <p:cNvSpPr>
            <a:spLocks noChangeArrowheads="1"/>
          </p:cNvSpPr>
          <p:nvPr/>
        </p:nvSpPr>
        <p:spPr bwMode="auto">
          <a:xfrm>
            <a:off x="609600" y="4191000"/>
            <a:ext cx="7772400" cy="19050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662305" marR="0" lvl="0" indent="-6623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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Insertion will be seriously slowed down if there are too many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deletions intermixed with insertions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62305" marR="0" lvl="0" indent="-6623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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Although primary clustering is solved, 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secondary clustering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occurs – that is, keys that hash to the same position will probe the same alternative cells.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0" y="6526213"/>
            <a:ext cx="8382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3/6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/>
      <p:bldP spid="34820" grpId="0" animBg="1"/>
      <p:bldP spid="348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6553200" y="0"/>
            <a:ext cx="2584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§4  Open Addressing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35843" name="Text Box 3"/>
          <p:cNvSpPr txBox="1"/>
          <p:nvPr/>
        </p:nvSpPr>
        <p:spPr>
          <a:xfrm>
            <a:off x="237490" y="76200"/>
            <a:ext cx="7137400" cy="46037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3. Double Hashing 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以防止哈希值和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都相同的冲突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844" name="Rectangle 4" descr="棕色大理石"/>
          <p:cNvSpPr>
            <a:spLocks noChangeArrowheads="1"/>
          </p:cNvSpPr>
          <p:nvPr/>
        </p:nvSpPr>
        <p:spPr bwMode="auto">
          <a:xfrm>
            <a:off x="533400" y="609600"/>
            <a:ext cx="8001000" cy="6858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miter lim="800000"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f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)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 hash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hash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 is the 2</a:t>
            </a:r>
            <a:r>
              <a:rPr kumimoji="1" lang="en-US" altLang="zh-CN" sz="2000" b="1" i="0" u="none" strike="noStrike" kern="1200" cap="none" spc="0" normalizeH="0" baseline="3000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nd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FF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hash function */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6" name="Rectangle 6"/>
          <p:cNvSpPr/>
          <p:nvPr/>
        </p:nvSpPr>
        <p:spPr>
          <a:xfrm>
            <a:off x="2971800" y="1371600"/>
            <a:ext cx="5867400" cy="5794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 </a:t>
            </a:r>
            <a:r>
              <a:rPr lang="en-US" altLang="zh-CN" b="1" dirty="0">
                <a:latin typeface="Times New Roman" panose="02020603050405020304" pitchFamily="18" charset="0"/>
              </a:rPr>
              <a:t>make sure that all cells can be probed.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1371600"/>
            <a:ext cx="2819400" cy="579438"/>
            <a:chOff x="240" y="912"/>
            <a:chExt cx="1776" cy="365"/>
          </a:xfrm>
        </p:grpSpPr>
        <p:sp>
          <p:nvSpPr>
            <p:cNvPr id="6154" name="Rectangle 5"/>
            <p:cNvSpPr/>
            <p:nvPr/>
          </p:nvSpPr>
          <p:spPr>
            <a:xfrm>
              <a:off x="240" y="912"/>
              <a:ext cx="1776" cy="365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Webdings" panose="05030102010509060703" pitchFamily="18" charset="2"/>
                </a:rPr>
                <a:t> </a:t>
              </a:r>
              <a:r>
                <a:rPr lang="en-US" altLang="zh-CN" b="1" dirty="0">
                  <a:latin typeface="Times New Roman" panose="02020603050405020304" pitchFamily="18" charset="0"/>
                </a:rPr>
                <a:t>hash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</a:rPr>
                <a:t>(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</a:rPr>
                <a:t> ) 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 0 ;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55" name="Line 7"/>
            <p:cNvSpPr/>
            <p:nvPr/>
          </p:nvSpPr>
          <p:spPr>
            <a:xfrm>
              <a:off x="1440" y="1056"/>
              <a:ext cx="96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5849" name="Text Box 9"/>
          <p:cNvSpPr txBox="1"/>
          <p:nvPr/>
        </p:nvSpPr>
        <p:spPr>
          <a:xfrm>
            <a:off x="457200" y="1905000"/>
            <a:ext cx="8001000" cy="95313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860425" indent="-860425"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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Tip: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hash</a:t>
            </a:r>
            <a:r>
              <a:rPr lang="en-US" altLang="zh-CN" b="1" baseline="-25000" dirty="0">
                <a:solidFill>
                  <a:srgbClr val="008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) =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– (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%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)</a:t>
            </a:r>
            <a:r>
              <a:rPr lang="en-US" altLang="zh-CN" b="1" dirty="0">
                <a:latin typeface="Times New Roman" panose="02020603050405020304" pitchFamily="18" charset="0"/>
              </a:rPr>
              <a:t> with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a prime smaller than </a:t>
            </a:r>
            <a:r>
              <a:rPr lang="en-US" altLang="zh-CN" sz="2000" b="1" dirty="0">
                <a:latin typeface="Arial" panose="020B0604020202020204" pitchFamily="34" charset="0"/>
              </a:rPr>
              <a:t>TableSize</a:t>
            </a:r>
            <a:r>
              <a:rPr lang="en-US" altLang="zh-CN" b="1" dirty="0">
                <a:latin typeface="Times New Roman" panose="02020603050405020304" pitchFamily="18" charset="0"/>
              </a:rPr>
              <a:t>, will work well.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5850" name="AutoShape 10" descr="再生纸"/>
          <p:cNvSpPr>
            <a:spLocks noChangeArrowheads="1"/>
          </p:cNvSpPr>
          <p:nvPr/>
        </p:nvSpPr>
        <p:spPr bwMode="auto">
          <a:xfrm>
            <a:off x="609600" y="2971800"/>
            <a:ext cx="7772400" cy="3124200"/>
          </a:xfrm>
          <a:prstGeom prst="roundRect">
            <a:avLst>
              <a:gd name="adj" fmla="val 604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767080" marR="0" lvl="0" indent="-7670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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double hashing is correctly implemented, simulations imply that the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expected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number of probes is almost the same as for a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random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collision resolution strategy.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67080" marR="0" lvl="0" indent="-7670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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Quadratic probing does not require the use of a second hash function and is thus likely to be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simpler and faster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in practice.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" name="Text Box 11"/>
          <p:cNvSpPr txBox="1"/>
          <p:nvPr/>
        </p:nvSpPr>
        <p:spPr>
          <a:xfrm>
            <a:off x="0" y="6526213"/>
            <a:ext cx="8382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4/6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 animBg="1"/>
      <p:bldP spid="35846" grpId="0"/>
      <p:bldP spid="35849" grpId="0"/>
      <p:bldP spid="358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381000" y="1524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§5  Rehashing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019800" y="4191000"/>
            <a:ext cx="2286000" cy="1985963"/>
            <a:chOff x="1680" y="2373"/>
            <a:chExt cx="2038" cy="1758"/>
          </a:xfrm>
        </p:grpSpPr>
        <p:grpSp>
          <p:nvGrpSpPr>
            <p:cNvPr id="1044" name="Group 4"/>
            <p:cNvGrpSpPr/>
            <p:nvPr/>
          </p:nvGrpSpPr>
          <p:grpSpPr>
            <a:xfrm rot="4724383" flipH="1">
              <a:off x="2718" y="2714"/>
              <a:ext cx="256" cy="751"/>
              <a:chOff x="1902" y="2055"/>
              <a:chExt cx="318" cy="912"/>
            </a:xfrm>
          </p:grpSpPr>
          <p:grpSp>
            <p:nvGrpSpPr>
              <p:cNvPr id="1079" name="Group 5"/>
              <p:cNvGrpSpPr/>
              <p:nvPr/>
            </p:nvGrpSpPr>
            <p:grpSpPr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082" name="Freeform 6"/>
                <p:cNvSpPr/>
                <p:nvPr/>
              </p:nvSpPr>
              <p:spPr>
                <a:xfrm>
                  <a:off x="1902" y="2711"/>
                  <a:ext cx="285" cy="256"/>
                </a:xfrm>
                <a:custGeom>
                  <a:avLst/>
                  <a:gdLst>
                    <a:gd name="txL" fmla="*/ 0 w 571"/>
                    <a:gd name="txT" fmla="*/ 0 h 510"/>
                    <a:gd name="txR" fmla="*/ 571 w 571"/>
                    <a:gd name="txB" fmla="*/ 510 h 510"/>
                  </a:gdLst>
                  <a:ahLst/>
                  <a:cxnLst>
                    <a:cxn ang="0">
                      <a:pos x="88" y="64"/>
                    </a:cxn>
                    <a:cxn ang="0">
                      <a:pos x="50" y="130"/>
                    </a:cxn>
                    <a:cxn ang="0">
                      <a:pos x="38" y="156"/>
                    </a:cxn>
                    <a:cxn ang="0">
                      <a:pos x="31" y="184"/>
                    </a:cxn>
                    <a:cxn ang="0">
                      <a:pos x="24" y="225"/>
                    </a:cxn>
                    <a:cxn ang="0">
                      <a:pos x="24" y="264"/>
                    </a:cxn>
                    <a:cxn ang="0">
                      <a:pos x="29" y="302"/>
                    </a:cxn>
                    <a:cxn ang="0">
                      <a:pos x="45" y="337"/>
                    </a:cxn>
                    <a:cxn ang="0">
                      <a:pos x="78" y="361"/>
                    </a:cxn>
                    <a:cxn ang="0">
                      <a:pos x="43" y="340"/>
                    </a:cxn>
                    <a:cxn ang="0">
                      <a:pos x="29" y="338"/>
                    </a:cxn>
                    <a:cxn ang="0">
                      <a:pos x="10" y="345"/>
                    </a:cxn>
                    <a:cxn ang="0">
                      <a:pos x="3" y="357"/>
                    </a:cxn>
                    <a:cxn ang="0">
                      <a:pos x="0" y="373"/>
                    </a:cxn>
                    <a:cxn ang="0">
                      <a:pos x="5" y="387"/>
                    </a:cxn>
                    <a:cxn ang="0">
                      <a:pos x="15" y="404"/>
                    </a:cxn>
                    <a:cxn ang="0">
                      <a:pos x="60" y="437"/>
                    </a:cxn>
                    <a:cxn ang="0">
                      <a:pos x="128" y="463"/>
                    </a:cxn>
                    <a:cxn ang="0">
                      <a:pos x="158" y="474"/>
                    </a:cxn>
                    <a:cxn ang="0">
                      <a:pos x="191" y="479"/>
                    </a:cxn>
                    <a:cxn ang="0">
                      <a:pos x="218" y="479"/>
                    </a:cxn>
                    <a:cxn ang="0">
                      <a:pos x="248" y="488"/>
                    </a:cxn>
                    <a:cxn ang="0">
                      <a:pos x="284" y="500"/>
                    </a:cxn>
                    <a:cxn ang="0">
                      <a:pos x="366" y="510"/>
                    </a:cxn>
                    <a:cxn ang="0">
                      <a:pos x="463" y="489"/>
                    </a:cxn>
                    <a:cxn ang="0">
                      <a:pos x="527" y="489"/>
                    </a:cxn>
                    <a:cxn ang="0">
                      <a:pos x="543" y="484"/>
                    </a:cxn>
                    <a:cxn ang="0">
                      <a:pos x="559" y="469"/>
                    </a:cxn>
                    <a:cxn ang="0">
                      <a:pos x="564" y="448"/>
                    </a:cxn>
                    <a:cxn ang="0">
                      <a:pos x="571" y="364"/>
                    </a:cxn>
                    <a:cxn ang="0">
                      <a:pos x="571" y="297"/>
                    </a:cxn>
                    <a:cxn ang="0">
                      <a:pos x="567" y="262"/>
                    </a:cxn>
                    <a:cxn ang="0">
                      <a:pos x="564" y="239"/>
                    </a:cxn>
                    <a:cxn ang="0">
                      <a:pos x="559" y="215"/>
                    </a:cxn>
                    <a:cxn ang="0">
                      <a:pos x="553" y="191"/>
                    </a:cxn>
                    <a:cxn ang="0">
                      <a:pos x="522" y="99"/>
                    </a:cxn>
                    <a:cxn ang="0">
                      <a:pos x="489" y="0"/>
                    </a:cxn>
                    <a:cxn ang="0">
                      <a:pos x="88" y="64"/>
                    </a:cxn>
                  </a:cxnLst>
                  <a:rect l="txL" t="txT" r="txR" b="txB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3" name="Arc 7"/>
                <p:cNvSpPr/>
                <p:nvPr/>
              </p:nvSpPr>
              <p:spPr>
                <a:xfrm>
                  <a:off x="1945" y="2885"/>
                  <a:ext cx="7" cy="17"/>
                </a:xfrm>
                <a:custGeom>
                  <a:avLst/>
                  <a:gdLst>
                    <a:gd name="txL" fmla="*/ 0 w 21584"/>
                    <a:gd name="txT" fmla="*/ 0 h 21468"/>
                    <a:gd name="txR" fmla="*/ 21584 w 21584"/>
                    <a:gd name="txB" fmla="*/ 21468 h 21468"/>
                  </a:gdLst>
                  <a:ahLst/>
                  <a:cxnLst>
                    <a:cxn ang="0">
                      <a:pos x="0" y="16"/>
                    </a:cxn>
                    <a:cxn ang="0">
                      <a:pos x="6" y="0"/>
                    </a:cxn>
                    <a:cxn ang="0">
                      <a:pos x="7" y="17"/>
                    </a:cxn>
                  </a:cxnLst>
                  <a:rect l="txL" t="txT" r="txR" b="txB"/>
                  <a:pathLst>
                    <a:path w="21584" h="21468" fill="none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80" name="Rectangle 8"/>
              <p:cNvSpPr/>
              <p:nvPr/>
            </p:nvSpPr>
            <p:spPr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1" name="Freeform 9"/>
              <p:cNvSpPr/>
              <p:nvPr/>
            </p:nvSpPr>
            <p:spPr>
              <a:xfrm>
                <a:off x="1937" y="2055"/>
                <a:ext cx="283" cy="704"/>
              </a:xfrm>
              <a:custGeom>
                <a:avLst/>
                <a:gdLst>
                  <a:gd name="txL" fmla="*/ 0 w 566"/>
                  <a:gd name="txT" fmla="*/ 0 h 1408"/>
                  <a:gd name="txR" fmla="*/ 566 w 566"/>
                  <a:gd name="txB" fmla="*/ 1408 h 1408"/>
                </a:gdLst>
                <a:ahLst/>
                <a:cxnLst>
                  <a:cxn ang="0">
                    <a:pos x="26" y="484"/>
                  </a:cxn>
                  <a:cxn ang="0">
                    <a:pos x="15" y="903"/>
                  </a:cxn>
                  <a:cxn ang="0">
                    <a:pos x="0" y="1408"/>
                  </a:cxn>
                  <a:cxn ang="0">
                    <a:pos x="543" y="1403"/>
                  </a:cxn>
                  <a:cxn ang="0">
                    <a:pos x="548" y="873"/>
                  </a:cxn>
                  <a:cxn ang="0">
                    <a:pos x="547" y="599"/>
                  </a:cxn>
                  <a:cxn ang="0">
                    <a:pos x="566" y="314"/>
                  </a:cxn>
                  <a:cxn ang="0">
                    <a:pos x="560" y="247"/>
                  </a:cxn>
                  <a:cxn ang="0">
                    <a:pos x="555" y="200"/>
                  </a:cxn>
                  <a:cxn ang="0">
                    <a:pos x="545" y="151"/>
                  </a:cxn>
                  <a:cxn ang="0">
                    <a:pos x="534" y="120"/>
                  </a:cxn>
                  <a:cxn ang="0">
                    <a:pos x="515" y="85"/>
                  </a:cxn>
                  <a:cxn ang="0">
                    <a:pos x="496" y="62"/>
                  </a:cxn>
                  <a:cxn ang="0">
                    <a:pos x="463" y="40"/>
                  </a:cxn>
                  <a:cxn ang="0">
                    <a:pos x="423" y="19"/>
                  </a:cxn>
                  <a:cxn ang="0">
                    <a:pos x="380" y="7"/>
                  </a:cxn>
                  <a:cxn ang="0">
                    <a:pos x="331" y="2"/>
                  </a:cxn>
                  <a:cxn ang="0">
                    <a:pos x="291" y="0"/>
                  </a:cxn>
                  <a:cxn ang="0">
                    <a:pos x="243" y="9"/>
                  </a:cxn>
                  <a:cxn ang="0">
                    <a:pos x="196" y="24"/>
                  </a:cxn>
                  <a:cxn ang="0">
                    <a:pos x="168" y="42"/>
                  </a:cxn>
                  <a:cxn ang="0">
                    <a:pos x="135" y="66"/>
                  </a:cxn>
                  <a:cxn ang="0">
                    <a:pos x="111" y="95"/>
                  </a:cxn>
                  <a:cxn ang="0">
                    <a:pos x="85" y="139"/>
                  </a:cxn>
                  <a:cxn ang="0">
                    <a:pos x="66" y="187"/>
                  </a:cxn>
                  <a:cxn ang="0">
                    <a:pos x="48" y="267"/>
                  </a:cxn>
                  <a:cxn ang="0">
                    <a:pos x="26" y="484"/>
                  </a:cxn>
                </a:cxnLst>
                <a:rect l="txL" t="txT" r="txR" b="txB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45" name="Group 10"/>
            <p:cNvGrpSpPr/>
            <p:nvPr/>
          </p:nvGrpSpPr>
          <p:grpSpPr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77" name="Freeform 11"/>
              <p:cNvSpPr/>
              <p:nvPr/>
            </p:nvSpPr>
            <p:spPr>
              <a:xfrm>
                <a:off x="1766" y="3399"/>
                <a:ext cx="456" cy="115"/>
              </a:xfrm>
              <a:custGeom>
                <a:avLst/>
                <a:gdLst>
                  <a:gd name="txL" fmla="*/ 0 w 913"/>
                  <a:gd name="txT" fmla="*/ 0 h 229"/>
                  <a:gd name="txR" fmla="*/ 913 w 913"/>
                  <a:gd name="txB" fmla="*/ 229 h 229"/>
                </a:gdLst>
                <a:ahLst/>
                <a:cxnLst>
                  <a:cxn ang="0">
                    <a:pos x="0" y="42"/>
                  </a:cxn>
                  <a:cxn ang="0">
                    <a:pos x="0" y="179"/>
                  </a:cxn>
                  <a:cxn ang="0">
                    <a:pos x="245" y="179"/>
                  </a:cxn>
                  <a:cxn ang="0">
                    <a:pos x="252" y="151"/>
                  </a:cxn>
                  <a:cxn ang="0">
                    <a:pos x="300" y="179"/>
                  </a:cxn>
                  <a:cxn ang="0">
                    <a:pos x="391" y="203"/>
                  </a:cxn>
                  <a:cxn ang="0">
                    <a:pos x="503" y="224"/>
                  </a:cxn>
                  <a:cxn ang="0">
                    <a:pos x="597" y="229"/>
                  </a:cxn>
                  <a:cxn ang="0">
                    <a:pos x="686" y="224"/>
                  </a:cxn>
                  <a:cxn ang="0">
                    <a:pos x="816" y="214"/>
                  </a:cxn>
                  <a:cxn ang="0">
                    <a:pos x="863" y="208"/>
                  </a:cxn>
                  <a:cxn ang="0">
                    <a:pos x="913" y="194"/>
                  </a:cxn>
                  <a:cxn ang="0">
                    <a:pos x="913" y="158"/>
                  </a:cxn>
                  <a:cxn ang="0">
                    <a:pos x="908" y="141"/>
                  </a:cxn>
                  <a:cxn ang="0">
                    <a:pos x="892" y="120"/>
                  </a:cxn>
                  <a:cxn ang="0">
                    <a:pos x="873" y="106"/>
                  </a:cxn>
                  <a:cxn ang="0">
                    <a:pos x="847" y="92"/>
                  </a:cxn>
                  <a:cxn ang="0">
                    <a:pos x="802" y="71"/>
                  </a:cxn>
                  <a:cxn ang="0">
                    <a:pos x="755" y="54"/>
                  </a:cxn>
                  <a:cxn ang="0">
                    <a:pos x="705" y="38"/>
                  </a:cxn>
                  <a:cxn ang="0">
                    <a:pos x="651" y="26"/>
                  </a:cxn>
                  <a:cxn ang="0">
                    <a:pos x="469" y="0"/>
                  </a:cxn>
                  <a:cxn ang="0">
                    <a:pos x="0" y="42"/>
                  </a:cxn>
                </a:cxnLst>
                <a:rect l="txL" t="txT" r="txR" b="txB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8" name="Freeform 12"/>
              <p:cNvSpPr/>
              <p:nvPr/>
            </p:nvSpPr>
            <p:spPr>
              <a:xfrm>
                <a:off x="1503" y="3426"/>
                <a:ext cx="456" cy="111"/>
              </a:xfrm>
              <a:custGeom>
                <a:avLst/>
                <a:gdLst>
                  <a:gd name="txL" fmla="*/ 0 w 913"/>
                  <a:gd name="txT" fmla="*/ 0 h 222"/>
                  <a:gd name="txR" fmla="*/ 913 w 913"/>
                  <a:gd name="txB" fmla="*/ 222 h 222"/>
                </a:gdLst>
                <a:ahLst/>
                <a:cxnLst>
                  <a:cxn ang="0">
                    <a:pos x="0" y="43"/>
                  </a:cxn>
                  <a:cxn ang="0">
                    <a:pos x="0" y="179"/>
                  </a:cxn>
                  <a:cxn ang="0">
                    <a:pos x="243" y="179"/>
                  </a:cxn>
                  <a:cxn ang="0">
                    <a:pos x="248" y="151"/>
                  </a:cxn>
                  <a:cxn ang="0">
                    <a:pos x="299" y="179"/>
                  </a:cxn>
                  <a:cxn ang="0">
                    <a:pos x="406" y="196"/>
                  </a:cxn>
                  <a:cxn ang="0">
                    <a:pos x="537" y="212"/>
                  </a:cxn>
                  <a:cxn ang="0">
                    <a:pos x="677" y="222"/>
                  </a:cxn>
                  <a:cxn ang="0">
                    <a:pos x="802" y="222"/>
                  </a:cxn>
                  <a:cxn ang="0">
                    <a:pos x="865" y="206"/>
                  </a:cxn>
                  <a:cxn ang="0">
                    <a:pos x="913" y="194"/>
                  </a:cxn>
                  <a:cxn ang="0">
                    <a:pos x="913" y="160"/>
                  </a:cxn>
                  <a:cxn ang="0">
                    <a:pos x="908" y="140"/>
                  </a:cxn>
                  <a:cxn ang="0">
                    <a:pos x="892" y="121"/>
                  </a:cxn>
                  <a:cxn ang="0">
                    <a:pos x="873" y="106"/>
                  </a:cxn>
                  <a:cxn ang="0">
                    <a:pos x="847" y="92"/>
                  </a:cxn>
                  <a:cxn ang="0">
                    <a:pos x="802" y="71"/>
                  </a:cxn>
                  <a:cxn ang="0">
                    <a:pos x="755" y="54"/>
                  </a:cxn>
                  <a:cxn ang="0">
                    <a:pos x="705" y="40"/>
                  </a:cxn>
                  <a:cxn ang="0">
                    <a:pos x="651" y="26"/>
                  </a:cxn>
                  <a:cxn ang="0">
                    <a:pos x="467" y="0"/>
                  </a:cxn>
                  <a:cxn ang="0">
                    <a:pos x="0" y="43"/>
                  </a:cxn>
                </a:cxnLst>
                <a:rect l="txL" t="txT" r="txR" b="txB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46" name="Freeform 13"/>
            <p:cNvSpPr/>
            <p:nvPr/>
          </p:nvSpPr>
          <p:spPr>
            <a:xfrm flipH="1">
              <a:off x="3082" y="3427"/>
              <a:ext cx="352" cy="568"/>
            </a:xfrm>
            <a:custGeom>
              <a:avLst/>
              <a:gdLst>
                <a:gd name="txL" fmla="*/ 0 w 852"/>
                <a:gd name="txT" fmla="*/ 0 h 1411"/>
                <a:gd name="txR" fmla="*/ 852 w 852"/>
                <a:gd name="txB" fmla="*/ 1411 h 1411"/>
              </a:gdLst>
              <a:ahLst/>
              <a:cxnLst>
                <a:cxn ang="0">
                  <a:pos x="583" y="0"/>
                </a:cxn>
                <a:cxn ang="0">
                  <a:pos x="809" y="555"/>
                </a:cxn>
                <a:cxn ang="0">
                  <a:pos x="826" y="597"/>
                </a:cxn>
                <a:cxn ang="0">
                  <a:pos x="842" y="646"/>
                </a:cxn>
                <a:cxn ang="0">
                  <a:pos x="852" y="717"/>
                </a:cxn>
                <a:cxn ang="0">
                  <a:pos x="842" y="781"/>
                </a:cxn>
                <a:cxn ang="0">
                  <a:pos x="765" y="1010"/>
                </a:cxn>
                <a:cxn ang="0">
                  <a:pos x="737" y="1081"/>
                </a:cxn>
                <a:cxn ang="0">
                  <a:pos x="722" y="1153"/>
                </a:cxn>
                <a:cxn ang="0">
                  <a:pos x="755" y="1196"/>
                </a:cxn>
                <a:cxn ang="0">
                  <a:pos x="760" y="1229"/>
                </a:cxn>
                <a:cxn ang="0">
                  <a:pos x="727" y="1260"/>
                </a:cxn>
                <a:cxn ang="0">
                  <a:pos x="689" y="1304"/>
                </a:cxn>
                <a:cxn ang="0">
                  <a:pos x="727" y="1342"/>
                </a:cxn>
                <a:cxn ang="0">
                  <a:pos x="765" y="1411"/>
                </a:cxn>
                <a:cxn ang="0">
                  <a:pos x="158" y="1401"/>
                </a:cxn>
                <a:cxn ang="0">
                  <a:pos x="130" y="1250"/>
                </a:cxn>
                <a:cxn ang="0">
                  <a:pos x="152" y="1120"/>
                </a:cxn>
                <a:cxn ang="0">
                  <a:pos x="206" y="1000"/>
                </a:cxn>
                <a:cxn ang="0">
                  <a:pos x="239" y="934"/>
                </a:cxn>
                <a:cxn ang="0">
                  <a:pos x="387" y="738"/>
                </a:cxn>
                <a:cxn ang="0">
                  <a:pos x="343" y="640"/>
                </a:cxn>
                <a:cxn ang="0">
                  <a:pos x="0" y="15"/>
                </a:cxn>
                <a:cxn ang="0">
                  <a:pos x="583" y="0"/>
                </a:cxn>
              </a:cxnLst>
              <a:rect l="txL" t="txT" r="txR" b="txB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14"/>
            <p:cNvSpPr/>
            <p:nvPr/>
          </p:nvSpPr>
          <p:spPr>
            <a:xfrm flipH="1">
              <a:off x="3218" y="3397"/>
              <a:ext cx="406" cy="629"/>
            </a:xfrm>
            <a:custGeom>
              <a:avLst/>
              <a:gdLst>
                <a:gd name="txL" fmla="*/ 0 w 982"/>
                <a:gd name="txT" fmla="*/ 0 h 1565"/>
                <a:gd name="txR" fmla="*/ 982 w 982"/>
                <a:gd name="txB" fmla="*/ 1565 h 1565"/>
              </a:gdLst>
              <a:ahLst/>
              <a:cxnLst>
                <a:cxn ang="0">
                  <a:pos x="0" y="54"/>
                </a:cxn>
                <a:cxn ang="0">
                  <a:pos x="78" y="322"/>
                </a:cxn>
                <a:cxn ang="0">
                  <a:pos x="99" y="388"/>
                </a:cxn>
                <a:cxn ang="0">
                  <a:pos x="123" y="445"/>
                </a:cxn>
                <a:cxn ang="0">
                  <a:pos x="147" y="497"/>
                </a:cxn>
                <a:cxn ang="0">
                  <a:pos x="182" y="561"/>
                </a:cxn>
                <a:cxn ang="0">
                  <a:pos x="210" y="601"/>
                </a:cxn>
                <a:cxn ang="0">
                  <a:pos x="238" y="638"/>
                </a:cxn>
                <a:cxn ang="0">
                  <a:pos x="291" y="695"/>
                </a:cxn>
                <a:cxn ang="0">
                  <a:pos x="345" y="756"/>
                </a:cxn>
                <a:cxn ang="0">
                  <a:pos x="389" y="782"/>
                </a:cxn>
                <a:cxn ang="0">
                  <a:pos x="335" y="815"/>
                </a:cxn>
                <a:cxn ang="0">
                  <a:pos x="378" y="891"/>
                </a:cxn>
                <a:cxn ang="0">
                  <a:pos x="291" y="1011"/>
                </a:cxn>
                <a:cxn ang="0">
                  <a:pos x="225" y="1072"/>
                </a:cxn>
                <a:cxn ang="0">
                  <a:pos x="199" y="1099"/>
                </a:cxn>
                <a:cxn ang="0">
                  <a:pos x="177" y="1136"/>
                </a:cxn>
                <a:cxn ang="0">
                  <a:pos x="156" y="1174"/>
                </a:cxn>
                <a:cxn ang="0">
                  <a:pos x="140" y="1207"/>
                </a:cxn>
                <a:cxn ang="0">
                  <a:pos x="126" y="1237"/>
                </a:cxn>
                <a:cxn ang="0">
                  <a:pos x="113" y="1275"/>
                </a:cxn>
                <a:cxn ang="0">
                  <a:pos x="102" y="1325"/>
                </a:cxn>
                <a:cxn ang="0">
                  <a:pos x="97" y="1389"/>
                </a:cxn>
                <a:cxn ang="0">
                  <a:pos x="97" y="1455"/>
                </a:cxn>
                <a:cxn ang="0">
                  <a:pos x="100" y="1565"/>
                </a:cxn>
                <a:cxn ang="0">
                  <a:pos x="750" y="1535"/>
                </a:cxn>
                <a:cxn ang="0">
                  <a:pos x="713" y="1495"/>
                </a:cxn>
                <a:cxn ang="0">
                  <a:pos x="706" y="1464"/>
                </a:cxn>
                <a:cxn ang="0">
                  <a:pos x="703" y="1442"/>
                </a:cxn>
                <a:cxn ang="0">
                  <a:pos x="727" y="1349"/>
                </a:cxn>
                <a:cxn ang="0">
                  <a:pos x="661" y="1343"/>
                </a:cxn>
                <a:cxn ang="0">
                  <a:pos x="737" y="1284"/>
                </a:cxn>
                <a:cxn ang="0">
                  <a:pos x="954" y="967"/>
                </a:cxn>
                <a:cxn ang="0">
                  <a:pos x="968" y="936"/>
                </a:cxn>
                <a:cxn ang="0">
                  <a:pos x="977" y="901"/>
                </a:cxn>
                <a:cxn ang="0">
                  <a:pos x="982" y="865"/>
                </a:cxn>
                <a:cxn ang="0">
                  <a:pos x="982" y="825"/>
                </a:cxn>
                <a:cxn ang="0">
                  <a:pos x="975" y="790"/>
                </a:cxn>
                <a:cxn ang="0">
                  <a:pos x="967" y="756"/>
                </a:cxn>
                <a:cxn ang="0">
                  <a:pos x="944" y="705"/>
                </a:cxn>
                <a:cxn ang="0">
                  <a:pos x="835" y="467"/>
                </a:cxn>
                <a:cxn ang="0">
                  <a:pos x="633" y="0"/>
                </a:cxn>
                <a:cxn ang="0">
                  <a:pos x="0" y="54"/>
                </a:cxn>
              </a:cxnLst>
              <a:rect l="txL" t="txT" r="txR" b="txB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8" name="Freeform 15"/>
            <p:cNvSpPr/>
            <p:nvPr/>
          </p:nvSpPr>
          <p:spPr>
            <a:xfrm flipH="1">
              <a:off x="3000" y="2918"/>
              <a:ext cx="147" cy="492"/>
            </a:xfrm>
            <a:custGeom>
              <a:avLst/>
              <a:gdLst>
                <a:gd name="txL" fmla="*/ 0 w 357"/>
                <a:gd name="txT" fmla="*/ 0 h 1222"/>
                <a:gd name="txR" fmla="*/ 357 w 357"/>
                <a:gd name="txB" fmla="*/ 1222 h 1222"/>
              </a:gdLst>
              <a:ahLst/>
              <a:cxnLst>
                <a:cxn ang="0">
                  <a:pos x="255" y="81"/>
                </a:cxn>
                <a:cxn ang="0">
                  <a:pos x="276" y="113"/>
                </a:cxn>
                <a:cxn ang="0">
                  <a:pos x="300" y="151"/>
                </a:cxn>
                <a:cxn ang="0">
                  <a:pos x="321" y="196"/>
                </a:cxn>
                <a:cxn ang="0">
                  <a:pos x="338" y="246"/>
                </a:cxn>
                <a:cxn ang="0">
                  <a:pos x="349" y="295"/>
                </a:cxn>
                <a:cxn ang="0">
                  <a:pos x="354" y="349"/>
                </a:cxn>
                <a:cxn ang="0">
                  <a:pos x="357" y="403"/>
                </a:cxn>
                <a:cxn ang="0">
                  <a:pos x="354" y="491"/>
                </a:cxn>
                <a:cxn ang="0">
                  <a:pos x="347" y="557"/>
                </a:cxn>
                <a:cxn ang="0">
                  <a:pos x="333" y="635"/>
                </a:cxn>
                <a:cxn ang="0">
                  <a:pos x="321" y="684"/>
                </a:cxn>
                <a:cxn ang="0">
                  <a:pos x="305" y="755"/>
                </a:cxn>
                <a:cxn ang="0">
                  <a:pos x="288" y="816"/>
                </a:cxn>
                <a:cxn ang="0">
                  <a:pos x="271" y="865"/>
                </a:cxn>
                <a:cxn ang="0">
                  <a:pos x="253" y="910"/>
                </a:cxn>
                <a:cxn ang="0">
                  <a:pos x="232" y="955"/>
                </a:cxn>
                <a:cxn ang="0">
                  <a:pos x="210" y="997"/>
                </a:cxn>
                <a:cxn ang="0">
                  <a:pos x="184" y="1040"/>
                </a:cxn>
                <a:cxn ang="0">
                  <a:pos x="158" y="1075"/>
                </a:cxn>
                <a:cxn ang="0">
                  <a:pos x="132" y="1109"/>
                </a:cxn>
                <a:cxn ang="0">
                  <a:pos x="97" y="1148"/>
                </a:cxn>
                <a:cxn ang="0">
                  <a:pos x="64" y="1174"/>
                </a:cxn>
                <a:cxn ang="0">
                  <a:pos x="0" y="1222"/>
                </a:cxn>
                <a:cxn ang="0">
                  <a:pos x="0" y="0"/>
                </a:cxn>
                <a:cxn ang="0">
                  <a:pos x="208" y="15"/>
                </a:cxn>
                <a:cxn ang="0">
                  <a:pos x="255" y="81"/>
                </a:cxn>
              </a:cxnLst>
              <a:rect l="txL" t="txT" r="txR" b="txB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49" name="Group 16"/>
            <p:cNvGrpSpPr/>
            <p:nvPr/>
          </p:nvGrpSpPr>
          <p:grpSpPr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75" name="Freeform 17"/>
              <p:cNvSpPr/>
              <p:nvPr/>
            </p:nvSpPr>
            <p:spPr>
              <a:xfrm>
                <a:off x="2139" y="2117"/>
                <a:ext cx="81" cy="594"/>
              </a:xfrm>
              <a:custGeom>
                <a:avLst/>
                <a:gdLst>
                  <a:gd name="txL" fmla="*/ 0 w 163"/>
                  <a:gd name="txT" fmla="*/ 0 h 1188"/>
                  <a:gd name="txR" fmla="*/ 163 w 163"/>
                  <a:gd name="txB" fmla="*/ 1188 h 1188"/>
                </a:gdLst>
                <a:ahLst/>
                <a:cxnLst>
                  <a:cxn ang="0">
                    <a:pos x="0" y="0"/>
                  </a:cxn>
                  <a:cxn ang="0">
                    <a:pos x="38" y="19"/>
                  </a:cxn>
                  <a:cxn ang="0">
                    <a:pos x="65" y="57"/>
                  </a:cxn>
                  <a:cxn ang="0">
                    <a:pos x="81" y="82"/>
                  </a:cxn>
                  <a:cxn ang="0">
                    <a:pos x="93" y="102"/>
                  </a:cxn>
                  <a:cxn ang="0">
                    <a:pos x="109" y="132"/>
                  </a:cxn>
                  <a:cxn ang="0">
                    <a:pos x="123" y="170"/>
                  </a:cxn>
                  <a:cxn ang="0">
                    <a:pos x="137" y="214"/>
                  </a:cxn>
                  <a:cxn ang="0">
                    <a:pos x="151" y="271"/>
                  </a:cxn>
                  <a:cxn ang="0">
                    <a:pos x="156" y="316"/>
                  </a:cxn>
                  <a:cxn ang="0">
                    <a:pos x="163" y="370"/>
                  </a:cxn>
                  <a:cxn ang="0">
                    <a:pos x="161" y="438"/>
                  </a:cxn>
                  <a:cxn ang="0">
                    <a:pos x="154" y="540"/>
                  </a:cxn>
                  <a:cxn ang="0">
                    <a:pos x="142" y="629"/>
                  </a:cxn>
                  <a:cxn ang="0">
                    <a:pos x="93" y="1068"/>
                  </a:cxn>
                  <a:cxn ang="0">
                    <a:pos x="45" y="1188"/>
                  </a:cxn>
                  <a:cxn ang="0">
                    <a:pos x="12" y="1024"/>
                  </a:cxn>
                  <a:cxn ang="0">
                    <a:pos x="32" y="851"/>
                  </a:cxn>
                  <a:cxn ang="0">
                    <a:pos x="48" y="736"/>
                  </a:cxn>
                  <a:cxn ang="0">
                    <a:pos x="57" y="646"/>
                  </a:cxn>
                  <a:cxn ang="0">
                    <a:pos x="64" y="554"/>
                  </a:cxn>
                  <a:cxn ang="0">
                    <a:pos x="71" y="460"/>
                  </a:cxn>
                  <a:cxn ang="0">
                    <a:pos x="72" y="406"/>
                  </a:cxn>
                  <a:cxn ang="0">
                    <a:pos x="71" y="358"/>
                  </a:cxn>
                  <a:cxn ang="0">
                    <a:pos x="65" y="309"/>
                  </a:cxn>
                  <a:cxn ang="0">
                    <a:pos x="53" y="215"/>
                  </a:cxn>
                  <a:cxn ang="0">
                    <a:pos x="48" y="182"/>
                  </a:cxn>
                  <a:cxn ang="0">
                    <a:pos x="41" y="144"/>
                  </a:cxn>
                  <a:cxn ang="0">
                    <a:pos x="34" y="106"/>
                  </a:cxn>
                  <a:cxn ang="0">
                    <a:pos x="0" y="0"/>
                  </a:cxn>
                </a:cxnLst>
                <a:rect l="txL" t="txT" r="txR" b="txB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6" name="Arc 18"/>
              <p:cNvSpPr/>
              <p:nvPr/>
            </p:nvSpPr>
            <p:spPr>
              <a:xfrm>
                <a:off x="2131" y="2072"/>
                <a:ext cx="29" cy="58"/>
              </a:xfrm>
              <a:custGeom>
                <a:avLst/>
                <a:gdLst>
                  <a:gd name="txL" fmla="*/ 0 w 22307"/>
                  <a:gd name="txT" fmla="*/ 0 h 29828"/>
                  <a:gd name="txR" fmla="*/ 22307 w 22307"/>
                  <a:gd name="txB" fmla="*/ 29828 h 29828"/>
                </a:gdLst>
                <a:ahLst/>
                <a:cxnLst>
                  <a:cxn ang="0">
                    <a:pos x="0" y="0"/>
                  </a:cxn>
                  <a:cxn ang="0">
                    <a:pos x="27" y="58"/>
                  </a:cxn>
                  <a:cxn ang="0">
                    <a:pos x="1" y="42"/>
                  </a:cxn>
                </a:cxnLst>
                <a:rect l="txL" t="txT" r="txR" b="txB"/>
                <a:pathLst>
                  <a:path w="22307" h="29828" fill="none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50" name="Freeform 19"/>
            <p:cNvSpPr/>
            <p:nvPr/>
          </p:nvSpPr>
          <p:spPr>
            <a:xfrm flipH="1">
              <a:off x="3024" y="2784"/>
              <a:ext cx="694" cy="740"/>
            </a:xfrm>
            <a:custGeom>
              <a:avLst/>
              <a:gdLst>
                <a:gd name="txL" fmla="*/ 0 w 1684"/>
                <a:gd name="txT" fmla="*/ 0 h 1839"/>
                <a:gd name="txR" fmla="*/ 1684 w 1684"/>
                <a:gd name="txB" fmla="*/ 1839 h 1839"/>
              </a:gdLst>
              <a:ahLst/>
              <a:cxnLst>
                <a:cxn ang="0">
                  <a:pos x="1307" y="0"/>
                </a:cxn>
                <a:cxn ang="0">
                  <a:pos x="1228" y="12"/>
                </a:cxn>
                <a:cxn ang="0">
                  <a:pos x="1151" y="45"/>
                </a:cxn>
                <a:cxn ang="0">
                  <a:pos x="1071" y="101"/>
                </a:cxn>
                <a:cxn ang="0">
                  <a:pos x="988" y="186"/>
                </a:cxn>
                <a:cxn ang="0">
                  <a:pos x="705" y="512"/>
                </a:cxn>
                <a:cxn ang="0">
                  <a:pos x="446" y="738"/>
                </a:cxn>
                <a:cxn ang="0">
                  <a:pos x="146" y="952"/>
                </a:cxn>
                <a:cxn ang="0">
                  <a:pos x="0" y="1151"/>
                </a:cxn>
                <a:cxn ang="0">
                  <a:pos x="9" y="1321"/>
                </a:cxn>
                <a:cxn ang="0">
                  <a:pos x="33" y="1452"/>
                </a:cxn>
                <a:cxn ang="0">
                  <a:pos x="75" y="1554"/>
                </a:cxn>
                <a:cxn ang="0">
                  <a:pos x="144" y="1653"/>
                </a:cxn>
                <a:cxn ang="0">
                  <a:pos x="236" y="1723"/>
                </a:cxn>
                <a:cxn ang="0">
                  <a:pos x="358" y="1782"/>
                </a:cxn>
                <a:cxn ang="0">
                  <a:pos x="507" y="1823"/>
                </a:cxn>
                <a:cxn ang="0">
                  <a:pos x="650" y="1839"/>
                </a:cxn>
                <a:cxn ang="0">
                  <a:pos x="783" y="1827"/>
                </a:cxn>
                <a:cxn ang="0">
                  <a:pos x="903" y="1799"/>
                </a:cxn>
                <a:cxn ang="0">
                  <a:pos x="1141" y="1700"/>
                </a:cxn>
                <a:cxn ang="0">
                  <a:pos x="1432" y="1532"/>
                </a:cxn>
                <a:cxn ang="0">
                  <a:pos x="1521" y="1429"/>
                </a:cxn>
                <a:cxn ang="0">
                  <a:pos x="1609" y="1276"/>
                </a:cxn>
                <a:cxn ang="0">
                  <a:pos x="1660" y="1136"/>
                </a:cxn>
                <a:cxn ang="0">
                  <a:pos x="1682" y="995"/>
                </a:cxn>
                <a:cxn ang="0">
                  <a:pos x="1684" y="860"/>
                </a:cxn>
                <a:cxn ang="0">
                  <a:pos x="1679" y="703"/>
                </a:cxn>
                <a:cxn ang="0">
                  <a:pos x="1665" y="570"/>
                </a:cxn>
                <a:cxn ang="0">
                  <a:pos x="1648" y="469"/>
                </a:cxn>
                <a:cxn ang="0">
                  <a:pos x="1620" y="389"/>
                </a:cxn>
                <a:cxn ang="0">
                  <a:pos x="1571" y="309"/>
                </a:cxn>
                <a:cxn ang="0">
                  <a:pos x="1516" y="229"/>
                </a:cxn>
              </a:cxnLst>
              <a:rect l="txL" t="txT" r="txR" b="txB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1" name="Freeform 20"/>
            <p:cNvSpPr/>
            <p:nvPr/>
          </p:nvSpPr>
          <p:spPr>
            <a:xfrm flipH="1">
              <a:off x="3046" y="2795"/>
              <a:ext cx="148" cy="609"/>
            </a:xfrm>
            <a:custGeom>
              <a:avLst/>
              <a:gdLst>
                <a:gd name="txL" fmla="*/ 0 w 360"/>
                <a:gd name="txT" fmla="*/ 0 h 1515"/>
                <a:gd name="txR" fmla="*/ 360 w 360"/>
                <a:gd name="txB" fmla="*/ 1515 h 1515"/>
              </a:gdLst>
              <a:ahLst/>
              <a:cxnLst>
                <a:cxn ang="0">
                  <a:pos x="0" y="0"/>
                </a:cxn>
                <a:cxn ang="0">
                  <a:pos x="68" y="179"/>
                </a:cxn>
                <a:cxn ang="0">
                  <a:pos x="117" y="330"/>
                </a:cxn>
                <a:cxn ang="0">
                  <a:pos x="134" y="429"/>
                </a:cxn>
                <a:cxn ang="0">
                  <a:pos x="243" y="407"/>
                </a:cxn>
                <a:cxn ang="0">
                  <a:pos x="177" y="570"/>
                </a:cxn>
                <a:cxn ang="0">
                  <a:pos x="214" y="596"/>
                </a:cxn>
                <a:cxn ang="0">
                  <a:pos x="242" y="636"/>
                </a:cxn>
                <a:cxn ang="0">
                  <a:pos x="257" y="692"/>
                </a:cxn>
                <a:cxn ang="0">
                  <a:pos x="268" y="785"/>
                </a:cxn>
                <a:cxn ang="0">
                  <a:pos x="274" y="902"/>
                </a:cxn>
                <a:cxn ang="0">
                  <a:pos x="276" y="956"/>
                </a:cxn>
                <a:cxn ang="0">
                  <a:pos x="274" y="1016"/>
                </a:cxn>
                <a:cxn ang="0">
                  <a:pos x="269" y="1070"/>
                </a:cxn>
                <a:cxn ang="0">
                  <a:pos x="259" y="1159"/>
                </a:cxn>
                <a:cxn ang="0">
                  <a:pos x="252" y="1204"/>
                </a:cxn>
                <a:cxn ang="0">
                  <a:pos x="242" y="1252"/>
                </a:cxn>
                <a:cxn ang="0">
                  <a:pos x="231" y="1287"/>
                </a:cxn>
                <a:cxn ang="0">
                  <a:pos x="215" y="1334"/>
                </a:cxn>
                <a:cxn ang="0">
                  <a:pos x="203" y="1364"/>
                </a:cxn>
                <a:cxn ang="0">
                  <a:pos x="186" y="1397"/>
                </a:cxn>
                <a:cxn ang="0">
                  <a:pos x="165" y="1433"/>
                </a:cxn>
                <a:cxn ang="0">
                  <a:pos x="143" y="1463"/>
                </a:cxn>
                <a:cxn ang="0">
                  <a:pos x="103" y="1515"/>
                </a:cxn>
                <a:cxn ang="0">
                  <a:pos x="150" y="1480"/>
                </a:cxn>
                <a:cxn ang="0">
                  <a:pos x="186" y="1437"/>
                </a:cxn>
                <a:cxn ang="0">
                  <a:pos x="214" y="1400"/>
                </a:cxn>
                <a:cxn ang="0">
                  <a:pos x="238" y="1364"/>
                </a:cxn>
                <a:cxn ang="0">
                  <a:pos x="261" y="1324"/>
                </a:cxn>
                <a:cxn ang="0">
                  <a:pos x="283" y="1277"/>
                </a:cxn>
                <a:cxn ang="0">
                  <a:pos x="304" y="1225"/>
                </a:cxn>
                <a:cxn ang="0">
                  <a:pos x="318" y="1183"/>
                </a:cxn>
                <a:cxn ang="0">
                  <a:pos x="334" y="1131"/>
                </a:cxn>
                <a:cxn ang="0">
                  <a:pos x="344" y="1084"/>
                </a:cxn>
                <a:cxn ang="0">
                  <a:pos x="353" y="1018"/>
                </a:cxn>
                <a:cxn ang="0">
                  <a:pos x="358" y="943"/>
                </a:cxn>
                <a:cxn ang="0">
                  <a:pos x="360" y="857"/>
                </a:cxn>
                <a:cxn ang="0">
                  <a:pos x="356" y="778"/>
                </a:cxn>
                <a:cxn ang="0">
                  <a:pos x="354" y="733"/>
                </a:cxn>
                <a:cxn ang="0">
                  <a:pos x="349" y="652"/>
                </a:cxn>
                <a:cxn ang="0">
                  <a:pos x="346" y="603"/>
                </a:cxn>
                <a:cxn ang="0">
                  <a:pos x="339" y="551"/>
                </a:cxn>
                <a:cxn ang="0">
                  <a:pos x="334" y="513"/>
                </a:cxn>
                <a:cxn ang="0">
                  <a:pos x="325" y="469"/>
                </a:cxn>
                <a:cxn ang="0">
                  <a:pos x="307" y="417"/>
                </a:cxn>
                <a:cxn ang="0">
                  <a:pos x="288" y="377"/>
                </a:cxn>
                <a:cxn ang="0">
                  <a:pos x="266" y="343"/>
                </a:cxn>
                <a:cxn ang="0">
                  <a:pos x="235" y="301"/>
                </a:cxn>
                <a:cxn ang="0">
                  <a:pos x="186" y="233"/>
                </a:cxn>
                <a:cxn ang="0">
                  <a:pos x="146" y="181"/>
                </a:cxn>
                <a:cxn ang="0">
                  <a:pos x="0" y="0"/>
                </a:cxn>
              </a:cxnLst>
              <a:rect l="txL" t="txT" r="txR" b="txB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52" name="Group 21"/>
            <p:cNvGrpSpPr/>
            <p:nvPr/>
          </p:nvGrpSpPr>
          <p:grpSpPr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60" name="Group 22"/>
              <p:cNvGrpSpPr/>
              <p:nvPr/>
            </p:nvGrpSpPr>
            <p:grpSpPr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70" name="Group 23"/>
                <p:cNvGrpSpPr/>
                <p:nvPr/>
              </p:nvGrpSpPr>
              <p:grpSpPr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72" name="Freeform 24"/>
                  <p:cNvSpPr/>
                  <p:nvPr/>
                </p:nvSpPr>
                <p:spPr>
                  <a:xfrm>
                    <a:off x="1899" y="1375"/>
                    <a:ext cx="516" cy="744"/>
                  </a:xfrm>
                  <a:custGeom>
                    <a:avLst/>
                    <a:gdLst>
                      <a:gd name="txL" fmla="*/ 0 w 1032"/>
                      <a:gd name="txT" fmla="*/ 0 h 1488"/>
                      <a:gd name="txR" fmla="*/ 1032 w 1032"/>
                      <a:gd name="txB" fmla="*/ 1488 h 1488"/>
                    </a:gdLst>
                    <a:ahLst/>
                    <a:cxnLst>
                      <a:cxn ang="0">
                        <a:pos x="686" y="28"/>
                      </a:cxn>
                      <a:cxn ang="0">
                        <a:pos x="570" y="11"/>
                      </a:cxn>
                      <a:cxn ang="0">
                        <a:pos x="419" y="0"/>
                      </a:cxn>
                      <a:cxn ang="0">
                        <a:pos x="282" y="25"/>
                      </a:cxn>
                      <a:cxn ang="0">
                        <a:pos x="115" y="85"/>
                      </a:cxn>
                      <a:cxn ang="0">
                        <a:pos x="87" y="160"/>
                      </a:cxn>
                      <a:cxn ang="0">
                        <a:pos x="98" y="219"/>
                      </a:cxn>
                      <a:cxn ang="0">
                        <a:pos x="77" y="280"/>
                      </a:cxn>
                      <a:cxn ang="0">
                        <a:pos x="54" y="382"/>
                      </a:cxn>
                      <a:cxn ang="0">
                        <a:pos x="21" y="427"/>
                      </a:cxn>
                      <a:cxn ang="0">
                        <a:pos x="49" y="459"/>
                      </a:cxn>
                      <a:cxn ang="0">
                        <a:pos x="73" y="511"/>
                      </a:cxn>
                      <a:cxn ang="0">
                        <a:pos x="33" y="551"/>
                      </a:cxn>
                      <a:cxn ang="0">
                        <a:pos x="16" y="594"/>
                      </a:cxn>
                      <a:cxn ang="0">
                        <a:pos x="16" y="645"/>
                      </a:cxn>
                      <a:cxn ang="0">
                        <a:pos x="35" y="698"/>
                      </a:cxn>
                      <a:cxn ang="0">
                        <a:pos x="82" y="742"/>
                      </a:cxn>
                      <a:cxn ang="0">
                        <a:pos x="125" y="775"/>
                      </a:cxn>
                      <a:cxn ang="0">
                        <a:pos x="202" y="872"/>
                      </a:cxn>
                      <a:cxn ang="0">
                        <a:pos x="200" y="992"/>
                      </a:cxn>
                      <a:cxn ang="0">
                        <a:pos x="125" y="1143"/>
                      </a:cxn>
                      <a:cxn ang="0">
                        <a:pos x="516" y="1367"/>
                      </a:cxn>
                      <a:cxn ang="0">
                        <a:pos x="603" y="1292"/>
                      </a:cxn>
                      <a:cxn ang="0">
                        <a:pos x="710" y="1249"/>
                      </a:cxn>
                      <a:cxn ang="0">
                        <a:pos x="811" y="1204"/>
                      </a:cxn>
                      <a:cxn ang="0">
                        <a:pos x="860" y="1145"/>
                      </a:cxn>
                      <a:cxn ang="0">
                        <a:pos x="887" y="1072"/>
                      </a:cxn>
                      <a:cxn ang="0">
                        <a:pos x="901" y="990"/>
                      </a:cxn>
                      <a:cxn ang="0">
                        <a:pos x="907" y="846"/>
                      </a:cxn>
                      <a:cxn ang="0">
                        <a:pos x="946" y="837"/>
                      </a:cxn>
                      <a:cxn ang="0">
                        <a:pos x="995" y="808"/>
                      </a:cxn>
                      <a:cxn ang="0">
                        <a:pos x="1026" y="759"/>
                      </a:cxn>
                      <a:cxn ang="0">
                        <a:pos x="1028" y="691"/>
                      </a:cxn>
                      <a:cxn ang="0">
                        <a:pos x="999" y="625"/>
                      </a:cxn>
                      <a:cxn ang="0">
                        <a:pos x="929" y="520"/>
                      </a:cxn>
                      <a:cxn ang="0">
                        <a:pos x="919" y="448"/>
                      </a:cxn>
                      <a:cxn ang="0">
                        <a:pos x="903" y="283"/>
                      </a:cxn>
                      <a:cxn ang="0">
                        <a:pos x="863" y="176"/>
                      </a:cxn>
                      <a:cxn ang="0">
                        <a:pos x="809" y="101"/>
                      </a:cxn>
                      <a:cxn ang="0">
                        <a:pos x="743" y="54"/>
                      </a:cxn>
                    </a:cxnLst>
                    <a:rect l="txL" t="txT" r="txR" b="txB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3" name="Freeform 25"/>
                  <p:cNvSpPr/>
                  <p:nvPr/>
                </p:nvSpPr>
                <p:spPr>
                  <a:xfrm>
                    <a:off x="2265" y="1876"/>
                    <a:ext cx="80" cy="14"/>
                  </a:xfrm>
                  <a:custGeom>
                    <a:avLst/>
                    <a:gdLst>
                      <a:gd name="txL" fmla="*/ 0 w 162"/>
                      <a:gd name="txT" fmla="*/ 0 h 28"/>
                      <a:gd name="txR" fmla="*/ 162 w 162"/>
                      <a:gd name="txB" fmla="*/ 28 h 28"/>
                    </a:gdLst>
                    <a:ahLst/>
                    <a:cxnLst>
                      <a:cxn ang="0">
                        <a:pos x="162" y="7"/>
                      </a:cxn>
                      <a:cxn ang="0">
                        <a:pos x="113" y="0"/>
                      </a:cxn>
                      <a:cxn ang="0">
                        <a:pos x="71" y="0"/>
                      </a:cxn>
                      <a:cxn ang="0">
                        <a:pos x="42" y="5"/>
                      </a:cxn>
                      <a:cxn ang="0">
                        <a:pos x="14" y="18"/>
                      </a:cxn>
                      <a:cxn ang="0">
                        <a:pos x="0" y="28"/>
                      </a:cxn>
                    </a:cxnLst>
                    <a:rect l="txL" t="txT" r="txR" b="txB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4" name="Arc 26"/>
                  <p:cNvSpPr/>
                  <p:nvPr/>
                </p:nvSpPr>
                <p:spPr>
                  <a:xfrm>
                    <a:off x="1924" y="1640"/>
                    <a:ext cx="38" cy="55"/>
                  </a:xfrm>
                  <a:custGeom>
                    <a:avLst/>
                    <a:gdLst>
                      <a:gd name="txL" fmla="*/ 0 w 21600"/>
                      <a:gd name="txT" fmla="*/ 0 h 21966"/>
                      <a:gd name="txR" fmla="*/ 21600 w 21600"/>
                      <a:gd name="txB" fmla="*/ 21966 h 21966"/>
                    </a:gdLst>
                    <a:ahLst/>
                    <a:cxnLst>
                      <a:cxn ang="0">
                        <a:pos x="0" y="55"/>
                      </a:cxn>
                      <a:cxn ang="0">
                        <a:pos x="38" y="0"/>
                      </a:cxn>
                      <a:cxn ang="0">
                        <a:pos x="38" y="54"/>
                      </a:cxn>
                    </a:cxnLst>
                    <a:rect l="txL" t="txT" r="txR" b="txB"/>
                    <a:pathLst>
                      <a:path w="21600" h="21966" fill="none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71" name="Freeform 27"/>
                <p:cNvSpPr/>
                <p:nvPr/>
              </p:nvSpPr>
              <p:spPr>
                <a:xfrm>
                  <a:off x="1899" y="1375"/>
                  <a:ext cx="387" cy="323"/>
                </a:xfrm>
                <a:custGeom>
                  <a:avLst/>
                  <a:gdLst>
                    <a:gd name="txL" fmla="*/ 0 w 775"/>
                    <a:gd name="txT" fmla="*/ 0 h 646"/>
                    <a:gd name="txR" fmla="*/ 775 w 775"/>
                    <a:gd name="txB" fmla="*/ 646 h 646"/>
                  </a:gdLst>
                  <a:ahLst/>
                  <a:cxnLst>
                    <a:cxn ang="0">
                      <a:pos x="683" y="28"/>
                    </a:cxn>
                    <a:cxn ang="0">
                      <a:pos x="568" y="11"/>
                    </a:cxn>
                    <a:cxn ang="0">
                      <a:pos x="417" y="0"/>
                    </a:cxn>
                    <a:cxn ang="0">
                      <a:pos x="280" y="25"/>
                    </a:cxn>
                    <a:cxn ang="0">
                      <a:pos x="115" y="85"/>
                    </a:cxn>
                    <a:cxn ang="0">
                      <a:pos x="87" y="160"/>
                    </a:cxn>
                    <a:cxn ang="0">
                      <a:pos x="98" y="217"/>
                    </a:cxn>
                    <a:cxn ang="0">
                      <a:pos x="77" y="278"/>
                    </a:cxn>
                    <a:cxn ang="0">
                      <a:pos x="54" y="381"/>
                    </a:cxn>
                    <a:cxn ang="0">
                      <a:pos x="21" y="426"/>
                    </a:cxn>
                    <a:cxn ang="0">
                      <a:pos x="49" y="457"/>
                    </a:cxn>
                    <a:cxn ang="0">
                      <a:pos x="110" y="497"/>
                    </a:cxn>
                    <a:cxn ang="0">
                      <a:pos x="164" y="499"/>
                    </a:cxn>
                    <a:cxn ang="0">
                      <a:pos x="200" y="535"/>
                    </a:cxn>
                    <a:cxn ang="0">
                      <a:pos x="217" y="577"/>
                    </a:cxn>
                    <a:cxn ang="0">
                      <a:pos x="249" y="612"/>
                    </a:cxn>
                    <a:cxn ang="0">
                      <a:pos x="268" y="598"/>
                    </a:cxn>
                    <a:cxn ang="0">
                      <a:pos x="290" y="546"/>
                    </a:cxn>
                    <a:cxn ang="0">
                      <a:pos x="346" y="480"/>
                    </a:cxn>
                    <a:cxn ang="0">
                      <a:pos x="372" y="433"/>
                    </a:cxn>
                    <a:cxn ang="0">
                      <a:pos x="431" y="403"/>
                    </a:cxn>
                    <a:cxn ang="0">
                      <a:pos x="453" y="368"/>
                    </a:cxn>
                    <a:cxn ang="0">
                      <a:pos x="457" y="299"/>
                    </a:cxn>
                    <a:cxn ang="0">
                      <a:pos x="427" y="245"/>
                    </a:cxn>
                    <a:cxn ang="0">
                      <a:pos x="408" y="216"/>
                    </a:cxn>
                    <a:cxn ang="0">
                      <a:pos x="401" y="170"/>
                    </a:cxn>
                    <a:cxn ang="0">
                      <a:pos x="433" y="132"/>
                    </a:cxn>
                    <a:cxn ang="0">
                      <a:pos x="481" y="113"/>
                    </a:cxn>
                    <a:cxn ang="0">
                      <a:pos x="493" y="98"/>
                    </a:cxn>
                    <a:cxn ang="0">
                      <a:pos x="504" y="77"/>
                    </a:cxn>
                    <a:cxn ang="0">
                      <a:pos x="551" y="73"/>
                    </a:cxn>
                    <a:cxn ang="0">
                      <a:pos x="599" y="75"/>
                    </a:cxn>
                    <a:cxn ang="0">
                      <a:pos x="653" y="56"/>
                    </a:cxn>
                    <a:cxn ang="0">
                      <a:pos x="717" y="61"/>
                    </a:cxn>
                    <a:cxn ang="0">
                      <a:pos x="740" y="54"/>
                    </a:cxn>
                  </a:cxnLst>
                  <a:rect l="txL" t="txT" r="txR" b="txB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1" name="Freeform 28"/>
              <p:cNvSpPr/>
              <p:nvPr/>
            </p:nvSpPr>
            <p:spPr>
              <a:xfrm flipH="1">
                <a:off x="3014" y="2796"/>
                <a:ext cx="180" cy="198"/>
              </a:xfrm>
              <a:custGeom>
                <a:avLst/>
                <a:gdLst>
                  <a:gd name="txL" fmla="*/ 0 w 438"/>
                  <a:gd name="txT" fmla="*/ 0 h 491"/>
                  <a:gd name="txR" fmla="*/ 438 w 438"/>
                  <a:gd name="txB" fmla="*/ 491 h 491"/>
                </a:gdLst>
                <a:ahLst/>
                <a:cxnLst>
                  <a:cxn ang="0">
                    <a:pos x="0" y="0"/>
                  </a:cxn>
                  <a:cxn ang="0">
                    <a:pos x="363" y="300"/>
                  </a:cxn>
                  <a:cxn ang="0">
                    <a:pos x="438" y="491"/>
                  </a:cxn>
                  <a:cxn ang="0">
                    <a:pos x="0" y="0"/>
                  </a:cxn>
                </a:cxnLst>
                <a:rect l="txL" t="txT" r="txR" b="txB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2" name="Freeform 29"/>
              <p:cNvSpPr/>
              <p:nvPr/>
            </p:nvSpPr>
            <p:spPr>
              <a:xfrm flipH="1">
                <a:off x="3044" y="2795"/>
                <a:ext cx="150" cy="198"/>
              </a:xfrm>
              <a:custGeom>
                <a:avLst/>
                <a:gdLst>
                  <a:gd name="txL" fmla="*/ 0 w 363"/>
                  <a:gd name="txT" fmla="*/ 0 h 495"/>
                  <a:gd name="txR" fmla="*/ 363 w 363"/>
                  <a:gd name="txB" fmla="*/ 495 h 495"/>
                </a:gdLst>
                <a:ahLst/>
                <a:cxnLst>
                  <a:cxn ang="0">
                    <a:pos x="0" y="0"/>
                  </a:cxn>
                  <a:cxn ang="0">
                    <a:pos x="363" y="311"/>
                  </a:cxn>
                  <a:cxn ang="0">
                    <a:pos x="278" y="495"/>
                  </a:cxn>
                  <a:cxn ang="0">
                    <a:pos x="0" y="0"/>
                  </a:cxn>
                </a:cxnLst>
                <a:rect l="txL" t="txT" r="txR" b="txB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63" name="Group 30"/>
              <p:cNvGrpSpPr/>
              <p:nvPr/>
            </p:nvGrpSpPr>
            <p:grpSpPr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64" name="Freeform 31"/>
                <p:cNvSpPr/>
                <p:nvPr/>
              </p:nvSpPr>
              <p:spPr>
                <a:xfrm>
                  <a:off x="2226" y="1602"/>
                  <a:ext cx="94" cy="12"/>
                </a:xfrm>
                <a:custGeom>
                  <a:avLst/>
                  <a:gdLst>
                    <a:gd name="txL" fmla="*/ 0 w 187"/>
                    <a:gd name="txT" fmla="*/ 0 h 24"/>
                    <a:gd name="txR" fmla="*/ 187 w 187"/>
                    <a:gd name="txB" fmla="*/ 24 h 24"/>
                  </a:gdLst>
                  <a:ahLst/>
                  <a:cxnLst>
                    <a:cxn ang="0">
                      <a:pos x="187" y="24"/>
                    </a:cxn>
                    <a:cxn ang="0">
                      <a:pos x="163" y="10"/>
                    </a:cxn>
                    <a:cxn ang="0">
                      <a:pos x="139" y="5"/>
                    </a:cxn>
                    <a:cxn ang="0">
                      <a:pos x="90" y="0"/>
                    </a:cxn>
                    <a:cxn ang="0">
                      <a:pos x="43" y="0"/>
                    </a:cxn>
                    <a:cxn ang="0">
                      <a:pos x="0" y="6"/>
                    </a:cxn>
                    <a:cxn ang="0">
                      <a:pos x="101" y="15"/>
                    </a:cxn>
                    <a:cxn ang="0">
                      <a:pos x="187" y="24"/>
                    </a:cxn>
                  </a:cxnLst>
                  <a:rect l="txL" t="txT" r="txR" b="txB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5" name="Oval 32"/>
                <p:cNvSpPr/>
                <p:nvPr/>
              </p:nvSpPr>
              <p:spPr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6" name="Line 33"/>
                <p:cNvSpPr/>
                <p:nvPr/>
              </p:nvSpPr>
              <p:spPr>
                <a:xfrm>
                  <a:off x="2011" y="1662"/>
                  <a:ext cx="248" cy="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067" name="Group 34"/>
                <p:cNvGrpSpPr/>
                <p:nvPr/>
              </p:nvGrpSpPr>
              <p:grpSpPr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68" name="Oval 35"/>
                  <p:cNvSpPr/>
                  <p:nvPr/>
                </p:nvSpPr>
                <p:spPr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9" name="Oval 36"/>
                  <p:cNvSpPr/>
                  <p:nvPr/>
                </p:nvSpPr>
                <p:spPr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053" name="Group 37"/>
            <p:cNvGrpSpPr/>
            <p:nvPr/>
          </p:nvGrpSpPr>
          <p:grpSpPr>
            <a:xfrm rot="5914597" flipH="1">
              <a:off x="2791" y="2604"/>
              <a:ext cx="239" cy="800"/>
              <a:chOff x="1744" y="2071"/>
              <a:chExt cx="297" cy="971"/>
            </a:xfrm>
          </p:grpSpPr>
          <p:grpSp>
            <p:nvGrpSpPr>
              <p:cNvPr id="1054" name="Group 38"/>
              <p:cNvGrpSpPr/>
              <p:nvPr/>
            </p:nvGrpSpPr>
            <p:grpSpPr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58" name="Freeform 39"/>
                <p:cNvSpPr/>
                <p:nvPr/>
              </p:nvSpPr>
              <p:spPr>
                <a:xfrm>
                  <a:off x="1744" y="2787"/>
                  <a:ext cx="285" cy="255"/>
                </a:xfrm>
                <a:custGeom>
                  <a:avLst/>
                  <a:gdLst>
                    <a:gd name="txL" fmla="*/ 0 w 571"/>
                    <a:gd name="txT" fmla="*/ 0 h 510"/>
                    <a:gd name="txR" fmla="*/ 571 w 571"/>
                    <a:gd name="txB" fmla="*/ 510 h 510"/>
                  </a:gdLst>
                  <a:ahLst/>
                  <a:cxnLst>
                    <a:cxn ang="0">
                      <a:pos x="88" y="66"/>
                    </a:cxn>
                    <a:cxn ang="0">
                      <a:pos x="52" y="132"/>
                    </a:cxn>
                    <a:cxn ang="0">
                      <a:pos x="38" y="156"/>
                    </a:cxn>
                    <a:cxn ang="0">
                      <a:pos x="31" y="186"/>
                    </a:cxn>
                    <a:cxn ang="0">
                      <a:pos x="24" y="227"/>
                    </a:cxn>
                    <a:cxn ang="0">
                      <a:pos x="24" y="265"/>
                    </a:cxn>
                    <a:cxn ang="0">
                      <a:pos x="29" y="304"/>
                    </a:cxn>
                    <a:cxn ang="0">
                      <a:pos x="45" y="338"/>
                    </a:cxn>
                    <a:cxn ang="0">
                      <a:pos x="78" y="363"/>
                    </a:cxn>
                    <a:cxn ang="0">
                      <a:pos x="43" y="342"/>
                    </a:cxn>
                    <a:cxn ang="0">
                      <a:pos x="29" y="340"/>
                    </a:cxn>
                    <a:cxn ang="0">
                      <a:pos x="12" y="347"/>
                    </a:cxn>
                    <a:cxn ang="0">
                      <a:pos x="3" y="357"/>
                    </a:cxn>
                    <a:cxn ang="0">
                      <a:pos x="0" y="375"/>
                    </a:cxn>
                    <a:cxn ang="0">
                      <a:pos x="5" y="389"/>
                    </a:cxn>
                    <a:cxn ang="0">
                      <a:pos x="17" y="406"/>
                    </a:cxn>
                    <a:cxn ang="0">
                      <a:pos x="60" y="437"/>
                    </a:cxn>
                    <a:cxn ang="0">
                      <a:pos x="128" y="463"/>
                    </a:cxn>
                    <a:cxn ang="0">
                      <a:pos x="158" y="472"/>
                    </a:cxn>
                    <a:cxn ang="0">
                      <a:pos x="191" y="477"/>
                    </a:cxn>
                    <a:cxn ang="0">
                      <a:pos x="220" y="477"/>
                    </a:cxn>
                    <a:cxn ang="0">
                      <a:pos x="250" y="488"/>
                    </a:cxn>
                    <a:cxn ang="0">
                      <a:pos x="286" y="500"/>
                    </a:cxn>
                    <a:cxn ang="0">
                      <a:pos x="368" y="510"/>
                    </a:cxn>
                    <a:cxn ang="0">
                      <a:pos x="465" y="489"/>
                    </a:cxn>
                    <a:cxn ang="0">
                      <a:pos x="527" y="489"/>
                    </a:cxn>
                    <a:cxn ang="0">
                      <a:pos x="543" y="484"/>
                    </a:cxn>
                    <a:cxn ang="0">
                      <a:pos x="559" y="469"/>
                    </a:cxn>
                    <a:cxn ang="0">
                      <a:pos x="564" y="448"/>
                    </a:cxn>
                    <a:cxn ang="0">
                      <a:pos x="571" y="366"/>
                    </a:cxn>
                    <a:cxn ang="0">
                      <a:pos x="571" y="298"/>
                    </a:cxn>
                    <a:cxn ang="0">
                      <a:pos x="567" y="264"/>
                    </a:cxn>
                    <a:cxn ang="0">
                      <a:pos x="564" y="239"/>
                    </a:cxn>
                    <a:cxn ang="0">
                      <a:pos x="559" y="217"/>
                    </a:cxn>
                    <a:cxn ang="0">
                      <a:pos x="553" y="193"/>
                    </a:cxn>
                    <a:cxn ang="0">
                      <a:pos x="522" y="100"/>
                    </a:cxn>
                    <a:cxn ang="0">
                      <a:pos x="491" y="0"/>
                    </a:cxn>
                    <a:cxn ang="0">
                      <a:pos x="88" y="66"/>
                    </a:cxn>
                  </a:cxnLst>
                  <a:rect l="txL" t="txT" r="txR" b="txB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9" name="Arc 40"/>
                <p:cNvSpPr/>
                <p:nvPr/>
              </p:nvSpPr>
              <p:spPr>
                <a:xfrm>
                  <a:off x="1786" y="2960"/>
                  <a:ext cx="8" cy="18"/>
                </a:xfrm>
                <a:custGeom>
                  <a:avLst/>
                  <a:gdLst>
                    <a:gd name="txL" fmla="*/ 0 w 21600"/>
                    <a:gd name="txT" fmla="*/ 0 h 21460"/>
                    <a:gd name="txR" fmla="*/ 21600 w 21600"/>
                    <a:gd name="txB" fmla="*/ 21460 h 21460"/>
                  </a:gdLst>
                  <a:ahLst/>
                  <a:cxnLst>
                    <a:cxn ang="0">
                      <a:pos x="0" y="18"/>
                    </a:cxn>
                    <a:cxn ang="0">
                      <a:pos x="7" y="0"/>
                    </a:cxn>
                    <a:cxn ang="0">
                      <a:pos x="8" y="18"/>
                    </a:cxn>
                  </a:cxnLst>
                  <a:rect l="txL" t="txT" r="txR" b="txB"/>
                  <a:pathLst>
                    <a:path w="21600" h="21460" fill="none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5" name="Group 41"/>
              <p:cNvGrpSpPr/>
              <p:nvPr/>
            </p:nvGrpSpPr>
            <p:grpSpPr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56" name="Rectangle 42"/>
                <p:cNvSpPr/>
                <p:nvPr/>
              </p:nvSpPr>
              <p:spPr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7" name="Freeform 43"/>
                <p:cNvSpPr/>
                <p:nvPr/>
              </p:nvSpPr>
              <p:spPr>
                <a:xfrm>
                  <a:off x="1758" y="2071"/>
                  <a:ext cx="283" cy="729"/>
                </a:xfrm>
                <a:custGeom>
                  <a:avLst/>
                  <a:gdLst>
                    <a:gd name="txL" fmla="*/ 0 w 566"/>
                    <a:gd name="txT" fmla="*/ 0 h 1459"/>
                    <a:gd name="txR" fmla="*/ 566 w 566"/>
                    <a:gd name="txB" fmla="*/ 1459 h 1459"/>
                  </a:gdLst>
                  <a:ahLst/>
                  <a:cxnLst>
                    <a:cxn ang="0">
                      <a:pos x="28" y="486"/>
                    </a:cxn>
                    <a:cxn ang="0">
                      <a:pos x="16" y="905"/>
                    </a:cxn>
                    <a:cxn ang="0">
                      <a:pos x="0" y="1454"/>
                    </a:cxn>
                    <a:cxn ang="0">
                      <a:pos x="544" y="1459"/>
                    </a:cxn>
                    <a:cxn ang="0">
                      <a:pos x="551" y="874"/>
                    </a:cxn>
                    <a:cxn ang="0">
                      <a:pos x="549" y="601"/>
                    </a:cxn>
                    <a:cxn ang="0">
                      <a:pos x="566" y="313"/>
                    </a:cxn>
                    <a:cxn ang="0">
                      <a:pos x="561" y="249"/>
                    </a:cxn>
                    <a:cxn ang="0">
                      <a:pos x="556" y="200"/>
                    </a:cxn>
                    <a:cxn ang="0">
                      <a:pos x="546" y="153"/>
                    </a:cxn>
                    <a:cxn ang="0">
                      <a:pos x="535" y="120"/>
                    </a:cxn>
                    <a:cxn ang="0">
                      <a:pos x="516" y="87"/>
                    </a:cxn>
                    <a:cxn ang="0">
                      <a:pos x="497" y="64"/>
                    </a:cxn>
                    <a:cxn ang="0">
                      <a:pos x="466" y="40"/>
                    </a:cxn>
                    <a:cxn ang="0">
                      <a:pos x="426" y="21"/>
                    </a:cxn>
                    <a:cxn ang="0">
                      <a:pos x="382" y="9"/>
                    </a:cxn>
                    <a:cxn ang="0">
                      <a:pos x="334" y="4"/>
                    </a:cxn>
                    <a:cxn ang="0">
                      <a:pos x="294" y="0"/>
                    </a:cxn>
                    <a:cxn ang="0">
                      <a:pos x="245" y="11"/>
                    </a:cxn>
                    <a:cxn ang="0">
                      <a:pos x="198" y="26"/>
                    </a:cxn>
                    <a:cxn ang="0">
                      <a:pos x="171" y="44"/>
                    </a:cxn>
                    <a:cxn ang="0">
                      <a:pos x="136" y="68"/>
                    </a:cxn>
                    <a:cxn ang="0">
                      <a:pos x="112" y="97"/>
                    </a:cxn>
                    <a:cxn ang="0">
                      <a:pos x="86" y="141"/>
                    </a:cxn>
                    <a:cxn ang="0">
                      <a:pos x="68" y="189"/>
                    </a:cxn>
                    <a:cxn ang="0">
                      <a:pos x="49" y="269"/>
                    </a:cxn>
                    <a:cxn ang="0">
                      <a:pos x="28" y="486"/>
                    </a:cxn>
                  </a:cxnLst>
                  <a:rect l="txL" t="txT" r="txR" b="txB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1026" name="Object 44"/>
            <p:cNvGraphicFramePr/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287270" imgH="2155825" progId="MS_ClipArt_Gallery.2">
                    <p:embed/>
                  </p:oleObj>
                </mc:Choice>
                <mc:Fallback>
                  <p:oleObj name="" r:id="rId1" imgW="2287270" imgH="2155825" progId="MS_ClipArt_Gallery.2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13" name="AutoShape 49"/>
          <p:cNvSpPr/>
          <p:nvPr/>
        </p:nvSpPr>
        <p:spPr>
          <a:xfrm>
            <a:off x="1219200" y="685800"/>
            <a:ext cx="5791200" cy="2438400"/>
          </a:xfrm>
          <a:prstGeom prst="cloudCallout">
            <a:avLst>
              <a:gd name="adj1" fmla="val 50056"/>
              <a:gd name="adj2" fmla="val 96940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        Oh come on!  Haven’t we had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enough hashing methods?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 Why do we need </a:t>
            </a:r>
            <a:r>
              <a:rPr lang="en-US" altLang="zh-CN" b="1" i="1" dirty="0">
                <a:latin typeface="Times New Roman" panose="02020603050405020304" pitchFamily="18" charset="0"/>
              </a:rPr>
              <a:t>rehashing</a:t>
            </a:r>
            <a:r>
              <a:rPr lang="en-US" altLang="zh-CN" b="1" dirty="0">
                <a:latin typeface="Times New Roman" panose="02020603050405020304" pitchFamily="18" charset="0"/>
              </a:rPr>
              <a:t> 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6914" name="AutoShape 50"/>
          <p:cNvSpPr/>
          <p:nvPr/>
        </p:nvSpPr>
        <p:spPr>
          <a:xfrm>
            <a:off x="1143000" y="685800"/>
            <a:ext cx="5943600" cy="2590800"/>
          </a:xfrm>
          <a:prstGeom prst="cloudCallout">
            <a:avLst>
              <a:gd name="adj1" fmla="val 37097"/>
              <a:gd name="adj2" fmla="val 115014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Because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      I enjoy giving you headaches …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Just kidding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Say which probing method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do you like?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6931" name="AutoShape 67"/>
          <p:cNvSpPr/>
          <p:nvPr/>
        </p:nvSpPr>
        <p:spPr>
          <a:xfrm>
            <a:off x="1143000" y="685800"/>
            <a:ext cx="6019800" cy="2438400"/>
          </a:xfrm>
          <a:prstGeom prst="cloudCallout">
            <a:avLst>
              <a:gd name="adj1" fmla="val 48046"/>
              <a:gd name="adj2" fmla="val 91472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Practically speaking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    I would prefer to use quadratic hashing…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What, anything wrong with it?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6932" name="AutoShape 68"/>
          <p:cNvSpPr/>
          <p:nvPr/>
        </p:nvSpPr>
        <p:spPr>
          <a:xfrm>
            <a:off x="1066800" y="685800"/>
            <a:ext cx="5334000" cy="2209800"/>
          </a:xfrm>
          <a:prstGeom prst="cloudCallout">
            <a:avLst>
              <a:gd name="adj1" fmla="val 47856"/>
              <a:gd name="adj2" fmla="val 138935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What will happen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     if the table is more than half full?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6933" name="AutoShape 69"/>
          <p:cNvSpPr/>
          <p:nvPr/>
        </p:nvSpPr>
        <p:spPr>
          <a:xfrm>
            <a:off x="990600" y="609600"/>
            <a:ext cx="5181600" cy="1981200"/>
          </a:xfrm>
          <a:prstGeom prst="cloudCallout">
            <a:avLst>
              <a:gd name="adj1" fmla="val 66454"/>
              <a:gd name="adj2" fmla="val 134296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   Uhhhh…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insertion might fail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6934" name="AutoShape 70"/>
          <p:cNvSpPr/>
          <p:nvPr/>
        </p:nvSpPr>
        <p:spPr>
          <a:xfrm>
            <a:off x="990600" y="1143000"/>
            <a:ext cx="5334000" cy="1447800"/>
          </a:xfrm>
          <a:prstGeom prst="cloudCallout">
            <a:avLst>
              <a:gd name="adj1" fmla="val 48931"/>
              <a:gd name="adj2" fmla="val 207236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Then what can we do?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6935" name="Rectangle 71"/>
          <p:cNvSpPr/>
          <p:nvPr/>
        </p:nvSpPr>
        <p:spPr>
          <a:xfrm>
            <a:off x="5943600" y="4114800"/>
            <a:ext cx="2438400" cy="2133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5" name="Group 72"/>
          <p:cNvGrpSpPr/>
          <p:nvPr/>
        </p:nvGrpSpPr>
        <p:grpSpPr>
          <a:xfrm>
            <a:off x="533400" y="685800"/>
            <a:ext cx="7696200" cy="2355850"/>
            <a:chOff x="384" y="672"/>
            <a:chExt cx="4848" cy="1484"/>
          </a:xfrm>
        </p:grpSpPr>
        <p:pic>
          <p:nvPicPr>
            <p:cNvPr id="1042" name="Picture 73" descr="LIGHTBLB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" y="912"/>
              <a:ext cx="791" cy="8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43" name="Text Box 74"/>
            <p:cNvSpPr txBox="1"/>
            <p:nvPr/>
          </p:nvSpPr>
          <p:spPr>
            <a:xfrm>
              <a:off x="1248" y="672"/>
              <a:ext cx="3984" cy="1484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marL="384175" indent="-384175">
                <a:spcBef>
                  <a:spcPct val="1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</a:t>
              </a:r>
              <a:r>
                <a:rPr lang="en-US" altLang="zh-CN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</a:rPr>
                <a:t>Build another table that is about twice as big;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marL="384175" indent="-384175">
                <a:spcBef>
                  <a:spcPct val="1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</a:t>
              </a:r>
              <a:r>
                <a:rPr lang="en-US" altLang="zh-CN" b="1" dirty="0">
                  <a:latin typeface="Times New Roman" panose="02020603050405020304" pitchFamily="18" charset="0"/>
                </a:rPr>
                <a:t> Scan down the entire original hash table for non-deleted elements;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marL="384175" indent="-384175">
                <a:spcBef>
                  <a:spcPct val="1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</a:t>
              </a:r>
              <a:r>
                <a:rPr lang="en-US" altLang="zh-CN" b="1" dirty="0">
                  <a:latin typeface="Times New Roman" panose="02020603050405020304" pitchFamily="18" charset="0"/>
                </a:rPr>
                <a:t> Use a new function to hash those elements into the new table.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6939" name="Rectangle 75"/>
          <p:cNvSpPr/>
          <p:nvPr/>
        </p:nvSpPr>
        <p:spPr>
          <a:xfrm>
            <a:off x="609600" y="3048000"/>
            <a:ext cx="6248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If there are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keys in the table, then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=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6940" name="Rectangle 76"/>
          <p:cNvSpPr/>
          <p:nvPr/>
        </p:nvSpPr>
        <p:spPr>
          <a:xfrm>
            <a:off x="6400800" y="3048000"/>
            <a:ext cx="1143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O(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6941" name="Oval 77"/>
          <p:cNvSpPr/>
          <p:nvPr/>
        </p:nvSpPr>
        <p:spPr>
          <a:xfrm>
            <a:off x="914400" y="3581400"/>
            <a:ext cx="6553200" cy="762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Question:</a:t>
            </a:r>
            <a:r>
              <a:rPr lang="en-US" altLang="zh-CN" b="1" dirty="0">
                <a:latin typeface="Times New Roman" panose="02020603050405020304" pitchFamily="18" charset="0"/>
              </a:rPr>
              <a:t>  When to rehash?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6942" name="Oval 78"/>
          <p:cNvSpPr/>
          <p:nvPr/>
        </p:nvSpPr>
        <p:spPr>
          <a:xfrm>
            <a:off x="537845" y="4419600"/>
            <a:ext cx="8001000" cy="1905000"/>
          </a:xfrm>
          <a:prstGeom prst="ellipse">
            <a:avLst/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path path="shape">
              <a:fillToRect l="50000" t="50000" r="50000" b="50000"/>
            </a:path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190800" anchor="b" anchorCtr="0"/>
          <a:p>
            <a:r>
              <a:rPr lang="en-US" altLang="zh-CN" b="1" dirty="0">
                <a:latin typeface="Arial" panose="020B0604020202020204" pitchFamily="34" charset="0"/>
              </a:rPr>
              <a:t>                       Answer: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 As soon as the table is half full</a:t>
            </a:r>
            <a:endParaRPr lang="en-US" altLang="zh-CN" sz="20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 When an insertion fails</a:t>
            </a:r>
            <a:endParaRPr lang="en-US" altLang="zh-CN" sz="20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 When the table reaches a certain load factor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041" name="Text Box 79"/>
          <p:cNvSpPr txBox="1"/>
          <p:nvPr/>
        </p:nvSpPr>
        <p:spPr>
          <a:xfrm>
            <a:off x="0" y="6526213"/>
            <a:ext cx="8382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5/6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6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913" grpId="0" animBg="1"/>
      <p:bldP spid="36914" grpId="0" animBg="1"/>
      <p:bldP spid="36931" grpId="0" animBg="1"/>
      <p:bldP spid="36932" grpId="0" animBg="1"/>
      <p:bldP spid="36933" grpId="0" animBg="1"/>
      <p:bldP spid="36934" grpId="0" animBg="1"/>
      <p:bldP spid="36935" grpId="0" animBg="1"/>
      <p:bldP spid="36939" grpId="0"/>
      <p:bldP spid="36940" grpId="0"/>
      <p:bldP spid="36941" grpId="0" animBg="1"/>
      <p:bldP spid="3694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5"/>
          <p:cNvSpPr txBox="1"/>
          <p:nvPr/>
        </p:nvSpPr>
        <p:spPr>
          <a:xfrm>
            <a:off x="7239000" y="0"/>
            <a:ext cx="18986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§5  Rehashing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37895" name="AutoShape 7" descr="再生纸"/>
          <p:cNvSpPr>
            <a:spLocks noChangeArrowheads="1"/>
          </p:cNvSpPr>
          <p:nvPr/>
        </p:nvSpPr>
        <p:spPr bwMode="auto">
          <a:xfrm>
            <a:off x="762000" y="609600"/>
            <a:ext cx="7315200" cy="30480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767080" marR="0" lvl="0" indent="-7670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Usually there should have been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 insertions before rehash, so O(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rehash only adds a constant cost to each insertion.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67080" marR="0" lvl="0" indent="-7670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However, in an interactive system, the unfortunate user whose insertion caused a rehash could see a slowdown.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7896" name="AutoShape 8"/>
          <p:cNvSpPr/>
          <p:nvPr/>
        </p:nvSpPr>
        <p:spPr>
          <a:xfrm flipH="1">
            <a:off x="838200" y="3886200"/>
            <a:ext cx="7086600" cy="1600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FCFCF"/>
              </a:gs>
              <a:gs pos="50000">
                <a:srgbClr val="FFFFFF"/>
              </a:gs>
              <a:gs pos="100000">
                <a:srgbClr val="CFCFCF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Read Figures 7.23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for detailed implementation of rehashing.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173" name="Text Box 10"/>
          <p:cNvSpPr txBox="1"/>
          <p:nvPr/>
        </p:nvSpPr>
        <p:spPr>
          <a:xfrm>
            <a:off x="0" y="6526213"/>
            <a:ext cx="8382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6/6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 animBg="1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4124</Words>
  <Application>WPS 演示</Application>
  <PresentationFormat>全屏显示(4:3)</PresentationFormat>
  <Paragraphs>148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Webdings</vt:lpstr>
      <vt:lpstr>Symbol</vt:lpstr>
      <vt:lpstr>微软雅黑</vt:lpstr>
      <vt:lpstr>Arial Unicode MS</vt:lpstr>
      <vt:lpstr>默认设计模板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104</cp:revision>
  <dcterms:created xsi:type="dcterms:W3CDTF">2000-07-24T11:13:00Z</dcterms:created>
  <dcterms:modified xsi:type="dcterms:W3CDTF">2024-01-02T01:41:29Z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D40356BF955244DE9C28EA2EEC20D930_12</vt:lpwstr>
  </property>
  <property fmtid="{D5CDD505-2E9C-101B-9397-08002B2CF9AE}" pid="3" name="KSOProductBuildVer">
    <vt:lpwstr>2052-12.1.0.16120</vt:lpwstr>
  </property>
</Properties>
</file>