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Lst>
  <p:notesMasterIdLst>
    <p:notesMasterId r:id="rId5"/>
  </p:notesMasterIdLst>
  <p:sldIdLst>
    <p:sldId id="482" r:id="rId4"/>
    <p:sldId id="257" r:id="rId6"/>
    <p:sldId id="258" r:id="rId7"/>
    <p:sldId id="259" r:id="rId8"/>
    <p:sldId id="260" r:id="rId9"/>
    <p:sldId id="305" r:id="rId10"/>
    <p:sldId id="306" r:id="rId11"/>
    <p:sldId id="307" r:id="rId12"/>
    <p:sldId id="395" r:id="rId13"/>
    <p:sldId id="396" r:id="rId14"/>
    <p:sldId id="397" r:id="rId15"/>
    <p:sldId id="366" r:id="rId16"/>
    <p:sldId id="308" r:id="rId17"/>
    <p:sldId id="309" r:id="rId18"/>
    <p:sldId id="311" r:id="rId19"/>
    <p:sldId id="312" r:id="rId20"/>
    <p:sldId id="313" r:id="rId21"/>
    <p:sldId id="406" r:id="rId22"/>
    <p:sldId id="316" r:id="rId23"/>
    <p:sldId id="407" r:id="rId24"/>
    <p:sldId id="318" r:id="rId25"/>
    <p:sldId id="320" r:id="rId26"/>
    <p:sldId id="321" r:id="rId27"/>
    <p:sldId id="323" r:id="rId28"/>
    <p:sldId id="365" r:id="rId29"/>
    <p:sldId id="324" r:id="rId30"/>
    <p:sldId id="325" r:id="rId31"/>
    <p:sldId id="326" r:id="rId32"/>
    <p:sldId id="327" r:id="rId33"/>
    <p:sldId id="328" r:id="rId34"/>
    <p:sldId id="261" r:id="rId35"/>
    <p:sldId id="263" r:id="rId36"/>
    <p:sldId id="264" r:id="rId37"/>
    <p:sldId id="265" r:id="rId38"/>
    <p:sldId id="266" r:id="rId39"/>
    <p:sldId id="267" r:id="rId40"/>
    <p:sldId id="268" r:id="rId41"/>
    <p:sldId id="270" r:id="rId42"/>
    <p:sldId id="271" r:id="rId43"/>
    <p:sldId id="329" r:id="rId44"/>
    <p:sldId id="272" r:id="rId45"/>
    <p:sldId id="398" r:id="rId46"/>
    <p:sldId id="475" r:id="rId47"/>
    <p:sldId id="476" r:id="rId48"/>
    <p:sldId id="477" r:id="rId49"/>
    <p:sldId id="478" r:id="rId50"/>
    <p:sldId id="479" r:id="rId51"/>
    <p:sldId id="480" r:id="rId52"/>
    <p:sldId id="481" r:id="rId53"/>
    <p:sldId id="399" r:id="rId54"/>
    <p:sldId id="408" r:id="rId55"/>
    <p:sldId id="409" r:id="rId56"/>
    <p:sldId id="410" r:id="rId57"/>
    <p:sldId id="411" r:id="rId58"/>
    <p:sldId id="412" r:id="rId59"/>
    <p:sldId id="413" r:id="rId60"/>
    <p:sldId id="414" r:id="rId61"/>
    <p:sldId id="415" r:id="rId62"/>
    <p:sldId id="275" r:id="rId63"/>
    <p:sldId id="402" r:id="rId64"/>
    <p:sldId id="472" r:id="rId65"/>
    <p:sldId id="473" r:id="rId66"/>
    <p:sldId id="474" r:id="rId67"/>
    <p:sldId id="367" r:id="rId68"/>
    <p:sldId id="368" r:id="rId69"/>
    <p:sldId id="428" r:id="rId70"/>
    <p:sldId id="429" r:id="rId71"/>
    <p:sldId id="430" r:id="rId72"/>
    <p:sldId id="431" r:id="rId73"/>
    <p:sldId id="432" r:id="rId74"/>
    <p:sldId id="427" r:id="rId75"/>
    <p:sldId id="403" r:id="rId76"/>
    <p:sldId id="404" r:id="rId77"/>
    <p:sldId id="369" r:id="rId78"/>
    <p:sldId id="405" r:id="rId79"/>
    <p:sldId id="370" r:id="rId80"/>
    <p:sldId id="371" r:id="rId81"/>
    <p:sldId id="372" r:id="rId82"/>
    <p:sldId id="419" r:id="rId83"/>
    <p:sldId id="373" r:id="rId84"/>
    <p:sldId id="465" r:id="rId85"/>
    <p:sldId id="466" r:id="rId86"/>
    <p:sldId id="467" r:id="rId87"/>
    <p:sldId id="464" r:id="rId88"/>
    <p:sldId id="374" r:id="rId89"/>
    <p:sldId id="434" r:id="rId90"/>
    <p:sldId id="435" r:id="rId91"/>
    <p:sldId id="433" r:id="rId92"/>
    <p:sldId id="375" r:id="rId93"/>
    <p:sldId id="376" r:id="rId94"/>
    <p:sldId id="377" r:id="rId95"/>
    <p:sldId id="378" r:id="rId96"/>
    <p:sldId id="379" r:id="rId97"/>
    <p:sldId id="380" r:id="rId98"/>
    <p:sldId id="381" r:id="rId99"/>
    <p:sldId id="382" r:id="rId100"/>
    <p:sldId id="383" r:id="rId101"/>
    <p:sldId id="384" r:id="rId102"/>
    <p:sldId id="385" r:id="rId103"/>
    <p:sldId id="386" r:id="rId104"/>
    <p:sldId id="436" r:id="rId105"/>
    <p:sldId id="437" r:id="rId106"/>
    <p:sldId id="438" r:id="rId107"/>
    <p:sldId id="439" r:id="rId108"/>
    <p:sldId id="387" r:id="rId109"/>
    <p:sldId id="440" r:id="rId110"/>
    <p:sldId id="468" r:id="rId111"/>
    <p:sldId id="469" r:id="rId112"/>
    <p:sldId id="470" r:id="rId113"/>
    <p:sldId id="389" r:id="rId114"/>
    <p:sldId id="390" r:id="rId115"/>
    <p:sldId id="471" r:id="rId116"/>
    <p:sldId id="420" r:id="rId117"/>
    <p:sldId id="421" r:id="rId118"/>
    <p:sldId id="422" r:id="rId119"/>
    <p:sldId id="423" r:id="rId120"/>
    <p:sldId id="424" r:id="rId121"/>
    <p:sldId id="425" r:id="rId122"/>
    <p:sldId id="426" r:id="rId123"/>
    <p:sldId id="484" r:id="rId124"/>
    <p:sldId id="391" r:id="rId125"/>
    <p:sldId id="442" r:id="rId126"/>
    <p:sldId id="443" r:id="rId127"/>
    <p:sldId id="444" r:id="rId128"/>
    <p:sldId id="445" r:id="rId129"/>
    <p:sldId id="446" r:id="rId130"/>
    <p:sldId id="447" r:id="rId131"/>
    <p:sldId id="448" r:id="rId132"/>
    <p:sldId id="449" r:id="rId133"/>
    <p:sldId id="483" r:id="rId134"/>
    <p:sldId id="450" r:id="rId135"/>
    <p:sldId id="452" r:id="rId136"/>
    <p:sldId id="453" r:id="rId137"/>
    <p:sldId id="454" r:id="rId138"/>
    <p:sldId id="455" r:id="rId139"/>
    <p:sldId id="456" r:id="rId140"/>
    <p:sldId id="457" r:id="rId141"/>
    <p:sldId id="451" r:id="rId142"/>
    <p:sldId id="458" r:id="rId143"/>
    <p:sldId id="459" r:id="rId144"/>
    <p:sldId id="460" r:id="rId145"/>
    <p:sldId id="461" r:id="rId146"/>
    <p:sldId id="462" r:id="rId147"/>
    <p:sldId id="441" r:id="rId148"/>
    <p:sldId id="392" r:id="rId149"/>
    <p:sldId id="393" r:id="rId150"/>
    <p:sldId id="394" r:id="rId151"/>
  </p:sldIdLst>
  <p:sldSz cx="12192000" cy="6858000"/>
  <p:notesSz cx="6858000" cy="9144000"/>
  <p:custDataLst>
    <p:tags r:id="rId15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00" autoAdjust="0"/>
    <p:restoredTop sz="91411" autoAdjust="0"/>
  </p:normalViewPr>
  <p:slideViewPr>
    <p:cSldViewPr snapToGrid="0" showGuides="1">
      <p:cViewPr varScale="1">
        <p:scale>
          <a:sx n="78" d="100"/>
          <a:sy n="78" d="100"/>
        </p:scale>
        <p:origin x="62" y="507"/>
      </p:cViewPr>
      <p:guideLst>
        <p:guide orient="horz" pos="2160"/>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5" Type="http://schemas.openxmlformats.org/officeDocument/2006/relationships/tags" Target="tags/tag1.xml"/><Relationship Id="rId154" Type="http://schemas.openxmlformats.org/officeDocument/2006/relationships/tableStyles" Target="tableStyles.xml"/><Relationship Id="rId153" Type="http://schemas.openxmlformats.org/officeDocument/2006/relationships/viewProps" Target="viewProps.xml"/><Relationship Id="rId152" Type="http://schemas.openxmlformats.org/officeDocument/2006/relationships/presProps" Target="presProps.xml"/><Relationship Id="rId151" Type="http://schemas.openxmlformats.org/officeDocument/2006/relationships/slide" Target="slides/slide147.xml"/><Relationship Id="rId150" Type="http://schemas.openxmlformats.org/officeDocument/2006/relationships/slide" Target="slides/slide146.xml"/><Relationship Id="rId15" Type="http://schemas.openxmlformats.org/officeDocument/2006/relationships/slide" Target="slides/slide11.xml"/><Relationship Id="rId149" Type="http://schemas.openxmlformats.org/officeDocument/2006/relationships/slide" Target="slides/slide145.xml"/><Relationship Id="rId148" Type="http://schemas.openxmlformats.org/officeDocument/2006/relationships/slide" Target="slides/slide144.xml"/><Relationship Id="rId147" Type="http://schemas.openxmlformats.org/officeDocument/2006/relationships/slide" Target="slides/slide143.xml"/><Relationship Id="rId146" Type="http://schemas.openxmlformats.org/officeDocument/2006/relationships/slide" Target="slides/slide142.xml"/><Relationship Id="rId145" Type="http://schemas.openxmlformats.org/officeDocument/2006/relationships/slide" Target="slides/slide141.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0.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839651-85F1-424E-A127-463CE5E12A2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72A643-BC3B-4436-9D27-5DB6A0005D4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幻灯片图像占位符 1"/>
          <p:cNvSpPr>
            <a:spLocks noGrp="1" noRot="1" noChangeAspect="1" noTextEdit="1"/>
          </p:cNvSpPr>
          <p:nvPr>
            <p:ph type="sldImg"/>
          </p:nvPr>
        </p:nvSpPr>
        <p:spPr/>
      </p:sp>
      <p:sp>
        <p:nvSpPr>
          <p:cNvPr id="947203" name="备注占位符 2"/>
          <p:cNvSpPr>
            <a:spLocks noGrp="1"/>
          </p:cNvSpPr>
          <p:nvPr>
            <p:ph type="body" idx="1"/>
          </p:nvPr>
        </p:nvSpPr>
        <p:spPr/>
        <p:txBody>
          <a:bodyPr/>
          <a:lstStyle/>
          <a:p>
            <a:pPr defTabSz="1217930">
              <a:spcBef>
                <a:spcPct val="0"/>
              </a:spcBef>
            </a:pPr>
            <a:endParaRPr lang="zh-CN" altLang="en-US"/>
          </a:p>
        </p:txBody>
      </p:sp>
      <p:sp>
        <p:nvSpPr>
          <p:cNvPr id="9472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15CD8F7-F5A7-4D10-9D0D-642CC0C89D7C}" type="slidenum">
              <a:rPr lang="zh-CN" altLang="en-US" sz="1200">
                <a:latin typeface="Calibri" panose="020F0502020204030204" pitchFamily="34" charset="0"/>
                <a:ea typeface="微软雅黑" panose="020B0503020204020204" pitchFamily="34" charset="-122"/>
              </a:rPr>
            </a:fld>
            <a:endParaRPr lang="en-US" altLang="zh-CN" sz="1200">
              <a:latin typeface="Calibri" panose="020F0502020204030204" pitchFamily="34" charset="0"/>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372A643-BC3B-4436-9D27-5DB6A0005D4C}"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nchor="b"/>
          <a:lstStyle>
            <a:lvl1pPr algn="l">
              <a:defRPr sz="2665"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09602" y="1435102"/>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665"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2389717" y="5367338"/>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821"/>
            <a:ext cx="12192001" cy="6861821"/>
          </a:xfrm>
          <a:prstGeom prst="rect">
            <a:avLst/>
          </a:prstGeom>
        </p:spPr>
      </p:pic>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7"/>
            <a:ext cx="520496" cy="27463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prstClr val="black"/>
                </a:solidFill>
              </a:endParaRPr>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prstClr val="black"/>
                </a:solidFill>
              </a:endParaRPr>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prstClr val="black"/>
                </a:solidFill>
              </a:endParaRPr>
            </a:p>
          </p:txBody>
        </p:sp>
      </p:grpSp>
      <p:sp>
        <p:nvSpPr>
          <p:cNvPr id="18" name="TextBox 15"/>
          <p:cNvSpPr txBox="1"/>
          <p:nvPr userDrawn="1"/>
        </p:nvSpPr>
        <p:spPr>
          <a:xfrm>
            <a:off x="10800524" y="322661"/>
            <a:ext cx="895129" cy="461665"/>
          </a:xfrm>
          <a:prstGeom prst="rect">
            <a:avLst/>
          </a:prstGeom>
          <a:noFill/>
        </p:spPr>
        <p:txBody>
          <a:bodyPr wrap="square" rtlCol="0">
            <a:spAutoFit/>
          </a:bodyPr>
          <a:lstStyle/>
          <a:p>
            <a:pPr algn="ctr"/>
            <a:fld id="{2EEF1883-7A0E-4F66-9932-E581691AD397}" type="slidenum">
              <a:rPr lang="zh-CN" altLang="en-US" sz="2400">
                <a:solidFill>
                  <a:srgbClr val="005DA2"/>
                </a:solidFill>
                <a:latin typeface="微软雅黑 Light" panose="020B0502040204020203" pitchFamily="34" charset="-122"/>
                <a:ea typeface="微软雅黑 Light" panose="020B0502040204020203" pitchFamily="34" charset="-122"/>
              </a:rPr>
            </a:fld>
            <a:r>
              <a:rPr lang="zh-CN" altLang="en-US" sz="2400" dirty="0">
                <a:solidFill>
                  <a:srgbClr val="005DA2"/>
                </a:solidFill>
                <a:latin typeface="微软雅黑 Light" panose="020B0502040204020203" pitchFamily="34" charset="-122"/>
                <a:ea typeface="微软雅黑 Light" panose="020B0502040204020203" pitchFamily="34" charset="-122"/>
              </a:rPr>
              <a:t> </a:t>
            </a:r>
            <a:endParaRPr lang="zh-CN" altLang="en-US" sz="2400" dirty="0">
              <a:solidFill>
                <a:srgbClr val="005DA2"/>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821"/>
            <a:ext cx="12192001" cy="6861821"/>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821"/>
            <a:ext cx="12192001" cy="6861821"/>
          </a:xfrm>
          <a:prstGeom prst="rect">
            <a:avLst/>
          </a:prstGeom>
        </p:spPr>
      </p:pic>
      <p:cxnSp>
        <p:nvCxnSpPr>
          <p:cNvPr id="7" name="直接连接符 6"/>
          <p:cNvCxnSpPr/>
          <p:nvPr userDrawn="1"/>
        </p:nvCxnSpPr>
        <p:spPr>
          <a:xfrm>
            <a:off x="1007435" y="833864"/>
            <a:ext cx="104651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7"/>
            <a:ext cx="520496" cy="274639"/>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prstClr val="black"/>
                </a:solidFill>
              </a:endParaRPr>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prstClr val="black"/>
                </a:solidFill>
              </a:endParaRPr>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796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2400">
                <a:solidFill>
                  <a:prstClr val="black"/>
                </a:solidFill>
              </a:endParaRPr>
            </a:p>
          </p:txBody>
        </p:sp>
      </p:grpSp>
      <p:sp>
        <p:nvSpPr>
          <p:cNvPr id="18" name="TextBox 15"/>
          <p:cNvSpPr txBox="1"/>
          <p:nvPr userDrawn="1"/>
        </p:nvSpPr>
        <p:spPr>
          <a:xfrm>
            <a:off x="10800524" y="322661"/>
            <a:ext cx="895129" cy="461665"/>
          </a:xfrm>
          <a:prstGeom prst="rect">
            <a:avLst/>
          </a:prstGeom>
          <a:noFill/>
        </p:spPr>
        <p:txBody>
          <a:bodyPr wrap="square" rtlCol="0">
            <a:spAutoFit/>
          </a:bodyPr>
          <a:lstStyle/>
          <a:p>
            <a:pPr algn="ctr"/>
            <a:fld id="{2EEF1883-7A0E-4F66-9932-E581691AD397}" type="slidenum">
              <a:rPr lang="zh-CN" altLang="en-US" sz="2400">
                <a:solidFill>
                  <a:srgbClr val="005DA2"/>
                </a:solidFill>
                <a:latin typeface="微软雅黑 Light" panose="020B0502040204020203" pitchFamily="34" charset="-122"/>
                <a:ea typeface="微软雅黑 Light" panose="020B0502040204020203" pitchFamily="34" charset="-122"/>
              </a:rPr>
            </a:fld>
            <a:r>
              <a:rPr lang="zh-CN" altLang="en-US" sz="2400" dirty="0">
                <a:solidFill>
                  <a:srgbClr val="005DA2"/>
                </a:solidFill>
                <a:latin typeface="微软雅黑 Light" panose="020B0502040204020203" pitchFamily="34" charset="-122"/>
                <a:ea typeface="微软雅黑 Light" panose="020B0502040204020203" pitchFamily="34" charset="-122"/>
              </a:rPr>
              <a:t> </a:t>
            </a:r>
            <a:endParaRPr lang="zh-CN" altLang="en-US" sz="2400" dirty="0">
              <a:solidFill>
                <a:srgbClr val="005DA2"/>
              </a:solidFill>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821"/>
            <a:ext cx="12192001" cy="6861821"/>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3821"/>
            <a:ext cx="12192001" cy="6861821"/>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5335"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93369"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1218565"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530820CF-B880-4189-942D-D702A7CBA730}"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0C913308-F349-4B6D-A68A-DD1791B4A57B}"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1.vml"/><Relationship Id="rId3" Type="http://schemas.openxmlformats.org/officeDocument/2006/relationships/slideLayout" Target="../slideLayouts/slideLayout15.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2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2.vml"/><Relationship Id="rId3" Type="http://schemas.openxmlformats.org/officeDocument/2006/relationships/slideLayout" Target="../slideLayouts/slideLayout15.xml"/><Relationship Id="rId2" Type="http://schemas.openxmlformats.org/officeDocument/2006/relationships/image" Target="../media/image5.emf"/><Relationship Id="rId1" Type="http://schemas.openxmlformats.org/officeDocument/2006/relationships/oleObject" Target="../embeddings/oleObject2.bin"/></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14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5.xml"/><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hyperlink" Target="http://baike.baidu.com/view/2258939.htm"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图片 10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42" y="991"/>
            <a:ext cx="12188558" cy="6862158"/>
          </a:xfrm>
          <a:prstGeom prst="rect">
            <a:avLst/>
          </a:prstGeom>
        </p:spPr>
      </p:pic>
      <p:sp>
        <p:nvSpPr>
          <p:cNvPr id="112" name="TextBox 26"/>
          <p:cNvSpPr txBox="1"/>
          <p:nvPr/>
        </p:nvSpPr>
        <p:spPr>
          <a:xfrm>
            <a:off x="260351" y="1436337"/>
            <a:ext cx="7061200" cy="2368982"/>
          </a:xfrm>
          <a:prstGeom prst="rect">
            <a:avLst/>
          </a:prstGeom>
          <a:noFill/>
        </p:spPr>
        <p:txBody>
          <a:bodyPr wrap="square" rtlCol="0">
            <a:spAutoFit/>
          </a:bodyPr>
          <a:lstStyle/>
          <a:p>
            <a:r>
              <a:rPr lang="zh-CN" altLang="en-US" sz="5395" b="1" dirty="0">
                <a:solidFill>
                  <a:schemeClr val="bg1"/>
                </a:solidFill>
                <a:latin typeface="华文楷体" panose="02010600040101010101" pitchFamily="2" charset="-122"/>
                <a:ea typeface="华文楷体" panose="02010600040101010101" pitchFamily="2" charset="-122"/>
              </a:rPr>
              <a:t>面向对象程序设计</a:t>
            </a:r>
            <a:endParaRPr lang="en-US" altLang="zh-CN" sz="5395" b="1" dirty="0">
              <a:solidFill>
                <a:schemeClr val="bg1"/>
              </a:solidFill>
              <a:latin typeface="华文楷体" panose="02010600040101010101" pitchFamily="2" charset="-122"/>
              <a:ea typeface="华文楷体" panose="02010600040101010101" pitchFamily="2" charset="-122"/>
            </a:endParaRPr>
          </a:p>
          <a:p>
            <a:endParaRPr lang="en-US" altLang="zh-CN" sz="5395" b="1" dirty="0">
              <a:solidFill>
                <a:schemeClr val="bg1"/>
              </a:solidFill>
              <a:latin typeface="华文楷体" panose="02010600040101010101" pitchFamily="2" charset="-122"/>
              <a:ea typeface="华文楷体" panose="02010600040101010101" pitchFamily="2" charset="-122"/>
            </a:endParaRPr>
          </a:p>
          <a:p>
            <a:r>
              <a:rPr lang="zh-CN" altLang="en-US" sz="4000" b="1" dirty="0" smtClean="0">
                <a:solidFill>
                  <a:schemeClr val="bg1"/>
                </a:solidFill>
                <a:latin typeface="华文楷体" panose="02010600040101010101" pitchFamily="2" charset="-122"/>
                <a:ea typeface="华文楷体" panose="02010600040101010101" pitchFamily="2" charset="-122"/>
              </a:rPr>
              <a:t>第六讲： 多态性</a:t>
            </a:r>
            <a:r>
              <a:rPr lang="zh-CN" altLang="en-US" sz="4000" b="1" dirty="0">
                <a:solidFill>
                  <a:schemeClr val="bg1"/>
                </a:solidFill>
                <a:latin typeface="华文楷体" panose="02010600040101010101" pitchFamily="2" charset="-122"/>
                <a:ea typeface="华文楷体" panose="02010600040101010101" pitchFamily="2" charset="-122"/>
              </a:rPr>
              <a:t>与虚函数</a:t>
            </a:r>
            <a:endParaRPr lang="zh-CN" altLang="en-US" sz="4000" b="1" dirty="0">
              <a:solidFill>
                <a:schemeClr val="bg1"/>
              </a:solidFill>
              <a:latin typeface="华文楷体" panose="02010600040101010101" pitchFamily="2" charset="-122"/>
              <a:ea typeface="华文楷体" panose="02010600040101010101" pitchFamily="2" charset="-122"/>
            </a:endParaRPr>
          </a:p>
        </p:txBody>
      </p:sp>
      <p:sp>
        <p:nvSpPr>
          <p:cNvPr id="117" name="TextBox 12"/>
          <p:cNvSpPr txBox="1"/>
          <p:nvPr/>
        </p:nvSpPr>
        <p:spPr>
          <a:xfrm>
            <a:off x="338359" y="236633"/>
            <a:ext cx="2777654" cy="1199704"/>
          </a:xfrm>
          <a:prstGeom prst="rect">
            <a:avLst/>
          </a:prstGeom>
          <a:noFill/>
        </p:spPr>
        <p:txBody>
          <a:bodyPr wrap="square" rtlCol="0">
            <a:spAutoFit/>
          </a:bodyPr>
          <a:lstStyle/>
          <a:p>
            <a:r>
              <a:rPr lang="en-US" altLang="zh-CN" sz="7195" spc="-300" dirty="0" smtClean="0">
                <a:solidFill>
                  <a:schemeClr val="bg1"/>
                </a:solidFill>
                <a:latin typeface="华文楷体" panose="02010600040101010101" pitchFamily="2" charset="-122"/>
                <a:ea typeface="华文楷体" panose="02010600040101010101" pitchFamily="2" charset="-122"/>
              </a:rPr>
              <a:t>2022</a:t>
            </a:r>
            <a:endParaRPr lang="zh-CN" altLang="en-US" sz="7195" spc="-300" dirty="0">
              <a:solidFill>
                <a:schemeClr val="bg1"/>
              </a:solidFill>
              <a:latin typeface="华文楷体" panose="02010600040101010101" pitchFamily="2" charset="-122"/>
              <a:ea typeface="华文楷体" panose="02010600040101010101" pitchFamily="2" charset="-122"/>
            </a:endParaRPr>
          </a:p>
        </p:txBody>
      </p:sp>
      <p:sp>
        <p:nvSpPr>
          <p:cNvPr id="121" name="TextBox 33"/>
          <p:cNvSpPr txBox="1"/>
          <p:nvPr/>
        </p:nvSpPr>
        <p:spPr>
          <a:xfrm>
            <a:off x="842152" y="4507854"/>
            <a:ext cx="6203469" cy="584471"/>
          </a:xfrm>
          <a:prstGeom prst="rect">
            <a:avLst/>
          </a:prstGeom>
          <a:noFill/>
        </p:spPr>
        <p:txBody>
          <a:bodyPr wrap="square" rtlCol="0">
            <a:spAutoFit/>
          </a:bodyPr>
          <a:lstStyle/>
          <a:p>
            <a:r>
              <a:rPr lang="zh-CN" altLang="en-US" sz="3200" dirty="0">
                <a:solidFill>
                  <a:schemeClr val="bg1"/>
                </a:solidFill>
                <a:latin typeface="华文隶书" panose="02010800040101010101" pitchFamily="2" charset="-122"/>
                <a:ea typeface="华文隶书" panose="02010800040101010101" pitchFamily="2" charset="-122"/>
              </a:rPr>
              <a:t>李际军  </a:t>
            </a:r>
            <a:r>
              <a:rPr lang="en-US" altLang="zh-CN" sz="3200" dirty="0">
                <a:solidFill>
                  <a:schemeClr val="bg1"/>
                </a:solidFill>
                <a:latin typeface="华文隶书" panose="02010800040101010101" pitchFamily="2" charset="-122"/>
                <a:ea typeface="华文隶书" panose="02010800040101010101" pitchFamily="2" charset="-122"/>
              </a:rPr>
              <a:t>lijijun@cs.zju.edu.cn</a:t>
            </a:r>
            <a:endParaRPr lang="zh-CN" altLang="en-US" sz="3200" dirty="0">
              <a:solidFill>
                <a:schemeClr val="bg1"/>
              </a:solidFill>
              <a:latin typeface="华文隶书" panose="02010800040101010101" pitchFamily="2" charset="-122"/>
              <a:ea typeface="华文隶书"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 calcmode="lin" valueType="num">
                                      <p:cBhvr>
                                        <p:cTn id="7" dur="1000" fill="hold"/>
                                        <p:tgtEl>
                                          <p:spTgt spid="107"/>
                                        </p:tgtEl>
                                        <p:attrNameLst>
                                          <p:attrName>ppt_w</p:attrName>
                                        </p:attrNameLst>
                                      </p:cBhvr>
                                      <p:tavLst>
                                        <p:tav tm="0">
                                          <p:val>
                                            <p:strVal val="#ppt_w+.3"/>
                                          </p:val>
                                        </p:tav>
                                        <p:tav tm="100000">
                                          <p:val>
                                            <p:strVal val="#ppt_w"/>
                                          </p:val>
                                        </p:tav>
                                      </p:tavLst>
                                    </p:anim>
                                    <p:anim calcmode="lin" valueType="num">
                                      <p:cBhvr>
                                        <p:cTn id="8" dur="1000" fill="hold"/>
                                        <p:tgtEl>
                                          <p:spTgt spid="107"/>
                                        </p:tgtEl>
                                        <p:attrNameLst>
                                          <p:attrName>ppt_h</p:attrName>
                                        </p:attrNameLst>
                                      </p:cBhvr>
                                      <p:tavLst>
                                        <p:tav tm="0">
                                          <p:val>
                                            <p:strVal val="#ppt_h"/>
                                          </p:val>
                                        </p:tav>
                                        <p:tav tm="100000">
                                          <p:val>
                                            <p:strVal val="#ppt_h"/>
                                          </p:val>
                                        </p:tav>
                                      </p:tavLst>
                                    </p:anim>
                                    <p:animEffect transition="in" filter="fade">
                                      <p:cBhvr>
                                        <p:cTn id="9" dur="1000"/>
                                        <p:tgtEl>
                                          <p:spTgt spid="107"/>
                                        </p:tgtEl>
                                      </p:cBhvr>
                                    </p:animEffect>
                                  </p:childTnLst>
                                </p:cTn>
                              </p:par>
                            </p:childTnLst>
                          </p:cTn>
                        </p:par>
                        <p:par>
                          <p:cTn id="10" fill="hold">
                            <p:stCondLst>
                              <p:cond delay="10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117"/>
                                        </p:tgtEl>
                                        <p:attrNameLst>
                                          <p:attrName>style.visibility</p:attrName>
                                        </p:attrNameLst>
                                      </p:cBhvr>
                                      <p:to>
                                        <p:strVal val="visible"/>
                                      </p:to>
                                    </p:set>
                                    <p:animEffect transition="in" filter="fade">
                                      <p:cBhvr>
                                        <p:cTn id="13" dur="1000"/>
                                        <p:tgtEl>
                                          <p:spTgt spid="117"/>
                                        </p:tgtEl>
                                      </p:cBhvr>
                                    </p:animEffect>
                                    <p:anim calcmode="lin" valueType="num">
                                      <p:cBhvr>
                                        <p:cTn id="14" dur="1000" fill="hold"/>
                                        <p:tgtEl>
                                          <p:spTgt spid="117"/>
                                        </p:tgtEl>
                                        <p:attrNameLst>
                                          <p:attrName>ppt_w</p:attrName>
                                        </p:attrNameLst>
                                      </p:cBhvr>
                                      <p:tavLst>
                                        <p:tav tm="0" fmla="#ppt_w*sin(2.5*pi*$)">
                                          <p:val>
                                            <p:fltVal val="0"/>
                                          </p:val>
                                        </p:tav>
                                        <p:tav tm="100000">
                                          <p:val>
                                            <p:fltVal val="1"/>
                                          </p:val>
                                        </p:tav>
                                      </p:tavLst>
                                    </p:anim>
                                    <p:anim calcmode="lin" valueType="num">
                                      <p:cBhvr>
                                        <p:cTn id="15" dur="1000" fill="hold"/>
                                        <p:tgtEl>
                                          <p:spTgt spid="117"/>
                                        </p:tgtEl>
                                        <p:attrNameLst>
                                          <p:attrName>ppt_h</p:attrName>
                                        </p:attrNameLst>
                                      </p:cBhvr>
                                      <p:tavLst>
                                        <p:tav tm="0">
                                          <p:val>
                                            <p:strVal val="#ppt_h"/>
                                          </p:val>
                                        </p:tav>
                                        <p:tav tm="100000">
                                          <p:val>
                                            <p:strVal val="#ppt_h"/>
                                          </p:val>
                                        </p:tav>
                                      </p:tavLst>
                                    </p:anim>
                                  </p:childTnLst>
                                </p:cTn>
                              </p:par>
                            </p:childTnLst>
                          </p:cTn>
                        </p:par>
                        <p:par>
                          <p:cTn id="16" fill="hold">
                            <p:stCondLst>
                              <p:cond delay="2299"/>
                            </p:stCondLst>
                            <p:childTnLst>
                              <p:par>
                                <p:cTn id="17" presetID="56" presetClass="entr" presetSubtype="0" fill="hold" grpId="0" nodeType="afterEffect">
                                  <p:stCondLst>
                                    <p:cond delay="0"/>
                                  </p:stCondLst>
                                  <p:iterate type="lt">
                                    <p:tmPct val="10000"/>
                                  </p:iterate>
                                  <p:childTnLst>
                                    <p:set>
                                      <p:cBhvr>
                                        <p:cTn id="18" dur="1" fill="hold">
                                          <p:stCondLst>
                                            <p:cond delay="0"/>
                                          </p:stCondLst>
                                        </p:cTn>
                                        <p:tgtEl>
                                          <p:spTgt spid="112"/>
                                        </p:tgtEl>
                                        <p:attrNameLst>
                                          <p:attrName>style.visibility</p:attrName>
                                        </p:attrNameLst>
                                      </p:cBhvr>
                                      <p:to>
                                        <p:strVal val="visible"/>
                                      </p:to>
                                    </p:set>
                                    <p:anim by="(-#ppt_w*2)" calcmode="lin" valueType="num">
                                      <p:cBhvr rctx="PPT">
                                        <p:cTn id="19" dur="500" autoRev="1" fill="hold">
                                          <p:stCondLst>
                                            <p:cond delay="0"/>
                                          </p:stCondLst>
                                        </p:cTn>
                                        <p:tgtEl>
                                          <p:spTgt spid="112"/>
                                        </p:tgtEl>
                                        <p:attrNameLst>
                                          <p:attrName>ppt_w</p:attrName>
                                        </p:attrNameLst>
                                      </p:cBhvr>
                                    </p:anim>
                                    <p:anim by="(#ppt_w*0.50)" calcmode="lin" valueType="num">
                                      <p:cBhvr>
                                        <p:cTn id="20" dur="500" decel="50000" autoRev="1" fill="hold">
                                          <p:stCondLst>
                                            <p:cond delay="0"/>
                                          </p:stCondLst>
                                        </p:cTn>
                                        <p:tgtEl>
                                          <p:spTgt spid="112"/>
                                        </p:tgtEl>
                                        <p:attrNameLst>
                                          <p:attrName>ppt_x</p:attrName>
                                        </p:attrNameLst>
                                      </p:cBhvr>
                                    </p:anim>
                                    <p:anim from="(-#ppt_h/2)" to="(#ppt_y)" calcmode="lin" valueType="num">
                                      <p:cBhvr>
                                        <p:cTn id="21" dur="1000" fill="hold">
                                          <p:stCondLst>
                                            <p:cond delay="0"/>
                                          </p:stCondLst>
                                        </p:cTn>
                                        <p:tgtEl>
                                          <p:spTgt spid="112"/>
                                        </p:tgtEl>
                                        <p:attrNameLst>
                                          <p:attrName>ppt_y</p:attrName>
                                        </p:attrNameLst>
                                      </p:cBhvr>
                                    </p:anim>
                                    <p:animRot by="21600000">
                                      <p:cBhvr>
                                        <p:cTn id="22" dur="1000" fill="hold">
                                          <p:stCondLst>
                                            <p:cond delay="0"/>
                                          </p:stCondLst>
                                        </p:cTn>
                                        <p:tgtEl>
                                          <p:spTgt spid="112"/>
                                        </p:tgtEl>
                                        <p:attrNameLst>
                                          <p:attrName>r</p:attrName>
                                        </p:attrNameLst>
                                      </p:cBhvr>
                                    </p:animRot>
                                  </p:childTnLst>
                                </p:cTn>
                              </p:par>
                            </p:childTnLst>
                          </p:cTn>
                        </p:par>
                        <p:par>
                          <p:cTn id="23" fill="hold">
                            <p:stCondLst>
                              <p:cond delay="5199"/>
                            </p:stCondLst>
                            <p:childTnLst>
                              <p:par>
                                <p:cTn id="24" presetID="42" presetClass="entr" presetSubtype="0" fill="hold" grpId="0" nodeType="afterEffect">
                                  <p:stCondLst>
                                    <p:cond delay="0"/>
                                  </p:stCondLst>
                                  <p:childTnLst>
                                    <p:set>
                                      <p:cBhvr>
                                        <p:cTn id="25" dur="1" fill="hold">
                                          <p:stCondLst>
                                            <p:cond delay="0"/>
                                          </p:stCondLst>
                                        </p:cTn>
                                        <p:tgtEl>
                                          <p:spTgt spid="121"/>
                                        </p:tgtEl>
                                        <p:attrNameLst>
                                          <p:attrName>style.visibility</p:attrName>
                                        </p:attrNameLst>
                                      </p:cBhvr>
                                      <p:to>
                                        <p:strVal val="visible"/>
                                      </p:to>
                                    </p:set>
                                    <p:animEffect transition="in" filter="fade">
                                      <p:cBhvr>
                                        <p:cTn id="26" dur="1000"/>
                                        <p:tgtEl>
                                          <p:spTgt spid="121"/>
                                        </p:tgtEl>
                                      </p:cBhvr>
                                    </p:animEffect>
                                    <p:anim calcmode="lin" valueType="num">
                                      <p:cBhvr>
                                        <p:cTn id="27" dur="1000" fill="hold"/>
                                        <p:tgtEl>
                                          <p:spTgt spid="121"/>
                                        </p:tgtEl>
                                        <p:attrNameLst>
                                          <p:attrName>ppt_x</p:attrName>
                                        </p:attrNameLst>
                                      </p:cBhvr>
                                      <p:tavLst>
                                        <p:tav tm="0">
                                          <p:val>
                                            <p:strVal val="#ppt_x"/>
                                          </p:val>
                                        </p:tav>
                                        <p:tav tm="100000">
                                          <p:val>
                                            <p:strVal val="#ppt_x"/>
                                          </p:val>
                                        </p:tav>
                                      </p:tavLst>
                                    </p:anim>
                                    <p:anim calcmode="lin" valueType="num">
                                      <p:cBhvr>
                                        <p:cTn id="28" dur="1000" fill="hold"/>
                                        <p:tgtEl>
                                          <p:spTgt spid="1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P spid="117" grpId="0"/>
      <p:bldP spid="12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0925" y="157480"/>
            <a:ext cx="9758680" cy="707886"/>
          </a:xfrm>
          <a:prstGeom prst="rect">
            <a:avLst/>
          </a:prstGeom>
          <a:noFill/>
        </p:spPr>
        <p:txBody>
          <a:bodyPr wrap="square" rtlCol="0">
            <a:spAutoFit/>
          </a:bodyPr>
          <a:lstStyle/>
          <a:p>
            <a:r>
              <a:rPr lang="en-US" altLang="zh-CN" sz="373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6.1.3 </a:t>
            </a:r>
            <a:r>
              <a:rPr lang="zh-CN" altLang="en-US" sz="4000" dirty="0" smtClean="0"/>
              <a:t>多态性</a:t>
            </a:r>
            <a:r>
              <a:rPr lang="zh-CN" altLang="en-US" sz="4000" dirty="0"/>
              <a:t>的实现原理</a:t>
            </a:r>
            <a:endPar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743961" y="1039990"/>
            <a:ext cx="8270875" cy="647700"/>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smtClean="0"/>
              <a:t>图例说明多态的实现</a:t>
            </a:r>
            <a:endParaRPr lang="zh-CN" altLang="en-US" smtClean="0"/>
          </a:p>
        </p:txBody>
      </p:sp>
      <p:sp>
        <p:nvSpPr>
          <p:cNvPr id="4" name="Rectangle 4"/>
          <p:cNvSpPr>
            <a:spLocks noChangeArrowheads="1"/>
          </p:cNvSpPr>
          <p:nvPr/>
        </p:nvSpPr>
        <p:spPr bwMode="auto">
          <a:xfrm>
            <a:off x="529649" y="2230280"/>
            <a:ext cx="3024187" cy="3817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70000"/>
              </a:lnSpc>
              <a:buClr>
                <a:schemeClr val="tx2"/>
              </a:buClr>
              <a:buSzPct val="75000"/>
              <a:buFont typeface="Monotype Sorts" pitchFamily="2" charset="2"/>
              <a:buNone/>
            </a:pPr>
            <a:r>
              <a:rPr kumimoji="1" lang="en-US" altLang="zh-CN" sz="2000">
                <a:solidFill>
                  <a:schemeClr val="folHlink"/>
                </a:solidFill>
                <a:latin typeface="Arial" panose="020B0604020202020204" pitchFamily="34" charset="0"/>
                <a:ea typeface="宋体" panose="02010600030101010101" pitchFamily="2" charset="-122"/>
              </a:rPr>
              <a:t>	</a:t>
            </a:r>
            <a:r>
              <a:rPr kumimoji="1" lang="en-US" altLang="zh-CN" sz="2000">
                <a:solidFill>
                  <a:schemeClr val="tx1"/>
                </a:solidFill>
                <a:latin typeface="Arial" panose="020B0604020202020204" pitchFamily="34" charset="0"/>
                <a:ea typeface="宋体" panose="02010600030101010101" pitchFamily="2" charset="-122"/>
              </a:rPr>
              <a:t> </a:t>
            </a:r>
            <a:r>
              <a:rPr kumimoji="1" lang="en-US" altLang="zh-CN" sz="2400">
                <a:solidFill>
                  <a:schemeClr val="tx1"/>
                </a:solidFill>
                <a:latin typeface="Arial" panose="020B0604020202020204" pitchFamily="34" charset="0"/>
                <a:ea typeface="宋体" panose="02010600030101010101" pitchFamily="2" charset="-122"/>
              </a:rPr>
              <a:t>main {</a:t>
            </a:r>
            <a:endParaRPr kumimoji="1" lang="en-US" altLang="zh-CN" sz="2400">
              <a:solidFill>
                <a:schemeClr val="tx1"/>
              </a:solidFill>
              <a:latin typeface="Arial" panose="020B0604020202020204" pitchFamily="34" charset="0"/>
              <a:ea typeface="宋体" panose="02010600030101010101" pitchFamily="2" charset="-122"/>
            </a:endParaRPr>
          </a:p>
          <a:p>
            <a:pPr>
              <a:lnSpc>
                <a:spcPct val="80000"/>
              </a:lnSpc>
              <a:buClr>
                <a:schemeClr val="tx2"/>
              </a:buClr>
              <a:buSzPct val="75000"/>
              <a:buFont typeface="Monotype Sorts" pitchFamily="2" charset="2"/>
              <a:buNone/>
            </a:pPr>
            <a:r>
              <a:rPr kumimoji="1" lang="en-US" altLang="zh-CN" sz="2400">
                <a:solidFill>
                  <a:schemeClr val="tx1"/>
                </a:solidFill>
                <a:latin typeface="Arial" panose="020B0604020202020204" pitchFamily="34" charset="0"/>
                <a:ea typeface="宋体" panose="02010600030101010101" pitchFamily="2" charset="-122"/>
              </a:rPr>
              <a:t>		int n;</a:t>
            </a:r>
            <a:endParaRPr kumimoji="1" lang="en-US" altLang="zh-CN" sz="2400">
              <a:solidFill>
                <a:schemeClr val="tx1"/>
              </a:solidFill>
              <a:latin typeface="Arial" panose="020B0604020202020204" pitchFamily="34" charset="0"/>
              <a:ea typeface="宋体" panose="02010600030101010101" pitchFamily="2" charset="-122"/>
            </a:endParaRPr>
          </a:p>
          <a:p>
            <a:pPr>
              <a:lnSpc>
                <a:spcPct val="80000"/>
              </a:lnSpc>
              <a:buClr>
                <a:schemeClr val="tx2"/>
              </a:buClr>
              <a:buSzPct val="75000"/>
              <a:buFont typeface="Monotype Sorts" pitchFamily="2" charset="2"/>
              <a:buNone/>
            </a:pPr>
            <a:r>
              <a:rPr kumimoji="1" lang="en-US" altLang="zh-CN" sz="2400">
                <a:solidFill>
                  <a:schemeClr val="tx1"/>
                </a:solidFill>
                <a:latin typeface="Arial" panose="020B0604020202020204" pitchFamily="34" charset="0"/>
                <a:ea typeface="宋体" panose="02010600030101010101" pitchFamily="2" charset="-122"/>
              </a:rPr>
              <a:t>             short age;</a:t>
            </a:r>
            <a:endParaRPr kumimoji="1" lang="en-US" altLang="zh-CN" sz="2400">
              <a:solidFill>
                <a:schemeClr val="tx1"/>
              </a:solidFill>
              <a:latin typeface="Arial" panose="020B0604020202020204" pitchFamily="34" charset="0"/>
              <a:ea typeface="宋体" panose="02010600030101010101" pitchFamily="2" charset="-122"/>
            </a:endParaRPr>
          </a:p>
          <a:p>
            <a:pPr>
              <a:lnSpc>
                <a:spcPct val="80000"/>
              </a:lnSpc>
              <a:buClr>
                <a:schemeClr val="tx2"/>
              </a:buClr>
              <a:buSzPct val="75000"/>
              <a:buFont typeface="Monotype Sorts" pitchFamily="2" charset="2"/>
              <a:buNone/>
            </a:pPr>
            <a:r>
              <a:rPr kumimoji="1" lang="en-US" altLang="zh-CN" sz="2400">
                <a:solidFill>
                  <a:schemeClr val="tx1"/>
                </a:solidFill>
                <a:latin typeface="Arial" panose="020B0604020202020204" pitchFamily="34" charset="0"/>
                <a:ea typeface="宋体" panose="02010600030101010101" pitchFamily="2" charset="-122"/>
              </a:rPr>
              <a:t>		//…</a:t>
            </a:r>
            <a:endParaRPr kumimoji="1" lang="en-US" altLang="zh-CN" sz="2400">
              <a:solidFill>
                <a:schemeClr val="tx1"/>
              </a:solidFill>
              <a:latin typeface="Arial" panose="020B0604020202020204" pitchFamily="34" charset="0"/>
              <a:ea typeface="宋体" panose="02010600030101010101" pitchFamily="2" charset="-122"/>
            </a:endParaRPr>
          </a:p>
          <a:p>
            <a:pPr>
              <a:lnSpc>
                <a:spcPct val="80000"/>
              </a:lnSpc>
              <a:buClr>
                <a:schemeClr val="tx2"/>
              </a:buClr>
              <a:buSzPct val="75000"/>
              <a:buFont typeface="Monotype Sorts" pitchFamily="2" charset="2"/>
              <a:buNone/>
            </a:pPr>
            <a:r>
              <a:rPr kumimoji="1" lang="en-US" altLang="zh-CN" sz="2400">
                <a:solidFill>
                  <a:schemeClr val="tx1"/>
                </a:solidFill>
                <a:latin typeface="Arial" panose="020B0604020202020204" pitchFamily="34" charset="0"/>
                <a:ea typeface="宋体" panose="02010600030101010101" pitchFamily="2" charset="-122"/>
              </a:rPr>
              <a:t>             </a:t>
            </a:r>
            <a:endParaRPr kumimoji="1" lang="en-US" altLang="zh-CN" sz="2400">
              <a:solidFill>
                <a:schemeClr val="tx1"/>
              </a:solidFill>
              <a:latin typeface="Arial" panose="020B0604020202020204" pitchFamily="34" charset="0"/>
              <a:ea typeface="宋体" panose="02010600030101010101" pitchFamily="2" charset="-122"/>
            </a:endParaRPr>
          </a:p>
          <a:p>
            <a:pPr>
              <a:lnSpc>
                <a:spcPct val="80000"/>
              </a:lnSpc>
              <a:buClr>
                <a:schemeClr val="tx2"/>
              </a:buClr>
              <a:buSzPct val="75000"/>
              <a:buFont typeface="Monotype Sorts" pitchFamily="2" charset="2"/>
              <a:buNone/>
            </a:pPr>
            <a:r>
              <a:rPr kumimoji="1" lang="en-US" altLang="zh-CN" sz="2400">
                <a:solidFill>
                  <a:schemeClr val="tx1"/>
                </a:solidFill>
                <a:latin typeface="Arial" panose="020B0604020202020204" pitchFamily="34" charset="0"/>
                <a:ea typeface="宋体" panose="02010600030101010101" pitchFamily="2" charset="-122"/>
              </a:rPr>
              <a:t>	        </a:t>
            </a:r>
            <a:r>
              <a:rPr kumimoji="1" lang="en-US" altLang="zh-CN" sz="2400">
                <a:solidFill>
                  <a:schemeClr val="hlink"/>
                </a:solidFill>
                <a:latin typeface="Arial" panose="020B0604020202020204" pitchFamily="34" charset="0"/>
                <a:ea typeface="宋体" panose="02010600030101010101" pitchFamily="2" charset="-122"/>
              </a:rPr>
              <a:t>Add(</a:t>
            </a:r>
            <a:r>
              <a:rPr kumimoji="1" lang="zh-CN" altLang="en-US" sz="2400" i="1" u="sng">
                <a:solidFill>
                  <a:schemeClr val="hlink"/>
                </a:solidFill>
                <a:latin typeface="Arial" panose="020B0604020202020204" pitchFamily="34" charset="0"/>
                <a:ea typeface="宋体" panose="02010600030101010101" pitchFamily="2" charset="-122"/>
              </a:rPr>
              <a:t>实参</a:t>
            </a:r>
            <a:r>
              <a:rPr kumimoji="1" lang="en-US" altLang="zh-CN" sz="2400">
                <a:solidFill>
                  <a:schemeClr val="hlink"/>
                </a:solidFill>
                <a:latin typeface="Arial" panose="020B0604020202020204" pitchFamily="34" charset="0"/>
                <a:ea typeface="宋体" panose="02010600030101010101" pitchFamily="2" charset="-122"/>
              </a:rPr>
              <a:t>);</a:t>
            </a:r>
            <a:endParaRPr kumimoji="1" lang="en-US" altLang="zh-CN" sz="2400">
              <a:solidFill>
                <a:schemeClr val="hlink"/>
              </a:solidFill>
              <a:latin typeface="Arial" panose="020B0604020202020204" pitchFamily="34" charset="0"/>
              <a:ea typeface="宋体" panose="02010600030101010101" pitchFamily="2" charset="-122"/>
            </a:endParaRPr>
          </a:p>
          <a:p>
            <a:pPr>
              <a:lnSpc>
                <a:spcPct val="80000"/>
              </a:lnSpc>
              <a:buClr>
                <a:schemeClr val="tx2"/>
              </a:buClr>
              <a:buSzPct val="75000"/>
              <a:buFont typeface="Monotype Sorts" pitchFamily="2" charset="2"/>
              <a:buNone/>
            </a:pPr>
            <a:r>
              <a:rPr kumimoji="1" lang="en-US" altLang="zh-CN" sz="2400">
                <a:solidFill>
                  <a:schemeClr val="tx1"/>
                </a:solidFill>
                <a:latin typeface="Arial" panose="020B0604020202020204" pitchFamily="34" charset="0"/>
                <a:ea typeface="宋体" panose="02010600030101010101" pitchFamily="2" charset="-122"/>
              </a:rPr>
              <a:t>		</a:t>
            </a:r>
            <a:endParaRPr kumimoji="1" lang="en-US" altLang="zh-CN" sz="2400">
              <a:solidFill>
                <a:schemeClr val="tx1"/>
              </a:solidFill>
              <a:latin typeface="Arial" panose="020B0604020202020204" pitchFamily="34" charset="0"/>
              <a:ea typeface="宋体" panose="02010600030101010101" pitchFamily="2" charset="-122"/>
            </a:endParaRPr>
          </a:p>
          <a:p>
            <a:pPr>
              <a:lnSpc>
                <a:spcPct val="80000"/>
              </a:lnSpc>
              <a:buClr>
                <a:schemeClr val="tx2"/>
              </a:buClr>
              <a:buSzPct val="75000"/>
              <a:buFont typeface="Monotype Sorts" pitchFamily="2" charset="2"/>
              <a:buNone/>
            </a:pPr>
            <a:r>
              <a:rPr kumimoji="1" lang="en-US" altLang="zh-CN" sz="2400">
                <a:solidFill>
                  <a:schemeClr val="tx1"/>
                </a:solidFill>
                <a:latin typeface="Arial" panose="020B0604020202020204" pitchFamily="34" charset="0"/>
                <a:ea typeface="宋体" panose="02010600030101010101" pitchFamily="2" charset="-122"/>
              </a:rPr>
              <a:t>		//…</a:t>
            </a:r>
            <a:endParaRPr kumimoji="1" lang="en-US" altLang="zh-CN" sz="2400">
              <a:solidFill>
                <a:schemeClr val="tx1"/>
              </a:solidFill>
              <a:latin typeface="Arial" panose="020B0604020202020204" pitchFamily="34" charset="0"/>
              <a:ea typeface="宋体" panose="02010600030101010101" pitchFamily="2" charset="-122"/>
            </a:endParaRPr>
          </a:p>
          <a:p>
            <a:pPr>
              <a:lnSpc>
                <a:spcPct val="80000"/>
              </a:lnSpc>
              <a:buClr>
                <a:schemeClr val="tx2"/>
              </a:buClr>
              <a:buSzPct val="75000"/>
              <a:buFont typeface="Monotype Sorts" pitchFamily="2" charset="2"/>
              <a:buNone/>
            </a:pPr>
            <a:r>
              <a:rPr kumimoji="1" lang="en-US" altLang="zh-CN" sz="2400">
                <a:solidFill>
                  <a:schemeClr val="tx1"/>
                </a:solidFill>
                <a:latin typeface="Arial" panose="020B0604020202020204" pitchFamily="34" charset="0"/>
                <a:ea typeface="宋体" panose="02010600030101010101" pitchFamily="2" charset="-122"/>
              </a:rPr>
              <a:t>		return 0;</a:t>
            </a:r>
            <a:endParaRPr kumimoji="1" lang="en-US" altLang="zh-CN" sz="2400">
              <a:solidFill>
                <a:schemeClr val="tx1"/>
              </a:solidFill>
              <a:latin typeface="Arial" panose="020B0604020202020204" pitchFamily="34" charset="0"/>
              <a:ea typeface="宋体" panose="02010600030101010101" pitchFamily="2" charset="-122"/>
            </a:endParaRPr>
          </a:p>
          <a:p>
            <a:pPr eaLnBrk="1" hangingPunct="1">
              <a:lnSpc>
                <a:spcPct val="70000"/>
              </a:lnSpc>
              <a:spcBef>
                <a:spcPct val="50000"/>
              </a:spcBef>
              <a:buClr>
                <a:schemeClr val="accent2"/>
              </a:buClr>
              <a:buSzPct val="80000"/>
              <a:buFont typeface="Wingdings" panose="05000000000000000000" pitchFamily="2" charset="2"/>
              <a:buNone/>
            </a:pPr>
            <a:r>
              <a:rPr kumimoji="1" lang="en-US" altLang="zh-CN" sz="2400">
                <a:solidFill>
                  <a:schemeClr val="tx1"/>
                </a:solidFill>
                <a:latin typeface="Arial" panose="020B0604020202020204" pitchFamily="34" charset="0"/>
                <a:ea typeface="宋体" panose="02010600030101010101" pitchFamily="2" charset="-122"/>
              </a:rPr>
              <a:t>            	     };</a:t>
            </a:r>
            <a:endParaRPr kumimoji="1" lang="en-US" altLang="zh-CN" sz="2400">
              <a:solidFill>
                <a:schemeClr val="tx1"/>
              </a:solidFill>
              <a:latin typeface="Arial" panose="020B0604020202020204" pitchFamily="34" charset="0"/>
              <a:ea typeface="宋体" panose="02010600030101010101" pitchFamily="2" charset="-122"/>
            </a:endParaRPr>
          </a:p>
          <a:p>
            <a:pPr eaLnBrk="1" hangingPunct="1">
              <a:lnSpc>
                <a:spcPct val="70000"/>
              </a:lnSpc>
              <a:spcBef>
                <a:spcPct val="50000"/>
              </a:spcBef>
              <a:buClr>
                <a:schemeClr val="accent2"/>
              </a:buClr>
              <a:buSzPct val="80000"/>
              <a:buFont typeface="Wingdings" panose="05000000000000000000" pitchFamily="2" charset="2"/>
              <a:buNone/>
            </a:pPr>
            <a:r>
              <a:rPr kumimoji="1" lang="en-US" altLang="zh-CN" sz="1800" b="0">
                <a:solidFill>
                  <a:schemeClr val="folHlink"/>
                </a:solidFill>
                <a:latin typeface="Arial Black" panose="020B0A04020102020204" pitchFamily="34" charset="0"/>
                <a:ea typeface="宋体" panose="02010600030101010101" pitchFamily="2" charset="-122"/>
              </a:rPr>
              <a:t>                                               </a:t>
            </a:r>
            <a:endParaRPr kumimoji="1" lang="en-US" altLang="zh-CN" sz="1800" b="0">
              <a:solidFill>
                <a:schemeClr val="folHlink"/>
              </a:solidFill>
              <a:latin typeface="Arial Black" panose="020B0A04020102020204" pitchFamily="34" charset="0"/>
              <a:ea typeface="宋体" panose="02010600030101010101" pitchFamily="2" charset="-122"/>
            </a:endParaRPr>
          </a:p>
        </p:txBody>
      </p:sp>
      <p:grpSp>
        <p:nvGrpSpPr>
          <p:cNvPr id="5" name="Group 5"/>
          <p:cNvGrpSpPr/>
          <p:nvPr/>
        </p:nvGrpSpPr>
        <p:grpSpPr bwMode="auto">
          <a:xfrm>
            <a:off x="4023736" y="2088992"/>
            <a:ext cx="2057400" cy="3352800"/>
            <a:chOff x="960" y="1654"/>
            <a:chExt cx="1594" cy="2000"/>
          </a:xfrm>
        </p:grpSpPr>
        <p:sp>
          <p:nvSpPr>
            <p:cNvPr id="6" name="Rectangle 6"/>
            <p:cNvSpPr>
              <a:spLocks noChangeArrowheads="1"/>
            </p:cNvSpPr>
            <p:nvPr/>
          </p:nvSpPr>
          <p:spPr bwMode="auto">
            <a:xfrm>
              <a:off x="970" y="3154"/>
              <a:ext cx="1584" cy="500"/>
            </a:xfrm>
            <a:prstGeom prst="rect">
              <a:avLst/>
            </a:prstGeom>
            <a:gradFill rotWithShape="0">
              <a:gsLst>
                <a:gs pos="0">
                  <a:srgbClr val="33CCCC"/>
                </a:gs>
                <a:gs pos="100000">
                  <a:srgbClr val="B5ECE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a:solidFill>
                    <a:srgbClr val="FF0000"/>
                  </a:solidFill>
                </a:rPr>
                <a:t>代码后半部分</a:t>
              </a:r>
              <a:endParaRPr lang="zh-CN" altLang="en-US" sz="2000">
                <a:solidFill>
                  <a:srgbClr val="FF0000"/>
                </a:solidFill>
              </a:endParaRPr>
            </a:p>
          </p:txBody>
        </p:sp>
        <p:sp>
          <p:nvSpPr>
            <p:cNvPr id="7" name="Rectangle 7"/>
            <p:cNvSpPr>
              <a:spLocks noChangeArrowheads="1"/>
            </p:cNvSpPr>
            <p:nvPr/>
          </p:nvSpPr>
          <p:spPr bwMode="auto">
            <a:xfrm>
              <a:off x="970" y="2654"/>
              <a:ext cx="1584" cy="500"/>
            </a:xfrm>
            <a:prstGeom prst="rect">
              <a:avLst/>
            </a:prstGeom>
            <a:gradFill rotWithShape="1">
              <a:gsLst>
                <a:gs pos="0">
                  <a:srgbClr val="8383C1"/>
                </a:gs>
                <a:gs pos="50000">
                  <a:srgbClr val="000080"/>
                </a:gs>
                <a:gs pos="100000">
                  <a:srgbClr val="8383C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000">
                  <a:solidFill>
                    <a:srgbClr val="FFFF00"/>
                  </a:solidFill>
                </a:rPr>
                <a:t>Add</a:t>
              </a:r>
              <a:r>
                <a:rPr lang="zh-CN" altLang="en-US" sz="2000">
                  <a:solidFill>
                    <a:srgbClr val="FFFF00"/>
                  </a:solidFill>
                </a:rPr>
                <a:t>函数调用</a:t>
              </a:r>
              <a:endParaRPr lang="zh-CN" altLang="en-US" sz="2000">
                <a:solidFill>
                  <a:srgbClr val="FFFF00"/>
                </a:solidFill>
              </a:endParaRPr>
            </a:p>
          </p:txBody>
        </p:sp>
        <p:sp>
          <p:nvSpPr>
            <p:cNvPr id="8" name="Rectangle 8"/>
            <p:cNvSpPr>
              <a:spLocks noChangeArrowheads="1"/>
            </p:cNvSpPr>
            <p:nvPr/>
          </p:nvSpPr>
          <p:spPr bwMode="auto">
            <a:xfrm>
              <a:off x="960" y="2160"/>
              <a:ext cx="1584" cy="500"/>
            </a:xfrm>
            <a:prstGeom prst="rect">
              <a:avLst/>
            </a:prstGeom>
            <a:gradFill rotWithShape="0">
              <a:gsLst>
                <a:gs pos="0">
                  <a:srgbClr val="99CC00"/>
                </a:gs>
                <a:gs pos="100000">
                  <a:srgbClr val="B5DA4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a:solidFill>
                    <a:srgbClr val="FF0000"/>
                  </a:solidFill>
                </a:rPr>
                <a:t>代码前半部分</a:t>
              </a:r>
              <a:endParaRPr lang="zh-CN" altLang="en-US" sz="2000">
                <a:solidFill>
                  <a:srgbClr val="FF0000"/>
                </a:solidFill>
              </a:endParaRPr>
            </a:p>
          </p:txBody>
        </p:sp>
        <p:sp>
          <p:nvSpPr>
            <p:cNvPr id="9" name="Rectangle 9"/>
            <p:cNvSpPr>
              <a:spLocks noChangeArrowheads="1"/>
            </p:cNvSpPr>
            <p:nvPr/>
          </p:nvSpPr>
          <p:spPr bwMode="auto">
            <a:xfrm>
              <a:off x="970" y="1654"/>
              <a:ext cx="1584" cy="500"/>
            </a:xfrm>
            <a:prstGeom prst="rect">
              <a:avLst/>
            </a:prstGeom>
            <a:gradFill rotWithShape="0">
              <a:gsLst>
                <a:gs pos="0">
                  <a:srgbClr val="FF9900"/>
                </a:gs>
                <a:gs pos="100000">
                  <a:srgbClr val="FFD18B"/>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000">
                  <a:solidFill>
                    <a:srgbClr val="FF0000"/>
                  </a:solidFill>
                </a:rPr>
                <a:t>main</a:t>
              </a:r>
              <a:r>
                <a:rPr lang="zh-CN" altLang="en-US" sz="2000">
                  <a:solidFill>
                    <a:srgbClr val="FF0000"/>
                  </a:solidFill>
                </a:rPr>
                <a:t>函数</a:t>
              </a:r>
              <a:endParaRPr lang="zh-CN" altLang="en-US" sz="2000">
                <a:solidFill>
                  <a:srgbClr val="FF0000"/>
                </a:solidFill>
              </a:endParaRPr>
            </a:p>
            <a:p>
              <a:pPr eaLnBrk="1" hangingPunct="1">
                <a:buFont typeface="Wingdings" panose="05000000000000000000" pitchFamily="2" charset="2"/>
                <a:buNone/>
              </a:pPr>
              <a:r>
                <a:rPr lang="zh-CN" altLang="en-US" sz="2000">
                  <a:solidFill>
                    <a:srgbClr val="FF0000"/>
                  </a:solidFill>
                </a:rPr>
                <a:t>代码在</a:t>
              </a:r>
              <a:r>
                <a:rPr lang="en-US" altLang="zh-CN" sz="2000">
                  <a:solidFill>
                    <a:srgbClr val="FF0000"/>
                  </a:solidFill>
                </a:rPr>
                <a:t>{}</a:t>
              </a:r>
              <a:r>
                <a:rPr lang="zh-CN" altLang="en-US" sz="2000">
                  <a:solidFill>
                    <a:srgbClr val="FF0000"/>
                  </a:solidFill>
                </a:rPr>
                <a:t>中</a:t>
              </a:r>
              <a:endParaRPr lang="zh-CN" altLang="en-US" sz="2000">
                <a:solidFill>
                  <a:srgbClr val="FF0000"/>
                </a:solidFill>
              </a:endParaRPr>
            </a:p>
          </p:txBody>
        </p:sp>
        <p:sp>
          <p:nvSpPr>
            <p:cNvPr id="10" name="Line 10"/>
            <p:cNvSpPr>
              <a:spLocks noChangeShapeType="1"/>
            </p:cNvSpPr>
            <p:nvPr/>
          </p:nvSpPr>
          <p:spPr bwMode="auto">
            <a:xfrm>
              <a:off x="970" y="1654"/>
              <a:ext cx="1584"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1" name="Line 11"/>
            <p:cNvSpPr>
              <a:spLocks noChangeShapeType="1"/>
            </p:cNvSpPr>
            <p:nvPr/>
          </p:nvSpPr>
          <p:spPr bwMode="auto">
            <a:xfrm>
              <a:off x="970" y="2154"/>
              <a:ext cx="1584"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2" name="Line 12"/>
            <p:cNvSpPr>
              <a:spLocks noChangeShapeType="1"/>
            </p:cNvSpPr>
            <p:nvPr/>
          </p:nvSpPr>
          <p:spPr bwMode="auto">
            <a:xfrm>
              <a:off x="970" y="2654"/>
              <a:ext cx="1584"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3" name="Line 13"/>
            <p:cNvSpPr>
              <a:spLocks noChangeShapeType="1"/>
            </p:cNvSpPr>
            <p:nvPr/>
          </p:nvSpPr>
          <p:spPr bwMode="auto">
            <a:xfrm>
              <a:off x="970" y="3154"/>
              <a:ext cx="1584"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 name="Line 14"/>
            <p:cNvSpPr>
              <a:spLocks noChangeShapeType="1"/>
            </p:cNvSpPr>
            <p:nvPr/>
          </p:nvSpPr>
          <p:spPr bwMode="auto">
            <a:xfrm>
              <a:off x="970" y="3654"/>
              <a:ext cx="1584"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 name="Line 15"/>
            <p:cNvSpPr>
              <a:spLocks noChangeShapeType="1"/>
            </p:cNvSpPr>
            <p:nvPr/>
          </p:nvSpPr>
          <p:spPr bwMode="auto">
            <a:xfrm>
              <a:off x="970" y="1654"/>
              <a:ext cx="0" cy="200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6" name="Line 16"/>
            <p:cNvSpPr>
              <a:spLocks noChangeShapeType="1"/>
            </p:cNvSpPr>
            <p:nvPr/>
          </p:nvSpPr>
          <p:spPr bwMode="auto">
            <a:xfrm>
              <a:off x="2554" y="1654"/>
              <a:ext cx="0" cy="200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17" name="Text Box 17"/>
          <p:cNvSpPr txBox="1">
            <a:spLocks noChangeArrowheads="1"/>
          </p:cNvSpPr>
          <p:nvPr/>
        </p:nvSpPr>
        <p:spPr bwMode="auto">
          <a:xfrm>
            <a:off x="6843136" y="4832192"/>
            <a:ext cx="1893888" cy="519113"/>
          </a:xfrm>
          <a:prstGeom prst="rect">
            <a:avLst/>
          </a:prstGeom>
          <a:gradFill rotWithShape="0">
            <a:gsLst>
              <a:gs pos="0">
                <a:schemeClr val="tx1"/>
              </a:gs>
              <a:gs pos="100000">
                <a:schemeClr val="tx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just" eaLnBrk="0" hangingPunct="0">
              <a:spcBef>
                <a:spcPct val="50000"/>
              </a:spcBef>
              <a:buClr>
                <a:schemeClr val="tx1"/>
              </a:buClr>
              <a:buSzTx/>
              <a:buFontTx/>
              <a:buNone/>
              <a:defRPr/>
            </a:pPr>
            <a:r>
              <a:rPr kumimoji="1" lang="en-US" altLang="zh-CN" sz="2800">
                <a:solidFill>
                  <a:schemeClr val="bg1"/>
                </a:solidFill>
                <a:ea typeface="黑体" panose="02010609060101010101" pitchFamily="49" charset="-122"/>
              </a:rPr>
              <a:t>Add</a:t>
            </a:r>
            <a:r>
              <a:rPr kumimoji="1" lang="zh-CN" altLang="en-US" sz="2800">
                <a:solidFill>
                  <a:schemeClr val="bg1"/>
                </a:solidFill>
                <a:ea typeface="黑体" panose="02010609060101010101" pitchFamily="49" charset="-122"/>
              </a:rPr>
              <a:t>代码</a:t>
            </a:r>
            <a:r>
              <a:rPr kumimoji="1" lang="en-US" altLang="zh-CN" sz="2800">
                <a:solidFill>
                  <a:schemeClr val="bg1"/>
                </a:solidFill>
                <a:ea typeface="黑体" panose="02010609060101010101" pitchFamily="49" charset="-122"/>
              </a:rPr>
              <a:t>3</a:t>
            </a:r>
            <a:endParaRPr kumimoji="1" lang="en-US" altLang="zh-CN" sz="2800">
              <a:solidFill>
                <a:schemeClr val="bg1"/>
              </a:solidFill>
              <a:ea typeface="黑体" panose="02010609060101010101" pitchFamily="49" charset="-122"/>
            </a:endParaRPr>
          </a:p>
        </p:txBody>
      </p:sp>
      <p:sp>
        <p:nvSpPr>
          <p:cNvPr id="18" name="Text Box 18"/>
          <p:cNvSpPr txBox="1">
            <a:spLocks noChangeArrowheads="1"/>
          </p:cNvSpPr>
          <p:nvPr/>
        </p:nvSpPr>
        <p:spPr bwMode="auto">
          <a:xfrm>
            <a:off x="6843136" y="3689192"/>
            <a:ext cx="1893888" cy="519113"/>
          </a:xfrm>
          <a:prstGeom prst="rect">
            <a:avLst/>
          </a:prstGeom>
          <a:gradFill rotWithShape="0">
            <a:gsLst>
              <a:gs pos="0">
                <a:schemeClr val="tx1"/>
              </a:gs>
              <a:gs pos="100000">
                <a:schemeClr val="tx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just" eaLnBrk="0" hangingPunct="0">
              <a:spcBef>
                <a:spcPct val="50000"/>
              </a:spcBef>
              <a:buClr>
                <a:schemeClr val="tx1"/>
              </a:buClr>
              <a:buSzTx/>
              <a:buFontTx/>
              <a:buNone/>
              <a:defRPr/>
            </a:pPr>
            <a:r>
              <a:rPr kumimoji="1" lang="en-US" altLang="zh-CN" sz="2800">
                <a:solidFill>
                  <a:schemeClr val="bg1"/>
                </a:solidFill>
                <a:ea typeface="黑体" panose="02010609060101010101" pitchFamily="49" charset="-122"/>
              </a:rPr>
              <a:t>Add</a:t>
            </a:r>
            <a:r>
              <a:rPr kumimoji="1" lang="zh-CN" altLang="en-US" sz="2800">
                <a:solidFill>
                  <a:schemeClr val="bg1"/>
                </a:solidFill>
                <a:ea typeface="黑体" panose="02010609060101010101" pitchFamily="49" charset="-122"/>
              </a:rPr>
              <a:t>代码</a:t>
            </a:r>
            <a:r>
              <a:rPr kumimoji="1" lang="en-US" altLang="zh-CN" sz="2800">
                <a:solidFill>
                  <a:schemeClr val="bg1"/>
                </a:solidFill>
                <a:ea typeface="黑体" panose="02010609060101010101" pitchFamily="49" charset="-122"/>
              </a:rPr>
              <a:t>2</a:t>
            </a:r>
            <a:endParaRPr kumimoji="1" lang="en-US" altLang="zh-CN" sz="2800">
              <a:solidFill>
                <a:schemeClr val="bg1"/>
              </a:solidFill>
              <a:ea typeface="黑体" panose="02010609060101010101" pitchFamily="49" charset="-122"/>
            </a:endParaRPr>
          </a:p>
        </p:txBody>
      </p:sp>
      <p:sp>
        <p:nvSpPr>
          <p:cNvPr id="19" name="Text Box 19"/>
          <p:cNvSpPr txBox="1">
            <a:spLocks noChangeArrowheads="1"/>
          </p:cNvSpPr>
          <p:nvPr/>
        </p:nvSpPr>
        <p:spPr bwMode="auto">
          <a:xfrm>
            <a:off x="6843136" y="2469992"/>
            <a:ext cx="1893888" cy="519113"/>
          </a:xfrm>
          <a:prstGeom prst="rect">
            <a:avLst/>
          </a:prstGeom>
          <a:gradFill rotWithShape="0">
            <a:gsLst>
              <a:gs pos="0">
                <a:schemeClr val="tx1"/>
              </a:gs>
              <a:gs pos="100000">
                <a:schemeClr val="tx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just" eaLnBrk="0" hangingPunct="0">
              <a:spcBef>
                <a:spcPct val="50000"/>
              </a:spcBef>
              <a:buClr>
                <a:schemeClr val="tx1"/>
              </a:buClr>
              <a:buSzTx/>
              <a:buFontTx/>
              <a:buNone/>
              <a:defRPr/>
            </a:pPr>
            <a:r>
              <a:rPr kumimoji="1" lang="en-US" altLang="zh-CN" sz="2800">
                <a:solidFill>
                  <a:schemeClr val="bg1"/>
                </a:solidFill>
                <a:ea typeface="黑体" panose="02010609060101010101" pitchFamily="49" charset="-122"/>
              </a:rPr>
              <a:t>Add</a:t>
            </a:r>
            <a:r>
              <a:rPr kumimoji="1" lang="zh-CN" altLang="en-US" sz="2800">
                <a:solidFill>
                  <a:schemeClr val="bg1"/>
                </a:solidFill>
                <a:ea typeface="黑体" panose="02010609060101010101" pitchFamily="49" charset="-122"/>
              </a:rPr>
              <a:t>代码</a:t>
            </a:r>
            <a:r>
              <a:rPr kumimoji="1" lang="en-US" altLang="zh-CN" sz="2800">
                <a:solidFill>
                  <a:schemeClr val="bg1"/>
                </a:solidFill>
                <a:ea typeface="黑体" panose="02010609060101010101" pitchFamily="49" charset="-122"/>
              </a:rPr>
              <a:t>1</a:t>
            </a:r>
            <a:endParaRPr kumimoji="1" lang="en-US" altLang="zh-CN" sz="2800">
              <a:solidFill>
                <a:schemeClr val="bg1"/>
              </a:solidFill>
              <a:ea typeface="黑体" panose="02010609060101010101" pitchFamily="49" charset="-122"/>
            </a:endParaRPr>
          </a:p>
        </p:txBody>
      </p:sp>
      <p:sp>
        <p:nvSpPr>
          <p:cNvPr id="20" name="Line 20"/>
          <p:cNvSpPr>
            <a:spLocks noChangeShapeType="1"/>
          </p:cNvSpPr>
          <p:nvPr/>
        </p:nvSpPr>
        <p:spPr bwMode="auto">
          <a:xfrm flipV="1">
            <a:off x="6081136" y="3993992"/>
            <a:ext cx="762000" cy="304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a:p>
        </p:txBody>
      </p:sp>
      <p:sp>
        <p:nvSpPr>
          <p:cNvPr id="21" name="Line 21"/>
          <p:cNvSpPr>
            <a:spLocks noChangeShapeType="1"/>
          </p:cNvSpPr>
          <p:nvPr/>
        </p:nvSpPr>
        <p:spPr bwMode="auto">
          <a:xfrm>
            <a:off x="6081136" y="4298792"/>
            <a:ext cx="762000" cy="7620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a:p>
        </p:txBody>
      </p:sp>
      <p:sp>
        <p:nvSpPr>
          <p:cNvPr id="22" name="Line 22"/>
          <p:cNvSpPr>
            <a:spLocks noChangeShapeType="1"/>
          </p:cNvSpPr>
          <p:nvPr/>
        </p:nvSpPr>
        <p:spPr bwMode="auto">
          <a:xfrm flipV="1">
            <a:off x="6081136" y="2927192"/>
            <a:ext cx="762000" cy="13716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a:p>
        </p:txBody>
      </p:sp>
      <p:sp>
        <p:nvSpPr>
          <p:cNvPr id="23" name="AutoShape 23"/>
          <p:cNvSpPr/>
          <p:nvPr/>
        </p:nvSpPr>
        <p:spPr bwMode="auto">
          <a:xfrm>
            <a:off x="2977574" y="2663667"/>
            <a:ext cx="762000" cy="762000"/>
          </a:xfrm>
          <a:prstGeom prst="rightBrace">
            <a:avLst>
              <a:gd name="adj1" fmla="val 8333"/>
              <a:gd name="adj2" fmla="val 70000"/>
            </a:avLst>
          </a:prstGeom>
          <a:noFill/>
          <a:ln w="38100">
            <a:solidFill>
              <a:srgbClr val="993300"/>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24" name="Line 24"/>
          <p:cNvSpPr>
            <a:spLocks noChangeShapeType="1"/>
          </p:cNvSpPr>
          <p:nvPr/>
        </p:nvSpPr>
        <p:spPr bwMode="auto">
          <a:xfrm>
            <a:off x="2040949" y="2376330"/>
            <a:ext cx="1828800" cy="0"/>
          </a:xfrm>
          <a:prstGeom prst="line">
            <a:avLst/>
          </a:prstGeom>
          <a:noFill/>
          <a:ln w="38100">
            <a:solidFill>
              <a:schemeClr val="tx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zh-CN" altLang="en-US"/>
          </a:p>
        </p:txBody>
      </p:sp>
      <p:sp>
        <p:nvSpPr>
          <p:cNvPr id="25" name="AutoShape 25"/>
          <p:cNvSpPr/>
          <p:nvPr/>
        </p:nvSpPr>
        <p:spPr bwMode="auto">
          <a:xfrm>
            <a:off x="2904549" y="4679792"/>
            <a:ext cx="762000" cy="762000"/>
          </a:xfrm>
          <a:prstGeom prst="rightBrace">
            <a:avLst>
              <a:gd name="adj1" fmla="val 8333"/>
              <a:gd name="adj2" fmla="val 70000"/>
            </a:avLst>
          </a:prstGeom>
          <a:noFill/>
          <a:ln w="38100">
            <a:solidFill>
              <a:srgbClr val="993300"/>
            </a:solidFill>
            <a:rou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26" name="AutoShape 26"/>
          <p:cNvSpPr>
            <a:spLocks noChangeArrowheads="1"/>
          </p:cNvSpPr>
          <p:nvPr/>
        </p:nvSpPr>
        <p:spPr bwMode="auto">
          <a:xfrm>
            <a:off x="3264911" y="3960655"/>
            <a:ext cx="682625" cy="381000"/>
          </a:xfrm>
          <a:prstGeom prst="rightArrow">
            <a:avLst>
              <a:gd name="adj1" fmla="val 56667"/>
              <a:gd name="adj2" fmla="val 74653"/>
            </a:avLst>
          </a:prstGeom>
          <a:solidFill>
            <a:schemeClr val="tx2"/>
          </a:solidFill>
          <a:ln w="38100">
            <a:solidFill>
              <a:srgbClr val="FFFF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defRPr sz="3200" b="1">
                <a:solidFill>
                  <a:srgbClr val="3232C8"/>
                </a:solidFill>
                <a:latin typeface="Tahoma" panose="020B0604030504040204" pitchFamily="34" charset="0"/>
                <a:ea typeface="黑体" panose="02010609060101010101" pitchFamily="49" charset="-122"/>
              </a:defRPr>
            </a:lvl1pPr>
            <a:lvl2pPr marL="742950" indent="-285750" eaLnBrk="0" hangingPunct="0">
              <a:defRPr sz="3200" b="1">
                <a:solidFill>
                  <a:srgbClr val="3232C8"/>
                </a:solidFill>
                <a:latin typeface="Tahoma" panose="020B0604030504040204" pitchFamily="34" charset="0"/>
                <a:ea typeface="黑体" panose="02010609060101010101" pitchFamily="49" charset="-122"/>
              </a:defRPr>
            </a:lvl2pPr>
            <a:lvl3pPr marL="1143000" indent="-228600" eaLnBrk="0" hangingPunct="0">
              <a:defRPr sz="3200" b="1">
                <a:solidFill>
                  <a:srgbClr val="3232C8"/>
                </a:solidFill>
                <a:latin typeface="Tahoma" panose="020B0604030504040204" pitchFamily="34" charset="0"/>
                <a:ea typeface="黑体" panose="02010609060101010101" pitchFamily="49" charset="-122"/>
              </a:defRPr>
            </a:lvl3pPr>
            <a:lvl4pPr marL="1600200" indent="-228600" eaLnBrk="0" hangingPunct="0">
              <a:defRPr sz="3200" b="1">
                <a:solidFill>
                  <a:srgbClr val="3232C8"/>
                </a:solidFill>
                <a:latin typeface="Tahoma" panose="020B0604030504040204" pitchFamily="34" charset="0"/>
                <a:ea typeface="黑体" panose="02010609060101010101" pitchFamily="49" charset="-122"/>
              </a:defRPr>
            </a:lvl4pPr>
            <a:lvl5pPr marL="2057400" indent="-228600" eaLnBrk="0" hangingPunct="0">
              <a:defRPr sz="3200" b="1">
                <a:solidFill>
                  <a:srgbClr val="3232C8"/>
                </a:solidFill>
                <a:latin typeface="Tahoma" panose="020B0604030504040204" pitchFamily="34" charset="0"/>
                <a:ea typeface="黑体" panose="02010609060101010101" pitchFamily="49" charset="-122"/>
              </a:defRPr>
            </a:lvl5pPr>
            <a:lvl6pPr marL="25146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6pPr>
            <a:lvl7pPr marL="29718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7pPr>
            <a:lvl8pPr marL="34290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8pPr>
            <a:lvl9pPr marL="3886200" indent="-228600" algn="ctr" eaLnBrk="0" fontAlgn="base" hangingPunct="0">
              <a:spcBef>
                <a:spcPct val="20000"/>
              </a:spcBef>
              <a:spcAft>
                <a:spcPct val="0"/>
              </a:spcAft>
              <a:buClr>
                <a:schemeClr val="folHlink"/>
              </a:buClr>
              <a:buSzPct val="60000"/>
              <a:buFont typeface="Wingdings" panose="05000000000000000000" pitchFamily="2" charset="2"/>
              <a:defRPr sz="3200" b="1">
                <a:solidFill>
                  <a:srgbClr val="3232C8"/>
                </a:solidFill>
                <a:latin typeface="Tahoma" panose="020B0604030504040204" pitchFamily="34" charset="0"/>
                <a:ea typeface="黑体" panose="02010609060101010101" pitchFamily="49" charset="-122"/>
              </a:defRPr>
            </a:lvl9pPr>
          </a:lstStyle>
          <a:p>
            <a:pPr eaLnBrk="1" hangingPunct="1"/>
            <a:endParaRPr lang="zh-CN" altLang="en-US"/>
          </a:p>
        </p:txBody>
      </p:sp>
      <p:sp>
        <p:nvSpPr>
          <p:cNvPr id="27" name="Text Box 27"/>
          <p:cNvSpPr txBox="1">
            <a:spLocks noChangeArrowheads="1"/>
          </p:cNvSpPr>
          <p:nvPr/>
        </p:nvSpPr>
        <p:spPr bwMode="auto">
          <a:xfrm>
            <a:off x="3769736" y="5616417"/>
            <a:ext cx="28082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a:solidFill>
                  <a:schemeClr val="hlink"/>
                </a:solidFill>
              </a:rPr>
              <a:t>连接信息所在</a:t>
            </a:r>
            <a:endParaRPr lang="zh-CN" altLang="en-US">
              <a:solidFill>
                <a:schemeClr val="hlink"/>
              </a:solidFill>
            </a:endParaRPr>
          </a:p>
        </p:txBody>
      </p:sp>
      <p:sp>
        <p:nvSpPr>
          <p:cNvPr id="28" name="AutoShape 29"/>
          <p:cNvSpPr>
            <a:spLocks noChangeArrowheads="1"/>
          </p:cNvSpPr>
          <p:nvPr/>
        </p:nvSpPr>
        <p:spPr bwMode="auto">
          <a:xfrm rot="16200000">
            <a:off x="5208011" y="4968717"/>
            <a:ext cx="1225550" cy="215900"/>
          </a:xfrm>
          <a:custGeom>
            <a:avLst/>
            <a:gdLst>
              <a:gd name="T0" fmla="*/ 919163 w 21600"/>
              <a:gd name="T1" fmla="*/ 0 h 21600"/>
              <a:gd name="T2" fmla="*/ 0 w 21600"/>
              <a:gd name="T3" fmla="*/ 107950 h 21600"/>
              <a:gd name="T4" fmla="*/ 919163 w 21600"/>
              <a:gd name="T5" fmla="*/ 215900 h 21600"/>
              <a:gd name="T6" fmla="*/ 1225550 w 21600"/>
              <a:gd name="T7" fmla="*/ 10795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008000"/>
          </a:solidFill>
          <a:ln w="25400" algn="ctr">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566057" y="966335"/>
            <a:ext cx="10559143" cy="4389437"/>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altLang="zh-CN" sz="2800" dirty="0" smtClean="0">
                <a:solidFill>
                  <a:prstClr val="black"/>
                </a:solidFill>
              </a:rPr>
              <a:t>         </a:t>
            </a:r>
            <a:r>
              <a:rPr lang="zh-CN" altLang="zh-CN" sz="2800" dirty="0" smtClean="0">
                <a:solidFill>
                  <a:prstClr val="black"/>
                </a:solidFill>
              </a:rPr>
              <a:t>以前</a:t>
            </a:r>
            <a:r>
              <a:rPr lang="zh-CN" altLang="zh-CN" sz="2800" dirty="0">
                <a:solidFill>
                  <a:prstClr val="black"/>
                </a:solidFill>
              </a:rPr>
              <a:t>曾经介绍过，析构函数的作用是在对象撤销之前做必要的“清理现场”的工作。当派生类的对象从内存中撤销时一般先运行派生类的析构函数，然后再调用基类的析构函数。如果用</a:t>
            </a:r>
            <a:r>
              <a:rPr lang="en-US" altLang="zh-CN" sz="2800" dirty="0">
                <a:solidFill>
                  <a:prstClr val="black"/>
                </a:solidFill>
              </a:rPr>
              <a:t>new</a:t>
            </a:r>
            <a:r>
              <a:rPr lang="zh-CN" altLang="zh-CN" sz="2800" dirty="0">
                <a:solidFill>
                  <a:prstClr val="black"/>
                </a:solidFill>
              </a:rPr>
              <a:t>运算符建立了派生类的临时对象，对指向基类的指针指向这个临时对象，当用</a:t>
            </a:r>
            <a:r>
              <a:rPr lang="en-US" altLang="zh-CN" sz="2800" dirty="0">
                <a:solidFill>
                  <a:prstClr val="black"/>
                </a:solidFill>
              </a:rPr>
              <a:t>delete</a:t>
            </a:r>
            <a:r>
              <a:rPr lang="zh-CN" altLang="zh-CN" sz="2800" dirty="0">
                <a:solidFill>
                  <a:prstClr val="black"/>
                </a:solidFill>
              </a:rPr>
              <a:t>运算符撤销对象时，系统执行的是基类的析构函数，而不是派生类的析构函数，不能彻底完成“清理现场”的工作。解决的办法是将基类及派生类的析构函数设为虚函数，这时无论基类指针指的是同一类族中的哪一个类对象，系统会采用动态关联，调用相应的析构函数，对该对象进行清理工作，符合人们的愿望。</a:t>
            </a:r>
            <a:endParaRPr lang="zh-CN" altLang="zh-CN" sz="2800" dirty="0">
              <a:solidFill>
                <a:prstClr val="black"/>
              </a:solidFill>
            </a:endParaRPr>
          </a:p>
          <a:p>
            <a:pPr marL="0" indent="0">
              <a:buFont typeface="Arial" panose="020B0604020202020204" pitchFamily="34" charset="0"/>
              <a:buNone/>
            </a:pPr>
            <a:endParaRPr lang="zh-CN" altLang="en-US" sz="2800" dirty="0" smtClean="0">
              <a:solidFill>
                <a:prstClr val="black"/>
              </a:solidFill>
            </a:endParaRPr>
          </a:p>
        </p:txBody>
      </p:sp>
      <p:sp>
        <p:nvSpPr>
          <p:cNvPr id="3"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6.4.4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虚</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析构函数</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6.4.4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虚</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析构函数</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457199" y="772902"/>
            <a:ext cx="10862441" cy="5334000"/>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smtClean="0"/>
              <a:t>虚析构函数</a:t>
            </a:r>
            <a:endParaRPr lang="zh-CN" altLang="en-US" dirty="0" smtClean="0"/>
          </a:p>
          <a:p>
            <a:pPr lvl="1"/>
            <a:r>
              <a:rPr lang="zh-CN" altLang="en-US" sz="2800" dirty="0" smtClean="0"/>
              <a:t>构造函数不能声明为虚函数</a:t>
            </a:r>
            <a:endParaRPr lang="zh-CN" altLang="en-US" sz="2800" dirty="0" smtClean="0"/>
          </a:p>
          <a:p>
            <a:pPr lvl="2">
              <a:buFont typeface="Wingdings" panose="05000000000000000000" pitchFamily="2" charset="2"/>
              <a:buChar char="Ø"/>
            </a:pPr>
            <a:r>
              <a:rPr lang="zh-CN" altLang="en-US" sz="2800" dirty="0" smtClean="0"/>
              <a:t>虚函数主要是针对对象的，而构造函数是在对象产生之前运行的，故虚构造函数没意义</a:t>
            </a:r>
            <a:endParaRPr lang="zh-CN" altLang="en-US" sz="2800" dirty="0" smtClean="0"/>
          </a:p>
          <a:p>
            <a:pPr lvl="1"/>
            <a:r>
              <a:rPr lang="zh-CN" altLang="en-US" sz="2800" dirty="0" smtClean="0"/>
              <a:t>析构函数通常有必要声明为虚函数</a:t>
            </a:r>
            <a:endParaRPr lang="zh-CN" altLang="en-US" sz="2800" dirty="0" smtClean="0"/>
          </a:p>
          <a:p>
            <a:pPr lvl="2">
              <a:buFont typeface="Wingdings" panose="05000000000000000000" pitchFamily="2" charset="2"/>
              <a:buChar char="Ø"/>
            </a:pPr>
            <a:r>
              <a:rPr lang="zh-CN" altLang="en-US" sz="2800" dirty="0" smtClean="0"/>
              <a:t>原型声明：</a:t>
            </a:r>
            <a:r>
              <a:rPr lang="en-US" altLang="zh-CN" sz="2800" dirty="0" smtClean="0">
                <a:highlight>
                  <a:srgbClr val="FFFF00"/>
                </a:highlight>
              </a:rPr>
              <a:t>virtual ~</a:t>
            </a:r>
            <a:r>
              <a:rPr lang="zh-CN" altLang="en-US" sz="2800" dirty="0" smtClean="0">
                <a:highlight>
                  <a:srgbClr val="FFFF00"/>
                </a:highlight>
              </a:rPr>
              <a:t>类名</a:t>
            </a:r>
            <a:r>
              <a:rPr lang="en-US" altLang="zh-CN" sz="2800" dirty="0" smtClean="0">
                <a:highlight>
                  <a:srgbClr val="FFFF00"/>
                </a:highlight>
              </a:rPr>
              <a:t>();</a:t>
            </a:r>
            <a:endParaRPr lang="en-US" altLang="zh-CN" sz="2800" dirty="0" smtClean="0">
              <a:highlight>
                <a:srgbClr val="FFFF00"/>
              </a:highlight>
            </a:endParaRPr>
          </a:p>
          <a:p>
            <a:pPr lvl="2">
              <a:buFont typeface="Wingdings" panose="05000000000000000000" pitchFamily="2" charset="2"/>
              <a:buChar char="Ø"/>
            </a:pPr>
            <a:r>
              <a:rPr lang="zh-CN" altLang="en-US" sz="2800" dirty="0" smtClean="0"/>
              <a:t>当可能通过基类指针删除派生类对象时</a:t>
            </a:r>
            <a:endParaRPr lang="zh-CN" altLang="en-US" sz="2800" dirty="0" smtClean="0"/>
          </a:p>
          <a:p>
            <a:pPr lvl="2">
              <a:buFont typeface="Wingdings" panose="05000000000000000000" pitchFamily="2" charset="2"/>
              <a:buChar char="Ø"/>
            </a:pPr>
            <a:r>
              <a:rPr lang="zh-CN" altLang="en-US" sz="2800" dirty="0" smtClean="0"/>
              <a:t>在对指向动态分配对象</a:t>
            </a:r>
            <a:r>
              <a:rPr lang="en-US" altLang="zh-CN" sz="2800" dirty="0" smtClean="0"/>
              <a:t>(</a:t>
            </a:r>
            <a:r>
              <a:rPr lang="zh-CN" altLang="en-US" sz="2800" dirty="0" smtClean="0"/>
              <a:t>由</a:t>
            </a:r>
            <a:r>
              <a:rPr lang="en-US" altLang="zh-CN" sz="2800" dirty="0" smtClean="0"/>
              <a:t>new</a:t>
            </a:r>
            <a:r>
              <a:rPr lang="zh-CN" altLang="en-US" sz="2800" dirty="0" smtClean="0"/>
              <a:t>操作产生</a:t>
            </a:r>
            <a:r>
              <a:rPr lang="en-US" altLang="zh-CN" sz="2800" dirty="0" smtClean="0"/>
              <a:t>)</a:t>
            </a:r>
            <a:r>
              <a:rPr lang="zh-CN" altLang="en-US" sz="2800" dirty="0" smtClean="0"/>
              <a:t>的指针进行</a:t>
            </a:r>
            <a:r>
              <a:rPr lang="en-US" altLang="zh-CN" sz="2800" dirty="0" smtClean="0"/>
              <a:t>delete</a:t>
            </a:r>
            <a:r>
              <a:rPr lang="zh-CN" altLang="en-US" sz="2800" dirty="0" smtClean="0"/>
              <a:t>操作时，隐含着对析构函数的调用，而该指针的声明类型可能是对象类型的基类</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nSpc>
                <a:spcPct val="90000"/>
              </a:lnSpc>
            </a:pPr>
            <a:r>
              <a:rPr lang="zh-CN" altLang="en-US" sz="4000" dirty="0"/>
              <a:t>虚析构函数举例</a:t>
            </a:r>
            <a:endParaRPr lang="zh-CN" altLang="en-US" sz="4000" dirty="0"/>
          </a:p>
        </p:txBody>
      </p:sp>
      <p:sp>
        <p:nvSpPr>
          <p:cNvPr id="4" name="Rectangle 3"/>
          <p:cNvSpPr txBox="1">
            <a:spLocks noChangeArrowheads="1"/>
          </p:cNvSpPr>
          <p:nvPr/>
        </p:nvSpPr>
        <p:spPr>
          <a:xfrm>
            <a:off x="727842" y="1064173"/>
            <a:ext cx="8229600" cy="6172200"/>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90000"/>
              </a:lnSpc>
              <a:buFontTx/>
              <a:buNone/>
            </a:pPr>
            <a:r>
              <a:rPr lang="en-US" altLang="zh-CN" sz="2400" b="1" dirty="0" smtClean="0"/>
              <a:t>#include &lt;</a:t>
            </a:r>
            <a:r>
              <a:rPr lang="en-US" altLang="zh-CN" sz="2400" b="1" dirty="0" err="1" smtClean="0"/>
              <a:t>iostream</a:t>
            </a:r>
            <a:r>
              <a:rPr lang="en-US" altLang="zh-CN" sz="2400" b="1" dirty="0" smtClean="0"/>
              <a:t>&gt;</a:t>
            </a:r>
            <a:endParaRPr lang="en-US" altLang="zh-CN" sz="2400" b="1" dirty="0" smtClean="0"/>
          </a:p>
          <a:p>
            <a:pPr>
              <a:lnSpc>
                <a:spcPct val="90000"/>
              </a:lnSpc>
              <a:buFontTx/>
              <a:buNone/>
            </a:pPr>
            <a:r>
              <a:rPr lang="en-US" altLang="zh-CN" sz="2400" b="1" dirty="0" smtClean="0"/>
              <a:t>using namespace </a:t>
            </a:r>
            <a:r>
              <a:rPr lang="en-US" altLang="zh-CN" sz="2400" b="1" dirty="0" err="1" smtClean="0"/>
              <a:t>std</a:t>
            </a:r>
            <a:r>
              <a:rPr lang="en-US" altLang="zh-CN" sz="2400" b="1" dirty="0" smtClean="0"/>
              <a:t>;</a:t>
            </a:r>
            <a:endParaRPr lang="en-US" altLang="zh-CN" sz="2400" b="1" dirty="0" smtClean="0"/>
          </a:p>
          <a:p>
            <a:pPr>
              <a:lnSpc>
                <a:spcPct val="90000"/>
              </a:lnSpc>
              <a:buFontTx/>
              <a:buNone/>
            </a:pPr>
            <a:r>
              <a:rPr lang="en-US" altLang="zh-CN" sz="2400" b="1" dirty="0" smtClean="0"/>
              <a:t>class A</a:t>
            </a:r>
            <a:endParaRPr lang="en-US" altLang="zh-CN" sz="2400" b="1" dirty="0" smtClean="0"/>
          </a:p>
          <a:p>
            <a:pPr>
              <a:lnSpc>
                <a:spcPct val="90000"/>
              </a:lnSpc>
              <a:buFontTx/>
              <a:buNone/>
            </a:pPr>
            <a:r>
              <a:rPr lang="en-US" altLang="zh-CN" sz="2400" b="1" dirty="0" smtClean="0"/>
              <a:t>{</a:t>
            </a:r>
            <a:endParaRPr lang="en-US" altLang="zh-CN" sz="2400" b="1" dirty="0" smtClean="0"/>
          </a:p>
          <a:p>
            <a:pPr>
              <a:lnSpc>
                <a:spcPct val="90000"/>
              </a:lnSpc>
              <a:buFontTx/>
              <a:buNone/>
            </a:pPr>
            <a:r>
              <a:rPr lang="en-US" altLang="zh-CN" sz="2400" b="1" dirty="0" smtClean="0"/>
              <a:t>  public:</a:t>
            </a:r>
            <a:endParaRPr lang="en-US" altLang="zh-CN" sz="2400" b="1" dirty="0" smtClean="0"/>
          </a:p>
          <a:p>
            <a:pPr>
              <a:lnSpc>
                <a:spcPct val="90000"/>
              </a:lnSpc>
              <a:buFontTx/>
              <a:buNone/>
            </a:pPr>
            <a:r>
              <a:rPr lang="en-US" altLang="zh-CN" sz="2400" b="1" dirty="0" smtClean="0"/>
              <a:t>    A()</a:t>
            </a:r>
            <a:endParaRPr lang="en-US" altLang="zh-CN" sz="2400" b="1" dirty="0" smtClean="0"/>
          </a:p>
          <a:p>
            <a:pPr>
              <a:lnSpc>
                <a:spcPct val="90000"/>
              </a:lnSpc>
              <a:buFontTx/>
              <a:buNone/>
            </a:pPr>
            <a:r>
              <a:rPr lang="en-US" altLang="zh-CN" sz="2400" b="1" dirty="0" smtClean="0"/>
              <a:t>    {</a:t>
            </a:r>
            <a:endParaRPr lang="en-US" altLang="zh-CN" sz="2400" b="1" dirty="0" smtClean="0"/>
          </a:p>
          <a:p>
            <a:pPr>
              <a:lnSpc>
                <a:spcPct val="90000"/>
              </a:lnSpc>
              <a:buFontTx/>
              <a:buNone/>
            </a:pPr>
            <a:r>
              <a:rPr lang="en-US" altLang="zh-CN" sz="2400" b="1" dirty="0" smtClean="0"/>
              <a:t>      </a:t>
            </a:r>
            <a:r>
              <a:rPr lang="en-US" altLang="zh-CN" sz="2400" b="1" dirty="0" err="1" smtClean="0"/>
              <a:t>cout</a:t>
            </a:r>
            <a:r>
              <a:rPr lang="en-US" altLang="zh-CN" sz="2400" b="1" dirty="0" smtClean="0"/>
              <a:t>&lt;&lt;"A</a:t>
            </a:r>
            <a:r>
              <a:rPr lang="zh-CN" altLang="en-US" sz="2400" b="1" dirty="0" smtClean="0"/>
              <a:t>类构造函数调用完毕</a:t>
            </a:r>
            <a:r>
              <a:rPr lang="en-US" altLang="zh-CN" sz="2400" b="1" dirty="0" smtClean="0"/>
              <a:t>"&lt;&lt;</a:t>
            </a:r>
            <a:r>
              <a:rPr lang="en-US" altLang="zh-CN" sz="2400" b="1" dirty="0" err="1" smtClean="0"/>
              <a:t>endl</a:t>
            </a:r>
            <a:r>
              <a:rPr lang="en-US" altLang="zh-CN" sz="2400" b="1" dirty="0" smtClean="0"/>
              <a:t>;</a:t>
            </a:r>
            <a:endParaRPr lang="en-US" altLang="zh-CN" sz="2400" b="1" dirty="0" smtClean="0"/>
          </a:p>
          <a:p>
            <a:pPr>
              <a:lnSpc>
                <a:spcPct val="90000"/>
              </a:lnSpc>
              <a:buFontTx/>
              <a:buNone/>
            </a:pPr>
            <a:r>
              <a:rPr lang="en-US" altLang="zh-CN" sz="2400" b="1" dirty="0" smtClean="0"/>
              <a:t>    }</a:t>
            </a:r>
            <a:endParaRPr lang="en-US" altLang="zh-CN" sz="2400" b="1" dirty="0" smtClean="0"/>
          </a:p>
          <a:p>
            <a:pPr>
              <a:lnSpc>
                <a:spcPct val="90000"/>
              </a:lnSpc>
              <a:buFontTx/>
              <a:buNone/>
            </a:pPr>
            <a:r>
              <a:rPr lang="en-US" altLang="zh-CN" sz="2400" b="1" dirty="0" smtClean="0"/>
              <a:t>    virtual ~A()</a:t>
            </a:r>
            <a:endParaRPr lang="en-US" altLang="zh-CN" sz="2400" b="1" dirty="0" smtClean="0"/>
          </a:p>
          <a:p>
            <a:pPr>
              <a:lnSpc>
                <a:spcPct val="90000"/>
              </a:lnSpc>
              <a:buFontTx/>
              <a:buNone/>
            </a:pPr>
            <a:r>
              <a:rPr lang="en-US" altLang="zh-CN" sz="2400" b="1" dirty="0" smtClean="0"/>
              <a:t>    {</a:t>
            </a:r>
            <a:endParaRPr lang="en-US" altLang="zh-CN" sz="2400" b="1" dirty="0" smtClean="0"/>
          </a:p>
          <a:p>
            <a:pPr>
              <a:lnSpc>
                <a:spcPct val="90000"/>
              </a:lnSpc>
              <a:buFontTx/>
              <a:buNone/>
            </a:pPr>
            <a:r>
              <a:rPr lang="en-US" altLang="zh-CN" sz="2400" b="1" dirty="0" smtClean="0"/>
              <a:t>      </a:t>
            </a:r>
            <a:r>
              <a:rPr lang="en-US" altLang="zh-CN" sz="2400" b="1" dirty="0" err="1" smtClean="0"/>
              <a:t>cout</a:t>
            </a:r>
            <a:r>
              <a:rPr lang="en-US" altLang="zh-CN" sz="2400" b="1" dirty="0" smtClean="0"/>
              <a:t>&lt;&lt;"A</a:t>
            </a:r>
            <a:r>
              <a:rPr lang="zh-CN" altLang="en-US" sz="2400" b="1" dirty="0" smtClean="0"/>
              <a:t>类析构函数调用完毕</a:t>
            </a:r>
            <a:r>
              <a:rPr lang="en-US" altLang="zh-CN" sz="2400" b="1" dirty="0" smtClean="0"/>
              <a:t>"&lt;&lt;</a:t>
            </a:r>
            <a:r>
              <a:rPr lang="en-US" altLang="zh-CN" sz="2400" b="1" dirty="0" err="1" smtClean="0"/>
              <a:t>endl</a:t>
            </a:r>
            <a:r>
              <a:rPr lang="en-US" altLang="zh-CN" sz="2400" b="1" dirty="0" smtClean="0"/>
              <a:t>;</a:t>
            </a:r>
            <a:endParaRPr lang="en-US" altLang="zh-CN" sz="2400" b="1" dirty="0" smtClean="0"/>
          </a:p>
          <a:p>
            <a:pPr>
              <a:lnSpc>
                <a:spcPct val="90000"/>
              </a:lnSpc>
              <a:buFontTx/>
              <a:buNone/>
            </a:pPr>
            <a:r>
              <a:rPr lang="en-US" altLang="zh-CN" sz="2400" b="1" dirty="0" smtClean="0"/>
              <a:t>    }</a:t>
            </a:r>
            <a:endParaRPr lang="en-US" altLang="zh-CN" sz="2400" b="1" dirty="0" smtClean="0"/>
          </a:p>
          <a:p>
            <a:pPr>
              <a:lnSpc>
                <a:spcPct val="90000"/>
              </a:lnSpc>
              <a:buFontTx/>
              <a:buNone/>
            </a:pPr>
            <a:r>
              <a:rPr lang="en-US" altLang="zh-CN" sz="2400" b="1" dirty="0" smtClean="0"/>
              <a:t>};</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nSpc>
                <a:spcPct val="90000"/>
              </a:lnSpc>
            </a:pPr>
            <a:r>
              <a:rPr lang="zh-CN" altLang="en-US" sz="4000" dirty="0"/>
              <a:t>虚析构函数举例</a:t>
            </a:r>
            <a:endParaRPr lang="zh-CN" altLang="en-US" sz="4000" dirty="0"/>
          </a:p>
        </p:txBody>
      </p:sp>
      <p:sp>
        <p:nvSpPr>
          <p:cNvPr id="4" name="Rectangle 3"/>
          <p:cNvSpPr txBox="1">
            <a:spLocks noChangeArrowheads="1"/>
          </p:cNvSpPr>
          <p:nvPr/>
        </p:nvSpPr>
        <p:spPr>
          <a:xfrm>
            <a:off x="425790" y="969580"/>
            <a:ext cx="10878086" cy="5745163"/>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80000"/>
              </a:lnSpc>
              <a:buFontTx/>
              <a:buNone/>
            </a:pPr>
            <a:r>
              <a:rPr lang="en-US" altLang="zh-CN" sz="2400" b="1" dirty="0" smtClean="0"/>
              <a:t>class B : public A   {</a:t>
            </a:r>
            <a:endParaRPr lang="en-US" altLang="zh-CN" sz="2400" b="1" dirty="0" smtClean="0"/>
          </a:p>
          <a:p>
            <a:pPr>
              <a:lnSpc>
                <a:spcPct val="80000"/>
              </a:lnSpc>
              <a:buFontTx/>
              <a:buNone/>
            </a:pPr>
            <a:r>
              <a:rPr lang="en-US" altLang="zh-CN" sz="2400" b="1" dirty="0" smtClean="0"/>
              <a:t>  private:   </a:t>
            </a:r>
            <a:endParaRPr lang="en-US" altLang="zh-CN" sz="2400" b="1" dirty="0" smtClean="0"/>
          </a:p>
          <a:p>
            <a:pPr>
              <a:lnSpc>
                <a:spcPct val="80000"/>
              </a:lnSpc>
              <a:buFontTx/>
              <a:buNone/>
            </a:pPr>
            <a:r>
              <a:rPr lang="en-US" altLang="zh-CN" sz="2400" b="1" dirty="0"/>
              <a:t>	</a:t>
            </a:r>
            <a:r>
              <a:rPr lang="en-US" altLang="zh-CN" sz="2400" b="1" dirty="0" smtClean="0"/>
              <a:t>char </a:t>
            </a:r>
            <a:r>
              <a:rPr lang="en-US" altLang="zh-CN" sz="2400" b="1" dirty="0" smtClean="0"/>
              <a:t>*</a:t>
            </a:r>
            <a:r>
              <a:rPr lang="en-US" altLang="zh-CN" sz="2400" b="1" dirty="0" err="1" smtClean="0"/>
              <a:t>str</a:t>
            </a:r>
            <a:r>
              <a:rPr lang="en-US" altLang="zh-CN" sz="2400" b="1" dirty="0" smtClean="0"/>
              <a:t>;</a:t>
            </a:r>
            <a:endParaRPr lang="en-US" altLang="zh-CN" sz="2400" b="1" dirty="0" smtClean="0"/>
          </a:p>
          <a:p>
            <a:pPr>
              <a:lnSpc>
                <a:spcPct val="80000"/>
              </a:lnSpc>
              <a:buFontTx/>
              <a:buNone/>
            </a:pPr>
            <a:r>
              <a:rPr lang="en-US" altLang="zh-CN" sz="2400" b="1" dirty="0" smtClean="0"/>
              <a:t>  public:</a:t>
            </a:r>
            <a:endParaRPr lang="en-US" altLang="zh-CN" sz="2400" b="1" dirty="0" smtClean="0"/>
          </a:p>
          <a:p>
            <a:pPr>
              <a:lnSpc>
                <a:spcPct val="80000"/>
              </a:lnSpc>
              <a:buFontTx/>
              <a:buNone/>
            </a:pPr>
            <a:r>
              <a:rPr lang="en-US" altLang="zh-CN" sz="2400" b="1" dirty="0" smtClean="0"/>
              <a:t>    </a:t>
            </a:r>
            <a:r>
              <a:rPr lang="en-US" altLang="zh-CN" sz="2400" b="1" dirty="0" smtClean="0"/>
              <a:t>	B(</a:t>
            </a:r>
            <a:r>
              <a:rPr lang="en-US" altLang="zh-CN" sz="2400" b="1" dirty="0" err="1" smtClean="0"/>
              <a:t>const</a:t>
            </a:r>
            <a:r>
              <a:rPr lang="en-US" altLang="zh-CN" sz="2400" b="1" dirty="0" smtClean="0"/>
              <a:t> </a:t>
            </a:r>
            <a:r>
              <a:rPr lang="en-US" altLang="zh-CN" sz="2400" b="1" dirty="0" smtClean="0"/>
              <a:t>char *</a:t>
            </a:r>
            <a:r>
              <a:rPr lang="en-US" altLang="zh-CN" sz="2400" b="1" dirty="0" err="1" smtClean="0"/>
              <a:t>const</a:t>
            </a:r>
            <a:r>
              <a:rPr lang="en-US" altLang="zh-CN" sz="2400" b="1" dirty="0" smtClean="0"/>
              <a:t> </a:t>
            </a:r>
            <a:r>
              <a:rPr lang="en-US" altLang="zh-CN" sz="2400" b="1" dirty="0" err="1" smtClean="0"/>
              <a:t>Str</a:t>
            </a:r>
            <a:r>
              <a:rPr lang="en-US" altLang="zh-CN" sz="2400" b="1" dirty="0" smtClean="0"/>
              <a:t>)   </a:t>
            </a:r>
            <a:endParaRPr lang="en-US" altLang="zh-CN" sz="2400" b="1" dirty="0" smtClean="0"/>
          </a:p>
          <a:p>
            <a:pPr>
              <a:lnSpc>
                <a:spcPct val="80000"/>
              </a:lnSpc>
              <a:buFontTx/>
              <a:buNone/>
            </a:pPr>
            <a:r>
              <a:rPr lang="en-US" altLang="zh-CN" sz="2400" b="1" dirty="0"/>
              <a:t> </a:t>
            </a:r>
            <a:r>
              <a:rPr lang="en-US" altLang="zh-CN" sz="2400" b="1" dirty="0" smtClean="0"/>
              <a:t>     </a:t>
            </a:r>
            <a:r>
              <a:rPr lang="en-US" altLang="zh-CN" sz="2400" b="1" dirty="0" smtClean="0"/>
              <a:t>{</a:t>
            </a:r>
            <a:endParaRPr lang="en-US" altLang="zh-CN" sz="2400" b="1" dirty="0" smtClean="0"/>
          </a:p>
          <a:p>
            <a:pPr>
              <a:lnSpc>
                <a:spcPct val="80000"/>
              </a:lnSpc>
              <a:buFontTx/>
              <a:buNone/>
            </a:pPr>
            <a:r>
              <a:rPr lang="en-US" altLang="zh-CN" sz="2400" b="1" dirty="0" smtClean="0"/>
              <a:t>      </a:t>
            </a:r>
            <a:r>
              <a:rPr lang="en-US" altLang="zh-CN" sz="2400" b="1" dirty="0" smtClean="0"/>
              <a:t>         if </a:t>
            </a:r>
            <a:r>
              <a:rPr lang="en-US" altLang="zh-CN" sz="2400" b="1" dirty="0" smtClean="0"/>
              <a:t>(</a:t>
            </a:r>
            <a:r>
              <a:rPr lang="en-US" altLang="zh-CN" sz="2400" b="1" dirty="0" err="1" smtClean="0"/>
              <a:t>Str</a:t>
            </a:r>
            <a:r>
              <a:rPr lang="en-US" altLang="zh-CN" sz="2400" b="1" dirty="0" smtClean="0"/>
              <a:t>)  {        </a:t>
            </a:r>
            <a:r>
              <a:rPr lang="en-US" altLang="zh-CN" sz="2400" b="1" dirty="0" err="1" smtClean="0"/>
              <a:t>str</a:t>
            </a:r>
            <a:r>
              <a:rPr lang="en-US" altLang="zh-CN" sz="2400" b="1" dirty="0" smtClean="0"/>
              <a:t> = new char[</a:t>
            </a:r>
            <a:r>
              <a:rPr lang="en-US" altLang="zh-CN" sz="2400" b="1" dirty="0" err="1" smtClean="0"/>
              <a:t>strlen</a:t>
            </a:r>
            <a:r>
              <a:rPr lang="en-US" altLang="zh-CN" sz="2400" b="1" dirty="0" smtClean="0"/>
              <a:t>(</a:t>
            </a:r>
            <a:r>
              <a:rPr lang="en-US" altLang="zh-CN" sz="2400" b="1" dirty="0" err="1" smtClean="0"/>
              <a:t>Str</a:t>
            </a:r>
            <a:r>
              <a:rPr lang="en-US" altLang="zh-CN" sz="2400" b="1" dirty="0" smtClean="0"/>
              <a:t>) +1];   </a:t>
            </a:r>
            <a:r>
              <a:rPr lang="en-US" altLang="zh-CN" sz="2400" b="1" dirty="0" err="1" smtClean="0"/>
              <a:t>strcpy</a:t>
            </a:r>
            <a:r>
              <a:rPr lang="en-US" altLang="zh-CN" sz="2400" b="1" dirty="0" smtClean="0"/>
              <a:t>(</a:t>
            </a:r>
            <a:r>
              <a:rPr lang="en-US" altLang="zh-CN" sz="2400" b="1" dirty="0" err="1" smtClean="0"/>
              <a:t>str,Str</a:t>
            </a:r>
            <a:r>
              <a:rPr lang="en-US" altLang="zh-CN" sz="2400" b="1" dirty="0" smtClean="0"/>
              <a:t>);      </a:t>
            </a:r>
            <a:r>
              <a:rPr lang="en-US" altLang="zh-CN" sz="2400" b="1" dirty="0" smtClean="0"/>
              <a:t>}</a:t>
            </a:r>
            <a:endParaRPr lang="en-US" altLang="zh-CN" sz="2400" b="1" dirty="0" smtClean="0"/>
          </a:p>
          <a:p>
            <a:pPr>
              <a:lnSpc>
                <a:spcPct val="80000"/>
              </a:lnSpc>
              <a:buFontTx/>
              <a:buNone/>
            </a:pPr>
            <a:r>
              <a:rPr lang="en-US" altLang="zh-CN" sz="2400" b="1" dirty="0" smtClean="0"/>
              <a:t>      </a:t>
            </a:r>
            <a:r>
              <a:rPr lang="en-US" altLang="zh-CN" sz="2400" b="1" dirty="0" smtClean="0"/>
              <a:t>         else  {        </a:t>
            </a:r>
            <a:r>
              <a:rPr lang="en-US" altLang="zh-CN" sz="2400" b="1" dirty="0" err="1" smtClean="0"/>
              <a:t>str</a:t>
            </a:r>
            <a:r>
              <a:rPr lang="en-US" altLang="zh-CN" sz="2400" b="1" dirty="0" smtClean="0"/>
              <a:t> = new char[1];   </a:t>
            </a:r>
            <a:r>
              <a:rPr lang="en-US" altLang="zh-CN" sz="2400" b="1" dirty="0" err="1" smtClean="0"/>
              <a:t>str</a:t>
            </a:r>
            <a:r>
              <a:rPr lang="en-US" altLang="zh-CN" sz="2400" b="1" dirty="0" smtClean="0"/>
              <a:t>[0] = '\0</a:t>
            </a:r>
            <a:r>
              <a:rPr lang="en-US" altLang="zh-CN" sz="2400" b="1" dirty="0" smtClean="0"/>
              <a:t>';       </a:t>
            </a:r>
            <a:r>
              <a:rPr lang="en-US" altLang="zh-CN" sz="2400" b="1" dirty="0" smtClean="0"/>
              <a:t>}</a:t>
            </a:r>
            <a:endParaRPr lang="en-US" altLang="zh-CN" sz="2400" b="1" dirty="0" smtClean="0"/>
          </a:p>
          <a:p>
            <a:pPr>
              <a:lnSpc>
                <a:spcPct val="80000"/>
              </a:lnSpc>
              <a:buFontTx/>
              <a:buNone/>
            </a:pPr>
            <a:r>
              <a:rPr lang="en-US" altLang="zh-CN" sz="2400" b="1" dirty="0" smtClean="0"/>
              <a:t>      </a:t>
            </a:r>
            <a:r>
              <a:rPr lang="en-US" altLang="zh-CN" sz="2400" b="1" dirty="0" smtClean="0"/>
              <a:t>         </a:t>
            </a:r>
            <a:r>
              <a:rPr lang="en-US" altLang="zh-CN" sz="2400" b="1" dirty="0" err="1" smtClean="0"/>
              <a:t>cout</a:t>
            </a:r>
            <a:r>
              <a:rPr lang="en-US" altLang="zh-CN" sz="2400" b="1" dirty="0" smtClean="0"/>
              <a:t>&lt;&lt;"B</a:t>
            </a:r>
            <a:r>
              <a:rPr lang="zh-CN" altLang="en-US" sz="2400" b="1" dirty="0" smtClean="0"/>
              <a:t>类构造函数调用完毕，空间已申请</a:t>
            </a:r>
            <a:r>
              <a:rPr lang="en-US" altLang="zh-CN" sz="2400" b="1" dirty="0" smtClean="0"/>
              <a:t>"&lt;&lt;</a:t>
            </a:r>
            <a:r>
              <a:rPr lang="en-US" altLang="zh-CN" sz="2400" b="1" dirty="0" err="1" smtClean="0"/>
              <a:t>endl</a:t>
            </a:r>
            <a:r>
              <a:rPr lang="en-US" altLang="zh-CN" sz="2400" b="1" dirty="0" smtClean="0"/>
              <a:t>;</a:t>
            </a:r>
            <a:endParaRPr lang="en-US" altLang="zh-CN" sz="2400" b="1" dirty="0" smtClean="0"/>
          </a:p>
          <a:p>
            <a:pPr>
              <a:lnSpc>
                <a:spcPct val="80000"/>
              </a:lnSpc>
              <a:buFontTx/>
              <a:buNone/>
            </a:pPr>
            <a:r>
              <a:rPr lang="en-US" altLang="zh-CN" sz="2400" b="1" dirty="0" smtClean="0"/>
              <a:t>    </a:t>
            </a:r>
            <a:r>
              <a:rPr lang="en-US" altLang="zh-CN" sz="2400" b="1" dirty="0" smtClean="0"/>
              <a:t>  }</a:t>
            </a:r>
            <a:endParaRPr lang="en-US" altLang="zh-CN" sz="2400" b="1" dirty="0" smtClean="0"/>
          </a:p>
          <a:p>
            <a:pPr>
              <a:lnSpc>
                <a:spcPct val="80000"/>
              </a:lnSpc>
              <a:buFontTx/>
              <a:buNone/>
            </a:pPr>
            <a:r>
              <a:rPr lang="en-US" altLang="zh-CN" sz="2400" b="1" dirty="0" smtClean="0"/>
              <a:t>    </a:t>
            </a:r>
            <a:r>
              <a:rPr lang="en-US" altLang="zh-CN" sz="2400" b="1" dirty="0" smtClean="0"/>
              <a:t>  </a:t>
            </a:r>
            <a:r>
              <a:rPr lang="en-US" altLang="zh-CN" sz="2400" b="1" dirty="0" err="1" smtClean="0"/>
              <a:t>virtual~B</a:t>
            </a:r>
            <a:r>
              <a:rPr lang="en-US" altLang="zh-CN" sz="2400" b="1" dirty="0" smtClean="0"/>
              <a:t>()   {</a:t>
            </a:r>
            <a:endParaRPr lang="en-US" altLang="zh-CN" sz="2400" b="1" dirty="0" smtClean="0"/>
          </a:p>
          <a:p>
            <a:pPr>
              <a:lnSpc>
                <a:spcPct val="80000"/>
              </a:lnSpc>
              <a:buFontTx/>
              <a:buNone/>
            </a:pPr>
            <a:r>
              <a:rPr lang="en-US" altLang="zh-CN" sz="2400" b="1" dirty="0" smtClean="0"/>
              <a:t>      </a:t>
            </a:r>
            <a:r>
              <a:rPr lang="en-US" altLang="zh-CN" sz="2400" b="1" dirty="0" smtClean="0"/>
              <a:t>              delete</a:t>
            </a:r>
            <a:r>
              <a:rPr lang="en-US" altLang="zh-CN" sz="2400" b="1" dirty="0" smtClean="0"/>
              <a:t>[ ] </a:t>
            </a:r>
            <a:r>
              <a:rPr lang="en-US" altLang="zh-CN" sz="2400" b="1" dirty="0" err="1" smtClean="0"/>
              <a:t>str</a:t>
            </a:r>
            <a:r>
              <a:rPr lang="en-US" altLang="zh-CN" sz="2400" b="1" dirty="0" smtClean="0"/>
              <a:t>;</a:t>
            </a:r>
            <a:endParaRPr lang="en-US" altLang="zh-CN" sz="2400" b="1" dirty="0" smtClean="0"/>
          </a:p>
          <a:p>
            <a:pPr>
              <a:lnSpc>
                <a:spcPct val="80000"/>
              </a:lnSpc>
              <a:buFontTx/>
              <a:buNone/>
            </a:pPr>
            <a:r>
              <a:rPr lang="en-US" altLang="zh-CN" sz="2400" b="1" dirty="0" smtClean="0"/>
              <a:t>      </a:t>
            </a:r>
            <a:r>
              <a:rPr lang="en-US" altLang="zh-CN" sz="2400" b="1" dirty="0" smtClean="0"/>
              <a:t>              </a:t>
            </a:r>
            <a:r>
              <a:rPr lang="en-US" altLang="zh-CN" sz="2400" b="1" dirty="0" err="1" smtClean="0"/>
              <a:t>cout</a:t>
            </a:r>
            <a:r>
              <a:rPr lang="en-US" altLang="zh-CN" sz="2400" b="1" dirty="0" smtClean="0"/>
              <a:t>&lt;&lt;"B</a:t>
            </a:r>
            <a:r>
              <a:rPr lang="zh-CN" altLang="en-US" sz="2400" b="1" dirty="0" smtClean="0"/>
              <a:t>类析构函数调用完毕，空间已释放</a:t>
            </a:r>
            <a:r>
              <a:rPr lang="en-US" altLang="zh-CN" sz="2400" b="1" dirty="0" smtClean="0"/>
              <a:t>"&lt;&lt;</a:t>
            </a:r>
            <a:r>
              <a:rPr lang="en-US" altLang="zh-CN" sz="2400" b="1" dirty="0" err="1" smtClean="0"/>
              <a:t>endl</a:t>
            </a:r>
            <a:r>
              <a:rPr lang="en-US" altLang="zh-CN" sz="2400" b="1" dirty="0" smtClean="0"/>
              <a:t>;</a:t>
            </a:r>
            <a:endParaRPr lang="en-US" altLang="zh-CN" sz="2400" b="1" dirty="0" smtClean="0"/>
          </a:p>
          <a:p>
            <a:pPr>
              <a:lnSpc>
                <a:spcPct val="80000"/>
              </a:lnSpc>
              <a:buFontTx/>
              <a:buNone/>
            </a:pPr>
            <a:r>
              <a:rPr lang="en-US" altLang="zh-CN" sz="2400" b="1" dirty="0" smtClean="0"/>
              <a:t>    </a:t>
            </a:r>
            <a:r>
              <a:rPr lang="en-US" altLang="zh-CN" sz="2400" b="1" dirty="0" smtClean="0"/>
              <a:t>   }</a:t>
            </a:r>
            <a:endParaRPr lang="en-US" altLang="zh-CN" sz="2400" b="1" dirty="0" smtClean="0"/>
          </a:p>
          <a:p>
            <a:pPr>
              <a:lnSpc>
                <a:spcPct val="80000"/>
              </a:lnSpc>
              <a:buFontTx/>
              <a:buNone/>
            </a:pPr>
            <a:r>
              <a:rPr lang="en-US" altLang="zh-CN" sz="2400" b="1" dirty="0" smtClean="0"/>
              <a:t>};</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nSpc>
                <a:spcPct val="90000"/>
              </a:lnSpc>
            </a:pPr>
            <a:r>
              <a:rPr lang="zh-CN" altLang="en-US" sz="4000" dirty="0"/>
              <a:t>虚析构函数举例</a:t>
            </a:r>
            <a:endParaRPr lang="zh-CN" altLang="en-US" sz="4000" dirty="0"/>
          </a:p>
        </p:txBody>
      </p:sp>
      <p:sp>
        <p:nvSpPr>
          <p:cNvPr id="4" name="Rectangle 3"/>
          <p:cNvSpPr txBox="1">
            <a:spLocks noChangeArrowheads="1"/>
          </p:cNvSpPr>
          <p:nvPr/>
        </p:nvSpPr>
        <p:spPr>
          <a:xfrm>
            <a:off x="961696" y="921023"/>
            <a:ext cx="8229600" cy="5668963"/>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90000"/>
              </a:lnSpc>
              <a:buFontTx/>
              <a:buNone/>
            </a:pPr>
            <a:r>
              <a:rPr lang="en-US" altLang="zh-CN" sz="2800" b="1" dirty="0" err="1" smtClean="0"/>
              <a:t>int</a:t>
            </a:r>
            <a:r>
              <a:rPr lang="en-US" altLang="zh-CN" sz="2800" b="1" dirty="0" smtClean="0"/>
              <a:t> main()</a:t>
            </a:r>
            <a:endParaRPr lang="en-US" altLang="zh-CN" sz="2800" b="1" dirty="0" smtClean="0"/>
          </a:p>
          <a:p>
            <a:pPr>
              <a:lnSpc>
                <a:spcPct val="90000"/>
              </a:lnSpc>
              <a:buFontTx/>
              <a:buNone/>
            </a:pPr>
            <a:r>
              <a:rPr lang="en-US" altLang="zh-CN" sz="2800" b="1" dirty="0" smtClean="0"/>
              <a:t>{</a:t>
            </a:r>
            <a:endParaRPr lang="en-US" altLang="zh-CN" sz="2800" b="1" dirty="0" smtClean="0"/>
          </a:p>
          <a:p>
            <a:pPr>
              <a:lnSpc>
                <a:spcPct val="90000"/>
              </a:lnSpc>
              <a:buFontTx/>
              <a:buNone/>
            </a:pPr>
            <a:r>
              <a:rPr lang="en-US" altLang="zh-CN" sz="2800" b="1" dirty="0" smtClean="0"/>
              <a:t> </a:t>
            </a:r>
            <a:r>
              <a:rPr lang="en-US" altLang="zh-CN" sz="2800" b="1" dirty="0" smtClean="0"/>
              <a:t>	 </a:t>
            </a:r>
            <a:r>
              <a:rPr lang="en-US" altLang="zh-CN" sz="2800" b="1" dirty="0" smtClean="0"/>
              <a:t>A *pa=new B("Hello!");</a:t>
            </a:r>
            <a:endParaRPr lang="en-US" altLang="zh-CN" sz="2800" b="1" dirty="0" smtClean="0"/>
          </a:p>
          <a:p>
            <a:pPr>
              <a:lnSpc>
                <a:spcPct val="90000"/>
              </a:lnSpc>
              <a:buFontTx/>
              <a:buNone/>
            </a:pPr>
            <a:r>
              <a:rPr lang="en-US" altLang="zh-CN" sz="2800" b="1" dirty="0" smtClean="0"/>
              <a:t>  </a:t>
            </a:r>
            <a:r>
              <a:rPr lang="en-US" altLang="zh-CN" sz="2800" b="1" dirty="0" smtClean="0"/>
              <a:t>	delete </a:t>
            </a:r>
            <a:r>
              <a:rPr lang="en-US" altLang="zh-CN" sz="2800" b="1" dirty="0" smtClean="0"/>
              <a:t>pa;</a:t>
            </a:r>
            <a:endParaRPr lang="en-US" altLang="zh-CN" sz="2800" b="1" dirty="0" smtClean="0"/>
          </a:p>
          <a:p>
            <a:pPr>
              <a:lnSpc>
                <a:spcPct val="90000"/>
              </a:lnSpc>
              <a:buFontTx/>
              <a:buNone/>
            </a:pPr>
            <a:r>
              <a:rPr lang="en-US" altLang="zh-CN" sz="2800" b="1" dirty="0" smtClean="0"/>
              <a:t>  </a:t>
            </a:r>
            <a:r>
              <a:rPr lang="en-US" altLang="zh-CN" sz="2800" b="1" dirty="0" smtClean="0"/>
              <a:t>	return </a:t>
            </a:r>
            <a:r>
              <a:rPr lang="en-US" altLang="zh-CN" sz="2800" b="1" dirty="0" smtClean="0"/>
              <a:t>0;</a:t>
            </a:r>
            <a:endParaRPr lang="en-US" altLang="zh-CN" sz="2800" b="1" dirty="0" smtClean="0"/>
          </a:p>
          <a:p>
            <a:pPr>
              <a:lnSpc>
                <a:spcPct val="90000"/>
              </a:lnSpc>
              <a:buFontTx/>
              <a:buNone/>
            </a:pPr>
            <a:r>
              <a:rPr lang="en-US" altLang="zh-CN" sz="2800" b="1" dirty="0" smtClean="0"/>
              <a:t>}</a:t>
            </a:r>
            <a:endParaRPr lang="en-US" altLang="zh-CN" sz="2800" b="1" dirty="0" smtClean="0"/>
          </a:p>
          <a:p>
            <a:pPr>
              <a:lnSpc>
                <a:spcPct val="90000"/>
              </a:lnSpc>
            </a:pPr>
            <a:r>
              <a:rPr lang="zh-CN" altLang="en-US" sz="2800" dirty="0" smtClean="0"/>
              <a:t>运行结果：</a:t>
            </a:r>
            <a:endParaRPr lang="zh-CN" altLang="en-US" sz="2800" dirty="0" smtClean="0"/>
          </a:p>
          <a:p>
            <a:pPr>
              <a:lnSpc>
                <a:spcPct val="90000"/>
              </a:lnSpc>
              <a:buFontTx/>
              <a:buNone/>
            </a:pPr>
            <a:r>
              <a:rPr lang="en-US" altLang="zh-CN" sz="2800" dirty="0" smtClean="0"/>
              <a:t>A</a:t>
            </a:r>
            <a:r>
              <a:rPr lang="zh-CN" altLang="en-US" sz="2800" dirty="0" smtClean="0"/>
              <a:t>类构造函数调用完毕</a:t>
            </a:r>
            <a:endParaRPr lang="zh-CN" altLang="en-US" sz="2800" dirty="0" smtClean="0"/>
          </a:p>
          <a:p>
            <a:pPr>
              <a:lnSpc>
                <a:spcPct val="90000"/>
              </a:lnSpc>
              <a:buFontTx/>
              <a:buNone/>
            </a:pPr>
            <a:r>
              <a:rPr lang="en-US" altLang="zh-CN" sz="2800" dirty="0" smtClean="0"/>
              <a:t>B</a:t>
            </a:r>
            <a:r>
              <a:rPr lang="zh-CN" altLang="en-US" sz="2800" dirty="0" smtClean="0"/>
              <a:t>类构造函数调用完毕，空间已申请</a:t>
            </a:r>
            <a:endParaRPr lang="zh-CN" altLang="en-US" sz="2800" dirty="0" smtClean="0"/>
          </a:p>
          <a:p>
            <a:pPr>
              <a:lnSpc>
                <a:spcPct val="90000"/>
              </a:lnSpc>
              <a:buFontTx/>
              <a:buNone/>
            </a:pPr>
            <a:r>
              <a:rPr lang="en-US" altLang="zh-CN" sz="2800" dirty="0" smtClean="0"/>
              <a:t>B</a:t>
            </a:r>
            <a:r>
              <a:rPr lang="zh-CN" altLang="en-US" sz="2800" dirty="0" smtClean="0"/>
              <a:t>类析构函数调用完毕，空间已释放</a:t>
            </a:r>
            <a:endParaRPr lang="zh-CN" altLang="en-US" sz="2800" dirty="0" smtClean="0"/>
          </a:p>
          <a:p>
            <a:pPr>
              <a:lnSpc>
                <a:spcPct val="90000"/>
              </a:lnSpc>
              <a:buFontTx/>
              <a:buNone/>
            </a:pPr>
            <a:r>
              <a:rPr lang="en-US" altLang="zh-CN" sz="2800" dirty="0" smtClean="0"/>
              <a:t>A</a:t>
            </a:r>
            <a:r>
              <a:rPr lang="zh-CN" altLang="en-US" sz="2800" dirty="0" smtClean="0"/>
              <a:t>类析构函数调用完毕</a:t>
            </a:r>
            <a:endParaRPr lang="zh-CN" altLang="en-US" sz="2800" dirty="0" smtClean="0"/>
          </a:p>
          <a:p>
            <a:pPr>
              <a:lnSpc>
                <a:spcPct val="90000"/>
              </a:lnSpc>
              <a:buFontTx/>
              <a:buNone/>
            </a:pPr>
            <a:r>
              <a:rPr lang="en-US" altLang="zh-CN" sz="2800" dirty="0" smtClean="0"/>
              <a:t>Press any key to continue</a:t>
            </a: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2218309"/>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8" name="文本框 6"/>
            <p:cNvSpPr txBox="1"/>
            <p:nvPr/>
          </p:nvSpPr>
          <p:spPr>
            <a:xfrm>
              <a:off x="601422" y="304451"/>
              <a:ext cx="587161" cy="526614"/>
            </a:xfrm>
            <a:prstGeom prst="rect">
              <a:avLst/>
            </a:prstGeom>
            <a:noFill/>
          </p:spPr>
          <p:txBody>
            <a:bodyPr wrap="square" lIns="91440" tIns="45720" rIns="91440" bIns="45720" rtlCol="0">
              <a:spAutoFit/>
            </a:bodyPr>
            <a:lstStyle/>
            <a:p>
              <a:r>
                <a:rPr lang="en-US" altLang="zh-CN" sz="10000" dirty="0" smtClean="0">
                  <a:solidFill>
                    <a:prstClr val="white">
                      <a:lumMod val="95000"/>
                    </a:prstClr>
                  </a:solidFill>
                  <a:latin typeface="Impact" panose="020B0806030902050204" pitchFamily="34" charset="0"/>
                </a:rPr>
                <a:t>6.5</a:t>
              </a:r>
              <a:endParaRPr lang="zh-CN" altLang="en-US" sz="10000" dirty="0">
                <a:solidFill>
                  <a:prstClr val="white">
                    <a:lumMod val="95000"/>
                  </a:prstClr>
                </a:solidFill>
                <a:latin typeface="Impact" panose="020B0806030902050204" pitchFamily="34" charset="0"/>
              </a:endParaRPr>
            </a:p>
          </p:txBody>
        </p:sp>
      </p:grpSp>
      <p:sp>
        <p:nvSpPr>
          <p:cNvPr id="49" name="TextBox 48"/>
          <p:cNvSpPr txBox="1"/>
          <p:nvPr/>
        </p:nvSpPr>
        <p:spPr>
          <a:xfrm>
            <a:off x="3848241" y="3036473"/>
            <a:ext cx="6889441" cy="830999"/>
          </a:xfrm>
          <a:prstGeom prst="rect">
            <a:avLst/>
          </a:prstGeom>
          <a:noFill/>
        </p:spPr>
        <p:txBody>
          <a:bodyPr wrap="square" lIns="91445" tIns="45721" rIns="91445" bIns="45721" rtlCol="0">
            <a:spAutoFit/>
          </a:bodyPr>
          <a:lstStyle/>
          <a:p>
            <a:pPr algn="ctr"/>
            <a:r>
              <a:rPr lang="zh-CN" altLang="en-US" sz="4800" b="1" dirty="0">
                <a:solidFill>
                  <a:prstClr val="black">
                    <a:lumMod val="75000"/>
                    <a:lumOff val="25000"/>
                  </a:prstClr>
                </a:solidFill>
                <a:latin typeface="微软雅黑" panose="020B0503020204020204" pitchFamily="34" charset="-122"/>
                <a:ea typeface="微软雅黑" panose="020B0503020204020204" pitchFamily="34" charset="-122"/>
              </a:rPr>
              <a:t>纯虚</a:t>
            </a:r>
            <a:r>
              <a:rPr lang="zh-CN" altLang="en-US" sz="4800" b="1" dirty="0" smtClean="0">
                <a:solidFill>
                  <a:prstClr val="black">
                    <a:lumMod val="75000"/>
                    <a:lumOff val="25000"/>
                  </a:prstClr>
                </a:solidFill>
                <a:latin typeface="微软雅黑" panose="020B0503020204020204" pitchFamily="34" charset="-122"/>
                <a:ea typeface="微软雅黑" panose="020B0503020204020204" pitchFamily="34" charset="-122"/>
              </a:rPr>
              <a:t>函数与抽象类</a:t>
            </a:r>
            <a:endParaRPr lang="en-GB" altLang="zh-CN" sz="48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6" name="组合 5"/>
          <p:cNvGrpSpPr/>
          <p:nvPr/>
        </p:nvGrpSpPr>
        <p:grpSpPr>
          <a:xfrm>
            <a:off x="6192011" y="1700284"/>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9" name="组合 8"/>
          <p:cNvGrpSpPr/>
          <p:nvPr/>
        </p:nvGrpSpPr>
        <p:grpSpPr>
          <a:xfrm>
            <a:off x="7056107"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4" name="组合 3"/>
          <p:cNvGrpSpPr/>
          <p:nvPr/>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5" name="组合 4"/>
          <p:cNvGrpSpPr/>
          <p:nvPr/>
        </p:nvGrpSpPr>
        <p:grpSpPr>
          <a:xfrm>
            <a:off x="5327915"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6.5.1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纯虚函数</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8010" y="864870"/>
            <a:ext cx="10706735" cy="5483225"/>
          </a:xfrm>
          <a:prstGeom prst="rect">
            <a:avLst/>
          </a:prstGeom>
          <a:noFill/>
        </p:spPr>
        <p:txBody>
          <a:bodyPr wrap="square" rtlCol="0">
            <a:spAutoFit/>
          </a:bodyPr>
          <a:lstStyle/>
          <a:p>
            <a:r>
              <a:rPr lang="zh-CN" altLang="zh-CN" sz="2400" dirty="0">
                <a:solidFill>
                  <a:prstClr val="black"/>
                </a:solidFill>
              </a:rPr>
              <a:t>纯虚函数的一般定义形式为：</a:t>
            </a:r>
            <a:endParaRPr lang="zh-CN" altLang="zh-CN" sz="2400" dirty="0">
              <a:solidFill>
                <a:prstClr val="black"/>
              </a:solidFill>
            </a:endParaRPr>
          </a:p>
          <a:p>
            <a:r>
              <a:rPr lang="en-US" altLang="zh-CN" sz="2400" b="1" dirty="0">
                <a:solidFill>
                  <a:prstClr val="black"/>
                </a:solidFill>
              </a:rPr>
              <a:t>class </a:t>
            </a:r>
            <a:r>
              <a:rPr lang="zh-CN" altLang="zh-CN" sz="2400" b="1" dirty="0">
                <a:solidFill>
                  <a:prstClr val="black"/>
                </a:solidFill>
              </a:rPr>
              <a:t>类名</a:t>
            </a:r>
            <a:endParaRPr lang="zh-CN" altLang="zh-CN" sz="2400" b="1" dirty="0">
              <a:solidFill>
                <a:prstClr val="black"/>
              </a:solidFill>
            </a:endParaRPr>
          </a:p>
          <a:p>
            <a:r>
              <a:rPr lang="en-US" altLang="zh-CN" sz="2400" b="1" dirty="0">
                <a:solidFill>
                  <a:prstClr val="black"/>
                </a:solidFill>
              </a:rPr>
              <a:t>   { </a:t>
            </a:r>
            <a:endParaRPr lang="zh-CN" altLang="zh-CN" sz="2400" b="1" dirty="0">
              <a:solidFill>
                <a:prstClr val="black"/>
              </a:solidFill>
            </a:endParaRPr>
          </a:p>
          <a:p>
            <a:r>
              <a:rPr lang="en-US" altLang="zh-CN" sz="2400" b="1" dirty="0">
                <a:solidFill>
                  <a:prstClr val="black"/>
                </a:solidFill>
              </a:rPr>
              <a:t>           virtual </a:t>
            </a:r>
            <a:r>
              <a:rPr lang="zh-CN" altLang="zh-CN" sz="2400" b="1" dirty="0">
                <a:solidFill>
                  <a:prstClr val="black"/>
                </a:solidFill>
              </a:rPr>
              <a:t>返回值类型 函数名（参数表）</a:t>
            </a:r>
            <a:r>
              <a:rPr lang="en-US" altLang="zh-CN" sz="2400" b="1" dirty="0">
                <a:solidFill>
                  <a:prstClr val="black"/>
                </a:solidFill>
              </a:rPr>
              <a:t>= 0; </a:t>
            </a:r>
            <a:endParaRPr lang="zh-CN" altLang="zh-CN" sz="2400" b="1" dirty="0">
              <a:solidFill>
                <a:prstClr val="black"/>
              </a:solidFill>
            </a:endParaRPr>
          </a:p>
          <a:p>
            <a:r>
              <a:rPr lang="en-US" altLang="zh-CN" sz="2400" b="1" dirty="0">
                <a:solidFill>
                  <a:prstClr val="black"/>
                </a:solidFill>
              </a:rPr>
              <a:t>           ......</a:t>
            </a:r>
            <a:endParaRPr lang="zh-CN" altLang="zh-CN" sz="2400" b="1" dirty="0">
              <a:solidFill>
                <a:prstClr val="black"/>
              </a:solidFill>
            </a:endParaRPr>
          </a:p>
          <a:p>
            <a:r>
              <a:rPr lang="en-US" altLang="zh-CN" sz="2400" b="1" dirty="0">
                <a:solidFill>
                  <a:prstClr val="black"/>
                </a:solidFill>
              </a:rPr>
              <a:t>       };</a:t>
            </a:r>
            <a:endParaRPr lang="zh-CN" altLang="zh-CN" sz="2400" b="1" dirty="0">
              <a:solidFill>
                <a:prstClr val="black"/>
              </a:solidFill>
            </a:endParaRPr>
          </a:p>
          <a:p>
            <a:r>
              <a:rPr lang="zh-CN" altLang="zh-CN" sz="2400" dirty="0">
                <a:solidFill>
                  <a:prstClr val="black"/>
                </a:solidFill>
              </a:rPr>
              <a:t>可见，将一个虚函数声明为纯虚函数，需要在虚函数原型的语句结束符“；”之前加上</a:t>
            </a:r>
            <a:r>
              <a:rPr lang="en-US" altLang="zh-CN" sz="2400" dirty="0">
                <a:solidFill>
                  <a:prstClr val="black"/>
                </a:solidFill>
              </a:rPr>
              <a:t>=0</a:t>
            </a:r>
            <a:r>
              <a:rPr lang="zh-CN" altLang="zh-CN" sz="2400" dirty="0">
                <a:solidFill>
                  <a:prstClr val="black"/>
                </a:solidFill>
              </a:rPr>
              <a:t>。例如</a:t>
            </a:r>
            <a:r>
              <a:rPr lang="zh-CN" altLang="zh-CN" sz="2400" dirty="0" smtClean="0">
                <a:solidFill>
                  <a:prstClr val="black"/>
                </a:solidFill>
              </a:rPr>
              <a:t>，</a:t>
            </a:r>
            <a:r>
              <a:rPr lang="zh-CN" altLang="zh-CN" sz="2400" dirty="0">
                <a:solidFill>
                  <a:prstClr val="black"/>
                </a:solidFill>
              </a:rPr>
              <a:t>设计一个</a:t>
            </a:r>
            <a:r>
              <a:rPr lang="en-US" altLang="zh-CN" sz="2400" dirty="0">
                <a:solidFill>
                  <a:prstClr val="black"/>
                </a:solidFill>
              </a:rPr>
              <a:t>Shape</a:t>
            </a:r>
            <a:r>
              <a:rPr lang="zh-CN" altLang="zh-CN" sz="2400" dirty="0">
                <a:solidFill>
                  <a:prstClr val="black"/>
                </a:solidFill>
              </a:rPr>
              <a:t>基类，并在此基础上派生出</a:t>
            </a:r>
            <a:r>
              <a:rPr lang="en-US" altLang="zh-CN" sz="2400" dirty="0">
                <a:solidFill>
                  <a:prstClr val="black"/>
                </a:solidFill>
              </a:rPr>
              <a:t>Circle</a:t>
            </a:r>
            <a:r>
              <a:rPr lang="zh-CN" altLang="zh-CN" sz="2400" dirty="0">
                <a:solidFill>
                  <a:prstClr val="black"/>
                </a:solidFill>
              </a:rPr>
              <a:t>类</a:t>
            </a:r>
            <a:r>
              <a:rPr lang="zh-CN" altLang="zh-CN" sz="2400" dirty="0" smtClean="0">
                <a:solidFill>
                  <a:prstClr val="black"/>
                </a:solidFill>
              </a:rPr>
              <a:t>。</a:t>
            </a:r>
            <a:endParaRPr lang="en-US" altLang="zh-CN" sz="2400" dirty="0" smtClean="0">
              <a:solidFill>
                <a:prstClr val="black"/>
              </a:solidFill>
            </a:endParaRPr>
          </a:p>
          <a:p>
            <a:pPr marL="273050" indent="-273050" eaLnBrk="0" fontAlgn="base" hangingPunct="0">
              <a:spcBef>
                <a:spcPct val="20000"/>
              </a:spcBef>
              <a:spcAft>
                <a:spcPct val="0"/>
              </a:spcAft>
              <a:buClr>
                <a:srgbClr val="0BD0D9"/>
              </a:buClr>
              <a:buSzPct val="95000"/>
              <a:defRPr/>
            </a:pPr>
            <a:r>
              <a:rPr lang="en-US" altLang="zh-CN" sz="2400" b="1" dirty="0">
                <a:solidFill>
                  <a:sysClr val="windowText" lastClr="000000"/>
                </a:solidFill>
                <a:latin typeface="宋体" panose="02010600030101010101" pitchFamily="2" charset="-122"/>
              </a:rPr>
              <a:t>class Shape{</a:t>
            </a:r>
            <a:endParaRPr lang="zh-CN" altLang="en-US" sz="2400" b="1" dirty="0">
              <a:solidFill>
                <a:sysClr val="windowText" lastClr="000000"/>
              </a:solidFill>
              <a:latin typeface="宋体" panose="02010600030101010101" pitchFamily="2" charset="-122"/>
            </a:endParaRPr>
          </a:p>
          <a:p>
            <a:pPr marL="273050" indent="-273050" eaLnBrk="0" fontAlgn="base" hangingPunct="0">
              <a:spcBef>
                <a:spcPct val="20000"/>
              </a:spcBef>
              <a:spcAft>
                <a:spcPct val="0"/>
              </a:spcAft>
              <a:buClr>
                <a:srgbClr val="0BD0D9"/>
              </a:buClr>
              <a:buSzPct val="95000"/>
              <a:defRPr/>
            </a:pPr>
            <a:r>
              <a:rPr lang="en-US" altLang="zh-CN" sz="2400" b="1" dirty="0">
                <a:solidFill>
                  <a:sysClr val="windowText" lastClr="000000"/>
                </a:solidFill>
                <a:latin typeface="宋体" panose="02010600030101010101" pitchFamily="2" charset="-122"/>
              </a:rPr>
              <a:t>      public: virtual double </a:t>
            </a:r>
            <a:r>
              <a:rPr lang="en-US" altLang="zh-CN" sz="2400" b="1" dirty="0">
                <a:solidFill>
                  <a:sysClr val="windowText" lastClr="000000"/>
                </a:solidFill>
                <a:highlight>
                  <a:srgbClr val="FFFF00"/>
                </a:highlight>
                <a:latin typeface="宋体" panose="02010600030101010101" pitchFamily="2" charset="-122"/>
              </a:rPr>
              <a:t>area()=0</a:t>
            </a:r>
            <a:r>
              <a:rPr lang="zh-CN" altLang="en-US" sz="2400" b="1" dirty="0">
                <a:solidFill>
                  <a:sysClr val="windowText" lastClr="000000"/>
                </a:solidFill>
                <a:latin typeface="宋体" panose="02010600030101010101" pitchFamily="2" charset="-122"/>
              </a:rPr>
              <a:t>； </a:t>
            </a:r>
            <a:r>
              <a:rPr lang="en-US" altLang="zh-CN" sz="2400" b="1" dirty="0">
                <a:solidFill>
                  <a:sysClr val="windowText" lastClr="000000"/>
                </a:solidFill>
                <a:latin typeface="宋体" panose="02010600030101010101" pitchFamily="2" charset="-122"/>
              </a:rPr>
              <a:t>//=0</a:t>
            </a:r>
            <a:r>
              <a:rPr lang="zh-CN" altLang="en-US" sz="2400" b="1" dirty="0">
                <a:solidFill>
                  <a:sysClr val="windowText" lastClr="000000"/>
                </a:solidFill>
                <a:latin typeface="宋体" panose="02010600030101010101" pitchFamily="2" charset="-122"/>
              </a:rPr>
              <a:t>表示函数是一个纯虚函数；</a:t>
            </a:r>
            <a:endParaRPr lang="zh-CN" altLang="en-US" sz="2400" b="1" dirty="0">
              <a:solidFill>
                <a:sysClr val="windowText" lastClr="000000"/>
              </a:solidFill>
              <a:latin typeface="宋体" panose="02010600030101010101" pitchFamily="2" charset="-122"/>
            </a:endParaRPr>
          </a:p>
          <a:p>
            <a:pPr marL="273050" indent="-273050" eaLnBrk="0" fontAlgn="base" hangingPunct="0">
              <a:spcBef>
                <a:spcPct val="20000"/>
              </a:spcBef>
              <a:spcAft>
                <a:spcPct val="0"/>
              </a:spcAft>
              <a:buClr>
                <a:srgbClr val="0BD0D9"/>
              </a:buClr>
              <a:buSzPct val="95000"/>
              <a:defRPr/>
            </a:pPr>
            <a:r>
              <a:rPr lang="en-US" altLang="zh-CN" sz="2400" b="1" dirty="0">
                <a:solidFill>
                  <a:sysClr val="windowText" lastClr="000000"/>
                </a:solidFill>
                <a:latin typeface="宋体" panose="02010600030101010101" pitchFamily="2" charset="-122"/>
              </a:rPr>
              <a:t>};</a:t>
            </a:r>
            <a:endParaRPr lang="en-US" altLang="zh-CN" sz="2400" b="1" dirty="0">
              <a:solidFill>
                <a:sysClr val="windowText" lastClr="000000"/>
              </a:solidFill>
              <a:latin typeface="宋体" panose="02010600030101010101" pitchFamily="2" charset="-122"/>
            </a:endParaRPr>
          </a:p>
          <a:p>
            <a:pPr>
              <a:defRPr/>
            </a:pPr>
            <a:r>
              <a:rPr lang="zh-CN" altLang="en-US" sz="2400" b="1" dirty="0" smtClean="0">
                <a:solidFill>
                  <a:sysClr val="windowText" lastClr="000000"/>
                </a:solidFill>
                <a:latin typeface="宋体" panose="02010600030101010101" pitchFamily="2" charset="-122"/>
              </a:rPr>
              <a:t>    这里</a:t>
            </a:r>
            <a:r>
              <a:rPr lang="en-US" altLang="zh-CN" sz="2400" b="1" dirty="0">
                <a:solidFill>
                  <a:sysClr val="windowText" lastClr="000000"/>
                </a:solidFill>
                <a:latin typeface="宋体" panose="02010600030101010101" pitchFamily="2" charset="-122"/>
              </a:rPr>
              <a:t>Shape</a:t>
            </a:r>
            <a:r>
              <a:rPr lang="zh-CN" altLang="en-US" sz="2400" b="1" dirty="0">
                <a:solidFill>
                  <a:sysClr val="windowText" lastClr="000000"/>
                </a:solidFill>
                <a:latin typeface="宋体" panose="02010600030101010101" pitchFamily="2" charset="-122"/>
              </a:rPr>
              <a:t>类的</a:t>
            </a:r>
            <a:r>
              <a:rPr lang="en-US" altLang="zh-CN" sz="2400" b="1" dirty="0">
                <a:solidFill>
                  <a:sysClr val="windowText" lastClr="000000"/>
                </a:solidFill>
                <a:latin typeface="宋体" panose="02010600030101010101" pitchFamily="2" charset="-122"/>
              </a:rPr>
              <a:t>area()</a:t>
            </a:r>
            <a:r>
              <a:rPr lang="zh-CN" altLang="en-US" sz="2400" b="1" dirty="0">
                <a:solidFill>
                  <a:sysClr val="windowText" lastClr="000000"/>
                </a:solidFill>
                <a:latin typeface="宋体" panose="02010600030101010101" pitchFamily="2" charset="-122"/>
              </a:rPr>
              <a:t>中不仅有</a:t>
            </a:r>
            <a:r>
              <a:rPr lang="en-US" altLang="zh-CN" sz="2400" b="1" dirty="0">
                <a:solidFill>
                  <a:sysClr val="windowText" lastClr="000000"/>
                </a:solidFill>
                <a:latin typeface="宋体" panose="02010600030101010101" pitchFamily="2" charset="-122"/>
              </a:rPr>
              <a:t>virtual</a:t>
            </a:r>
            <a:r>
              <a:rPr lang="zh-CN" altLang="en-US" sz="2400" b="1" dirty="0">
                <a:solidFill>
                  <a:sysClr val="windowText" lastClr="000000"/>
                </a:solidFill>
                <a:latin typeface="宋体" panose="02010600030101010101" pitchFamily="2" charset="-122"/>
              </a:rPr>
              <a:t>，还有</a:t>
            </a:r>
            <a:r>
              <a:rPr lang="en-US" altLang="zh-CN" sz="2400" b="1" dirty="0">
                <a:solidFill>
                  <a:sysClr val="windowText" lastClr="000000"/>
                </a:solidFill>
                <a:latin typeface="宋体" panose="02010600030101010101" pitchFamily="2" charset="-122"/>
              </a:rPr>
              <a:t>=0</a:t>
            </a:r>
            <a:r>
              <a:rPr lang="zh-CN" altLang="en-US" sz="2400" b="1" dirty="0">
                <a:solidFill>
                  <a:sysClr val="windowText" lastClr="000000"/>
                </a:solidFill>
                <a:latin typeface="宋体" panose="02010600030101010101" pitchFamily="2" charset="-122"/>
              </a:rPr>
              <a:t>，表示</a:t>
            </a:r>
            <a:r>
              <a:rPr lang="en-US" altLang="zh-CN" sz="2400" b="1" dirty="0">
                <a:solidFill>
                  <a:sysClr val="windowText" lastClr="000000"/>
                </a:solidFill>
                <a:latin typeface="宋体" panose="02010600030101010101" pitchFamily="2" charset="-122"/>
              </a:rPr>
              <a:t>area()</a:t>
            </a:r>
            <a:r>
              <a:rPr lang="zh-CN" altLang="en-US" sz="2400" b="1" dirty="0">
                <a:solidFill>
                  <a:sysClr val="windowText" lastClr="000000"/>
                </a:solidFill>
                <a:latin typeface="宋体" panose="02010600030101010101" pitchFamily="2" charset="-122"/>
              </a:rPr>
              <a:t>是一个纯虚函数，包含纯虚函数的类是一个抽象类，不能定义抽象类的对象。此时</a:t>
            </a:r>
            <a:r>
              <a:rPr lang="en-US" altLang="zh-CN" sz="2400" b="1" dirty="0">
                <a:solidFill>
                  <a:sysClr val="windowText" lastClr="000000"/>
                </a:solidFill>
                <a:highlight>
                  <a:srgbClr val="FFFF00"/>
                </a:highlight>
                <a:latin typeface="宋体" panose="02010600030101010101" pitchFamily="2" charset="-122"/>
              </a:rPr>
              <a:t>Shape</a:t>
            </a:r>
            <a:r>
              <a:rPr lang="zh-CN" altLang="en-US" sz="2400" b="1" dirty="0">
                <a:solidFill>
                  <a:sysClr val="windowText" lastClr="000000"/>
                </a:solidFill>
                <a:highlight>
                  <a:srgbClr val="FFFF00"/>
                </a:highlight>
                <a:latin typeface="宋体" panose="02010600030101010101" pitchFamily="2" charset="-122"/>
              </a:rPr>
              <a:t>是一个抽象类，不能定义</a:t>
            </a:r>
            <a:r>
              <a:rPr lang="en-US" altLang="zh-CN" sz="2400" b="1" dirty="0">
                <a:solidFill>
                  <a:sysClr val="windowText" lastClr="000000"/>
                </a:solidFill>
                <a:highlight>
                  <a:srgbClr val="FFFF00"/>
                </a:highlight>
                <a:latin typeface="宋体" panose="02010600030101010101" pitchFamily="2" charset="-122"/>
              </a:rPr>
              <a:t>Shape</a:t>
            </a:r>
            <a:r>
              <a:rPr lang="zh-CN" altLang="en-US" sz="2400" b="1" dirty="0">
                <a:solidFill>
                  <a:sysClr val="windowText" lastClr="000000"/>
                </a:solidFill>
                <a:highlight>
                  <a:srgbClr val="FFFF00"/>
                </a:highlight>
                <a:latin typeface="宋体" panose="02010600030101010101" pitchFamily="2" charset="-122"/>
              </a:rPr>
              <a:t>类的对象</a:t>
            </a:r>
            <a:r>
              <a:rPr lang="zh-CN" altLang="en-US" sz="2400" b="1" dirty="0" smtClean="0">
                <a:solidFill>
                  <a:sysClr val="windowText" lastClr="000000"/>
                </a:solidFill>
                <a:latin typeface="宋体" panose="02010600030101010101" pitchFamily="2" charset="-122"/>
              </a:rPr>
              <a:t>。对象需要重新定义否则无法使用</a:t>
            </a:r>
            <a:endParaRPr lang="en-US" altLang="zh-CN" sz="2400" b="1" dirty="0" smtClean="0">
              <a:solidFill>
                <a:sysClr val="windowText" lastClr="00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6.5.1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纯虚函数</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内容占位符 2"/>
          <p:cNvSpPr txBox="1">
            <a:spLocks noChangeArrowheads="1"/>
          </p:cNvSpPr>
          <p:nvPr/>
        </p:nvSpPr>
        <p:spPr>
          <a:xfrm>
            <a:off x="1233500" y="963830"/>
            <a:ext cx="9500898" cy="5580063"/>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sz="1800" dirty="0" smtClean="0"/>
              <a:t>【例</a:t>
            </a:r>
            <a:r>
              <a:rPr lang="en-US" altLang="zh-CN" sz="1800" dirty="0" smtClean="0"/>
              <a:t>6-14</a:t>
            </a:r>
            <a:r>
              <a:rPr lang="zh-CN" altLang="en-US" sz="1800" dirty="0" smtClean="0"/>
              <a:t>】分析程序执行结果。</a:t>
            </a:r>
            <a:endParaRPr lang="zh-CN" altLang="en-US" sz="1800" dirty="0" smtClean="0"/>
          </a:p>
          <a:p>
            <a:r>
              <a:rPr lang="zh-CN" altLang="en-US" sz="1800" dirty="0" smtClean="0"/>
              <a:t>#include&lt;iostream&gt;</a:t>
            </a:r>
            <a:endParaRPr lang="zh-CN" altLang="en-US" sz="1800" dirty="0" smtClean="0"/>
          </a:p>
          <a:p>
            <a:r>
              <a:rPr lang="zh-CN" altLang="en-US" sz="1800" dirty="0" smtClean="0"/>
              <a:t>using namespace std;</a:t>
            </a:r>
            <a:endParaRPr lang="zh-CN" altLang="en-US" sz="1800" dirty="0" smtClean="0"/>
          </a:p>
          <a:p>
            <a:r>
              <a:rPr lang="zh-CN" altLang="en-US" sz="1800" dirty="0" smtClean="0"/>
              <a:t>class Staff                       		//职员类</a:t>
            </a:r>
            <a:endParaRPr lang="zh-CN" altLang="en-US" sz="1800" dirty="0" smtClean="0"/>
          </a:p>
          <a:p>
            <a:r>
              <a:rPr lang="zh-CN" altLang="en-US" sz="1800" dirty="0" smtClean="0"/>
              <a:t>{</a:t>
            </a:r>
            <a:endParaRPr lang="zh-CN" altLang="en-US" sz="1800" dirty="0" smtClean="0"/>
          </a:p>
          <a:p>
            <a:r>
              <a:rPr lang="zh-CN" altLang="en-US" sz="1800" dirty="0" smtClean="0"/>
              <a:t>public:</a:t>
            </a:r>
            <a:endParaRPr lang="zh-CN" altLang="en-US" sz="1800" dirty="0" smtClean="0"/>
          </a:p>
          <a:p>
            <a:r>
              <a:rPr lang="zh-CN" altLang="en-US" sz="1800" dirty="0" smtClean="0"/>
              <a:t>	virtual void Pay()=0;          	//声明为纯虚函数</a:t>
            </a:r>
            <a:endParaRPr lang="zh-CN" altLang="en-US" sz="1800" dirty="0" smtClean="0"/>
          </a:p>
          <a:p>
            <a:r>
              <a:rPr lang="zh-CN" altLang="en-US" sz="1800" dirty="0" smtClean="0"/>
              <a:t>};</a:t>
            </a:r>
            <a:endParaRPr lang="zh-CN" altLang="en-US" sz="1800" dirty="0" smtClean="0"/>
          </a:p>
          <a:p>
            <a:r>
              <a:rPr lang="zh-CN" altLang="en-US" sz="1800" dirty="0" smtClean="0"/>
              <a:t>class CommonWorker:public Staff    	//普通员工类</a:t>
            </a:r>
            <a:endParaRPr lang="zh-CN" altLang="en-US" sz="1800" dirty="0" smtClean="0"/>
          </a:p>
          <a:p>
            <a:r>
              <a:rPr lang="zh-CN" altLang="en-US" sz="1800" dirty="0" smtClean="0"/>
              <a:t>{</a:t>
            </a:r>
            <a:endParaRPr lang="zh-CN" altLang="en-US" sz="1800" dirty="0" smtClean="0"/>
          </a:p>
          <a:p>
            <a:r>
              <a:rPr lang="zh-CN" altLang="en-US" sz="1800" dirty="0" smtClean="0"/>
              <a:t>public:</a:t>
            </a:r>
            <a:endParaRPr lang="zh-CN" altLang="en-US" sz="1800" dirty="0" smtClean="0"/>
          </a:p>
          <a:p>
            <a:r>
              <a:rPr lang="zh-CN" altLang="en-US" sz="1800" dirty="0" smtClean="0"/>
              <a:t>	CommonWorker(double w,double b):wage(w),bonus(b){}</a:t>
            </a:r>
            <a:endParaRPr lang="zh-CN" altLang="en-US" sz="1800" dirty="0" smtClean="0"/>
          </a:p>
          <a:p>
            <a:r>
              <a:rPr lang="zh-CN" altLang="en-US" sz="1800" dirty="0" smtClean="0"/>
              <a:t>	virtual void Pay()             	//重新定义虚函数</a:t>
            </a:r>
            <a:endParaRPr lang="zh-CN" altLang="en-US" sz="1800" dirty="0" smtClean="0"/>
          </a:p>
          <a:p>
            <a:r>
              <a:rPr lang="zh-CN" altLang="en-US" sz="1800" dirty="0" smtClean="0"/>
              <a:t>	{</a:t>
            </a:r>
            <a:endParaRPr lang="zh-CN" altLang="en-US" sz="1800" dirty="0" smtClean="0"/>
          </a:p>
          <a:p>
            <a:r>
              <a:rPr lang="zh-CN" altLang="en-US" sz="1800" dirty="0" smtClean="0"/>
              <a:t>		cout&lt;&lt;"基本工资+奖金="&lt;&lt;wage+bonus&lt;&lt;endl;</a:t>
            </a:r>
            <a:endParaRPr lang="zh-CN" altLang="en-US" sz="1800" dirty="0" smtClean="0"/>
          </a:p>
          <a:p>
            <a:r>
              <a:rPr lang="zh-CN" altLang="en-US" sz="1800" dirty="0" smtClean="0"/>
              <a:t>	}</a:t>
            </a:r>
            <a:endParaRPr lang="zh-CN" altLang="en-US" sz="1800" dirty="0" smtClean="0"/>
          </a:p>
          <a:p>
            <a:endParaRPr lang="zh-CN" altLang="en-U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6.5.1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纯虚函数</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 name="内容占位符 2"/>
          <p:cNvSpPr txBox="1">
            <a:spLocks noChangeArrowheads="1"/>
          </p:cNvSpPr>
          <p:nvPr/>
        </p:nvSpPr>
        <p:spPr>
          <a:xfrm>
            <a:off x="867102" y="772902"/>
            <a:ext cx="10166209" cy="5580063"/>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sz="1800" dirty="0" smtClean="0"/>
              <a:t>protected:</a:t>
            </a:r>
            <a:endParaRPr lang="zh-CN" altLang="en-US" sz="1800" dirty="0" smtClean="0"/>
          </a:p>
          <a:p>
            <a:r>
              <a:rPr lang="zh-CN" altLang="en-US" sz="1800" dirty="0" smtClean="0"/>
              <a:t>	double wage;</a:t>
            </a:r>
            <a:endParaRPr lang="zh-CN" altLang="en-US" sz="1800" dirty="0" smtClean="0"/>
          </a:p>
          <a:p>
            <a:r>
              <a:rPr lang="zh-CN" altLang="en-US" sz="1800" dirty="0" smtClean="0"/>
              <a:t>	double bonus;</a:t>
            </a:r>
            <a:endParaRPr lang="zh-CN" altLang="en-US" sz="1800" dirty="0" smtClean="0"/>
          </a:p>
          <a:p>
            <a:r>
              <a:rPr lang="zh-CN" altLang="en-US" sz="1800" dirty="0" smtClean="0"/>
              <a:t>};</a:t>
            </a:r>
            <a:endParaRPr lang="zh-CN" altLang="en-US" sz="1800" dirty="0" smtClean="0"/>
          </a:p>
          <a:p>
            <a:r>
              <a:rPr lang="zh-CN" altLang="en-US" sz="1800" dirty="0" smtClean="0"/>
              <a:t>class Manager:public CommonWorker 	//经理类</a:t>
            </a:r>
            <a:endParaRPr lang="zh-CN" altLang="en-US" sz="1800" dirty="0" smtClean="0"/>
          </a:p>
          <a:p>
            <a:r>
              <a:rPr lang="zh-CN" altLang="en-US" sz="1800" dirty="0" smtClean="0"/>
              <a:t>{</a:t>
            </a:r>
            <a:endParaRPr lang="zh-CN" altLang="en-US" sz="1800" dirty="0" smtClean="0"/>
          </a:p>
          <a:p>
            <a:r>
              <a:rPr lang="zh-CN" altLang="en-US" sz="1800" dirty="0" smtClean="0"/>
              <a:t>public:</a:t>
            </a:r>
            <a:endParaRPr lang="zh-CN" altLang="en-US" sz="1800" dirty="0" smtClean="0"/>
          </a:p>
          <a:p>
            <a:r>
              <a:rPr lang="zh-CN" altLang="en-US" sz="1800" dirty="0" smtClean="0"/>
              <a:t>	Manager(double w,double b,double a):CommonWorker(w,b),allowance(a){}</a:t>
            </a:r>
            <a:endParaRPr lang="zh-CN" altLang="en-US" sz="1800" dirty="0" smtClean="0"/>
          </a:p>
          <a:p>
            <a:r>
              <a:rPr lang="zh-CN" altLang="en-US" sz="1800" dirty="0" smtClean="0"/>
              <a:t>	virtual void Pay()             	//重新定义虚函数</a:t>
            </a:r>
            <a:endParaRPr lang="zh-CN" altLang="en-US" sz="1800" dirty="0" smtClean="0"/>
          </a:p>
          <a:p>
            <a:r>
              <a:rPr lang="zh-CN" altLang="en-US" sz="1800" dirty="0" smtClean="0"/>
              <a:t>	{</a:t>
            </a:r>
            <a:endParaRPr lang="zh-CN" altLang="en-US" sz="1800" dirty="0" smtClean="0"/>
          </a:p>
          <a:p>
            <a:r>
              <a:rPr lang="zh-CN" altLang="en-US" sz="1800" dirty="0" smtClean="0"/>
              <a:t>		cout&lt;&lt;"基本工资+奖金+职务津贴="&lt;&lt;wage+bonus+allowance&lt;&lt;endl;</a:t>
            </a:r>
            <a:endParaRPr lang="zh-CN" altLang="en-US" sz="1800" dirty="0" smtClean="0"/>
          </a:p>
          <a:p>
            <a:r>
              <a:rPr lang="zh-CN" altLang="en-US" sz="1800" dirty="0" smtClean="0"/>
              <a:t>	}</a:t>
            </a:r>
            <a:endParaRPr lang="zh-CN" altLang="en-US" sz="1800" dirty="0" smtClean="0"/>
          </a:p>
          <a:p>
            <a:r>
              <a:rPr lang="zh-CN" altLang="en-US" sz="1800" dirty="0" smtClean="0"/>
              <a:t>protected:</a:t>
            </a:r>
            <a:endParaRPr lang="zh-CN" altLang="en-US" sz="1800" dirty="0" smtClean="0"/>
          </a:p>
          <a:p>
            <a:r>
              <a:rPr lang="zh-CN" altLang="en-US" sz="1800" dirty="0" smtClean="0"/>
              <a:t>	double allowance;</a:t>
            </a:r>
            <a:endParaRPr lang="zh-CN" altLang="en-US" sz="1800" dirty="0" smtClean="0"/>
          </a:p>
          <a:p>
            <a:r>
              <a:rPr lang="zh-CN" altLang="en-US" sz="1800" dirty="0" smtClean="0"/>
              <a:t>};</a:t>
            </a:r>
            <a:endParaRPr lang="zh-CN" altLang="en-US" sz="1800" dirty="0" smtClean="0"/>
          </a:p>
          <a:p>
            <a:endParaRPr lang="zh-CN" altLang="en-U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6.5.1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纯虚函数</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内容占位符 2"/>
          <p:cNvSpPr txBox="1">
            <a:spLocks noChangeArrowheads="1"/>
          </p:cNvSpPr>
          <p:nvPr/>
        </p:nvSpPr>
        <p:spPr>
          <a:xfrm>
            <a:off x="614855" y="1019066"/>
            <a:ext cx="10657490" cy="5580063"/>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sz="1800" dirty="0"/>
              <a:t>int main()</a:t>
            </a:r>
            <a:endParaRPr lang="zh-CN" altLang="en-US" sz="1800" dirty="0"/>
          </a:p>
          <a:p>
            <a:r>
              <a:rPr lang="zh-CN" altLang="en-US" sz="1800" dirty="0" smtClean="0"/>
              <a:t>{</a:t>
            </a:r>
            <a:endParaRPr lang="zh-CN" altLang="en-US" sz="1800" dirty="0" smtClean="0"/>
          </a:p>
          <a:p>
            <a:r>
              <a:rPr lang="zh-CN" altLang="en-US" sz="1800" dirty="0" smtClean="0"/>
              <a:t>	Staff *s;                     		//基类指针</a:t>
            </a:r>
            <a:endParaRPr lang="zh-CN" altLang="en-US" sz="1800" dirty="0" smtClean="0"/>
          </a:p>
          <a:p>
            <a:r>
              <a:rPr lang="zh-CN" altLang="en-US" sz="1800" dirty="0" smtClean="0"/>
              <a:t>	CommonWorker c1(800,2000);</a:t>
            </a:r>
            <a:endParaRPr lang="zh-CN" altLang="en-US" sz="1800" dirty="0" smtClean="0"/>
          </a:p>
          <a:p>
            <a:r>
              <a:rPr lang="zh-CN" altLang="en-US" sz="1800" dirty="0" smtClean="0"/>
              <a:t>	Manager m1(1200,2000,500);</a:t>
            </a:r>
            <a:endParaRPr lang="zh-CN" altLang="en-US" sz="1800" dirty="0" smtClean="0"/>
          </a:p>
          <a:p>
            <a:r>
              <a:rPr lang="zh-CN" altLang="en-US" sz="1800" dirty="0" smtClean="0"/>
              <a:t>	s=&amp;c1;                      		//基类指针指向派生类对象</a:t>
            </a:r>
            <a:endParaRPr lang="zh-CN" altLang="en-US" sz="1800" dirty="0" smtClean="0"/>
          </a:p>
          <a:p>
            <a:r>
              <a:rPr lang="zh-CN" altLang="en-US" sz="1800" dirty="0" smtClean="0"/>
              <a:t>	s-&gt;Pay();                    		//调用CommonWorker类的Pay()函数</a:t>
            </a:r>
            <a:endParaRPr lang="zh-CN" altLang="en-US" sz="1800" dirty="0" smtClean="0"/>
          </a:p>
          <a:p>
            <a:r>
              <a:rPr lang="zh-CN" altLang="en-US" sz="1800" dirty="0" smtClean="0"/>
              <a:t>	s=&amp;m1;                     		//间接基类指针指向派生类对象</a:t>
            </a:r>
            <a:endParaRPr lang="zh-CN" altLang="en-US" sz="1800" dirty="0" smtClean="0"/>
          </a:p>
          <a:p>
            <a:r>
              <a:rPr lang="zh-CN" altLang="en-US" sz="1800" dirty="0" smtClean="0"/>
              <a:t>	s-&gt;Pay();                    		//调用Manager类的Pay()函数</a:t>
            </a:r>
            <a:endParaRPr lang="zh-CN" altLang="en-US" sz="1800" dirty="0" smtClean="0"/>
          </a:p>
          <a:p>
            <a:r>
              <a:rPr lang="zh-CN" altLang="en-US" sz="1800" dirty="0" smtClean="0"/>
              <a:t>    return 0;</a:t>
            </a:r>
            <a:endParaRPr lang="zh-CN" altLang="en-US" sz="1800" dirty="0" smtClean="0"/>
          </a:p>
          <a:p>
            <a:r>
              <a:rPr lang="zh-CN" altLang="en-US" sz="1800" dirty="0" smtClean="0"/>
              <a:t>}</a:t>
            </a:r>
            <a:endParaRPr lang="zh-CN" altLang="en-US" sz="1800" dirty="0" smtClean="0"/>
          </a:p>
          <a:p>
            <a:endParaRPr lang="zh-CN" altLang="en-U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0925" y="157480"/>
            <a:ext cx="9758680" cy="707886"/>
          </a:xfrm>
          <a:prstGeom prst="rect">
            <a:avLst/>
          </a:prstGeom>
          <a:noFill/>
        </p:spPr>
        <p:txBody>
          <a:bodyPr wrap="square" rtlCol="0">
            <a:spAutoFit/>
          </a:bodyPr>
          <a:lstStyle/>
          <a:p>
            <a:r>
              <a:rPr lang="en-US" altLang="zh-CN" sz="373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6.1.3 </a:t>
            </a:r>
            <a:r>
              <a:rPr lang="zh-CN" altLang="en-US" sz="4000" dirty="0" smtClean="0"/>
              <a:t>多态性</a:t>
            </a:r>
            <a:r>
              <a:rPr lang="zh-CN" altLang="en-US" sz="4000" dirty="0"/>
              <a:t>的实现原理</a:t>
            </a:r>
            <a:endPar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572701" y="1357313"/>
            <a:ext cx="11186260" cy="5110393"/>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sz="3200" dirty="0" smtClean="0"/>
              <a:t>编译后连接信息中函数地址值固定不变，在此基础上实现的多态称为</a:t>
            </a:r>
            <a:r>
              <a:rPr lang="zh-CN" altLang="en-US" sz="3200" b="1" dirty="0" smtClean="0">
                <a:solidFill>
                  <a:srgbClr val="FF0000"/>
                </a:solidFill>
              </a:rPr>
              <a:t>静态多态</a:t>
            </a:r>
            <a:r>
              <a:rPr lang="zh-CN" altLang="en-US" sz="3200" dirty="0" smtClean="0">
                <a:solidFill>
                  <a:schemeClr val="hlink"/>
                </a:solidFill>
              </a:rPr>
              <a:t>；</a:t>
            </a:r>
            <a:endParaRPr lang="zh-CN" altLang="en-US" sz="3200" dirty="0" smtClean="0">
              <a:solidFill>
                <a:schemeClr val="hlink"/>
              </a:solidFill>
            </a:endParaRPr>
          </a:p>
          <a:p>
            <a:r>
              <a:rPr lang="en-US" altLang="zh-CN" sz="3200" dirty="0" smtClean="0"/>
              <a:t>C++</a:t>
            </a:r>
            <a:r>
              <a:rPr lang="zh-CN" altLang="en-US" sz="3200" dirty="0" smtClean="0"/>
              <a:t>中，</a:t>
            </a:r>
            <a:r>
              <a:rPr lang="zh-CN" altLang="en-US" sz="3200" dirty="0" smtClean="0">
                <a:highlight>
                  <a:srgbClr val="FFFF00"/>
                </a:highlight>
              </a:rPr>
              <a:t>静态多态表现为</a:t>
            </a:r>
            <a:r>
              <a:rPr lang="zh-CN" altLang="en-US" sz="3200" dirty="0" smtClean="0">
                <a:solidFill>
                  <a:srgbClr val="FF0000"/>
                </a:solidFill>
                <a:highlight>
                  <a:srgbClr val="FFFF00"/>
                </a:highlight>
              </a:rPr>
              <a:t>函数重载</a:t>
            </a:r>
            <a:r>
              <a:rPr lang="zh-CN" altLang="en-US" sz="3200" dirty="0" smtClean="0">
                <a:highlight>
                  <a:srgbClr val="FFFF00"/>
                </a:highlight>
              </a:rPr>
              <a:t>和</a:t>
            </a:r>
            <a:r>
              <a:rPr lang="zh-CN" altLang="en-US" sz="3200" dirty="0" smtClean="0">
                <a:solidFill>
                  <a:srgbClr val="FF0000"/>
                </a:solidFill>
                <a:highlight>
                  <a:srgbClr val="FFFF00"/>
                </a:highlight>
              </a:rPr>
              <a:t>运算符重载</a:t>
            </a:r>
            <a:r>
              <a:rPr lang="zh-CN" altLang="en-US" sz="3200" dirty="0" smtClean="0"/>
              <a:t>（特殊的函数重载）；</a:t>
            </a:r>
            <a:endParaRPr lang="zh-CN" altLang="en-US" sz="3200" dirty="0" smtClean="0"/>
          </a:p>
          <a:p>
            <a:r>
              <a:rPr lang="zh-CN" altLang="en-US" sz="3200" dirty="0" smtClean="0"/>
              <a:t>编译后连接信息中函数地址值用指针指向，在此基础上实现的多态称为</a:t>
            </a:r>
            <a:r>
              <a:rPr lang="zh-CN" altLang="en-US" sz="3200" dirty="0" smtClean="0">
                <a:solidFill>
                  <a:srgbClr val="FF0000"/>
                </a:solidFill>
              </a:rPr>
              <a:t>动态多态</a:t>
            </a:r>
            <a:r>
              <a:rPr lang="zh-CN" altLang="en-US" sz="3200" dirty="0" smtClean="0">
                <a:solidFill>
                  <a:schemeClr val="hlink"/>
                </a:solidFill>
              </a:rPr>
              <a:t>；</a:t>
            </a:r>
            <a:endParaRPr lang="zh-CN" altLang="en-US" sz="3200" dirty="0" smtClean="0">
              <a:solidFill>
                <a:schemeClr val="hlink"/>
              </a:solidFill>
            </a:endParaRPr>
          </a:p>
          <a:p>
            <a:r>
              <a:rPr lang="en-US" altLang="zh-CN" sz="3200" dirty="0" smtClean="0"/>
              <a:t>C++</a:t>
            </a:r>
            <a:r>
              <a:rPr lang="zh-CN" altLang="en-US" sz="3200" dirty="0" smtClean="0"/>
              <a:t>中，</a:t>
            </a:r>
            <a:r>
              <a:rPr lang="zh-CN" altLang="en-US" sz="3200" dirty="0" smtClean="0">
                <a:highlight>
                  <a:srgbClr val="FFFF00"/>
                </a:highlight>
              </a:rPr>
              <a:t>动态多态是通过</a:t>
            </a:r>
            <a:r>
              <a:rPr lang="zh-CN" altLang="en-US" sz="3200" dirty="0" smtClean="0">
                <a:solidFill>
                  <a:srgbClr val="FF0000"/>
                </a:solidFill>
                <a:highlight>
                  <a:srgbClr val="FFFF00"/>
                </a:highlight>
              </a:rPr>
              <a:t>虚函数</a:t>
            </a:r>
            <a:r>
              <a:rPr lang="zh-CN" altLang="en-US" sz="3200" dirty="0" smtClean="0"/>
              <a:t>实现的。</a:t>
            </a:r>
            <a:endParaRPr lang="zh-CN" altLang="en-US" sz="3200"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6.5.2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抽象类</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Content Placeholder 2"/>
          <p:cNvSpPr txBox="1"/>
          <p:nvPr/>
        </p:nvSpPr>
        <p:spPr bwMode="auto">
          <a:xfrm>
            <a:off x="403191" y="1089934"/>
            <a:ext cx="10765552"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panose="05020102010507070707" pitchFamily="18" charset="2"/>
              <a:buNone/>
            </a:pPr>
            <a:r>
              <a:rPr lang="en-US" altLang="zh-CN" sz="2800" b="1" dirty="0">
                <a:solidFill>
                  <a:sysClr val="windowText" lastClr="000000"/>
                </a:solidFill>
                <a:latin typeface="Constantia" panose="02030602050306030303"/>
              </a:rPr>
              <a:t>	</a:t>
            </a:r>
            <a:r>
              <a:rPr lang="zh-CN" altLang="zh-CN" sz="2400" dirty="0" smtClean="0">
                <a:solidFill>
                  <a:prstClr val="black"/>
                </a:solidFill>
                <a:latin typeface="宋体" panose="02010600030101010101" pitchFamily="2" charset="-122"/>
              </a:rPr>
              <a:t>如果</a:t>
            </a:r>
            <a:r>
              <a:rPr lang="zh-CN" altLang="zh-CN" sz="2400" dirty="0">
                <a:solidFill>
                  <a:prstClr val="black"/>
                </a:solidFill>
                <a:latin typeface="宋体" panose="02010600030101010101" pitchFamily="2" charset="-122"/>
              </a:rPr>
              <a:t>一个类中至少有一个</a:t>
            </a:r>
            <a:r>
              <a:rPr lang="zh-CN" altLang="zh-CN" sz="2400" b="1" dirty="0">
                <a:solidFill>
                  <a:prstClr val="black"/>
                </a:solidFill>
                <a:latin typeface="宋体" panose="02010600030101010101" pitchFamily="2" charset="-122"/>
              </a:rPr>
              <a:t>纯虚函数</a:t>
            </a:r>
            <a:r>
              <a:rPr lang="zh-CN" altLang="zh-CN" sz="2400" dirty="0">
                <a:solidFill>
                  <a:prstClr val="black"/>
                </a:solidFill>
                <a:latin typeface="宋体" panose="02010600030101010101" pitchFamily="2" charset="-122"/>
              </a:rPr>
              <a:t>，这个类就是为</a:t>
            </a:r>
            <a:r>
              <a:rPr lang="zh-CN" altLang="zh-CN" sz="2400" b="1" dirty="0">
                <a:solidFill>
                  <a:prstClr val="black"/>
                </a:solidFill>
                <a:latin typeface="宋体" panose="02010600030101010101" pitchFamily="2" charset="-122"/>
              </a:rPr>
              <a:t>抽象类</a:t>
            </a:r>
            <a:r>
              <a:rPr lang="zh-CN" altLang="zh-CN" sz="2400" dirty="0">
                <a:solidFill>
                  <a:prstClr val="black"/>
                </a:solidFill>
                <a:latin typeface="宋体" panose="02010600030101010101" pitchFamily="2" charset="-122"/>
              </a:rPr>
              <a:t>，通常也称为抽象基类。它的主要作用是为一个类族提供统一的公共接口，使它们更有效地发挥多态性的特性。</a:t>
            </a:r>
            <a:r>
              <a:rPr lang="zh-CN" altLang="zh-CN" sz="2400" b="1" dirty="0">
                <a:solidFill>
                  <a:prstClr val="black"/>
                </a:solidFill>
                <a:latin typeface="宋体" panose="02010600030101010101" pitchFamily="2" charset="-122"/>
              </a:rPr>
              <a:t>使用抽象类时需注意以下几</a:t>
            </a:r>
            <a:r>
              <a:rPr lang="zh-CN" altLang="zh-CN" sz="2400" b="1" dirty="0" smtClean="0">
                <a:solidFill>
                  <a:prstClr val="black"/>
                </a:solidFill>
                <a:latin typeface="宋体" panose="02010600030101010101" pitchFamily="2" charset="-122"/>
              </a:rPr>
              <a:t>点</a:t>
            </a:r>
            <a:r>
              <a:rPr lang="zh-CN" altLang="en-US" sz="2400" dirty="0">
                <a:solidFill>
                  <a:prstClr val="black"/>
                </a:solidFill>
                <a:latin typeface="宋体" panose="02010600030101010101" pitchFamily="2" charset="-122"/>
              </a:rPr>
              <a:t>：</a:t>
            </a:r>
            <a:endParaRPr lang="zh-CN" altLang="zh-CN" sz="2400" dirty="0">
              <a:solidFill>
                <a:prstClr val="black"/>
              </a:solidFill>
              <a:latin typeface="宋体" panose="02010600030101010101" pitchFamily="2" charset="-122"/>
            </a:endParaRPr>
          </a:p>
          <a:p>
            <a:pPr>
              <a:lnSpc>
                <a:spcPct val="150000"/>
              </a:lnSpc>
              <a:buClr>
                <a:srgbClr val="005DA2"/>
              </a:buClr>
            </a:pPr>
            <a:r>
              <a:rPr lang="zh-CN" altLang="zh-CN" sz="2400" dirty="0">
                <a:solidFill>
                  <a:prstClr val="black"/>
                </a:solidFill>
                <a:latin typeface="宋体" panose="02010600030101010101" pitchFamily="2" charset="-122"/>
              </a:rPr>
              <a:t>（</a:t>
            </a:r>
            <a:r>
              <a:rPr lang="en-GB" altLang="zh-CN" sz="2400" dirty="0">
                <a:solidFill>
                  <a:prstClr val="black"/>
                </a:solidFill>
                <a:latin typeface="宋体" panose="02010600030101010101" pitchFamily="2" charset="-122"/>
              </a:rPr>
              <a:t>1</a:t>
            </a:r>
            <a:r>
              <a:rPr lang="zh-CN" altLang="zh-CN" sz="2400" dirty="0">
                <a:solidFill>
                  <a:prstClr val="black"/>
                </a:solidFill>
                <a:latin typeface="宋体" panose="02010600030101010101" pitchFamily="2" charset="-122"/>
              </a:rPr>
              <a:t>）</a:t>
            </a:r>
            <a:r>
              <a:rPr lang="zh-CN" altLang="zh-CN" sz="2400" dirty="0">
                <a:solidFill>
                  <a:prstClr val="black"/>
                </a:solidFill>
                <a:highlight>
                  <a:srgbClr val="FFFF00"/>
                </a:highlight>
                <a:latin typeface="宋体" panose="02010600030101010101" pitchFamily="2" charset="-122"/>
              </a:rPr>
              <a:t>抽象类只能作为用作其他类的基类，不能建立抽象类的对象</a:t>
            </a:r>
            <a:r>
              <a:rPr lang="zh-CN" altLang="zh-CN" sz="2400" dirty="0">
                <a:solidFill>
                  <a:prstClr val="black"/>
                </a:solidFill>
                <a:latin typeface="宋体" panose="02010600030101010101" pitchFamily="2" charset="-122"/>
              </a:rPr>
              <a:t>。抽象类处于继承层次结构的较上层，一个抽象类自身无法实例化，而只能通过继承机制，生成抽象类的非抽象派生类，然后再实例化。</a:t>
            </a:r>
            <a:endParaRPr lang="zh-CN" altLang="zh-CN" sz="2400" dirty="0">
              <a:solidFill>
                <a:prstClr val="black"/>
              </a:solidFill>
              <a:latin typeface="宋体" panose="02010600030101010101" pitchFamily="2" charset="-122"/>
            </a:endParaRPr>
          </a:p>
          <a:p>
            <a:pPr>
              <a:buClr>
                <a:srgbClr val="005DA2"/>
              </a:buClr>
            </a:pPr>
            <a:r>
              <a:rPr lang="zh-CN" altLang="zh-CN" sz="2400" dirty="0">
                <a:solidFill>
                  <a:prstClr val="black"/>
                </a:solidFill>
                <a:latin typeface="宋体" panose="02010600030101010101" pitchFamily="2" charset="-122"/>
              </a:rPr>
              <a:t>（</a:t>
            </a:r>
            <a:r>
              <a:rPr lang="en-GB" altLang="zh-CN" sz="2400" dirty="0">
                <a:solidFill>
                  <a:prstClr val="black"/>
                </a:solidFill>
                <a:latin typeface="宋体" panose="02010600030101010101" pitchFamily="2" charset="-122"/>
              </a:rPr>
              <a:t>2</a:t>
            </a:r>
            <a:r>
              <a:rPr lang="zh-CN" altLang="zh-CN" sz="2400" dirty="0">
                <a:solidFill>
                  <a:prstClr val="black"/>
                </a:solidFill>
                <a:latin typeface="宋体" panose="02010600030101010101" pitchFamily="2" charset="-122"/>
              </a:rPr>
              <a:t>）抽象类不能用作参数类型、函数返回值或显式转换的类型。</a:t>
            </a:r>
            <a:endParaRPr lang="zh-CN" altLang="zh-CN" sz="2400" dirty="0">
              <a:solidFill>
                <a:prstClr val="black"/>
              </a:solidFill>
              <a:latin typeface="宋体" panose="02010600030101010101" pitchFamily="2" charset="-122"/>
            </a:endParaRPr>
          </a:p>
          <a:p>
            <a:pPr>
              <a:buClr>
                <a:srgbClr val="005DA2"/>
              </a:buClr>
            </a:pPr>
            <a:r>
              <a:rPr lang="zh-CN" altLang="zh-CN" sz="2400" dirty="0">
                <a:solidFill>
                  <a:prstClr val="black"/>
                </a:solidFill>
                <a:latin typeface="宋体" panose="02010600030101010101" pitchFamily="2" charset="-122"/>
              </a:rPr>
              <a:t>（</a:t>
            </a:r>
            <a:r>
              <a:rPr lang="en-GB" altLang="zh-CN" sz="2400" dirty="0">
                <a:solidFill>
                  <a:prstClr val="black"/>
                </a:solidFill>
                <a:latin typeface="宋体" panose="02010600030101010101" pitchFamily="2" charset="-122"/>
              </a:rPr>
              <a:t>3</a:t>
            </a:r>
            <a:r>
              <a:rPr lang="zh-CN" altLang="zh-CN" sz="2400" dirty="0">
                <a:solidFill>
                  <a:prstClr val="black"/>
                </a:solidFill>
                <a:latin typeface="宋体" panose="02010600030101010101" pitchFamily="2" charset="-122"/>
              </a:rPr>
              <a:t>）抽象类不能定义对象，但是</a:t>
            </a:r>
            <a:r>
              <a:rPr lang="zh-CN" altLang="zh-CN" sz="2400" dirty="0">
                <a:solidFill>
                  <a:prstClr val="black"/>
                </a:solidFill>
                <a:highlight>
                  <a:srgbClr val="FFFF00"/>
                </a:highlight>
                <a:latin typeface="宋体" panose="02010600030101010101" pitchFamily="2" charset="-122"/>
              </a:rPr>
              <a:t>可以声明一个抽象类的指针和引用</a:t>
            </a:r>
            <a:r>
              <a:rPr lang="zh-CN" altLang="zh-CN" sz="2400" dirty="0">
                <a:solidFill>
                  <a:prstClr val="black"/>
                </a:solidFill>
                <a:latin typeface="宋体" panose="02010600030101010101" pitchFamily="2" charset="-122"/>
              </a:rPr>
              <a:t>。通过指针或引用可以指向并访问派生类对象，以访问派生类的成员。</a:t>
            </a:r>
            <a:endParaRPr lang="zh-CN" altLang="zh-CN" sz="2400" dirty="0">
              <a:solidFill>
                <a:prstClr val="black"/>
              </a:solidFill>
              <a:latin typeface="宋体" panose="02010600030101010101" pitchFamily="2" charset="-122"/>
            </a:endParaRPr>
          </a:p>
          <a:p>
            <a:pPr>
              <a:buClr>
                <a:srgbClr val="005DA2"/>
              </a:buClr>
            </a:pPr>
            <a:r>
              <a:rPr lang="zh-CN" altLang="zh-CN" sz="2400" dirty="0">
                <a:solidFill>
                  <a:prstClr val="black"/>
                </a:solidFill>
                <a:latin typeface="宋体" panose="02010600030101010101" pitchFamily="2" charset="-122"/>
              </a:rPr>
              <a:t>（</a:t>
            </a:r>
            <a:r>
              <a:rPr lang="en-GB" altLang="zh-CN" sz="2400" dirty="0">
                <a:solidFill>
                  <a:prstClr val="black"/>
                </a:solidFill>
                <a:latin typeface="宋体" panose="02010600030101010101" pitchFamily="2" charset="-122"/>
              </a:rPr>
              <a:t>4</a:t>
            </a:r>
            <a:r>
              <a:rPr lang="zh-CN" altLang="zh-CN" sz="2400" dirty="0">
                <a:solidFill>
                  <a:prstClr val="black"/>
                </a:solidFill>
                <a:latin typeface="宋体" panose="02010600030101010101" pitchFamily="2" charset="-122"/>
              </a:rPr>
              <a:t>）抽象类派生出新的类之后，如果派生类给出所有纯虚函数的函数实现，这个派生类就可以声明自己的对象，因而不再是抽象类；反之，</a:t>
            </a:r>
            <a:r>
              <a:rPr lang="zh-CN" altLang="zh-CN" sz="2400" dirty="0">
                <a:solidFill>
                  <a:prstClr val="black"/>
                </a:solidFill>
                <a:highlight>
                  <a:srgbClr val="FFFF00"/>
                </a:highlight>
                <a:latin typeface="宋体" panose="02010600030101010101" pitchFamily="2" charset="-122"/>
              </a:rPr>
              <a:t>如果派生类没有给出全部纯虚函数的实现，这时的派生类仍然是一个抽象类。</a:t>
            </a:r>
            <a:endParaRPr lang="zh-CN" altLang="zh-CN" sz="2400" dirty="0" smtClean="0">
              <a:solidFill>
                <a:prstClr val="black"/>
              </a:solidFill>
              <a:highlight>
                <a:srgbClr val="FFFF00"/>
              </a:highlight>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6.5.2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抽象类</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Content Placeholder 2"/>
          <p:cNvSpPr txBox="1"/>
          <p:nvPr/>
        </p:nvSpPr>
        <p:spPr bwMode="auto">
          <a:xfrm>
            <a:off x="576943" y="1248714"/>
            <a:ext cx="11373319"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ct val="150000"/>
              </a:lnSpc>
              <a:buFont typeface="Wingdings 2" panose="05020102010507070707" pitchFamily="18" charset="2"/>
              <a:buNone/>
              <a:defRPr/>
            </a:pPr>
            <a:r>
              <a:rPr lang="zh-CN" altLang="en-US" sz="2800" b="1" dirty="0" smtClean="0">
                <a:solidFill>
                  <a:sysClr val="windowText" lastClr="000000"/>
                </a:solidFill>
                <a:latin typeface="Constantia" panose="02030602050306030303"/>
              </a:rPr>
              <a:t>   </a:t>
            </a:r>
            <a:r>
              <a:rPr lang="en-US" altLang="zh-CN" sz="2800" b="1" dirty="0" smtClean="0">
                <a:solidFill>
                  <a:sysClr val="windowText" lastClr="000000"/>
                </a:solidFill>
                <a:latin typeface="Constantia" panose="02030602050306030303"/>
              </a:rPr>
              <a:t>		</a:t>
            </a:r>
            <a:r>
              <a:rPr lang="zh-CN" altLang="en-US" sz="2800" dirty="0" smtClean="0">
                <a:solidFill>
                  <a:sysClr val="windowText" lastClr="000000"/>
                </a:solidFill>
                <a:latin typeface="Constantia" panose="02030602050306030303"/>
              </a:rPr>
              <a:t>虽然抽象类不能定义对象</a:t>
            </a:r>
            <a:r>
              <a:rPr lang="en-US" altLang="zh-CN" sz="2800" dirty="0" smtClean="0">
                <a:solidFill>
                  <a:sysClr val="windowText" lastClr="000000"/>
                </a:solidFill>
                <a:latin typeface="Constantia" panose="02030602050306030303"/>
              </a:rPr>
              <a:t>(</a:t>
            </a:r>
            <a:r>
              <a:rPr lang="zh-CN" altLang="en-US" sz="2800" dirty="0" smtClean="0">
                <a:solidFill>
                  <a:sysClr val="windowText" lastClr="000000"/>
                </a:solidFill>
                <a:latin typeface="Constantia" panose="02030602050306030303"/>
              </a:rPr>
              <a:t>或者说抽象类不能实例化</a:t>
            </a:r>
            <a:r>
              <a:rPr lang="en-US" altLang="zh-CN" sz="2800" dirty="0" smtClean="0">
                <a:solidFill>
                  <a:sysClr val="windowText" lastClr="000000"/>
                </a:solidFill>
                <a:latin typeface="Constantia" panose="02030602050306030303"/>
              </a:rPr>
              <a:t>)</a:t>
            </a:r>
            <a:r>
              <a:rPr lang="zh-CN" altLang="en-US" sz="2800" dirty="0" smtClean="0">
                <a:solidFill>
                  <a:sysClr val="windowText" lastClr="000000"/>
                </a:solidFill>
                <a:latin typeface="Constantia" panose="02030602050306030303"/>
              </a:rPr>
              <a:t>，但是</a:t>
            </a:r>
            <a:r>
              <a:rPr lang="zh-CN" altLang="en-US" sz="2800" dirty="0" smtClean="0">
                <a:solidFill>
                  <a:sysClr val="windowText" lastClr="000000"/>
                </a:solidFill>
                <a:highlight>
                  <a:srgbClr val="FFFF00"/>
                </a:highlight>
                <a:latin typeface="Constantia" panose="02030602050306030303"/>
              </a:rPr>
              <a:t>可以定义指向抽象类对象的指针变量。</a:t>
            </a:r>
            <a:r>
              <a:rPr lang="zh-CN" altLang="en-US" sz="2800" dirty="0" smtClean="0">
                <a:solidFill>
                  <a:sysClr val="windowText" lastClr="000000"/>
                </a:solidFill>
                <a:latin typeface="Constantia" panose="02030602050306030303"/>
              </a:rPr>
              <a:t>当派生类成为具体类之后，就可以用这种指针指向派生类对象，然后通过该指针调用虚函数，实现多态的操作。</a:t>
            </a:r>
            <a:endParaRPr lang="zh-CN" altLang="en-US" sz="2800" dirty="0" smtClean="0">
              <a:solidFill>
                <a:sysClr val="windowText" lastClr="000000"/>
              </a:solidFill>
              <a:latin typeface="Constantia" panose="020306020503060303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6.5.2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抽象类</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内容占位符 2"/>
          <p:cNvSpPr txBox="1">
            <a:spLocks noChangeArrowheads="1"/>
          </p:cNvSpPr>
          <p:nvPr/>
        </p:nvSpPr>
        <p:spPr>
          <a:xfrm>
            <a:off x="945931" y="924473"/>
            <a:ext cx="10105697" cy="6070600"/>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en-US" altLang="zh-CN" sz="1800" dirty="0" smtClean="0"/>
              <a:t>//</a:t>
            </a:r>
            <a:r>
              <a:rPr lang="zh-CN" altLang="en-US" sz="1800" dirty="0" smtClean="0"/>
              <a:t>抽象类举例。</a:t>
            </a:r>
            <a:endParaRPr lang="zh-CN" altLang="en-US" sz="1800" dirty="0" smtClean="0"/>
          </a:p>
          <a:p>
            <a:r>
              <a:rPr lang="zh-CN" altLang="en-US" sz="1800" dirty="0" smtClean="0"/>
              <a:t>class Shapes</a:t>
            </a:r>
            <a:endParaRPr lang="zh-CN" altLang="en-US" sz="1800" dirty="0" smtClean="0"/>
          </a:p>
          <a:p>
            <a:r>
              <a:rPr lang="zh-CN" altLang="en-US" sz="1800" dirty="0" smtClean="0"/>
              <a:t>{</a:t>
            </a:r>
            <a:endParaRPr lang="zh-CN" altLang="en-US" sz="1800" dirty="0" smtClean="0"/>
          </a:p>
          <a:p>
            <a:r>
              <a:rPr lang="zh-CN" altLang="en-US" sz="1800" dirty="0" smtClean="0"/>
              <a:t>public:</a:t>
            </a:r>
            <a:endParaRPr lang="zh-CN" altLang="en-US" sz="1800" dirty="0" smtClean="0"/>
          </a:p>
          <a:p>
            <a:r>
              <a:rPr lang="zh-CN" altLang="en-US" sz="1800" dirty="0" smtClean="0"/>
              <a:t>    virtual void draw() = 0;             		//纯虚函数</a:t>
            </a:r>
            <a:endParaRPr lang="zh-CN" altLang="en-US" sz="1800" dirty="0" smtClean="0"/>
          </a:p>
          <a:p>
            <a:r>
              <a:rPr lang="zh-CN" altLang="en-US" sz="1800" dirty="0" smtClean="0"/>
              <a:t>    virtual void rotate(int) = 0;          	//纯虚函数</a:t>
            </a:r>
            <a:endParaRPr lang="zh-CN" altLang="en-US" sz="1800" dirty="0" smtClean="0"/>
          </a:p>
          <a:p>
            <a:r>
              <a:rPr lang="zh-CN" altLang="en-US" sz="1800" dirty="0" smtClean="0"/>
              <a:t>};</a:t>
            </a:r>
            <a:endParaRPr lang="zh-CN" altLang="en-US" sz="1800" dirty="0" smtClean="0"/>
          </a:p>
          <a:p>
            <a:r>
              <a:rPr lang="zh-CN" altLang="en-US" sz="1800" dirty="0" smtClean="0"/>
              <a:t>class circle: public Shapes</a:t>
            </a:r>
            <a:endParaRPr lang="zh-CN" altLang="en-US" sz="1800" dirty="0" smtClean="0"/>
          </a:p>
          <a:p>
            <a:r>
              <a:rPr lang="zh-CN" altLang="en-US" sz="1800" dirty="0" smtClean="0"/>
              <a:t>{</a:t>
            </a:r>
            <a:endParaRPr lang="zh-CN" altLang="en-US" sz="1800" dirty="0" smtClean="0"/>
          </a:p>
          <a:p>
            <a:r>
              <a:rPr lang="zh-CN" altLang="en-US" sz="1800" dirty="0" smtClean="0"/>
              <a:t>private:</a:t>
            </a:r>
            <a:endParaRPr lang="zh-CN" altLang="en-US" sz="1800" dirty="0" smtClean="0"/>
          </a:p>
          <a:p>
            <a:r>
              <a:rPr lang="zh-CN" altLang="en-US" sz="1800" dirty="0" smtClean="0"/>
              <a:t>    double radius;</a:t>
            </a:r>
            <a:endParaRPr lang="zh-CN" altLang="en-US" sz="1800" dirty="0" smtClean="0"/>
          </a:p>
          <a:p>
            <a:r>
              <a:rPr lang="zh-CN" altLang="en-US" sz="1800" dirty="0" smtClean="0"/>
              <a:t>public:</a:t>
            </a:r>
            <a:endParaRPr lang="zh-CN" altLang="en-US" sz="1800" dirty="0" smtClean="0"/>
          </a:p>
          <a:p>
            <a:r>
              <a:rPr lang="zh-CN" altLang="en-US" sz="1800" dirty="0" smtClean="0"/>
              <a:t>    circle(int r);</a:t>
            </a:r>
            <a:endParaRPr lang="zh-CN" altLang="en-US" sz="1800" dirty="0" smtClean="0"/>
          </a:p>
          <a:p>
            <a:r>
              <a:rPr lang="zh-CN" altLang="en-US" sz="1800" dirty="0" smtClean="0"/>
              <a:t>    void draw() { }</a:t>
            </a:r>
            <a:endParaRPr lang="zh-CN" altLang="en-US" sz="1800" dirty="0" smtClean="0"/>
          </a:p>
          <a:p>
            <a:r>
              <a:rPr lang="zh-CN" altLang="en-US" sz="1800" dirty="0" smtClean="0"/>
              <a:t>    void rotate(int) { }</a:t>
            </a:r>
            <a:endParaRPr lang="zh-CN" altLang="en-US" sz="1800" dirty="0" smtClean="0"/>
          </a:p>
          <a:p>
            <a:r>
              <a:rPr lang="zh-CN" altLang="en-US" sz="1800" dirty="0" smtClean="0"/>
              <a:t>    double area(){return 3.14159*radius*radius; }</a:t>
            </a:r>
            <a:endParaRPr lang="zh-CN" altLang="en-US" sz="1800" dirty="0" smtClean="0"/>
          </a:p>
          <a:p>
            <a:r>
              <a:rPr lang="zh-CN" altLang="en-US" sz="1800" dirty="0" smtClean="0"/>
              <a:t>    double volume(){return 3*3.14159*radius*radius*radius/4;}</a:t>
            </a:r>
            <a:endParaRPr lang="zh-CN" altLang="en-US" sz="1800" dirty="0" smtClean="0"/>
          </a:p>
          <a:p>
            <a:r>
              <a:rPr lang="zh-CN" altLang="en-US" sz="1800" dirty="0" smtClean="0"/>
              <a:t>};</a:t>
            </a:r>
            <a:endParaRPr lang="zh-CN" altLang="en-U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37117" y="300550"/>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虚函数和抽象基类的应用</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304800" y="1447800"/>
            <a:ext cx="11374582" cy="5076825"/>
          </a:xfrm>
          <a:prstGeom prst="rect">
            <a:avLst/>
          </a:prstGeom>
          <a:noFill/>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zh-CN" altLang="en-US" sz="2400" dirty="0"/>
              <a:t>【例</a:t>
            </a:r>
            <a:r>
              <a:rPr lang="en-US" altLang="zh-CN" sz="2400" dirty="0"/>
              <a:t>6-15</a:t>
            </a:r>
            <a:r>
              <a:rPr lang="zh-CN" altLang="en-US" sz="2400" dirty="0"/>
              <a:t>】以</a:t>
            </a:r>
            <a:r>
              <a:rPr lang="en-US" altLang="zh-CN" sz="2400" dirty="0" smtClean="0"/>
              <a:t>Point</a:t>
            </a:r>
            <a:r>
              <a:rPr lang="zh-CN" altLang="en-US" sz="2400" dirty="0" smtClean="0"/>
              <a:t>为基类的点</a:t>
            </a:r>
            <a:r>
              <a:rPr lang="zh-CN" altLang="en-US" sz="2400" dirty="0" smtClean="0">
                <a:latin typeface="Arial" panose="020B0604020202020204" pitchFamily="34" charset="0"/>
              </a:rPr>
              <a:t>—</a:t>
            </a:r>
            <a:r>
              <a:rPr lang="zh-CN" altLang="en-US" sz="2400" dirty="0" smtClean="0"/>
              <a:t>圆</a:t>
            </a:r>
            <a:r>
              <a:rPr lang="zh-CN" altLang="en-US" sz="2400" dirty="0" smtClean="0">
                <a:latin typeface="Arial" panose="020B0604020202020204" pitchFamily="34" charset="0"/>
              </a:rPr>
              <a:t>—</a:t>
            </a:r>
            <a:r>
              <a:rPr lang="zh-CN" altLang="en-US" sz="2400" dirty="0" smtClean="0"/>
              <a:t>圆柱体类的层次结构。现在要对它进行改写，在程序中使用虚函数和抽象基类。类的层次结构的顶层是抽象基类</a:t>
            </a:r>
            <a:r>
              <a:rPr lang="en-US" altLang="zh-CN" sz="2400" dirty="0" smtClean="0"/>
              <a:t>Shape(</a:t>
            </a:r>
            <a:r>
              <a:rPr lang="zh-CN" altLang="en-US" sz="2400" dirty="0" smtClean="0"/>
              <a:t>形状)。</a:t>
            </a:r>
            <a:r>
              <a:rPr lang="en-US" altLang="zh-CN" sz="2400" dirty="0" smtClean="0"/>
              <a:t>Point(</a:t>
            </a:r>
            <a:r>
              <a:rPr lang="zh-CN" altLang="en-US" sz="2400" dirty="0" smtClean="0"/>
              <a:t>点), </a:t>
            </a:r>
            <a:r>
              <a:rPr lang="en-US" altLang="zh-CN" sz="2400" dirty="0" smtClean="0"/>
              <a:t>Circle(</a:t>
            </a:r>
            <a:r>
              <a:rPr lang="zh-CN" altLang="en-US" sz="2400" dirty="0" smtClean="0"/>
              <a:t>圆), </a:t>
            </a:r>
            <a:r>
              <a:rPr lang="en-US" altLang="zh-CN" sz="2400" dirty="0" smtClean="0"/>
              <a:t>Cylinder(</a:t>
            </a:r>
            <a:r>
              <a:rPr lang="zh-CN" altLang="en-US" sz="2400" dirty="0" smtClean="0"/>
              <a:t>圆柱体)都是</a:t>
            </a:r>
            <a:r>
              <a:rPr lang="en-US" altLang="zh-CN" sz="2400" dirty="0" smtClean="0"/>
              <a:t>Shape</a:t>
            </a:r>
            <a:r>
              <a:rPr lang="zh-CN" altLang="en-US" sz="2400" dirty="0" smtClean="0"/>
              <a:t>类的直接派生类和间接派生类。</a:t>
            </a:r>
            <a:endParaRPr lang="zh-CN" altLang="en-US" sz="2400" dirty="0" smtClean="0"/>
          </a:p>
          <a:p>
            <a:pPr indent="-6350">
              <a:buFontTx/>
              <a:buNone/>
            </a:pPr>
            <a:r>
              <a:rPr lang="zh-CN" altLang="en-US" sz="2400" dirty="0" smtClean="0"/>
              <a:t>下面是一个完整的程序，为了便于阅读，分段插入了一些文字说明。</a:t>
            </a:r>
            <a:endParaRPr lang="zh-CN" altLang="en-US" sz="2400" dirty="0" smtClean="0"/>
          </a:p>
          <a:p>
            <a:pPr indent="-6350">
              <a:buFontTx/>
              <a:buNone/>
            </a:pPr>
            <a:r>
              <a:rPr lang="zh-CN" altLang="en-US" sz="2400" dirty="0" smtClean="0"/>
              <a:t>程序如下: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虚函数和抽象基类的应用</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297873" y="866775"/>
            <a:ext cx="8382000" cy="5991225"/>
          </a:xfrm>
          <a:prstGeom prst="rect">
            <a:avLst/>
          </a:prstGeom>
          <a:noFill/>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zh-CN" altLang="en-US" sz="2400" smtClean="0"/>
              <a:t>第(1)部分</a:t>
            </a:r>
            <a:endParaRPr lang="zh-CN" altLang="en-US" sz="2400" smtClean="0"/>
          </a:p>
          <a:p>
            <a:pPr indent="-6350">
              <a:buFontTx/>
              <a:buNone/>
            </a:pPr>
            <a:r>
              <a:rPr lang="zh-CN" altLang="en-US" sz="1400" smtClean="0"/>
              <a:t>#</a:t>
            </a:r>
            <a:r>
              <a:rPr lang="en-US" altLang="zh-CN" sz="1400" smtClean="0"/>
              <a:t>include &lt;iostream&gt;</a:t>
            </a:r>
            <a:endParaRPr lang="en-US" altLang="zh-CN" sz="1400" smtClean="0"/>
          </a:p>
          <a:p>
            <a:pPr indent="-6350">
              <a:buFontTx/>
              <a:buNone/>
            </a:pPr>
            <a:r>
              <a:rPr lang="en-US" altLang="zh-CN" sz="1400" smtClean="0"/>
              <a:t>using namespace std;</a:t>
            </a:r>
            <a:endParaRPr lang="en-US" altLang="zh-CN" sz="1400" smtClean="0"/>
          </a:p>
          <a:p>
            <a:pPr indent="-6350">
              <a:buFontTx/>
              <a:buNone/>
            </a:pPr>
            <a:r>
              <a:rPr lang="en-US" altLang="zh-CN" sz="1400" smtClean="0"/>
              <a:t>//</a:t>
            </a:r>
            <a:r>
              <a:rPr lang="zh-CN" altLang="en-US" sz="1400" smtClean="0"/>
              <a:t>声明抽象基类</a:t>
            </a:r>
            <a:r>
              <a:rPr lang="en-US" altLang="zh-CN" sz="1400" smtClean="0"/>
              <a:t>Shape</a:t>
            </a:r>
            <a:endParaRPr lang="en-US" altLang="zh-CN" sz="1400" smtClean="0"/>
          </a:p>
          <a:p>
            <a:pPr indent="-6350">
              <a:buFontTx/>
              <a:buNone/>
            </a:pPr>
            <a:r>
              <a:rPr lang="en-US" altLang="zh-CN" sz="1400" smtClean="0"/>
              <a:t>class Shape</a:t>
            </a:r>
            <a:endParaRPr lang="en-US" altLang="zh-CN" sz="1400" smtClean="0"/>
          </a:p>
          <a:p>
            <a:pPr indent="-6350">
              <a:buFontTx/>
              <a:buNone/>
            </a:pPr>
            <a:r>
              <a:rPr lang="en-US" altLang="zh-CN" sz="1400" smtClean="0"/>
              <a:t>{public:</a:t>
            </a:r>
            <a:endParaRPr lang="en-US" altLang="zh-CN" sz="1400" smtClean="0"/>
          </a:p>
          <a:p>
            <a:pPr indent="-6350">
              <a:buFontTx/>
              <a:buNone/>
            </a:pPr>
            <a:r>
              <a:rPr lang="en-US" altLang="zh-CN" sz="1400" smtClean="0"/>
              <a:t> virtual float area( ) const {return 0.0;}//</a:t>
            </a:r>
            <a:r>
              <a:rPr lang="zh-CN" altLang="en-US" sz="1400" smtClean="0"/>
              <a:t>虚函数</a:t>
            </a:r>
            <a:endParaRPr lang="zh-CN" altLang="en-US" sz="1400" smtClean="0"/>
          </a:p>
          <a:p>
            <a:pPr indent="-6350">
              <a:buFontTx/>
              <a:buNone/>
            </a:pPr>
            <a:r>
              <a:rPr lang="zh-CN" altLang="en-US" sz="1400" smtClean="0"/>
              <a:t> </a:t>
            </a:r>
            <a:r>
              <a:rPr lang="en-US" altLang="zh-CN" sz="1400" smtClean="0"/>
              <a:t>virtual float volume() const {return 0.0;}      //</a:t>
            </a:r>
            <a:r>
              <a:rPr lang="zh-CN" altLang="en-US" sz="1400" smtClean="0"/>
              <a:t>虚函数</a:t>
            </a:r>
            <a:endParaRPr lang="zh-CN" altLang="en-US" sz="1400" smtClean="0"/>
          </a:p>
          <a:p>
            <a:pPr indent="-6350">
              <a:buFontTx/>
              <a:buNone/>
            </a:pPr>
            <a:r>
              <a:rPr lang="zh-CN" altLang="en-US" sz="1400" smtClean="0"/>
              <a:t> </a:t>
            </a:r>
            <a:r>
              <a:rPr lang="en-US" altLang="zh-CN" sz="1400" smtClean="0"/>
              <a:t>virtual void shapeName() const =0;              //</a:t>
            </a:r>
            <a:r>
              <a:rPr lang="zh-CN" altLang="en-US" sz="1400" smtClean="0"/>
              <a:t>纯虚函数</a:t>
            </a:r>
            <a:endParaRPr lang="zh-CN" altLang="en-US" sz="1400" smtClean="0"/>
          </a:p>
          <a:p>
            <a:pPr indent="-6350">
              <a:buFontTx/>
              <a:buNone/>
            </a:pPr>
            <a:r>
              <a:rPr lang="zh-CN" altLang="en-US" sz="1400" smtClean="0"/>
              <a:t>};</a:t>
            </a:r>
            <a:endParaRPr lang="zh-CN" altLang="en-US" sz="1400" smtClean="0"/>
          </a:p>
          <a:p>
            <a:pPr indent="-6350">
              <a:buFontTx/>
              <a:buNone/>
            </a:pPr>
            <a:r>
              <a:rPr lang="zh-CN" altLang="en-US" sz="2400" smtClean="0"/>
              <a:t>第(2)部分</a:t>
            </a:r>
            <a:endParaRPr lang="zh-CN" altLang="en-US" sz="2400" smtClean="0"/>
          </a:p>
          <a:p>
            <a:pPr indent="-6350">
              <a:buFontTx/>
              <a:buNone/>
            </a:pPr>
            <a:r>
              <a:rPr lang="zh-CN" altLang="en-US" sz="1400" smtClean="0"/>
              <a:t>//声明</a:t>
            </a:r>
            <a:r>
              <a:rPr lang="en-US" altLang="zh-CN" sz="1400" smtClean="0"/>
              <a:t>Point</a:t>
            </a:r>
            <a:r>
              <a:rPr lang="zh-CN" altLang="en-US" sz="1400" smtClean="0"/>
              <a:t>类</a:t>
            </a:r>
            <a:endParaRPr lang="zh-CN" altLang="en-US" sz="1400" smtClean="0"/>
          </a:p>
          <a:p>
            <a:pPr indent="-6350">
              <a:buFontTx/>
              <a:buNone/>
            </a:pPr>
            <a:r>
              <a:rPr lang="en-US" altLang="zh-CN" sz="1400" smtClean="0"/>
              <a:t>class Point:public Shape//Point</a:t>
            </a:r>
            <a:r>
              <a:rPr lang="zh-CN" altLang="en-US" sz="1400" smtClean="0"/>
              <a:t>是</a:t>
            </a:r>
            <a:r>
              <a:rPr lang="en-US" altLang="zh-CN" sz="1400" smtClean="0"/>
              <a:t>Shape</a:t>
            </a:r>
            <a:r>
              <a:rPr lang="zh-CN" altLang="en-US" sz="1400" smtClean="0"/>
              <a:t>的公用派生类</a:t>
            </a:r>
            <a:endParaRPr lang="zh-CN" altLang="en-US" sz="1400" smtClean="0"/>
          </a:p>
          <a:p>
            <a:pPr indent="-6350">
              <a:buFontTx/>
              <a:buNone/>
            </a:pPr>
            <a:r>
              <a:rPr lang="zh-CN" altLang="en-US" sz="1400" smtClean="0"/>
              <a:t>{</a:t>
            </a:r>
            <a:r>
              <a:rPr lang="en-US" altLang="zh-CN" sz="1400" smtClean="0"/>
              <a:t>public:</a:t>
            </a:r>
            <a:endParaRPr lang="en-US" altLang="zh-CN" sz="1400" smtClean="0"/>
          </a:p>
          <a:p>
            <a:pPr indent="-6350">
              <a:buFontTx/>
              <a:buNone/>
            </a:pPr>
            <a:r>
              <a:rPr lang="en-US" altLang="zh-CN" sz="1400" smtClean="0"/>
              <a:t>  Point(float=0,float=0);</a:t>
            </a:r>
            <a:endParaRPr lang="en-US" altLang="zh-CN" sz="1400" smtClean="0"/>
          </a:p>
          <a:p>
            <a:pPr indent="-6350">
              <a:buFontTx/>
              <a:buNone/>
            </a:pPr>
            <a:r>
              <a:rPr lang="en-US" altLang="zh-CN" sz="1400" smtClean="0"/>
              <a:t>  void setPoint(float,float);</a:t>
            </a:r>
            <a:endParaRPr lang="en-US" altLang="zh-CN" sz="1400" smtClean="0"/>
          </a:p>
          <a:p>
            <a:pPr indent="-6350">
              <a:buFontTx/>
              <a:buNone/>
            </a:pPr>
            <a:r>
              <a:rPr lang="en-US" altLang="zh-CN" sz="1400" smtClean="0"/>
              <a:t>  float getX( ) const {return x;}</a:t>
            </a:r>
            <a:endParaRPr lang="en-US" altLang="zh-CN" sz="1400" smtClean="0"/>
          </a:p>
          <a:p>
            <a:pPr indent="-6350">
              <a:buFontTx/>
              <a:buNone/>
            </a:pPr>
            <a:r>
              <a:rPr lang="en-US" altLang="zh-CN" sz="1400" smtClean="0"/>
              <a:t>  float getY( ) const {return y;}</a:t>
            </a:r>
            <a:endParaRPr lang="en-US" altLang="zh-CN" sz="1400" smtClean="0"/>
          </a:p>
          <a:p>
            <a:pPr indent="-6350">
              <a:buFontTx/>
              <a:buNone/>
            </a:pPr>
            <a:r>
              <a:rPr lang="en-US" altLang="zh-CN" sz="1400" smtClean="0"/>
              <a:t>  virtual void shapeName( ) const {cout&lt;&lt;″Point:″;}      //</a:t>
            </a:r>
            <a:r>
              <a:rPr lang="zh-CN" altLang="en-US" sz="1400" smtClean="0"/>
              <a:t>对虚函数进行再定义</a:t>
            </a:r>
            <a:endParaRPr lang="zh-CN" altLang="en-US" sz="1400" smtClean="0"/>
          </a:p>
          <a:p>
            <a:pPr indent="-6350">
              <a:buFontTx/>
              <a:buNone/>
            </a:pPr>
            <a:r>
              <a:rPr lang="zh-CN" altLang="en-US" sz="1400" smtClean="0"/>
              <a:t>  </a:t>
            </a:r>
            <a:r>
              <a:rPr lang="en-US" altLang="zh-CN" sz="1400" smtClean="0"/>
              <a:t>friend ostream &amp; operator&lt;&lt;(ostream &amp;,const Point &amp;);</a:t>
            </a:r>
            <a:endParaRPr lang="en-US" altLang="zh-CN" sz="1400" smtClean="0"/>
          </a:p>
          <a:p>
            <a:pPr indent="-6350">
              <a:buFontTx/>
              <a:buNone/>
            </a:pPr>
            <a:r>
              <a:rPr lang="en-US" altLang="zh-CN" sz="1400" smtClean="0"/>
              <a:t>protected:</a:t>
            </a:r>
            <a:endParaRPr lang="en-US" altLang="zh-CN" sz="1400" smtClean="0"/>
          </a:p>
          <a:p>
            <a:pPr indent="-6350">
              <a:buFontTx/>
              <a:buNone/>
            </a:pPr>
            <a:r>
              <a:rPr lang="en-US" altLang="zh-CN" sz="1400" smtClean="0"/>
              <a:t>  float x,y;</a:t>
            </a:r>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虚函数和抽象基类的应用</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0"/>
            <a:ext cx="8382000" cy="5991225"/>
          </a:xfrm>
          <a:prstGeom prst="rect">
            <a:avLst/>
          </a:prstGeom>
          <a:noFill/>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en-US" altLang="zh-CN" sz="1400" smtClean="0"/>
              <a:t>};</a:t>
            </a:r>
            <a:endParaRPr lang="en-US" altLang="zh-CN" sz="1400" smtClean="0"/>
          </a:p>
          <a:p>
            <a:pPr indent="-6350">
              <a:buFontTx/>
              <a:buNone/>
            </a:pPr>
            <a:r>
              <a:rPr lang="en-US" altLang="zh-CN" sz="1400" smtClean="0"/>
              <a:t>//</a:t>
            </a:r>
            <a:r>
              <a:rPr lang="zh-CN" altLang="en-US" sz="1400" smtClean="0"/>
              <a:t>定义</a:t>
            </a:r>
            <a:r>
              <a:rPr lang="en-US" altLang="zh-CN" sz="1400" smtClean="0"/>
              <a:t>Point</a:t>
            </a:r>
            <a:r>
              <a:rPr lang="zh-CN" altLang="en-US" sz="1400" smtClean="0"/>
              <a:t>类成员函数</a:t>
            </a:r>
            <a:endParaRPr lang="zh-CN" altLang="en-US" sz="1400" smtClean="0"/>
          </a:p>
          <a:p>
            <a:pPr indent="-6350">
              <a:buFontTx/>
              <a:buNone/>
            </a:pPr>
            <a:r>
              <a:rPr lang="en-US" altLang="zh-CN" sz="1400" smtClean="0"/>
              <a:t>Point::Point(float a,float b)</a:t>
            </a:r>
            <a:endParaRPr lang="en-US" altLang="zh-CN" sz="1400" smtClean="0"/>
          </a:p>
          <a:p>
            <a:pPr indent="-6350">
              <a:buFontTx/>
              <a:buNone/>
            </a:pPr>
            <a:r>
              <a:rPr lang="en-US" altLang="zh-CN" sz="1400" smtClean="0"/>
              <a:t>{x=a;y=b;}</a:t>
            </a:r>
            <a:endParaRPr lang="en-US" altLang="zh-CN" sz="1400" smtClean="0"/>
          </a:p>
          <a:p>
            <a:pPr indent="-6350">
              <a:buFontTx/>
              <a:buNone/>
            </a:pPr>
            <a:endParaRPr lang="en-US" altLang="zh-CN" sz="1400" smtClean="0"/>
          </a:p>
          <a:p>
            <a:pPr indent="-6350">
              <a:buFontTx/>
              <a:buNone/>
            </a:pPr>
            <a:r>
              <a:rPr lang="en-US" altLang="zh-CN" sz="1400" smtClean="0"/>
              <a:t>void Point::setPoint(float a,float b)</a:t>
            </a:r>
            <a:endParaRPr lang="en-US" altLang="zh-CN" sz="1400" smtClean="0"/>
          </a:p>
          <a:p>
            <a:pPr indent="-6350">
              <a:buFontTx/>
              <a:buNone/>
            </a:pPr>
            <a:r>
              <a:rPr lang="en-US" altLang="zh-CN" sz="1400" smtClean="0"/>
              <a:t>{x=a;y=b;}</a:t>
            </a:r>
            <a:endParaRPr lang="en-US" altLang="zh-CN" sz="1400" smtClean="0"/>
          </a:p>
          <a:p>
            <a:pPr indent="-6350">
              <a:buFontTx/>
              <a:buNone/>
            </a:pPr>
            <a:endParaRPr lang="en-US" altLang="zh-CN" sz="1400" smtClean="0"/>
          </a:p>
          <a:p>
            <a:pPr indent="-6350">
              <a:buFontTx/>
              <a:buNone/>
            </a:pPr>
            <a:r>
              <a:rPr lang="en-US" altLang="zh-CN" sz="1400" smtClean="0"/>
              <a:t>ostream &amp; operator&lt;&lt;(ostream &amp;output,const Point &amp;p)</a:t>
            </a:r>
            <a:endParaRPr lang="en-US" altLang="zh-CN" sz="1400" smtClean="0"/>
          </a:p>
          <a:p>
            <a:pPr indent="-6350">
              <a:buFontTx/>
              <a:buNone/>
            </a:pPr>
            <a:r>
              <a:rPr lang="en-US" altLang="zh-CN" sz="1400" smtClean="0"/>
              <a:t>{output&lt;&lt;″[″&lt;&lt;p.x&lt;&lt;″,″&lt;&lt;p.y&lt;&lt;″]″;</a:t>
            </a:r>
            <a:endParaRPr lang="en-US" altLang="zh-CN" sz="1400" smtClean="0"/>
          </a:p>
          <a:p>
            <a:pPr indent="-6350">
              <a:buFontTx/>
              <a:buNone/>
            </a:pPr>
            <a:r>
              <a:rPr lang="en-US" altLang="zh-CN" sz="1400" smtClean="0"/>
              <a:t>return output;</a:t>
            </a:r>
            <a:endParaRPr lang="en-US" altLang="zh-CN" sz="1400" smtClean="0"/>
          </a:p>
          <a:p>
            <a:pPr indent="-6350">
              <a:buFontTx/>
              <a:buNone/>
            </a:pPr>
            <a:r>
              <a:rPr lang="en-US" altLang="zh-CN" sz="1400" smtClean="0"/>
              <a:t>}</a:t>
            </a:r>
            <a:endParaRPr lang="en-US" altLang="zh-CN" sz="1400" smtClean="0"/>
          </a:p>
          <a:p>
            <a:pPr indent="-6350">
              <a:buFontTx/>
              <a:buNone/>
            </a:pPr>
            <a:r>
              <a:rPr lang="zh-CN" altLang="en-US" sz="2400" smtClean="0"/>
              <a:t>第(3)部分</a:t>
            </a:r>
            <a:endParaRPr lang="zh-CN" altLang="en-US" sz="2400" smtClean="0"/>
          </a:p>
          <a:p>
            <a:pPr indent="-6350">
              <a:buFontTx/>
              <a:buNone/>
            </a:pPr>
            <a:r>
              <a:rPr lang="zh-CN" altLang="en-US" sz="1400" smtClean="0"/>
              <a:t>//声明</a:t>
            </a:r>
            <a:r>
              <a:rPr lang="en-US" altLang="zh-CN" sz="1400" smtClean="0"/>
              <a:t>Circle</a:t>
            </a:r>
            <a:r>
              <a:rPr lang="zh-CN" altLang="en-US" sz="1400" smtClean="0"/>
              <a:t>类</a:t>
            </a:r>
            <a:endParaRPr lang="zh-CN" altLang="en-US" sz="1400" smtClean="0"/>
          </a:p>
          <a:p>
            <a:pPr indent="-6350">
              <a:buFontTx/>
              <a:buNone/>
            </a:pPr>
            <a:r>
              <a:rPr lang="en-US" altLang="zh-CN" sz="1400" smtClean="0"/>
              <a:t>class Circle:public Point</a:t>
            </a:r>
            <a:endParaRPr lang="en-US" altLang="zh-CN" sz="1400" smtClean="0"/>
          </a:p>
          <a:p>
            <a:pPr indent="-6350">
              <a:buFontTx/>
              <a:buNone/>
            </a:pPr>
            <a:r>
              <a:rPr lang="en-US" altLang="zh-CN" sz="1400" smtClean="0"/>
              <a:t>{public:</a:t>
            </a:r>
            <a:endParaRPr lang="en-US" altLang="zh-CN" sz="1400" smtClean="0"/>
          </a:p>
          <a:p>
            <a:pPr indent="-6350">
              <a:buFontTx/>
              <a:buNone/>
            </a:pPr>
            <a:r>
              <a:rPr lang="en-US" altLang="zh-CN" sz="1400" smtClean="0"/>
              <a:t>  Circle(float x=0,float y=0,float r=0);</a:t>
            </a:r>
            <a:endParaRPr lang="en-US" altLang="zh-CN" sz="1400" smtClean="0"/>
          </a:p>
          <a:p>
            <a:pPr indent="-6350">
              <a:buFontTx/>
              <a:buNone/>
            </a:pPr>
            <a:r>
              <a:rPr lang="en-US" altLang="zh-CN" sz="1400" smtClean="0"/>
              <a:t>  void setRadius(float);</a:t>
            </a:r>
            <a:endParaRPr lang="en-US" altLang="zh-CN" sz="1400" smtClean="0"/>
          </a:p>
          <a:p>
            <a:pPr indent="-6350">
              <a:buFontTx/>
              <a:buNone/>
            </a:pPr>
            <a:r>
              <a:rPr lang="en-US" altLang="zh-CN" sz="1400" smtClean="0"/>
              <a:t>  float getRadius( ) const;</a:t>
            </a:r>
            <a:endParaRPr lang="en-US" altLang="zh-CN" sz="1400" smtClean="0"/>
          </a:p>
          <a:p>
            <a:pPr indent="-6350">
              <a:buFontTx/>
              <a:buNone/>
            </a:pPr>
            <a:r>
              <a:rPr lang="en-US" altLang="zh-CN" sz="1400" smtClean="0"/>
              <a:t>  virtual float area( ) const;</a:t>
            </a:r>
            <a:endParaRPr lang="en-US" altLang="zh-CN" sz="1400" smtClean="0"/>
          </a:p>
          <a:p>
            <a:pPr indent="-6350">
              <a:buFontTx/>
              <a:buNone/>
            </a:pPr>
            <a:r>
              <a:rPr lang="en-US" altLang="zh-CN" sz="1400" smtClean="0"/>
              <a:t>  virtual void shapeName( ) const {cout&lt;&lt;″Circle:″;}//</a:t>
            </a:r>
            <a:r>
              <a:rPr lang="zh-CN" altLang="en-US" sz="1400" smtClean="0"/>
              <a:t>对虚函数进行再定义</a:t>
            </a:r>
            <a:endParaRPr lang="zh-CN" altLang="en-US" sz="1400" smtClean="0"/>
          </a:p>
          <a:p>
            <a:pPr indent="-6350">
              <a:buFontTx/>
              <a:buNone/>
            </a:pPr>
            <a:r>
              <a:rPr lang="zh-CN" altLang="en-US" sz="1400" smtClean="0"/>
              <a:t>  </a:t>
            </a:r>
            <a:r>
              <a:rPr lang="en-US" altLang="zh-CN" sz="1400" smtClean="0"/>
              <a:t>friend ostream &amp;operator&lt;&lt;(ostream &amp;,const Circle &amp;);</a:t>
            </a:r>
            <a:endParaRPr lang="en-US" altLang="zh-CN" sz="1400" smtClean="0"/>
          </a:p>
          <a:p>
            <a:pPr indent="-6350">
              <a:buFontTx/>
              <a:buNone/>
            </a:pPr>
            <a:r>
              <a:rPr lang="en-US" altLang="zh-CN" sz="1400" smtClean="0"/>
              <a:t>protected:</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虚函数和抽象基类的应用</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800" y="533400"/>
            <a:ext cx="8382000" cy="5991225"/>
          </a:xfrm>
          <a:prstGeom prst="rect">
            <a:avLst/>
          </a:prstGeom>
          <a:noFill/>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en-US" altLang="zh-CN" sz="1400" smtClean="0"/>
              <a:t>  float radius;</a:t>
            </a:r>
            <a:endParaRPr lang="en-US" altLang="zh-CN" sz="1400" smtClean="0"/>
          </a:p>
          <a:p>
            <a:pPr indent="-6350">
              <a:buFontTx/>
              <a:buNone/>
            </a:pPr>
            <a:r>
              <a:rPr lang="en-US" altLang="zh-CN" sz="1400" smtClean="0"/>
              <a:t>};</a:t>
            </a:r>
            <a:endParaRPr lang="en-US" altLang="zh-CN" sz="1400" smtClean="0"/>
          </a:p>
          <a:p>
            <a:pPr indent="-6350">
              <a:buFontTx/>
              <a:buNone/>
            </a:pPr>
            <a:r>
              <a:rPr lang="en-US" altLang="zh-CN" sz="1400" smtClean="0"/>
              <a:t>//</a:t>
            </a:r>
            <a:r>
              <a:rPr lang="zh-CN" altLang="en-US" sz="1400" smtClean="0"/>
              <a:t>声明</a:t>
            </a:r>
            <a:r>
              <a:rPr lang="en-US" altLang="zh-CN" sz="1400" smtClean="0"/>
              <a:t>Circle</a:t>
            </a:r>
            <a:r>
              <a:rPr lang="zh-CN" altLang="en-US" sz="1400" smtClean="0"/>
              <a:t>类成员函数</a:t>
            </a:r>
            <a:endParaRPr lang="zh-CN" altLang="en-US" sz="1400" smtClean="0"/>
          </a:p>
          <a:p>
            <a:pPr indent="-6350">
              <a:buFontTx/>
              <a:buNone/>
            </a:pPr>
            <a:r>
              <a:rPr lang="en-US" altLang="zh-CN" sz="1400" smtClean="0"/>
              <a:t>Circle::Circle(float a,float b,float r):Point(a,b),radius(r){ }</a:t>
            </a:r>
            <a:endParaRPr lang="en-US" altLang="zh-CN" sz="1400" smtClean="0"/>
          </a:p>
          <a:p>
            <a:pPr indent="-6350">
              <a:buFontTx/>
              <a:buNone/>
            </a:pPr>
            <a:endParaRPr lang="en-US" altLang="zh-CN" sz="1400" smtClean="0"/>
          </a:p>
          <a:p>
            <a:pPr indent="-6350">
              <a:buFontTx/>
              <a:buNone/>
            </a:pPr>
            <a:r>
              <a:rPr lang="en-US" altLang="zh-CN" sz="1400" smtClean="0"/>
              <a:t>void Circle::setRadius(float r):radius(r){ }</a:t>
            </a:r>
            <a:endParaRPr lang="en-US" altLang="zh-CN" sz="1400" smtClean="0"/>
          </a:p>
          <a:p>
            <a:pPr indent="-6350">
              <a:buFontTx/>
              <a:buNone/>
            </a:pPr>
            <a:endParaRPr lang="en-US" altLang="zh-CN" sz="1400" smtClean="0"/>
          </a:p>
          <a:p>
            <a:pPr indent="-6350">
              <a:buFontTx/>
              <a:buNone/>
            </a:pPr>
            <a:r>
              <a:rPr lang="en-US" altLang="zh-CN" sz="1400" smtClean="0"/>
              <a:t>float Circle::getRadius( ) const {return radius;}</a:t>
            </a:r>
            <a:endParaRPr lang="en-US" altLang="zh-CN" sz="1400" smtClean="0"/>
          </a:p>
          <a:p>
            <a:pPr indent="-6350">
              <a:buFontTx/>
              <a:buNone/>
            </a:pPr>
            <a:endParaRPr lang="en-US" altLang="zh-CN" sz="1400" smtClean="0"/>
          </a:p>
          <a:p>
            <a:pPr indent="-6350">
              <a:buFontTx/>
              <a:buNone/>
            </a:pPr>
            <a:r>
              <a:rPr lang="en-US" altLang="zh-CN" sz="1400" smtClean="0"/>
              <a:t>float Circle::area( ) const {return 3.14159*radius*radius;}</a:t>
            </a:r>
            <a:endParaRPr lang="en-US" altLang="zh-CN" sz="1400" smtClean="0"/>
          </a:p>
          <a:p>
            <a:pPr indent="-6350">
              <a:buFontTx/>
              <a:buNone/>
            </a:pPr>
            <a:endParaRPr lang="en-US" altLang="zh-CN" sz="1400" smtClean="0"/>
          </a:p>
          <a:p>
            <a:pPr indent="-6350">
              <a:buFontTx/>
              <a:buNone/>
            </a:pPr>
            <a:r>
              <a:rPr lang="en-US" altLang="zh-CN" sz="1400" smtClean="0"/>
              <a:t>ostream &amp;operator&lt;&lt;(ostream &amp;output,const Circle &amp;c)</a:t>
            </a:r>
            <a:endParaRPr lang="en-US" altLang="zh-CN" sz="1400" smtClean="0"/>
          </a:p>
          <a:p>
            <a:pPr indent="-6350">
              <a:buFontTx/>
              <a:buNone/>
            </a:pPr>
            <a:r>
              <a:rPr lang="en-US" altLang="zh-CN" sz="1400" smtClean="0"/>
              <a:t>{output&lt;&lt;″[″&lt;&lt;c.x&lt;&lt;″,″&lt;&lt;c.y&lt;&lt;″], r=″&lt;&lt;c.radius;</a:t>
            </a:r>
            <a:endParaRPr lang="en-US" altLang="zh-CN" sz="1400" smtClean="0"/>
          </a:p>
          <a:p>
            <a:pPr indent="-6350">
              <a:buFontTx/>
              <a:buNone/>
            </a:pPr>
            <a:r>
              <a:rPr lang="en-US" altLang="zh-CN" sz="1400" smtClean="0"/>
              <a:t> return output;</a:t>
            </a:r>
            <a:endParaRPr lang="en-US" altLang="zh-CN" sz="1400" smtClean="0"/>
          </a:p>
          <a:p>
            <a:pPr indent="-6350">
              <a:buFontTx/>
              <a:buNone/>
            </a:pPr>
            <a:r>
              <a:rPr lang="en-US" altLang="zh-CN" sz="1400" smtClean="0"/>
              <a:t>}</a:t>
            </a:r>
            <a:endParaRPr lang="en-US" altLang="zh-CN" sz="1400" smtClean="0"/>
          </a:p>
          <a:p>
            <a:pPr indent="-6350">
              <a:buFontTx/>
              <a:buNone/>
            </a:pPr>
            <a:r>
              <a:rPr lang="zh-CN" altLang="en-US" sz="2400" smtClean="0"/>
              <a:t>第(4)部分</a:t>
            </a:r>
            <a:endParaRPr lang="zh-CN" altLang="en-US" sz="2400" smtClean="0"/>
          </a:p>
          <a:p>
            <a:pPr indent="-6350">
              <a:buFontTx/>
              <a:buNone/>
            </a:pPr>
            <a:r>
              <a:rPr lang="zh-CN" altLang="en-US" sz="1400" smtClean="0"/>
              <a:t>//声明</a:t>
            </a:r>
            <a:r>
              <a:rPr lang="en-US" altLang="zh-CN" sz="1400" smtClean="0"/>
              <a:t>Cylinder</a:t>
            </a:r>
            <a:r>
              <a:rPr lang="zh-CN" altLang="en-US" sz="1400" smtClean="0"/>
              <a:t>类</a:t>
            </a:r>
            <a:endParaRPr lang="zh-CN" altLang="en-US" sz="1400" smtClean="0"/>
          </a:p>
          <a:p>
            <a:pPr indent="-6350">
              <a:buFontTx/>
              <a:buNone/>
            </a:pPr>
            <a:r>
              <a:rPr lang="en-US" altLang="zh-CN" sz="1400" smtClean="0"/>
              <a:t>class Cylinder:public Circle</a:t>
            </a:r>
            <a:endParaRPr lang="en-US" altLang="zh-CN" sz="1400" smtClean="0"/>
          </a:p>
          <a:p>
            <a:pPr indent="-6350">
              <a:buFontTx/>
              <a:buNone/>
            </a:pPr>
            <a:r>
              <a:rPr lang="en-US" altLang="zh-CN" sz="1400" smtClean="0"/>
              <a:t>{public:</a:t>
            </a:r>
            <a:endParaRPr lang="en-US" altLang="zh-CN" sz="1400" smtClean="0"/>
          </a:p>
          <a:p>
            <a:pPr indent="-6350">
              <a:buFontTx/>
              <a:buNone/>
            </a:pPr>
            <a:r>
              <a:rPr lang="en-US" altLang="zh-CN" sz="1400" smtClean="0"/>
              <a:t>  Cylinder (float x=0,float y=0,float r=0,float h=0);</a:t>
            </a:r>
            <a:endParaRPr lang="en-US" altLang="zh-CN" sz="1400" smtClean="0"/>
          </a:p>
          <a:p>
            <a:pPr indent="-6350">
              <a:buFontTx/>
              <a:buNone/>
            </a:pPr>
            <a:r>
              <a:rPr lang="en-US" altLang="zh-CN" sz="1400" smtClean="0"/>
              <a:t>  void setHeight(float);</a:t>
            </a:r>
            <a:endParaRPr lang="en-US" altLang="zh-CN" sz="1400" smtClean="0"/>
          </a:p>
          <a:p>
            <a:pPr indent="-6350">
              <a:buFontTx/>
              <a:buNone/>
            </a:pPr>
            <a:r>
              <a:rPr lang="en-US" altLang="zh-CN" sz="1400" smtClean="0"/>
              <a:t>  virtual float area( ) const;</a:t>
            </a:r>
            <a:endParaRPr lang="en-US" altLang="zh-CN" sz="1400" smtClean="0"/>
          </a:p>
          <a:p>
            <a:pPr indent="-6350">
              <a:buFontTx/>
              <a:buNone/>
            </a:pPr>
            <a:r>
              <a:rPr lang="en-US" altLang="zh-CN" sz="1400" smtClean="0"/>
              <a:t>  virtual float volume( ) const;</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虚函数和抽象基类的应用</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799" y="866775"/>
            <a:ext cx="9620977" cy="5991225"/>
          </a:xfrm>
          <a:prstGeom prst="rect">
            <a:avLst/>
          </a:prstGeom>
          <a:noFill/>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en-US" altLang="zh-CN" sz="1400" dirty="0" smtClean="0"/>
              <a:t>  virtual void </a:t>
            </a:r>
            <a:r>
              <a:rPr lang="en-US" altLang="zh-CN" sz="1400" dirty="0" err="1" smtClean="0"/>
              <a:t>shapeName</a:t>
            </a:r>
            <a:r>
              <a:rPr lang="en-US" altLang="zh-CN" sz="1400" dirty="0" smtClean="0"/>
              <a:t>( ) </a:t>
            </a:r>
            <a:r>
              <a:rPr lang="en-US" altLang="zh-CN" sz="1400" dirty="0" err="1" smtClean="0"/>
              <a:t>const</a:t>
            </a:r>
            <a:r>
              <a:rPr lang="en-US" altLang="zh-CN" sz="1400" dirty="0" smtClean="0"/>
              <a:t> {</a:t>
            </a:r>
            <a:r>
              <a:rPr lang="en-US" altLang="zh-CN" sz="1400" dirty="0" err="1" smtClean="0"/>
              <a:t>cout</a:t>
            </a:r>
            <a:r>
              <a:rPr lang="en-US" altLang="zh-CN" sz="1400" dirty="0" smtClean="0"/>
              <a:t>&lt;&lt;″Cylinder:″;}//</a:t>
            </a:r>
            <a:r>
              <a:rPr lang="zh-CN" altLang="en-US" sz="1400" dirty="0" smtClean="0"/>
              <a:t>对虚函数进行再定义</a:t>
            </a:r>
            <a:endParaRPr lang="zh-CN" altLang="en-US" sz="1400" dirty="0" smtClean="0"/>
          </a:p>
          <a:p>
            <a:pPr indent="-6350">
              <a:buFontTx/>
              <a:buNone/>
            </a:pPr>
            <a:r>
              <a:rPr lang="zh-CN" altLang="en-US" sz="1400" dirty="0" smtClean="0"/>
              <a:t>  </a:t>
            </a:r>
            <a:r>
              <a:rPr lang="en-US" altLang="zh-CN" sz="1400" dirty="0" smtClean="0"/>
              <a:t>friend </a:t>
            </a:r>
            <a:r>
              <a:rPr lang="en-US" altLang="zh-CN" sz="1400" dirty="0" err="1" smtClean="0"/>
              <a:t>ostream</a:t>
            </a:r>
            <a:r>
              <a:rPr lang="en-US" altLang="zh-CN" sz="1400" dirty="0" smtClean="0"/>
              <a:t>&amp; operator&lt;&lt;(</a:t>
            </a:r>
            <a:r>
              <a:rPr lang="en-US" altLang="zh-CN" sz="1400" dirty="0" err="1" smtClean="0"/>
              <a:t>ostream</a:t>
            </a:r>
            <a:r>
              <a:rPr lang="en-US" altLang="zh-CN" sz="1400" dirty="0" smtClean="0"/>
              <a:t>&amp;,</a:t>
            </a:r>
            <a:r>
              <a:rPr lang="en-US" altLang="zh-CN" sz="1400" dirty="0" err="1" smtClean="0"/>
              <a:t>const</a:t>
            </a:r>
            <a:r>
              <a:rPr lang="en-US" altLang="zh-CN" sz="1400" dirty="0" smtClean="0"/>
              <a:t> Cylinder&amp;);</a:t>
            </a:r>
            <a:endParaRPr lang="en-US" altLang="zh-CN" sz="1400" dirty="0" smtClean="0"/>
          </a:p>
          <a:p>
            <a:pPr indent="-6350">
              <a:buFontTx/>
              <a:buNone/>
            </a:pPr>
            <a:r>
              <a:rPr lang="en-US" altLang="zh-CN" sz="1400" dirty="0" smtClean="0"/>
              <a:t> protected:</a:t>
            </a:r>
            <a:endParaRPr lang="en-US" altLang="zh-CN" sz="1400" dirty="0" smtClean="0"/>
          </a:p>
          <a:p>
            <a:pPr indent="-6350">
              <a:buFontTx/>
              <a:buNone/>
            </a:pPr>
            <a:r>
              <a:rPr lang="en-US" altLang="zh-CN" sz="1400" dirty="0" smtClean="0"/>
              <a:t>  float height;</a:t>
            </a:r>
            <a:endParaRPr lang="en-US" altLang="zh-CN" sz="1400" dirty="0" smtClean="0"/>
          </a:p>
          <a:p>
            <a:pPr indent="-6350">
              <a:buFontTx/>
              <a:buNone/>
            </a:pPr>
            <a:r>
              <a:rPr lang="en-US" altLang="zh-CN" sz="1400" dirty="0" smtClean="0"/>
              <a:t>};</a:t>
            </a:r>
            <a:endParaRPr lang="en-US" altLang="zh-CN" sz="1400" dirty="0" smtClean="0"/>
          </a:p>
          <a:p>
            <a:pPr indent="-6350">
              <a:buFontTx/>
              <a:buNone/>
            </a:pPr>
            <a:r>
              <a:rPr lang="en-US" altLang="zh-CN" sz="1400" dirty="0" smtClean="0"/>
              <a:t>//</a:t>
            </a:r>
            <a:r>
              <a:rPr lang="zh-CN" altLang="en-US" sz="1400" dirty="0" smtClean="0"/>
              <a:t>定义</a:t>
            </a:r>
            <a:r>
              <a:rPr lang="en-US" altLang="zh-CN" sz="1400" dirty="0" smtClean="0"/>
              <a:t>Cylinder</a:t>
            </a:r>
            <a:r>
              <a:rPr lang="zh-CN" altLang="en-US" sz="1400" dirty="0" smtClean="0"/>
              <a:t>类成员函数</a:t>
            </a:r>
            <a:endParaRPr lang="zh-CN" altLang="en-US" sz="1400" dirty="0" smtClean="0"/>
          </a:p>
          <a:p>
            <a:pPr indent="-6350">
              <a:buFontTx/>
              <a:buNone/>
            </a:pPr>
            <a:r>
              <a:rPr lang="en-US" altLang="zh-CN" sz="1400" dirty="0" smtClean="0"/>
              <a:t>Cylinder::Cylinder(float </a:t>
            </a:r>
            <a:r>
              <a:rPr lang="en-US" altLang="zh-CN" sz="1400" dirty="0" err="1" smtClean="0"/>
              <a:t>a,float</a:t>
            </a:r>
            <a:r>
              <a:rPr lang="en-US" altLang="zh-CN" sz="1400" dirty="0" smtClean="0"/>
              <a:t> </a:t>
            </a:r>
            <a:r>
              <a:rPr lang="en-US" altLang="zh-CN" sz="1400" dirty="0" err="1" smtClean="0"/>
              <a:t>b,float</a:t>
            </a:r>
            <a:r>
              <a:rPr lang="en-US" altLang="zh-CN" sz="1400" dirty="0" smtClean="0"/>
              <a:t> </a:t>
            </a:r>
            <a:r>
              <a:rPr lang="en-US" altLang="zh-CN" sz="1400" dirty="0" err="1" smtClean="0"/>
              <a:t>r,float</a:t>
            </a:r>
            <a:r>
              <a:rPr lang="en-US" altLang="zh-CN" sz="1400" dirty="0" smtClean="0"/>
              <a:t> h)</a:t>
            </a:r>
            <a:endParaRPr lang="en-US" altLang="zh-CN" sz="1400" dirty="0" smtClean="0"/>
          </a:p>
          <a:p>
            <a:pPr indent="-6350">
              <a:buFontTx/>
              <a:buNone/>
            </a:pPr>
            <a:r>
              <a:rPr lang="en-US" altLang="zh-CN" sz="1400" dirty="0" smtClean="0"/>
              <a:t>    :Circle(</a:t>
            </a:r>
            <a:r>
              <a:rPr lang="en-US" altLang="zh-CN" sz="1400" dirty="0" err="1" smtClean="0"/>
              <a:t>a,b,r</a:t>
            </a:r>
            <a:r>
              <a:rPr lang="en-US" altLang="zh-CN" sz="1400" dirty="0" smtClean="0"/>
              <a:t>),height(h){ }</a:t>
            </a:r>
            <a:endParaRPr lang="en-US" altLang="zh-CN" sz="1400" dirty="0" smtClean="0"/>
          </a:p>
          <a:p>
            <a:pPr indent="-6350">
              <a:buFontTx/>
              <a:buNone/>
            </a:pPr>
            <a:endParaRPr lang="en-US" altLang="zh-CN" sz="1400" dirty="0" smtClean="0"/>
          </a:p>
          <a:p>
            <a:pPr indent="-6350">
              <a:buFontTx/>
              <a:buNone/>
            </a:pPr>
            <a:r>
              <a:rPr lang="en-US" altLang="zh-CN" sz="1400" dirty="0" smtClean="0"/>
              <a:t>void Cylinder::</a:t>
            </a:r>
            <a:r>
              <a:rPr lang="en-US" altLang="zh-CN" sz="1400" dirty="0" err="1" smtClean="0"/>
              <a:t>setHeight</a:t>
            </a:r>
            <a:r>
              <a:rPr lang="en-US" altLang="zh-CN" sz="1400" dirty="0" smtClean="0"/>
              <a:t>(float h){height=h;}</a:t>
            </a:r>
            <a:endParaRPr lang="en-US" altLang="zh-CN" sz="1400" dirty="0" smtClean="0"/>
          </a:p>
          <a:p>
            <a:pPr indent="-6350">
              <a:buFontTx/>
              <a:buNone/>
            </a:pPr>
            <a:endParaRPr lang="en-US" altLang="zh-CN" sz="1400" dirty="0" smtClean="0"/>
          </a:p>
          <a:p>
            <a:pPr indent="-6350">
              <a:buFontTx/>
              <a:buNone/>
            </a:pPr>
            <a:r>
              <a:rPr lang="en-US" altLang="zh-CN" sz="1400" dirty="0" smtClean="0"/>
              <a:t>float Cylinder::area( ) </a:t>
            </a:r>
            <a:r>
              <a:rPr lang="en-US" altLang="zh-CN" sz="1400" dirty="0" err="1" smtClean="0"/>
              <a:t>const</a:t>
            </a:r>
            <a:endParaRPr lang="en-US" altLang="zh-CN" sz="1400" dirty="0" smtClean="0"/>
          </a:p>
          <a:p>
            <a:pPr indent="-6350">
              <a:buFontTx/>
              <a:buNone/>
            </a:pPr>
            <a:r>
              <a:rPr lang="en-US" altLang="zh-CN" sz="1400" dirty="0" smtClean="0"/>
              <a:t>{ return 2*Circle::area( )+2*3.14159*radius*height;}</a:t>
            </a:r>
            <a:endParaRPr lang="en-US" altLang="zh-CN" sz="1400" dirty="0" smtClean="0"/>
          </a:p>
          <a:p>
            <a:pPr indent="-6350">
              <a:buFontTx/>
              <a:buNone/>
            </a:pPr>
            <a:endParaRPr lang="en-US" altLang="zh-CN" sz="1400" dirty="0" smtClean="0"/>
          </a:p>
          <a:p>
            <a:pPr indent="-6350">
              <a:buFontTx/>
              <a:buNone/>
            </a:pPr>
            <a:r>
              <a:rPr lang="en-US" altLang="zh-CN" sz="1400" dirty="0" smtClean="0"/>
              <a:t>float Cylinder::volume( ) </a:t>
            </a:r>
            <a:r>
              <a:rPr lang="en-US" altLang="zh-CN" sz="1400" dirty="0" err="1" smtClean="0"/>
              <a:t>const</a:t>
            </a:r>
            <a:endParaRPr lang="en-US" altLang="zh-CN" sz="1400" dirty="0" smtClean="0"/>
          </a:p>
          <a:p>
            <a:pPr indent="-6350">
              <a:buFontTx/>
              <a:buNone/>
            </a:pPr>
            <a:r>
              <a:rPr lang="en-US" altLang="zh-CN" sz="1400" dirty="0" smtClean="0"/>
              <a:t>{return Circle::area( )*height;}</a:t>
            </a:r>
            <a:endParaRPr lang="en-US" altLang="zh-CN" sz="1400" dirty="0" smtClean="0"/>
          </a:p>
          <a:p>
            <a:pPr indent="-6350">
              <a:buFontTx/>
              <a:buNone/>
            </a:pPr>
            <a:endParaRPr lang="en-US" altLang="zh-CN" sz="1400" dirty="0" smtClean="0"/>
          </a:p>
          <a:p>
            <a:pPr indent="-6350">
              <a:buFontTx/>
              <a:buNone/>
            </a:pPr>
            <a:r>
              <a:rPr lang="en-US" altLang="zh-CN" sz="1400" dirty="0" err="1" smtClean="0"/>
              <a:t>ostream</a:t>
            </a:r>
            <a:r>
              <a:rPr lang="en-US" altLang="zh-CN" sz="1400" dirty="0" smtClean="0"/>
              <a:t> &amp;operator&lt;&lt;(</a:t>
            </a:r>
            <a:r>
              <a:rPr lang="en-US" altLang="zh-CN" sz="1400" dirty="0" err="1" smtClean="0"/>
              <a:t>ostream</a:t>
            </a:r>
            <a:r>
              <a:rPr lang="en-US" altLang="zh-CN" sz="1400" dirty="0" smtClean="0"/>
              <a:t> &amp;</a:t>
            </a:r>
            <a:r>
              <a:rPr lang="en-US" altLang="zh-CN" sz="1400" dirty="0" err="1" smtClean="0"/>
              <a:t>output,const</a:t>
            </a:r>
            <a:r>
              <a:rPr lang="en-US" altLang="zh-CN" sz="1400" dirty="0" smtClean="0"/>
              <a:t> Cylinder&amp; cy)</a:t>
            </a:r>
            <a:endParaRPr lang="en-US" altLang="zh-CN" sz="1400" dirty="0" smtClean="0"/>
          </a:p>
          <a:p>
            <a:pPr indent="-6350">
              <a:buFontTx/>
              <a:buNone/>
            </a:pPr>
            <a:r>
              <a:rPr lang="en-US" altLang="zh-CN" sz="1400" dirty="0" smtClean="0"/>
              <a:t>{output&lt;&lt;″[″&lt;&lt;</a:t>
            </a:r>
            <a:r>
              <a:rPr lang="en-US" altLang="zh-CN" sz="1400" dirty="0" err="1" smtClean="0"/>
              <a:t>cy.x</a:t>
            </a:r>
            <a:r>
              <a:rPr lang="en-US" altLang="zh-CN" sz="1400" dirty="0" smtClean="0"/>
              <a:t>&lt;&lt;″,″&lt;&lt;</a:t>
            </a:r>
            <a:r>
              <a:rPr lang="en-US" altLang="zh-CN" sz="1400" dirty="0" err="1" smtClean="0"/>
              <a:t>cy.y</a:t>
            </a:r>
            <a:r>
              <a:rPr lang="en-US" altLang="zh-CN" sz="1400" dirty="0" smtClean="0"/>
              <a:t>&lt;&lt;″], r=″&lt;&lt;</a:t>
            </a:r>
            <a:r>
              <a:rPr lang="en-US" altLang="zh-CN" sz="1400" dirty="0" err="1" smtClean="0"/>
              <a:t>cy.radius</a:t>
            </a:r>
            <a:r>
              <a:rPr lang="en-US" altLang="zh-CN" sz="1400" dirty="0" smtClean="0"/>
              <a:t>&lt;&lt;″, h=″&lt;&lt;</a:t>
            </a:r>
            <a:r>
              <a:rPr lang="en-US" altLang="zh-CN" sz="1400" dirty="0" err="1" smtClean="0"/>
              <a:t>cy.height</a:t>
            </a:r>
            <a:r>
              <a:rPr lang="en-US" altLang="zh-CN" sz="1400" dirty="0" smtClean="0"/>
              <a:t>;</a:t>
            </a:r>
            <a:endParaRPr lang="en-US" altLang="zh-CN" sz="1400" dirty="0" smtClean="0"/>
          </a:p>
          <a:p>
            <a:pPr indent="-6350">
              <a:buFontTx/>
              <a:buNone/>
            </a:pPr>
            <a:r>
              <a:rPr lang="en-US" altLang="zh-CN" sz="1400" dirty="0" smtClean="0"/>
              <a:t>return output;</a:t>
            </a:r>
            <a:endParaRPr lang="en-US" altLang="zh-CN" sz="1400" dirty="0" smtClean="0"/>
          </a:p>
          <a:p>
            <a:pPr indent="-6350">
              <a:buFontTx/>
              <a:buNone/>
            </a:pPr>
            <a:r>
              <a:rPr lang="en-US" altLang="zh-CN" sz="1400" dirty="0" smtClean="0"/>
              <a:t>}</a:t>
            </a:r>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虚函数和抽象基类的应用</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625888" y="1001070"/>
            <a:ext cx="8382000" cy="5991225"/>
          </a:xfrm>
          <a:prstGeom prst="rect">
            <a:avLst/>
          </a:prstGeom>
          <a:noFill/>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zh-CN" altLang="en-US" dirty="0" smtClean="0"/>
              <a:t>第(5)部分</a:t>
            </a:r>
            <a:endParaRPr lang="zh-CN" altLang="en-US" dirty="0" smtClean="0"/>
          </a:p>
          <a:p>
            <a:pPr indent="-6350">
              <a:buFontTx/>
              <a:buNone/>
            </a:pPr>
            <a:r>
              <a:rPr lang="zh-CN" altLang="en-US" sz="1400" dirty="0" smtClean="0"/>
              <a:t>//</a:t>
            </a:r>
            <a:r>
              <a:rPr lang="en-US" altLang="zh-CN" sz="1400" dirty="0" smtClean="0"/>
              <a:t>main</a:t>
            </a:r>
            <a:r>
              <a:rPr lang="zh-CN" altLang="en-US" sz="1400" dirty="0" smtClean="0"/>
              <a:t>函数</a:t>
            </a:r>
            <a:endParaRPr lang="zh-CN" altLang="en-US" sz="1400" dirty="0" smtClean="0"/>
          </a:p>
          <a:p>
            <a:pPr indent="-6350">
              <a:buFontTx/>
              <a:buNone/>
            </a:pPr>
            <a:r>
              <a:rPr lang="en-US" altLang="zh-CN" sz="1400" dirty="0" err="1" smtClean="0"/>
              <a:t>int</a:t>
            </a:r>
            <a:r>
              <a:rPr lang="en-US" altLang="zh-CN" sz="1400" dirty="0" smtClean="0"/>
              <a:t> main( )</a:t>
            </a:r>
            <a:endParaRPr lang="en-US" altLang="zh-CN" sz="1400" dirty="0" smtClean="0"/>
          </a:p>
          <a:p>
            <a:pPr indent="-6350">
              <a:buFontTx/>
              <a:buNone/>
            </a:pPr>
            <a:r>
              <a:rPr lang="en-US" altLang="zh-CN" sz="1400" dirty="0" smtClean="0"/>
              <a:t>{Point point(3.2,4.5);//</a:t>
            </a:r>
            <a:r>
              <a:rPr lang="zh-CN" altLang="en-US" sz="1400" dirty="0" smtClean="0"/>
              <a:t>建立</a:t>
            </a:r>
            <a:r>
              <a:rPr lang="en-US" altLang="zh-CN" sz="1400" dirty="0" smtClean="0"/>
              <a:t>Point</a:t>
            </a:r>
            <a:r>
              <a:rPr lang="zh-CN" altLang="en-US" sz="1400" dirty="0" smtClean="0"/>
              <a:t>类对象</a:t>
            </a:r>
            <a:r>
              <a:rPr lang="en-US" altLang="zh-CN" sz="1400" dirty="0" smtClean="0"/>
              <a:t>point</a:t>
            </a:r>
            <a:endParaRPr lang="en-US" altLang="zh-CN" sz="1400" dirty="0" smtClean="0"/>
          </a:p>
          <a:p>
            <a:pPr indent="-6350">
              <a:buFontTx/>
              <a:buNone/>
            </a:pPr>
            <a:r>
              <a:rPr lang="en-US" altLang="zh-CN" sz="1400" dirty="0" smtClean="0"/>
              <a:t> Circle circle(2.4,1.2,5.6);                     //</a:t>
            </a:r>
            <a:r>
              <a:rPr lang="zh-CN" altLang="en-US" sz="1400" dirty="0" smtClean="0"/>
              <a:t>建立</a:t>
            </a:r>
            <a:r>
              <a:rPr lang="en-US" altLang="zh-CN" sz="1400" dirty="0" smtClean="0"/>
              <a:t>Circle</a:t>
            </a:r>
            <a:r>
              <a:rPr lang="zh-CN" altLang="en-US" sz="1400" dirty="0" smtClean="0"/>
              <a:t>类对象</a:t>
            </a:r>
            <a:r>
              <a:rPr lang="en-US" altLang="zh-CN" sz="1400" dirty="0" smtClean="0"/>
              <a:t>circle</a:t>
            </a:r>
            <a:endParaRPr lang="en-US" altLang="zh-CN" sz="1400" dirty="0" smtClean="0"/>
          </a:p>
          <a:p>
            <a:pPr indent="-6350">
              <a:buFontTx/>
              <a:buNone/>
            </a:pPr>
            <a:r>
              <a:rPr lang="en-US" altLang="zh-CN" sz="1400" dirty="0" smtClean="0"/>
              <a:t> Cylinder cylinder(3.5,6.4,5.2,10.5);            //</a:t>
            </a:r>
            <a:r>
              <a:rPr lang="zh-CN" altLang="en-US" sz="1400" dirty="0" smtClean="0"/>
              <a:t>建立</a:t>
            </a:r>
            <a:r>
              <a:rPr lang="en-US" altLang="zh-CN" sz="1400" dirty="0" smtClean="0"/>
              <a:t>Cylinder</a:t>
            </a:r>
            <a:r>
              <a:rPr lang="zh-CN" altLang="en-US" sz="1400" dirty="0" smtClean="0"/>
              <a:t>类对象</a:t>
            </a:r>
            <a:r>
              <a:rPr lang="en-US" altLang="zh-CN" sz="1400" dirty="0" smtClean="0"/>
              <a:t>cylinder</a:t>
            </a:r>
            <a:endParaRPr lang="en-US" altLang="zh-CN" sz="1400" dirty="0" smtClean="0"/>
          </a:p>
          <a:p>
            <a:pPr indent="-6350">
              <a:buFontTx/>
              <a:buNone/>
            </a:pPr>
            <a:r>
              <a:rPr lang="en-US" altLang="zh-CN" sz="1400" dirty="0" smtClean="0"/>
              <a:t> </a:t>
            </a:r>
            <a:r>
              <a:rPr lang="en-US" altLang="zh-CN" sz="1400" dirty="0" err="1" smtClean="0"/>
              <a:t>point.shapeName</a:t>
            </a:r>
            <a:r>
              <a:rPr lang="en-US" altLang="zh-CN" sz="1400" dirty="0" smtClean="0"/>
              <a:t>();                              //</a:t>
            </a:r>
            <a:r>
              <a:rPr lang="zh-CN" altLang="en-US" sz="1400" dirty="0" smtClean="0"/>
              <a:t>静态关联</a:t>
            </a:r>
            <a:endParaRPr lang="zh-CN" altLang="en-US" sz="1400" dirty="0" smtClean="0"/>
          </a:p>
          <a:p>
            <a:pPr indent="-6350">
              <a:buFontTx/>
              <a:buNone/>
            </a:pPr>
            <a:r>
              <a:rPr lang="zh-CN" altLang="en-US" sz="1400" dirty="0" smtClean="0"/>
              <a:t> </a:t>
            </a:r>
            <a:r>
              <a:rPr lang="en-US" altLang="zh-CN" sz="1400" dirty="0" err="1" smtClean="0"/>
              <a:t>cout</a:t>
            </a:r>
            <a:r>
              <a:rPr lang="en-US" altLang="zh-CN" sz="1400" dirty="0" smtClean="0"/>
              <a:t>&lt;&lt;point&lt;&lt;</a:t>
            </a:r>
            <a:r>
              <a:rPr lang="en-US" altLang="zh-CN" sz="1400" dirty="0" err="1" smtClean="0"/>
              <a:t>endl</a:t>
            </a:r>
            <a:r>
              <a:rPr lang="en-US" altLang="zh-CN" sz="1400" dirty="0" smtClean="0"/>
              <a:t>;</a:t>
            </a:r>
            <a:endParaRPr lang="en-US" altLang="zh-CN" sz="1400" dirty="0" smtClean="0"/>
          </a:p>
          <a:p>
            <a:pPr indent="-6350">
              <a:buFontTx/>
              <a:buNone/>
            </a:pPr>
            <a:endParaRPr lang="en-US" altLang="zh-CN" sz="1400" dirty="0" smtClean="0"/>
          </a:p>
          <a:p>
            <a:pPr indent="-6350">
              <a:buFontTx/>
              <a:buNone/>
            </a:pPr>
            <a:r>
              <a:rPr lang="en-US" altLang="zh-CN" sz="1400" dirty="0" smtClean="0"/>
              <a:t> </a:t>
            </a:r>
            <a:r>
              <a:rPr lang="en-US" altLang="zh-CN" sz="1400" dirty="0" err="1" smtClean="0"/>
              <a:t>circle.shapeName</a:t>
            </a:r>
            <a:r>
              <a:rPr lang="en-US" altLang="zh-CN" sz="1400" dirty="0" smtClean="0"/>
              <a:t>();                             //</a:t>
            </a:r>
            <a:r>
              <a:rPr lang="zh-CN" altLang="en-US" sz="1400" dirty="0" smtClean="0"/>
              <a:t>静态关联</a:t>
            </a:r>
            <a:endParaRPr lang="zh-CN" altLang="en-US" sz="1400" dirty="0" smtClean="0"/>
          </a:p>
          <a:p>
            <a:pPr indent="-6350">
              <a:buFontTx/>
              <a:buNone/>
            </a:pPr>
            <a:r>
              <a:rPr lang="zh-CN" altLang="en-US" sz="1400" dirty="0" smtClean="0"/>
              <a:t> </a:t>
            </a:r>
            <a:r>
              <a:rPr lang="en-US" altLang="zh-CN" sz="1400" dirty="0" err="1" smtClean="0"/>
              <a:t>cout</a:t>
            </a:r>
            <a:r>
              <a:rPr lang="en-US" altLang="zh-CN" sz="1400" dirty="0" smtClean="0"/>
              <a:t>&lt;&lt;circle&lt;&lt;</a:t>
            </a:r>
            <a:r>
              <a:rPr lang="en-US" altLang="zh-CN" sz="1400" dirty="0" err="1" smtClean="0"/>
              <a:t>endl</a:t>
            </a:r>
            <a:r>
              <a:rPr lang="en-US" altLang="zh-CN" sz="1400" dirty="0" smtClean="0"/>
              <a:t>;</a:t>
            </a:r>
            <a:endParaRPr lang="en-US" altLang="zh-CN" sz="1400" dirty="0" smtClean="0"/>
          </a:p>
          <a:p>
            <a:pPr indent="-6350">
              <a:buFontTx/>
              <a:buNone/>
            </a:pPr>
            <a:endParaRPr lang="en-US" altLang="zh-CN" sz="1400" dirty="0" smtClean="0"/>
          </a:p>
          <a:p>
            <a:pPr indent="-6350">
              <a:buFontTx/>
              <a:buNone/>
            </a:pPr>
            <a:r>
              <a:rPr lang="en-US" altLang="zh-CN" sz="1400" dirty="0" smtClean="0"/>
              <a:t> </a:t>
            </a:r>
            <a:r>
              <a:rPr lang="en-US" altLang="zh-CN" sz="1400" dirty="0" err="1" smtClean="0"/>
              <a:t>cylinder.shapeName</a:t>
            </a:r>
            <a:r>
              <a:rPr lang="en-US" altLang="zh-CN" sz="1400" dirty="0" smtClean="0"/>
              <a:t>();                           //</a:t>
            </a:r>
            <a:r>
              <a:rPr lang="zh-CN" altLang="en-US" sz="1400" dirty="0" smtClean="0"/>
              <a:t>静态关联</a:t>
            </a:r>
            <a:endParaRPr lang="zh-CN" altLang="en-US" sz="1400" dirty="0" smtClean="0"/>
          </a:p>
          <a:p>
            <a:pPr indent="-6350">
              <a:buFontTx/>
              <a:buNone/>
            </a:pPr>
            <a:r>
              <a:rPr lang="zh-CN" altLang="en-US" sz="1400" dirty="0" smtClean="0"/>
              <a:t> </a:t>
            </a:r>
            <a:r>
              <a:rPr lang="en-US" altLang="zh-CN" sz="1400" dirty="0" err="1" smtClean="0"/>
              <a:t>cout</a:t>
            </a:r>
            <a:r>
              <a:rPr lang="en-US" altLang="zh-CN" sz="1400" dirty="0" smtClean="0"/>
              <a:t>&lt;&lt;cylinder&lt;&lt;</a:t>
            </a:r>
            <a:r>
              <a:rPr lang="en-US" altLang="zh-CN" sz="1400" dirty="0" err="1" smtClean="0"/>
              <a:t>endl</a:t>
            </a:r>
            <a:r>
              <a:rPr lang="en-US" altLang="zh-CN" sz="1400" dirty="0" smtClean="0"/>
              <a:t>&lt;&lt;</a:t>
            </a:r>
            <a:r>
              <a:rPr lang="en-US" altLang="zh-CN" sz="1400" dirty="0" err="1" smtClean="0"/>
              <a:t>endl</a:t>
            </a:r>
            <a:r>
              <a:rPr lang="en-US" altLang="zh-CN" sz="1400" dirty="0" smtClean="0"/>
              <a:t>;</a:t>
            </a:r>
            <a:endParaRPr lang="en-US" altLang="zh-CN" sz="1400" dirty="0" smtClean="0"/>
          </a:p>
          <a:p>
            <a:pPr indent="-6350">
              <a:buFontTx/>
              <a:buNone/>
            </a:pPr>
            <a:endParaRPr lang="en-US" altLang="zh-CN" sz="1400" dirty="0" smtClean="0"/>
          </a:p>
          <a:p>
            <a:pPr indent="-6350">
              <a:buFontTx/>
              <a:buNone/>
            </a:pPr>
            <a:r>
              <a:rPr lang="en-US" altLang="zh-CN" sz="1400" dirty="0" smtClean="0"/>
              <a:t> Shape *</a:t>
            </a:r>
            <a:r>
              <a:rPr lang="en-US" altLang="zh-CN" sz="1400" dirty="0" err="1" smtClean="0"/>
              <a:t>pt</a:t>
            </a:r>
            <a:r>
              <a:rPr lang="en-US" altLang="zh-CN" sz="1400" dirty="0" smtClean="0"/>
              <a:t>;                                      //</a:t>
            </a:r>
            <a:r>
              <a:rPr lang="zh-CN" altLang="en-US" sz="1400" dirty="0" smtClean="0"/>
              <a:t>定义基类指针</a:t>
            </a:r>
            <a:endParaRPr lang="zh-CN" altLang="en-US" sz="1400" dirty="0" smtClean="0"/>
          </a:p>
          <a:p>
            <a:pPr indent="-6350">
              <a:buFontTx/>
              <a:buNone/>
            </a:pPr>
            <a:endParaRPr lang="zh-CN" altLang="en-US" sz="1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虚函数和抽象基类的应用</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25740" y="1059088"/>
            <a:ext cx="11424745" cy="5139288"/>
          </a:xfrm>
          <a:prstGeom prst="rect">
            <a:avLst/>
          </a:prstGeom>
          <a:noFill/>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zh-CN" altLang="en-US" sz="1600" dirty="0"/>
              <a:t> </a:t>
            </a:r>
            <a:r>
              <a:rPr lang="en-US" altLang="zh-CN" sz="1600" dirty="0" err="1"/>
              <a:t>pt</a:t>
            </a:r>
            <a:r>
              <a:rPr lang="en-US" altLang="zh-CN" sz="1600" dirty="0"/>
              <a:t>=&amp;point;                                      //</a:t>
            </a:r>
            <a:r>
              <a:rPr lang="zh-CN" altLang="en-US" sz="1600" dirty="0"/>
              <a:t>指针指向</a:t>
            </a:r>
            <a:r>
              <a:rPr lang="en-US" altLang="zh-CN" sz="1600" dirty="0"/>
              <a:t>Point</a:t>
            </a:r>
            <a:r>
              <a:rPr lang="zh-CN" altLang="en-US" sz="1600" dirty="0"/>
              <a:t>类对象</a:t>
            </a:r>
            <a:endParaRPr lang="zh-CN" altLang="en-US" sz="1600" dirty="0"/>
          </a:p>
          <a:p>
            <a:pPr indent="-6350">
              <a:buFontTx/>
              <a:buNone/>
            </a:pPr>
            <a:r>
              <a:rPr lang="zh-CN" altLang="en-US" sz="1600" dirty="0"/>
              <a:t> </a:t>
            </a:r>
            <a:r>
              <a:rPr lang="en-US" altLang="zh-CN" sz="1600" dirty="0" err="1"/>
              <a:t>pt</a:t>
            </a:r>
            <a:r>
              <a:rPr lang="en-US" altLang="zh-CN" sz="1600" dirty="0"/>
              <a:t>-&gt;</a:t>
            </a:r>
            <a:r>
              <a:rPr lang="en-US" altLang="zh-CN" sz="1600" dirty="0" err="1"/>
              <a:t>shapeName</a:t>
            </a:r>
            <a:r>
              <a:rPr lang="en-US" altLang="zh-CN" sz="1600" dirty="0"/>
              <a:t>( );                                //</a:t>
            </a:r>
            <a:r>
              <a:rPr lang="zh-CN" altLang="en-US" sz="1600" dirty="0"/>
              <a:t>动态关联</a:t>
            </a:r>
            <a:endParaRPr lang="zh-CN" altLang="en-US" sz="1600" dirty="0"/>
          </a:p>
          <a:p>
            <a:pPr indent="-6350">
              <a:buFontTx/>
              <a:buNone/>
            </a:pPr>
            <a:r>
              <a:rPr lang="zh-CN" altLang="en-US" sz="1600" dirty="0"/>
              <a:t> </a:t>
            </a:r>
            <a:r>
              <a:rPr lang="en-US" altLang="zh-CN" sz="1600" dirty="0" err="1"/>
              <a:t>cout</a:t>
            </a:r>
            <a:r>
              <a:rPr lang="en-US" altLang="zh-CN" sz="1600" dirty="0"/>
              <a:t>&lt;&lt;″x=″&lt;&lt;</a:t>
            </a:r>
            <a:r>
              <a:rPr lang="en-US" altLang="zh-CN" sz="1600" dirty="0" err="1"/>
              <a:t>point.getX</a:t>
            </a:r>
            <a:r>
              <a:rPr lang="en-US" altLang="zh-CN" sz="1600" dirty="0"/>
              <a:t>( )&lt;&lt;″,y=″&lt;&lt;</a:t>
            </a:r>
            <a:r>
              <a:rPr lang="en-US" altLang="zh-CN" sz="1600" dirty="0" err="1"/>
              <a:t>point.getY</a:t>
            </a:r>
            <a:r>
              <a:rPr lang="en-US" altLang="zh-CN" sz="1600" dirty="0"/>
              <a:t>( )&lt;&lt;″\\</a:t>
            </a:r>
            <a:r>
              <a:rPr lang="en-US" altLang="zh-CN" sz="1600" dirty="0" err="1"/>
              <a:t>narea</a:t>
            </a:r>
            <a:r>
              <a:rPr lang="en-US" altLang="zh-CN" sz="1600" dirty="0"/>
              <a:t>=″&lt;&lt;</a:t>
            </a:r>
            <a:r>
              <a:rPr lang="en-US" altLang="zh-CN" sz="1600" dirty="0" err="1"/>
              <a:t>pt</a:t>
            </a:r>
            <a:r>
              <a:rPr lang="en-US" altLang="zh-CN" sz="1600" dirty="0"/>
              <a:t>-&gt;area( )</a:t>
            </a:r>
            <a:endParaRPr lang="en-US" altLang="zh-CN" sz="1600" dirty="0"/>
          </a:p>
          <a:p>
            <a:pPr indent="-6350">
              <a:buFontTx/>
              <a:buNone/>
            </a:pPr>
            <a:r>
              <a:rPr lang="en-US" altLang="zh-CN" sz="1600" dirty="0"/>
              <a:t>     &lt;&lt;″\\</a:t>
            </a:r>
            <a:r>
              <a:rPr lang="en-US" altLang="zh-CN" sz="1600" dirty="0" err="1"/>
              <a:t>nvolume</a:t>
            </a:r>
            <a:r>
              <a:rPr lang="en-US" altLang="zh-CN" sz="1600" dirty="0"/>
              <a:t>=″&lt;&lt;</a:t>
            </a:r>
            <a:r>
              <a:rPr lang="en-US" altLang="zh-CN" sz="1600" dirty="0" err="1"/>
              <a:t>pt</a:t>
            </a:r>
            <a:r>
              <a:rPr lang="en-US" altLang="zh-CN" sz="1600" dirty="0"/>
              <a:t>-&gt;volume()&lt;&lt;″\\n\\n″;</a:t>
            </a:r>
            <a:endParaRPr lang="en-US" altLang="zh-CN" sz="1600" dirty="0"/>
          </a:p>
          <a:p>
            <a:pPr indent="-6350">
              <a:buFontTx/>
              <a:buNone/>
            </a:pPr>
            <a:endParaRPr lang="en-US" altLang="zh-CN" sz="1600" dirty="0"/>
          </a:p>
          <a:p>
            <a:pPr indent="-6350">
              <a:buFontTx/>
              <a:buNone/>
            </a:pPr>
            <a:r>
              <a:rPr lang="en-US" altLang="zh-CN" sz="1600" dirty="0"/>
              <a:t> </a:t>
            </a:r>
            <a:r>
              <a:rPr lang="en-US" altLang="zh-CN" sz="1600" dirty="0" err="1"/>
              <a:t>pt</a:t>
            </a:r>
            <a:r>
              <a:rPr lang="en-US" altLang="zh-CN" sz="1600" dirty="0"/>
              <a:t>=&amp;circle;                                     //</a:t>
            </a:r>
            <a:r>
              <a:rPr lang="zh-CN" altLang="en-US" sz="1600" dirty="0"/>
              <a:t>指针指向</a:t>
            </a:r>
            <a:r>
              <a:rPr lang="en-US" altLang="zh-CN" sz="1600" dirty="0"/>
              <a:t>Circle</a:t>
            </a:r>
            <a:r>
              <a:rPr lang="zh-CN" altLang="en-US" sz="1600" dirty="0"/>
              <a:t>类对象</a:t>
            </a:r>
            <a:endParaRPr lang="zh-CN" altLang="en-US" sz="1600" dirty="0"/>
          </a:p>
          <a:p>
            <a:pPr indent="-6350">
              <a:buFontTx/>
              <a:buNone/>
            </a:pPr>
            <a:endParaRPr lang="en-US" altLang="zh-CN" sz="1600" dirty="0" smtClean="0"/>
          </a:p>
          <a:p>
            <a:pPr indent="-6350">
              <a:buFontTx/>
              <a:buNone/>
            </a:pPr>
            <a:r>
              <a:rPr lang="zh-CN" altLang="en-US" sz="1600" dirty="0" smtClean="0"/>
              <a:t> </a:t>
            </a:r>
            <a:r>
              <a:rPr lang="en-US" altLang="zh-CN" sz="1600" dirty="0" err="1" smtClean="0"/>
              <a:t>pt</a:t>
            </a:r>
            <a:r>
              <a:rPr lang="en-US" altLang="zh-CN" sz="1600" dirty="0" smtClean="0"/>
              <a:t>-&gt;</a:t>
            </a:r>
            <a:r>
              <a:rPr lang="en-US" altLang="zh-CN" sz="1600" dirty="0" err="1" smtClean="0"/>
              <a:t>shapeName</a:t>
            </a:r>
            <a:r>
              <a:rPr lang="en-US" altLang="zh-CN" sz="1600" dirty="0" smtClean="0"/>
              <a:t>( );                                //</a:t>
            </a:r>
            <a:r>
              <a:rPr lang="zh-CN" altLang="en-US" sz="1600" dirty="0" smtClean="0"/>
              <a:t>动态关联</a:t>
            </a:r>
            <a:endParaRPr lang="zh-CN" altLang="en-US" sz="1600" dirty="0" smtClean="0"/>
          </a:p>
          <a:p>
            <a:pPr indent="-6350">
              <a:buFontTx/>
              <a:buNone/>
            </a:pPr>
            <a:r>
              <a:rPr lang="zh-CN" altLang="en-US" sz="1600" dirty="0" smtClean="0"/>
              <a:t> </a:t>
            </a:r>
            <a:r>
              <a:rPr lang="en-US" altLang="zh-CN" sz="1600" dirty="0" err="1" smtClean="0"/>
              <a:t>cout</a:t>
            </a:r>
            <a:r>
              <a:rPr lang="en-US" altLang="zh-CN" sz="1600" dirty="0" smtClean="0"/>
              <a:t>&lt;&lt;″x=″&lt;&lt;</a:t>
            </a:r>
            <a:r>
              <a:rPr lang="en-US" altLang="zh-CN" sz="1600" dirty="0" err="1" smtClean="0"/>
              <a:t>circle.getX</a:t>
            </a:r>
            <a:r>
              <a:rPr lang="en-US" altLang="zh-CN" sz="1600" dirty="0" smtClean="0"/>
              <a:t>( )&lt;&lt;″,y=″&lt;&lt;</a:t>
            </a:r>
            <a:r>
              <a:rPr lang="en-US" altLang="zh-CN" sz="1600" dirty="0" err="1" smtClean="0"/>
              <a:t>circle.getY</a:t>
            </a:r>
            <a:r>
              <a:rPr lang="en-US" altLang="zh-CN" sz="1600" dirty="0" smtClean="0"/>
              <a:t>( )&lt;&lt;″\\</a:t>
            </a:r>
            <a:r>
              <a:rPr lang="en-US" altLang="zh-CN" sz="1600" dirty="0" err="1" smtClean="0"/>
              <a:t>narea</a:t>
            </a:r>
            <a:r>
              <a:rPr lang="en-US" altLang="zh-CN" sz="1600" dirty="0" smtClean="0"/>
              <a:t>=″&lt;&lt;</a:t>
            </a:r>
            <a:r>
              <a:rPr lang="en-US" altLang="zh-CN" sz="1600" dirty="0" err="1" smtClean="0"/>
              <a:t>pt</a:t>
            </a:r>
            <a:r>
              <a:rPr lang="en-US" altLang="zh-CN" sz="1600" dirty="0" smtClean="0"/>
              <a:t>-&gt;area( )</a:t>
            </a:r>
            <a:endParaRPr lang="en-US" altLang="zh-CN" sz="1600" dirty="0" smtClean="0"/>
          </a:p>
          <a:p>
            <a:pPr indent="-6350">
              <a:buFontTx/>
              <a:buNone/>
            </a:pPr>
            <a:r>
              <a:rPr lang="en-US" altLang="zh-CN" sz="1600" dirty="0" smtClean="0"/>
              <a:t>     &lt;&lt;″\\</a:t>
            </a:r>
            <a:r>
              <a:rPr lang="en-US" altLang="zh-CN" sz="1600" dirty="0" err="1" smtClean="0"/>
              <a:t>nvolume</a:t>
            </a:r>
            <a:r>
              <a:rPr lang="en-US" altLang="zh-CN" sz="1600" dirty="0" smtClean="0"/>
              <a:t>=″&lt;&lt;</a:t>
            </a:r>
            <a:r>
              <a:rPr lang="en-US" altLang="zh-CN" sz="1600" dirty="0" err="1" smtClean="0"/>
              <a:t>pt</a:t>
            </a:r>
            <a:r>
              <a:rPr lang="en-US" altLang="zh-CN" sz="1600" dirty="0" smtClean="0"/>
              <a:t>-&gt;volume( )&lt;&lt;″\\n\\n″;</a:t>
            </a:r>
            <a:endParaRPr lang="en-US" altLang="zh-CN" sz="1600" dirty="0" smtClean="0"/>
          </a:p>
          <a:p>
            <a:pPr indent="-6350">
              <a:buFontTx/>
              <a:buNone/>
            </a:pPr>
            <a:endParaRPr lang="en-US" altLang="zh-CN" sz="1600" dirty="0" smtClean="0"/>
          </a:p>
          <a:p>
            <a:pPr indent="-6350">
              <a:buFontTx/>
              <a:buNone/>
            </a:pPr>
            <a:r>
              <a:rPr lang="en-US" altLang="zh-CN" sz="1600" dirty="0" smtClean="0"/>
              <a:t> </a:t>
            </a:r>
            <a:r>
              <a:rPr lang="en-US" altLang="zh-CN" sz="1600" dirty="0" err="1" smtClean="0"/>
              <a:t>pt</a:t>
            </a:r>
            <a:r>
              <a:rPr lang="en-US" altLang="zh-CN" sz="1600" dirty="0" smtClean="0"/>
              <a:t>=&amp;cylinder;                                   //</a:t>
            </a:r>
            <a:r>
              <a:rPr lang="zh-CN" altLang="en-US" sz="1600" dirty="0" smtClean="0"/>
              <a:t>指针指向</a:t>
            </a:r>
            <a:r>
              <a:rPr lang="en-US" altLang="zh-CN" sz="1600" dirty="0" smtClean="0"/>
              <a:t>Cylinder</a:t>
            </a:r>
            <a:r>
              <a:rPr lang="zh-CN" altLang="en-US" sz="1600" dirty="0" smtClean="0"/>
              <a:t>类对象</a:t>
            </a:r>
            <a:endParaRPr lang="zh-CN" altLang="en-US" sz="1600" dirty="0" smtClean="0"/>
          </a:p>
          <a:p>
            <a:pPr indent="-6350">
              <a:buFontTx/>
              <a:buNone/>
            </a:pPr>
            <a:r>
              <a:rPr lang="zh-CN" altLang="en-US" sz="1600" dirty="0" smtClean="0"/>
              <a:t> </a:t>
            </a:r>
            <a:r>
              <a:rPr lang="en-US" altLang="zh-CN" sz="1600" dirty="0" err="1" smtClean="0"/>
              <a:t>pt</a:t>
            </a:r>
            <a:r>
              <a:rPr lang="en-US" altLang="zh-CN" sz="1600" dirty="0" smtClean="0"/>
              <a:t>-&gt;</a:t>
            </a:r>
            <a:r>
              <a:rPr lang="en-US" altLang="zh-CN" sz="1600" dirty="0" err="1" smtClean="0"/>
              <a:t>shapeName</a:t>
            </a:r>
            <a:r>
              <a:rPr lang="en-US" altLang="zh-CN" sz="1600" dirty="0" smtClean="0"/>
              <a:t>( );                                //</a:t>
            </a:r>
            <a:r>
              <a:rPr lang="zh-CN" altLang="en-US" sz="1600" dirty="0" smtClean="0"/>
              <a:t>动态关联</a:t>
            </a:r>
            <a:endParaRPr lang="zh-CN" altLang="en-US" sz="1600" dirty="0" smtClean="0"/>
          </a:p>
          <a:p>
            <a:pPr indent="-6350">
              <a:buFontTx/>
              <a:buNone/>
            </a:pPr>
            <a:r>
              <a:rPr lang="zh-CN" altLang="en-US" sz="1600" dirty="0" smtClean="0"/>
              <a:t> </a:t>
            </a:r>
            <a:r>
              <a:rPr lang="en-US" altLang="zh-CN" sz="1600" dirty="0" err="1" smtClean="0"/>
              <a:t>cout</a:t>
            </a:r>
            <a:r>
              <a:rPr lang="en-US" altLang="zh-CN" sz="1600" dirty="0" smtClean="0"/>
              <a:t>&lt;&lt;″x=″&lt;&lt;</a:t>
            </a:r>
            <a:r>
              <a:rPr lang="en-US" altLang="zh-CN" sz="1600" dirty="0" err="1" smtClean="0"/>
              <a:t>cylinder.getX</a:t>
            </a:r>
            <a:r>
              <a:rPr lang="en-US" altLang="zh-CN" sz="1600" dirty="0" smtClean="0"/>
              <a:t>( )&lt;&lt;″,y=″&lt;&lt;</a:t>
            </a:r>
            <a:r>
              <a:rPr lang="en-US" altLang="zh-CN" sz="1600" dirty="0" err="1" smtClean="0"/>
              <a:t>cylinder.getY</a:t>
            </a:r>
            <a:r>
              <a:rPr lang="en-US" altLang="zh-CN" sz="1600" dirty="0" smtClean="0"/>
              <a:t>( )&lt;&lt;″\\</a:t>
            </a:r>
            <a:r>
              <a:rPr lang="en-US" altLang="zh-CN" sz="1600" dirty="0" err="1" smtClean="0"/>
              <a:t>narea</a:t>
            </a:r>
            <a:r>
              <a:rPr lang="en-US" altLang="zh-CN" sz="1600" dirty="0" smtClean="0"/>
              <a:t>=″&lt;&lt;</a:t>
            </a:r>
            <a:r>
              <a:rPr lang="en-US" altLang="zh-CN" sz="1600" dirty="0" err="1" smtClean="0"/>
              <a:t>pt</a:t>
            </a:r>
            <a:r>
              <a:rPr lang="en-US" altLang="zh-CN" sz="1600" dirty="0" smtClean="0"/>
              <a:t>-&gt;area( )</a:t>
            </a:r>
            <a:endParaRPr lang="en-US" altLang="zh-CN" sz="1600" dirty="0" smtClean="0"/>
          </a:p>
          <a:p>
            <a:pPr indent="-6350">
              <a:buFontTx/>
              <a:buNone/>
            </a:pPr>
            <a:r>
              <a:rPr lang="en-US" altLang="zh-CN" sz="1600" dirty="0" smtClean="0"/>
              <a:t>     &lt;&lt;″\\</a:t>
            </a:r>
            <a:r>
              <a:rPr lang="en-US" altLang="zh-CN" sz="1600" dirty="0" err="1" smtClean="0"/>
              <a:t>nvolume</a:t>
            </a:r>
            <a:r>
              <a:rPr lang="en-US" altLang="zh-CN" sz="1600" dirty="0" smtClean="0"/>
              <a:t>=″&lt;&lt;</a:t>
            </a:r>
            <a:r>
              <a:rPr lang="en-US" altLang="zh-CN" sz="1600" dirty="0" err="1" smtClean="0"/>
              <a:t>pt</a:t>
            </a:r>
            <a:r>
              <a:rPr lang="en-US" altLang="zh-CN" sz="1600" dirty="0" smtClean="0"/>
              <a:t>-&gt;volume( )&lt;&lt;″\\n\\n″;</a:t>
            </a:r>
            <a:endParaRPr lang="en-US" altLang="zh-CN" sz="1600" dirty="0" smtClean="0"/>
          </a:p>
          <a:p>
            <a:pPr indent="-6350">
              <a:buFontTx/>
              <a:buNone/>
            </a:pPr>
            <a:r>
              <a:rPr lang="en-US" altLang="zh-CN" sz="1600" dirty="0" smtClean="0"/>
              <a:t> return 0;</a:t>
            </a:r>
            <a:endParaRPr lang="en-US" altLang="zh-CN" sz="1600" dirty="0" smtClean="0"/>
          </a:p>
          <a:p>
            <a:pPr indent="-6350">
              <a:buFontTx/>
              <a:buNone/>
            </a:pPr>
            <a:r>
              <a:rPr lang="en-US" altLang="zh-CN" sz="1600" dirty="0" smtClean="0"/>
              <a:t>}</a:t>
            </a:r>
            <a:endParaRPr lang="zh-CN" altLang="en-US" sz="1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2202440"/>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8" name="文本框 6"/>
            <p:cNvSpPr txBox="1"/>
            <p:nvPr/>
          </p:nvSpPr>
          <p:spPr>
            <a:xfrm>
              <a:off x="592607" y="304451"/>
              <a:ext cx="600794" cy="526614"/>
            </a:xfrm>
            <a:prstGeom prst="rect">
              <a:avLst/>
            </a:prstGeom>
            <a:noFill/>
          </p:spPr>
          <p:txBody>
            <a:bodyPr wrap="square" lIns="91440" tIns="45720" rIns="91440" bIns="45720" rtlCol="0">
              <a:spAutoFit/>
            </a:bodyPr>
            <a:lstStyle/>
            <a:p>
              <a:r>
                <a:rPr lang="en-US" altLang="zh-CN" sz="10000" dirty="0" smtClean="0">
                  <a:solidFill>
                    <a:prstClr val="white">
                      <a:lumMod val="95000"/>
                    </a:prstClr>
                  </a:solidFill>
                  <a:latin typeface="Impact" panose="020B0806030902050204" pitchFamily="34" charset="0"/>
                </a:rPr>
                <a:t>6.2</a:t>
              </a:r>
              <a:endParaRPr lang="zh-CN" altLang="en-US" sz="10000" dirty="0">
                <a:solidFill>
                  <a:prstClr val="white">
                    <a:lumMod val="95000"/>
                  </a:prstClr>
                </a:solidFill>
                <a:latin typeface="Impact" panose="020B0806030902050204" pitchFamily="34" charset="0"/>
              </a:endParaRPr>
            </a:p>
          </p:txBody>
        </p:sp>
      </p:grpSp>
      <p:sp>
        <p:nvSpPr>
          <p:cNvPr id="49" name="TextBox 48"/>
          <p:cNvSpPr txBox="1"/>
          <p:nvPr/>
        </p:nvSpPr>
        <p:spPr>
          <a:xfrm>
            <a:off x="4098907" y="2982793"/>
            <a:ext cx="6733877" cy="830999"/>
          </a:xfrm>
          <a:prstGeom prst="rect">
            <a:avLst/>
          </a:prstGeom>
          <a:noFill/>
        </p:spPr>
        <p:txBody>
          <a:bodyPr wrap="square" lIns="91445" tIns="45721" rIns="91445" bIns="45721" rtlCol="0">
            <a:spAutoFit/>
          </a:bodyPr>
          <a:lstStyle/>
          <a:p>
            <a:r>
              <a:rPr lang="zh-CN" altLang="en-US" sz="4800" b="1" dirty="0">
                <a:solidFill>
                  <a:prstClr val="black">
                    <a:lumMod val="75000"/>
                    <a:lumOff val="25000"/>
                  </a:prstClr>
                </a:solidFill>
                <a:latin typeface="微软雅黑" panose="020B0503020204020204" pitchFamily="34" charset="-122"/>
                <a:ea typeface="微软雅黑" panose="020B0503020204020204" pitchFamily="34" charset="-122"/>
              </a:rPr>
              <a:t>运算符重载</a:t>
            </a:r>
            <a:endParaRPr lang="en-GB" altLang="zh-CN" sz="48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6" name="组合 5"/>
          <p:cNvGrpSpPr/>
          <p:nvPr/>
        </p:nvGrpSpPr>
        <p:grpSpPr>
          <a:xfrm>
            <a:off x="6192011" y="1700284"/>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9" name="组合 8"/>
          <p:cNvGrpSpPr/>
          <p:nvPr/>
        </p:nvGrpSpPr>
        <p:grpSpPr>
          <a:xfrm>
            <a:off x="7056107"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4" name="组合 3"/>
          <p:cNvGrpSpPr/>
          <p:nvPr/>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5" name="组合 4"/>
          <p:cNvGrpSpPr/>
          <p:nvPr/>
        </p:nvGrpSpPr>
        <p:grpSpPr>
          <a:xfrm>
            <a:off x="5327915"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49"/>
                                        </p:tgtEl>
                                        <p:attrNameLst>
                                          <p:attrName>style.visibility</p:attrName>
                                        </p:attrNameLst>
                                      </p:cBhvr>
                                      <p:to>
                                        <p:strVal val="visible"/>
                                      </p:to>
                                    </p:set>
                                    <p:animEffect transition="in" filter="wipe(left)">
                                      <p:cBhvr>
                                        <p:cTn id="7" dur="200"/>
                                        <p:tgtEl>
                                          <p:spTgt spid="49"/>
                                        </p:tgtEl>
                                      </p:cBhvr>
                                    </p:animEffect>
                                  </p:childTnLst>
                                </p:cTn>
                              </p:par>
                            </p:childTnLst>
                          </p:cTn>
                        </p:par>
                        <p:par>
                          <p:cTn id="8" fill="hold">
                            <p:stCondLst>
                              <p:cond delay="439"/>
                            </p:stCondLst>
                            <p:childTnLst>
                              <p:par>
                                <p:cTn id="9" presetID="2" presetClass="entr" presetSubtype="8"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800" fill="hold"/>
                                        <p:tgtEl>
                                          <p:spTgt spid="42"/>
                                        </p:tgtEl>
                                        <p:attrNameLst>
                                          <p:attrName>ppt_x</p:attrName>
                                        </p:attrNameLst>
                                      </p:cBhvr>
                                      <p:tavLst>
                                        <p:tav tm="0">
                                          <p:val>
                                            <p:strVal val="0-#ppt_w/2"/>
                                          </p:val>
                                        </p:tav>
                                        <p:tav tm="100000">
                                          <p:val>
                                            <p:strVal val="#ppt_x"/>
                                          </p:val>
                                        </p:tav>
                                      </p:tavLst>
                                    </p:anim>
                                    <p:anim calcmode="lin" valueType="num">
                                      <p:cBhvr additive="base">
                                        <p:cTn id="12" dur="8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1439"/>
                            </p:stCondLst>
                            <p:childTnLst>
                              <p:par>
                                <p:cTn id="14" presetID="53" presetClass="entr" presetSubtype="16"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par>
                                <p:cTn id="19" presetID="53" presetClass="entr" presetSubtype="16" fill="hold" nodeType="withEffect">
                                  <p:stCondLst>
                                    <p:cond delay="20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par>
                                <p:cTn id="24" presetID="53" presetClass="entr" presetSubtype="16" fill="hold" nodeType="withEffect">
                                  <p:stCondLst>
                                    <p:cond delay="40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par>
                                <p:cTn id="29" presetID="53" presetClass="entr" presetSubtype="16" fill="hold" nodeType="withEffect">
                                  <p:stCondLst>
                                    <p:cond delay="60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par>
                                <p:cTn id="34" presetID="53" presetClass="entr" presetSubtype="16" fill="hold" nodeType="withEffect">
                                  <p:stCondLst>
                                    <p:cond delay="80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虚函数和抽象基类的应用</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04799" y="1107950"/>
            <a:ext cx="11424745" cy="5167207"/>
          </a:xfrm>
          <a:prstGeom prst="rect">
            <a:avLst/>
          </a:prstGeom>
          <a:noFill/>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zh-CN" altLang="en-US" dirty="0" smtClean="0"/>
              <a:t>程序运行</a:t>
            </a:r>
            <a:r>
              <a:rPr lang="zh-CN" altLang="en-US" dirty="0" smtClean="0"/>
              <a:t>结果如下</a:t>
            </a:r>
            <a:endParaRPr lang="zh-CN" altLang="en-US" dirty="0" smtClean="0"/>
          </a:p>
          <a:p>
            <a:pPr indent="-6350">
              <a:buFontTx/>
              <a:buNone/>
            </a:pPr>
            <a:r>
              <a:rPr lang="en-US" altLang="zh-CN" sz="1600" dirty="0" smtClean="0"/>
              <a:t>Point:[3.2,4.5](Point</a:t>
            </a:r>
            <a:r>
              <a:rPr lang="zh-CN" altLang="en-US" sz="1600" dirty="0" smtClean="0"/>
              <a:t>类对象</a:t>
            </a:r>
            <a:r>
              <a:rPr lang="en-US" altLang="zh-CN" sz="1600" dirty="0" smtClean="0"/>
              <a:t>point</a:t>
            </a:r>
            <a:r>
              <a:rPr lang="zh-CN" altLang="en-US" sz="1600" dirty="0" smtClean="0"/>
              <a:t>的数据: 点的坐标)</a:t>
            </a:r>
            <a:endParaRPr lang="zh-CN" altLang="en-US" sz="1600" dirty="0" smtClean="0"/>
          </a:p>
          <a:p>
            <a:pPr indent="-6350">
              <a:buFontTx/>
              <a:buNone/>
            </a:pPr>
            <a:r>
              <a:rPr lang="en-US" altLang="zh-CN" sz="1600" dirty="0" smtClean="0"/>
              <a:t>Circle:[2.4,1.2], r=5.6             (Circle</a:t>
            </a:r>
            <a:r>
              <a:rPr lang="zh-CN" altLang="en-US" sz="1600" dirty="0" smtClean="0"/>
              <a:t>类对象</a:t>
            </a:r>
            <a:r>
              <a:rPr lang="en-US" altLang="zh-CN" sz="1600" dirty="0" smtClean="0"/>
              <a:t>circle</a:t>
            </a:r>
            <a:r>
              <a:rPr lang="zh-CN" altLang="en-US" sz="1600" dirty="0" smtClean="0"/>
              <a:t>的数据: 圆心和半径)</a:t>
            </a:r>
            <a:endParaRPr lang="zh-CN" altLang="en-US" sz="1600" dirty="0" smtClean="0"/>
          </a:p>
          <a:p>
            <a:pPr indent="-6350">
              <a:buFontTx/>
              <a:buNone/>
            </a:pPr>
            <a:r>
              <a:rPr lang="en-US" altLang="zh-CN" sz="1600" dirty="0" smtClean="0"/>
              <a:t>Cylinder:[3.5,6.4], r=5.5, h=10.5   (Cylinder</a:t>
            </a:r>
            <a:r>
              <a:rPr lang="zh-CN" altLang="en-US" sz="1600" dirty="0" smtClean="0"/>
              <a:t>类对象</a:t>
            </a:r>
            <a:r>
              <a:rPr lang="en-US" altLang="zh-CN" sz="1600" dirty="0" smtClean="0"/>
              <a:t>cylinder</a:t>
            </a:r>
            <a:r>
              <a:rPr lang="zh-CN" altLang="en-US" sz="1600" dirty="0" smtClean="0"/>
              <a:t>的数据： 圆心、半径和高)</a:t>
            </a:r>
            <a:endParaRPr lang="zh-CN" altLang="en-US" sz="1600" dirty="0" smtClean="0"/>
          </a:p>
          <a:p>
            <a:pPr indent="-6350">
              <a:buFontTx/>
              <a:buNone/>
            </a:pPr>
            <a:endParaRPr lang="zh-CN" altLang="en-US" sz="1600" dirty="0" smtClean="0"/>
          </a:p>
          <a:p>
            <a:pPr indent="-6350">
              <a:buFontTx/>
              <a:buNone/>
            </a:pPr>
            <a:r>
              <a:rPr lang="en-US" altLang="zh-CN" sz="1600" dirty="0" err="1" smtClean="0"/>
              <a:t>Point:x</a:t>
            </a:r>
            <a:r>
              <a:rPr lang="en-US" altLang="zh-CN" sz="1600" dirty="0" smtClean="0"/>
              <a:t>=3.2,y=4.5                    (</a:t>
            </a:r>
            <a:r>
              <a:rPr lang="zh-CN" altLang="en-US" sz="1600" dirty="0" smtClean="0"/>
              <a:t>输出</a:t>
            </a:r>
            <a:r>
              <a:rPr lang="en-US" altLang="zh-CN" sz="1600" dirty="0" smtClean="0"/>
              <a:t>Point</a:t>
            </a:r>
            <a:r>
              <a:rPr lang="zh-CN" altLang="en-US" sz="1600" dirty="0" smtClean="0"/>
              <a:t>类对象</a:t>
            </a:r>
            <a:r>
              <a:rPr lang="en-US" altLang="zh-CN" sz="1600" dirty="0" smtClean="0"/>
              <a:t>point</a:t>
            </a:r>
            <a:r>
              <a:rPr lang="zh-CN" altLang="en-US" sz="1600" dirty="0" smtClean="0"/>
              <a:t>的数据: 点的坐标)</a:t>
            </a:r>
            <a:endParaRPr lang="zh-CN" altLang="en-US" sz="1600" dirty="0" smtClean="0"/>
          </a:p>
          <a:p>
            <a:pPr indent="-6350">
              <a:buFontTx/>
              <a:buNone/>
            </a:pPr>
            <a:r>
              <a:rPr lang="en-US" altLang="zh-CN" sz="1600" dirty="0" smtClean="0"/>
              <a:t>area=0                                (</a:t>
            </a:r>
            <a:r>
              <a:rPr lang="zh-CN" altLang="en-US" sz="1600" dirty="0" smtClean="0"/>
              <a:t>点的面积)</a:t>
            </a:r>
            <a:endParaRPr lang="zh-CN" altLang="en-US" sz="1600" dirty="0" smtClean="0"/>
          </a:p>
          <a:p>
            <a:pPr indent="-6350">
              <a:buFontTx/>
              <a:buNone/>
            </a:pPr>
            <a:r>
              <a:rPr lang="en-US" altLang="zh-CN" sz="1600" dirty="0" smtClean="0"/>
              <a:t>volume=0                              (</a:t>
            </a:r>
            <a:r>
              <a:rPr lang="zh-CN" altLang="en-US" sz="1600" dirty="0" smtClean="0"/>
              <a:t>点的体积)</a:t>
            </a:r>
            <a:endParaRPr lang="zh-CN" altLang="en-US" sz="1600" dirty="0" smtClean="0"/>
          </a:p>
          <a:p>
            <a:pPr indent="-6350">
              <a:buFontTx/>
              <a:buNone/>
            </a:pPr>
            <a:endParaRPr lang="zh-CN" altLang="en-US" sz="1600" dirty="0" smtClean="0"/>
          </a:p>
          <a:p>
            <a:pPr indent="-6350">
              <a:buFontTx/>
              <a:buNone/>
            </a:pPr>
            <a:r>
              <a:rPr lang="en-US" altLang="zh-CN" sz="1600" dirty="0" err="1" smtClean="0"/>
              <a:t>Circle:x</a:t>
            </a:r>
            <a:r>
              <a:rPr lang="en-US" altLang="zh-CN" sz="1600" dirty="0" smtClean="0"/>
              <a:t>=2.4,y=1.2                    (</a:t>
            </a:r>
            <a:r>
              <a:rPr lang="zh-CN" altLang="en-US" sz="1600" dirty="0" smtClean="0"/>
              <a:t>输出</a:t>
            </a:r>
            <a:r>
              <a:rPr lang="en-US" altLang="zh-CN" sz="1600" dirty="0" smtClean="0"/>
              <a:t>Circle</a:t>
            </a:r>
            <a:r>
              <a:rPr lang="zh-CN" altLang="en-US" sz="1600" dirty="0" smtClean="0"/>
              <a:t>类对象</a:t>
            </a:r>
            <a:r>
              <a:rPr lang="en-US" altLang="zh-CN" sz="1600" dirty="0" smtClean="0"/>
              <a:t>circle</a:t>
            </a:r>
            <a:r>
              <a:rPr lang="zh-CN" altLang="en-US" sz="1600" dirty="0" smtClean="0"/>
              <a:t>的数据: 圆心坐标)</a:t>
            </a:r>
            <a:endParaRPr lang="zh-CN" altLang="en-US" sz="1600" dirty="0" smtClean="0"/>
          </a:p>
          <a:p>
            <a:pPr indent="-6350">
              <a:buFontTx/>
              <a:buNone/>
            </a:pPr>
            <a:r>
              <a:rPr lang="en-US" altLang="zh-CN" sz="1600" dirty="0" smtClean="0"/>
              <a:t>area=98.5203                           (</a:t>
            </a:r>
            <a:r>
              <a:rPr lang="zh-CN" altLang="en-US" sz="1600" dirty="0" smtClean="0"/>
              <a:t>圆的面积)</a:t>
            </a:r>
            <a:endParaRPr lang="zh-CN" altLang="en-US" sz="1600" dirty="0" smtClean="0"/>
          </a:p>
          <a:p>
            <a:pPr indent="-6350">
              <a:buFontTx/>
              <a:buNone/>
            </a:pPr>
            <a:r>
              <a:rPr lang="en-US" altLang="zh-CN" sz="1600" dirty="0" smtClean="0"/>
              <a:t>volume=0                               (</a:t>
            </a:r>
            <a:r>
              <a:rPr lang="zh-CN" altLang="en-US" sz="1600" dirty="0" smtClean="0"/>
              <a:t>圆的体积)</a:t>
            </a:r>
            <a:endParaRPr lang="zh-CN" altLang="en-US" sz="1600" dirty="0" smtClean="0"/>
          </a:p>
          <a:p>
            <a:pPr indent="-6350">
              <a:buFontTx/>
              <a:buNone/>
            </a:pPr>
            <a:r>
              <a:rPr lang="en-US" altLang="zh-CN" sz="1600" dirty="0" err="1" smtClean="0"/>
              <a:t>Cylinder:x</a:t>
            </a:r>
            <a:r>
              <a:rPr lang="en-US" altLang="zh-CN" sz="1600" dirty="0" smtClean="0"/>
              <a:t>=3.5,y=6.4                  (</a:t>
            </a:r>
            <a:r>
              <a:rPr lang="zh-CN" altLang="en-US" sz="1600" dirty="0" smtClean="0"/>
              <a:t>输出</a:t>
            </a:r>
            <a:r>
              <a:rPr lang="en-US" altLang="zh-CN" sz="1600" dirty="0" smtClean="0"/>
              <a:t>Cylinder</a:t>
            </a:r>
            <a:r>
              <a:rPr lang="zh-CN" altLang="en-US" sz="1600" dirty="0" smtClean="0"/>
              <a:t>类对象</a:t>
            </a:r>
            <a:r>
              <a:rPr lang="en-US" altLang="zh-CN" sz="1600" dirty="0" smtClean="0"/>
              <a:t>cylinder</a:t>
            </a:r>
            <a:r>
              <a:rPr lang="zh-CN" altLang="en-US" sz="1600" dirty="0" smtClean="0"/>
              <a:t>的数据: 圆心坐标)</a:t>
            </a:r>
            <a:endParaRPr lang="zh-CN" altLang="en-US" sz="1600" dirty="0" smtClean="0"/>
          </a:p>
          <a:p>
            <a:pPr indent="-6350">
              <a:buFontTx/>
              <a:buNone/>
            </a:pPr>
            <a:r>
              <a:rPr lang="en-US" altLang="zh-CN" sz="1600" dirty="0" smtClean="0"/>
              <a:t>area=512.595                          (</a:t>
            </a:r>
            <a:r>
              <a:rPr lang="zh-CN" altLang="en-US" sz="1600" dirty="0" smtClean="0"/>
              <a:t>圆的面积)</a:t>
            </a:r>
            <a:endParaRPr lang="zh-CN" altLang="en-US" sz="1600" dirty="0" smtClean="0"/>
          </a:p>
          <a:p>
            <a:pPr indent="-6350">
              <a:buFontTx/>
              <a:buNone/>
            </a:pPr>
            <a:r>
              <a:rPr lang="en-US" altLang="zh-CN" sz="1600" dirty="0" smtClean="0"/>
              <a:t>volume=891.96                         (</a:t>
            </a:r>
            <a:r>
              <a:rPr lang="zh-CN" altLang="en-US" sz="1600" dirty="0" smtClean="0"/>
              <a:t>圆柱的体积)</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4400" dirty="0"/>
              <a:t>抽象类举例</a:t>
            </a:r>
            <a:endParaRPr lang="zh-CN" altLang="en-US" sz="4400" dirty="0"/>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aphicFrame>
        <p:nvGraphicFramePr>
          <p:cNvPr id="22" name="Object 4"/>
          <p:cNvGraphicFramePr>
            <a:graphicFrameLocks noChangeAspect="1"/>
          </p:cNvGraphicFramePr>
          <p:nvPr/>
        </p:nvGraphicFramePr>
        <p:xfrm>
          <a:off x="990599" y="946150"/>
          <a:ext cx="9635359" cy="5530850"/>
        </p:xfrm>
        <a:graphic>
          <a:graphicData uri="http://schemas.openxmlformats.org/presentationml/2006/ole">
            <mc:AlternateContent xmlns:mc="http://schemas.openxmlformats.org/markup-compatibility/2006">
              <mc:Choice xmlns:v="urn:schemas-microsoft-com:vml" Requires="v">
                <p:oleObj spid="_x0000_s1045" name="Visio" r:id="rId1" imgW="2988945" imgH="2404745" progId="Visio.Drawing.11">
                  <p:embed/>
                </p:oleObj>
              </mc:Choice>
              <mc:Fallback>
                <p:oleObj name="Visio" r:id="rId1" imgW="2988945" imgH="2404745"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599" y="946150"/>
                        <a:ext cx="9635359" cy="5530850"/>
                      </a:xfrm>
                      <a:prstGeom prst="rect">
                        <a:avLst/>
                      </a:prstGeom>
                      <a:noFill/>
                    </p:spPr>
                  </p:pic>
                </p:oleObj>
              </mc:Fallback>
            </mc:AlternateContent>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4400" dirty="0"/>
              <a:t>抽象类举例</a:t>
            </a:r>
            <a:endParaRPr lang="zh-CN" altLang="en-US" sz="4400" dirty="0"/>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673091" y="931119"/>
            <a:ext cx="9432605" cy="6324600"/>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80000"/>
              </a:lnSpc>
              <a:buFontTx/>
              <a:buNone/>
            </a:pPr>
            <a:r>
              <a:rPr lang="en-US" altLang="zh-CN" sz="2400" b="1" dirty="0" smtClean="0"/>
              <a:t>class Shape  //</a:t>
            </a:r>
            <a:r>
              <a:rPr lang="zh-CN" altLang="en-US" sz="2400" b="1" dirty="0" smtClean="0"/>
              <a:t>形状类    </a:t>
            </a:r>
            <a:endParaRPr lang="zh-CN" altLang="en-US" sz="2400" b="1" dirty="0" smtClean="0"/>
          </a:p>
          <a:p>
            <a:pPr>
              <a:lnSpc>
                <a:spcPct val="80000"/>
              </a:lnSpc>
              <a:buFontTx/>
              <a:buNone/>
            </a:pPr>
            <a:r>
              <a:rPr lang="en-US" altLang="zh-CN" sz="2400" b="1" dirty="0" smtClean="0"/>
              <a:t>{</a:t>
            </a:r>
            <a:endParaRPr lang="en-US" altLang="zh-CN" sz="2400" b="1" dirty="0" smtClean="0"/>
          </a:p>
          <a:p>
            <a:pPr>
              <a:lnSpc>
                <a:spcPct val="80000"/>
              </a:lnSpc>
              <a:buFontTx/>
              <a:buNone/>
            </a:pPr>
            <a:r>
              <a:rPr lang="en-US" altLang="zh-CN" sz="2400" b="1" dirty="0" smtClean="0"/>
              <a:t>public:</a:t>
            </a:r>
            <a:endParaRPr lang="en-US" altLang="zh-CN" sz="2400" b="1" dirty="0" smtClean="0"/>
          </a:p>
          <a:p>
            <a:pPr>
              <a:lnSpc>
                <a:spcPct val="80000"/>
              </a:lnSpc>
              <a:buFontTx/>
              <a:buNone/>
            </a:pPr>
            <a:r>
              <a:rPr lang="en-US" altLang="zh-CN" sz="2400" b="1" dirty="0" smtClean="0"/>
              <a:t>  </a:t>
            </a:r>
            <a:r>
              <a:rPr lang="en-US" altLang="zh-CN" sz="2400" b="1" dirty="0" smtClean="0"/>
              <a:t>	Shape</a:t>
            </a:r>
            <a:r>
              <a:rPr lang="en-US" altLang="zh-CN" sz="2400" b="1" dirty="0" smtClean="0"/>
              <a:t>(){}</a:t>
            </a:r>
            <a:endParaRPr lang="en-US" altLang="zh-CN" sz="2400" b="1" dirty="0" smtClean="0"/>
          </a:p>
          <a:p>
            <a:pPr>
              <a:lnSpc>
                <a:spcPct val="80000"/>
              </a:lnSpc>
              <a:buFontTx/>
              <a:buNone/>
            </a:pPr>
            <a:r>
              <a:rPr lang="en-US" altLang="zh-CN" sz="2400" b="1" dirty="0" smtClean="0"/>
              <a:t>  </a:t>
            </a:r>
            <a:r>
              <a:rPr lang="en-US" altLang="zh-CN" sz="2400" b="1" dirty="0" smtClean="0"/>
              <a:t>	~</a:t>
            </a:r>
            <a:r>
              <a:rPr lang="en-US" altLang="zh-CN" sz="2400" b="1" dirty="0" smtClean="0"/>
              <a:t>Shape(){}</a:t>
            </a:r>
            <a:endParaRPr lang="en-US" altLang="zh-CN" sz="2400" b="1" dirty="0" smtClean="0"/>
          </a:p>
          <a:p>
            <a:pPr>
              <a:lnSpc>
                <a:spcPct val="80000"/>
              </a:lnSpc>
              <a:buFontTx/>
              <a:buNone/>
            </a:pPr>
            <a:r>
              <a:rPr lang="en-US" altLang="zh-CN" sz="2400" b="1" dirty="0" smtClean="0"/>
              <a:t>  </a:t>
            </a:r>
            <a:r>
              <a:rPr lang="en-US" altLang="zh-CN" sz="2400" b="1" dirty="0" smtClean="0"/>
              <a:t>	virtual </a:t>
            </a:r>
            <a:r>
              <a:rPr lang="en-US" altLang="zh-CN" sz="2400" b="1" dirty="0" smtClean="0"/>
              <a:t>float </a:t>
            </a:r>
            <a:r>
              <a:rPr lang="en-US" altLang="zh-CN" sz="2400" b="1" dirty="0" err="1" smtClean="0"/>
              <a:t>getArea</a:t>
            </a:r>
            <a:r>
              <a:rPr lang="en-US" altLang="zh-CN" sz="2400" b="1" dirty="0" smtClean="0"/>
              <a:t>() </a:t>
            </a:r>
            <a:r>
              <a:rPr lang="en-US" altLang="zh-CN" sz="2400" b="1" dirty="0" err="1" smtClean="0"/>
              <a:t>const</a:t>
            </a:r>
            <a:r>
              <a:rPr lang="en-US" altLang="zh-CN" sz="2400" b="1" dirty="0" smtClean="0"/>
              <a:t>=0; </a:t>
            </a:r>
            <a:endParaRPr lang="en-US" altLang="zh-CN" sz="2400" b="1" dirty="0" smtClean="0"/>
          </a:p>
          <a:p>
            <a:pPr>
              <a:lnSpc>
                <a:spcPct val="80000"/>
              </a:lnSpc>
              <a:buFontTx/>
              <a:buNone/>
            </a:pPr>
            <a:r>
              <a:rPr lang="en-US" altLang="zh-CN" sz="2400" b="1" dirty="0" smtClean="0"/>
              <a:t>};</a:t>
            </a:r>
            <a:endParaRPr lang="en-US" altLang="zh-CN" sz="2400" b="1" dirty="0" smtClean="0"/>
          </a:p>
          <a:p>
            <a:pPr>
              <a:lnSpc>
                <a:spcPct val="80000"/>
              </a:lnSpc>
              <a:buFontTx/>
              <a:buNone/>
            </a:pPr>
            <a:r>
              <a:rPr lang="en-US" altLang="zh-CN" sz="2400" b="1" dirty="0" smtClean="0"/>
              <a:t>class </a:t>
            </a:r>
            <a:r>
              <a:rPr lang="en-US" altLang="zh-CN" sz="2400" b="1" dirty="0" err="1" smtClean="0"/>
              <a:t>Circle:public</a:t>
            </a:r>
            <a:r>
              <a:rPr lang="en-US" altLang="zh-CN" sz="2400" b="1" dirty="0" smtClean="0"/>
              <a:t> Shape</a:t>
            </a:r>
            <a:endParaRPr lang="en-US" altLang="zh-CN" sz="2400" b="1" dirty="0" smtClean="0"/>
          </a:p>
          <a:p>
            <a:pPr>
              <a:lnSpc>
                <a:spcPct val="80000"/>
              </a:lnSpc>
              <a:buFontTx/>
              <a:buNone/>
            </a:pPr>
            <a:r>
              <a:rPr lang="en-US" altLang="zh-CN" sz="2400" b="1" dirty="0" smtClean="0"/>
              <a:t>{</a:t>
            </a:r>
            <a:endParaRPr lang="en-US" altLang="zh-CN" sz="2400" b="1" dirty="0" smtClean="0"/>
          </a:p>
          <a:p>
            <a:pPr>
              <a:lnSpc>
                <a:spcPct val="80000"/>
              </a:lnSpc>
              <a:buFontTx/>
              <a:buNone/>
            </a:pPr>
            <a:r>
              <a:rPr lang="en-US" altLang="zh-CN" sz="2400" b="1" dirty="0" smtClean="0"/>
              <a:t> </a:t>
            </a:r>
            <a:r>
              <a:rPr lang="en-US" altLang="zh-CN" sz="2400" b="1" dirty="0" smtClean="0"/>
              <a:t>public</a:t>
            </a:r>
            <a:r>
              <a:rPr lang="en-US" altLang="zh-CN" sz="2400" b="1" dirty="0" smtClean="0"/>
              <a:t>:</a:t>
            </a:r>
            <a:endParaRPr lang="en-US" altLang="zh-CN" sz="2400" b="1" dirty="0" smtClean="0"/>
          </a:p>
          <a:p>
            <a:pPr>
              <a:lnSpc>
                <a:spcPct val="80000"/>
              </a:lnSpc>
              <a:buFontTx/>
              <a:buNone/>
            </a:pPr>
            <a:r>
              <a:rPr lang="en-US" altLang="zh-CN" sz="2400" b="1" dirty="0" smtClean="0"/>
              <a:t>    </a:t>
            </a:r>
            <a:r>
              <a:rPr lang="en-US" altLang="zh-CN" sz="2400" b="1" dirty="0" smtClean="0"/>
              <a:t>	Circle(float </a:t>
            </a:r>
            <a:r>
              <a:rPr lang="en-US" altLang="zh-CN" sz="2400" b="1" dirty="0" smtClean="0"/>
              <a:t>Radius):radius(Radius){}</a:t>
            </a:r>
            <a:endParaRPr lang="en-US" altLang="zh-CN" sz="2400" b="1" dirty="0" smtClean="0"/>
          </a:p>
          <a:p>
            <a:pPr>
              <a:lnSpc>
                <a:spcPct val="80000"/>
              </a:lnSpc>
              <a:buFontTx/>
              <a:buNone/>
            </a:pPr>
            <a:r>
              <a:rPr lang="en-US" altLang="zh-CN" sz="2400" b="1" dirty="0" smtClean="0"/>
              <a:t>    </a:t>
            </a:r>
            <a:r>
              <a:rPr lang="en-US" altLang="zh-CN" sz="2400" b="1" dirty="0" smtClean="0"/>
              <a:t>	Circle</a:t>
            </a:r>
            <a:r>
              <a:rPr lang="en-US" altLang="zh-CN" sz="2400" b="1" dirty="0" smtClean="0"/>
              <a:t>(){}</a:t>
            </a:r>
            <a:endParaRPr lang="en-US" altLang="zh-CN" sz="2400" b="1" dirty="0" smtClean="0"/>
          </a:p>
          <a:p>
            <a:pPr>
              <a:lnSpc>
                <a:spcPct val="80000"/>
              </a:lnSpc>
              <a:buFontTx/>
              <a:buNone/>
            </a:pPr>
            <a:r>
              <a:rPr lang="en-US" altLang="zh-CN" sz="2400" b="1" dirty="0" smtClean="0"/>
              <a:t>    </a:t>
            </a:r>
            <a:r>
              <a:rPr lang="en-US" altLang="zh-CN" sz="2400" b="1" dirty="0" smtClean="0"/>
              <a:t>	float </a:t>
            </a:r>
            <a:r>
              <a:rPr lang="en-US" altLang="zh-CN" sz="2400" b="1" dirty="0" err="1" smtClean="0"/>
              <a:t>getArea</a:t>
            </a:r>
            <a:r>
              <a:rPr lang="en-US" altLang="zh-CN" sz="2400" b="1" dirty="0" smtClean="0"/>
              <a:t>()</a:t>
            </a:r>
            <a:r>
              <a:rPr lang="en-US" altLang="zh-CN" sz="2400" b="1" dirty="0" err="1" smtClean="0"/>
              <a:t>const</a:t>
            </a:r>
            <a:r>
              <a:rPr lang="en-US" altLang="zh-CN" sz="2400" b="1" dirty="0" smtClean="0"/>
              <a:t>{return 3.14*radius*radius;}</a:t>
            </a:r>
            <a:endParaRPr lang="en-US" altLang="zh-CN" sz="2400" b="1" dirty="0" smtClean="0"/>
          </a:p>
          <a:p>
            <a:pPr>
              <a:lnSpc>
                <a:spcPct val="80000"/>
              </a:lnSpc>
              <a:buFontTx/>
              <a:buNone/>
            </a:pPr>
            <a:r>
              <a:rPr lang="en-US" altLang="zh-CN" sz="2400" b="1" dirty="0" smtClean="0"/>
              <a:t>    </a:t>
            </a:r>
            <a:r>
              <a:rPr lang="en-US" altLang="zh-CN" sz="2400" b="1" dirty="0" smtClean="0"/>
              <a:t>	float </a:t>
            </a:r>
            <a:r>
              <a:rPr lang="en-US" altLang="zh-CN" sz="2400" b="1" dirty="0" err="1" smtClean="0"/>
              <a:t>getRadius</a:t>
            </a:r>
            <a:r>
              <a:rPr lang="en-US" altLang="zh-CN" sz="2400" b="1" dirty="0" smtClean="0"/>
              <a:t>() </a:t>
            </a:r>
            <a:r>
              <a:rPr lang="en-US" altLang="zh-CN" sz="2400" b="1" dirty="0" err="1" smtClean="0"/>
              <a:t>const</a:t>
            </a:r>
            <a:r>
              <a:rPr lang="en-US" altLang="zh-CN" sz="2400" b="1" dirty="0" smtClean="0"/>
              <a:t> {return radius;}</a:t>
            </a:r>
            <a:endParaRPr lang="en-US" altLang="zh-CN" sz="2400" b="1" dirty="0" smtClean="0"/>
          </a:p>
          <a:p>
            <a:pPr>
              <a:lnSpc>
                <a:spcPct val="80000"/>
              </a:lnSpc>
              <a:buFontTx/>
              <a:buNone/>
            </a:pPr>
            <a:r>
              <a:rPr lang="en-US" altLang="zh-CN" sz="2400" b="1" dirty="0" smtClean="0"/>
              <a:t>  private:</a:t>
            </a:r>
            <a:endParaRPr lang="en-US" altLang="zh-CN" sz="2400" b="1" dirty="0" smtClean="0"/>
          </a:p>
          <a:p>
            <a:pPr>
              <a:lnSpc>
                <a:spcPct val="80000"/>
              </a:lnSpc>
              <a:buFontTx/>
              <a:buNone/>
            </a:pPr>
            <a:r>
              <a:rPr lang="en-US" altLang="zh-CN" sz="2400" b="1" dirty="0" smtClean="0"/>
              <a:t>    </a:t>
            </a:r>
            <a:r>
              <a:rPr lang="en-US" altLang="zh-CN" sz="2400" b="1" dirty="0" smtClean="0"/>
              <a:t>	float </a:t>
            </a:r>
            <a:r>
              <a:rPr lang="en-US" altLang="zh-CN" sz="2400" b="1" dirty="0" smtClean="0"/>
              <a:t>radius;</a:t>
            </a:r>
            <a:endParaRPr lang="en-US" altLang="zh-CN" sz="2400" b="1" dirty="0" smtClean="0"/>
          </a:p>
          <a:p>
            <a:pPr>
              <a:lnSpc>
                <a:spcPct val="80000"/>
              </a:lnSpc>
              <a:buFontTx/>
              <a:buNone/>
            </a:pPr>
            <a:r>
              <a:rPr lang="en-US" altLang="zh-CN" sz="2400" b="1" dirty="0" smtClean="0"/>
              <a:t>};</a:t>
            </a:r>
            <a:endParaRPr lang="en-US" altLang="zh-CN" sz="2400" b="1" dirty="0" smtClean="0"/>
          </a:p>
          <a:p>
            <a:pPr>
              <a:lnSpc>
                <a:spcPct val="80000"/>
              </a:lnSpc>
              <a:buFontTx/>
              <a:buNone/>
            </a:pPr>
            <a:endParaRPr lang="en-US" altLang="zh-CN" sz="2400" b="1"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4400" dirty="0"/>
              <a:t>抽象类举例</a:t>
            </a:r>
            <a:endParaRPr lang="zh-CN" altLang="en-US" sz="4400" dirty="0"/>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1070288" y="1308538"/>
            <a:ext cx="10272460" cy="5410200"/>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80000"/>
              </a:lnSpc>
              <a:buFontTx/>
              <a:buNone/>
            </a:pPr>
            <a:r>
              <a:rPr lang="en-US" altLang="zh-CN" sz="2400" b="1" dirty="0" smtClean="0"/>
              <a:t>class </a:t>
            </a:r>
            <a:r>
              <a:rPr lang="en-US" altLang="zh-CN" sz="2400" b="1" dirty="0" err="1" smtClean="0"/>
              <a:t>Rectangle:public</a:t>
            </a:r>
            <a:r>
              <a:rPr lang="en-US" altLang="zh-CN" sz="2400" b="1" dirty="0" smtClean="0"/>
              <a:t> Shape</a:t>
            </a:r>
            <a:endParaRPr lang="en-US" altLang="zh-CN" sz="2400" b="1" dirty="0" smtClean="0"/>
          </a:p>
          <a:p>
            <a:pPr>
              <a:lnSpc>
                <a:spcPct val="80000"/>
              </a:lnSpc>
              <a:buFontTx/>
              <a:buNone/>
            </a:pPr>
            <a:r>
              <a:rPr lang="en-US" altLang="zh-CN" sz="2400" b="1" dirty="0" smtClean="0"/>
              <a:t>{</a:t>
            </a:r>
            <a:endParaRPr lang="en-US" altLang="zh-CN" sz="2400" b="1" dirty="0" smtClean="0"/>
          </a:p>
          <a:p>
            <a:pPr>
              <a:lnSpc>
                <a:spcPct val="80000"/>
              </a:lnSpc>
              <a:buFontTx/>
              <a:buNone/>
            </a:pPr>
            <a:r>
              <a:rPr lang="en-US" altLang="zh-CN" sz="2400" b="1" dirty="0" smtClean="0"/>
              <a:t>  public:</a:t>
            </a:r>
            <a:endParaRPr lang="en-US" altLang="zh-CN" sz="2400" b="1" dirty="0" smtClean="0"/>
          </a:p>
          <a:p>
            <a:pPr>
              <a:lnSpc>
                <a:spcPct val="80000"/>
              </a:lnSpc>
              <a:buFontTx/>
              <a:buNone/>
            </a:pPr>
            <a:r>
              <a:rPr lang="en-US" altLang="zh-CN" sz="2400" b="1" dirty="0" smtClean="0"/>
              <a:t>    </a:t>
            </a:r>
            <a:r>
              <a:rPr lang="en-US" altLang="zh-CN" sz="2400" b="1" dirty="0" smtClean="0"/>
              <a:t>	Rectangle(float </a:t>
            </a:r>
            <a:r>
              <a:rPr lang="en-US" altLang="zh-CN" sz="2400" b="1" dirty="0" err="1" smtClean="0"/>
              <a:t>Length,float</a:t>
            </a:r>
            <a:r>
              <a:rPr lang="en-US" altLang="zh-CN" sz="2400" b="1" dirty="0" smtClean="0"/>
              <a:t> Width):length(Length),width(Width){ };</a:t>
            </a:r>
            <a:endParaRPr lang="en-US" altLang="zh-CN" sz="2400" b="1" dirty="0" smtClean="0"/>
          </a:p>
          <a:p>
            <a:pPr>
              <a:lnSpc>
                <a:spcPct val="80000"/>
              </a:lnSpc>
              <a:buFontTx/>
              <a:buNone/>
            </a:pPr>
            <a:r>
              <a:rPr lang="en-US" altLang="zh-CN" sz="2400" b="1" dirty="0" smtClean="0"/>
              <a:t>    </a:t>
            </a:r>
            <a:r>
              <a:rPr lang="en-US" altLang="zh-CN" sz="2400" b="1" dirty="0" smtClean="0"/>
              <a:t>	~</a:t>
            </a:r>
            <a:r>
              <a:rPr lang="en-US" altLang="zh-CN" sz="2400" b="1" dirty="0" smtClean="0"/>
              <a:t>Rectangle(){}</a:t>
            </a:r>
            <a:endParaRPr lang="en-US" altLang="zh-CN" sz="2400" b="1" dirty="0" smtClean="0"/>
          </a:p>
          <a:p>
            <a:pPr>
              <a:lnSpc>
                <a:spcPct val="80000"/>
              </a:lnSpc>
              <a:buFontTx/>
              <a:buNone/>
            </a:pPr>
            <a:r>
              <a:rPr lang="en-US" altLang="zh-CN" sz="2400" b="1" dirty="0" smtClean="0"/>
              <a:t>    </a:t>
            </a:r>
            <a:r>
              <a:rPr lang="en-US" altLang="zh-CN" sz="2400" b="1" dirty="0" smtClean="0"/>
              <a:t>	float </a:t>
            </a:r>
            <a:r>
              <a:rPr lang="en-US" altLang="zh-CN" sz="2400" b="1" dirty="0" err="1" smtClean="0"/>
              <a:t>getArea</a:t>
            </a:r>
            <a:r>
              <a:rPr lang="en-US" altLang="zh-CN" sz="2400" b="1" dirty="0" smtClean="0"/>
              <a:t>()</a:t>
            </a:r>
            <a:r>
              <a:rPr lang="en-US" altLang="zh-CN" sz="2400" b="1" dirty="0" err="1" smtClean="0"/>
              <a:t>const</a:t>
            </a:r>
            <a:r>
              <a:rPr lang="en-US" altLang="zh-CN" sz="2400" b="1" dirty="0" smtClean="0"/>
              <a:t> {return length*width;}</a:t>
            </a:r>
            <a:endParaRPr lang="en-US" altLang="zh-CN" sz="2400" b="1" dirty="0" smtClean="0"/>
          </a:p>
          <a:p>
            <a:pPr>
              <a:lnSpc>
                <a:spcPct val="80000"/>
              </a:lnSpc>
              <a:buFontTx/>
              <a:buNone/>
            </a:pPr>
            <a:r>
              <a:rPr lang="en-US" altLang="zh-CN" sz="2400" b="1" dirty="0" smtClean="0"/>
              <a:t>    </a:t>
            </a:r>
            <a:r>
              <a:rPr lang="en-US" altLang="zh-CN" sz="2400" b="1" dirty="0" smtClean="0"/>
              <a:t>	float </a:t>
            </a:r>
            <a:r>
              <a:rPr lang="en-US" altLang="zh-CN" sz="2400" b="1" dirty="0" err="1" smtClean="0"/>
              <a:t>getLength</a:t>
            </a:r>
            <a:r>
              <a:rPr lang="en-US" altLang="zh-CN" sz="2400" b="1" dirty="0" smtClean="0"/>
              <a:t>()</a:t>
            </a:r>
            <a:r>
              <a:rPr lang="en-US" altLang="zh-CN" sz="2400" b="1" dirty="0" err="1" smtClean="0"/>
              <a:t>const</a:t>
            </a:r>
            <a:r>
              <a:rPr lang="en-US" altLang="zh-CN" sz="2400" b="1" dirty="0" smtClean="0"/>
              <a:t> { return length; }</a:t>
            </a:r>
            <a:endParaRPr lang="en-US" altLang="zh-CN" sz="2400" b="1" dirty="0" smtClean="0"/>
          </a:p>
          <a:p>
            <a:pPr>
              <a:lnSpc>
                <a:spcPct val="80000"/>
              </a:lnSpc>
              <a:buFontTx/>
              <a:buNone/>
            </a:pPr>
            <a:r>
              <a:rPr lang="en-US" altLang="zh-CN" sz="2400" b="1" dirty="0" smtClean="0"/>
              <a:t>    </a:t>
            </a:r>
            <a:r>
              <a:rPr lang="en-US" altLang="zh-CN" sz="2400" b="1" dirty="0" smtClean="0"/>
              <a:t>	float </a:t>
            </a:r>
            <a:r>
              <a:rPr lang="en-US" altLang="zh-CN" sz="2400" b="1" dirty="0" err="1" smtClean="0"/>
              <a:t>getWidth</a:t>
            </a:r>
            <a:r>
              <a:rPr lang="en-US" altLang="zh-CN" sz="2400" b="1" dirty="0" smtClean="0"/>
              <a:t>()</a:t>
            </a:r>
            <a:r>
              <a:rPr lang="en-US" altLang="zh-CN" sz="2400" b="1" dirty="0" err="1" smtClean="0"/>
              <a:t>const</a:t>
            </a:r>
            <a:r>
              <a:rPr lang="en-US" altLang="zh-CN" sz="2400" b="1" dirty="0" smtClean="0"/>
              <a:t> { return width; }</a:t>
            </a:r>
            <a:endParaRPr lang="en-US" altLang="zh-CN" sz="2400" b="1" dirty="0" smtClean="0"/>
          </a:p>
          <a:p>
            <a:pPr>
              <a:lnSpc>
                <a:spcPct val="80000"/>
              </a:lnSpc>
              <a:buFontTx/>
              <a:buNone/>
            </a:pPr>
            <a:r>
              <a:rPr lang="en-US" altLang="zh-CN" sz="2400" b="1" dirty="0" smtClean="0"/>
              <a:t>  private:</a:t>
            </a:r>
            <a:endParaRPr lang="en-US" altLang="zh-CN" sz="2400" b="1" dirty="0" smtClean="0"/>
          </a:p>
          <a:p>
            <a:pPr>
              <a:lnSpc>
                <a:spcPct val="80000"/>
              </a:lnSpc>
              <a:buFontTx/>
              <a:buNone/>
            </a:pPr>
            <a:r>
              <a:rPr lang="en-US" altLang="zh-CN" sz="2400" b="1" dirty="0" smtClean="0"/>
              <a:t>    </a:t>
            </a:r>
            <a:r>
              <a:rPr lang="en-US" altLang="zh-CN" sz="2400" b="1" dirty="0" smtClean="0"/>
              <a:t>	float </a:t>
            </a:r>
            <a:r>
              <a:rPr lang="en-US" altLang="zh-CN" sz="2400" b="1" dirty="0" smtClean="0"/>
              <a:t>length;</a:t>
            </a:r>
            <a:endParaRPr lang="en-US" altLang="zh-CN" sz="2400" b="1" dirty="0" smtClean="0"/>
          </a:p>
          <a:p>
            <a:pPr>
              <a:lnSpc>
                <a:spcPct val="80000"/>
              </a:lnSpc>
              <a:buFontTx/>
              <a:buNone/>
            </a:pPr>
            <a:r>
              <a:rPr lang="en-US" altLang="zh-CN" sz="2400" b="1" dirty="0" smtClean="0"/>
              <a:t>    </a:t>
            </a:r>
            <a:r>
              <a:rPr lang="en-US" altLang="zh-CN" sz="2400" b="1" dirty="0" smtClean="0"/>
              <a:t>	float </a:t>
            </a:r>
            <a:r>
              <a:rPr lang="en-US" altLang="zh-CN" sz="2400" b="1" dirty="0" smtClean="0"/>
              <a:t>width;</a:t>
            </a:r>
            <a:endParaRPr lang="en-US" altLang="zh-CN" sz="2400" b="1" dirty="0" smtClean="0"/>
          </a:p>
          <a:p>
            <a:pPr>
              <a:lnSpc>
                <a:spcPct val="80000"/>
              </a:lnSpc>
              <a:buFontTx/>
              <a:buNone/>
            </a:pPr>
            <a:r>
              <a:rPr lang="en-US" altLang="zh-CN" sz="2400" b="1" dirty="0" smtClean="0"/>
              <a:t>};</a:t>
            </a:r>
            <a:endParaRPr lang="en-US" altLang="zh-CN" sz="2400" b="1"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4400" dirty="0"/>
              <a:t>抽象类举例</a:t>
            </a:r>
            <a:endParaRPr lang="zh-CN" altLang="en-US" sz="4400" dirty="0"/>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945934" y="1576552"/>
            <a:ext cx="8229600" cy="4525963"/>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90000"/>
              </a:lnSpc>
              <a:buFontTx/>
              <a:buNone/>
            </a:pPr>
            <a:r>
              <a:rPr lang="en-US" altLang="zh-CN" sz="2400" b="1" dirty="0" smtClean="0"/>
              <a:t>class Square: public Rectangle //</a:t>
            </a:r>
            <a:r>
              <a:rPr lang="zh-CN" altLang="en-US" sz="2400" b="1" dirty="0" smtClean="0"/>
              <a:t>正方形类</a:t>
            </a:r>
            <a:endParaRPr lang="zh-CN" altLang="en-US" sz="2400" b="1" dirty="0" smtClean="0"/>
          </a:p>
          <a:p>
            <a:pPr>
              <a:lnSpc>
                <a:spcPct val="90000"/>
              </a:lnSpc>
              <a:buFontTx/>
              <a:buNone/>
            </a:pPr>
            <a:r>
              <a:rPr lang="en-US" altLang="zh-CN" sz="2400" b="1" dirty="0" smtClean="0"/>
              <a:t>{ </a:t>
            </a:r>
            <a:endParaRPr lang="en-US" altLang="zh-CN" sz="2400" b="1" dirty="0" smtClean="0"/>
          </a:p>
          <a:p>
            <a:pPr>
              <a:lnSpc>
                <a:spcPct val="90000"/>
              </a:lnSpc>
              <a:buFontTx/>
              <a:buNone/>
            </a:pPr>
            <a:r>
              <a:rPr lang="en-US" altLang="zh-CN" sz="2400" b="1" dirty="0" smtClean="0"/>
              <a:t>  public:</a:t>
            </a:r>
            <a:endParaRPr lang="en-US" altLang="zh-CN" sz="2400" b="1" dirty="0" smtClean="0"/>
          </a:p>
          <a:p>
            <a:pPr>
              <a:lnSpc>
                <a:spcPct val="90000"/>
              </a:lnSpc>
              <a:buFontTx/>
              <a:buNone/>
            </a:pPr>
            <a:r>
              <a:rPr lang="en-US" altLang="zh-CN" sz="2400" b="1" dirty="0" smtClean="0"/>
              <a:t>    </a:t>
            </a:r>
            <a:r>
              <a:rPr lang="en-US" altLang="zh-CN" sz="2400" b="1" dirty="0" smtClean="0"/>
              <a:t>	Square(float </a:t>
            </a:r>
            <a:r>
              <a:rPr lang="en-US" altLang="zh-CN" sz="2400" b="1" dirty="0" smtClean="0"/>
              <a:t>Side): Rectangle(</a:t>
            </a:r>
            <a:r>
              <a:rPr lang="en-US" altLang="zh-CN" sz="2400" b="1" dirty="0" err="1" smtClean="0"/>
              <a:t>Side,Side</a:t>
            </a:r>
            <a:r>
              <a:rPr lang="en-US" altLang="zh-CN" sz="2400" b="1" dirty="0" smtClean="0"/>
              <a:t>) {}</a:t>
            </a:r>
            <a:endParaRPr lang="en-US" altLang="zh-CN" sz="2400" b="1" dirty="0" smtClean="0"/>
          </a:p>
          <a:p>
            <a:pPr>
              <a:lnSpc>
                <a:spcPct val="90000"/>
              </a:lnSpc>
              <a:buFontTx/>
              <a:buNone/>
            </a:pPr>
            <a:r>
              <a:rPr lang="en-US" altLang="zh-CN" sz="2400" b="1" dirty="0" smtClean="0"/>
              <a:t>    </a:t>
            </a:r>
            <a:r>
              <a:rPr lang="en-US" altLang="zh-CN" sz="2400" b="1" dirty="0" smtClean="0"/>
              <a:t>	~</a:t>
            </a:r>
            <a:r>
              <a:rPr lang="en-US" altLang="zh-CN" sz="2400" b="1" dirty="0" smtClean="0"/>
              <a:t>Square() {}</a:t>
            </a:r>
            <a:endParaRPr lang="en-US" altLang="zh-CN" sz="2400" b="1" dirty="0" smtClean="0"/>
          </a:p>
          <a:p>
            <a:pPr>
              <a:lnSpc>
                <a:spcPct val="90000"/>
              </a:lnSpc>
              <a:buFontTx/>
              <a:buNone/>
            </a:pPr>
            <a:r>
              <a:rPr lang="en-US" altLang="zh-CN" sz="2400" b="1" dirty="0" smtClean="0"/>
              <a:t>    </a:t>
            </a:r>
            <a:r>
              <a:rPr lang="en-US" altLang="zh-CN" sz="2400" b="1" dirty="0" smtClean="0"/>
              <a:t>	float </a:t>
            </a:r>
            <a:r>
              <a:rPr lang="en-US" altLang="zh-CN" sz="2400" b="1" dirty="0" err="1" smtClean="0"/>
              <a:t>getSide</a:t>
            </a:r>
            <a:r>
              <a:rPr lang="en-US" altLang="zh-CN" sz="2400" b="1" dirty="0" smtClean="0"/>
              <a:t>() </a:t>
            </a:r>
            <a:r>
              <a:rPr lang="en-US" altLang="zh-CN" sz="2400" b="1" dirty="0" err="1" smtClean="0"/>
              <a:t>const</a:t>
            </a:r>
            <a:r>
              <a:rPr lang="en-US" altLang="zh-CN" sz="2400" b="1" dirty="0" smtClean="0"/>
              <a:t> //</a:t>
            </a:r>
            <a:r>
              <a:rPr lang="zh-CN" altLang="en-US" sz="2400" b="1" dirty="0" smtClean="0"/>
              <a:t>获取边长。</a:t>
            </a:r>
            <a:endParaRPr lang="zh-CN" altLang="en-US" sz="2400" b="1" dirty="0" smtClean="0"/>
          </a:p>
          <a:p>
            <a:pPr>
              <a:lnSpc>
                <a:spcPct val="90000"/>
              </a:lnSpc>
              <a:buFontTx/>
              <a:buNone/>
            </a:pPr>
            <a:r>
              <a:rPr lang="zh-CN" altLang="en-US" sz="2400" b="1" dirty="0" smtClean="0"/>
              <a:t>    </a:t>
            </a:r>
            <a:r>
              <a:rPr lang="en-US" altLang="zh-CN" sz="2400" b="1" dirty="0" smtClean="0"/>
              <a:t>	{ </a:t>
            </a:r>
            <a:endParaRPr lang="en-US" altLang="zh-CN" sz="2400" b="1" dirty="0" smtClean="0"/>
          </a:p>
          <a:p>
            <a:pPr>
              <a:lnSpc>
                <a:spcPct val="90000"/>
              </a:lnSpc>
              <a:buFontTx/>
              <a:buNone/>
            </a:pPr>
            <a:r>
              <a:rPr lang="en-US" altLang="zh-CN" sz="2400" b="1" dirty="0" smtClean="0"/>
              <a:t>      </a:t>
            </a:r>
            <a:r>
              <a:rPr lang="en-US" altLang="zh-CN" sz="2400" b="1" dirty="0" smtClean="0"/>
              <a:t>		return </a:t>
            </a:r>
            <a:r>
              <a:rPr lang="en-US" altLang="zh-CN" sz="2400" b="1" dirty="0" err="1" smtClean="0"/>
              <a:t>getWidth</a:t>
            </a:r>
            <a:r>
              <a:rPr lang="en-US" altLang="zh-CN" sz="2400" b="1" dirty="0" smtClean="0"/>
              <a:t>();</a:t>
            </a:r>
            <a:endParaRPr lang="en-US" altLang="zh-CN" sz="2400" b="1" dirty="0" smtClean="0"/>
          </a:p>
          <a:p>
            <a:pPr>
              <a:lnSpc>
                <a:spcPct val="90000"/>
              </a:lnSpc>
              <a:buFontTx/>
              <a:buNone/>
            </a:pPr>
            <a:r>
              <a:rPr lang="en-US" altLang="zh-CN" sz="2400" b="1" dirty="0" smtClean="0"/>
              <a:t>     </a:t>
            </a:r>
            <a:r>
              <a:rPr lang="en-US" altLang="zh-CN" sz="2400" b="1" dirty="0" smtClean="0"/>
              <a:t>	}</a:t>
            </a:r>
            <a:endParaRPr lang="en-US" altLang="zh-CN" sz="2400" b="1" dirty="0" smtClean="0"/>
          </a:p>
          <a:p>
            <a:pPr>
              <a:lnSpc>
                <a:spcPct val="90000"/>
              </a:lnSpc>
              <a:buFontTx/>
              <a:buNone/>
            </a:pPr>
            <a:r>
              <a:rPr lang="en-US" altLang="zh-CN" sz="2400" b="1" dirty="0" smtClean="0"/>
              <a:t>    </a:t>
            </a:r>
            <a:r>
              <a:rPr lang="en-US" altLang="zh-CN" sz="2400" b="1" dirty="0" smtClean="0"/>
              <a:t>	float </a:t>
            </a:r>
            <a:r>
              <a:rPr lang="en-US" altLang="zh-CN" sz="2400" b="1" dirty="0" err="1" smtClean="0"/>
              <a:t>getArea</a:t>
            </a:r>
            <a:r>
              <a:rPr lang="en-US" altLang="zh-CN" sz="2400" b="1" dirty="0" smtClean="0"/>
              <a:t>()</a:t>
            </a:r>
            <a:r>
              <a:rPr lang="en-US" altLang="zh-CN" sz="2400" b="1" dirty="0" err="1" smtClean="0"/>
              <a:t>const</a:t>
            </a:r>
            <a:r>
              <a:rPr lang="en-US" altLang="zh-CN" sz="2400" b="1" dirty="0" smtClean="0"/>
              <a:t> {return Rectangle::</a:t>
            </a:r>
            <a:r>
              <a:rPr lang="en-US" altLang="zh-CN" sz="2400" b="1" dirty="0" err="1" smtClean="0"/>
              <a:t>getArea</a:t>
            </a:r>
            <a:r>
              <a:rPr lang="en-US" altLang="zh-CN" sz="2400" b="1" dirty="0" smtClean="0"/>
              <a:t>();}</a:t>
            </a:r>
            <a:endParaRPr lang="en-US" altLang="zh-CN" sz="2400" b="1" dirty="0" smtClean="0"/>
          </a:p>
          <a:p>
            <a:pPr>
              <a:lnSpc>
                <a:spcPct val="90000"/>
              </a:lnSpc>
              <a:buFontTx/>
              <a:buNone/>
            </a:pPr>
            <a:r>
              <a:rPr lang="en-US" altLang="zh-CN" sz="2400" b="1" dirty="0" smtClean="0"/>
              <a:t>};</a:t>
            </a:r>
            <a:endParaRPr lang="en-US" altLang="zh-CN" sz="2400" b="1"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4400" dirty="0"/>
              <a:t>抽象类举例</a:t>
            </a:r>
            <a:endParaRPr lang="zh-CN" altLang="en-US" sz="4400" dirty="0"/>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1167126" y="1371600"/>
            <a:ext cx="8229600" cy="5486400"/>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90000"/>
              </a:lnSpc>
              <a:buFontTx/>
              <a:buNone/>
            </a:pPr>
            <a:r>
              <a:rPr lang="en-US" altLang="zh-CN" sz="2400" b="1" dirty="0" smtClean="0"/>
              <a:t>class Canvas</a:t>
            </a:r>
            <a:endParaRPr lang="en-US" altLang="zh-CN" sz="2400" b="1" dirty="0" smtClean="0"/>
          </a:p>
          <a:p>
            <a:pPr>
              <a:lnSpc>
                <a:spcPct val="90000"/>
              </a:lnSpc>
              <a:buFontTx/>
              <a:buNone/>
            </a:pPr>
            <a:r>
              <a:rPr lang="en-US" altLang="zh-CN" sz="2400" b="1" dirty="0" smtClean="0"/>
              <a:t>{</a:t>
            </a:r>
            <a:endParaRPr lang="en-US" altLang="zh-CN" sz="2400" b="1" dirty="0" smtClean="0"/>
          </a:p>
          <a:p>
            <a:pPr>
              <a:lnSpc>
                <a:spcPct val="90000"/>
              </a:lnSpc>
              <a:buFontTx/>
              <a:buNone/>
            </a:pPr>
            <a:r>
              <a:rPr lang="en-US" altLang="zh-CN" sz="2400" b="1" dirty="0" smtClean="0"/>
              <a:t> </a:t>
            </a:r>
            <a:r>
              <a:rPr lang="en-US" altLang="zh-CN" sz="2400" b="1" dirty="0" smtClean="0"/>
              <a:t>public</a:t>
            </a:r>
            <a:r>
              <a:rPr lang="en-US" altLang="zh-CN" sz="2400" b="1" dirty="0" smtClean="0"/>
              <a:t>:</a:t>
            </a:r>
            <a:endParaRPr lang="en-US" altLang="zh-CN" sz="2400" b="1" dirty="0" smtClean="0"/>
          </a:p>
          <a:p>
            <a:pPr>
              <a:lnSpc>
                <a:spcPct val="90000"/>
              </a:lnSpc>
              <a:buFontTx/>
              <a:buNone/>
            </a:pPr>
            <a:r>
              <a:rPr lang="en-US" altLang="zh-CN" sz="2400" b="1" dirty="0" smtClean="0"/>
              <a:t>    </a:t>
            </a:r>
            <a:r>
              <a:rPr lang="en-US" altLang="zh-CN" sz="2400" b="1" dirty="0" smtClean="0"/>
              <a:t>	float </a:t>
            </a:r>
            <a:r>
              <a:rPr lang="en-US" altLang="zh-CN" sz="2400" b="1" dirty="0" err="1" smtClean="0"/>
              <a:t>totalArea</a:t>
            </a:r>
            <a:r>
              <a:rPr lang="en-US" altLang="zh-CN" sz="2400" b="1" dirty="0" smtClean="0"/>
              <a:t>(Shape* s[],</a:t>
            </a:r>
            <a:r>
              <a:rPr lang="en-US" altLang="zh-CN" sz="2400" b="1" dirty="0" err="1" smtClean="0"/>
              <a:t>int</a:t>
            </a:r>
            <a:r>
              <a:rPr lang="en-US" altLang="zh-CN" sz="2400" b="1" dirty="0" smtClean="0"/>
              <a:t> N)</a:t>
            </a:r>
            <a:r>
              <a:rPr lang="en-US" altLang="zh-CN" sz="2400" b="1" dirty="0" err="1" smtClean="0"/>
              <a:t>const</a:t>
            </a:r>
            <a:endParaRPr lang="en-US" altLang="zh-CN" sz="2400" b="1" dirty="0" smtClean="0"/>
          </a:p>
          <a:p>
            <a:pPr>
              <a:lnSpc>
                <a:spcPct val="90000"/>
              </a:lnSpc>
              <a:buFontTx/>
              <a:buNone/>
            </a:pPr>
            <a:r>
              <a:rPr lang="en-US" altLang="zh-CN" sz="2400" b="1" dirty="0" smtClean="0"/>
              <a:t>    </a:t>
            </a:r>
            <a:r>
              <a:rPr lang="en-US" altLang="zh-CN" sz="2400" b="1" dirty="0" smtClean="0"/>
              <a:t>	{</a:t>
            </a:r>
            <a:endParaRPr lang="en-US" altLang="zh-CN" sz="2400" b="1" dirty="0" smtClean="0"/>
          </a:p>
          <a:p>
            <a:pPr>
              <a:lnSpc>
                <a:spcPct val="90000"/>
              </a:lnSpc>
              <a:buFontTx/>
              <a:buNone/>
            </a:pPr>
            <a:r>
              <a:rPr lang="en-US" altLang="zh-CN" sz="2400" b="1" dirty="0" smtClean="0"/>
              <a:t>      </a:t>
            </a:r>
            <a:r>
              <a:rPr lang="en-US" altLang="zh-CN" sz="2400" b="1" dirty="0" smtClean="0"/>
              <a:t>		float </a:t>
            </a:r>
            <a:r>
              <a:rPr lang="en-US" altLang="zh-CN" sz="2400" b="1" dirty="0" smtClean="0"/>
              <a:t>total=0;</a:t>
            </a:r>
            <a:endParaRPr lang="en-US" altLang="zh-CN" sz="2400" b="1" dirty="0" smtClean="0"/>
          </a:p>
          <a:p>
            <a:pPr>
              <a:lnSpc>
                <a:spcPct val="90000"/>
              </a:lnSpc>
              <a:buFontTx/>
              <a:buNone/>
            </a:pPr>
            <a:r>
              <a:rPr lang="en-US" altLang="zh-CN" sz="2400" b="1" dirty="0" smtClean="0"/>
              <a:t>      </a:t>
            </a:r>
            <a:r>
              <a:rPr lang="en-US" altLang="zh-CN" sz="2400" b="1" dirty="0" smtClean="0"/>
              <a:t>		for </a:t>
            </a:r>
            <a:r>
              <a:rPr lang="en-US" altLang="zh-CN" sz="2400" b="1" dirty="0" smtClean="0"/>
              <a:t>(</a:t>
            </a:r>
            <a:r>
              <a:rPr lang="en-US" altLang="zh-CN" sz="2400" b="1" dirty="0" err="1" smtClean="0"/>
              <a:t>int</a:t>
            </a:r>
            <a:r>
              <a:rPr lang="en-US" altLang="zh-CN" sz="2400" b="1" dirty="0" smtClean="0"/>
              <a:t> </a:t>
            </a:r>
            <a:r>
              <a:rPr lang="en-US" altLang="zh-CN" sz="2400" b="1" dirty="0" err="1" smtClean="0"/>
              <a:t>i</a:t>
            </a:r>
            <a:r>
              <a:rPr lang="en-US" altLang="zh-CN" sz="2400" b="1" dirty="0" smtClean="0"/>
              <a:t>=0;i&lt;</a:t>
            </a:r>
            <a:r>
              <a:rPr lang="en-US" altLang="zh-CN" sz="2400" b="1" dirty="0" err="1" smtClean="0"/>
              <a:t>N;i</a:t>
            </a:r>
            <a:r>
              <a:rPr lang="en-US" altLang="zh-CN" sz="2400" b="1" dirty="0" smtClean="0"/>
              <a:t>++)</a:t>
            </a:r>
            <a:endParaRPr lang="en-US" altLang="zh-CN" sz="2400" b="1" dirty="0" smtClean="0"/>
          </a:p>
          <a:p>
            <a:pPr>
              <a:lnSpc>
                <a:spcPct val="90000"/>
              </a:lnSpc>
              <a:buFontTx/>
              <a:buNone/>
            </a:pPr>
            <a:r>
              <a:rPr lang="en-US" altLang="zh-CN" sz="2400" b="1" dirty="0" smtClean="0"/>
              <a:t>      </a:t>
            </a:r>
            <a:r>
              <a:rPr lang="en-US" altLang="zh-CN" sz="2400" b="1" dirty="0" smtClean="0"/>
              <a:t>		{</a:t>
            </a:r>
            <a:endParaRPr lang="en-US" altLang="zh-CN" sz="2400" b="1" dirty="0" smtClean="0"/>
          </a:p>
          <a:p>
            <a:pPr>
              <a:lnSpc>
                <a:spcPct val="90000"/>
              </a:lnSpc>
              <a:buFontTx/>
              <a:buNone/>
            </a:pPr>
            <a:r>
              <a:rPr lang="en-US" altLang="zh-CN" sz="2400" b="1" dirty="0" smtClean="0"/>
              <a:t>        </a:t>
            </a:r>
            <a:r>
              <a:rPr lang="en-US" altLang="zh-CN" sz="2400" b="1" dirty="0" smtClean="0"/>
              <a:t>		total</a:t>
            </a:r>
            <a:r>
              <a:rPr lang="en-US" altLang="zh-CN" sz="2400" b="1" dirty="0" smtClean="0"/>
              <a:t>+=s[</a:t>
            </a:r>
            <a:r>
              <a:rPr lang="en-US" altLang="zh-CN" sz="2400" b="1" dirty="0" err="1" smtClean="0"/>
              <a:t>i</a:t>
            </a:r>
            <a:r>
              <a:rPr lang="en-US" altLang="zh-CN" sz="2400" b="1" dirty="0" smtClean="0"/>
              <a:t>]-&gt;</a:t>
            </a:r>
            <a:r>
              <a:rPr lang="en-US" altLang="zh-CN" sz="2400" b="1" dirty="0" err="1" smtClean="0"/>
              <a:t>getArea</a:t>
            </a:r>
            <a:r>
              <a:rPr lang="en-US" altLang="zh-CN" sz="2400" b="1" dirty="0" smtClean="0"/>
              <a:t>();</a:t>
            </a:r>
            <a:endParaRPr lang="en-US" altLang="zh-CN" sz="2400" b="1" dirty="0" smtClean="0"/>
          </a:p>
          <a:p>
            <a:pPr>
              <a:lnSpc>
                <a:spcPct val="90000"/>
              </a:lnSpc>
              <a:buFontTx/>
              <a:buNone/>
            </a:pPr>
            <a:r>
              <a:rPr lang="en-US" altLang="zh-CN" sz="2400" b="1" dirty="0" smtClean="0"/>
              <a:t>      </a:t>
            </a:r>
            <a:r>
              <a:rPr lang="en-US" altLang="zh-CN" sz="2400" b="1" dirty="0" smtClean="0"/>
              <a:t>		}</a:t>
            </a:r>
            <a:endParaRPr lang="en-US" altLang="zh-CN" sz="2400" b="1" dirty="0" smtClean="0"/>
          </a:p>
          <a:p>
            <a:pPr>
              <a:lnSpc>
                <a:spcPct val="90000"/>
              </a:lnSpc>
              <a:buFontTx/>
              <a:buNone/>
            </a:pPr>
            <a:r>
              <a:rPr lang="en-US" altLang="zh-CN" sz="2400" b="1" dirty="0" smtClean="0"/>
              <a:t>      </a:t>
            </a:r>
            <a:r>
              <a:rPr lang="en-US" altLang="zh-CN" sz="2400" b="1" dirty="0" smtClean="0"/>
              <a:t>		return </a:t>
            </a:r>
            <a:r>
              <a:rPr lang="en-US" altLang="zh-CN" sz="2400" b="1" dirty="0" smtClean="0"/>
              <a:t>total; </a:t>
            </a:r>
            <a:endParaRPr lang="en-US" altLang="zh-CN" sz="2400" b="1" dirty="0" smtClean="0"/>
          </a:p>
          <a:p>
            <a:pPr>
              <a:lnSpc>
                <a:spcPct val="90000"/>
              </a:lnSpc>
              <a:buFontTx/>
              <a:buNone/>
            </a:pPr>
            <a:r>
              <a:rPr lang="en-US" altLang="zh-CN" sz="2400" b="1" dirty="0" smtClean="0"/>
              <a:t>    </a:t>
            </a:r>
            <a:r>
              <a:rPr lang="en-US" altLang="zh-CN" sz="2400" b="1" dirty="0" smtClean="0"/>
              <a:t>	}</a:t>
            </a:r>
            <a:endParaRPr lang="en-US" altLang="zh-CN" sz="2400" b="1" dirty="0" smtClean="0"/>
          </a:p>
          <a:p>
            <a:pPr>
              <a:lnSpc>
                <a:spcPct val="90000"/>
              </a:lnSpc>
              <a:buFontTx/>
              <a:buNone/>
            </a:pPr>
            <a:r>
              <a:rPr lang="en-US" altLang="zh-CN" sz="2400" b="1" dirty="0" smtClean="0"/>
              <a:t>};</a:t>
            </a:r>
            <a:endParaRPr lang="en-US" altLang="zh-CN" sz="2400" b="1"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4400" dirty="0"/>
              <a:t>抽象类举例</a:t>
            </a:r>
            <a:endParaRPr lang="zh-CN" altLang="en-US" sz="4400" dirty="0"/>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152400" y="931119"/>
            <a:ext cx="8534400" cy="5741907"/>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80000"/>
              </a:lnSpc>
              <a:buFontTx/>
              <a:buNone/>
            </a:pPr>
            <a:r>
              <a:rPr lang="en-US" altLang="zh-CN" sz="2400" b="1" dirty="0" err="1" smtClean="0"/>
              <a:t>int</a:t>
            </a:r>
            <a:r>
              <a:rPr lang="en-US" altLang="zh-CN" sz="2400" b="1" dirty="0" smtClean="0"/>
              <a:t> main()    {</a:t>
            </a:r>
            <a:endParaRPr lang="en-US" altLang="zh-CN" sz="2400" b="1" dirty="0" smtClean="0"/>
          </a:p>
          <a:p>
            <a:pPr>
              <a:lnSpc>
                <a:spcPct val="80000"/>
              </a:lnSpc>
              <a:buFontTx/>
              <a:buNone/>
            </a:pPr>
            <a:r>
              <a:rPr lang="en-US" altLang="zh-CN" sz="2400" b="1" dirty="0" smtClean="0"/>
              <a:t> </a:t>
            </a:r>
            <a:r>
              <a:rPr lang="en-US" altLang="zh-CN" sz="2400" b="1" dirty="0" smtClean="0"/>
              <a:t>	 </a:t>
            </a:r>
            <a:r>
              <a:rPr lang="en-US" altLang="zh-CN" sz="2400" b="1" dirty="0" smtClean="0"/>
              <a:t>Shape **</a:t>
            </a:r>
            <a:r>
              <a:rPr lang="en-US" altLang="zh-CN" sz="2400" b="1" dirty="0" err="1" smtClean="0"/>
              <a:t>ppShape</a:t>
            </a:r>
            <a:r>
              <a:rPr lang="en-US" altLang="zh-CN" sz="2400" b="1" dirty="0" smtClean="0"/>
              <a:t>=new Shape*[3];</a:t>
            </a:r>
            <a:endParaRPr lang="en-US" altLang="zh-CN" sz="2400" b="1" dirty="0" smtClean="0"/>
          </a:p>
          <a:p>
            <a:pPr>
              <a:lnSpc>
                <a:spcPct val="80000"/>
              </a:lnSpc>
              <a:buFontTx/>
              <a:buNone/>
            </a:pPr>
            <a:r>
              <a:rPr lang="en-US" altLang="zh-CN" sz="2400" b="1" dirty="0" smtClean="0"/>
              <a:t>  </a:t>
            </a:r>
            <a:r>
              <a:rPr lang="en-US" altLang="zh-CN" sz="2400" b="1" dirty="0" smtClean="0"/>
              <a:t>	</a:t>
            </a:r>
            <a:r>
              <a:rPr lang="en-US" altLang="zh-CN" sz="2400" b="1" dirty="0" err="1" smtClean="0"/>
              <a:t>ppShape</a:t>
            </a:r>
            <a:r>
              <a:rPr lang="en-US" altLang="zh-CN" sz="2400" b="1" dirty="0" smtClean="0"/>
              <a:t>[0</a:t>
            </a:r>
            <a:r>
              <a:rPr lang="en-US" altLang="zh-CN" sz="2400" b="1" dirty="0" smtClean="0"/>
              <a:t>]=new Circle(5);</a:t>
            </a:r>
            <a:endParaRPr lang="en-US" altLang="zh-CN" sz="2400" b="1" dirty="0" smtClean="0"/>
          </a:p>
          <a:p>
            <a:pPr>
              <a:lnSpc>
                <a:spcPct val="80000"/>
              </a:lnSpc>
              <a:buFontTx/>
              <a:buNone/>
            </a:pPr>
            <a:r>
              <a:rPr lang="en-US" altLang="zh-CN" sz="2400" b="1" dirty="0" smtClean="0"/>
              <a:t>  </a:t>
            </a:r>
            <a:r>
              <a:rPr lang="en-US" altLang="zh-CN" sz="2400" b="1" dirty="0" smtClean="0"/>
              <a:t>	</a:t>
            </a:r>
            <a:r>
              <a:rPr lang="en-US" altLang="zh-CN" sz="2400" b="1" dirty="0" err="1" smtClean="0"/>
              <a:t>ppShape</a:t>
            </a:r>
            <a:r>
              <a:rPr lang="en-US" altLang="zh-CN" sz="2400" b="1" dirty="0" smtClean="0"/>
              <a:t>[1</a:t>
            </a:r>
            <a:r>
              <a:rPr lang="en-US" altLang="zh-CN" sz="2400" b="1" dirty="0" smtClean="0"/>
              <a:t>]=new Rectangle(4,6);</a:t>
            </a:r>
            <a:endParaRPr lang="en-US" altLang="zh-CN" sz="2400" b="1" dirty="0" smtClean="0"/>
          </a:p>
          <a:p>
            <a:pPr>
              <a:lnSpc>
                <a:spcPct val="80000"/>
              </a:lnSpc>
              <a:buFontTx/>
              <a:buNone/>
            </a:pPr>
            <a:r>
              <a:rPr lang="en-US" altLang="zh-CN" sz="2400" b="1" dirty="0" smtClean="0"/>
              <a:t>  </a:t>
            </a:r>
            <a:r>
              <a:rPr lang="en-US" altLang="zh-CN" sz="2400" b="1" dirty="0" smtClean="0"/>
              <a:t>	</a:t>
            </a:r>
            <a:r>
              <a:rPr lang="en-US" altLang="zh-CN" sz="2400" b="1" dirty="0" err="1" smtClean="0"/>
              <a:t>ppShape</a:t>
            </a:r>
            <a:r>
              <a:rPr lang="en-US" altLang="zh-CN" sz="2400" b="1" dirty="0" smtClean="0"/>
              <a:t>[2</a:t>
            </a:r>
            <a:r>
              <a:rPr lang="en-US" altLang="zh-CN" sz="2400" b="1" dirty="0" smtClean="0"/>
              <a:t>]=new Square(5);</a:t>
            </a:r>
            <a:endParaRPr lang="en-US" altLang="zh-CN" sz="2400" b="1" dirty="0" smtClean="0"/>
          </a:p>
          <a:p>
            <a:pPr>
              <a:lnSpc>
                <a:spcPct val="80000"/>
              </a:lnSpc>
              <a:buFontTx/>
              <a:buNone/>
            </a:pPr>
            <a:r>
              <a:rPr lang="en-US" altLang="zh-CN" sz="2400" b="1" dirty="0" smtClean="0"/>
              <a:t>  </a:t>
            </a:r>
            <a:r>
              <a:rPr lang="en-US" altLang="zh-CN" sz="2400" b="1" dirty="0" smtClean="0"/>
              <a:t>	</a:t>
            </a:r>
            <a:r>
              <a:rPr lang="en-US" altLang="zh-CN" sz="2400" b="1" dirty="0" err="1" smtClean="0"/>
              <a:t>cout</a:t>
            </a:r>
            <a:r>
              <a:rPr lang="en-US" altLang="zh-CN" sz="2400" b="1" dirty="0" smtClean="0"/>
              <a:t>&lt;&lt;"</a:t>
            </a:r>
            <a:r>
              <a:rPr lang="zh-CN" altLang="en-US" sz="2400" b="1" dirty="0" smtClean="0"/>
              <a:t>圆的面积是</a:t>
            </a:r>
            <a:r>
              <a:rPr lang="en-US" altLang="zh-CN" sz="2400" b="1" dirty="0" smtClean="0"/>
              <a:t>"&lt;&lt;</a:t>
            </a:r>
            <a:r>
              <a:rPr lang="en-US" altLang="zh-CN" sz="2400" b="1" dirty="0" err="1" smtClean="0"/>
              <a:t>ppShape</a:t>
            </a:r>
            <a:r>
              <a:rPr lang="en-US" altLang="zh-CN" sz="2400" b="1" dirty="0" smtClean="0"/>
              <a:t>[0]-&gt;</a:t>
            </a:r>
            <a:r>
              <a:rPr lang="en-US" altLang="zh-CN" sz="2400" b="1" dirty="0" err="1" smtClean="0"/>
              <a:t>getArea</a:t>
            </a:r>
            <a:r>
              <a:rPr lang="en-US" altLang="zh-CN" sz="2400" b="1" dirty="0" smtClean="0"/>
              <a:t>()&lt;&lt;</a:t>
            </a:r>
            <a:r>
              <a:rPr lang="en-US" altLang="zh-CN" sz="2400" b="1" dirty="0" err="1" smtClean="0"/>
              <a:t>endl</a:t>
            </a:r>
            <a:r>
              <a:rPr lang="en-US" altLang="zh-CN" sz="2400" b="1" dirty="0" smtClean="0"/>
              <a:t>;</a:t>
            </a:r>
            <a:endParaRPr lang="en-US" altLang="zh-CN" sz="2400" b="1" dirty="0" smtClean="0"/>
          </a:p>
          <a:p>
            <a:pPr>
              <a:lnSpc>
                <a:spcPct val="80000"/>
              </a:lnSpc>
              <a:buFontTx/>
              <a:buNone/>
            </a:pPr>
            <a:r>
              <a:rPr lang="en-US" altLang="zh-CN" sz="2400" b="1" dirty="0" smtClean="0"/>
              <a:t>  </a:t>
            </a:r>
            <a:r>
              <a:rPr lang="en-US" altLang="zh-CN" sz="2400" b="1" dirty="0" smtClean="0"/>
              <a:t>	</a:t>
            </a:r>
            <a:r>
              <a:rPr lang="en-US" altLang="zh-CN" sz="2400" b="1" dirty="0" err="1" smtClean="0"/>
              <a:t>cout</a:t>
            </a:r>
            <a:r>
              <a:rPr lang="en-US" altLang="zh-CN" sz="2400" b="1" dirty="0" smtClean="0"/>
              <a:t>&lt;&lt;"</a:t>
            </a:r>
            <a:r>
              <a:rPr lang="zh-CN" altLang="en-US" sz="2400" b="1" dirty="0" smtClean="0"/>
              <a:t>长方形的面积是</a:t>
            </a:r>
            <a:r>
              <a:rPr lang="en-US" altLang="zh-CN" sz="2400" b="1" dirty="0" smtClean="0"/>
              <a:t>"&lt;&lt;</a:t>
            </a:r>
            <a:r>
              <a:rPr lang="en-US" altLang="zh-CN" sz="2400" b="1" dirty="0" err="1" smtClean="0"/>
              <a:t>ppShape</a:t>
            </a:r>
            <a:r>
              <a:rPr lang="en-US" altLang="zh-CN" sz="2400" b="1" dirty="0" smtClean="0"/>
              <a:t>[1]-&gt;</a:t>
            </a:r>
            <a:r>
              <a:rPr lang="en-US" altLang="zh-CN" sz="2400" b="1" dirty="0" err="1" smtClean="0"/>
              <a:t>getArea</a:t>
            </a:r>
            <a:r>
              <a:rPr lang="en-US" altLang="zh-CN" sz="2400" b="1" dirty="0" smtClean="0"/>
              <a:t>()&lt;&lt;</a:t>
            </a:r>
            <a:r>
              <a:rPr lang="en-US" altLang="zh-CN" sz="2400" b="1" dirty="0" err="1" smtClean="0"/>
              <a:t>endl</a:t>
            </a:r>
            <a:r>
              <a:rPr lang="en-US" altLang="zh-CN" sz="2400" b="1" dirty="0" smtClean="0"/>
              <a:t>;</a:t>
            </a:r>
            <a:endParaRPr lang="en-US" altLang="zh-CN" sz="2400" b="1" dirty="0" smtClean="0"/>
          </a:p>
          <a:p>
            <a:pPr>
              <a:lnSpc>
                <a:spcPct val="80000"/>
              </a:lnSpc>
              <a:buFontTx/>
              <a:buNone/>
            </a:pPr>
            <a:r>
              <a:rPr lang="en-US" altLang="zh-CN" sz="2400" b="1" dirty="0" smtClean="0"/>
              <a:t>  </a:t>
            </a:r>
            <a:r>
              <a:rPr lang="en-US" altLang="zh-CN" sz="2400" b="1" dirty="0" smtClean="0"/>
              <a:t>	</a:t>
            </a:r>
            <a:r>
              <a:rPr lang="en-US" altLang="zh-CN" sz="2400" b="1" dirty="0" err="1" smtClean="0"/>
              <a:t>cout</a:t>
            </a:r>
            <a:r>
              <a:rPr lang="en-US" altLang="zh-CN" sz="2400" b="1" dirty="0" smtClean="0"/>
              <a:t>&lt;&lt;"</a:t>
            </a:r>
            <a:r>
              <a:rPr lang="zh-CN" altLang="en-US" sz="2400" b="1" dirty="0" smtClean="0"/>
              <a:t>正方形的面积是</a:t>
            </a:r>
            <a:r>
              <a:rPr lang="en-US" altLang="zh-CN" sz="2400" b="1" dirty="0" smtClean="0"/>
              <a:t>"&lt;&lt;</a:t>
            </a:r>
            <a:r>
              <a:rPr lang="en-US" altLang="zh-CN" sz="2400" b="1" dirty="0" err="1" smtClean="0"/>
              <a:t>ppShape</a:t>
            </a:r>
            <a:r>
              <a:rPr lang="en-US" altLang="zh-CN" sz="2400" b="1" dirty="0" smtClean="0"/>
              <a:t>[2]-&gt;</a:t>
            </a:r>
            <a:r>
              <a:rPr lang="en-US" altLang="zh-CN" sz="2400" b="1" dirty="0" err="1" smtClean="0"/>
              <a:t>getArea</a:t>
            </a:r>
            <a:r>
              <a:rPr lang="en-US" altLang="zh-CN" sz="2400" b="1" dirty="0" smtClean="0"/>
              <a:t>()&lt;&lt;</a:t>
            </a:r>
            <a:r>
              <a:rPr lang="en-US" altLang="zh-CN" sz="2400" b="1" dirty="0" err="1" smtClean="0"/>
              <a:t>endl</a:t>
            </a:r>
            <a:r>
              <a:rPr lang="en-US" altLang="zh-CN" sz="2400" b="1" dirty="0" smtClean="0"/>
              <a:t>;</a:t>
            </a:r>
            <a:endParaRPr lang="en-US" altLang="zh-CN" sz="2400" b="1" dirty="0" smtClean="0"/>
          </a:p>
          <a:p>
            <a:pPr>
              <a:lnSpc>
                <a:spcPct val="80000"/>
              </a:lnSpc>
              <a:buFontTx/>
              <a:buNone/>
            </a:pPr>
            <a:r>
              <a:rPr lang="en-US" altLang="zh-CN" sz="2400" b="1" dirty="0" smtClean="0"/>
              <a:t>  </a:t>
            </a:r>
            <a:r>
              <a:rPr lang="en-US" altLang="zh-CN" sz="2400" b="1" dirty="0" smtClean="0"/>
              <a:t>	Canvas </a:t>
            </a:r>
            <a:r>
              <a:rPr lang="en-US" altLang="zh-CN" sz="2400" b="1" dirty="0" smtClean="0"/>
              <a:t>c1;</a:t>
            </a:r>
            <a:endParaRPr lang="en-US" altLang="zh-CN" sz="2400" b="1" dirty="0" smtClean="0"/>
          </a:p>
          <a:p>
            <a:pPr>
              <a:lnSpc>
                <a:spcPct val="80000"/>
              </a:lnSpc>
              <a:buFontTx/>
              <a:buNone/>
            </a:pPr>
            <a:r>
              <a:rPr lang="en-US" altLang="zh-CN" sz="2400" b="1" dirty="0" smtClean="0"/>
              <a:t>  </a:t>
            </a:r>
            <a:r>
              <a:rPr lang="en-US" altLang="zh-CN" sz="2400" b="1" dirty="0" smtClean="0"/>
              <a:t>	float </a:t>
            </a:r>
            <a:r>
              <a:rPr lang="en-US" altLang="zh-CN" sz="2400" b="1" dirty="0" smtClean="0"/>
              <a:t>total=c1.totalArea(ppShape,3);</a:t>
            </a:r>
            <a:endParaRPr lang="en-US" altLang="zh-CN" sz="2400" b="1" dirty="0" smtClean="0"/>
          </a:p>
          <a:p>
            <a:pPr>
              <a:lnSpc>
                <a:spcPct val="80000"/>
              </a:lnSpc>
              <a:buFontTx/>
              <a:buNone/>
            </a:pPr>
            <a:r>
              <a:rPr lang="en-US" altLang="zh-CN" sz="2400" b="1" dirty="0" smtClean="0"/>
              <a:t>  </a:t>
            </a:r>
            <a:r>
              <a:rPr lang="en-US" altLang="zh-CN" sz="2400" b="1" dirty="0" smtClean="0"/>
              <a:t>	</a:t>
            </a:r>
            <a:r>
              <a:rPr lang="en-US" altLang="zh-CN" sz="2400" b="1" dirty="0" err="1" smtClean="0"/>
              <a:t>cout</a:t>
            </a:r>
            <a:r>
              <a:rPr lang="en-US" altLang="zh-CN" sz="2400" b="1" dirty="0" smtClean="0"/>
              <a:t>&lt;&lt;"</a:t>
            </a:r>
            <a:r>
              <a:rPr lang="zh-CN" altLang="en-US" sz="2400" b="1" dirty="0" smtClean="0"/>
              <a:t>总面积是</a:t>
            </a:r>
            <a:r>
              <a:rPr lang="en-US" altLang="zh-CN" sz="2400" b="1" dirty="0" smtClean="0"/>
              <a:t>"&lt;&lt;total&lt;&lt;</a:t>
            </a:r>
            <a:r>
              <a:rPr lang="en-US" altLang="zh-CN" sz="2400" b="1" dirty="0" err="1" smtClean="0"/>
              <a:t>endl</a:t>
            </a:r>
            <a:r>
              <a:rPr lang="en-US" altLang="zh-CN" sz="2400" b="1" dirty="0" smtClean="0"/>
              <a:t>;</a:t>
            </a:r>
            <a:endParaRPr lang="en-US" altLang="zh-CN" sz="2400" b="1" dirty="0" smtClean="0"/>
          </a:p>
          <a:p>
            <a:pPr>
              <a:lnSpc>
                <a:spcPct val="80000"/>
              </a:lnSpc>
              <a:buFontTx/>
              <a:buNone/>
            </a:pPr>
            <a:r>
              <a:rPr lang="en-US" altLang="zh-CN" sz="2400" b="1" dirty="0" smtClean="0"/>
              <a:t>  </a:t>
            </a:r>
            <a:r>
              <a:rPr lang="en-US" altLang="zh-CN" sz="2400" b="1" dirty="0" smtClean="0"/>
              <a:t>	for </a:t>
            </a:r>
            <a:r>
              <a:rPr lang="en-US" altLang="zh-CN" sz="2400" b="1" dirty="0" smtClean="0"/>
              <a:t>(</a:t>
            </a:r>
            <a:r>
              <a:rPr lang="en-US" altLang="zh-CN" sz="2400" b="1" dirty="0" err="1" smtClean="0"/>
              <a:t>int</a:t>
            </a:r>
            <a:r>
              <a:rPr lang="en-US" altLang="zh-CN" sz="2400" b="1" dirty="0" smtClean="0"/>
              <a:t> </a:t>
            </a:r>
            <a:r>
              <a:rPr lang="en-US" altLang="zh-CN" sz="2400" b="1" dirty="0" err="1" smtClean="0"/>
              <a:t>i</a:t>
            </a:r>
            <a:r>
              <a:rPr lang="en-US" altLang="zh-CN" sz="2400" b="1" dirty="0" smtClean="0"/>
              <a:t>=0;i&lt;3;i++)</a:t>
            </a:r>
            <a:endParaRPr lang="en-US" altLang="zh-CN" sz="2400" b="1" dirty="0" smtClean="0"/>
          </a:p>
          <a:p>
            <a:pPr>
              <a:lnSpc>
                <a:spcPct val="80000"/>
              </a:lnSpc>
              <a:buFontTx/>
              <a:buNone/>
            </a:pPr>
            <a:r>
              <a:rPr lang="en-US" altLang="zh-CN" sz="2400" b="1" dirty="0" smtClean="0"/>
              <a:t>    </a:t>
            </a:r>
            <a:r>
              <a:rPr lang="en-US" altLang="zh-CN" sz="2400" b="1" dirty="0" smtClean="0"/>
              <a:t>		delete </a:t>
            </a:r>
            <a:r>
              <a:rPr lang="en-US" altLang="zh-CN" sz="2400" b="1" dirty="0" err="1" smtClean="0"/>
              <a:t>ppShape</a:t>
            </a:r>
            <a:r>
              <a:rPr lang="en-US" altLang="zh-CN" sz="2400" b="1" dirty="0" smtClean="0"/>
              <a:t>[</a:t>
            </a:r>
            <a:r>
              <a:rPr lang="en-US" altLang="zh-CN" sz="2400" b="1" dirty="0" err="1" smtClean="0"/>
              <a:t>i</a:t>
            </a:r>
            <a:r>
              <a:rPr lang="en-US" altLang="zh-CN" sz="2400" b="1" dirty="0" smtClean="0"/>
              <a:t>];</a:t>
            </a:r>
            <a:endParaRPr lang="en-US" altLang="zh-CN" sz="2400" b="1" dirty="0" smtClean="0"/>
          </a:p>
          <a:p>
            <a:pPr>
              <a:lnSpc>
                <a:spcPct val="80000"/>
              </a:lnSpc>
              <a:buFontTx/>
              <a:buNone/>
            </a:pPr>
            <a:r>
              <a:rPr lang="en-US" altLang="zh-CN" sz="2400" b="1" dirty="0" smtClean="0"/>
              <a:t>  </a:t>
            </a:r>
            <a:r>
              <a:rPr lang="en-US" altLang="zh-CN" sz="2400" b="1" dirty="0" smtClean="0"/>
              <a:t>	delete</a:t>
            </a:r>
            <a:r>
              <a:rPr lang="en-US" altLang="zh-CN" sz="2400" b="1" dirty="0" smtClean="0"/>
              <a:t>[] </a:t>
            </a:r>
            <a:r>
              <a:rPr lang="en-US" altLang="zh-CN" sz="2400" b="1" dirty="0" err="1" smtClean="0"/>
              <a:t>ppShape</a:t>
            </a:r>
            <a:r>
              <a:rPr lang="en-US" altLang="zh-CN" sz="2400" b="1" dirty="0" smtClean="0"/>
              <a:t>;</a:t>
            </a:r>
            <a:endParaRPr lang="en-US" altLang="zh-CN" sz="2400" b="1" dirty="0" smtClean="0"/>
          </a:p>
          <a:p>
            <a:pPr>
              <a:lnSpc>
                <a:spcPct val="80000"/>
              </a:lnSpc>
              <a:buFontTx/>
              <a:buNone/>
            </a:pPr>
            <a:r>
              <a:rPr lang="en-US" altLang="zh-CN" sz="2400" b="1" dirty="0" smtClean="0"/>
              <a:t>  </a:t>
            </a:r>
            <a:r>
              <a:rPr lang="en-US" altLang="zh-CN" sz="2400" b="1" dirty="0" smtClean="0"/>
              <a:t>	return </a:t>
            </a:r>
            <a:r>
              <a:rPr lang="en-US" altLang="zh-CN" sz="2400" b="1" dirty="0" smtClean="0"/>
              <a:t>0;</a:t>
            </a:r>
            <a:endParaRPr lang="en-US" altLang="zh-CN" sz="2400" b="1" dirty="0" smtClean="0"/>
          </a:p>
          <a:p>
            <a:pPr>
              <a:lnSpc>
                <a:spcPct val="80000"/>
              </a:lnSpc>
              <a:buFontTx/>
              <a:buNone/>
            </a:pPr>
            <a:r>
              <a:rPr lang="en-US" altLang="zh-CN" sz="2400" b="1" dirty="0" smtClean="0"/>
              <a:t>}</a:t>
            </a:r>
            <a:endParaRPr lang="en-US" altLang="zh-CN" sz="2400" b="1" dirty="0"/>
          </a:p>
        </p:txBody>
      </p:sp>
      <p:sp>
        <p:nvSpPr>
          <p:cNvPr id="20" name="Text Box 4"/>
          <p:cNvSpPr txBox="1">
            <a:spLocks noChangeArrowheads="1"/>
          </p:cNvSpPr>
          <p:nvPr/>
        </p:nvSpPr>
        <p:spPr bwMode="auto">
          <a:xfrm>
            <a:off x="8338060" y="3275141"/>
            <a:ext cx="3444875" cy="26574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t>运行结果：</a:t>
            </a:r>
            <a:endParaRPr lang="zh-CN" altLang="en-US" sz="2400"/>
          </a:p>
          <a:p>
            <a:r>
              <a:rPr lang="zh-CN" altLang="en-US" sz="2400"/>
              <a:t>圆的面积是</a:t>
            </a:r>
            <a:r>
              <a:rPr lang="en-US" altLang="zh-CN" sz="2400"/>
              <a:t>78.5</a:t>
            </a:r>
            <a:endParaRPr lang="en-US" altLang="zh-CN" sz="2400"/>
          </a:p>
          <a:p>
            <a:r>
              <a:rPr lang="zh-CN" altLang="en-US" sz="2400"/>
              <a:t>长方形的面积是</a:t>
            </a:r>
            <a:r>
              <a:rPr lang="en-US" altLang="zh-CN" sz="2400"/>
              <a:t>24</a:t>
            </a:r>
            <a:endParaRPr lang="en-US" altLang="zh-CN" sz="2400"/>
          </a:p>
          <a:p>
            <a:r>
              <a:rPr lang="zh-CN" altLang="en-US" sz="2400"/>
              <a:t>正方形的面积是</a:t>
            </a:r>
            <a:r>
              <a:rPr lang="en-US" altLang="zh-CN" sz="2400"/>
              <a:t>25</a:t>
            </a:r>
            <a:endParaRPr lang="en-US" altLang="zh-CN" sz="2400"/>
          </a:p>
          <a:p>
            <a:r>
              <a:rPr lang="zh-CN" altLang="en-US" sz="2400"/>
              <a:t>总面积是</a:t>
            </a:r>
            <a:r>
              <a:rPr lang="en-US" altLang="zh-CN" sz="2400"/>
              <a:t>127.5</a:t>
            </a:r>
            <a:endParaRPr lang="en-US" altLang="zh-CN" sz="2400"/>
          </a:p>
          <a:p>
            <a:r>
              <a:rPr lang="en-US" altLang="zh-CN" sz="2400"/>
              <a:t>Press any key to continue</a:t>
            </a:r>
            <a:endParaRPr lang="en-US" altLang="zh-CN" sz="240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4400" dirty="0"/>
              <a:t>抽象类举例</a:t>
            </a:r>
            <a:endParaRPr lang="zh-CN" altLang="en-US" sz="4400" dirty="0"/>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479539" y="1097008"/>
            <a:ext cx="8229600" cy="4525963"/>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sz="2800" dirty="0" smtClean="0"/>
              <a:t>在此基础上，增加一个子类</a:t>
            </a:r>
            <a:r>
              <a:rPr lang="en-US" altLang="zh-CN" sz="2800" dirty="0" smtClean="0"/>
              <a:t>Trapezoid</a:t>
            </a:r>
            <a:endParaRPr lang="en-US" altLang="zh-CN" sz="2800" dirty="0"/>
          </a:p>
        </p:txBody>
      </p:sp>
      <p:graphicFrame>
        <p:nvGraphicFramePr>
          <p:cNvPr id="20" name="Object 4"/>
          <p:cNvGraphicFramePr>
            <a:graphicFrameLocks noChangeAspect="1"/>
          </p:cNvGraphicFramePr>
          <p:nvPr/>
        </p:nvGraphicFramePr>
        <p:xfrm>
          <a:off x="1543421" y="1981200"/>
          <a:ext cx="8001000" cy="4876800"/>
        </p:xfrm>
        <a:graphic>
          <a:graphicData uri="http://schemas.openxmlformats.org/presentationml/2006/ole">
            <mc:AlternateContent xmlns:mc="http://schemas.openxmlformats.org/markup-compatibility/2006">
              <mc:Choice xmlns:v="urn:schemas-microsoft-com:vml" Requires="v">
                <p:oleObj spid="_x0000_s2069" name="Visio" r:id="rId1" imgW="4292600" imgH="2404745" progId="Visio.Drawing.11">
                  <p:embed/>
                </p:oleObj>
              </mc:Choice>
              <mc:Fallback>
                <p:oleObj name="Visio" r:id="rId1" imgW="4292600" imgH="2404745" progId="Visio.Drawing.11">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421" y="1981200"/>
                        <a:ext cx="8001000" cy="487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4400" dirty="0"/>
              <a:t>抽象类举例</a:t>
            </a:r>
            <a:endParaRPr lang="zh-CN" altLang="en-US" sz="4400" dirty="0"/>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945934" y="1097008"/>
            <a:ext cx="10105694" cy="5440363"/>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90000"/>
              </a:lnSpc>
              <a:buFontTx/>
              <a:buNone/>
            </a:pPr>
            <a:r>
              <a:rPr lang="en-US" altLang="zh-CN" sz="2400" b="1" dirty="0" smtClean="0"/>
              <a:t>class Trapezoid: public Shape //</a:t>
            </a:r>
            <a:r>
              <a:rPr lang="zh-CN" altLang="en-US" sz="2400" b="1" dirty="0" smtClean="0"/>
              <a:t>梯形类</a:t>
            </a:r>
            <a:endParaRPr lang="zh-CN" altLang="en-US" sz="2400" b="1" dirty="0" smtClean="0"/>
          </a:p>
          <a:p>
            <a:pPr>
              <a:lnSpc>
                <a:spcPct val="90000"/>
              </a:lnSpc>
              <a:buFontTx/>
              <a:buNone/>
            </a:pPr>
            <a:r>
              <a:rPr lang="en-US" altLang="zh-CN" sz="2400" b="1" dirty="0" smtClean="0"/>
              <a:t>{ </a:t>
            </a:r>
            <a:endParaRPr lang="en-US" altLang="zh-CN" sz="2400" b="1" dirty="0" smtClean="0"/>
          </a:p>
          <a:p>
            <a:pPr>
              <a:lnSpc>
                <a:spcPct val="90000"/>
              </a:lnSpc>
              <a:buFontTx/>
              <a:buNone/>
            </a:pPr>
            <a:r>
              <a:rPr lang="en-US" altLang="zh-CN" sz="2400" b="1" dirty="0" smtClean="0"/>
              <a:t>  public:</a:t>
            </a:r>
            <a:endParaRPr lang="en-US" altLang="zh-CN" sz="2400" b="1" dirty="0" smtClean="0"/>
          </a:p>
          <a:p>
            <a:pPr>
              <a:lnSpc>
                <a:spcPct val="90000"/>
              </a:lnSpc>
              <a:buFontTx/>
              <a:buNone/>
            </a:pPr>
            <a:r>
              <a:rPr lang="en-US" altLang="zh-CN" sz="2400" b="1" dirty="0" smtClean="0"/>
              <a:t>    </a:t>
            </a:r>
            <a:r>
              <a:rPr lang="en-US" altLang="zh-CN" sz="2400" b="1" dirty="0" smtClean="0"/>
              <a:t>	Trapezoid(float </a:t>
            </a:r>
            <a:r>
              <a:rPr lang="en-US" altLang="zh-CN" sz="2400" b="1" dirty="0" err="1" smtClean="0"/>
              <a:t>TopLine,float</a:t>
            </a:r>
            <a:r>
              <a:rPr lang="en-US" altLang="zh-CN" sz="2400" b="1" dirty="0" smtClean="0"/>
              <a:t> </a:t>
            </a:r>
            <a:r>
              <a:rPr lang="en-US" altLang="zh-CN" sz="2400" b="1" dirty="0" err="1" smtClean="0"/>
              <a:t>BottomLine,float</a:t>
            </a:r>
            <a:r>
              <a:rPr lang="en-US" altLang="zh-CN" sz="2400" b="1" dirty="0" smtClean="0"/>
              <a:t> Height):</a:t>
            </a:r>
            <a:r>
              <a:rPr lang="en-US" altLang="zh-CN" sz="2400" b="1" dirty="0" err="1" smtClean="0"/>
              <a:t>topLine</a:t>
            </a:r>
            <a:r>
              <a:rPr lang="en-US" altLang="zh-CN" sz="2400" b="1" dirty="0" smtClean="0"/>
              <a:t>(</a:t>
            </a:r>
            <a:r>
              <a:rPr lang="en-US" altLang="zh-CN" sz="2400" b="1" dirty="0" err="1" smtClean="0"/>
              <a:t>TopLine</a:t>
            </a:r>
            <a:r>
              <a:rPr lang="en-US" altLang="zh-CN" sz="2400" b="1" dirty="0" smtClean="0"/>
              <a:t>),</a:t>
            </a:r>
            <a:r>
              <a:rPr lang="en-US" altLang="zh-CN" sz="2400" b="1" dirty="0" err="1" smtClean="0"/>
              <a:t>bottomLine</a:t>
            </a:r>
            <a:r>
              <a:rPr lang="en-US" altLang="zh-CN" sz="2400" b="1" dirty="0" smtClean="0"/>
              <a:t>(</a:t>
            </a:r>
            <a:r>
              <a:rPr lang="en-US" altLang="zh-CN" sz="2400" b="1" dirty="0" err="1" smtClean="0"/>
              <a:t>BottomLine</a:t>
            </a:r>
            <a:r>
              <a:rPr lang="en-US" altLang="zh-CN" sz="2400" b="1" dirty="0" smtClean="0"/>
              <a:t>),height(Height){ };</a:t>
            </a:r>
            <a:endParaRPr lang="en-US" altLang="zh-CN" sz="2400" b="1" dirty="0" smtClean="0"/>
          </a:p>
          <a:p>
            <a:pPr>
              <a:lnSpc>
                <a:spcPct val="90000"/>
              </a:lnSpc>
              <a:buFontTx/>
              <a:buNone/>
            </a:pPr>
            <a:r>
              <a:rPr lang="en-US" altLang="zh-CN" sz="2400" b="1" dirty="0" smtClean="0"/>
              <a:t>    </a:t>
            </a:r>
            <a:r>
              <a:rPr lang="en-US" altLang="zh-CN" sz="2400" b="1" dirty="0" smtClean="0"/>
              <a:t>	~</a:t>
            </a:r>
            <a:r>
              <a:rPr lang="en-US" altLang="zh-CN" sz="2400" b="1" dirty="0" smtClean="0"/>
              <a:t>Trapezoid() {}</a:t>
            </a:r>
            <a:endParaRPr lang="en-US" altLang="zh-CN" sz="2400" b="1" dirty="0" smtClean="0"/>
          </a:p>
          <a:p>
            <a:pPr>
              <a:lnSpc>
                <a:spcPct val="90000"/>
              </a:lnSpc>
              <a:buFontTx/>
              <a:buNone/>
            </a:pPr>
            <a:r>
              <a:rPr lang="en-US" altLang="zh-CN" sz="2400" b="1" dirty="0" smtClean="0"/>
              <a:t>    </a:t>
            </a:r>
            <a:r>
              <a:rPr lang="en-US" altLang="zh-CN" sz="2400" b="1" dirty="0" smtClean="0"/>
              <a:t>	float </a:t>
            </a:r>
            <a:r>
              <a:rPr lang="en-US" altLang="zh-CN" sz="2400" b="1" dirty="0" err="1" smtClean="0"/>
              <a:t>getArea</a:t>
            </a:r>
            <a:r>
              <a:rPr lang="en-US" altLang="zh-CN" sz="2400" b="1" dirty="0" smtClean="0"/>
              <a:t>()</a:t>
            </a:r>
            <a:r>
              <a:rPr lang="en-US" altLang="zh-CN" sz="2400" b="1" dirty="0" err="1" smtClean="0"/>
              <a:t>const</a:t>
            </a:r>
            <a:r>
              <a:rPr lang="en-US" altLang="zh-CN" sz="2400" b="1" dirty="0" smtClean="0"/>
              <a:t> {return (</a:t>
            </a:r>
            <a:r>
              <a:rPr lang="en-US" altLang="zh-CN" sz="2400" b="1" dirty="0" err="1" smtClean="0"/>
              <a:t>topLine+bottomLine</a:t>
            </a:r>
            <a:r>
              <a:rPr lang="en-US" altLang="zh-CN" sz="2400" b="1" dirty="0" smtClean="0"/>
              <a:t>)*height/2;}</a:t>
            </a:r>
            <a:endParaRPr lang="en-US" altLang="zh-CN" sz="2400" b="1" dirty="0" smtClean="0"/>
          </a:p>
          <a:p>
            <a:pPr>
              <a:lnSpc>
                <a:spcPct val="90000"/>
              </a:lnSpc>
              <a:buFontTx/>
              <a:buNone/>
            </a:pPr>
            <a:r>
              <a:rPr lang="en-US" altLang="zh-CN" sz="2400" b="1" dirty="0" smtClean="0"/>
              <a:t>  private:</a:t>
            </a:r>
            <a:endParaRPr lang="en-US" altLang="zh-CN" sz="2400" b="1" dirty="0" smtClean="0"/>
          </a:p>
          <a:p>
            <a:pPr>
              <a:lnSpc>
                <a:spcPct val="90000"/>
              </a:lnSpc>
              <a:buFontTx/>
              <a:buNone/>
            </a:pPr>
            <a:r>
              <a:rPr lang="en-US" altLang="zh-CN" sz="2400" b="1" dirty="0" smtClean="0"/>
              <a:t>    </a:t>
            </a:r>
            <a:r>
              <a:rPr lang="en-US" altLang="zh-CN" sz="2400" b="1" dirty="0" smtClean="0"/>
              <a:t>	float </a:t>
            </a:r>
            <a:r>
              <a:rPr lang="en-US" altLang="zh-CN" sz="2400" b="1" dirty="0" err="1" smtClean="0"/>
              <a:t>topLine</a:t>
            </a:r>
            <a:r>
              <a:rPr lang="en-US" altLang="zh-CN" sz="2400" b="1" dirty="0" smtClean="0"/>
              <a:t>;</a:t>
            </a:r>
            <a:endParaRPr lang="en-US" altLang="zh-CN" sz="2400" b="1" dirty="0" smtClean="0"/>
          </a:p>
          <a:p>
            <a:pPr>
              <a:lnSpc>
                <a:spcPct val="90000"/>
              </a:lnSpc>
              <a:buFontTx/>
              <a:buNone/>
            </a:pPr>
            <a:r>
              <a:rPr lang="en-US" altLang="zh-CN" sz="2400" b="1" dirty="0" smtClean="0"/>
              <a:t>    </a:t>
            </a:r>
            <a:r>
              <a:rPr lang="en-US" altLang="zh-CN" sz="2400" b="1" dirty="0" smtClean="0"/>
              <a:t>	float </a:t>
            </a:r>
            <a:r>
              <a:rPr lang="en-US" altLang="zh-CN" sz="2400" b="1" dirty="0" err="1" smtClean="0"/>
              <a:t>bottomLine</a:t>
            </a:r>
            <a:r>
              <a:rPr lang="en-US" altLang="zh-CN" sz="2400" b="1" dirty="0" smtClean="0"/>
              <a:t>;</a:t>
            </a:r>
            <a:endParaRPr lang="en-US" altLang="zh-CN" sz="2400" b="1" dirty="0" smtClean="0"/>
          </a:p>
          <a:p>
            <a:pPr>
              <a:lnSpc>
                <a:spcPct val="90000"/>
              </a:lnSpc>
              <a:buFontTx/>
              <a:buNone/>
            </a:pPr>
            <a:r>
              <a:rPr lang="en-US" altLang="zh-CN" sz="2400" b="1" dirty="0" smtClean="0"/>
              <a:t>    </a:t>
            </a:r>
            <a:r>
              <a:rPr lang="en-US" altLang="zh-CN" sz="2400" b="1" dirty="0" smtClean="0"/>
              <a:t>	float </a:t>
            </a:r>
            <a:r>
              <a:rPr lang="en-US" altLang="zh-CN" sz="2400" b="1" dirty="0" smtClean="0"/>
              <a:t>height;</a:t>
            </a:r>
            <a:endParaRPr lang="en-US" altLang="zh-CN" sz="2400" b="1" dirty="0" smtClean="0"/>
          </a:p>
          <a:p>
            <a:pPr>
              <a:lnSpc>
                <a:spcPct val="90000"/>
              </a:lnSpc>
              <a:buFontTx/>
              <a:buNone/>
            </a:pPr>
            <a:r>
              <a:rPr lang="en-US" altLang="zh-CN" sz="2400" b="1" dirty="0" smtClean="0"/>
              <a:t>};</a:t>
            </a:r>
            <a:endParaRPr lang="en-US" altLang="zh-CN" sz="2400" b="1"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4400" dirty="0"/>
              <a:t>抽象类举例</a:t>
            </a:r>
            <a:endParaRPr lang="zh-CN" altLang="en-US" sz="4400" dirty="0"/>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57521" y="788112"/>
            <a:ext cx="10363486" cy="4525963"/>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80000"/>
              </a:lnSpc>
              <a:buFontTx/>
              <a:buNone/>
            </a:pPr>
            <a:r>
              <a:rPr lang="en-US" altLang="zh-CN" sz="2400" b="1" dirty="0" err="1" smtClean="0"/>
              <a:t>int</a:t>
            </a:r>
            <a:r>
              <a:rPr lang="en-US" altLang="zh-CN" sz="2400" b="1" dirty="0" smtClean="0"/>
              <a:t> main()   {</a:t>
            </a:r>
            <a:endParaRPr lang="en-US" altLang="zh-CN" sz="2400" b="1" dirty="0" smtClean="0"/>
          </a:p>
          <a:p>
            <a:pPr>
              <a:lnSpc>
                <a:spcPct val="80000"/>
              </a:lnSpc>
              <a:buFontTx/>
              <a:buNone/>
            </a:pPr>
            <a:r>
              <a:rPr lang="en-US" altLang="zh-CN" sz="2400" b="1" dirty="0" smtClean="0"/>
              <a:t> </a:t>
            </a:r>
            <a:r>
              <a:rPr lang="en-US" altLang="zh-CN" sz="2400" b="1" dirty="0" smtClean="0"/>
              <a:t>	 </a:t>
            </a:r>
            <a:r>
              <a:rPr lang="en-US" altLang="zh-CN" sz="2400" b="1" dirty="0" smtClean="0"/>
              <a:t>Shape **</a:t>
            </a:r>
            <a:r>
              <a:rPr lang="en-US" altLang="zh-CN" sz="2400" b="1" dirty="0" err="1" smtClean="0"/>
              <a:t>ppShape</a:t>
            </a:r>
            <a:r>
              <a:rPr lang="en-US" altLang="zh-CN" sz="2400" b="1" dirty="0" smtClean="0"/>
              <a:t>=new Shape*[4];</a:t>
            </a:r>
            <a:endParaRPr lang="en-US" altLang="zh-CN" sz="2400" b="1" dirty="0" smtClean="0"/>
          </a:p>
          <a:p>
            <a:pPr>
              <a:lnSpc>
                <a:spcPct val="80000"/>
              </a:lnSpc>
              <a:buFontTx/>
              <a:buNone/>
            </a:pPr>
            <a:r>
              <a:rPr lang="en-US" altLang="zh-CN" sz="2400" b="1" dirty="0" smtClean="0"/>
              <a:t>  </a:t>
            </a:r>
            <a:r>
              <a:rPr lang="en-US" altLang="zh-CN" sz="2400" b="1" dirty="0" smtClean="0"/>
              <a:t>	</a:t>
            </a:r>
            <a:r>
              <a:rPr lang="en-US" altLang="zh-CN" sz="2400" b="1" dirty="0" err="1" smtClean="0"/>
              <a:t>ppShape</a:t>
            </a:r>
            <a:r>
              <a:rPr lang="en-US" altLang="zh-CN" sz="2400" b="1" dirty="0" smtClean="0"/>
              <a:t>[0</a:t>
            </a:r>
            <a:r>
              <a:rPr lang="en-US" altLang="zh-CN" sz="2400" b="1" dirty="0" smtClean="0"/>
              <a:t>]=new Circle(5);</a:t>
            </a:r>
            <a:endParaRPr lang="en-US" altLang="zh-CN" sz="2400" b="1" dirty="0" smtClean="0"/>
          </a:p>
          <a:p>
            <a:pPr>
              <a:lnSpc>
                <a:spcPct val="80000"/>
              </a:lnSpc>
              <a:buFontTx/>
              <a:buNone/>
            </a:pPr>
            <a:r>
              <a:rPr lang="en-US" altLang="zh-CN" sz="2400" b="1" dirty="0" smtClean="0"/>
              <a:t>  </a:t>
            </a:r>
            <a:r>
              <a:rPr lang="en-US" altLang="zh-CN" sz="2400" b="1" dirty="0" smtClean="0"/>
              <a:t>	</a:t>
            </a:r>
            <a:r>
              <a:rPr lang="en-US" altLang="zh-CN" sz="2400" b="1" dirty="0" err="1" smtClean="0"/>
              <a:t>ppShape</a:t>
            </a:r>
            <a:r>
              <a:rPr lang="en-US" altLang="zh-CN" sz="2400" b="1" dirty="0" smtClean="0"/>
              <a:t>[1</a:t>
            </a:r>
            <a:r>
              <a:rPr lang="en-US" altLang="zh-CN" sz="2400" b="1" dirty="0" smtClean="0"/>
              <a:t>]=new Rectangle(4,6);</a:t>
            </a:r>
            <a:endParaRPr lang="en-US" altLang="zh-CN" sz="2400" b="1" dirty="0" smtClean="0"/>
          </a:p>
          <a:p>
            <a:pPr>
              <a:lnSpc>
                <a:spcPct val="80000"/>
              </a:lnSpc>
              <a:buFontTx/>
              <a:buNone/>
            </a:pPr>
            <a:r>
              <a:rPr lang="en-US" altLang="zh-CN" sz="2400" b="1" dirty="0" smtClean="0"/>
              <a:t>  </a:t>
            </a:r>
            <a:r>
              <a:rPr lang="en-US" altLang="zh-CN" sz="2400" b="1" dirty="0" smtClean="0"/>
              <a:t>	</a:t>
            </a:r>
            <a:r>
              <a:rPr lang="en-US" altLang="zh-CN" sz="2400" b="1" dirty="0" err="1" smtClean="0"/>
              <a:t>ppShape</a:t>
            </a:r>
            <a:r>
              <a:rPr lang="en-US" altLang="zh-CN" sz="2400" b="1" dirty="0" smtClean="0"/>
              <a:t>[2</a:t>
            </a:r>
            <a:r>
              <a:rPr lang="en-US" altLang="zh-CN" sz="2400" b="1" dirty="0" smtClean="0"/>
              <a:t>]=new Square(5);</a:t>
            </a:r>
            <a:endParaRPr lang="en-US" altLang="zh-CN" sz="2400" b="1" dirty="0" smtClean="0"/>
          </a:p>
          <a:p>
            <a:pPr>
              <a:lnSpc>
                <a:spcPct val="80000"/>
              </a:lnSpc>
              <a:buFontTx/>
              <a:buNone/>
            </a:pPr>
            <a:r>
              <a:rPr lang="en-US" altLang="zh-CN" sz="2400" b="1" dirty="0" smtClean="0"/>
              <a:t>  </a:t>
            </a:r>
            <a:r>
              <a:rPr lang="en-US" altLang="zh-CN" sz="2400" b="1" dirty="0" smtClean="0"/>
              <a:t>	</a:t>
            </a:r>
            <a:r>
              <a:rPr lang="en-US" altLang="zh-CN" sz="2400" b="1" dirty="0" err="1" smtClean="0"/>
              <a:t>ppShape</a:t>
            </a:r>
            <a:r>
              <a:rPr lang="en-US" altLang="zh-CN" sz="2400" b="1" dirty="0" smtClean="0"/>
              <a:t>[3</a:t>
            </a:r>
            <a:r>
              <a:rPr lang="en-US" altLang="zh-CN" sz="2400" b="1" dirty="0" smtClean="0"/>
              <a:t>]=new Trapezoid(7,8,9);</a:t>
            </a:r>
            <a:endParaRPr lang="en-US" altLang="zh-CN" sz="2400" b="1" dirty="0" smtClean="0"/>
          </a:p>
          <a:p>
            <a:pPr>
              <a:lnSpc>
                <a:spcPct val="80000"/>
              </a:lnSpc>
              <a:buFontTx/>
              <a:buNone/>
            </a:pPr>
            <a:r>
              <a:rPr lang="en-US" altLang="zh-CN" sz="2400" b="1" dirty="0" smtClean="0"/>
              <a:t>  </a:t>
            </a:r>
            <a:r>
              <a:rPr lang="en-US" altLang="zh-CN" sz="2400" b="1" dirty="0" smtClean="0"/>
              <a:t>	</a:t>
            </a:r>
            <a:r>
              <a:rPr lang="en-US" altLang="zh-CN" sz="2400" b="1" dirty="0" err="1" smtClean="0"/>
              <a:t>cout</a:t>
            </a:r>
            <a:r>
              <a:rPr lang="en-US" altLang="zh-CN" sz="2400" b="1" dirty="0" smtClean="0"/>
              <a:t>&lt;&lt;"</a:t>
            </a:r>
            <a:r>
              <a:rPr lang="zh-CN" altLang="en-US" sz="2400" b="1" dirty="0" smtClean="0"/>
              <a:t>圆的面积是</a:t>
            </a:r>
            <a:r>
              <a:rPr lang="en-US" altLang="zh-CN" sz="2400" b="1" dirty="0" smtClean="0"/>
              <a:t>"&lt;&lt;</a:t>
            </a:r>
            <a:r>
              <a:rPr lang="en-US" altLang="zh-CN" sz="2400" b="1" dirty="0" err="1" smtClean="0"/>
              <a:t>ppShape</a:t>
            </a:r>
            <a:r>
              <a:rPr lang="en-US" altLang="zh-CN" sz="2400" b="1" dirty="0" smtClean="0"/>
              <a:t>[0]-&gt;</a:t>
            </a:r>
            <a:r>
              <a:rPr lang="en-US" altLang="zh-CN" sz="2400" b="1" dirty="0" err="1" smtClean="0"/>
              <a:t>getArea</a:t>
            </a:r>
            <a:r>
              <a:rPr lang="en-US" altLang="zh-CN" sz="2400" b="1" dirty="0" smtClean="0"/>
              <a:t>()&lt;&lt;</a:t>
            </a:r>
            <a:r>
              <a:rPr lang="en-US" altLang="zh-CN" sz="2400" b="1" dirty="0" err="1" smtClean="0"/>
              <a:t>endl</a:t>
            </a:r>
            <a:r>
              <a:rPr lang="en-US" altLang="zh-CN" sz="2400" b="1" dirty="0" smtClean="0"/>
              <a:t>;</a:t>
            </a:r>
            <a:endParaRPr lang="en-US" altLang="zh-CN" sz="2400" b="1" dirty="0" smtClean="0"/>
          </a:p>
          <a:p>
            <a:pPr>
              <a:lnSpc>
                <a:spcPct val="80000"/>
              </a:lnSpc>
              <a:buFontTx/>
              <a:buNone/>
            </a:pPr>
            <a:r>
              <a:rPr lang="en-US" altLang="zh-CN" sz="2400" b="1" dirty="0" smtClean="0"/>
              <a:t>  </a:t>
            </a:r>
            <a:r>
              <a:rPr lang="en-US" altLang="zh-CN" sz="2400" b="1" dirty="0" smtClean="0"/>
              <a:t>	</a:t>
            </a:r>
            <a:r>
              <a:rPr lang="en-US" altLang="zh-CN" sz="2400" b="1" dirty="0" err="1" smtClean="0"/>
              <a:t>cout</a:t>
            </a:r>
            <a:r>
              <a:rPr lang="en-US" altLang="zh-CN" sz="2400" b="1" dirty="0" smtClean="0"/>
              <a:t>&lt;&lt;"</a:t>
            </a:r>
            <a:r>
              <a:rPr lang="zh-CN" altLang="en-US" sz="2400" b="1" dirty="0" smtClean="0"/>
              <a:t>长方形的面积是</a:t>
            </a:r>
            <a:r>
              <a:rPr lang="en-US" altLang="zh-CN" sz="2400" b="1" dirty="0" smtClean="0"/>
              <a:t>"&lt;&lt;</a:t>
            </a:r>
            <a:r>
              <a:rPr lang="en-US" altLang="zh-CN" sz="2400" b="1" dirty="0" err="1" smtClean="0"/>
              <a:t>ppShape</a:t>
            </a:r>
            <a:r>
              <a:rPr lang="en-US" altLang="zh-CN" sz="2400" b="1" dirty="0" smtClean="0"/>
              <a:t>[1]-&gt;</a:t>
            </a:r>
            <a:r>
              <a:rPr lang="en-US" altLang="zh-CN" sz="2400" b="1" dirty="0" err="1" smtClean="0"/>
              <a:t>getArea</a:t>
            </a:r>
            <a:r>
              <a:rPr lang="en-US" altLang="zh-CN" sz="2400" b="1" dirty="0" smtClean="0"/>
              <a:t>()&lt;&lt;</a:t>
            </a:r>
            <a:r>
              <a:rPr lang="en-US" altLang="zh-CN" sz="2400" b="1" dirty="0" err="1" smtClean="0"/>
              <a:t>endl</a:t>
            </a:r>
            <a:r>
              <a:rPr lang="en-US" altLang="zh-CN" sz="2400" b="1" dirty="0" smtClean="0"/>
              <a:t>;</a:t>
            </a:r>
            <a:endParaRPr lang="en-US" altLang="zh-CN" sz="2400" b="1" dirty="0" smtClean="0"/>
          </a:p>
          <a:p>
            <a:pPr>
              <a:lnSpc>
                <a:spcPct val="80000"/>
              </a:lnSpc>
              <a:buFontTx/>
              <a:buNone/>
            </a:pPr>
            <a:r>
              <a:rPr lang="en-US" altLang="zh-CN" sz="2400" b="1" dirty="0" smtClean="0"/>
              <a:t>  </a:t>
            </a:r>
            <a:r>
              <a:rPr lang="en-US" altLang="zh-CN" sz="2400" b="1" dirty="0" smtClean="0"/>
              <a:t>	</a:t>
            </a:r>
            <a:r>
              <a:rPr lang="en-US" altLang="zh-CN" sz="2400" b="1" dirty="0" err="1" smtClean="0"/>
              <a:t>cout</a:t>
            </a:r>
            <a:r>
              <a:rPr lang="en-US" altLang="zh-CN" sz="2400" b="1" dirty="0" smtClean="0"/>
              <a:t>&lt;&lt;"</a:t>
            </a:r>
            <a:r>
              <a:rPr lang="zh-CN" altLang="en-US" sz="2400" b="1" dirty="0" smtClean="0"/>
              <a:t>正方形的面积是</a:t>
            </a:r>
            <a:r>
              <a:rPr lang="en-US" altLang="zh-CN" sz="2400" b="1" dirty="0" smtClean="0"/>
              <a:t>"&lt;&lt;</a:t>
            </a:r>
            <a:r>
              <a:rPr lang="en-US" altLang="zh-CN" sz="2400" b="1" dirty="0" err="1" smtClean="0"/>
              <a:t>ppShape</a:t>
            </a:r>
            <a:r>
              <a:rPr lang="en-US" altLang="zh-CN" sz="2400" b="1" dirty="0" smtClean="0"/>
              <a:t>[2]-&gt;</a:t>
            </a:r>
            <a:r>
              <a:rPr lang="en-US" altLang="zh-CN" sz="2400" b="1" dirty="0" err="1" smtClean="0"/>
              <a:t>getArea</a:t>
            </a:r>
            <a:r>
              <a:rPr lang="en-US" altLang="zh-CN" sz="2400" b="1" dirty="0" smtClean="0"/>
              <a:t>()&lt;&lt;</a:t>
            </a:r>
            <a:r>
              <a:rPr lang="en-US" altLang="zh-CN" sz="2400" b="1" dirty="0" err="1" smtClean="0"/>
              <a:t>endl</a:t>
            </a:r>
            <a:r>
              <a:rPr lang="en-US" altLang="zh-CN" sz="2400" b="1" dirty="0" smtClean="0"/>
              <a:t>;</a:t>
            </a:r>
            <a:endParaRPr lang="en-US" altLang="zh-CN" sz="2400" b="1" dirty="0" smtClean="0"/>
          </a:p>
          <a:p>
            <a:pPr>
              <a:lnSpc>
                <a:spcPct val="80000"/>
              </a:lnSpc>
              <a:buFontTx/>
              <a:buNone/>
            </a:pPr>
            <a:r>
              <a:rPr lang="en-US" altLang="zh-CN" sz="2400" b="1" dirty="0" smtClean="0"/>
              <a:t>  </a:t>
            </a:r>
            <a:r>
              <a:rPr lang="en-US" altLang="zh-CN" sz="2400" b="1" dirty="0" smtClean="0"/>
              <a:t>	</a:t>
            </a:r>
            <a:r>
              <a:rPr lang="en-US" altLang="zh-CN" sz="2400" b="1" dirty="0" err="1" smtClean="0"/>
              <a:t>cout</a:t>
            </a:r>
            <a:r>
              <a:rPr lang="en-US" altLang="zh-CN" sz="2400" b="1" dirty="0" smtClean="0"/>
              <a:t>&lt;&lt;"</a:t>
            </a:r>
            <a:r>
              <a:rPr lang="zh-CN" altLang="en-US" sz="2400" b="1" dirty="0" smtClean="0"/>
              <a:t>梯形的面积是</a:t>
            </a:r>
            <a:r>
              <a:rPr lang="en-US" altLang="zh-CN" sz="2400" b="1" dirty="0" smtClean="0"/>
              <a:t>"&lt;&lt;</a:t>
            </a:r>
            <a:r>
              <a:rPr lang="en-US" altLang="zh-CN" sz="2400" b="1" dirty="0" err="1" smtClean="0"/>
              <a:t>ppShape</a:t>
            </a:r>
            <a:r>
              <a:rPr lang="en-US" altLang="zh-CN" sz="2400" b="1" dirty="0" smtClean="0"/>
              <a:t>[3]-&gt;</a:t>
            </a:r>
            <a:r>
              <a:rPr lang="en-US" altLang="zh-CN" sz="2400" b="1" dirty="0" err="1" smtClean="0"/>
              <a:t>getArea</a:t>
            </a:r>
            <a:r>
              <a:rPr lang="en-US" altLang="zh-CN" sz="2400" b="1" dirty="0" smtClean="0"/>
              <a:t>()&lt;&lt;</a:t>
            </a:r>
            <a:r>
              <a:rPr lang="en-US" altLang="zh-CN" sz="2400" b="1" dirty="0" err="1" smtClean="0"/>
              <a:t>endl</a:t>
            </a:r>
            <a:r>
              <a:rPr lang="en-US" altLang="zh-CN" sz="2400" b="1" dirty="0" smtClean="0"/>
              <a:t>;</a:t>
            </a:r>
            <a:endParaRPr lang="en-US" altLang="zh-CN" sz="2400" b="1" dirty="0" smtClean="0"/>
          </a:p>
          <a:p>
            <a:pPr>
              <a:lnSpc>
                <a:spcPct val="80000"/>
              </a:lnSpc>
              <a:buFontTx/>
              <a:buNone/>
            </a:pPr>
            <a:r>
              <a:rPr lang="en-US" altLang="zh-CN" sz="2400" b="1" dirty="0" smtClean="0"/>
              <a:t>  </a:t>
            </a:r>
            <a:r>
              <a:rPr lang="en-US" altLang="zh-CN" sz="2400" b="1" dirty="0" smtClean="0"/>
              <a:t>	Canvas </a:t>
            </a:r>
            <a:r>
              <a:rPr lang="en-US" altLang="zh-CN" sz="2400" b="1" dirty="0" smtClean="0"/>
              <a:t>c1;</a:t>
            </a:r>
            <a:endParaRPr lang="en-US" altLang="zh-CN" sz="2400" b="1" dirty="0" smtClean="0"/>
          </a:p>
          <a:p>
            <a:pPr>
              <a:lnSpc>
                <a:spcPct val="80000"/>
              </a:lnSpc>
              <a:buFontTx/>
              <a:buNone/>
            </a:pPr>
            <a:r>
              <a:rPr lang="en-US" altLang="zh-CN" sz="2400" b="1" dirty="0" smtClean="0"/>
              <a:t>  </a:t>
            </a:r>
            <a:r>
              <a:rPr lang="en-US" altLang="zh-CN" sz="2400" b="1" dirty="0" smtClean="0"/>
              <a:t>	float </a:t>
            </a:r>
            <a:r>
              <a:rPr lang="en-US" altLang="zh-CN" sz="2400" b="1" dirty="0" smtClean="0"/>
              <a:t>total=c1.totalArea(ppShape,4);</a:t>
            </a:r>
            <a:endParaRPr lang="en-US" altLang="zh-CN" sz="2400" b="1" dirty="0" smtClean="0"/>
          </a:p>
          <a:p>
            <a:pPr>
              <a:lnSpc>
                <a:spcPct val="80000"/>
              </a:lnSpc>
              <a:buFontTx/>
              <a:buNone/>
            </a:pPr>
            <a:r>
              <a:rPr lang="en-US" altLang="zh-CN" sz="2400" b="1" dirty="0" smtClean="0"/>
              <a:t>  </a:t>
            </a:r>
            <a:r>
              <a:rPr lang="en-US" altLang="zh-CN" sz="2400" b="1" dirty="0" smtClean="0"/>
              <a:t>	</a:t>
            </a:r>
            <a:r>
              <a:rPr lang="en-US" altLang="zh-CN" sz="2400" b="1" dirty="0" err="1" smtClean="0"/>
              <a:t>cout</a:t>
            </a:r>
            <a:r>
              <a:rPr lang="en-US" altLang="zh-CN" sz="2400" b="1" dirty="0" smtClean="0"/>
              <a:t>&lt;&lt;"</a:t>
            </a:r>
            <a:r>
              <a:rPr lang="zh-CN" altLang="en-US" sz="2400" b="1" dirty="0" smtClean="0"/>
              <a:t>总面积是</a:t>
            </a:r>
            <a:r>
              <a:rPr lang="en-US" altLang="zh-CN" sz="2400" b="1" dirty="0" smtClean="0"/>
              <a:t>"&lt;&lt;total&lt;&lt;</a:t>
            </a:r>
            <a:r>
              <a:rPr lang="en-US" altLang="zh-CN" sz="2400" b="1" dirty="0" err="1" smtClean="0"/>
              <a:t>endl</a:t>
            </a:r>
            <a:r>
              <a:rPr lang="en-US" altLang="zh-CN" sz="2400" b="1" dirty="0" smtClean="0"/>
              <a:t>;</a:t>
            </a:r>
            <a:endParaRPr lang="en-US" altLang="zh-CN" sz="2400" b="1" dirty="0" smtClean="0"/>
          </a:p>
          <a:p>
            <a:pPr>
              <a:lnSpc>
                <a:spcPct val="80000"/>
              </a:lnSpc>
              <a:buFontTx/>
              <a:buNone/>
            </a:pPr>
            <a:r>
              <a:rPr lang="en-US" altLang="zh-CN" sz="2400" b="1" dirty="0" smtClean="0"/>
              <a:t>  </a:t>
            </a:r>
            <a:r>
              <a:rPr lang="en-US" altLang="zh-CN" sz="2400" b="1" dirty="0" smtClean="0"/>
              <a:t>	for </a:t>
            </a:r>
            <a:r>
              <a:rPr lang="en-US" altLang="zh-CN" sz="2400" b="1" dirty="0" smtClean="0"/>
              <a:t>(</a:t>
            </a:r>
            <a:r>
              <a:rPr lang="en-US" altLang="zh-CN" sz="2400" b="1" dirty="0" err="1" smtClean="0"/>
              <a:t>int</a:t>
            </a:r>
            <a:r>
              <a:rPr lang="en-US" altLang="zh-CN" sz="2400" b="1" dirty="0" smtClean="0"/>
              <a:t> </a:t>
            </a:r>
            <a:r>
              <a:rPr lang="en-US" altLang="zh-CN" sz="2400" b="1" dirty="0" err="1" smtClean="0"/>
              <a:t>i</a:t>
            </a:r>
            <a:r>
              <a:rPr lang="en-US" altLang="zh-CN" sz="2400" b="1" dirty="0" smtClean="0"/>
              <a:t>=0;i&lt;4;i++)</a:t>
            </a:r>
            <a:endParaRPr lang="en-US" altLang="zh-CN" sz="2400" b="1" dirty="0" smtClean="0"/>
          </a:p>
          <a:p>
            <a:pPr>
              <a:lnSpc>
                <a:spcPct val="80000"/>
              </a:lnSpc>
              <a:buFontTx/>
              <a:buNone/>
            </a:pPr>
            <a:r>
              <a:rPr lang="en-US" altLang="zh-CN" sz="2400" b="1" dirty="0" smtClean="0"/>
              <a:t>    </a:t>
            </a:r>
            <a:r>
              <a:rPr lang="en-US" altLang="zh-CN" sz="2400" b="1" dirty="0" smtClean="0"/>
              <a:t>		delete </a:t>
            </a:r>
            <a:r>
              <a:rPr lang="en-US" altLang="zh-CN" sz="2400" b="1" dirty="0" err="1" smtClean="0"/>
              <a:t>ppShape</a:t>
            </a:r>
            <a:r>
              <a:rPr lang="en-US" altLang="zh-CN" sz="2400" b="1" dirty="0" smtClean="0"/>
              <a:t>[</a:t>
            </a:r>
            <a:r>
              <a:rPr lang="en-US" altLang="zh-CN" sz="2400" b="1" dirty="0" err="1" smtClean="0"/>
              <a:t>i</a:t>
            </a:r>
            <a:r>
              <a:rPr lang="en-US" altLang="zh-CN" sz="2400" b="1" dirty="0" smtClean="0"/>
              <a:t>];</a:t>
            </a:r>
            <a:endParaRPr lang="en-US" altLang="zh-CN" sz="2400" b="1" dirty="0" smtClean="0"/>
          </a:p>
          <a:p>
            <a:pPr>
              <a:lnSpc>
                <a:spcPct val="80000"/>
              </a:lnSpc>
              <a:buFontTx/>
              <a:buNone/>
            </a:pPr>
            <a:r>
              <a:rPr lang="en-US" altLang="zh-CN" sz="2400" b="1" dirty="0" smtClean="0"/>
              <a:t>  </a:t>
            </a:r>
            <a:r>
              <a:rPr lang="en-US" altLang="zh-CN" sz="2400" b="1" dirty="0" smtClean="0"/>
              <a:t>	delete</a:t>
            </a:r>
            <a:r>
              <a:rPr lang="en-US" altLang="zh-CN" sz="2400" b="1" dirty="0" smtClean="0"/>
              <a:t>[] </a:t>
            </a:r>
            <a:r>
              <a:rPr lang="en-US" altLang="zh-CN" sz="2400" b="1" dirty="0" err="1" smtClean="0"/>
              <a:t>ppShape</a:t>
            </a:r>
            <a:r>
              <a:rPr lang="en-US" altLang="zh-CN" sz="2400" b="1" dirty="0" smtClean="0"/>
              <a:t>;</a:t>
            </a:r>
            <a:endParaRPr lang="en-US" altLang="zh-CN" sz="2400" b="1" dirty="0" smtClean="0"/>
          </a:p>
          <a:p>
            <a:pPr>
              <a:lnSpc>
                <a:spcPct val="80000"/>
              </a:lnSpc>
              <a:buFontTx/>
              <a:buNone/>
            </a:pPr>
            <a:r>
              <a:rPr lang="en-US" altLang="zh-CN" sz="2400" b="1" dirty="0" smtClean="0"/>
              <a:t> </a:t>
            </a:r>
            <a:r>
              <a:rPr lang="en-US" altLang="zh-CN" sz="2400" b="1" dirty="0" smtClean="0"/>
              <a:t>	return </a:t>
            </a:r>
            <a:r>
              <a:rPr lang="en-US" altLang="zh-CN" sz="2400" b="1" dirty="0" smtClean="0"/>
              <a:t>0;</a:t>
            </a:r>
            <a:endParaRPr lang="en-US" altLang="zh-CN" sz="2400" b="1" dirty="0" smtClean="0"/>
          </a:p>
          <a:p>
            <a:pPr>
              <a:lnSpc>
                <a:spcPct val="80000"/>
              </a:lnSpc>
              <a:buFontTx/>
              <a:buNone/>
            </a:pPr>
            <a:r>
              <a:rPr lang="en-US" altLang="zh-CN" sz="2400" b="1" dirty="0" smtClean="0"/>
              <a:t>}</a:t>
            </a:r>
            <a:endParaRPr lang="en-US" altLang="zh-CN" sz="2400" b="1" dirty="0"/>
          </a:p>
        </p:txBody>
      </p:sp>
      <p:sp>
        <p:nvSpPr>
          <p:cNvPr id="20" name="Text Box 4"/>
          <p:cNvSpPr txBox="1">
            <a:spLocks noChangeArrowheads="1"/>
          </p:cNvSpPr>
          <p:nvPr/>
        </p:nvSpPr>
        <p:spPr bwMode="auto">
          <a:xfrm>
            <a:off x="8507412" y="4200525"/>
            <a:ext cx="3684588" cy="2657475"/>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t>运行结果：</a:t>
            </a:r>
            <a:endParaRPr lang="zh-CN" altLang="en-US" sz="2400"/>
          </a:p>
          <a:p>
            <a:r>
              <a:rPr lang="zh-CN" altLang="en-US" sz="2400"/>
              <a:t>圆的面积是</a:t>
            </a:r>
            <a:r>
              <a:rPr lang="en-US" altLang="zh-CN" sz="2400"/>
              <a:t>78.5</a:t>
            </a:r>
            <a:endParaRPr lang="en-US" altLang="zh-CN" sz="2400"/>
          </a:p>
          <a:p>
            <a:r>
              <a:rPr lang="zh-CN" altLang="en-US" sz="2400"/>
              <a:t>长方形的面积是</a:t>
            </a:r>
            <a:r>
              <a:rPr lang="en-US" altLang="zh-CN" sz="2400"/>
              <a:t>24</a:t>
            </a:r>
            <a:endParaRPr lang="en-US" altLang="zh-CN" sz="2400"/>
          </a:p>
          <a:p>
            <a:r>
              <a:rPr lang="zh-CN" altLang="en-US" sz="2400"/>
              <a:t>正方形的面积是</a:t>
            </a:r>
            <a:r>
              <a:rPr lang="en-US" altLang="zh-CN" sz="2400"/>
              <a:t>25</a:t>
            </a:r>
            <a:endParaRPr lang="en-US" altLang="zh-CN" sz="2400"/>
          </a:p>
          <a:p>
            <a:r>
              <a:rPr lang="zh-CN" altLang="en-US" sz="2400"/>
              <a:t>梯形的面积是</a:t>
            </a:r>
            <a:r>
              <a:rPr lang="en-US" altLang="zh-CN" sz="2400"/>
              <a:t>67.5</a:t>
            </a:r>
            <a:endParaRPr lang="en-US" altLang="zh-CN" sz="2400"/>
          </a:p>
          <a:p>
            <a:r>
              <a:rPr lang="zh-CN" altLang="en-US" sz="2400"/>
              <a:t>总面积是</a:t>
            </a:r>
            <a:r>
              <a:rPr lang="en-US" altLang="zh-CN" sz="2400"/>
              <a:t>195</a:t>
            </a:r>
            <a:endParaRPr lang="en-US" altLang="zh-CN" sz="2400"/>
          </a:p>
          <a:p>
            <a:r>
              <a:rPr lang="en-US" altLang="zh-CN" sz="2400"/>
              <a:t>Press any key to continue</a:t>
            </a:r>
            <a:endParaRPr lang="en-US" altLang="zh-CN" sz="240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9965" y="203200"/>
            <a:ext cx="7579360" cy="666336"/>
          </a:xfrm>
          <a:prstGeom prst="rect">
            <a:avLst/>
          </a:prstGeom>
          <a:noFill/>
        </p:spPr>
        <p:txBody>
          <a:bodyPr wrap="square" rtlCol="0">
            <a:spAutoFit/>
          </a:bodyPr>
          <a:lstStyle/>
          <a:p>
            <a:r>
              <a:rPr lang="en-US" altLang="zh-CN" sz="3730" b="1"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6.2 </a:t>
            </a:r>
            <a:r>
              <a:rPr lang="zh-CN" altLang="en-US" sz="3730" b="1"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rPr>
              <a:t>运算符重载</a:t>
            </a:r>
            <a:endParaRPr lang="zh-CN" altLang="en-US" sz="3730" b="1" noProof="0" dirty="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j-cs"/>
              <a:sym typeface="+mn-ea"/>
            </a:endParaRPr>
          </a:p>
        </p:txBody>
      </p:sp>
      <p:sp>
        <p:nvSpPr>
          <p:cNvPr id="4" name="文本框 3"/>
          <p:cNvSpPr txBox="1"/>
          <p:nvPr/>
        </p:nvSpPr>
        <p:spPr>
          <a:xfrm>
            <a:off x="128588" y="1292860"/>
            <a:ext cx="11958637" cy="3755387"/>
          </a:xfrm>
          <a:prstGeom prst="rect">
            <a:avLst/>
          </a:prstGeom>
          <a:noFill/>
        </p:spPr>
        <p:txBody>
          <a:bodyPr wrap="square" rtlCol="0">
            <a:spAutoFit/>
          </a:bodyPr>
          <a:lstStyle/>
          <a:p>
            <a:pPr marR="0" lvl="0" algn="just" defTabSz="914400" rtl="0" eaLnBrk="0" fontAlgn="auto" hangingPunct="0">
              <a:lnSpc>
                <a:spcPct val="150000"/>
              </a:lnSpc>
              <a:spcBef>
                <a:spcPts val="0"/>
              </a:spcBef>
              <a:spcAft>
                <a:spcPts val="0"/>
              </a:spcAft>
              <a:buClr>
                <a:schemeClr val="accent3"/>
              </a:buClr>
              <a:buSzPct val="95000"/>
              <a:defRPr/>
            </a:pPr>
            <a:r>
              <a:rPr lang="zh-CN" altLang="en-US" sz="1200" b="1" dirty="0">
                <a:sym typeface="+mn-ea"/>
              </a:rPr>
              <a:t> </a:t>
            </a:r>
            <a:r>
              <a:rPr lang="zh-CN" altLang="en-US" sz="2800" b="1" noProof="0" dirty="0" smtClean="0">
                <a:ln>
                  <a:noFill/>
                </a:ln>
                <a:effectLst/>
                <a:uLnTx/>
                <a:uFillTx/>
                <a:sym typeface="+mn-ea"/>
              </a:rPr>
              <a:t>运算符</a:t>
            </a:r>
            <a:r>
              <a:rPr lang="zh-CN" altLang="en-US" sz="2800" b="1" noProof="0" dirty="0" smtClean="0">
                <a:ln>
                  <a:noFill/>
                </a:ln>
                <a:effectLst/>
                <a:uLnTx/>
                <a:uFillTx/>
                <a:sym typeface="+mn-ea"/>
              </a:rPr>
              <a:t>重载是指对已有的运算符赋予它新的含义，是通过运算重载函数来实现的，本质上也是属于函数重载，是</a:t>
            </a:r>
            <a:r>
              <a:rPr lang="en-US" sz="2800" b="1" noProof="0" dirty="0" smtClean="0">
                <a:ln>
                  <a:noFill/>
                </a:ln>
                <a:effectLst/>
                <a:uLnTx/>
                <a:uFillTx/>
                <a:sym typeface="+mn-ea"/>
              </a:rPr>
              <a:t>C++</a:t>
            </a:r>
            <a:r>
              <a:rPr lang="zh-CN" altLang="en-US" sz="2800" b="1" noProof="0" dirty="0" smtClean="0">
                <a:ln>
                  <a:noFill/>
                </a:ln>
                <a:effectLst/>
                <a:uLnTx/>
                <a:uFillTx/>
                <a:sym typeface="+mn-ea"/>
              </a:rPr>
              <a:t>实现静态多态的一重要手段。</a:t>
            </a:r>
            <a:endParaRPr kumimoji="0" lang="zh-CN" altLang="en-US" sz="2800" b="1" i="0" u="none" strike="noStrike" kern="1200" cap="none" spc="0" normalizeH="0" baseline="0" noProof="0" dirty="0" smtClean="0">
              <a:ln>
                <a:noFill/>
              </a:ln>
              <a:solidFill>
                <a:schemeClr val="tx1"/>
              </a:solidFill>
              <a:effectLst/>
              <a:uLnTx/>
              <a:uFillTx/>
              <a:latin typeface="+mn-ea"/>
            </a:endParaRPr>
          </a:p>
          <a:p>
            <a:pPr marL="457200" indent="-457200">
              <a:buFont typeface="Wingdings" panose="05000000000000000000" pitchFamily="2" charset="2"/>
              <a:buChar char="l"/>
              <a:defRPr/>
            </a:pPr>
            <a:r>
              <a:rPr lang="zh-CN" altLang="en-US" sz="2800" kern="0" dirty="0">
                <a:solidFill>
                  <a:srgbClr val="FF0000"/>
                </a:solidFill>
                <a:latin typeface="楷体" panose="02010609060101010101" pitchFamily="49" charset="-122"/>
                <a:ea typeface="楷体" panose="02010609060101010101" pitchFamily="49" charset="-122"/>
              </a:rPr>
              <a:t>运算符重载</a:t>
            </a:r>
            <a:r>
              <a:rPr lang="zh-CN" altLang="en-US" sz="2800" kern="0" dirty="0">
                <a:latin typeface="楷体" panose="02010609060101010101" pitchFamily="49" charset="-122"/>
                <a:ea typeface="楷体" panose="02010609060101010101" pitchFamily="49" charset="-122"/>
              </a:rPr>
              <a:t>是使同一个运算符作用于不同类型的数据时具有不同的行为。</a:t>
            </a:r>
            <a:endParaRPr lang="zh-CN" altLang="en-US" sz="2800" kern="0" dirty="0">
              <a:solidFill>
                <a:srgbClr val="000000"/>
              </a:solidFill>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defRPr/>
            </a:pPr>
            <a:r>
              <a:rPr lang="zh-CN" altLang="en-US" sz="2800" kern="0" dirty="0">
                <a:solidFill>
                  <a:srgbClr val="FF0000"/>
                </a:solidFill>
                <a:latin typeface="楷体" panose="02010609060101010101" pitchFamily="49" charset="-122"/>
                <a:ea typeface="楷体" panose="02010609060101010101" pitchFamily="49" charset="-122"/>
              </a:rPr>
              <a:t>运算符重载</a:t>
            </a:r>
            <a:r>
              <a:rPr lang="zh-CN" altLang="en-US" sz="2800" kern="0" dirty="0">
                <a:latin typeface="楷体" panose="02010609060101010101" pitchFamily="49" charset="-122"/>
                <a:ea typeface="楷体" panose="02010609060101010101" pitchFamily="49" charset="-122"/>
              </a:rPr>
              <a:t>是实质上</a:t>
            </a:r>
            <a:r>
              <a:rPr lang="zh-CN" altLang="en-US" sz="2800" kern="0" dirty="0">
                <a:solidFill>
                  <a:srgbClr val="FF0000"/>
                </a:solidFill>
                <a:latin typeface="楷体" panose="02010609060101010101" pitchFamily="49" charset="-122"/>
                <a:ea typeface="楷体" panose="02010609060101010101" pitchFamily="49" charset="-122"/>
              </a:rPr>
              <a:t>将</a:t>
            </a:r>
            <a:r>
              <a:rPr lang="zh-CN" altLang="en-US" sz="2800" kern="0" dirty="0">
                <a:solidFill>
                  <a:srgbClr val="FF0000"/>
                </a:solidFill>
                <a:highlight>
                  <a:srgbClr val="FFFF00"/>
                </a:highlight>
                <a:latin typeface="楷体" panose="02010609060101010101" pitchFamily="49" charset="-122"/>
                <a:ea typeface="楷体" panose="02010609060101010101" pitchFamily="49" charset="-122"/>
              </a:rPr>
              <a:t>运算对象转化为运算函数的实参</a:t>
            </a:r>
            <a:r>
              <a:rPr lang="zh-CN" altLang="en-US" sz="2800" kern="0" dirty="0">
                <a:latin typeface="楷体" panose="02010609060101010101" pitchFamily="49" charset="-122"/>
                <a:ea typeface="楷体" panose="02010609060101010101" pitchFamily="49" charset="-122"/>
              </a:rPr>
              <a:t>，并根据实参的类型来确定重载的运算函数。</a:t>
            </a:r>
            <a:endParaRPr lang="en-US" altLang="zh-CN" sz="2800" kern="0" dirty="0">
              <a:latin typeface="楷体" panose="02010609060101010101" pitchFamily="49" charset="-122"/>
              <a:ea typeface="楷体" panose="02010609060101010101" pitchFamily="49" charset="-122"/>
            </a:endParaRPr>
          </a:p>
          <a:p>
            <a:pPr marL="457200" indent="-457200">
              <a:buFont typeface="Wingdings" panose="05000000000000000000" pitchFamily="2" charset="2"/>
              <a:buChar char="l"/>
              <a:defRPr/>
            </a:pPr>
            <a:r>
              <a:rPr lang="zh-CN" altLang="en-US" sz="2800" dirty="0">
                <a:solidFill>
                  <a:srgbClr val="FF0000"/>
                </a:solidFill>
                <a:latin typeface="楷体" panose="02010609060101010101" pitchFamily="49" charset="-122"/>
                <a:ea typeface="楷体" panose="02010609060101010101" pitchFamily="49" charset="-122"/>
              </a:rPr>
              <a:t>运算符重载</a:t>
            </a:r>
            <a:r>
              <a:rPr lang="zh-CN" altLang="en-US" sz="2800" dirty="0">
                <a:latin typeface="楷体" panose="02010609060101010101" pitchFamily="49" charset="-122"/>
                <a:ea typeface="楷体" panose="02010609060101010101" pitchFamily="49" charset="-122"/>
              </a:rPr>
              <a:t>和</a:t>
            </a:r>
            <a:r>
              <a:rPr lang="zh-CN" altLang="en-US" sz="2800" dirty="0">
                <a:solidFill>
                  <a:srgbClr val="FF0000"/>
                </a:solidFill>
                <a:latin typeface="楷体" panose="02010609060101010101" pitchFamily="49" charset="-122"/>
                <a:ea typeface="楷体" panose="02010609060101010101" pitchFamily="49" charset="-122"/>
              </a:rPr>
              <a:t>类型重载</a:t>
            </a:r>
            <a:r>
              <a:rPr lang="zh-CN" altLang="en-US" sz="2800" dirty="0">
                <a:latin typeface="楷体" panose="02010609060101010101" pitchFamily="49" charset="-122"/>
                <a:ea typeface="楷体" panose="02010609060101010101" pitchFamily="49" charset="-122"/>
              </a:rPr>
              <a:t>是多态的另外两种表现形式。</a:t>
            </a:r>
            <a:endParaRPr lang="zh-CN" altLang="en-US" sz="2800" kern="0" dirty="0">
              <a:latin typeface="楷体" panose="02010609060101010101" pitchFamily="49" charset="-122"/>
              <a:ea typeface="楷体" panose="02010609060101010101" pitchFamily="49" charset="-122"/>
            </a:endParaRPr>
          </a:p>
          <a:p>
            <a:pPr marL="274320" marR="0" lvl="0" indent="-274320" algn="just" defTabSz="914400" rtl="0" eaLnBrk="0" fontAlgn="auto" hangingPunct="0">
              <a:lnSpc>
                <a:spcPct val="150000"/>
              </a:lnSpc>
              <a:spcBef>
                <a:spcPts val="0"/>
              </a:spcBef>
              <a:spcAft>
                <a:spcPts val="0"/>
              </a:spcAft>
              <a:buClr>
                <a:schemeClr val="accent3"/>
              </a:buClr>
              <a:buSzPct val="95000"/>
              <a:buFont typeface="Wingdings 2" panose="05020102010507070707"/>
              <a:buNone/>
              <a:defRPr/>
            </a:pPr>
            <a:endPar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2218309"/>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8" name="文本框 6"/>
            <p:cNvSpPr txBox="1"/>
            <p:nvPr/>
          </p:nvSpPr>
          <p:spPr>
            <a:xfrm>
              <a:off x="555542" y="312944"/>
              <a:ext cx="624018" cy="526614"/>
            </a:xfrm>
            <a:prstGeom prst="rect">
              <a:avLst/>
            </a:prstGeom>
            <a:noFill/>
          </p:spPr>
          <p:txBody>
            <a:bodyPr wrap="square" lIns="91440" tIns="45720" rIns="91440" bIns="45720" rtlCol="0">
              <a:spAutoFit/>
            </a:bodyPr>
            <a:lstStyle/>
            <a:p>
              <a:r>
                <a:rPr lang="en-US" altLang="zh-CN" sz="10000" dirty="0" smtClean="0">
                  <a:solidFill>
                    <a:prstClr val="white">
                      <a:lumMod val="95000"/>
                    </a:prstClr>
                  </a:solidFill>
                  <a:latin typeface="Impact" panose="020B0806030902050204" pitchFamily="34" charset="0"/>
                </a:rPr>
                <a:t>6.5</a:t>
              </a:r>
              <a:endParaRPr lang="zh-CN" altLang="en-US" sz="10000" dirty="0">
                <a:solidFill>
                  <a:prstClr val="white">
                    <a:lumMod val="95000"/>
                  </a:prstClr>
                </a:solidFill>
                <a:latin typeface="Impact" panose="020B0806030902050204" pitchFamily="34" charset="0"/>
              </a:endParaRPr>
            </a:p>
          </p:txBody>
        </p:sp>
      </p:grpSp>
      <p:sp>
        <p:nvSpPr>
          <p:cNvPr id="49" name="TextBox 48"/>
          <p:cNvSpPr txBox="1"/>
          <p:nvPr/>
        </p:nvSpPr>
        <p:spPr>
          <a:xfrm>
            <a:off x="3848241" y="3036473"/>
            <a:ext cx="6889441" cy="830999"/>
          </a:xfrm>
          <a:prstGeom prst="rect">
            <a:avLst/>
          </a:prstGeom>
          <a:noFill/>
        </p:spPr>
        <p:txBody>
          <a:bodyPr wrap="square" lIns="91445" tIns="45721" rIns="91445" bIns="45721" rtlCol="0">
            <a:spAutoFit/>
          </a:bodyPr>
          <a:lstStyle/>
          <a:p>
            <a:pPr algn="ctr"/>
            <a:r>
              <a:rPr lang="zh-CN" altLang="en-US" sz="4800" dirty="0"/>
              <a:t>知识扩展</a:t>
            </a:r>
            <a:endParaRPr lang="en-GB" altLang="zh-CN" sz="48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6" name="组合 5"/>
          <p:cNvGrpSpPr/>
          <p:nvPr/>
        </p:nvGrpSpPr>
        <p:grpSpPr>
          <a:xfrm>
            <a:off x="6192011" y="1700284"/>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9" name="组合 8"/>
          <p:cNvGrpSpPr/>
          <p:nvPr/>
        </p:nvGrpSpPr>
        <p:grpSpPr>
          <a:xfrm>
            <a:off x="7056107"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4" name="组合 3"/>
          <p:cNvGrpSpPr/>
          <p:nvPr/>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5" name="组合 4"/>
          <p:cNvGrpSpPr/>
          <p:nvPr/>
        </p:nvGrpSpPr>
        <p:grpSpPr>
          <a:xfrm>
            <a:off x="5327915"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304799" y="990600"/>
            <a:ext cx="11740055" cy="5334000"/>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90000"/>
              </a:lnSpc>
            </a:pPr>
            <a:r>
              <a:rPr lang="zh-CN" altLang="en-US" sz="3200" dirty="0" smtClean="0"/>
              <a:t>运行时类型识别（</a:t>
            </a:r>
            <a:r>
              <a:rPr lang="en-US" altLang="zh-CN" sz="3200" dirty="0" err="1" smtClean="0"/>
              <a:t>RTTI:Run-time</a:t>
            </a:r>
            <a:r>
              <a:rPr lang="en-US" altLang="zh-CN" sz="3200" dirty="0" smtClean="0"/>
              <a:t> type identification</a:t>
            </a:r>
            <a:r>
              <a:rPr lang="zh-CN" altLang="en-US" sz="3200" dirty="0" smtClean="0"/>
              <a:t>）</a:t>
            </a:r>
            <a:endParaRPr lang="zh-CN" altLang="en-US" sz="3200" dirty="0" smtClean="0"/>
          </a:p>
          <a:p>
            <a:pPr lvl="1">
              <a:lnSpc>
                <a:spcPct val="150000"/>
              </a:lnSpc>
            </a:pPr>
            <a:r>
              <a:rPr lang="zh-CN" altLang="en-US" sz="2400" dirty="0" smtClean="0"/>
              <a:t>是指在运行时通过基类指针（或引用）辨别对象所属的具体派生类</a:t>
            </a:r>
            <a:endParaRPr lang="zh-CN" altLang="en-US" sz="2400" dirty="0" smtClean="0"/>
          </a:p>
          <a:p>
            <a:pPr lvl="1">
              <a:lnSpc>
                <a:spcPct val="150000"/>
              </a:lnSpc>
            </a:pPr>
            <a:r>
              <a:rPr lang="zh-CN" altLang="en-US" sz="2400" dirty="0" smtClean="0"/>
              <a:t>只对多态类型适用</a:t>
            </a:r>
            <a:endParaRPr lang="zh-CN" altLang="en-US" sz="2400" dirty="0" smtClean="0"/>
          </a:p>
          <a:p>
            <a:pPr lvl="1">
              <a:lnSpc>
                <a:spcPct val="150000"/>
              </a:lnSpc>
            </a:pPr>
            <a:r>
              <a:rPr lang="zh-CN" altLang="en-US" sz="2400" dirty="0" smtClean="0"/>
              <a:t>比虚函数动态绑定的开销更大，当需求变化超出了设计基类时的预期，又不能修改基类时才使用</a:t>
            </a:r>
            <a:endParaRPr lang="zh-CN" altLang="en-US" sz="2400" dirty="0" smtClean="0"/>
          </a:p>
          <a:p>
            <a:pPr lvl="1">
              <a:lnSpc>
                <a:spcPct val="150000"/>
              </a:lnSpc>
            </a:pPr>
            <a:r>
              <a:rPr lang="zh-CN" altLang="en-US" sz="2400" dirty="0" smtClean="0"/>
              <a:t>两种运行时类型识别机制：</a:t>
            </a:r>
            <a:endParaRPr lang="zh-CN" altLang="en-US" sz="2400" dirty="0" smtClean="0"/>
          </a:p>
          <a:p>
            <a:pPr lvl="2">
              <a:lnSpc>
                <a:spcPct val="150000"/>
              </a:lnSpc>
              <a:buFont typeface="Wingdings" panose="05000000000000000000" pitchFamily="2" charset="2"/>
              <a:buChar char="Ø"/>
            </a:pPr>
            <a:r>
              <a:rPr lang="en-US" altLang="zh-CN" sz="2400" dirty="0" err="1" smtClean="0"/>
              <a:t>dynamic_cast</a:t>
            </a:r>
            <a:r>
              <a:rPr lang="zh-CN" altLang="en-US" sz="2400" dirty="0" smtClean="0"/>
              <a:t>运算符：做类型转换的尝试</a:t>
            </a:r>
            <a:endParaRPr lang="zh-CN" altLang="en-US" sz="2400" dirty="0" smtClean="0"/>
          </a:p>
          <a:p>
            <a:pPr lvl="2">
              <a:lnSpc>
                <a:spcPct val="150000"/>
              </a:lnSpc>
              <a:buFont typeface="Wingdings" panose="05000000000000000000" pitchFamily="2" charset="2"/>
              <a:buChar char="Ø"/>
            </a:pPr>
            <a:r>
              <a:rPr lang="en-US" altLang="zh-CN" sz="2400" dirty="0" err="1" smtClean="0"/>
              <a:t>typeid</a:t>
            </a:r>
            <a:r>
              <a:rPr lang="zh-CN" altLang="en-US" sz="2400" dirty="0" smtClean="0"/>
              <a:t>运算符：直接获取类型信息</a:t>
            </a:r>
            <a:endParaRPr lang="zh-CN" altLang="en-US" sz="2400" dirty="0" smtClean="0"/>
          </a:p>
          <a:p>
            <a:pPr lvl="1">
              <a:lnSpc>
                <a:spcPct val="150000"/>
              </a:lnSpc>
            </a:pPr>
            <a:r>
              <a:rPr lang="en-US" altLang="zh-CN" sz="2400" dirty="0" smtClean="0"/>
              <a:t>C++</a:t>
            </a:r>
            <a:r>
              <a:rPr lang="zh-CN" altLang="en-US" sz="2400" dirty="0" smtClean="0"/>
              <a:t>的四大扩展之一（其他三个是异常、名字空间和模板）</a:t>
            </a:r>
            <a:endParaRPr lang="zh-CN" altLang="en-US" sz="24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 calcmode="lin" valueType="num">
                                      <p:cBhvr>
                                        <p:cTn id="11" dur="500" fill="hold"/>
                                        <p:tgtEl>
                                          <p:spTgt spid="35"/>
                                        </p:tgtEl>
                                        <p:attrNameLst>
                                          <p:attrName>ppt_w</p:attrName>
                                        </p:attrNameLst>
                                      </p:cBhvr>
                                      <p:tavLst>
                                        <p:tav tm="0">
                                          <p:val>
                                            <p:fltVal val="0"/>
                                          </p:val>
                                        </p:tav>
                                        <p:tav tm="100000">
                                          <p:val>
                                            <p:strVal val="#ppt_w"/>
                                          </p:val>
                                        </p:tav>
                                      </p:tavLst>
                                    </p:anim>
                                    <p:anim calcmode="lin" valueType="num">
                                      <p:cBhvr>
                                        <p:cTn id="12" dur="500" fill="hold"/>
                                        <p:tgtEl>
                                          <p:spTgt spid="35"/>
                                        </p:tgtEl>
                                        <p:attrNameLst>
                                          <p:attrName>ppt_h</p:attrName>
                                        </p:attrNameLst>
                                      </p:cBhvr>
                                      <p:tavLst>
                                        <p:tav tm="0">
                                          <p:val>
                                            <p:fltVal val="0"/>
                                          </p:val>
                                        </p:tav>
                                        <p:tav tm="100000">
                                          <p:val>
                                            <p:strVal val="#ppt_h"/>
                                          </p:val>
                                        </p:tav>
                                      </p:tavLst>
                                    </p:anim>
                                    <p:animEffect transition="in" filter="fade">
                                      <p:cBhvr>
                                        <p:cTn id="13" dur="500"/>
                                        <p:tgtEl>
                                          <p:spTgt spid="35"/>
                                        </p:tgtEl>
                                      </p:cBhvr>
                                    </p:animEffect>
                                  </p:childTnLst>
                                </p:cTn>
                              </p:par>
                              <p:par>
                                <p:cTn id="14" presetID="53" presetClass="entr" presetSubtype="16" fill="hold" nodeType="withEffect">
                                  <p:stCondLst>
                                    <p:cond delay="200"/>
                                  </p:stCondLst>
                                  <p:childTnLst>
                                    <p:set>
                                      <p:cBhvr>
                                        <p:cTn id="15" dur="1" fill="hold">
                                          <p:stCondLst>
                                            <p:cond delay="0"/>
                                          </p:stCondLst>
                                        </p:cTn>
                                        <p:tgtEl>
                                          <p:spTgt spid="38"/>
                                        </p:tgtEl>
                                        <p:attrNameLst>
                                          <p:attrName>style.visibility</p:attrName>
                                        </p:attrNameLst>
                                      </p:cBhvr>
                                      <p:to>
                                        <p:strVal val="visible"/>
                                      </p:to>
                                    </p:set>
                                    <p:anim calcmode="lin" valueType="num">
                                      <p:cBhvr>
                                        <p:cTn id="16" dur="500" fill="hold"/>
                                        <p:tgtEl>
                                          <p:spTgt spid="38"/>
                                        </p:tgtEl>
                                        <p:attrNameLst>
                                          <p:attrName>ppt_w</p:attrName>
                                        </p:attrNameLst>
                                      </p:cBhvr>
                                      <p:tavLst>
                                        <p:tav tm="0">
                                          <p:val>
                                            <p:fltVal val="0"/>
                                          </p:val>
                                        </p:tav>
                                        <p:tav tm="100000">
                                          <p:val>
                                            <p:strVal val="#ppt_w"/>
                                          </p:val>
                                        </p:tav>
                                      </p:tavLst>
                                    </p:anim>
                                    <p:anim calcmode="lin" valueType="num">
                                      <p:cBhvr>
                                        <p:cTn id="17" dur="500" fill="hold"/>
                                        <p:tgtEl>
                                          <p:spTgt spid="38"/>
                                        </p:tgtEl>
                                        <p:attrNameLst>
                                          <p:attrName>ppt_h</p:attrName>
                                        </p:attrNameLst>
                                      </p:cBhvr>
                                      <p:tavLst>
                                        <p:tav tm="0">
                                          <p:val>
                                            <p:fltVal val="0"/>
                                          </p:val>
                                        </p:tav>
                                        <p:tav tm="100000">
                                          <p:val>
                                            <p:strVal val="#ppt_h"/>
                                          </p:val>
                                        </p:tav>
                                      </p:tavLst>
                                    </p:anim>
                                    <p:animEffect transition="in" filter="fade">
                                      <p:cBhvr>
                                        <p:cTn id="18" dur="500"/>
                                        <p:tgtEl>
                                          <p:spTgt spid="38"/>
                                        </p:tgtEl>
                                      </p:cBhvr>
                                    </p:animEffect>
                                  </p:childTnLst>
                                </p:cTn>
                              </p:par>
                              <p:par>
                                <p:cTn id="19" presetID="53" presetClass="entr" presetSubtype="16" fill="hold" nodeType="withEffect">
                                  <p:stCondLst>
                                    <p:cond delay="40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fltVal val="0"/>
                                          </p:val>
                                        </p:tav>
                                        <p:tav tm="100000">
                                          <p:val>
                                            <p:strVal val="#ppt_w"/>
                                          </p:val>
                                        </p:tav>
                                      </p:tavLst>
                                    </p:anim>
                                    <p:anim calcmode="lin" valueType="num">
                                      <p:cBhvr>
                                        <p:cTn id="22" dur="500" fill="hold"/>
                                        <p:tgtEl>
                                          <p:spTgt spid="29"/>
                                        </p:tgtEl>
                                        <p:attrNameLst>
                                          <p:attrName>ppt_h</p:attrName>
                                        </p:attrNameLst>
                                      </p:cBhvr>
                                      <p:tavLst>
                                        <p:tav tm="0">
                                          <p:val>
                                            <p:fltVal val="0"/>
                                          </p:val>
                                        </p:tav>
                                        <p:tav tm="100000">
                                          <p:val>
                                            <p:strVal val="#ppt_h"/>
                                          </p:val>
                                        </p:tav>
                                      </p:tavLst>
                                    </p:anim>
                                    <p:animEffect transition="in" filter="fade">
                                      <p:cBhvr>
                                        <p:cTn id="23" dur="500"/>
                                        <p:tgtEl>
                                          <p:spTgt spid="29"/>
                                        </p:tgtEl>
                                      </p:cBhvr>
                                    </p:animEffect>
                                  </p:childTnLst>
                                </p:cTn>
                              </p:par>
                              <p:par>
                                <p:cTn id="24" presetID="53" presetClass="entr" presetSubtype="16" fill="hold" nodeType="withEffect">
                                  <p:stCondLst>
                                    <p:cond delay="600"/>
                                  </p:stCondLst>
                                  <p:childTnLst>
                                    <p:set>
                                      <p:cBhvr>
                                        <p:cTn id="25" dur="1" fill="hold">
                                          <p:stCondLst>
                                            <p:cond delay="0"/>
                                          </p:stCondLst>
                                        </p:cTn>
                                        <p:tgtEl>
                                          <p:spTgt spid="32"/>
                                        </p:tgtEl>
                                        <p:attrNameLst>
                                          <p:attrName>style.visibility</p:attrName>
                                        </p:attrNameLst>
                                      </p:cBhvr>
                                      <p:to>
                                        <p:strVal val="visible"/>
                                      </p:to>
                                    </p:set>
                                    <p:anim calcmode="lin" valueType="num">
                                      <p:cBhvr>
                                        <p:cTn id="26" dur="500" fill="hold"/>
                                        <p:tgtEl>
                                          <p:spTgt spid="32"/>
                                        </p:tgtEl>
                                        <p:attrNameLst>
                                          <p:attrName>ppt_w</p:attrName>
                                        </p:attrNameLst>
                                      </p:cBhvr>
                                      <p:tavLst>
                                        <p:tav tm="0">
                                          <p:val>
                                            <p:fltVal val="0"/>
                                          </p:val>
                                        </p:tav>
                                        <p:tav tm="100000">
                                          <p:val>
                                            <p:strVal val="#ppt_w"/>
                                          </p:val>
                                        </p:tav>
                                      </p:tavLst>
                                    </p:anim>
                                    <p:anim calcmode="lin" valueType="num">
                                      <p:cBhvr>
                                        <p:cTn id="27" dur="500" fill="hold"/>
                                        <p:tgtEl>
                                          <p:spTgt spid="32"/>
                                        </p:tgtEl>
                                        <p:attrNameLst>
                                          <p:attrName>ppt_h</p:attrName>
                                        </p:attrNameLst>
                                      </p:cBhvr>
                                      <p:tavLst>
                                        <p:tav tm="0">
                                          <p:val>
                                            <p:fltVal val="0"/>
                                          </p:val>
                                        </p:tav>
                                        <p:tav tm="100000">
                                          <p:val>
                                            <p:strVal val="#ppt_h"/>
                                          </p:val>
                                        </p:tav>
                                      </p:tavLst>
                                    </p:anim>
                                    <p:animEffect transition="in" filter="fade">
                                      <p:cBhvr>
                                        <p:cTn id="28" dur="500"/>
                                        <p:tgtEl>
                                          <p:spTgt spid="32"/>
                                        </p:tgtEl>
                                      </p:cBhvr>
                                    </p:animEffect>
                                  </p:childTnLst>
                                </p:cTn>
                              </p:par>
                              <p:par>
                                <p:cTn id="29" presetID="53" presetClass="entr" presetSubtype="16" fill="hold" nodeType="withEffect">
                                  <p:stCondLst>
                                    <p:cond delay="800"/>
                                  </p:stCondLst>
                                  <p:childTnLst>
                                    <p:set>
                                      <p:cBhvr>
                                        <p:cTn id="30" dur="1" fill="hold">
                                          <p:stCondLst>
                                            <p:cond delay="0"/>
                                          </p:stCondLst>
                                        </p:cTn>
                                        <p:tgtEl>
                                          <p:spTgt spid="26"/>
                                        </p:tgtEl>
                                        <p:attrNameLst>
                                          <p:attrName>style.visibility</p:attrName>
                                        </p:attrNameLst>
                                      </p:cBhvr>
                                      <p:to>
                                        <p:strVal val="visible"/>
                                      </p:to>
                                    </p:set>
                                    <p:anim calcmode="lin" valueType="num">
                                      <p:cBhvr>
                                        <p:cTn id="31" dur="500" fill="hold"/>
                                        <p:tgtEl>
                                          <p:spTgt spid="26"/>
                                        </p:tgtEl>
                                        <p:attrNameLst>
                                          <p:attrName>ppt_w</p:attrName>
                                        </p:attrNameLst>
                                      </p:cBhvr>
                                      <p:tavLst>
                                        <p:tav tm="0">
                                          <p:val>
                                            <p:fltVal val="0"/>
                                          </p:val>
                                        </p:tav>
                                        <p:tav tm="100000">
                                          <p:val>
                                            <p:strVal val="#ppt_w"/>
                                          </p:val>
                                        </p:tav>
                                      </p:tavLst>
                                    </p:anim>
                                    <p:anim calcmode="lin" valueType="num">
                                      <p:cBhvr>
                                        <p:cTn id="32" dur="500" fill="hold"/>
                                        <p:tgtEl>
                                          <p:spTgt spid="26"/>
                                        </p:tgtEl>
                                        <p:attrNameLst>
                                          <p:attrName>ppt_h</p:attrName>
                                        </p:attrNameLst>
                                      </p:cBhvr>
                                      <p:tavLst>
                                        <p:tav tm="0">
                                          <p:val>
                                            <p:fltVal val="0"/>
                                          </p:val>
                                        </p:tav>
                                        <p:tav tm="100000">
                                          <p:val>
                                            <p:strVal val="#ppt_h"/>
                                          </p:val>
                                        </p:tav>
                                      </p:tavLst>
                                    </p:anim>
                                    <p:animEffect transition="in" filter="fade">
                                      <p:cBhvr>
                                        <p:cTn id="3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4400" dirty="0"/>
              <a:t>知识扩展</a:t>
            </a:r>
            <a:endParaRPr lang="zh-CN" altLang="en-US" sz="4400" dirty="0"/>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429783" y="931119"/>
            <a:ext cx="11603421" cy="5562600"/>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sz="3200" dirty="0" err="1" smtClean="0"/>
              <a:t>dynamic_cast</a:t>
            </a:r>
            <a:r>
              <a:rPr lang="zh-CN" altLang="en-US" sz="3200" dirty="0" smtClean="0"/>
              <a:t>安全向下转型</a:t>
            </a:r>
            <a:endParaRPr lang="zh-CN" altLang="en-US" sz="3200" dirty="0" smtClean="0"/>
          </a:p>
          <a:p>
            <a:pPr lvl="1">
              <a:lnSpc>
                <a:spcPct val="150000"/>
              </a:lnSpc>
            </a:pPr>
            <a:r>
              <a:rPr lang="zh-CN" altLang="en-US" sz="2400" dirty="0" smtClean="0"/>
              <a:t>向下转型，是指将基类指针（或引用）转换为派生类指针（或引用）</a:t>
            </a:r>
            <a:endParaRPr lang="zh-CN" altLang="en-US" sz="2400" dirty="0" smtClean="0"/>
          </a:p>
          <a:p>
            <a:pPr lvl="1">
              <a:lnSpc>
                <a:spcPct val="150000"/>
              </a:lnSpc>
            </a:pPr>
            <a:r>
              <a:rPr lang="zh-CN" altLang="en-US" sz="2400" dirty="0" smtClean="0"/>
              <a:t>语法：</a:t>
            </a:r>
            <a:r>
              <a:rPr lang="en-US" altLang="zh-CN" sz="2400" dirty="0" err="1" smtClean="0"/>
              <a:t>dynamic_cast</a:t>
            </a:r>
            <a:r>
              <a:rPr lang="en-US" altLang="zh-CN" sz="2400" dirty="0" smtClean="0"/>
              <a:t>&lt;</a:t>
            </a:r>
            <a:r>
              <a:rPr lang="zh-CN" altLang="en-US" sz="2400" dirty="0" smtClean="0"/>
              <a:t>目的类型</a:t>
            </a:r>
            <a:r>
              <a:rPr lang="en-US" altLang="zh-CN" sz="2400" dirty="0" smtClean="0"/>
              <a:t>&gt;(</a:t>
            </a:r>
            <a:r>
              <a:rPr lang="zh-CN" altLang="en-US" sz="2400" dirty="0" smtClean="0"/>
              <a:t>表达式</a:t>
            </a:r>
            <a:r>
              <a:rPr lang="en-US" altLang="zh-CN" sz="2400" dirty="0" smtClean="0"/>
              <a:t>)</a:t>
            </a:r>
            <a:endParaRPr lang="en-US" altLang="zh-CN" sz="2400" dirty="0" smtClean="0"/>
          </a:p>
          <a:p>
            <a:pPr lvl="1">
              <a:lnSpc>
                <a:spcPct val="150000"/>
              </a:lnSpc>
            </a:pPr>
            <a:r>
              <a:rPr lang="en-US" altLang="zh-CN" sz="2400" dirty="0" err="1" smtClean="0"/>
              <a:t>dynamic_cast</a:t>
            </a:r>
            <a:r>
              <a:rPr lang="zh-CN" altLang="en-US" sz="2400" dirty="0" smtClean="0"/>
              <a:t>与</a:t>
            </a:r>
            <a:r>
              <a:rPr lang="en-US" altLang="zh-CN" sz="2400" dirty="0" err="1" smtClean="0"/>
              <a:t>static_cast</a:t>
            </a:r>
            <a:r>
              <a:rPr lang="zh-CN" altLang="en-US" sz="2400" dirty="0" smtClean="0"/>
              <a:t>的不同点在于它是运行时转换符 </a:t>
            </a:r>
            <a:endParaRPr lang="zh-CN" altLang="en-US" sz="2400" dirty="0" smtClean="0"/>
          </a:p>
          <a:p>
            <a:pPr lvl="1">
              <a:lnSpc>
                <a:spcPct val="150000"/>
              </a:lnSpc>
            </a:pPr>
            <a:r>
              <a:rPr lang="zh-CN" altLang="en-US" sz="2400" dirty="0" smtClean="0"/>
              <a:t>转换是有条件的</a:t>
            </a:r>
            <a:endParaRPr lang="zh-CN" altLang="en-US" sz="2400" dirty="0" smtClean="0"/>
          </a:p>
          <a:p>
            <a:pPr lvl="2">
              <a:lnSpc>
                <a:spcPct val="150000"/>
              </a:lnSpc>
              <a:buFont typeface="Wingdings" panose="05000000000000000000" pitchFamily="2" charset="2"/>
              <a:buChar char="Ø"/>
            </a:pPr>
            <a:r>
              <a:rPr lang="zh-CN" altLang="en-US" sz="2400" dirty="0" smtClean="0"/>
              <a:t>如果指针（或引用）所指对象的实际类型与转换的目的类型兼容，则转换成功进行；</a:t>
            </a:r>
            <a:endParaRPr lang="zh-CN" altLang="en-US" sz="2400" dirty="0" smtClean="0"/>
          </a:p>
          <a:p>
            <a:pPr lvl="2">
              <a:lnSpc>
                <a:spcPct val="150000"/>
              </a:lnSpc>
              <a:buFont typeface="Wingdings" panose="05000000000000000000" pitchFamily="2" charset="2"/>
              <a:buChar char="Ø"/>
            </a:pPr>
            <a:r>
              <a:rPr lang="zh-CN" altLang="en-US" sz="2400" dirty="0" smtClean="0"/>
              <a:t>否则如执行的是指针类型的转换，则得到空指针；如执行的是引用类型的转换，则抛出异常。</a:t>
            </a:r>
            <a:endParaRPr lang="zh-CN" altLang="en-US" sz="24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4400" dirty="0"/>
              <a:t>知识扩展</a:t>
            </a:r>
            <a:endParaRPr lang="zh-CN" altLang="en-US" sz="4400" dirty="0"/>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712076" y="1027003"/>
            <a:ext cx="10796752" cy="6248400"/>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lvl="1">
              <a:lnSpc>
                <a:spcPct val="80000"/>
              </a:lnSpc>
            </a:pPr>
            <a:r>
              <a:rPr lang="zh-CN" altLang="en-US" sz="2400" dirty="0" smtClean="0"/>
              <a:t>在</a:t>
            </a:r>
            <a:r>
              <a:rPr lang="en-US" altLang="zh-CN" sz="2400" dirty="0" err="1" smtClean="0"/>
              <a:t>vc</a:t>
            </a:r>
            <a:r>
              <a:rPr lang="en-US" altLang="zh-CN" sz="2400" dirty="0" smtClean="0"/>
              <a:t>++</a:t>
            </a:r>
            <a:r>
              <a:rPr lang="zh-CN" altLang="en-US" sz="2400" dirty="0" smtClean="0"/>
              <a:t>中，</a:t>
            </a:r>
            <a:r>
              <a:rPr lang="en-US" altLang="zh-CN" sz="2400" dirty="0" smtClean="0"/>
              <a:t>RTTI</a:t>
            </a:r>
            <a:r>
              <a:rPr lang="zh-CN" altLang="en-US" sz="2400" dirty="0" smtClean="0"/>
              <a:t>选项默认是关闭的，需要在</a:t>
            </a:r>
            <a:r>
              <a:rPr lang="en-US" altLang="zh-CN" sz="2400" dirty="0" err="1" smtClean="0"/>
              <a:t>Project|settings|C</a:t>
            </a:r>
            <a:r>
              <a:rPr lang="en-US" altLang="zh-CN" sz="2400" dirty="0" smtClean="0"/>
              <a:t>/C++|Category</a:t>
            </a:r>
            <a:r>
              <a:rPr lang="zh-CN" altLang="en-US" sz="2400" dirty="0" smtClean="0"/>
              <a:t>中选 </a:t>
            </a:r>
            <a:r>
              <a:rPr lang="en-US" altLang="zh-CN" sz="2400" dirty="0" smtClean="0"/>
              <a:t>C++ Language| </a:t>
            </a:r>
            <a:r>
              <a:rPr lang="zh-CN" altLang="en-US" sz="2400" dirty="0" smtClean="0"/>
              <a:t>勾选 </a:t>
            </a:r>
            <a:r>
              <a:rPr lang="en-US" altLang="zh-CN" sz="2400" dirty="0" smtClean="0"/>
              <a:t>Enable Run-Time Type Information[RTTI] </a:t>
            </a:r>
            <a:endParaRPr lang="en-US" altLang="zh-CN" sz="2400" dirty="0" smtClean="0"/>
          </a:p>
          <a:p>
            <a:pPr lvl="1">
              <a:lnSpc>
                <a:spcPct val="80000"/>
              </a:lnSpc>
              <a:buFontTx/>
              <a:buNone/>
            </a:pPr>
            <a:endParaRPr lang="en-US" altLang="zh-CN" sz="2400" b="1" dirty="0" smtClean="0"/>
          </a:p>
          <a:p>
            <a:pPr lvl="1">
              <a:lnSpc>
                <a:spcPct val="80000"/>
              </a:lnSpc>
              <a:buFontTx/>
              <a:buNone/>
            </a:pPr>
            <a:r>
              <a:rPr lang="en-US" altLang="zh-CN" sz="2400" b="1" dirty="0" smtClean="0"/>
              <a:t>//</a:t>
            </a:r>
            <a:r>
              <a:rPr lang="zh-CN" altLang="en-US" sz="2400" b="1" dirty="0" smtClean="0"/>
              <a:t>注意打开</a:t>
            </a:r>
            <a:r>
              <a:rPr lang="en-US" altLang="zh-CN" sz="2400" b="1" dirty="0" err="1" smtClean="0"/>
              <a:t>vc</a:t>
            </a:r>
            <a:r>
              <a:rPr lang="en-US" altLang="zh-CN" sz="2400" b="1" dirty="0" smtClean="0"/>
              <a:t>++</a:t>
            </a:r>
            <a:r>
              <a:rPr lang="zh-CN" altLang="en-US" sz="2400" b="1" dirty="0" smtClean="0"/>
              <a:t>的</a:t>
            </a:r>
            <a:r>
              <a:rPr lang="en-US" altLang="zh-CN" sz="2400" b="1" dirty="0" smtClean="0"/>
              <a:t>RTTI</a:t>
            </a:r>
            <a:r>
              <a:rPr lang="zh-CN" altLang="en-US" sz="2400" b="1" dirty="0" smtClean="0"/>
              <a:t>选项</a:t>
            </a:r>
            <a:endParaRPr lang="zh-CN" altLang="en-US" sz="2400" b="1" dirty="0" smtClean="0"/>
          </a:p>
          <a:p>
            <a:pPr lvl="1">
              <a:lnSpc>
                <a:spcPct val="80000"/>
              </a:lnSpc>
              <a:buFontTx/>
              <a:buNone/>
            </a:pPr>
            <a:r>
              <a:rPr lang="en-US" altLang="zh-CN" sz="2400" b="1" dirty="0" smtClean="0"/>
              <a:t>#include &lt;</a:t>
            </a:r>
            <a:r>
              <a:rPr lang="en-US" altLang="zh-CN" sz="2400" b="1" dirty="0" err="1" smtClean="0"/>
              <a:t>iostream</a:t>
            </a:r>
            <a:r>
              <a:rPr lang="en-US" altLang="zh-CN" sz="2400" b="1" dirty="0" smtClean="0"/>
              <a:t>&gt;</a:t>
            </a:r>
            <a:endParaRPr lang="en-US" altLang="zh-CN" sz="2400" b="1" dirty="0" smtClean="0"/>
          </a:p>
          <a:p>
            <a:pPr lvl="1">
              <a:lnSpc>
                <a:spcPct val="80000"/>
              </a:lnSpc>
              <a:buFontTx/>
              <a:buNone/>
            </a:pPr>
            <a:r>
              <a:rPr lang="en-US" altLang="zh-CN" sz="2400" b="1" dirty="0" smtClean="0"/>
              <a:t>using namespace </a:t>
            </a:r>
            <a:r>
              <a:rPr lang="en-US" altLang="zh-CN" sz="2400" b="1" dirty="0" err="1" smtClean="0"/>
              <a:t>std</a:t>
            </a:r>
            <a:r>
              <a:rPr lang="en-US" altLang="zh-CN" sz="2400" b="1" dirty="0" smtClean="0"/>
              <a:t>;</a:t>
            </a:r>
            <a:endParaRPr lang="en-US" altLang="zh-CN" sz="2400" b="1" dirty="0" smtClean="0"/>
          </a:p>
          <a:p>
            <a:pPr lvl="1">
              <a:lnSpc>
                <a:spcPct val="80000"/>
              </a:lnSpc>
              <a:buFontTx/>
              <a:buNone/>
            </a:pPr>
            <a:r>
              <a:rPr lang="en-US" altLang="zh-CN" sz="2400" b="1" dirty="0" smtClean="0"/>
              <a:t>class A</a:t>
            </a:r>
            <a:endParaRPr lang="en-US" altLang="zh-CN" sz="2400" b="1" dirty="0" smtClean="0"/>
          </a:p>
          <a:p>
            <a:pPr lvl="1">
              <a:lnSpc>
                <a:spcPct val="80000"/>
              </a:lnSpc>
              <a:buFontTx/>
              <a:buNone/>
            </a:pPr>
            <a:r>
              <a:rPr lang="en-US" altLang="zh-CN" sz="2400" b="1" dirty="0" smtClean="0"/>
              <a:t>{ </a:t>
            </a:r>
            <a:endParaRPr lang="en-US" altLang="zh-CN" sz="2400" b="1" dirty="0" smtClean="0"/>
          </a:p>
          <a:p>
            <a:pPr lvl="1">
              <a:lnSpc>
                <a:spcPct val="80000"/>
              </a:lnSpc>
              <a:buFontTx/>
              <a:buNone/>
            </a:pPr>
            <a:r>
              <a:rPr lang="en-US" altLang="zh-CN" sz="2400" b="1" dirty="0" smtClean="0"/>
              <a:t>  public:</a:t>
            </a:r>
            <a:endParaRPr lang="en-US" altLang="zh-CN" sz="2400" b="1" dirty="0" smtClean="0"/>
          </a:p>
          <a:p>
            <a:pPr lvl="1">
              <a:lnSpc>
                <a:spcPct val="80000"/>
              </a:lnSpc>
              <a:buFontTx/>
              <a:buNone/>
            </a:pPr>
            <a:r>
              <a:rPr lang="en-US" altLang="zh-CN" sz="2400" b="1" dirty="0" smtClean="0"/>
              <a:t>    virtual void f1()</a:t>
            </a:r>
            <a:endParaRPr lang="en-US" altLang="zh-CN" sz="2400" b="1" dirty="0" smtClean="0"/>
          </a:p>
          <a:p>
            <a:pPr lvl="1">
              <a:lnSpc>
                <a:spcPct val="80000"/>
              </a:lnSpc>
              <a:buFontTx/>
              <a:buNone/>
            </a:pPr>
            <a:r>
              <a:rPr lang="en-US" altLang="zh-CN" sz="2400" b="1" dirty="0" smtClean="0"/>
              <a:t>      { </a:t>
            </a:r>
            <a:endParaRPr lang="en-US" altLang="zh-CN" sz="2400" b="1" dirty="0" smtClean="0"/>
          </a:p>
          <a:p>
            <a:pPr lvl="1">
              <a:lnSpc>
                <a:spcPct val="80000"/>
              </a:lnSpc>
              <a:buFontTx/>
              <a:buNone/>
            </a:pPr>
            <a:r>
              <a:rPr lang="en-US" altLang="zh-CN" sz="2400" b="1" dirty="0" smtClean="0"/>
              <a:t>        </a:t>
            </a:r>
            <a:r>
              <a:rPr lang="en-US" altLang="zh-CN" sz="2400" b="1" dirty="0" err="1" smtClean="0"/>
              <a:t>cout</a:t>
            </a:r>
            <a:r>
              <a:rPr lang="en-US" altLang="zh-CN" sz="2400" b="1" dirty="0" smtClean="0"/>
              <a:t>&lt;&lt;"A</a:t>
            </a:r>
            <a:r>
              <a:rPr lang="zh-CN" altLang="en-US" sz="2400" b="1" dirty="0" smtClean="0"/>
              <a:t>类中的</a:t>
            </a:r>
            <a:r>
              <a:rPr lang="en-US" altLang="zh-CN" sz="2400" b="1" dirty="0" smtClean="0"/>
              <a:t>f1</a:t>
            </a:r>
            <a:r>
              <a:rPr lang="zh-CN" altLang="en-US" sz="2400" b="1" dirty="0" smtClean="0"/>
              <a:t>调用</a:t>
            </a:r>
            <a:r>
              <a:rPr lang="en-US" altLang="zh-CN" sz="2400" b="1" dirty="0" smtClean="0"/>
              <a:t>"&lt;&lt;</a:t>
            </a:r>
            <a:r>
              <a:rPr lang="en-US" altLang="zh-CN" sz="2400" b="1" dirty="0" err="1" smtClean="0"/>
              <a:t>endl</a:t>
            </a:r>
            <a:r>
              <a:rPr lang="en-US" altLang="zh-CN" sz="2400" b="1" dirty="0" smtClean="0"/>
              <a:t>;</a:t>
            </a:r>
            <a:endParaRPr lang="en-US" altLang="zh-CN" sz="2400" b="1" dirty="0" smtClean="0"/>
          </a:p>
          <a:p>
            <a:pPr lvl="1">
              <a:lnSpc>
                <a:spcPct val="80000"/>
              </a:lnSpc>
              <a:buFontTx/>
              <a:buNone/>
            </a:pPr>
            <a:r>
              <a:rPr lang="en-US" altLang="zh-CN" sz="2400" b="1" dirty="0" smtClean="0"/>
              <a:t>      }</a:t>
            </a:r>
            <a:endParaRPr lang="en-US" altLang="zh-CN" sz="2400" b="1" dirty="0" smtClean="0"/>
          </a:p>
          <a:p>
            <a:pPr lvl="1">
              <a:lnSpc>
                <a:spcPct val="80000"/>
              </a:lnSpc>
              <a:buFontTx/>
              <a:buNone/>
            </a:pPr>
            <a:r>
              <a:rPr lang="en-US" altLang="zh-CN" sz="2400" b="1" dirty="0" smtClean="0"/>
              <a:t>    virtual ~A(){ } //</a:t>
            </a:r>
            <a:r>
              <a:rPr lang="zh-CN" altLang="en-US" sz="2400" b="1" dirty="0" smtClean="0"/>
              <a:t>确保基类是多态类</a:t>
            </a:r>
            <a:endParaRPr lang="zh-CN" altLang="en-US" sz="2400" b="1" dirty="0" smtClean="0"/>
          </a:p>
          <a:p>
            <a:pPr lvl="1">
              <a:lnSpc>
                <a:spcPct val="80000"/>
              </a:lnSpc>
              <a:buFontTx/>
              <a:buNone/>
            </a:pPr>
            <a:r>
              <a:rPr lang="en-US" altLang="zh-CN" sz="2400" b="1" dirty="0" smtClean="0"/>
              <a:t>};</a:t>
            </a:r>
            <a:endParaRPr lang="en-US" altLang="zh-CN" sz="2400" b="1"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4400" dirty="0"/>
              <a:t>知识扩展</a:t>
            </a:r>
            <a:endParaRPr lang="zh-CN" altLang="en-US" sz="4400" dirty="0"/>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504496" y="1048039"/>
            <a:ext cx="8229600" cy="5745163"/>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80000"/>
              </a:lnSpc>
              <a:buFontTx/>
              <a:buNone/>
            </a:pPr>
            <a:r>
              <a:rPr lang="en-US" altLang="zh-CN" sz="2400" b="1" smtClean="0"/>
              <a:t>class B:public A</a:t>
            </a:r>
            <a:endParaRPr lang="en-US" altLang="zh-CN" sz="2400" b="1" smtClean="0"/>
          </a:p>
          <a:p>
            <a:pPr>
              <a:lnSpc>
                <a:spcPct val="80000"/>
              </a:lnSpc>
              <a:buFontTx/>
              <a:buNone/>
            </a:pPr>
            <a:r>
              <a:rPr lang="en-US" altLang="zh-CN" sz="2400" b="1" smtClean="0"/>
              <a:t>{</a:t>
            </a:r>
            <a:endParaRPr lang="en-US" altLang="zh-CN" sz="2400" b="1" smtClean="0"/>
          </a:p>
          <a:p>
            <a:pPr>
              <a:lnSpc>
                <a:spcPct val="80000"/>
              </a:lnSpc>
              <a:buFontTx/>
              <a:buNone/>
            </a:pPr>
            <a:r>
              <a:rPr lang="en-US" altLang="zh-CN" sz="2400" b="1" smtClean="0"/>
              <a:t>  public:</a:t>
            </a:r>
            <a:endParaRPr lang="en-US" altLang="zh-CN" sz="2400" b="1" smtClean="0"/>
          </a:p>
          <a:p>
            <a:pPr>
              <a:lnSpc>
                <a:spcPct val="80000"/>
              </a:lnSpc>
              <a:buFontTx/>
              <a:buNone/>
            </a:pPr>
            <a:r>
              <a:rPr lang="en-US" altLang="zh-CN" sz="2400" b="1" smtClean="0"/>
              <a:t>    virtual void f1()</a:t>
            </a:r>
            <a:endParaRPr lang="en-US" altLang="zh-CN" sz="2400" b="1" smtClean="0"/>
          </a:p>
          <a:p>
            <a:pPr>
              <a:lnSpc>
                <a:spcPct val="80000"/>
              </a:lnSpc>
              <a:buFontTx/>
              <a:buNone/>
            </a:pPr>
            <a:r>
              <a:rPr lang="en-US" altLang="zh-CN" sz="2400" b="1" smtClean="0"/>
              <a:t>    {  cout&lt;&lt;"B</a:t>
            </a:r>
            <a:r>
              <a:rPr lang="zh-CN" altLang="en-US" sz="2400" b="1" smtClean="0"/>
              <a:t>类中的</a:t>
            </a:r>
            <a:r>
              <a:rPr lang="en-US" altLang="zh-CN" sz="2400" b="1" smtClean="0"/>
              <a:t>f1</a:t>
            </a:r>
            <a:r>
              <a:rPr lang="zh-CN" altLang="en-US" sz="2400" b="1" smtClean="0"/>
              <a:t>调用</a:t>
            </a:r>
            <a:r>
              <a:rPr lang="en-US" altLang="zh-CN" sz="2400" b="1" smtClean="0"/>
              <a:t>"&lt;&lt;endl; }</a:t>
            </a:r>
            <a:endParaRPr lang="en-US" altLang="zh-CN" sz="2400" b="1" smtClean="0"/>
          </a:p>
          <a:p>
            <a:pPr>
              <a:lnSpc>
                <a:spcPct val="80000"/>
              </a:lnSpc>
              <a:buFontTx/>
              <a:buNone/>
            </a:pPr>
            <a:r>
              <a:rPr lang="en-US" altLang="zh-CN" sz="2400" b="1" smtClean="0"/>
              <a:t>    virtual void f2()</a:t>
            </a:r>
            <a:endParaRPr lang="en-US" altLang="zh-CN" sz="2400" b="1" smtClean="0"/>
          </a:p>
          <a:p>
            <a:pPr>
              <a:lnSpc>
                <a:spcPct val="80000"/>
              </a:lnSpc>
              <a:buFontTx/>
              <a:buNone/>
            </a:pPr>
            <a:r>
              <a:rPr lang="en-US" altLang="zh-CN" sz="2400" b="1" smtClean="0"/>
              <a:t>    {  cout&lt;&lt;"B</a:t>
            </a:r>
            <a:r>
              <a:rPr lang="zh-CN" altLang="en-US" sz="2400" b="1" smtClean="0"/>
              <a:t>类中新增的</a:t>
            </a:r>
            <a:r>
              <a:rPr lang="en-US" altLang="zh-CN" sz="2400" b="1" smtClean="0"/>
              <a:t>f2</a:t>
            </a:r>
            <a:r>
              <a:rPr lang="zh-CN" altLang="en-US" sz="2400" b="1" smtClean="0"/>
              <a:t>调用</a:t>
            </a:r>
            <a:r>
              <a:rPr lang="en-US" altLang="zh-CN" sz="2400" b="1" smtClean="0"/>
              <a:t>"&lt;&lt;endl; }</a:t>
            </a:r>
            <a:endParaRPr lang="en-US" altLang="zh-CN" sz="2400" b="1" smtClean="0"/>
          </a:p>
          <a:p>
            <a:pPr>
              <a:lnSpc>
                <a:spcPct val="80000"/>
              </a:lnSpc>
              <a:buFontTx/>
              <a:buNone/>
            </a:pPr>
            <a:r>
              <a:rPr lang="en-US" altLang="zh-CN" sz="2400" b="1" smtClean="0"/>
              <a:t>};</a:t>
            </a:r>
            <a:endParaRPr lang="en-US" altLang="zh-CN" sz="2400" b="1" smtClean="0"/>
          </a:p>
          <a:p>
            <a:pPr>
              <a:lnSpc>
                <a:spcPct val="80000"/>
              </a:lnSpc>
              <a:buFontTx/>
              <a:buNone/>
            </a:pPr>
            <a:r>
              <a:rPr lang="en-US" altLang="zh-CN" sz="2400" b="1" smtClean="0"/>
              <a:t>class C:public B</a:t>
            </a:r>
            <a:endParaRPr lang="en-US" altLang="zh-CN" sz="2400" b="1" smtClean="0"/>
          </a:p>
          <a:p>
            <a:pPr>
              <a:lnSpc>
                <a:spcPct val="80000"/>
              </a:lnSpc>
              <a:buFontTx/>
              <a:buNone/>
            </a:pPr>
            <a:r>
              <a:rPr lang="en-US" altLang="zh-CN" sz="2400" b="1" smtClean="0"/>
              <a:t>{</a:t>
            </a:r>
            <a:endParaRPr lang="en-US" altLang="zh-CN" sz="2400" b="1" smtClean="0"/>
          </a:p>
          <a:p>
            <a:pPr>
              <a:lnSpc>
                <a:spcPct val="80000"/>
              </a:lnSpc>
              <a:buFontTx/>
              <a:buNone/>
            </a:pPr>
            <a:r>
              <a:rPr lang="en-US" altLang="zh-CN" sz="2400" b="1" smtClean="0"/>
              <a:t>  public:</a:t>
            </a:r>
            <a:endParaRPr lang="en-US" altLang="zh-CN" sz="2400" b="1" smtClean="0"/>
          </a:p>
          <a:p>
            <a:pPr>
              <a:lnSpc>
                <a:spcPct val="80000"/>
              </a:lnSpc>
              <a:buFontTx/>
              <a:buNone/>
            </a:pPr>
            <a:r>
              <a:rPr lang="en-US" altLang="zh-CN" sz="2400" b="1" smtClean="0"/>
              <a:t>    virtual void f1()</a:t>
            </a:r>
            <a:endParaRPr lang="en-US" altLang="zh-CN" sz="2400" b="1" smtClean="0"/>
          </a:p>
          <a:p>
            <a:pPr>
              <a:lnSpc>
                <a:spcPct val="80000"/>
              </a:lnSpc>
              <a:buFontTx/>
              <a:buNone/>
            </a:pPr>
            <a:r>
              <a:rPr lang="en-US" altLang="zh-CN" sz="2400" b="1" smtClean="0"/>
              <a:t>    {  cout&lt;&lt;"C</a:t>
            </a:r>
            <a:r>
              <a:rPr lang="zh-CN" altLang="en-US" sz="2400" b="1" smtClean="0"/>
              <a:t>类中的</a:t>
            </a:r>
            <a:r>
              <a:rPr lang="en-US" altLang="zh-CN" sz="2400" b="1" smtClean="0"/>
              <a:t>f1</a:t>
            </a:r>
            <a:r>
              <a:rPr lang="zh-CN" altLang="en-US" sz="2400" b="1" smtClean="0"/>
              <a:t>调用</a:t>
            </a:r>
            <a:r>
              <a:rPr lang="en-US" altLang="zh-CN" sz="2400" b="1" smtClean="0"/>
              <a:t>"&lt;&lt;endl; }</a:t>
            </a:r>
            <a:endParaRPr lang="en-US" altLang="zh-CN" sz="2400" b="1" smtClean="0"/>
          </a:p>
          <a:p>
            <a:pPr>
              <a:lnSpc>
                <a:spcPct val="80000"/>
              </a:lnSpc>
              <a:buFontTx/>
              <a:buNone/>
            </a:pPr>
            <a:r>
              <a:rPr lang="en-US" altLang="zh-CN" sz="2400" b="1" smtClean="0"/>
              <a:t>    virtual void f2()</a:t>
            </a:r>
            <a:endParaRPr lang="en-US" altLang="zh-CN" sz="2400" b="1" smtClean="0"/>
          </a:p>
          <a:p>
            <a:pPr>
              <a:lnSpc>
                <a:spcPct val="80000"/>
              </a:lnSpc>
              <a:buFontTx/>
              <a:buNone/>
            </a:pPr>
            <a:r>
              <a:rPr lang="en-US" altLang="zh-CN" sz="2400" b="1" smtClean="0"/>
              <a:t>    {  cout&lt;&lt;"C</a:t>
            </a:r>
            <a:r>
              <a:rPr lang="zh-CN" altLang="en-US" sz="2400" b="1" smtClean="0"/>
              <a:t>类中的</a:t>
            </a:r>
            <a:r>
              <a:rPr lang="en-US" altLang="zh-CN" sz="2400" b="1" smtClean="0"/>
              <a:t>f2</a:t>
            </a:r>
            <a:r>
              <a:rPr lang="zh-CN" altLang="en-US" sz="2400" b="1" smtClean="0"/>
              <a:t>调用</a:t>
            </a:r>
            <a:r>
              <a:rPr lang="en-US" altLang="zh-CN" sz="2400" b="1" smtClean="0"/>
              <a:t>"&lt;&lt;endl; }</a:t>
            </a:r>
            <a:endParaRPr lang="en-US" altLang="zh-CN" sz="2400" b="1" smtClean="0"/>
          </a:p>
          <a:p>
            <a:pPr>
              <a:lnSpc>
                <a:spcPct val="80000"/>
              </a:lnSpc>
              <a:buFontTx/>
              <a:buNone/>
            </a:pPr>
            <a:r>
              <a:rPr lang="en-US" altLang="zh-CN" sz="2400" b="1" smtClean="0"/>
              <a:t>};</a:t>
            </a:r>
            <a:endParaRPr lang="en-US" altLang="zh-CN" sz="2400" b="1"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4400" dirty="0"/>
              <a:t>知识扩展</a:t>
            </a:r>
            <a:endParaRPr lang="zh-CN" altLang="en-US" sz="4400" dirty="0"/>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
        <p:nvSpPr>
          <p:cNvPr id="19" name="Rectangle 4"/>
          <p:cNvSpPr txBox="1">
            <a:spLocks noChangeArrowheads="1"/>
          </p:cNvSpPr>
          <p:nvPr/>
        </p:nvSpPr>
        <p:spPr>
          <a:xfrm>
            <a:off x="315310" y="884539"/>
            <a:ext cx="11571889" cy="4525963"/>
          </a:xfrm>
          <a:prstGeom prst="rect">
            <a:avLst/>
          </a:prstGeom>
          <a:noFill/>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80000"/>
              </a:lnSpc>
              <a:buFontTx/>
              <a:buNone/>
            </a:pPr>
            <a:r>
              <a:rPr lang="en-US" altLang="zh-CN" sz="2000" dirty="0" smtClean="0"/>
              <a:t>void frame(A *</a:t>
            </a:r>
            <a:r>
              <a:rPr lang="en-US" altLang="zh-CN" sz="2000" dirty="0" err="1" smtClean="0"/>
              <a:t>pA</a:t>
            </a:r>
            <a:r>
              <a:rPr lang="en-US" altLang="zh-CN" sz="2000" dirty="0" smtClean="0"/>
              <a:t>)</a:t>
            </a:r>
            <a:endParaRPr lang="en-US" altLang="zh-CN" sz="2000" dirty="0" smtClean="0"/>
          </a:p>
          <a:p>
            <a:pPr>
              <a:lnSpc>
                <a:spcPct val="80000"/>
              </a:lnSpc>
              <a:buFontTx/>
              <a:buNone/>
            </a:pPr>
            <a:r>
              <a:rPr lang="en-US" altLang="zh-CN" sz="2000" dirty="0" smtClean="0"/>
              <a:t>{</a:t>
            </a:r>
            <a:endParaRPr lang="en-US" altLang="zh-CN" sz="2000" dirty="0" smtClean="0"/>
          </a:p>
          <a:p>
            <a:pPr>
              <a:lnSpc>
                <a:spcPct val="80000"/>
              </a:lnSpc>
              <a:buFontTx/>
              <a:buNone/>
            </a:pPr>
            <a:r>
              <a:rPr lang="en-US" altLang="zh-CN" sz="2000" dirty="0" smtClean="0"/>
              <a:t>  </a:t>
            </a:r>
            <a:r>
              <a:rPr lang="en-US" altLang="zh-CN" sz="2000" dirty="0" err="1" smtClean="0"/>
              <a:t>pA</a:t>
            </a:r>
            <a:r>
              <a:rPr lang="en-US" altLang="zh-CN" sz="2000" dirty="0" smtClean="0"/>
              <a:t>-&gt;f1();</a:t>
            </a:r>
            <a:endParaRPr lang="en-US" altLang="zh-CN" sz="2000" dirty="0" smtClean="0"/>
          </a:p>
          <a:p>
            <a:pPr>
              <a:lnSpc>
                <a:spcPct val="80000"/>
              </a:lnSpc>
              <a:buFontTx/>
              <a:buNone/>
            </a:pPr>
            <a:r>
              <a:rPr lang="en-US" altLang="zh-CN" sz="2000" dirty="0" smtClean="0"/>
              <a:t>  if (B *</a:t>
            </a:r>
            <a:r>
              <a:rPr lang="en-US" altLang="zh-CN" sz="2000" dirty="0" err="1" smtClean="0"/>
              <a:t>pB</a:t>
            </a:r>
            <a:r>
              <a:rPr lang="en-US" altLang="zh-CN" sz="2000" dirty="0" smtClean="0"/>
              <a:t>=</a:t>
            </a:r>
            <a:r>
              <a:rPr lang="en-US" altLang="zh-CN" sz="2000" dirty="0" err="1" smtClean="0"/>
              <a:t>dynamic_cast</a:t>
            </a:r>
            <a:r>
              <a:rPr lang="en-US" altLang="zh-CN" sz="2000" dirty="0" smtClean="0"/>
              <a:t>&lt;B*&gt;(</a:t>
            </a:r>
            <a:r>
              <a:rPr lang="en-US" altLang="zh-CN" sz="2000" dirty="0" err="1" smtClean="0"/>
              <a:t>pA</a:t>
            </a:r>
            <a:r>
              <a:rPr lang="en-US" altLang="zh-CN" sz="2000" dirty="0" smtClean="0"/>
              <a:t>) )//</a:t>
            </a:r>
            <a:r>
              <a:rPr lang="zh-CN" altLang="en-US" sz="2000" dirty="0" smtClean="0"/>
              <a:t>将转换与结果测试写在同一句中，避免未经测试就使用</a:t>
            </a:r>
            <a:endParaRPr lang="zh-CN" altLang="en-US" sz="2000" dirty="0" smtClean="0"/>
          </a:p>
          <a:p>
            <a:pPr>
              <a:lnSpc>
                <a:spcPct val="80000"/>
              </a:lnSpc>
              <a:buFontTx/>
              <a:buNone/>
            </a:pPr>
            <a:r>
              <a:rPr lang="zh-CN" altLang="en-US" sz="2000" dirty="0" smtClean="0"/>
              <a:t>    </a:t>
            </a:r>
            <a:r>
              <a:rPr lang="en-US" altLang="zh-CN" sz="2000" dirty="0" smtClean="0"/>
              <a:t>{ </a:t>
            </a:r>
            <a:r>
              <a:rPr lang="en-US" altLang="zh-CN" sz="2000" dirty="0" err="1" smtClean="0"/>
              <a:t>pB</a:t>
            </a:r>
            <a:r>
              <a:rPr lang="en-US" altLang="zh-CN" sz="2000" dirty="0" smtClean="0"/>
              <a:t>-&gt;f2();  }</a:t>
            </a:r>
            <a:endParaRPr lang="en-US" altLang="zh-CN" sz="2000" dirty="0" smtClean="0"/>
          </a:p>
          <a:p>
            <a:pPr>
              <a:lnSpc>
                <a:spcPct val="80000"/>
              </a:lnSpc>
              <a:buFontTx/>
              <a:buNone/>
            </a:pPr>
            <a:r>
              <a:rPr lang="en-US" altLang="zh-CN" sz="2000" dirty="0" smtClean="0"/>
              <a:t>  else</a:t>
            </a:r>
            <a:endParaRPr lang="en-US" altLang="zh-CN" sz="2000" dirty="0" smtClean="0"/>
          </a:p>
          <a:p>
            <a:pPr>
              <a:lnSpc>
                <a:spcPct val="80000"/>
              </a:lnSpc>
              <a:buFontTx/>
              <a:buNone/>
            </a:pPr>
            <a:r>
              <a:rPr lang="en-US" altLang="zh-CN" sz="2000" dirty="0" smtClean="0"/>
              <a:t>    {</a:t>
            </a:r>
            <a:r>
              <a:rPr lang="en-US" altLang="zh-CN" sz="2000" dirty="0" err="1" smtClean="0"/>
              <a:t>cout</a:t>
            </a:r>
            <a:r>
              <a:rPr lang="en-US" altLang="zh-CN" sz="2000" dirty="0" smtClean="0"/>
              <a:t>&lt;&lt;"</a:t>
            </a:r>
            <a:r>
              <a:rPr lang="zh-CN" altLang="en-US" sz="2000" dirty="0" smtClean="0"/>
              <a:t>转换失败</a:t>
            </a:r>
            <a:r>
              <a:rPr lang="en-US" altLang="zh-CN" sz="2000" dirty="0" smtClean="0"/>
              <a:t>"&lt;&lt;</a:t>
            </a:r>
            <a:r>
              <a:rPr lang="en-US" altLang="zh-CN" sz="2000" dirty="0" err="1" smtClean="0"/>
              <a:t>endl</a:t>
            </a:r>
            <a:r>
              <a:rPr lang="en-US" altLang="zh-CN" sz="2000" dirty="0" smtClean="0"/>
              <a:t>; }</a:t>
            </a:r>
            <a:endParaRPr lang="en-US" altLang="zh-CN" sz="2000" dirty="0" smtClean="0"/>
          </a:p>
          <a:p>
            <a:pPr>
              <a:lnSpc>
                <a:spcPct val="80000"/>
              </a:lnSpc>
              <a:buFontTx/>
              <a:buNone/>
            </a:pPr>
            <a:r>
              <a:rPr lang="en-US" altLang="zh-CN" sz="2000" dirty="0" smtClean="0"/>
              <a:t>}</a:t>
            </a:r>
            <a:endParaRPr lang="en-US" altLang="zh-CN" sz="2000" dirty="0" smtClean="0"/>
          </a:p>
          <a:p>
            <a:pPr>
              <a:lnSpc>
                <a:spcPct val="80000"/>
              </a:lnSpc>
              <a:buFontTx/>
              <a:buNone/>
            </a:pPr>
            <a:r>
              <a:rPr lang="en-US" altLang="zh-CN" sz="2000" dirty="0" err="1" smtClean="0"/>
              <a:t>int</a:t>
            </a:r>
            <a:r>
              <a:rPr lang="en-US" altLang="zh-CN" sz="2000" dirty="0" smtClean="0"/>
              <a:t> main()    { </a:t>
            </a:r>
            <a:endParaRPr lang="en-US" altLang="zh-CN" sz="2000" dirty="0" smtClean="0"/>
          </a:p>
          <a:p>
            <a:pPr>
              <a:lnSpc>
                <a:spcPct val="80000"/>
              </a:lnSpc>
              <a:buFontTx/>
              <a:buNone/>
            </a:pPr>
            <a:r>
              <a:rPr lang="en-US" altLang="zh-CN" sz="2000" dirty="0" smtClean="0"/>
              <a:t>  A a,*</a:t>
            </a:r>
            <a:r>
              <a:rPr lang="en-US" altLang="zh-CN" sz="2000" dirty="0" err="1" smtClean="0"/>
              <a:t>pA</a:t>
            </a:r>
            <a:r>
              <a:rPr lang="en-US" altLang="zh-CN" sz="2000" dirty="0" smtClean="0"/>
              <a:t>;   B </a:t>
            </a:r>
            <a:r>
              <a:rPr lang="en-US" altLang="zh-CN" sz="2000" dirty="0" err="1" smtClean="0"/>
              <a:t>b</a:t>
            </a:r>
            <a:r>
              <a:rPr lang="en-US" altLang="zh-CN" sz="2000" dirty="0" smtClean="0"/>
              <a:t>;  C </a:t>
            </a:r>
            <a:r>
              <a:rPr lang="en-US" altLang="zh-CN" sz="2000" dirty="0" err="1" smtClean="0"/>
              <a:t>c</a:t>
            </a:r>
            <a:r>
              <a:rPr lang="en-US" altLang="zh-CN" sz="2000" dirty="0" smtClean="0"/>
              <a:t>;</a:t>
            </a:r>
            <a:endParaRPr lang="en-US" altLang="zh-CN" sz="2000" dirty="0" smtClean="0"/>
          </a:p>
          <a:p>
            <a:pPr>
              <a:lnSpc>
                <a:spcPct val="80000"/>
              </a:lnSpc>
              <a:buFontTx/>
              <a:buNone/>
            </a:pPr>
            <a:r>
              <a:rPr lang="en-US" altLang="zh-CN" sz="2000" dirty="0" smtClean="0"/>
              <a:t>  </a:t>
            </a:r>
            <a:r>
              <a:rPr lang="en-US" altLang="zh-CN" sz="2000" dirty="0" err="1" smtClean="0"/>
              <a:t>cout</a:t>
            </a:r>
            <a:r>
              <a:rPr lang="en-US" altLang="zh-CN" sz="2000" dirty="0" smtClean="0"/>
              <a:t>&lt;&lt;"---A</a:t>
            </a:r>
            <a:r>
              <a:rPr lang="zh-CN" altLang="en-US" sz="2000" dirty="0" smtClean="0"/>
              <a:t>类指针指向</a:t>
            </a:r>
            <a:r>
              <a:rPr lang="en-US" altLang="zh-CN" sz="2000" dirty="0" smtClean="0"/>
              <a:t>A</a:t>
            </a:r>
            <a:r>
              <a:rPr lang="zh-CN" altLang="en-US" sz="2000" dirty="0" smtClean="0"/>
              <a:t>类对象</a:t>
            </a:r>
            <a:r>
              <a:rPr lang="en-US" altLang="zh-CN" sz="2000" dirty="0" smtClean="0"/>
              <a:t>,</a:t>
            </a:r>
            <a:r>
              <a:rPr lang="zh-CN" altLang="en-US" sz="2000" dirty="0" smtClean="0"/>
              <a:t>强转为</a:t>
            </a:r>
            <a:r>
              <a:rPr lang="en-US" altLang="zh-CN" sz="2000" dirty="0" smtClean="0"/>
              <a:t>B</a:t>
            </a:r>
            <a:r>
              <a:rPr lang="zh-CN" altLang="en-US" sz="2000" dirty="0" smtClean="0"/>
              <a:t>类指针</a:t>
            </a:r>
            <a:r>
              <a:rPr lang="en-US" altLang="zh-CN" sz="2000" dirty="0" smtClean="0"/>
              <a:t>---"&lt;&lt;</a:t>
            </a:r>
            <a:r>
              <a:rPr lang="en-US" altLang="zh-CN" sz="2000" dirty="0" err="1" smtClean="0"/>
              <a:t>endl</a:t>
            </a:r>
            <a:r>
              <a:rPr lang="en-US" altLang="zh-CN" sz="2000" dirty="0" smtClean="0"/>
              <a:t>;  </a:t>
            </a:r>
            <a:endParaRPr lang="en-US" altLang="zh-CN" sz="2000" dirty="0" smtClean="0"/>
          </a:p>
          <a:p>
            <a:pPr>
              <a:lnSpc>
                <a:spcPct val="80000"/>
              </a:lnSpc>
              <a:buFontTx/>
              <a:buNone/>
            </a:pPr>
            <a:r>
              <a:rPr lang="en-US" altLang="zh-CN" sz="2000" dirty="0" smtClean="0"/>
              <a:t>  </a:t>
            </a:r>
            <a:r>
              <a:rPr lang="en-US" altLang="zh-CN" sz="2000" dirty="0" err="1" smtClean="0"/>
              <a:t>pA</a:t>
            </a:r>
            <a:r>
              <a:rPr lang="en-US" altLang="zh-CN" sz="2000" dirty="0" smtClean="0"/>
              <a:t>=&amp;a;   frame(</a:t>
            </a:r>
            <a:r>
              <a:rPr lang="en-US" altLang="zh-CN" sz="2000" dirty="0" err="1" smtClean="0"/>
              <a:t>pA</a:t>
            </a:r>
            <a:r>
              <a:rPr lang="en-US" altLang="zh-CN" sz="2000" dirty="0" smtClean="0"/>
              <a:t>);</a:t>
            </a:r>
            <a:endParaRPr lang="en-US" altLang="zh-CN" sz="2000" dirty="0" smtClean="0"/>
          </a:p>
          <a:p>
            <a:pPr>
              <a:lnSpc>
                <a:spcPct val="80000"/>
              </a:lnSpc>
              <a:buFontTx/>
              <a:buNone/>
            </a:pPr>
            <a:r>
              <a:rPr lang="en-US" altLang="zh-CN" sz="2000" dirty="0" smtClean="0"/>
              <a:t>  </a:t>
            </a:r>
            <a:r>
              <a:rPr lang="en-US" altLang="zh-CN" sz="2000" dirty="0" err="1" smtClean="0"/>
              <a:t>cout</a:t>
            </a:r>
            <a:r>
              <a:rPr lang="en-US" altLang="zh-CN" sz="2000" dirty="0" smtClean="0"/>
              <a:t>&lt;&lt;"---A</a:t>
            </a:r>
            <a:r>
              <a:rPr lang="zh-CN" altLang="en-US" sz="2000" dirty="0" smtClean="0"/>
              <a:t>类指针指向</a:t>
            </a:r>
            <a:r>
              <a:rPr lang="en-US" altLang="zh-CN" sz="2000" dirty="0" smtClean="0"/>
              <a:t>B</a:t>
            </a:r>
            <a:r>
              <a:rPr lang="zh-CN" altLang="en-US" sz="2000" dirty="0" smtClean="0"/>
              <a:t>类对象</a:t>
            </a:r>
            <a:r>
              <a:rPr lang="en-US" altLang="zh-CN" sz="2000" dirty="0" smtClean="0"/>
              <a:t>,</a:t>
            </a:r>
            <a:r>
              <a:rPr lang="zh-CN" altLang="en-US" sz="2000" dirty="0" smtClean="0"/>
              <a:t>强转为</a:t>
            </a:r>
            <a:r>
              <a:rPr lang="en-US" altLang="zh-CN" sz="2000" dirty="0" smtClean="0"/>
              <a:t>B</a:t>
            </a:r>
            <a:r>
              <a:rPr lang="zh-CN" altLang="en-US" sz="2000" dirty="0" smtClean="0"/>
              <a:t>类指针</a:t>
            </a:r>
            <a:r>
              <a:rPr lang="en-US" altLang="zh-CN" sz="2000" dirty="0" smtClean="0"/>
              <a:t>---"&lt;&lt;</a:t>
            </a:r>
            <a:r>
              <a:rPr lang="en-US" altLang="zh-CN" sz="2000" dirty="0" err="1" smtClean="0"/>
              <a:t>endl</a:t>
            </a:r>
            <a:r>
              <a:rPr lang="en-US" altLang="zh-CN" sz="2000" dirty="0" smtClean="0"/>
              <a:t>;  </a:t>
            </a:r>
            <a:endParaRPr lang="en-US" altLang="zh-CN" sz="2000" dirty="0" smtClean="0"/>
          </a:p>
          <a:p>
            <a:pPr>
              <a:lnSpc>
                <a:spcPct val="80000"/>
              </a:lnSpc>
              <a:buFontTx/>
              <a:buNone/>
            </a:pPr>
            <a:r>
              <a:rPr lang="en-US" altLang="zh-CN" sz="2000" dirty="0" smtClean="0"/>
              <a:t>  </a:t>
            </a:r>
            <a:r>
              <a:rPr lang="en-US" altLang="zh-CN" sz="2000" dirty="0" err="1" smtClean="0"/>
              <a:t>pA</a:t>
            </a:r>
            <a:r>
              <a:rPr lang="en-US" altLang="zh-CN" sz="2000" dirty="0" smtClean="0"/>
              <a:t>=&amp;b;   frame(</a:t>
            </a:r>
            <a:r>
              <a:rPr lang="en-US" altLang="zh-CN" sz="2000" dirty="0" err="1" smtClean="0"/>
              <a:t>pA</a:t>
            </a:r>
            <a:r>
              <a:rPr lang="en-US" altLang="zh-CN" sz="2000" dirty="0" smtClean="0"/>
              <a:t>);</a:t>
            </a:r>
            <a:endParaRPr lang="en-US" altLang="zh-CN" sz="2000" dirty="0" smtClean="0"/>
          </a:p>
          <a:p>
            <a:pPr>
              <a:lnSpc>
                <a:spcPct val="80000"/>
              </a:lnSpc>
              <a:buFontTx/>
              <a:buNone/>
            </a:pPr>
            <a:r>
              <a:rPr lang="en-US" altLang="zh-CN" sz="2000" dirty="0" smtClean="0"/>
              <a:t>  </a:t>
            </a:r>
            <a:r>
              <a:rPr lang="en-US" altLang="zh-CN" sz="2000" dirty="0" err="1" smtClean="0"/>
              <a:t>cout</a:t>
            </a:r>
            <a:r>
              <a:rPr lang="en-US" altLang="zh-CN" sz="2000" dirty="0" smtClean="0"/>
              <a:t>&lt;&lt;"---A</a:t>
            </a:r>
            <a:r>
              <a:rPr lang="zh-CN" altLang="en-US" sz="2000" dirty="0" smtClean="0"/>
              <a:t>类指针指向</a:t>
            </a:r>
            <a:r>
              <a:rPr lang="en-US" altLang="zh-CN" sz="2000" dirty="0" smtClean="0"/>
              <a:t>C</a:t>
            </a:r>
            <a:r>
              <a:rPr lang="zh-CN" altLang="en-US" sz="2000" dirty="0" smtClean="0"/>
              <a:t>类对象</a:t>
            </a:r>
            <a:r>
              <a:rPr lang="en-US" altLang="zh-CN" sz="2000" dirty="0" smtClean="0"/>
              <a:t>,</a:t>
            </a:r>
            <a:r>
              <a:rPr lang="zh-CN" altLang="en-US" sz="2000" dirty="0" smtClean="0"/>
              <a:t>强转为</a:t>
            </a:r>
            <a:r>
              <a:rPr lang="en-US" altLang="zh-CN" sz="2000" dirty="0" smtClean="0"/>
              <a:t>B</a:t>
            </a:r>
            <a:r>
              <a:rPr lang="zh-CN" altLang="en-US" sz="2000" dirty="0" smtClean="0"/>
              <a:t>类指针</a:t>
            </a:r>
            <a:r>
              <a:rPr lang="en-US" altLang="zh-CN" sz="2000" dirty="0" smtClean="0"/>
              <a:t>---"&lt;&lt;</a:t>
            </a:r>
            <a:r>
              <a:rPr lang="en-US" altLang="zh-CN" sz="2000" dirty="0" err="1" smtClean="0"/>
              <a:t>endl</a:t>
            </a:r>
            <a:r>
              <a:rPr lang="en-US" altLang="zh-CN" sz="2000" dirty="0" smtClean="0"/>
              <a:t>;  </a:t>
            </a:r>
            <a:endParaRPr lang="en-US" altLang="zh-CN" sz="2000" dirty="0" smtClean="0"/>
          </a:p>
          <a:p>
            <a:pPr>
              <a:lnSpc>
                <a:spcPct val="80000"/>
              </a:lnSpc>
              <a:buFontTx/>
              <a:buNone/>
            </a:pPr>
            <a:r>
              <a:rPr lang="en-US" altLang="zh-CN" sz="2000" dirty="0" smtClean="0"/>
              <a:t>  </a:t>
            </a:r>
            <a:r>
              <a:rPr lang="en-US" altLang="zh-CN" sz="2000" dirty="0" err="1" smtClean="0"/>
              <a:t>pA</a:t>
            </a:r>
            <a:r>
              <a:rPr lang="en-US" altLang="zh-CN" sz="2000" dirty="0" smtClean="0"/>
              <a:t>=&amp;c;   frame(</a:t>
            </a:r>
            <a:r>
              <a:rPr lang="en-US" altLang="zh-CN" sz="2000" dirty="0" err="1" smtClean="0"/>
              <a:t>pA</a:t>
            </a:r>
            <a:r>
              <a:rPr lang="en-US" altLang="zh-CN" sz="2000" dirty="0" smtClean="0"/>
              <a:t>);      return 1;</a:t>
            </a:r>
            <a:endParaRPr lang="en-US" altLang="zh-CN" sz="2000" dirty="0" smtClean="0"/>
          </a:p>
          <a:p>
            <a:pPr>
              <a:lnSpc>
                <a:spcPct val="80000"/>
              </a:lnSpc>
              <a:buFontTx/>
              <a:buNone/>
            </a:pPr>
            <a:r>
              <a:rPr lang="en-US" altLang="zh-CN" sz="2400" dirty="0" smtClean="0"/>
              <a:t>}</a:t>
            </a:r>
            <a:endParaRPr lang="en-US" altLang="zh-CN" sz="24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4400" dirty="0"/>
              <a:t>知识扩展</a:t>
            </a:r>
            <a:endParaRPr lang="zh-CN" altLang="en-US" sz="4400" dirty="0"/>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772511" y="1876097"/>
            <a:ext cx="8229600" cy="4525963"/>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90000"/>
              </a:lnSpc>
            </a:pPr>
            <a:r>
              <a:rPr lang="zh-CN" altLang="en-US" sz="2400" smtClean="0"/>
              <a:t>运行结果：</a:t>
            </a:r>
            <a:endParaRPr lang="zh-CN" altLang="en-US" sz="2400" smtClean="0"/>
          </a:p>
          <a:p>
            <a:pPr>
              <a:lnSpc>
                <a:spcPct val="90000"/>
              </a:lnSpc>
              <a:buFontTx/>
              <a:buNone/>
            </a:pPr>
            <a:r>
              <a:rPr lang="en-US" altLang="zh-CN" sz="2400" smtClean="0"/>
              <a:t>---A</a:t>
            </a:r>
            <a:r>
              <a:rPr lang="zh-CN" altLang="en-US" sz="2400" smtClean="0"/>
              <a:t>类指针指向</a:t>
            </a:r>
            <a:r>
              <a:rPr lang="en-US" altLang="zh-CN" sz="2400" smtClean="0"/>
              <a:t>A</a:t>
            </a:r>
            <a:r>
              <a:rPr lang="zh-CN" altLang="en-US" sz="2400" smtClean="0"/>
              <a:t>类对象</a:t>
            </a:r>
            <a:r>
              <a:rPr lang="en-US" altLang="zh-CN" sz="2400" smtClean="0"/>
              <a:t>,</a:t>
            </a:r>
            <a:r>
              <a:rPr lang="zh-CN" altLang="en-US" sz="2400" smtClean="0"/>
              <a:t>强转为</a:t>
            </a:r>
            <a:r>
              <a:rPr lang="en-US" altLang="zh-CN" sz="2400" smtClean="0"/>
              <a:t>B</a:t>
            </a:r>
            <a:r>
              <a:rPr lang="zh-CN" altLang="en-US" sz="2400" smtClean="0"/>
              <a:t>类指针</a:t>
            </a:r>
            <a:r>
              <a:rPr lang="en-US" altLang="zh-CN" sz="2400" smtClean="0"/>
              <a:t>---</a:t>
            </a:r>
            <a:endParaRPr lang="en-US" altLang="zh-CN" sz="2400" smtClean="0"/>
          </a:p>
          <a:p>
            <a:pPr>
              <a:lnSpc>
                <a:spcPct val="90000"/>
              </a:lnSpc>
              <a:buFontTx/>
              <a:buNone/>
            </a:pPr>
            <a:r>
              <a:rPr lang="en-US" altLang="zh-CN" sz="2400" smtClean="0"/>
              <a:t>A</a:t>
            </a:r>
            <a:r>
              <a:rPr lang="zh-CN" altLang="en-US" sz="2400" smtClean="0"/>
              <a:t>类中的</a:t>
            </a:r>
            <a:r>
              <a:rPr lang="en-US" altLang="zh-CN" sz="2400" smtClean="0"/>
              <a:t>f1</a:t>
            </a:r>
            <a:r>
              <a:rPr lang="zh-CN" altLang="en-US" sz="2400" smtClean="0"/>
              <a:t>调用</a:t>
            </a:r>
            <a:endParaRPr lang="zh-CN" altLang="en-US" sz="2400" smtClean="0"/>
          </a:p>
          <a:p>
            <a:pPr>
              <a:lnSpc>
                <a:spcPct val="90000"/>
              </a:lnSpc>
              <a:buFontTx/>
              <a:buNone/>
            </a:pPr>
            <a:r>
              <a:rPr lang="zh-CN" altLang="en-US" sz="2400" smtClean="0"/>
              <a:t>转换失败</a:t>
            </a:r>
            <a:endParaRPr lang="zh-CN" altLang="en-US" sz="2400" smtClean="0"/>
          </a:p>
          <a:p>
            <a:pPr>
              <a:lnSpc>
                <a:spcPct val="90000"/>
              </a:lnSpc>
              <a:buFontTx/>
              <a:buNone/>
            </a:pPr>
            <a:r>
              <a:rPr lang="en-US" altLang="zh-CN" sz="2400" smtClean="0"/>
              <a:t>---A</a:t>
            </a:r>
            <a:r>
              <a:rPr lang="zh-CN" altLang="en-US" sz="2400" smtClean="0"/>
              <a:t>类指针指向</a:t>
            </a:r>
            <a:r>
              <a:rPr lang="en-US" altLang="zh-CN" sz="2400" smtClean="0"/>
              <a:t>B</a:t>
            </a:r>
            <a:r>
              <a:rPr lang="zh-CN" altLang="en-US" sz="2400" smtClean="0"/>
              <a:t>类对象</a:t>
            </a:r>
            <a:r>
              <a:rPr lang="en-US" altLang="zh-CN" sz="2400" smtClean="0"/>
              <a:t>,</a:t>
            </a:r>
            <a:r>
              <a:rPr lang="zh-CN" altLang="en-US" sz="2400" smtClean="0"/>
              <a:t>强转为</a:t>
            </a:r>
            <a:r>
              <a:rPr lang="en-US" altLang="zh-CN" sz="2400" smtClean="0"/>
              <a:t>B</a:t>
            </a:r>
            <a:r>
              <a:rPr lang="zh-CN" altLang="en-US" sz="2400" smtClean="0"/>
              <a:t>类指针</a:t>
            </a:r>
            <a:r>
              <a:rPr lang="en-US" altLang="zh-CN" sz="2400" smtClean="0"/>
              <a:t>---</a:t>
            </a:r>
            <a:endParaRPr lang="en-US" altLang="zh-CN" sz="2400" smtClean="0"/>
          </a:p>
          <a:p>
            <a:pPr>
              <a:lnSpc>
                <a:spcPct val="90000"/>
              </a:lnSpc>
              <a:buFontTx/>
              <a:buNone/>
            </a:pPr>
            <a:r>
              <a:rPr lang="en-US" altLang="zh-CN" sz="2400" smtClean="0"/>
              <a:t>B</a:t>
            </a:r>
            <a:r>
              <a:rPr lang="zh-CN" altLang="en-US" sz="2400" smtClean="0"/>
              <a:t>类中的</a:t>
            </a:r>
            <a:r>
              <a:rPr lang="en-US" altLang="zh-CN" sz="2400" smtClean="0"/>
              <a:t>f1</a:t>
            </a:r>
            <a:r>
              <a:rPr lang="zh-CN" altLang="en-US" sz="2400" smtClean="0"/>
              <a:t>调用</a:t>
            </a:r>
            <a:endParaRPr lang="zh-CN" altLang="en-US" sz="2400" smtClean="0"/>
          </a:p>
          <a:p>
            <a:pPr>
              <a:lnSpc>
                <a:spcPct val="90000"/>
              </a:lnSpc>
              <a:buFontTx/>
              <a:buNone/>
            </a:pPr>
            <a:r>
              <a:rPr lang="en-US" altLang="zh-CN" sz="2400" smtClean="0"/>
              <a:t>B</a:t>
            </a:r>
            <a:r>
              <a:rPr lang="zh-CN" altLang="en-US" sz="2400" smtClean="0"/>
              <a:t>类中新增的</a:t>
            </a:r>
            <a:r>
              <a:rPr lang="en-US" altLang="zh-CN" sz="2400" smtClean="0"/>
              <a:t>f2</a:t>
            </a:r>
            <a:r>
              <a:rPr lang="zh-CN" altLang="en-US" sz="2400" smtClean="0"/>
              <a:t>调用</a:t>
            </a:r>
            <a:endParaRPr lang="zh-CN" altLang="en-US" sz="2400" smtClean="0"/>
          </a:p>
          <a:p>
            <a:pPr>
              <a:lnSpc>
                <a:spcPct val="90000"/>
              </a:lnSpc>
              <a:buFontTx/>
              <a:buNone/>
            </a:pPr>
            <a:r>
              <a:rPr lang="en-US" altLang="zh-CN" sz="2400" smtClean="0"/>
              <a:t>---A</a:t>
            </a:r>
            <a:r>
              <a:rPr lang="zh-CN" altLang="en-US" sz="2400" smtClean="0"/>
              <a:t>类指针指向</a:t>
            </a:r>
            <a:r>
              <a:rPr lang="en-US" altLang="zh-CN" sz="2400" smtClean="0"/>
              <a:t>C</a:t>
            </a:r>
            <a:r>
              <a:rPr lang="zh-CN" altLang="en-US" sz="2400" smtClean="0"/>
              <a:t>类对象</a:t>
            </a:r>
            <a:r>
              <a:rPr lang="en-US" altLang="zh-CN" sz="2400" smtClean="0"/>
              <a:t>,</a:t>
            </a:r>
            <a:r>
              <a:rPr lang="zh-CN" altLang="en-US" sz="2400" smtClean="0"/>
              <a:t>强转为</a:t>
            </a:r>
            <a:r>
              <a:rPr lang="en-US" altLang="zh-CN" sz="2400" smtClean="0"/>
              <a:t>B</a:t>
            </a:r>
            <a:r>
              <a:rPr lang="zh-CN" altLang="en-US" sz="2400" smtClean="0"/>
              <a:t>类指针</a:t>
            </a:r>
            <a:r>
              <a:rPr lang="en-US" altLang="zh-CN" sz="2400" smtClean="0"/>
              <a:t>---</a:t>
            </a:r>
            <a:endParaRPr lang="en-US" altLang="zh-CN" sz="2400" smtClean="0"/>
          </a:p>
          <a:p>
            <a:pPr>
              <a:lnSpc>
                <a:spcPct val="90000"/>
              </a:lnSpc>
              <a:buFontTx/>
              <a:buNone/>
            </a:pPr>
            <a:r>
              <a:rPr lang="en-US" altLang="zh-CN" sz="2400" smtClean="0"/>
              <a:t>C</a:t>
            </a:r>
            <a:r>
              <a:rPr lang="zh-CN" altLang="en-US" sz="2400" smtClean="0"/>
              <a:t>类中的</a:t>
            </a:r>
            <a:r>
              <a:rPr lang="en-US" altLang="zh-CN" sz="2400" smtClean="0"/>
              <a:t>f1</a:t>
            </a:r>
            <a:r>
              <a:rPr lang="zh-CN" altLang="en-US" sz="2400" smtClean="0"/>
              <a:t>调用</a:t>
            </a:r>
            <a:endParaRPr lang="zh-CN" altLang="en-US" sz="2400" smtClean="0"/>
          </a:p>
          <a:p>
            <a:pPr>
              <a:lnSpc>
                <a:spcPct val="90000"/>
              </a:lnSpc>
              <a:buFontTx/>
              <a:buNone/>
            </a:pPr>
            <a:r>
              <a:rPr lang="en-US" altLang="zh-CN" sz="2400" smtClean="0"/>
              <a:t>C</a:t>
            </a:r>
            <a:r>
              <a:rPr lang="zh-CN" altLang="en-US" sz="2400" smtClean="0"/>
              <a:t>类中的</a:t>
            </a:r>
            <a:r>
              <a:rPr lang="en-US" altLang="zh-CN" sz="2400" smtClean="0"/>
              <a:t>f2</a:t>
            </a:r>
            <a:r>
              <a:rPr lang="zh-CN" altLang="en-US" sz="2400" smtClean="0"/>
              <a:t>调用</a:t>
            </a:r>
            <a:endParaRPr lang="zh-CN" altLang="en-US" sz="2400" smtClean="0"/>
          </a:p>
          <a:p>
            <a:pPr>
              <a:lnSpc>
                <a:spcPct val="90000"/>
              </a:lnSpc>
              <a:buFontTx/>
              <a:buNone/>
            </a:pPr>
            <a:r>
              <a:rPr lang="en-US" altLang="zh-CN" sz="2400" smtClean="0"/>
              <a:t>Press any key to continue</a:t>
            </a:r>
            <a:endParaRPr lang="en-US" altLang="zh-CN" sz="24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4400" dirty="0"/>
              <a:t>知识扩展</a:t>
            </a:r>
            <a:endParaRPr lang="zh-CN" altLang="en-US" sz="4400" dirty="0"/>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396813" y="1097008"/>
            <a:ext cx="11658600" cy="5791200"/>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smtClean="0"/>
              <a:t>用</a:t>
            </a:r>
            <a:r>
              <a:rPr lang="en-US" altLang="zh-CN" smtClean="0"/>
              <a:t>typeid</a:t>
            </a:r>
            <a:r>
              <a:rPr lang="zh-CN" altLang="en-US" smtClean="0"/>
              <a:t>获取运行时类型信息</a:t>
            </a:r>
            <a:endParaRPr lang="zh-CN" altLang="en-US" smtClean="0"/>
          </a:p>
          <a:p>
            <a:pPr lvl="1"/>
            <a:r>
              <a:rPr lang="zh-CN" altLang="en-US" sz="2400" smtClean="0"/>
              <a:t>语法形式：</a:t>
            </a:r>
            <a:r>
              <a:rPr lang="en-US" altLang="zh-CN" sz="2400" smtClean="0"/>
              <a:t>typeid ( </a:t>
            </a:r>
            <a:r>
              <a:rPr lang="zh-CN" altLang="en-US" sz="2400" smtClean="0"/>
              <a:t>表达式 </a:t>
            </a:r>
            <a:r>
              <a:rPr lang="en-US" altLang="zh-CN" sz="2400" smtClean="0"/>
              <a:t>)</a:t>
            </a:r>
            <a:r>
              <a:rPr lang="zh-CN" altLang="en-US" sz="2400" smtClean="0"/>
              <a:t>或</a:t>
            </a:r>
            <a:r>
              <a:rPr lang="en-US" altLang="zh-CN" sz="2400" smtClean="0"/>
              <a:t>typeid ( </a:t>
            </a:r>
            <a:r>
              <a:rPr lang="zh-CN" altLang="en-US" sz="2400" smtClean="0"/>
              <a:t>类型说明符 </a:t>
            </a:r>
            <a:r>
              <a:rPr lang="en-US" altLang="zh-CN" sz="2400" smtClean="0"/>
              <a:t>)</a:t>
            </a:r>
            <a:endParaRPr lang="en-US" altLang="zh-CN" sz="2400" smtClean="0"/>
          </a:p>
          <a:p>
            <a:pPr lvl="1"/>
            <a:r>
              <a:rPr lang="zh-CN" altLang="en-US" sz="2400" smtClean="0"/>
              <a:t>功能：</a:t>
            </a:r>
            <a:endParaRPr lang="zh-CN" altLang="en-US" sz="2400" smtClean="0"/>
          </a:p>
          <a:p>
            <a:pPr lvl="1">
              <a:buFontTx/>
              <a:buNone/>
            </a:pPr>
            <a:r>
              <a:rPr lang="zh-CN" altLang="en-US" sz="2400" smtClean="0"/>
              <a:t>   返回一个对应于该类型的</a:t>
            </a:r>
            <a:r>
              <a:rPr lang="en-US" altLang="zh-CN" sz="2400" smtClean="0"/>
              <a:t>type_info</a:t>
            </a:r>
            <a:r>
              <a:rPr lang="zh-CN" altLang="en-US" sz="2400" smtClean="0"/>
              <a:t>类型的常引用，以描述对象的确切类型。</a:t>
            </a:r>
            <a:endParaRPr lang="zh-CN" altLang="en-US" sz="2400" smtClean="0"/>
          </a:p>
          <a:p>
            <a:pPr lvl="2">
              <a:buFont typeface="Wingdings" panose="05000000000000000000" pitchFamily="2" charset="2"/>
              <a:buChar char="Ø"/>
            </a:pPr>
            <a:r>
              <a:rPr lang="zh-CN" altLang="en-US" smtClean="0"/>
              <a:t>表达式有多态类型时，会被求值，并得到动态类型信息；</a:t>
            </a:r>
            <a:endParaRPr lang="zh-CN" altLang="en-US" smtClean="0"/>
          </a:p>
          <a:p>
            <a:pPr lvl="2">
              <a:buFont typeface="Wingdings" panose="05000000000000000000" pitchFamily="2" charset="2"/>
              <a:buChar char="Ø"/>
            </a:pPr>
            <a:r>
              <a:rPr lang="zh-CN" altLang="en-US" smtClean="0"/>
              <a:t>否则，表达式不被求值，只能得到静态的类型信息。</a:t>
            </a:r>
            <a:endParaRPr lang="zh-CN" altLang="en-US" smtClean="0"/>
          </a:p>
          <a:p>
            <a:pPr lvl="1">
              <a:buFontTx/>
              <a:buNone/>
            </a:pPr>
            <a:r>
              <a:rPr lang="zh-CN" altLang="en-US" smtClean="0"/>
              <a:t>  </a:t>
            </a:r>
            <a:r>
              <a:rPr lang="zh-CN" altLang="en-US" sz="2400" smtClean="0"/>
              <a:t>类型信息用</a:t>
            </a:r>
            <a:r>
              <a:rPr lang="en-US" altLang="zh-CN" sz="2400" smtClean="0"/>
              <a:t>type_info</a:t>
            </a:r>
            <a:r>
              <a:rPr lang="zh-CN" altLang="en-US" sz="2400" smtClean="0"/>
              <a:t>对象表示</a:t>
            </a:r>
            <a:endParaRPr lang="zh-CN" altLang="en-US" sz="2400" smtClean="0"/>
          </a:p>
          <a:p>
            <a:pPr lvl="2">
              <a:buFont typeface="Wingdings" panose="05000000000000000000" pitchFamily="2" charset="2"/>
              <a:buChar char="Ø"/>
            </a:pPr>
            <a:r>
              <a:rPr lang="zh-CN" altLang="en-US" smtClean="0"/>
              <a:t>为所有的内置类型和多态类型的对象保存运行时类型信息，其定义在头文件 </a:t>
            </a:r>
            <a:r>
              <a:rPr lang="en-US" altLang="zh-CN" smtClean="0"/>
              <a:t>&lt; typeinfo &gt;</a:t>
            </a:r>
            <a:r>
              <a:rPr lang="zh-CN" altLang="en-US" smtClean="0"/>
              <a:t>中</a:t>
            </a:r>
            <a:endParaRPr lang="zh-CN" altLang="en-US"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4400" dirty="0"/>
              <a:t>知识扩展</a:t>
            </a:r>
            <a:endParaRPr lang="zh-CN" altLang="en-US" sz="4400" dirty="0"/>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336331" y="1097008"/>
            <a:ext cx="11188262" cy="4525963"/>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90000"/>
              </a:lnSpc>
            </a:pPr>
            <a:r>
              <a:rPr lang="en-US" altLang="zh-CN" sz="2800" smtClean="0"/>
              <a:t>C++</a:t>
            </a:r>
            <a:r>
              <a:rPr lang="zh-CN" altLang="en-US" sz="2800" smtClean="0"/>
              <a:t>标准只规定了</a:t>
            </a:r>
            <a:r>
              <a:rPr lang="en-US" altLang="zh-CN" sz="2800" smtClean="0"/>
              <a:t>type_info</a:t>
            </a:r>
            <a:r>
              <a:rPr lang="zh-CN" altLang="en-US" sz="2800" smtClean="0"/>
              <a:t>必需提供以下四种操作，对具体的实现方式没有明确限定，因此不同编译器实现方式可能不同。</a:t>
            </a:r>
            <a:endParaRPr lang="zh-CN" altLang="en-US" sz="2800" smtClean="0"/>
          </a:p>
          <a:p>
            <a:pPr lvl="1">
              <a:lnSpc>
                <a:spcPct val="90000"/>
              </a:lnSpc>
              <a:buFontTx/>
              <a:buNone/>
            </a:pPr>
            <a:r>
              <a:rPr lang="zh-CN" altLang="en-US" sz="2400" smtClean="0"/>
              <a:t>（</a:t>
            </a:r>
            <a:r>
              <a:rPr lang="en-US" altLang="zh-CN" sz="2400" smtClean="0"/>
              <a:t>1</a:t>
            </a:r>
            <a:r>
              <a:rPr lang="zh-CN" altLang="en-US" sz="2400" smtClean="0"/>
              <a:t>）</a:t>
            </a:r>
            <a:r>
              <a:rPr lang="en-US" altLang="zh-CN" sz="2400" smtClean="0"/>
              <a:t>t1== t2 </a:t>
            </a:r>
            <a:r>
              <a:rPr lang="zh-CN" altLang="en-US" sz="2400" smtClean="0"/>
              <a:t>如果两个对象</a:t>
            </a:r>
            <a:r>
              <a:rPr lang="en-US" altLang="zh-CN" sz="2400" smtClean="0"/>
              <a:t>t1</a:t>
            </a:r>
            <a:r>
              <a:rPr lang="zh-CN" altLang="en-US" sz="2400" smtClean="0"/>
              <a:t>和</a:t>
            </a:r>
            <a:r>
              <a:rPr lang="en-US" altLang="zh-CN" sz="2400" smtClean="0"/>
              <a:t>t2</a:t>
            </a:r>
            <a:r>
              <a:rPr lang="zh-CN" altLang="en-US" sz="2400" smtClean="0"/>
              <a:t>类型相同，则返回</a:t>
            </a:r>
            <a:r>
              <a:rPr lang="en-US" altLang="zh-CN" sz="2400" smtClean="0"/>
              <a:t>true</a:t>
            </a:r>
            <a:r>
              <a:rPr lang="zh-CN" altLang="en-US" sz="2400" smtClean="0"/>
              <a:t>，否则返回</a:t>
            </a:r>
            <a:r>
              <a:rPr lang="en-US" altLang="zh-CN" sz="2400" smtClean="0"/>
              <a:t>false</a:t>
            </a:r>
            <a:r>
              <a:rPr lang="zh-CN" altLang="en-US" sz="2400" smtClean="0"/>
              <a:t>。</a:t>
            </a:r>
            <a:endParaRPr lang="zh-CN" altLang="en-US" sz="2400" smtClean="0"/>
          </a:p>
          <a:p>
            <a:pPr lvl="1">
              <a:lnSpc>
                <a:spcPct val="90000"/>
              </a:lnSpc>
              <a:buFontTx/>
              <a:buNone/>
            </a:pPr>
            <a:r>
              <a:rPr lang="zh-CN" altLang="en-US" sz="2400" smtClean="0"/>
              <a:t>（</a:t>
            </a:r>
            <a:r>
              <a:rPr lang="en-US" altLang="zh-CN" sz="2400" smtClean="0"/>
              <a:t>2</a:t>
            </a:r>
            <a:r>
              <a:rPr lang="zh-CN" altLang="en-US" sz="2400" smtClean="0"/>
              <a:t>）</a:t>
            </a:r>
            <a:r>
              <a:rPr lang="en-US" altLang="zh-CN" sz="2400" smtClean="0"/>
              <a:t>t1 != t2 </a:t>
            </a:r>
            <a:r>
              <a:rPr lang="zh-CN" altLang="en-US" sz="2400" smtClean="0"/>
              <a:t>如果两个对象</a:t>
            </a:r>
            <a:r>
              <a:rPr lang="en-US" altLang="zh-CN" sz="2400" smtClean="0"/>
              <a:t>t1</a:t>
            </a:r>
            <a:r>
              <a:rPr lang="zh-CN" altLang="en-US" sz="2400" smtClean="0"/>
              <a:t>和</a:t>
            </a:r>
            <a:r>
              <a:rPr lang="en-US" altLang="zh-CN" sz="2400" smtClean="0"/>
              <a:t>t2</a:t>
            </a:r>
            <a:r>
              <a:rPr lang="zh-CN" altLang="en-US" sz="2400" smtClean="0"/>
              <a:t>类型不同，则返回</a:t>
            </a:r>
            <a:r>
              <a:rPr lang="en-US" altLang="zh-CN" sz="2400" smtClean="0"/>
              <a:t>true</a:t>
            </a:r>
            <a:r>
              <a:rPr lang="zh-CN" altLang="en-US" sz="2400" smtClean="0"/>
              <a:t>，否则返回</a:t>
            </a:r>
            <a:r>
              <a:rPr lang="en-US" altLang="zh-CN" sz="2400" smtClean="0"/>
              <a:t>false</a:t>
            </a:r>
            <a:r>
              <a:rPr lang="zh-CN" altLang="en-US" sz="2400" smtClean="0"/>
              <a:t>。</a:t>
            </a:r>
            <a:endParaRPr lang="zh-CN" altLang="en-US" sz="2400" smtClean="0"/>
          </a:p>
          <a:p>
            <a:pPr lvl="1">
              <a:lnSpc>
                <a:spcPct val="90000"/>
              </a:lnSpc>
              <a:buFontTx/>
              <a:buNone/>
            </a:pPr>
            <a:r>
              <a:rPr lang="zh-CN" altLang="en-US" sz="2400" smtClean="0"/>
              <a:t>（</a:t>
            </a:r>
            <a:r>
              <a:rPr lang="en-US" altLang="zh-CN" sz="2400" smtClean="0"/>
              <a:t>3</a:t>
            </a:r>
            <a:r>
              <a:rPr lang="zh-CN" altLang="en-US" sz="2400" smtClean="0"/>
              <a:t>）</a:t>
            </a:r>
            <a:r>
              <a:rPr lang="en-US" altLang="zh-CN" sz="2400" smtClean="0"/>
              <a:t>t.name() </a:t>
            </a:r>
            <a:r>
              <a:rPr lang="zh-CN" altLang="en-US" sz="2400" smtClean="0"/>
              <a:t>返回类型的名称，是一个</a:t>
            </a:r>
            <a:r>
              <a:rPr lang="en-US" altLang="zh-CN" sz="2400" smtClean="0"/>
              <a:t>C</a:t>
            </a:r>
            <a:r>
              <a:rPr lang="zh-CN" altLang="en-US" sz="2400" smtClean="0"/>
              <a:t>风格的字符串。</a:t>
            </a:r>
            <a:endParaRPr lang="zh-CN" altLang="en-US" sz="2400" smtClean="0"/>
          </a:p>
          <a:p>
            <a:pPr lvl="1">
              <a:lnSpc>
                <a:spcPct val="90000"/>
              </a:lnSpc>
              <a:buFontTx/>
              <a:buNone/>
            </a:pPr>
            <a:r>
              <a:rPr lang="zh-CN" altLang="en-US" sz="2400" smtClean="0"/>
              <a:t>（</a:t>
            </a:r>
            <a:r>
              <a:rPr lang="en-US" altLang="zh-CN" sz="2400" smtClean="0"/>
              <a:t>4</a:t>
            </a:r>
            <a:r>
              <a:rPr lang="zh-CN" altLang="en-US" sz="2400" smtClean="0"/>
              <a:t>）</a:t>
            </a:r>
            <a:r>
              <a:rPr lang="en-US" altLang="zh-CN" sz="2400" smtClean="0"/>
              <a:t>t1.before(t2) t1</a:t>
            </a:r>
            <a:r>
              <a:rPr lang="zh-CN" altLang="en-US" sz="2400" smtClean="0"/>
              <a:t>出现在</a:t>
            </a:r>
            <a:r>
              <a:rPr lang="en-US" altLang="zh-CN" sz="2400" smtClean="0"/>
              <a:t>t2</a:t>
            </a:r>
            <a:r>
              <a:rPr lang="zh-CN" altLang="en-US" sz="2400" smtClean="0"/>
              <a:t>之前，返回</a:t>
            </a:r>
            <a:r>
              <a:rPr lang="en-US" altLang="zh-CN" sz="2400" smtClean="0"/>
              <a:t>true</a:t>
            </a:r>
            <a:r>
              <a:rPr lang="zh-CN" altLang="en-US" sz="2400" smtClean="0"/>
              <a:t>，否则返回</a:t>
            </a:r>
            <a:r>
              <a:rPr lang="en-US" altLang="zh-CN" sz="2400" smtClean="0"/>
              <a:t>false</a:t>
            </a:r>
            <a:r>
              <a:rPr lang="zh-CN" altLang="en-US" sz="2400" smtClean="0"/>
              <a:t>。</a:t>
            </a:r>
            <a:endParaRPr lang="zh-CN" altLang="en-US" sz="24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4400" dirty="0"/>
              <a:t>知识扩展</a:t>
            </a:r>
            <a:endParaRPr lang="zh-CN" altLang="en-US" sz="4400" dirty="0"/>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
        <p:nvSpPr>
          <p:cNvPr id="20" name="Rectangle 3"/>
          <p:cNvSpPr txBox="1">
            <a:spLocks noChangeArrowheads="1"/>
          </p:cNvSpPr>
          <p:nvPr/>
        </p:nvSpPr>
        <p:spPr>
          <a:xfrm>
            <a:off x="769882" y="1097008"/>
            <a:ext cx="8229600" cy="5715000"/>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90000"/>
              </a:lnSpc>
            </a:pPr>
            <a:r>
              <a:rPr lang="en-US" altLang="zh-CN" sz="2400" dirty="0" smtClean="0"/>
              <a:t>【】</a:t>
            </a:r>
            <a:r>
              <a:rPr lang="en-US" altLang="zh-CN" sz="2400" dirty="0" err="1" smtClean="0"/>
              <a:t>typeid</a:t>
            </a:r>
            <a:r>
              <a:rPr lang="zh-CN" altLang="en-US" sz="2400" dirty="0" smtClean="0"/>
              <a:t>示例</a:t>
            </a:r>
            <a:endParaRPr lang="zh-CN" altLang="en-US" sz="2400" dirty="0" smtClean="0"/>
          </a:p>
          <a:p>
            <a:pPr>
              <a:lnSpc>
                <a:spcPct val="90000"/>
              </a:lnSpc>
              <a:buFontTx/>
              <a:buNone/>
            </a:pPr>
            <a:r>
              <a:rPr lang="en-US" altLang="zh-CN" sz="2400" b="1" dirty="0" smtClean="0"/>
              <a:t>//</a:t>
            </a:r>
            <a:r>
              <a:rPr lang="zh-CN" altLang="en-US" sz="2400" b="1" dirty="0" smtClean="0"/>
              <a:t>注意打开</a:t>
            </a:r>
            <a:r>
              <a:rPr lang="en-US" altLang="zh-CN" sz="2400" b="1" dirty="0" err="1" smtClean="0"/>
              <a:t>vc</a:t>
            </a:r>
            <a:r>
              <a:rPr lang="en-US" altLang="zh-CN" sz="2400" b="1" dirty="0" smtClean="0"/>
              <a:t>++</a:t>
            </a:r>
            <a:r>
              <a:rPr lang="zh-CN" altLang="en-US" sz="2400" b="1" dirty="0" smtClean="0"/>
              <a:t>的</a:t>
            </a:r>
            <a:r>
              <a:rPr lang="en-US" altLang="zh-CN" sz="2400" b="1" dirty="0" smtClean="0"/>
              <a:t>RTTI</a:t>
            </a:r>
            <a:r>
              <a:rPr lang="zh-CN" altLang="en-US" sz="2400" b="1" dirty="0" smtClean="0"/>
              <a:t>选项</a:t>
            </a:r>
            <a:endParaRPr lang="zh-CN" altLang="en-US" sz="2400" b="1" dirty="0" smtClean="0"/>
          </a:p>
          <a:p>
            <a:pPr>
              <a:lnSpc>
                <a:spcPct val="90000"/>
              </a:lnSpc>
              <a:buFontTx/>
              <a:buNone/>
            </a:pPr>
            <a:r>
              <a:rPr lang="en-US" altLang="zh-CN" sz="2400" b="1" dirty="0" smtClean="0"/>
              <a:t>#include &lt;</a:t>
            </a:r>
            <a:r>
              <a:rPr lang="en-US" altLang="zh-CN" sz="2400" b="1" dirty="0" err="1" smtClean="0"/>
              <a:t>iostream</a:t>
            </a:r>
            <a:r>
              <a:rPr lang="en-US" altLang="zh-CN" sz="2400" b="1" dirty="0" smtClean="0"/>
              <a:t>&gt;</a:t>
            </a:r>
            <a:endParaRPr lang="en-US" altLang="zh-CN" sz="2400" b="1" dirty="0" smtClean="0"/>
          </a:p>
          <a:p>
            <a:pPr>
              <a:lnSpc>
                <a:spcPct val="90000"/>
              </a:lnSpc>
              <a:buFontTx/>
              <a:buNone/>
            </a:pPr>
            <a:r>
              <a:rPr lang="en-US" altLang="zh-CN" sz="2400" b="1" dirty="0" smtClean="0"/>
              <a:t>//#include &lt;</a:t>
            </a:r>
            <a:r>
              <a:rPr lang="en-US" altLang="zh-CN" sz="2400" b="1" dirty="0" err="1" smtClean="0"/>
              <a:t>typeinfo</a:t>
            </a:r>
            <a:r>
              <a:rPr lang="en-US" altLang="zh-CN" sz="2400" b="1" dirty="0" smtClean="0"/>
              <a:t>&gt;</a:t>
            </a:r>
            <a:endParaRPr lang="en-US" altLang="zh-CN" sz="2400" b="1" dirty="0" smtClean="0"/>
          </a:p>
          <a:p>
            <a:pPr>
              <a:lnSpc>
                <a:spcPct val="90000"/>
              </a:lnSpc>
              <a:buFontTx/>
              <a:buNone/>
            </a:pPr>
            <a:r>
              <a:rPr lang="en-US" altLang="zh-CN" sz="2400" b="1" dirty="0" smtClean="0"/>
              <a:t>using namespace </a:t>
            </a:r>
            <a:r>
              <a:rPr lang="en-US" altLang="zh-CN" sz="2400" b="1" dirty="0" err="1" smtClean="0"/>
              <a:t>std</a:t>
            </a:r>
            <a:r>
              <a:rPr lang="en-US" altLang="zh-CN" sz="2400" b="1" dirty="0" smtClean="0"/>
              <a:t>;</a:t>
            </a:r>
            <a:endParaRPr lang="en-US" altLang="zh-CN" sz="2400" b="1" dirty="0" smtClean="0"/>
          </a:p>
          <a:p>
            <a:pPr>
              <a:lnSpc>
                <a:spcPct val="90000"/>
              </a:lnSpc>
              <a:buFontTx/>
              <a:buNone/>
            </a:pPr>
            <a:r>
              <a:rPr lang="en-US" altLang="zh-CN" sz="2400" b="1" dirty="0" smtClean="0"/>
              <a:t>class A</a:t>
            </a:r>
            <a:endParaRPr lang="en-US" altLang="zh-CN" sz="2400" b="1" dirty="0" smtClean="0"/>
          </a:p>
          <a:p>
            <a:pPr>
              <a:lnSpc>
                <a:spcPct val="90000"/>
              </a:lnSpc>
              <a:buFontTx/>
              <a:buNone/>
            </a:pPr>
            <a:r>
              <a:rPr lang="en-US" altLang="zh-CN" sz="2400" b="1" dirty="0" smtClean="0"/>
              <a:t>{ </a:t>
            </a:r>
            <a:endParaRPr lang="en-US" altLang="zh-CN" sz="2400" b="1" dirty="0" smtClean="0"/>
          </a:p>
          <a:p>
            <a:pPr>
              <a:lnSpc>
                <a:spcPct val="90000"/>
              </a:lnSpc>
              <a:buFontTx/>
              <a:buNone/>
            </a:pPr>
            <a:r>
              <a:rPr lang="en-US" altLang="zh-CN" sz="2400" b="1" dirty="0" smtClean="0"/>
              <a:t>  public:</a:t>
            </a:r>
            <a:endParaRPr lang="en-US" altLang="zh-CN" sz="2400" b="1" dirty="0" smtClean="0"/>
          </a:p>
          <a:p>
            <a:pPr>
              <a:lnSpc>
                <a:spcPct val="90000"/>
              </a:lnSpc>
              <a:buFontTx/>
              <a:buNone/>
            </a:pPr>
            <a:r>
              <a:rPr lang="en-US" altLang="zh-CN" sz="2400" b="1" dirty="0" smtClean="0"/>
              <a:t>    virtual void f1()</a:t>
            </a:r>
            <a:endParaRPr lang="en-US" altLang="zh-CN" sz="2400" b="1" dirty="0" smtClean="0"/>
          </a:p>
          <a:p>
            <a:pPr>
              <a:lnSpc>
                <a:spcPct val="90000"/>
              </a:lnSpc>
              <a:buFontTx/>
              <a:buNone/>
            </a:pPr>
            <a:r>
              <a:rPr lang="en-US" altLang="zh-CN" sz="2400" b="1" dirty="0" smtClean="0"/>
              <a:t>      { </a:t>
            </a:r>
            <a:endParaRPr lang="en-US" altLang="zh-CN" sz="2400" b="1" dirty="0" smtClean="0"/>
          </a:p>
          <a:p>
            <a:pPr>
              <a:lnSpc>
                <a:spcPct val="90000"/>
              </a:lnSpc>
              <a:buFontTx/>
              <a:buNone/>
            </a:pPr>
            <a:r>
              <a:rPr lang="en-US" altLang="zh-CN" sz="2400" b="1" dirty="0" smtClean="0"/>
              <a:t>        </a:t>
            </a:r>
            <a:r>
              <a:rPr lang="en-US" altLang="zh-CN" sz="2400" b="1" dirty="0" err="1" smtClean="0"/>
              <a:t>cout</a:t>
            </a:r>
            <a:r>
              <a:rPr lang="en-US" altLang="zh-CN" sz="2400" b="1" dirty="0" smtClean="0"/>
              <a:t>&lt;&lt;"A</a:t>
            </a:r>
            <a:r>
              <a:rPr lang="zh-CN" altLang="en-US" sz="2400" b="1" dirty="0" smtClean="0"/>
              <a:t>类中的</a:t>
            </a:r>
            <a:r>
              <a:rPr lang="en-US" altLang="zh-CN" sz="2400" b="1" dirty="0" smtClean="0"/>
              <a:t>f1</a:t>
            </a:r>
            <a:r>
              <a:rPr lang="zh-CN" altLang="en-US" sz="2400" b="1" dirty="0" smtClean="0"/>
              <a:t>调用</a:t>
            </a:r>
            <a:r>
              <a:rPr lang="en-US" altLang="zh-CN" sz="2400" b="1" dirty="0" smtClean="0"/>
              <a:t>"&lt;&lt;</a:t>
            </a:r>
            <a:r>
              <a:rPr lang="en-US" altLang="zh-CN" sz="2400" b="1" dirty="0" err="1" smtClean="0"/>
              <a:t>endl</a:t>
            </a:r>
            <a:r>
              <a:rPr lang="en-US" altLang="zh-CN" sz="2400" b="1" dirty="0" smtClean="0"/>
              <a:t>;</a:t>
            </a:r>
            <a:endParaRPr lang="en-US" altLang="zh-CN" sz="2400" b="1" dirty="0" smtClean="0"/>
          </a:p>
          <a:p>
            <a:pPr>
              <a:lnSpc>
                <a:spcPct val="90000"/>
              </a:lnSpc>
              <a:buFontTx/>
              <a:buNone/>
            </a:pPr>
            <a:r>
              <a:rPr lang="en-US" altLang="zh-CN" sz="2400" b="1" dirty="0" smtClean="0"/>
              <a:t>      }</a:t>
            </a:r>
            <a:endParaRPr lang="en-US" altLang="zh-CN" sz="2400" b="1" dirty="0" smtClean="0"/>
          </a:p>
          <a:p>
            <a:pPr>
              <a:lnSpc>
                <a:spcPct val="90000"/>
              </a:lnSpc>
              <a:buFontTx/>
              <a:buNone/>
            </a:pPr>
            <a:r>
              <a:rPr lang="en-US" altLang="zh-CN" sz="2400" b="1" dirty="0" smtClean="0"/>
              <a:t>    virtual ~A(){ } </a:t>
            </a:r>
            <a:endParaRPr lang="en-US" altLang="zh-CN" sz="2400" b="1" dirty="0" smtClean="0"/>
          </a:p>
          <a:p>
            <a:pPr>
              <a:lnSpc>
                <a:spcPct val="90000"/>
              </a:lnSpc>
              <a:buFontTx/>
              <a:buNone/>
            </a:pPr>
            <a:r>
              <a:rPr lang="en-US" altLang="zh-CN" sz="2400" b="1" dirty="0" smtClean="0"/>
              <a:t>};</a:t>
            </a:r>
            <a:endParaRPr lang="en-US" altLang="zh-CN" sz="2400" b="1"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1405" y="218440"/>
            <a:ext cx="8021320" cy="666336"/>
          </a:xfrm>
          <a:prstGeom prst="rect">
            <a:avLst/>
          </a:prstGeom>
          <a:noFill/>
        </p:spPr>
        <p:txBody>
          <a:bodyPr wrap="square" rtlCol="0">
            <a:spAutoFit/>
          </a:bodyPr>
          <a:lstStyle/>
          <a:p>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6.</a:t>
            </a:r>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.1 </a:t>
            </a:r>
            <a:r>
              <a:rPr lang="zh-CN" altLang="en-US"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什么是运算符重载</a:t>
            </a:r>
            <a:endParaRPr lang="zh-CN" altLang="en-US" sz="373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51827" y="1068070"/>
            <a:ext cx="10627360" cy="3322955"/>
          </a:xfrm>
          <a:prstGeom prst="rect">
            <a:avLst/>
          </a:prstGeom>
          <a:noFill/>
        </p:spPr>
        <p:txBody>
          <a:bodyPr wrap="square" rtlCol="0">
            <a:spAutoFit/>
          </a:bodyPr>
          <a:lstStyle/>
          <a:p>
            <a:pPr fontAlgn="auto">
              <a:lnSpc>
                <a:spcPct val="150000"/>
              </a:lnSpc>
            </a:pPr>
            <a:r>
              <a:rPr lang="en-US" altLang="zh-CN" sz="2400" dirty="0" smtClean="0">
                <a:latin typeface="宋体" panose="02010600030101010101" pitchFamily="2" charset="-122"/>
                <a:ea typeface="宋体" panose="02010600030101010101" pitchFamily="2" charset="-122"/>
              </a:rPr>
              <a:t>  </a:t>
            </a:r>
            <a:r>
              <a:rPr lang="zh-CN" altLang="en-US" sz="2800" dirty="0" smtClean="0">
                <a:latin typeface="宋体" panose="02010600030101010101" pitchFamily="2" charset="-122"/>
                <a:ea typeface="宋体" panose="02010600030101010101" pitchFamily="2" charset="-122"/>
              </a:rPr>
              <a:t>实际上，我们已经不知不觉之中使用了运算符重载。例如，大家都习惯于用加法运算符“+”对整数、单精度和双精度数进行加法运算，如5+8，5.8+3.67，这是因为C++系统已经对于整型数、单精度和双精度数重载了+运算符。虽然计算机对于整型数和浮点数的相加过程很不相同，但用户使用这个运算符时完全相同。</a:t>
            </a:r>
            <a:endParaRPr lang="zh-CN" altLang="en-US" sz="28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4400" dirty="0"/>
              <a:t>知识扩展</a:t>
            </a:r>
            <a:endParaRPr lang="zh-CN" altLang="en-US" sz="4400" dirty="0"/>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787392" y="838200"/>
            <a:ext cx="8229600" cy="6019800"/>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80000"/>
              </a:lnSpc>
              <a:buFontTx/>
              <a:buNone/>
            </a:pPr>
            <a:r>
              <a:rPr lang="en-US" altLang="zh-CN" sz="2400" b="1" smtClean="0"/>
              <a:t>class B:public A</a:t>
            </a:r>
            <a:endParaRPr lang="en-US" altLang="zh-CN" sz="2400" b="1" smtClean="0"/>
          </a:p>
          <a:p>
            <a:pPr>
              <a:lnSpc>
                <a:spcPct val="80000"/>
              </a:lnSpc>
              <a:buFontTx/>
              <a:buNone/>
            </a:pPr>
            <a:r>
              <a:rPr lang="en-US" altLang="zh-CN" sz="2400" b="1" smtClean="0"/>
              <a:t>{</a:t>
            </a:r>
            <a:endParaRPr lang="en-US" altLang="zh-CN" sz="2400" b="1" smtClean="0"/>
          </a:p>
          <a:p>
            <a:pPr>
              <a:lnSpc>
                <a:spcPct val="80000"/>
              </a:lnSpc>
              <a:buFontTx/>
              <a:buNone/>
            </a:pPr>
            <a:r>
              <a:rPr lang="en-US" altLang="zh-CN" sz="2400" b="1" smtClean="0"/>
              <a:t>  public:</a:t>
            </a:r>
            <a:endParaRPr lang="en-US" altLang="zh-CN" sz="2400" b="1" smtClean="0"/>
          </a:p>
          <a:p>
            <a:pPr>
              <a:lnSpc>
                <a:spcPct val="80000"/>
              </a:lnSpc>
              <a:buFontTx/>
              <a:buNone/>
            </a:pPr>
            <a:r>
              <a:rPr lang="en-US" altLang="zh-CN" sz="2400" b="1" smtClean="0"/>
              <a:t>    virtual void f1()</a:t>
            </a:r>
            <a:endParaRPr lang="en-US" altLang="zh-CN" sz="2400" b="1" smtClean="0"/>
          </a:p>
          <a:p>
            <a:pPr>
              <a:lnSpc>
                <a:spcPct val="80000"/>
              </a:lnSpc>
              <a:buFontTx/>
              <a:buNone/>
            </a:pPr>
            <a:r>
              <a:rPr lang="en-US" altLang="zh-CN" sz="2400" b="1" smtClean="0"/>
              <a:t>    {  cout&lt;&lt;"B</a:t>
            </a:r>
            <a:r>
              <a:rPr lang="zh-CN" altLang="en-US" sz="2400" b="1" smtClean="0"/>
              <a:t>类中的</a:t>
            </a:r>
            <a:r>
              <a:rPr lang="en-US" altLang="zh-CN" sz="2400" b="1" smtClean="0"/>
              <a:t>f1</a:t>
            </a:r>
            <a:r>
              <a:rPr lang="zh-CN" altLang="en-US" sz="2400" b="1" smtClean="0"/>
              <a:t>调用</a:t>
            </a:r>
            <a:r>
              <a:rPr lang="en-US" altLang="zh-CN" sz="2400" b="1" smtClean="0"/>
              <a:t>"&lt;&lt;endl; }</a:t>
            </a:r>
            <a:endParaRPr lang="en-US" altLang="zh-CN" sz="2400" b="1" smtClean="0"/>
          </a:p>
          <a:p>
            <a:pPr>
              <a:lnSpc>
                <a:spcPct val="80000"/>
              </a:lnSpc>
              <a:buFontTx/>
              <a:buNone/>
            </a:pPr>
            <a:r>
              <a:rPr lang="en-US" altLang="zh-CN" sz="2400" b="1" smtClean="0"/>
              <a:t>    virtual void f2()</a:t>
            </a:r>
            <a:endParaRPr lang="en-US" altLang="zh-CN" sz="2400" b="1" smtClean="0"/>
          </a:p>
          <a:p>
            <a:pPr>
              <a:lnSpc>
                <a:spcPct val="80000"/>
              </a:lnSpc>
              <a:buFontTx/>
              <a:buNone/>
            </a:pPr>
            <a:r>
              <a:rPr lang="en-US" altLang="zh-CN" sz="2400" b="1" smtClean="0"/>
              <a:t>    {  cout&lt;&lt;"B</a:t>
            </a:r>
            <a:r>
              <a:rPr lang="zh-CN" altLang="en-US" sz="2400" b="1" smtClean="0"/>
              <a:t>类中新增的</a:t>
            </a:r>
            <a:r>
              <a:rPr lang="en-US" altLang="zh-CN" sz="2400" b="1" smtClean="0"/>
              <a:t>f2</a:t>
            </a:r>
            <a:r>
              <a:rPr lang="zh-CN" altLang="en-US" sz="2400" b="1" smtClean="0"/>
              <a:t>调用</a:t>
            </a:r>
            <a:r>
              <a:rPr lang="en-US" altLang="zh-CN" sz="2400" b="1" smtClean="0"/>
              <a:t>"&lt;&lt;endl;}</a:t>
            </a:r>
            <a:endParaRPr lang="en-US" altLang="zh-CN" sz="2400" b="1" smtClean="0"/>
          </a:p>
          <a:p>
            <a:pPr>
              <a:lnSpc>
                <a:spcPct val="80000"/>
              </a:lnSpc>
              <a:buFontTx/>
              <a:buNone/>
            </a:pPr>
            <a:r>
              <a:rPr lang="en-US" altLang="zh-CN" sz="2400" b="1" smtClean="0"/>
              <a:t>};</a:t>
            </a:r>
            <a:endParaRPr lang="en-US" altLang="zh-CN" sz="2400" b="1" smtClean="0"/>
          </a:p>
          <a:p>
            <a:pPr>
              <a:lnSpc>
                <a:spcPct val="80000"/>
              </a:lnSpc>
              <a:buFontTx/>
              <a:buNone/>
            </a:pPr>
            <a:r>
              <a:rPr lang="en-US" altLang="zh-CN" sz="2400" b="1" smtClean="0"/>
              <a:t>class C:public B</a:t>
            </a:r>
            <a:endParaRPr lang="en-US" altLang="zh-CN" sz="2400" b="1" smtClean="0"/>
          </a:p>
          <a:p>
            <a:pPr>
              <a:lnSpc>
                <a:spcPct val="80000"/>
              </a:lnSpc>
              <a:buFontTx/>
              <a:buNone/>
            </a:pPr>
            <a:r>
              <a:rPr lang="en-US" altLang="zh-CN" sz="2400" b="1" smtClean="0"/>
              <a:t>{</a:t>
            </a:r>
            <a:endParaRPr lang="en-US" altLang="zh-CN" sz="2400" b="1" smtClean="0"/>
          </a:p>
          <a:p>
            <a:pPr>
              <a:lnSpc>
                <a:spcPct val="80000"/>
              </a:lnSpc>
              <a:buFontTx/>
              <a:buNone/>
            </a:pPr>
            <a:r>
              <a:rPr lang="en-US" altLang="zh-CN" sz="2400" b="1" smtClean="0"/>
              <a:t>  public:</a:t>
            </a:r>
            <a:endParaRPr lang="en-US" altLang="zh-CN" sz="2400" b="1" smtClean="0"/>
          </a:p>
          <a:p>
            <a:pPr>
              <a:lnSpc>
                <a:spcPct val="80000"/>
              </a:lnSpc>
              <a:buFontTx/>
              <a:buNone/>
            </a:pPr>
            <a:r>
              <a:rPr lang="en-US" altLang="zh-CN" sz="2400" b="1" smtClean="0"/>
              <a:t>    virtual void f1()</a:t>
            </a:r>
            <a:endParaRPr lang="en-US" altLang="zh-CN" sz="2400" b="1" smtClean="0"/>
          </a:p>
          <a:p>
            <a:pPr>
              <a:lnSpc>
                <a:spcPct val="80000"/>
              </a:lnSpc>
              <a:buFontTx/>
              <a:buNone/>
            </a:pPr>
            <a:r>
              <a:rPr lang="en-US" altLang="zh-CN" sz="2400" b="1" smtClean="0"/>
              <a:t>    {  cout&lt;&lt;"C</a:t>
            </a:r>
            <a:r>
              <a:rPr lang="zh-CN" altLang="en-US" sz="2400" b="1" smtClean="0"/>
              <a:t>类中的</a:t>
            </a:r>
            <a:r>
              <a:rPr lang="en-US" altLang="zh-CN" sz="2400" b="1" smtClean="0"/>
              <a:t>f1</a:t>
            </a:r>
            <a:r>
              <a:rPr lang="zh-CN" altLang="en-US" sz="2400" b="1" smtClean="0"/>
              <a:t>调用</a:t>
            </a:r>
            <a:r>
              <a:rPr lang="en-US" altLang="zh-CN" sz="2400" b="1" smtClean="0"/>
              <a:t>"&lt;&lt;endl; }</a:t>
            </a:r>
            <a:endParaRPr lang="en-US" altLang="zh-CN" sz="2400" b="1" smtClean="0"/>
          </a:p>
          <a:p>
            <a:pPr>
              <a:lnSpc>
                <a:spcPct val="80000"/>
              </a:lnSpc>
              <a:buFontTx/>
              <a:buNone/>
            </a:pPr>
            <a:r>
              <a:rPr lang="en-US" altLang="zh-CN" sz="2400" b="1" smtClean="0"/>
              <a:t>    virtual void f2()</a:t>
            </a:r>
            <a:endParaRPr lang="en-US" altLang="zh-CN" sz="2400" b="1" smtClean="0"/>
          </a:p>
          <a:p>
            <a:pPr>
              <a:lnSpc>
                <a:spcPct val="80000"/>
              </a:lnSpc>
              <a:buFontTx/>
              <a:buNone/>
            </a:pPr>
            <a:r>
              <a:rPr lang="en-US" altLang="zh-CN" sz="2400" b="1" smtClean="0"/>
              <a:t>    {  cout&lt;&lt;"C</a:t>
            </a:r>
            <a:r>
              <a:rPr lang="zh-CN" altLang="en-US" sz="2400" b="1" smtClean="0"/>
              <a:t>类中的</a:t>
            </a:r>
            <a:r>
              <a:rPr lang="en-US" altLang="zh-CN" sz="2400" b="1" smtClean="0"/>
              <a:t>f2</a:t>
            </a:r>
            <a:r>
              <a:rPr lang="zh-CN" altLang="en-US" sz="2400" b="1" smtClean="0"/>
              <a:t>调用</a:t>
            </a:r>
            <a:r>
              <a:rPr lang="en-US" altLang="zh-CN" sz="2400" b="1" smtClean="0"/>
              <a:t>"&lt;&lt;endl;}</a:t>
            </a:r>
            <a:endParaRPr lang="en-US" altLang="zh-CN" sz="2400" b="1" smtClean="0"/>
          </a:p>
          <a:p>
            <a:pPr>
              <a:lnSpc>
                <a:spcPct val="80000"/>
              </a:lnSpc>
              <a:buFontTx/>
              <a:buNone/>
            </a:pPr>
            <a:r>
              <a:rPr lang="en-US" altLang="zh-CN" sz="2400" b="1" smtClean="0"/>
              <a:t>};</a:t>
            </a:r>
            <a:endParaRPr lang="en-US" altLang="zh-CN" sz="2400" b="1"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4400" dirty="0"/>
              <a:t>知识扩展</a:t>
            </a:r>
            <a:endParaRPr lang="zh-CN" altLang="en-US" sz="4400" dirty="0"/>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504496" y="990600"/>
            <a:ext cx="8229600" cy="5867400"/>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90000"/>
              </a:lnSpc>
              <a:buFontTx/>
              <a:buNone/>
            </a:pPr>
            <a:r>
              <a:rPr lang="en-US" altLang="zh-CN" sz="2400" b="1" smtClean="0"/>
              <a:t>void frame(A *pA)</a:t>
            </a:r>
            <a:endParaRPr lang="en-US" altLang="zh-CN" sz="2400" b="1" smtClean="0"/>
          </a:p>
          <a:p>
            <a:pPr>
              <a:lnSpc>
                <a:spcPct val="90000"/>
              </a:lnSpc>
              <a:buFontTx/>
              <a:buNone/>
            </a:pPr>
            <a:r>
              <a:rPr lang="en-US" altLang="zh-CN" sz="2400" b="1" smtClean="0"/>
              <a:t>{</a:t>
            </a:r>
            <a:endParaRPr lang="en-US" altLang="zh-CN" sz="2400" b="1" smtClean="0"/>
          </a:p>
          <a:p>
            <a:pPr>
              <a:lnSpc>
                <a:spcPct val="90000"/>
              </a:lnSpc>
              <a:buFontTx/>
              <a:buNone/>
            </a:pPr>
            <a:r>
              <a:rPr lang="en-US" altLang="zh-CN" sz="2400" b="1" smtClean="0"/>
              <a:t>  const type_info &amp;t1=typeid(pA);</a:t>
            </a:r>
            <a:endParaRPr lang="en-US" altLang="zh-CN" sz="2400" b="1" smtClean="0"/>
          </a:p>
          <a:p>
            <a:pPr>
              <a:lnSpc>
                <a:spcPct val="90000"/>
              </a:lnSpc>
              <a:buFontTx/>
              <a:buNone/>
            </a:pPr>
            <a:r>
              <a:rPr lang="en-US" altLang="zh-CN" sz="2400" b="1" smtClean="0"/>
              <a:t>  cout&lt;&lt;"typeid(pA):"&lt;&lt;t1.name()&lt;&lt;endl;</a:t>
            </a:r>
            <a:endParaRPr lang="en-US" altLang="zh-CN" sz="2400" b="1" smtClean="0"/>
          </a:p>
          <a:p>
            <a:pPr>
              <a:lnSpc>
                <a:spcPct val="90000"/>
              </a:lnSpc>
              <a:buFontTx/>
              <a:buNone/>
            </a:pPr>
            <a:r>
              <a:rPr lang="en-US" altLang="zh-CN" sz="2400" b="1" smtClean="0"/>
              <a:t>  const type_info &amp;t2=typeid(*pA);</a:t>
            </a:r>
            <a:endParaRPr lang="en-US" altLang="zh-CN" sz="2400" b="1" smtClean="0"/>
          </a:p>
          <a:p>
            <a:pPr>
              <a:lnSpc>
                <a:spcPct val="90000"/>
              </a:lnSpc>
              <a:buFontTx/>
              <a:buNone/>
            </a:pPr>
            <a:r>
              <a:rPr lang="en-US" altLang="zh-CN" sz="2400" b="1" smtClean="0"/>
              <a:t>  cout&lt;&lt;"typeid(*pA):"&lt;&lt;t2.name()&lt;&lt;endl;</a:t>
            </a:r>
            <a:endParaRPr lang="en-US" altLang="zh-CN" sz="2400" b="1" smtClean="0"/>
          </a:p>
          <a:p>
            <a:pPr>
              <a:lnSpc>
                <a:spcPct val="90000"/>
              </a:lnSpc>
              <a:buFontTx/>
              <a:buNone/>
            </a:pPr>
            <a:r>
              <a:rPr lang="en-US" altLang="zh-CN" sz="2400" b="1" smtClean="0"/>
              <a:t>  if (t2==typeid(B))</a:t>
            </a:r>
            <a:endParaRPr lang="en-US" altLang="zh-CN" sz="2400" b="1" smtClean="0"/>
          </a:p>
          <a:p>
            <a:pPr>
              <a:lnSpc>
                <a:spcPct val="90000"/>
              </a:lnSpc>
              <a:buFontTx/>
              <a:buNone/>
            </a:pPr>
            <a:r>
              <a:rPr lang="en-US" altLang="zh-CN" sz="2400" b="1" smtClean="0"/>
              <a:t>  {</a:t>
            </a:r>
            <a:endParaRPr lang="en-US" altLang="zh-CN" sz="2400" b="1" smtClean="0"/>
          </a:p>
          <a:p>
            <a:pPr>
              <a:lnSpc>
                <a:spcPct val="90000"/>
              </a:lnSpc>
              <a:buFontTx/>
              <a:buNone/>
            </a:pPr>
            <a:r>
              <a:rPr lang="en-US" altLang="zh-CN" sz="2400" b="1" smtClean="0"/>
              <a:t>    cout&lt;&lt;"</a:t>
            </a:r>
            <a:r>
              <a:rPr lang="zh-CN" altLang="en-US" sz="2400" b="1" smtClean="0"/>
              <a:t>是</a:t>
            </a:r>
            <a:r>
              <a:rPr lang="en-US" altLang="zh-CN" sz="2400" b="1" smtClean="0"/>
              <a:t>B</a:t>
            </a:r>
            <a:r>
              <a:rPr lang="zh-CN" altLang="en-US" sz="2400" b="1" smtClean="0"/>
              <a:t>类</a:t>
            </a:r>
            <a:r>
              <a:rPr lang="en-US" altLang="zh-CN" sz="2400" b="1" smtClean="0"/>
              <a:t>"&lt;&lt;endl;</a:t>
            </a:r>
            <a:endParaRPr lang="en-US" altLang="zh-CN" sz="2400" b="1" smtClean="0"/>
          </a:p>
          <a:p>
            <a:pPr>
              <a:lnSpc>
                <a:spcPct val="90000"/>
              </a:lnSpc>
              <a:buFontTx/>
              <a:buNone/>
            </a:pPr>
            <a:r>
              <a:rPr lang="en-US" altLang="zh-CN" sz="2400" b="1" smtClean="0"/>
              <a:t>    static_cast&lt;B*&gt;(pA)-&gt;f2();</a:t>
            </a:r>
            <a:endParaRPr lang="en-US" altLang="zh-CN" sz="2400" b="1" smtClean="0"/>
          </a:p>
          <a:p>
            <a:pPr>
              <a:lnSpc>
                <a:spcPct val="90000"/>
              </a:lnSpc>
              <a:buFontTx/>
              <a:buNone/>
            </a:pPr>
            <a:r>
              <a:rPr lang="en-US" altLang="zh-CN" sz="2400" b="1" smtClean="0"/>
              <a:t>  }</a:t>
            </a:r>
            <a:endParaRPr lang="en-US" altLang="zh-CN" sz="2400" b="1" smtClean="0"/>
          </a:p>
          <a:p>
            <a:pPr>
              <a:lnSpc>
                <a:spcPct val="90000"/>
              </a:lnSpc>
              <a:buFontTx/>
              <a:buNone/>
            </a:pPr>
            <a:r>
              <a:rPr lang="en-US" altLang="zh-CN" sz="2400" b="1" smtClean="0"/>
              <a:t>  else</a:t>
            </a:r>
            <a:endParaRPr lang="en-US" altLang="zh-CN" sz="2400" b="1" smtClean="0"/>
          </a:p>
          <a:p>
            <a:pPr>
              <a:lnSpc>
                <a:spcPct val="90000"/>
              </a:lnSpc>
              <a:buFontTx/>
              <a:buNone/>
            </a:pPr>
            <a:r>
              <a:rPr lang="en-US" altLang="zh-CN" sz="2400" b="1" smtClean="0"/>
              <a:t>    cout&lt;&lt;"</a:t>
            </a:r>
            <a:r>
              <a:rPr lang="zh-CN" altLang="en-US" sz="2400" b="1" smtClean="0"/>
              <a:t>不是</a:t>
            </a:r>
            <a:r>
              <a:rPr lang="en-US" altLang="zh-CN" sz="2400" b="1" smtClean="0"/>
              <a:t>B</a:t>
            </a:r>
            <a:r>
              <a:rPr lang="zh-CN" altLang="en-US" sz="2400" b="1" smtClean="0"/>
              <a:t>类</a:t>
            </a:r>
            <a:r>
              <a:rPr lang="en-US" altLang="zh-CN" sz="2400" b="1" smtClean="0"/>
              <a:t>"&lt;&lt;endl;  </a:t>
            </a:r>
            <a:endParaRPr lang="en-US" altLang="zh-CN" sz="2400" b="1" smtClean="0"/>
          </a:p>
          <a:p>
            <a:pPr>
              <a:lnSpc>
                <a:spcPct val="90000"/>
              </a:lnSpc>
              <a:buFontTx/>
              <a:buNone/>
            </a:pPr>
            <a:r>
              <a:rPr lang="en-US" altLang="zh-CN" sz="2400" b="1" smtClean="0"/>
              <a:t>}</a:t>
            </a:r>
            <a:endParaRPr lang="en-US" altLang="zh-CN" sz="2400" b="1"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4400" dirty="0"/>
              <a:t>知识扩展</a:t>
            </a:r>
            <a:endParaRPr lang="zh-CN" altLang="en-US" sz="4400" dirty="0"/>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365239" y="931119"/>
            <a:ext cx="10970168" cy="5943600"/>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80000"/>
              </a:lnSpc>
              <a:buFontTx/>
              <a:buNone/>
            </a:pPr>
            <a:r>
              <a:rPr lang="en-US" altLang="zh-CN" sz="2400" b="1" smtClean="0"/>
              <a:t>int main()   { </a:t>
            </a:r>
            <a:endParaRPr lang="en-US" altLang="zh-CN" sz="2400" b="1" smtClean="0"/>
          </a:p>
          <a:p>
            <a:pPr>
              <a:lnSpc>
                <a:spcPct val="80000"/>
              </a:lnSpc>
              <a:buFontTx/>
              <a:buNone/>
            </a:pPr>
            <a:r>
              <a:rPr lang="en-US" altLang="zh-CN" sz="2400" b="1" smtClean="0"/>
              <a:t>  A a,*pA;   B b;  C c;</a:t>
            </a:r>
            <a:endParaRPr lang="en-US" altLang="zh-CN" sz="2400" b="1" smtClean="0"/>
          </a:p>
          <a:p>
            <a:pPr>
              <a:lnSpc>
                <a:spcPct val="80000"/>
              </a:lnSpc>
              <a:buFontTx/>
              <a:buNone/>
            </a:pPr>
            <a:r>
              <a:rPr lang="en-US" altLang="zh-CN" sz="2400" b="1" smtClean="0"/>
              <a:t>  cout&lt;&lt;"---A</a:t>
            </a:r>
            <a:r>
              <a:rPr lang="zh-CN" altLang="en-US" sz="2400" b="1" smtClean="0"/>
              <a:t>类指针指向</a:t>
            </a:r>
            <a:r>
              <a:rPr lang="en-US" altLang="zh-CN" sz="2400" b="1" smtClean="0"/>
              <a:t>A</a:t>
            </a:r>
            <a:r>
              <a:rPr lang="zh-CN" altLang="en-US" sz="2400" b="1" smtClean="0"/>
              <a:t>类对象</a:t>
            </a:r>
            <a:r>
              <a:rPr lang="en-US" altLang="zh-CN" sz="2400" b="1" smtClean="0"/>
              <a:t>,</a:t>
            </a:r>
            <a:r>
              <a:rPr lang="zh-CN" altLang="en-US" sz="2400" b="1" smtClean="0"/>
              <a:t>指针的类型与所指对象的类型</a:t>
            </a:r>
            <a:r>
              <a:rPr lang="en-US" altLang="zh-CN" sz="2400" b="1" smtClean="0"/>
              <a:t>---"&lt;&lt;endl;  </a:t>
            </a:r>
            <a:endParaRPr lang="en-US" altLang="zh-CN" sz="2400" b="1" smtClean="0"/>
          </a:p>
          <a:p>
            <a:pPr>
              <a:lnSpc>
                <a:spcPct val="80000"/>
              </a:lnSpc>
              <a:buFontTx/>
              <a:buNone/>
            </a:pPr>
            <a:r>
              <a:rPr lang="en-US" altLang="zh-CN" sz="2400" b="1" smtClean="0"/>
              <a:t>  pA=&amp;a;</a:t>
            </a:r>
            <a:endParaRPr lang="en-US" altLang="zh-CN" sz="2400" b="1" smtClean="0"/>
          </a:p>
          <a:p>
            <a:pPr>
              <a:lnSpc>
                <a:spcPct val="80000"/>
              </a:lnSpc>
              <a:buFontTx/>
              <a:buNone/>
            </a:pPr>
            <a:r>
              <a:rPr lang="en-US" altLang="zh-CN" sz="2400" b="1" smtClean="0"/>
              <a:t>  frame(pA);</a:t>
            </a:r>
            <a:endParaRPr lang="en-US" altLang="zh-CN" sz="2400" b="1" smtClean="0"/>
          </a:p>
          <a:p>
            <a:pPr>
              <a:lnSpc>
                <a:spcPct val="80000"/>
              </a:lnSpc>
              <a:buFontTx/>
              <a:buNone/>
            </a:pPr>
            <a:r>
              <a:rPr lang="en-US" altLang="zh-CN" sz="2400" b="1" smtClean="0"/>
              <a:t>  cout&lt;&lt;"---A</a:t>
            </a:r>
            <a:r>
              <a:rPr lang="zh-CN" altLang="en-US" sz="2400" b="1" smtClean="0"/>
              <a:t>类指针指向</a:t>
            </a:r>
            <a:r>
              <a:rPr lang="en-US" altLang="zh-CN" sz="2400" b="1" smtClean="0"/>
              <a:t>B</a:t>
            </a:r>
            <a:r>
              <a:rPr lang="zh-CN" altLang="en-US" sz="2400" b="1" smtClean="0"/>
              <a:t>类对象</a:t>
            </a:r>
            <a:r>
              <a:rPr lang="en-US" altLang="zh-CN" sz="2400" b="1" smtClean="0"/>
              <a:t>,</a:t>
            </a:r>
            <a:r>
              <a:rPr lang="zh-CN" altLang="en-US" sz="2400" b="1" smtClean="0"/>
              <a:t>指针的类型与所指对象的类型</a:t>
            </a:r>
            <a:r>
              <a:rPr lang="en-US" altLang="zh-CN" sz="2400" b="1" smtClean="0"/>
              <a:t>---"&lt;&lt;endl;  </a:t>
            </a:r>
            <a:endParaRPr lang="en-US" altLang="zh-CN" sz="2400" b="1" smtClean="0"/>
          </a:p>
          <a:p>
            <a:pPr>
              <a:lnSpc>
                <a:spcPct val="80000"/>
              </a:lnSpc>
              <a:buFontTx/>
              <a:buNone/>
            </a:pPr>
            <a:r>
              <a:rPr lang="en-US" altLang="zh-CN" sz="2400" b="1" smtClean="0"/>
              <a:t>  pA=&amp;b;</a:t>
            </a:r>
            <a:endParaRPr lang="en-US" altLang="zh-CN" sz="2400" b="1" smtClean="0"/>
          </a:p>
          <a:p>
            <a:pPr>
              <a:lnSpc>
                <a:spcPct val="80000"/>
              </a:lnSpc>
              <a:buFontTx/>
              <a:buNone/>
            </a:pPr>
            <a:r>
              <a:rPr lang="en-US" altLang="zh-CN" sz="2400" b="1" smtClean="0"/>
              <a:t>  frame(pA);</a:t>
            </a:r>
            <a:endParaRPr lang="en-US" altLang="zh-CN" sz="2400" b="1" smtClean="0"/>
          </a:p>
          <a:p>
            <a:pPr>
              <a:lnSpc>
                <a:spcPct val="80000"/>
              </a:lnSpc>
              <a:buFontTx/>
              <a:buNone/>
            </a:pPr>
            <a:r>
              <a:rPr lang="en-US" altLang="zh-CN" sz="2400" b="1" smtClean="0"/>
              <a:t>  cout&lt;&lt;"---A</a:t>
            </a:r>
            <a:r>
              <a:rPr lang="zh-CN" altLang="en-US" sz="2400" b="1" smtClean="0"/>
              <a:t>类指针指向</a:t>
            </a:r>
            <a:r>
              <a:rPr lang="en-US" altLang="zh-CN" sz="2400" b="1" smtClean="0"/>
              <a:t>C</a:t>
            </a:r>
            <a:r>
              <a:rPr lang="zh-CN" altLang="en-US" sz="2400" b="1" smtClean="0"/>
              <a:t>类对象</a:t>
            </a:r>
            <a:r>
              <a:rPr lang="en-US" altLang="zh-CN" sz="2400" b="1" smtClean="0"/>
              <a:t>,</a:t>
            </a:r>
            <a:r>
              <a:rPr lang="zh-CN" altLang="en-US" sz="2400" b="1" smtClean="0"/>
              <a:t>指针的类型与所指对象的类型</a:t>
            </a:r>
            <a:r>
              <a:rPr lang="en-US" altLang="zh-CN" sz="2400" b="1" smtClean="0"/>
              <a:t>---"&lt;&lt;endl;  </a:t>
            </a:r>
            <a:endParaRPr lang="en-US" altLang="zh-CN" sz="2400" b="1" smtClean="0"/>
          </a:p>
          <a:p>
            <a:pPr>
              <a:lnSpc>
                <a:spcPct val="80000"/>
              </a:lnSpc>
              <a:buFontTx/>
              <a:buNone/>
            </a:pPr>
            <a:r>
              <a:rPr lang="en-US" altLang="zh-CN" sz="2400" b="1" smtClean="0"/>
              <a:t>  pA=&amp;c;</a:t>
            </a:r>
            <a:endParaRPr lang="en-US" altLang="zh-CN" sz="2400" b="1" smtClean="0"/>
          </a:p>
          <a:p>
            <a:pPr>
              <a:lnSpc>
                <a:spcPct val="80000"/>
              </a:lnSpc>
              <a:buFontTx/>
              <a:buNone/>
            </a:pPr>
            <a:r>
              <a:rPr lang="en-US" altLang="zh-CN" sz="2400" b="1" smtClean="0"/>
              <a:t>  frame(pA);</a:t>
            </a:r>
            <a:endParaRPr lang="en-US" altLang="zh-CN" sz="2400" b="1" smtClean="0"/>
          </a:p>
          <a:p>
            <a:pPr>
              <a:lnSpc>
                <a:spcPct val="80000"/>
              </a:lnSpc>
              <a:buFontTx/>
              <a:buNone/>
            </a:pPr>
            <a:r>
              <a:rPr lang="en-US" altLang="zh-CN" sz="2400" b="1" smtClean="0"/>
              <a:t>  return 1;</a:t>
            </a:r>
            <a:endParaRPr lang="en-US" altLang="zh-CN" sz="2400" b="1" smtClean="0"/>
          </a:p>
          <a:p>
            <a:pPr>
              <a:lnSpc>
                <a:spcPct val="80000"/>
              </a:lnSpc>
              <a:buFontTx/>
              <a:buNone/>
            </a:pPr>
            <a:r>
              <a:rPr lang="en-US" altLang="zh-CN" sz="2400" b="1" smtClean="0"/>
              <a:t>}</a:t>
            </a:r>
            <a:endParaRPr lang="en-US" altLang="zh-CN" sz="2400" b="1"/>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1" y="259044"/>
            <a:ext cx="4619297" cy="67207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4400" dirty="0"/>
              <a:t>知识扩展</a:t>
            </a:r>
            <a:endParaRPr lang="zh-CN" altLang="en-US" sz="4400" dirty="0"/>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
        <p:nvSpPr>
          <p:cNvPr id="19" name="Rectangle 3"/>
          <p:cNvSpPr txBox="1">
            <a:spLocks noChangeArrowheads="1"/>
          </p:cNvSpPr>
          <p:nvPr/>
        </p:nvSpPr>
        <p:spPr>
          <a:xfrm>
            <a:off x="457200" y="914406"/>
            <a:ext cx="10310648" cy="6019800"/>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80000"/>
              </a:lnSpc>
            </a:pPr>
            <a:r>
              <a:rPr lang="zh-CN" altLang="en-US" sz="2800" dirty="0" smtClean="0"/>
              <a:t>运行结果：</a:t>
            </a:r>
            <a:endParaRPr lang="zh-CN" altLang="en-US" sz="2800" dirty="0" smtClean="0"/>
          </a:p>
          <a:p>
            <a:pPr>
              <a:lnSpc>
                <a:spcPct val="80000"/>
              </a:lnSpc>
              <a:buFontTx/>
              <a:buNone/>
            </a:pPr>
            <a:r>
              <a:rPr lang="en-US" altLang="zh-CN" sz="2400" dirty="0" smtClean="0"/>
              <a:t>---A</a:t>
            </a:r>
            <a:r>
              <a:rPr lang="zh-CN" altLang="en-US" sz="2400" dirty="0" smtClean="0"/>
              <a:t>类指针指向</a:t>
            </a:r>
            <a:r>
              <a:rPr lang="en-US" altLang="zh-CN" sz="2400" dirty="0" smtClean="0"/>
              <a:t>A</a:t>
            </a:r>
            <a:r>
              <a:rPr lang="zh-CN" altLang="en-US" sz="2400" dirty="0" smtClean="0"/>
              <a:t>类对象</a:t>
            </a:r>
            <a:r>
              <a:rPr lang="en-US" altLang="zh-CN" sz="2400" dirty="0" smtClean="0"/>
              <a:t>,</a:t>
            </a:r>
            <a:r>
              <a:rPr lang="zh-CN" altLang="en-US" sz="2400" dirty="0" smtClean="0"/>
              <a:t>指针的类型与所指对象的类型</a:t>
            </a:r>
            <a:r>
              <a:rPr lang="en-US" altLang="zh-CN" sz="2400" dirty="0" smtClean="0"/>
              <a:t>---</a:t>
            </a:r>
            <a:endParaRPr lang="en-US" altLang="zh-CN" sz="2400" dirty="0" smtClean="0"/>
          </a:p>
          <a:p>
            <a:pPr>
              <a:lnSpc>
                <a:spcPct val="80000"/>
              </a:lnSpc>
              <a:buFontTx/>
              <a:buNone/>
            </a:pPr>
            <a:r>
              <a:rPr lang="en-US" altLang="zh-CN" sz="2400" dirty="0" err="1" smtClean="0"/>
              <a:t>typeid</a:t>
            </a:r>
            <a:r>
              <a:rPr lang="en-US" altLang="zh-CN" sz="2400" dirty="0" smtClean="0"/>
              <a:t>(</a:t>
            </a:r>
            <a:r>
              <a:rPr lang="en-US" altLang="zh-CN" sz="2400" dirty="0" err="1" smtClean="0"/>
              <a:t>pA</a:t>
            </a:r>
            <a:r>
              <a:rPr lang="en-US" altLang="zh-CN" sz="2400" dirty="0" smtClean="0"/>
              <a:t>):class A *</a:t>
            </a:r>
            <a:endParaRPr lang="en-US" altLang="zh-CN" sz="2400" dirty="0" smtClean="0"/>
          </a:p>
          <a:p>
            <a:pPr>
              <a:lnSpc>
                <a:spcPct val="80000"/>
              </a:lnSpc>
              <a:buFontTx/>
              <a:buNone/>
            </a:pPr>
            <a:r>
              <a:rPr lang="en-US" altLang="zh-CN" sz="2400" dirty="0" err="1" smtClean="0"/>
              <a:t>typeid</a:t>
            </a:r>
            <a:r>
              <a:rPr lang="en-US" altLang="zh-CN" sz="2400" dirty="0" smtClean="0"/>
              <a:t>(*</a:t>
            </a:r>
            <a:r>
              <a:rPr lang="en-US" altLang="zh-CN" sz="2400" dirty="0" err="1" smtClean="0"/>
              <a:t>pA</a:t>
            </a:r>
            <a:r>
              <a:rPr lang="en-US" altLang="zh-CN" sz="2400" dirty="0" smtClean="0"/>
              <a:t>):class A</a:t>
            </a:r>
            <a:endParaRPr lang="en-US" altLang="zh-CN" sz="2400" dirty="0" smtClean="0"/>
          </a:p>
          <a:p>
            <a:pPr>
              <a:lnSpc>
                <a:spcPct val="80000"/>
              </a:lnSpc>
              <a:buFontTx/>
              <a:buNone/>
            </a:pPr>
            <a:r>
              <a:rPr lang="zh-CN" altLang="en-US" sz="2400" dirty="0" smtClean="0"/>
              <a:t>不是</a:t>
            </a:r>
            <a:r>
              <a:rPr lang="en-US" altLang="zh-CN" sz="2400" dirty="0" smtClean="0"/>
              <a:t>B</a:t>
            </a:r>
            <a:r>
              <a:rPr lang="zh-CN" altLang="en-US" sz="2400" dirty="0" smtClean="0"/>
              <a:t>类</a:t>
            </a:r>
            <a:endParaRPr lang="zh-CN" altLang="en-US" sz="2400" dirty="0" smtClean="0"/>
          </a:p>
          <a:p>
            <a:pPr>
              <a:lnSpc>
                <a:spcPct val="80000"/>
              </a:lnSpc>
              <a:buFontTx/>
              <a:buNone/>
            </a:pPr>
            <a:r>
              <a:rPr lang="en-US" altLang="zh-CN" sz="2400" dirty="0" smtClean="0"/>
              <a:t>---A</a:t>
            </a:r>
            <a:r>
              <a:rPr lang="zh-CN" altLang="en-US" sz="2400" dirty="0" smtClean="0"/>
              <a:t>类指针指向</a:t>
            </a:r>
            <a:r>
              <a:rPr lang="en-US" altLang="zh-CN" sz="2400" dirty="0" smtClean="0"/>
              <a:t>B</a:t>
            </a:r>
            <a:r>
              <a:rPr lang="zh-CN" altLang="en-US" sz="2400" dirty="0" smtClean="0"/>
              <a:t>类对象</a:t>
            </a:r>
            <a:r>
              <a:rPr lang="en-US" altLang="zh-CN" sz="2400" dirty="0" smtClean="0"/>
              <a:t>,</a:t>
            </a:r>
            <a:r>
              <a:rPr lang="zh-CN" altLang="en-US" sz="2400" dirty="0" smtClean="0"/>
              <a:t>指针的类型与所指对象的类型</a:t>
            </a:r>
            <a:r>
              <a:rPr lang="en-US" altLang="zh-CN" sz="2400" dirty="0" smtClean="0"/>
              <a:t>---</a:t>
            </a:r>
            <a:endParaRPr lang="en-US" altLang="zh-CN" sz="2400" dirty="0" smtClean="0"/>
          </a:p>
          <a:p>
            <a:pPr>
              <a:lnSpc>
                <a:spcPct val="80000"/>
              </a:lnSpc>
              <a:buFontTx/>
              <a:buNone/>
            </a:pPr>
            <a:r>
              <a:rPr lang="en-US" altLang="zh-CN" sz="2400" dirty="0" err="1" smtClean="0"/>
              <a:t>typeid</a:t>
            </a:r>
            <a:r>
              <a:rPr lang="en-US" altLang="zh-CN" sz="2400" dirty="0" smtClean="0"/>
              <a:t>(</a:t>
            </a:r>
            <a:r>
              <a:rPr lang="en-US" altLang="zh-CN" sz="2400" dirty="0" err="1" smtClean="0"/>
              <a:t>pA</a:t>
            </a:r>
            <a:r>
              <a:rPr lang="en-US" altLang="zh-CN" sz="2400" dirty="0" smtClean="0"/>
              <a:t>):class A *</a:t>
            </a:r>
            <a:endParaRPr lang="en-US" altLang="zh-CN" sz="2400" dirty="0" smtClean="0"/>
          </a:p>
          <a:p>
            <a:pPr>
              <a:lnSpc>
                <a:spcPct val="80000"/>
              </a:lnSpc>
              <a:buFontTx/>
              <a:buNone/>
            </a:pPr>
            <a:r>
              <a:rPr lang="en-US" altLang="zh-CN" sz="2400" dirty="0" err="1" smtClean="0"/>
              <a:t>typeid</a:t>
            </a:r>
            <a:r>
              <a:rPr lang="en-US" altLang="zh-CN" sz="2400" dirty="0" smtClean="0"/>
              <a:t>(*</a:t>
            </a:r>
            <a:r>
              <a:rPr lang="en-US" altLang="zh-CN" sz="2400" dirty="0" err="1" smtClean="0"/>
              <a:t>pA</a:t>
            </a:r>
            <a:r>
              <a:rPr lang="en-US" altLang="zh-CN" sz="2400" dirty="0" smtClean="0"/>
              <a:t>):class B</a:t>
            </a:r>
            <a:endParaRPr lang="en-US" altLang="zh-CN" sz="2400" dirty="0" smtClean="0"/>
          </a:p>
          <a:p>
            <a:pPr>
              <a:lnSpc>
                <a:spcPct val="80000"/>
              </a:lnSpc>
              <a:buFontTx/>
              <a:buNone/>
            </a:pPr>
            <a:r>
              <a:rPr lang="zh-CN" altLang="en-US" sz="2400" dirty="0" smtClean="0"/>
              <a:t>是</a:t>
            </a:r>
            <a:r>
              <a:rPr lang="en-US" altLang="zh-CN" sz="2400" dirty="0" smtClean="0"/>
              <a:t>B</a:t>
            </a:r>
            <a:r>
              <a:rPr lang="zh-CN" altLang="en-US" sz="2400" dirty="0" smtClean="0"/>
              <a:t>类</a:t>
            </a:r>
            <a:endParaRPr lang="zh-CN" altLang="en-US" sz="2400" dirty="0" smtClean="0"/>
          </a:p>
          <a:p>
            <a:pPr>
              <a:lnSpc>
                <a:spcPct val="80000"/>
              </a:lnSpc>
              <a:buFontTx/>
              <a:buNone/>
            </a:pPr>
            <a:r>
              <a:rPr lang="en-US" altLang="zh-CN" sz="2400" dirty="0" smtClean="0"/>
              <a:t>B</a:t>
            </a:r>
            <a:r>
              <a:rPr lang="zh-CN" altLang="en-US" sz="2400" dirty="0" smtClean="0"/>
              <a:t>类中新增的</a:t>
            </a:r>
            <a:r>
              <a:rPr lang="en-US" altLang="zh-CN" sz="2400" dirty="0" smtClean="0"/>
              <a:t>f2</a:t>
            </a:r>
            <a:r>
              <a:rPr lang="zh-CN" altLang="en-US" sz="2400" dirty="0" smtClean="0"/>
              <a:t>调用</a:t>
            </a:r>
            <a:endParaRPr lang="zh-CN" altLang="en-US" sz="2400" dirty="0" smtClean="0"/>
          </a:p>
          <a:p>
            <a:pPr>
              <a:lnSpc>
                <a:spcPct val="80000"/>
              </a:lnSpc>
              <a:buFontTx/>
              <a:buNone/>
            </a:pPr>
            <a:r>
              <a:rPr lang="en-US" altLang="zh-CN" sz="2400" dirty="0" smtClean="0"/>
              <a:t>---A</a:t>
            </a:r>
            <a:r>
              <a:rPr lang="zh-CN" altLang="en-US" sz="2400" dirty="0" smtClean="0"/>
              <a:t>类指针指向</a:t>
            </a:r>
            <a:r>
              <a:rPr lang="en-US" altLang="zh-CN" sz="2400" dirty="0" smtClean="0"/>
              <a:t>C</a:t>
            </a:r>
            <a:r>
              <a:rPr lang="zh-CN" altLang="en-US" sz="2400" dirty="0" smtClean="0"/>
              <a:t>类对象</a:t>
            </a:r>
            <a:r>
              <a:rPr lang="en-US" altLang="zh-CN" sz="2400" dirty="0" smtClean="0"/>
              <a:t>,</a:t>
            </a:r>
            <a:r>
              <a:rPr lang="zh-CN" altLang="en-US" sz="2400" dirty="0" smtClean="0"/>
              <a:t>指针的类型与所指对象的类型</a:t>
            </a:r>
            <a:r>
              <a:rPr lang="en-US" altLang="zh-CN" sz="2400" dirty="0" smtClean="0"/>
              <a:t>---</a:t>
            </a:r>
            <a:endParaRPr lang="en-US" altLang="zh-CN" sz="2400" dirty="0" smtClean="0"/>
          </a:p>
          <a:p>
            <a:pPr>
              <a:lnSpc>
                <a:spcPct val="80000"/>
              </a:lnSpc>
              <a:buFontTx/>
              <a:buNone/>
            </a:pPr>
            <a:r>
              <a:rPr lang="en-US" altLang="zh-CN" sz="2400" dirty="0" err="1" smtClean="0"/>
              <a:t>typeid</a:t>
            </a:r>
            <a:r>
              <a:rPr lang="en-US" altLang="zh-CN" sz="2400" dirty="0" smtClean="0"/>
              <a:t>(</a:t>
            </a:r>
            <a:r>
              <a:rPr lang="en-US" altLang="zh-CN" sz="2400" dirty="0" err="1" smtClean="0"/>
              <a:t>pA</a:t>
            </a:r>
            <a:r>
              <a:rPr lang="en-US" altLang="zh-CN" sz="2400" dirty="0" smtClean="0"/>
              <a:t>):class A *</a:t>
            </a:r>
            <a:endParaRPr lang="en-US" altLang="zh-CN" sz="2400" dirty="0" smtClean="0"/>
          </a:p>
          <a:p>
            <a:pPr>
              <a:lnSpc>
                <a:spcPct val="80000"/>
              </a:lnSpc>
              <a:buFontTx/>
              <a:buNone/>
            </a:pPr>
            <a:r>
              <a:rPr lang="en-US" altLang="zh-CN" sz="2400" dirty="0" err="1" smtClean="0"/>
              <a:t>typeid</a:t>
            </a:r>
            <a:r>
              <a:rPr lang="en-US" altLang="zh-CN" sz="2400" dirty="0" smtClean="0"/>
              <a:t>(*</a:t>
            </a:r>
            <a:r>
              <a:rPr lang="en-US" altLang="zh-CN" sz="2400" dirty="0" err="1" smtClean="0"/>
              <a:t>pA</a:t>
            </a:r>
            <a:r>
              <a:rPr lang="en-US" altLang="zh-CN" sz="2400" dirty="0" smtClean="0"/>
              <a:t>):class C</a:t>
            </a:r>
            <a:endParaRPr lang="en-US" altLang="zh-CN" sz="2400" dirty="0" smtClean="0"/>
          </a:p>
          <a:p>
            <a:pPr>
              <a:lnSpc>
                <a:spcPct val="80000"/>
              </a:lnSpc>
              <a:buFontTx/>
              <a:buNone/>
            </a:pPr>
            <a:r>
              <a:rPr lang="zh-CN" altLang="en-US" sz="2400" dirty="0" smtClean="0"/>
              <a:t>不是</a:t>
            </a:r>
            <a:r>
              <a:rPr lang="en-US" altLang="zh-CN" sz="2400" dirty="0" smtClean="0"/>
              <a:t>B</a:t>
            </a:r>
            <a:r>
              <a:rPr lang="zh-CN" altLang="en-US" sz="2400" dirty="0" smtClean="0"/>
              <a:t>类</a:t>
            </a:r>
            <a:endParaRPr lang="zh-CN" altLang="en-US" sz="2400" dirty="0" smtClean="0"/>
          </a:p>
          <a:p>
            <a:pPr>
              <a:lnSpc>
                <a:spcPct val="80000"/>
              </a:lnSpc>
              <a:buFontTx/>
              <a:buNone/>
            </a:pPr>
            <a:r>
              <a:rPr lang="en-US" altLang="zh-CN" sz="2400" dirty="0" smtClean="0"/>
              <a:t>Press any key to continue</a:t>
            </a:r>
            <a:endParaRPr lang="en-US" altLang="zh-CN" sz="2400" dirty="0"/>
          </a:p>
        </p:txBody>
      </p:sp>
      <p:sp>
        <p:nvSpPr>
          <p:cNvPr id="20" name="AutoShape 5"/>
          <p:cNvSpPr/>
          <p:nvPr/>
        </p:nvSpPr>
        <p:spPr bwMode="auto">
          <a:xfrm>
            <a:off x="4800600" y="5143506"/>
            <a:ext cx="3124200" cy="1028700"/>
          </a:xfrm>
          <a:prstGeom prst="borderCallout2">
            <a:avLst>
              <a:gd name="adj1" fmla="val 11111"/>
              <a:gd name="adj2" fmla="val -2440"/>
              <a:gd name="adj3" fmla="val 11111"/>
              <a:gd name="adj4" fmla="val -29829"/>
              <a:gd name="adj5" fmla="val 69444"/>
              <a:gd name="adj6" fmla="val -58333"/>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21" name="Text Box 4"/>
          <p:cNvSpPr txBox="1">
            <a:spLocks noChangeArrowheads="1"/>
          </p:cNvSpPr>
          <p:nvPr/>
        </p:nvSpPr>
        <p:spPr bwMode="auto">
          <a:xfrm>
            <a:off x="4724400" y="5244666"/>
            <a:ext cx="3124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dirty="0"/>
              <a:t>因为精确比较，所以没能调</a:t>
            </a:r>
            <a:r>
              <a:rPr lang="en-US" altLang="zh-CN" sz="2400" dirty="0"/>
              <a:t>f2</a:t>
            </a:r>
            <a:r>
              <a:rPr lang="zh-CN" altLang="en-US" sz="2400" dirty="0"/>
              <a:t>，不够灵活</a:t>
            </a:r>
            <a:endParaRPr lang="zh-CN" altLang="en-US" sz="2400" dirty="0"/>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0" y="259044"/>
            <a:ext cx="3008380" cy="67207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zh-CN" altLang="en-US" sz="4265" b="1" dirty="0">
                <a:solidFill>
                  <a:srgbClr val="005DA2"/>
                </a:solidFill>
                <a:latin typeface="微软雅黑" panose="020B0503020204020204" pitchFamily="34" charset="-122"/>
                <a:ea typeface="微软雅黑" panose="020B0503020204020204" pitchFamily="34" charset="-122"/>
              </a:rPr>
              <a:t>小结</a:t>
            </a:r>
            <a:endParaRPr lang="en-GB" sz="2400" b="1" dirty="0">
              <a:solidFill>
                <a:srgbClr val="005DA2"/>
              </a:solidFill>
              <a:latin typeface="微软雅黑" panose="020B0503020204020204" pitchFamily="34" charset="-122"/>
              <a:ea typeface="微软雅黑" panose="020B0503020204020204" pitchFamily="34" charset="-122"/>
            </a:endParaRPr>
          </a:p>
        </p:txBody>
      </p:sp>
      <p:sp>
        <p:nvSpPr>
          <p:cNvPr id="11" name="Parallelogram 21"/>
          <p:cNvSpPr/>
          <p:nvPr/>
        </p:nvSpPr>
        <p:spPr>
          <a:xfrm>
            <a:off x="9514760" y="-3821"/>
            <a:ext cx="2211840" cy="4808977"/>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2" name="Parallelogram 22"/>
          <p:cNvSpPr/>
          <p:nvPr/>
        </p:nvSpPr>
        <p:spPr>
          <a:xfrm>
            <a:off x="10128448" y="2049024"/>
            <a:ext cx="2211840" cy="4808977"/>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
        <p:nvSpPr>
          <p:cNvPr id="23" name="Content Placeholder 2"/>
          <p:cNvSpPr txBox="1"/>
          <p:nvPr/>
        </p:nvSpPr>
        <p:spPr bwMode="auto">
          <a:xfrm>
            <a:off x="306844" y="931119"/>
            <a:ext cx="9514760" cy="532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Font typeface="Wingdings 2" panose="05020102010507070707" pitchFamily="18" charset="2"/>
              <a:buNone/>
              <a:defRPr/>
            </a:pPr>
            <a:r>
              <a:rPr lang="zh-CN" altLang="zh-CN" b="1" dirty="0" smtClean="0">
                <a:solidFill>
                  <a:sysClr val="windowText" lastClr="000000"/>
                </a:solidFill>
                <a:latin typeface="宋体" panose="02010600030101010101" pitchFamily="2" charset="-122"/>
              </a:rPr>
              <a:t>1</a:t>
            </a:r>
            <a:r>
              <a:rPr lang="zh-CN" altLang="en-US" b="1" dirty="0" smtClean="0">
                <a:solidFill>
                  <a:sysClr val="windowText" lastClr="000000"/>
                </a:solidFill>
                <a:latin typeface="宋体" panose="02010600030101010101" pitchFamily="2" charset="-122"/>
              </a:rPr>
              <a:t>、运算符重载</a:t>
            </a:r>
            <a:endParaRPr lang="zh-CN" altLang="en-US" b="1" dirty="0" smtClean="0">
              <a:solidFill>
                <a:sysClr val="windowText" lastClr="000000"/>
              </a:solidFill>
              <a:latin typeface="宋体" panose="02010600030101010101" pitchFamily="2" charset="-122"/>
            </a:endParaRPr>
          </a:p>
          <a:p>
            <a:pPr>
              <a:buFont typeface="Wingdings 2" panose="05020102010507070707" pitchFamily="18" charset="2"/>
              <a:buNone/>
              <a:defRPr/>
            </a:pPr>
            <a:r>
              <a:rPr lang="zh-CN" altLang="en-US" dirty="0" smtClean="0">
                <a:solidFill>
                  <a:sysClr val="windowText" lastClr="000000"/>
                </a:solidFill>
                <a:latin typeface="Constantia" panose="02030602050306030303"/>
              </a:rPr>
              <a:t>通过定义运算符重载函数可以实现运算符的重载，即对于用户定义的类的对象，可以使用系统定义的运算符。运算符重载函数可以是成员函数或友元函数。一般将双目运算符重载为友元函数，单目运算符重载为成员函数。由于友元的使用会破坏类的封装性，因此从原则上说，要尽量将运算符函数作为成员函数。</a:t>
            </a:r>
            <a:endParaRPr lang="zh-CN" altLang="en-US" dirty="0" smtClean="0">
              <a:solidFill>
                <a:sysClr val="windowText" lastClr="000000"/>
              </a:solidFill>
              <a:latin typeface="Constantia" panose="02030602050306030303"/>
            </a:endParaRPr>
          </a:p>
          <a:p>
            <a:pPr>
              <a:buFont typeface="Wingdings 2" panose="05020102010507070707" pitchFamily="18" charset="2"/>
              <a:buNone/>
              <a:defRPr/>
            </a:pPr>
            <a:r>
              <a:rPr lang="zh-CN" altLang="zh-CN" b="1" dirty="0" smtClean="0">
                <a:solidFill>
                  <a:sysClr val="windowText" lastClr="000000"/>
                </a:solidFill>
                <a:latin typeface="宋体" panose="02010600030101010101" pitchFamily="2" charset="-122"/>
              </a:rPr>
              <a:t>2</a:t>
            </a:r>
            <a:r>
              <a:rPr lang="zh-CN" altLang="en-US" b="1" dirty="0" smtClean="0">
                <a:solidFill>
                  <a:sysClr val="windowText" lastClr="000000"/>
                </a:solidFill>
                <a:latin typeface="宋体" panose="02010600030101010101" pitchFamily="2" charset="-122"/>
              </a:rPr>
              <a:t>、重载为成员函数与友元函数的区别</a:t>
            </a:r>
            <a:endParaRPr lang="zh-CN" altLang="en-US" b="1" dirty="0" smtClean="0">
              <a:solidFill>
                <a:sysClr val="windowText" lastClr="000000"/>
              </a:solidFill>
              <a:latin typeface="宋体" panose="02010600030101010101" pitchFamily="2" charset="-122"/>
            </a:endParaRPr>
          </a:p>
          <a:p>
            <a:pPr>
              <a:buFont typeface="Wingdings 2" panose="05020102010507070707" pitchFamily="18" charset="2"/>
              <a:buNone/>
              <a:defRPr/>
            </a:pPr>
            <a:r>
              <a:rPr lang="zh-CN" altLang="en-US" dirty="0" smtClean="0">
                <a:solidFill>
                  <a:sysClr val="windowText" lastClr="000000"/>
                </a:solidFill>
                <a:latin typeface="Constantia" panose="02030602050306030303"/>
              </a:rPr>
              <a:t>如果将运算符重载作为成员函数，由于它可以通过</a:t>
            </a:r>
            <a:r>
              <a:rPr lang="en-US" altLang="zh-CN" dirty="0" smtClean="0">
                <a:solidFill>
                  <a:sysClr val="windowText" lastClr="000000"/>
                </a:solidFill>
                <a:latin typeface="Constantia" panose="02030602050306030303"/>
              </a:rPr>
              <a:t>this</a:t>
            </a:r>
            <a:r>
              <a:rPr lang="zh-CN" altLang="en-US" dirty="0" smtClean="0">
                <a:solidFill>
                  <a:sysClr val="windowText" lastClr="000000"/>
                </a:solidFill>
                <a:latin typeface="Constantia" panose="02030602050306030303"/>
              </a:rPr>
              <a:t>指针自由访问本类的数据成员，因此可以少写一个函数的参数。但必须要求运算表达式第一个参数</a:t>
            </a:r>
            <a:r>
              <a:rPr lang="en-US" altLang="zh-CN" dirty="0" smtClean="0">
                <a:solidFill>
                  <a:sysClr val="windowText" lastClr="000000"/>
                </a:solidFill>
                <a:latin typeface="Constantia" panose="02030602050306030303"/>
              </a:rPr>
              <a:t>(</a:t>
            </a:r>
            <a:r>
              <a:rPr lang="zh-CN" altLang="en-US" dirty="0" smtClean="0">
                <a:solidFill>
                  <a:sysClr val="windowText" lastClr="000000"/>
                </a:solidFill>
                <a:latin typeface="Constantia" panose="02030602050306030303"/>
              </a:rPr>
              <a:t>即运算符左侧的操作数</a:t>
            </a:r>
            <a:r>
              <a:rPr lang="en-US" altLang="zh-CN" dirty="0" smtClean="0">
                <a:solidFill>
                  <a:sysClr val="windowText" lastClr="000000"/>
                </a:solidFill>
                <a:latin typeface="Constantia" panose="02030602050306030303"/>
              </a:rPr>
              <a:t>)</a:t>
            </a:r>
            <a:r>
              <a:rPr lang="zh-CN" altLang="en-US" dirty="0" smtClean="0">
                <a:solidFill>
                  <a:sysClr val="windowText" lastClr="000000"/>
                </a:solidFill>
                <a:latin typeface="Constantia" panose="02030602050306030303"/>
              </a:rPr>
              <a:t>是一个类对象，因为必须通过类的对象去调用该类的成员函数。而且重载函数的返回值与该对象类型相同，只有运算符重载函数返回值与该对象同类型，运算结果才有意义。</a:t>
            </a:r>
            <a:endParaRPr lang="zh-CN" altLang="en-US" dirty="0" smtClean="0">
              <a:solidFill>
                <a:sysClr val="windowText" lastClr="000000"/>
              </a:solidFill>
              <a:latin typeface="Constantia" panose="02030602050306030303"/>
            </a:endParaRPr>
          </a:p>
          <a:p>
            <a:pPr>
              <a:defRPr/>
            </a:pPr>
            <a:endParaRPr lang="zh-CN" altLang="en-US" dirty="0" smtClean="0">
              <a:solidFill>
                <a:sysClr val="windowText" lastClr="000000"/>
              </a:solidFill>
              <a:latin typeface="Constantia" panose="02030602050306030303"/>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dissolve">
                                      <p:cBhvr>
                                        <p:cTn id="16" dur="500"/>
                                        <p:tgtEl>
                                          <p:spTgt spid="4">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53" presetClass="entr" presetSubtype="16" fill="hold" nodeType="withEffect">
                                  <p:stCondLst>
                                    <p:cond delay="200"/>
                                  </p:stCondLst>
                                  <p:childTnLst>
                                    <p:set>
                                      <p:cBhvr>
                                        <p:cTn id="28" dur="1" fill="hold">
                                          <p:stCondLst>
                                            <p:cond delay="0"/>
                                          </p:stCondLst>
                                        </p:cTn>
                                        <p:tgtEl>
                                          <p:spTgt spid="38"/>
                                        </p:tgtEl>
                                        <p:attrNameLst>
                                          <p:attrName>style.visibility</p:attrName>
                                        </p:attrNameLst>
                                      </p:cBhvr>
                                      <p:to>
                                        <p:strVal val="visible"/>
                                      </p:to>
                                    </p:set>
                                    <p:anim calcmode="lin" valueType="num">
                                      <p:cBhvr>
                                        <p:cTn id="29" dur="500" fill="hold"/>
                                        <p:tgtEl>
                                          <p:spTgt spid="38"/>
                                        </p:tgtEl>
                                        <p:attrNameLst>
                                          <p:attrName>ppt_w</p:attrName>
                                        </p:attrNameLst>
                                      </p:cBhvr>
                                      <p:tavLst>
                                        <p:tav tm="0">
                                          <p:val>
                                            <p:fltVal val="0"/>
                                          </p:val>
                                        </p:tav>
                                        <p:tav tm="100000">
                                          <p:val>
                                            <p:strVal val="#ppt_w"/>
                                          </p:val>
                                        </p:tav>
                                      </p:tavLst>
                                    </p:anim>
                                    <p:anim calcmode="lin" valueType="num">
                                      <p:cBhvr>
                                        <p:cTn id="30" dur="500" fill="hold"/>
                                        <p:tgtEl>
                                          <p:spTgt spid="38"/>
                                        </p:tgtEl>
                                        <p:attrNameLst>
                                          <p:attrName>ppt_h</p:attrName>
                                        </p:attrNameLst>
                                      </p:cBhvr>
                                      <p:tavLst>
                                        <p:tav tm="0">
                                          <p:val>
                                            <p:fltVal val="0"/>
                                          </p:val>
                                        </p:tav>
                                        <p:tav tm="100000">
                                          <p:val>
                                            <p:strVal val="#ppt_h"/>
                                          </p:val>
                                        </p:tav>
                                      </p:tavLst>
                                    </p:anim>
                                    <p:animEffect transition="in" filter="fade">
                                      <p:cBhvr>
                                        <p:cTn id="31" dur="500"/>
                                        <p:tgtEl>
                                          <p:spTgt spid="38"/>
                                        </p:tgtEl>
                                      </p:cBhvr>
                                    </p:animEffect>
                                  </p:childTnLst>
                                </p:cTn>
                              </p:par>
                              <p:par>
                                <p:cTn id="32" presetID="53" presetClass="entr" presetSubtype="16" fill="hold" nodeType="withEffect">
                                  <p:stCondLst>
                                    <p:cond delay="40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nodeType="withEffect">
                                  <p:stCondLst>
                                    <p:cond delay="60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cTn>
                              </p:par>
                              <p:par>
                                <p:cTn id="42" presetID="53" presetClass="entr" presetSubtype="16" fill="hold" nodeType="withEffect">
                                  <p:stCondLst>
                                    <p:cond delay="80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animBg="1"/>
      <p:bldP spid="12"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0" y="259044"/>
            <a:ext cx="3008380" cy="67207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zh-CN" altLang="en-US" sz="4265" b="1" dirty="0">
                <a:solidFill>
                  <a:srgbClr val="005DA2"/>
                </a:solidFill>
                <a:latin typeface="微软雅黑" panose="020B0503020204020204" pitchFamily="34" charset="-122"/>
                <a:ea typeface="微软雅黑" panose="020B0503020204020204" pitchFamily="34" charset="-122"/>
              </a:rPr>
              <a:t>小结</a:t>
            </a:r>
            <a:endParaRPr lang="en-GB" sz="2400" b="1" dirty="0">
              <a:solidFill>
                <a:srgbClr val="005DA2"/>
              </a:solidFill>
              <a:latin typeface="微软雅黑" panose="020B0503020204020204" pitchFamily="34" charset="-122"/>
              <a:ea typeface="微软雅黑" panose="020B0503020204020204" pitchFamily="34" charset="-122"/>
            </a:endParaRPr>
          </a:p>
        </p:txBody>
      </p:sp>
      <p:sp>
        <p:nvSpPr>
          <p:cNvPr id="11" name="Parallelogram 21"/>
          <p:cNvSpPr/>
          <p:nvPr/>
        </p:nvSpPr>
        <p:spPr>
          <a:xfrm>
            <a:off x="9514760" y="-3821"/>
            <a:ext cx="2211840" cy="4808977"/>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2" name="Parallelogram 22"/>
          <p:cNvSpPr/>
          <p:nvPr/>
        </p:nvSpPr>
        <p:spPr>
          <a:xfrm>
            <a:off x="10128448" y="2049024"/>
            <a:ext cx="2211840" cy="4808977"/>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
        <p:nvSpPr>
          <p:cNvPr id="24" name="Content Placeholder 2"/>
          <p:cNvSpPr txBox="1"/>
          <p:nvPr/>
        </p:nvSpPr>
        <p:spPr bwMode="auto">
          <a:xfrm>
            <a:off x="467532" y="931119"/>
            <a:ext cx="9274629" cy="553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Font typeface="Wingdings 2" panose="05020102010507070707" pitchFamily="18" charset="2"/>
              <a:buNone/>
              <a:defRPr/>
            </a:pPr>
            <a:r>
              <a:rPr lang="zh-CN" altLang="zh-CN" b="1" dirty="0" smtClean="0">
                <a:solidFill>
                  <a:sysClr val="windowText" lastClr="000000"/>
                </a:solidFill>
                <a:latin typeface="宋体" panose="02010600030101010101" pitchFamily="2" charset="-122"/>
              </a:rPr>
              <a:t>3</a:t>
            </a:r>
            <a:r>
              <a:rPr lang="zh-CN" altLang="en-US" b="1" dirty="0" smtClean="0">
                <a:solidFill>
                  <a:sysClr val="windowText" lastClr="000000"/>
                </a:solidFill>
                <a:latin typeface="宋体" panose="02010600030101010101" pitchFamily="2" charset="-122"/>
              </a:rPr>
              <a:t>、不同类型数据间的转换</a:t>
            </a:r>
            <a:endParaRPr lang="zh-CN" altLang="en-US" b="1" dirty="0" smtClean="0">
              <a:solidFill>
                <a:sysClr val="windowText" lastClr="000000"/>
              </a:solidFill>
              <a:latin typeface="宋体" panose="02010600030101010101" pitchFamily="2" charset="-122"/>
            </a:endParaRPr>
          </a:p>
          <a:p>
            <a:pPr>
              <a:buFont typeface="Wingdings 2" panose="05020102010507070707" pitchFamily="18" charset="2"/>
              <a:buNone/>
              <a:defRPr/>
            </a:pPr>
            <a:r>
              <a:rPr lang="zh-CN" altLang="en-US" dirty="0" smtClean="0">
                <a:solidFill>
                  <a:sysClr val="windowText" lastClr="000000"/>
                </a:solidFill>
                <a:latin typeface="Constantia" panose="02030602050306030303"/>
              </a:rPr>
              <a:t>对于标准类型的转换，编译系统有章可循，知道怎样进行转换。而对于用户自己声明的类型，编译系统并不知道怎样进行转换。需要定义转换构造函数实现将一个其它类型的数据转换成一个类的对象，定义类型转换函数将一个类的对象转换成其它类型的数据。</a:t>
            </a:r>
            <a:endParaRPr lang="zh-CN" altLang="en-US" dirty="0" smtClean="0">
              <a:solidFill>
                <a:sysClr val="windowText" lastClr="000000"/>
              </a:solidFill>
              <a:latin typeface="Constantia" panose="02030602050306030303"/>
            </a:endParaRPr>
          </a:p>
          <a:p>
            <a:pPr>
              <a:buFont typeface="Wingdings 2" panose="05020102010507070707" pitchFamily="18" charset="2"/>
              <a:buNone/>
              <a:defRPr/>
            </a:pPr>
            <a:r>
              <a:rPr lang="zh-CN" altLang="zh-CN" b="1" dirty="0" smtClean="0">
                <a:solidFill>
                  <a:sysClr val="windowText" lastClr="000000"/>
                </a:solidFill>
                <a:latin typeface="宋体" panose="02010600030101010101" pitchFamily="2" charset="-122"/>
              </a:rPr>
              <a:t>4</a:t>
            </a:r>
            <a:r>
              <a:rPr lang="zh-CN" altLang="en-US" b="1" dirty="0" smtClean="0">
                <a:solidFill>
                  <a:sysClr val="windowText" lastClr="000000"/>
                </a:solidFill>
                <a:latin typeface="宋体" panose="02010600030101010101" pitchFamily="2" charset="-122"/>
              </a:rPr>
              <a:t>、多态性的概念</a:t>
            </a:r>
            <a:endParaRPr lang="zh-CN" altLang="en-US" b="1" dirty="0" smtClean="0">
              <a:solidFill>
                <a:sysClr val="windowText" lastClr="000000"/>
              </a:solidFill>
              <a:latin typeface="宋体" panose="02010600030101010101" pitchFamily="2" charset="-122"/>
            </a:endParaRPr>
          </a:p>
          <a:p>
            <a:pPr>
              <a:buFont typeface="Wingdings 2" panose="05020102010507070707" pitchFamily="18" charset="2"/>
              <a:buNone/>
              <a:defRPr/>
            </a:pPr>
            <a:r>
              <a:rPr lang="zh-CN" altLang="en-US" dirty="0" smtClean="0">
                <a:solidFill>
                  <a:sysClr val="windowText" lastClr="000000"/>
                </a:solidFill>
                <a:latin typeface="Constantia" panose="02030602050306030303"/>
              </a:rPr>
              <a:t>从系统实现的角度看，多态性分为两种：静态多态和动态多态。以前学过的函数重载和运算符重载实现的多态性属于静态多态性，在程序编译时系统就能决定调用的是哪个函数，因此静态多态性又称为编译时的多态性。静态多态性是通过函数的重载实现的</a:t>
            </a:r>
            <a:r>
              <a:rPr lang="en-US" altLang="zh-CN" dirty="0" smtClean="0">
                <a:solidFill>
                  <a:sysClr val="windowText" lastClr="000000"/>
                </a:solidFill>
                <a:latin typeface="Constantia" panose="02030602050306030303"/>
              </a:rPr>
              <a:t>(</a:t>
            </a:r>
            <a:r>
              <a:rPr lang="zh-CN" altLang="en-US" dirty="0" smtClean="0">
                <a:solidFill>
                  <a:sysClr val="windowText" lastClr="000000"/>
                </a:solidFill>
                <a:latin typeface="Constantia" panose="02030602050306030303"/>
              </a:rPr>
              <a:t>运算符重载实质上也是函数重载</a:t>
            </a:r>
            <a:r>
              <a:rPr lang="en-US" altLang="zh-CN" dirty="0" smtClean="0">
                <a:solidFill>
                  <a:sysClr val="windowText" lastClr="000000"/>
                </a:solidFill>
                <a:latin typeface="Constantia" panose="02030602050306030303"/>
              </a:rPr>
              <a:t>)</a:t>
            </a:r>
            <a:r>
              <a:rPr lang="zh-CN" altLang="en-US" dirty="0" smtClean="0">
                <a:solidFill>
                  <a:sysClr val="windowText" lastClr="000000"/>
                </a:solidFill>
                <a:latin typeface="Constantia" panose="02030602050306030303"/>
              </a:rPr>
              <a:t>。动态多态是在程序运行过程中才动态地确定操作所针对的对象。它又称运行时的多态性。动态多态是通过虚函数实现的。</a:t>
            </a:r>
            <a:endParaRPr lang="zh-CN" altLang="en-US" dirty="0" smtClean="0">
              <a:solidFill>
                <a:sysClr val="windowText" lastClr="000000"/>
              </a:solidFill>
              <a:latin typeface="Constantia" panose="02030602050306030303"/>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dissolve">
                                      <p:cBhvr>
                                        <p:cTn id="16" dur="500"/>
                                        <p:tgtEl>
                                          <p:spTgt spid="4">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53" presetClass="entr" presetSubtype="16" fill="hold" nodeType="withEffect">
                                  <p:stCondLst>
                                    <p:cond delay="200"/>
                                  </p:stCondLst>
                                  <p:childTnLst>
                                    <p:set>
                                      <p:cBhvr>
                                        <p:cTn id="28" dur="1" fill="hold">
                                          <p:stCondLst>
                                            <p:cond delay="0"/>
                                          </p:stCondLst>
                                        </p:cTn>
                                        <p:tgtEl>
                                          <p:spTgt spid="38"/>
                                        </p:tgtEl>
                                        <p:attrNameLst>
                                          <p:attrName>style.visibility</p:attrName>
                                        </p:attrNameLst>
                                      </p:cBhvr>
                                      <p:to>
                                        <p:strVal val="visible"/>
                                      </p:to>
                                    </p:set>
                                    <p:anim calcmode="lin" valueType="num">
                                      <p:cBhvr>
                                        <p:cTn id="29" dur="500" fill="hold"/>
                                        <p:tgtEl>
                                          <p:spTgt spid="38"/>
                                        </p:tgtEl>
                                        <p:attrNameLst>
                                          <p:attrName>ppt_w</p:attrName>
                                        </p:attrNameLst>
                                      </p:cBhvr>
                                      <p:tavLst>
                                        <p:tav tm="0">
                                          <p:val>
                                            <p:fltVal val="0"/>
                                          </p:val>
                                        </p:tav>
                                        <p:tav tm="100000">
                                          <p:val>
                                            <p:strVal val="#ppt_w"/>
                                          </p:val>
                                        </p:tav>
                                      </p:tavLst>
                                    </p:anim>
                                    <p:anim calcmode="lin" valueType="num">
                                      <p:cBhvr>
                                        <p:cTn id="30" dur="500" fill="hold"/>
                                        <p:tgtEl>
                                          <p:spTgt spid="38"/>
                                        </p:tgtEl>
                                        <p:attrNameLst>
                                          <p:attrName>ppt_h</p:attrName>
                                        </p:attrNameLst>
                                      </p:cBhvr>
                                      <p:tavLst>
                                        <p:tav tm="0">
                                          <p:val>
                                            <p:fltVal val="0"/>
                                          </p:val>
                                        </p:tav>
                                        <p:tav tm="100000">
                                          <p:val>
                                            <p:strVal val="#ppt_h"/>
                                          </p:val>
                                        </p:tav>
                                      </p:tavLst>
                                    </p:anim>
                                    <p:animEffect transition="in" filter="fade">
                                      <p:cBhvr>
                                        <p:cTn id="31" dur="500"/>
                                        <p:tgtEl>
                                          <p:spTgt spid="38"/>
                                        </p:tgtEl>
                                      </p:cBhvr>
                                    </p:animEffect>
                                  </p:childTnLst>
                                </p:cTn>
                              </p:par>
                              <p:par>
                                <p:cTn id="32" presetID="53" presetClass="entr" presetSubtype="16" fill="hold" nodeType="withEffect">
                                  <p:stCondLst>
                                    <p:cond delay="40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nodeType="withEffect">
                                  <p:stCondLst>
                                    <p:cond delay="60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cTn>
                              </p:par>
                              <p:par>
                                <p:cTn id="42" presetID="53" presetClass="entr" presetSubtype="16" fill="hold" nodeType="withEffect">
                                  <p:stCondLst>
                                    <p:cond delay="80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animBg="1"/>
      <p:bldP spid="12"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0" y="259044"/>
            <a:ext cx="3008380" cy="67207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zh-CN" altLang="en-US" sz="4265" b="1" dirty="0">
                <a:solidFill>
                  <a:srgbClr val="005DA2"/>
                </a:solidFill>
                <a:latin typeface="微软雅黑" panose="020B0503020204020204" pitchFamily="34" charset="-122"/>
                <a:ea typeface="微软雅黑" panose="020B0503020204020204" pitchFamily="34" charset="-122"/>
              </a:rPr>
              <a:t>小结</a:t>
            </a:r>
            <a:endParaRPr lang="en-GB" sz="2400" b="1" dirty="0">
              <a:solidFill>
                <a:srgbClr val="005DA2"/>
              </a:solidFill>
              <a:latin typeface="微软雅黑" panose="020B0503020204020204" pitchFamily="34" charset="-122"/>
              <a:ea typeface="微软雅黑" panose="020B0503020204020204" pitchFamily="34" charset="-122"/>
            </a:endParaRPr>
          </a:p>
        </p:txBody>
      </p:sp>
      <p:sp>
        <p:nvSpPr>
          <p:cNvPr id="11" name="Parallelogram 21"/>
          <p:cNvSpPr/>
          <p:nvPr/>
        </p:nvSpPr>
        <p:spPr>
          <a:xfrm>
            <a:off x="9514760" y="-3821"/>
            <a:ext cx="2211840" cy="4808977"/>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sp>
        <p:nvSpPr>
          <p:cNvPr id="12" name="Parallelogram 22"/>
          <p:cNvSpPr/>
          <p:nvPr/>
        </p:nvSpPr>
        <p:spPr>
          <a:xfrm>
            <a:off x="10128448" y="2049024"/>
            <a:ext cx="2211840" cy="4808977"/>
          </a:xfrm>
          <a:prstGeom prst="parallelogram">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prstClr val="white"/>
              </a:solidFill>
            </a:endParaRPr>
          </a:p>
        </p:txBody>
      </p:sp>
      <p:cxnSp>
        <p:nvCxnSpPr>
          <p:cNvPr id="13" name="直接连接符 12"/>
          <p:cNvCxnSpPr/>
          <p:nvPr/>
        </p:nvCxnSpPr>
        <p:spPr>
          <a:xfrm>
            <a:off x="945934" y="934033"/>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7843690" y="312469"/>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530064" y="312772"/>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201312" y="312469"/>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185088" y="312469"/>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5857163" y="312469"/>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
        <p:nvSpPr>
          <p:cNvPr id="24" name="Content Placeholder 2"/>
          <p:cNvSpPr txBox="1"/>
          <p:nvPr/>
        </p:nvSpPr>
        <p:spPr bwMode="auto">
          <a:xfrm>
            <a:off x="410363" y="1097008"/>
            <a:ext cx="9157572"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Font typeface="Wingdings 2" panose="05020102010507070707" pitchFamily="18" charset="2"/>
              <a:buNone/>
              <a:defRPr/>
            </a:pPr>
            <a:r>
              <a:rPr lang="zh-CN" altLang="zh-CN" b="1" dirty="0" smtClean="0">
                <a:solidFill>
                  <a:sysClr val="windowText" lastClr="000000"/>
                </a:solidFill>
                <a:latin typeface="宋体" panose="02010600030101010101" pitchFamily="2" charset="-122"/>
              </a:rPr>
              <a:t>5</a:t>
            </a:r>
            <a:r>
              <a:rPr lang="zh-CN" altLang="en-US" b="1" dirty="0" smtClean="0">
                <a:solidFill>
                  <a:sysClr val="windowText" lastClr="000000"/>
                </a:solidFill>
                <a:latin typeface="宋体" panose="02010600030101010101" pitchFamily="2" charset="-122"/>
              </a:rPr>
              <a:t>、虚函数的定义和使用方法</a:t>
            </a:r>
            <a:endParaRPr lang="zh-CN" altLang="en-US" b="1" dirty="0" smtClean="0">
              <a:solidFill>
                <a:sysClr val="windowText" lastClr="000000"/>
              </a:solidFill>
              <a:latin typeface="宋体" panose="02010600030101010101" pitchFamily="2" charset="-122"/>
            </a:endParaRPr>
          </a:p>
          <a:p>
            <a:pPr>
              <a:buFont typeface="Wingdings 2" panose="05020102010507070707" pitchFamily="18" charset="2"/>
              <a:buNone/>
              <a:defRPr/>
            </a:pPr>
            <a:r>
              <a:rPr lang="zh-CN" altLang="en-US" dirty="0" smtClean="0">
                <a:solidFill>
                  <a:sysClr val="windowText" lastClr="000000"/>
                </a:solidFill>
                <a:latin typeface="Constantia" panose="02030602050306030303"/>
              </a:rPr>
              <a:t>在基类中由</a:t>
            </a:r>
            <a:r>
              <a:rPr lang="en-US" altLang="zh-CN" dirty="0" smtClean="0">
                <a:solidFill>
                  <a:sysClr val="windowText" lastClr="000000"/>
                </a:solidFill>
                <a:latin typeface="Constantia" panose="02030602050306030303"/>
              </a:rPr>
              <a:t>virtual</a:t>
            </a:r>
            <a:r>
              <a:rPr lang="zh-CN" altLang="en-US" dirty="0" smtClean="0">
                <a:solidFill>
                  <a:sysClr val="windowText" lastClr="000000"/>
                </a:solidFill>
                <a:latin typeface="Constantia" panose="02030602050306030303"/>
              </a:rPr>
              <a:t>声明成员函数为虚函数。虚函数的作用是允许在派生类中重新定义与基类同名的函数，并且可以通过基类指针或引用来访问派生类中的同名函数。</a:t>
            </a:r>
            <a:endParaRPr lang="zh-CN" altLang="en-US" dirty="0" smtClean="0">
              <a:solidFill>
                <a:sysClr val="windowText" lastClr="000000"/>
              </a:solidFill>
              <a:latin typeface="Constantia" panose="02030602050306030303"/>
            </a:endParaRPr>
          </a:p>
          <a:p>
            <a:pPr>
              <a:buFont typeface="Wingdings 2" panose="05020102010507070707" pitchFamily="18" charset="2"/>
              <a:buNone/>
              <a:defRPr/>
            </a:pPr>
            <a:r>
              <a:rPr lang="zh-CN" altLang="zh-CN" b="1" dirty="0" smtClean="0">
                <a:solidFill>
                  <a:sysClr val="windowText" lastClr="000000"/>
                </a:solidFill>
                <a:latin typeface="宋体" panose="02010600030101010101" pitchFamily="2" charset="-122"/>
              </a:rPr>
              <a:t>6</a:t>
            </a:r>
            <a:r>
              <a:rPr lang="zh-CN" altLang="en-US" b="1" dirty="0" smtClean="0">
                <a:solidFill>
                  <a:sysClr val="windowText" lastClr="000000"/>
                </a:solidFill>
                <a:latin typeface="宋体" panose="02010600030101010101" pitchFamily="2" charset="-122"/>
              </a:rPr>
              <a:t>、纯虚函数和抽象类的定义</a:t>
            </a:r>
            <a:endParaRPr lang="zh-CN" altLang="en-US" b="1" dirty="0" smtClean="0">
              <a:solidFill>
                <a:sysClr val="windowText" lastClr="000000"/>
              </a:solidFill>
              <a:latin typeface="宋体" panose="02010600030101010101" pitchFamily="2" charset="-122"/>
            </a:endParaRPr>
          </a:p>
          <a:p>
            <a:pPr>
              <a:buFont typeface="Wingdings 2" panose="05020102010507070707" pitchFamily="18" charset="2"/>
              <a:buNone/>
              <a:defRPr/>
            </a:pPr>
            <a:r>
              <a:rPr lang="zh-CN" altLang="en-US" dirty="0" smtClean="0">
                <a:solidFill>
                  <a:sysClr val="windowText" lastClr="000000"/>
                </a:solidFill>
                <a:latin typeface="Constantia" panose="02030602050306030303"/>
              </a:rPr>
              <a:t>在虚函数的定义中不仅有</a:t>
            </a:r>
            <a:r>
              <a:rPr lang="en-US" altLang="zh-CN" dirty="0" smtClean="0">
                <a:solidFill>
                  <a:sysClr val="windowText" lastClr="000000"/>
                </a:solidFill>
                <a:latin typeface="Constantia" panose="02030602050306030303"/>
              </a:rPr>
              <a:t>virtual</a:t>
            </a:r>
            <a:r>
              <a:rPr lang="zh-CN" altLang="en-US" dirty="0" smtClean="0">
                <a:solidFill>
                  <a:sysClr val="windowText" lastClr="000000"/>
                </a:solidFill>
                <a:latin typeface="Constantia" panose="02030602050306030303"/>
              </a:rPr>
              <a:t>，还有</a:t>
            </a:r>
            <a:r>
              <a:rPr lang="en-US" altLang="zh-CN" dirty="0" smtClean="0">
                <a:solidFill>
                  <a:sysClr val="windowText" lastClr="000000"/>
                </a:solidFill>
                <a:latin typeface="Constantia" panose="02030602050306030303"/>
              </a:rPr>
              <a:t>=0</a:t>
            </a:r>
            <a:r>
              <a:rPr lang="zh-CN" altLang="en-US" dirty="0" smtClean="0">
                <a:solidFill>
                  <a:sysClr val="windowText" lastClr="000000"/>
                </a:solidFill>
                <a:latin typeface="Constantia" panose="02030602050306030303"/>
              </a:rPr>
              <a:t>，表示该函数是一个纯虚函数。包含纯虚函数的类是一个抽象类，不能定义抽象类的对象。</a:t>
            </a:r>
            <a:endParaRPr lang="zh-CN" altLang="en-US" dirty="0" smtClean="0">
              <a:solidFill>
                <a:sysClr val="windowText" lastClr="000000"/>
              </a:solidFill>
              <a:latin typeface="Constantia" panose="02030602050306030303"/>
            </a:endParaRPr>
          </a:p>
          <a:p>
            <a:pPr>
              <a:buFont typeface="Wingdings 2" panose="05020102010507070707" pitchFamily="18" charset="2"/>
              <a:buNone/>
              <a:defRPr/>
            </a:pPr>
            <a:r>
              <a:rPr lang="zh-CN" altLang="zh-CN" b="1" dirty="0" smtClean="0">
                <a:solidFill>
                  <a:sysClr val="windowText" lastClr="000000"/>
                </a:solidFill>
                <a:latin typeface="宋体" panose="02010600030101010101" pitchFamily="2" charset="-122"/>
              </a:rPr>
              <a:t>7</a:t>
            </a:r>
            <a:r>
              <a:rPr lang="zh-CN" altLang="en-US" b="1" dirty="0" smtClean="0">
                <a:solidFill>
                  <a:sysClr val="windowText" lastClr="000000"/>
                </a:solidFill>
                <a:latin typeface="宋体" panose="02010600030101010101" pitchFamily="2" charset="-122"/>
              </a:rPr>
              <a:t>、面向对象程序设计的基本思想</a:t>
            </a:r>
            <a:endParaRPr lang="zh-CN" altLang="en-US" b="1" dirty="0" smtClean="0">
              <a:solidFill>
                <a:sysClr val="windowText" lastClr="000000"/>
              </a:solidFill>
              <a:latin typeface="宋体" panose="02010600030101010101" pitchFamily="2" charset="-122"/>
            </a:endParaRPr>
          </a:p>
          <a:p>
            <a:pPr>
              <a:buFont typeface="Wingdings 2" panose="05020102010507070707" pitchFamily="18" charset="2"/>
              <a:buNone/>
              <a:defRPr/>
            </a:pPr>
            <a:r>
              <a:rPr lang="zh-CN" altLang="en-US" dirty="0" smtClean="0">
                <a:solidFill>
                  <a:sysClr val="windowText" lastClr="000000"/>
                </a:solidFill>
                <a:latin typeface="Constantia" panose="02030602050306030303"/>
              </a:rPr>
              <a:t>面向对象的程序具有以下的两个特性：界面的继承性。这里派生类的界面继承了基类界面的某些特性；实现的继承。派生类可以使用从基类继承的某些特性从而简化派生类的设计。</a:t>
            </a:r>
            <a:endParaRPr lang="zh-CN" altLang="en-US" dirty="0" smtClean="0">
              <a:solidFill>
                <a:sysClr val="windowText" lastClr="000000"/>
              </a:solidFill>
              <a:latin typeface="Constantia" panose="02030602050306030303"/>
            </a:endParaRPr>
          </a:p>
          <a:p>
            <a:pPr>
              <a:defRPr/>
            </a:pPr>
            <a:endParaRPr lang="zh-CN" altLang="en-US" dirty="0" smtClean="0">
              <a:solidFill>
                <a:sysClr val="windowText" lastClr="000000"/>
              </a:solidFill>
              <a:latin typeface="Constantia" panose="02030602050306030303"/>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dissolve">
                                      <p:cBhvr>
                                        <p:cTn id="16" dur="500"/>
                                        <p:tgtEl>
                                          <p:spTgt spid="4">
                                            <p:txEl>
                                              <p:pRg st="0" end="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par>
                                <p:cTn id="27" presetID="53" presetClass="entr" presetSubtype="16" fill="hold" nodeType="withEffect">
                                  <p:stCondLst>
                                    <p:cond delay="200"/>
                                  </p:stCondLst>
                                  <p:childTnLst>
                                    <p:set>
                                      <p:cBhvr>
                                        <p:cTn id="28" dur="1" fill="hold">
                                          <p:stCondLst>
                                            <p:cond delay="0"/>
                                          </p:stCondLst>
                                        </p:cTn>
                                        <p:tgtEl>
                                          <p:spTgt spid="38"/>
                                        </p:tgtEl>
                                        <p:attrNameLst>
                                          <p:attrName>style.visibility</p:attrName>
                                        </p:attrNameLst>
                                      </p:cBhvr>
                                      <p:to>
                                        <p:strVal val="visible"/>
                                      </p:to>
                                    </p:set>
                                    <p:anim calcmode="lin" valueType="num">
                                      <p:cBhvr>
                                        <p:cTn id="29" dur="500" fill="hold"/>
                                        <p:tgtEl>
                                          <p:spTgt spid="38"/>
                                        </p:tgtEl>
                                        <p:attrNameLst>
                                          <p:attrName>ppt_w</p:attrName>
                                        </p:attrNameLst>
                                      </p:cBhvr>
                                      <p:tavLst>
                                        <p:tav tm="0">
                                          <p:val>
                                            <p:fltVal val="0"/>
                                          </p:val>
                                        </p:tav>
                                        <p:tav tm="100000">
                                          <p:val>
                                            <p:strVal val="#ppt_w"/>
                                          </p:val>
                                        </p:tav>
                                      </p:tavLst>
                                    </p:anim>
                                    <p:anim calcmode="lin" valueType="num">
                                      <p:cBhvr>
                                        <p:cTn id="30" dur="500" fill="hold"/>
                                        <p:tgtEl>
                                          <p:spTgt spid="38"/>
                                        </p:tgtEl>
                                        <p:attrNameLst>
                                          <p:attrName>ppt_h</p:attrName>
                                        </p:attrNameLst>
                                      </p:cBhvr>
                                      <p:tavLst>
                                        <p:tav tm="0">
                                          <p:val>
                                            <p:fltVal val="0"/>
                                          </p:val>
                                        </p:tav>
                                        <p:tav tm="100000">
                                          <p:val>
                                            <p:strVal val="#ppt_h"/>
                                          </p:val>
                                        </p:tav>
                                      </p:tavLst>
                                    </p:anim>
                                    <p:animEffect transition="in" filter="fade">
                                      <p:cBhvr>
                                        <p:cTn id="31" dur="500"/>
                                        <p:tgtEl>
                                          <p:spTgt spid="38"/>
                                        </p:tgtEl>
                                      </p:cBhvr>
                                    </p:animEffect>
                                  </p:childTnLst>
                                </p:cTn>
                              </p:par>
                              <p:par>
                                <p:cTn id="32" presetID="53" presetClass="entr" presetSubtype="16" fill="hold" nodeType="withEffect">
                                  <p:stCondLst>
                                    <p:cond delay="400"/>
                                  </p:stCondLst>
                                  <p:childTnLst>
                                    <p:set>
                                      <p:cBhvr>
                                        <p:cTn id="33" dur="1" fill="hold">
                                          <p:stCondLst>
                                            <p:cond delay="0"/>
                                          </p:stCondLst>
                                        </p:cTn>
                                        <p:tgtEl>
                                          <p:spTgt spid="29"/>
                                        </p:tgtEl>
                                        <p:attrNameLst>
                                          <p:attrName>style.visibility</p:attrName>
                                        </p:attrNameLst>
                                      </p:cBhvr>
                                      <p:to>
                                        <p:strVal val="visible"/>
                                      </p:to>
                                    </p:set>
                                    <p:anim calcmode="lin" valueType="num">
                                      <p:cBhvr>
                                        <p:cTn id="34" dur="500" fill="hold"/>
                                        <p:tgtEl>
                                          <p:spTgt spid="29"/>
                                        </p:tgtEl>
                                        <p:attrNameLst>
                                          <p:attrName>ppt_w</p:attrName>
                                        </p:attrNameLst>
                                      </p:cBhvr>
                                      <p:tavLst>
                                        <p:tav tm="0">
                                          <p:val>
                                            <p:fltVal val="0"/>
                                          </p:val>
                                        </p:tav>
                                        <p:tav tm="100000">
                                          <p:val>
                                            <p:strVal val="#ppt_w"/>
                                          </p:val>
                                        </p:tav>
                                      </p:tavLst>
                                    </p:anim>
                                    <p:anim calcmode="lin" valueType="num">
                                      <p:cBhvr>
                                        <p:cTn id="35" dur="500" fill="hold"/>
                                        <p:tgtEl>
                                          <p:spTgt spid="29"/>
                                        </p:tgtEl>
                                        <p:attrNameLst>
                                          <p:attrName>ppt_h</p:attrName>
                                        </p:attrNameLst>
                                      </p:cBhvr>
                                      <p:tavLst>
                                        <p:tav tm="0">
                                          <p:val>
                                            <p:fltVal val="0"/>
                                          </p:val>
                                        </p:tav>
                                        <p:tav tm="100000">
                                          <p:val>
                                            <p:strVal val="#ppt_h"/>
                                          </p:val>
                                        </p:tav>
                                      </p:tavLst>
                                    </p:anim>
                                    <p:animEffect transition="in" filter="fade">
                                      <p:cBhvr>
                                        <p:cTn id="36" dur="500"/>
                                        <p:tgtEl>
                                          <p:spTgt spid="29"/>
                                        </p:tgtEl>
                                      </p:cBhvr>
                                    </p:animEffect>
                                  </p:childTnLst>
                                </p:cTn>
                              </p:par>
                              <p:par>
                                <p:cTn id="37" presetID="53" presetClass="entr" presetSubtype="16" fill="hold" nodeType="withEffect">
                                  <p:stCondLst>
                                    <p:cond delay="60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cTn>
                              </p:par>
                              <p:par>
                                <p:cTn id="42" presetID="53" presetClass="entr" presetSubtype="16" fill="hold" nodeType="withEffect">
                                  <p:stCondLst>
                                    <p:cond delay="80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1" grpId="0" animBg="1"/>
      <p:bldP spid="12"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 y="0"/>
            <a:ext cx="12192001" cy="6858000"/>
          </a:xfrm>
          <a:prstGeom prst="rect">
            <a:avLst/>
          </a:prstGeom>
        </p:spPr>
      </p:pic>
      <p:sp>
        <p:nvSpPr>
          <p:cNvPr id="11" name="Rectangle 3"/>
          <p:cNvSpPr txBox="1">
            <a:spLocks noChangeArrowheads="1"/>
          </p:cNvSpPr>
          <p:nvPr/>
        </p:nvSpPr>
        <p:spPr>
          <a:xfrm>
            <a:off x="3858375" y="2172072"/>
            <a:ext cx="7326677" cy="1557339"/>
          </a:xfrm>
          <a:prstGeom prst="rect">
            <a:avLst/>
          </a:prstGeom>
        </p:spPr>
        <p:txBody>
          <a:bodyPr vert="horz" lIns="121920" tIns="60960" rIns="121920" bIns="6096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4265" b="1" dirty="0" smtClean="0">
                <a:solidFill>
                  <a:srgbClr val="005DA2"/>
                </a:solidFill>
                <a:latin typeface="微软雅黑" panose="020B0503020204020204" pitchFamily="34" charset="-122"/>
                <a:ea typeface="微软雅黑" panose="020B0503020204020204" pitchFamily="34" charset="-122"/>
              </a:rPr>
              <a:t>                          </a:t>
            </a:r>
            <a:r>
              <a:rPr lang="zh-CN" altLang="en-US" sz="4800" b="1" dirty="0" smtClean="0">
                <a:solidFill>
                  <a:srgbClr val="005DA2"/>
                </a:solidFill>
                <a:latin typeface="微软雅黑" panose="020B0503020204020204" pitchFamily="34" charset="-122"/>
                <a:ea typeface="微软雅黑" panose="020B0503020204020204" pitchFamily="34" charset="-122"/>
              </a:rPr>
              <a:t>感谢</a:t>
            </a:r>
            <a:r>
              <a:rPr lang="zh-CN" altLang="en-US" sz="4800" b="1" dirty="0">
                <a:solidFill>
                  <a:srgbClr val="005DA2"/>
                </a:solidFill>
                <a:latin typeface="微软雅黑" panose="020B0503020204020204" pitchFamily="34" charset="-122"/>
                <a:ea typeface="微软雅黑" panose="020B0503020204020204" pitchFamily="34" charset="-122"/>
              </a:rPr>
              <a:t>观看</a:t>
            </a:r>
            <a:endParaRPr lang="zh-CN" altLang="en-US" sz="4800" b="1" dirty="0">
              <a:solidFill>
                <a:srgbClr val="005DA2"/>
              </a:solidFill>
              <a:latin typeface="微软雅黑" panose="020B0503020204020204" pitchFamily="34" charset="-122"/>
              <a:ea typeface="微软雅黑" panose="020B0503020204020204" pitchFamily="34" charset="-122"/>
            </a:endParaRPr>
          </a:p>
        </p:txBody>
      </p:sp>
      <p:cxnSp>
        <p:nvCxnSpPr>
          <p:cNvPr id="13" name="直接连接符 5"/>
          <p:cNvCxnSpPr>
            <a:cxnSpLocks noChangeShapeType="1"/>
          </p:cNvCxnSpPr>
          <p:nvPr/>
        </p:nvCxnSpPr>
        <p:spPr bwMode="auto">
          <a:xfrm flipH="1">
            <a:off x="5231905" y="3315471"/>
            <a:ext cx="6157068" cy="0"/>
          </a:xfrm>
          <a:prstGeom prst="line">
            <a:avLst/>
          </a:prstGeom>
          <a:noFill/>
          <a:ln w="127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9"/>
          <p:cNvSpPr>
            <a:spLocks noChangeArrowheads="1"/>
          </p:cNvSpPr>
          <p:nvPr/>
        </p:nvSpPr>
        <p:spPr bwMode="auto">
          <a:xfrm>
            <a:off x="11636592" y="2530839"/>
            <a:ext cx="555408" cy="2146300"/>
          </a:xfrm>
          <a:prstGeom prst="rect">
            <a:avLst/>
          </a:prstGeom>
          <a:solidFill>
            <a:schemeClr val="accent1"/>
          </a:solidFill>
          <a:ln>
            <a:noFill/>
          </a:ln>
        </p:spPr>
        <p:txBody>
          <a:bodyPr lIns="91409" tIns="45705" rIns="91409" bIns="45705"/>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400">
              <a:solidFill>
                <a:prstClr val="black"/>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10522657" y="3517740"/>
            <a:ext cx="576064" cy="577112"/>
            <a:chOff x="6084168" y="1274820"/>
            <a:chExt cx="432048" cy="432834"/>
          </a:xfrm>
        </p:grpSpPr>
        <p:sp>
          <p:nvSpPr>
            <p:cNvPr id="21"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2"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27" name="组合 26"/>
          <p:cNvGrpSpPr/>
          <p:nvPr/>
        </p:nvGrpSpPr>
        <p:grpSpPr>
          <a:xfrm>
            <a:off x="8906226" y="3518788"/>
            <a:ext cx="576064" cy="576064"/>
            <a:chOff x="4788024" y="1275213"/>
            <a:chExt cx="432048" cy="432048"/>
          </a:xfrm>
        </p:grpSpPr>
        <p:sp>
          <p:nvSpPr>
            <p:cNvPr id="2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0" name="组合 29"/>
          <p:cNvGrpSpPr/>
          <p:nvPr/>
        </p:nvGrpSpPr>
        <p:grpSpPr>
          <a:xfrm>
            <a:off x="9715018" y="3517740"/>
            <a:ext cx="577111" cy="577112"/>
            <a:chOff x="5436096" y="1274820"/>
            <a:chExt cx="432833" cy="432834"/>
          </a:xfrm>
        </p:grpSpPr>
        <p:sp>
          <p:nvSpPr>
            <p:cNvPr id="3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3" name="组合 32"/>
          <p:cNvGrpSpPr/>
          <p:nvPr/>
        </p:nvGrpSpPr>
        <p:grpSpPr>
          <a:xfrm>
            <a:off x="7399069" y="3518788"/>
            <a:ext cx="577111" cy="577112"/>
            <a:chOff x="3491880" y="1274820"/>
            <a:chExt cx="432833" cy="432834"/>
          </a:xfrm>
        </p:grpSpPr>
        <p:sp>
          <p:nvSpPr>
            <p:cNvPr id="34"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5"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6" name="组合 35"/>
          <p:cNvGrpSpPr/>
          <p:nvPr/>
        </p:nvGrpSpPr>
        <p:grpSpPr>
          <a:xfrm>
            <a:off x="8152647" y="3517740"/>
            <a:ext cx="577111" cy="577112"/>
            <a:chOff x="4139952" y="1274820"/>
            <a:chExt cx="432833" cy="432834"/>
          </a:xfrm>
        </p:grpSpPr>
        <p:sp>
          <p:nvSpPr>
            <p:cNvPr id="37"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8"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advClick="0">
        <p14:flip dir="r"/>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11"/>
                                        </p:tgtEl>
                                        <p:attrNameLst>
                                          <p:attrName>ppt_y</p:attrName>
                                        </p:attrNameLst>
                                      </p:cBhvr>
                                      <p:tavLst>
                                        <p:tav tm="0">
                                          <p:val>
                                            <p:strVal val="#ppt_y"/>
                                          </p:val>
                                        </p:tav>
                                        <p:tav tm="100000">
                                          <p:val>
                                            <p:strVal val="#ppt_y"/>
                                          </p:val>
                                        </p:tav>
                                      </p:tavLst>
                                    </p:anim>
                                    <p:anim calcmode="lin" valueType="num">
                                      <p:cBhvr>
                                        <p:cTn id="13"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11"/>
                                        </p:tgtEl>
                                      </p:cBhvr>
                                    </p:animEffect>
                                  </p:childTnLst>
                                </p:cTn>
                              </p:par>
                            </p:childTnLst>
                          </p:cTn>
                        </p:par>
                        <p:par>
                          <p:cTn id="16" fill="hold">
                            <p:stCondLst>
                              <p:cond delay="2450"/>
                            </p:stCondLst>
                            <p:childTnLst>
                              <p:par>
                                <p:cTn id="17" presetID="22" presetClass="entr" presetSubtype="2"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right)">
                                      <p:cBhvr>
                                        <p:cTn id="19" dur="1000"/>
                                        <p:tgtEl>
                                          <p:spTgt spid="13"/>
                                        </p:tgtEl>
                                      </p:cBhvr>
                                    </p:animEffect>
                                  </p:childTnLst>
                                </p:cTn>
                              </p:par>
                            </p:childTnLst>
                          </p:cTn>
                        </p:par>
                        <p:par>
                          <p:cTn id="20" fill="hold">
                            <p:stCondLst>
                              <p:cond delay="3450"/>
                            </p:stCondLst>
                            <p:childTnLst>
                              <p:par>
                                <p:cTn id="21" presetID="53" presetClass="entr" presetSubtype="16"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 calcmode="lin" valueType="num">
                                      <p:cBhvr>
                                        <p:cTn id="23" dur="500" fill="hold"/>
                                        <p:tgtEl>
                                          <p:spTgt spid="33"/>
                                        </p:tgtEl>
                                        <p:attrNameLst>
                                          <p:attrName>ppt_w</p:attrName>
                                        </p:attrNameLst>
                                      </p:cBhvr>
                                      <p:tavLst>
                                        <p:tav tm="0">
                                          <p:val>
                                            <p:fltVal val="0"/>
                                          </p:val>
                                        </p:tav>
                                        <p:tav tm="100000">
                                          <p:val>
                                            <p:strVal val="#ppt_w"/>
                                          </p:val>
                                        </p:tav>
                                      </p:tavLst>
                                    </p:anim>
                                    <p:anim calcmode="lin" valueType="num">
                                      <p:cBhvr>
                                        <p:cTn id="24" dur="500" fill="hold"/>
                                        <p:tgtEl>
                                          <p:spTgt spid="33"/>
                                        </p:tgtEl>
                                        <p:attrNameLst>
                                          <p:attrName>ppt_h</p:attrName>
                                        </p:attrNameLst>
                                      </p:cBhvr>
                                      <p:tavLst>
                                        <p:tav tm="0">
                                          <p:val>
                                            <p:fltVal val="0"/>
                                          </p:val>
                                        </p:tav>
                                        <p:tav tm="100000">
                                          <p:val>
                                            <p:strVal val="#ppt_h"/>
                                          </p:val>
                                        </p:tav>
                                      </p:tavLst>
                                    </p:anim>
                                    <p:animEffect transition="in" filter="fade">
                                      <p:cBhvr>
                                        <p:cTn id="25" dur="500"/>
                                        <p:tgtEl>
                                          <p:spTgt spid="33"/>
                                        </p:tgtEl>
                                      </p:cBhvr>
                                    </p:animEffect>
                                  </p:childTnLst>
                                </p:cTn>
                              </p:par>
                              <p:par>
                                <p:cTn id="26" presetID="53" presetClass="entr" presetSubtype="16" fill="hold" nodeType="withEffect">
                                  <p:stCondLst>
                                    <p:cond delay="20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par>
                                <p:cTn id="31" presetID="53" presetClass="entr" presetSubtype="16" fill="hold" nodeType="withEffect">
                                  <p:stCondLst>
                                    <p:cond delay="400"/>
                                  </p:stCondLst>
                                  <p:childTnLst>
                                    <p:set>
                                      <p:cBhvr>
                                        <p:cTn id="32" dur="1" fill="hold">
                                          <p:stCondLst>
                                            <p:cond delay="0"/>
                                          </p:stCondLst>
                                        </p:cTn>
                                        <p:tgtEl>
                                          <p:spTgt spid="27"/>
                                        </p:tgtEl>
                                        <p:attrNameLst>
                                          <p:attrName>style.visibility</p:attrName>
                                        </p:attrNameLst>
                                      </p:cBhvr>
                                      <p:to>
                                        <p:strVal val="visible"/>
                                      </p:to>
                                    </p:set>
                                    <p:anim calcmode="lin" valueType="num">
                                      <p:cBhvr>
                                        <p:cTn id="33" dur="500" fill="hold"/>
                                        <p:tgtEl>
                                          <p:spTgt spid="27"/>
                                        </p:tgtEl>
                                        <p:attrNameLst>
                                          <p:attrName>ppt_w</p:attrName>
                                        </p:attrNameLst>
                                      </p:cBhvr>
                                      <p:tavLst>
                                        <p:tav tm="0">
                                          <p:val>
                                            <p:fltVal val="0"/>
                                          </p:val>
                                        </p:tav>
                                        <p:tav tm="100000">
                                          <p:val>
                                            <p:strVal val="#ppt_w"/>
                                          </p:val>
                                        </p:tav>
                                      </p:tavLst>
                                    </p:anim>
                                    <p:anim calcmode="lin" valueType="num">
                                      <p:cBhvr>
                                        <p:cTn id="34" dur="500" fill="hold"/>
                                        <p:tgtEl>
                                          <p:spTgt spid="27"/>
                                        </p:tgtEl>
                                        <p:attrNameLst>
                                          <p:attrName>ppt_h</p:attrName>
                                        </p:attrNameLst>
                                      </p:cBhvr>
                                      <p:tavLst>
                                        <p:tav tm="0">
                                          <p:val>
                                            <p:fltVal val="0"/>
                                          </p:val>
                                        </p:tav>
                                        <p:tav tm="100000">
                                          <p:val>
                                            <p:strVal val="#ppt_h"/>
                                          </p:val>
                                        </p:tav>
                                      </p:tavLst>
                                    </p:anim>
                                    <p:animEffect transition="in" filter="fade">
                                      <p:cBhvr>
                                        <p:cTn id="35" dur="500"/>
                                        <p:tgtEl>
                                          <p:spTgt spid="27"/>
                                        </p:tgtEl>
                                      </p:cBhvr>
                                    </p:animEffect>
                                  </p:childTnLst>
                                </p:cTn>
                              </p:par>
                              <p:par>
                                <p:cTn id="36" presetID="53" presetClass="entr" presetSubtype="16" fill="hold" nodeType="withEffect">
                                  <p:stCondLst>
                                    <p:cond delay="600"/>
                                  </p:stCondLst>
                                  <p:childTnLst>
                                    <p:set>
                                      <p:cBhvr>
                                        <p:cTn id="37" dur="1" fill="hold">
                                          <p:stCondLst>
                                            <p:cond delay="0"/>
                                          </p:stCondLst>
                                        </p:cTn>
                                        <p:tgtEl>
                                          <p:spTgt spid="30"/>
                                        </p:tgtEl>
                                        <p:attrNameLst>
                                          <p:attrName>style.visibility</p:attrName>
                                        </p:attrNameLst>
                                      </p:cBhvr>
                                      <p:to>
                                        <p:strVal val="visible"/>
                                      </p:to>
                                    </p:set>
                                    <p:anim calcmode="lin" valueType="num">
                                      <p:cBhvr>
                                        <p:cTn id="38" dur="500" fill="hold"/>
                                        <p:tgtEl>
                                          <p:spTgt spid="30"/>
                                        </p:tgtEl>
                                        <p:attrNameLst>
                                          <p:attrName>ppt_w</p:attrName>
                                        </p:attrNameLst>
                                      </p:cBhvr>
                                      <p:tavLst>
                                        <p:tav tm="0">
                                          <p:val>
                                            <p:fltVal val="0"/>
                                          </p:val>
                                        </p:tav>
                                        <p:tav tm="100000">
                                          <p:val>
                                            <p:strVal val="#ppt_w"/>
                                          </p:val>
                                        </p:tav>
                                      </p:tavLst>
                                    </p:anim>
                                    <p:anim calcmode="lin" valueType="num">
                                      <p:cBhvr>
                                        <p:cTn id="39" dur="500" fill="hold"/>
                                        <p:tgtEl>
                                          <p:spTgt spid="30"/>
                                        </p:tgtEl>
                                        <p:attrNameLst>
                                          <p:attrName>ppt_h</p:attrName>
                                        </p:attrNameLst>
                                      </p:cBhvr>
                                      <p:tavLst>
                                        <p:tav tm="0">
                                          <p:val>
                                            <p:fltVal val="0"/>
                                          </p:val>
                                        </p:tav>
                                        <p:tav tm="100000">
                                          <p:val>
                                            <p:strVal val="#ppt_h"/>
                                          </p:val>
                                        </p:tav>
                                      </p:tavLst>
                                    </p:anim>
                                    <p:animEffect transition="in" filter="fade">
                                      <p:cBhvr>
                                        <p:cTn id="40" dur="500"/>
                                        <p:tgtEl>
                                          <p:spTgt spid="30"/>
                                        </p:tgtEl>
                                      </p:cBhvr>
                                    </p:animEffect>
                                  </p:childTnLst>
                                </p:cTn>
                              </p:par>
                              <p:par>
                                <p:cTn id="41" presetID="53" presetClass="entr" presetSubtype="16" fill="hold" nodeType="withEffect">
                                  <p:stCondLst>
                                    <p:cond delay="80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fltVal val="0"/>
                                          </p:val>
                                        </p:tav>
                                        <p:tav tm="100000">
                                          <p:val>
                                            <p:strVal val="#ppt_h"/>
                                          </p:val>
                                        </p:tav>
                                      </p:tavLst>
                                    </p:anim>
                                    <p:animEffect transition="in" filter="fade">
                                      <p:cBhvr>
                                        <p:cTn id="4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4"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5205" y="187960"/>
            <a:ext cx="7868285" cy="666336"/>
          </a:xfrm>
          <a:prstGeom prst="rect">
            <a:avLst/>
          </a:prstGeom>
          <a:noFill/>
        </p:spPr>
        <p:txBody>
          <a:bodyPr wrap="square" rtlCol="0">
            <a:spAutoFit/>
          </a:bodyPr>
          <a:lstStyle/>
          <a:p>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6.</a:t>
            </a:r>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zh-CN" sz="373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lang="zh-CN" altLang="en-US"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运算符</a:t>
            </a:r>
            <a:r>
              <a:rPr lang="zh-CN" altLang="en-US"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重载的方法</a:t>
            </a:r>
            <a:endParaRPr lang="zh-CN" altLang="en-US" sz="373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39445" y="1143000"/>
            <a:ext cx="11288395" cy="3970318"/>
          </a:xfrm>
          <a:prstGeom prst="rect">
            <a:avLst/>
          </a:prstGeom>
          <a:noFill/>
        </p:spPr>
        <p:txBody>
          <a:bodyPr wrap="square" rtlCol="0">
            <a:spAutoFit/>
          </a:bodyPr>
          <a:lstStyle/>
          <a:p>
            <a:pPr algn="l" fontAlgn="auto">
              <a:lnSpc>
                <a:spcPct val="150000"/>
              </a:lnSpc>
            </a:pPr>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运算符重载实质上是函数的重载。</a:t>
            </a:r>
            <a:endParaRPr lang="zh-CN" altLang="en-US" sz="2400" b="1" dirty="0" smtClean="0">
              <a:latin typeface="宋体" panose="02010600030101010101" pitchFamily="2" charset="-122"/>
              <a:ea typeface="宋体" panose="02010600030101010101" pitchFamily="2" charset="-122"/>
            </a:endParaRPr>
          </a:p>
          <a:p>
            <a:pPr algn="l" fontAlgn="auto">
              <a:lnSpc>
                <a:spcPct val="150000"/>
              </a:lnSpc>
            </a:pPr>
            <a:r>
              <a:rPr lang="zh-CN" altLang="en-US" sz="2400" dirty="0" smtClean="0">
                <a:latin typeface="宋体" panose="02010600030101010101" pitchFamily="2" charset="-122"/>
                <a:ea typeface="宋体" panose="02010600030101010101" pitchFamily="2" charset="-122"/>
              </a:rPr>
              <a:t>  运算符重载函数的一般格式如下：</a:t>
            </a:r>
            <a:endParaRPr lang="zh-CN" altLang="en-US" sz="2400" dirty="0" smtClean="0">
              <a:latin typeface="宋体" panose="02010600030101010101" pitchFamily="2" charset="-122"/>
              <a:ea typeface="宋体" panose="02010600030101010101" pitchFamily="2" charset="-122"/>
            </a:endParaRPr>
          </a:p>
          <a:p>
            <a:pPr algn="l" fontAlgn="auto">
              <a:lnSpc>
                <a:spcPct val="150000"/>
              </a:lnSpc>
            </a:pPr>
            <a:r>
              <a:rPr lang="zh-CN" altLang="en-US" sz="2400" dirty="0" smtClean="0">
                <a:solidFill>
                  <a:schemeClr val="tx1">
                    <a:lumMod val="75000"/>
                    <a:lumOff val="25000"/>
                  </a:schemeClr>
                </a:solidFill>
                <a:latin typeface="宋体" panose="02010600030101010101" pitchFamily="2" charset="-122"/>
                <a:ea typeface="宋体" panose="02010600030101010101" pitchFamily="2" charset="-122"/>
              </a:rPr>
              <a:t>    </a:t>
            </a:r>
            <a:r>
              <a:rPr lang="zh-CN" altLang="en-US" sz="2400" b="1" dirty="0" smtClean="0">
                <a:solidFill>
                  <a:srgbClr val="FF0000"/>
                </a:solidFill>
                <a:latin typeface="宋体" panose="02010600030101010101" pitchFamily="2" charset="-122"/>
                <a:ea typeface="宋体" panose="02010600030101010101" pitchFamily="2" charset="-122"/>
              </a:rPr>
              <a:t>函数类型 operator 运算符名称 (形参表列)</a:t>
            </a:r>
            <a:endParaRPr lang="zh-CN" altLang="en-US" sz="2400" b="1" dirty="0" smtClean="0">
              <a:solidFill>
                <a:srgbClr val="FF0000"/>
              </a:solidFill>
              <a:latin typeface="宋体" panose="02010600030101010101" pitchFamily="2" charset="-122"/>
              <a:ea typeface="宋体" panose="02010600030101010101" pitchFamily="2" charset="-122"/>
            </a:endParaRPr>
          </a:p>
          <a:p>
            <a:pPr algn="l" fontAlgn="auto">
              <a:lnSpc>
                <a:spcPct val="150000"/>
              </a:lnSpc>
            </a:pPr>
            <a:r>
              <a:rPr lang="zh-CN" altLang="en-US" sz="2400" b="1" dirty="0" smtClean="0">
                <a:solidFill>
                  <a:srgbClr val="FF0000"/>
                </a:solidFill>
                <a:latin typeface="宋体" panose="02010600030101010101" pitchFamily="2" charset="-122"/>
                <a:ea typeface="宋体" panose="02010600030101010101" pitchFamily="2" charset="-122"/>
              </a:rPr>
              <a:t>    {对运算符的重载处理}</a:t>
            </a:r>
            <a:endParaRPr lang="zh-CN" altLang="en-US" sz="2400" b="1" dirty="0" smtClean="0">
              <a:solidFill>
                <a:srgbClr val="FF0000"/>
              </a:solidFill>
              <a:latin typeface="宋体" panose="02010600030101010101" pitchFamily="2" charset="-122"/>
              <a:ea typeface="宋体" panose="02010600030101010101" pitchFamily="2" charset="-122"/>
            </a:endParaRPr>
          </a:p>
          <a:p>
            <a:pPr algn="l" fontAlgn="auto">
              <a:lnSpc>
                <a:spcPct val="150000"/>
              </a:lnSpc>
            </a:pPr>
            <a:r>
              <a:rPr lang="zh-CN" altLang="en-US" sz="2400" dirty="0" smtClean="0">
                <a:latin typeface="宋体" panose="02010600030101010101" pitchFamily="2" charset="-122"/>
                <a:ea typeface="宋体" panose="02010600030101010101" pitchFamily="2" charset="-122"/>
                <a:sym typeface="+mn-ea"/>
              </a:rPr>
              <a:t>  例如，若要对用户定义的类型Complex重载实现加法操作，重载函数原型如下： </a:t>
            </a:r>
            <a:endParaRPr lang="zh-CN" altLang="en-US" sz="2400" dirty="0" smtClean="0">
              <a:latin typeface="宋体" panose="02010600030101010101" pitchFamily="2" charset="-122"/>
              <a:ea typeface="宋体" panose="02010600030101010101" pitchFamily="2" charset="-122"/>
            </a:endParaRPr>
          </a:p>
          <a:p>
            <a:pPr algn="l" fontAlgn="auto">
              <a:lnSpc>
                <a:spcPct val="150000"/>
              </a:lnSpc>
            </a:pPr>
            <a:r>
              <a:rPr lang="zh-CN" altLang="en-US" sz="2400" dirty="0" smtClean="0">
                <a:solidFill>
                  <a:schemeClr val="tx1">
                    <a:lumMod val="75000"/>
                    <a:lumOff val="25000"/>
                  </a:schemeClr>
                </a:solidFill>
                <a:latin typeface="宋体" panose="02010600030101010101" pitchFamily="2" charset="-122"/>
                <a:ea typeface="宋体" panose="02010600030101010101" pitchFamily="2" charset="-122"/>
                <a:sym typeface="+mn-ea"/>
              </a:rPr>
              <a:t>   </a:t>
            </a:r>
            <a:r>
              <a:rPr lang="zh-CN" altLang="en-US" sz="2400" b="1" dirty="0" smtClean="0">
                <a:solidFill>
                  <a:srgbClr val="FF0000"/>
                </a:solidFill>
                <a:latin typeface="宋体" panose="02010600030101010101" pitchFamily="2" charset="-122"/>
                <a:ea typeface="宋体" panose="02010600030101010101" pitchFamily="2" charset="-122"/>
                <a:sym typeface="+mn-ea"/>
              </a:rPr>
              <a:t>Complex operator+(Complex &amp;a, Complex &amp;b); </a:t>
            </a:r>
            <a:endParaRPr lang="zh-CN" altLang="en-US" sz="2400" b="1" dirty="0" smtClean="0">
              <a:solidFill>
                <a:srgbClr val="FF0000"/>
              </a:solidFill>
              <a:latin typeface="宋体" panose="02010600030101010101" pitchFamily="2" charset="-122"/>
              <a:ea typeface="宋体" panose="02010600030101010101" pitchFamily="2" charset="-122"/>
              <a:sym typeface="+mn-ea"/>
            </a:endParaRPr>
          </a:p>
          <a:p>
            <a:pPr algn="l" fontAlgn="auto">
              <a:lnSpc>
                <a:spcPct val="150000"/>
              </a:lnSpc>
            </a:pPr>
            <a:endParaRPr lang="zh-CN" altLang="en-US" sz="2400" b="1" dirty="0" smtClean="0">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3765" y="1300480"/>
            <a:ext cx="10535920" cy="2576667"/>
          </a:xfrm>
          <a:prstGeom prst="rect">
            <a:avLst/>
          </a:prstGeom>
          <a:noFill/>
        </p:spPr>
        <p:txBody>
          <a:bodyPr wrap="square" rtlCol="0">
            <a:spAutoFit/>
          </a:bodyPr>
          <a:lstStyle/>
          <a:p>
            <a:pPr algn="just" fontAlgn="auto">
              <a:lnSpc>
                <a:spcPct val="150000"/>
              </a:lnSpc>
            </a:pPr>
            <a:r>
              <a:rPr lang="zh-CN" altLang="en-US" sz="2800" dirty="0" smtClean="0">
                <a:latin typeface="宋体" panose="02010600030101010101" pitchFamily="2" charset="-122"/>
                <a:ea typeface="宋体" panose="02010600030101010101" pitchFamily="2" charset="-122"/>
              </a:rPr>
              <a:t>  在定义了重载运算符的函数后，可以说，函数operator+重载了运算符+。在执行复数相加的表达式c1+c2时，系统就会调用operator+函数，把c1和c2作为实参，与形参a、b进行虚实结合，执行函数</a:t>
            </a:r>
            <a:r>
              <a:rPr lang="zh-CN" altLang="en-US" sz="2800" dirty="0" smtClean="0">
                <a:solidFill>
                  <a:srgbClr val="FF0000"/>
                </a:solidFill>
                <a:latin typeface="宋体" panose="02010600030101010101" pitchFamily="2" charset="-122"/>
                <a:ea typeface="宋体" panose="02010600030101010101" pitchFamily="2" charset="-122"/>
              </a:rPr>
              <a:t>operator+（a，b）</a:t>
            </a:r>
            <a:r>
              <a:rPr lang="zh-CN" altLang="en-US" sz="2800" dirty="0" smtClean="0">
                <a:solidFill>
                  <a:schemeClr val="tx1">
                    <a:lumMod val="75000"/>
                    <a:lumOff val="25000"/>
                  </a:schemeClr>
                </a:solidFill>
                <a:latin typeface="宋体" panose="02010600030101010101" pitchFamily="2" charset="-122"/>
                <a:ea typeface="宋体" panose="02010600030101010101" pitchFamily="2" charset="-122"/>
              </a:rPr>
              <a:t>。</a:t>
            </a:r>
            <a:endParaRPr lang="en-US" altLang="zh-CN" sz="2800" dirty="0" smtClean="0">
              <a:solidFill>
                <a:schemeClr val="tx1">
                  <a:lumMod val="75000"/>
                  <a:lumOff val="25000"/>
                </a:schemeClr>
              </a:solidFill>
              <a:latin typeface="宋体" panose="02010600030101010101" pitchFamily="2" charset="-122"/>
              <a:ea typeface="宋体" panose="02010600030101010101" pitchFamily="2" charset="-122"/>
            </a:endParaRPr>
          </a:p>
        </p:txBody>
      </p:sp>
      <p:sp>
        <p:nvSpPr>
          <p:cNvPr id="5" name="文本框 4"/>
          <p:cNvSpPr txBox="1"/>
          <p:nvPr/>
        </p:nvSpPr>
        <p:spPr>
          <a:xfrm>
            <a:off x="1157605" y="241300"/>
            <a:ext cx="7030720" cy="666336"/>
          </a:xfrm>
          <a:prstGeom prst="rect">
            <a:avLst/>
          </a:prstGeom>
          <a:noFill/>
        </p:spPr>
        <p:txBody>
          <a:bodyPr wrap="square" rtlCol="0">
            <a:spAutoFit/>
          </a:bodyPr>
          <a:lstStyle/>
          <a:p>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6.</a:t>
            </a:r>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lang="zh-CN" altLang="zh-CN" sz="373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lang="zh-CN" altLang="en-US"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 运算符</a:t>
            </a:r>
            <a:r>
              <a:rPr lang="zh-CN" altLang="en-US"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重载的方法（续）</a:t>
            </a:r>
            <a:endParaRPr lang="zh-CN" altLang="en-US" sz="373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0083" y="-104812"/>
            <a:ext cx="11404600" cy="6401753"/>
          </a:xfrm>
          <a:prstGeom prst="rect">
            <a:avLst/>
          </a:prstGeom>
          <a:noFill/>
        </p:spPr>
        <p:txBody>
          <a:bodyPr wrap="square" rtlCol="0">
            <a:spAutoFit/>
          </a:bodyPr>
          <a:lstStyle/>
          <a:p>
            <a:pPr algn="just" fontAlgn="auto">
              <a:lnSpc>
                <a:spcPct val="150000"/>
              </a:lnSpc>
            </a:pPr>
            <a:r>
              <a:rPr lang="zh-CN" altLang="en-US" sz="2000" b="1" dirty="0" smtClean="0">
                <a:latin typeface="宋体" panose="02010600030101010101" pitchFamily="2" charset="-122"/>
                <a:ea typeface="宋体" panose="02010600030101010101" pitchFamily="2" charset="-122"/>
              </a:rPr>
              <a:t>【例6-1】 将运算符“+”重载为适用于复数加法。这里重载函数作为类的友元函数。</a:t>
            </a:r>
            <a:endParaRPr lang="en-US" altLang="zh-CN" sz="2000" b="1" dirty="0" smtClean="0">
              <a:latin typeface="宋体" panose="02010600030101010101" pitchFamily="2" charset="-122"/>
              <a:ea typeface="宋体" panose="02010600030101010101" pitchFamily="2" charset="-122"/>
            </a:endParaRPr>
          </a:p>
          <a:p>
            <a:pPr indent="-6350">
              <a:buFontTx/>
              <a:buNone/>
            </a:pPr>
            <a:r>
              <a:rPr lang="zh-CN" altLang="en-US" sz="2000" dirty="0"/>
              <a:t>#</a:t>
            </a:r>
            <a:r>
              <a:rPr lang="en-US" altLang="zh-CN" sz="2000" dirty="0"/>
              <a:t>include &lt;</a:t>
            </a:r>
            <a:r>
              <a:rPr lang="en-US" altLang="zh-CN" sz="2000" dirty="0" err="1"/>
              <a:t>iostream</a:t>
            </a:r>
            <a:r>
              <a:rPr lang="en-US" altLang="zh-CN" sz="2000" dirty="0"/>
              <a:t>&gt;</a:t>
            </a:r>
            <a:endParaRPr lang="en-US" altLang="zh-CN" sz="2000" dirty="0"/>
          </a:p>
          <a:p>
            <a:pPr indent="-6350">
              <a:buFontTx/>
              <a:buNone/>
            </a:pPr>
            <a:r>
              <a:rPr lang="en-US" altLang="zh-CN" sz="2000" dirty="0"/>
              <a:t>using namespace </a:t>
            </a:r>
            <a:r>
              <a:rPr lang="en-US" altLang="zh-CN" sz="2000" dirty="0" err="1"/>
              <a:t>std</a:t>
            </a:r>
            <a:r>
              <a:rPr lang="en-US" altLang="zh-CN" sz="2000" dirty="0"/>
              <a:t>;</a:t>
            </a:r>
            <a:endParaRPr lang="en-US" altLang="zh-CN" sz="2000" dirty="0"/>
          </a:p>
          <a:p>
            <a:pPr indent="-6350">
              <a:buFontTx/>
              <a:buNone/>
            </a:pPr>
            <a:r>
              <a:rPr lang="en-US" altLang="zh-CN" sz="2000" dirty="0"/>
              <a:t>class </a:t>
            </a:r>
            <a:r>
              <a:rPr lang="en-US" altLang="zh-CN" sz="2000" dirty="0" smtClean="0"/>
              <a:t>Complex{</a:t>
            </a:r>
            <a:endParaRPr lang="en-US" altLang="zh-CN" sz="2000" dirty="0" smtClean="0"/>
          </a:p>
          <a:p>
            <a:pPr indent="-6350">
              <a:buFontTx/>
              <a:buNone/>
            </a:pPr>
            <a:r>
              <a:rPr lang="en-US" altLang="zh-CN" sz="2000" dirty="0" smtClean="0"/>
              <a:t>public</a:t>
            </a:r>
            <a:r>
              <a:rPr lang="en-US" altLang="zh-CN" sz="2000" dirty="0"/>
              <a:t>:</a:t>
            </a:r>
            <a:endParaRPr lang="en-US" altLang="zh-CN" sz="2000" dirty="0"/>
          </a:p>
          <a:p>
            <a:pPr indent="-6350">
              <a:buFontTx/>
              <a:buNone/>
            </a:pPr>
            <a:r>
              <a:rPr lang="en-US" altLang="zh-CN" sz="2000" dirty="0" smtClean="0"/>
              <a:t>	Complex</a:t>
            </a:r>
            <a:r>
              <a:rPr lang="en-US" altLang="zh-CN" sz="2000" dirty="0"/>
              <a:t>( ){real=0;imag=0;}</a:t>
            </a:r>
            <a:endParaRPr lang="en-US" altLang="zh-CN" sz="2000" dirty="0"/>
          </a:p>
          <a:p>
            <a:pPr indent="-6350">
              <a:buFontTx/>
              <a:buNone/>
            </a:pPr>
            <a:r>
              <a:rPr lang="en-US" altLang="zh-CN" sz="2000" dirty="0" smtClean="0"/>
              <a:t>	Complex(double </a:t>
            </a:r>
            <a:r>
              <a:rPr lang="en-US" altLang="zh-CN" sz="2000" dirty="0" err="1"/>
              <a:t>r,double</a:t>
            </a:r>
            <a:r>
              <a:rPr lang="en-US" altLang="zh-CN" sz="2000" dirty="0"/>
              <a:t> </a:t>
            </a:r>
            <a:r>
              <a:rPr lang="en-US" altLang="zh-CN" sz="2000" dirty="0" err="1"/>
              <a:t>i</a:t>
            </a:r>
            <a:r>
              <a:rPr lang="en-US" altLang="zh-CN" sz="2000" dirty="0"/>
              <a:t>){real=</a:t>
            </a:r>
            <a:r>
              <a:rPr lang="en-US" altLang="zh-CN" sz="2000" dirty="0" err="1"/>
              <a:t>r;imag</a:t>
            </a:r>
            <a:r>
              <a:rPr lang="en-US" altLang="zh-CN" sz="2000" dirty="0"/>
              <a:t>=</a:t>
            </a:r>
            <a:r>
              <a:rPr lang="en-US" altLang="zh-CN" sz="2000" dirty="0" err="1"/>
              <a:t>i</a:t>
            </a:r>
            <a:r>
              <a:rPr lang="en-US" altLang="zh-CN" sz="2000" dirty="0"/>
              <a:t>;}</a:t>
            </a:r>
            <a:endParaRPr lang="en-US" altLang="zh-CN" sz="2000" dirty="0"/>
          </a:p>
          <a:p>
            <a:pPr indent="-6350">
              <a:buFontTx/>
              <a:buNone/>
            </a:pPr>
            <a:r>
              <a:rPr lang="en-US" altLang="zh-CN" sz="2000" dirty="0" smtClean="0"/>
              <a:t>	Complex </a:t>
            </a:r>
            <a:r>
              <a:rPr lang="en-US" altLang="zh-CN" sz="2000" dirty="0">
                <a:solidFill>
                  <a:srgbClr val="FF0000"/>
                </a:solidFill>
              </a:rPr>
              <a:t>operator+</a:t>
            </a:r>
            <a:r>
              <a:rPr lang="en-US" altLang="zh-CN" sz="2000" dirty="0"/>
              <a:t>(Complex &amp;c2);               //</a:t>
            </a:r>
            <a:r>
              <a:rPr lang="zh-CN" altLang="en-US" sz="2000" dirty="0"/>
              <a:t>声明重载运算符的函数</a:t>
            </a:r>
            <a:endParaRPr lang="zh-CN" altLang="en-US" sz="2000" dirty="0"/>
          </a:p>
          <a:p>
            <a:pPr indent="-6350">
              <a:buFontTx/>
              <a:buNone/>
            </a:pPr>
            <a:r>
              <a:rPr lang="en-US" altLang="zh-CN" sz="2000" dirty="0" smtClean="0"/>
              <a:t>	void </a:t>
            </a:r>
            <a:r>
              <a:rPr lang="en-US" altLang="zh-CN" sz="2000" dirty="0"/>
              <a:t>display( );</a:t>
            </a:r>
            <a:endParaRPr lang="en-US" altLang="zh-CN" sz="2000" dirty="0"/>
          </a:p>
          <a:p>
            <a:pPr indent="-6350">
              <a:buFontTx/>
              <a:buNone/>
            </a:pPr>
            <a:r>
              <a:rPr lang="en-US" altLang="zh-CN" sz="2000" dirty="0"/>
              <a:t> private:</a:t>
            </a:r>
            <a:endParaRPr lang="en-US" altLang="zh-CN" sz="2000" dirty="0"/>
          </a:p>
          <a:p>
            <a:pPr indent="-6350">
              <a:buFontTx/>
              <a:buNone/>
            </a:pPr>
            <a:r>
              <a:rPr lang="en-US" altLang="zh-CN" sz="2000" dirty="0" smtClean="0"/>
              <a:t>	double </a:t>
            </a:r>
            <a:r>
              <a:rPr lang="en-US" altLang="zh-CN" sz="2000" dirty="0"/>
              <a:t>real;</a:t>
            </a:r>
            <a:endParaRPr lang="en-US" altLang="zh-CN" sz="2000" dirty="0"/>
          </a:p>
          <a:p>
            <a:pPr indent="-6350">
              <a:buFontTx/>
              <a:buNone/>
            </a:pPr>
            <a:r>
              <a:rPr lang="en-US" altLang="zh-CN" sz="2000" dirty="0" smtClean="0"/>
              <a:t>	double </a:t>
            </a:r>
            <a:r>
              <a:rPr lang="en-US" altLang="zh-CN" sz="2000" dirty="0" err="1"/>
              <a:t>imag</a:t>
            </a:r>
            <a:r>
              <a:rPr lang="en-US" altLang="zh-CN" sz="2000" dirty="0"/>
              <a:t>;</a:t>
            </a:r>
            <a:endParaRPr lang="en-US" altLang="zh-CN" sz="2000" dirty="0"/>
          </a:p>
          <a:p>
            <a:pPr indent="-6350">
              <a:buFontTx/>
              <a:buNone/>
            </a:pPr>
            <a:r>
              <a:rPr lang="en-US" altLang="zh-CN" sz="2000" dirty="0"/>
              <a:t>};</a:t>
            </a:r>
            <a:endParaRPr lang="en-US" altLang="zh-CN" sz="2000" dirty="0"/>
          </a:p>
          <a:p>
            <a:pPr indent="-6350">
              <a:buFontTx/>
              <a:buNone/>
            </a:pPr>
            <a:r>
              <a:rPr lang="en-US" altLang="zh-CN" sz="2000" dirty="0"/>
              <a:t>Complex </a:t>
            </a:r>
            <a:r>
              <a:rPr lang="en-US" altLang="zh-CN" sz="2000" dirty="0" err="1"/>
              <a:t>Complex∷</a:t>
            </a:r>
            <a:r>
              <a:rPr lang="en-US" altLang="zh-CN" sz="2000" dirty="0" err="1">
                <a:solidFill>
                  <a:srgbClr val="FF0000"/>
                </a:solidFill>
              </a:rPr>
              <a:t>operator</a:t>
            </a:r>
            <a:r>
              <a:rPr lang="en-US" altLang="zh-CN" sz="2000" dirty="0">
                <a:solidFill>
                  <a:srgbClr val="FF0000"/>
                </a:solidFill>
              </a:rPr>
              <a:t>+</a:t>
            </a:r>
            <a:r>
              <a:rPr lang="en-US" altLang="zh-CN" sz="2000" dirty="0"/>
              <a:t>(Complex &amp;c2)          //</a:t>
            </a:r>
            <a:r>
              <a:rPr lang="zh-CN" altLang="en-US" sz="2000" dirty="0"/>
              <a:t>定义重载运算符的函数</a:t>
            </a:r>
            <a:endParaRPr lang="zh-CN" altLang="en-US" sz="2000" dirty="0"/>
          </a:p>
          <a:p>
            <a:pPr indent="-6350">
              <a:buFontTx/>
              <a:buNone/>
            </a:pPr>
            <a:r>
              <a:rPr lang="zh-CN" altLang="en-US" sz="2000" dirty="0"/>
              <a:t>{ </a:t>
            </a:r>
            <a:endParaRPr lang="en-US" altLang="zh-CN" sz="2000" dirty="0" smtClean="0"/>
          </a:p>
          <a:p>
            <a:pPr indent="-6350">
              <a:buFontTx/>
              <a:buNone/>
            </a:pPr>
            <a:r>
              <a:rPr lang="en-US" altLang="zh-CN" sz="2000" dirty="0"/>
              <a:t>	</a:t>
            </a:r>
            <a:r>
              <a:rPr lang="en-US" altLang="zh-CN" sz="2000" dirty="0" smtClean="0"/>
              <a:t>Complex </a:t>
            </a:r>
            <a:r>
              <a:rPr lang="en-US" altLang="zh-CN" sz="2000" dirty="0"/>
              <a:t>c;</a:t>
            </a:r>
            <a:endParaRPr lang="en-US" altLang="zh-CN" sz="2000" dirty="0"/>
          </a:p>
          <a:p>
            <a:pPr indent="-6350">
              <a:buFontTx/>
              <a:buNone/>
            </a:pPr>
            <a:r>
              <a:rPr lang="en-US" altLang="zh-CN" sz="2000" dirty="0" smtClean="0"/>
              <a:t>	</a:t>
            </a:r>
            <a:r>
              <a:rPr lang="en-US" altLang="zh-CN" sz="2000" dirty="0" err="1" smtClean="0"/>
              <a:t>c.real</a:t>
            </a:r>
            <a:r>
              <a:rPr lang="en-US" altLang="zh-CN" sz="2000" dirty="0" smtClean="0"/>
              <a:t>=real+c2.real</a:t>
            </a:r>
            <a:r>
              <a:rPr lang="en-US" altLang="zh-CN" sz="2000" dirty="0"/>
              <a:t>;</a:t>
            </a:r>
            <a:endParaRPr lang="en-US" altLang="zh-CN" sz="2000" dirty="0"/>
          </a:p>
          <a:p>
            <a:pPr indent="-6350">
              <a:buFontTx/>
              <a:buNone/>
            </a:pPr>
            <a:r>
              <a:rPr lang="en-US" altLang="zh-CN" sz="2000" dirty="0" smtClean="0"/>
              <a:t>	</a:t>
            </a:r>
            <a:r>
              <a:rPr lang="en-US" altLang="zh-CN" sz="2000" dirty="0" err="1" smtClean="0"/>
              <a:t>c.imag</a:t>
            </a:r>
            <a:r>
              <a:rPr lang="en-US" altLang="zh-CN" sz="2000" dirty="0" smtClean="0"/>
              <a:t>=imag+c2.imag;</a:t>
            </a:r>
            <a:endParaRPr lang="en-US" altLang="zh-CN" sz="2000" dirty="0" smtClean="0"/>
          </a:p>
          <a:p>
            <a:pPr indent="-6350"/>
            <a:r>
              <a:rPr lang="en-US" altLang="zh-CN" sz="2000" dirty="0" smtClean="0"/>
              <a:t>	return </a:t>
            </a:r>
            <a:r>
              <a:rPr lang="en-US" altLang="zh-CN" sz="2000" dirty="0"/>
              <a:t>c</a:t>
            </a:r>
            <a:r>
              <a:rPr lang="en-US" altLang="zh-CN" sz="2000" dirty="0" smtClean="0"/>
              <a:t>;</a:t>
            </a:r>
            <a:endParaRPr lang="en-US" altLang="zh-CN" sz="2000" dirty="0" smtClean="0"/>
          </a:p>
          <a:p>
            <a:pPr indent="-6350"/>
            <a:r>
              <a:rPr lang="en-US" altLang="zh-CN" sz="2000" dirty="0" smtClean="0"/>
              <a:t>}</a:t>
            </a:r>
            <a:endParaRPr lang="en-US" altLang="zh-CN"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3700" y="90170"/>
            <a:ext cx="11404600" cy="6001643"/>
          </a:xfrm>
          <a:prstGeom prst="rect">
            <a:avLst/>
          </a:prstGeom>
          <a:noFill/>
        </p:spPr>
        <p:txBody>
          <a:bodyPr wrap="square" rtlCol="0">
            <a:spAutoFit/>
          </a:bodyPr>
          <a:lstStyle/>
          <a:p>
            <a:pPr indent="-6350">
              <a:buFontTx/>
              <a:buNone/>
            </a:pPr>
            <a:r>
              <a:rPr lang="en-US" altLang="zh-CN" sz="2400" dirty="0"/>
              <a:t>void </a:t>
            </a:r>
            <a:r>
              <a:rPr lang="en-US" altLang="zh-CN" sz="2400" dirty="0" err="1"/>
              <a:t>Complex∷display</a:t>
            </a:r>
            <a:r>
              <a:rPr lang="en-US" altLang="zh-CN" sz="2400" dirty="0"/>
              <a:t>( )</a:t>
            </a:r>
            <a:endParaRPr lang="en-US" altLang="zh-CN" sz="2400" dirty="0"/>
          </a:p>
          <a:p>
            <a:pPr indent="-6350">
              <a:buFontTx/>
              <a:buNone/>
            </a:pPr>
            <a:r>
              <a:rPr lang="en-US" altLang="zh-CN" sz="2400" dirty="0"/>
              <a:t>{ </a:t>
            </a:r>
            <a:r>
              <a:rPr lang="en-US" altLang="zh-CN" sz="2400" dirty="0" err="1"/>
              <a:t>cout</a:t>
            </a:r>
            <a:r>
              <a:rPr lang="en-US" altLang="zh-CN" sz="2400" dirty="0"/>
              <a:t>&lt;&lt;″(″&lt;&lt;real&lt;&lt;″,″&lt;&lt;</a:t>
            </a:r>
            <a:r>
              <a:rPr lang="en-US" altLang="zh-CN" sz="2400" dirty="0" err="1"/>
              <a:t>imag</a:t>
            </a:r>
            <a:r>
              <a:rPr lang="en-US" altLang="zh-CN" sz="2400" dirty="0"/>
              <a:t>&lt;&lt;″</a:t>
            </a:r>
            <a:r>
              <a:rPr lang="en-US" altLang="zh-CN" sz="2400" dirty="0" err="1"/>
              <a:t>i</a:t>
            </a:r>
            <a:r>
              <a:rPr lang="en-US" altLang="zh-CN" sz="2400" dirty="0"/>
              <a:t>)″&lt;&lt;</a:t>
            </a:r>
            <a:r>
              <a:rPr lang="en-US" altLang="zh-CN" sz="2400" dirty="0" err="1"/>
              <a:t>endl</a:t>
            </a:r>
            <a:r>
              <a:rPr lang="en-US" altLang="zh-CN" sz="2400" dirty="0"/>
              <a:t>;}</a:t>
            </a:r>
            <a:endParaRPr lang="en-US" altLang="zh-CN" sz="2400" dirty="0"/>
          </a:p>
          <a:p>
            <a:pPr indent="-6350">
              <a:buFontTx/>
              <a:buNone/>
            </a:pPr>
            <a:endParaRPr lang="en-US" altLang="zh-CN" sz="2400" dirty="0"/>
          </a:p>
          <a:p>
            <a:pPr indent="-6350">
              <a:buFontTx/>
              <a:buNone/>
            </a:pPr>
            <a:r>
              <a:rPr lang="en-US" altLang="zh-CN" sz="2400" dirty="0" err="1"/>
              <a:t>int</a:t>
            </a:r>
            <a:r>
              <a:rPr lang="en-US" altLang="zh-CN" sz="2400" dirty="0"/>
              <a:t> main( </a:t>
            </a:r>
            <a:r>
              <a:rPr lang="en-US" altLang="zh-CN" sz="2400" dirty="0" smtClean="0"/>
              <a:t>){ </a:t>
            </a:r>
            <a:endParaRPr lang="en-US" altLang="zh-CN" sz="2400" dirty="0" smtClean="0"/>
          </a:p>
          <a:p>
            <a:pPr indent="-6350">
              <a:buFontTx/>
              <a:buNone/>
            </a:pPr>
            <a:r>
              <a:rPr lang="en-US" altLang="zh-CN" sz="2400" dirty="0"/>
              <a:t>	</a:t>
            </a:r>
            <a:r>
              <a:rPr lang="en-US" altLang="zh-CN" sz="2400" dirty="0" smtClean="0"/>
              <a:t>Complex </a:t>
            </a:r>
            <a:r>
              <a:rPr lang="en-US" altLang="zh-CN" sz="2400" dirty="0"/>
              <a:t>c1(3,4),c2(5,-10),c3;</a:t>
            </a:r>
            <a:endParaRPr lang="en-US" altLang="zh-CN" sz="2400" dirty="0"/>
          </a:p>
          <a:p>
            <a:pPr indent="-6350">
              <a:buFontTx/>
              <a:buNone/>
            </a:pPr>
            <a:r>
              <a:rPr lang="en-US" altLang="zh-CN" sz="2400" dirty="0" smtClean="0"/>
              <a:t>	c3=c1+c2</a:t>
            </a:r>
            <a:r>
              <a:rPr lang="en-US" altLang="zh-CN" sz="2400" dirty="0"/>
              <a:t>;                                     //</a:t>
            </a:r>
            <a:r>
              <a:rPr lang="zh-CN" altLang="en-US" sz="2400" dirty="0"/>
              <a:t>运算符+用于复数运算</a:t>
            </a:r>
            <a:endParaRPr lang="zh-CN" altLang="en-US" sz="2400" dirty="0"/>
          </a:p>
          <a:p>
            <a:pPr indent="-6350">
              <a:buFontTx/>
              <a:buNone/>
            </a:pPr>
            <a:r>
              <a:rPr lang="en-US" altLang="zh-CN" sz="2400" dirty="0" smtClean="0"/>
              <a:t>	</a:t>
            </a:r>
            <a:r>
              <a:rPr lang="en-US" altLang="zh-CN" sz="2400" dirty="0" err="1" smtClean="0"/>
              <a:t>cout</a:t>
            </a:r>
            <a:r>
              <a:rPr lang="en-US" altLang="zh-CN" sz="2400" dirty="0"/>
              <a:t>&lt;&lt;″c1</a:t>
            </a:r>
            <a:r>
              <a:rPr lang="en-US" altLang="zh-CN" sz="2400" dirty="0" smtClean="0"/>
              <a:t>=″;              c1.display</a:t>
            </a:r>
            <a:r>
              <a:rPr lang="en-US" altLang="zh-CN" sz="2400" dirty="0"/>
              <a:t>( );</a:t>
            </a:r>
            <a:endParaRPr lang="en-US" altLang="zh-CN" sz="2400" dirty="0"/>
          </a:p>
          <a:p>
            <a:pPr indent="-6350">
              <a:buFontTx/>
              <a:buNone/>
            </a:pPr>
            <a:r>
              <a:rPr lang="en-US" altLang="zh-CN" sz="2400" dirty="0" smtClean="0"/>
              <a:t>	</a:t>
            </a:r>
            <a:r>
              <a:rPr lang="en-US" altLang="zh-CN" sz="2400" dirty="0" err="1" smtClean="0"/>
              <a:t>cout</a:t>
            </a:r>
            <a:r>
              <a:rPr lang="en-US" altLang="zh-CN" sz="2400" dirty="0"/>
              <a:t>&lt;&lt;″c2</a:t>
            </a:r>
            <a:r>
              <a:rPr lang="en-US" altLang="zh-CN" sz="2400" dirty="0" smtClean="0"/>
              <a:t>=″;              c2.display</a:t>
            </a:r>
            <a:r>
              <a:rPr lang="en-US" altLang="zh-CN" sz="2400" dirty="0"/>
              <a:t>( );</a:t>
            </a:r>
            <a:endParaRPr lang="en-US" altLang="zh-CN" sz="2400" dirty="0"/>
          </a:p>
          <a:p>
            <a:pPr indent="-6350">
              <a:buFontTx/>
              <a:buNone/>
            </a:pPr>
            <a:r>
              <a:rPr lang="en-US" altLang="zh-CN" sz="2400" dirty="0" smtClean="0"/>
              <a:t>	</a:t>
            </a:r>
            <a:r>
              <a:rPr lang="en-US" altLang="zh-CN" sz="2400" dirty="0" err="1" smtClean="0"/>
              <a:t>cout</a:t>
            </a:r>
            <a:r>
              <a:rPr lang="en-US" altLang="zh-CN" sz="2400" dirty="0"/>
              <a:t>&lt;&lt;″c1+c2</a:t>
            </a:r>
            <a:r>
              <a:rPr lang="en-US" altLang="zh-CN" sz="2400" dirty="0" smtClean="0"/>
              <a:t>=″;        c3.display</a:t>
            </a:r>
            <a:r>
              <a:rPr lang="en-US" altLang="zh-CN" sz="2400" dirty="0"/>
              <a:t>( );</a:t>
            </a:r>
            <a:endParaRPr lang="en-US" altLang="zh-CN" sz="2400" dirty="0"/>
          </a:p>
          <a:p>
            <a:pPr indent="-6350">
              <a:buFontTx/>
              <a:buNone/>
            </a:pPr>
            <a:r>
              <a:rPr lang="en-US" altLang="zh-CN" sz="2400" dirty="0" smtClean="0"/>
              <a:t>	return </a:t>
            </a:r>
            <a:r>
              <a:rPr lang="en-US" altLang="zh-CN" sz="2400" dirty="0"/>
              <a:t>0;</a:t>
            </a:r>
            <a:endParaRPr lang="en-US" altLang="zh-CN" sz="2400" dirty="0"/>
          </a:p>
          <a:p>
            <a:pPr indent="-6350">
              <a:buFontTx/>
              <a:buNone/>
            </a:pPr>
            <a:r>
              <a:rPr lang="en-US" altLang="zh-CN" sz="2400" dirty="0" smtClean="0"/>
              <a:t>}</a:t>
            </a:r>
            <a:endParaRPr lang="en-US" altLang="zh-CN" sz="2400" dirty="0" smtClean="0"/>
          </a:p>
          <a:p>
            <a:pPr indent="-6350">
              <a:buFontTx/>
              <a:buNone/>
            </a:pPr>
            <a:endParaRPr lang="zh-CN" altLang="en-US" sz="2400" dirty="0"/>
          </a:p>
          <a:p>
            <a:pPr indent="-6350">
              <a:buFontTx/>
              <a:buNone/>
            </a:pPr>
            <a:r>
              <a:rPr lang="zh-CN" altLang="en-US" sz="2400" dirty="0"/>
              <a:t>运行</a:t>
            </a:r>
            <a:r>
              <a:rPr lang="zh-CN" altLang="en-US" sz="2400" dirty="0" smtClean="0"/>
              <a:t>结果： </a:t>
            </a:r>
            <a:endParaRPr lang="zh-CN" altLang="en-US" sz="2400" dirty="0"/>
          </a:p>
          <a:p>
            <a:pPr indent="-6350">
              <a:buFontTx/>
              <a:buNone/>
            </a:pPr>
            <a:r>
              <a:rPr lang="en-US" altLang="zh-CN" sz="2400" dirty="0"/>
              <a:t>c1=(3+4i)</a:t>
            </a:r>
            <a:endParaRPr lang="en-US" altLang="zh-CN" sz="2400" dirty="0"/>
          </a:p>
          <a:p>
            <a:pPr indent="-6350">
              <a:buFontTx/>
              <a:buNone/>
            </a:pPr>
            <a:r>
              <a:rPr lang="en-US" altLang="zh-CN" sz="2400" dirty="0"/>
              <a:t>c2=(5-10i)</a:t>
            </a:r>
            <a:endParaRPr lang="en-US" altLang="zh-CN" sz="2400" dirty="0"/>
          </a:p>
          <a:p>
            <a:pPr indent="-6350">
              <a:buFontTx/>
              <a:buNone/>
            </a:pPr>
            <a:r>
              <a:rPr lang="en-US" altLang="zh-CN" sz="2400" dirty="0"/>
              <a:t>c1+c2=(8,-6i)</a:t>
            </a:r>
            <a:endParaRPr lang="zh-CN" altLang="en-US"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5205" y="187960"/>
            <a:ext cx="5641288" cy="666336"/>
          </a:xfrm>
          <a:prstGeom prst="rect">
            <a:avLst/>
          </a:prstGeom>
          <a:noFill/>
        </p:spPr>
        <p:txBody>
          <a:bodyPr wrap="none" rtlCol="0">
            <a:spAutoFit/>
          </a:bodyPr>
          <a:lstStyle/>
          <a:p>
            <a:pPr algn="l"/>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6.</a:t>
            </a:r>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3</a:t>
            </a:r>
            <a:r>
              <a:rPr lang="zh-CN" altLang="en-US"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重载运算符的规则</a:t>
            </a:r>
            <a:endParaRPr lang="zh-CN" altLang="en-US" sz="373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242887" y="854296"/>
            <a:ext cx="11787187" cy="5170646"/>
          </a:xfrm>
          <a:prstGeom prst="rect">
            <a:avLst/>
          </a:prstGeom>
          <a:noFill/>
        </p:spPr>
        <p:txBody>
          <a:bodyPr wrap="square" rtlCol="0">
            <a:spAutoFit/>
          </a:bodyPr>
          <a:lstStyle/>
          <a:p>
            <a:pPr algn="just" fontAlgn="auto">
              <a:lnSpc>
                <a:spcPct val="150000"/>
              </a:lnSpc>
            </a:pPr>
            <a:r>
              <a:rPr lang="zh-CN" altLang="en-US" sz="2000" dirty="0" smtClean="0">
                <a:latin typeface="宋体" panose="02010600030101010101" pitchFamily="2" charset="-122"/>
                <a:ea typeface="宋体" panose="02010600030101010101" pitchFamily="2" charset="-122"/>
              </a:rPr>
              <a:t>（1）不允许用户自己定义新的运算符。</a:t>
            </a:r>
            <a:endParaRPr lang="zh-CN" altLang="en-US" sz="2000" dirty="0" smtClean="0">
              <a:latin typeface="宋体" panose="02010600030101010101" pitchFamily="2" charset="-122"/>
              <a:ea typeface="宋体" panose="02010600030101010101" pitchFamily="2" charset="-122"/>
            </a:endParaRPr>
          </a:p>
          <a:p>
            <a:pPr algn="just" fontAlgn="auto">
              <a:lnSpc>
                <a:spcPct val="150000"/>
              </a:lnSpc>
            </a:pPr>
            <a:r>
              <a:rPr lang="zh-CN" altLang="en-US" sz="2000" dirty="0" smtClean="0">
                <a:latin typeface="宋体" panose="02010600030101010101" pitchFamily="2" charset="-122"/>
                <a:ea typeface="宋体" panose="02010600030101010101" pitchFamily="2" charset="-122"/>
              </a:rPr>
              <a:t>（2）并不是所有的运算符都可以进行重载。</a:t>
            </a:r>
            <a:endParaRPr lang="zh-CN" altLang="en-US" sz="2000" dirty="0" smtClean="0">
              <a:latin typeface="宋体" panose="02010600030101010101" pitchFamily="2" charset="-122"/>
              <a:ea typeface="宋体" panose="02010600030101010101" pitchFamily="2" charset="-122"/>
            </a:endParaRPr>
          </a:p>
          <a:p>
            <a:pPr algn="just" fontAlgn="auto">
              <a:lnSpc>
                <a:spcPct val="150000"/>
              </a:lnSpc>
            </a:pPr>
            <a:r>
              <a:rPr lang="zh-CN" altLang="en-US" sz="2000" dirty="0" smtClean="0">
                <a:latin typeface="宋体" panose="02010600030101010101" pitchFamily="2" charset="-122"/>
                <a:ea typeface="宋体" panose="02010600030101010101" pitchFamily="2" charset="-122"/>
              </a:rPr>
              <a:t>（3）操作符所允许的操作数的个数、优先级和结合性不能变。</a:t>
            </a:r>
            <a:endParaRPr lang="zh-CN" altLang="en-US" sz="2000" dirty="0" smtClean="0">
              <a:latin typeface="宋体" panose="02010600030101010101" pitchFamily="2" charset="-122"/>
              <a:ea typeface="宋体" panose="02010600030101010101" pitchFamily="2" charset="-122"/>
            </a:endParaRPr>
          </a:p>
          <a:p>
            <a:pPr algn="just" fontAlgn="auto">
              <a:lnSpc>
                <a:spcPct val="150000"/>
              </a:lnSpc>
            </a:pPr>
            <a:r>
              <a:rPr lang="zh-CN" altLang="en-US" sz="2000" dirty="0" smtClean="0">
                <a:latin typeface="宋体" panose="02010600030101010101" pitchFamily="2" charset="-122"/>
                <a:ea typeface="宋体" panose="02010600030101010101" pitchFamily="2" charset="-122"/>
                <a:sym typeface="+mn-ea"/>
              </a:rPr>
              <a:t>（4）重载运算符的函数不能有默认参数，否则就改变了运算符参数的个数，与前面第（3）点产生矛盾。</a:t>
            </a:r>
            <a:endParaRPr lang="zh-CN" altLang="en-US" sz="2000" dirty="0" smtClean="0">
              <a:latin typeface="宋体" panose="02010600030101010101" pitchFamily="2" charset="-122"/>
              <a:ea typeface="宋体" panose="02010600030101010101" pitchFamily="2" charset="-122"/>
            </a:endParaRPr>
          </a:p>
          <a:p>
            <a:pPr algn="just" fontAlgn="auto">
              <a:lnSpc>
                <a:spcPct val="150000"/>
              </a:lnSpc>
            </a:pPr>
            <a:r>
              <a:rPr lang="zh-CN" altLang="en-US" sz="2000" dirty="0" smtClean="0">
                <a:latin typeface="宋体" panose="02010600030101010101" pitchFamily="2" charset="-122"/>
                <a:ea typeface="宋体" panose="02010600030101010101" pitchFamily="2" charset="-122"/>
                <a:sym typeface="+mn-ea"/>
              </a:rPr>
              <a:t>（5）重载的操作符必须有一个用户定义的类型作为操作数。</a:t>
            </a:r>
            <a:endParaRPr lang="zh-CN" altLang="en-US" sz="2000" dirty="0" smtClean="0">
              <a:latin typeface="宋体" panose="02010600030101010101" pitchFamily="2" charset="-122"/>
              <a:ea typeface="宋体" panose="02010600030101010101" pitchFamily="2" charset="-122"/>
            </a:endParaRPr>
          </a:p>
          <a:p>
            <a:pPr algn="just" fontAlgn="auto">
              <a:lnSpc>
                <a:spcPct val="150000"/>
              </a:lnSpc>
            </a:pPr>
            <a:r>
              <a:rPr lang="zh-CN" altLang="en-US" sz="2000" dirty="0" smtClean="0">
                <a:solidFill>
                  <a:srgbClr val="FF0000"/>
                </a:solidFill>
                <a:latin typeface="宋体" panose="02010600030101010101" pitchFamily="2" charset="-122"/>
                <a:ea typeface="宋体" panose="02010600030101010101" pitchFamily="2" charset="-122"/>
                <a:sym typeface="+mn-ea"/>
              </a:rPr>
              <a:t> int operator+(int,int);// error: </a:t>
            </a:r>
            <a:r>
              <a:rPr lang="zh-CN" altLang="en-US" sz="2000" dirty="0" smtClean="0">
                <a:solidFill>
                  <a:srgbClr val="FF0000"/>
                </a:solidFill>
                <a:highlight>
                  <a:srgbClr val="FFFF00"/>
                </a:highlight>
                <a:latin typeface="宋体" panose="02010600030101010101" pitchFamily="2" charset="-122"/>
                <a:ea typeface="宋体" panose="02010600030101010101" pitchFamily="2" charset="-122"/>
                <a:sym typeface="+mn-ea"/>
              </a:rPr>
              <a:t>不能对内置类型重载+</a:t>
            </a:r>
            <a:endParaRPr lang="zh-CN" altLang="en-US" sz="2000" dirty="0" smtClean="0">
              <a:solidFill>
                <a:srgbClr val="FF0000"/>
              </a:solidFill>
              <a:latin typeface="宋体" panose="02010600030101010101" pitchFamily="2" charset="-122"/>
              <a:ea typeface="宋体" panose="02010600030101010101" pitchFamily="2" charset="-122"/>
            </a:endParaRPr>
          </a:p>
          <a:p>
            <a:pPr algn="just" fontAlgn="auto">
              <a:lnSpc>
                <a:spcPct val="150000"/>
              </a:lnSpc>
            </a:pPr>
            <a:r>
              <a:rPr lang="zh-CN" altLang="en-US" sz="2000" dirty="0" smtClean="0">
                <a:solidFill>
                  <a:srgbClr val="FF0000"/>
                </a:solidFill>
                <a:latin typeface="宋体" panose="02010600030101010101" pitchFamily="2" charset="-122"/>
                <a:ea typeface="宋体" panose="02010600030101010101" pitchFamily="2" charset="-122"/>
                <a:sym typeface="+mn-ea"/>
              </a:rPr>
              <a:t> Vector operator+(const Vector&amp;, const Vector &amp;)；// ok</a:t>
            </a:r>
            <a:endParaRPr lang="zh-CN" altLang="en-US" sz="2000" dirty="0" smtClean="0">
              <a:solidFill>
                <a:srgbClr val="FF0000"/>
              </a:solidFill>
              <a:latin typeface="宋体" panose="02010600030101010101" pitchFamily="2" charset="-122"/>
              <a:ea typeface="宋体" panose="02010600030101010101" pitchFamily="2" charset="-122"/>
            </a:endParaRPr>
          </a:p>
          <a:p>
            <a:pPr algn="just" fontAlgn="auto">
              <a:lnSpc>
                <a:spcPct val="150000"/>
              </a:lnSpc>
            </a:pPr>
            <a:r>
              <a:rPr lang="zh-CN" altLang="en-US" sz="2000" dirty="0" smtClean="0">
                <a:latin typeface="宋体" panose="02010600030101010101" pitchFamily="2" charset="-122"/>
                <a:ea typeface="宋体" panose="02010600030101010101" pitchFamily="2" charset="-122"/>
                <a:sym typeface="+mn-ea"/>
              </a:rPr>
              <a:t>（6）用户定义的类型都自动拥有 “=”、“&amp;”、“，”运算符，除非有特殊需要，一般不必重载这3个运算符。</a:t>
            </a:r>
            <a:endParaRPr lang="zh-CN" altLang="en-US" sz="2000" dirty="0" smtClean="0">
              <a:latin typeface="宋体" panose="02010600030101010101" pitchFamily="2" charset="-122"/>
              <a:ea typeface="宋体" panose="02010600030101010101" pitchFamily="2" charset="-122"/>
              <a:sym typeface="+mn-ea"/>
            </a:endParaRPr>
          </a:p>
          <a:p>
            <a:pPr algn="just" fontAlgn="auto">
              <a:lnSpc>
                <a:spcPct val="150000"/>
              </a:lnSpc>
            </a:pPr>
            <a:r>
              <a:rPr lang="zh-CN" altLang="en-US" sz="2000" dirty="0" smtClean="0">
                <a:latin typeface="宋体" panose="02010600030101010101" pitchFamily="2" charset="-122"/>
                <a:ea typeface="宋体" panose="02010600030101010101" pitchFamily="2" charset="-122"/>
                <a:sym typeface="+mn-ea"/>
              </a:rPr>
              <a:t>（7）建议</a:t>
            </a:r>
            <a:r>
              <a:rPr lang="en-US" altLang="zh-CN" sz="2000" dirty="0" smtClean="0">
                <a:latin typeface="宋体" panose="02010600030101010101" pitchFamily="2" charset="-122"/>
                <a:ea typeface="宋体" panose="02010600030101010101" pitchFamily="2" charset="-122"/>
                <a:sym typeface="+mn-ea"/>
              </a:rPr>
              <a:t>:</a:t>
            </a:r>
            <a:r>
              <a:rPr lang="zh-CN" altLang="en-US" sz="2000" dirty="0" smtClean="0">
                <a:latin typeface="宋体" panose="02010600030101010101" pitchFamily="2" charset="-122"/>
                <a:ea typeface="宋体" panose="02010600030101010101" pitchFamily="2" charset="-122"/>
                <a:sym typeface="+mn-ea"/>
              </a:rPr>
              <a:t>重载的操作符的意义要和传统的意义相符。</a:t>
            </a:r>
            <a:endParaRPr lang="zh-CN" altLang="en-US" sz="2000" dirty="0" smtClean="0">
              <a:latin typeface="宋体" panose="02010600030101010101" pitchFamily="2" charset="-122"/>
              <a:ea typeface="宋体" panose="02010600030101010101" pitchFamily="2" charset="-122"/>
            </a:endParaRPr>
          </a:p>
          <a:p>
            <a:pPr algn="just" fontAlgn="auto">
              <a:lnSpc>
                <a:spcPct val="150000"/>
              </a:lnSpc>
            </a:pPr>
            <a:r>
              <a:rPr lang="zh-CN" altLang="en-US" sz="2000" dirty="0" smtClean="0">
                <a:latin typeface="宋体" panose="02010600030101010101" pitchFamily="2" charset="-122"/>
                <a:ea typeface="宋体" panose="02010600030101010101" pitchFamily="2" charset="-122"/>
                <a:sym typeface="+mn-ea"/>
              </a:rPr>
              <a:t>（8）建议</a:t>
            </a:r>
            <a:r>
              <a:rPr lang="en-US" altLang="zh-CN" sz="2000" dirty="0" smtClean="0">
                <a:latin typeface="宋体" panose="02010600030101010101" pitchFamily="2" charset="-122"/>
                <a:ea typeface="宋体" panose="02010600030101010101" pitchFamily="2" charset="-122"/>
                <a:sym typeface="+mn-ea"/>
              </a:rPr>
              <a:t>:</a:t>
            </a:r>
            <a:r>
              <a:rPr lang="zh-CN" altLang="en-US" sz="2000" dirty="0" smtClean="0">
                <a:latin typeface="宋体" panose="02010600030101010101" pitchFamily="2" charset="-122"/>
                <a:ea typeface="宋体" panose="02010600030101010101" pitchFamily="2" charset="-122"/>
                <a:sym typeface="+mn-ea"/>
              </a:rPr>
              <a:t>不要轻易地用重载。</a:t>
            </a:r>
            <a:endParaRPr lang="zh-CN" altLang="en-US" sz="20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3008380" cy="662379"/>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4265" b="1" dirty="0">
                <a:solidFill>
                  <a:srgbClr val="005DA2"/>
                </a:solidFill>
                <a:latin typeface="微软雅黑" panose="020B0503020204020204" pitchFamily="34" charset="-122"/>
                <a:ea typeface="微软雅黑" panose="020B0503020204020204" pitchFamily="34" charset="-122"/>
              </a:rPr>
              <a:t>目录</a:t>
            </a:r>
            <a:r>
              <a:rPr lang="en-US" altLang="zh-CN" sz="4265" b="1" dirty="0">
                <a:solidFill>
                  <a:srgbClr val="005DA2"/>
                </a:solidFill>
                <a:latin typeface="微软雅黑" panose="020B0503020204020204" pitchFamily="34" charset="-122"/>
                <a:ea typeface="微软雅黑" panose="020B0503020204020204" pitchFamily="34" charset="-122"/>
              </a:rPr>
              <a:t>/</a:t>
            </a:r>
            <a:r>
              <a:rPr lang="en-US" altLang="zh-CN" sz="2400" b="1" dirty="0">
                <a:solidFill>
                  <a:srgbClr val="005DA2"/>
                </a:solidFill>
                <a:latin typeface="微软雅黑" panose="020B0503020204020204" pitchFamily="34" charset="-122"/>
                <a:ea typeface="微软雅黑" panose="020B0503020204020204" pitchFamily="34" charset="-122"/>
              </a:rPr>
              <a:t>Contents</a:t>
            </a:r>
            <a:endParaRPr lang="en-GB" sz="2400" b="1" dirty="0">
              <a:solidFill>
                <a:srgbClr val="005DA2"/>
              </a:solidFill>
              <a:latin typeface="微软雅黑" panose="020B0503020204020204" pitchFamily="34" charset="-122"/>
              <a:ea typeface="微软雅黑" panose="020B0503020204020204" pitchFamily="34" charset="-122"/>
            </a:endParaRPr>
          </a:p>
        </p:txBody>
      </p:sp>
      <p:cxnSp>
        <p:nvCxnSpPr>
          <p:cNvPr id="43" name="直接连接符 42"/>
          <p:cNvCxnSpPr/>
          <p:nvPr/>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组合 44"/>
          <p:cNvGrpSpPr/>
          <p:nvPr/>
        </p:nvGrpSpPr>
        <p:grpSpPr>
          <a:xfrm>
            <a:off x="3119672" y="1892829"/>
            <a:ext cx="1192345" cy="666786"/>
            <a:chOff x="2215144" y="927951"/>
            <a:chExt cx="1244730" cy="916847"/>
          </a:xfrm>
        </p:grpSpPr>
        <p:sp>
          <p:nvSpPr>
            <p:cNvPr id="46" name="平行四边形 45"/>
            <p:cNvSpPr/>
            <p:nvPr/>
          </p:nvSpPr>
          <p:spPr>
            <a:xfrm>
              <a:off x="2215144" y="982844"/>
              <a:ext cx="1120898" cy="842780"/>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prstClr val="white"/>
                </a:solidFill>
                <a:latin typeface="Impact" panose="020B0806030902050204" pitchFamily="34" charset="0"/>
              </a:endParaRPr>
            </a:p>
          </p:txBody>
        </p:sp>
        <p:sp>
          <p:nvSpPr>
            <p:cNvPr id="47" name="文本框 9"/>
            <p:cNvSpPr txBox="1"/>
            <p:nvPr/>
          </p:nvSpPr>
          <p:spPr>
            <a:xfrm>
              <a:off x="2393075" y="927951"/>
              <a:ext cx="1066799" cy="916847"/>
            </a:xfrm>
            <a:prstGeom prst="rect">
              <a:avLst/>
            </a:prstGeom>
            <a:noFill/>
          </p:spPr>
          <p:txBody>
            <a:bodyPr wrap="square" rtlCol="0">
              <a:spAutoFit/>
            </a:bodyPr>
            <a:lstStyle/>
            <a:p>
              <a:r>
                <a:rPr lang="en-US" altLang="zh-CN" sz="3735" dirty="0">
                  <a:solidFill>
                    <a:prstClr val="white"/>
                  </a:solidFill>
                  <a:latin typeface="Impact" panose="020B0806030902050204" pitchFamily="34" charset="0"/>
                </a:rPr>
                <a:t>01</a:t>
              </a:r>
              <a:endParaRPr lang="zh-CN" altLang="en-US" sz="3735" dirty="0">
                <a:solidFill>
                  <a:prstClr val="white"/>
                </a:solidFill>
                <a:latin typeface="Impact" panose="020B0806030902050204" pitchFamily="34" charset="0"/>
              </a:endParaRPr>
            </a:p>
          </p:txBody>
        </p:sp>
      </p:grpSp>
      <p:grpSp>
        <p:nvGrpSpPr>
          <p:cNvPr id="48" name="组合 47"/>
          <p:cNvGrpSpPr/>
          <p:nvPr/>
        </p:nvGrpSpPr>
        <p:grpSpPr>
          <a:xfrm>
            <a:off x="3119672" y="2798982"/>
            <a:ext cx="1192345" cy="672218"/>
            <a:chOff x="2215144" y="1952311"/>
            <a:chExt cx="1244730" cy="924318"/>
          </a:xfrm>
        </p:grpSpPr>
        <p:sp>
          <p:nvSpPr>
            <p:cNvPr id="49" name="平行四边形 48"/>
            <p:cNvSpPr/>
            <p:nvPr/>
          </p:nvSpPr>
          <p:spPr>
            <a:xfrm>
              <a:off x="2215144" y="2033848"/>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prstClr val="white"/>
                </a:solidFill>
                <a:latin typeface="Impact" panose="020B0806030902050204" pitchFamily="34" charset="0"/>
              </a:endParaRPr>
            </a:p>
          </p:txBody>
        </p:sp>
        <p:sp>
          <p:nvSpPr>
            <p:cNvPr id="50" name="文本框 10"/>
            <p:cNvSpPr txBox="1"/>
            <p:nvPr/>
          </p:nvSpPr>
          <p:spPr>
            <a:xfrm>
              <a:off x="2393075" y="1952311"/>
              <a:ext cx="1066799" cy="916850"/>
            </a:xfrm>
            <a:prstGeom prst="rect">
              <a:avLst/>
            </a:prstGeom>
            <a:noFill/>
          </p:spPr>
          <p:txBody>
            <a:bodyPr wrap="square" rtlCol="0">
              <a:spAutoFit/>
            </a:bodyPr>
            <a:lstStyle/>
            <a:p>
              <a:r>
                <a:rPr lang="en-US" altLang="zh-CN" sz="3735" dirty="0">
                  <a:solidFill>
                    <a:prstClr val="white"/>
                  </a:solidFill>
                  <a:latin typeface="Impact" panose="020B0806030902050204" pitchFamily="34" charset="0"/>
                </a:rPr>
                <a:t>02</a:t>
              </a:r>
              <a:endParaRPr lang="zh-CN" altLang="en-US" sz="3735" dirty="0">
                <a:solidFill>
                  <a:prstClr val="white"/>
                </a:solidFill>
                <a:latin typeface="Impact" panose="020B0806030902050204" pitchFamily="34" charset="0"/>
              </a:endParaRPr>
            </a:p>
          </p:txBody>
        </p:sp>
      </p:grpSp>
      <p:grpSp>
        <p:nvGrpSpPr>
          <p:cNvPr id="51" name="组合 50"/>
          <p:cNvGrpSpPr/>
          <p:nvPr/>
        </p:nvGrpSpPr>
        <p:grpSpPr>
          <a:xfrm>
            <a:off x="3119672" y="3734779"/>
            <a:ext cx="1192345" cy="666786"/>
            <a:chOff x="2215144" y="3018134"/>
            <a:chExt cx="1244730" cy="916848"/>
          </a:xfrm>
        </p:grpSpPr>
        <p:sp>
          <p:nvSpPr>
            <p:cNvPr id="52" name="平行四边形 51"/>
            <p:cNvSpPr/>
            <p:nvPr/>
          </p:nvSpPr>
          <p:spPr>
            <a:xfrm>
              <a:off x="2215144" y="3084852"/>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prstClr val="white"/>
                </a:solidFill>
                <a:latin typeface="Impact" panose="020B0806030902050204" pitchFamily="34" charset="0"/>
              </a:endParaRPr>
            </a:p>
          </p:txBody>
        </p:sp>
        <p:sp>
          <p:nvSpPr>
            <p:cNvPr id="53" name="文本框 11"/>
            <p:cNvSpPr txBox="1"/>
            <p:nvPr/>
          </p:nvSpPr>
          <p:spPr>
            <a:xfrm>
              <a:off x="2393075" y="3018134"/>
              <a:ext cx="1066799" cy="916848"/>
            </a:xfrm>
            <a:prstGeom prst="rect">
              <a:avLst/>
            </a:prstGeom>
            <a:noFill/>
          </p:spPr>
          <p:txBody>
            <a:bodyPr wrap="square" rtlCol="0">
              <a:spAutoFit/>
            </a:bodyPr>
            <a:lstStyle/>
            <a:p>
              <a:r>
                <a:rPr lang="en-US" altLang="zh-CN" sz="3735" dirty="0">
                  <a:solidFill>
                    <a:prstClr val="white"/>
                  </a:solidFill>
                  <a:latin typeface="Impact" panose="020B0806030902050204" pitchFamily="34" charset="0"/>
                </a:rPr>
                <a:t>03</a:t>
              </a:r>
              <a:endParaRPr lang="zh-CN" altLang="en-US" sz="3735" dirty="0">
                <a:solidFill>
                  <a:prstClr val="white"/>
                </a:solidFill>
                <a:latin typeface="Impact" panose="020B0806030902050204" pitchFamily="34" charset="0"/>
              </a:endParaRPr>
            </a:p>
          </p:txBody>
        </p:sp>
      </p:grpSp>
      <p:grpSp>
        <p:nvGrpSpPr>
          <p:cNvPr id="54" name="组合 53"/>
          <p:cNvGrpSpPr/>
          <p:nvPr/>
        </p:nvGrpSpPr>
        <p:grpSpPr>
          <a:xfrm>
            <a:off x="3119672" y="4644765"/>
            <a:ext cx="1192345" cy="677512"/>
            <a:chOff x="2215144" y="4047039"/>
            <a:chExt cx="1244730" cy="931598"/>
          </a:xfrm>
        </p:grpSpPr>
        <p:sp>
          <p:nvSpPr>
            <p:cNvPr id="55" name="平行四边形 54"/>
            <p:cNvSpPr/>
            <p:nvPr/>
          </p:nvSpPr>
          <p:spPr>
            <a:xfrm>
              <a:off x="2215144" y="4135856"/>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prstClr val="white"/>
                </a:solidFill>
                <a:latin typeface="Impact" panose="020B0806030902050204" pitchFamily="34" charset="0"/>
              </a:endParaRPr>
            </a:p>
          </p:txBody>
        </p:sp>
        <p:sp>
          <p:nvSpPr>
            <p:cNvPr id="56" name="文本框 12"/>
            <p:cNvSpPr txBox="1"/>
            <p:nvPr/>
          </p:nvSpPr>
          <p:spPr>
            <a:xfrm>
              <a:off x="2393075" y="4047039"/>
              <a:ext cx="1066799" cy="916850"/>
            </a:xfrm>
            <a:prstGeom prst="rect">
              <a:avLst/>
            </a:prstGeom>
            <a:noFill/>
          </p:spPr>
          <p:txBody>
            <a:bodyPr wrap="square" rtlCol="0">
              <a:spAutoFit/>
            </a:bodyPr>
            <a:lstStyle/>
            <a:p>
              <a:r>
                <a:rPr lang="en-US" altLang="zh-CN" sz="3735" dirty="0">
                  <a:solidFill>
                    <a:prstClr val="white"/>
                  </a:solidFill>
                  <a:latin typeface="Impact" panose="020B0806030902050204" pitchFamily="34" charset="0"/>
                </a:rPr>
                <a:t>04</a:t>
              </a:r>
              <a:endParaRPr lang="zh-CN" altLang="en-US" sz="3735" dirty="0">
                <a:solidFill>
                  <a:prstClr val="white"/>
                </a:solidFill>
                <a:latin typeface="Impact" panose="020B0806030902050204" pitchFamily="34" charset="0"/>
              </a:endParaRPr>
            </a:p>
          </p:txBody>
        </p:sp>
      </p:grpSp>
      <p:grpSp>
        <p:nvGrpSpPr>
          <p:cNvPr id="57" name="组合 56"/>
          <p:cNvGrpSpPr/>
          <p:nvPr/>
        </p:nvGrpSpPr>
        <p:grpSpPr>
          <a:xfrm>
            <a:off x="3119669" y="5577485"/>
            <a:ext cx="1179315" cy="670313"/>
            <a:chOff x="2215144" y="5107938"/>
            <a:chExt cx="1231128" cy="921702"/>
          </a:xfrm>
        </p:grpSpPr>
        <p:sp>
          <p:nvSpPr>
            <p:cNvPr id="58" name="平行四边形 57"/>
            <p:cNvSpPr/>
            <p:nvPr/>
          </p:nvSpPr>
          <p:spPr>
            <a:xfrm>
              <a:off x="2215144" y="5186859"/>
              <a:ext cx="1120898" cy="842781"/>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prstClr val="white"/>
                </a:solidFill>
                <a:latin typeface="Impact" panose="020B0806030902050204" pitchFamily="34" charset="0"/>
              </a:endParaRPr>
            </a:p>
          </p:txBody>
        </p:sp>
        <p:sp>
          <p:nvSpPr>
            <p:cNvPr id="59" name="文本框 13"/>
            <p:cNvSpPr txBox="1"/>
            <p:nvPr/>
          </p:nvSpPr>
          <p:spPr>
            <a:xfrm>
              <a:off x="2379473" y="5107938"/>
              <a:ext cx="1066799" cy="916852"/>
            </a:xfrm>
            <a:prstGeom prst="rect">
              <a:avLst/>
            </a:prstGeom>
            <a:noFill/>
          </p:spPr>
          <p:txBody>
            <a:bodyPr wrap="square" rtlCol="0">
              <a:spAutoFit/>
            </a:bodyPr>
            <a:lstStyle/>
            <a:p>
              <a:r>
                <a:rPr lang="en-US" altLang="zh-CN" sz="3735" dirty="0">
                  <a:solidFill>
                    <a:prstClr val="white"/>
                  </a:solidFill>
                  <a:latin typeface="Impact" panose="020B0806030902050204" pitchFamily="34" charset="0"/>
                </a:rPr>
                <a:t>05</a:t>
              </a:r>
              <a:endParaRPr lang="zh-CN" altLang="en-US" sz="3735" dirty="0">
                <a:solidFill>
                  <a:prstClr val="white"/>
                </a:solidFill>
                <a:latin typeface="Impact" panose="020B0806030902050204" pitchFamily="34" charset="0"/>
              </a:endParaRPr>
            </a:p>
          </p:txBody>
        </p:sp>
      </p:grpSp>
      <p:grpSp>
        <p:nvGrpSpPr>
          <p:cNvPr id="60" name="组合 59"/>
          <p:cNvGrpSpPr/>
          <p:nvPr/>
        </p:nvGrpSpPr>
        <p:grpSpPr>
          <a:xfrm>
            <a:off x="4025341" y="1910578"/>
            <a:ext cx="5143000" cy="612920"/>
            <a:chOff x="4315150" y="953426"/>
            <a:chExt cx="3857250" cy="540057"/>
          </a:xfrm>
        </p:grpSpPr>
        <p:sp>
          <p:nvSpPr>
            <p:cNvPr id="61" name="矩形 60"/>
            <p:cNvSpPr/>
            <p:nvPr/>
          </p:nvSpPr>
          <p:spPr>
            <a:xfrm>
              <a:off x="4841196" y="1036090"/>
              <a:ext cx="2827147" cy="406783"/>
            </a:xfrm>
            <a:prstGeom prst="rect">
              <a:avLst/>
            </a:prstGeom>
            <a:ln w="15875">
              <a:noFill/>
            </a:ln>
          </p:spPr>
          <p:txBody>
            <a:bodyPr wrap="square" lIns="91440" tIns="45720" rIns="91440" bIns="45720">
              <a:spAutoFit/>
            </a:bodyPr>
            <a:lstStyle/>
            <a:p>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多态性</a:t>
              </a: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prstClr val="black">
                    <a:lumMod val="75000"/>
                    <a:lumOff val="25000"/>
                  </a:prstClr>
                </a:solidFill>
              </a:endParaRPr>
            </a:p>
          </p:txBody>
        </p:sp>
      </p:grpSp>
      <p:grpSp>
        <p:nvGrpSpPr>
          <p:cNvPr id="63" name="组合 62"/>
          <p:cNvGrpSpPr/>
          <p:nvPr/>
        </p:nvGrpSpPr>
        <p:grpSpPr>
          <a:xfrm>
            <a:off x="4025341" y="2836116"/>
            <a:ext cx="5143000" cy="612920"/>
            <a:chOff x="4315150" y="1647579"/>
            <a:chExt cx="3857250" cy="540057"/>
          </a:xfrm>
        </p:grpSpPr>
        <p:sp>
          <p:nvSpPr>
            <p:cNvPr id="64" name="矩形 63"/>
            <p:cNvSpPr/>
            <p:nvPr/>
          </p:nvSpPr>
          <p:spPr>
            <a:xfrm>
              <a:off x="4841196" y="1730243"/>
              <a:ext cx="2827147" cy="406783"/>
            </a:xfrm>
            <a:prstGeom prst="rect">
              <a:avLst/>
            </a:prstGeom>
            <a:ln w="15875">
              <a:noFill/>
            </a:ln>
          </p:spPr>
          <p:txBody>
            <a:bodyPr wrap="square" lIns="91440" tIns="45720" rIns="91440" bIns="45720">
              <a:spAutoFit/>
            </a:bodyPr>
            <a:lstStyle/>
            <a:p>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运算符重载</a:t>
              </a: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prstClr val="black">
                    <a:lumMod val="75000"/>
                    <a:lumOff val="25000"/>
                  </a:prstClr>
                </a:solidFill>
              </a:endParaRPr>
            </a:p>
          </p:txBody>
        </p:sp>
      </p:grpSp>
      <p:grpSp>
        <p:nvGrpSpPr>
          <p:cNvPr id="66" name="组合 65"/>
          <p:cNvGrpSpPr/>
          <p:nvPr/>
        </p:nvGrpSpPr>
        <p:grpSpPr>
          <a:xfrm>
            <a:off x="4025341" y="3761652"/>
            <a:ext cx="5143000" cy="612920"/>
            <a:chOff x="4315150" y="2341731"/>
            <a:chExt cx="3857250" cy="540057"/>
          </a:xfrm>
        </p:grpSpPr>
        <p:sp>
          <p:nvSpPr>
            <p:cNvPr id="67" name="矩形 66"/>
            <p:cNvSpPr/>
            <p:nvPr/>
          </p:nvSpPr>
          <p:spPr>
            <a:xfrm>
              <a:off x="4841197" y="2424395"/>
              <a:ext cx="2827146" cy="406783"/>
            </a:xfrm>
            <a:prstGeom prst="rect">
              <a:avLst/>
            </a:prstGeom>
            <a:ln w="15875">
              <a:noFill/>
            </a:ln>
          </p:spPr>
          <p:txBody>
            <a:bodyPr wrap="square" lIns="91440" tIns="45720" rIns="91440" bIns="45720">
              <a:spAutoFit/>
            </a:bodyPr>
            <a:lstStyle/>
            <a:p>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不同类型数据间的转换</a:t>
              </a: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prstClr val="black">
                    <a:lumMod val="75000"/>
                    <a:lumOff val="25000"/>
                  </a:prstClr>
                </a:solidFill>
              </a:endParaRPr>
            </a:p>
          </p:txBody>
        </p:sp>
      </p:grpSp>
      <p:grpSp>
        <p:nvGrpSpPr>
          <p:cNvPr id="69" name="组合 68"/>
          <p:cNvGrpSpPr/>
          <p:nvPr/>
        </p:nvGrpSpPr>
        <p:grpSpPr>
          <a:xfrm>
            <a:off x="4025341" y="4687191"/>
            <a:ext cx="5143000" cy="612920"/>
            <a:chOff x="4315150" y="3035884"/>
            <a:chExt cx="3857250" cy="540057"/>
          </a:xfrm>
        </p:grpSpPr>
        <p:sp>
          <p:nvSpPr>
            <p:cNvPr id="70" name="矩形 69"/>
            <p:cNvSpPr/>
            <p:nvPr/>
          </p:nvSpPr>
          <p:spPr>
            <a:xfrm>
              <a:off x="4841196" y="3118548"/>
              <a:ext cx="2827147" cy="406783"/>
            </a:xfrm>
            <a:prstGeom prst="rect">
              <a:avLst/>
            </a:prstGeom>
            <a:ln w="15875">
              <a:noFill/>
            </a:ln>
          </p:spPr>
          <p:txBody>
            <a:bodyPr wrap="square" lIns="91440" tIns="45720" rIns="91440" bIns="45720">
              <a:spAutoFit/>
            </a:bodyPr>
            <a:lstStyle/>
            <a:p>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虚函数</a:t>
              </a: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71" name="平行四边形 70"/>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prstClr val="black">
                    <a:lumMod val="75000"/>
                    <a:lumOff val="25000"/>
                  </a:prstClr>
                </a:solidFill>
              </a:endParaRPr>
            </a:p>
          </p:txBody>
        </p:sp>
      </p:grpSp>
      <p:grpSp>
        <p:nvGrpSpPr>
          <p:cNvPr id="72" name="组合 71"/>
          <p:cNvGrpSpPr/>
          <p:nvPr/>
        </p:nvGrpSpPr>
        <p:grpSpPr>
          <a:xfrm>
            <a:off x="4025341" y="5612726"/>
            <a:ext cx="5143000" cy="924814"/>
            <a:chOff x="4315150" y="3730038"/>
            <a:chExt cx="3857250" cy="814874"/>
          </a:xfrm>
        </p:grpSpPr>
        <p:sp>
          <p:nvSpPr>
            <p:cNvPr id="73" name="矩形 72"/>
            <p:cNvSpPr/>
            <p:nvPr/>
          </p:nvSpPr>
          <p:spPr>
            <a:xfrm>
              <a:off x="4841197" y="3812702"/>
              <a:ext cx="2827146" cy="732210"/>
            </a:xfrm>
            <a:prstGeom prst="rect">
              <a:avLst/>
            </a:prstGeom>
            <a:ln w="15875">
              <a:noFill/>
            </a:ln>
          </p:spPr>
          <p:txBody>
            <a:bodyPr wrap="square" lIns="91440" tIns="45720" rIns="91440" bIns="45720">
              <a:spAutoFit/>
            </a:bodyPr>
            <a:lstStyle/>
            <a:p>
              <a: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t>纯虚函数与抽象类</a:t>
              </a:r>
              <a:br>
                <a:rPr lang="zh-CN" altLang="en-US" sz="2400" b="1" dirty="0">
                  <a:solidFill>
                    <a:prstClr val="black">
                      <a:lumMod val="75000"/>
                      <a:lumOff val="25000"/>
                    </a:prstClr>
                  </a:solidFill>
                  <a:latin typeface="微软雅黑" panose="020B0503020204020204" pitchFamily="34" charset="-122"/>
                  <a:ea typeface="微软雅黑" panose="020B0503020204020204" pitchFamily="34" charset="-122"/>
                </a:rPr>
              </a:br>
              <a:endParaRPr lang="en-GB" altLang="zh-CN" sz="24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74" name="平行四边形 73"/>
            <p:cNvSpPr/>
            <p:nvPr/>
          </p:nvSpPr>
          <p:spPr>
            <a:xfrm>
              <a:off x="4315150" y="3730038"/>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endParaRPr lang="zh-CN" altLang="en-US" sz="2135" b="1">
                <a:solidFill>
                  <a:prstClr val="black">
                    <a:lumMod val="75000"/>
                    <a:lumOff val="25000"/>
                  </a:prstClr>
                </a:solidFill>
              </a:endParaRPr>
            </a:p>
          </p:txBody>
        </p:sp>
      </p:grpSp>
      <p:grpSp>
        <p:nvGrpSpPr>
          <p:cNvPr id="34" name="组合 33"/>
          <p:cNvGrpSpPr/>
          <p:nvPr/>
        </p:nvGrpSpPr>
        <p:grpSpPr>
          <a:xfrm>
            <a:off x="10608501" y="654444"/>
            <a:ext cx="576064" cy="577112"/>
            <a:chOff x="6084168" y="1274820"/>
            <a:chExt cx="432048" cy="432834"/>
          </a:xfrm>
        </p:grpSpPr>
        <p:sp>
          <p:nvSpPr>
            <p:cNvPr id="35"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6"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7" name="组合 36"/>
          <p:cNvGrpSpPr/>
          <p:nvPr/>
        </p:nvGrpSpPr>
        <p:grpSpPr>
          <a:xfrm>
            <a:off x="8880309" y="654968"/>
            <a:ext cx="576064" cy="576064"/>
            <a:chOff x="4788024" y="1275213"/>
            <a:chExt cx="432048" cy="432048"/>
          </a:xfrm>
        </p:grpSpPr>
        <p:sp>
          <p:nvSpPr>
            <p:cNvPr id="38"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9"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40" name="组合 39"/>
          <p:cNvGrpSpPr/>
          <p:nvPr/>
        </p:nvGrpSpPr>
        <p:grpSpPr>
          <a:xfrm>
            <a:off x="9744406" y="654444"/>
            <a:ext cx="577111" cy="577112"/>
            <a:chOff x="5436096" y="1274820"/>
            <a:chExt cx="432833" cy="432834"/>
          </a:xfrm>
        </p:grpSpPr>
        <p:sp>
          <p:nvSpPr>
            <p:cNvPr id="41"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2"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44" name="组合 43"/>
          <p:cNvGrpSpPr/>
          <p:nvPr/>
        </p:nvGrpSpPr>
        <p:grpSpPr>
          <a:xfrm>
            <a:off x="7152118" y="654444"/>
            <a:ext cx="577111" cy="577112"/>
            <a:chOff x="3491880" y="1274820"/>
            <a:chExt cx="432833" cy="432834"/>
          </a:xfrm>
        </p:grpSpPr>
        <p:sp>
          <p:nvSpPr>
            <p:cNvPr id="75"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76"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77" name="组合 76"/>
          <p:cNvGrpSpPr/>
          <p:nvPr/>
        </p:nvGrpSpPr>
        <p:grpSpPr>
          <a:xfrm>
            <a:off x="8016214" y="654444"/>
            <a:ext cx="577111" cy="577112"/>
            <a:chOff x="4139952" y="1274820"/>
            <a:chExt cx="432833" cy="432834"/>
          </a:xfrm>
        </p:grpSpPr>
        <p:sp>
          <p:nvSpPr>
            <p:cNvPr id="78"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79"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wipe(left)">
                                      <p:cBhvr>
                                        <p:cTn id="11" dur="500"/>
                                        <p:tgtEl>
                                          <p:spTgt spid="4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p:cTn id="15" dur="500" fill="hold"/>
                                        <p:tgtEl>
                                          <p:spTgt spid="44"/>
                                        </p:tgtEl>
                                        <p:attrNameLst>
                                          <p:attrName>ppt_w</p:attrName>
                                        </p:attrNameLst>
                                      </p:cBhvr>
                                      <p:tavLst>
                                        <p:tav tm="0">
                                          <p:val>
                                            <p:fltVal val="0"/>
                                          </p:val>
                                        </p:tav>
                                        <p:tav tm="100000">
                                          <p:val>
                                            <p:strVal val="#ppt_w"/>
                                          </p:val>
                                        </p:tav>
                                      </p:tavLst>
                                    </p:anim>
                                    <p:anim calcmode="lin" valueType="num">
                                      <p:cBhvr>
                                        <p:cTn id="16" dur="500" fill="hold"/>
                                        <p:tgtEl>
                                          <p:spTgt spid="44"/>
                                        </p:tgtEl>
                                        <p:attrNameLst>
                                          <p:attrName>ppt_h</p:attrName>
                                        </p:attrNameLst>
                                      </p:cBhvr>
                                      <p:tavLst>
                                        <p:tav tm="0">
                                          <p:val>
                                            <p:fltVal val="0"/>
                                          </p:val>
                                        </p:tav>
                                        <p:tav tm="100000">
                                          <p:val>
                                            <p:strVal val="#ppt_h"/>
                                          </p:val>
                                        </p:tav>
                                      </p:tavLst>
                                    </p:anim>
                                    <p:animEffect transition="in" filter="fade">
                                      <p:cBhvr>
                                        <p:cTn id="17" dur="500"/>
                                        <p:tgtEl>
                                          <p:spTgt spid="44"/>
                                        </p:tgtEl>
                                      </p:cBhvr>
                                    </p:animEffect>
                                  </p:childTnLst>
                                </p:cTn>
                              </p:par>
                              <p:par>
                                <p:cTn id="18" presetID="53" presetClass="entr" presetSubtype="16" fill="hold" nodeType="withEffect">
                                  <p:stCondLst>
                                    <p:cond delay="200"/>
                                  </p:stCondLst>
                                  <p:childTnLst>
                                    <p:set>
                                      <p:cBhvr>
                                        <p:cTn id="19" dur="1" fill="hold">
                                          <p:stCondLst>
                                            <p:cond delay="0"/>
                                          </p:stCondLst>
                                        </p:cTn>
                                        <p:tgtEl>
                                          <p:spTgt spid="77"/>
                                        </p:tgtEl>
                                        <p:attrNameLst>
                                          <p:attrName>style.visibility</p:attrName>
                                        </p:attrNameLst>
                                      </p:cBhvr>
                                      <p:to>
                                        <p:strVal val="visible"/>
                                      </p:to>
                                    </p:set>
                                    <p:anim calcmode="lin" valueType="num">
                                      <p:cBhvr>
                                        <p:cTn id="20" dur="500" fill="hold"/>
                                        <p:tgtEl>
                                          <p:spTgt spid="77"/>
                                        </p:tgtEl>
                                        <p:attrNameLst>
                                          <p:attrName>ppt_w</p:attrName>
                                        </p:attrNameLst>
                                      </p:cBhvr>
                                      <p:tavLst>
                                        <p:tav tm="0">
                                          <p:val>
                                            <p:fltVal val="0"/>
                                          </p:val>
                                        </p:tav>
                                        <p:tav tm="100000">
                                          <p:val>
                                            <p:strVal val="#ppt_w"/>
                                          </p:val>
                                        </p:tav>
                                      </p:tavLst>
                                    </p:anim>
                                    <p:anim calcmode="lin" valueType="num">
                                      <p:cBhvr>
                                        <p:cTn id="21" dur="500" fill="hold"/>
                                        <p:tgtEl>
                                          <p:spTgt spid="77"/>
                                        </p:tgtEl>
                                        <p:attrNameLst>
                                          <p:attrName>ppt_h</p:attrName>
                                        </p:attrNameLst>
                                      </p:cBhvr>
                                      <p:tavLst>
                                        <p:tav tm="0">
                                          <p:val>
                                            <p:fltVal val="0"/>
                                          </p:val>
                                        </p:tav>
                                        <p:tav tm="100000">
                                          <p:val>
                                            <p:strVal val="#ppt_h"/>
                                          </p:val>
                                        </p:tav>
                                      </p:tavLst>
                                    </p:anim>
                                    <p:animEffect transition="in" filter="fade">
                                      <p:cBhvr>
                                        <p:cTn id="22" dur="500"/>
                                        <p:tgtEl>
                                          <p:spTgt spid="77"/>
                                        </p:tgtEl>
                                      </p:cBhvr>
                                    </p:animEffect>
                                  </p:childTnLst>
                                </p:cTn>
                              </p:par>
                              <p:par>
                                <p:cTn id="23" presetID="53" presetClass="entr" presetSubtype="16" fill="hold" nodeType="withEffect">
                                  <p:stCondLst>
                                    <p:cond delay="400"/>
                                  </p:stCondLst>
                                  <p:childTnLst>
                                    <p:set>
                                      <p:cBhvr>
                                        <p:cTn id="24" dur="1" fill="hold">
                                          <p:stCondLst>
                                            <p:cond delay="0"/>
                                          </p:stCondLst>
                                        </p:cTn>
                                        <p:tgtEl>
                                          <p:spTgt spid="37"/>
                                        </p:tgtEl>
                                        <p:attrNameLst>
                                          <p:attrName>style.visibility</p:attrName>
                                        </p:attrNameLst>
                                      </p:cBhvr>
                                      <p:to>
                                        <p:strVal val="visible"/>
                                      </p:to>
                                    </p:set>
                                    <p:anim calcmode="lin" valueType="num">
                                      <p:cBhvr>
                                        <p:cTn id="25" dur="500" fill="hold"/>
                                        <p:tgtEl>
                                          <p:spTgt spid="37"/>
                                        </p:tgtEl>
                                        <p:attrNameLst>
                                          <p:attrName>ppt_w</p:attrName>
                                        </p:attrNameLst>
                                      </p:cBhvr>
                                      <p:tavLst>
                                        <p:tav tm="0">
                                          <p:val>
                                            <p:fltVal val="0"/>
                                          </p:val>
                                        </p:tav>
                                        <p:tav tm="100000">
                                          <p:val>
                                            <p:strVal val="#ppt_w"/>
                                          </p:val>
                                        </p:tav>
                                      </p:tavLst>
                                    </p:anim>
                                    <p:anim calcmode="lin" valueType="num">
                                      <p:cBhvr>
                                        <p:cTn id="26" dur="500" fill="hold"/>
                                        <p:tgtEl>
                                          <p:spTgt spid="37"/>
                                        </p:tgtEl>
                                        <p:attrNameLst>
                                          <p:attrName>ppt_h</p:attrName>
                                        </p:attrNameLst>
                                      </p:cBhvr>
                                      <p:tavLst>
                                        <p:tav tm="0">
                                          <p:val>
                                            <p:fltVal val="0"/>
                                          </p:val>
                                        </p:tav>
                                        <p:tav tm="100000">
                                          <p:val>
                                            <p:strVal val="#ppt_h"/>
                                          </p:val>
                                        </p:tav>
                                      </p:tavLst>
                                    </p:anim>
                                    <p:animEffect transition="in" filter="fade">
                                      <p:cBhvr>
                                        <p:cTn id="27" dur="500"/>
                                        <p:tgtEl>
                                          <p:spTgt spid="37"/>
                                        </p:tgtEl>
                                      </p:cBhvr>
                                    </p:animEffect>
                                  </p:childTnLst>
                                </p:cTn>
                              </p:par>
                              <p:par>
                                <p:cTn id="28" presetID="53" presetClass="entr" presetSubtype="16" fill="hold" nodeType="withEffect">
                                  <p:stCondLst>
                                    <p:cond delay="600"/>
                                  </p:stCondLst>
                                  <p:childTnLst>
                                    <p:set>
                                      <p:cBhvr>
                                        <p:cTn id="29" dur="1" fill="hold">
                                          <p:stCondLst>
                                            <p:cond delay="0"/>
                                          </p:stCondLst>
                                        </p:cTn>
                                        <p:tgtEl>
                                          <p:spTgt spid="40"/>
                                        </p:tgtEl>
                                        <p:attrNameLst>
                                          <p:attrName>style.visibility</p:attrName>
                                        </p:attrNameLst>
                                      </p:cBhvr>
                                      <p:to>
                                        <p:strVal val="visible"/>
                                      </p:to>
                                    </p:set>
                                    <p:anim calcmode="lin" valueType="num">
                                      <p:cBhvr>
                                        <p:cTn id="30" dur="500" fill="hold"/>
                                        <p:tgtEl>
                                          <p:spTgt spid="40"/>
                                        </p:tgtEl>
                                        <p:attrNameLst>
                                          <p:attrName>ppt_w</p:attrName>
                                        </p:attrNameLst>
                                      </p:cBhvr>
                                      <p:tavLst>
                                        <p:tav tm="0">
                                          <p:val>
                                            <p:fltVal val="0"/>
                                          </p:val>
                                        </p:tav>
                                        <p:tav tm="100000">
                                          <p:val>
                                            <p:strVal val="#ppt_w"/>
                                          </p:val>
                                        </p:tav>
                                      </p:tavLst>
                                    </p:anim>
                                    <p:anim calcmode="lin" valueType="num">
                                      <p:cBhvr>
                                        <p:cTn id="31" dur="500" fill="hold"/>
                                        <p:tgtEl>
                                          <p:spTgt spid="40"/>
                                        </p:tgtEl>
                                        <p:attrNameLst>
                                          <p:attrName>ppt_h</p:attrName>
                                        </p:attrNameLst>
                                      </p:cBhvr>
                                      <p:tavLst>
                                        <p:tav tm="0">
                                          <p:val>
                                            <p:fltVal val="0"/>
                                          </p:val>
                                        </p:tav>
                                        <p:tav tm="100000">
                                          <p:val>
                                            <p:strVal val="#ppt_h"/>
                                          </p:val>
                                        </p:tav>
                                      </p:tavLst>
                                    </p:anim>
                                    <p:animEffect transition="in" filter="fade">
                                      <p:cBhvr>
                                        <p:cTn id="32" dur="500"/>
                                        <p:tgtEl>
                                          <p:spTgt spid="40"/>
                                        </p:tgtEl>
                                      </p:cBhvr>
                                    </p:animEffect>
                                  </p:childTnLst>
                                </p:cTn>
                              </p:par>
                              <p:par>
                                <p:cTn id="33" presetID="53" presetClass="entr" presetSubtype="16" fill="hold" nodeType="withEffect">
                                  <p:stCondLst>
                                    <p:cond delay="80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par>
                          <p:cTn id="38" fill="hold">
                            <p:stCondLst>
                              <p:cond delay="1500"/>
                            </p:stCondLst>
                            <p:childTnLst>
                              <p:par>
                                <p:cTn id="39" presetID="2" presetClass="entr" presetSubtype="8" fill="hold" nodeType="after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additive="base">
                                        <p:cTn id="41" dur="500" fill="hold"/>
                                        <p:tgtEl>
                                          <p:spTgt spid="45"/>
                                        </p:tgtEl>
                                        <p:attrNameLst>
                                          <p:attrName>ppt_x</p:attrName>
                                        </p:attrNameLst>
                                      </p:cBhvr>
                                      <p:tavLst>
                                        <p:tav tm="0">
                                          <p:val>
                                            <p:strVal val="0-#ppt_w/2"/>
                                          </p:val>
                                        </p:tav>
                                        <p:tav tm="100000">
                                          <p:val>
                                            <p:strVal val="#ppt_x"/>
                                          </p:val>
                                        </p:tav>
                                      </p:tavLst>
                                    </p:anim>
                                    <p:anim calcmode="lin" valueType="num">
                                      <p:cBhvr additive="base">
                                        <p:cTn id="42" dur="500" fill="hold"/>
                                        <p:tgtEl>
                                          <p:spTgt spid="45"/>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1+#ppt_w/2"/>
                                          </p:val>
                                        </p:tav>
                                        <p:tav tm="100000">
                                          <p:val>
                                            <p:strVal val="#ppt_x"/>
                                          </p:val>
                                        </p:tav>
                                      </p:tavLst>
                                    </p:anim>
                                    <p:anim calcmode="lin" valueType="num">
                                      <p:cBhvr additive="base">
                                        <p:cTn id="46" dur="500" fill="hold"/>
                                        <p:tgtEl>
                                          <p:spTgt spid="60"/>
                                        </p:tgtEl>
                                        <p:attrNameLst>
                                          <p:attrName>ppt_y</p:attrName>
                                        </p:attrNameLst>
                                      </p:cBhvr>
                                      <p:tavLst>
                                        <p:tav tm="0">
                                          <p:val>
                                            <p:strVal val="#ppt_y"/>
                                          </p:val>
                                        </p:tav>
                                        <p:tav tm="100000">
                                          <p:val>
                                            <p:strVal val="#ppt_y"/>
                                          </p:val>
                                        </p:tav>
                                      </p:tavLst>
                                    </p:anim>
                                  </p:childTnLst>
                                </p:cTn>
                              </p:par>
                            </p:childTnLst>
                          </p:cTn>
                        </p:par>
                        <p:par>
                          <p:cTn id="47" fill="hold">
                            <p:stCondLst>
                              <p:cond delay="2000"/>
                            </p:stCondLst>
                            <p:childTnLst>
                              <p:par>
                                <p:cTn id="48" presetID="2" presetClass="entr" presetSubtype="8"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 calcmode="lin" valueType="num">
                                      <p:cBhvr additive="base">
                                        <p:cTn id="50" dur="500" fill="hold"/>
                                        <p:tgtEl>
                                          <p:spTgt spid="48"/>
                                        </p:tgtEl>
                                        <p:attrNameLst>
                                          <p:attrName>ppt_x</p:attrName>
                                        </p:attrNameLst>
                                      </p:cBhvr>
                                      <p:tavLst>
                                        <p:tav tm="0">
                                          <p:val>
                                            <p:strVal val="0-#ppt_w/2"/>
                                          </p:val>
                                        </p:tav>
                                        <p:tav tm="100000">
                                          <p:val>
                                            <p:strVal val="#ppt_x"/>
                                          </p:val>
                                        </p:tav>
                                      </p:tavLst>
                                    </p:anim>
                                    <p:anim calcmode="lin" valueType="num">
                                      <p:cBhvr additive="base">
                                        <p:cTn id="51" dur="500" fill="hold"/>
                                        <p:tgtEl>
                                          <p:spTgt spid="48"/>
                                        </p:tgtEl>
                                        <p:attrNameLst>
                                          <p:attrName>ppt_y</p:attrName>
                                        </p:attrNameLst>
                                      </p:cBhvr>
                                      <p:tavLst>
                                        <p:tav tm="0">
                                          <p:val>
                                            <p:strVal val="#ppt_y"/>
                                          </p:val>
                                        </p:tav>
                                        <p:tav tm="100000">
                                          <p:val>
                                            <p:strVal val="#ppt_y"/>
                                          </p:val>
                                        </p:tav>
                                      </p:tavLst>
                                    </p:anim>
                                  </p:childTnLst>
                                </p:cTn>
                              </p:par>
                              <p:par>
                                <p:cTn id="52" presetID="2" presetClass="entr" presetSubtype="2" fill="hold" nodeType="withEffect">
                                  <p:stCondLst>
                                    <p:cond delay="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1+#ppt_w/2"/>
                                          </p:val>
                                        </p:tav>
                                        <p:tav tm="100000">
                                          <p:val>
                                            <p:strVal val="#ppt_x"/>
                                          </p:val>
                                        </p:tav>
                                      </p:tavLst>
                                    </p:anim>
                                    <p:anim calcmode="lin" valueType="num">
                                      <p:cBhvr additive="base">
                                        <p:cTn id="55" dur="500" fill="hold"/>
                                        <p:tgtEl>
                                          <p:spTgt spid="63"/>
                                        </p:tgtEl>
                                        <p:attrNameLst>
                                          <p:attrName>ppt_y</p:attrName>
                                        </p:attrNameLst>
                                      </p:cBhvr>
                                      <p:tavLst>
                                        <p:tav tm="0">
                                          <p:val>
                                            <p:strVal val="#ppt_y"/>
                                          </p:val>
                                        </p:tav>
                                        <p:tav tm="100000">
                                          <p:val>
                                            <p:strVal val="#ppt_y"/>
                                          </p:val>
                                        </p:tav>
                                      </p:tavLst>
                                    </p:anim>
                                  </p:childTnLst>
                                </p:cTn>
                              </p:par>
                            </p:childTnLst>
                          </p:cTn>
                        </p:par>
                        <p:par>
                          <p:cTn id="56" fill="hold">
                            <p:stCondLst>
                              <p:cond delay="2500"/>
                            </p:stCondLst>
                            <p:childTnLst>
                              <p:par>
                                <p:cTn id="57" presetID="2" presetClass="entr" presetSubtype="8" fill="hold" nodeType="afterEffect">
                                  <p:stCondLst>
                                    <p:cond delay="0"/>
                                  </p:stCondLst>
                                  <p:childTnLst>
                                    <p:set>
                                      <p:cBhvr>
                                        <p:cTn id="58" dur="1" fill="hold">
                                          <p:stCondLst>
                                            <p:cond delay="0"/>
                                          </p:stCondLst>
                                        </p:cTn>
                                        <p:tgtEl>
                                          <p:spTgt spid="51"/>
                                        </p:tgtEl>
                                        <p:attrNameLst>
                                          <p:attrName>style.visibility</p:attrName>
                                        </p:attrNameLst>
                                      </p:cBhvr>
                                      <p:to>
                                        <p:strVal val="visible"/>
                                      </p:to>
                                    </p:set>
                                    <p:anim calcmode="lin" valueType="num">
                                      <p:cBhvr additive="base">
                                        <p:cTn id="59" dur="500" fill="hold"/>
                                        <p:tgtEl>
                                          <p:spTgt spid="51"/>
                                        </p:tgtEl>
                                        <p:attrNameLst>
                                          <p:attrName>ppt_x</p:attrName>
                                        </p:attrNameLst>
                                      </p:cBhvr>
                                      <p:tavLst>
                                        <p:tav tm="0">
                                          <p:val>
                                            <p:strVal val="0-#ppt_w/2"/>
                                          </p:val>
                                        </p:tav>
                                        <p:tav tm="100000">
                                          <p:val>
                                            <p:strVal val="#ppt_x"/>
                                          </p:val>
                                        </p:tav>
                                      </p:tavLst>
                                    </p:anim>
                                    <p:anim calcmode="lin" valueType="num">
                                      <p:cBhvr additive="base">
                                        <p:cTn id="60" dur="500" fill="hold"/>
                                        <p:tgtEl>
                                          <p:spTgt spid="51"/>
                                        </p:tgtEl>
                                        <p:attrNameLst>
                                          <p:attrName>ppt_y</p:attrName>
                                        </p:attrNameLst>
                                      </p:cBhvr>
                                      <p:tavLst>
                                        <p:tav tm="0">
                                          <p:val>
                                            <p:strVal val="#ppt_y"/>
                                          </p:val>
                                        </p:tav>
                                        <p:tav tm="100000">
                                          <p:val>
                                            <p:strVal val="#ppt_y"/>
                                          </p:val>
                                        </p:tav>
                                      </p:tavLst>
                                    </p:anim>
                                  </p:childTnLst>
                                </p:cTn>
                              </p:par>
                              <p:par>
                                <p:cTn id="61" presetID="2" presetClass="entr" presetSubtype="2" fill="hold" nodeType="withEffect">
                                  <p:stCondLst>
                                    <p:cond delay="0"/>
                                  </p:stCondLst>
                                  <p:childTnLst>
                                    <p:set>
                                      <p:cBhvr>
                                        <p:cTn id="62" dur="1" fill="hold">
                                          <p:stCondLst>
                                            <p:cond delay="0"/>
                                          </p:stCondLst>
                                        </p:cTn>
                                        <p:tgtEl>
                                          <p:spTgt spid="66"/>
                                        </p:tgtEl>
                                        <p:attrNameLst>
                                          <p:attrName>style.visibility</p:attrName>
                                        </p:attrNameLst>
                                      </p:cBhvr>
                                      <p:to>
                                        <p:strVal val="visible"/>
                                      </p:to>
                                    </p:set>
                                    <p:anim calcmode="lin" valueType="num">
                                      <p:cBhvr additive="base">
                                        <p:cTn id="63" dur="500" fill="hold"/>
                                        <p:tgtEl>
                                          <p:spTgt spid="66"/>
                                        </p:tgtEl>
                                        <p:attrNameLst>
                                          <p:attrName>ppt_x</p:attrName>
                                        </p:attrNameLst>
                                      </p:cBhvr>
                                      <p:tavLst>
                                        <p:tav tm="0">
                                          <p:val>
                                            <p:strVal val="1+#ppt_w/2"/>
                                          </p:val>
                                        </p:tav>
                                        <p:tav tm="100000">
                                          <p:val>
                                            <p:strVal val="#ppt_x"/>
                                          </p:val>
                                        </p:tav>
                                      </p:tavLst>
                                    </p:anim>
                                    <p:anim calcmode="lin" valueType="num">
                                      <p:cBhvr additive="base">
                                        <p:cTn id="64" dur="500" fill="hold"/>
                                        <p:tgtEl>
                                          <p:spTgt spid="66"/>
                                        </p:tgtEl>
                                        <p:attrNameLst>
                                          <p:attrName>ppt_y</p:attrName>
                                        </p:attrNameLst>
                                      </p:cBhvr>
                                      <p:tavLst>
                                        <p:tav tm="0">
                                          <p:val>
                                            <p:strVal val="#ppt_y"/>
                                          </p:val>
                                        </p:tav>
                                        <p:tav tm="100000">
                                          <p:val>
                                            <p:strVal val="#ppt_y"/>
                                          </p:val>
                                        </p:tav>
                                      </p:tavLst>
                                    </p:anim>
                                  </p:childTnLst>
                                </p:cTn>
                              </p:par>
                            </p:childTnLst>
                          </p:cTn>
                        </p:par>
                        <p:par>
                          <p:cTn id="65" fill="hold">
                            <p:stCondLst>
                              <p:cond delay="3000"/>
                            </p:stCondLst>
                            <p:childTnLst>
                              <p:par>
                                <p:cTn id="66" presetID="2" presetClass="entr" presetSubtype="8" fill="hold" nodeType="afterEffect">
                                  <p:stCondLst>
                                    <p:cond delay="0"/>
                                  </p:stCondLst>
                                  <p:childTnLst>
                                    <p:set>
                                      <p:cBhvr>
                                        <p:cTn id="67" dur="1" fill="hold">
                                          <p:stCondLst>
                                            <p:cond delay="0"/>
                                          </p:stCondLst>
                                        </p:cTn>
                                        <p:tgtEl>
                                          <p:spTgt spid="54"/>
                                        </p:tgtEl>
                                        <p:attrNameLst>
                                          <p:attrName>style.visibility</p:attrName>
                                        </p:attrNameLst>
                                      </p:cBhvr>
                                      <p:to>
                                        <p:strVal val="visible"/>
                                      </p:to>
                                    </p:set>
                                    <p:anim calcmode="lin" valueType="num">
                                      <p:cBhvr additive="base">
                                        <p:cTn id="68" dur="500" fill="hold"/>
                                        <p:tgtEl>
                                          <p:spTgt spid="54"/>
                                        </p:tgtEl>
                                        <p:attrNameLst>
                                          <p:attrName>ppt_x</p:attrName>
                                        </p:attrNameLst>
                                      </p:cBhvr>
                                      <p:tavLst>
                                        <p:tav tm="0">
                                          <p:val>
                                            <p:strVal val="0-#ppt_w/2"/>
                                          </p:val>
                                        </p:tav>
                                        <p:tav tm="100000">
                                          <p:val>
                                            <p:strVal val="#ppt_x"/>
                                          </p:val>
                                        </p:tav>
                                      </p:tavLst>
                                    </p:anim>
                                    <p:anim calcmode="lin" valueType="num">
                                      <p:cBhvr additive="base">
                                        <p:cTn id="69" dur="500" fill="hold"/>
                                        <p:tgtEl>
                                          <p:spTgt spid="54"/>
                                        </p:tgtEl>
                                        <p:attrNameLst>
                                          <p:attrName>ppt_y</p:attrName>
                                        </p:attrNameLst>
                                      </p:cBhvr>
                                      <p:tavLst>
                                        <p:tav tm="0">
                                          <p:val>
                                            <p:strVal val="#ppt_y"/>
                                          </p:val>
                                        </p:tav>
                                        <p:tav tm="100000">
                                          <p:val>
                                            <p:strVal val="#ppt_y"/>
                                          </p:val>
                                        </p:tav>
                                      </p:tavLst>
                                    </p:anim>
                                  </p:childTnLst>
                                </p:cTn>
                              </p:par>
                              <p:par>
                                <p:cTn id="70" presetID="2" presetClass="entr" presetSubtype="2" fill="hold" nodeType="withEffect">
                                  <p:stCondLst>
                                    <p:cond delay="0"/>
                                  </p:stCondLst>
                                  <p:childTnLst>
                                    <p:set>
                                      <p:cBhvr>
                                        <p:cTn id="71" dur="1" fill="hold">
                                          <p:stCondLst>
                                            <p:cond delay="0"/>
                                          </p:stCondLst>
                                        </p:cTn>
                                        <p:tgtEl>
                                          <p:spTgt spid="69"/>
                                        </p:tgtEl>
                                        <p:attrNameLst>
                                          <p:attrName>style.visibility</p:attrName>
                                        </p:attrNameLst>
                                      </p:cBhvr>
                                      <p:to>
                                        <p:strVal val="visible"/>
                                      </p:to>
                                    </p:set>
                                    <p:anim calcmode="lin" valueType="num">
                                      <p:cBhvr additive="base">
                                        <p:cTn id="72" dur="500" fill="hold"/>
                                        <p:tgtEl>
                                          <p:spTgt spid="69"/>
                                        </p:tgtEl>
                                        <p:attrNameLst>
                                          <p:attrName>ppt_x</p:attrName>
                                        </p:attrNameLst>
                                      </p:cBhvr>
                                      <p:tavLst>
                                        <p:tav tm="0">
                                          <p:val>
                                            <p:strVal val="1+#ppt_w/2"/>
                                          </p:val>
                                        </p:tav>
                                        <p:tav tm="100000">
                                          <p:val>
                                            <p:strVal val="#ppt_x"/>
                                          </p:val>
                                        </p:tav>
                                      </p:tavLst>
                                    </p:anim>
                                    <p:anim calcmode="lin" valueType="num">
                                      <p:cBhvr additive="base">
                                        <p:cTn id="73" dur="500" fill="hold"/>
                                        <p:tgtEl>
                                          <p:spTgt spid="69"/>
                                        </p:tgtEl>
                                        <p:attrNameLst>
                                          <p:attrName>ppt_y</p:attrName>
                                        </p:attrNameLst>
                                      </p:cBhvr>
                                      <p:tavLst>
                                        <p:tav tm="0">
                                          <p:val>
                                            <p:strVal val="#ppt_y"/>
                                          </p:val>
                                        </p:tav>
                                        <p:tav tm="100000">
                                          <p:val>
                                            <p:strVal val="#ppt_y"/>
                                          </p:val>
                                        </p:tav>
                                      </p:tavLst>
                                    </p:anim>
                                  </p:childTnLst>
                                </p:cTn>
                              </p:par>
                            </p:childTnLst>
                          </p:cTn>
                        </p:par>
                        <p:par>
                          <p:cTn id="74" fill="hold">
                            <p:stCondLst>
                              <p:cond delay="3500"/>
                            </p:stCondLst>
                            <p:childTnLst>
                              <p:par>
                                <p:cTn id="75" presetID="2" presetClass="entr" presetSubtype="8" fill="hold" nodeType="afterEffect">
                                  <p:stCondLst>
                                    <p:cond delay="0"/>
                                  </p:stCondLst>
                                  <p:childTnLst>
                                    <p:set>
                                      <p:cBhvr>
                                        <p:cTn id="76" dur="1" fill="hold">
                                          <p:stCondLst>
                                            <p:cond delay="0"/>
                                          </p:stCondLst>
                                        </p:cTn>
                                        <p:tgtEl>
                                          <p:spTgt spid="57"/>
                                        </p:tgtEl>
                                        <p:attrNameLst>
                                          <p:attrName>style.visibility</p:attrName>
                                        </p:attrNameLst>
                                      </p:cBhvr>
                                      <p:to>
                                        <p:strVal val="visible"/>
                                      </p:to>
                                    </p:set>
                                    <p:anim calcmode="lin" valueType="num">
                                      <p:cBhvr additive="base">
                                        <p:cTn id="77" dur="500" fill="hold"/>
                                        <p:tgtEl>
                                          <p:spTgt spid="57"/>
                                        </p:tgtEl>
                                        <p:attrNameLst>
                                          <p:attrName>ppt_x</p:attrName>
                                        </p:attrNameLst>
                                      </p:cBhvr>
                                      <p:tavLst>
                                        <p:tav tm="0">
                                          <p:val>
                                            <p:strVal val="0-#ppt_w/2"/>
                                          </p:val>
                                        </p:tav>
                                        <p:tav tm="100000">
                                          <p:val>
                                            <p:strVal val="#ppt_x"/>
                                          </p:val>
                                        </p:tav>
                                      </p:tavLst>
                                    </p:anim>
                                    <p:anim calcmode="lin" valueType="num">
                                      <p:cBhvr additive="base">
                                        <p:cTn id="78" dur="500" fill="hold"/>
                                        <p:tgtEl>
                                          <p:spTgt spid="57"/>
                                        </p:tgtEl>
                                        <p:attrNameLst>
                                          <p:attrName>ppt_y</p:attrName>
                                        </p:attrNameLst>
                                      </p:cBhvr>
                                      <p:tavLst>
                                        <p:tav tm="0">
                                          <p:val>
                                            <p:strVal val="#ppt_y"/>
                                          </p:val>
                                        </p:tav>
                                        <p:tav tm="100000">
                                          <p:val>
                                            <p:strVal val="#ppt_y"/>
                                          </p:val>
                                        </p:tav>
                                      </p:tavLst>
                                    </p:anim>
                                  </p:childTnLst>
                                </p:cTn>
                              </p:par>
                              <p:par>
                                <p:cTn id="79" presetID="2" presetClass="entr" presetSubtype="2" fill="hold" nodeType="withEffect">
                                  <p:stCondLst>
                                    <p:cond delay="0"/>
                                  </p:stCondLst>
                                  <p:childTnLst>
                                    <p:set>
                                      <p:cBhvr>
                                        <p:cTn id="80" dur="1" fill="hold">
                                          <p:stCondLst>
                                            <p:cond delay="0"/>
                                          </p:stCondLst>
                                        </p:cTn>
                                        <p:tgtEl>
                                          <p:spTgt spid="72"/>
                                        </p:tgtEl>
                                        <p:attrNameLst>
                                          <p:attrName>style.visibility</p:attrName>
                                        </p:attrNameLst>
                                      </p:cBhvr>
                                      <p:to>
                                        <p:strVal val="visible"/>
                                      </p:to>
                                    </p:set>
                                    <p:anim calcmode="lin" valueType="num">
                                      <p:cBhvr additive="base">
                                        <p:cTn id="81" dur="500" fill="hold"/>
                                        <p:tgtEl>
                                          <p:spTgt spid="72"/>
                                        </p:tgtEl>
                                        <p:attrNameLst>
                                          <p:attrName>ppt_x</p:attrName>
                                        </p:attrNameLst>
                                      </p:cBhvr>
                                      <p:tavLst>
                                        <p:tav tm="0">
                                          <p:val>
                                            <p:strVal val="1+#ppt_w/2"/>
                                          </p:val>
                                        </p:tav>
                                        <p:tav tm="100000">
                                          <p:val>
                                            <p:strVal val="#ppt_x"/>
                                          </p:val>
                                        </p:tav>
                                      </p:tavLst>
                                    </p:anim>
                                    <p:anim calcmode="lin" valueType="num">
                                      <p:cBhvr additive="base">
                                        <p:cTn id="82" dur="500" fill="hold"/>
                                        <p:tgtEl>
                                          <p:spTgt spid="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05205" y="187960"/>
            <a:ext cx="5641288" cy="666336"/>
          </a:xfrm>
          <a:prstGeom prst="rect">
            <a:avLst/>
          </a:prstGeom>
          <a:noFill/>
        </p:spPr>
        <p:txBody>
          <a:bodyPr wrap="none" rtlCol="0">
            <a:spAutoFit/>
          </a:bodyPr>
          <a:lstStyle/>
          <a:p>
            <a:pPr algn="l"/>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6.</a:t>
            </a:r>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2</a:t>
            </a:r>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3</a:t>
            </a:r>
            <a:r>
              <a:rPr lang="zh-CN" altLang="en-US"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　重载运算符的规则</a:t>
            </a:r>
            <a:endParaRPr lang="zh-CN" altLang="en-US" sz="373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54685" y="1102360"/>
            <a:ext cx="10810240" cy="4401205"/>
          </a:xfrm>
          <a:prstGeom prst="rect">
            <a:avLst/>
          </a:prstGeom>
          <a:noFill/>
        </p:spPr>
        <p:txBody>
          <a:bodyPr wrap="square" rtlCol="0">
            <a:spAutoFit/>
          </a:bodyPr>
          <a:lstStyle/>
          <a:p>
            <a:pPr indent="-6350">
              <a:lnSpc>
                <a:spcPct val="150000"/>
              </a:lnSpc>
              <a:buFontTx/>
              <a:buNone/>
            </a:pPr>
            <a:r>
              <a:rPr lang="zh-CN" altLang="en-US" sz="2800" dirty="0">
                <a:highlight>
                  <a:srgbClr val="FFFF00"/>
                </a:highlight>
              </a:rPr>
              <a:t>不能重载的运算符只有5个： </a:t>
            </a:r>
            <a:endParaRPr lang="zh-CN" altLang="en-US" sz="2800" dirty="0">
              <a:highlight>
                <a:srgbClr val="FFFF00"/>
              </a:highlight>
            </a:endParaRPr>
          </a:p>
          <a:p>
            <a:pPr indent="-6350">
              <a:lnSpc>
                <a:spcPct val="150000"/>
              </a:lnSpc>
              <a:buFontTx/>
              <a:buNone/>
            </a:pPr>
            <a:r>
              <a:rPr lang="zh-CN" altLang="en-US" sz="2800" dirty="0"/>
              <a:t>.        (成员访问运算符)</a:t>
            </a:r>
            <a:endParaRPr lang="zh-CN" altLang="en-US" sz="2800" dirty="0"/>
          </a:p>
          <a:p>
            <a:pPr indent="-6350">
              <a:lnSpc>
                <a:spcPct val="150000"/>
              </a:lnSpc>
              <a:buFontTx/>
              <a:buNone/>
            </a:pPr>
            <a:r>
              <a:rPr lang="zh-CN" altLang="en-US" sz="2800" dirty="0"/>
              <a:t>.*       (成员指针访问运算符)</a:t>
            </a:r>
            <a:endParaRPr lang="zh-CN" altLang="en-US" sz="2800" dirty="0"/>
          </a:p>
          <a:p>
            <a:pPr indent="-6350">
              <a:lnSpc>
                <a:spcPct val="150000"/>
              </a:lnSpc>
              <a:buFontTx/>
              <a:buNone/>
            </a:pPr>
            <a:r>
              <a:rPr lang="zh-CN" altLang="en-US" sz="2800" dirty="0"/>
              <a:t>∷       (域运算符)</a:t>
            </a:r>
            <a:endParaRPr lang="zh-CN" altLang="en-US" sz="2800" dirty="0"/>
          </a:p>
          <a:p>
            <a:pPr indent="-6350">
              <a:lnSpc>
                <a:spcPct val="150000"/>
              </a:lnSpc>
              <a:buFontTx/>
              <a:buNone/>
            </a:pPr>
            <a:r>
              <a:rPr lang="en-US" altLang="zh-CN" sz="2800" dirty="0" err="1"/>
              <a:t>sizeof</a:t>
            </a:r>
            <a:r>
              <a:rPr lang="en-US" altLang="zh-CN" sz="2800" dirty="0"/>
              <a:t>   (</a:t>
            </a:r>
            <a:r>
              <a:rPr lang="zh-CN" altLang="en-US" sz="2800" dirty="0"/>
              <a:t>长度运算符)</a:t>
            </a:r>
            <a:endParaRPr lang="zh-CN" altLang="en-US" sz="2800" dirty="0"/>
          </a:p>
          <a:p>
            <a:pPr indent="-6350">
              <a:lnSpc>
                <a:spcPct val="150000"/>
              </a:lnSpc>
              <a:buFontTx/>
              <a:buNone/>
            </a:pPr>
            <a:r>
              <a:rPr lang="zh-CN" altLang="en-US" sz="2800" dirty="0"/>
              <a:t>?:       (条件运算符)</a:t>
            </a:r>
            <a:endParaRPr lang="zh-CN" altLang="en-US" sz="2800" dirty="0"/>
          </a:p>
          <a:p>
            <a:pPr algn="just" fontAlgn="auto"/>
            <a:r>
              <a:rPr lang="zh-CN" altLang="en-US" sz="2800" dirty="0" smtClean="0">
                <a:latin typeface="宋体" panose="02010600030101010101" pitchFamily="2" charset="-122"/>
                <a:ea typeface="宋体" panose="02010600030101010101" pitchFamily="2" charset="-122"/>
              </a:rPr>
              <a:t> </a:t>
            </a:r>
            <a:endParaRPr lang="zh-CN" altLang="en-US" sz="28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0445" y="203200"/>
            <a:ext cx="8737600" cy="666336"/>
          </a:xfrm>
          <a:prstGeom prst="rect">
            <a:avLst/>
          </a:prstGeom>
          <a:noFill/>
        </p:spPr>
        <p:txBody>
          <a:bodyPr wrap="square" rtlCol="0">
            <a:spAutoFit/>
          </a:bodyPr>
          <a:lstStyle/>
          <a:p>
            <a:r>
              <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rPr>
              <a:t>6.2.4  运算符重载为成员函数和友元函数</a:t>
            </a:r>
            <a:endPar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75640" y="1167130"/>
            <a:ext cx="10840720" cy="460375"/>
          </a:xfrm>
          <a:prstGeom prst="rect">
            <a:avLst/>
          </a:prstGeom>
          <a:noFill/>
        </p:spPr>
        <p:txBody>
          <a:bodyPr wrap="square" rtlCol="0">
            <a:spAutoFit/>
          </a:bodyPr>
          <a:lstStyle/>
          <a:p>
            <a:r>
              <a:rPr lang="en-US" altLang="zh-CN" sz="2400" dirty="0" smtClean="0">
                <a:solidFill>
                  <a:schemeClr val="tx1">
                    <a:lumMod val="75000"/>
                    <a:lumOff val="25000"/>
                  </a:schemeClr>
                </a:solidFill>
                <a:latin typeface="宋体" panose="02010600030101010101" pitchFamily="2" charset="-122"/>
                <a:ea typeface="宋体" panose="02010600030101010101" pitchFamily="2" charset="-122"/>
              </a:rPr>
              <a:t>  </a:t>
            </a:r>
            <a:endParaRPr lang="zh-CN" altLang="en-US" sz="2400" dirty="0" smtClean="0">
              <a:latin typeface="宋体" panose="02010600030101010101" pitchFamily="2" charset="-122"/>
              <a:ea typeface="宋体" panose="02010600030101010101" pitchFamily="2" charset="-122"/>
            </a:endParaRPr>
          </a:p>
        </p:txBody>
      </p:sp>
      <p:sp>
        <p:nvSpPr>
          <p:cNvPr id="3" name="文本框 2"/>
          <p:cNvSpPr txBox="1"/>
          <p:nvPr/>
        </p:nvSpPr>
        <p:spPr>
          <a:xfrm>
            <a:off x="111682" y="1186180"/>
            <a:ext cx="11705716" cy="5433695"/>
          </a:xfrm>
          <a:prstGeom prst="rect">
            <a:avLst/>
          </a:prstGeom>
          <a:noFill/>
        </p:spPr>
        <p:txBody>
          <a:bodyPr wrap="square" rtlCol="0">
            <a:spAutoFit/>
          </a:bodyPr>
          <a:lstStyle/>
          <a:p>
            <a:pPr>
              <a:spcBef>
                <a:spcPct val="60000"/>
              </a:spcBef>
            </a:pPr>
            <a:r>
              <a:rPr lang="zh-CN" altLang="en-US" sz="2800" dirty="0">
                <a:solidFill>
                  <a:srgbClr val="00B050"/>
                </a:solidFill>
                <a:latin typeface="楷体" panose="02010609060101010101" pitchFamily="49" charset="-122"/>
                <a:ea typeface="楷体" panose="02010609060101010101" pitchFamily="49" charset="-122"/>
              </a:rPr>
              <a:t>运算符的重载形式有两种：</a:t>
            </a:r>
            <a:endParaRPr lang="zh-CN" altLang="en-US" sz="2800" dirty="0">
              <a:solidFill>
                <a:srgbClr val="00B050"/>
              </a:solidFill>
              <a:latin typeface="楷体" panose="02010609060101010101" pitchFamily="49" charset="-122"/>
              <a:ea typeface="楷体" panose="02010609060101010101" pitchFamily="49" charset="-122"/>
            </a:endParaRPr>
          </a:p>
          <a:p>
            <a:pPr>
              <a:spcBef>
                <a:spcPct val="20000"/>
              </a:spcBef>
            </a:pPr>
            <a:r>
              <a:rPr lang="zh-CN" altLang="en-US" sz="2800" dirty="0">
                <a:solidFill>
                  <a:schemeClr val="accent2"/>
                </a:solidFill>
                <a:latin typeface="楷体" panose="02010609060101010101" pitchFamily="49" charset="-122"/>
                <a:ea typeface="楷体" panose="02010609060101010101" pitchFamily="49" charset="-122"/>
              </a:rPr>
              <a:t>    </a:t>
            </a:r>
            <a:r>
              <a:rPr lang="en-US" altLang="zh-CN" sz="2800" dirty="0">
                <a:solidFill>
                  <a:srgbClr val="00B050"/>
                </a:solidFill>
                <a:latin typeface="楷体" panose="02010609060101010101" pitchFamily="49" charset="-122"/>
                <a:ea typeface="楷体" panose="02010609060101010101" pitchFamily="49" charset="-122"/>
              </a:rPr>
              <a:t>(1) </a:t>
            </a:r>
            <a:r>
              <a:rPr lang="zh-CN" altLang="en-US" sz="2800" dirty="0">
                <a:solidFill>
                  <a:srgbClr val="00B050"/>
                </a:solidFill>
                <a:latin typeface="楷体" panose="02010609060101010101" pitchFamily="49" charset="-122"/>
                <a:ea typeface="楷体" panose="02010609060101010101" pitchFamily="49" charset="-122"/>
              </a:rPr>
              <a:t>重载为类的成员</a:t>
            </a:r>
            <a:r>
              <a:rPr lang="zh-CN" altLang="en-US" sz="2800" dirty="0">
                <a:solidFill>
                  <a:srgbClr val="CC3300"/>
                </a:solidFill>
                <a:latin typeface="楷体" panose="02010609060101010101" pitchFamily="49" charset="-122"/>
                <a:ea typeface="楷体" panose="02010609060101010101" pitchFamily="49" charset="-122"/>
              </a:rPr>
              <a:t>函数</a:t>
            </a:r>
            <a:r>
              <a:rPr lang="en-US" altLang="zh-CN" sz="2800" dirty="0">
                <a:solidFill>
                  <a:schemeClr val="accent2"/>
                </a:solidFill>
                <a:latin typeface="楷体" panose="02010609060101010101" pitchFamily="49" charset="-122"/>
                <a:ea typeface="楷体" panose="02010609060101010101" pitchFamily="49" charset="-122"/>
              </a:rPr>
              <a:t>;</a:t>
            </a:r>
            <a:endParaRPr lang="en-US" altLang="zh-CN" sz="2800" dirty="0">
              <a:solidFill>
                <a:schemeClr val="accent2"/>
              </a:solidFill>
              <a:latin typeface="楷体" panose="02010609060101010101" pitchFamily="49" charset="-122"/>
              <a:ea typeface="楷体" panose="02010609060101010101" pitchFamily="49" charset="-122"/>
            </a:endParaRPr>
          </a:p>
          <a:p>
            <a:pPr>
              <a:spcBef>
                <a:spcPct val="20000"/>
              </a:spcBef>
            </a:pPr>
            <a:r>
              <a:rPr lang="en-US" altLang="zh-CN" sz="2800" dirty="0">
                <a:solidFill>
                  <a:schemeClr val="accent2"/>
                </a:solidFill>
                <a:latin typeface="楷体" panose="02010609060101010101" pitchFamily="49" charset="-122"/>
                <a:ea typeface="楷体" panose="02010609060101010101" pitchFamily="49" charset="-122"/>
              </a:rPr>
              <a:t>    </a:t>
            </a:r>
            <a:r>
              <a:rPr lang="en-US" altLang="zh-CN" sz="2800" dirty="0">
                <a:solidFill>
                  <a:srgbClr val="00B050"/>
                </a:solidFill>
                <a:latin typeface="楷体" panose="02010609060101010101" pitchFamily="49" charset="-122"/>
                <a:ea typeface="楷体" panose="02010609060101010101" pitchFamily="49" charset="-122"/>
              </a:rPr>
              <a:t>(2) </a:t>
            </a:r>
            <a:r>
              <a:rPr lang="zh-CN" altLang="en-US" sz="2800" dirty="0">
                <a:solidFill>
                  <a:srgbClr val="00B050"/>
                </a:solidFill>
                <a:latin typeface="楷体" panose="02010609060101010101" pitchFamily="49" charset="-122"/>
                <a:ea typeface="楷体" panose="02010609060101010101" pitchFamily="49" charset="-122"/>
              </a:rPr>
              <a:t>重载为类的友元</a:t>
            </a:r>
            <a:r>
              <a:rPr lang="zh-CN" altLang="en-US" sz="2800" dirty="0">
                <a:solidFill>
                  <a:srgbClr val="CC3300"/>
                </a:solidFill>
                <a:latin typeface="楷体" panose="02010609060101010101" pitchFamily="49" charset="-122"/>
                <a:ea typeface="楷体" panose="02010609060101010101" pitchFamily="49" charset="-122"/>
              </a:rPr>
              <a:t>函数</a:t>
            </a:r>
            <a:r>
              <a:rPr lang="zh-CN" altLang="en-US" sz="2800" dirty="0">
                <a:solidFill>
                  <a:schemeClr val="accent2"/>
                </a:solidFill>
                <a:latin typeface="楷体" panose="02010609060101010101" pitchFamily="49" charset="-122"/>
                <a:ea typeface="楷体" panose="02010609060101010101" pitchFamily="49" charset="-122"/>
              </a:rPr>
              <a:t>。</a:t>
            </a:r>
            <a:endParaRPr lang="en-US" altLang="zh-CN" sz="2800" dirty="0" smtClean="0">
              <a:latin typeface="宋体" panose="02010600030101010101" pitchFamily="2" charset="-122"/>
              <a:ea typeface="宋体" panose="02010600030101010101" pitchFamily="2" charset="-122"/>
              <a:sym typeface="+mn-ea"/>
            </a:endParaRPr>
          </a:p>
          <a:p>
            <a:pPr algn="just" fontAlgn="auto">
              <a:lnSpc>
                <a:spcPct val="150000"/>
              </a:lnSpc>
              <a:buNone/>
            </a:pPr>
            <a:r>
              <a:rPr lang="en-US" altLang="zh-CN" sz="2800" b="1" dirty="0" smtClean="0">
                <a:solidFill>
                  <a:srgbClr val="FF0000"/>
                </a:solidFill>
                <a:latin typeface="宋体" panose="02010600030101010101" pitchFamily="2" charset="-122"/>
                <a:ea typeface="宋体" panose="02010600030101010101" pitchFamily="2" charset="-122"/>
                <a:sym typeface="+mn-ea"/>
              </a:rPr>
              <a:t>   </a:t>
            </a:r>
            <a:r>
              <a:rPr lang="zh-CN" altLang="zh-CN" sz="2800" b="1" dirty="0" smtClean="0">
                <a:solidFill>
                  <a:srgbClr val="FF0000"/>
                </a:solidFill>
                <a:latin typeface="宋体" panose="02010600030101010101" pitchFamily="2" charset="-122"/>
                <a:ea typeface="宋体" panose="02010600030101010101" pitchFamily="2" charset="-122"/>
                <a:sym typeface="+mn-ea"/>
              </a:rPr>
              <a:t>friend </a:t>
            </a:r>
            <a:r>
              <a:rPr lang="zh-CN" altLang="zh-CN" sz="2800" b="1" dirty="0">
                <a:solidFill>
                  <a:srgbClr val="FF0000"/>
                </a:solidFill>
                <a:latin typeface="宋体" panose="02010600030101010101" pitchFamily="2" charset="-122"/>
                <a:ea typeface="宋体" panose="02010600030101010101" pitchFamily="2" charset="-122"/>
                <a:sym typeface="+mn-ea"/>
              </a:rPr>
              <a:t>Complex operator+(Complex </a:t>
            </a:r>
            <a:r>
              <a:rPr lang="en-US" altLang="zh-CN" sz="2800" b="1" dirty="0">
                <a:solidFill>
                  <a:srgbClr val="FF0000"/>
                </a:solidFill>
                <a:latin typeface="宋体" panose="02010600030101010101" pitchFamily="2" charset="-122"/>
                <a:ea typeface="宋体" panose="02010600030101010101" pitchFamily="2" charset="-122"/>
                <a:sym typeface="Symbol" panose="05050102010706020507" pitchFamily="18" charset="2"/>
              </a:rPr>
              <a:t> </a:t>
            </a:r>
            <a:r>
              <a:rPr lang="zh-CN" altLang="zh-CN" sz="2800" b="1" dirty="0">
                <a:solidFill>
                  <a:srgbClr val="FF0000"/>
                </a:solidFill>
                <a:latin typeface="宋体" panose="02010600030101010101" pitchFamily="2" charset="-122"/>
                <a:ea typeface="宋体" panose="02010600030101010101" pitchFamily="2" charset="-122"/>
                <a:sym typeface="+mn-ea"/>
              </a:rPr>
              <a:t>a, Complex </a:t>
            </a:r>
            <a:r>
              <a:rPr lang="en-US" altLang="zh-CN" sz="2800" b="1" dirty="0">
                <a:solidFill>
                  <a:srgbClr val="FF0000"/>
                </a:solidFill>
                <a:latin typeface="宋体" panose="02010600030101010101" pitchFamily="2" charset="-122"/>
                <a:ea typeface="宋体" panose="02010600030101010101" pitchFamily="2" charset="-122"/>
                <a:sym typeface="Symbol" panose="05050102010706020507" pitchFamily="18" charset="2"/>
              </a:rPr>
              <a:t> </a:t>
            </a:r>
            <a:r>
              <a:rPr lang="zh-CN" altLang="zh-CN" sz="2800" b="1" dirty="0">
                <a:solidFill>
                  <a:srgbClr val="FF0000"/>
                </a:solidFill>
                <a:latin typeface="宋体" panose="02010600030101010101" pitchFamily="2" charset="-122"/>
                <a:ea typeface="宋体" panose="02010600030101010101" pitchFamily="2" charset="-122"/>
                <a:sym typeface="+mn-ea"/>
              </a:rPr>
              <a:t>b);</a:t>
            </a:r>
            <a:endParaRPr lang="zh-CN" altLang="zh-CN" sz="2800" b="1" dirty="0">
              <a:solidFill>
                <a:srgbClr val="FF0000"/>
              </a:solidFill>
              <a:latin typeface="宋体" panose="02010600030101010101" pitchFamily="2" charset="-122"/>
              <a:ea typeface="宋体" panose="02010600030101010101" pitchFamily="2" charset="-122"/>
              <a:sym typeface="+mn-ea"/>
            </a:endParaRPr>
          </a:p>
          <a:p>
            <a:pPr algn="just" fontAlgn="auto">
              <a:lnSpc>
                <a:spcPct val="150000"/>
              </a:lnSpc>
              <a:buNone/>
            </a:pPr>
            <a:r>
              <a:rPr lang="zh-CN" altLang="zh-CN" sz="2800" b="1" dirty="0">
                <a:solidFill>
                  <a:srgbClr val="FF0000"/>
                </a:solidFill>
                <a:latin typeface="宋体" panose="02010600030101010101" pitchFamily="2" charset="-122"/>
                <a:ea typeface="宋体" panose="02010600030101010101" pitchFamily="2" charset="-122"/>
                <a:sym typeface="+mn-ea"/>
              </a:rPr>
              <a:t> </a:t>
            </a:r>
            <a:r>
              <a:rPr lang="en-US" altLang="zh-CN" sz="2800" b="1" dirty="0" smtClean="0">
                <a:solidFill>
                  <a:srgbClr val="FF0000"/>
                </a:solidFill>
                <a:latin typeface="宋体" panose="02010600030101010101" pitchFamily="2" charset="-122"/>
                <a:ea typeface="宋体" panose="02010600030101010101" pitchFamily="2" charset="-122"/>
                <a:sym typeface="+mn-ea"/>
              </a:rPr>
              <a:t>  </a:t>
            </a:r>
            <a:r>
              <a:rPr lang="zh-CN" altLang="zh-CN" sz="2800" b="1" dirty="0" smtClean="0">
                <a:solidFill>
                  <a:srgbClr val="FF0000"/>
                </a:solidFill>
                <a:latin typeface="宋体" panose="02010600030101010101" pitchFamily="2" charset="-122"/>
                <a:ea typeface="宋体" panose="02010600030101010101" pitchFamily="2" charset="-122"/>
                <a:sym typeface="+mn-ea"/>
              </a:rPr>
              <a:t>Complex </a:t>
            </a:r>
            <a:r>
              <a:rPr lang="zh-CN" altLang="zh-CN" sz="2800" b="1" dirty="0">
                <a:solidFill>
                  <a:srgbClr val="FF0000"/>
                </a:solidFill>
                <a:latin typeface="宋体" panose="02010600030101010101" pitchFamily="2" charset="-122"/>
                <a:ea typeface="宋体" panose="02010600030101010101" pitchFamily="2" charset="-122"/>
                <a:sym typeface="+mn-ea"/>
              </a:rPr>
              <a:t>operator+( Complex </a:t>
            </a:r>
            <a:r>
              <a:rPr lang="en-US" altLang="zh-CN" sz="2800" b="1" dirty="0">
                <a:solidFill>
                  <a:srgbClr val="FF0000"/>
                </a:solidFill>
                <a:latin typeface="宋体" panose="02010600030101010101" pitchFamily="2" charset="-122"/>
                <a:ea typeface="宋体" panose="02010600030101010101" pitchFamily="2" charset="-122"/>
                <a:sym typeface="Symbol" panose="05050102010706020507" pitchFamily="18" charset="2"/>
              </a:rPr>
              <a:t> </a:t>
            </a:r>
            <a:r>
              <a:rPr lang="zh-CN" altLang="zh-CN" sz="2800" b="1" dirty="0">
                <a:solidFill>
                  <a:srgbClr val="FF0000"/>
                </a:solidFill>
                <a:latin typeface="宋体" panose="02010600030101010101" pitchFamily="2" charset="-122"/>
                <a:ea typeface="宋体" panose="02010600030101010101" pitchFamily="2" charset="-122"/>
                <a:sym typeface="+mn-ea"/>
              </a:rPr>
              <a:t>b);</a:t>
            </a:r>
            <a:endParaRPr lang="zh-CN" altLang="zh-CN" sz="2800" b="1" dirty="0">
              <a:solidFill>
                <a:srgbClr val="FF0000"/>
              </a:solidFill>
              <a:latin typeface="宋体" panose="02010600030101010101" pitchFamily="2" charset="-122"/>
              <a:ea typeface="宋体" panose="02010600030101010101" pitchFamily="2" charset="-122"/>
              <a:sym typeface="+mn-ea"/>
            </a:endParaRPr>
          </a:p>
          <a:p>
            <a:pPr algn="just" fontAlgn="auto">
              <a:lnSpc>
                <a:spcPct val="150000"/>
              </a:lnSpc>
              <a:buNone/>
            </a:pPr>
            <a:r>
              <a:rPr lang="zh-CN" altLang="en-US" sz="2800" dirty="0">
                <a:latin typeface="宋体" panose="02010600030101010101" pitchFamily="2" charset="-122"/>
                <a:ea typeface="宋体" panose="02010600030101010101" pitchFamily="2" charset="-122"/>
                <a:sym typeface="+mn-ea"/>
              </a:rPr>
              <a:t>  </a:t>
            </a:r>
            <a:r>
              <a:rPr lang="zh-CN" altLang="en-US" sz="2800" dirty="0">
                <a:solidFill>
                  <a:srgbClr val="00B050"/>
                </a:solidFill>
                <a:latin typeface="楷体" panose="02010609060101010101" pitchFamily="49" charset="-122"/>
                <a:ea typeface="楷体" panose="02010609060101010101" pitchFamily="49" charset="-122"/>
                <a:sym typeface="+mn-ea"/>
              </a:rPr>
              <a:t>如果将运算符重载作为</a:t>
            </a:r>
            <a:r>
              <a:rPr lang="zh-CN" altLang="en-US" sz="2800" dirty="0">
                <a:solidFill>
                  <a:srgbClr val="00B050"/>
                </a:solidFill>
                <a:highlight>
                  <a:srgbClr val="FFFF00"/>
                </a:highlight>
                <a:latin typeface="楷体" panose="02010609060101010101" pitchFamily="49" charset="-122"/>
                <a:ea typeface="楷体" panose="02010609060101010101" pitchFamily="49" charset="-122"/>
                <a:sym typeface="+mn-ea"/>
              </a:rPr>
              <a:t>成员函数，由于它可以通过</a:t>
            </a:r>
            <a:r>
              <a:rPr lang="en-US" altLang="zh-CN" sz="2800" dirty="0">
                <a:solidFill>
                  <a:srgbClr val="00B050"/>
                </a:solidFill>
                <a:highlight>
                  <a:srgbClr val="FFFF00"/>
                </a:highlight>
                <a:latin typeface="楷体" panose="02010609060101010101" pitchFamily="49" charset="-122"/>
                <a:ea typeface="楷体" panose="02010609060101010101" pitchFamily="49" charset="-122"/>
                <a:sym typeface="+mn-ea"/>
              </a:rPr>
              <a:t>this</a:t>
            </a:r>
            <a:r>
              <a:rPr lang="zh-CN" altLang="en-US" sz="2800" dirty="0">
                <a:solidFill>
                  <a:srgbClr val="00B050"/>
                </a:solidFill>
                <a:highlight>
                  <a:srgbClr val="FFFF00"/>
                </a:highlight>
                <a:latin typeface="楷体" panose="02010609060101010101" pitchFamily="49" charset="-122"/>
                <a:ea typeface="楷体" panose="02010609060101010101" pitchFamily="49" charset="-122"/>
                <a:sym typeface="+mn-ea"/>
              </a:rPr>
              <a:t>指针自由访问本类的数据成员</a:t>
            </a:r>
            <a:r>
              <a:rPr lang="zh-CN" altLang="en-US" sz="2800" dirty="0">
                <a:solidFill>
                  <a:srgbClr val="00B050"/>
                </a:solidFill>
                <a:latin typeface="楷体" panose="02010609060101010101" pitchFamily="49" charset="-122"/>
                <a:ea typeface="楷体" panose="02010609060101010101" pitchFamily="49" charset="-122"/>
                <a:sym typeface="+mn-ea"/>
              </a:rPr>
              <a:t>，因此可以少写一个函数的参数。但必须要求</a:t>
            </a:r>
            <a:r>
              <a:rPr lang="zh-CN" altLang="en-US" sz="2800" dirty="0">
                <a:solidFill>
                  <a:srgbClr val="00B050"/>
                </a:solidFill>
                <a:highlight>
                  <a:srgbClr val="FFFF00"/>
                </a:highlight>
                <a:latin typeface="楷体" panose="02010609060101010101" pitchFamily="49" charset="-122"/>
                <a:ea typeface="楷体" panose="02010609060101010101" pitchFamily="49" charset="-122"/>
                <a:sym typeface="+mn-ea"/>
              </a:rPr>
              <a:t>运算表达式第一个参数</a:t>
            </a:r>
            <a:r>
              <a:rPr lang="en-US" altLang="zh-CN" sz="2800" dirty="0">
                <a:solidFill>
                  <a:srgbClr val="00B050"/>
                </a:solidFill>
                <a:highlight>
                  <a:srgbClr val="FFFF00"/>
                </a:highlight>
                <a:latin typeface="楷体" panose="02010609060101010101" pitchFamily="49" charset="-122"/>
                <a:ea typeface="楷体" panose="02010609060101010101" pitchFamily="49" charset="-122"/>
                <a:sym typeface="+mn-ea"/>
              </a:rPr>
              <a:t>(</a:t>
            </a:r>
            <a:r>
              <a:rPr lang="zh-CN" altLang="en-US" sz="2800" dirty="0">
                <a:solidFill>
                  <a:srgbClr val="00B050"/>
                </a:solidFill>
                <a:highlight>
                  <a:srgbClr val="FFFF00"/>
                </a:highlight>
                <a:latin typeface="楷体" panose="02010609060101010101" pitchFamily="49" charset="-122"/>
                <a:ea typeface="楷体" panose="02010609060101010101" pitchFamily="49" charset="-122"/>
                <a:sym typeface="+mn-ea"/>
              </a:rPr>
              <a:t>即运算符左侧的操作数</a:t>
            </a:r>
            <a:r>
              <a:rPr lang="en-US" altLang="zh-CN" sz="2800" dirty="0">
                <a:solidFill>
                  <a:srgbClr val="00B050"/>
                </a:solidFill>
                <a:highlight>
                  <a:srgbClr val="FFFF00"/>
                </a:highlight>
                <a:latin typeface="楷体" panose="02010609060101010101" pitchFamily="49" charset="-122"/>
                <a:ea typeface="楷体" panose="02010609060101010101" pitchFamily="49" charset="-122"/>
                <a:sym typeface="+mn-ea"/>
              </a:rPr>
              <a:t>)</a:t>
            </a:r>
            <a:r>
              <a:rPr lang="zh-CN" altLang="en-US" sz="2800" dirty="0">
                <a:solidFill>
                  <a:srgbClr val="00B050"/>
                </a:solidFill>
                <a:highlight>
                  <a:srgbClr val="FFFF00"/>
                </a:highlight>
                <a:latin typeface="楷体" panose="02010609060101010101" pitchFamily="49" charset="-122"/>
                <a:ea typeface="楷体" panose="02010609060101010101" pitchFamily="49" charset="-122"/>
                <a:sym typeface="+mn-ea"/>
              </a:rPr>
              <a:t>是一个类对象</a:t>
            </a:r>
            <a:r>
              <a:rPr lang="zh-CN" altLang="en-US" sz="2800" dirty="0">
                <a:solidFill>
                  <a:srgbClr val="00B050"/>
                </a:solidFill>
                <a:latin typeface="楷体" panose="02010609060101010101" pitchFamily="49" charset="-122"/>
                <a:ea typeface="楷体" panose="02010609060101010101" pitchFamily="49" charset="-122"/>
                <a:sym typeface="+mn-ea"/>
              </a:rPr>
              <a:t>，因为必须通过类的对象去调用该类的成员函数，而且重载函数的返回值与该对象类型相同。</a:t>
            </a:r>
            <a:endParaRPr lang="zh-CN" altLang="en-US" sz="2800" dirty="0">
              <a:solidFill>
                <a:srgbClr val="00B050"/>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18440" y="187960"/>
            <a:ext cx="11754485" cy="6555641"/>
          </a:xfrm>
          <a:prstGeom prst="rect">
            <a:avLst/>
          </a:prstGeom>
          <a:noFill/>
        </p:spPr>
        <p:txBody>
          <a:bodyPr wrap="square" rtlCol="0">
            <a:spAutoFit/>
          </a:bodyPr>
          <a:lstStyle/>
          <a:p>
            <a:r>
              <a:rPr lang="zh-CN" altLang="en-US" sz="2400" b="1" dirty="0" smtClean="0">
                <a:latin typeface="宋体" panose="02010600030101010101" pitchFamily="2" charset="-122"/>
                <a:ea typeface="宋体" panose="02010600030101010101" pitchFamily="2" charset="-122"/>
              </a:rPr>
              <a:t>【例6-2】 将运算符“+”重载为适用于复数加法。重载函数作为类的成员函数。</a:t>
            </a:r>
            <a:endParaRPr lang="zh-CN" altLang="en-US" sz="2400" b="1" dirty="0" smtClean="0">
              <a:latin typeface="宋体" panose="02010600030101010101" pitchFamily="2" charset="-122"/>
              <a:ea typeface="宋体" panose="02010600030101010101" pitchFamily="2" charset="-122"/>
            </a:endParaRPr>
          </a:p>
          <a:p>
            <a:r>
              <a:rPr lang="zh-CN" altLang="en-US" sz="2400"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#include &lt;iostream&gt;</a:t>
            </a:r>
            <a:endParaRPr lang="zh-CN" altLang="en-US"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 using namespace std;</a:t>
            </a:r>
            <a:endParaRPr lang="zh-CN" altLang="en-US"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 class Complex</a:t>
            </a:r>
            <a:endParaRPr lang="zh-CN" altLang="en-US"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 { </a:t>
            </a:r>
            <a:endParaRPr lang="en-US" altLang="zh-CN"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public:</a:t>
            </a:r>
            <a:endParaRPr lang="zh-CN" altLang="en-US" sz="2400" b="1" dirty="0" smtClean="0">
              <a:latin typeface="宋体" panose="02010600030101010101" pitchFamily="2" charset="-122"/>
              <a:ea typeface="宋体" panose="02010600030101010101" pitchFamily="2" charset="-122"/>
            </a:endParaRPr>
          </a:p>
          <a:p>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Complex() {real=0;imag=0;}</a:t>
            </a:r>
            <a:endParaRPr lang="zh-CN" altLang="en-US" sz="2400" b="1" dirty="0" smtClean="0">
              <a:latin typeface="宋体" panose="02010600030101010101" pitchFamily="2" charset="-122"/>
              <a:ea typeface="宋体" panose="02010600030101010101" pitchFamily="2" charset="-122"/>
            </a:endParaRPr>
          </a:p>
          <a:p>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Complex(double r, double i) {real=r; imag=i; }</a:t>
            </a:r>
            <a:endParaRPr lang="zh-CN" altLang="en-US" sz="2400" b="1" dirty="0" smtClean="0">
              <a:latin typeface="宋体" panose="02010600030101010101" pitchFamily="2" charset="-122"/>
              <a:ea typeface="宋体" panose="02010600030101010101" pitchFamily="2" charset="-122"/>
            </a:endParaRPr>
          </a:p>
          <a:p>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//friend Complex operator+(Complex &amp;a, Complex &amp;b);</a:t>
            </a:r>
            <a:endParaRPr lang="zh-CN" altLang="en-US" sz="2400" b="1" dirty="0" smtClean="0">
              <a:latin typeface="宋体" panose="02010600030101010101" pitchFamily="2" charset="-122"/>
              <a:ea typeface="宋体" panose="02010600030101010101" pitchFamily="2" charset="-122"/>
            </a:endParaRPr>
          </a:p>
          <a:p>
            <a:r>
              <a:rPr lang="en-US" altLang="zh-CN" sz="2400" b="1" dirty="0" smtClean="0">
                <a:latin typeface="宋体" panose="02010600030101010101" pitchFamily="2" charset="-122"/>
                <a:ea typeface="宋体" panose="02010600030101010101" pitchFamily="2" charset="-122"/>
              </a:rPr>
              <a:t>	</a:t>
            </a:r>
            <a:r>
              <a:rPr lang="zh-CN" altLang="en-US" sz="2400" b="1" dirty="0" smtClean="0">
                <a:latin typeface="宋体" panose="02010600030101010101" pitchFamily="2" charset="-122"/>
                <a:ea typeface="宋体" panose="02010600030101010101" pitchFamily="2" charset="-122"/>
              </a:rPr>
              <a:t>Complex operator+( Complex &amp;b);</a:t>
            </a:r>
            <a:endParaRPr lang="zh-CN" altLang="en-US"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      void display();</a:t>
            </a:r>
            <a:endParaRPr lang="zh-CN" altLang="en-US"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private:</a:t>
            </a:r>
            <a:endParaRPr lang="zh-CN" altLang="en-US"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     double real;</a:t>
            </a:r>
            <a:endParaRPr lang="zh-CN" altLang="en-US"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     double imag;</a:t>
            </a:r>
            <a:endParaRPr lang="zh-CN" altLang="en-US"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rPr>
              <a:t> };</a:t>
            </a:r>
            <a:endParaRPr lang="zh-CN" altLang="en-US" sz="2400" b="1" dirty="0" smtClean="0">
              <a:latin typeface="宋体" panose="02010600030101010101" pitchFamily="2" charset="-122"/>
              <a:ea typeface="宋体" panose="02010600030101010101" pitchFamily="2" charset="-122"/>
            </a:endParaRPr>
          </a:p>
          <a:p>
            <a:r>
              <a:rPr lang="zh-CN" altLang="en-US" sz="2400" b="1" dirty="0" smtClean="0">
                <a:solidFill>
                  <a:srgbClr val="00B050"/>
                </a:solidFill>
                <a:latin typeface="宋体" panose="02010600030101010101" pitchFamily="2" charset="-122"/>
                <a:ea typeface="宋体" panose="02010600030101010101" pitchFamily="2" charset="-122"/>
              </a:rPr>
              <a:t>//Complex operator+(Complex &amp;a, Complex &amp;b)</a:t>
            </a:r>
            <a:endParaRPr lang="zh-CN" altLang="en-US" sz="2400" b="1" dirty="0" smtClean="0">
              <a:solidFill>
                <a:srgbClr val="00B050"/>
              </a:solidFill>
              <a:latin typeface="宋体" panose="02010600030101010101" pitchFamily="2" charset="-122"/>
              <a:ea typeface="宋体" panose="02010600030101010101" pitchFamily="2" charset="-122"/>
            </a:endParaRPr>
          </a:p>
          <a:p>
            <a:r>
              <a:rPr lang="zh-CN" altLang="en-US" sz="2400" b="1" dirty="0" smtClean="0">
                <a:solidFill>
                  <a:srgbClr val="00B050"/>
                </a:solidFill>
                <a:latin typeface="宋体" panose="02010600030101010101" pitchFamily="2" charset="-122"/>
                <a:ea typeface="宋体" panose="02010600030101010101" pitchFamily="2" charset="-122"/>
              </a:rPr>
              <a:t>//{return Complex(a.real+b.real, a.imag+b.imag);</a:t>
            </a:r>
            <a:r>
              <a:rPr lang="zh-CN" altLang="en-US" sz="2400" b="1" dirty="0" smtClean="0">
                <a:solidFill>
                  <a:schemeClr val="tx1">
                    <a:lumMod val="75000"/>
                    <a:lumOff val="25000"/>
                  </a:schemeClr>
                </a:solidFill>
                <a:latin typeface="宋体" panose="02010600030101010101" pitchFamily="2" charset="-122"/>
                <a:ea typeface="宋体" panose="02010600030101010101" pitchFamily="2" charset="-122"/>
              </a:rPr>
              <a:t>}</a:t>
            </a:r>
            <a:endParaRPr lang="zh-CN" altLang="en-US" sz="2400" b="1" dirty="0" smtClean="0">
              <a:solidFill>
                <a:schemeClr val="tx1">
                  <a:lumMod val="75000"/>
                  <a:lumOff val="25000"/>
                </a:schemeClr>
              </a:solidFill>
              <a:latin typeface="宋体" panose="02010600030101010101" pitchFamily="2" charset="-122"/>
              <a:ea typeface="宋体" panose="02010600030101010101" pitchFamily="2" charset="-122"/>
            </a:endParaRPr>
          </a:p>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9885" y="325120"/>
            <a:ext cx="11648440" cy="6555641"/>
          </a:xfrm>
          <a:prstGeom prst="rect">
            <a:avLst/>
          </a:prstGeom>
          <a:noFill/>
        </p:spPr>
        <p:txBody>
          <a:bodyPr wrap="square" rtlCol="0">
            <a:spAutoFit/>
          </a:bodyPr>
          <a:lstStyle/>
          <a:p>
            <a:r>
              <a:rPr lang="zh-CN" altLang="en-US" sz="2400" b="1" dirty="0" smtClean="0">
                <a:latin typeface="宋体" panose="02010600030101010101" pitchFamily="2" charset="-122"/>
                <a:ea typeface="宋体" panose="02010600030101010101" pitchFamily="2" charset="-122"/>
                <a:sym typeface="+mn-ea"/>
              </a:rPr>
              <a:t>【例6-2】 将运算符“+”重载为适用于复数加法。重载函数作为类的成员函数。</a:t>
            </a:r>
            <a:r>
              <a:rPr lang="en-US" altLang="zh-CN" sz="2400" b="1" dirty="0" smtClean="0">
                <a:latin typeface="宋体" panose="02010600030101010101" pitchFamily="2" charset="-122"/>
                <a:ea typeface="宋体" panose="02010600030101010101" pitchFamily="2" charset="-122"/>
                <a:sym typeface="+mn-ea"/>
              </a:rPr>
              <a:t>(</a:t>
            </a:r>
            <a:r>
              <a:rPr lang="zh-CN" altLang="en-US" sz="2400" b="1" dirty="0" smtClean="0">
                <a:latin typeface="宋体" panose="02010600030101010101" pitchFamily="2" charset="-122"/>
                <a:ea typeface="宋体" panose="02010600030101010101" pitchFamily="2" charset="-122"/>
                <a:sym typeface="+mn-ea"/>
              </a:rPr>
              <a:t>续</a:t>
            </a:r>
            <a:r>
              <a:rPr lang="en-US" altLang="zh-CN" sz="2400" b="1" dirty="0" smtClean="0">
                <a:latin typeface="宋体" panose="02010600030101010101" pitchFamily="2" charset="-122"/>
                <a:ea typeface="宋体" panose="02010600030101010101" pitchFamily="2" charset="-122"/>
                <a:sym typeface="+mn-ea"/>
              </a:rPr>
              <a:t>)</a:t>
            </a:r>
            <a:endParaRPr lang="en-US" altLang="zh-CN" sz="2400" b="1" dirty="0" smtClean="0">
              <a:latin typeface="宋体" panose="02010600030101010101" pitchFamily="2" charset="-122"/>
              <a:ea typeface="宋体" panose="02010600030101010101" pitchFamily="2" charset="-122"/>
              <a:sym typeface="+mn-ea"/>
            </a:endParaRPr>
          </a:p>
          <a:p>
            <a:r>
              <a:rPr lang="zh-CN" altLang="en-US" sz="2400" b="1" dirty="0" smtClean="0">
                <a:latin typeface="宋体" panose="02010600030101010101" pitchFamily="2" charset="-122"/>
                <a:ea typeface="宋体" panose="02010600030101010101" pitchFamily="2" charset="-122"/>
                <a:sym typeface="+mn-ea"/>
              </a:rPr>
              <a:t> Complex Complex::operator+( Complex &amp;b)</a:t>
            </a:r>
            <a:endParaRPr lang="zh-CN" altLang="en-US"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sym typeface="+mn-ea"/>
              </a:rPr>
              <a:t> {return Complex(real+b.real, imag+b.imag);}</a:t>
            </a:r>
            <a:endParaRPr lang="zh-CN" altLang="en-US" sz="2400" b="1" dirty="0" smtClean="0">
              <a:latin typeface="宋体" panose="02010600030101010101" pitchFamily="2" charset="-122"/>
              <a:ea typeface="宋体" panose="02010600030101010101" pitchFamily="2" charset="-122"/>
            </a:endParaRPr>
          </a:p>
          <a:p>
            <a:endParaRPr lang="zh-CN" altLang="en-US"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sym typeface="+mn-ea"/>
              </a:rPr>
              <a:t> void Complex::display()</a:t>
            </a:r>
            <a:endParaRPr lang="zh-CN" altLang="en-US" sz="2400" b="1" dirty="0" smtClean="0">
              <a:latin typeface="宋体" panose="02010600030101010101" pitchFamily="2" charset="-122"/>
              <a:ea typeface="宋体" panose="02010600030101010101" pitchFamily="2" charset="-122"/>
            </a:endParaRPr>
          </a:p>
          <a:p>
            <a:r>
              <a:rPr lang="zh-CN" altLang="en-US" sz="2400" b="1" dirty="0" smtClean="0">
                <a:latin typeface="宋体" panose="02010600030101010101" pitchFamily="2" charset="-122"/>
                <a:ea typeface="宋体" panose="02010600030101010101" pitchFamily="2" charset="-122"/>
                <a:sym typeface="+mn-ea"/>
              </a:rPr>
              <a:t> {cout&lt;&lt;"("&lt;&lt;real&lt;&lt;","&lt;&lt;imag&lt;&lt;"i)"&lt;&lt;endl;}</a:t>
            </a:r>
            <a:endParaRPr lang="zh-CN" altLang="en-US" sz="2400" b="1" dirty="0" smtClean="0">
              <a:latin typeface="宋体" panose="02010600030101010101" pitchFamily="2" charset="-122"/>
              <a:ea typeface="宋体" panose="02010600030101010101" pitchFamily="2" charset="-122"/>
              <a:sym typeface="+mn-ea"/>
            </a:endParaRPr>
          </a:p>
          <a:p>
            <a:endParaRPr lang="zh-CN" altLang="en-US" sz="2400" b="1" dirty="0" smtClean="0">
              <a:latin typeface="宋体" panose="02010600030101010101" pitchFamily="2" charset="-122"/>
              <a:ea typeface="宋体" panose="02010600030101010101" pitchFamily="2" charset="-122"/>
              <a:sym typeface="+mn-ea"/>
            </a:endParaRPr>
          </a:p>
          <a:p>
            <a:r>
              <a:rPr lang="zh-CN" altLang="en-US" sz="2400" b="1" dirty="0" smtClean="0">
                <a:latin typeface="宋体" panose="02010600030101010101" pitchFamily="2" charset="-122"/>
                <a:ea typeface="宋体" panose="02010600030101010101" pitchFamily="2" charset="-122"/>
                <a:sym typeface="+mn-ea"/>
              </a:rPr>
              <a:t> int main()</a:t>
            </a:r>
            <a:endParaRPr lang="zh-CN" altLang="en-US" sz="2400" b="1" dirty="0" smtClean="0">
              <a:latin typeface="宋体" panose="02010600030101010101" pitchFamily="2" charset="-122"/>
              <a:ea typeface="宋体" panose="02010600030101010101" pitchFamily="2" charset="-122"/>
              <a:sym typeface="+mn-ea"/>
            </a:endParaRPr>
          </a:p>
          <a:p>
            <a:r>
              <a:rPr lang="zh-CN" altLang="en-US" sz="2400" b="1" dirty="0" smtClean="0">
                <a:latin typeface="宋体" panose="02010600030101010101" pitchFamily="2" charset="-122"/>
                <a:ea typeface="宋体" panose="02010600030101010101" pitchFamily="2" charset="-122"/>
                <a:sym typeface="+mn-ea"/>
              </a:rPr>
              <a:t> { </a:t>
            </a:r>
            <a:endParaRPr lang="en-US" altLang="zh-CN" sz="2400" b="1" dirty="0" smtClean="0">
              <a:latin typeface="宋体" panose="02010600030101010101" pitchFamily="2" charset="-122"/>
              <a:ea typeface="宋体" panose="02010600030101010101" pitchFamily="2" charset="-122"/>
              <a:sym typeface="+mn-ea"/>
            </a:endParaRPr>
          </a:p>
          <a:p>
            <a:r>
              <a:rPr lang="en-US" altLang="zh-CN" sz="2400" b="1" dirty="0">
                <a:latin typeface="宋体" panose="02010600030101010101" pitchFamily="2" charset="-122"/>
                <a:ea typeface="宋体" panose="02010600030101010101" pitchFamily="2" charset="-122"/>
                <a:sym typeface="+mn-ea"/>
              </a:rPr>
              <a:t>	</a:t>
            </a:r>
            <a:r>
              <a:rPr lang="zh-CN" altLang="en-US" sz="2400" b="1" dirty="0" smtClean="0">
                <a:latin typeface="宋体" panose="02010600030101010101" pitchFamily="2" charset="-122"/>
                <a:ea typeface="宋体" panose="02010600030101010101" pitchFamily="2" charset="-122"/>
                <a:sym typeface="+mn-ea"/>
              </a:rPr>
              <a:t>Complex c1(3,4), c2(5,-10),c3;</a:t>
            </a:r>
            <a:endParaRPr lang="zh-CN" altLang="en-US" sz="2400" b="1" dirty="0" smtClean="0">
              <a:latin typeface="宋体" panose="02010600030101010101" pitchFamily="2" charset="-122"/>
              <a:ea typeface="宋体" panose="02010600030101010101" pitchFamily="2" charset="-122"/>
              <a:sym typeface="+mn-ea"/>
            </a:endParaRPr>
          </a:p>
          <a:p>
            <a:r>
              <a:rPr lang="zh-CN" altLang="en-US" sz="2400" b="1" dirty="0" smtClean="0">
                <a:solidFill>
                  <a:schemeClr val="tx1">
                    <a:lumMod val="75000"/>
                    <a:lumOff val="25000"/>
                  </a:schemeClr>
                </a:solidFill>
                <a:latin typeface="宋体" panose="02010600030101010101" pitchFamily="2" charset="-122"/>
                <a:ea typeface="宋体" panose="02010600030101010101" pitchFamily="2" charset="-122"/>
                <a:sym typeface="+mn-ea"/>
              </a:rPr>
              <a:t>      c3=c1+c2;</a:t>
            </a:r>
            <a:r>
              <a:rPr lang="zh-CN" altLang="en-US" sz="2400" b="1" dirty="0" smtClean="0">
                <a:solidFill>
                  <a:srgbClr val="00B050"/>
                </a:solidFill>
                <a:latin typeface="宋体" panose="02010600030101010101" pitchFamily="2" charset="-122"/>
                <a:ea typeface="宋体" panose="02010600030101010101" pitchFamily="2" charset="-122"/>
                <a:sym typeface="+mn-ea"/>
              </a:rPr>
              <a:t>//执行c1.operator+(c2);</a:t>
            </a:r>
            <a:endParaRPr lang="zh-CN" altLang="en-US" sz="2400" b="1" dirty="0" smtClean="0">
              <a:solidFill>
                <a:srgbClr val="00B050"/>
              </a:solidFill>
              <a:latin typeface="宋体" panose="02010600030101010101" pitchFamily="2" charset="-122"/>
              <a:ea typeface="宋体" panose="02010600030101010101" pitchFamily="2" charset="-122"/>
              <a:sym typeface="+mn-ea"/>
            </a:endParaRPr>
          </a:p>
          <a:p>
            <a:r>
              <a:rPr lang="zh-CN" altLang="en-US" sz="2400" b="1" dirty="0" smtClean="0">
                <a:latin typeface="宋体" panose="02010600030101010101" pitchFamily="2" charset="-122"/>
                <a:ea typeface="宋体" panose="02010600030101010101" pitchFamily="2" charset="-122"/>
                <a:sym typeface="+mn-ea"/>
              </a:rPr>
              <a:t>      cout&lt;&lt;"c1="; c1.display();</a:t>
            </a:r>
            <a:endParaRPr lang="zh-CN" altLang="en-US" sz="2400" b="1" dirty="0" smtClean="0">
              <a:latin typeface="宋体" panose="02010600030101010101" pitchFamily="2" charset="-122"/>
              <a:ea typeface="宋体" panose="02010600030101010101" pitchFamily="2" charset="-122"/>
              <a:sym typeface="+mn-ea"/>
            </a:endParaRPr>
          </a:p>
          <a:p>
            <a:r>
              <a:rPr lang="zh-CN" altLang="en-US" sz="2400" b="1" dirty="0" smtClean="0">
                <a:latin typeface="宋体" panose="02010600030101010101" pitchFamily="2" charset="-122"/>
                <a:ea typeface="宋体" panose="02010600030101010101" pitchFamily="2" charset="-122"/>
                <a:sym typeface="+mn-ea"/>
              </a:rPr>
              <a:t>      cout&lt;&lt;"c2="; c2.display();</a:t>
            </a:r>
            <a:endParaRPr lang="zh-CN" altLang="en-US" sz="2400" b="1" dirty="0" smtClean="0">
              <a:latin typeface="宋体" panose="02010600030101010101" pitchFamily="2" charset="-122"/>
              <a:ea typeface="宋体" panose="02010600030101010101" pitchFamily="2" charset="-122"/>
              <a:sym typeface="+mn-ea"/>
            </a:endParaRPr>
          </a:p>
          <a:p>
            <a:r>
              <a:rPr lang="zh-CN" altLang="en-US" sz="2400" b="1" dirty="0" smtClean="0">
                <a:latin typeface="宋体" panose="02010600030101010101" pitchFamily="2" charset="-122"/>
                <a:ea typeface="宋体" panose="02010600030101010101" pitchFamily="2" charset="-122"/>
                <a:sym typeface="+mn-ea"/>
              </a:rPr>
              <a:t>      cout&lt;&lt;"c1+c2="; c3.display();</a:t>
            </a:r>
            <a:endParaRPr lang="zh-CN" altLang="en-US" sz="2400" b="1" dirty="0" smtClean="0">
              <a:latin typeface="宋体" panose="02010600030101010101" pitchFamily="2" charset="-122"/>
              <a:ea typeface="宋体" panose="02010600030101010101" pitchFamily="2" charset="-122"/>
              <a:sym typeface="+mn-ea"/>
            </a:endParaRPr>
          </a:p>
          <a:p>
            <a:r>
              <a:rPr lang="zh-CN" altLang="en-US" sz="2400" b="1" dirty="0" smtClean="0">
                <a:latin typeface="宋体" panose="02010600030101010101" pitchFamily="2" charset="-122"/>
                <a:ea typeface="宋体" panose="02010600030101010101" pitchFamily="2" charset="-122"/>
                <a:sym typeface="+mn-ea"/>
              </a:rPr>
              <a:t>      getchar();</a:t>
            </a:r>
            <a:endParaRPr lang="zh-CN" altLang="en-US" sz="2400" b="1" dirty="0" smtClean="0">
              <a:latin typeface="宋体" panose="02010600030101010101" pitchFamily="2" charset="-122"/>
              <a:ea typeface="宋体" panose="02010600030101010101" pitchFamily="2" charset="-122"/>
              <a:sym typeface="+mn-ea"/>
            </a:endParaRPr>
          </a:p>
          <a:p>
            <a:r>
              <a:rPr lang="zh-CN" altLang="en-US" sz="2400" b="1" dirty="0" smtClean="0">
                <a:latin typeface="宋体" panose="02010600030101010101" pitchFamily="2" charset="-122"/>
                <a:ea typeface="宋体" panose="02010600030101010101" pitchFamily="2" charset="-122"/>
                <a:sym typeface="+mn-ea"/>
              </a:rPr>
              <a:t>}</a:t>
            </a:r>
            <a:endParaRPr lang="zh-CN" altLang="en-US" sz="2400" b="1" dirty="0" smtClean="0">
              <a:latin typeface="宋体" panose="02010600030101010101" pitchFamily="2" charset="-122"/>
              <a:ea typeface="宋体" panose="02010600030101010101" pitchFamily="2" charset="-122"/>
              <a:sym typeface="+mn-ea"/>
            </a:endParaRPr>
          </a:p>
          <a:p>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1124" y="117693"/>
            <a:ext cx="11586210" cy="6462395"/>
          </a:xfrm>
          <a:prstGeom prst="rect">
            <a:avLst/>
          </a:prstGeom>
          <a:noFill/>
        </p:spPr>
        <p:txBody>
          <a:bodyPr wrap="square" rtlCol="0">
            <a:spAutoFit/>
          </a:bodyPr>
          <a:lstStyle/>
          <a:p>
            <a:pPr fontAlgn="auto">
              <a:lnSpc>
                <a:spcPct val="150000"/>
              </a:lnSpc>
            </a:pPr>
            <a:r>
              <a:rPr lang="zh-CN" altLang="en-US" sz="2800" b="1" dirty="0" smtClean="0">
                <a:latin typeface="+mn-ea"/>
              </a:rPr>
              <a:t>例6-2与例6-1的区别是重载运算符作为成员函数。运算符重载时，什么时候应该用成员函数，什么时候应该用友元函数，两者的区别是什么？</a:t>
            </a:r>
            <a:endParaRPr lang="zh-CN" altLang="en-US" sz="2800" b="1" dirty="0" smtClean="0">
              <a:latin typeface="+mn-ea"/>
            </a:endParaRPr>
          </a:p>
          <a:p>
            <a:pPr fontAlgn="auto">
              <a:lnSpc>
                <a:spcPct val="150000"/>
              </a:lnSpc>
            </a:pPr>
            <a:r>
              <a:rPr lang="zh-CN" altLang="en-US" sz="2800" dirty="0" smtClean="0">
                <a:latin typeface="宋体" panose="02010600030101010101" pitchFamily="2" charset="-122"/>
                <a:ea typeface="宋体" panose="02010600030101010101" pitchFamily="2" charset="-122"/>
              </a:rPr>
              <a:t>  </a:t>
            </a:r>
            <a:r>
              <a:rPr lang="zh-CN" altLang="en-US" sz="2400" dirty="0" smtClean="0">
                <a:latin typeface="宋体" panose="02010600030101010101" pitchFamily="2" charset="-122"/>
                <a:ea typeface="宋体" panose="02010600030101010101" pitchFamily="2" charset="-122"/>
              </a:rPr>
              <a:t>如果将运算符重载作为成员函数，由于它可以通过this指针自由访问本类的数据成员，因此可以少写一个函数的参数。但必须要求运算表达式第一个参数（即运算符左侧的操作数）是一个类对象，因为必须通过类的对象去调用该类的成员函数，而且重载函数的返回值与该对象类型相同，只有运算符重载函数返回值与该对象同类型，运算结果才有意义。本例是建立一个Complex类，重载函数只有一个参数b，相对于友元方式少一个参数a，函数的返回值是Complex类型的对象。本例将友元函数的实现方式用注释的方式写在代码中，方便读者理解。大部分运算符即可重载为成员函数也可以重载为友元函数。</a:t>
            </a:r>
            <a:endParaRPr lang="zh-CN" altLang="en-US" sz="2400" dirty="0" smtClean="0">
              <a:latin typeface="宋体" panose="02010600030101010101" pitchFamily="2" charset="-122"/>
              <a:ea typeface="宋体" panose="02010600030101010101" pitchFamily="2" charset="-122"/>
            </a:endParaRPr>
          </a:p>
          <a:p>
            <a:pPr fontAlgn="auto">
              <a:lnSpc>
                <a:spcPct val="150000"/>
              </a:lnSpc>
            </a:pPr>
            <a:r>
              <a:rPr lang="zh-CN" altLang="en-US" sz="2400" dirty="0" smtClean="0">
                <a:latin typeface="宋体" panose="02010600030101010101" pitchFamily="2" charset="-122"/>
                <a:ea typeface="宋体" panose="02010600030101010101" pitchFamily="2" charset="-122"/>
              </a:rPr>
              <a:t>  </a:t>
            </a:r>
            <a:endParaRPr lang="zh-CN" altLang="en-US" sz="24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8925" y="401320"/>
            <a:ext cx="11571605" cy="4831080"/>
          </a:xfrm>
          <a:prstGeom prst="rect">
            <a:avLst/>
          </a:prstGeom>
          <a:noFill/>
        </p:spPr>
        <p:txBody>
          <a:bodyPr wrap="square" rtlCol="0">
            <a:spAutoFit/>
          </a:bodyPr>
          <a:lstStyle/>
          <a:p>
            <a:pPr algn="just" fontAlgn="auto">
              <a:lnSpc>
                <a:spcPct val="100000"/>
              </a:lnSpc>
            </a:pPr>
            <a:r>
              <a:rPr lang="zh-CN" altLang="en-US" sz="2800" b="1" dirty="0" smtClean="0">
                <a:latin typeface="宋体" panose="02010600030101010101" pitchFamily="2" charset="-122"/>
                <a:ea typeface="宋体" panose="02010600030101010101" pitchFamily="2" charset="-122"/>
                <a:sym typeface="+mn-ea"/>
              </a:rPr>
              <a:t>例6-2与例6-1的区别是重载运算符作为成员函数。运算符重载时，什么时候应该用成员函数，什么时候应该用友元函数，两者的区别是什么？（续）</a:t>
            </a:r>
            <a:endParaRPr lang="zh-CN" altLang="en-US" sz="2800" b="1" dirty="0" smtClean="0">
              <a:latin typeface="宋体" panose="02010600030101010101" pitchFamily="2" charset="-122"/>
              <a:ea typeface="宋体" panose="02010600030101010101" pitchFamily="2" charset="-122"/>
              <a:sym typeface="+mn-ea"/>
            </a:endParaRPr>
          </a:p>
          <a:p>
            <a:pPr algn="just" fontAlgn="auto">
              <a:lnSpc>
                <a:spcPct val="100000"/>
              </a:lnSpc>
            </a:pPr>
            <a:endParaRPr lang="zh-CN" altLang="en-US" sz="2800" dirty="0" smtClean="0">
              <a:latin typeface="宋体" panose="02010600030101010101" pitchFamily="2" charset="-122"/>
              <a:ea typeface="宋体" panose="02010600030101010101" pitchFamily="2" charset="-122"/>
              <a:sym typeface="+mn-ea"/>
            </a:endParaRPr>
          </a:p>
          <a:p>
            <a:pPr algn="just" fontAlgn="auto">
              <a:lnSpc>
                <a:spcPct val="100000"/>
              </a:lnSpc>
            </a:pPr>
            <a:r>
              <a:rPr lang="zh-CN" altLang="en-US" sz="2800" dirty="0" smtClean="0">
                <a:latin typeface="宋体" panose="02010600030101010101" pitchFamily="2" charset="-122"/>
                <a:ea typeface="宋体" panose="02010600030101010101" pitchFamily="2" charset="-122"/>
                <a:sym typeface="+mn-ea"/>
              </a:rPr>
              <a:t>  C++规定，当重载以下的运算符时，</a:t>
            </a:r>
            <a:r>
              <a:rPr lang="zh-CN" altLang="en-US" sz="2800" dirty="0" smtClean="0">
                <a:highlight>
                  <a:srgbClr val="FFFF00"/>
                </a:highlight>
                <a:latin typeface="宋体" panose="02010600030101010101" pitchFamily="2" charset="-122"/>
                <a:ea typeface="宋体" panose="02010600030101010101" pitchFamily="2" charset="-122"/>
                <a:sym typeface="+mn-ea"/>
              </a:rPr>
              <a:t>必须重载为某个类的成员函数：</a:t>
            </a:r>
            <a:endParaRPr lang="zh-CN" altLang="en-US" sz="2800" dirty="0" smtClean="0">
              <a:highlight>
                <a:srgbClr val="FFFF00"/>
              </a:highlight>
              <a:latin typeface="宋体" panose="02010600030101010101" pitchFamily="2" charset="-122"/>
              <a:ea typeface="宋体" panose="02010600030101010101" pitchFamily="2" charset="-122"/>
            </a:endParaRPr>
          </a:p>
          <a:p>
            <a:pPr algn="just" fontAlgn="auto">
              <a:lnSpc>
                <a:spcPct val="100000"/>
              </a:lnSpc>
            </a:pPr>
            <a:r>
              <a:rPr lang="zh-CN" altLang="en-US" sz="2800" dirty="0" smtClean="0">
                <a:highlight>
                  <a:srgbClr val="FFFF00"/>
                </a:highlight>
                <a:latin typeface="宋体" panose="02010600030101010101" pitchFamily="2" charset="-122"/>
                <a:ea typeface="宋体" panose="02010600030101010101" pitchFamily="2" charset="-122"/>
                <a:sym typeface="+mn-ea"/>
              </a:rPr>
              <a:t>   =、 [ ] 、（）,-&gt;</a:t>
            </a:r>
            <a:endParaRPr lang="zh-CN" altLang="en-US" sz="2800" dirty="0" smtClean="0">
              <a:highlight>
                <a:srgbClr val="FFFF00"/>
              </a:highlight>
              <a:latin typeface="宋体" panose="02010600030101010101" pitchFamily="2" charset="-122"/>
              <a:ea typeface="宋体" panose="02010600030101010101" pitchFamily="2" charset="-122"/>
            </a:endParaRPr>
          </a:p>
          <a:p>
            <a:pPr algn="just" fontAlgn="auto">
              <a:lnSpc>
                <a:spcPct val="100000"/>
              </a:lnSpc>
            </a:pPr>
            <a:r>
              <a:rPr lang="zh-CN" altLang="en-US" sz="2800" dirty="0" smtClean="0">
                <a:latin typeface="宋体" panose="02010600030101010101" pitchFamily="2" charset="-122"/>
                <a:ea typeface="宋体" panose="02010600030101010101" pitchFamily="2" charset="-122"/>
                <a:sym typeface="+mn-ea"/>
              </a:rPr>
              <a:t> 当重载以下的运算符时，</a:t>
            </a:r>
            <a:r>
              <a:rPr lang="zh-CN" altLang="en-US" sz="2800" dirty="0" smtClean="0">
                <a:highlight>
                  <a:srgbClr val="FFFF00"/>
                </a:highlight>
                <a:latin typeface="宋体" panose="02010600030101010101" pitchFamily="2" charset="-122"/>
                <a:ea typeface="宋体" panose="02010600030101010101" pitchFamily="2" charset="-122"/>
                <a:sym typeface="+mn-ea"/>
              </a:rPr>
              <a:t>必须是普通函数或友元函数，不能为成员函数：</a:t>
            </a:r>
            <a:endParaRPr lang="zh-CN" altLang="en-US" sz="2800" dirty="0" smtClean="0">
              <a:highlight>
                <a:srgbClr val="FFFF00"/>
              </a:highlight>
              <a:latin typeface="宋体" panose="02010600030101010101" pitchFamily="2" charset="-122"/>
              <a:ea typeface="宋体" panose="02010600030101010101" pitchFamily="2" charset="-122"/>
            </a:endParaRPr>
          </a:p>
          <a:p>
            <a:pPr algn="just" fontAlgn="auto">
              <a:lnSpc>
                <a:spcPct val="100000"/>
              </a:lnSpc>
            </a:pPr>
            <a:r>
              <a:rPr lang="zh-CN" altLang="en-US" sz="2800" dirty="0" smtClean="0">
                <a:highlight>
                  <a:srgbClr val="FFFF00"/>
                </a:highlight>
                <a:latin typeface="宋体" panose="02010600030101010101" pitchFamily="2" charset="-122"/>
                <a:ea typeface="宋体" panose="02010600030101010101" pitchFamily="2" charset="-122"/>
                <a:sym typeface="+mn-ea"/>
              </a:rPr>
              <a:t>   &gt;&gt;、&lt;&lt; </a:t>
            </a:r>
            <a:endParaRPr lang="zh-CN" altLang="en-US" sz="2800" dirty="0" smtClean="0">
              <a:highlight>
                <a:srgbClr val="FFFF00"/>
              </a:highlight>
              <a:latin typeface="宋体" panose="02010600030101010101" pitchFamily="2" charset="-122"/>
              <a:ea typeface="宋体" panose="02010600030101010101" pitchFamily="2" charset="-122"/>
            </a:endParaRPr>
          </a:p>
          <a:p>
            <a:pPr algn="just" fontAlgn="auto">
              <a:lnSpc>
                <a:spcPct val="100000"/>
              </a:lnSpc>
            </a:pPr>
            <a:r>
              <a:rPr lang="zh-CN" altLang="en-US" sz="2800" dirty="0" smtClean="0">
                <a:latin typeface="宋体" panose="02010600030101010101" pitchFamily="2" charset="-122"/>
                <a:ea typeface="宋体" panose="02010600030101010101" pitchFamily="2" charset="-122"/>
                <a:sym typeface="+mn-ea"/>
              </a:rPr>
              <a:t> 一般将双目运算符重载为友元函数，单目运算符重载为成员函数。</a:t>
            </a:r>
            <a:endParaRPr lang="zh-CN" altLang="en-US" sz="2800" dirty="0" smtClean="0">
              <a:latin typeface="宋体" panose="02010600030101010101" pitchFamily="2" charset="-122"/>
              <a:ea typeface="宋体" panose="02010600030101010101" pitchFamily="2" charset="-122"/>
            </a:endParaRPr>
          </a:p>
          <a:p>
            <a:pPr algn="just" fontAlgn="auto">
              <a:lnSpc>
                <a:spcPct val="100000"/>
              </a:lnSpc>
            </a:pPr>
            <a:r>
              <a:rPr lang="zh-CN" altLang="en-US" sz="2800" dirty="0" smtClean="0">
                <a:latin typeface="宋体" panose="02010600030101010101" pitchFamily="2" charset="-122"/>
                <a:ea typeface="宋体" panose="02010600030101010101" pitchFamily="2" charset="-122"/>
                <a:sym typeface="+mn-ea"/>
              </a:rPr>
              <a:t> 由于友元的使用会破坏类的封装性，因此从原则上说，要尽量将运算符函数作为成员函数。</a:t>
            </a:r>
            <a:endParaRPr lang="zh-CN" altLang="en-US" sz="2800" dirty="0" smtClean="0">
              <a:solidFill>
                <a:schemeClr val="tx1">
                  <a:lumMod val="75000"/>
                  <a:lumOff val="25000"/>
                </a:scheme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9965" y="248920"/>
            <a:ext cx="7091680" cy="666336"/>
          </a:xfrm>
          <a:prstGeom prst="rect">
            <a:avLst/>
          </a:prstGeom>
          <a:noFill/>
        </p:spPr>
        <p:txBody>
          <a:bodyPr wrap="square" rtlCol="0">
            <a:spAutoFit/>
          </a:bodyPr>
          <a:lstStyle/>
          <a:p>
            <a:r>
              <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rPr>
              <a:t>6.2.5  重载双目运算符</a:t>
            </a:r>
            <a:endPar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68020" y="1285240"/>
            <a:ext cx="10855960" cy="5262245"/>
          </a:xfrm>
          <a:prstGeom prst="rect">
            <a:avLst/>
          </a:prstGeom>
          <a:noFill/>
        </p:spPr>
        <p:txBody>
          <a:bodyPr wrap="square" rtlCol="0">
            <a:spAutoFit/>
          </a:bodyPr>
          <a:lstStyle/>
          <a:p>
            <a:pPr algn="just" fontAlgn="auto">
              <a:lnSpc>
                <a:spcPct val="150000"/>
              </a:lnSpc>
            </a:pPr>
            <a:r>
              <a:rPr lang="en-US" altLang="zh-CN" sz="2400" dirty="0" smtClean="0">
                <a:latin typeface="宋体" panose="02010600030101010101" pitchFamily="2" charset="-122"/>
                <a:ea typeface="宋体" panose="02010600030101010101" pitchFamily="2" charset="-122"/>
              </a:rPr>
              <a:t>  </a:t>
            </a:r>
            <a:r>
              <a:rPr lang="zh-CN" altLang="en-US" sz="2800" dirty="0" smtClean="0">
                <a:latin typeface="宋体" panose="02010600030101010101" pitchFamily="2" charset="-122"/>
                <a:ea typeface="宋体" panose="02010600030101010101" pitchFamily="2" charset="-122"/>
              </a:rPr>
              <a:t>双目运算符（或称二元运算符）是C++中最常用的运算符。双目运算符有两个操作数，通常在运算符的左右两侧，如3+5，a=b，i&lt;10等。下面举一个例子说明用友元函数的方法重载双目运算符的应用。</a:t>
            </a:r>
            <a:endParaRPr lang="zh-CN" altLang="en-US" sz="2800" dirty="0" smtClean="0">
              <a:latin typeface="宋体" panose="02010600030101010101" pitchFamily="2" charset="-122"/>
              <a:ea typeface="宋体" panose="02010600030101010101" pitchFamily="2" charset="-122"/>
            </a:endParaRPr>
          </a:p>
          <a:p>
            <a:pPr algn="just" fontAlgn="auto">
              <a:lnSpc>
                <a:spcPct val="150000"/>
              </a:lnSpc>
            </a:pPr>
            <a:endParaRPr lang="zh-CN" altLang="en-US" sz="2800" b="1" dirty="0" smtClean="0">
              <a:latin typeface="宋体" panose="02010600030101010101" pitchFamily="2" charset="-122"/>
              <a:ea typeface="宋体" panose="02010600030101010101" pitchFamily="2" charset="-122"/>
            </a:endParaRPr>
          </a:p>
          <a:p>
            <a:pPr algn="just" fontAlgn="auto">
              <a:lnSpc>
                <a:spcPct val="150000"/>
              </a:lnSpc>
            </a:pPr>
            <a:r>
              <a:rPr lang="zh-CN" altLang="en-US" sz="2800" b="1" dirty="0" smtClean="0">
                <a:latin typeface="宋体" panose="02010600030101010101" pitchFamily="2" charset="-122"/>
                <a:ea typeface="宋体" panose="02010600030101010101" pitchFamily="2" charset="-122"/>
              </a:rPr>
              <a:t>【例6-3】 定义一个字符串类String，用来存放不定长的字符串，重载运算符“==”，“&lt;”和“&gt;”，用于两个字符串的等于、小于和大于的比较运算。</a:t>
            </a:r>
            <a:endParaRPr lang="zh-CN" altLang="en-US" sz="2800" b="1" dirty="0" smtClean="0">
              <a:latin typeface="宋体" panose="02010600030101010101" pitchFamily="2" charset="-122"/>
              <a:ea typeface="宋体" panose="02010600030101010101" pitchFamily="2" charset="-122"/>
            </a:endParaRPr>
          </a:p>
          <a:p>
            <a:pPr algn="just" fontAlgn="auto">
              <a:lnSpc>
                <a:spcPct val="150000"/>
              </a:lnSpc>
            </a:pPr>
            <a:r>
              <a:rPr lang="zh-CN" altLang="en-US" sz="2800" b="1" dirty="0" smtClean="0">
                <a:latin typeface="宋体" panose="02010600030101010101" pitchFamily="2" charset="-122"/>
                <a:ea typeface="宋体" panose="02010600030101010101" pitchFamily="2" charset="-122"/>
              </a:rPr>
              <a:t>  </a:t>
            </a:r>
            <a:endParaRPr lang="zh-CN" altLang="en-US" sz="28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83285" y="332740"/>
            <a:ext cx="10109200" cy="5632311"/>
          </a:xfrm>
          <a:prstGeom prst="rect">
            <a:avLst/>
          </a:prstGeom>
          <a:noFill/>
        </p:spPr>
        <p:txBody>
          <a:bodyPr wrap="square" rtlCol="0">
            <a:spAutoFit/>
          </a:bodyPr>
          <a:lstStyle/>
          <a:p>
            <a:pPr algn="l"/>
            <a:r>
              <a:rPr lang="en-US" altLang="zh-CN" sz="2400" b="1" dirty="0" smtClean="0">
                <a:latin typeface="宋体" panose="02010600030101010101" pitchFamily="2" charset="-122"/>
                <a:ea typeface="宋体" panose="02010600030101010101" pitchFamily="2" charset="-122"/>
              </a:rPr>
              <a:t>#include &lt;iostream&gt;</a:t>
            </a:r>
            <a:endParaRPr lang="en-US" altLang="zh-CN" sz="2400" b="1" dirty="0" smtClean="0">
              <a:latin typeface="宋体" panose="02010600030101010101" pitchFamily="2" charset="-122"/>
              <a:ea typeface="宋体" panose="02010600030101010101" pitchFamily="2" charset="-122"/>
            </a:endParaRPr>
          </a:p>
          <a:p>
            <a:pPr algn="l"/>
            <a:r>
              <a:rPr lang="en-US" altLang="zh-CN" sz="2400" b="1" dirty="0" smtClean="0">
                <a:latin typeface="宋体" panose="02010600030101010101" pitchFamily="2" charset="-122"/>
                <a:ea typeface="宋体" panose="02010600030101010101" pitchFamily="2" charset="-122"/>
              </a:rPr>
              <a:t> using namespace std;</a:t>
            </a:r>
            <a:endParaRPr lang="en-US" altLang="zh-CN" sz="2400" b="1" dirty="0" smtClean="0">
              <a:latin typeface="宋体" panose="02010600030101010101" pitchFamily="2" charset="-122"/>
              <a:ea typeface="宋体" panose="02010600030101010101" pitchFamily="2" charset="-122"/>
            </a:endParaRPr>
          </a:p>
          <a:p>
            <a:pPr algn="l"/>
            <a:r>
              <a:rPr lang="en-US" altLang="zh-CN" sz="2400" b="1" dirty="0" smtClean="0">
                <a:latin typeface="宋体" panose="02010600030101010101" pitchFamily="2" charset="-122"/>
                <a:ea typeface="宋体" panose="02010600030101010101" pitchFamily="2" charset="-122"/>
              </a:rPr>
              <a:t> class String{</a:t>
            </a:r>
            <a:endParaRPr lang="en-US" altLang="zh-CN" sz="2400" b="1" dirty="0" smtClean="0">
              <a:latin typeface="宋体" panose="02010600030101010101" pitchFamily="2" charset="-122"/>
              <a:ea typeface="宋体" panose="02010600030101010101" pitchFamily="2" charset="-122"/>
            </a:endParaRPr>
          </a:p>
          <a:p>
            <a:pPr algn="l"/>
            <a:r>
              <a:rPr lang="en-US" altLang="zh-CN" sz="2400" b="1" dirty="0" smtClean="0">
                <a:latin typeface="宋体" panose="02010600030101010101" pitchFamily="2" charset="-122"/>
                <a:ea typeface="宋体" panose="02010600030101010101" pitchFamily="2" charset="-122"/>
              </a:rPr>
              <a:t>public:</a:t>
            </a:r>
            <a:endParaRPr lang="en-US" altLang="zh-CN" sz="2400" b="1" dirty="0" smtClean="0">
              <a:latin typeface="宋体" panose="02010600030101010101" pitchFamily="2" charset="-122"/>
              <a:ea typeface="宋体" panose="02010600030101010101" pitchFamily="2" charset="-122"/>
            </a:endParaRPr>
          </a:p>
          <a:p>
            <a:pPr algn="l"/>
            <a:r>
              <a:rPr lang="en-US" altLang="zh-CN" sz="2400" b="1" dirty="0" smtClean="0">
                <a:latin typeface="宋体" panose="02010600030101010101" pitchFamily="2" charset="-122"/>
                <a:ea typeface="宋体" panose="02010600030101010101" pitchFamily="2" charset="-122"/>
              </a:rPr>
              <a:t>    String() {p=NULL;}</a:t>
            </a:r>
            <a:endParaRPr lang="en-US" altLang="zh-CN" sz="2400" b="1" dirty="0" smtClean="0">
              <a:latin typeface="宋体" panose="02010600030101010101" pitchFamily="2" charset="-122"/>
              <a:ea typeface="宋体" panose="02010600030101010101" pitchFamily="2" charset="-122"/>
            </a:endParaRPr>
          </a:p>
          <a:p>
            <a:pPr algn="l"/>
            <a:r>
              <a:rPr lang="en-US" altLang="zh-CN" sz="2400" b="1" dirty="0" smtClean="0">
                <a:latin typeface="宋体" panose="02010600030101010101" pitchFamily="2" charset="-122"/>
                <a:ea typeface="宋体" panose="02010600030101010101" pitchFamily="2" charset="-122"/>
              </a:rPr>
              <a:t>    String(char *str);</a:t>
            </a:r>
            <a:endParaRPr lang="en-US" altLang="zh-CN" sz="2400" b="1" dirty="0" smtClean="0">
              <a:latin typeface="宋体" panose="02010600030101010101" pitchFamily="2" charset="-122"/>
              <a:ea typeface="宋体" panose="02010600030101010101" pitchFamily="2" charset="-122"/>
            </a:endParaRPr>
          </a:p>
          <a:p>
            <a:pPr algn="l"/>
            <a:r>
              <a:rPr lang="en-US" altLang="zh-CN" sz="2400" b="1" dirty="0" smtClean="0">
                <a:latin typeface="宋体" panose="02010600030101010101" pitchFamily="2" charset="-122"/>
                <a:ea typeface="宋体" panose="02010600030101010101" pitchFamily="2" charset="-122"/>
              </a:rPr>
              <a:t>    void display();</a:t>
            </a:r>
            <a:endParaRPr lang="en-US" altLang="zh-CN" sz="2400" b="1" dirty="0" smtClean="0">
              <a:latin typeface="宋体" panose="02010600030101010101" pitchFamily="2" charset="-122"/>
              <a:ea typeface="宋体" panose="02010600030101010101" pitchFamily="2" charset="-122"/>
            </a:endParaRPr>
          </a:p>
          <a:p>
            <a:pPr algn="l"/>
            <a:r>
              <a:rPr lang="en-US" altLang="zh-CN" sz="2400" b="1" dirty="0" smtClean="0">
                <a:latin typeface="宋体" panose="02010600030101010101" pitchFamily="2" charset="-122"/>
                <a:ea typeface="宋体" panose="02010600030101010101" pitchFamily="2" charset="-122"/>
              </a:rPr>
              <a:t>private:</a:t>
            </a:r>
            <a:endParaRPr lang="en-US" altLang="zh-CN" sz="2400" b="1" dirty="0" smtClean="0">
              <a:latin typeface="宋体" panose="02010600030101010101" pitchFamily="2" charset="-122"/>
              <a:ea typeface="宋体" panose="02010600030101010101" pitchFamily="2" charset="-122"/>
            </a:endParaRPr>
          </a:p>
          <a:p>
            <a:pPr algn="l"/>
            <a:r>
              <a:rPr lang="en-US" altLang="zh-CN" sz="2400" b="1" dirty="0" smtClean="0">
                <a:latin typeface="宋体" panose="02010600030101010101" pitchFamily="2" charset="-122"/>
                <a:ea typeface="宋体" panose="02010600030101010101" pitchFamily="2" charset="-122"/>
              </a:rPr>
              <a:t>    char *p;</a:t>
            </a:r>
            <a:endParaRPr lang="en-US" altLang="zh-CN" sz="2400" b="1" dirty="0" smtClean="0">
              <a:latin typeface="宋体" panose="02010600030101010101" pitchFamily="2" charset="-122"/>
              <a:ea typeface="宋体" panose="02010600030101010101" pitchFamily="2" charset="-122"/>
            </a:endParaRPr>
          </a:p>
          <a:p>
            <a:pPr algn="l"/>
            <a:r>
              <a:rPr lang="en-US" altLang="zh-CN" sz="2400" b="1" dirty="0" smtClean="0">
                <a:latin typeface="宋体" panose="02010600030101010101" pitchFamily="2" charset="-122"/>
                <a:ea typeface="宋体" panose="02010600030101010101" pitchFamily="2" charset="-122"/>
              </a:rPr>
              <a:t>};</a:t>
            </a:r>
            <a:endParaRPr lang="en-US" altLang="zh-CN" sz="2400" b="1" dirty="0" smtClean="0">
              <a:latin typeface="宋体" panose="02010600030101010101" pitchFamily="2" charset="-122"/>
              <a:ea typeface="宋体" panose="02010600030101010101" pitchFamily="2" charset="-122"/>
            </a:endParaRPr>
          </a:p>
          <a:p>
            <a:pPr algn="l"/>
            <a:r>
              <a:rPr lang="en-US" altLang="zh-CN" sz="2400" b="1" dirty="0" smtClean="0">
                <a:latin typeface="宋体" panose="02010600030101010101" pitchFamily="2" charset="-122"/>
                <a:ea typeface="宋体" panose="02010600030101010101" pitchFamily="2" charset="-122"/>
              </a:rPr>
              <a:t>String::String(char *str)</a:t>
            </a:r>
            <a:endParaRPr lang="en-US" altLang="zh-CN" sz="2400" b="1" dirty="0" smtClean="0">
              <a:latin typeface="宋体" panose="02010600030101010101" pitchFamily="2" charset="-122"/>
              <a:ea typeface="宋体" panose="02010600030101010101" pitchFamily="2" charset="-122"/>
            </a:endParaRPr>
          </a:p>
          <a:p>
            <a:pPr algn="l"/>
            <a:r>
              <a:rPr lang="en-US" altLang="zh-CN" sz="2400" b="1" dirty="0" smtClean="0">
                <a:latin typeface="宋体" panose="02010600030101010101" pitchFamily="2" charset="-122"/>
                <a:ea typeface="宋体" panose="02010600030101010101" pitchFamily="2" charset="-122"/>
              </a:rPr>
              <a:t>{ p=str;}</a:t>
            </a:r>
            <a:endParaRPr lang="en-US" altLang="zh-CN" sz="2400" b="1" dirty="0" smtClean="0">
              <a:latin typeface="宋体" panose="02010600030101010101" pitchFamily="2" charset="-122"/>
              <a:ea typeface="宋体" panose="02010600030101010101" pitchFamily="2" charset="-122"/>
            </a:endParaRPr>
          </a:p>
          <a:p>
            <a:pPr algn="l"/>
            <a:r>
              <a:rPr lang="en-US" altLang="zh-CN" sz="2400" b="1" dirty="0" smtClean="0">
                <a:latin typeface="宋体" panose="02010600030101010101" pitchFamily="2" charset="-122"/>
                <a:ea typeface="宋体" panose="02010600030101010101" pitchFamily="2" charset="-122"/>
              </a:rPr>
              <a:t>void String::display()</a:t>
            </a:r>
            <a:endParaRPr lang="en-US" altLang="zh-CN" sz="2400" b="1" dirty="0" smtClean="0">
              <a:latin typeface="宋体" panose="02010600030101010101" pitchFamily="2" charset="-122"/>
              <a:ea typeface="宋体" panose="02010600030101010101" pitchFamily="2" charset="-122"/>
            </a:endParaRPr>
          </a:p>
          <a:p>
            <a:pPr algn="l"/>
            <a:r>
              <a:rPr lang="en-US" altLang="zh-CN" sz="2400" b="1" dirty="0" smtClean="0">
                <a:latin typeface="宋体" panose="02010600030101010101" pitchFamily="2" charset="-122"/>
                <a:ea typeface="宋体" panose="02010600030101010101" pitchFamily="2" charset="-122"/>
              </a:rPr>
              <a:t>{ cout&lt;&lt;p;}</a:t>
            </a:r>
            <a:endParaRPr lang="en-US" altLang="zh-CN" sz="2400" b="1" dirty="0" smtClean="0">
              <a:latin typeface="宋体" panose="02010600030101010101" pitchFamily="2" charset="-122"/>
              <a:ea typeface="宋体" panose="02010600030101010101" pitchFamily="2" charset="-122"/>
            </a:endParaRPr>
          </a:p>
          <a:p>
            <a:pPr algn="l"/>
            <a:endParaRPr lang="en-US" altLang="zh-CN" sz="2400" dirty="0" smtClean="0">
              <a:solidFill>
                <a:schemeClr val="tx1">
                  <a:lumMod val="75000"/>
                  <a:lumOff val="25000"/>
                </a:scheme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3720" y="462280"/>
            <a:ext cx="11084560" cy="4401205"/>
          </a:xfrm>
          <a:prstGeom prst="rect">
            <a:avLst/>
          </a:prstGeom>
          <a:noFill/>
        </p:spPr>
        <p:txBody>
          <a:bodyPr wrap="square" rtlCol="0">
            <a:spAutoFit/>
          </a:bodyPr>
          <a:lstStyle/>
          <a:p>
            <a:pPr algn="just" fontAlgn="auto"/>
            <a:r>
              <a:rPr lang="en-US" altLang="zh-CN" sz="2800" b="1" dirty="0" err="1" smtClean="0">
                <a:latin typeface="+mn-ea"/>
                <a:sym typeface="+mn-ea"/>
              </a:rPr>
              <a:t>int</a:t>
            </a:r>
            <a:r>
              <a:rPr lang="en-US" altLang="zh-CN" sz="2800" b="1" dirty="0" smtClean="0">
                <a:latin typeface="+mn-ea"/>
                <a:sym typeface="+mn-ea"/>
              </a:rPr>
              <a:t> main()</a:t>
            </a:r>
            <a:endParaRPr lang="en-US" altLang="zh-CN" sz="2800" b="1" dirty="0" smtClean="0">
              <a:latin typeface="+mn-ea"/>
            </a:endParaRPr>
          </a:p>
          <a:p>
            <a:pPr algn="just" fontAlgn="auto"/>
            <a:r>
              <a:rPr lang="en-US" altLang="zh-CN" sz="2800" b="1" dirty="0" smtClean="0">
                <a:latin typeface="+mn-ea"/>
                <a:sym typeface="+mn-ea"/>
              </a:rPr>
              <a:t>{ </a:t>
            </a:r>
            <a:endParaRPr lang="en-US" altLang="zh-CN" sz="2800" b="1" dirty="0" smtClean="0">
              <a:latin typeface="+mn-ea"/>
              <a:sym typeface="+mn-ea"/>
            </a:endParaRPr>
          </a:p>
          <a:p>
            <a:pPr algn="just" fontAlgn="auto"/>
            <a:r>
              <a:rPr lang="en-US" altLang="zh-CN" sz="2800" b="1" dirty="0">
                <a:latin typeface="+mn-ea"/>
                <a:sym typeface="+mn-ea"/>
              </a:rPr>
              <a:t> </a:t>
            </a:r>
            <a:r>
              <a:rPr lang="en-US" altLang="zh-CN" sz="2800" b="1" dirty="0" smtClean="0">
                <a:latin typeface="+mn-ea"/>
                <a:sym typeface="+mn-ea"/>
              </a:rPr>
              <a:t>  String string1("Hello"), string2("Book");</a:t>
            </a:r>
            <a:endParaRPr lang="en-US" altLang="zh-CN" sz="2800" b="1" dirty="0" smtClean="0">
              <a:latin typeface="+mn-ea"/>
            </a:endParaRPr>
          </a:p>
          <a:p>
            <a:pPr algn="just" fontAlgn="auto"/>
            <a:r>
              <a:rPr lang="en-US" altLang="zh-CN" sz="2800" b="1" dirty="0" smtClean="0">
                <a:latin typeface="+mn-ea"/>
                <a:sym typeface="+mn-ea"/>
              </a:rPr>
              <a:t>   string1.display();</a:t>
            </a:r>
            <a:endParaRPr lang="en-US" altLang="zh-CN" sz="2800" b="1" dirty="0" smtClean="0">
              <a:latin typeface="+mn-ea"/>
            </a:endParaRPr>
          </a:p>
          <a:p>
            <a:pPr algn="just" fontAlgn="auto"/>
            <a:r>
              <a:rPr lang="en-US" altLang="zh-CN" sz="2800" b="1" dirty="0" smtClean="0">
                <a:latin typeface="+mn-ea"/>
                <a:sym typeface="+mn-ea"/>
              </a:rPr>
              <a:t>   </a:t>
            </a:r>
            <a:r>
              <a:rPr lang="en-US" altLang="zh-CN" sz="2800" b="1" dirty="0" err="1" smtClean="0">
                <a:latin typeface="+mn-ea"/>
                <a:sym typeface="+mn-ea"/>
              </a:rPr>
              <a:t>cout</a:t>
            </a:r>
            <a:r>
              <a:rPr lang="en-US" altLang="zh-CN" sz="2800" b="1" dirty="0" smtClean="0">
                <a:latin typeface="+mn-ea"/>
                <a:sym typeface="+mn-ea"/>
              </a:rPr>
              <a:t>&lt;&lt;endl;</a:t>
            </a:r>
            <a:endParaRPr lang="en-US" altLang="zh-CN" sz="2800" b="1" dirty="0" smtClean="0">
              <a:latin typeface="+mn-ea"/>
            </a:endParaRPr>
          </a:p>
          <a:p>
            <a:pPr algn="just" fontAlgn="auto"/>
            <a:r>
              <a:rPr lang="en-US" altLang="zh-CN" sz="2800" b="1" dirty="0" smtClean="0">
                <a:latin typeface="+mn-ea"/>
                <a:sym typeface="+mn-ea"/>
              </a:rPr>
              <a:t>   string2.display();</a:t>
            </a:r>
            <a:endParaRPr lang="en-US" altLang="zh-CN" sz="2800" b="1" dirty="0" smtClean="0">
              <a:latin typeface="+mn-ea"/>
            </a:endParaRPr>
          </a:p>
          <a:p>
            <a:pPr algn="just" fontAlgn="auto"/>
            <a:r>
              <a:rPr lang="en-US" altLang="zh-CN" sz="2800" b="1" dirty="0" smtClean="0">
                <a:latin typeface="+mn-ea"/>
                <a:sym typeface="+mn-ea"/>
              </a:rPr>
              <a:t>   </a:t>
            </a:r>
            <a:r>
              <a:rPr lang="en-US" altLang="zh-CN" sz="2800" b="1" dirty="0" err="1" smtClean="0">
                <a:latin typeface="+mn-ea"/>
                <a:sym typeface="+mn-ea"/>
              </a:rPr>
              <a:t>getchar</a:t>
            </a:r>
            <a:r>
              <a:rPr lang="en-US" altLang="zh-CN" sz="2800" b="1" dirty="0" smtClean="0">
                <a:latin typeface="+mn-ea"/>
                <a:sym typeface="+mn-ea"/>
              </a:rPr>
              <a:t>();</a:t>
            </a:r>
            <a:endParaRPr lang="en-US" altLang="zh-CN" sz="2800" b="1" dirty="0" smtClean="0">
              <a:latin typeface="+mn-ea"/>
            </a:endParaRPr>
          </a:p>
          <a:p>
            <a:pPr algn="just" fontAlgn="auto"/>
            <a:r>
              <a:rPr lang="en-US" altLang="zh-CN" sz="2800" b="1" dirty="0" smtClean="0">
                <a:latin typeface="+mn-ea"/>
                <a:sym typeface="+mn-ea"/>
              </a:rPr>
              <a:t>   return 0; </a:t>
            </a:r>
            <a:endParaRPr lang="en-US" altLang="zh-CN" sz="2800" b="1" dirty="0" smtClean="0">
              <a:latin typeface="+mn-ea"/>
              <a:sym typeface="+mn-ea"/>
            </a:endParaRPr>
          </a:p>
          <a:p>
            <a:pPr algn="just" fontAlgn="auto"/>
            <a:r>
              <a:rPr lang="en-US" altLang="zh-CN" sz="2800" b="1" dirty="0" smtClean="0">
                <a:latin typeface="+mn-ea"/>
                <a:sym typeface="+mn-ea"/>
              </a:rPr>
              <a:t>}</a:t>
            </a:r>
            <a:endParaRPr lang="en-US" altLang="zh-CN" sz="2800" b="1" dirty="0" smtClean="0">
              <a:latin typeface="+mn-ea"/>
              <a:sym typeface="+mn-ea"/>
            </a:endParaRPr>
          </a:p>
          <a:p>
            <a:pPr algn="just" fontAlgn="auto"/>
            <a:endParaRPr lang="zh-CN" altLang="en-US" sz="2800" b="1" dirty="0" smtClean="0">
              <a:latin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9885" y="294640"/>
            <a:ext cx="11465560" cy="4339650"/>
          </a:xfrm>
          <a:prstGeom prst="rect">
            <a:avLst/>
          </a:prstGeom>
          <a:noFill/>
        </p:spPr>
        <p:txBody>
          <a:bodyPr wrap="square" rtlCol="0">
            <a:spAutoFit/>
          </a:bodyPr>
          <a:lstStyle/>
          <a:p>
            <a:r>
              <a:rPr lang="zh-CN" altLang="en-US" sz="2400" dirty="0" smtClean="0">
                <a:latin typeface="宋体" panose="02010600030101010101" pitchFamily="2" charset="-122"/>
                <a:ea typeface="宋体" panose="02010600030101010101" pitchFamily="2" charset="-122"/>
              </a:rPr>
              <a:t>这是一个可运行的简单的框架程序。</a:t>
            </a:r>
            <a:endParaRPr lang="zh-CN" altLang="en-US" sz="2400" dirty="0" smtClean="0">
              <a:latin typeface="宋体" panose="02010600030101010101" pitchFamily="2" charset="-122"/>
              <a:ea typeface="宋体" panose="02010600030101010101" pitchFamily="2" charset="-122"/>
            </a:endParaRPr>
          </a:p>
          <a:p>
            <a:pPr algn="just" fontAlgn="auto">
              <a:lnSpc>
                <a:spcPct val="150000"/>
              </a:lnSpc>
            </a:pPr>
            <a:r>
              <a:rPr lang="zh-CN" altLang="en-US" sz="2400" dirty="0" smtClean="0">
                <a:latin typeface="宋体" panose="02010600030101010101" pitchFamily="2" charset="-122"/>
                <a:ea typeface="宋体" panose="02010600030101010101" pitchFamily="2" charset="-122"/>
              </a:rPr>
              <a:t>  在定义对象string1时给出字符串“Hello”作为参数，它的起始地址传递给构造函数的形参指针str。在构造函数中，使p指向“Hello”。执行main函数中的string1.display()时，输出p指向的字符串“Hello”。在定义对象string2时给出字符串“Book”作为实参，同样，执行main函数的string2.display()时，就输出p指向的字符串“Book”。</a:t>
            </a:r>
            <a:endParaRPr lang="zh-CN" altLang="en-US" sz="2400" dirty="0" smtClean="0">
              <a:latin typeface="宋体" panose="02010600030101010101" pitchFamily="2" charset="-122"/>
              <a:ea typeface="宋体" panose="02010600030101010101" pitchFamily="2" charset="-122"/>
            </a:endParaRPr>
          </a:p>
          <a:p>
            <a:pPr algn="just" fontAlgn="auto">
              <a:lnSpc>
                <a:spcPct val="150000"/>
              </a:lnSpc>
            </a:pPr>
            <a:endParaRPr lang="zh-CN" altLang="en-US" sz="2400" dirty="0" smtClean="0">
              <a:solidFill>
                <a:srgbClr val="FF0000"/>
              </a:solidFill>
              <a:latin typeface="宋体" panose="02010600030101010101" pitchFamily="2" charset="-122"/>
              <a:ea typeface="宋体" panose="02010600030101010101" pitchFamily="2" charset="-122"/>
              <a:sym typeface="+mn-ea"/>
            </a:endParaRPr>
          </a:p>
          <a:p>
            <a:pPr fontAlgn="auto">
              <a:lnSpc>
                <a:spcPct val="150000"/>
              </a:lnSpc>
            </a:pPr>
            <a:endParaRPr lang="zh-CN" altLang="en-US" sz="2400" dirty="0" smtClean="0">
              <a:solidFill>
                <a:srgbClr val="FF0000"/>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4"/>
          <p:cNvSpPr txBox="1"/>
          <p:nvPr/>
        </p:nvSpPr>
        <p:spPr>
          <a:xfrm>
            <a:off x="1156299" y="320635"/>
            <a:ext cx="3008380" cy="67207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4265" b="1" dirty="0">
                <a:solidFill>
                  <a:srgbClr val="005DA2"/>
                </a:solidFill>
                <a:latin typeface="微软雅黑" panose="020B0503020204020204" pitchFamily="34" charset="-122"/>
                <a:ea typeface="微软雅黑" panose="020B0503020204020204" pitchFamily="34" charset="-122"/>
              </a:rPr>
              <a:t>学习目标</a:t>
            </a:r>
            <a:endParaRPr lang="en-GB" sz="2400" b="1" dirty="0">
              <a:solidFill>
                <a:srgbClr val="005DA2"/>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470853" y="1429385"/>
            <a:ext cx="10887710" cy="4311439"/>
          </a:xfrm>
          <a:prstGeom prst="rect">
            <a:avLst/>
          </a:prstGeom>
          <a:noFill/>
        </p:spPr>
        <p:txBody>
          <a:bodyPr wrap="square" lIns="91445" tIns="45721" rIns="91445" bIns="45721" rtlCol="0">
            <a:spAutoFit/>
          </a:bodyPr>
          <a:lstStyle/>
          <a:p>
            <a:pPr>
              <a:lnSpc>
                <a:spcPts val="4665"/>
              </a:lnSpc>
              <a:buClr>
                <a:srgbClr val="7F7F7F"/>
              </a:buClr>
              <a:defRPr/>
            </a:pPr>
            <a:r>
              <a:rPr lang="zh-CN" altLang="en-US" sz="3200" b="1" dirty="0">
                <a:solidFill>
                  <a:prstClr val="black"/>
                </a:solidFill>
                <a:latin typeface="宋体" panose="02010600030101010101" pitchFamily="2" charset="-122"/>
              </a:rPr>
              <a:t>（</a:t>
            </a:r>
            <a:r>
              <a:rPr lang="en-US" altLang="zh-CN" sz="3200" b="1" dirty="0">
                <a:solidFill>
                  <a:prstClr val="black"/>
                </a:solidFill>
                <a:latin typeface="宋体" panose="02010600030101010101" pitchFamily="2" charset="-122"/>
              </a:rPr>
              <a:t>1</a:t>
            </a:r>
            <a:r>
              <a:rPr lang="zh-CN" altLang="en-US" sz="3200" b="1" dirty="0">
                <a:solidFill>
                  <a:prstClr val="black"/>
                </a:solidFill>
                <a:latin typeface="宋体" panose="02010600030101010101" pitchFamily="2" charset="-122"/>
              </a:rPr>
              <a:t>）掌握多态性的概念。</a:t>
            </a:r>
            <a:endParaRPr lang="en-US" altLang="zh-CN" sz="3200" b="1" dirty="0">
              <a:solidFill>
                <a:prstClr val="black"/>
              </a:solidFill>
            </a:endParaRPr>
          </a:p>
          <a:p>
            <a:pPr>
              <a:lnSpc>
                <a:spcPts val="4665"/>
              </a:lnSpc>
              <a:buClr>
                <a:srgbClr val="7F7F7F"/>
              </a:buClr>
              <a:defRPr/>
            </a:pPr>
            <a:r>
              <a:rPr lang="zh-CN" altLang="en-US" sz="3200" b="1" dirty="0">
                <a:solidFill>
                  <a:prstClr val="black"/>
                </a:solidFill>
                <a:latin typeface="宋体" panose="02010600030101010101" pitchFamily="2" charset="-122"/>
              </a:rPr>
              <a:t>（</a:t>
            </a:r>
            <a:r>
              <a:rPr lang="en-US" altLang="zh-CN" sz="3200" b="1" dirty="0">
                <a:solidFill>
                  <a:prstClr val="black"/>
                </a:solidFill>
                <a:latin typeface="宋体" panose="02010600030101010101" pitchFamily="2" charset="-122"/>
              </a:rPr>
              <a:t>2</a:t>
            </a:r>
            <a:r>
              <a:rPr lang="zh-CN" altLang="en-US" sz="3200" b="1" dirty="0">
                <a:solidFill>
                  <a:prstClr val="black"/>
                </a:solidFill>
                <a:latin typeface="宋体" panose="02010600030101010101" pitchFamily="2" charset="-122"/>
              </a:rPr>
              <a:t>）掌握重载运算符的定义方法。</a:t>
            </a:r>
            <a:endParaRPr lang="zh-CN" altLang="en-US" sz="3200" b="1" dirty="0">
              <a:solidFill>
                <a:prstClr val="black"/>
              </a:solidFill>
              <a:latin typeface="宋体" panose="02010600030101010101" pitchFamily="2" charset="-122"/>
            </a:endParaRPr>
          </a:p>
          <a:p>
            <a:pPr>
              <a:lnSpc>
                <a:spcPts val="4665"/>
              </a:lnSpc>
              <a:buClr>
                <a:srgbClr val="7F7F7F"/>
              </a:buClr>
              <a:defRPr/>
            </a:pPr>
            <a:r>
              <a:rPr lang="zh-CN" altLang="en-US" sz="3200" b="1" dirty="0">
                <a:solidFill>
                  <a:prstClr val="black"/>
                </a:solidFill>
                <a:latin typeface="宋体" panose="02010600030101010101" pitchFamily="2" charset="-122"/>
              </a:rPr>
              <a:t>（</a:t>
            </a:r>
            <a:r>
              <a:rPr lang="en-US" altLang="zh-CN" sz="3200" b="1" dirty="0">
                <a:solidFill>
                  <a:prstClr val="black"/>
                </a:solidFill>
                <a:latin typeface="宋体" panose="02010600030101010101" pitchFamily="2" charset="-122"/>
              </a:rPr>
              <a:t>3</a:t>
            </a:r>
            <a:r>
              <a:rPr lang="zh-CN" altLang="en-US" sz="3200" b="1" dirty="0">
                <a:solidFill>
                  <a:prstClr val="black"/>
                </a:solidFill>
                <a:latin typeface="宋体" panose="02010600030101010101" pitchFamily="2" charset="-122"/>
              </a:rPr>
              <a:t>）掌握运算符重载为成员函数的定义方法。</a:t>
            </a:r>
            <a:endParaRPr lang="en-US" altLang="zh-CN" sz="3200" b="1" dirty="0">
              <a:solidFill>
                <a:prstClr val="black"/>
              </a:solidFill>
              <a:latin typeface="宋体" panose="02010600030101010101" pitchFamily="2" charset="-122"/>
            </a:endParaRPr>
          </a:p>
          <a:p>
            <a:pPr>
              <a:lnSpc>
                <a:spcPts val="4665"/>
              </a:lnSpc>
              <a:buClr>
                <a:srgbClr val="7F7F7F"/>
              </a:buClr>
              <a:defRPr/>
            </a:pPr>
            <a:r>
              <a:rPr lang="zh-CN" altLang="en-US" sz="3200" b="1" dirty="0">
                <a:solidFill>
                  <a:prstClr val="black"/>
                </a:solidFill>
                <a:latin typeface="宋体" panose="02010600030101010101" pitchFamily="2" charset="-122"/>
              </a:rPr>
              <a:t>（</a:t>
            </a:r>
            <a:r>
              <a:rPr lang="en-US" altLang="zh-CN" sz="3200" b="1" dirty="0">
                <a:solidFill>
                  <a:prstClr val="black"/>
                </a:solidFill>
                <a:latin typeface="宋体" panose="02010600030101010101" pitchFamily="2" charset="-122"/>
              </a:rPr>
              <a:t>4</a:t>
            </a:r>
            <a:r>
              <a:rPr lang="zh-CN" altLang="en-US" sz="3200" b="1" dirty="0">
                <a:solidFill>
                  <a:prstClr val="black"/>
                </a:solidFill>
                <a:latin typeface="宋体" panose="02010600030101010101" pitchFamily="2" charset="-122"/>
              </a:rPr>
              <a:t>）掌握运算符重载为友元函数的方法</a:t>
            </a:r>
            <a:endParaRPr lang="zh-CN" altLang="en-US" sz="3200" b="1" dirty="0">
              <a:solidFill>
                <a:prstClr val="black"/>
              </a:solidFill>
              <a:latin typeface="宋体" panose="02010600030101010101" pitchFamily="2" charset="-122"/>
            </a:endParaRPr>
          </a:p>
          <a:p>
            <a:pPr>
              <a:lnSpc>
                <a:spcPts val="4665"/>
              </a:lnSpc>
              <a:buClr>
                <a:srgbClr val="7F7F7F"/>
              </a:buClr>
              <a:defRPr/>
            </a:pPr>
            <a:r>
              <a:rPr lang="zh-CN" altLang="en-US" sz="3200" b="1" dirty="0">
                <a:solidFill>
                  <a:prstClr val="black"/>
                </a:solidFill>
                <a:latin typeface="宋体" panose="02010600030101010101" pitchFamily="2" charset="-122"/>
              </a:rPr>
              <a:t>（</a:t>
            </a:r>
            <a:r>
              <a:rPr lang="en-US" altLang="zh-CN" sz="3200" b="1" dirty="0">
                <a:solidFill>
                  <a:prstClr val="black"/>
                </a:solidFill>
                <a:latin typeface="宋体" panose="02010600030101010101" pitchFamily="2" charset="-122"/>
              </a:rPr>
              <a:t>5</a:t>
            </a:r>
            <a:r>
              <a:rPr lang="zh-CN" altLang="en-US" sz="3200" b="1" dirty="0">
                <a:solidFill>
                  <a:prstClr val="black"/>
                </a:solidFill>
                <a:latin typeface="宋体" panose="02010600030101010101" pitchFamily="2" charset="-122"/>
              </a:rPr>
              <a:t>）掌握不同类型数据间的转换方法。</a:t>
            </a:r>
            <a:endParaRPr lang="zh-CN" altLang="en-US" sz="3200" b="1" dirty="0">
              <a:solidFill>
                <a:prstClr val="black"/>
              </a:solidFill>
              <a:latin typeface="宋体" panose="02010600030101010101" pitchFamily="2" charset="-122"/>
            </a:endParaRPr>
          </a:p>
          <a:p>
            <a:pPr>
              <a:lnSpc>
                <a:spcPts val="4665"/>
              </a:lnSpc>
              <a:buClr>
                <a:srgbClr val="7F7F7F"/>
              </a:buClr>
              <a:defRPr/>
            </a:pPr>
            <a:r>
              <a:rPr lang="zh-CN" altLang="en-US" sz="3200" b="1" dirty="0">
                <a:solidFill>
                  <a:prstClr val="black"/>
                </a:solidFill>
                <a:latin typeface="宋体" panose="02010600030101010101" pitchFamily="2" charset="-122"/>
              </a:rPr>
              <a:t>（</a:t>
            </a:r>
            <a:r>
              <a:rPr lang="en-US" altLang="zh-CN" sz="3200" b="1" dirty="0">
                <a:solidFill>
                  <a:prstClr val="black"/>
                </a:solidFill>
                <a:latin typeface="宋体" panose="02010600030101010101" pitchFamily="2" charset="-122"/>
              </a:rPr>
              <a:t>6</a:t>
            </a:r>
            <a:r>
              <a:rPr lang="zh-CN" altLang="en-US" sz="3200" b="1" dirty="0">
                <a:solidFill>
                  <a:prstClr val="black"/>
                </a:solidFill>
                <a:latin typeface="宋体" panose="02010600030101010101" pitchFamily="2" charset="-122"/>
              </a:rPr>
              <a:t>）掌握虚函数的定义和使用方法。</a:t>
            </a:r>
            <a:endParaRPr lang="zh-CN" altLang="en-US" sz="3200" b="1" dirty="0">
              <a:solidFill>
                <a:prstClr val="black"/>
              </a:solidFill>
              <a:latin typeface="宋体" panose="02010600030101010101" pitchFamily="2" charset="-122"/>
            </a:endParaRPr>
          </a:p>
          <a:p>
            <a:pPr>
              <a:lnSpc>
                <a:spcPts val="4665"/>
              </a:lnSpc>
              <a:buClr>
                <a:srgbClr val="7F7F7F"/>
              </a:buClr>
              <a:defRPr/>
            </a:pPr>
            <a:r>
              <a:rPr lang="zh-CN" altLang="en-US" sz="3200" b="1" dirty="0">
                <a:solidFill>
                  <a:prstClr val="black"/>
                </a:solidFill>
                <a:latin typeface="宋体" panose="02010600030101010101" pitchFamily="2" charset="-122"/>
              </a:rPr>
              <a:t>（</a:t>
            </a:r>
            <a:r>
              <a:rPr lang="en-US" altLang="zh-CN" sz="3200" b="1" dirty="0">
                <a:solidFill>
                  <a:prstClr val="black"/>
                </a:solidFill>
                <a:latin typeface="宋体" panose="02010600030101010101" pitchFamily="2" charset="-122"/>
              </a:rPr>
              <a:t>7</a:t>
            </a:r>
            <a:r>
              <a:rPr lang="zh-CN" altLang="en-US" sz="3200" b="1" dirty="0">
                <a:solidFill>
                  <a:prstClr val="black"/>
                </a:solidFill>
                <a:latin typeface="宋体" panose="02010600030101010101" pitchFamily="2" charset="-122"/>
              </a:rPr>
              <a:t>）掌握纯虚函数和抽象类的定义。</a:t>
            </a:r>
            <a:endParaRPr lang="zh-CN" altLang="en-US" sz="3200" b="1" dirty="0">
              <a:solidFill>
                <a:prstClr val="black"/>
              </a:solidFill>
              <a:latin typeface="宋体" panose="02010600030101010101" pitchFamily="2" charset="-122"/>
            </a:endParaRPr>
          </a:p>
        </p:txBody>
      </p:sp>
      <p:cxnSp>
        <p:nvCxnSpPr>
          <p:cNvPr id="13" name="直接连接符 12"/>
          <p:cNvCxnSpPr/>
          <p:nvPr/>
        </p:nvCxnSpPr>
        <p:spPr>
          <a:xfrm>
            <a:off x="1305163" y="1158599"/>
            <a:ext cx="729681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组合 25"/>
          <p:cNvGrpSpPr/>
          <p:nvPr/>
        </p:nvGrpSpPr>
        <p:grpSpPr>
          <a:xfrm>
            <a:off x="8202919" y="537035"/>
            <a:ext cx="454847" cy="455675"/>
            <a:chOff x="6084168" y="1274820"/>
            <a:chExt cx="432048" cy="432834"/>
          </a:xfrm>
        </p:grpSpPr>
        <p:sp>
          <p:nvSpPr>
            <p:cNvPr id="27"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8"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29" name="组合 28"/>
          <p:cNvGrpSpPr/>
          <p:nvPr/>
        </p:nvGrpSpPr>
        <p:grpSpPr>
          <a:xfrm>
            <a:off x="6889293" y="537338"/>
            <a:ext cx="454847" cy="454847"/>
            <a:chOff x="4788024" y="1275213"/>
            <a:chExt cx="432048" cy="432048"/>
          </a:xfrm>
        </p:grpSpPr>
        <p:sp>
          <p:nvSpPr>
            <p:cNvPr id="30"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1"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2" name="组合 31"/>
          <p:cNvGrpSpPr/>
          <p:nvPr/>
        </p:nvGrpSpPr>
        <p:grpSpPr>
          <a:xfrm>
            <a:off x="7560541" y="537035"/>
            <a:ext cx="455673" cy="455675"/>
            <a:chOff x="5436096" y="1274820"/>
            <a:chExt cx="432833" cy="432834"/>
          </a:xfrm>
        </p:grpSpPr>
        <p:sp>
          <p:nvSpPr>
            <p:cNvPr id="33"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4"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5" name="组合 34"/>
          <p:cNvGrpSpPr/>
          <p:nvPr/>
        </p:nvGrpSpPr>
        <p:grpSpPr>
          <a:xfrm>
            <a:off x="5544317" y="537035"/>
            <a:ext cx="455673" cy="455675"/>
            <a:chOff x="3491880" y="1274820"/>
            <a:chExt cx="432833" cy="432834"/>
          </a:xfrm>
        </p:grpSpPr>
        <p:sp>
          <p:nvSpPr>
            <p:cNvPr id="36"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37"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38" name="组合 37"/>
          <p:cNvGrpSpPr/>
          <p:nvPr/>
        </p:nvGrpSpPr>
        <p:grpSpPr>
          <a:xfrm>
            <a:off x="6216392" y="537035"/>
            <a:ext cx="455673" cy="455675"/>
            <a:chOff x="4139952" y="1274820"/>
            <a:chExt cx="432833" cy="432834"/>
          </a:xfrm>
        </p:grpSpPr>
        <p:sp>
          <p:nvSpPr>
            <p:cNvPr id="39"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40"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p:cTn id="15" dur="500" fill="hold"/>
                                        <p:tgtEl>
                                          <p:spTgt spid="35"/>
                                        </p:tgtEl>
                                        <p:attrNameLst>
                                          <p:attrName>ppt_w</p:attrName>
                                        </p:attrNameLst>
                                      </p:cBhvr>
                                      <p:tavLst>
                                        <p:tav tm="0">
                                          <p:val>
                                            <p:fltVal val="0"/>
                                          </p:val>
                                        </p:tav>
                                        <p:tav tm="100000">
                                          <p:val>
                                            <p:strVal val="#ppt_w"/>
                                          </p:val>
                                        </p:tav>
                                      </p:tavLst>
                                    </p:anim>
                                    <p:anim calcmode="lin" valueType="num">
                                      <p:cBhvr>
                                        <p:cTn id="16" dur="500" fill="hold"/>
                                        <p:tgtEl>
                                          <p:spTgt spid="35"/>
                                        </p:tgtEl>
                                        <p:attrNameLst>
                                          <p:attrName>ppt_h</p:attrName>
                                        </p:attrNameLst>
                                      </p:cBhvr>
                                      <p:tavLst>
                                        <p:tav tm="0">
                                          <p:val>
                                            <p:fltVal val="0"/>
                                          </p:val>
                                        </p:tav>
                                        <p:tav tm="100000">
                                          <p:val>
                                            <p:strVal val="#ppt_h"/>
                                          </p:val>
                                        </p:tav>
                                      </p:tavLst>
                                    </p:anim>
                                    <p:animEffect transition="in" filter="fade">
                                      <p:cBhvr>
                                        <p:cTn id="17" dur="500"/>
                                        <p:tgtEl>
                                          <p:spTgt spid="35"/>
                                        </p:tgtEl>
                                      </p:cBhvr>
                                    </p:animEffect>
                                  </p:childTnLst>
                                </p:cTn>
                              </p:par>
                              <p:par>
                                <p:cTn id="18" presetID="53" presetClass="entr" presetSubtype="16" fill="hold" nodeType="withEffect">
                                  <p:stCondLst>
                                    <p:cond delay="200"/>
                                  </p:stCondLst>
                                  <p:childTnLst>
                                    <p:set>
                                      <p:cBhvr>
                                        <p:cTn id="19" dur="1" fill="hold">
                                          <p:stCondLst>
                                            <p:cond delay="0"/>
                                          </p:stCondLst>
                                        </p:cTn>
                                        <p:tgtEl>
                                          <p:spTgt spid="38"/>
                                        </p:tgtEl>
                                        <p:attrNameLst>
                                          <p:attrName>style.visibility</p:attrName>
                                        </p:attrNameLst>
                                      </p:cBhvr>
                                      <p:to>
                                        <p:strVal val="visible"/>
                                      </p:to>
                                    </p:set>
                                    <p:anim calcmode="lin" valueType="num">
                                      <p:cBhvr>
                                        <p:cTn id="20" dur="500" fill="hold"/>
                                        <p:tgtEl>
                                          <p:spTgt spid="38"/>
                                        </p:tgtEl>
                                        <p:attrNameLst>
                                          <p:attrName>ppt_w</p:attrName>
                                        </p:attrNameLst>
                                      </p:cBhvr>
                                      <p:tavLst>
                                        <p:tav tm="0">
                                          <p:val>
                                            <p:fltVal val="0"/>
                                          </p:val>
                                        </p:tav>
                                        <p:tav tm="100000">
                                          <p:val>
                                            <p:strVal val="#ppt_w"/>
                                          </p:val>
                                        </p:tav>
                                      </p:tavLst>
                                    </p:anim>
                                    <p:anim calcmode="lin" valueType="num">
                                      <p:cBhvr>
                                        <p:cTn id="21" dur="500" fill="hold"/>
                                        <p:tgtEl>
                                          <p:spTgt spid="38"/>
                                        </p:tgtEl>
                                        <p:attrNameLst>
                                          <p:attrName>ppt_h</p:attrName>
                                        </p:attrNameLst>
                                      </p:cBhvr>
                                      <p:tavLst>
                                        <p:tav tm="0">
                                          <p:val>
                                            <p:fltVal val="0"/>
                                          </p:val>
                                        </p:tav>
                                        <p:tav tm="100000">
                                          <p:val>
                                            <p:strVal val="#ppt_h"/>
                                          </p:val>
                                        </p:tav>
                                      </p:tavLst>
                                    </p:anim>
                                    <p:animEffect transition="in" filter="fade">
                                      <p:cBhvr>
                                        <p:cTn id="22" dur="500"/>
                                        <p:tgtEl>
                                          <p:spTgt spid="38"/>
                                        </p:tgtEl>
                                      </p:cBhvr>
                                    </p:animEffect>
                                  </p:childTnLst>
                                </p:cTn>
                              </p:par>
                              <p:par>
                                <p:cTn id="23" presetID="53" presetClass="entr" presetSubtype="16" fill="hold" nodeType="withEffect">
                                  <p:stCondLst>
                                    <p:cond delay="400"/>
                                  </p:stCondLst>
                                  <p:childTnLst>
                                    <p:set>
                                      <p:cBhvr>
                                        <p:cTn id="24" dur="1" fill="hold">
                                          <p:stCondLst>
                                            <p:cond delay="0"/>
                                          </p:stCondLst>
                                        </p:cTn>
                                        <p:tgtEl>
                                          <p:spTgt spid="29"/>
                                        </p:tgtEl>
                                        <p:attrNameLst>
                                          <p:attrName>style.visibility</p:attrName>
                                        </p:attrNameLst>
                                      </p:cBhvr>
                                      <p:to>
                                        <p:strVal val="visible"/>
                                      </p:to>
                                    </p:set>
                                    <p:anim calcmode="lin" valueType="num">
                                      <p:cBhvr>
                                        <p:cTn id="25" dur="500" fill="hold"/>
                                        <p:tgtEl>
                                          <p:spTgt spid="29"/>
                                        </p:tgtEl>
                                        <p:attrNameLst>
                                          <p:attrName>ppt_w</p:attrName>
                                        </p:attrNameLst>
                                      </p:cBhvr>
                                      <p:tavLst>
                                        <p:tav tm="0">
                                          <p:val>
                                            <p:fltVal val="0"/>
                                          </p:val>
                                        </p:tav>
                                        <p:tav tm="100000">
                                          <p:val>
                                            <p:strVal val="#ppt_w"/>
                                          </p:val>
                                        </p:tav>
                                      </p:tavLst>
                                    </p:anim>
                                    <p:anim calcmode="lin" valueType="num">
                                      <p:cBhvr>
                                        <p:cTn id="26" dur="500" fill="hold"/>
                                        <p:tgtEl>
                                          <p:spTgt spid="29"/>
                                        </p:tgtEl>
                                        <p:attrNameLst>
                                          <p:attrName>ppt_h</p:attrName>
                                        </p:attrNameLst>
                                      </p:cBhvr>
                                      <p:tavLst>
                                        <p:tav tm="0">
                                          <p:val>
                                            <p:fltVal val="0"/>
                                          </p:val>
                                        </p:tav>
                                        <p:tav tm="100000">
                                          <p:val>
                                            <p:strVal val="#ppt_h"/>
                                          </p:val>
                                        </p:tav>
                                      </p:tavLst>
                                    </p:anim>
                                    <p:animEffect transition="in" filter="fade">
                                      <p:cBhvr>
                                        <p:cTn id="27" dur="500"/>
                                        <p:tgtEl>
                                          <p:spTgt spid="29"/>
                                        </p:tgtEl>
                                      </p:cBhvr>
                                    </p:animEffect>
                                  </p:childTnLst>
                                </p:cTn>
                              </p:par>
                              <p:par>
                                <p:cTn id="28" presetID="53" presetClass="entr" presetSubtype="16" fill="hold" nodeType="withEffect">
                                  <p:stCondLst>
                                    <p:cond delay="600"/>
                                  </p:stCondLst>
                                  <p:childTnLst>
                                    <p:set>
                                      <p:cBhvr>
                                        <p:cTn id="29" dur="1" fill="hold">
                                          <p:stCondLst>
                                            <p:cond delay="0"/>
                                          </p:stCondLst>
                                        </p:cTn>
                                        <p:tgtEl>
                                          <p:spTgt spid="32"/>
                                        </p:tgtEl>
                                        <p:attrNameLst>
                                          <p:attrName>style.visibility</p:attrName>
                                        </p:attrNameLst>
                                      </p:cBhvr>
                                      <p:to>
                                        <p:strVal val="visible"/>
                                      </p:to>
                                    </p:set>
                                    <p:anim calcmode="lin" valueType="num">
                                      <p:cBhvr>
                                        <p:cTn id="30" dur="500" fill="hold"/>
                                        <p:tgtEl>
                                          <p:spTgt spid="32"/>
                                        </p:tgtEl>
                                        <p:attrNameLst>
                                          <p:attrName>ppt_w</p:attrName>
                                        </p:attrNameLst>
                                      </p:cBhvr>
                                      <p:tavLst>
                                        <p:tav tm="0">
                                          <p:val>
                                            <p:fltVal val="0"/>
                                          </p:val>
                                        </p:tav>
                                        <p:tav tm="100000">
                                          <p:val>
                                            <p:strVal val="#ppt_w"/>
                                          </p:val>
                                        </p:tav>
                                      </p:tavLst>
                                    </p:anim>
                                    <p:anim calcmode="lin" valueType="num">
                                      <p:cBhvr>
                                        <p:cTn id="31" dur="500" fill="hold"/>
                                        <p:tgtEl>
                                          <p:spTgt spid="32"/>
                                        </p:tgtEl>
                                        <p:attrNameLst>
                                          <p:attrName>ppt_h</p:attrName>
                                        </p:attrNameLst>
                                      </p:cBhvr>
                                      <p:tavLst>
                                        <p:tav tm="0">
                                          <p:val>
                                            <p:fltVal val="0"/>
                                          </p:val>
                                        </p:tav>
                                        <p:tav tm="100000">
                                          <p:val>
                                            <p:strVal val="#ppt_h"/>
                                          </p:val>
                                        </p:tav>
                                      </p:tavLst>
                                    </p:anim>
                                    <p:animEffect transition="in" filter="fade">
                                      <p:cBhvr>
                                        <p:cTn id="32" dur="500"/>
                                        <p:tgtEl>
                                          <p:spTgt spid="32"/>
                                        </p:tgtEl>
                                      </p:cBhvr>
                                    </p:animEffect>
                                  </p:childTnLst>
                                </p:cTn>
                              </p:par>
                              <p:par>
                                <p:cTn id="33" presetID="53" presetClass="entr" presetSubtype="16" fill="hold" nodeType="withEffect">
                                  <p:stCondLst>
                                    <p:cond delay="800"/>
                                  </p:stCondLst>
                                  <p:childTnLst>
                                    <p:set>
                                      <p:cBhvr>
                                        <p:cTn id="34" dur="1" fill="hold">
                                          <p:stCondLst>
                                            <p:cond delay="0"/>
                                          </p:stCondLst>
                                        </p:cTn>
                                        <p:tgtEl>
                                          <p:spTgt spid="26"/>
                                        </p:tgtEl>
                                        <p:attrNameLst>
                                          <p:attrName>style.visibility</p:attrName>
                                        </p:attrNameLst>
                                      </p:cBhvr>
                                      <p:to>
                                        <p:strVal val="visible"/>
                                      </p:to>
                                    </p:set>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fltVal val="0"/>
                                          </p:val>
                                        </p:tav>
                                        <p:tav tm="100000">
                                          <p:val>
                                            <p:strVal val="#ppt_h"/>
                                          </p:val>
                                        </p:tav>
                                      </p:tavLst>
                                    </p:anim>
                                    <p:animEffect transition="in" filter="fade">
                                      <p:cBhvr>
                                        <p:cTn id="37" dur="500"/>
                                        <p:tgtEl>
                                          <p:spTgt spid="26"/>
                                        </p:tgtEl>
                                      </p:cBhvr>
                                    </p:animEffect>
                                  </p:childTnLst>
                                </p:cTn>
                              </p:par>
                            </p:childTnLst>
                          </p:cTn>
                        </p:par>
                        <p:par>
                          <p:cTn id="38" fill="hold">
                            <p:stCondLst>
                              <p:cond delay="1500"/>
                            </p:stCondLst>
                            <p:childTnLst>
                              <p:par>
                                <p:cTn id="39" presetID="22" presetClass="entr" presetSubtype="8" fill="hold" grpId="0" nodeType="afterEffect">
                                  <p:stCondLst>
                                    <p:cond delay="0"/>
                                  </p:stCondLst>
                                  <p:iterate type="lt">
                                    <p:tmPct val="30000"/>
                                  </p:iterate>
                                  <p:childTnLst>
                                    <p:set>
                                      <p:cBhvr>
                                        <p:cTn id="40" dur="1" fill="hold">
                                          <p:stCondLst>
                                            <p:cond delay="0"/>
                                          </p:stCondLst>
                                        </p:cTn>
                                        <p:tgtEl>
                                          <p:spTgt spid="5"/>
                                        </p:tgtEl>
                                        <p:attrNameLst>
                                          <p:attrName>style.visibility</p:attrName>
                                        </p:attrNameLst>
                                      </p:cBhvr>
                                      <p:to>
                                        <p:strVal val="visible"/>
                                      </p:to>
                                    </p:set>
                                    <p:animEffect transition="in" filter="wipe(left)">
                                      <p:cBhvr>
                                        <p:cTn id="41" dur="1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8925" y="340360"/>
            <a:ext cx="11190605" cy="6001643"/>
          </a:xfrm>
          <a:prstGeom prst="rect">
            <a:avLst/>
          </a:prstGeom>
          <a:noFill/>
        </p:spPr>
        <p:txBody>
          <a:bodyPr wrap="square" rtlCol="0">
            <a:spAutoFit/>
          </a:bodyPr>
          <a:lstStyle/>
          <a:p>
            <a:pPr algn="just" fontAlgn="auto">
              <a:lnSpc>
                <a:spcPct val="100000"/>
              </a:lnSpc>
            </a:pPr>
            <a:r>
              <a:rPr lang="zh-CN" altLang="en-US" sz="2400" dirty="0" smtClean="0">
                <a:latin typeface="宋体" panose="02010600030101010101" pitchFamily="2" charset="-122"/>
                <a:ea typeface="宋体" panose="02010600030101010101" pitchFamily="2" charset="-122"/>
                <a:sym typeface="+mn-ea"/>
              </a:rPr>
              <a:t>有了这个基础后，再增加其他必要的内容。现在增加对运算符重载的部分，为便于编写和调试，先重载一个运算符“&gt;”，程序如下。</a:t>
            </a:r>
            <a:endParaRPr lang="zh-CN" altLang="en-US" sz="2400" dirty="0" smtClean="0">
              <a:latin typeface="宋体" panose="02010600030101010101" pitchFamily="2" charset="-122"/>
              <a:ea typeface="宋体" panose="02010600030101010101" pitchFamily="2" charset="-122"/>
            </a:endParaRPr>
          </a:p>
          <a:p>
            <a:pPr algn="just" fontAlgn="auto">
              <a:lnSpc>
                <a:spcPct val="100000"/>
              </a:lnSpc>
            </a:pPr>
            <a:r>
              <a:rPr lang="zh-CN" altLang="en-US" sz="2400" dirty="0" smtClean="0">
                <a:latin typeface="宋体" panose="02010600030101010101" pitchFamily="2" charset="-122"/>
                <a:ea typeface="宋体" panose="02010600030101010101" pitchFamily="2" charset="-122"/>
                <a:sym typeface="+mn-ea"/>
              </a:rPr>
              <a:t> 在String类中声明一个友元函数：</a:t>
            </a:r>
            <a:endParaRPr lang="zh-CN" altLang="en-US" sz="2400" dirty="0" smtClean="0">
              <a:latin typeface="宋体" panose="02010600030101010101" pitchFamily="2" charset="-122"/>
              <a:ea typeface="宋体" panose="02010600030101010101" pitchFamily="2" charset="-122"/>
            </a:endParaRPr>
          </a:p>
          <a:p>
            <a:pPr algn="just" fontAlgn="auto">
              <a:lnSpc>
                <a:spcPct val="100000"/>
              </a:lnSpc>
            </a:pPr>
            <a:r>
              <a:rPr lang="zh-CN" altLang="en-US" sz="2400" dirty="0" smtClean="0">
                <a:solidFill>
                  <a:schemeClr val="tx1">
                    <a:lumMod val="75000"/>
                    <a:lumOff val="25000"/>
                  </a:schemeClr>
                </a:solidFill>
                <a:latin typeface="宋体" panose="02010600030101010101" pitchFamily="2" charset="-122"/>
                <a:ea typeface="宋体" panose="02010600030101010101" pitchFamily="2" charset="-122"/>
                <a:sym typeface="+mn-ea"/>
              </a:rPr>
              <a:t> </a:t>
            </a:r>
            <a:r>
              <a:rPr lang="zh-CN" altLang="en-US" sz="2400" b="1" dirty="0" smtClean="0">
                <a:solidFill>
                  <a:srgbClr val="FF0000"/>
                </a:solidFill>
                <a:latin typeface="宋体" panose="02010600030101010101" pitchFamily="2" charset="-122"/>
                <a:ea typeface="宋体" panose="02010600030101010101" pitchFamily="2" charset="-122"/>
                <a:sym typeface="+mn-ea"/>
              </a:rPr>
              <a:t>friend bool operator &gt;(String &amp;string1, String &amp;string2);</a:t>
            </a:r>
            <a:endParaRPr lang="zh-CN" altLang="en-US" sz="2400" b="1" dirty="0" smtClean="0">
              <a:solidFill>
                <a:srgbClr val="FF0000"/>
              </a:solidFill>
              <a:latin typeface="宋体" panose="02010600030101010101" pitchFamily="2" charset="-122"/>
              <a:ea typeface="宋体" panose="02010600030101010101" pitchFamily="2" charset="-122"/>
              <a:sym typeface="+mn-ea"/>
            </a:endParaRPr>
          </a:p>
          <a:p>
            <a:pPr algn="just" fontAlgn="auto">
              <a:lnSpc>
                <a:spcPct val="100000"/>
              </a:lnSpc>
            </a:pPr>
            <a:r>
              <a:rPr lang="zh-CN" altLang="en-US" sz="2400" dirty="0" smtClean="0">
                <a:latin typeface="宋体" panose="02010600030101010101" pitchFamily="2" charset="-122"/>
                <a:ea typeface="宋体" panose="02010600030101010101" pitchFamily="2" charset="-122"/>
              </a:rPr>
              <a:t> 在类外定义“&gt;”运算符的重载函数：</a:t>
            </a:r>
            <a:endParaRPr lang="zh-CN" altLang="en-US" sz="2400" dirty="0" smtClean="0">
              <a:latin typeface="宋体" panose="02010600030101010101" pitchFamily="2" charset="-122"/>
              <a:ea typeface="宋体" panose="02010600030101010101" pitchFamily="2" charset="-122"/>
            </a:endParaRPr>
          </a:p>
          <a:p>
            <a:pPr algn="just" fontAlgn="auto">
              <a:lnSpc>
                <a:spcPct val="100000"/>
              </a:lnSpc>
            </a:pPr>
            <a:r>
              <a:rPr lang="zh-CN" altLang="en-US" sz="2400" b="1" dirty="0" smtClean="0">
                <a:solidFill>
                  <a:srgbClr val="FF0000"/>
                </a:solidFill>
                <a:latin typeface="宋体" panose="02010600030101010101" pitchFamily="2" charset="-122"/>
                <a:ea typeface="宋体" panose="02010600030101010101" pitchFamily="2" charset="-122"/>
              </a:rPr>
              <a:t> bool operator &gt;(String &amp;string1, String &amp;string2)</a:t>
            </a:r>
            <a:endParaRPr lang="zh-CN" altLang="en-US" sz="2400" b="1" dirty="0" smtClean="0">
              <a:solidFill>
                <a:srgbClr val="FF0000"/>
              </a:solidFill>
              <a:latin typeface="宋体" panose="02010600030101010101" pitchFamily="2" charset="-122"/>
              <a:ea typeface="宋体" panose="02010600030101010101" pitchFamily="2" charset="-122"/>
            </a:endParaRPr>
          </a:p>
          <a:p>
            <a:pPr algn="just" fontAlgn="auto">
              <a:lnSpc>
                <a:spcPct val="100000"/>
              </a:lnSpc>
            </a:pPr>
            <a:r>
              <a:rPr lang="zh-CN" altLang="en-US" sz="2400" b="1" dirty="0" smtClean="0">
                <a:solidFill>
                  <a:srgbClr val="FF0000"/>
                </a:solidFill>
                <a:latin typeface="宋体" panose="02010600030101010101" pitchFamily="2" charset="-122"/>
                <a:ea typeface="宋体" panose="02010600030101010101" pitchFamily="2" charset="-122"/>
              </a:rPr>
              <a:t>{ if(strcmp(string1.p, string2.p)&gt;0)</a:t>
            </a:r>
            <a:endParaRPr lang="zh-CN" altLang="en-US" sz="2400" b="1" dirty="0" smtClean="0">
              <a:solidFill>
                <a:srgbClr val="FF0000"/>
              </a:solidFill>
              <a:latin typeface="宋体" panose="02010600030101010101" pitchFamily="2" charset="-122"/>
              <a:ea typeface="宋体" panose="02010600030101010101" pitchFamily="2" charset="-122"/>
            </a:endParaRPr>
          </a:p>
          <a:p>
            <a:pPr algn="just" fontAlgn="auto">
              <a:lnSpc>
                <a:spcPct val="100000"/>
              </a:lnSpc>
            </a:pPr>
            <a:r>
              <a:rPr lang="zh-CN" altLang="en-US" sz="2400" b="1" dirty="0" smtClean="0">
                <a:solidFill>
                  <a:srgbClr val="FF0000"/>
                </a:solidFill>
                <a:latin typeface="宋体" panose="02010600030101010101" pitchFamily="2" charset="-122"/>
                <a:ea typeface="宋体" panose="02010600030101010101" pitchFamily="2" charset="-122"/>
              </a:rPr>
              <a:t>     return true;</a:t>
            </a:r>
            <a:endParaRPr lang="zh-CN" altLang="en-US" sz="2400" b="1" dirty="0" smtClean="0">
              <a:solidFill>
                <a:srgbClr val="FF0000"/>
              </a:solidFill>
              <a:latin typeface="宋体" panose="02010600030101010101" pitchFamily="2" charset="-122"/>
              <a:ea typeface="宋体" panose="02010600030101010101" pitchFamily="2" charset="-122"/>
            </a:endParaRPr>
          </a:p>
          <a:p>
            <a:pPr algn="just" fontAlgn="auto">
              <a:lnSpc>
                <a:spcPct val="100000"/>
              </a:lnSpc>
            </a:pPr>
            <a:r>
              <a:rPr lang="zh-CN" altLang="en-US" sz="2400" b="1" dirty="0" smtClean="0">
                <a:solidFill>
                  <a:srgbClr val="FF0000"/>
                </a:solidFill>
                <a:latin typeface="宋体" panose="02010600030101010101" pitchFamily="2" charset="-122"/>
                <a:ea typeface="宋体" panose="02010600030101010101" pitchFamily="2" charset="-122"/>
              </a:rPr>
              <a:t> else return false;</a:t>
            </a:r>
            <a:endParaRPr lang="zh-CN" altLang="en-US" sz="2400" b="1" dirty="0" smtClean="0">
              <a:solidFill>
                <a:srgbClr val="FF0000"/>
              </a:solidFill>
              <a:latin typeface="宋体" panose="02010600030101010101" pitchFamily="2" charset="-122"/>
              <a:ea typeface="宋体" panose="02010600030101010101" pitchFamily="2" charset="-122"/>
            </a:endParaRPr>
          </a:p>
          <a:p>
            <a:pPr algn="just" fontAlgn="auto">
              <a:lnSpc>
                <a:spcPct val="100000"/>
              </a:lnSpc>
            </a:pPr>
            <a:r>
              <a:rPr lang="zh-CN" altLang="en-US" sz="2400" b="1" dirty="0" smtClean="0">
                <a:solidFill>
                  <a:srgbClr val="FF0000"/>
                </a:solidFill>
                <a:latin typeface="宋体" panose="02010600030101010101" pitchFamily="2" charset="-122"/>
                <a:ea typeface="宋体" panose="02010600030101010101" pitchFamily="2" charset="-122"/>
              </a:rPr>
              <a:t>}</a:t>
            </a:r>
            <a:endParaRPr lang="zh-CN" altLang="en-US" sz="2400" b="1" dirty="0" smtClean="0">
              <a:solidFill>
                <a:srgbClr val="FF0000"/>
              </a:solidFill>
              <a:latin typeface="宋体" panose="02010600030101010101" pitchFamily="2" charset="-122"/>
              <a:ea typeface="宋体" panose="02010600030101010101" pitchFamily="2" charset="-122"/>
            </a:endParaRPr>
          </a:p>
          <a:p>
            <a:pPr algn="just" fontAlgn="auto">
              <a:lnSpc>
                <a:spcPct val="100000"/>
              </a:lnSpc>
            </a:pPr>
            <a:r>
              <a:rPr lang="zh-CN" altLang="en-US" sz="2400" dirty="0" smtClean="0">
                <a:latin typeface="宋体" panose="02010600030101010101" pitchFamily="2" charset="-122"/>
                <a:ea typeface="宋体" panose="02010600030101010101" pitchFamily="2" charset="-122"/>
              </a:rPr>
              <a:t>再修改主函数：</a:t>
            </a:r>
            <a:endParaRPr lang="zh-CN" altLang="en-US" sz="2400" dirty="0" smtClean="0">
              <a:latin typeface="宋体" panose="02010600030101010101" pitchFamily="2" charset="-122"/>
              <a:ea typeface="宋体" panose="02010600030101010101" pitchFamily="2" charset="-122"/>
            </a:endParaRPr>
          </a:p>
          <a:p>
            <a:pPr algn="just" fontAlgn="auto">
              <a:lnSpc>
                <a:spcPct val="100000"/>
              </a:lnSpc>
            </a:pPr>
            <a:r>
              <a:rPr lang="zh-CN" altLang="en-US" sz="2400" b="1" dirty="0" smtClean="0">
                <a:solidFill>
                  <a:srgbClr val="FF0000"/>
                </a:solidFill>
                <a:latin typeface="宋体" panose="02010600030101010101" pitchFamily="2" charset="-122"/>
                <a:ea typeface="宋体" panose="02010600030101010101" pitchFamily="2" charset="-122"/>
              </a:rPr>
              <a:t>int main()</a:t>
            </a:r>
            <a:endParaRPr lang="zh-CN" altLang="en-US" sz="2400" b="1" dirty="0" smtClean="0">
              <a:solidFill>
                <a:srgbClr val="FF0000"/>
              </a:solidFill>
              <a:latin typeface="宋体" panose="02010600030101010101" pitchFamily="2" charset="-122"/>
              <a:ea typeface="宋体" panose="02010600030101010101" pitchFamily="2" charset="-122"/>
            </a:endParaRPr>
          </a:p>
          <a:p>
            <a:pPr algn="just" fontAlgn="auto">
              <a:lnSpc>
                <a:spcPct val="100000"/>
              </a:lnSpc>
            </a:pPr>
            <a:r>
              <a:rPr lang="zh-CN" altLang="en-US" sz="2400" b="1" dirty="0" smtClean="0">
                <a:solidFill>
                  <a:srgbClr val="FF0000"/>
                </a:solidFill>
                <a:latin typeface="宋体" panose="02010600030101010101" pitchFamily="2" charset="-122"/>
                <a:ea typeface="宋体" panose="02010600030101010101" pitchFamily="2" charset="-122"/>
              </a:rPr>
              <a:t>{  String string1(“Hello”), string2(“Book”);</a:t>
            </a:r>
            <a:endParaRPr lang="zh-CN" altLang="en-US" sz="2400" b="1" dirty="0" smtClean="0">
              <a:solidFill>
                <a:srgbClr val="FF0000"/>
              </a:solidFill>
              <a:latin typeface="宋体" panose="02010600030101010101" pitchFamily="2" charset="-122"/>
              <a:ea typeface="宋体" panose="02010600030101010101" pitchFamily="2" charset="-122"/>
            </a:endParaRPr>
          </a:p>
          <a:p>
            <a:pPr algn="just" fontAlgn="auto">
              <a:lnSpc>
                <a:spcPct val="100000"/>
              </a:lnSpc>
            </a:pPr>
            <a:r>
              <a:rPr lang="zh-CN" altLang="en-US" sz="2400" b="1" dirty="0" smtClean="0">
                <a:solidFill>
                  <a:srgbClr val="FF0000"/>
                </a:solidFill>
                <a:latin typeface="宋体" panose="02010600030101010101" pitchFamily="2" charset="-122"/>
                <a:ea typeface="宋体" panose="02010600030101010101" pitchFamily="2" charset="-122"/>
              </a:rPr>
              <a:t>   cout&lt;&lt;(string1&gt;string2)&lt;&lt;endl;</a:t>
            </a:r>
            <a:endParaRPr lang="zh-CN" altLang="en-US" sz="2400" b="1" dirty="0" smtClean="0">
              <a:solidFill>
                <a:srgbClr val="FF0000"/>
              </a:solidFill>
              <a:latin typeface="宋体" panose="02010600030101010101" pitchFamily="2" charset="-122"/>
              <a:ea typeface="宋体" panose="02010600030101010101" pitchFamily="2" charset="-122"/>
            </a:endParaRPr>
          </a:p>
          <a:p>
            <a:pPr algn="just" fontAlgn="auto">
              <a:lnSpc>
                <a:spcPct val="100000"/>
              </a:lnSpc>
            </a:pPr>
            <a:r>
              <a:rPr lang="zh-CN" altLang="en-US" sz="2400" b="1" dirty="0" smtClean="0">
                <a:solidFill>
                  <a:srgbClr val="FF0000"/>
                </a:solidFill>
                <a:latin typeface="宋体" panose="02010600030101010101" pitchFamily="2" charset="-122"/>
                <a:ea typeface="宋体" panose="02010600030101010101" pitchFamily="2" charset="-122"/>
              </a:rPr>
              <a:t>}</a:t>
            </a:r>
            <a:endParaRPr lang="zh-CN" altLang="en-US" sz="2400" b="1" dirty="0" smtClean="0">
              <a:solidFill>
                <a:srgbClr val="FF0000"/>
              </a:solidFill>
              <a:latin typeface="宋体" panose="02010600030101010101" pitchFamily="2" charset="-122"/>
              <a:ea typeface="宋体" panose="02010600030101010101" pitchFamily="2" charset="-122"/>
            </a:endParaRPr>
          </a:p>
          <a:p>
            <a:pPr algn="just" fontAlgn="auto"/>
            <a:r>
              <a:rPr lang="zh-CN" altLang="en-US" sz="2400" dirty="0" smtClean="0">
                <a:solidFill>
                  <a:schemeClr val="tx1">
                    <a:lumMod val="75000"/>
                    <a:lumOff val="25000"/>
                  </a:schemeClr>
                </a:solidFill>
                <a:latin typeface="宋体" panose="02010600030101010101" pitchFamily="2" charset="-122"/>
                <a:ea typeface="宋体" panose="02010600030101010101" pitchFamily="2" charset="-122"/>
              </a:rPr>
              <a:t>  </a:t>
            </a:r>
            <a:endParaRPr lang="zh-CN" altLang="en-US" sz="24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51154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6.2.6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单目运算符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53142" y="1349828"/>
            <a:ext cx="10635343" cy="4619919"/>
          </a:xfrm>
          <a:prstGeom prst="rect">
            <a:avLst/>
          </a:prstGeom>
          <a:noFill/>
        </p:spPr>
        <p:txBody>
          <a:bodyPr wrap="square" rtlCol="0">
            <a:spAutoFit/>
          </a:bodyPr>
          <a:lstStyle/>
          <a:p>
            <a:pPr>
              <a:lnSpc>
                <a:spcPts val="5100"/>
              </a:lnSpc>
              <a:buFont typeface="Wingdings 2" panose="05020102010507070707" pitchFamily="18" charset="2"/>
              <a:buNone/>
            </a:pPr>
            <a:r>
              <a:rPr lang="en-US" altLang="zh-CN" sz="3600" b="1" dirty="0"/>
              <a:t>	</a:t>
            </a:r>
            <a:r>
              <a:rPr lang="zh-CN" altLang="en-US" sz="3600" dirty="0" smtClean="0"/>
              <a:t>单</a:t>
            </a:r>
            <a:r>
              <a:rPr lang="zh-CN" altLang="en-US" sz="3600" dirty="0"/>
              <a:t>目运算符只有一个操作数，如</a:t>
            </a:r>
            <a:r>
              <a:rPr lang="en-US" altLang="zh-CN" sz="3600" dirty="0"/>
              <a:t>!</a:t>
            </a:r>
            <a:r>
              <a:rPr lang="en-US" altLang="zh-CN" sz="3600" dirty="0" err="1"/>
              <a:t>a,-b,&amp;c</a:t>
            </a:r>
            <a:r>
              <a:rPr lang="en-US" altLang="zh-CN" sz="3600" dirty="0"/>
              <a:t>,*</a:t>
            </a:r>
            <a:r>
              <a:rPr lang="en-US" altLang="zh-CN" sz="3600" dirty="0" smtClean="0"/>
              <a:t>p,</a:t>
            </a:r>
            <a:r>
              <a:rPr lang="zh-CN" altLang="en-US" sz="3600" dirty="0" smtClean="0"/>
              <a:t>还有</a:t>
            </a:r>
            <a:r>
              <a:rPr lang="zh-CN" altLang="en-US" sz="3600" dirty="0"/>
              <a:t>最常用的</a:t>
            </a:r>
            <a:r>
              <a:rPr lang="en-US" altLang="zh-CN" sz="3600" dirty="0"/>
              <a:t>++</a:t>
            </a:r>
            <a:r>
              <a:rPr lang="en-US" altLang="zh-CN" sz="3600" dirty="0" err="1"/>
              <a:t>i</a:t>
            </a:r>
            <a:r>
              <a:rPr lang="zh-CN" altLang="en-US" sz="3600" dirty="0"/>
              <a:t>和</a:t>
            </a:r>
            <a:r>
              <a:rPr lang="en-US" altLang="zh-CN" sz="3600" dirty="0"/>
              <a:t>--</a:t>
            </a:r>
            <a:r>
              <a:rPr lang="en-US" altLang="zh-CN" sz="3600" dirty="0" err="1"/>
              <a:t>i</a:t>
            </a:r>
            <a:r>
              <a:rPr lang="zh-CN" altLang="en-US" sz="3600" dirty="0"/>
              <a:t>等。重载单目运算符的方法与重载双目运算符的方法是类似的。但由于单目运算符只有一个操作数，因此运算符重载函数只有一个参数，如果运算符重载函数作为成员函数，则还可省略此参数。</a:t>
            </a:r>
            <a:endParaRPr lang="zh-CN" altLang="en-US" sz="3600" dirty="0"/>
          </a:p>
          <a:p>
            <a:pPr>
              <a:lnSpc>
                <a:spcPts val="5100"/>
              </a:lnSpc>
              <a:buFont typeface="Wingdings 2" panose="05020102010507070707" pitchFamily="18" charset="2"/>
              <a:buNone/>
            </a:pPr>
            <a:r>
              <a:rPr lang="zh-CN" altLang="en-US" sz="3600" dirty="0"/>
              <a:t>下面以自增运算符</a:t>
            </a:r>
            <a:r>
              <a:rPr lang="en-US" altLang="zh-CN" sz="3600" dirty="0"/>
              <a:t>”++”</a:t>
            </a:r>
            <a:r>
              <a:rPr lang="zh-CN" altLang="en-US" sz="3600" dirty="0"/>
              <a:t>为例，介绍单目运算符的重载</a:t>
            </a:r>
            <a:r>
              <a:rPr lang="zh-CN" altLang="en-US" sz="3600" dirty="0" smtClean="0"/>
              <a:t>。</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51154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6.2.6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单目运算符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526473" y="1153886"/>
            <a:ext cx="10381013" cy="830997"/>
          </a:xfrm>
          <a:prstGeom prst="rect">
            <a:avLst/>
          </a:prstGeom>
          <a:noFill/>
        </p:spPr>
        <p:txBody>
          <a:bodyPr wrap="square" rtlCol="0">
            <a:spAutoFit/>
          </a:bodyPr>
          <a:lstStyle/>
          <a:p>
            <a:r>
              <a:rPr lang="en-US" altLang="zh-CN" sz="2400" b="1" dirty="0"/>
              <a:t>【</a:t>
            </a:r>
            <a:r>
              <a:rPr lang="zh-CN" altLang="en-US" sz="2400" b="1" dirty="0"/>
              <a:t>例</a:t>
            </a:r>
            <a:r>
              <a:rPr lang="en-US" altLang="zh-CN" sz="2400" b="1" dirty="0"/>
              <a:t>6-4】</a:t>
            </a:r>
            <a:r>
              <a:rPr lang="zh-CN" altLang="en-US" sz="2400" b="1" dirty="0"/>
              <a:t>有一个</a:t>
            </a:r>
            <a:r>
              <a:rPr lang="en-US" altLang="zh-CN" sz="2400" b="1" dirty="0"/>
              <a:t>time</a:t>
            </a:r>
            <a:r>
              <a:rPr lang="zh-CN" altLang="en-US" sz="2400" b="1" dirty="0"/>
              <a:t>类，包含数据成员</a:t>
            </a:r>
            <a:r>
              <a:rPr lang="en-US" altLang="zh-CN" sz="2400" b="1" dirty="0"/>
              <a:t>minute(</a:t>
            </a:r>
            <a:r>
              <a:rPr lang="zh-CN" altLang="en-US" sz="2400" b="1" dirty="0"/>
              <a:t>分</a:t>
            </a:r>
            <a:r>
              <a:rPr lang="en-US" altLang="zh-CN" sz="2400" b="1" dirty="0"/>
              <a:t>)</a:t>
            </a:r>
            <a:r>
              <a:rPr lang="zh-CN" altLang="en-US" sz="2400" b="1" dirty="0"/>
              <a:t>和</a:t>
            </a:r>
            <a:r>
              <a:rPr lang="en-US" altLang="zh-CN" sz="2400" b="1" dirty="0"/>
              <a:t>sec(</a:t>
            </a:r>
            <a:r>
              <a:rPr lang="zh-CN" altLang="en-US" sz="2400" b="1" dirty="0"/>
              <a:t>秒</a:t>
            </a:r>
            <a:r>
              <a:rPr lang="en-US" altLang="zh-CN" sz="2400" b="1" dirty="0"/>
              <a:t>)</a:t>
            </a:r>
            <a:r>
              <a:rPr lang="zh-CN" altLang="en-US" sz="2400" b="1" dirty="0"/>
              <a:t>，模似秒表，每次走一秒，满</a:t>
            </a:r>
            <a:r>
              <a:rPr lang="en-US" altLang="zh-CN" sz="2400" b="1" dirty="0"/>
              <a:t>60</a:t>
            </a:r>
            <a:r>
              <a:rPr lang="zh-CN" altLang="en-US" sz="2400" b="1" dirty="0"/>
              <a:t>秒进一分钟，此时秒又从</a:t>
            </a:r>
            <a:r>
              <a:rPr lang="en-US" altLang="zh-CN" sz="2400" b="1" dirty="0"/>
              <a:t>0</a:t>
            </a:r>
            <a:r>
              <a:rPr lang="zh-CN" altLang="en-US" sz="2400" b="1" dirty="0"/>
              <a:t>开始算。要求输出分和秒的值。</a:t>
            </a:r>
            <a:endPar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728204" y="2083130"/>
            <a:ext cx="10536531" cy="4524315"/>
          </a:xfrm>
          <a:prstGeom prst="rect">
            <a:avLst/>
          </a:prstGeom>
          <a:noFill/>
        </p:spPr>
        <p:txBody>
          <a:bodyPr wrap="square" rtlCol="0">
            <a:spAutoFit/>
          </a:bodyPr>
          <a:lstStyle/>
          <a:p>
            <a:pPr indent="-6350">
              <a:buFontTx/>
              <a:buNone/>
            </a:pPr>
            <a:r>
              <a:rPr lang="zh-CN" altLang="en-US" sz="2400" dirty="0"/>
              <a:t>#</a:t>
            </a:r>
            <a:r>
              <a:rPr lang="en-US" altLang="zh-CN" sz="2400" dirty="0"/>
              <a:t>include &lt;</a:t>
            </a:r>
            <a:r>
              <a:rPr lang="en-US" altLang="zh-CN" sz="2400" dirty="0" err="1"/>
              <a:t>iostream</a:t>
            </a:r>
            <a:r>
              <a:rPr lang="en-US" altLang="zh-CN" sz="2400" dirty="0"/>
              <a:t>&gt;</a:t>
            </a:r>
            <a:endParaRPr lang="en-US" altLang="zh-CN" sz="2400" dirty="0"/>
          </a:p>
          <a:p>
            <a:pPr indent="-6350">
              <a:buFontTx/>
              <a:buNone/>
            </a:pPr>
            <a:r>
              <a:rPr lang="en-US" altLang="zh-CN" sz="2400" dirty="0"/>
              <a:t>using namespace </a:t>
            </a:r>
            <a:r>
              <a:rPr lang="en-US" altLang="zh-CN" sz="2400" dirty="0" err="1"/>
              <a:t>std</a:t>
            </a:r>
            <a:r>
              <a:rPr lang="en-US" altLang="zh-CN" sz="2400" dirty="0"/>
              <a:t>;</a:t>
            </a:r>
            <a:endParaRPr lang="en-US" altLang="zh-CN" sz="2400" dirty="0"/>
          </a:p>
          <a:p>
            <a:pPr>
              <a:buFont typeface="Wingdings 2" panose="05020102010507070707" pitchFamily="18" charset="2"/>
              <a:buNone/>
            </a:pPr>
            <a:r>
              <a:rPr lang="en-US" altLang="zh-CN" sz="2400" b="1" dirty="0" smtClean="0">
                <a:latin typeface="+mn-ea"/>
              </a:rPr>
              <a:t>class </a:t>
            </a:r>
            <a:r>
              <a:rPr lang="en-US" altLang="zh-CN" sz="2400" b="1" dirty="0">
                <a:latin typeface="+mn-ea"/>
              </a:rPr>
              <a:t>Time</a:t>
            </a:r>
            <a:endParaRPr lang="zh-CN" altLang="zh-CN" sz="2400" b="1" dirty="0">
              <a:latin typeface="+mn-ea"/>
            </a:endParaRPr>
          </a:p>
          <a:p>
            <a:pPr>
              <a:buFont typeface="Wingdings 2" panose="05020102010507070707" pitchFamily="18" charset="2"/>
              <a:buNone/>
            </a:pPr>
            <a:r>
              <a:rPr lang="en-US" altLang="zh-CN" sz="2400" b="1" dirty="0">
                <a:latin typeface="+mn-ea"/>
              </a:rPr>
              <a:t>{ public:</a:t>
            </a:r>
            <a:endParaRPr lang="zh-CN" altLang="zh-CN" sz="2400" b="1" dirty="0">
              <a:latin typeface="+mn-ea"/>
            </a:endParaRPr>
          </a:p>
          <a:p>
            <a:pPr>
              <a:buFont typeface="Wingdings 2" panose="05020102010507070707" pitchFamily="18" charset="2"/>
              <a:buNone/>
            </a:pPr>
            <a:r>
              <a:rPr lang="en-US" altLang="zh-CN" sz="2400" b="1" dirty="0">
                <a:latin typeface="+mn-ea"/>
              </a:rPr>
              <a:t>    Time() {minute=0; sec=0;}</a:t>
            </a:r>
            <a:endParaRPr lang="zh-CN" altLang="zh-CN" sz="2400" b="1" dirty="0">
              <a:latin typeface="+mn-ea"/>
            </a:endParaRPr>
          </a:p>
          <a:p>
            <a:pPr>
              <a:buFont typeface="Wingdings 2" panose="05020102010507070707" pitchFamily="18" charset="2"/>
              <a:buNone/>
            </a:pPr>
            <a:r>
              <a:rPr lang="en-US" altLang="zh-CN" sz="2400" b="1" dirty="0">
                <a:latin typeface="+mn-ea"/>
              </a:rPr>
              <a:t>    Time(</a:t>
            </a:r>
            <a:r>
              <a:rPr lang="en-US" altLang="zh-CN" sz="2400" b="1" dirty="0" err="1">
                <a:latin typeface="+mn-ea"/>
              </a:rPr>
              <a:t>int</a:t>
            </a:r>
            <a:r>
              <a:rPr lang="en-US" altLang="zh-CN" sz="2400" b="1" dirty="0">
                <a:latin typeface="+mn-ea"/>
              </a:rPr>
              <a:t> m, </a:t>
            </a:r>
            <a:r>
              <a:rPr lang="en-US" altLang="zh-CN" sz="2400" b="1" dirty="0" err="1">
                <a:latin typeface="+mn-ea"/>
              </a:rPr>
              <a:t>int</a:t>
            </a:r>
            <a:r>
              <a:rPr lang="en-US" altLang="zh-CN" sz="2400" b="1" dirty="0">
                <a:latin typeface="+mn-ea"/>
              </a:rPr>
              <a:t> s):minute(m), sec(s) { }</a:t>
            </a:r>
            <a:endParaRPr lang="zh-CN" altLang="zh-CN" sz="2400" b="1" dirty="0">
              <a:latin typeface="+mn-ea"/>
            </a:endParaRPr>
          </a:p>
          <a:p>
            <a:pPr>
              <a:buFont typeface="Wingdings 2" panose="05020102010507070707" pitchFamily="18" charset="2"/>
              <a:buNone/>
            </a:pPr>
            <a:r>
              <a:rPr lang="en-US" altLang="zh-CN" sz="2400" b="1" dirty="0">
                <a:latin typeface="+mn-ea"/>
              </a:rPr>
              <a:t>    Time operator++();</a:t>
            </a:r>
            <a:endParaRPr lang="zh-CN" altLang="zh-CN" sz="2400" b="1" dirty="0">
              <a:latin typeface="+mn-ea"/>
            </a:endParaRPr>
          </a:p>
          <a:p>
            <a:pPr>
              <a:buFont typeface="Wingdings 2" panose="05020102010507070707" pitchFamily="18" charset="2"/>
              <a:buNone/>
            </a:pPr>
            <a:r>
              <a:rPr lang="en-US" altLang="zh-CN" sz="2400" b="1" dirty="0">
                <a:latin typeface="+mn-ea"/>
              </a:rPr>
              <a:t>void display(){</a:t>
            </a:r>
            <a:r>
              <a:rPr lang="en-US" altLang="zh-CN" sz="2400" b="1" dirty="0" err="1">
                <a:latin typeface="+mn-ea"/>
              </a:rPr>
              <a:t>cout</a:t>
            </a:r>
            <a:r>
              <a:rPr lang="en-US" altLang="zh-CN" sz="2400" b="1" dirty="0">
                <a:latin typeface="+mn-ea"/>
              </a:rPr>
              <a:t>&lt;&lt;minute&lt;&lt;":"&lt;&lt;sec&lt;&lt;</a:t>
            </a:r>
            <a:r>
              <a:rPr lang="en-US" altLang="zh-CN" sz="2400" b="1" dirty="0" err="1">
                <a:latin typeface="+mn-ea"/>
              </a:rPr>
              <a:t>endl</a:t>
            </a:r>
            <a:r>
              <a:rPr lang="en-US" altLang="zh-CN" sz="2400" b="1" dirty="0">
                <a:latin typeface="+mn-ea"/>
              </a:rPr>
              <a:t>;}</a:t>
            </a:r>
            <a:endParaRPr lang="zh-CN" altLang="zh-CN" sz="2400" b="1" dirty="0">
              <a:latin typeface="+mn-ea"/>
            </a:endParaRPr>
          </a:p>
          <a:p>
            <a:pPr>
              <a:buFont typeface="Wingdings 2" panose="05020102010507070707" pitchFamily="18" charset="2"/>
              <a:buNone/>
            </a:pPr>
            <a:r>
              <a:rPr lang="en-US" altLang="zh-CN" sz="2400" b="1" dirty="0">
                <a:latin typeface="+mn-ea"/>
              </a:rPr>
              <a:t> private:</a:t>
            </a:r>
            <a:endParaRPr lang="zh-CN" altLang="zh-CN" sz="2400" b="1" dirty="0">
              <a:latin typeface="+mn-ea"/>
            </a:endParaRPr>
          </a:p>
          <a:p>
            <a:pPr>
              <a:buFont typeface="Wingdings 2" panose="05020102010507070707" pitchFamily="18" charset="2"/>
              <a:buNone/>
            </a:pPr>
            <a:r>
              <a:rPr lang="en-US" altLang="zh-CN" sz="2400" b="1" dirty="0">
                <a:latin typeface="+mn-ea"/>
              </a:rPr>
              <a:t>  </a:t>
            </a:r>
            <a:r>
              <a:rPr lang="en-US" altLang="zh-CN" sz="2400" b="1" dirty="0" err="1">
                <a:latin typeface="+mn-ea"/>
              </a:rPr>
              <a:t>int</a:t>
            </a:r>
            <a:r>
              <a:rPr lang="en-US" altLang="zh-CN" sz="2400" b="1" dirty="0">
                <a:latin typeface="+mn-ea"/>
              </a:rPr>
              <a:t> minute;</a:t>
            </a:r>
            <a:endParaRPr lang="zh-CN" altLang="zh-CN" sz="2400" b="1" dirty="0">
              <a:latin typeface="+mn-ea"/>
            </a:endParaRPr>
          </a:p>
          <a:p>
            <a:pPr>
              <a:buFont typeface="Wingdings 2" panose="05020102010507070707" pitchFamily="18" charset="2"/>
              <a:buNone/>
            </a:pPr>
            <a:r>
              <a:rPr lang="en-US" altLang="zh-CN" sz="2400" b="1" dirty="0">
                <a:latin typeface="+mn-ea"/>
              </a:rPr>
              <a:t>  </a:t>
            </a:r>
            <a:r>
              <a:rPr lang="en-US" altLang="zh-CN" sz="2400" b="1" dirty="0" err="1">
                <a:latin typeface="+mn-ea"/>
              </a:rPr>
              <a:t>int</a:t>
            </a:r>
            <a:r>
              <a:rPr lang="en-US" altLang="zh-CN" sz="2400" b="1" dirty="0">
                <a:latin typeface="+mn-ea"/>
              </a:rPr>
              <a:t> sec;</a:t>
            </a:r>
            <a:endParaRPr lang="zh-CN" altLang="zh-CN" sz="2400" b="1" dirty="0">
              <a:latin typeface="+mn-ea"/>
            </a:endParaRPr>
          </a:p>
          <a:p>
            <a:pPr>
              <a:buFont typeface="Wingdings 2" panose="05020102010507070707" pitchFamily="18" charset="2"/>
              <a:buNone/>
            </a:pPr>
            <a:r>
              <a:rPr lang="en-US" altLang="zh-CN" sz="2400" b="1" dirty="0">
                <a:latin typeface="+mn-ea"/>
              </a:rPr>
              <a:t> };</a:t>
            </a:r>
            <a:endParaRPr lang="zh-CN" altLang="zh-CN" sz="2400" b="1"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888874" y="1097868"/>
            <a:ext cx="11059886" cy="4401205"/>
          </a:xfrm>
          <a:prstGeom prst="rect">
            <a:avLst/>
          </a:prstGeom>
          <a:noFill/>
        </p:spPr>
        <p:txBody>
          <a:bodyPr wrap="square" rtlCol="0">
            <a:spAutoFit/>
          </a:bodyPr>
          <a:lstStyle/>
          <a:p>
            <a:pPr>
              <a:buFont typeface="Wingdings 2" panose="05020102010507070707" pitchFamily="18" charset="2"/>
              <a:buNone/>
            </a:pPr>
            <a:r>
              <a:rPr lang="en-US" altLang="zh-CN" sz="2000" b="1" dirty="0">
                <a:latin typeface="+mn-ea"/>
              </a:rPr>
              <a:t>Time Time::operator++()</a:t>
            </a:r>
            <a:endParaRPr lang="zh-CN" altLang="zh-CN" sz="2000" b="1" dirty="0">
              <a:latin typeface="+mn-ea"/>
            </a:endParaRPr>
          </a:p>
          <a:p>
            <a:pPr>
              <a:buFont typeface="Wingdings 2" panose="05020102010507070707" pitchFamily="18" charset="2"/>
              <a:buNone/>
            </a:pPr>
            <a:r>
              <a:rPr lang="en-US" altLang="zh-CN" sz="2000" b="1" dirty="0">
                <a:latin typeface="+mn-ea"/>
              </a:rPr>
              <a:t>{ if(++sec&gt;=60)</a:t>
            </a:r>
            <a:endParaRPr lang="zh-CN" altLang="zh-CN" sz="2000" b="1" dirty="0">
              <a:latin typeface="+mn-ea"/>
            </a:endParaRPr>
          </a:p>
          <a:p>
            <a:pPr>
              <a:buFont typeface="Wingdings 2" panose="05020102010507070707" pitchFamily="18" charset="2"/>
              <a:buNone/>
            </a:pPr>
            <a:r>
              <a:rPr lang="en-US" altLang="zh-CN" sz="2000" b="1" dirty="0">
                <a:latin typeface="+mn-ea"/>
              </a:rPr>
              <a:t>    { sec-=60;</a:t>
            </a:r>
            <a:endParaRPr lang="zh-CN" altLang="zh-CN" sz="2000" b="1" dirty="0">
              <a:latin typeface="+mn-ea"/>
            </a:endParaRPr>
          </a:p>
          <a:p>
            <a:pPr>
              <a:buFont typeface="Wingdings 2" panose="05020102010507070707" pitchFamily="18" charset="2"/>
              <a:buNone/>
            </a:pPr>
            <a:r>
              <a:rPr lang="en-US" altLang="zh-CN" sz="2000" b="1" dirty="0">
                <a:latin typeface="+mn-ea"/>
              </a:rPr>
              <a:t>     ++minute;}</a:t>
            </a:r>
            <a:endParaRPr lang="zh-CN" altLang="zh-CN" sz="2000" b="1" dirty="0">
              <a:latin typeface="+mn-ea"/>
            </a:endParaRPr>
          </a:p>
          <a:p>
            <a:pPr>
              <a:buFont typeface="Wingdings 2" panose="05020102010507070707" pitchFamily="18" charset="2"/>
              <a:buNone/>
            </a:pPr>
            <a:r>
              <a:rPr lang="en-US" altLang="zh-CN" sz="2000" b="1" dirty="0">
                <a:latin typeface="+mn-ea"/>
              </a:rPr>
              <a:t>     return *this; </a:t>
            </a:r>
            <a:endParaRPr lang="zh-CN" altLang="zh-CN" sz="2000" b="1" dirty="0">
              <a:latin typeface="+mn-ea"/>
            </a:endParaRPr>
          </a:p>
          <a:p>
            <a:pPr>
              <a:buFont typeface="Wingdings 2" panose="05020102010507070707" pitchFamily="18" charset="2"/>
              <a:buNone/>
            </a:pPr>
            <a:r>
              <a:rPr lang="en-US" altLang="zh-CN" sz="2000" b="1" dirty="0">
                <a:latin typeface="+mn-ea"/>
              </a:rPr>
              <a:t>}</a:t>
            </a:r>
            <a:endParaRPr lang="zh-CN" altLang="zh-CN" sz="2000" b="1" dirty="0">
              <a:latin typeface="+mn-ea"/>
            </a:endParaRPr>
          </a:p>
          <a:p>
            <a:pPr>
              <a:buFont typeface="Wingdings 2" panose="05020102010507070707" pitchFamily="18" charset="2"/>
              <a:buNone/>
            </a:pPr>
            <a:r>
              <a:rPr lang="en-US" altLang="zh-CN" sz="2000" b="1" dirty="0" err="1">
                <a:latin typeface="+mn-ea"/>
              </a:rPr>
              <a:t>int</a:t>
            </a:r>
            <a:r>
              <a:rPr lang="en-US" altLang="zh-CN" sz="2000" b="1" dirty="0">
                <a:latin typeface="+mn-ea"/>
              </a:rPr>
              <a:t> main()</a:t>
            </a:r>
            <a:endParaRPr lang="zh-CN" altLang="zh-CN" sz="2000" b="1" dirty="0">
              <a:latin typeface="+mn-ea"/>
            </a:endParaRPr>
          </a:p>
          <a:p>
            <a:pPr>
              <a:buFont typeface="Wingdings 2" panose="05020102010507070707" pitchFamily="18" charset="2"/>
              <a:buNone/>
            </a:pPr>
            <a:r>
              <a:rPr lang="en-US" altLang="zh-CN" sz="2000" b="1" dirty="0">
                <a:latin typeface="+mn-ea"/>
              </a:rPr>
              <a:t>{ Time time1(34,0);</a:t>
            </a:r>
            <a:endParaRPr lang="zh-CN" altLang="zh-CN" sz="2000" b="1" dirty="0">
              <a:latin typeface="+mn-ea"/>
            </a:endParaRPr>
          </a:p>
          <a:p>
            <a:pPr>
              <a:buFont typeface="Wingdings 2" panose="05020102010507070707" pitchFamily="18" charset="2"/>
              <a:buNone/>
            </a:pPr>
            <a:r>
              <a:rPr lang="en-US" altLang="zh-CN" sz="2000" b="1" dirty="0">
                <a:latin typeface="+mn-ea"/>
              </a:rPr>
              <a:t> for(</a:t>
            </a:r>
            <a:r>
              <a:rPr lang="en-US" altLang="zh-CN" sz="2000" b="1" dirty="0" err="1">
                <a:latin typeface="+mn-ea"/>
              </a:rPr>
              <a:t>int</a:t>
            </a:r>
            <a:r>
              <a:rPr lang="en-US" altLang="zh-CN" sz="2000" b="1" dirty="0">
                <a:latin typeface="+mn-ea"/>
              </a:rPr>
              <a:t> </a:t>
            </a:r>
            <a:r>
              <a:rPr lang="en-US" altLang="zh-CN" sz="2000" b="1" dirty="0" err="1">
                <a:latin typeface="+mn-ea"/>
              </a:rPr>
              <a:t>i</a:t>
            </a:r>
            <a:r>
              <a:rPr lang="en-US" altLang="zh-CN" sz="2000" b="1" dirty="0">
                <a:latin typeface="+mn-ea"/>
              </a:rPr>
              <a:t>=0; </a:t>
            </a:r>
            <a:r>
              <a:rPr lang="en-US" altLang="zh-CN" sz="2000" b="1" dirty="0" err="1">
                <a:latin typeface="+mn-ea"/>
              </a:rPr>
              <a:t>i</a:t>
            </a:r>
            <a:r>
              <a:rPr lang="en-US" altLang="zh-CN" sz="2000" b="1" dirty="0">
                <a:latin typeface="+mn-ea"/>
              </a:rPr>
              <a:t>&lt;61;i++)</a:t>
            </a:r>
            <a:endParaRPr lang="zh-CN" altLang="zh-CN" sz="2000" b="1" dirty="0">
              <a:latin typeface="+mn-ea"/>
            </a:endParaRPr>
          </a:p>
          <a:p>
            <a:pPr>
              <a:buFont typeface="Wingdings 2" panose="05020102010507070707" pitchFamily="18" charset="2"/>
              <a:buNone/>
            </a:pPr>
            <a:r>
              <a:rPr lang="en-US" altLang="zh-CN" sz="2000" b="1" dirty="0">
                <a:latin typeface="+mn-ea"/>
              </a:rPr>
              <a:t>   {++time1;</a:t>
            </a:r>
            <a:endParaRPr lang="zh-CN" altLang="zh-CN" sz="2000" b="1" dirty="0">
              <a:latin typeface="+mn-ea"/>
            </a:endParaRPr>
          </a:p>
          <a:p>
            <a:pPr>
              <a:buFont typeface="Wingdings 2" panose="05020102010507070707" pitchFamily="18" charset="2"/>
              <a:buNone/>
            </a:pPr>
            <a:r>
              <a:rPr lang="en-US" altLang="zh-CN" sz="2000" b="1" dirty="0">
                <a:latin typeface="+mn-ea"/>
              </a:rPr>
              <a:t>    time1.display(); }</a:t>
            </a:r>
            <a:endParaRPr lang="zh-CN" altLang="zh-CN" sz="2000" b="1" dirty="0">
              <a:latin typeface="+mn-ea"/>
            </a:endParaRPr>
          </a:p>
          <a:p>
            <a:pPr>
              <a:buFont typeface="Wingdings 2" panose="05020102010507070707" pitchFamily="18" charset="2"/>
              <a:buNone/>
            </a:pPr>
            <a:r>
              <a:rPr lang="en-US" altLang="zh-CN" sz="2000" b="1" dirty="0">
                <a:latin typeface="+mn-ea"/>
              </a:rPr>
              <a:t>  </a:t>
            </a:r>
            <a:r>
              <a:rPr lang="en-US" altLang="zh-CN" sz="2000" b="1" dirty="0" err="1">
                <a:latin typeface="+mn-ea"/>
              </a:rPr>
              <a:t>getchar</a:t>
            </a:r>
            <a:r>
              <a:rPr lang="en-US" altLang="zh-CN" sz="2000" b="1" dirty="0">
                <a:latin typeface="+mn-ea"/>
              </a:rPr>
              <a:t>();</a:t>
            </a:r>
            <a:endParaRPr lang="zh-CN" altLang="zh-CN" sz="2000" b="1" dirty="0">
              <a:latin typeface="+mn-ea"/>
            </a:endParaRPr>
          </a:p>
          <a:p>
            <a:pPr>
              <a:buFont typeface="Wingdings 2" panose="05020102010507070707" pitchFamily="18" charset="2"/>
              <a:buNone/>
            </a:pPr>
            <a:r>
              <a:rPr lang="en-US" altLang="zh-CN" sz="2000" b="1" dirty="0">
                <a:latin typeface="+mn-ea"/>
              </a:rPr>
              <a:t>  return 0;</a:t>
            </a:r>
            <a:endParaRPr lang="zh-CN" altLang="zh-CN" sz="2000" b="1" dirty="0">
              <a:latin typeface="+mn-ea"/>
            </a:endParaRPr>
          </a:p>
          <a:p>
            <a:pPr>
              <a:buFont typeface="Wingdings 2" panose="05020102010507070707" pitchFamily="18" charset="2"/>
              <a:buNone/>
            </a:pPr>
            <a:r>
              <a:rPr lang="en-US" altLang="zh-CN" sz="2000" b="1" dirty="0">
                <a:latin typeface="+mn-ea"/>
              </a:rPr>
              <a:t> }</a:t>
            </a:r>
            <a:endParaRPr lang="zh-CN" altLang="zh-CN" sz="2000" b="1" dirty="0">
              <a:latin typeface="+mn-ea"/>
            </a:endParaRPr>
          </a:p>
        </p:txBody>
      </p:sp>
      <p:sp>
        <p:nvSpPr>
          <p:cNvPr id="4" name="Title 1"/>
          <p:cNvSpPr txBox="1"/>
          <p:nvPr/>
        </p:nvSpPr>
        <p:spPr>
          <a:xfrm>
            <a:off x="1143840" y="266933"/>
            <a:ext cx="51154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6.2.6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单目运算符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57200" y="1099457"/>
            <a:ext cx="10450286" cy="1143000"/>
          </a:xfrm>
          <a:prstGeom prst="rect">
            <a:avLst/>
          </a:prstGeom>
        </p:spPr>
        <p:txBody>
          <a:bodyPr/>
          <a:lstStyle>
            <a:lvl1pPr algn="ctr" defTabSz="1218565" rtl="0" eaLnBrk="1" latinLnBrk="0" hangingPunct="1">
              <a:spcBef>
                <a:spcPct val="0"/>
              </a:spcBef>
              <a:buNone/>
              <a:defRPr sz="5865" kern="1200">
                <a:solidFill>
                  <a:schemeClr val="tx1"/>
                </a:solidFill>
                <a:latin typeface="+mj-lt"/>
                <a:ea typeface="+mj-ea"/>
                <a:cs typeface="+mj-cs"/>
              </a:defRPr>
            </a:lvl1pPr>
          </a:lstStyle>
          <a:p>
            <a:pPr algn="l"/>
            <a:r>
              <a:rPr lang="zh-CN" altLang="zh-CN" sz="2400" b="1" dirty="0" smtClean="0"/>
              <a:t>【例</a:t>
            </a:r>
            <a:r>
              <a:rPr lang="en-US" altLang="zh-CN" sz="2400" b="1" dirty="0" smtClean="0"/>
              <a:t>6-5</a:t>
            </a:r>
            <a:r>
              <a:rPr lang="zh-CN" altLang="zh-CN" sz="2400" b="1" dirty="0" smtClean="0"/>
              <a:t>】 在例</a:t>
            </a:r>
            <a:r>
              <a:rPr lang="en-US" altLang="zh-CN" sz="2400" b="1" dirty="0" smtClean="0"/>
              <a:t>6-4</a:t>
            </a:r>
            <a:r>
              <a:rPr lang="zh-CN" altLang="zh-CN" sz="2400" b="1" dirty="0" smtClean="0"/>
              <a:t>的基础上增加对后置运算符的重载。修改后的程序如下。</a:t>
            </a:r>
            <a:endParaRPr lang="zh-CN" altLang="en-US" sz="2400" b="1" dirty="0" smtClean="0"/>
          </a:p>
        </p:txBody>
      </p:sp>
      <p:sp>
        <p:nvSpPr>
          <p:cNvPr id="3" name="内容占位符 2"/>
          <p:cNvSpPr txBox="1"/>
          <p:nvPr/>
        </p:nvSpPr>
        <p:spPr>
          <a:xfrm>
            <a:off x="691334" y="1796142"/>
            <a:ext cx="10809514" cy="4920343"/>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buFont typeface="Wingdings 2" panose="05020102010507070707" pitchFamily="18" charset="2"/>
              <a:buNone/>
            </a:pPr>
            <a:r>
              <a:rPr lang="zh-CN" altLang="zh-CN" sz="2400" dirty="0" smtClean="0"/>
              <a:t>在类的定义中增加函数成员：</a:t>
            </a:r>
            <a:endParaRPr lang="zh-CN" altLang="zh-CN" sz="2400" dirty="0" smtClean="0"/>
          </a:p>
          <a:p>
            <a:pPr>
              <a:buFont typeface="Wingdings 2" panose="05020102010507070707" pitchFamily="18" charset="2"/>
              <a:buNone/>
            </a:pPr>
            <a:endParaRPr lang="en-US" altLang="zh-CN" sz="2000" b="1" dirty="0" smtClean="0"/>
          </a:p>
          <a:p>
            <a:pPr>
              <a:buFont typeface="Wingdings 2" panose="05020102010507070707" pitchFamily="18" charset="2"/>
              <a:buNone/>
            </a:pPr>
            <a:r>
              <a:rPr lang="zh-CN" altLang="zh-CN" sz="2000" b="1" dirty="0" smtClean="0">
                <a:latin typeface="+mn-ea"/>
              </a:rPr>
              <a:t>Time operator++(int);</a:t>
            </a:r>
            <a:endParaRPr lang="zh-CN" altLang="zh-CN" sz="2000" b="1" dirty="0" smtClean="0">
              <a:latin typeface="+mn-ea"/>
            </a:endParaRPr>
          </a:p>
          <a:p>
            <a:pPr>
              <a:buFont typeface="Wingdings 2" panose="05020102010507070707" pitchFamily="18" charset="2"/>
              <a:buNone/>
            </a:pPr>
            <a:r>
              <a:rPr lang="zh-CN" altLang="zh-CN" sz="2000" b="1" dirty="0" smtClean="0">
                <a:latin typeface="+mn-ea"/>
              </a:rPr>
              <a:t>定义后置自增运算符“++”重载函数：</a:t>
            </a:r>
            <a:endParaRPr lang="zh-CN" altLang="zh-CN" sz="2000" b="1" dirty="0" smtClean="0">
              <a:latin typeface="+mn-ea"/>
            </a:endParaRPr>
          </a:p>
          <a:p>
            <a:pPr>
              <a:buFont typeface="Wingdings 2" panose="05020102010507070707" pitchFamily="18" charset="2"/>
              <a:buNone/>
            </a:pPr>
            <a:r>
              <a:rPr lang="zh-CN" altLang="zh-CN" sz="2000" b="1" dirty="0" smtClean="0">
                <a:latin typeface="+mn-ea"/>
              </a:rPr>
              <a:t>Time time::operator++(int)</a:t>
            </a:r>
            <a:endParaRPr lang="zh-CN" altLang="zh-CN" sz="2000" b="1" dirty="0" smtClean="0">
              <a:latin typeface="+mn-ea"/>
            </a:endParaRPr>
          </a:p>
          <a:p>
            <a:pPr>
              <a:buFont typeface="Wingdings 2" panose="05020102010507070707" pitchFamily="18" charset="2"/>
              <a:buNone/>
            </a:pPr>
            <a:r>
              <a:rPr lang="zh-CN" altLang="zh-CN" sz="2000" b="1" dirty="0" smtClean="0">
                <a:latin typeface="+mn-ea"/>
              </a:rPr>
              <a:t>{ Time temp(*this);</a:t>
            </a:r>
            <a:endParaRPr lang="zh-CN" altLang="zh-CN" sz="2000" b="1" dirty="0" smtClean="0">
              <a:latin typeface="+mn-ea"/>
            </a:endParaRPr>
          </a:p>
          <a:p>
            <a:pPr>
              <a:buFont typeface="Wingdings 2" panose="05020102010507070707" pitchFamily="18" charset="2"/>
              <a:buNone/>
            </a:pPr>
            <a:r>
              <a:rPr lang="zh-CN" altLang="zh-CN" sz="2000" b="1" dirty="0" smtClean="0">
                <a:latin typeface="+mn-ea"/>
              </a:rPr>
              <a:t> sec++;</a:t>
            </a:r>
            <a:endParaRPr lang="zh-CN" altLang="zh-CN" sz="2000" b="1" dirty="0" smtClean="0">
              <a:latin typeface="+mn-ea"/>
            </a:endParaRPr>
          </a:p>
          <a:p>
            <a:pPr>
              <a:buFont typeface="Wingdings 2" panose="05020102010507070707" pitchFamily="18" charset="2"/>
              <a:buNone/>
            </a:pPr>
            <a:r>
              <a:rPr lang="zh-CN" altLang="zh-CN" sz="2000" b="1" dirty="0" smtClean="0">
                <a:latin typeface="+mn-ea"/>
              </a:rPr>
              <a:t> if(sec&gt;=60)</a:t>
            </a:r>
            <a:endParaRPr lang="zh-CN" altLang="zh-CN" sz="2000" b="1" dirty="0" smtClean="0">
              <a:latin typeface="+mn-ea"/>
            </a:endParaRPr>
          </a:p>
          <a:p>
            <a:pPr>
              <a:buFont typeface="Wingdings 2" panose="05020102010507070707" pitchFamily="18" charset="2"/>
              <a:buNone/>
            </a:pPr>
            <a:r>
              <a:rPr lang="zh-CN" altLang="zh-CN" sz="2000" b="1" dirty="0" smtClean="0">
                <a:latin typeface="+mn-ea"/>
              </a:rPr>
              <a:t>    {sec-=60;</a:t>
            </a:r>
            <a:endParaRPr lang="zh-CN" altLang="zh-CN" sz="2000" b="1" dirty="0" smtClean="0">
              <a:latin typeface="+mn-ea"/>
            </a:endParaRPr>
          </a:p>
          <a:p>
            <a:pPr>
              <a:buFont typeface="Wingdings 2" panose="05020102010507070707" pitchFamily="18" charset="2"/>
              <a:buNone/>
            </a:pPr>
            <a:r>
              <a:rPr lang="zh-CN" altLang="zh-CN" sz="2000" b="1" dirty="0" smtClean="0">
                <a:latin typeface="+mn-ea"/>
              </a:rPr>
              <a:t>    ++minute;}</a:t>
            </a:r>
            <a:endParaRPr lang="zh-CN" altLang="zh-CN" sz="2000" b="1" dirty="0" smtClean="0">
              <a:latin typeface="+mn-ea"/>
            </a:endParaRPr>
          </a:p>
          <a:p>
            <a:pPr>
              <a:buFont typeface="Wingdings 2" panose="05020102010507070707" pitchFamily="18" charset="2"/>
              <a:buNone/>
            </a:pPr>
            <a:r>
              <a:rPr lang="zh-CN" altLang="zh-CN" sz="2000" b="1" dirty="0" smtClean="0">
                <a:latin typeface="+mn-ea"/>
              </a:rPr>
              <a:t>   return temp;</a:t>
            </a:r>
            <a:endParaRPr lang="zh-CN" altLang="zh-CN" sz="2000" b="1" dirty="0" smtClean="0">
              <a:latin typeface="+mn-ea"/>
            </a:endParaRPr>
          </a:p>
          <a:p>
            <a:pPr>
              <a:buFont typeface="Wingdings 2" panose="05020102010507070707" pitchFamily="18" charset="2"/>
              <a:buNone/>
            </a:pPr>
            <a:r>
              <a:rPr lang="zh-CN" altLang="zh-CN" sz="2000" b="1" dirty="0" smtClean="0">
                <a:latin typeface="+mn-ea"/>
              </a:rPr>
              <a:t>}</a:t>
            </a:r>
            <a:endParaRPr lang="zh-CN" altLang="zh-CN" sz="2000" b="1" dirty="0" smtClean="0">
              <a:latin typeface="+mn-ea"/>
            </a:endParaRPr>
          </a:p>
        </p:txBody>
      </p:sp>
      <p:sp>
        <p:nvSpPr>
          <p:cNvPr id="4" name="Title 1"/>
          <p:cNvSpPr txBox="1"/>
          <p:nvPr/>
        </p:nvSpPr>
        <p:spPr>
          <a:xfrm>
            <a:off x="1143840" y="266933"/>
            <a:ext cx="51154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6.2.6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单目运算符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a:xfrm>
            <a:off x="756557" y="992775"/>
            <a:ext cx="8229600" cy="5683690"/>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buFont typeface="Wingdings 2" panose="05020102010507070707" pitchFamily="18" charset="2"/>
              <a:buNone/>
            </a:pPr>
            <a:r>
              <a:rPr lang="zh-CN" altLang="zh-CN" sz="2000" dirty="0" smtClean="0"/>
              <a:t>主函数：</a:t>
            </a:r>
            <a:endParaRPr lang="zh-CN" altLang="zh-CN" sz="2000" dirty="0" smtClean="0"/>
          </a:p>
          <a:p>
            <a:pPr>
              <a:buFont typeface="Wingdings 2" panose="05020102010507070707" pitchFamily="18" charset="2"/>
              <a:buNone/>
            </a:pPr>
            <a:r>
              <a:rPr lang="zh-CN" altLang="zh-CN" sz="2000" b="1" dirty="0" smtClean="0">
                <a:latin typeface="+mn-ea"/>
              </a:rPr>
              <a:t>int main()</a:t>
            </a:r>
            <a:endParaRPr lang="zh-CN" altLang="zh-CN" sz="2000" b="1" dirty="0" smtClean="0">
              <a:latin typeface="+mn-ea"/>
            </a:endParaRPr>
          </a:p>
          <a:p>
            <a:pPr>
              <a:buFont typeface="Wingdings 2" panose="05020102010507070707" pitchFamily="18" charset="2"/>
              <a:buNone/>
            </a:pPr>
            <a:r>
              <a:rPr lang="zh-CN" altLang="zh-CN" sz="2000" b="1" dirty="0" smtClean="0">
                <a:latin typeface="+mn-ea"/>
              </a:rPr>
              <a:t>{ </a:t>
            </a:r>
            <a:endParaRPr lang="en-US" altLang="zh-CN" sz="2000" b="1" dirty="0" smtClean="0">
              <a:latin typeface="+mn-ea"/>
            </a:endParaRPr>
          </a:p>
          <a:p>
            <a:pPr>
              <a:buFont typeface="Wingdings 2" panose="05020102010507070707" pitchFamily="18" charset="2"/>
              <a:buNone/>
            </a:pPr>
            <a:r>
              <a:rPr lang="en-US" altLang="zh-CN" sz="2000" b="1" dirty="0" smtClean="0">
                <a:latin typeface="+mn-ea"/>
              </a:rPr>
              <a:t>	</a:t>
            </a:r>
            <a:r>
              <a:rPr lang="zh-CN" altLang="zh-CN" sz="2000" b="1" dirty="0" smtClean="0">
                <a:latin typeface="+mn-ea"/>
              </a:rPr>
              <a:t>Time time1(34,59), time2;</a:t>
            </a:r>
            <a:endParaRPr lang="zh-CN" altLang="zh-CN" sz="2000" b="1" dirty="0" smtClean="0">
              <a:latin typeface="+mn-ea"/>
            </a:endParaRPr>
          </a:p>
          <a:p>
            <a:pPr>
              <a:buFont typeface="Wingdings 2" panose="05020102010507070707" pitchFamily="18" charset="2"/>
              <a:buNone/>
            </a:pPr>
            <a:r>
              <a:rPr lang="en-US" altLang="zh-CN" sz="2000" b="1" dirty="0" smtClean="0">
                <a:latin typeface="+mn-ea"/>
              </a:rPr>
              <a:t>	</a:t>
            </a:r>
            <a:r>
              <a:rPr lang="en-US" altLang="zh-CN" sz="2000" b="1" dirty="0" err="1" smtClean="0">
                <a:latin typeface="+mn-ea"/>
              </a:rPr>
              <a:t>cout</a:t>
            </a:r>
            <a:r>
              <a:rPr lang="en-US" altLang="zh-CN" sz="2000" b="1" dirty="0" smtClean="0">
                <a:latin typeface="+mn-ea"/>
              </a:rPr>
              <a:t>&lt;&lt;</a:t>
            </a:r>
            <a:r>
              <a:rPr lang="zh-CN" altLang="zh-CN" sz="2000" b="1" dirty="0" smtClean="0">
                <a:latin typeface="+mn-ea"/>
              </a:rPr>
              <a:t>''</a:t>
            </a:r>
            <a:r>
              <a:rPr lang="en-US" altLang="zh-CN" sz="2000" b="1" dirty="0" smtClean="0">
                <a:latin typeface="+mn-ea"/>
              </a:rPr>
              <a:t>Time1:</a:t>
            </a:r>
            <a:r>
              <a:rPr lang="zh-CN" altLang="zh-CN" sz="2000" b="1" dirty="0" smtClean="0">
                <a:latin typeface="+mn-ea"/>
              </a:rPr>
              <a:t>''</a:t>
            </a:r>
            <a:r>
              <a:rPr lang="en-US" altLang="zh-CN" sz="2000" b="1" dirty="0" smtClean="0">
                <a:latin typeface="+mn-ea"/>
              </a:rPr>
              <a:t>;</a:t>
            </a:r>
            <a:endParaRPr lang="zh-CN" altLang="zh-CN" sz="2000" b="1" dirty="0" smtClean="0">
              <a:latin typeface="+mn-ea"/>
            </a:endParaRPr>
          </a:p>
          <a:p>
            <a:pPr>
              <a:buFont typeface="Wingdings 2" panose="05020102010507070707" pitchFamily="18" charset="2"/>
              <a:buNone/>
            </a:pPr>
            <a:r>
              <a:rPr lang="en-US" altLang="zh-CN" sz="2000" b="1" dirty="0" smtClean="0">
                <a:latin typeface="+mn-ea"/>
              </a:rPr>
              <a:t>	</a:t>
            </a:r>
            <a:r>
              <a:rPr lang="zh-CN" altLang="zh-CN" sz="2000" b="1" dirty="0" smtClean="0">
                <a:latin typeface="+mn-ea"/>
              </a:rPr>
              <a:t>time1.display();</a:t>
            </a:r>
            <a:endParaRPr lang="zh-CN" altLang="zh-CN" sz="2000" b="1" dirty="0" smtClean="0">
              <a:latin typeface="+mn-ea"/>
            </a:endParaRPr>
          </a:p>
          <a:p>
            <a:pPr>
              <a:buFont typeface="Wingdings 2" panose="05020102010507070707" pitchFamily="18" charset="2"/>
              <a:buNone/>
            </a:pPr>
            <a:r>
              <a:rPr lang="en-US" altLang="zh-CN" sz="2000" b="1" dirty="0" smtClean="0">
                <a:latin typeface="+mn-ea"/>
              </a:rPr>
              <a:t>	</a:t>
            </a:r>
            <a:r>
              <a:rPr lang="zh-CN" altLang="zh-CN" sz="2000" b="1" dirty="0" smtClean="0">
                <a:latin typeface="+mn-ea"/>
              </a:rPr>
              <a:t>++time1;</a:t>
            </a:r>
            <a:endParaRPr lang="zh-CN" altLang="zh-CN" sz="2000" b="1" dirty="0" smtClean="0">
              <a:latin typeface="+mn-ea"/>
            </a:endParaRPr>
          </a:p>
          <a:p>
            <a:pPr>
              <a:buFont typeface="Wingdings 2" panose="05020102010507070707" pitchFamily="18" charset="2"/>
              <a:buNone/>
            </a:pPr>
            <a:r>
              <a:rPr lang="en-US" altLang="zh-CN" sz="2000" b="1" dirty="0" smtClean="0">
                <a:latin typeface="+mn-ea"/>
              </a:rPr>
              <a:t>	</a:t>
            </a:r>
            <a:r>
              <a:rPr lang="zh-CN" altLang="zh-CN" sz="2000" b="1" dirty="0" smtClean="0">
                <a:latin typeface="+mn-ea"/>
              </a:rPr>
              <a:t>cout&lt;&lt;''++time1'';</a:t>
            </a:r>
            <a:endParaRPr lang="zh-CN" altLang="zh-CN" sz="2000" b="1" dirty="0" smtClean="0">
              <a:latin typeface="+mn-ea"/>
            </a:endParaRPr>
          </a:p>
          <a:p>
            <a:pPr>
              <a:buFont typeface="Wingdings 2" panose="05020102010507070707" pitchFamily="18" charset="2"/>
              <a:buNone/>
            </a:pPr>
            <a:r>
              <a:rPr lang="en-US" altLang="zh-CN" sz="2000" b="1" dirty="0" smtClean="0">
                <a:latin typeface="+mn-ea"/>
              </a:rPr>
              <a:t>	</a:t>
            </a:r>
            <a:r>
              <a:rPr lang="zh-CN" altLang="zh-CN" sz="2000" b="1" dirty="0" smtClean="0">
                <a:latin typeface="+mn-ea"/>
              </a:rPr>
              <a:t>time1.display();</a:t>
            </a:r>
            <a:endParaRPr lang="zh-CN" altLang="zh-CN" sz="2000" b="1" dirty="0" smtClean="0">
              <a:latin typeface="+mn-ea"/>
            </a:endParaRPr>
          </a:p>
          <a:p>
            <a:pPr>
              <a:buFont typeface="Wingdings 2" panose="05020102010507070707" pitchFamily="18" charset="2"/>
              <a:buNone/>
            </a:pPr>
            <a:r>
              <a:rPr lang="en-US" altLang="zh-CN" sz="2000" b="1" dirty="0" smtClean="0">
                <a:latin typeface="+mn-ea"/>
              </a:rPr>
              <a:t>	time2=time1++;</a:t>
            </a:r>
            <a:endParaRPr lang="zh-CN" altLang="zh-CN" sz="2000" b="1" dirty="0" smtClean="0">
              <a:latin typeface="+mn-ea"/>
            </a:endParaRPr>
          </a:p>
          <a:p>
            <a:pPr>
              <a:buFont typeface="Wingdings 2" panose="05020102010507070707" pitchFamily="18" charset="2"/>
              <a:buNone/>
            </a:pPr>
            <a:r>
              <a:rPr lang="en-US" altLang="zh-CN" sz="2000" b="1" dirty="0" smtClean="0">
                <a:latin typeface="+mn-ea"/>
              </a:rPr>
              <a:t>	</a:t>
            </a:r>
            <a:r>
              <a:rPr lang="en-US" altLang="zh-CN" sz="2000" b="1" dirty="0" err="1" smtClean="0">
                <a:latin typeface="+mn-ea"/>
              </a:rPr>
              <a:t>cout</a:t>
            </a:r>
            <a:r>
              <a:rPr lang="en-US" altLang="zh-CN" sz="2000" b="1" dirty="0" smtClean="0">
                <a:latin typeface="+mn-ea"/>
              </a:rPr>
              <a:t>&lt;&lt;''time1++:'';</a:t>
            </a:r>
            <a:endParaRPr lang="zh-CN" altLang="zh-CN" sz="2000" b="1" dirty="0" smtClean="0">
              <a:latin typeface="+mn-ea"/>
            </a:endParaRPr>
          </a:p>
          <a:p>
            <a:pPr>
              <a:buFont typeface="Wingdings 2" panose="05020102010507070707" pitchFamily="18" charset="2"/>
              <a:buNone/>
            </a:pPr>
            <a:r>
              <a:rPr lang="en-US" altLang="zh-CN" sz="2000" b="1" dirty="0" smtClean="0">
                <a:latin typeface="+mn-ea"/>
              </a:rPr>
              <a:t>	time1.display();</a:t>
            </a:r>
            <a:endParaRPr lang="zh-CN" altLang="zh-CN" sz="2000" b="1" dirty="0" smtClean="0">
              <a:latin typeface="+mn-ea"/>
            </a:endParaRPr>
          </a:p>
          <a:p>
            <a:pPr>
              <a:buFont typeface="Wingdings 2" panose="05020102010507070707" pitchFamily="18" charset="2"/>
              <a:buNone/>
            </a:pPr>
            <a:r>
              <a:rPr lang="en-US" altLang="zh-CN" sz="2000" b="1" dirty="0" smtClean="0">
                <a:latin typeface="+mn-ea"/>
              </a:rPr>
              <a:t>	</a:t>
            </a:r>
            <a:r>
              <a:rPr lang="en-US" altLang="zh-CN" sz="2000" b="1" dirty="0" err="1" smtClean="0">
                <a:latin typeface="+mn-ea"/>
              </a:rPr>
              <a:t>cout</a:t>
            </a:r>
            <a:r>
              <a:rPr lang="en-US" altLang="zh-CN" sz="2000" b="1" dirty="0" smtClean="0">
                <a:latin typeface="+mn-ea"/>
              </a:rPr>
              <a:t>&lt;&lt;''time2:'';</a:t>
            </a:r>
            <a:endParaRPr lang="zh-CN" altLang="zh-CN" sz="2000" b="1" dirty="0" smtClean="0">
              <a:latin typeface="+mn-ea"/>
            </a:endParaRPr>
          </a:p>
          <a:p>
            <a:pPr>
              <a:buFont typeface="Wingdings 2" panose="05020102010507070707" pitchFamily="18" charset="2"/>
              <a:buNone/>
            </a:pPr>
            <a:r>
              <a:rPr lang="en-US" altLang="zh-CN" sz="2000" b="1" dirty="0" smtClean="0">
                <a:latin typeface="+mn-ea"/>
              </a:rPr>
              <a:t>	</a:t>
            </a:r>
            <a:r>
              <a:rPr lang="zh-CN" altLang="zh-CN" sz="2000" b="1" dirty="0" smtClean="0">
                <a:latin typeface="+mn-ea"/>
              </a:rPr>
              <a:t>time2.display();</a:t>
            </a:r>
            <a:endParaRPr lang="zh-CN" altLang="zh-CN" sz="2000" b="1" dirty="0" smtClean="0">
              <a:latin typeface="+mn-ea"/>
            </a:endParaRPr>
          </a:p>
          <a:p>
            <a:pPr>
              <a:buFont typeface="Wingdings 2" panose="05020102010507070707" pitchFamily="18" charset="2"/>
              <a:buNone/>
            </a:pPr>
            <a:r>
              <a:rPr lang="zh-CN" altLang="zh-CN" sz="2000" b="1" dirty="0" smtClean="0">
                <a:latin typeface="+mn-ea"/>
              </a:rPr>
              <a:t>}</a:t>
            </a:r>
            <a:endParaRPr lang="zh-CN" altLang="zh-CN" sz="2000" b="1" dirty="0" smtClean="0">
              <a:latin typeface="+mn-ea"/>
            </a:endParaRPr>
          </a:p>
          <a:p>
            <a:endParaRPr lang="zh-CN" altLang="en-US" dirty="0" smtClean="0"/>
          </a:p>
        </p:txBody>
      </p:sp>
      <p:sp>
        <p:nvSpPr>
          <p:cNvPr id="4" name="Title 1"/>
          <p:cNvSpPr txBox="1"/>
          <p:nvPr/>
        </p:nvSpPr>
        <p:spPr>
          <a:xfrm>
            <a:off x="1143840" y="266933"/>
            <a:ext cx="51154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6.2.6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单目运算符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18809" y="1064078"/>
            <a:ext cx="11482351" cy="1143000"/>
          </a:xfrm>
          <a:prstGeom prst="rect">
            <a:avLst/>
          </a:prstGeom>
        </p:spPr>
        <p:txBody>
          <a:bodyPr/>
          <a:lstStyle>
            <a:lvl1pPr algn="ctr" defTabSz="1218565" rtl="0" eaLnBrk="1" latinLnBrk="0" hangingPunct="1">
              <a:spcBef>
                <a:spcPct val="0"/>
              </a:spcBef>
              <a:buNone/>
              <a:defRPr sz="5865" kern="1200">
                <a:solidFill>
                  <a:schemeClr val="tx1"/>
                </a:solidFill>
                <a:latin typeface="+mj-lt"/>
                <a:ea typeface="+mj-ea"/>
                <a:cs typeface="+mj-cs"/>
              </a:defRPr>
            </a:lvl1pPr>
          </a:lstStyle>
          <a:p>
            <a:pPr algn="l"/>
            <a:r>
              <a:rPr lang="zh-CN" altLang="zh-CN" sz="2400" b="1" dirty="0" smtClean="0">
                <a:latin typeface="+mn-ea"/>
                <a:ea typeface="+mn-ea"/>
              </a:rPr>
              <a:t>【例</a:t>
            </a:r>
            <a:r>
              <a:rPr lang="en-US" altLang="zh-CN" sz="2400" b="1" dirty="0" smtClean="0">
                <a:latin typeface="+mn-ea"/>
                <a:ea typeface="+mn-ea"/>
              </a:rPr>
              <a:t>6-5</a:t>
            </a:r>
            <a:r>
              <a:rPr lang="zh-CN" altLang="zh-CN" sz="2400" b="1" dirty="0" smtClean="0">
                <a:latin typeface="+mn-ea"/>
                <a:ea typeface="+mn-ea"/>
              </a:rPr>
              <a:t>】 在例</a:t>
            </a:r>
            <a:r>
              <a:rPr lang="en-US" altLang="zh-CN" sz="2400" b="1" dirty="0" smtClean="0">
                <a:latin typeface="+mn-ea"/>
                <a:ea typeface="+mn-ea"/>
              </a:rPr>
              <a:t>6-4</a:t>
            </a:r>
            <a:r>
              <a:rPr lang="zh-CN" altLang="zh-CN" sz="2400" b="1" dirty="0" smtClean="0">
                <a:latin typeface="+mn-ea"/>
                <a:ea typeface="+mn-ea"/>
              </a:rPr>
              <a:t>的基础上增加对后置运算符的重载。修改后的程序如下。</a:t>
            </a:r>
            <a:r>
              <a:rPr lang="en-US" altLang="zh-CN" sz="2400" b="1" dirty="0" smtClean="0">
                <a:latin typeface="+mn-ea"/>
                <a:ea typeface="+mn-ea"/>
              </a:rPr>
              <a:t>(</a:t>
            </a:r>
            <a:r>
              <a:rPr lang="zh-CN" altLang="en-US" sz="2400" b="1" dirty="0" smtClean="0">
                <a:latin typeface="+mn-ea"/>
                <a:ea typeface="+mn-ea"/>
              </a:rPr>
              <a:t>续</a:t>
            </a:r>
            <a:r>
              <a:rPr lang="en-US" altLang="zh-CN" sz="2400" b="1" dirty="0" smtClean="0">
                <a:latin typeface="+mn-ea"/>
                <a:ea typeface="+mn-ea"/>
              </a:rPr>
              <a:t>)</a:t>
            </a:r>
            <a:endParaRPr lang="zh-CN" altLang="en-US" sz="2400" b="1" dirty="0" smtClean="0">
              <a:latin typeface="+mn-ea"/>
              <a:ea typeface="+mn-ea"/>
            </a:endParaRPr>
          </a:p>
        </p:txBody>
      </p:sp>
      <p:sp>
        <p:nvSpPr>
          <p:cNvPr id="3" name="内容占位符 2"/>
          <p:cNvSpPr txBox="1"/>
          <p:nvPr/>
        </p:nvSpPr>
        <p:spPr>
          <a:xfrm>
            <a:off x="293166" y="2294165"/>
            <a:ext cx="11510271" cy="3954008"/>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buFont typeface="Wingdings 2" panose="05020102010507070707" pitchFamily="18" charset="2"/>
              <a:buNone/>
            </a:pPr>
            <a:r>
              <a:rPr lang="en-US" altLang="zh-CN" sz="2800" dirty="0" smtClean="0"/>
              <a:t>            </a:t>
            </a:r>
            <a:r>
              <a:rPr lang="zh-CN" altLang="zh-CN" sz="2800" dirty="0" smtClean="0"/>
              <a:t>在例</a:t>
            </a:r>
            <a:r>
              <a:rPr lang="en-US" altLang="zh-CN" sz="2800" dirty="0" smtClean="0"/>
              <a:t>6-5</a:t>
            </a:r>
            <a:r>
              <a:rPr lang="zh-CN" altLang="zh-CN" sz="2800" dirty="0" smtClean="0"/>
              <a:t>中，重载后置自增运算符时，多了一个int型的参数，增加这个参数只是为了与前置自增运算符重载函数有所区别，此外没有任何作用，在定义函数时也不必使用此参数，因此可省写参数名，只需要在括号中写参数类型int即可。编译系统在遇到重载后置自增运算符时，会自动调用此函数。</a:t>
            </a:r>
            <a:endParaRPr lang="zh-CN" altLang="zh-CN" sz="2800" dirty="0" smtClean="0"/>
          </a:p>
          <a:p>
            <a:endParaRPr lang="zh-CN" altLang="en-US" sz="2800" dirty="0" smtClean="0"/>
          </a:p>
        </p:txBody>
      </p:sp>
      <p:sp>
        <p:nvSpPr>
          <p:cNvPr id="4" name="Title 1"/>
          <p:cNvSpPr txBox="1"/>
          <p:nvPr/>
        </p:nvSpPr>
        <p:spPr>
          <a:xfrm>
            <a:off x="1143840" y="266933"/>
            <a:ext cx="51154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6.2.6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单目运算符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6.2.7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流插入运算符和流提取运算符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Content Placeholder 2"/>
          <p:cNvSpPr txBox="1"/>
          <p:nvPr/>
        </p:nvSpPr>
        <p:spPr>
          <a:xfrm>
            <a:off x="128166" y="994892"/>
            <a:ext cx="11409410" cy="4752975"/>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buFont typeface="Wingdings 2" panose="05020102010507070707" pitchFamily="18" charset="2"/>
              <a:buNone/>
            </a:pPr>
            <a:r>
              <a:rPr lang="zh-CN" altLang="en-US" sz="2800" b="1" dirty="0"/>
              <a:t> </a:t>
            </a:r>
            <a:r>
              <a:rPr lang="zh-CN" altLang="en-US" sz="2800" b="1" dirty="0" smtClean="0"/>
              <a:t>     用户自己定义的类型的数据，是不能直接用“</a:t>
            </a:r>
            <a:r>
              <a:rPr lang="en-US" altLang="zh-CN" sz="2800" b="1" dirty="0" smtClean="0"/>
              <a:t>&lt;&lt;</a:t>
            </a:r>
            <a:r>
              <a:rPr lang="zh-CN" altLang="en-US" sz="2800" b="1" dirty="0" smtClean="0"/>
              <a:t>”和“</a:t>
            </a:r>
            <a:r>
              <a:rPr lang="en-US" altLang="zh-CN" sz="2800" b="1" dirty="0" smtClean="0"/>
              <a:t>&gt;&gt;</a:t>
            </a:r>
            <a:r>
              <a:rPr lang="zh-CN" altLang="en-US" sz="2800" b="1" dirty="0" smtClean="0"/>
              <a:t>”来输出和输入的。如果想用它们输出和输入自己定义的类型的数据，必须在自己定义的类中对这两个运算符进行重载。</a:t>
            </a:r>
            <a:endParaRPr lang="zh-CN" altLang="en-US" sz="2800" b="1" dirty="0" smtClean="0"/>
          </a:p>
          <a:p>
            <a:pPr algn="ctr">
              <a:buFont typeface="Wingdings 2" panose="05020102010507070707" pitchFamily="18" charset="2"/>
              <a:buNone/>
            </a:pPr>
            <a:r>
              <a:rPr lang="zh-CN" altLang="en-US" sz="2800" b="1" dirty="0" smtClean="0"/>
              <a:t>对“</a:t>
            </a:r>
            <a:r>
              <a:rPr lang="en-US" altLang="zh-CN" sz="2800" b="1" dirty="0" smtClean="0"/>
              <a:t>&lt;&lt;</a:t>
            </a:r>
            <a:r>
              <a:rPr lang="zh-CN" altLang="en-US" sz="2800" b="1" dirty="0" smtClean="0"/>
              <a:t>”和“</a:t>
            </a:r>
            <a:r>
              <a:rPr lang="en-US" altLang="zh-CN" sz="2800" b="1" dirty="0" smtClean="0"/>
              <a:t>&gt;&gt;</a:t>
            </a:r>
            <a:r>
              <a:rPr lang="zh-CN" altLang="en-US" sz="2800" b="1" dirty="0" smtClean="0"/>
              <a:t>”重载的函数形式如下：</a:t>
            </a:r>
            <a:endParaRPr lang="zh-CN" altLang="en-US" sz="2800" b="1" dirty="0" smtClean="0"/>
          </a:p>
          <a:p>
            <a:pPr algn="ctr">
              <a:buFont typeface="Wingdings 2" panose="05020102010507070707" pitchFamily="18" charset="2"/>
              <a:buNone/>
            </a:pPr>
            <a:r>
              <a:rPr lang="en-US" altLang="zh-CN" sz="2800" b="1" dirty="0" err="1" smtClean="0"/>
              <a:t>istream</a:t>
            </a:r>
            <a:r>
              <a:rPr lang="en-US" altLang="zh-CN" sz="2800" b="1" dirty="0" smtClean="0"/>
              <a:t> &amp;operator&gt;&gt;(</a:t>
            </a:r>
            <a:r>
              <a:rPr lang="en-US" altLang="zh-CN" sz="2800" b="1" dirty="0" err="1" smtClean="0"/>
              <a:t>istream</a:t>
            </a:r>
            <a:r>
              <a:rPr lang="en-US" altLang="zh-CN" sz="2800" b="1" dirty="0" smtClean="0"/>
              <a:t> &amp;, </a:t>
            </a:r>
            <a:r>
              <a:rPr lang="zh-CN" altLang="en-US" sz="2800" b="1" dirty="0" smtClean="0"/>
              <a:t>自定义类</a:t>
            </a:r>
            <a:r>
              <a:rPr lang="en-US" altLang="zh-CN" sz="2800" b="1" dirty="0" smtClean="0"/>
              <a:t>&amp;);</a:t>
            </a:r>
            <a:endParaRPr lang="zh-CN" altLang="en-US" sz="2800" b="1" dirty="0" smtClean="0"/>
          </a:p>
          <a:p>
            <a:pPr algn="ctr">
              <a:buFont typeface="Wingdings 2" panose="05020102010507070707" pitchFamily="18" charset="2"/>
              <a:buNone/>
            </a:pPr>
            <a:r>
              <a:rPr lang="en-US" altLang="zh-CN" sz="2800" b="1" dirty="0" err="1" smtClean="0"/>
              <a:t>ostream</a:t>
            </a:r>
            <a:r>
              <a:rPr lang="en-US" altLang="zh-CN" sz="2800" b="1" dirty="0" smtClean="0"/>
              <a:t> &amp;operator&lt;&lt;(</a:t>
            </a:r>
            <a:r>
              <a:rPr lang="en-US" altLang="zh-CN" sz="2800" b="1" dirty="0" err="1" smtClean="0"/>
              <a:t>ostream</a:t>
            </a:r>
            <a:r>
              <a:rPr lang="en-US" altLang="zh-CN" sz="2800" b="1" dirty="0" smtClean="0"/>
              <a:t> &amp;, </a:t>
            </a:r>
            <a:r>
              <a:rPr lang="zh-CN" altLang="en-US" sz="2800" b="1" dirty="0" smtClean="0"/>
              <a:t>自定义类</a:t>
            </a:r>
            <a:r>
              <a:rPr lang="en-US" altLang="zh-CN" sz="2800" b="1" dirty="0" smtClean="0"/>
              <a:t>&amp;);</a:t>
            </a:r>
            <a:endParaRPr lang="zh-CN" altLang="en-US" sz="2800" b="1" dirty="0" smtClean="0"/>
          </a:p>
          <a:p>
            <a:endParaRPr lang="zh-CN" altLang="en-US"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830036" y="1386567"/>
            <a:ext cx="11155136" cy="4752975"/>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buFont typeface="Wingdings 2" panose="05020102010507070707" pitchFamily="18" charset="2"/>
              <a:buNone/>
            </a:pPr>
            <a:r>
              <a:rPr lang="zh-CN" altLang="zh-CN" sz="2800" b="1" dirty="0" smtClean="0">
                <a:latin typeface="+mn-ea"/>
              </a:rPr>
              <a:t>ostream&amp; operator&lt;&lt;(ostream &amp; output, Complex &amp;c)</a:t>
            </a:r>
            <a:endParaRPr lang="zh-CN" altLang="en-US" sz="2800" b="1" dirty="0" smtClean="0">
              <a:latin typeface="+mn-ea"/>
            </a:endParaRPr>
          </a:p>
          <a:p>
            <a:pPr>
              <a:buFont typeface="Wingdings 2" panose="05020102010507070707" pitchFamily="18" charset="2"/>
              <a:buNone/>
            </a:pPr>
            <a:r>
              <a:rPr lang="zh-CN" altLang="zh-CN" sz="2800" b="1" dirty="0" smtClean="0">
                <a:latin typeface="+mn-ea"/>
              </a:rPr>
              <a:t>{ output&lt;&lt;"("&lt;&lt;c.real&lt;&lt;"+"&lt;&lt;c.imag&lt;&lt;"i)";</a:t>
            </a:r>
            <a:endParaRPr lang="zh-CN" altLang="en-US" sz="2800" b="1" dirty="0" smtClean="0">
              <a:latin typeface="+mn-ea"/>
            </a:endParaRPr>
          </a:p>
          <a:p>
            <a:pPr>
              <a:buFont typeface="Wingdings 2" panose="05020102010507070707" pitchFamily="18" charset="2"/>
              <a:buNone/>
            </a:pPr>
            <a:r>
              <a:rPr lang="zh-CN" altLang="zh-CN" sz="2800" b="1" dirty="0" smtClean="0">
                <a:latin typeface="+mn-ea"/>
              </a:rPr>
              <a:t> return output;</a:t>
            </a:r>
            <a:endParaRPr lang="zh-CN" altLang="en-US" sz="2800" b="1" dirty="0" smtClean="0">
              <a:latin typeface="+mn-ea"/>
            </a:endParaRPr>
          </a:p>
          <a:p>
            <a:pPr>
              <a:buFont typeface="Wingdings 2" panose="05020102010507070707" pitchFamily="18" charset="2"/>
              <a:buNone/>
            </a:pPr>
            <a:r>
              <a:rPr lang="zh-CN" altLang="zh-CN" sz="2800" b="1" dirty="0" smtClean="0">
                <a:latin typeface="+mn-ea"/>
              </a:rPr>
              <a:t>}</a:t>
            </a:r>
            <a:endParaRPr lang="zh-CN" altLang="en-US" sz="2800" b="1" dirty="0" smtClean="0">
              <a:latin typeface="+mn-ea"/>
            </a:endParaRPr>
          </a:p>
          <a:p>
            <a:pPr>
              <a:buFont typeface="Wingdings 2" panose="05020102010507070707" pitchFamily="18" charset="2"/>
              <a:buNone/>
            </a:pPr>
            <a:r>
              <a:rPr lang="zh-CN" altLang="zh-CN" sz="2800" b="1" dirty="0" smtClean="0">
                <a:latin typeface="+mn-ea"/>
              </a:rPr>
              <a:t>istream&amp; operator&gt;&gt;(istream &amp; input, Complex &amp;c)</a:t>
            </a:r>
            <a:endParaRPr lang="zh-CN" altLang="en-US" sz="2800" b="1" dirty="0" smtClean="0">
              <a:latin typeface="+mn-ea"/>
            </a:endParaRPr>
          </a:p>
          <a:p>
            <a:pPr>
              <a:buFont typeface="Wingdings 2" panose="05020102010507070707" pitchFamily="18" charset="2"/>
              <a:buNone/>
            </a:pPr>
            <a:r>
              <a:rPr lang="zh-CN" altLang="zh-CN" sz="2800" b="1" dirty="0" smtClean="0">
                <a:latin typeface="+mn-ea"/>
              </a:rPr>
              <a:t>{ cout&lt;&lt;"input real part and imaginary part of complex number:";</a:t>
            </a:r>
            <a:endParaRPr lang="zh-CN" altLang="en-US" sz="2800" b="1" dirty="0" smtClean="0">
              <a:latin typeface="+mn-ea"/>
            </a:endParaRPr>
          </a:p>
          <a:p>
            <a:pPr>
              <a:buFont typeface="Wingdings 2" panose="05020102010507070707" pitchFamily="18" charset="2"/>
              <a:buNone/>
            </a:pPr>
            <a:r>
              <a:rPr lang="zh-CN" altLang="zh-CN" sz="2800" b="1" dirty="0" smtClean="0">
                <a:latin typeface="+mn-ea"/>
              </a:rPr>
              <a:t> input&gt;&gt;c.real&gt;&gt;c.imag;</a:t>
            </a:r>
            <a:endParaRPr lang="zh-CN" altLang="en-US" sz="2800" b="1" dirty="0" smtClean="0">
              <a:latin typeface="+mn-ea"/>
            </a:endParaRPr>
          </a:p>
          <a:p>
            <a:pPr>
              <a:buFont typeface="Wingdings 2" panose="05020102010507070707" pitchFamily="18" charset="2"/>
              <a:buNone/>
            </a:pPr>
            <a:r>
              <a:rPr lang="zh-CN" altLang="zh-CN" sz="2800" b="1" dirty="0" smtClean="0">
                <a:latin typeface="+mn-ea"/>
              </a:rPr>
              <a:t> return input;</a:t>
            </a:r>
            <a:endParaRPr lang="zh-CN" altLang="en-US" sz="2800" b="1" dirty="0" smtClean="0">
              <a:latin typeface="+mn-ea"/>
            </a:endParaRPr>
          </a:p>
          <a:p>
            <a:pPr>
              <a:buFont typeface="Wingdings 2" panose="05020102010507070707" pitchFamily="18" charset="2"/>
              <a:buNone/>
            </a:pPr>
            <a:r>
              <a:rPr lang="zh-CN" altLang="zh-CN" sz="2800" b="1" dirty="0" smtClean="0">
                <a:latin typeface="+mn-ea"/>
              </a:rPr>
              <a:t>}</a:t>
            </a:r>
            <a:endParaRPr lang="zh-CN" altLang="en-US" sz="2800" b="1" dirty="0" smtClean="0">
              <a:latin typeface="+mn-ea"/>
            </a:endParaRPr>
          </a:p>
          <a:p>
            <a:endParaRPr lang="zh-CN" altLang="en-US" sz="2800" dirty="0" smtClean="0"/>
          </a:p>
        </p:txBody>
      </p:sp>
      <p:sp>
        <p:nvSpPr>
          <p:cNvPr id="3"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6.2.7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流插入运算符和流提取运算符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132113" y="981756"/>
            <a:ext cx="9154885" cy="792162"/>
          </a:xfrm>
          <a:prstGeom prst="rect">
            <a:avLst/>
          </a:prstGeom>
        </p:spPr>
        <p:txBody>
          <a:bodyPr/>
          <a:lstStyle>
            <a:lvl1pPr algn="ctr" defTabSz="1218565" rtl="0" eaLnBrk="1" latinLnBrk="0" hangingPunct="1">
              <a:spcBef>
                <a:spcPct val="0"/>
              </a:spcBef>
              <a:buNone/>
              <a:defRPr sz="5865" kern="1200">
                <a:solidFill>
                  <a:schemeClr val="tx1"/>
                </a:solidFill>
                <a:latin typeface="+mj-lt"/>
                <a:ea typeface="+mj-ea"/>
                <a:cs typeface="+mj-cs"/>
              </a:defRPr>
            </a:lvl1pPr>
          </a:lstStyle>
          <a:p>
            <a:pPr algn="l"/>
            <a:r>
              <a:rPr lang="zh-CN" altLang="zh-CN" sz="2800" b="1" dirty="0" smtClean="0"/>
              <a:t>【例</a:t>
            </a:r>
            <a:r>
              <a:rPr lang="en-US" altLang="zh-CN" sz="2800" b="1" dirty="0" smtClean="0"/>
              <a:t>6-6</a:t>
            </a:r>
            <a:r>
              <a:rPr lang="zh-CN" altLang="zh-CN" sz="2800" b="1" dirty="0" smtClean="0"/>
              <a:t>】 用友元函数重载流插入运算符“&lt;&lt;”和流提取运算符“&gt;&gt;”。</a:t>
            </a:r>
            <a:endParaRPr lang="zh-CN" altLang="en-US" sz="2800" b="1" dirty="0" smtClean="0"/>
          </a:p>
        </p:txBody>
      </p:sp>
      <p:sp>
        <p:nvSpPr>
          <p:cNvPr id="3" name="内容占位符 2"/>
          <p:cNvSpPr txBox="1"/>
          <p:nvPr/>
        </p:nvSpPr>
        <p:spPr>
          <a:xfrm>
            <a:off x="1132112" y="1982772"/>
            <a:ext cx="9154885" cy="4840287"/>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buFont typeface="Wingdings 2" panose="05020102010507070707" pitchFamily="18" charset="2"/>
              <a:buNone/>
            </a:pPr>
            <a:r>
              <a:rPr lang="en-US" altLang="zh-CN" sz="2800" dirty="0" smtClean="0"/>
              <a:t>class Complex</a:t>
            </a:r>
            <a:endParaRPr lang="zh-CN" altLang="zh-CN" sz="2800" dirty="0" smtClean="0"/>
          </a:p>
          <a:p>
            <a:pPr>
              <a:buFont typeface="Wingdings 2" panose="05020102010507070707" pitchFamily="18" charset="2"/>
              <a:buNone/>
            </a:pPr>
            <a:r>
              <a:rPr lang="en-US" altLang="zh-CN" sz="2800" dirty="0" smtClean="0"/>
              <a:t> { public:</a:t>
            </a:r>
            <a:endParaRPr lang="zh-CN" altLang="zh-CN" sz="2800" dirty="0" smtClean="0"/>
          </a:p>
          <a:p>
            <a:pPr>
              <a:buFont typeface="Wingdings 2" panose="05020102010507070707" pitchFamily="18" charset="2"/>
              <a:buNone/>
            </a:pPr>
            <a:r>
              <a:rPr lang="en-US" altLang="zh-CN" sz="2800" dirty="0" smtClean="0"/>
              <a:t>     friend </a:t>
            </a:r>
            <a:r>
              <a:rPr lang="en-US" altLang="zh-CN" sz="2800" dirty="0" err="1" smtClean="0"/>
              <a:t>ostream</a:t>
            </a:r>
            <a:r>
              <a:rPr lang="en-US" altLang="zh-CN" sz="2800" dirty="0" smtClean="0"/>
              <a:t>&amp; operator&lt;&lt;(</a:t>
            </a:r>
            <a:r>
              <a:rPr lang="en-US" altLang="zh-CN" sz="2800" dirty="0" err="1" smtClean="0"/>
              <a:t>ostream</a:t>
            </a:r>
            <a:r>
              <a:rPr lang="en-US" altLang="zh-CN" sz="2800" dirty="0" smtClean="0"/>
              <a:t> &amp;, Complex &amp;);</a:t>
            </a:r>
            <a:endParaRPr lang="zh-CN" altLang="zh-CN" sz="2800" dirty="0" smtClean="0"/>
          </a:p>
          <a:p>
            <a:pPr>
              <a:buFont typeface="Wingdings 2" panose="05020102010507070707" pitchFamily="18" charset="2"/>
              <a:buNone/>
            </a:pPr>
            <a:r>
              <a:rPr lang="en-US" altLang="zh-CN" sz="2800" dirty="0" smtClean="0"/>
              <a:t>     friend </a:t>
            </a:r>
            <a:r>
              <a:rPr lang="en-US" altLang="zh-CN" sz="2800" dirty="0" err="1" smtClean="0"/>
              <a:t>istream</a:t>
            </a:r>
            <a:r>
              <a:rPr lang="en-US" altLang="zh-CN" sz="2800" dirty="0" smtClean="0"/>
              <a:t>&amp; operator&gt;&gt;(</a:t>
            </a:r>
            <a:r>
              <a:rPr lang="en-US" altLang="zh-CN" sz="2800" dirty="0" err="1" smtClean="0"/>
              <a:t>istream</a:t>
            </a:r>
            <a:r>
              <a:rPr lang="en-US" altLang="zh-CN" sz="2800" dirty="0" smtClean="0"/>
              <a:t> &amp;, Complex &amp;);</a:t>
            </a:r>
            <a:endParaRPr lang="zh-CN" altLang="zh-CN" sz="2800" dirty="0" smtClean="0"/>
          </a:p>
          <a:p>
            <a:pPr>
              <a:buFont typeface="Wingdings 2" panose="05020102010507070707" pitchFamily="18" charset="2"/>
              <a:buNone/>
            </a:pPr>
            <a:r>
              <a:rPr lang="en-US" altLang="zh-CN" sz="2800" dirty="0" smtClean="0"/>
              <a:t>  private:</a:t>
            </a:r>
            <a:endParaRPr lang="zh-CN" altLang="zh-CN" sz="2800" dirty="0" smtClean="0"/>
          </a:p>
          <a:p>
            <a:pPr>
              <a:buFont typeface="Wingdings 2" panose="05020102010507070707" pitchFamily="18" charset="2"/>
              <a:buNone/>
            </a:pPr>
            <a:r>
              <a:rPr lang="en-US" altLang="zh-CN" sz="2800" dirty="0" smtClean="0"/>
              <a:t>     double real;</a:t>
            </a:r>
            <a:endParaRPr lang="zh-CN" altLang="zh-CN" sz="2800" dirty="0" smtClean="0"/>
          </a:p>
          <a:p>
            <a:pPr>
              <a:buFont typeface="Wingdings 2" panose="05020102010507070707" pitchFamily="18" charset="2"/>
              <a:buNone/>
            </a:pPr>
            <a:r>
              <a:rPr lang="en-US" altLang="zh-CN" sz="2800" dirty="0" smtClean="0"/>
              <a:t>     double </a:t>
            </a:r>
            <a:r>
              <a:rPr lang="en-US" altLang="zh-CN" sz="2800" dirty="0" err="1" smtClean="0"/>
              <a:t>imag</a:t>
            </a:r>
            <a:r>
              <a:rPr lang="en-US" altLang="zh-CN" sz="2800" dirty="0" smtClean="0"/>
              <a:t>;</a:t>
            </a:r>
            <a:endParaRPr lang="zh-CN" altLang="zh-CN" sz="2800" dirty="0" smtClean="0"/>
          </a:p>
          <a:p>
            <a:pPr>
              <a:buFont typeface="Wingdings 2" panose="05020102010507070707" pitchFamily="18" charset="2"/>
              <a:buNone/>
            </a:pPr>
            <a:r>
              <a:rPr lang="en-US" altLang="zh-CN" sz="2800" dirty="0" smtClean="0"/>
              <a:t>  };</a:t>
            </a:r>
            <a:endParaRPr lang="zh-CN" altLang="zh-CN" sz="2800" dirty="0" smtClean="0"/>
          </a:p>
          <a:p>
            <a:pPr>
              <a:buFont typeface="Wingdings 2" panose="05020102010507070707" pitchFamily="18" charset="2"/>
              <a:buNone/>
            </a:pPr>
            <a:endParaRPr lang="zh-CN" altLang="zh-CN" sz="2800" dirty="0" smtClean="0"/>
          </a:p>
          <a:p>
            <a:pPr>
              <a:buFont typeface="Wingdings 2" panose="05020102010507070707" pitchFamily="18" charset="2"/>
              <a:buNone/>
            </a:pPr>
            <a:endParaRPr lang="zh-CN" altLang="zh-CN" sz="2800" dirty="0" smtClean="0"/>
          </a:p>
          <a:p>
            <a:endParaRPr lang="zh-CN" altLang="en-US" sz="2800" dirty="0" smtClean="0"/>
          </a:p>
        </p:txBody>
      </p:sp>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6.2.7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流插入运算符和流提取运算符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2202440"/>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8" name="文本框 6"/>
            <p:cNvSpPr txBox="1"/>
            <p:nvPr/>
          </p:nvSpPr>
          <p:spPr>
            <a:xfrm>
              <a:off x="610445" y="304451"/>
              <a:ext cx="569115" cy="526614"/>
            </a:xfrm>
            <a:prstGeom prst="rect">
              <a:avLst/>
            </a:prstGeom>
            <a:noFill/>
          </p:spPr>
          <p:txBody>
            <a:bodyPr wrap="square" lIns="91440" tIns="45720" rIns="91440" bIns="45720" rtlCol="0">
              <a:spAutoFit/>
            </a:bodyPr>
            <a:lstStyle/>
            <a:p>
              <a:r>
                <a:rPr lang="en-US" altLang="zh-CN" sz="10000" dirty="0">
                  <a:solidFill>
                    <a:prstClr val="white">
                      <a:lumMod val="95000"/>
                    </a:prstClr>
                  </a:solidFill>
                  <a:latin typeface="Impact" panose="020B0806030902050204" pitchFamily="34" charset="0"/>
                </a:rPr>
                <a:t>6.1</a:t>
              </a:r>
              <a:endParaRPr lang="zh-CN" altLang="en-US" sz="10000" dirty="0">
                <a:solidFill>
                  <a:prstClr val="white">
                    <a:lumMod val="95000"/>
                  </a:prstClr>
                </a:solidFill>
                <a:latin typeface="Impact" panose="020B0806030902050204" pitchFamily="34" charset="0"/>
              </a:endParaRPr>
            </a:p>
          </p:txBody>
        </p:sp>
      </p:grpSp>
      <p:sp>
        <p:nvSpPr>
          <p:cNvPr id="49" name="TextBox 48"/>
          <p:cNvSpPr txBox="1"/>
          <p:nvPr/>
        </p:nvSpPr>
        <p:spPr>
          <a:xfrm>
            <a:off x="4098907" y="2982793"/>
            <a:ext cx="6733877" cy="830999"/>
          </a:xfrm>
          <a:prstGeom prst="rect">
            <a:avLst/>
          </a:prstGeom>
          <a:noFill/>
        </p:spPr>
        <p:txBody>
          <a:bodyPr wrap="square" lIns="91445" tIns="45721" rIns="91445" bIns="45721" rtlCol="0">
            <a:spAutoFit/>
          </a:bodyPr>
          <a:lstStyle/>
          <a:p>
            <a:r>
              <a:rPr lang="zh-CN" altLang="en-US" sz="4800" b="1" dirty="0">
                <a:solidFill>
                  <a:prstClr val="black">
                    <a:lumMod val="75000"/>
                    <a:lumOff val="25000"/>
                  </a:prstClr>
                </a:solidFill>
                <a:latin typeface="微软雅黑" panose="020B0503020204020204" pitchFamily="34" charset="-122"/>
                <a:ea typeface="微软雅黑" panose="020B0503020204020204" pitchFamily="34" charset="-122"/>
              </a:rPr>
              <a:t>多态性</a:t>
            </a:r>
            <a:endParaRPr lang="en-GB" altLang="zh-CN" sz="48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6" name="组合 5"/>
          <p:cNvGrpSpPr/>
          <p:nvPr/>
        </p:nvGrpSpPr>
        <p:grpSpPr>
          <a:xfrm>
            <a:off x="6192011" y="1700284"/>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9" name="组合 8"/>
          <p:cNvGrpSpPr/>
          <p:nvPr/>
        </p:nvGrpSpPr>
        <p:grpSpPr>
          <a:xfrm>
            <a:off x="7056107"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4" name="组合 3"/>
          <p:cNvGrpSpPr/>
          <p:nvPr/>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5" name="组合 4"/>
          <p:cNvGrpSpPr/>
          <p:nvPr/>
        </p:nvGrpSpPr>
        <p:grpSpPr>
          <a:xfrm>
            <a:off x="5327915"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lt">
                                    <p:tmPct val="30000"/>
                                  </p:iterate>
                                  <p:childTnLst>
                                    <p:set>
                                      <p:cBhvr>
                                        <p:cTn id="6" dur="1" fill="hold">
                                          <p:stCondLst>
                                            <p:cond delay="0"/>
                                          </p:stCondLst>
                                        </p:cTn>
                                        <p:tgtEl>
                                          <p:spTgt spid="49"/>
                                        </p:tgtEl>
                                        <p:attrNameLst>
                                          <p:attrName>style.visibility</p:attrName>
                                        </p:attrNameLst>
                                      </p:cBhvr>
                                      <p:to>
                                        <p:strVal val="visible"/>
                                      </p:to>
                                    </p:set>
                                    <p:animEffect transition="in" filter="wipe(left)">
                                      <p:cBhvr>
                                        <p:cTn id="7" dur="200"/>
                                        <p:tgtEl>
                                          <p:spTgt spid="49"/>
                                        </p:tgtEl>
                                      </p:cBhvr>
                                    </p:animEffect>
                                  </p:childTnLst>
                                </p:cTn>
                              </p:par>
                            </p:childTnLst>
                          </p:cTn>
                        </p:par>
                        <p:par>
                          <p:cTn id="8" fill="hold">
                            <p:stCondLst>
                              <p:cond delay="319"/>
                            </p:stCondLst>
                            <p:childTnLst>
                              <p:par>
                                <p:cTn id="9" presetID="2" presetClass="entr" presetSubtype="8"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800" fill="hold"/>
                                        <p:tgtEl>
                                          <p:spTgt spid="42"/>
                                        </p:tgtEl>
                                        <p:attrNameLst>
                                          <p:attrName>ppt_x</p:attrName>
                                        </p:attrNameLst>
                                      </p:cBhvr>
                                      <p:tavLst>
                                        <p:tav tm="0">
                                          <p:val>
                                            <p:strVal val="0-#ppt_w/2"/>
                                          </p:val>
                                        </p:tav>
                                        <p:tav tm="100000">
                                          <p:val>
                                            <p:strVal val="#ppt_x"/>
                                          </p:val>
                                        </p:tav>
                                      </p:tavLst>
                                    </p:anim>
                                    <p:anim calcmode="lin" valueType="num">
                                      <p:cBhvr additive="base">
                                        <p:cTn id="12" dur="800" fill="hold"/>
                                        <p:tgtEl>
                                          <p:spTgt spid="42"/>
                                        </p:tgtEl>
                                        <p:attrNameLst>
                                          <p:attrName>ppt_y</p:attrName>
                                        </p:attrNameLst>
                                      </p:cBhvr>
                                      <p:tavLst>
                                        <p:tav tm="0">
                                          <p:val>
                                            <p:strVal val="#ppt_y"/>
                                          </p:val>
                                        </p:tav>
                                        <p:tav tm="100000">
                                          <p:val>
                                            <p:strVal val="#ppt_y"/>
                                          </p:val>
                                        </p:tav>
                                      </p:tavLst>
                                    </p:anim>
                                  </p:childTnLst>
                                </p:cTn>
                              </p:par>
                            </p:childTnLst>
                          </p:cTn>
                        </p:par>
                        <p:par>
                          <p:cTn id="13" fill="hold">
                            <p:stCondLst>
                              <p:cond delay="1319"/>
                            </p:stCondLst>
                            <p:childTnLst>
                              <p:par>
                                <p:cTn id="14" presetID="53" presetClass="entr" presetSubtype="16"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p:cTn id="16" dur="500" fill="hold"/>
                                        <p:tgtEl>
                                          <p:spTgt spid="4"/>
                                        </p:tgtEl>
                                        <p:attrNameLst>
                                          <p:attrName>ppt_w</p:attrName>
                                        </p:attrNameLst>
                                      </p:cBhvr>
                                      <p:tavLst>
                                        <p:tav tm="0">
                                          <p:val>
                                            <p:fltVal val="0"/>
                                          </p:val>
                                        </p:tav>
                                        <p:tav tm="100000">
                                          <p:val>
                                            <p:strVal val="#ppt_w"/>
                                          </p:val>
                                        </p:tav>
                                      </p:tavLst>
                                    </p:anim>
                                    <p:anim calcmode="lin" valueType="num">
                                      <p:cBhvr>
                                        <p:cTn id="17" dur="500" fill="hold"/>
                                        <p:tgtEl>
                                          <p:spTgt spid="4"/>
                                        </p:tgtEl>
                                        <p:attrNameLst>
                                          <p:attrName>ppt_h</p:attrName>
                                        </p:attrNameLst>
                                      </p:cBhvr>
                                      <p:tavLst>
                                        <p:tav tm="0">
                                          <p:val>
                                            <p:fltVal val="0"/>
                                          </p:val>
                                        </p:tav>
                                        <p:tav tm="100000">
                                          <p:val>
                                            <p:strVal val="#ppt_h"/>
                                          </p:val>
                                        </p:tav>
                                      </p:tavLst>
                                    </p:anim>
                                    <p:animEffect transition="in" filter="fade">
                                      <p:cBhvr>
                                        <p:cTn id="18" dur="500"/>
                                        <p:tgtEl>
                                          <p:spTgt spid="4"/>
                                        </p:tgtEl>
                                      </p:cBhvr>
                                    </p:animEffect>
                                  </p:childTnLst>
                                </p:cTn>
                              </p:par>
                              <p:par>
                                <p:cTn id="19" presetID="53" presetClass="entr" presetSubtype="16" fill="hold" nodeType="withEffect">
                                  <p:stCondLst>
                                    <p:cond delay="20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par>
                                <p:cTn id="24" presetID="53" presetClass="entr" presetSubtype="16" fill="hold" nodeType="withEffect">
                                  <p:stCondLst>
                                    <p:cond delay="40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par>
                                <p:cTn id="29" presetID="53" presetClass="entr" presetSubtype="16" fill="hold" nodeType="withEffect">
                                  <p:stCondLst>
                                    <p:cond delay="60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par>
                                <p:cTn id="34" presetID="53" presetClass="entr" presetSubtype="16" fill="hold" nodeType="withEffect">
                                  <p:stCondLst>
                                    <p:cond delay="800"/>
                                  </p:stCondLst>
                                  <p:childTnLst>
                                    <p:set>
                                      <p:cBhvr>
                                        <p:cTn id="35" dur="1" fill="hold">
                                          <p:stCondLst>
                                            <p:cond delay="0"/>
                                          </p:stCondLst>
                                        </p:cTn>
                                        <p:tgtEl>
                                          <p:spTgt spid="7"/>
                                        </p:tgtEl>
                                        <p:attrNameLst>
                                          <p:attrName>style.visibility</p:attrName>
                                        </p:attrNameLst>
                                      </p:cBhvr>
                                      <p:to>
                                        <p:strVal val="visible"/>
                                      </p:to>
                                    </p:set>
                                    <p:anim calcmode="lin" valueType="num">
                                      <p:cBhvr>
                                        <p:cTn id="36" dur="500" fill="hold"/>
                                        <p:tgtEl>
                                          <p:spTgt spid="7"/>
                                        </p:tgtEl>
                                        <p:attrNameLst>
                                          <p:attrName>ppt_w</p:attrName>
                                        </p:attrNameLst>
                                      </p:cBhvr>
                                      <p:tavLst>
                                        <p:tav tm="0">
                                          <p:val>
                                            <p:fltVal val="0"/>
                                          </p:val>
                                        </p:tav>
                                        <p:tav tm="100000">
                                          <p:val>
                                            <p:strVal val="#ppt_w"/>
                                          </p:val>
                                        </p:tav>
                                      </p:tavLst>
                                    </p:anim>
                                    <p:anim calcmode="lin" valueType="num">
                                      <p:cBhvr>
                                        <p:cTn id="37" dur="500" fill="hold"/>
                                        <p:tgtEl>
                                          <p:spTgt spid="7"/>
                                        </p:tgtEl>
                                        <p:attrNameLst>
                                          <p:attrName>ppt_h</p:attrName>
                                        </p:attrNameLst>
                                      </p:cBhvr>
                                      <p:tavLst>
                                        <p:tav tm="0">
                                          <p:val>
                                            <p:fltVal val="0"/>
                                          </p:val>
                                        </p:tav>
                                        <p:tav tm="100000">
                                          <p:val>
                                            <p:strVal val="#ppt_h"/>
                                          </p:val>
                                        </p:tav>
                                      </p:tavLst>
                                    </p:anim>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62742" y="2285999"/>
            <a:ext cx="8632372" cy="4401205"/>
          </a:xfrm>
          <a:prstGeom prst="rect">
            <a:avLst/>
          </a:prstGeom>
          <a:noFill/>
        </p:spPr>
        <p:txBody>
          <a:bodyPr wrap="square" rtlCol="0">
            <a:spAutoFit/>
          </a:bodyPr>
          <a:lstStyle/>
          <a:p>
            <a:pPr lvl="0"/>
            <a:r>
              <a:rPr lang="en-US" altLang="zh-CN" sz="2800" dirty="0" err="1">
                <a:solidFill>
                  <a:prstClr val="black"/>
                </a:solidFill>
              </a:rPr>
              <a:t>ostream</a:t>
            </a:r>
            <a:r>
              <a:rPr lang="en-US" altLang="zh-CN" sz="2800" dirty="0">
                <a:solidFill>
                  <a:prstClr val="black"/>
                </a:solidFill>
              </a:rPr>
              <a:t>&amp; operator&lt;&lt;(</a:t>
            </a:r>
            <a:r>
              <a:rPr lang="en-US" altLang="zh-CN" sz="2800" dirty="0" err="1">
                <a:solidFill>
                  <a:prstClr val="black"/>
                </a:solidFill>
              </a:rPr>
              <a:t>ostream</a:t>
            </a:r>
            <a:r>
              <a:rPr lang="en-US" altLang="zh-CN" sz="2800" dirty="0">
                <a:solidFill>
                  <a:prstClr val="black"/>
                </a:solidFill>
              </a:rPr>
              <a:t> &amp; output, Complex &amp;c)</a:t>
            </a:r>
            <a:endParaRPr lang="zh-CN" altLang="zh-CN" sz="2800" dirty="0">
              <a:solidFill>
                <a:prstClr val="black"/>
              </a:solidFill>
            </a:endParaRPr>
          </a:p>
          <a:p>
            <a:pPr lvl="0"/>
            <a:r>
              <a:rPr lang="en-US" altLang="zh-CN" sz="2800" dirty="0">
                <a:solidFill>
                  <a:prstClr val="black"/>
                </a:solidFill>
              </a:rPr>
              <a:t>{ output&lt;&lt;"("&lt;&lt;</a:t>
            </a:r>
            <a:r>
              <a:rPr lang="en-US" altLang="zh-CN" sz="2800" dirty="0" err="1">
                <a:solidFill>
                  <a:prstClr val="black"/>
                </a:solidFill>
              </a:rPr>
              <a:t>c.real</a:t>
            </a:r>
            <a:r>
              <a:rPr lang="en-US" altLang="zh-CN" sz="2800" dirty="0">
                <a:solidFill>
                  <a:prstClr val="black"/>
                </a:solidFill>
              </a:rPr>
              <a:t>&lt;&lt;"+"&lt;&lt;</a:t>
            </a:r>
            <a:r>
              <a:rPr lang="en-US" altLang="zh-CN" sz="2800" dirty="0" err="1">
                <a:solidFill>
                  <a:prstClr val="black"/>
                </a:solidFill>
              </a:rPr>
              <a:t>c.imag</a:t>
            </a:r>
            <a:r>
              <a:rPr lang="en-US" altLang="zh-CN" sz="2800" dirty="0">
                <a:solidFill>
                  <a:prstClr val="black"/>
                </a:solidFill>
              </a:rPr>
              <a:t>&lt;&lt;</a:t>
            </a:r>
            <a:r>
              <a:rPr lang="en-US" altLang="zh-CN" sz="2800" dirty="0" err="1">
                <a:solidFill>
                  <a:prstClr val="black"/>
                </a:solidFill>
              </a:rPr>
              <a:t>"i</a:t>
            </a:r>
            <a:r>
              <a:rPr lang="en-US" altLang="zh-CN" sz="2800" dirty="0">
                <a:solidFill>
                  <a:prstClr val="black"/>
                </a:solidFill>
              </a:rPr>
              <a:t>)";</a:t>
            </a:r>
            <a:endParaRPr lang="zh-CN" altLang="zh-CN" sz="2800" dirty="0">
              <a:solidFill>
                <a:prstClr val="black"/>
              </a:solidFill>
            </a:endParaRPr>
          </a:p>
          <a:p>
            <a:pPr lvl="0"/>
            <a:r>
              <a:rPr lang="en-US" altLang="zh-CN" sz="2800" dirty="0">
                <a:solidFill>
                  <a:prstClr val="black"/>
                </a:solidFill>
              </a:rPr>
              <a:t> return output;</a:t>
            </a:r>
            <a:endParaRPr lang="zh-CN" altLang="zh-CN" sz="2800" dirty="0">
              <a:solidFill>
                <a:prstClr val="black"/>
              </a:solidFill>
            </a:endParaRPr>
          </a:p>
          <a:p>
            <a:pPr lvl="0"/>
            <a:r>
              <a:rPr lang="en-US" altLang="zh-CN" sz="2800" dirty="0">
                <a:solidFill>
                  <a:prstClr val="black"/>
                </a:solidFill>
              </a:rPr>
              <a:t>}</a:t>
            </a:r>
            <a:endParaRPr lang="zh-CN" altLang="zh-CN" sz="2800" dirty="0">
              <a:solidFill>
                <a:prstClr val="black"/>
              </a:solidFill>
            </a:endParaRPr>
          </a:p>
          <a:p>
            <a:pPr lvl="0"/>
            <a:r>
              <a:rPr lang="en-US" altLang="zh-CN" sz="2800" dirty="0" err="1">
                <a:solidFill>
                  <a:prstClr val="black"/>
                </a:solidFill>
              </a:rPr>
              <a:t>istream</a:t>
            </a:r>
            <a:r>
              <a:rPr lang="en-US" altLang="zh-CN" sz="2800" dirty="0">
                <a:solidFill>
                  <a:prstClr val="black"/>
                </a:solidFill>
              </a:rPr>
              <a:t>&amp; operator&gt;&gt;(</a:t>
            </a:r>
            <a:r>
              <a:rPr lang="en-US" altLang="zh-CN" sz="2800" dirty="0" err="1">
                <a:solidFill>
                  <a:prstClr val="black"/>
                </a:solidFill>
              </a:rPr>
              <a:t>istream</a:t>
            </a:r>
            <a:r>
              <a:rPr lang="en-US" altLang="zh-CN" sz="2800" dirty="0">
                <a:solidFill>
                  <a:prstClr val="black"/>
                </a:solidFill>
              </a:rPr>
              <a:t> &amp; input, Complex &amp;c)</a:t>
            </a:r>
            <a:endParaRPr lang="zh-CN" altLang="zh-CN" sz="2800" dirty="0">
              <a:solidFill>
                <a:prstClr val="black"/>
              </a:solidFill>
            </a:endParaRPr>
          </a:p>
          <a:p>
            <a:pPr lvl="0"/>
            <a:r>
              <a:rPr lang="en-US" altLang="zh-CN" sz="2800" dirty="0">
                <a:solidFill>
                  <a:prstClr val="black"/>
                </a:solidFill>
              </a:rPr>
              <a:t>{ </a:t>
            </a:r>
            <a:r>
              <a:rPr lang="en-US" altLang="zh-CN" sz="2800" dirty="0" err="1">
                <a:solidFill>
                  <a:prstClr val="black"/>
                </a:solidFill>
              </a:rPr>
              <a:t>cout</a:t>
            </a:r>
            <a:r>
              <a:rPr lang="en-US" altLang="zh-CN" sz="2800" dirty="0">
                <a:solidFill>
                  <a:prstClr val="black"/>
                </a:solidFill>
              </a:rPr>
              <a:t>&lt;&lt;"input real part and imaginary part of complex number:";</a:t>
            </a:r>
            <a:endParaRPr lang="zh-CN" altLang="zh-CN" sz="2800" dirty="0">
              <a:solidFill>
                <a:prstClr val="black"/>
              </a:solidFill>
            </a:endParaRPr>
          </a:p>
          <a:p>
            <a:pPr lvl="0"/>
            <a:r>
              <a:rPr lang="en-US" altLang="zh-CN" sz="2800" dirty="0">
                <a:solidFill>
                  <a:prstClr val="black"/>
                </a:solidFill>
              </a:rPr>
              <a:t> input&gt;&gt;</a:t>
            </a:r>
            <a:r>
              <a:rPr lang="en-US" altLang="zh-CN" sz="2800" dirty="0" err="1">
                <a:solidFill>
                  <a:prstClr val="black"/>
                </a:solidFill>
              </a:rPr>
              <a:t>c.real</a:t>
            </a:r>
            <a:r>
              <a:rPr lang="en-US" altLang="zh-CN" sz="2800" dirty="0">
                <a:solidFill>
                  <a:prstClr val="black"/>
                </a:solidFill>
              </a:rPr>
              <a:t>&gt;&gt;</a:t>
            </a:r>
            <a:r>
              <a:rPr lang="en-US" altLang="zh-CN" sz="2800" dirty="0" err="1">
                <a:solidFill>
                  <a:prstClr val="black"/>
                </a:solidFill>
              </a:rPr>
              <a:t>c.imag</a:t>
            </a:r>
            <a:r>
              <a:rPr lang="en-US" altLang="zh-CN" sz="2800" dirty="0">
                <a:solidFill>
                  <a:prstClr val="black"/>
                </a:solidFill>
              </a:rPr>
              <a:t>;</a:t>
            </a:r>
            <a:endParaRPr lang="zh-CN" altLang="zh-CN" sz="2800" dirty="0">
              <a:solidFill>
                <a:prstClr val="black"/>
              </a:solidFill>
            </a:endParaRPr>
          </a:p>
          <a:p>
            <a:pPr lvl="0"/>
            <a:r>
              <a:rPr lang="en-US" altLang="zh-CN" sz="2800" dirty="0">
                <a:solidFill>
                  <a:prstClr val="black"/>
                </a:solidFill>
              </a:rPr>
              <a:t> return input;</a:t>
            </a:r>
            <a:endParaRPr lang="zh-CN" altLang="zh-CN" sz="2800" dirty="0">
              <a:solidFill>
                <a:prstClr val="black"/>
              </a:solidFill>
            </a:endParaRPr>
          </a:p>
          <a:p>
            <a:pPr lvl="0"/>
            <a:r>
              <a:rPr lang="en-US" altLang="zh-CN" sz="2800" dirty="0">
                <a:solidFill>
                  <a:prstClr val="black"/>
                </a:solidFill>
              </a:rPr>
              <a:t>}</a:t>
            </a:r>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标题 1"/>
          <p:cNvSpPr txBox="1"/>
          <p:nvPr/>
        </p:nvSpPr>
        <p:spPr>
          <a:xfrm>
            <a:off x="1001485" y="1243466"/>
            <a:ext cx="9154885" cy="792162"/>
          </a:xfrm>
          <a:prstGeom prst="rect">
            <a:avLst/>
          </a:prstGeom>
        </p:spPr>
        <p:txBody>
          <a:bodyPr/>
          <a:lstStyle>
            <a:lvl1pPr algn="ctr" defTabSz="1218565" rtl="0" eaLnBrk="1" latinLnBrk="0" hangingPunct="1">
              <a:spcBef>
                <a:spcPct val="0"/>
              </a:spcBef>
              <a:buNone/>
              <a:defRPr sz="5865" kern="1200">
                <a:solidFill>
                  <a:schemeClr val="tx1"/>
                </a:solidFill>
                <a:latin typeface="+mj-lt"/>
                <a:ea typeface="+mj-ea"/>
                <a:cs typeface="+mj-cs"/>
              </a:defRPr>
            </a:lvl1pPr>
          </a:lstStyle>
          <a:p>
            <a:pPr algn="l"/>
            <a:r>
              <a:rPr lang="zh-CN" altLang="zh-CN" sz="2800" b="1" dirty="0" smtClean="0"/>
              <a:t>【例</a:t>
            </a:r>
            <a:r>
              <a:rPr lang="en-US" altLang="zh-CN" sz="2800" b="1" dirty="0" smtClean="0"/>
              <a:t>6-6</a:t>
            </a:r>
            <a:r>
              <a:rPr lang="zh-CN" altLang="zh-CN" sz="2800" b="1" dirty="0" smtClean="0"/>
              <a:t>】 用友元函数重载流插入运算符“&lt;&lt;”和流提取运算符“&gt;&gt;”。</a:t>
            </a:r>
            <a:r>
              <a:rPr lang="zh-CN" altLang="en-US" sz="2800" b="1" dirty="0" smtClean="0"/>
              <a:t>（续）</a:t>
            </a:r>
            <a:endParaRPr lang="zh-CN" altLang="en-US" sz="2800" b="1" dirty="0" smtClean="0"/>
          </a:p>
        </p:txBody>
      </p:sp>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6.2.7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流插入运算符和流提取运算符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403246" y="938213"/>
            <a:ext cx="11387402" cy="792162"/>
          </a:xfrm>
          <a:prstGeom prst="rect">
            <a:avLst/>
          </a:prstGeom>
        </p:spPr>
        <p:txBody>
          <a:bodyPr/>
          <a:lstStyle>
            <a:lvl1pPr algn="ctr" defTabSz="1218565" rtl="0" eaLnBrk="1" latinLnBrk="0" hangingPunct="1">
              <a:spcBef>
                <a:spcPct val="0"/>
              </a:spcBef>
              <a:buNone/>
              <a:defRPr sz="5865" kern="1200">
                <a:solidFill>
                  <a:schemeClr val="tx1"/>
                </a:solidFill>
                <a:latin typeface="+mj-lt"/>
                <a:ea typeface="+mj-ea"/>
                <a:cs typeface="+mj-cs"/>
              </a:defRPr>
            </a:lvl1pPr>
          </a:lstStyle>
          <a:p>
            <a:pPr algn="l"/>
            <a:r>
              <a:rPr lang="zh-CN" altLang="zh-CN" sz="2400" b="1" dirty="0" smtClean="0"/>
              <a:t>【例</a:t>
            </a:r>
            <a:r>
              <a:rPr lang="en-US" altLang="zh-CN" sz="2400" b="1" dirty="0" smtClean="0"/>
              <a:t>6-6</a:t>
            </a:r>
            <a:r>
              <a:rPr lang="zh-CN" altLang="zh-CN" sz="2400" b="1" dirty="0" smtClean="0"/>
              <a:t>】 用友元函数重载流插入运算符“&lt;&lt;”和流提取运算符“&gt;&gt;”</a:t>
            </a:r>
            <a:r>
              <a:rPr lang="en-US" altLang="zh-CN" sz="2400" b="1" dirty="0" smtClean="0"/>
              <a:t>(</a:t>
            </a:r>
            <a:r>
              <a:rPr lang="zh-CN" altLang="en-US" sz="2400" b="1" dirty="0" smtClean="0"/>
              <a:t>续</a:t>
            </a:r>
            <a:r>
              <a:rPr lang="en-US" altLang="zh-CN" sz="2400" b="1" dirty="0" smtClean="0"/>
              <a:t>)</a:t>
            </a:r>
            <a:endParaRPr lang="zh-CN" altLang="en-US" sz="2400" b="1" dirty="0" smtClean="0"/>
          </a:p>
        </p:txBody>
      </p:sp>
      <p:sp>
        <p:nvSpPr>
          <p:cNvPr id="3" name="内容占位符 2"/>
          <p:cNvSpPr txBox="1"/>
          <p:nvPr/>
        </p:nvSpPr>
        <p:spPr>
          <a:xfrm>
            <a:off x="761053" y="1486156"/>
            <a:ext cx="10223105" cy="4840287"/>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buFont typeface="Wingdings 2" panose="05020102010507070707" pitchFamily="18" charset="2"/>
              <a:buNone/>
            </a:pPr>
            <a:r>
              <a:rPr lang="en-US" altLang="zh-CN" sz="2400" b="1" dirty="0" err="1" smtClean="0">
                <a:latin typeface="+mn-ea"/>
              </a:rPr>
              <a:t>int</a:t>
            </a:r>
            <a:r>
              <a:rPr lang="en-US" altLang="zh-CN" sz="2400" b="1" dirty="0" smtClean="0">
                <a:latin typeface="+mn-ea"/>
              </a:rPr>
              <a:t> main()</a:t>
            </a:r>
            <a:endParaRPr lang="zh-CN" altLang="zh-CN" sz="2400" b="1" dirty="0" smtClean="0">
              <a:latin typeface="+mn-ea"/>
            </a:endParaRPr>
          </a:p>
          <a:p>
            <a:pPr>
              <a:buFont typeface="Wingdings 2" panose="05020102010507070707" pitchFamily="18" charset="2"/>
              <a:buNone/>
            </a:pPr>
            <a:r>
              <a:rPr lang="en-US" altLang="zh-CN" sz="2400" b="1" dirty="0" smtClean="0">
                <a:latin typeface="+mn-ea"/>
              </a:rPr>
              <a:t>{</a:t>
            </a:r>
            <a:endParaRPr lang="en-US" altLang="zh-CN" sz="2400" b="1" dirty="0" smtClean="0">
              <a:latin typeface="+mn-ea"/>
            </a:endParaRPr>
          </a:p>
          <a:p>
            <a:pPr>
              <a:buFont typeface="Wingdings 2" panose="05020102010507070707" pitchFamily="18" charset="2"/>
              <a:buNone/>
            </a:pPr>
            <a:r>
              <a:rPr lang="en-US" altLang="zh-CN" sz="2400" b="1" dirty="0" smtClean="0">
                <a:latin typeface="+mn-ea"/>
              </a:rPr>
              <a:t>	Complex c1,c2;</a:t>
            </a:r>
            <a:endParaRPr lang="zh-CN" altLang="zh-CN" sz="2400" b="1" dirty="0" smtClean="0">
              <a:latin typeface="+mn-ea"/>
            </a:endParaRPr>
          </a:p>
          <a:p>
            <a:pPr>
              <a:buFont typeface="Wingdings 2" panose="05020102010507070707" pitchFamily="18" charset="2"/>
              <a:buNone/>
            </a:pPr>
            <a:r>
              <a:rPr lang="en-US" altLang="zh-CN" sz="2400" b="1" dirty="0" smtClean="0">
                <a:latin typeface="+mn-ea"/>
              </a:rPr>
              <a:t>	</a:t>
            </a:r>
            <a:r>
              <a:rPr lang="en-US" altLang="zh-CN" sz="2400" b="1" dirty="0" err="1" smtClean="0">
                <a:latin typeface="+mn-ea"/>
              </a:rPr>
              <a:t>cin</a:t>
            </a:r>
            <a:r>
              <a:rPr lang="en-US" altLang="zh-CN" sz="2400" b="1" dirty="0" smtClean="0">
                <a:latin typeface="+mn-ea"/>
              </a:rPr>
              <a:t>&gt;&gt;c1&gt;&gt;c2;</a:t>
            </a:r>
            <a:endParaRPr lang="zh-CN" altLang="zh-CN" sz="2400" b="1" dirty="0" smtClean="0">
              <a:latin typeface="+mn-ea"/>
            </a:endParaRPr>
          </a:p>
          <a:p>
            <a:pPr>
              <a:buFont typeface="Wingdings 2" panose="05020102010507070707" pitchFamily="18" charset="2"/>
              <a:buNone/>
            </a:pPr>
            <a:r>
              <a:rPr lang="en-US" altLang="zh-CN" sz="2400" b="1" dirty="0" smtClean="0">
                <a:latin typeface="+mn-ea"/>
              </a:rPr>
              <a:t>   </a:t>
            </a:r>
            <a:r>
              <a:rPr lang="en-US" altLang="zh-CN" sz="2400" b="1" dirty="0" err="1" smtClean="0">
                <a:latin typeface="+mn-ea"/>
              </a:rPr>
              <a:t>cout</a:t>
            </a:r>
            <a:r>
              <a:rPr lang="en-US" altLang="zh-CN" sz="2400" b="1" dirty="0" smtClean="0">
                <a:latin typeface="+mn-ea"/>
              </a:rPr>
              <a:t>&lt;&lt;"c1="&lt;&lt;c1&lt;&lt;</a:t>
            </a:r>
            <a:r>
              <a:rPr lang="en-US" altLang="zh-CN" sz="2400" b="1" dirty="0" err="1" smtClean="0">
                <a:latin typeface="+mn-ea"/>
              </a:rPr>
              <a:t>endl</a:t>
            </a:r>
            <a:r>
              <a:rPr lang="en-US" altLang="zh-CN" sz="2400" b="1" dirty="0" smtClean="0">
                <a:latin typeface="+mn-ea"/>
              </a:rPr>
              <a:t>;</a:t>
            </a:r>
            <a:endParaRPr lang="zh-CN" altLang="zh-CN" sz="2400" b="1" dirty="0" smtClean="0">
              <a:latin typeface="+mn-ea"/>
            </a:endParaRPr>
          </a:p>
          <a:p>
            <a:pPr>
              <a:buFont typeface="Wingdings 2" panose="05020102010507070707" pitchFamily="18" charset="2"/>
              <a:buNone/>
            </a:pPr>
            <a:r>
              <a:rPr lang="en-US" altLang="zh-CN" sz="2400" b="1" dirty="0" smtClean="0">
                <a:latin typeface="+mn-ea"/>
              </a:rPr>
              <a:t>   </a:t>
            </a:r>
            <a:r>
              <a:rPr lang="en-US" altLang="zh-CN" sz="2400" b="1" dirty="0" err="1" smtClean="0">
                <a:latin typeface="+mn-ea"/>
              </a:rPr>
              <a:t>cout</a:t>
            </a:r>
            <a:r>
              <a:rPr lang="en-US" altLang="zh-CN" sz="2400" b="1" dirty="0" smtClean="0">
                <a:latin typeface="+mn-ea"/>
              </a:rPr>
              <a:t>&lt;&lt;"c2="&lt;&lt;c2&lt;&lt;</a:t>
            </a:r>
            <a:r>
              <a:rPr lang="en-US" altLang="zh-CN" sz="2400" b="1" dirty="0" err="1" smtClean="0">
                <a:latin typeface="+mn-ea"/>
              </a:rPr>
              <a:t>endl</a:t>
            </a:r>
            <a:r>
              <a:rPr lang="en-US" altLang="zh-CN" sz="2400" b="1" dirty="0" smtClean="0">
                <a:latin typeface="+mn-ea"/>
              </a:rPr>
              <a:t>;</a:t>
            </a:r>
            <a:endParaRPr lang="zh-CN" altLang="zh-CN" sz="2400" b="1" dirty="0" smtClean="0">
              <a:latin typeface="+mn-ea"/>
            </a:endParaRPr>
          </a:p>
          <a:p>
            <a:pPr>
              <a:buFont typeface="Wingdings 2" panose="05020102010507070707" pitchFamily="18" charset="2"/>
              <a:buNone/>
            </a:pPr>
            <a:r>
              <a:rPr lang="en-US" altLang="zh-CN" sz="2400" b="1" dirty="0" smtClean="0">
                <a:latin typeface="+mn-ea"/>
              </a:rPr>
              <a:t>   </a:t>
            </a:r>
            <a:r>
              <a:rPr lang="en-US" altLang="zh-CN" sz="2400" b="1" dirty="0" err="1" smtClean="0">
                <a:latin typeface="+mn-ea"/>
              </a:rPr>
              <a:t>cin.clear</a:t>
            </a:r>
            <a:r>
              <a:rPr lang="en-US" altLang="zh-CN" sz="2400" b="1" dirty="0" smtClean="0">
                <a:latin typeface="+mn-ea"/>
              </a:rPr>
              <a:t>();//</a:t>
            </a:r>
            <a:r>
              <a:rPr lang="zh-CN" altLang="zh-CN" sz="2400" b="1" dirty="0" smtClean="0">
                <a:latin typeface="+mn-ea"/>
              </a:rPr>
              <a:t>以下几行是为了程序运行结束时不自动关闭窗口</a:t>
            </a:r>
            <a:endParaRPr lang="zh-CN" altLang="zh-CN" sz="2400" b="1" dirty="0" smtClean="0">
              <a:latin typeface="+mn-ea"/>
            </a:endParaRPr>
          </a:p>
          <a:p>
            <a:pPr>
              <a:buFont typeface="Wingdings 2" panose="05020102010507070707" pitchFamily="18" charset="2"/>
              <a:buNone/>
            </a:pPr>
            <a:r>
              <a:rPr lang="en-US" altLang="zh-CN" sz="2400" b="1" dirty="0" smtClean="0">
                <a:latin typeface="+mn-ea"/>
              </a:rPr>
              <a:t>   </a:t>
            </a:r>
            <a:r>
              <a:rPr lang="en-US" altLang="zh-CN" sz="2400" b="1" dirty="0" err="1" smtClean="0">
                <a:latin typeface="+mn-ea"/>
              </a:rPr>
              <a:t>cout</a:t>
            </a:r>
            <a:r>
              <a:rPr lang="en-US" altLang="zh-CN" sz="2400" b="1" dirty="0" smtClean="0">
                <a:latin typeface="+mn-ea"/>
              </a:rPr>
              <a:t> &lt;&lt; "Please enter a character to exit\n";</a:t>
            </a:r>
            <a:endParaRPr lang="zh-CN" altLang="zh-CN" sz="2400" b="1" dirty="0" smtClean="0">
              <a:latin typeface="+mn-ea"/>
            </a:endParaRPr>
          </a:p>
          <a:p>
            <a:pPr>
              <a:buFont typeface="Wingdings 2" panose="05020102010507070707" pitchFamily="18" charset="2"/>
              <a:buNone/>
            </a:pPr>
            <a:r>
              <a:rPr lang="en-US" altLang="zh-CN" sz="2400" b="1" dirty="0" smtClean="0">
                <a:latin typeface="+mn-ea"/>
              </a:rPr>
              <a:t>   char </a:t>
            </a:r>
            <a:r>
              <a:rPr lang="en-US" altLang="zh-CN" sz="2400" b="1" dirty="0" err="1" smtClean="0">
                <a:latin typeface="+mn-ea"/>
              </a:rPr>
              <a:t>ch</a:t>
            </a:r>
            <a:r>
              <a:rPr lang="en-US" altLang="zh-CN" sz="2400" b="1" dirty="0" smtClean="0">
                <a:latin typeface="+mn-ea"/>
              </a:rPr>
              <a:t>;</a:t>
            </a:r>
            <a:endParaRPr lang="zh-CN" altLang="zh-CN" sz="2400" b="1" dirty="0" smtClean="0">
              <a:latin typeface="+mn-ea"/>
            </a:endParaRPr>
          </a:p>
          <a:p>
            <a:pPr>
              <a:buFont typeface="Wingdings 2" panose="05020102010507070707" pitchFamily="18" charset="2"/>
              <a:buNone/>
            </a:pPr>
            <a:r>
              <a:rPr lang="en-US" altLang="zh-CN" sz="2400" b="1" dirty="0" smtClean="0">
                <a:latin typeface="+mn-ea"/>
              </a:rPr>
              <a:t>   </a:t>
            </a:r>
            <a:r>
              <a:rPr lang="en-US" altLang="zh-CN" sz="2400" b="1" dirty="0" err="1" smtClean="0">
                <a:latin typeface="+mn-ea"/>
              </a:rPr>
              <a:t>cin</a:t>
            </a:r>
            <a:r>
              <a:rPr lang="en-US" altLang="zh-CN" sz="2400" b="1" dirty="0" smtClean="0">
                <a:latin typeface="+mn-ea"/>
              </a:rPr>
              <a:t> &gt;&gt; </a:t>
            </a:r>
            <a:r>
              <a:rPr lang="en-US" altLang="zh-CN" sz="2400" b="1" dirty="0" err="1" smtClean="0">
                <a:latin typeface="+mn-ea"/>
              </a:rPr>
              <a:t>ch</a:t>
            </a:r>
            <a:r>
              <a:rPr lang="en-US" altLang="zh-CN" sz="2400" b="1" dirty="0" smtClean="0">
                <a:latin typeface="+mn-ea"/>
              </a:rPr>
              <a:t>;</a:t>
            </a:r>
            <a:endParaRPr lang="zh-CN" altLang="zh-CN" sz="2400" b="1" dirty="0" smtClean="0">
              <a:latin typeface="+mn-ea"/>
            </a:endParaRPr>
          </a:p>
          <a:p>
            <a:pPr>
              <a:buFont typeface="Wingdings 2" panose="05020102010507070707" pitchFamily="18" charset="2"/>
              <a:buNone/>
            </a:pPr>
            <a:r>
              <a:rPr lang="en-US" altLang="zh-CN" sz="2400" b="1" dirty="0" smtClean="0">
                <a:latin typeface="+mn-ea"/>
              </a:rPr>
              <a:t>   return 0;</a:t>
            </a:r>
            <a:endParaRPr lang="en-US" altLang="zh-CN" sz="2400" b="1" dirty="0">
              <a:latin typeface="+mn-ea"/>
            </a:endParaRPr>
          </a:p>
          <a:p>
            <a:pPr>
              <a:buFont typeface="Wingdings 2" panose="05020102010507070707" pitchFamily="18" charset="2"/>
              <a:buNone/>
            </a:pPr>
            <a:r>
              <a:rPr lang="en-US" altLang="zh-CN" sz="2400" b="1" dirty="0" smtClean="0">
                <a:latin typeface="+mn-ea"/>
              </a:rPr>
              <a:t>}</a:t>
            </a:r>
            <a:endParaRPr lang="zh-CN" altLang="zh-CN" sz="2400" b="1" dirty="0" smtClean="0">
              <a:latin typeface="+mn-ea"/>
            </a:endParaRPr>
          </a:p>
          <a:p>
            <a:endParaRPr lang="zh-CN" altLang="en-US" sz="2400" dirty="0" smtClean="0"/>
          </a:p>
        </p:txBody>
      </p:sp>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6.2.7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重载</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流插入运算符和流提取运算符</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6.2.8</a:t>
            </a:r>
            <a:r>
              <a:rPr lang="zh-CN" altLang="en-US" sz="4000" dirty="0">
                <a:effectLst>
                  <a:outerShdw blurRad="38100" dist="38100" dir="2700000" algn="tl">
                    <a:srgbClr val="C0C0C0"/>
                  </a:outerShdw>
                </a:effectLst>
              </a:rPr>
              <a:t>下标运算符</a:t>
            </a:r>
            <a:r>
              <a:rPr lang="en-US" altLang="zh-CN" sz="4000" dirty="0">
                <a:effectLst>
                  <a:outerShdw blurRad="38100" dist="38100" dir="2700000" algn="tl">
                    <a:srgbClr val="C0C0C0"/>
                  </a:outerShdw>
                </a:effectLst>
              </a:rPr>
              <a:t>[]</a:t>
            </a:r>
            <a:r>
              <a:rPr lang="zh-CN" altLang="en-US" sz="4000" dirty="0">
                <a:effectLst>
                  <a:outerShdw blurRad="38100" dist="38100" dir="2700000" algn="tl">
                    <a:srgbClr val="C0C0C0"/>
                  </a:outerShdw>
                </a:effectLst>
              </a:rPr>
              <a:t>的重载</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249899" y="925204"/>
            <a:ext cx="11745212" cy="4897437"/>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150000"/>
              </a:lnSpc>
            </a:pPr>
            <a:r>
              <a:rPr lang="zh-CN" altLang="en-US" sz="2800" dirty="0" smtClean="0"/>
              <a:t>在</a:t>
            </a:r>
            <a:r>
              <a:rPr lang="en-US" altLang="zh-CN" sz="2800" dirty="0" smtClean="0"/>
              <a:t>C++</a:t>
            </a:r>
            <a:r>
              <a:rPr lang="zh-CN" altLang="en-US" sz="2800" dirty="0" smtClean="0"/>
              <a:t>中，在重载下标运算符</a:t>
            </a:r>
            <a:r>
              <a:rPr lang="en-US" altLang="zh-CN" sz="2800" dirty="0" smtClean="0"/>
              <a:t>[]</a:t>
            </a:r>
            <a:r>
              <a:rPr lang="zh-CN" altLang="en-US" sz="2800" dirty="0" smtClean="0"/>
              <a:t>时，认为它是一个双目</a:t>
            </a:r>
            <a:r>
              <a:rPr lang="zh-CN" altLang="en-US" sz="2800" b="1" dirty="0">
                <a:solidFill>
                  <a:srgbClr val="FF0000"/>
                </a:solidFill>
                <a:latin typeface="微软雅黑" panose="020B0503020204020204" pitchFamily="34" charset="-122"/>
                <a:ea typeface="微软雅黑" panose="020B0503020204020204" pitchFamily="34" charset="-122"/>
                <a:cs typeface="Open Sans Light" panose="020B0306030504020204" pitchFamily="34" charset="0"/>
              </a:rPr>
              <a:t>运算符</a:t>
            </a:r>
            <a:r>
              <a:rPr lang="zh-CN" altLang="en-US" sz="2800" dirty="0" smtClean="0"/>
              <a:t>，例如</a:t>
            </a:r>
            <a:r>
              <a:rPr lang="en-US" altLang="zh-CN" sz="2800" dirty="0" smtClean="0"/>
              <a:t>X[Y]</a:t>
            </a:r>
            <a:endParaRPr lang="en-US" altLang="zh-CN" sz="2800" dirty="0" smtClean="0"/>
          </a:p>
          <a:p>
            <a:pPr>
              <a:lnSpc>
                <a:spcPct val="150000"/>
              </a:lnSpc>
            </a:pPr>
            <a:r>
              <a:rPr lang="zh-CN" altLang="en-US" sz="2800" dirty="0" smtClean="0"/>
              <a:t>对于下标运算符重载定义只能使用成员函数，其形式如下：</a:t>
            </a:r>
            <a:endParaRPr lang="zh-CN" altLang="en-US" sz="2800" dirty="0" smtClean="0"/>
          </a:p>
          <a:p>
            <a:pPr>
              <a:lnSpc>
                <a:spcPct val="150000"/>
              </a:lnSpc>
              <a:buFont typeface="Wingdings" panose="05000000000000000000" pitchFamily="2" charset="2"/>
              <a:buNone/>
            </a:pPr>
            <a:r>
              <a:rPr lang="zh-CN" altLang="en-US" sz="2800" dirty="0" smtClean="0"/>
              <a:t>   </a:t>
            </a:r>
            <a:endParaRPr lang="en-US" altLang="zh-CN" sz="2800" dirty="0" smtClean="0"/>
          </a:p>
          <a:p>
            <a:pPr>
              <a:lnSpc>
                <a:spcPct val="150000"/>
              </a:lnSpc>
              <a:buFont typeface="Wingdings" panose="05000000000000000000" pitchFamily="2" charset="2"/>
              <a:buNone/>
            </a:pPr>
            <a:r>
              <a:rPr lang="en-US" altLang="zh-CN" sz="2800" dirty="0"/>
              <a:t> </a:t>
            </a:r>
            <a:r>
              <a:rPr lang="en-US" altLang="zh-CN" sz="2800" dirty="0" smtClean="0"/>
              <a:t>   </a:t>
            </a:r>
            <a:r>
              <a:rPr lang="zh-CN" altLang="en-US" sz="2800" dirty="0" smtClean="0"/>
              <a:t>返回类型  类名</a:t>
            </a:r>
            <a:r>
              <a:rPr lang="en-US" altLang="zh-CN" sz="2800" dirty="0" smtClean="0"/>
              <a:t>::operator[](</a:t>
            </a:r>
            <a:r>
              <a:rPr lang="zh-CN" altLang="en-US" sz="2800" dirty="0" smtClean="0"/>
              <a:t>形参</a:t>
            </a:r>
            <a:r>
              <a:rPr lang="en-US" altLang="zh-CN" sz="2800" dirty="0" smtClean="0"/>
              <a:t>)</a:t>
            </a:r>
            <a:endParaRPr lang="en-US" altLang="zh-CN" sz="2800" dirty="0" smtClean="0"/>
          </a:p>
          <a:p>
            <a:pPr>
              <a:lnSpc>
                <a:spcPct val="150000"/>
              </a:lnSpc>
              <a:buFont typeface="Wingdings" panose="05000000000000000000" pitchFamily="2" charset="2"/>
              <a:buNone/>
            </a:pPr>
            <a:r>
              <a:rPr lang="en-US" altLang="zh-CN" sz="2800" dirty="0" smtClean="0"/>
              <a:t>   {</a:t>
            </a:r>
            <a:endParaRPr lang="en-US" altLang="zh-CN" sz="2800" dirty="0" smtClean="0"/>
          </a:p>
          <a:p>
            <a:pPr>
              <a:lnSpc>
                <a:spcPct val="150000"/>
              </a:lnSpc>
              <a:buFont typeface="Wingdings" panose="05000000000000000000" pitchFamily="2" charset="2"/>
              <a:buNone/>
            </a:pPr>
            <a:r>
              <a:rPr lang="en-US" altLang="zh-CN" sz="2800" dirty="0" smtClean="0"/>
              <a:t>       //</a:t>
            </a:r>
            <a:r>
              <a:rPr lang="zh-CN" altLang="en-US" sz="2800" dirty="0" smtClean="0"/>
              <a:t>函数体</a:t>
            </a:r>
            <a:endParaRPr lang="zh-CN" altLang="en-US" sz="2800" dirty="0" smtClean="0"/>
          </a:p>
          <a:p>
            <a:pPr>
              <a:lnSpc>
                <a:spcPct val="150000"/>
              </a:lnSpc>
              <a:buFont typeface="Wingdings" panose="05000000000000000000" pitchFamily="2" charset="2"/>
              <a:buNone/>
            </a:pPr>
            <a:r>
              <a:rPr lang="zh-CN" altLang="en-US" sz="2800" dirty="0" smtClean="0"/>
              <a:t>   </a:t>
            </a:r>
            <a:r>
              <a:rPr lang="en-US" altLang="zh-CN" sz="2800" dirty="0" smtClean="0"/>
              <a:t>}</a:t>
            </a:r>
            <a:endParaRPr lang="en-US" altLang="zh-CN"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6.2.8</a:t>
            </a:r>
            <a:r>
              <a:rPr lang="zh-CN" altLang="en-US" sz="4000" dirty="0">
                <a:effectLst>
                  <a:outerShdw blurRad="38100" dist="38100" dir="2700000" algn="tl">
                    <a:srgbClr val="C0C0C0"/>
                  </a:outerShdw>
                </a:effectLst>
              </a:rPr>
              <a:t>下标运算符</a:t>
            </a:r>
            <a:r>
              <a:rPr lang="en-US" altLang="zh-CN" sz="4000" dirty="0">
                <a:effectLst>
                  <a:outerShdw blurRad="38100" dist="38100" dir="2700000" algn="tl">
                    <a:srgbClr val="C0C0C0"/>
                  </a:outerShdw>
                </a:effectLst>
              </a:rPr>
              <a:t>[]</a:t>
            </a:r>
            <a:r>
              <a:rPr lang="zh-CN" altLang="en-US" sz="4000" dirty="0">
                <a:effectLst>
                  <a:outerShdw blurRad="38100" dist="38100" dir="2700000" algn="tl">
                    <a:srgbClr val="C0C0C0"/>
                  </a:outerShdw>
                </a:effectLst>
              </a:rPr>
              <a:t>的重载</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 name="矩形 112643"/>
          <p:cNvSpPr>
            <a:spLocks noChangeArrowheads="1"/>
          </p:cNvSpPr>
          <p:nvPr/>
        </p:nvSpPr>
        <p:spPr bwMode="auto">
          <a:xfrm>
            <a:off x="776288" y="908050"/>
            <a:ext cx="8208962" cy="5447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smtClean="0"/>
              <a:t>// </a:t>
            </a:r>
            <a:r>
              <a:rPr lang="en-US" altLang="zh-CN" b="1" dirty="0"/>
              <a:t>Program Example </a:t>
            </a:r>
            <a:r>
              <a:rPr lang="zh-CN" altLang="zh-CN" b="1" dirty="0"/>
              <a:t>【例</a:t>
            </a:r>
            <a:r>
              <a:rPr lang="en-US" altLang="zh-CN" b="1" dirty="0" smtClean="0"/>
              <a:t>6-7</a:t>
            </a:r>
            <a:r>
              <a:rPr lang="zh-CN" altLang="zh-CN" b="1" dirty="0" smtClean="0"/>
              <a:t>】 </a:t>
            </a:r>
            <a:endParaRPr lang="en-US" altLang="zh-CN" b="1" dirty="0" smtClean="0"/>
          </a:p>
          <a:p>
            <a:r>
              <a:rPr lang="en-US" altLang="zh-CN" dirty="0" smtClean="0"/>
              <a:t> // Program to demonstrate the overloading of index operator [].</a:t>
            </a:r>
            <a:endParaRPr lang="en-US" altLang="zh-CN" dirty="0" smtClean="0"/>
          </a:p>
          <a:p>
            <a:r>
              <a:rPr lang="en-US" altLang="zh-CN" dirty="0" smtClean="0"/>
              <a:t> </a:t>
            </a:r>
            <a:r>
              <a:rPr lang="en-US" altLang="zh-CN" dirty="0"/>
              <a:t>#include &lt;</a:t>
            </a:r>
            <a:r>
              <a:rPr lang="en-US" altLang="zh-CN" dirty="0" err="1"/>
              <a:t>iostream</a:t>
            </a:r>
            <a:r>
              <a:rPr lang="en-US" altLang="zh-CN" dirty="0"/>
              <a:t>&gt;</a:t>
            </a:r>
            <a:endParaRPr lang="en-US" altLang="zh-CN" dirty="0"/>
          </a:p>
          <a:p>
            <a:r>
              <a:rPr lang="en-US" altLang="zh-CN" dirty="0" smtClean="0"/>
              <a:t> </a:t>
            </a:r>
            <a:r>
              <a:rPr lang="en-US" altLang="zh-CN" dirty="0"/>
              <a:t>using namespace </a:t>
            </a:r>
            <a:r>
              <a:rPr lang="en-US" altLang="zh-CN" dirty="0" err="1"/>
              <a:t>std</a:t>
            </a:r>
            <a:r>
              <a:rPr lang="en-US" altLang="zh-CN" dirty="0"/>
              <a:t> ;</a:t>
            </a:r>
            <a:endParaRPr lang="en-US" altLang="zh-CN" dirty="0"/>
          </a:p>
          <a:p>
            <a:endParaRPr lang="en-US" altLang="zh-CN" dirty="0" smtClean="0"/>
          </a:p>
          <a:p>
            <a:r>
              <a:rPr lang="en-US" altLang="zh-CN" dirty="0" smtClean="0"/>
              <a:t> </a:t>
            </a:r>
            <a:r>
              <a:rPr lang="en-US" altLang="zh-CN" dirty="0"/>
              <a:t>class </a:t>
            </a:r>
            <a:r>
              <a:rPr lang="en-US" altLang="zh-CN" dirty="0" err="1"/>
              <a:t>int_array</a:t>
            </a:r>
            <a:r>
              <a:rPr lang="en-US" altLang="zh-CN" dirty="0"/>
              <a:t> // A smart integer array.</a:t>
            </a:r>
            <a:endParaRPr lang="en-US" altLang="zh-CN" dirty="0"/>
          </a:p>
          <a:p>
            <a:r>
              <a:rPr lang="en-US" altLang="zh-CN" dirty="0" smtClean="0"/>
              <a:t> </a:t>
            </a:r>
            <a:r>
              <a:rPr lang="en-US" altLang="zh-CN" dirty="0"/>
              <a:t>{</a:t>
            </a:r>
            <a:endParaRPr lang="en-US" altLang="zh-CN" dirty="0"/>
          </a:p>
          <a:p>
            <a:r>
              <a:rPr lang="en-US" altLang="zh-CN" dirty="0" smtClean="0"/>
              <a:t>  </a:t>
            </a:r>
            <a:r>
              <a:rPr lang="en-US" altLang="zh-CN" dirty="0"/>
              <a:t>public:</a:t>
            </a:r>
            <a:endParaRPr lang="en-US" altLang="zh-CN" dirty="0"/>
          </a:p>
          <a:p>
            <a:r>
              <a:rPr lang="en-US" altLang="zh-CN" dirty="0" smtClean="0"/>
              <a:t>    	 </a:t>
            </a:r>
            <a:r>
              <a:rPr lang="en-US" altLang="zh-CN" dirty="0" err="1"/>
              <a:t>int_array</a:t>
            </a:r>
            <a:r>
              <a:rPr lang="en-US" altLang="zh-CN" dirty="0"/>
              <a:t>( </a:t>
            </a:r>
            <a:r>
              <a:rPr lang="en-US" altLang="zh-CN" dirty="0" err="1"/>
              <a:t>int</a:t>
            </a:r>
            <a:r>
              <a:rPr lang="en-US" altLang="zh-CN" dirty="0"/>
              <a:t> </a:t>
            </a:r>
            <a:r>
              <a:rPr lang="en-US" altLang="zh-CN" dirty="0" err="1"/>
              <a:t>number_of_elements</a:t>
            </a:r>
            <a:r>
              <a:rPr lang="en-US" altLang="zh-CN" dirty="0"/>
              <a:t> = 10 ) ;</a:t>
            </a:r>
            <a:endParaRPr lang="en-US" altLang="zh-CN" dirty="0"/>
          </a:p>
          <a:p>
            <a:r>
              <a:rPr lang="en-US" altLang="zh-CN" dirty="0" smtClean="0"/>
              <a:t>   	</a:t>
            </a:r>
            <a:r>
              <a:rPr lang="en-US" altLang="zh-CN" dirty="0" err="1" smtClean="0"/>
              <a:t>int_array</a:t>
            </a:r>
            <a:r>
              <a:rPr lang="en-US" altLang="zh-CN" dirty="0"/>
              <a:t>( </a:t>
            </a:r>
            <a:r>
              <a:rPr lang="en-US" altLang="zh-CN" dirty="0" err="1"/>
              <a:t>int_array</a:t>
            </a:r>
            <a:r>
              <a:rPr lang="en-US" altLang="zh-CN" dirty="0"/>
              <a:t> </a:t>
            </a:r>
            <a:r>
              <a:rPr lang="en-US" altLang="zh-CN" dirty="0" err="1"/>
              <a:t>const</a:t>
            </a:r>
            <a:r>
              <a:rPr lang="en-US" altLang="zh-CN" dirty="0"/>
              <a:t> &amp;array ) ;</a:t>
            </a:r>
            <a:endParaRPr lang="en-US" altLang="zh-CN" dirty="0"/>
          </a:p>
          <a:p>
            <a:r>
              <a:rPr lang="en-US" altLang="zh-CN" dirty="0" smtClean="0"/>
              <a:t>   	~</a:t>
            </a:r>
            <a:r>
              <a:rPr lang="en-US" altLang="zh-CN" dirty="0" err="1"/>
              <a:t>int_array</a:t>
            </a:r>
            <a:r>
              <a:rPr lang="en-US" altLang="zh-CN" dirty="0"/>
              <a:t>() ;</a:t>
            </a:r>
            <a:endParaRPr lang="en-US" altLang="zh-CN" dirty="0"/>
          </a:p>
          <a:p>
            <a:r>
              <a:rPr lang="en-US" altLang="zh-CN" dirty="0" smtClean="0"/>
              <a:t>   	</a:t>
            </a:r>
            <a:r>
              <a:rPr lang="en-US" altLang="zh-CN" dirty="0" err="1" smtClean="0"/>
              <a:t>int_array</a:t>
            </a:r>
            <a:r>
              <a:rPr lang="en-US" altLang="zh-CN" dirty="0" smtClean="0"/>
              <a:t> </a:t>
            </a:r>
            <a:r>
              <a:rPr lang="en-US" altLang="zh-CN" dirty="0" err="1"/>
              <a:t>const</a:t>
            </a:r>
            <a:r>
              <a:rPr lang="en-US" altLang="zh-CN" dirty="0"/>
              <a:t>&amp; operator=( </a:t>
            </a:r>
            <a:r>
              <a:rPr lang="en-US" altLang="zh-CN" dirty="0" err="1"/>
              <a:t>int_array</a:t>
            </a:r>
            <a:r>
              <a:rPr lang="en-US" altLang="zh-CN" dirty="0"/>
              <a:t> </a:t>
            </a:r>
            <a:r>
              <a:rPr lang="en-US" altLang="zh-CN" dirty="0" err="1"/>
              <a:t>const</a:t>
            </a:r>
            <a:r>
              <a:rPr lang="en-US" altLang="zh-CN" dirty="0"/>
              <a:t> &amp;array ) ;</a:t>
            </a:r>
            <a:endParaRPr lang="en-US" altLang="zh-CN" dirty="0"/>
          </a:p>
          <a:p>
            <a:r>
              <a:rPr lang="en-US" altLang="zh-CN" dirty="0" smtClean="0"/>
              <a:t>   	</a:t>
            </a:r>
            <a:r>
              <a:rPr lang="en-US" altLang="zh-CN" dirty="0" err="1" smtClean="0"/>
              <a:t>int</a:t>
            </a:r>
            <a:r>
              <a:rPr lang="en-US" altLang="zh-CN" dirty="0" smtClean="0"/>
              <a:t> </a:t>
            </a:r>
            <a:r>
              <a:rPr lang="en-US" altLang="zh-CN" dirty="0"/>
              <a:t>&amp;operator[]( </a:t>
            </a:r>
            <a:r>
              <a:rPr lang="en-US" altLang="zh-CN" dirty="0" err="1"/>
              <a:t>int</a:t>
            </a:r>
            <a:r>
              <a:rPr lang="en-US" altLang="zh-CN" dirty="0"/>
              <a:t> index ) </a:t>
            </a:r>
            <a:r>
              <a:rPr lang="en-US" altLang="zh-CN" dirty="0" smtClean="0"/>
              <a:t>;</a:t>
            </a:r>
            <a:endParaRPr lang="en-US" altLang="zh-CN" dirty="0" smtClean="0"/>
          </a:p>
          <a:p>
            <a:r>
              <a:rPr lang="en-US" altLang="zh-CN" dirty="0" smtClean="0"/>
              <a:t>  private:</a:t>
            </a:r>
            <a:endParaRPr lang="en-US" altLang="zh-CN" dirty="0" smtClean="0"/>
          </a:p>
          <a:p>
            <a:r>
              <a:rPr lang="en-US" altLang="zh-CN" dirty="0" smtClean="0"/>
              <a:t>  	 </a:t>
            </a:r>
            <a:r>
              <a:rPr lang="en-US" altLang="zh-CN" dirty="0" err="1"/>
              <a:t>int</a:t>
            </a:r>
            <a:r>
              <a:rPr lang="en-US" altLang="zh-CN" dirty="0"/>
              <a:t> </a:t>
            </a:r>
            <a:r>
              <a:rPr lang="en-US" altLang="zh-CN" dirty="0" err="1"/>
              <a:t>number_of_elements</a:t>
            </a:r>
            <a:r>
              <a:rPr lang="en-US" altLang="zh-CN" dirty="0"/>
              <a:t> ;</a:t>
            </a:r>
            <a:endParaRPr lang="en-US" altLang="zh-CN" dirty="0"/>
          </a:p>
          <a:p>
            <a:r>
              <a:rPr lang="en-US" altLang="zh-CN" dirty="0" smtClean="0"/>
              <a:t>   	</a:t>
            </a:r>
            <a:r>
              <a:rPr lang="en-US" altLang="zh-CN" dirty="0" err="1" smtClean="0"/>
              <a:t>int</a:t>
            </a:r>
            <a:r>
              <a:rPr lang="en-US" altLang="zh-CN" dirty="0"/>
              <a:t>* data ;</a:t>
            </a:r>
            <a:endParaRPr lang="en-US" altLang="zh-CN" dirty="0"/>
          </a:p>
          <a:p>
            <a:r>
              <a:rPr lang="en-US" altLang="zh-CN" dirty="0" smtClean="0"/>
              <a:t>   	void </a:t>
            </a:r>
            <a:r>
              <a:rPr lang="en-US" altLang="zh-CN" dirty="0" err="1"/>
              <a:t>check_index</a:t>
            </a:r>
            <a:r>
              <a:rPr lang="en-US" altLang="zh-CN" dirty="0"/>
              <a:t>( </a:t>
            </a:r>
            <a:r>
              <a:rPr lang="en-US" altLang="zh-CN" dirty="0" err="1"/>
              <a:t>int</a:t>
            </a:r>
            <a:r>
              <a:rPr lang="en-US" altLang="zh-CN" dirty="0"/>
              <a:t> index) </a:t>
            </a:r>
            <a:r>
              <a:rPr lang="en-US" altLang="zh-CN" dirty="0" err="1"/>
              <a:t>const</a:t>
            </a:r>
            <a:r>
              <a:rPr lang="en-US" altLang="zh-CN" dirty="0"/>
              <a:t>;</a:t>
            </a:r>
            <a:endParaRPr lang="en-US" altLang="zh-CN" dirty="0"/>
          </a:p>
          <a:p>
            <a:r>
              <a:rPr lang="en-US" altLang="zh-CN" dirty="0" smtClean="0"/>
              <a:t>   	void </a:t>
            </a:r>
            <a:r>
              <a:rPr lang="en-US" altLang="zh-CN" dirty="0" err="1"/>
              <a:t>copy_array</a:t>
            </a:r>
            <a:r>
              <a:rPr lang="en-US" altLang="zh-CN" dirty="0"/>
              <a:t>( </a:t>
            </a:r>
            <a:r>
              <a:rPr lang="en-US" altLang="zh-CN" dirty="0" err="1"/>
              <a:t>int_array</a:t>
            </a:r>
            <a:r>
              <a:rPr lang="en-US" altLang="zh-CN" dirty="0"/>
              <a:t> </a:t>
            </a:r>
            <a:r>
              <a:rPr lang="en-US" altLang="zh-CN" dirty="0" err="1"/>
              <a:t>const</a:t>
            </a:r>
            <a:r>
              <a:rPr lang="en-US" altLang="zh-CN" dirty="0"/>
              <a:t> &amp;array ) ;</a:t>
            </a:r>
            <a:endParaRPr lang="en-US" altLang="zh-CN" dirty="0"/>
          </a:p>
          <a:p>
            <a:r>
              <a:rPr lang="en-US" altLang="zh-CN" dirty="0" smtClean="0"/>
              <a:t> </a:t>
            </a:r>
            <a:r>
              <a:rPr lang="en-US" altLang="zh-CN" dirty="0"/>
              <a:t>} ;</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6.2.8</a:t>
            </a:r>
            <a:r>
              <a:rPr lang="zh-CN" altLang="en-US" sz="4000" dirty="0">
                <a:effectLst>
                  <a:outerShdw blurRad="38100" dist="38100" dir="2700000" algn="tl">
                    <a:srgbClr val="C0C0C0"/>
                  </a:outerShdw>
                </a:effectLst>
              </a:rPr>
              <a:t>下标运算符</a:t>
            </a:r>
            <a:r>
              <a:rPr lang="en-US" altLang="zh-CN" sz="4000" dirty="0">
                <a:effectLst>
                  <a:outerShdw blurRad="38100" dist="38100" dir="2700000" algn="tl">
                    <a:srgbClr val="C0C0C0"/>
                  </a:outerShdw>
                </a:effectLst>
              </a:rPr>
              <a:t>[]</a:t>
            </a:r>
            <a:r>
              <a:rPr lang="zh-CN" altLang="en-US" sz="4000" dirty="0">
                <a:effectLst>
                  <a:outerShdw blurRad="38100" dist="38100" dir="2700000" algn="tl">
                    <a:srgbClr val="C0C0C0"/>
                  </a:outerShdw>
                </a:effectLst>
              </a:rPr>
              <a:t>的重载</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矩形 113667"/>
          <p:cNvSpPr>
            <a:spLocks noChangeArrowheads="1"/>
          </p:cNvSpPr>
          <p:nvPr/>
        </p:nvSpPr>
        <p:spPr bwMode="auto">
          <a:xfrm>
            <a:off x="704850" y="1157288"/>
            <a:ext cx="9626166"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smtClean="0"/>
              <a:t> </a:t>
            </a:r>
            <a:r>
              <a:rPr lang="en-US" altLang="zh-CN" dirty="0"/>
              <a:t>// Constructor.</a:t>
            </a:r>
            <a:endParaRPr lang="en-US" altLang="zh-CN" dirty="0"/>
          </a:p>
          <a:p>
            <a:r>
              <a:rPr lang="en-US" altLang="zh-CN" dirty="0" smtClean="0"/>
              <a:t> </a:t>
            </a:r>
            <a:r>
              <a:rPr lang="en-US" altLang="zh-CN" dirty="0" err="1"/>
              <a:t>int_array</a:t>
            </a:r>
            <a:r>
              <a:rPr lang="en-US" altLang="zh-CN" dirty="0"/>
              <a:t>::</a:t>
            </a:r>
            <a:r>
              <a:rPr lang="en-US" altLang="zh-CN" dirty="0" err="1"/>
              <a:t>int_array</a:t>
            </a:r>
            <a:r>
              <a:rPr lang="en-US" altLang="zh-CN" dirty="0"/>
              <a:t>( </a:t>
            </a:r>
            <a:r>
              <a:rPr lang="en-US" altLang="zh-CN" dirty="0" err="1"/>
              <a:t>int</a:t>
            </a:r>
            <a:r>
              <a:rPr lang="en-US" altLang="zh-CN" dirty="0"/>
              <a:t> n )</a:t>
            </a:r>
            <a:endParaRPr lang="en-US" altLang="zh-CN" dirty="0"/>
          </a:p>
          <a:p>
            <a:r>
              <a:rPr lang="en-US" altLang="zh-CN" dirty="0" smtClean="0"/>
              <a:t> </a:t>
            </a:r>
            <a:r>
              <a:rPr lang="en-US" altLang="zh-CN" dirty="0"/>
              <a:t>{</a:t>
            </a:r>
            <a:endParaRPr lang="en-US" altLang="zh-CN" dirty="0"/>
          </a:p>
          <a:p>
            <a:r>
              <a:rPr lang="en-US" altLang="zh-CN" dirty="0" smtClean="0"/>
              <a:t>  	 </a:t>
            </a:r>
            <a:r>
              <a:rPr lang="en-US" altLang="zh-CN" dirty="0"/>
              <a:t>if ( n &lt; 1 )</a:t>
            </a:r>
            <a:endParaRPr lang="en-US" altLang="zh-CN" dirty="0"/>
          </a:p>
          <a:p>
            <a:r>
              <a:rPr lang="en-US" altLang="zh-CN" dirty="0" smtClean="0"/>
              <a:t>   	{</a:t>
            </a:r>
            <a:endParaRPr lang="en-US" altLang="zh-CN" dirty="0"/>
          </a:p>
          <a:p>
            <a:r>
              <a:rPr lang="en-US" altLang="zh-CN" dirty="0" smtClean="0"/>
              <a:t>    	 	</a:t>
            </a:r>
            <a:r>
              <a:rPr lang="en-US" altLang="zh-CN" dirty="0" err="1" smtClean="0"/>
              <a:t>cerr</a:t>
            </a:r>
            <a:r>
              <a:rPr lang="en-US" altLang="zh-CN" dirty="0" smtClean="0"/>
              <a:t> </a:t>
            </a:r>
            <a:r>
              <a:rPr lang="en-US" altLang="zh-CN" dirty="0"/>
              <a:t>&lt;&lt; "number of elements cannot be " &lt;&lt; n</a:t>
            </a:r>
            <a:endParaRPr lang="en-US" altLang="zh-CN" dirty="0"/>
          </a:p>
          <a:p>
            <a:r>
              <a:rPr lang="en-US" altLang="zh-CN" dirty="0" smtClean="0"/>
              <a:t>            		&lt;&lt; </a:t>
            </a:r>
            <a:r>
              <a:rPr lang="en-US" altLang="zh-CN" dirty="0"/>
              <a:t>", must be &gt;= 1" &lt;&lt; </a:t>
            </a:r>
            <a:r>
              <a:rPr lang="en-US" altLang="zh-CN" dirty="0" err="1"/>
              <a:t>endl</a:t>
            </a:r>
            <a:r>
              <a:rPr lang="en-US" altLang="zh-CN" dirty="0"/>
              <a:t> ;</a:t>
            </a:r>
            <a:endParaRPr lang="en-US" altLang="zh-CN" dirty="0"/>
          </a:p>
          <a:p>
            <a:r>
              <a:rPr lang="en-US" altLang="zh-CN" dirty="0" smtClean="0"/>
              <a:t>     		exit</a:t>
            </a:r>
            <a:r>
              <a:rPr lang="en-US" altLang="zh-CN" dirty="0"/>
              <a:t>( 1 ) ;</a:t>
            </a:r>
            <a:endParaRPr lang="en-US" altLang="zh-CN" dirty="0"/>
          </a:p>
          <a:p>
            <a:r>
              <a:rPr lang="en-US" altLang="zh-CN" dirty="0" smtClean="0"/>
              <a:t>   	}</a:t>
            </a:r>
            <a:endParaRPr lang="en-US" altLang="zh-CN" dirty="0"/>
          </a:p>
          <a:p>
            <a:r>
              <a:rPr lang="en-US" altLang="zh-CN" dirty="0" smtClean="0"/>
              <a:t>   	</a:t>
            </a:r>
            <a:r>
              <a:rPr lang="en-US" altLang="zh-CN" dirty="0" err="1" smtClean="0"/>
              <a:t>number_of_elements</a:t>
            </a:r>
            <a:r>
              <a:rPr lang="en-US" altLang="zh-CN" dirty="0" smtClean="0"/>
              <a:t> </a:t>
            </a:r>
            <a:r>
              <a:rPr lang="en-US" altLang="zh-CN" dirty="0"/>
              <a:t>= n ;</a:t>
            </a:r>
            <a:endParaRPr lang="en-US" altLang="zh-CN" dirty="0"/>
          </a:p>
          <a:p>
            <a:r>
              <a:rPr lang="en-US" altLang="zh-CN" dirty="0" smtClean="0"/>
              <a:t>   	data </a:t>
            </a:r>
            <a:r>
              <a:rPr lang="en-US" altLang="zh-CN" dirty="0"/>
              <a:t>= new </a:t>
            </a:r>
            <a:r>
              <a:rPr lang="en-US" altLang="zh-CN" dirty="0" err="1"/>
              <a:t>int</a:t>
            </a:r>
            <a:r>
              <a:rPr lang="en-US" altLang="zh-CN" dirty="0"/>
              <a:t> [</a:t>
            </a:r>
            <a:r>
              <a:rPr lang="en-US" altLang="zh-CN" dirty="0" err="1"/>
              <a:t>number_of_elements</a:t>
            </a:r>
            <a:r>
              <a:rPr lang="en-US" altLang="zh-CN" dirty="0"/>
              <a:t>] ;</a:t>
            </a:r>
            <a:endParaRPr lang="en-US" altLang="zh-CN" dirty="0"/>
          </a:p>
          <a:p>
            <a:r>
              <a:rPr lang="en-US" altLang="zh-CN" dirty="0" smtClean="0"/>
              <a:t>  	 </a:t>
            </a:r>
            <a:r>
              <a:rPr lang="en-US" altLang="zh-CN" dirty="0"/>
              <a:t>for (</a:t>
            </a:r>
            <a:r>
              <a:rPr lang="en-US" altLang="zh-CN" dirty="0" err="1"/>
              <a:t>int</a:t>
            </a:r>
            <a:r>
              <a:rPr lang="en-US" altLang="zh-CN" dirty="0"/>
              <a:t> </a:t>
            </a:r>
            <a:r>
              <a:rPr lang="en-US" altLang="zh-CN" dirty="0" err="1"/>
              <a:t>i</a:t>
            </a:r>
            <a:r>
              <a:rPr lang="en-US" altLang="zh-CN" dirty="0"/>
              <a:t> = 0 ; </a:t>
            </a:r>
            <a:r>
              <a:rPr lang="en-US" altLang="zh-CN" dirty="0" err="1"/>
              <a:t>i</a:t>
            </a:r>
            <a:r>
              <a:rPr lang="en-US" altLang="zh-CN" dirty="0"/>
              <a:t> &lt; </a:t>
            </a:r>
            <a:r>
              <a:rPr lang="en-US" altLang="zh-CN" dirty="0" err="1"/>
              <a:t>number_of_elements</a:t>
            </a:r>
            <a:r>
              <a:rPr lang="en-US" altLang="zh-CN" dirty="0"/>
              <a:t> ; </a:t>
            </a:r>
            <a:r>
              <a:rPr lang="en-US" altLang="zh-CN" dirty="0" err="1"/>
              <a:t>i</a:t>
            </a:r>
            <a:r>
              <a:rPr lang="en-US" altLang="zh-CN" dirty="0"/>
              <a:t>++ )</a:t>
            </a:r>
            <a:endParaRPr lang="en-US" altLang="zh-CN" dirty="0"/>
          </a:p>
          <a:p>
            <a:r>
              <a:rPr lang="en-US" altLang="zh-CN" dirty="0" smtClean="0"/>
              <a:t>     		data</a:t>
            </a:r>
            <a:r>
              <a:rPr lang="en-US" altLang="zh-CN" dirty="0"/>
              <a:t>[ </a:t>
            </a:r>
            <a:r>
              <a:rPr lang="en-US" altLang="zh-CN" dirty="0" err="1"/>
              <a:t>i</a:t>
            </a:r>
            <a:r>
              <a:rPr lang="en-US" altLang="zh-CN" dirty="0"/>
              <a:t> ] = 0 ;</a:t>
            </a:r>
            <a:endParaRPr lang="en-US" altLang="zh-CN" dirty="0"/>
          </a:p>
          <a:p>
            <a:r>
              <a:rPr lang="en-US" altLang="zh-CN" dirty="0" smtClean="0"/>
              <a:t> </a:t>
            </a:r>
            <a:r>
              <a:rPr lang="en-US" altLang="zh-CN"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6.2.8</a:t>
            </a:r>
            <a:r>
              <a:rPr lang="zh-CN" altLang="en-US" sz="4000" dirty="0">
                <a:effectLst>
                  <a:outerShdw blurRad="38100" dist="38100" dir="2700000" algn="tl">
                    <a:srgbClr val="C0C0C0"/>
                  </a:outerShdw>
                </a:effectLst>
              </a:rPr>
              <a:t>下标运算符</a:t>
            </a:r>
            <a:r>
              <a:rPr lang="en-US" altLang="zh-CN" sz="4000" dirty="0">
                <a:effectLst>
                  <a:outerShdw blurRad="38100" dist="38100" dir="2700000" algn="tl">
                    <a:srgbClr val="C0C0C0"/>
                  </a:outerShdw>
                </a:effectLst>
              </a:rPr>
              <a:t>[]</a:t>
            </a:r>
            <a:r>
              <a:rPr lang="zh-CN" altLang="en-US" sz="4000" dirty="0">
                <a:effectLst>
                  <a:outerShdw blurRad="38100" dist="38100" dir="2700000" algn="tl">
                    <a:srgbClr val="C0C0C0"/>
                  </a:outerShdw>
                </a:effectLst>
              </a:rPr>
              <a:t>的重载</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矩形 114691"/>
          <p:cNvSpPr>
            <a:spLocks noChangeArrowheads="1"/>
          </p:cNvSpPr>
          <p:nvPr/>
        </p:nvSpPr>
        <p:spPr bwMode="auto">
          <a:xfrm>
            <a:off x="389924" y="969874"/>
            <a:ext cx="8929687"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smtClean="0"/>
              <a:t> </a:t>
            </a:r>
            <a:r>
              <a:rPr lang="en-US" altLang="zh-CN" dirty="0"/>
              <a:t>// Copy constructor.</a:t>
            </a:r>
            <a:endParaRPr lang="en-US" altLang="zh-CN" dirty="0"/>
          </a:p>
          <a:p>
            <a:r>
              <a:rPr lang="en-US" altLang="zh-CN" dirty="0" smtClean="0"/>
              <a:t> </a:t>
            </a:r>
            <a:r>
              <a:rPr lang="en-US" altLang="zh-CN" dirty="0" err="1"/>
              <a:t>int_array</a:t>
            </a:r>
            <a:r>
              <a:rPr lang="en-US" altLang="zh-CN" dirty="0"/>
              <a:t>::</a:t>
            </a:r>
            <a:r>
              <a:rPr lang="en-US" altLang="zh-CN" dirty="0" err="1"/>
              <a:t>int_array</a:t>
            </a:r>
            <a:r>
              <a:rPr lang="en-US" altLang="zh-CN" dirty="0"/>
              <a:t>(</a:t>
            </a:r>
            <a:r>
              <a:rPr lang="en-US" altLang="zh-CN" dirty="0" err="1"/>
              <a:t>int_array</a:t>
            </a:r>
            <a:r>
              <a:rPr lang="en-US" altLang="zh-CN" dirty="0"/>
              <a:t> </a:t>
            </a:r>
            <a:r>
              <a:rPr lang="en-US" altLang="zh-CN" dirty="0" err="1"/>
              <a:t>const</a:t>
            </a:r>
            <a:r>
              <a:rPr lang="en-US" altLang="zh-CN" dirty="0"/>
              <a:t> &amp;array)</a:t>
            </a:r>
            <a:endParaRPr lang="en-US" altLang="zh-CN" dirty="0"/>
          </a:p>
          <a:p>
            <a:r>
              <a:rPr lang="en-US" altLang="zh-CN" dirty="0" smtClean="0"/>
              <a:t> </a:t>
            </a:r>
            <a:r>
              <a:rPr lang="en-US" altLang="zh-CN" dirty="0"/>
              <a:t>{</a:t>
            </a:r>
            <a:endParaRPr lang="en-US" altLang="zh-CN" dirty="0"/>
          </a:p>
          <a:p>
            <a:r>
              <a:rPr lang="en-US" altLang="zh-CN" dirty="0" smtClean="0"/>
              <a:t>   	</a:t>
            </a:r>
            <a:r>
              <a:rPr lang="en-US" altLang="zh-CN" dirty="0" err="1" smtClean="0"/>
              <a:t>copy_array</a:t>
            </a:r>
            <a:r>
              <a:rPr lang="en-US" altLang="zh-CN" dirty="0" smtClean="0"/>
              <a:t>(array</a:t>
            </a:r>
            <a:r>
              <a:rPr lang="en-US" altLang="zh-CN" dirty="0"/>
              <a:t>) ;</a:t>
            </a:r>
            <a:endParaRPr lang="en-US" altLang="zh-CN" dirty="0"/>
          </a:p>
          <a:p>
            <a:r>
              <a:rPr lang="en-US" altLang="zh-CN" dirty="0" smtClean="0"/>
              <a:t> </a:t>
            </a:r>
            <a:r>
              <a:rPr lang="en-US" altLang="zh-CN" dirty="0"/>
              <a:t>}</a:t>
            </a:r>
            <a:endParaRPr lang="en-US" altLang="zh-CN" dirty="0"/>
          </a:p>
          <a:p>
            <a:endParaRPr lang="en-US" altLang="zh-CN" dirty="0"/>
          </a:p>
          <a:p>
            <a:r>
              <a:rPr lang="en-US" altLang="zh-CN" dirty="0" smtClean="0"/>
              <a:t> </a:t>
            </a:r>
            <a:r>
              <a:rPr lang="en-US" altLang="zh-CN" dirty="0"/>
              <a:t>// Destructor.</a:t>
            </a:r>
            <a:endParaRPr lang="en-US" altLang="zh-CN" dirty="0"/>
          </a:p>
          <a:p>
            <a:r>
              <a:rPr lang="en-US" altLang="zh-CN" dirty="0" smtClean="0"/>
              <a:t> </a:t>
            </a:r>
            <a:r>
              <a:rPr lang="en-US" altLang="zh-CN" dirty="0" err="1"/>
              <a:t>int_array</a:t>
            </a:r>
            <a:r>
              <a:rPr lang="en-US" altLang="zh-CN" dirty="0"/>
              <a:t>::~</a:t>
            </a:r>
            <a:r>
              <a:rPr lang="en-US" altLang="zh-CN" dirty="0" err="1"/>
              <a:t>int_array</a:t>
            </a:r>
            <a:r>
              <a:rPr lang="en-US" altLang="zh-CN" dirty="0"/>
              <a:t>()</a:t>
            </a:r>
            <a:endParaRPr lang="en-US" altLang="zh-CN" dirty="0"/>
          </a:p>
          <a:p>
            <a:r>
              <a:rPr lang="en-US" altLang="zh-CN" dirty="0" smtClean="0"/>
              <a:t> </a:t>
            </a:r>
            <a:r>
              <a:rPr lang="en-US" altLang="zh-CN" dirty="0"/>
              <a:t>{</a:t>
            </a:r>
            <a:endParaRPr lang="en-US" altLang="zh-CN" dirty="0"/>
          </a:p>
          <a:p>
            <a:r>
              <a:rPr lang="en-US" altLang="zh-CN" dirty="0" smtClean="0"/>
              <a:t>   	delete</a:t>
            </a:r>
            <a:r>
              <a:rPr lang="en-US" altLang="zh-CN" dirty="0"/>
              <a:t>[] data ;</a:t>
            </a:r>
            <a:endParaRPr lang="en-US" altLang="zh-CN" dirty="0"/>
          </a:p>
          <a:p>
            <a:r>
              <a:rPr lang="en-US" altLang="zh-CN" dirty="0" smtClean="0"/>
              <a:t> }</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6.2.8</a:t>
            </a:r>
            <a:r>
              <a:rPr lang="zh-CN" altLang="en-US" sz="4000" dirty="0">
                <a:effectLst>
                  <a:outerShdw blurRad="38100" dist="38100" dir="2700000" algn="tl">
                    <a:srgbClr val="C0C0C0"/>
                  </a:outerShdw>
                </a:effectLst>
              </a:rPr>
              <a:t>下标运算符</a:t>
            </a:r>
            <a:r>
              <a:rPr lang="en-US" altLang="zh-CN" sz="4000" dirty="0">
                <a:effectLst>
                  <a:outerShdw blurRad="38100" dist="38100" dir="2700000" algn="tl">
                    <a:srgbClr val="C0C0C0"/>
                  </a:outerShdw>
                </a:effectLst>
              </a:rPr>
              <a:t>[]</a:t>
            </a:r>
            <a:r>
              <a:rPr lang="zh-CN" altLang="en-US" sz="4000" dirty="0">
                <a:effectLst>
                  <a:outerShdw blurRad="38100" dist="38100" dir="2700000" algn="tl">
                    <a:srgbClr val="C0C0C0"/>
                  </a:outerShdw>
                </a:effectLst>
              </a:rPr>
              <a:t>的重载</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矩形 115715"/>
          <p:cNvSpPr>
            <a:spLocks noChangeArrowheads="1"/>
          </p:cNvSpPr>
          <p:nvPr/>
        </p:nvSpPr>
        <p:spPr bwMode="auto">
          <a:xfrm>
            <a:off x="631825" y="1401763"/>
            <a:ext cx="885825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smtClean="0"/>
              <a:t> </a:t>
            </a:r>
            <a:r>
              <a:rPr lang="en-US" altLang="zh-CN" dirty="0"/>
              <a:t>// Assignment operator.</a:t>
            </a:r>
            <a:endParaRPr lang="en-US" altLang="zh-CN" dirty="0"/>
          </a:p>
          <a:p>
            <a:r>
              <a:rPr lang="en-US" altLang="zh-CN" dirty="0" smtClean="0"/>
              <a:t> </a:t>
            </a:r>
            <a:r>
              <a:rPr lang="en-US" altLang="zh-CN" dirty="0" err="1"/>
              <a:t>int_array</a:t>
            </a:r>
            <a:r>
              <a:rPr lang="en-US" altLang="zh-CN" dirty="0"/>
              <a:t> </a:t>
            </a:r>
            <a:r>
              <a:rPr lang="en-US" altLang="zh-CN" dirty="0" err="1"/>
              <a:t>const</a:t>
            </a:r>
            <a:r>
              <a:rPr lang="en-US" altLang="zh-CN" dirty="0"/>
              <a:t>&amp; </a:t>
            </a:r>
            <a:r>
              <a:rPr lang="en-US" altLang="zh-CN" dirty="0" err="1"/>
              <a:t>int_array</a:t>
            </a:r>
            <a:r>
              <a:rPr lang="en-US" altLang="zh-CN" dirty="0"/>
              <a:t>::operator=( </a:t>
            </a:r>
            <a:r>
              <a:rPr lang="en-US" altLang="zh-CN" dirty="0" err="1"/>
              <a:t>int_array</a:t>
            </a:r>
            <a:r>
              <a:rPr lang="en-US" altLang="zh-CN" dirty="0"/>
              <a:t> </a:t>
            </a:r>
            <a:r>
              <a:rPr lang="en-US" altLang="zh-CN" dirty="0" err="1"/>
              <a:t>const</a:t>
            </a:r>
            <a:r>
              <a:rPr lang="en-US" altLang="zh-CN" dirty="0"/>
              <a:t> &amp;array )</a:t>
            </a:r>
            <a:endParaRPr lang="en-US" altLang="zh-CN" dirty="0"/>
          </a:p>
          <a:p>
            <a:r>
              <a:rPr lang="en-US" altLang="zh-CN" dirty="0" smtClean="0"/>
              <a:t> </a:t>
            </a:r>
            <a:r>
              <a:rPr lang="en-US" altLang="zh-CN" dirty="0"/>
              <a:t>{</a:t>
            </a:r>
            <a:endParaRPr lang="en-US" altLang="zh-CN" dirty="0"/>
          </a:p>
          <a:p>
            <a:r>
              <a:rPr lang="en-US" altLang="zh-CN" dirty="0" smtClean="0"/>
              <a:t>   	if </a:t>
            </a:r>
            <a:r>
              <a:rPr lang="en-US" altLang="zh-CN" dirty="0"/>
              <a:t>( this != &amp;array ) // Avoid self assignment.</a:t>
            </a:r>
            <a:endParaRPr lang="en-US" altLang="zh-CN" dirty="0"/>
          </a:p>
          <a:p>
            <a:r>
              <a:rPr lang="en-US" altLang="zh-CN" dirty="0" smtClean="0"/>
              <a:t>   	{</a:t>
            </a:r>
            <a:endParaRPr lang="en-US" altLang="zh-CN" dirty="0"/>
          </a:p>
          <a:p>
            <a:r>
              <a:rPr lang="en-US" altLang="zh-CN" dirty="0" smtClean="0"/>
              <a:t>    		 </a:t>
            </a:r>
            <a:r>
              <a:rPr lang="en-US" altLang="zh-CN" dirty="0"/>
              <a:t>delete[] data ;</a:t>
            </a:r>
            <a:endParaRPr lang="en-US" altLang="zh-CN" dirty="0"/>
          </a:p>
          <a:p>
            <a:r>
              <a:rPr lang="en-US" altLang="zh-CN" dirty="0" smtClean="0"/>
              <a:t>    		 </a:t>
            </a:r>
            <a:r>
              <a:rPr lang="en-US" altLang="zh-CN" dirty="0" err="1"/>
              <a:t>copy_array</a:t>
            </a:r>
            <a:r>
              <a:rPr lang="en-US" altLang="zh-CN" dirty="0"/>
              <a:t>( array ) ;</a:t>
            </a:r>
            <a:endParaRPr lang="en-US" altLang="zh-CN" dirty="0"/>
          </a:p>
          <a:p>
            <a:r>
              <a:rPr lang="en-US" altLang="zh-CN" dirty="0" smtClean="0"/>
              <a:t>   	}</a:t>
            </a:r>
            <a:endParaRPr lang="en-US" altLang="zh-CN" dirty="0"/>
          </a:p>
          <a:p>
            <a:r>
              <a:rPr lang="en-US" altLang="zh-CN" dirty="0" smtClean="0"/>
              <a:t>   	return </a:t>
            </a:r>
            <a:r>
              <a:rPr lang="en-US" altLang="zh-CN" dirty="0"/>
              <a:t>*this ;</a:t>
            </a:r>
            <a:endParaRPr lang="en-US" altLang="zh-CN" dirty="0"/>
          </a:p>
          <a:p>
            <a:r>
              <a:rPr lang="en-US" altLang="zh-CN" dirty="0" smtClean="0"/>
              <a:t> </a:t>
            </a:r>
            <a:r>
              <a:rPr lang="en-US" altLang="zh-CN" dirty="0"/>
              <a:t>}</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6.2.8</a:t>
            </a:r>
            <a:r>
              <a:rPr lang="zh-CN" altLang="en-US" sz="4000" dirty="0">
                <a:effectLst>
                  <a:outerShdw blurRad="38100" dist="38100" dir="2700000" algn="tl">
                    <a:srgbClr val="C0C0C0"/>
                  </a:outerShdw>
                </a:effectLst>
              </a:rPr>
              <a:t>下标运算符</a:t>
            </a:r>
            <a:r>
              <a:rPr lang="en-US" altLang="zh-CN" sz="4000" dirty="0">
                <a:effectLst>
                  <a:outerShdw blurRad="38100" dist="38100" dir="2700000" algn="tl">
                    <a:srgbClr val="C0C0C0"/>
                  </a:outerShdw>
                </a:effectLst>
              </a:rPr>
              <a:t>[]</a:t>
            </a:r>
            <a:r>
              <a:rPr lang="zh-CN" altLang="en-US" sz="4000" dirty="0">
                <a:effectLst>
                  <a:outerShdw blurRad="38100" dist="38100" dir="2700000" algn="tl">
                    <a:srgbClr val="C0C0C0"/>
                  </a:outerShdw>
                </a:effectLst>
              </a:rPr>
              <a:t>的重载</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矩形 116739"/>
          <p:cNvSpPr>
            <a:spLocks noChangeArrowheads="1"/>
          </p:cNvSpPr>
          <p:nvPr/>
        </p:nvSpPr>
        <p:spPr bwMode="auto">
          <a:xfrm>
            <a:off x="415925" y="1341438"/>
            <a:ext cx="885825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smtClean="0"/>
              <a:t> </a:t>
            </a:r>
            <a:r>
              <a:rPr lang="en-US" altLang="zh-CN" dirty="0"/>
              <a:t>// Overloaded index operator.</a:t>
            </a:r>
            <a:endParaRPr lang="en-US" altLang="zh-CN" dirty="0"/>
          </a:p>
          <a:p>
            <a:r>
              <a:rPr lang="en-US" altLang="zh-CN" dirty="0" smtClean="0"/>
              <a:t> </a:t>
            </a:r>
            <a:r>
              <a:rPr lang="en-US" altLang="zh-CN" b="1" dirty="0" err="1"/>
              <a:t>int</a:t>
            </a:r>
            <a:r>
              <a:rPr lang="en-US" altLang="zh-CN" b="1" dirty="0"/>
              <a:t>&amp; </a:t>
            </a:r>
            <a:r>
              <a:rPr lang="en-US" altLang="zh-CN" b="1" dirty="0" err="1"/>
              <a:t>int_array</a:t>
            </a:r>
            <a:r>
              <a:rPr lang="en-US" altLang="zh-CN" b="1" dirty="0"/>
              <a:t>::operator[]( </a:t>
            </a:r>
            <a:r>
              <a:rPr lang="en-US" altLang="zh-CN" b="1" dirty="0" err="1"/>
              <a:t>int</a:t>
            </a:r>
            <a:r>
              <a:rPr lang="en-US" altLang="zh-CN" b="1" dirty="0"/>
              <a:t> index )</a:t>
            </a:r>
            <a:endParaRPr lang="en-US" altLang="zh-CN" b="1" dirty="0"/>
          </a:p>
          <a:p>
            <a:r>
              <a:rPr lang="en-US" altLang="zh-CN" dirty="0" smtClean="0"/>
              <a:t> </a:t>
            </a:r>
            <a:r>
              <a:rPr lang="en-US" altLang="zh-CN" b="1" dirty="0"/>
              <a:t>{</a:t>
            </a:r>
            <a:endParaRPr lang="en-US" altLang="zh-CN" b="1" dirty="0"/>
          </a:p>
          <a:p>
            <a:r>
              <a:rPr lang="en-US" altLang="zh-CN" dirty="0" smtClean="0"/>
              <a:t>  	 </a:t>
            </a:r>
            <a:r>
              <a:rPr lang="en-US" altLang="zh-CN" b="1" dirty="0" err="1"/>
              <a:t>check_index</a:t>
            </a:r>
            <a:r>
              <a:rPr lang="en-US" altLang="zh-CN" b="1" dirty="0"/>
              <a:t>( index ) ;</a:t>
            </a:r>
            <a:endParaRPr lang="en-US" altLang="zh-CN" b="1" dirty="0"/>
          </a:p>
          <a:p>
            <a:r>
              <a:rPr lang="en-US" altLang="zh-CN" dirty="0" smtClean="0"/>
              <a:t>   	</a:t>
            </a:r>
            <a:r>
              <a:rPr lang="en-US" altLang="zh-CN" b="1" dirty="0" smtClean="0"/>
              <a:t>return </a:t>
            </a:r>
            <a:r>
              <a:rPr lang="en-US" altLang="zh-CN" b="1" dirty="0"/>
              <a:t>data[ index ] ;</a:t>
            </a:r>
            <a:endParaRPr lang="en-US" altLang="zh-CN" b="1" dirty="0"/>
          </a:p>
          <a:p>
            <a:r>
              <a:rPr lang="en-US" altLang="zh-CN" dirty="0" smtClean="0"/>
              <a:t> </a:t>
            </a:r>
            <a:r>
              <a:rPr lang="en-US" altLang="zh-CN" b="1" dirty="0"/>
              <a:t>}</a:t>
            </a:r>
            <a:endParaRPr lang="en-US" altLang="zh-CN" b="1" dirty="0"/>
          </a:p>
          <a:p>
            <a:endParaRPr lang="en-US" altLang="zh-CN" b="1" dirty="0"/>
          </a:p>
          <a:p>
            <a:r>
              <a:rPr lang="en-US" altLang="zh-CN" dirty="0" smtClean="0"/>
              <a:t> </a:t>
            </a:r>
            <a:r>
              <a:rPr lang="en-US" altLang="zh-CN" dirty="0"/>
              <a:t>void </a:t>
            </a:r>
            <a:r>
              <a:rPr lang="en-US" altLang="zh-CN" dirty="0" err="1"/>
              <a:t>int_array</a:t>
            </a:r>
            <a:r>
              <a:rPr lang="en-US" altLang="zh-CN" dirty="0"/>
              <a:t>::</a:t>
            </a:r>
            <a:r>
              <a:rPr lang="en-US" altLang="zh-CN" dirty="0" err="1"/>
              <a:t>copy_array</a:t>
            </a:r>
            <a:r>
              <a:rPr lang="en-US" altLang="zh-CN" dirty="0"/>
              <a:t>( </a:t>
            </a:r>
            <a:r>
              <a:rPr lang="en-US" altLang="zh-CN" dirty="0" err="1"/>
              <a:t>int_array</a:t>
            </a:r>
            <a:r>
              <a:rPr lang="en-US" altLang="zh-CN" dirty="0"/>
              <a:t> </a:t>
            </a:r>
            <a:r>
              <a:rPr lang="en-US" altLang="zh-CN" dirty="0" err="1"/>
              <a:t>const</a:t>
            </a:r>
            <a:r>
              <a:rPr lang="en-US" altLang="zh-CN" dirty="0"/>
              <a:t> &amp;array )</a:t>
            </a:r>
            <a:endParaRPr lang="en-US" altLang="zh-CN" dirty="0"/>
          </a:p>
          <a:p>
            <a:r>
              <a:rPr lang="en-US" altLang="zh-CN" dirty="0" smtClean="0"/>
              <a:t> </a:t>
            </a:r>
            <a:r>
              <a:rPr lang="en-US" altLang="zh-CN" dirty="0"/>
              <a:t>{</a:t>
            </a:r>
            <a:endParaRPr lang="en-US" altLang="zh-CN" dirty="0"/>
          </a:p>
          <a:p>
            <a:r>
              <a:rPr lang="en-US" altLang="zh-CN" dirty="0" smtClean="0"/>
              <a:t>   	</a:t>
            </a:r>
            <a:r>
              <a:rPr lang="en-US" altLang="zh-CN" dirty="0" err="1" smtClean="0"/>
              <a:t>number_of_elements</a:t>
            </a:r>
            <a:r>
              <a:rPr lang="en-US" altLang="zh-CN" dirty="0" smtClean="0"/>
              <a:t> </a:t>
            </a:r>
            <a:r>
              <a:rPr lang="en-US" altLang="zh-CN" dirty="0"/>
              <a:t>= </a:t>
            </a:r>
            <a:r>
              <a:rPr lang="en-US" altLang="zh-CN" dirty="0" err="1"/>
              <a:t>array.number_of_elements</a:t>
            </a:r>
            <a:r>
              <a:rPr lang="en-US" altLang="zh-CN" dirty="0"/>
              <a:t> ;</a:t>
            </a:r>
            <a:endParaRPr lang="en-US" altLang="zh-CN" dirty="0"/>
          </a:p>
          <a:p>
            <a:r>
              <a:rPr lang="en-US" altLang="zh-CN" dirty="0" smtClean="0"/>
              <a:t>   	data </a:t>
            </a:r>
            <a:r>
              <a:rPr lang="en-US" altLang="zh-CN" dirty="0"/>
              <a:t>= new </a:t>
            </a:r>
            <a:r>
              <a:rPr lang="en-US" altLang="zh-CN" dirty="0" err="1"/>
              <a:t>int</a:t>
            </a:r>
            <a:r>
              <a:rPr lang="en-US" altLang="zh-CN" dirty="0"/>
              <a:t> [ </a:t>
            </a:r>
            <a:r>
              <a:rPr lang="en-US" altLang="zh-CN" dirty="0" err="1"/>
              <a:t>number_of_elements</a:t>
            </a:r>
            <a:r>
              <a:rPr lang="en-US" altLang="zh-CN" dirty="0"/>
              <a:t> ] ;</a:t>
            </a:r>
            <a:endParaRPr lang="en-US" altLang="zh-CN" dirty="0"/>
          </a:p>
          <a:p>
            <a:r>
              <a:rPr lang="en-US" altLang="zh-CN" dirty="0" smtClean="0"/>
              <a:t>   	for </a:t>
            </a:r>
            <a:r>
              <a:rPr lang="en-US" altLang="zh-CN" dirty="0"/>
              <a:t>( </a:t>
            </a:r>
            <a:r>
              <a:rPr lang="en-US" altLang="zh-CN" dirty="0" err="1"/>
              <a:t>int</a:t>
            </a:r>
            <a:r>
              <a:rPr lang="en-US" altLang="zh-CN" dirty="0"/>
              <a:t> </a:t>
            </a:r>
            <a:r>
              <a:rPr lang="en-US" altLang="zh-CN" dirty="0" err="1"/>
              <a:t>i</a:t>
            </a:r>
            <a:r>
              <a:rPr lang="en-US" altLang="zh-CN" dirty="0"/>
              <a:t> = 0 ; </a:t>
            </a:r>
            <a:r>
              <a:rPr lang="en-US" altLang="zh-CN" dirty="0" err="1"/>
              <a:t>i</a:t>
            </a:r>
            <a:r>
              <a:rPr lang="en-US" altLang="zh-CN" dirty="0"/>
              <a:t> &lt; </a:t>
            </a:r>
            <a:r>
              <a:rPr lang="en-US" altLang="zh-CN" dirty="0" err="1"/>
              <a:t>number_of_elements</a:t>
            </a:r>
            <a:r>
              <a:rPr lang="en-US" altLang="zh-CN" dirty="0"/>
              <a:t> ; </a:t>
            </a:r>
            <a:r>
              <a:rPr lang="en-US" altLang="zh-CN" dirty="0" err="1"/>
              <a:t>i</a:t>
            </a:r>
            <a:r>
              <a:rPr lang="en-US" altLang="zh-CN" dirty="0"/>
              <a:t>++ )</a:t>
            </a:r>
            <a:endParaRPr lang="en-US" altLang="zh-CN" dirty="0"/>
          </a:p>
          <a:p>
            <a:r>
              <a:rPr lang="en-US" altLang="zh-CN" dirty="0" smtClean="0"/>
              <a:t>     		data</a:t>
            </a:r>
            <a:r>
              <a:rPr lang="en-US" altLang="zh-CN" dirty="0"/>
              <a:t>[ </a:t>
            </a:r>
            <a:r>
              <a:rPr lang="en-US" altLang="zh-CN" dirty="0" err="1"/>
              <a:t>i</a:t>
            </a:r>
            <a:r>
              <a:rPr lang="en-US" altLang="zh-CN" dirty="0"/>
              <a:t> ] = </a:t>
            </a:r>
            <a:r>
              <a:rPr lang="en-US" altLang="zh-CN" dirty="0" err="1"/>
              <a:t>array.data</a:t>
            </a:r>
            <a:r>
              <a:rPr lang="en-US" altLang="zh-CN" dirty="0"/>
              <a:t>[ </a:t>
            </a:r>
            <a:r>
              <a:rPr lang="en-US" altLang="zh-CN" dirty="0" err="1"/>
              <a:t>i</a:t>
            </a:r>
            <a:r>
              <a:rPr lang="en-US" altLang="zh-CN" dirty="0"/>
              <a:t> ] ;</a:t>
            </a:r>
            <a:endParaRPr lang="en-US" altLang="zh-CN" dirty="0"/>
          </a:p>
          <a:p>
            <a:r>
              <a:rPr lang="en-US" altLang="zh-CN" dirty="0" smtClean="0"/>
              <a:t> </a:t>
            </a:r>
            <a:r>
              <a:rPr lang="en-US" altLang="zh-CN" dirty="0"/>
              <a:t>}</a:t>
            </a:r>
            <a:endParaRPr lang="en-US" altLang="zh-CN" dirty="0"/>
          </a:p>
          <a:p>
            <a:endParaRPr lang="en-US" altLang="zh-CN" b="1" dirty="0"/>
          </a:p>
        </p:txBody>
      </p:sp>
      <p:sp>
        <p:nvSpPr>
          <p:cNvPr id="5" name="TextBox 5"/>
          <p:cNvSpPr txBox="1">
            <a:spLocks noChangeArrowheads="1"/>
          </p:cNvSpPr>
          <p:nvPr/>
        </p:nvSpPr>
        <p:spPr bwMode="auto">
          <a:xfrm>
            <a:off x="7720049" y="2133600"/>
            <a:ext cx="3552898" cy="2086725"/>
          </a:xfrm>
          <a:prstGeom prst="rect">
            <a:avLst/>
          </a:prstGeom>
          <a:solidFill>
            <a:schemeClr val="accent1"/>
          </a:solidFill>
          <a:ln w="38100">
            <a:solidFill>
              <a:schemeClr val="bg1"/>
            </a:solidFill>
            <a:miter lim="800000"/>
          </a:ln>
        </p:spPr>
        <p:txBody>
          <a:bodyPr wrap="square">
            <a:spAutoFit/>
          </a:bodyPr>
          <a:lstStyle>
            <a:lvl1pPr marL="342900" indent="-342900">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90"/>
              </a:spcBef>
              <a:spcAft>
                <a:spcPts val="590"/>
              </a:spcAft>
              <a:buClr>
                <a:schemeClr val="tx2"/>
              </a:buClr>
              <a:buSzPct val="70000"/>
              <a:buFont typeface="Arial" panose="020B0604020202020204" pitchFamily="34" charset="0"/>
              <a:buChar char="•"/>
            </a:pPr>
            <a:r>
              <a:rPr lang="en-US" altLang="zh-CN" sz="3600" dirty="0" err="1">
                <a:solidFill>
                  <a:schemeClr val="bg1"/>
                </a:solidFill>
              </a:rPr>
              <a:t>重载下标运算符</a:t>
            </a:r>
            <a:r>
              <a:rPr lang="en-US" altLang="zh-CN" sz="3600" dirty="0">
                <a:solidFill>
                  <a:schemeClr val="bg1"/>
                </a:solidFill>
              </a:rPr>
              <a:t>[ ]</a:t>
            </a:r>
            <a:r>
              <a:rPr lang="en-US" altLang="zh-CN" sz="3600" dirty="0" err="1">
                <a:solidFill>
                  <a:schemeClr val="bg1"/>
                </a:solidFill>
              </a:rPr>
              <a:t>只是在返回数组元素前检查下标值</a:t>
            </a:r>
            <a:r>
              <a:rPr lang="en-US" altLang="zh-CN" sz="3600" dirty="0">
                <a:solidFill>
                  <a:schemeClr val="bg1"/>
                </a:solidFill>
              </a:rPr>
              <a:t>。</a:t>
            </a:r>
            <a:endParaRPr lang="en-US" altLang="zh-CN" sz="36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6.2.8</a:t>
            </a:r>
            <a:r>
              <a:rPr lang="zh-CN" altLang="en-US" sz="4000" dirty="0">
                <a:effectLst>
                  <a:outerShdw blurRad="38100" dist="38100" dir="2700000" algn="tl">
                    <a:srgbClr val="C0C0C0"/>
                  </a:outerShdw>
                </a:effectLst>
              </a:rPr>
              <a:t>下标运算符</a:t>
            </a:r>
            <a:r>
              <a:rPr lang="en-US" altLang="zh-CN" sz="4000" dirty="0">
                <a:effectLst>
                  <a:outerShdw blurRad="38100" dist="38100" dir="2700000" algn="tl">
                    <a:srgbClr val="C0C0C0"/>
                  </a:outerShdw>
                </a:effectLst>
              </a:rPr>
              <a:t>[]</a:t>
            </a:r>
            <a:r>
              <a:rPr lang="zh-CN" altLang="en-US" sz="4000" dirty="0">
                <a:effectLst>
                  <a:outerShdw blurRad="38100" dist="38100" dir="2700000" algn="tl">
                    <a:srgbClr val="C0C0C0"/>
                  </a:outerShdw>
                </a:effectLst>
              </a:rPr>
              <a:t>的重载</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 name="矩形 119811"/>
          <p:cNvSpPr>
            <a:spLocks noChangeArrowheads="1"/>
          </p:cNvSpPr>
          <p:nvPr/>
        </p:nvSpPr>
        <p:spPr bwMode="auto">
          <a:xfrm>
            <a:off x="408017" y="880321"/>
            <a:ext cx="9178984" cy="59093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dirty="0" smtClean="0"/>
              <a:t> </a:t>
            </a:r>
            <a:r>
              <a:rPr lang="en-US" altLang="zh-CN" dirty="0"/>
              <a:t>main()</a:t>
            </a:r>
            <a:endParaRPr lang="en-US" altLang="zh-CN" dirty="0"/>
          </a:p>
          <a:p>
            <a:r>
              <a:rPr lang="en-US" altLang="zh-CN" dirty="0" smtClean="0"/>
              <a:t> </a:t>
            </a:r>
            <a:r>
              <a:rPr lang="en-US" altLang="zh-CN" dirty="0"/>
              <a:t>{</a:t>
            </a:r>
            <a:endParaRPr lang="en-US" altLang="zh-CN" dirty="0"/>
          </a:p>
          <a:p>
            <a:r>
              <a:rPr lang="en-US" altLang="zh-CN" dirty="0" smtClean="0"/>
              <a:t>   	 </a:t>
            </a:r>
            <a:r>
              <a:rPr lang="en-US" altLang="zh-CN" dirty="0" err="1"/>
              <a:t>int_array</a:t>
            </a:r>
            <a:r>
              <a:rPr lang="en-US" altLang="zh-CN" dirty="0"/>
              <a:t> a( 15 ) ; // An array of 15 integers.</a:t>
            </a:r>
            <a:endParaRPr lang="en-US" altLang="zh-CN" dirty="0"/>
          </a:p>
          <a:p>
            <a:r>
              <a:rPr lang="en-US" altLang="zh-CN" dirty="0" smtClean="0"/>
              <a:t>    	</a:t>
            </a:r>
            <a:r>
              <a:rPr lang="en-US" altLang="zh-CN" dirty="0" err="1" smtClean="0"/>
              <a:t>int</a:t>
            </a:r>
            <a:r>
              <a:rPr lang="en-US" altLang="zh-CN" dirty="0" smtClean="0"/>
              <a:t> </a:t>
            </a:r>
            <a:r>
              <a:rPr lang="en-US" altLang="zh-CN" dirty="0" err="1"/>
              <a:t>i</a:t>
            </a:r>
            <a:r>
              <a:rPr lang="en-US" altLang="zh-CN" dirty="0"/>
              <a:t> ;</a:t>
            </a:r>
            <a:endParaRPr lang="en-US" altLang="zh-CN" dirty="0"/>
          </a:p>
          <a:p>
            <a:endParaRPr lang="en-US" altLang="zh-CN" dirty="0"/>
          </a:p>
          <a:p>
            <a:r>
              <a:rPr lang="en-US" altLang="zh-CN" dirty="0" smtClean="0"/>
              <a:t>    	// </a:t>
            </a:r>
            <a:r>
              <a:rPr lang="en-US" altLang="zh-CN" dirty="0"/>
              <a:t>Display the contents of the array.</a:t>
            </a:r>
            <a:endParaRPr lang="en-US" altLang="zh-CN" dirty="0"/>
          </a:p>
          <a:p>
            <a:r>
              <a:rPr lang="en-US" altLang="zh-CN" dirty="0" smtClean="0"/>
              <a:t>   	 </a:t>
            </a:r>
            <a:r>
              <a:rPr lang="en-US" altLang="zh-CN" dirty="0"/>
              <a:t>for ( </a:t>
            </a:r>
            <a:r>
              <a:rPr lang="en-US" altLang="zh-CN" dirty="0" err="1"/>
              <a:t>i</a:t>
            </a:r>
            <a:r>
              <a:rPr lang="en-US" altLang="zh-CN" dirty="0"/>
              <a:t> = 0 ; </a:t>
            </a:r>
            <a:r>
              <a:rPr lang="en-US" altLang="zh-CN" dirty="0" err="1"/>
              <a:t>i</a:t>
            </a:r>
            <a:r>
              <a:rPr lang="en-US" altLang="zh-CN" dirty="0"/>
              <a:t> &lt; 15 ; </a:t>
            </a:r>
            <a:r>
              <a:rPr lang="en-US" altLang="zh-CN" dirty="0" err="1"/>
              <a:t>i</a:t>
            </a:r>
            <a:r>
              <a:rPr lang="en-US" altLang="zh-CN" dirty="0"/>
              <a:t>++ )</a:t>
            </a:r>
            <a:endParaRPr lang="en-US" altLang="zh-CN" dirty="0"/>
          </a:p>
          <a:p>
            <a:r>
              <a:rPr lang="en-US" altLang="zh-CN" dirty="0" smtClean="0"/>
              <a:t>     		 </a:t>
            </a:r>
            <a:r>
              <a:rPr lang="en-US" altLang="zh-CN" dirty="0" err="1"/>
              <a:t>cout</a:t>
            </a:r>
            <a:r>
              <a:rPr lang="en-US" altLang="zh-CN" dirty="0"/>
              <a:t> &lt;&lt; a[</a:t>
            </a:r>
            <a:r>
              <a:rPr lang="en-US" altLang="zh-CN" dirty="0" err="1"/>
              <a:t>i</a:t>
            </a:r>
            <a:r>
              <a:rPr lang="en-US" altLang="zh-CN" dirty="0"/>
              <a:t>] &lt;&lt; ' ' ;</a:t>
            </a:r>
            <a:endParaRPr lang="en-US" altLang="zh-CN" dirty="0"/>
          </a:p>
          <a:p>
            <a:r>
              <a:rPr lang="en-US" altLang="zh-CN" dirty="0" smtClean="0"/>
              <a:t>    	</a:t>
            </a:r>
            <a:r>
              <a:rPr lang="en-US" altLang="zh-CN" dirty="0" err="1" smtClean="0"/>
              <a:t>cout</a:t>
            </a:r>
            <a:r>
              <a:rPr lang="en-US" altLang="zh-CN" dirty="0" smtClean="0"/>
              <a:t> </a:t>
            </a:r>
            <a:r>
              <a:rPr lang="en-US" altLang="zh-CN" dirty="0"/>
              <a:t>&lt;&lt; </a:t>
            </a:r>
            <a:r>
              <a:rPr lang="en-US" altLang="zh-CN" dirty="0" err="1"/>
              <a:t>endl</a:t>
            </a:r>
            <a:r>
              <a:rPr lang="en-US" altLang="zh-CN" dirty="0"/>
              <a:t> ;</a:t>
            </a:r>
            <a:endParaRPr lang="en-US" altLang="zh-CN" dirty="0"/>
          </a:p>
          <a:p>
            <a:endParaRPr lang="en-US" altLang="zh-CN" dirty="0"/>
          </a:p>
          <a:p>
            <a:r>
              <a:rPr lang="en-US" altLang="zh-CN" dirty="0" smtClean="0"/>
              <a:t>    	// </a:t>
            </a:r>
            <a:r>
              <a:rPr lang="en-US" altLang="zh-CN" dirty="0"/>
              <a:t>Assign some values to the elements of the array.</a:t>
            </a:r>
            <a:endParaRPr lang="en-US" altLang="zh-CN" dirty="0"/>
          </a:p>
          <a:p>
            <a:r>
              <a:rPr lang="en-US" altLang="zh-CN" dirty="0" smtClean="0"/>
              <a:t>    	for </a:t>
            </a:r>
            <a:r>
              <a:rPr lang="en-US" altLang="zh-CN" dirty="0"/>
              <a:t>( </a:t>
            </a:r>
            <a:r>
              <a:rPr lang="en-US" altLang="zh-CN" dirty="0" err="1"/>
              <a:t>i</a:t>
            </a:r>
            <a:r>
              <a:rPr lang="en-US" altLang="zh-CN" dirty="0"/>
              <a:t> = 0 ; </a:t>
            </a:r>
            <a:r>
              <a:rPr lang="en-US" altLang="zh-CN" dirty="0" err="1"/>
              <a:t>i</a:t>
            </a:r>
            <a:r>
              <a:rPr lang="en-US" altLang="zh-CN" dirty="0"/>
              <a:t> &lt; 15 ; </a:t>
            </a:r>
            <a:r>
              <a:rPr lang="en-US" altLang="zh-CN" dirty="0" err="1"/>
              <a:t>i</a:t>
            </a:r>
            <a:r>
              <a:rPr lang="en-US" altLang="zh-CN" dirty="0"/>
              <a:t>++ )</a:t>
            </a:r>
            <a:endParaRPr lang="en-US" altLang="zh-CN" dirty="0"/>
          </a:p>
          <a:p>
            <a:r>
              <a:rPr lang="en-US" altLang="zh-CN" dirty="0" smtClean="0"/>
              <a:t>      		a[</a:t>
            </a:r>
            <a:r>
              <a:rPr lang="en-US" altLang="zh-CN" dirty="0" err="1" smtClean="0"/>
              <a:t>i</a:t>
            </a:r>
            <a:r>
              <a:rPr lang="en-US" altLang="zh-CN" dirty="0"/>
              <a:t>] = </a:t>
            </a:r>
            <a:r>
              <a:rPr lang="en-US" altLang="zh-CN" dirty="0" err="1"/>
              <a:t>i</a:t>
            </a:r>
            <a:r>
              <a:rPr lang="en-US" altLang="zh-CN" dirty="0"/>
              <a:t> * 10 ;</a:t>
            </a:r>
            <a:endParaRPr lang="en-US" altLang="zh-CN" dirty="0"/>
          </a:p>
          <a:p>
            <a:endParaRPr lang="en-US" altLang="zh-CN" dirty="0"/>
          </a:p>
          <a:p>
            <a:r>
              <a:rPr lang="en-US" altLang="zh-CN" dirty="0" smtClean="0"/>
              <a:t>    	// </a:t>
            </a:r>
            <a:r>
              <a:rPr lang="en-US" altLang="zh-CN" dirty="0"/>
              <a:t>Display the new contents of the array.</a:t>
            </a:r>
            <a:endParaRPr lang="en-US" altLang="zh-CN" dirty="0"/>
          </a:p>
          <a:p>
            <a:r>
              <a:rPr lang="en-US" altLang="zh-CN" dirty="0" smtClean="0"/>
              <a:t>    	for </a:t>
            </a:r>
            <a:r>
              <a:rPr lang="en-US" altLang="zh-CN" dirty="0"/>
              <a:t>( </a:t>
            </a:r>
            <a:r>
              <a:rPr lang="en-US" altLang="zh-CN" dirty="0" err="1"/>
              <a:t>i</a:t>
            </a:r>
            <a:r>
              <a:rPr lang="en-US" altLang="zh-CN" dirty="0"/>
              <a:t> = 0 ; </a:t>
            </a:r>
            <a:r>
              <a:rPr lang="en-US" altLang="zh-CN" dirty="0" err="1"/>
              <a:t>i</a:t>
            </a:r>
            <a:r>
              <a:rPr lang="en-US" altLang="zh-CN" dirty="0"/>
              <a:t> &lt; 15 ; </a:t>
            </a:r>
            <a:r>
              <a:rPr lang="en-US" altLang="zh-CN" dirty="0" err="1"/>
              <a:t>i</a:t>
            </a:r>
            <a:r>
              <a:rPr lang="en-US" altLang="zh-CN" dirty="0"/>
              <a:t>++ )</a:t>
            </a:r>
            <a:endParaRPr lang="en-US" altLang="zh-CN" dirty="0"/>
          </a:p>
          <a:p>
            <a:r>
              <a:rPr lang="en-US" altLang="zh-CN" dirty="0" smtClean="0"/>
              <a:t>      		</a:t>
            </a:r>
            <a:r>
              <a:rPr lang="en-US" altLang="zh-CN" dirty="0" err="1" smtClean="0"/>
              <a:t>cout</a:t>
            </a:r>
            <a:r>
              <a:rPr lang="en-US" altLang="zh-CN" dirty="0" smtClean="0"/>
              <a:t> </a:t>
            </a:r>
            <a:r>
              <a:rPr lang="en-US" altLang="zh-CN" dirty="0"/>
              <a:t>&lt;&lt; a[</a:t>
            </a:r>
            <a:r>
              <a:rPr lang="en-US" altLang="zh-CN" dirty="0" err="1"/>
              <a:t>i</a:t>
            </a:r>
            <a:r>
              <a:rPr lang="en-US" altLang="zh-CN" dirty="0"/>
              <a:t>] &lt;&lt; ' ' ;</a:t>
            </a:r>
            <a:endParaRPr lang="en-US" altLang="zh-CN" dirty="0"/>
          </a:p>
          <a:p>
            <a:r>
              <a:rPr lang="en-US" altLang="zh-CN" dirty="0" smtClean="0"/>
              <a:t>  	</a:t>
            </a:r>
            <a:r>
              <a:rPr lang="en-US" altLang="zh-CN" dirty="0" err="1" smtClean="0"/>
              <a:t>cout</a:t>
            </a:r>
            <a:r>
              <a:rPr lang="en-US" altLang="zh-CN" dirty="0" smtClean="0"/>
              <a:t> </a:t>
            </a:r>
            <a:r>
              <a:rPr lang="en-US" altLang="zh-CN" dirty="0"/>
              <a:t>&lt;&lt; </a:t>
            </a:r>
            <a:r>
              <a:rPr lang="en-US" altLang="zh-CN" dirty="0" err="1"/>
              <a:t>endl</a:t>
            </a:r>
            <a:r>
              <a:rPr lang="en-US" altLang="zh-CN" dirty="0"/>
              <a:t> ;</a:t>
            </a:r>
            <a:endParaRPr lang="en-US" altLang="zh-CN" dirty="0"/>
          </a:p>
          <a:p>
            <a:endParaRPr lang="en-US" altLang="zh-CN" dirty="0"/>
          </a:p>
          <a:p>
            <a:r>
              <a:rPr lang="en-US" altLang="zh-CN" dirty="0" smtClean="0"/>
              <a:t>   </a:t>
            </a:r>
            <a:r>
              <a:rPr lang="en-US" altLang="zh-CN" dirty="0"/>
              <a:t>exit( 0 ) ;</a:t>
            </a:r>
            <a:endParaRPr lang="en-US" altLang="zh-CN" dirty="0"/>
          </a:p>
          <a:p>
            <a:r>
              <a:rPr lang="en-US" altLang="zh-CN" dirty="0" smtClean="0"/>
              <a:t> }</a:t>
            </a:r>
            <a:endParaRPr lang="en-US" altLang="zh-CN" dirty="0"/>
          </a:p>
        </p:txBody>
      </p:sp>
      <p:sp>
        <p:nvSpPr>
          <p:cNvPr id="7" name="矩形 6"/>
          <p:cNvSpPr>
            <a:spLocks noChangeArrowheads="1"/>
          </p:cNvSpPr>
          <p:nvPr/>
        </p:nvSpPr>
        <p:spPr bwMode="auto">
          <a:xfrm>
            <a:off x="4350452" y="5453075"/>
            <a:ext cx="4953000" cy="10160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p>
            <a:r>
              <a:rPr lang="en-US" altLang="zh-CN"/>
              <a:t>0 0 0 0 0 0 0 0 0 0 0 0 0 0 0</a:t>
            </a:r>
            <a:endParaRPr lang="en-US" altLang="zh-CN"/>
          </a:p>
          <a:p>
            <a:r>
              <a:rPr lang="en-US" altLang="zh-CN"/>
              <a:t>0 10 20 30 40 50 60 70 80 90 100 110 120 130 140</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6.2.8</a:t>
            </a:r>
            <a:r>
              <a:rPr lang="zh-CN" altLang="en-US" sz="4000" dirty="0">
                <a:effectLst>
                  <a:outerShdw blurRad="38100" dist="38100" dir="2700000" algn="tl">
                    <a:srgbClr val="C0C0C0"/>
                  </a:outerShdw>
                </a:effectLst>
              </a:rPr>
              <a:t>下标运算符</a:t>
            </a:r>
            <a:r>
              <a:rPr lang="en-US" altLang="zh-CN" sz="4000" dirty="0">
                <a:effectLst>
                  <a:outerShdw blurRad="38100" dist="38100" dir="2700000" algn="tl">
                    <a:srgbClr val="C0C0C0"/>
                  </a:outerShdw>
                </a:effectLst>
              </a:rPr>
              <a:t>[]</a:t>
            </a:r>
            <a:r>
              <a:rPr lang="zh-CN" altLang="en-US" sz="4000" dirty="0">
                <a:effectLst>
                  <a:outerShdw blurRad="38100" dist="38100" dir="2700000" algn="tl">
                    <a:srgbClr val="C0C0C0"/>
                  </a:outerShdw>
                </a:effectLst>
              </a:rPr>
              <a:t>的重载</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矩形 117763"/>
          <p:cNvSpPr>
            <a:spLocks noChangeArrowheads="1"/>
          </p:cNvSpPr>
          <p:nvPr/>
        </p:nvSpPr>
        <p:spPr bwMode="auto">
          <a:xfrm>
            <a:off x="488950" y="1336675"/>
            <a:ext cx="9144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dirty="0" smtClean="0"/>
              <a:t> </a:t>
            </a:r>
            <a:r>
              <a:rPr lang="en-US" altLang="zh-CN" sz="2400" b="1" dirty="0"/>
              <a:t>void </a:t>
            </a:r>
            <a:r>
              <a:rPr lang="en-US" altLang="zh-CN" sz="2400" b="1" dirty="0" err="1"/>
              <a:t>int_array</a:t>
            </a:r>
            <a:r>
              <a:rPr lang="en-US" altLang="zh-CN" sz="2400" b="1" dirty="0"/>
              <a:t>::</a:t>
            </a:r>
            <a:r>
              <a:rPr lang="en-US" altLang="zh-CN" sz="2400" b="1" dirty="0" err="1"/>
              <a:t>check_index</a:t>
            </a:r>
            <a:r>
              <a:rPr lang="en-US" altLang="zh-CN" sz="2400" b="1" dirty="0"/>
              <a:t>( </a:t>
            </a:r>
            <a:r>
              <a:rPr lang="en-US" altLang="zh-CN" sz="2400" b="1" dirty="0" err="1"/>
              <a:t>int</a:t>
            </a:r>
            <a:r>
              <a:rPr lang="en-US" altLang="zh-CN" sz="2400" b="1" dirty="0"/>
              <a:t> index ) </a:t>
            </a:r>
            <a:r>
              <a:rPr lang="en-US" altLang="zh-CN" sz="2400" b="1" dirty="0" err="1"/>
              <a:t>const</a:t>
            </a:r>
            <a:endParaRPr lang="en-US" altLang="zh-CN" sz="2400" b="1" dirty="0"/>
          </a:p>
          <a:p>
            <a:r>
              <a:rPr lang="en-US" altLang="zh-CN" sz="2400" b="1" dirty="0" smtClean="0"/>
              <a:t>{</a:t>
            </a:r>
            <a:endParaRPr lang="en-US" altLang="zh-CN" sz="2400" b="1" dirty="0"/>
          </a:p>
          <a:p>
            <a:r>
              <a:rPr lang="en-US" altLang="zh-CN" sz="2400" dirty="0" smtClean="0"/>
              <a:t>   </a:t>
            </a:r>
            <a:r>
              <a:rPr lang="en-US" altLang="zh-CN" sz="2400" b="1" dirty="0"/>
              <a:t>if ( index &lt; 0 || index &gt;= </a:t>
            </a:r>
            <a:r>
              <a:rPr lang="en-US" altLang="zh-CN" sz="2400" b="1" dirty="0" err="1"/>
              <a:t>number_of_elements</a:t>
            </a:r>
            <a:r>
              <a:rPr lang="en-US" altLang="zh-CN" sz="2400" b="1" dirty="0"/>
              <a:t> )</a:t>
            </a:r>
            <a:endParaRPr lang="en-US" altLang="zh-CN" sz="2400" b="1" dirty="0"/>
          </a:p>
          <a:p>
            <a:r>
              <a:rPr lang="en-US" altLang="zh-CN" sz="2400" dirty="0" smtClean="0"/>
              <a:t>   </a:t>
            </a:r>
            <a:r>
              <a:rPr lang="en-US" altLang="zh-CN" sz="2400" b="1" dirty="0"/>
              <a:t>{</a:t>
            </a:r>
            <a:endParaRPr lang="en-US" altLang="zh-CN" sz="2400" b="1" dirty="0"/>
          </a:p>
          <a:p>
            <a:r>
              <a:rPr lang="en-US" altLang="zh-CN" sz="2400" dirty="0" smtClean="0"/>
              <a:t>     </a:t>
            </a:r>
            <a:r>
              <a:rPr lang="en-US" altLang="zh-CN" sz="2400" b="1" dirty="0" err="1"/>
              <a:t>cerr</a:t>
            </a:r>
            <a:r>
              <a:rPr lang="en-US" altLang="zh-CN" sz="2400" b="1" dirty="0"/>
              <a:t> &lt;&lt; "invalid index " &lt;&lt; index</a:t>
            </a:r>
            <a:endParaRPr lang="en-US" altLang="zh-CN" sz="2400" b="1" dirty="0"/>
          </a:p>
          <a:p>
            <a:r>
              <a:rPr lang="en-US" altLang="zh-CN" sz="2400" dirty="0" smtClean="0"/>
              <a:t>             </a:t>
            </a:r>
            <a:r>
              <a:rPr lang="en-US" altLang="zh-CN" sz="2400" b="1" dirty="0"/>
              <a:t>&lt;&lt; ", range is 0 to " &lt;&lt; </a:t>
            </a:r>
            <a:r>
              <a:rPr lang="en-US" altLang="zh-CN" sz="2400" b="1" dirty="0" err="1"/>
              <a:t>number_of_elements</a:t>
            </a:r>
            <a:r>
              <a:rPr lang="en-US" altLang="zh-CN" sz="2400" b="1" dirty="0"/>
              <a:t> - 1 &lt;&lt; </a:t>
            </a:r>
            <a:r>
              <a:rPr lang="en-US" altLang="zh-CN" sz="2400" b="1" dirty="0" err="1"/>
              <a:t>endl</a:t>
            </a:r>
            <a:r>
              <a:rPr lang="en-US" altLang="zh-CN" sz="2400" b="1" dirty="0"/>
              <a:t> ;</a:t>
            </a:r>
            <a:endParaRPr lang="en-US" altLang="zh-CN" sz="2400" b="1" dirty="0"/>
          </a:p>
          <a:p>
            <a:r>
              <a:rPr lang="en-US" altLang="zh-CN" sz="2400" dirty="0" smtClean="0"/>
              <a:t>     </a:t>
            </a:r>
            <a:r>
              <a:rPr lang="en-US" altLang="zh-CN" sz="2400" b="1" dirty="0"/>
              <a:t>exit( 1 ) ;</a:t>
            </a:r>
            <a:endParaRPr lang="en-US" altLang="zh-CN" sz="2400" b="1" dirty="0"/>
          </a:p>
          <a:p>
            <a:r>
              <a:rPr lang="en-US" altLang="zh-CN" sz="2400" dirty="0" smtClean="0"/>
              <a:t>   </a:t>
            </a:r>
            <a:r>
              <a:rPr lang="en-US" altLang="zh-CN" sz="2400" b="1" dirty="0"/>
              <a:t>}</a:t>
            </a:r>
            <a:endParaRPr lang="en-US" altLang="zh-CN" sz="2400" b="1" dirty="0"/>
          </a:p>
          <a:p>
            <a:r>
              <a:rPr lang="en-US" altLang="zh-CN" sz="2400" dirty="0" smtClean="0"/>
              <a:t> </a:t>
            </a:r>
            <a:r>
              <a:rPr lang="en-US" altLang="zh-CN" sz="2400" b="1" dirty="0"/>
              <a:t>}</a:t>
            </a:r>
            <a:endParaRPr lang="en-US" altLang="zh-CN" sz="2400" b="1" dirty="0"/>
          </a:p>
        </p:txBody>
      </p:sp>
      <p:sp>
        <p:nvSpPr>
          <p:cNvPr id="5" name="TextBox 5"/>
          <p:cNvSpPr txBox="1">
            <a:spLocks noChangeArrowheads="1"/>
          </p:cNvSpPr>
          <p:nvPr/>
        </p:nvSpPr>
        <p:spPr bwMode="auto">
          <a:xfrm>
            <a:off x="1419225" y="5131824"/>
            <a:ext cx="8064500" cy="480131"/>
          </a:xfrm>
          <a:prstGeom prst="rect">
            <a:avLst/>
          </a:prstGeom>
          <a:solidFill>
            <a:schemeClr val="accent1"/>
          </a:solidFill>
          <a:ln w="38100">
            <a:solidFill>
              <a:schemeClr val="bg1"/>
            </a:solidFill>
            <a:miter lim="800000"/>
          </a:ln>
        </p:spPr>
        <p:txBody>
          <a:bodyPr>
            <a:spAutoFit/>
          </a:bodyPr>
          <a:lstStyle>
            <a:lvl1pPr marL="342900" indent="-342900">
              <a:defRPr sz="2000">
                <a:solidFill>
                  <a:schemeClr val="tx1"/>
                </a:solidFill>
                <a:latin typeface="Arial" panose="020B0604020202020204" pitchFamily="34" charset="0"/>
                <a:ea typeface="宋体" panose="02010600030101010101" pitchFamily="2" charset="-122"/>
              </a:defRPr>
            </a:lvl1pPr>
            <a:lvl2pPr>
              <a:defRPr sz="2000">
                <a:solidFill>
                  <a:schemeClr val="tx1"/>
                </a:solidFill>
                <a:latin typeface="Arial" panose="020B0604020202020204" pitchFamily="34" charset="0"/>
                <a:ea typeface="宋体" panose="02010600030101010101" pitchFamily="2" charset="-122"/>
              </a:defRPr>
            </a:lvl2pPr>
            <a:lvl3pPr>
              <a:defRPr sz="2000">
                <a:solidFill>
                  <a:schemeClr val="tx1"/>
                </a:solidFill>
                <a:latin typeface="Arial" panose="020B0604020202020204" pitchFamily="34" charset="0"/>
                <a:ea typeface="宋体" panose="02010600030101010101" pitchFamily="2" charset="-122"/>
              </a:defRPr>
            </a:lvl3pPr>
            <a:lvl4pPr>
              <a:defRPr sz="2000">
                <a:solidFill>
                  <a:schemeClr val="tx1"/>
                </a:solidFill>
                <a:latin typeface="Arial" panose="020B0604020202020204" pitchFamily="34" charset="0"/>
                <a:ea typeface="宋体" panose="02010600030101010101" pitchFamily="2" charset="-122"/>
              </a:defRPr>
            </a:lvl4pPr>
            <a:lvl5pPr>
              <a:defRPr sz="20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sz="2000">
                <a:solidFill>
                  <a:schemeClr val="tx1"/>
                </a:solidFill>
                <a:latin typeface="Arial" panose="020B0604020202020204" pitchFamily="34" charset="0"/>
                <a:ea typeface="宋体" panose="02010600030101010101" pitchFamily="2" charset="-122"/>
              </a:defRPr>
            </a:lvl9pPr>
          </a:lstStyle>
          <a:p>
            <a:pPr>
              <a:lnSpc>
                <a:spcPct val="90000"/>
              </a:lnSpc>
              <a:spcBef>
                <a:spcPts val="590"/>
              </a:spcBef>
              <a:spcAft>
                <a:spcPts val="590"/>
              </a:spcAft>
              <a:buClr>
                <a:schemeClr val="tx2"/>
              </a:buClr>
              <a:buSzPct val="70000"/>
              <a:buFont typeface="Arial" panose="020B0604020202020204" pitchFamily="34" charset="0"/>
              <a:buChar char="•"/>
            </a:pPr>
            <a:r>
              <a:rPr lang="en-US" altLang="zh-CN" sz="2800" dirty="0" err="1">
                <a:solidFill>
                  <a:schemeClr val="bg1"/>
                </a:solidFill>
              </a:rPr>
              <a:t>如果下标值无效，显示错误信息并终止程序</a:t>
            </a:r>
            <a:r>
              <a:rPr lang="en-US" altLang="zh-CN" sz="2800" dirty="0">
                <a:solidFill>
                  <a:schemeClr val="bg1"/>
                </a:solidFill>
              </a:rPr>
              <a:t>。</a:t>
            </a:r>
            <a:endParaRPr lang="en-US" altLang="zh-CN" sz="28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2839925"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a:solidFill>
                  <a:prstClr val="black">
                    <a:lumMod val="75000"/>
                    <a:lumOff val="25000"/>
                  </a:prstClr>
                </a:solidFill>
                <a:latin typeface="微软雅黑" panose="020B0503020204020204" pitchFamily="34" charset="-122"/>
                <a:ea typeface="微软雅黑" panose="020B0503020204020204" pitchFamily="34" charset="-122"/>
              </a:rPr>
              <a:t>6.1 </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多态性</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内容占位符 2"/>
          <p:cNvSpPr txBox="1"/>
          <p:nvPr/>
        </p:nvSpPr>
        <p:spPr>
          <a:xfrm>
            <a:off x="128589" y="1508788"/>
            <a:ext cx="11364474" cy="4796465"/>
          </a:xfrm>
          <a:prstGeom prst="rect">
            <a:avLst/>
          </a:prstGeom>
        </p:spPr>
        <p:txBody>
          <a:bodyPr>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65760" indent="-365760" algn="just">
              <a:lnSpc>
                <a:spcPct val="170000"/>
              </a:lnSpc>
              <a:buClr>
                <a:srgbClr val="7F7F7F"/>
              </a:buClr>
              <a:buNone/>
              <a:defRPr/>
            </a:pPr>
            <a:r>
              <a:rPr lang="zh-CN" altLang="en-US" sz="4265" dirty="0">
                <a:solidFill>
                  <a:prstClr val="black"/>
                </a:solidFill>
              </a:rPr>
              <a:t>     </a:t>
            </a:r>
            <a:r>
              <a:rPr lang="en-US" altLang="zh-CN" sz="4265" dirty="0">
                <a:solidFill>
                  <a:prstClr val="black"/>
                </a:solidFill>
              </a:rPr>
              <a:t>	</a:t>
            </a:r>
            <a:r>
              <a:rPr lang="zh-CN" altLang="en-US" sz="4265" dirty="0">
                <a:solidFill>
                  <a:prstClr val="black"/>
                </a:solidFill>
              </a:rPr>
              <a:t>多态性是面向对象程序设计的一个重要特征。顾名思义，多态的意思是一个事物有多种状态。通常我们希望所设计的类具有共同的风格。例如，在不同的类中具有相似功能的函数具有相同的名字、具有相同的参数类型、参数的顺序也相同。这种统一性帮助我们记忆，且有助于新类的设计。在新类的设计中只需要添加相同的数据成员并改写相应的成员函数。不同类的对象调用自己的函数成员，这就是多态性。</a:t>
            </a:r>
            <a:endParaRPr lang="zh-CN" altLang="en-US" sz="4265" dirty="0">
              <a:solidFill>
                <a:prstClr val="black"/>
              </a:solidFill>
            </a:endParaRPr>
          </a:p>
          <a:p>
            <a:pPr marL="365760" indent="-365760">
              <a:buClr>
                <a:srgbClr val="7F7F7F"/>
              </a:buClr>
              <a:buNone/>
              <a:defRPr/>
            </a:pPr>
            <a:endParaRPr lang="zh-CN" altLang="en-US" sz="4265" b="1" dirty="0">
              <a:solidFill>
                <a:prstClr val="black"/>
              </a:solidFill>
              <a:latin typeface="宋体" panose="02010600030101010101" pitchFamily="2" charset="-122"/>
            </a:endParaRPr>
          </a:p>
          <a:p>
            <a:pPr marL="365760" indent="-365760">
              <a:buClr>
                <a:srgbClr val="7F7F7F"/>
              </a:buClr>
              <a:buFont typeface="Wingdings 2" panose="05020102010507070707"/>
              <a:buChar char=""/>
              <a:defRPr/>
            </a:pPr>
            <a:endParaRPr lang="zh-CN" altLang="en-US" sz="4265"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6.2.9</a:t>
            </a:r>
            <a:r>
              <a:rPr lang="zh-CN" altLang="en-US" sz="4000" dirty="0">
                <a:effectLst>
                  <a:outerShdw blurRad="38100" dist="38100" dir="2700000" algn="tl">
                    <a:srgbClr val="C0C0C0"/>
                  </a:outerShdw>
                </a:effectLst>
              </a:rPr>
              <a:t>函数调用运算符（）的重载</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873784" y="997686"/>
            <a:ext cx="10539489" cy="4897437"/>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90000"/>
              </a:lnSpc>
            </a:pPr>
            <a:r>
              <a:rPr lang="zh-CN" altLang="en-US" sz="2800" dirty="0" smtClean="0"/>
              <a:t>在</a:t>
            </a:r>
            <a:r>
              <a:rPr lang="en-US" altLang="zh-CN" sz="2800" dirty="0" smtClean="0"/>
              <a:t>C++</a:t>
            </a:r>
            <a:r>
              <a:rPr lang="zh-CN" altLang="en-US" sz="2800" dirty="0" smtClean="0"/>
              <a:t>中，在重载函数调用运算符</a:t>
            </a:r>
            <a:r>
              <a:rPr lang="en-US" altLang="zh-CN" sz="2800" dirty="0" smtClean="0"/>
              <a:t>()</a:t>
            </a:r>
            <a:r>
              <a:rPr lang="zh-CN" altLang="en-US" sz="2800" dirty="0" smtClean="0"/>
              <a:t>时，认为它是一个双目运算符，例如</a:t>
            </a:r>
            <a:r>
              <a:rPr lang="en-US" altLang="zh-CN" sz="2800" dirty="0" smtClean="0"/>
              <a:t>X(Y)</a:t>
            </a:r>
            <a:endParaRPr lang="en-US" altLang="zh-CN" sz="2800" dirty="0" smtClean="0"/>
          </a:p>
          <a:p>
            <a:pPr>
              <a:lnSpc>
                <a:spcPct val="90000"/>
              </a:lnSpc>
            </a:pPr>
            <a:r>
              <a:rPr lang="zh-CN" altLang="en-US" sz="2800" dirty="0" smtClean="0"/>
              <a:t>对于函数调用运算符重载定义只能使用成员函数，其形式如下：</a:t>
            </a:r>
            <a:endParaRPr lang="zh-CN" altLang="en-US" sz="2800" dirty="0" smtClean="0"/>
          </a:p>
          <a:p>
            <a:pPr>
              <a:lnSpc>
                <a:spcPct val="90000"/>
              </a:lnSpc>
              <a:buFont typeface="Wingdings" panose="05000000000000000000" pitchFamily="2" charset="2"/>
              <a:buNone/>
            </a:pPr>
            <a:r>
              <a:rPr lang="zh-CN" altLang="en-US" sz="2800" dirty="0" smtClean="0"/>
              <a:t>   返回类型  类名</a:t>
            </a:r>
            <a:r>
              <a:rPr lang="en-US" altLang="zh-CN" sz="2800" dirty="0" smtClean="0"/>
              <a:t>:: operator (</a:t>
            </a:r>
            <a:r>
              <a:rPr lang="zh-CN" altLang="en-US" sz="2800" dirty="0" smtClean="0"/>
              <a:t>形参表</a:t>
            </a:r>
            <a:r>
              <a:rPr lang="en-US" altLang="zh-CN" sz="2800" dirty="0" smtClean="0"/>
              <a:t>)</a:t>
            </a:r>
            <a:endParaRPr lang="en-US" altLang="zh-CN" sz="2800" dirty="0" smtClean="0"/>
          </a:p>
          <a:p>
            <a:pPr>
              <a:lnSpc>
                <a:spcPct val="90000"/>
              </a:lnSpc>
              <a:buFont typeface="Wingdings" panose="05000000000000000000" pitchFamily="2" charset="2"/>
              <a:buNone/>
            </a:pPr>
            <a:r>
              <a:rPr lang="en-US" altLang="zh-CN" sz="2800" dirty="0" smtClean="0"/>
              <a:t>   {</a:t>
            </a:r>
            <a:endParaRPr lang="en-US" altLang="zh-CN" sz="2800" dirty="0" smtClean="0"/>
          </a:p>
          <a:p>
            <a:pPr>
              <a:lnSpc>
                <a:spcPct val="90000"/>
              </a:lnSpc>
              <a:buFont typeface="Wingdings" panose="05000000000000000000" pitchFamily="2" charset="2"/>
              <a:buNone/>
            </a:pPr>
            <a:r>
              <a:rPr lang="en-US" altLang="zh-CN" sz="2800" dirty="0" smtClean="0"/>
              <a:t>       //</a:t>
            </a:r>
            <a:r>
              <a:rPr lang="zh-CN" altLang="en-US" sz="2800" dirty="0" smtClean="0"/>
              <a:t>函数体</a:t>
            </a:r>
            <a:endParaRPr lang="zh-CN" altLang="en-US" sz="2800" dirty="0" smtClean="0"/>
          </a:p>
          <a:p>
            <a:pPr>
              <a:lnSpc>
                <a:spcPct val="90000"/>
              </a:lnSpc>
              <a:buFont typeface="Wingdings" panose="05000000000000000000" pitchFamily="2" charset="2"/>
              <a:buNone/>
            </a:pPr>
            <a:r>
              <a:rPr lang="zh-CN" altLang="en-US" sz="2800" dirty="0" smtClean="0"/>
              <a:t>   </a:t>
            </a:r>
            <a:r>
              <a:rPr lang="en-US" altLang="zh-CN" sz="2800" dirty="0" smtClean="0"/>
              <a:t>}</a:t>
            </a:r>
            <a:endParaRPr lang="en-US" altLang="zh-CN" sz="2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一个典型的例子</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 name="Rectangle 2"/>
          <p:cNvSpPr txBox="1">
            <a:spLocks noChangeArrowheads="1"/>
          </p:cNvSpPr>
          <p:nvPr/>
        </p:nvSpPr>
        <p:spPr>
          <a:xfrm>
            <a:off x="318655" y="772902"/>
            <a:ext cx="11506200" cy="5991225"/>
          </a:xfrm>
          <a:prstGeom prst="rect">
            <a:avLst/>
          </a:prstGeom>
          <a:noFill/>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zh-CN" altLang="zh-CN" sz="2400" b="1" dirty="0"/>
              <a:t>【例</a:t>
            </a:r>
            <a:r>
              <a:rPr lang="en-US" altLang="zh-CN" sz="2400" b="1" dirty="0" smtClean="0"/>
              <a:t>6-8</a:t>
            </a:r>
            <a:r>
              <a:rPr lang="zh-CN" altLang="zh-CN" sz="2400" b="1" dirty="0" smtClean="0"/>
              <a:t>】</a:t>
            </a:r>
            <a:r>
              <a:rPr lang="zh-CN" altLang="en-US" sz="2400" dirty="0" smtClean="0"/>
              <a:t> 先建立一个</a:t>
            </a:r>
            <a:r>
              <a:rPr lang="en-US" altLang="zh-CN" sz="2400" dirty="0" smtClean="0"/>
              <a:t>Point(</a:t>
            </a:r>
            <a:r>
              <a:rPr lang="zh-CN" altLang="en-US" sz="2400" dirty="0" smtClean="0"/>
              <a:t>点)类，包含数据成员</a:t>
            </a:r>
            <a:r>
              <a:rPr lang="en-US" altLang="zh-CN" sz="2400" dirty="0" err="1" smtClean="0"/>
              <a:t>x,y</a:t>
            </a:r>
            <a:r>
              <a:rPr lang="en-US" altLang="zh-CN" sz="2400" dirty="0" smtClean="0"/>
              <a:t>(</a:t>
            </a:r>
            <a:r>
              <a:rPr lang="zh-CN" altLang="en-US" sz="2400" dirty="0" smtClean="0"/>
              <a:t>坐标点)。以它为基类，派生出一个</a:t>
            </a:r>
            <a:r>
              <a:rPr lang="en-US" altLang="zh-CN" sz="2400" dirty="0" smtClean="0"/>
              <a:t>Circle(</a:t>
            </a:r>
            <a:r>
              <a:rPr lang="zh-CN" altLang="en-US" sz="2400" dirty="0" smtClean="0"/>
              <a:t>圆)类，增加数据成员</a:t>
            </a:r>
            <a:r>
              <a:rPr lang="en-US" altLang="zh-CN" sz="2400" dirty="0" smtClean="0"/>
              <a:t>r(</a:t>
            </a:r>
            <a:r>
              <a:rPr lang="zh-CN" altLang="en-US" sz="2400" dirty="0" smtClean="0"/>
              <a:t>半径)，再以</a:t>
            </a:r>
            <a:r>
              <a:rPr lang="en-US" altLang="zh-CN" sz="2400" dirty="0" smtClean="0"/>
              <a:t>Circle</a:t>
            </a:r>
            <a:r>
              <a:rPr lang="zh-CN" altLang="en-US" sz="2400" dirty="0" smtClean="0"/>
              <a:t>类为直接基类，派生出一个</a:t>
            </a:r>
            <a:r>
              <a:rPr lang="en-US" altLang="zh-CN" sz="2400" dirty="0" smtClean="0"/>
              <a:t>Cylinder(</a:t>
            </a:r>
            <a:r>
              <a:rPr lang="zh-CN" altLang="en-US" sz="2400" dirty="0" smtClean="0"/>
              <a:t>圆柱体)类，再增加数据成员</a:t>
            </a:r>
            <a:r>
              <a:rPr lang="en-US" altLang="zh-CN" sz="2400" dirty="0" smtClean="0"/>
              <a:t>h(</a:t>
            </a:r>
            <a:r>
              <a:rPr lang="zh-CN" altLang="en-US" sz="2400" dirty="0" smtClean="0"/>
              <a:t>高)。要求编写程序，重载运算符</a:t>
            </a:r>
            <a:r>
              <a:rPr lang="zh-CN" altLang="en-US" sz="2400" dirty="0" smtClean="0">
                <a:latin typeface="Arial" panose="020B0604020202020204" pitchFamily="34" charset="0"/>
              </a:rPr>
              <a:t>“</a:t>
            </a:r>
            <a:r>
              <a:rPr lang="zh-CN" altLang="en-US" sz="2400" dirty="0" smtClean="0"/>
              <a:t>&lt;&lt;</a:t>
            </a:r>
            <a:r>
              <a:rPr lang="zh-CN" altLang="en-US" sz="2400" dirty="0" smtClean="0">
                <a:latin typeface="Arial" panose="020B0604020202020204" pitchFamily="34" charset="0"/>
              </a:rPr>
              <a:t>”</a:t>
            </a:r>
            <a:r>
              <a:rPr lang="zh-CN" altLang="en-US" sz="2400" dirty="0" smtClean="0"/>
              <a:t>和</a:t>
            </a:r>
            <a:r>
              <a:rPr lang="zh-CN" altLang="en-US" sz="2400" dirty="0" smtClean="0">
                <a:latin typeface="Arial" panose="020B0604020202020204" pitchFamily="34" charset="0"/>
              </a:rPr>
              <a:t>“</a:t>
            </a:r>
            <a:r>
              <a:rPr lang="zh-CN" altLang="en-US" sz="2400" dirty="0" smtClean="0"/>
              <a:t>&gt;&gt;</a:t>
            </a:r>
            <a:r>
              <a:rPr lang="zh-CN" altLang="en-US" sz="2400" dirty="0" smtClean="0">
                <a:latin typeface="Arial" panose="020B0604020202020204" pitchFamily="34" charset="0"/>
              </a:rPr>
              <a:t>”</a:t>
            </a:r>
            <a:r>
              <a:rPr lang="zh-CN" altLang="en-US" sz="2400" dirty="0" smtClean="0"/>
              <a:t>，使之能用于输出以上类对象。</a:t>
            </a:r>
            <a:endParaRPr lang="zh-CN" altLang="en-US" sz="2400" dirty="0" smtClean="0"/>
          </a:p>
          <a:p>
            <a:pPr indent="-6350">
              <a:buFontTx/>
              <a:buNone/>
            </a:pPr>
            <a:r>
              <a:rPr lang="zh-CN" altLang="en-US" sz="2400" dirty="0" smtClean="0"/>
              <a:t>(1) 声明基类</a:t>
            </a:r>
            <a:r>
              <a:rPr lang="en-US" altLang="zh-CN" sz="2400" dirty="0" smtClean="0"/>
              <a:t>Point</a:t>
            </a:r>
            <a:r>
              <a:rPr lang="zh-CN" altLang="en-US" sz="2400" dirty="0" smtClean="0"/>
              <a:t>类</a:t>
            </a:r>
            <a:endParaRPr lang="zh-CN" altLang="en-US" sz="2400" dirty="0" smtClean="0"/>
          </a:p>
          <a:p>
            <a:pPr indent="-6350">
              <a:buFontTx/>
              <a:buNone/>
            </a:pPr>
            <a:endParaRPr lang="zh-CN" altLang="en-US" sz="2400" dirty="0" smtClean="0"/>
          </a:p>
          <a:p>
            <a:pPr indent="-6350">
              <a:buFontTx/>
              <a:buNone/>
            </a:pPr>
            <a:r>
              <a:rPr lang="zh-CN" altLang="en-US" sz="2400" dirty="0" smtClean="0"/>
              <a:t>#</a:t>
            </a:r>
            <a:r>
              <a:rPr lang="en-US" altLang="zh-CN" sz="2400" dirty="0" smtClean="0"/>
              <a:t>include &lt;</a:t>
            </a:r>
            <a:r>
              <a:rPr lang="en-US" altLang="zh-CN" sz="2400" dirty="0" err="1" smtClean="0"/>
              <a:t>iostream</a:t>
            </a:r>
            <a:r>
              <a:rPr lang="en-US" altLang="zh-CN" sz="2400" dirty="0" smtClean="0"/>
              <a:t>&gt;</a:t>
            </a:r>
            <a:endParaRPr lang="en-US" altLang="zh-CN" sz="2400" dirty="0" smtClean="0"/>
          </a:p>
          <a:p>
            <a:pPr indent="-6350">
              <a:buFontTx/>
              <a:buNone/>
            </a:pPr>
            <a:endParaRPr lang="en-US" altLang="zh-CN" sz="2400" dirty="0" smtClean="0"/>
          </a:p>
          <a:p>
            <a:pPr indent="-6350">
              <a:buFontTx/>
              <a:buNone/>
            </a:pPr>
            <a:r>
              <a:rPr lang="en-US" altLang="zh-CN" sz="2400" dirty="0" smtClean="0"/>
              <a:t>//</a:t>
            </a:r>
            <a:r>
              <a:rPr lang="zh-CN" altLang="en-US" sz="2400" dirty="0" smtClean="0"/>
              <a:t>声明类</a:t>
            </a:r>
            <a:r>
              <a:rPr lang="en-US" altLang="zh-CN" sz="2400" dirty="0" smtClean="0"/>
              <a:t>Point</a:t>
            </a:r>
            <a:endParaRPr lang="en-US" altLang="zh-CN" sz="2400" dirty="0" smtClean="0"/>
          </a:p>
          <a:p>
            <a:pPr indent="-6350">
              <a:buFontTx/>
              <a:buNone/>
            </a:pPr>
            <a:r>
              <a:rPr lang="en-US" altLang="zh-CN" sz="2400" dirty="0" smtClean="0"/>
              <a:t>class Point</a:t>
            </a:r>
            <a:endParaRPr lang="en-US" altLang="zh-CN" sz="2400" dirty="0" smtClean="0"/>
          </a:p>
          <a:p>
            <a:pPr indent="-6350">
              <a:buFontTx/>
              <a:buNone/>
            </a:pPr>
            <a:r>
              <a:rPr lang="en-US" altLang="zh-CN" sz="2400" dirty="0" smtClean="0"/>
              <a:t>{</a:t>
            </a:r>
            <a:endParaRPr lang="en-US" altLang="zh-CN" sz="2400" dirty="0" smtClean="0"/>
          </a:p>
          <a:p>
            <a:pPr indent="-6350">
              <a:buFontTx/>
              <a:buNone/>
            </a:pPr>
            <a:r>
              <a:rPr lang="en-US" altLang="zh-CN" sz="2400" dirty="0" smtClean="0"/>
              <a:t>public:</a:t>
            </a:r>
            <a:endParaRPr lang="en-US" altLang="zh-CN" sz="2400" dirty="0" smtClean="0"/>
          </a:p>
          <a:p>
            <a:pPr indent="-6350">
              <a:buFontTx/>
              <a:buNone/>
            </a:pPr>
            <a:r>
              <a:rPr lang="en-US" altLang="zh-CN" sz="2400" dirty="0" smtClean="0"/>
              <a:t>    Point(float x=0,float y=0);//</a:t>
            </a:r>
            <a:r>
              <a:rPr lang="zh-CN" altLang="en-US" sz="2400" dirty="0" smtClean="0"/>
              <a:t>有默认参数的构造函数</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一个典型的例子</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685800" y="949036"/>
            <a:ext cx="9656618" cy="5991225"/>
          </a:xfrm>
          <a:prstGeom prst="rect">
            <a:avLst/>
          </a:prstGeom>
          <a:noFill/>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zh-CN" altLang="en-US" sz="1400" dirty="0" smtClean="0"/>
              <a:t>  </a:t>
            </a:r>
            <a:r>
              <a:rPr lang="en-US" altLang="zh-CN" sz="1400" dirty="0" smtClean="0"/>
              <a:t>void </a:t>
            </a:r>
            <a:r>
              <a:rPr lang="en-US" altLang="zh-CN" sz="1400" dirty="0" err="1" smtClean="0"/>
              <a:t>setPoint</a:t>
            </a:r>
            <a:r>
              <a:rPr lang="en-US" altLang="zh-CN" sz="1400" dirty="0" smtClean="0"/>
              <a:t>(</a:t>
            </a:r>
            <a:r>
              <a:rPr lang="en-US" altLang="zh-CN" sz="1400" dirty="0" err="1" smtClean="0"/>
              <a:t>float,float</a:t>
            </a:r>
            <a:r>
              <a:rPr lang="en-US" altLang="zh-CN" sz="1400" dirty="0" smtClean="0"/>
              <a:t>);                 //</a:t>
            </a:r>
            <a:r>
              <a:rPr lang="zh-CN" altLang="en-US" sz="1400" dirty="0" smtClean="0"/>
              <a:t>设置坐标值</a:t>
            </a:r>
            <a:endParaRPr lang="zh-CN" altLang="en-US" sz="1400" dirty="0" smtClean="0"/>
          </a:p>
          <a:p>
            <a:pPr indent="-6350">
              <a:buFontTx/>
              <a:buNone/>
            </a:pPr>
            <a:r>
              <a:rPr lang="zh-CN" altLang="en-US" sz="1400" dirty="0" smtClean="0"/>
              <a:t>  </a:t>
            </a:r>
            <a:r>
              <a:rPr lang="en-US" altLang="zh-CN" sz="1400" dirty="0" smtClean="0"/>
              <a:t>float </a:t>
            </a:r>
            <a:r>
              <a:rPr lang="en-US" altLang="zh-CN" sz="1400" dirty="0" err="1" smtClean="0"/>
              <a:t>getX</a:t>
            </a:r>
            <a:r>
              <a:rPr lang="en-US" altLang="zh-CN" sz="1400" dirty="0" smtClean="0"/>
              <a:t>( ) </a:t>
            </a:r>
            <a:r>
              <a:rPr lang="en-US" altLang="zh-CN" sz="1400" dirty="0" err="1" smtClean="0"/>
              <a:t>const</a:t>
            </a:r>
            <a:r>
              <a:rPr lang="en-US" altLang="zh-CN" sz="1400" dirty="0" smtClean="0"/>
              <a:t> {return x;}              //</a:t>
            </a:r>
            <a:r>
              <a:rPr lang="zh-CN" altLang="en-US" sz="1400" dirty="0" smtClean="0"/>
              <a:t>读</a:t>
            </a:r>
            <a:r>
              <a:rPr lang="en-US" altLang="zh-CN" sz="1400" dirty="0" smtClean="0"/>
              <a:t>x</a:t>
            </a:r>
            <a:r>
              <a:rPr lang="zh-CN" altLang="en-US" sz="1400" dirty="0" smtClean="0"/>
              <a:t>坐标</a:t>
            </a:r>
            <a:endParaRPr lang="zh-CN" altLang="en-US" sz="1400" dirty="0" smtClean="0"/>
          </a:p>
          <a:p>
            <a:pPr indent="-6350">
              <a:buFontTx/>
              <a:buNone/>
            </a:pPr>
            <a:r>
              <a:rPr lang="zh-CN" altLang="en-US" sz="1400" dirty="0" smtClean="0"/>
              <a:t>  </a:t>
            </a:r>
            <a:r>
              <a:rPr lang="en-US" altLang="zh-CN" sz="1400" dirty="0" smtClean="0"/>
              <a:t>float </a:t>
            </a:r>
            <a:r>
              <a:rPr lang="en-US" altLang="zh-CN" sz="1400" dirty="0" err="1" smtClean="0"/>
              <a:t>getY</a:t>
            </a:r>
            <a:r>
              <a:rPr lang="en-US" altLang="zh-CN" sz="1400" dirty="0" smtClean="0"/>
              <a:t>( ) </a:t>
            </a:r>
            <a:r>
              <a:rPr lang="en-US" altLang="zh-CN" sz="1400" dirty="0" err="1" smtClean="0"/>
              <a:t>const</a:t>
            </a:r>
            <a:r>
              <a:rPr lang="en-US" altLang="zh-CN" sz="1400" dirty="0" smtClean="0"/>
              <a:t> {return y;}              //</a:t>
            </a:r>
            <a:r>
              <a:rPr lang="zh-CN" altLang="en-US" sz="1400" dirty="0" smtClean="0"/>
              <a:t>读</a:t>
            </a:r>
            <a:r>
              <a:rPr lang="en-US" altLang="zh-CN" sz="1400" dirty="0" smtClean="0"/>
              <a:t>y</a:t>
            </a:r>
            <a:r>
              <a:rPr lang="zh-CN" altLang="en-US" sz="1400" dirty="0" smtClean="0"/>
              <a:t>坐标</a:t>
            </a:r>
            <a:endParaRPr lang="zh-CN" altLang="en-US" sz="1400" dirty="0" smtClean="0"/>
          </a:p>
          <a:p>
            <a:pPr indent="-6350">
              <a:buFontTx/>
              <a:buNone/>
            </a:pPr>
            <a:r>
              <a:rPr lang="zh-CN" altLang="en-US" sz="1400" dirty="0" smtClean="0"/>
              <a:t>  </a:t>
            </a:r>
            <a:r>
              <a:rPr lang="en-US" altLang="zh-CN" sz="1400" dirty="0" smtClean="0"/>
              <a:t>friend </a:t>
            </a:r>
            <a:r>
              <a:rPr lang="en-US" altLang="zh-CN" sz="1400" dirty="0" err="1" smtClean="0"/>
              <a:t>ostream</a:t>
            </a:r>
            <a:r>
              <a:rPr lang="en-US" altLang="zh-CN" sz="1400" dirty="0" smtClean="0"/>
              <a:t> &amp; operator&lt;&lt;(</a:t>
            </a:r>
            <a:r>
              <a:rPr lang="en-US" altLang="zh-CN" sz="1400" dirty="0" err="1" smtClean="0"/>
              <a:t>ostream</a:t>
            </a:r>
            <a:r>
              <a:rPr lang="en-US" altLang="zh-CN" sz="1400" dirty="0" smtClean="0"/>
              <a:t> &amp;,</a:t>
            </a:r>
            <a:r>
              <a:rPr lang="en-US" altLang="zh-CN" sz="1400" dirty="0" err="1" smtClean="0"/>
              <a:t>const</a:t>
            </a:r>
            <a:r>
              <a:rPr lang="en-US" altLang="zh-CN" sz="1400" dirty="0" smtClean="0"/>
              <a:t> Point &amp;);//</a:t>
            </a:r>
            <a:r>
              <a:rPr lang="zh-CN" altLang="en-US" sz="1400" dirty="0" smtClean="0"/>
              <a:t>重载运算符</a:t>
            </a:r>
            <a:r>
              <a:rPr lang="zh-CN" altLang="en-US" sz="1400" dirty="0" smtClean="0">
                <a:latin typeface="Arial" panose="020B0604020202020204" pitchFamily="34" charset="0"/>
              </a:rPr>
              <a:t>“</a:t>
            </a:r>
            <a:r>
              <a:rPr lang="zh-CN" altLang="en-US" sz="1400" dirty="0" smtClean="0"/>
              <a:t>&lt;&lt;</a:t>
            </a:r>
            <a:r>
              <a:rPr lang="zh-CN" altLang="en-US" sz="1400" dirty="0" smtClean="0">
                <a:latin typeface="Arial" panose="020B0604020202020204" pitchFamily="34" charset="0"/>
              </a:rPr>
              <a:t>”</a:t>
            </a:r>
            <a:endParaRPr lang="zh-CN" altLang="en-US" sz="1400" dirty="0" smtClean="0"/>
          </a:p>
          <a:p>
            <a:pPr indent="-6350">
              <a:buFontTx/>
              <a:buNone/>
            </a:pPr>
            <a:r>
              <a:rPr lang="en-US" altLang="zh-CN" sz="1400" dirty="0" smtClean="0"/>
              <a:t>protected:                                   //</a:t>
            </a:r>
            <a:r>
              <a:rPr lang="zh-CN" altLang="en-US" sz="1400" dirty="0" smtClean="0"/>
              <a:t>受保护成员</a:t>
            </a:r>
            <a:endParaRPr lang="zh-CN" altLang="en-US" sz="1400" dirty="0" smtClean="0"/>
          </a:p>
          <a:p>
            <a:pPr indent="-6350">
              <a:buFontTx/>
              <a:buNone/>
            </a:pPr>
            <a:r>
              <a:rPr lang="zh-CN" altLang="en-US" sz="1400" dirty="0" smtClean="0"/>
              <a:t>  </a:t>
            </a:r>
            <a:r>
              <a:rPr lang="en-US" altLang="zh-CN" sz="1400" dirty="0" smtClean="0"/>
              <a:t>float </a:t>
            </a:r>
            <a:r>
              <a:rPr lang="en-US" altLang="zh-CN" sz="1400" dirty="0" err="1" smtClean="0"/>
              <a:t>x,y</a:t>
            </a:r>
            <a:r>
              <a:rPr lang="en-US" altLang="zh-CN" sz="1400" dirty="0" smtClean="0"/>
              <a:t>;</a:t>
            </a:r>
            <a:endParaRPr lang="en-US" altLang="zh-CN" sz="1400" dirty="0" smtClean="0"/>
          </a:p>
          <a:p>
            <a:pPr indent="-6350">
              <a:buFontTx/>
              <a:buNone/>
            </a:pPr>
            <a:r>
              <a:rPr lang="en-US" altLang="zh-CN" sz="1400" dirty="0" smtClean="0"/>
              <a:t>};</a:t>
            </a:r>
            <a:endParaRPr lang="en-US" altLang="zh-CN" sz="1400" dirty="0" smtClean="0"/>
          </a:p>
          <a:p>
            <a:pPr indent="-6350">
              <a:buFontTx/>
              <a:buNone/>
            </a:pPr>
            <a:r>
              <a:rPr lang="en-US" altLang="zh-CN" sz="1400" dirty="0" smtClean="0"/>
              <a:t>//</a:t>
            </a:r>
            <a:r>
              <a:rPr lang="zh-CN" altLang="en-US" sz="1400" dirty="0" smtClean="0"/>
              <a:t>下面定义</a:t>
            </a:r>
            <a:r>
              <a:rPr lang="en-US" altLang="zh-CN" sz="1400" dirty="0" smtClean="0"/>
              <a:t>Point</a:t>
            </a:r>
            <a:r>
              <a:rPr lang="zh-CN" altLang="en-US" sz="1400" dirty="0" smtClean="0"/>
              <a:t>类的成员函数</a:t>
            </a:r>
            <a:endParaRPr lang="zh-CN" altLang="en-US" sz="1400" dirty="0" smtClean="0"/>
          </a:p>
          <a:p>
            <a:pPr indent="-6350">
              <a:buFontTx/>
              <a:buNone/>
            </a:pPr>
            <a:endParaRPr lang="zh-CN" altLang="en-US" sz="1400" dirty="0" smtClean="0"/>
          </a:p>
          <a:p>
            <a:pPr indent="-6350">
              <a:buFontTx/>
              <a:buNone/>
            </a:pPr>
            <a:r>
              <a:rPr lang="zh-CN" altLang="en-US" sz="1400" dirty="0" smtClean="0"/>
              <a:t>//</a:t>
            </a:r>
            <a:r>
              <a:rPr lang="en-US" altLang="zh-CN" sz="1400" dirty="0" smtClean="0"/>
              <a:t>Point</a:t>
            </a:r>
            <a:r>
              <a:rPr lang="zh-CN" altLang="en-US" sz="1400" dirty="0" smtClean="0"/>
              <a:t>的构造函数</a:t>
            </a:r>
            <a:endParaRPr lang="zh-CN" altLang="en-US" sz="1400" dirty="0" smtClean="0"/>
          </a:p>
          <a:p>
            <a:pPr indent="-6350">
              <a:buFontTx/>
              <a:buNone/>
            </a:pPr>
            <a:r>
              <a:rPr lang="en-US" altLang="zh-CN" sz="1400" dirty="0" smtClean="0"/>
              <a:t>Point::Point(float </a:t>
            </a:r>
            <a:r>
              <a:rPr lang="en-US" altLang="zh-CN" sz="1400" dirty="0" err="1" smtClean="0"/>
              <a:t>a,float</a:t>
            </a:r>
            <a:r>
              <a:rPr lang="en-US" altLang="zh-CN" sz="1400" dirty="0" smtClean="0"/>
              <a:t> b)                 //</a:t>
            </a:r>
            <a:r>
              <a:rPr lang="zh-CN" altLang="en-US" sz="1400" dirty="0" smtClean="0"/>
              <a:t>对</a:t>
            </a:r>
            <a:r>
              <a:rPr lang="en-US" altLang="zh-CN" sz="1400" dirty="0" err="1" smtClean="0"/>
              <a:t>x,y</a:t>
            </a:r>
            <a:r>
              <a:rPr lang="zh-CN" altLang="en-US" sz="1400" dirty="0" smtClean="0"/>
              <a:t>初始化</a:t>
            </a:r>
            <a:endParaRPr lang="zh-CN" altLang="en-US" sz="1400" dirty="0" smtClean="0"/>
          </a:p>
          <a:p>
            <a:pPr indent="-6350">
              <a:buFontTx/>
              <a:buNone/>
            </a:pPr>
            <a:r>
              <a:rPr lang="zh-CN" altLang="en-US" sz="1400" dirty="0" smtClean="0"/>
              <a:t>{</a:t>
            </a:r>
            <a:r>
              <a:rPr lang="en-US" altLang="zh-CN" sz="1400" dirty="0" smtClean="0"/>
              <a:t>x=</a:t>
            </a:r>
            <a:r>
              <a:rPr lang="en-US" altLang="zh-CN" sz="1400" dirty="0" err="1" smtClean="0"/>
              <a:t>a;y</a:t>
            </a:r>
            <a:r>
              <a:rPr lang="en-US" altLang="zh-CN" sz="1400" dirty="0" smtClean="0"/>
              <a:t>=b;}</a:t>
            </a:r>
            <a:endParaRPr lang="en-US" altLang="zh-CN" sz="1400" dirty="0" smtClean="0"/>
          </a:p>
          <a:p>
            <a:pPr indent="-6350">
              <a:buFontTx/>
              <a:buNone/>
            </a:pPr>
            <a:r>
              <a:rPr lang="en-US" altLang="zh-CN" sz="1400" dirty="0" smtClean="0"/>
              <a:t>//</a:t>
            </a:r>
            <a:r>
              <a:rPr lang="zh-CN" altLang="en-US" sz="1400" dirty="0" smtClean="0"/>
              <a:t>设置</a:t>
            </a:r>
            <a:r>
              <a:rPr lang="en-US" altLang="zh-CN" sz="1400" dirty="0" smtClean="0"/>
              <a:t>x</a:t>
            </a:r>
            <a:r>
              <a:rPr lang="zh-CN" altLang="en-US" sz="1400" dirty="0" smtClean="0"/>
              <a:t>和</a:t>
            </a:r>
            <a:r>
              <a:rPr lang="en-US" altLang="zh-CN" sz="1400" dirty="0" smtClean="0"/>
              <a:t>y</a:t>
            </a:r>
            <a:r>
              <a:rPr lang="zh-CN" altLang="en-US" sz="1400" dirty="0" smtClean="0"/>
              <a:t>的坐标值</a:t>
            </a:r>
            <a:endParaRPr lang="zh-CN" altLang="en-US" sz="1400" dirty="0" smtClean="0"/>
          </a:p>
          <a:p>
            <a:pPr indent="-6350">
              <a:buFontTx/>
              <a:buNone/>
            </a:pPr>
            <a:r>
              <a:rPr lang="en-US" altLang="zh-CN" sz="1400" dirty="0" smtClean="0"/>
              <a:t>void Point::</a:t>
            </a:r>
            <a:r>
              <a:rPr lang="en-US" altLang="zh-CN" sz="1400" dirty="0" err="1" smtClean="0"/>
              <a:t>setPoint</a:t>
            </a:r>
            <a:r>
              <a:rPr lang="en-US" altLang="zh-CN" sz="1400" dirty="0" smtClean="0"/>
              <a:t>(float </a:t>
            </a:r>
            <a:r>
              <a:rPr lang="en-US" altLang="zh-CN" sz="1400" dirty="0" err="1" smtClean="0"/>
              <a:t>a,float</a:t>
            </a:r>
            <a:r>
              <a:rPr lang="en-US" altLang="zh-CN" sz="1400" dirty="0" smtClean="0"/>
              <a:t> b)         //</a:t>
            </a:r>
            <a:r>
              <a:rPr lang="zh-CN" altLang="en-US" sz="1400" dirty="0" smtClean="0"/>
              <a:t>为</a:t>
            </a:r>
            <a:r>
              <a:rPr lang="en-US" altLang="zh-CN" sz="1400" dirty="0" err="1" smtClean="0"/>
              <a:t>x,y</a:t>
            </a:r>
            <a:r>
              <a:rPr lang="zh-CN" altLang="en-US" sz="1400" dirty="0" smtClean="0"/>
              <a:t>赋新值</a:t>
            </a:r>
            <a:endParaRPr lang="zh-CN" altLang="en-US" sz="1400" dirty="0" smtClean="0"/>
          </a:p>
          <a:p>
            <a:pPr indent="-6350">
              <a:buFontTx/>
              <a:buNone/>
            </a:pPr>
            <a:r>
              <a:rPr lang="zh-CN" altLang="en-US" sz="1400" dirty="0" smtClean="0"/>
              <a:t>{</a:t>
            </a:r>
            <a:r>
              <a:rPr lang="en-US" altLang="zh-CN" sz="1400" dirty="0" smtClean="0"/>
              <a:t>x=</a:t>
            </a:r>
            <a:r>
              <a:rPr lang="en-US" altLang="zh-CN" sz="1400" dirty="0" err="1" smtClean="0"/>
              <a:t>a;y</a:t>
            </a:r>
            <a:r>
              <a:rPr lang="en-US" altLang="zh-CN" sz="1400" dirty="0" smtClean="0"/>
              <a:t>=b;}</a:t>
            </a:r>
            <a:endParaRPr lang="en-US" altLang="zh-CN" sz="1400" dirty="0" smtClean="0"/>
          </a:p>
          <a:p>
            <a:pPr indent="-6350">
              <a:buFontTx/>
              <a:buNone/>
            </a:pPr>
            <a:r>
              <a:rPr lang="en-US" altLang="zh-CN" sz="1400" dirty="0" smtClean="0"/>
              <a:t>//</a:t>
            </a:r>
            <a:r>
              <a:rPr lang="zh-CN" altLang="en-US" sz="1400" dirty="0" smtClean="0"/>
              <a:t>重载运算符</a:t>
            </a:r>
            <a:r>
              <a:rPr lang="zh-CN" altLang="en-US" sz="1400" dirty="0" smtClean="0">
                <a:latin typeface="Arial" panose="020B0604020202020204" pitchFamily="34" charset="0"/>
              </a:rPr>
              <a:t>“</a:t>
            </a:r>
            <a:r>
              <a:rPr lang="zh-CN" altLang="en-US" sz="1400" dirty="0" smtClean="0"/>
              <a:t>&lt;&lt;</a:t>
            </a:r>
            <a:r>
              <a:rPr lang="zh-CN" altLang="en-US" sz="1400" dirty="0" smtClean="0">
                <a:latin typeface="Arial" panose="020B0604020202020204" pitchFamily="34" charset="0"/>
              </a:rPr>
              <a:t>”</a:t>
            </a:r>
            <a:r>
              <a:rPr lang="zh-CN" altLang="en-US" sz="1400" dirty="0" smtClean="0"/>
              <a:t>，使之能输出点的坐标</a:t>
            </a:r>
            <a:endParaRPr lang="zh-CN" altLang="en-US" sz="1400" dirty="0" smtClean="0"/>
          </a:p>
          <a:p>
            <a:pPr indent="-6350">
              <a:buFontTx/>
              <a:buNone/>
            </a:pPr>
            <a:r>
              <a:rPr lang="en-US" altLang="zh-CN" sz="1400" dirty="0" err="1" smtClean="0"/>
              <a:t>ostream</a:t>
            </a:r>
            <a:r>
              <a:rPr lang="en-US" altLang="zh-CN" sz="1400" dirty="0" smtClean="0"/>
              <a:t> &amp; operator&lt;&lt;(</a:t>
            </a:r>
            <a:r>
              <a:rPr lang="en-US" altLang="zh-CN" sz="1400" dirty="0" err="1" smtClean="0"/>
              <a:t>ostream</a:t>
            </a:r>
            <a:r>
              <a:rPr lang="en-US" altLang="zh-CN" sz="1400" dirty="0" smtClean="0"/>
              <a:t> &amp;</a:t>
            </a:r>
            <a:r>
              <a:rPr lang="en-US" altLang="zh-CN" sz="1400" dirty="0" err="1" smtClean="0"/>
              <a:t>output,const</a:t>
            </a:r>
            <a:r>
              <a:rPr lang="en-US" altLang="zh-CN" sz="1400" dirty="0" smtClean="0"/>
              <a:t> Point &amp;p)</a:t>
            </a:r>
            <a:endParaRPr lang="en-US" altLang="zh-CN" sz="1400" dirty="0" smtClean="0"/>
          </a:p>
          <a:p>
            <a:pPr indent="-6350">
              <a:buFontTx/>
              <a:buNone/>
            </a:pPr>
            <a:r>
              <a:rPr lang="en-US" altLang="zh-CN" sz="1400" dirty="0" smtClean="0"/>
              <a:t>{output&lt;&lt;″[″&lt;&lt;</a:t>
            </a:r>
            <a:r>
              <a:rPr lang="en-US" altLang="zh-CN" sz="1400" dirty="0" err="1" smtClean="0"/>
              <a:t>p.x</a:t>
            </a:r>
            <a:r>
              <a:rPr lang="en-US" altLang="zh-CN" sz="1400" dirty="0" smtClean="0"/>
              <a:t>&lt;&lt;″,″&lt;&lt;</a:t>
            </a:r>
            <a:r>
              <a:rPr lang="en-US" altLang="zh-CN" sz="1400" dirty="0" err="1" smtClean="0"/>
              <a:t>p.y</a:t>
            </a:r>
            <a:r>
              <a:rPr lang="en-US" altLang="zh-CN" sz="1400" dirty="0" smtClean="0"/>
              <a:t>&lt;&lt;″]″&lt;&lt;</a:t>
            </a:r>
            <a:r>
              <a:rPr lang="en-US" altLang="zh-CN" sz="1400" dirty="0" err="1" smtClean="0"/>
              <a:t>endl</a:t>
            </a:r>
            <a:r>
              <a:rPr lang="en-US" altLang="zh-CN" sz="1400" dirty="0" smtClean="0"/>
              <a:t>;</a:t>
            </a:r>
            <a:endParaRPr lang="en-US" altLang="zh-CN" sz="1400" dirty="0" smtClean="0"/>
          </a:p>
          <a:p>
            <a:pPr indent="-6350">
              <a:buFontTx/>
              <a:buNone/>
            </a:pPr>
            <a:r>
              <a:rPr lang="en-US" altLang="zh-CN" sz="1400" dirty="0" smtClean="0"/>
              <a:t> return output;</a:t>
            </a:r>
            <a:endParaRPr lang="en-US" altLang="zh-CN" sz="1400" dirty="0" smtClean="0"/>
          </a:p>
          <a:p>
            <a:pPr indent="-6350">
              <a:buFontTx/>
              <a:buNone/>
            </a:pPr>
            <a:r>
              <a:rPr lang="en-US" altLang="zh-CN" sz="1400" dirty="0" smtClean="0"/>
              <a:t>}</a:t>
            </a:r>
            <a:endParaRPr lang="en-US" altLang="zh-CN" sz="1400" dirty="0" smtClean="0"/>
          </a:p>
          <a:p>
            <a:pPr indent="-6350">
              <a:buFontTx/>
              <a:buNone/>
            </a:pPr>
            <a:r>
              <a:rPr lang="zh-CN" altLang="en-US" dirty="0" smtClean="0"/>
              <a:t>以上完成了基类</a:t>
            </a:r>
            <a:r>
              <a:rPr lang="en-US" altLang="zh-CN" dirty="0" smtClean="0"/>
              <a:t>Point</a:t>
            </a:r>
            <a:r>
              <a:rPr lang="zh-CN" altLang="en-US" dirty="0" smtClean="0"/>
              <a:t>类的声明。</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一个典型的例子</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217145" y="962887"/>
            <a:ext cx="10931236" cy="5555677"/>
          </a:xfrm>
          <a:prstGeom prst="rect">
            <a:avLst/>
          </a:prstGeom>
          <a:noFill/>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zh-CN" altLang="en-US" sz="2400" dirty="0" smtClean="0"/>
              <a:t>现在要对上面写的基类声明进行调试，检查它是否有错，为此要写出</a:t>
            </a:r>
            <a:r>
              <a:rPr lang="en-US" altLang="zh-CN" sz="2400" dirty="0" smtClean="0"/>
              <a:t>main</a:t>
            </a:r>
            <a:r>
              <a:rPr lang="zh-CN" altLang="en-US" sz="2400" dirty="0" smtClean="0"/>
              <a:t>函数。实际上它是一个测试程序。</a:t>
            </a:r>
            <a:endParaRPr lang="zh-CN" altLang="en-US" sz="2400" dirty="0" smtClean="0"/>
          </a:p>
          <a:p>
            <a:pPr indent="-6350">
              <a:buFontTx/>
              <a:buNone/>
            </a:pPr>
            <a:r>
              <a:rPr lang="en-US" altLang="zh-CN" sz="2400" dirty="0" err="1" smtClean="0"/>
              <a:t>int</a:t>
            </a:r>
            <a:r>
              <a:rPr lang="en-US" altLang="zh-CN" sz="2400" dirty="0" smtClean="0"/>
              <a:t> main( )</a:t>
            </a:r>
            <a:endParaRPr lang="en-US" altLang="zh-CN" sz="2400" dirty="0" smtClean="0"/>
          </a:p>
          <a:p>
            <a:pPr indent="-6350">
              <a:buFontTx/>
              <a:buNone/>
            </a:pPr>
            <a:r>
              <a:rPr lang="en-US" altLang="zh-CN" sz="2400" dirty="0" smtClean="0"/>
              <a:t>{Point p(3.5,6.4);//</a:t>
            </a:r>
            <a:r>
              <a:rPr lang="zh-CN" altLang="en-US" sz="2400" dirty="0" smtClean="0"/>
              <a:t>建立</a:t>
            </a:r>
            <a:r>
              <a:rPr lang="en-US" altLang="zh-CN" sz="2400" dirty="0" smtClean="0"/>
              <a:t>Point</a:t>
            </a:r>
            <a:r>
              <a:rPr lang="zh-CN" altLang="en-US" sz="2400" dirty="0" smtClean="0"/>
              <a:t>类对象</a:t>
            </a:r>
            <a:r>
              <a:rPr lang="en-US" altLang="zh-CN" sz="2400" dirty="0" smtClean="0"/>
              <a:t>p</a:t>
            </a:r>
            <a:endParaRPr lang="en-US" altLang="zh-CN" sz="2400" dirty="0" smtClean="0"/>
          </a:p>
          <a:p>
            <a:pPr indent="-6350">
              <a:buFontTx/>
              <a:buNone/>
            </a:pPr>
            <a:r>
              <a:rPr lang="en-US" altLang="zh-CN" sz="2400" dirty="0" smtClean="0"/>
              <a:t> </a:t>
            </a:r>
            <a:r>
              <a:rPr lang="en-US" altLang="zh-CN" sz="2400" dirty="0" err="1" smtClean="0"/>
              <a:t>cout</a:t>
            </a:r>
            <a:r>
              <a:rPr lang="en-US" altLang="zh-CN" sz="2400" dirty="0" smtClean="0"/>
              <a:t>&lt;&lt;″x=″&lt;&lt;</a:t>
            </a:r>
            <a:r>
              <a:rPr lang="en-US" altLang="zh-CN" sz="2400" dirty="0" err="1" smtClean="0"/>
              <a:t>p.getX</a:t>
            </a:r>
            <a:r>
              <a:rPr lang="en-US" altLang="zh-CN" sz="2400" dirty="0" smtClean="0"/>
              <a:t>( )&lt;&lt;″,y=″&lt;&lt;</a:t>
            </a:r>
            <a:r>
              <a:rPr lang="en-US" altLang="zh-CN" sz="2400" dirty="0" err="1" smtClean="0"/>
              <a:t>p.getY</a:t>
            </a:r>
            <a:r>
              <a:rPr lang="en-US" altLang="zh-CN" sz="2400" dirty="0" smtClean="0"/>
              <a:t>( )&lt;&lt;</a:t>
            </a:r>
            <a:r>
              <a:rPr lang="en-US" altLang="zh-CN" sz="2400" dirty="0" err="1" smtClean="0"/>
              <a:t>endl</a:t>
            </a:r>
            <a:r>
              <a:rPr lang="en-US" altLang="zh-CN" sz="2400" dirty="0" smtClean="0"/>
              <a:t>;//</a:t>
            </a:r>
            <a:r>
              <a:rPr lang="zh-CN" altLang="en-US" sz="2400" dirty="0" smtClean="0"/>
              <a:t>输出</a:t>
            </a:r>
            <a:r>
              <a:rPr lang="en-US" altLang="zh-CN" sz="2400" dirty="0" smtClean="0"/>
              <a:t>p</a:t>
            </a:r>
            <a:r>
              <a:rPr lang="zh-CN" altLang="en-US" sz="2400" dirty="0" smtClean="0"/>
              <a:t>的坐标值</a:t>
            </a:r>
            <a:endParaRPr lang="zh-CN" altLang="en-US" sz="2400" dirty="0" smtClean="0"/>
          </a:p>
          <a:p>
            <a:pPr indent="-6350">
              <a:buFontTx/>
              <a:buNone/>
            </a:pPr>
            <a:r>
              <a:rPr lang="zh-CN" altLang="en-US" sz="2400" dirty="0" smtClean="0"/>
              <a:t> </a:t>
            </a:r>
            <a:r>
              <a:rPr lang="en-US" altLang="zh-CN" sz="2400" dirty="0" err="1" smtClean="0"/>
              <a:t>p.setPoint</a:t>
            </a:r>
            <a:r>
              <a:rPr lang="en-US" altLang="zh-CN" sz="2400" dirty="0" smtClean="0"/>
              <a:t>(8.5,6.8);                            //</a:t>
            </a:r>
            <a:r>
              <a:rPr lang="zh-CN" altLang="en-US" sz="2400" dirty="0" smtClean="0"/>
              <a:t>重新设置</a:t>
            </a:r>
            <a:r>
              <a:rPr lang="en-US" altLang="zh-CN" sz="2400" dirty="0" smtClean="0"/>
              <a:t>p</a:t>
            </a:r>
            <a:r>
              <a:rPr lang="zh-CN" altLang="en-US" sz="2400" dirty="0" smtClean="0"/>
              <a:t>的坐标值</a:t>
            </a:r>
            <a:endParaRPr lang="zh-CN" altLang="en-US" sz="2400" dirty="0" smtClean="0"/>
          </a:p>
          <a:p>
            <a:pPr indent="-6350">
              <a:buFontTx/>
              <a:buNone/>
            </a:pPr>
            <a:r>
              <a:rPr lang="zh-CN" altLang="en-US" sz="2400" dirty="0" smtClean="0"/>
              <a:t> </a:t>
            </a:r>
            <a:r>
              <a:rPr lang="en-US" altLang="zh-CN" sz="2400" dirty="0" err="1" smtClean="0"/>
              <a:t>cout</a:t>
            </a:r>
            <a:r>
              <a:rPr lang="en-US" altLang="zh-CN" sz="2400" dirty="0" smtClean="0"/>
              <a:t>&lt;&lt;″p(new):″&lt;&lt;p&lt;&lt;</a:t>
            </a:r>
            <a:r>
              <a:rPr lang="en-US" altLang="zh-CN" sz="2400" dirty="0" err="1" smtClean="0"/>
              <a:t>endl</a:t>
            </a:r>
            <a:r>
              <a:rPr lang="en-US" altLang="zh-CN" sz="2400" dirty="0" smtClean="0"/>
              <a:t>;                       //</a:t>
            </a:r>
            <a:r>
              <a:rPr lang="zh-CN" altLang="en-US" sz="2400" dirty="0" smtClean="0"/>
              <a:t>用重载运算符</a:t>
            </a:r>
            <a:r>
              <a:rPr lang="zh-CN" altLang="en-US" sz="2400" dirty="0" smtClean="0">
                <a:latin typeface="Arial" panose="020B0604020202020204" pitchFamily="34" charset="0"/>
              </a:rPr>
              <a:t>“</a:t>
            </a:r>
            <a:r>
              <a:rPr lang="zh-CN" altLang="en-US" sz="2400" dirty="0" smtClean="0"/>
              <a:t>&lt;&lt;</a:t>
            </a:r>
            <a:r>
              <a:rPr lang="zh-CN" altLang="en-US" sz="2400" dirty="0" smtClean="0">
                <a:latin typeface="Arial" panose="020B0604020202020204" pitchFamily="34" charset="0"/>
              </a:rPr>
              <a:t>”</a:t>
            </a:r>
            <a:r>
              <a:rPr lang="zh-CN" altLang="en-US" sz="2400" dirty="0" smtClean="0"/>
              <a:t>输出</a:t>
            </a:r>
            <a:r>
              <a:rPr lang="en-US" altLang="zh-CN" sz="2400" dirty="0" smtClean="0"/>
              <a:t>p</a:t>
            </a:r>
            <a:r>
              <a:rPr lang="zh-CN" altLang="en-US" sz="2400" dirty="0" smtClean="0"/>
              <a:t>点坐标</a:t>
            </a:r>
            <a:endParaRPr lang="zh-CN" altLang="en-US" sz="2400" dirty="0" smtClean="0"/>
          </a:p>
          <a:p>
            <a:pPr indent="-6350">
              <a:buFontTx/>
              <a:buNone/>
            </a:pPr>
            <a:r>
              <a:rPr lang="zh-CN" altLang="en-US" sz="2400" dirty="0" smtClean="0"/>
              <a:t>}</a:t>
            </a:r>
            <a:endParaRPr lang="zh-CN" altLang="en-US" sz="2400" dirty="0" smtClean="0"/>
          </a:p>
          <a:p>
            <a:pPr indent="-6350">
              <a:buFontTx/>
              <a:buNone/>
            </a:pPr>
            <a:r>
              <a:rPr lang="zh-CN" altLang="en-US" sz="2400" dirty="0" smtClean="0"/>
              <a:t>程序编译通过，运行结果为</a:t>
            </a:r>
            <a:endParaRPr lang="zh-CN" altLang="en-US" sz="2400" dirty="0" smtClean="0"/>
          </a:p>
          <a:p>
            <a:pPr indent="-6350">
              <a:buFontTx/>
              <a:buNone/>
            </a:pPr>
            <a:r>
              <a:rPr lang="en-US" altLang="zh-CN" sz="2400" dirty="0" smtClean="0"/>
              <a:t>x=3.5,y=6.4</a:t>
            </a:r>
            <a:endParaRPr lang="en-US" altLang="zh-CN" sz="2400" dirty="0" smtClean="0"/>
          </a:p>
          <a:p>
            <a:pPr indent="-6350">
              <a:buFontTx/>
              <a:buNone/>
            </a:pPr>
            <a:r>
              <a:rPr lang="en-US" altLang="zh-CN" sz="2400" dirty="0" smtClean="0"/>
              <a:t>p(new):[8.5,6.8]</a:t>
            </a:r>
            <a:endParaRPr lang="en-US" altLang="zh-CN" sz="2400" dirty="0" smtClean="0"/>
          </a:p>
          <a:p>
            <a:pPr indent="-6350">
              <a:buFontTx/>
              <a:buNone/>
            </a:pPr>
            <a:r>
              <a:rPr lang="zh-CN" altLang="en-US" sz="2400" dirty="0" smtClean="0"/>
              <a:t>测试程序检查了基类中各函数的功能，以及运算符重载的作用，证明程序是正确的。</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一个典型的例子</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284017" y="772902"/>
            <a:ext cx="11305309" cy="5991225"/>
          </a:xfrm>
          <a:prstGeom prst="rect">
            <a:avLst/>
          </a:prstGeom>
          <a:noFill/>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zh-CN" altLang="en-US" sz="1400" dirty="0" smtClean="0"/>
              <a:t>(2) 声明派生类</a:t>
            </a:r>
            <a:r>
              <a:rPr lang="en-US" altLang="zh-CN" sz="1400" dirty="0" smtClean="0"/>
              <a:t>Circle</a:t>
            </a:r>
            <a:endParaRPr lang="en-US" altLang="zh-CN" sz="1400" dirty="0" smtClean="0"/>
          </a:p>
          <a:p>
            <a:pPr indent="-6350">
              <a:buFontTx/>
              <a:buNone/>
            </a:pPr>
            <a:r>
              <a:rPr lang="zh-CN" altLang="en-US" sz="1400" dirty="0" smtClean="0"/>
              <a:t>在上面的基础上，再写出声明派生类</a:t>
            </a:r>
            <a:r>
              <a:rPr lang="en-US" altLang="zh-CN" sz="1400" dirty="0" smtClean="0"/>
              <a:t>Circle</a:t>
            </a:r>
            <a:r>
              <a:rPr lang="zh-CN" altLang="en-US" sz="1400" dirty="0" smtClean="0"/>
              <a:t>的部分：</a:t>
            </a:r>
            <a:endParaRPr lang="zh-CN" altLang="en-US" sz="1400" dirty="0" smtClean="0"/>
          </a:p>
          <a:p>
            <a:pPr indent="-6350">
              <a:buFontTx/>
              <a:buNone/>
            </a:pPr>
            <a:r>
              <a:rPr lang="en-US" altLang="zh-CN" sz="1400" dirty="0" smtClean="0"/>
              <a:t>class </a:t>
            </a:r>
            <a:r>
              <a:rPr lang="en-US" altLang="zh-CN" sz="1400" dirty="0" err="1" smtClean="0"/>
              <a:t>Circle:public</a:t>
            </a:r>
            <a:r>
              <a:rPr lang="en-US" altLang="zh-CN" sz="1400" dirty="0" smtClean="0"/>
              <a:t> Point//circle</a:t>
            </a:r>
            <a:r>
              <a:rPr lang="zh-CN" altLang="en-US" sz="1400" dirty="0" smtClean="0"/>
              <a:t>是</a:t>
            </a:r>
            <a:r>
              <a:rPr lang="en-US" altLang="zh-CN" sz="1400" dirty="0" smtClean="0"/>
              <a:t>Point</a:t>
            </a:r>
            <a:r>
              <a:rPr lang="zh-CN" altLang="en-US" sz="1400" dirty="0" smtClean="0"/>
              <a:t>类的公用派生类</a:t>
            </a:r>
            <a:endParaRPr lang="zh-CN" altLang="en-US" sz="1400" dirty="0" smtClean="0"/>
          </a:p>
          <a:p>
            <a:pPr indent="-6350">
              <a:buFontTx/>
              <a:buNone/>
            </a:pPr>
            <a:r>
              <a:rPr lang="zh-CN" altLang="en-US" sz="1400" dirty="0" smtClean="0"/>
              <a:t>{</a:t>
            </a:r>
            <a:r>
              <a:rPr lang="en-US" altLang="zh-CN" sz="1400" dirty="0" smtClean="0"/>
              <a:t>public:</a:t>
            </a:r>
            <a:endParaRPr lang="en-US" altLang="zh-CN" sz="1400" dirty="0" smtClean="0"/>
          </a:p>
          <a:p>
            <a:pPr indent="-6350">
              <a:buFontTx/>
              <a:buNone/>
            </a:pPr>
            <a:r>
              <a:rPr lang="en-US" altLang="zh-CN" sz="1400" dirty="0" smtClean="0"/>
              <a:t>  Circle(float x=0,float y=0,float r=0); //</a:t>
            </a:r>
            <a:r>
              <a:rPr lang="zh-CN" altLang="en-US" sz="1400" dirty="0" smtClean="0"/>
              <a:t>构造函数</a:t>
            </a:r>
            <a:endParaRPr lang="zh-CN" altLang="en-US" sz="1400" dirty="0" smtClean="0"/>
          </a:p>
          <a:p>
            <a:pPr indent="-6350">
              <a:buFontTx/>
              <a:buNone/>
            </a:pPr>
            <a:r>
              <a:rPr lang="zh-CN" altLang="en-US" sz="1400" dirty="0" smtClean="0"/>
              <a:t>  </a:t>
            </a:r>
            <a:r>
              <a:rPr lang="en-US" altLang="zh-CN" sz="1400" dirty="0" smtClean="0"/>
              <a:t>void </a:t>
            </a:r>
            <a:r>
              <a:rPr lang="en-US" altLang="zh-CN" sz="1400" dirty="0" err="1" smtClean="0"/>
              <a:t>setRadius</a:t>
            </a:r>
            <a:r>
              <a:rPr lang="en-US" altLang="zh-CN" sz="1400" dirty="0" smtClean="0"/>
              <a:t>(float);                 //</a:t>
            </a:r>
            <a:r>
              <a:rPr lang="zh-CN" altLang="en-US" sz="1400" dirty="0" smtClean="0"/>
              <a:t>设置半径值</a:t>
            </a:r>
            <a:endParaRPr lang="zh-CN" altLang="en-US" sz="1400" dirty="0" smtClean="0"/>
          </a:p>
          <a:p>
            <a:pPr indent="-6350">
              <a:buFontTx/>
              <a:buNone/>
            </a:pPr>
            <a:r>
              <a:rPr lang="zh-CN" altLang="en-US" sz="1400" dirty="0" smtClean="0"/>
              <a:t>  </a:t>
            </a:r>
            <a:r>
              <a:rPr lang="en-US" altLang="zh-CN" sz="1400" dirty="0" smtClean="0"/>
              <a:t>float </a:t>
            </a:r>
            <a:r>
              <a:rPr lang="en-US" altLang="zh-CN" sz="1400" dirty="0" err="1" smtClean="0"/>
              <a:t>getRadius</a:t>
            </a:r>
            <a:r>
              <a:rPr lang="en-US" altLang="zh-CN" sz="1400" dirty="0" smtClean="0"/>
              <a:t>( ) </a:t>
            </a:r>
            <a:r>
              <a:rPr lang="en-US" altLang="zh-CN" sz="1400" dirty="0" err="1" smtClean="0"/>
              <a:t>const</a:t>
            </a:r>
            <a:r>
              <a:rPr lang="en-US" altLang="zh-CN" sz="1400" dirty="0" smtClean="0"/>
              <a:t>;               //</a:t>
            </a:r>
            <a:r>
              <a:rPr lang="zh-CN" altLang="en-US" sz="1400" dirty="0" smtClean="0"/>
              <a:t>读取半径值</a:t>
            </a:r>
            <a:endParaRPr lang="zh-CN" altLang="en-US" sz="1400" dirty="0" smtClean="0"/>
          </a:p>
          <a:p>
            <a:pPr indent="-6350">
              <a:buFontTx/>
              <a:buNone/>
            </a:pPr>
            <a:r>
              <a:rPr lang="zh-CN" altLang="en-US" sz="1400" dirty="0" smtClean="0"/>
              <a:t>  </a:t>
            </a:r>
            <a:r>
              <a:rPr lang="en-US" altLang="zh-CN" sz="1400" dirty="0" smtClean="0"/>
              <a:t>float area ( ) </a:t>
            </a:r>
            <a:r>
              <a:rPr lang="en-US" altLang="zh-CN" sz="1400" dirty="0" err="1" smtClean="0"/>
              <a:t>const</a:t>
            </a:r>
            <a:r>
              <a:rPr lang="en-US" altLang="zh-CN" sz="1400" dirty="0" smtClean="0"/>
              <a:t>;                   //</a:t>
            </a:r>
            <a:r>
              <a:rPr lang="zh-CN" altLang="en-US" sz="1400" dirty="0" smtClean="0"/>
              <a:t>计算圆面积</a:t>
            </a:r>
            <a:endParaRPr lang="zh-CN" altLang="en-US" sz="1400" dirty="0" smtClean="0"/>
          </a:p>
          <a:p>
            <a:pPr indent="-6350">
              <a:buFontTx/>
              <a:buNone/>
            </a:pPr>
            <a:r>
              <a:rPr lang="zh-CN" altLang="en-US" sz="1400" dirty="0" smtClean="0"/>
              <a:t>  </a:t>
            </a:r>
            <a:r>
              <a:rPr lang="en-US" altLang="zh-CN" sz="1400" dirty="0" smtClean="0"/>
              <a:t>friend </a:t>
            </a:r>
            <a:r>
              <a:rPr lang="en-US" altLang="zh-CN" sz="1400" dirty="0" err="1" smtClean="0"/>
              <a:t>ostream</a:t>
            </a:r>
            <a:r>
              <a:rPr lang="en-US" altLang="zh-CN" sz="1400" dirty="0" smtClean="0"/>
              <a:t> &amp;operator&lt;&lt;(</a:t>
            </a:r>
            <a:r>
              <a:rPr lang="en-US" altLang="zh-CN" sz="1400" dirty="0" err="1" smtClean="0"/>
              <a:t>ostream</a:t>
            </a:r>
            <a:r>
              <a:rPr lang="en-US" altLang="zh-CN" sz="1400" dirty="0" smtClean="0"/>
              <a:t> &amp;,</a:t>
            </a:r>
            <a:r>
              <a:rPr lang="en-US" altLang="zh-CN" sz="1400" dirty="0" err="1" smtClean="0"/>
              <a:t>const</a:t>
            </a:r>
            <a:r>
              <a:rPr lang="en-US" altLang="zh-CN" sz="1400" dirty="0" smtClean="0"/>
              <a:t> Circle &amp;);//</a:t>
            </a:r>
            <a:r>
              <a:rPr lang="zh-CN" altLang="en-US" sz="1400" dirty="0" smtClean="0"/>
              <a:t>重载运算符</a:t>
            </a:r>
            <a:r>
              <a:rPr lang="zh-CN" altLang="en-US" sz="1400" dirty="0" smtClean="0">
                <a:latin typeface="Arial" panose="020B0604020202020204" pitchFamily="34" charset="0"/>
              </a:rPr>
              <a:t>“</a:t>
            </a:r>
            <a:r>
              <a:rPr lang="zh-CN" altLang="en-US" sz="1400" dirty="0" smtClean="0"/>
              <a:t>&lt;&lt;</a:t>
            </a:r>
            <a:r>
              <a:rPr lang="zh-CN" altLang="en-US" sz="1400" dirty="0" smtClean="0">
                <a:latin typeface="Arial" panose="020B0604020202020204" pitchFamily="34" charset="0"/>
              </a:rPr>
              <a:t>”</a:t>
            </a:r>
            <a:endParaRPr lang="zh-CN" altLang="en-US" sz="1400" dirty="0" smtClean="0"/>
          </a:p>
          <a:p>
            <a:pPr indent="-6350">
              <a:buFontTx/>
              <a:buNone/>
            </a:pPr>
            <a:r>
              <a:rPr lang="zh-CN" altLang="en-US" sz="1400" dirty="0" smtClean="0"/>
              <a:t> </a:t>
            </a:r>
            <a:r>
              <a:rPr lang="en-US" altLang="zh-CN" sz="1400" dirty="0" smtClean="0"/>
              <a:t>private:</a:t>
            </a:r>
            <a:endParaRPr lang="en-US" altLang="zh-CN" sz="1400" dirty="0" smtClean="0"/>
          </a:p>
          <a:p>
            <a:pPr indent="-6350">
              <a:buFontTx/>
              <a:buNone/>
            </a:pPr>
            <a:r>
              <a:rPr lang="en-US" altLang="zh-CN" sz="1400" dirty="0" smtClean="0"/>
              <a:t>  float radius;</a:t>
            </a:r>
            <a:endParaRPr lang="en-US" altLang="zh-CN" sz="1400" dirty="0" smtClean="0"/>
          </a:p>
          <a:p>
            <a:pPr indent="-6350">
              <a:buFontTx/>
              <a:buNone/>
            </a:pPr>
            <a:r>
              <a:rPr lang="en-US" altLang="zh-CN" sz="1400" dirty="0" smtClean="0"/>
              <a:t>};</a:t>
            </a:r>
            <a:endParaRPr lang="en-US" altLang="zh-CN" sz="1400" dirty="0" smtClean="0"/>
          </a:p>
          <a:p>
            <a:pPr indent="-6350">
              <a:buFontTx/>
              <a:buNone/>
            </a:pPr>
            <a:endParaRPr lang="en-US" altLang="zh-CN" sz="1400" dirty="0" smtClean="0"/>
          </a:p>
          <a:p>
            <a:pPr indent="-6350">
              <a:buFontTx/>
              <a:buNone/>
            </a:pPr>
            <a:r>
              <a:rPr lang="en-US" altLang="zh-CN" sz="1400" dirty="0" smtClean="0"/>
              <a:t>//</a:t>
            </a:r>
            <a:r>
              <a:rPr lang="zh-CN" altLang="en-US" sz="1400" dirty="0" smtClean="0"/>
              <a:t>定义构造函数，对圆心坐标和半径初始化</a:t>
            </a:r>
            <a:endParaRPr lang="zh-CN" altLang="en-US" sz="1400" dirty="0" smtClean="0"/>
          </a:p>
          <a:p>
            <a:pPr indent="-6350">
              <a:buFontTx/>
              <a:buNone/>
            </a:pPr>
            <a:r>
              <a:rPr lang="en-US" altLang="zh-CN" sz="1400" dirty="0" smtClean="0"/>
              <a:t>Circle::Circle(float </a:t>
            </a:r>
            <a:r>
              <a:rPr lang="en-US" altLang="zh-CN" sz="1400" dirty="0" err="1" smtClean="0"/>
              <a:t>a,float</a:t>
            </a:r>
            <a:r>
              <a:rPr lang="en-US" altLang="zh-CN" sz="1400" dirty="0" smtClean="0"/>
              <a:t> </a:t>
            </a:r>
            <a:r>
              <a:rPr lang="en-US" altLang="zh-CN" sz="1400" dirty="0" err="1" smtClean="0"/>
              <a:t>b,float</a:t>
            </a:r>
            <a:r>
              <a:rPr lang="en-US" altLang="zh-CN" sz="1400" dirty="0" smtClean="0"/>
              <a:t> r):Point(</a:t>
            </a:r>
            <a:r>
              <a:rPr lang="en-US" altLang="zh-CN" sz="1400" dirty="0" err="1" smtClean="0"/>
              <a:t>a,b</a:t>
            </a:r>
            <a:r>
              <a:rPr lang="en-US" altLang="zh-CN" sz="1400" dirty="0" smtClean="0"/>
              <a:t>),radius(r){ }</a:t>
            </a:r>
            <a:endParaRPr lang="en-US" altLang="zh-CN" sz="1400" dirty="0" smtClean="0"/>
          </a:p>
          <a:p>
            <a:pPr indent="-6350">
              <a:buFontTx/>
              <a:buNone/>
            </a:pPr>
            <a:r>
              <a:rPr lang="en-US" altLang="zh-CN" sz="1400" dirty="0" smtClean="0"/>
              <a:t>//</a:t>
            </a:r>
            <a:r>
              <a:rPr lang="zh-CN" altLang="en-US" sz="1400" dirty="0" smtClean="0"/>
              <a:t>设置半径值</a:t>
            </a:r>
            <a:endParaRPr lang="zh-CN" altLang="en-US" sz="1400" dirty="0" smtClean="0"/>
          </a:p>
          <a:p>
            <a:pPr indent="-6350">
              <a:buFontTx/>
              <a:buNone/>
            </a:pPr>
            <a:r>
              <a:rPr lang="en-US" altLang="zh-CN" sz="1400" dirty="0" smtClean="0"/>
              <a:t>void Circle::</a:t>
            </a:r>
            <a:r>
              <a:rPr lang="en-US" altLang="zh-CN" sz="1400" dirty="0" err="1" smtClean="0"/>
              <a:t>setRadius</a:t>
            </a:r>
            <a:r>
              <a:rPr lang="en-US" altLang="zh-CN" sz="1400" dirty="0" smtClean="0"/>
              <a:t>(float r)</a:t>
            </a:r>
            <a:endParaRPr lang="en-US" altLang="zh-CN" sz="1400" dirty="0" smtClean="0"/>
          </a:p>
          <a:p>
            <a:pPr indent="-6350">
              <a:buFontTx/>
              <a:buNone/>
            </a:pPr>
            <a:r>
              <a:rPr lang="en-US" altLang="zh-CN" sz="1400" dirty="0" smtClean="0"/>
              <a:t>{radius=r;}</a:t>
            </a:r>
            <a:endParaRPr lang="en-US" altLang="zh-CN" sz="1400" dirty="0" smtClean="0"/>
          </a:p>
          <a:p>
            <a:pPr indent="-6350">
              <a:buFontTx/>
              <a:buNone/>
            </a:pPr>
            <a:r>
              <a:rPr lang="en-US" altLang="zh-CN" sz="1400" dirty="0" smtClean="0"/>
              <a:t>//</a:t>
            </a:r>
            <a:r>
              <a:rPr lang="zh-CN" altLang="en-US" sz="1400" dirty="0" smtClean="0"/>
              <a:t>读取半径值</a:t>
            </a:r>
            <a:endParaRPr lang="zh-CN" altLang="en-US" sz="1400" dirty="0" smtClean="0"/>
          </a:p>
          <a:p>
            <a:pPr indent="-6350">
              <a:buFontTx/>
              <a:buNone/>
            </a:pPr>
            <a:r>
              <a:rPr lang="en-US" altLang="zh-CN" sz="1400" dirty="0" smtClean="0"/>
              <a:t>float Circle::</a:t>
            </a:r>
            <a:r>
              <a:rPr lang="en-US" altLang="zh-CN" sz="1400" dirty="0" err="1" smtClean="0"/>
              <a:t>getRadius</a:t>
            </a:r>
            <a:r>
              <a:rPr lang="en-US" altLang="zh-CN" sz="1400" dirty="0" smtClean="0"/>
              <a:t>( ) </a:t>
            </a:r>
            <a:r>
              <a:rPr lang="en-US" altLang="zh-CN" sz="1400" dirty="0" err="1" smtClean="0"/>
              <a:t>const</a:t>
            </a:r>
            <a:r>
              <a:rPr lang="en-US" altLang="zh-CN" sz="1400" dirty="0" smtClean="0"/>
              <a:t> {return radius;}</a:t>
            </a:r>
            <a:endParaRPr lang="en-US" altLang="zh-CN" sz="1400" dirty="0" smtClean="0"/>
          </a:p>
          <a:p>
            <a:pPr indent="-6350">
              <a:buFontTx/>
              <a:buNone/>
            </a:pPr>
            <a:r>
              <a:rPr lang="en-US" altLang="zh-CN" sz="1400" dirty="0" smtClean="0"/>
              <a:t>//</a:t>
            </a:r>
            <a:r>
              <a:rPr lang="zh-CN" altLang="en-US" sz="1400" dirty="0" smtClean="0"/>
              <a:t>计算圆面积</a:t>
            </a:r>
            <a:endParaRPr lang="zh-CN" altLang="en-US" sz="1400" dirty="0" smtClean="0"/>
          </a:p>
          <a:p>
            <a:pPr indent="-6350">
              <a:buFontTx/>
              <a:buNone/>
            </a:pPr>
            <a:r>
              <a:rPr lang="en-US" altLang="zh-CN" sz="1400" dirty="0" smtClean="0"/>
              <a:t>float Circle::area( ) </a:t>
            </a:r>
            <a:r>
              <a:rPr lang="en-US" altLang="zh-CN" sz="1400" dirty="0" err="1" smtClean="0"/>
              <a:t>const</a:t>
            </a:r>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一个典型的例子</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755072" y="866775"/>
            <a:ext cx="10945091" cy="5991225"/>
          </a:xfrm>
          <a:prstGeom prst="rect">
            <a:avLst/>
          </a:prstGeom>
          <a:noFill/>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en-US" altLang="zh-CN" sz="1400" dirty="0" smtClean="0"/>
              <a:t>{return 3.14159*radius*radius;}</a:t>
            </a:r>
            <a:endParaRPr lang="en-US" altLang="zh-CN" sz="1400" dirty="0" smtClean="0"/>
          </a:p>
          <a:p>
            <a:pPr indent="-6350">
              <a:buFontTx/>
              <a:buNone/>
            </a:pPr>
            <a:r>
              <a:rPr lang="en-US" altLang="zh-CN" sz="1400" dirty="0" smtClean="0"/>
              <a:t>//</a:t>
            </a:r>
            <a:r>
              <a:rPr lang="zh-CN" altLang="en-US" sz="1400" dirty="0" smtClean="0"/>
              <a:t>重载运算符</a:t>
            </a:r>
            <a:r>
              <a:rPr lang="zh-CN" altLang="en-US" sz="1400" dirty="0" smtClean="0">
                <a:latin typeface="Arial" panose="020B0604020202020204" pitchFamily="34" charset="0"/>
              </a:rPr>
              <a:t>“</a:t>
            </a:r>
            <a:r>
              <a:rPr lang="zh-CN" altLang="en-US" sz="1400" dirty="0" smtClean="0"/>
              <a:t>&lt;&lt;</a:t>
            </a:r>
            <a:r>
              <a:rPr lang="zh-CN" altLang="en-US" sz="1400" dirty="0" smtClean="0">
                <a:latin typeface="Arial" panose="020B0604020202020204" pitchFamily="34" charset="0"/>
              </a:rPr>
              <a:t>”</a:t>
            </a:r>
            <a:r>
              <a:rPr lang="zh-CN" altLang="en-US" sz="1400" dirty="0" smtClean="0"/>
              <a:t>，使之按规定的形式输出圆的信息</a:t>
            </a:r>
            <a:endParaRPr lang="zh-CN" altLang="en-US" sz="1400" dirty="0" smtClean="0"/>
          </a:p>
          <a:p>
            <a:pPr indent="-6350">
              <a:buFontTx/>
              <a:buNone/>
            </a:pPr>
            <a:r>
              <a:rPr lang="en-US" altLang="zh-CN" sz="1400" dirty="0" err="1" smtClean="0"/>
              <a:t>ostream</a:t>
            </a:r>
            <a:r>
              <a:rPr lang="en-US" altLang="zh-CN" sz="1400" dirty="0" smtClean="0"/>
              <a:t> &amp;operator&lt;&lt;(</a:t>
            </a:r>
            <a:r>
              <a:rPr lang="en-US" altLang="zh-CN" sz="1400" dirty="0" err="1" smtClean="0"/>
              <a:t>ostream</a:t>
            </a:r>
            <a:r>
              <a:rPr lang="en-US" altLang="zh-CN" sz="1400" dirty="0" smtClean="0"/>
              <a:t> &amp;</a:t>
            </a:r>
            <a:r>
              <a:rPr lang="en-US" altLang="zh-CN" sz="1400" dirty="0" err="1" smtClean="0"/>
              <a:t>output,const</a:t>
            </a:r>
            <a:r>
              <a:rPr lang="en-US" altLang="zh-CN" sz="1400" dirty="0" smtClean="0"/>
              <a:t> Circle &amp;c)</a:t>
            </a:r>
            <a:endParaRPr lang="en-US" altLang="zh-CN" sz="1400" dirty="0" smtClean="0"/>
          </a:p>
          <a:p>
            <a:pPr indent="-6350">
              <a:buFontTx/>
              <a:buNone/>
            </a:pPr>
            <a:r>
              <a:rPr lang="en-US" altLang="zh-CN" sz="1400" dirty="0" smtClean="0"/>
              <a:t>{output&lt;&lt;″Center=[″&lt;&lt;</a:t>
            </a:r>
            <a:r>
              <a:rPr lang="en-US" altLang="zh-CN" sz="1400" dirty="0" err="1" smtClean="0"/>
              <a:t>c.x</a:t>
            </a:r>
            <a:r>
              <a:rPr lang="en-US" altLang="zh-CN" sz="1400" dirty="0" smtClean="0"/>
              <a:t>&lt;&lt;″,″&lt;&lt;</a:t>
            </a:r>
            <a:r>
              <a:rPr lang="en-US" altLang="zh-CN" sz="1400" dirty="0" err="1" smtClean="0"/>
              <a:t>c.y</a:t>
            </a:r>
            <a:r>
              <a:rPr lang="en-US" altLang="zh-CN" sz="1400" dirty="0" smtClean="0"/>
              <a:t>&lt;&lt;″],r=″&lt;&lt;</a:t>
            </a:r>
            <a:r>
              <a:rPr lang="en-US" altLang="zh-CN" sz="1400" dirty="0" err="1" smtClean="0"/>
              <a:t>c.radius</a:t>
            </a:r>
            <a:r>
              <a:rPr lang="en-US" altLang="zh-CN" sz="1400" dirty="0" smtClean="0"/>
              <a:t>&lt;&lt;″,area=″&lt;&lt;</a:t>
            </a:r>
            <a:r>
              <a:rPr lang="en-US" altLang="zh-CN" sz="1400" dirty="0" err="1" smtClean="0"/>
              <a:t>c.area</a:t>
            </a:r>
            <a:r>
              <a:rPr lang="en-US" altLang="zh-CN" sz="1400" dirty="0" smtClean="0"/>
              <a:t>( )&lt;&lt;</a:t>
            </a:r>
            <a:r>
              <a:rPr lang="en-US" altLang="zh-CN" sz="1400" dirty="0" err="1" smtClean="0"/>
              <a:t>endl</a:t>
            </a:r>
            <a:r>
              <a:rPr lang="en-US" altLang="zh-CN" sz="1400" dirty="0" smtClean="0"/>
              <a:t>;</a:t>
            </a:r>
            <a:endParaRPr lang="en-US" altLang="zh-CN" sz="1400" dirty="0" smtClean="0"/>
          </a:p>
          <a:p>
            <a:pPr indent="-6350">
              <a:buFontTx/>
              <a:buNone/>
            </a:pPr>
            <a:r>
              <a:rPr lang="en-US" altLang="zh-CN" sz="1400" dirty="0" smtClean="0"/>
              <a:t> return output;</a:t>
            </a:r>
            <a:endParaRPr lang="en-US" altLang="zh-CN" sz="1400" dirty="0" smtClean="0"/>
          </a:p>
          <a:p>
            <a:pPr indent="-6350">
              <a:buFontTx/>
              <a:buNone/>
            </a:pPr>
            <a:r>
              <a:rPr lang="en-US" altLang="zh-CN" sz="1400" dirty="0" smtClean="0"/>
              <a:t>}</a:t>
            </a:r>
            <a:endParaRPr lang="en-US" altLang="zh-CN" sz="1400" dirty="0" smtClean="0"/>
          </a:p>
          <a:p>
            <a:pPr indent="-6350">
              <a:buFontTx/>
              <a:buNone/>
            </a:pPr>
            <a:r>
              <a:rPr lang="zh-CN" altLang="en-US" sz="2400" dirty="0" smtClean="0"/>
              <a:t>为了测试以上</a:t>
            </a:r>
            <a:r>
              <a:rPr lang="en-US" altLang="zh-CN" sz="2400" dirty="0" smtClean="0"/>
              <a:t>Circle</a:t>
            </a:r>
            <a:r>
              <a:rPr lang="zh-CN" altLang="en-US" sz="2400" dirty="0" smtClean="0"/>
              <a:t>类的定义，可以写出下面的主函数:</a:t>
            </a:r>
            <a:endParaRPr lang="zh-CN" altLang="en-US" sz="2400" dirty="0" smtClean="0"/>
          </a:p>
          <a:p>
            <a:pPr indent="-6350">
              <a:buFontTx/>
              <a:buNone/>
            </a:pPr>
            <a:r>
              <a:rPr lang="en-US" altLang="zh-CN" sz="1400" dirty="0" err="1" smtClean="0"/>
              <a:t>int</a:t>
            </a:r>
            <a:r>
              <a:rPr lang="en-US" altLang="zh-CN" sz="1400" dirty="0" smtClean="0"/>
              <a:t> main( )</a:t>
            </a:r>
            <a:endParaRPr lang="en-US" altLang="zh-CN" sz="1400" dirty="0" smtClean="0"/>
          </a:p>
          <a:p>
            <a:pPr indent="-6350">
              <a:buFontTx/>
              <a:buNone/>
            </a:pPr>
            <a:r>
              <a:rPr lang="en-US" altLang="zh-CN" sz="1400" dirty="0" smtClean="0"/>
              <a:t>{Circle c(3.5,6.4,5.2);//</a:t>
            </a:r>
            <a:r>
              <a:rPr lang="zh-CN" altLang="en-US" sz="1400" dirty="0" smtClean="0"/>
              <a:t>建立</a:t>
            </a:r>
            <a:r>
              <a:rPr lang="en-US" altLang="zh-CN" sz="1400" dirty="0" smtClean="0"/>
              <a:t>Circle</a:t>
            </a:r>
            <a:r>
              <a:rPr lang="zh-CN" altLang="en-US" sz="1400" dirty="0" smtClean="0"/>
              <a:t>类对象</a:t>
            </a:r>
            <a:r>
              <a:rPr lang="en-US" altLang="zh-CN" sz="1400" dirty="0" smtClean="0"/>
              <a:t>c，</a:t>
            </a:r>
            <a:r>
              <a:rPr lang="zh-CN" altLang="en-US" sz="1400" dirty="0" smtClean="0"/>
              <a:t>并给定圆心坐标和半径</a:t>
            </a:r>
            <a:endParaRPr lang="zh-CN" altLang="en-US" sz="1400" dirty="0" smtClean="0"/>
          </a:p>
          <a:p>
            <a:pPr indent="-6350">
              <a:buFontTx/>
              <a:buNone/>
            </a:pPr>
            <a:r>
              <a:rPr lang="zh-CN" altLang="en-US" sz="1400" dirty="0" smtClean="0"/>
              <a:t> </a:t>
            </a:r>
            <a:r>
              <a:rPr lang="en-US" altLang="zh-CN" sz="1400" dirty="0" err="1" smtClean="0"/>
              <a:t>cout</a:t>
            </a:r>
            <a:r>
              <a:rPr lang="en-US" altLang="zh-CN" sz="1400" dirty="0" smtClean="0"/>
              <a:t>&lt;&lt;″original circle:\\</a:t>
            </a:r>
            <a:r>
              <a:rPr lang="en-US" altLang="zh-CN" sz="1400" dirty="0" err="1" smtClean="0"/>
              <a:t>nx</a:t>
            </a:r>
            <a:r>
              <a:rPr lang="en-US" altLang="zh-CN" sz="1400" dirty="0" smtClean="0"/>
              <a:t>=″&lt;&lt;</a:t>
            </a:r>
            <a:r>
              <a:rPr lang="en-US" altLang="zh-CN" sz="1400" dirty="0" err="1" smtClean="0"/>
              <a:t>c.getX</a:t>
            </a:r>
            <a:r>
              <a:rPr lang="en-US" altLang="zh-CN" sz="1400" dirty="0" smtClean="0"/>
              <a:t>()&lt;&lt;″, y=″&lt;&lt;</a:t>
            </a:r>
            <a:r>
              <a:rPr lang="en-US" altLang="zh-CN" sz="1400" dirty="0" err="1" smtClean="0"/>
              <a:t>c.getY</a:t>
            </a:r>
            <a:r>
              <a:rPr lang="en-US" altLang="zh-CN" sz="1400" dirty="0" smtClean="0"/>
              <a:t>()&lt;&lt;″, r=″&lt;&lt;</a:t>
            </a:r>
            <a:r>
              <a:rPr lang="en-US" altLang="zh-CN" sz="1400" dirty="0" err="1" smtClean="0"/>
              <a:t>c.getRadius</a:t>
            </a:r>
            <a:r>
              <a:rPr lang="en-US" altLang="zh-CN" sz="1400" dirty="0" smtClean="0"/>
              <a:t>( )</a:t>
            </a:r>
            <a:endParaRPr lang="en-US" altLang="zh-CN" sz="1400" dirty="0" smtClean="0"/>
          </a:p>
          <a:p>
            <a:pPr indent="-6350">
              <a:buFontTx/>
              <a:buNone/>
            </a:pPr>
            <a:r>
              <a:rPr lang="en-US" altLang="zh-CN" sz="1400" dirty="0" smtClean="0"/>
              <a:t>     &lt;&lt;″, area=″&lt;&lt;</a:t>
            </a:r>
            <a:r>
              <a:rPr lang="en-US" altLang="zh-CN" sz="1400" dirty="0" err="1" smtClean="0"/>
              <a:t>c.area</a:t>
            </a:r>
            <a:r>
              <a:rPr lang="en-US" altLang="zh-CN" sz="1400" dirty="0" smtClean="0"/>
              <a:t>( )&lt;&lt;</a:t>
            </a:r>
            <a:r>
              <a:rPr lang="en-US" altLang="zh-CN" sz="1400" dirty="0" err="1" smtClean="0"/>
              <a:t>endl</a:t>
            </a:r>
            <a:r>
              <a:rPr lang="en-US" altLang="zh-CN" sz="1400" dirty="0" smtClean="0"/>
              <a:t>;     //</a:t>
            </a:r>
            <a:r>
              <a:rPr lang="zh-CN" altLang="en-US" sz="1400" dirty="0" smtClean="0"/>
              <a:t>输出圆心坐标、半径和面积</a:t>
            </a:r>
            <a:endParaRPr lang="zh-CN" altLang="en-US" sz="1400" dirty="0" smtClean="0"/>
          </a:p>
          <a:p>
            <a:pPr indent="-6350">
              <a:buFontTx/>
              <a:buNone/>
            </a:pPr>
            <a:r>
              <a:rPr lang="zh-CN" altLang="en-US" sz="1400" dirty="0" smtClean="0"/>
              <a:t> </a:t>
            </a:r>
            <a:r>
              <a:rPr lang="en-US" altLang="zh-CN" sz="1400" dirty="0" err="1" smtClean="0"/>
              <a:t>c.setRadius</a:t>
            </a:r>
            <a:r>
              <a:rPr lang="en-US" altLang="zh-CN" sz="1400" dirty="0" smtClean="0"/>
              <a:t>(7.5);                   //</a:t>
            </a:r>
            <a:r>
              <a:rPr lang="zh-CN" altLang="en-US" sz="1400" dirty="0" smtClean="0"/>
              <a:t>设置半径值</a:t>
            </a:r>
            <a:endParaRPr lang="zh-CN" altLang="en-US" sz="1400" dirty="0" smtClean="0"/>
          </a:p>
          <a:p>
            <a:pPr indent="-6350">
              <a:buFontTx/>
              <a:buNone/>
            </a:pPr>
            <a:r>
              <a:rPr lang="zh-CN" altLang="en-US" sz="1400" dirty="0" smtClean="0"/>
              <a:t> </a:t>
            </a:r>
            <a:r>
              <a:rPr lang="en-US" altLang="zh-CN" sz="1400" dirty="0" err="1" smtClean="0"/>
              <a:t>c.setPoint</a:t>
            </a:r>
            <a:r>
              <a:rPr lang="en-US" altLang="zh-CN" sz="1400" dirty="0" smtClean="0"/>
              <a:t>(5,5);                    //</a:t>
            </a:r>
            <a:r>
              <a:rPr lang="zh-CN" altLang="en-US" sz="1400" dirty="0" smtClean="0"/>
              <a:t>设置圆心坐标值</a:t>
            </a:r>
            <a:r>
              <a:rPr lang="en-US" altLang="zh-CN" sz="1400" dirty="0" err="1" smtClean="0"/>
              <a:t>x,y</a:t>
            </a:r>
            <a:endParaRPr lang="en-US" altLang="zh-CN" sz="1400" dirty="0" smtClean="0"/>
          </a:p>
          <a:p>
            <a:pPr indent="-6350">
              <a:buFontTx/>
              <a:buNone/>
            </a:pPr>
            <a:r>
              <a:rPr lang="en-US" altLang="zh-CN" sz="1400" dirty="0" smtClean="0"/>
              <a:t> </a:t>
            </a:r>
            <a:r>
              <a:rPr lang="en-US" altLang="zh-CN" sz="1400" dirty="0" err="1" smtClean="0"/>
              <a:t>cout</a:t>
            </a:r>
            <a:r>
              <a:rPr lang="en-US" altLang="zh-CN" sz="1400" dirty="0" smtClean="0"/>
              <a:t>&lt;&lt;″new circle:\\n″&lt;&lt;c;           //</a:t>
            </a:r>
            <a:r>
              <a:rPr lang="zh-CN" altLang="en-US" sz="1400" dirty="0" smtClean="0"/>
              <a:t>用重载运算符</a:t>
            </a:r>
            <a:r>
              <a:rPr lang="zh-CN" altLang="en-US" sz="1400" dirty="0" smtClean="0">
                <a:latin typeface="Arial" panose="020B0604020202020204" pitchFamily="34" charset="0"/>
              </a:rPr>
              <a:t>“</a:t>
            </a:r>
            <a:r>
              <a:rPr lang="zh-CN" altLang="en-US" sz="1400" dirty="0" smtClean="0"/>
              <a:t>&lt;&lt;</a:t>
            </a:r>
            <a:r>
              <a:rPr lang="zh-CN" altLang="en-US" sz="1400" dirty="0" smtClean="0">
                <a:latin typeface="Arial" panose="020B0604020202020204" pitchFamily="34" charset="0"/>
              </a:rPr>
              <a:t>”</a:t>
            </a:r>
            <a:r>
              <a:rPr lang="zh-CN" altLang="en-US" sz="1400" dirty="0" smtClean="0"/>
              <a:t>输出圆对象的信息</a:t>
            </a:r>
            <a:endParaRPr lang="zh-CN" altLang="en-US" sz="1400" dirty="0" smtClean="0"/>
          </a:p>
          <a:p>
            <a:pPr indent="-6350">
              <a:buFontTx/>
              <a:buNone/>
            </a:pPr>
            <a:r>
              <a:rPr lang="zh-CN" altLang="en-US" sz="1400" dirty="0" smtClean="0"/>
              <a:t> </a:t>
            </a:r>
            <a:r>
              <a:rPr lang="en-US" altLang="zh-CN" sz="1400" dirty="0" smtClean="0"/>
              <a:t>Point &amp;</a:t>
            </a:r>
            <a:r>
              <a:rPr lang="en-US" altLang="zh-CN" sz="1400" dirty="0" err="1" smtClean="0"/>
              <a:t>pRef</a:t>
            </a:r>
            <a:r>
              <a:rPr lang="en-US" altLang="zh-CN" sz="1400" dirty="0" smtClean="0"/>
              <a:t>=c;                      //</a:t>
            </a:r>
            <a:r>
              <a:rPr lang="en-US" altLang="zh-CN" sz="1400" dirty="0" err="1" smtClean="0"/>
              <a:t>pRef</a:t>
            </a:r>
            <a:r>
              <a:rPr lang="zh-CN" altLang="en-US" sz="1400" dirty="0" smtClean="0"/>
              <a:t>是</a:t>
            </a:r>
            <a:r>
              <a:rPr lang="en-US" altLang="zh-CN" sz="1400" dirty="0" smtClean="0"/>
              <a:t>Point</a:t>
            </a:r>
            <a:r>
              <a:rPr lang="zh-CN" altLang="en-US" sz="1400" dirty="0" smtClean="0"/>
              <a:t>类的引用变量，被</a:t>
            </a:r>
            <a:r>
              <a:rPr lang="en-US" altLang="zh-CN" sz="1400" dirty="0" smtClean="0"/>
              <a:t>c</a:t>
            </a:r>
            <a:r>
              <a:rPr lang="zh-CN" altLang="en-US" sz="1400" dirty="0" smtClean="0"/>
              <a:t>初始化 </a:t>
            </a:r>
            <a:endParaRPr lang="zh-CN" altLang="en-US" sz="1400" dirty="0" smtClean="0"/>
          </a:p>
          <a:p>
            <a:pPr indent="-6350">
              <a:buFontTx/>
              <a:buNone/>
            </a:pPr>
            <a:r>
              <a:rPr lang="zh-CN" altLang="en-US" sz="1400" dirty="0" smtClean="0"/>
              <a:t> </a:t>
            </a:r>
            <a:r>
              <a:rPr lang="en-US" altLang="zh-CN" sz="1400" dirty="0" err="1" smtClean="0"/>
              <a:t>cout</a:t>
            </a:r>
            <a:r>
              <a:rPr lang="en-US" altLang="zh-CN" sz="1400" dirty="0" smtClean="0"/>
              <a:t>&lt;&lt;″</a:t>
            </a:r>
            <a:r>
              <a:rPr lang="en-US" altLang="zh-CN" sz="1400" dirty="0" err="1" smtClean="0"/>
              <a:t>pRef</a:t>
            </a:r>
            <a:r>
              <a:rPr lang="en-US" altLang="zh-CN" sz="1400" dirty="0" smtClean="0"/>
              <a:t>:″&lt;&lt;</a:t>
            </a:r>
            <a:r>
              <a:rPr lang="en-US" altLang="zh-CN" sz="1400" dirty="0" err="1" smtClean="0"/>
              <a:t>pRef</a:t>
            </a:r>
            <a:r>
              <a:rPr lang="en-US" altLang="zh-CN" sz="1400" dirty="0" smtClean="0"/>
              <a:t>;                //</a:t>
            </a:r>
            <a:r>
              <a:rPr lang="zh-CN" altLang="en-US" sz="1400" dirty="0" smtClean="0"/>
              <a:t>输出</a:t>
            </a:r>
            <a:r>
              <a:rPr lang="en-US" altLang="zh-CN" sz="1400" dirty="0" err="1" smtClean="0"/>
              <a:t>pRef</a:t>
            </a:r>
            <a:r>
              <a:rPr lang="zh-CN" altLang="en-US" sz="1400" dirty="0" smtClean="0"/>
              <a:t>的信息</a:t>
            </a:r>
            <a:endParaRPr lang="zh-CN" altLang="en-US" sz="1400" dirty="0" smtClean="0"/>
          </a:p>
          <a:p>
            <a:pPr indent="-6350">
              <a:buFontTx/>
              <a:buNone/>
            </a:pPr>
            <a:r>
              <a:rPr lang="zh-CN" altLang="en-US" sz="1400" dirty="0" smtClean="0"/>
              <a:t> </a:t>
            </a:r>
            <a:r>
              <a:rPr lang="en-US" altLang="zh-CN" sz="1400" dirty="0" smtClean="0"/>
              <a:t>return 0;</a:t>
            </a:r>
            <a:endParaRPr lang="en-US" altLang="zh-CN" sz="1400" dirty="0" smtClean="0"/>
          </a:p>
          <a:p>
            <a:pPr indent="-6350">
              <a:buFontTx/>
              <a:buNone/>
            </a:pPr>
            <a:r>
              <a:rPr lang="en-US" altLang="zh-CN" sz="1400" dirty="0" smtClean="0"/>
              <a:t>}</a:t>
            </a:r>
            <a:r>
              <a:rPr lang="zh-CN" altLang="en-US" sz="1400" dirty="0" smtClean="0"/>
              <a:t>程序编译通过，运行结果为</a:t>
            </a:r>
            <a:r>
              <a:rPr lang="en-US" altLang="zh-CN" sz="1400" dirty="0" smtClean="0"/>
              <a:t>original circle:(</a:t>
            </a:r>
            <a:r>
              <a:rPr lang="zh-CN" altLang="en-US" sz="1400" dirty="0" smtClean="0"/>
              <a:t>输出原来的圆的数据)</a:t>
            </a:r>
            <a:endParaRPr lang="zh-CN" altLang="en-US" sz="1400" dirty="0" smtClean="0"/>
          </a:p>
          <a:p>
            <a:pPr indent="-6350">
              <a:buFontTx/>
              <a:buNone/>
            </a:pPr>
            <a:r>
              <a:rPr lang="en-US" altLang="zh-CN" sz="1400" dirty="0" smtClean="0"/>
              <a:t>x=3.5, y=6.4, r=5.2, area=84.9486</a:t>
            </a:r>
            <a:endParaRPr lang="en-US" altLang="zh-CN" sz="1400" dirty="0" smtClean="0"/>
          </a:p>
          <a:p>
            <a:pPr indent="-6350">
              <a:buFontTx/>
              <a:buNone/>
            </a:pPr>
            <a:r>
              <a:rPr lang="en-US" altLang="zh-CN" sz="1400" dirty="0" smtClean="0"/>
              <a:t>new circle:                                (</a:t>
            </a:r>
            <a:r>
              <a:rPr lang="zh-CN" altLang="en-US" sz="1400" dirty="0" smtClean="0"/>
              <a:t>输出修改后的圆的数据)</a:t>
            </a:r>
            <a:endParaRPr lang="zh-CN" altLang="en-US" sz="1400" dirty="0" smtClean="0"/>
          </a:p>
          <a:p>
            <a:pPr indent="-6350">
              <a:buFontTx/>
              <a:buNone/>
            </a:pPr>
            <a:r>
              <a:rPr lang="en-US" altLang="zh-CN" sz="1400" dirty="0" smtClean="0"/>
              <a:t>Center=[5,5], r=7.5, area=176.714</a:t>
            </a:r>
            <a:endParaRPr lang="en-US" altLang="zh-CN" sz="1400" dirty="0" smtClean="0"/>
          </a:p>
          <a:p>
            <a:pPr indent="-6350">
              <a:buFontTx/>
              <a:buNone/>
            </a:pPr>
            <a:r>
              <a:rPr lang="en-US" altLang="zh-CN" sz="1400" dirty="0" err="1" smtClean="0"/>
              <a:t>pRef</a:t>
            </a:r>
            <a:r>
              <a:rPr lang="en-US" altLang="zh-CN" sz="1400" dirty="0" smtClean="0"/>
              <a:t>:[5,5]                                 (</a:t>
            </a:r>
            <a:r>
              <a:rPr lang="zh-CN" altLang="en-US" sz="1400" dirty="0" smtClean="0"/>
              <a:t>输出圆的圆心</a:t>
            </a:r>
            <a:r>
              <a:rPr lang="zh-CN" altLang="en-US" sz="1400" dirty="0" smtClean="0">
                <a:latin typeface="Arial" panose="020B0604020202020204" pitchFamily="34" charset="0"/>
              </a:rPr>
              <a:t>“</a:t>
            </a:r>
            <a:r>
              <a:rPr lang="zh-CN" altLang="en-US" sz="1400" dirty="0" smtClean="0"/>
              <a:t>点</a:t>
            </a:r>
            <a:r>
              <a:rPr lang="zh-CN" altLang="en-US" sz="1400" dirty="0" smtClean="0">
                <a:latin typeface="Arial" panose="020B0604020202020204" pitchFamily="34" charset="0"/>
              </a:rPr>
              <a:t>”</a:t>
            </a:r>
            <a:r>
              <a:rPr lang="zh-CN" altLang="en-US" sz="1400" dirty="0" smtClean="0"/>
              <a:t>的数据)</a:t>
            </a:r>
            <a:endParaRPr lang="zh-CN" altLang="en-US"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一个典型的例子</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46363" y="935182"/>
            <a:ext cx="11346873" cy="5991225"/>
          </a:xfrm>
          <a:prstGeom prst="rect">
            <a:avLst/>
          </a:prstGeom>
          <a:noFill/>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zh-CN" altLang="en-US" sz="2400" dirty="0" smtClean="0"/>
              <a:t>(3) 声明</a:t>
            </a:r>
            <a:r>
              <a:rPr lang="en-US" altLang="zh-CN" sz="2400" dirty="0" smtClean="0"/>
              <a:t>Circle</a:t>
            </a:r>
            <a:r>
              <a:rPr lang="zh-CN" altLang="en-US" sz="2400" dirty="0" smtClean="0"/>
              <a:t>的派生类</a:t>
            </a:r>
            <a:r>
              <a:rPr lang="en-US" altLang="zh-CN" sz="2400" dirty="0" smtClean="0"/>
              <a:t>Cylinder</a:t>
            </a:r>
            <a:endParaRPr lang="en-US" altLang="zh-CN" sz="2400" dirty="0" smtClean="0"/>
          </a:p>
          <a:p>
            <a:pPr indent="-6350">
              <a:buFontTx/>
              <a:buNone/>
            </a:pPr>
            <a:r>
              <a:rPr lang="zh-CN" altLang="en-US" sz="2400" dirty="0" smtClean="0"/>
              <a:t>前面已从基类</a:t>
            </a:r>
            <a:r>
              <a:rPr lang="en-US" altLang="zh-CN" sz="2400" dirty="0" smtClean="0"/>
              <a:t>Point</a:t>
            </a:r>
            <a:r>
              <a:rPr lang="zh-CN" altLang="en-US" sz="2400" dirty="0" smtClean="0"/>
              <a:t>派生出</a:t>
            </a:r>
            <a:r>
              <a:rPr lang="en-US" altLang="zh-CN" sz="2400" dirty="0" smtClean="0"/>
              <a:t>Circle</a:t>
            </a:r>
            <a:r>
              <a:rPr lang="zh-CN" altLang="en-US" sz="2400" dirty="0" smtClean="0"/>
              <a:t>类，现在再从</a:t>
            </a:r>
            <a:r>
              <a:rPr lang="en-US" altLang="zh-CN" sz="2400" dirty="0" smtClean="0"/>
              <a:t>Circle</a:t>
            </a:r>
            <a:r>
              <a:rPr lang="zh-CN" altLang="en-US" sz="2400" dirty="0" smtClean="0"/>
              <a:t>派生出</a:t>
            </a:r>
            <a:r>
              <a:rPr lang="en-US" altLang="zh-CN" sz="2400" dirty="0" smtClean="0"/>
              <a:t>Cylinder</a:t>
            </a:r>
            <a:r>
              <a:rPr lang="zh-CN" altLang="en-US" sz="2400" dirty="0" smtClean="0"/>
              <a:t>类。</a:t>
            </a:r>
            <a:endParaRPr lang="zh-CN" altLang="en-US" sz="2400" dirty="0" smtClean="0"/>
          </a:p>
          <a:p>
            <a:pPr indent="-6350">
              <a:buFontTx/>
              <a:buNone/>
            </a:pPr>
            <a:r>
              <a:rPr lang="en-US" altLang="zh-CN" sz="1400" dirty="0" smtClean="0"/>
              <a:t>class </a:t>
            </a:r>
            <a:r>
              <a:rPr lang="en-US" altLang="zh-CN" sz="1400" dirty="0" err="1" smtClean="0"/>
              <a:t>Cylinder:public</a:t>
            </a:r>
            <a:r>
              <a:rPr lang="en-US" altLang="zh-CN" sz="1400" dirty="0" smtClean="0"/>
              <a:t> Circle// Cylinder</a:t>
            </a:r>
            <a:r>
              <a:rPr lang="zh-CN" altLang="en-US" sz="1400" dirty="0" smtClean="0"/>
              <a:t>是</a:t>
            </a:r>
            <a:r>
              <a:rPr lang="en-US" altLang="zh-CN" sz="1400" dirty="0" smtClean="0"/>
              <a:t>Circle</a:t>
            </a:r>
            <a:r>
              <a:rPr lang="zh-CN" altLang="en-US" sz="1400" dirty="0" smtClean="0"/>
              <a:t>的公用派生类</a:t>
            </a:r>
            <a:endParaRPr lang="zh-CN" altLang="en-US" sz="1400" dirty="0" smtClean="0"/>
          </a:p>
          <a:p>
            <a:pPr indent="-6350">
              <a:buFontTx/>
              <a:buNone/>
            </a:pPr>
            <a:r>
              <a:rPr lang="zh-CN" altLang="en-US" sz="1400" dirty="0" smtClean="0"/>
              <a:t>{</a:t>
            </a:r>
            <a:r>
              <a:rPr lang="en-US" altLang="zh-CN" sz="1400" dirty="0" smtClean="0"/>
              <a:t>public:</a:t>
            </a:r>
            <a:endParaRPr lang="en-US" altLang="zh-CN" sz="1400" dirty="0" smtClean="0"/>
          </a:p>
          <a:p>
            <a:pPr indent="-6350">
              <a:buFontTx/>
              <a:buNone/>
            </a:pPr>
            <a:r>
              <a:rPr lang="en-US" altLang="zh-CN" sz="1400" dirty="0" smtClean="0"/>
              <a:t>  Cylinder (float x=0,float y=0,float r=0,float h=0);//</a:t>
            </a:r>
            <a:r>
              <a:rPr lang="zh-CN" altLang="en-US" sz="1400" dirty="0" smtClean="0"/>
              <a:t>构造函数</a:t>
            </a:r>
            <a:endParaRPr lang="zh-CN" altLang="en-US" sz="1400" dirty="0" smtClean="0"/>
          </a:p>
          <a:p>
            <a:pPr indent="-6350">
              <a:buFontTx/>
              <a:buNone/>
            </a:pPr>
            <a:r>
              <a:rPr lang="zh-CN" altLang="en-US" sz="1400" dirty="0" smtClean="0"/>
              <a:t>  </a:t>
            </a:r>
            <a:r>
              <a:rPr lang="en-US" altLang="zh-CN" sz="1400" dirty="0" smtClean="0"/>
              <a:t>void </a:t>
            </a:r>
            <a:r>
              <a:rPr lang="en-US" altLang="zh-CN" sz="1400" dirty="0" err="1" smtClean="0"/>
              <a:t>setHeight</a:t>
            </a:r>
            <a:r>
              <a:rPr lang="en-US" altLang="zh-CN" sz="1400" dirty="0" smtClean="0"/>
              <a:t>(float);                      //</a:t>
            </a:r>
            <a:r>
              <a:rPr lang="zh-CN" altLang="en-US" sz="1400" dirty="0" smtClean="0"/>
              <a:t>设置圆柱高</a:t>
            </a:r>
            <a:endParaRPr lang="zh-CN" altLang="en-US" sz="1400" dirty="0" smtClean="0"/>
          </a:p>
          <a:p>
            <a:pPr indent="-6350">
              <a:buFontTx/>
              <a:buNone/>
            </a:pPr>
            <a:r>
              <a:rPr lang="zh-CN" altLang="en-US" sz="1400" dirty="0" smtClean="0"/>
              <a:t>  </a:t>
            </a:r>
            <a:r>
              <a:rPr lang="en-US" altLang="zh-CN" sz="1400" dirty="0" smtClean="0"/>
              <a:t>float </a:t>
            </a:r>
            <a:r>
              <a:rPr lang="en-US" altLang="zh-CN" sz="1400" dirty="0" err="1" smtClean="0"/>
              <a:t>getHeight</a:t>
            </a:r>
            <a:r>
              <a:rPr lang="en-US" altLang="zh-CN" sz="1400" dirty="0" smtClean="0"/>
              <a:t>( ) </a:t>
            </a:r>
            <a:r>
              <a:rPr lang="en-US" altLang="zh-CN" sz="1400" dirty="0" err="1" smtClean="0"/>
              <a:t>const</a:t>
            </a:r>
            <a:r>
              <a:rPr lang="en-US" altLang="zh-CN" sz="1400" dirty="0" smtClean="0"/>
              <a:t>;                    //</a:t>
            </a:r>
            <a:r>
              <a:rPr lang="zh-CN" altLang="en-US" sz="1400" dirty="0" smtClean="0"/>
              <a:t>读取圆柱高</a:t>
            </a:r>
            <a:endParaRPr lang="zh-CN" altLang="en-US" sz="1400" dirty="0" smtClean="0"/>
          </a:p>
          <a:p>
            <a:pPr indent="-6350">
              <a:buFontTx/>
              <a:buNone/>
            </a:pPr>
            <a:r>
              <a:rPr lang="zh-CN" altLang="en-US" sz="1400" dirty="0" smtClean="0"/>
              <a:t>  </a:t>
            </a:r>
            <a:r>
              <a:rPr lang="en-US" altLang="zh-CN" sz="1400" dirty="0" smtClean="0"/>
              <a:t>float area( ) </a:t>
            </a:r>
            <a:r>
              <a:rPr lang="en-US" altLang="zh-CN" sz="1400" dirty="0" err="1" smtClean="0"/>
              <a:t>const</a:t>
            </a:r>
            <a:r>
              <a:rPr lang="en-US" altLang="zh-CN" sz="1400" dirty="0" smtClean="0"/>
              <a:t>;                         //</a:t>
            </a:r>
            <a:r>
              <a:rPr lang="zh-CN" altLang="en-US" sz="1400" dirty="0" smtClean="0"/>
              <a:t>计算圆表面积</a:t>
            </a:r>
            <a:endParaRPr lang="zh-CN" altLang="en-US" sz="1400" dirty="0" smtClean="0"/>
          </a:p>
          <a:p>
            <a:pPr indent="-6350">
              <a:buFontTx/>
              <a:buNone/>
            </a:pPr>
            <a:r>
              <a:rPr lang="zh-CN" altLang="en-US" sz="1400" dirty="0" smtClean="0"/>
              <a:t>  </a:t>
            </a:r>
            <a:r>
              <a:rPr lang="en-US" altLang="zh-CN" sz="1400" dirty="0" smtClean="0"/>
              <a:t>float volume( ) </a:t>
            </a:r>
            <a:r>
              <a:rPr lang="en-US" altLang="zh-CN" sz="1400" dirty="0" err="1" smtClean="0"/>
              <a:t>const</a:t>
            </a:r>
            <a:r>
              <a:rPr lang="en-US" altLang="zh-CN" sz="1400" dirty="0" smtClean="0"/>
              <a:t>;                       //</a:t>
            </a:r>
            <a:r>
              <a:rPr lang="zh-CN" altLang="en-US" sz="1400" dirty="0" smtClean="0"/>
              <a:t>计算圆柱体积</a:t>
            </a:r>
            <a:endParaRPr lang="zh-CN" altLang="en-US" sz="1400" dirty="0" smtClean="0"/>
          </a:p>
          <a:p>
            <a:pPr indent="-6350">
              <a:buFontTx/>
              <a:buNone/>
            </a:pPr>
            <a:r>
              <a:rPr lang="zh-CN" altLang="en-US" sz="1400" dirty="0" smtClean="0"/>
              <a:t>  </a:t>
            </a:r>
            <a:r>
              <a:rPr lang="en-US" altLang="zh-CN" sz="1400" dirty="0" smtClean="0"/>
              <a:t>friend </a:t>
            </a:r>
            <a:r>
              <a:rPr lang="en-US" altLang="zh-CN" sz="1400" dirty="0" err="1" smtClean="0"/>
              <a:t>ostream</a:t>
            </a:r>
            <a:r>
              <a:rPr lang="en-US" altLang="zh-CN" sz="1400" dirty="0" smtClean="0"/>
              <a:t>&amp; operator&lt;&lt;(</a:t>
            </a:r>
            <a:r>
              <a:rPr lang="en-US" altLang="zh-CN" sz="1400" dirty="0" err="1" smtClean="0"/>
              <a:t>ostream</a:t>
            </a:r>
            <a:r>
              <a:rPr lang="en-US" altLang="zh-CN" sz="1400" dirty="0" smtClean="0"/>
              <a:t>&amp;,</a:t>
            </a:r>
            <a:r>
              <a:rPr lang="en-US" altLang="zh-CN" sz="1400" dirty="0" err="1" smtClean="0"/>
              <a:t>const</a:t>
            </a:r>
            <a:r>
              <a:rPr lang="en-US" altLang="zh-CN" sz="1400" dirty="0" smtClean="0"/>
              <a:t> Cylinder&amp;);//</a:t>
            </a:r>
            <a:r>
              <a:rPr lang="zh-CN" altLang="en-US" sz="1400" dirty="0" smtClean="0"/>
              <a:t>重载运算符</a:t>
            </a:r>
            <a:r>
              <a:rPr lang="zh-CN" altLang="en-US" sz="1400" dirty="0" smtClean="0">
                <a:latin typeface="Arial" panose="020B0604020202020204" pitchFamily="34" charset="0"/>
              </a:rPr>
              <a:t>“</a:t>
            </a:r>
            <a:r>
              <a:rPr lang="zh-CN" altLang="en-US" sz="1400" dirty="0" smtClean="0"/>
              <a:t>&lt;&lt;</a:t>
            </a:r>
            <a:r>
              <a:rPr lang="zh-CN" altLang="en-US" sz="1400" dirty="0" smtClean="0">
                <a:latin typeface="Arial" panose="020B0604020202020204" pitchFamily="34" charset="0"/>
              </a:rPr>
              <a:t>”</a:t>
            </a:r>
            <a:endParaRPr lang="zh-CN" altLang="en-US" sz="1400" dirty="0" smtClean="0"/>
          </a:p>
          <a:p>
            <a:pPr indent="-6350">
              <a:buFontTx/>
              <a:buNone/>
            </a:pPr>
            <a:r>
              <a:rPr lang="zh-CN" altLang="en-US" sz="1400" dirty="0" smtClean="0"/>
              <a:t> </a:t>
            </a:r>
            <a:r>
              <a:rPr lang="en-US" altLang="zh-CN" sz="1400" dirty="0" smtClean="0"/>
              <a:t>protected:</a:t>
            </a:r>
            <a:endParaRPr lang="en-US" altLang="zh-CN" sz="1400" dirty="0" smtClean="0"/>
          </a:p>
          <a:p>
            <a:pPr indent="-6350">
              <a:buFontTx/>
              <a:buNone/>
            </a:pPr>
            <a:r>
              <a:rPr lang="en-US" altLang="zh-CN" sz="1400" dirty="0" smtClean="0"/>
              <a:t>  float height;                               //</a:t>
            </a:r>
            <a:r>
              <a:rPr lang="zh-CN" altLang="en-US" sz="1400" dirty="0" smtClean="0"/>
              <a:t>圆柱高</a:t>
            </a:r>
            <a:endParaRPr lang="zh-CN" altLang="en-US" sz="1400" dirty="0" smtClean="0"/>
          </a:p>
          <a:p>
            <a:pPr indent="-6350">
              <a:buFontTx/>
              <a:buNone/>
            </a:pPr>
            <a:r>
              <a:rPr lang="zh-CN" altLang="en-US" sz="1400" dirty="0" smtClean="0"/>
              <a:t>};</a:t>
            </a:r>
            <a:endParaRPr lang="zh-CN" altLang="en-US" sz="1400" dirty="0" smtClean="0"/>
          </a:p>
          <a:p>
            <a:pPr indent="-6350">
              <a:buFontTx/>
              <a:buNone/>
            </a:pPr>
            <a:r>
              <a:rPr lang="zh-CN" altLang="en-US" sz="1400" dirty="0" smtClean="0"/>
              <a:t>//定义构造函数</a:t>
            </a:r>
            <a:endParaRPr lang="zh-CN" altLang="en-US" sz="1400" dirty="0" smtClean="0"/>
          </a:p>
          <a:p>
            <a:pPr indent="-6350">
              <a:buFontTx/>
              <a:buNone/>
            </a:pPr>
            <a:r>
              <a:rPr lang="en-US" altLang="zh-CN" sz="1400" dirty="0" smtClean="0"/>
              <a:t>Cylinder::Cylinder(float </a:t>
            </a:r>
            <a:r>
              <a:rPr lang="en-US" altLang="zh-CN" sz="1400" dirty="0" err="1" smtClean="0"/>
              <a:t>a,float</a:t>
            </a:r>
            <a:r>
              <a:rPr lang="en-US" altLang="zh-CN" sz="1400" dirty="0" smtClean="0"/>
              <a:t> </a:t>
            </a:r>
            <a:r>
              <a:rPr lang="en-US" altLang="zh-CN" sz="1400" dirty="0" err="1" smtClean="0"/>
              <a:t>b,float</a:t>
            </a:r>
            <a:r>
              <a:rPr lang="en-US" altLang="zh-CN" sz="1400" dirty="0" smtClean="0"/>
              <a:t> </a:t>
            </a:r>
            <a:r>
              <a:rPr lang="en-US" altLang="zh-CN" sz="1400" dirty="0" err="1" smtClean="0"/>
              <a:t>r,float</a:t>
            </a:r>
            <a:r>
              <a:rPr lang="en-US" altLang="zh-CN" sz="1400" dirty="0" smtClean="0"/>
              <a:t> h)  </a:t>
            </a:r>
            <a:endParaRPr lang="en-US" altLang="zh-CN" sz="1400" dirty="0" smtClean="0"/>
          </a:p>
          <a:p>
            <a:pPr indent="-6350">
              <a:buFontTx/>
              <a:buNone/>
            </a:pPr>
            <a:r>
              <a:rPr lang="en-US" altLang="zh-CN" sz="1400" dirty="0" smtClean="0"/>
              <a:t>    :Circle(</a:t>
            </a:r>
            <a:r>
              <a:rPr lang="en-US" altLang="zh-CN" sz="1400" dirty="0" err="1" smtClean="0"/>
              <a:t>a,b,r</a:t>
            </a:r>
            <a:r>
              <a:rPr lang="en-US" altLang="zh-CN" sz="1400" dirty="0" smtClean="0"/>
              <a:t>),height(h){}</a:t>
            </a:r>
            <a:endParaRPr lang="en-US" altLang="zh-CN" sz="1400" dirty="0" smtClean="0"/>
          </a:p>
          <a:p>
            <a:pPr indent="-6350">
              <a:buFontTx/>
              <a:buNone/>
            </a:pPr>
            <a:r>
              <a:rPr lang="en-US" altLang="zh-CN" sz="1400" dirty="0" smtClean="0"/>
              <a:t>//</a:t>
            </a:r>
            <a:r>
              <a:rPr lang="zh-CN" altLang="en-US" sz="1400" dirty="0" smtClean="0"/>
              <a:t>设置圆柱高</a:t>
            </a:r>
            <a:endParaRPr lang="zh-CN" altLang="en-US" sz="1400" dirty="0" smtClean="0"/>
          </a:p>
          <a:p>
            <a:pPr indent="-6350">
              <a:buFontTx/>
              <a:buNone/>
            </a:pPr>
            <a:r>
              <a:rPr lang="en-US" altLang="zh-CN" sz="1400" dirty="0" smtClean="0"/>
              <a:t>void Cylinder::</a:t>
            </a:r>
            <a:r>
              <a:rPr lang="en-US" altLang="zh-CN" sz="1400" dirty="0" err="1" smtClean="0"/>
              <a:t>setHeight</a:t>
            </a:r>
            <a:r>
              <a:rPr lang="en-US" altLang="zh-CN" sz="1400" dirty="0" smtClean="0"/>
              <a:t>(float h){height=h;}</a:t>
            </a:r>
            <a:endParaRPr lang="en-US" altLang="zh-CN" sz="1400" dirty="0" smtClean="0"/>
          </a:p>
          <a:p>
            <a:pPr indent="-6350">
              <a:buFontTx/>
              <a:buNone/>
            </a:pPr>
            <a:r>
              <a:rPr lang="en-US" altLang="zh-CN" sz="1400" dirty="0" smtClean="0"/>
              <a:t>//</a:t>
            </a:r>
            <a:r>
              <a:rPr lang="zh-CN" altLang="en-US" sz="1400" dirty="0" smtClean="0"/>
              <a:t>读取圆柱高</a:t>
            </a:r>
            <a:endParaRPr lang="zh-CN" altLang="en-US" sz="1400" dirty="0" smtClean="0"/>
          </a:p>
          <a:p>
            <a:pPr indent="-6350">
              <a:buFontTx/>
              <a:buNone/>
            </a:pPr>
            <a:r>
              <a:rPr lang="en-US" altLang="zh-CN" sz="1400" dirty="0" smtClean="0"/>
              <a:t>float Cylinder::</a:t>
            </a:r>
            <a:r>
              <a:rPr lang="en-US" altLang="zh-CN" sz="1400" dirty="0" err="1" smtClean="0"/>
              <a:t>getHeight</a:t>
            </a:r>
            <a:r>
              <a:rPr lang="en-US" altLang="zh-CN" sz="1400" dirty="0" smtClean="0"/>
              <a:t>( ) </a:t>
            </a:r>
            <a:r>
              <a:rPr lang="en-US" altLang="zh-CN" sz="1400" dirty="0" err="1" smtClean="0"/>
              <a:t>const</a:t>
            </a:r>
            <a:r>
              <a:rPr lang="en-US" altLang="zh-CN" sz="1400" dirty="0" smtClean="0"/>
              <a:t> {return height;}</a:t>
            </a:r>
            <a:endParaRPr lang="en-US" altLang="zh-CN"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一个典型的例子</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374071" y="997527"/>
            <a:ext cx="10113819" cy="5991225"/>
          </a:xfrm>
          <a:prstGeom prst="rect">
            <a:avLst/>
          </a:prstGeom>
          <a:noFill/>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en-US" altLang="zh-CN" sz="1400" dirty="0" smtClean="0"/>
              <a:t>//</a:t>
            </a:r>
            <a:r>
              <a:rPr lang="zh-CN" altLang="en-US" sz="1400" dirty="0" smtClean="0"/>
              <a:t>计算圆表面积</a:t>
            </a:r>
            <a:endParaRPr lang="zh-CN" altLang="en-US" sz="1400" dirty="0" smtClean="0"/>
          </a:p>
          <a:p>
            <a:pPr indent="-6350">
              <a:buFontTx/>
              <a:buNone/>
            </a:pPr>
            <a:r>
              <a:rPr lang="en-US" altLang="zh-CN" sz="1400" dirty="0" smtClean="0"/>
              <a:t>float Cylinder::area( ) </a:t>
            </a:r>
            <a:r>
              <a:rPr lang="en-US" altLang="zh-CN" sz="1400" dirty="0" err="1" smtClean="0"/>
              <a:t>const</a:t>
            </a:r>
            <a:endParaRPr lang="en-US" altLang="zh-CN" sz="1400" dirty="0" smtClean="0"/>
          </a:p>
          <a:p>
            <a:pPr indent="-6350">
              <a:buFontTx/>
              <a:buNone/>
            </a:pPr>
            <a:r>
              <a:rPr lang="en-US" altLang="zh-CN" sz="1400" dirty="0" smtClean="0"/>
              <a:t>{ return 2*Circle::area( )+2*3.14159*radius*height;}</a:t>
            </a:r>
            <a:endParaRPr lang="en-US" altLang="zh-CN" sz="1400" dirty="0" smtClean="0"/>
          </a:p>
          <a:p>
            <a:pPr indent="-6350">
              <a:buFontTx/>
              <a:buNone/>
            </a:pPr>
            <a:r>
              <a:rPr lang="en-US" altLang="zh-CN" sz="1400" dirty="0" smtClean="0"/>
              <a:t>//</a:t>
            </a:r>
            <a:r>
              <a:rPr lang="zh-CN" altLang="en-US" sz="1400" dirty="0" smtClean="0"/>
              <a:t>计算圆柱体积</a:t>
            </a:r>
            <a:endParaRPr lang="zh-CN" altLang="en-US" sz="1400" dirty="0" smtClean="0"/>
          </a:p>
          <a:p>
            <a:pPr indent="-6350">
              <a:buFontTx/>
              <a:buNone/>
            </a:pPr>
            <a:r>
              <a:rPr lang="en-US" altLang="zh-CN" sz="1400" dirty="0" smtClean="0"/>
              <a:t>float Cylinder::volume() </a:t>
            </a:r>
            <a:r>
              <a:rPr lang="en-US" altLang="zh-CN" sz="1400" dirty="0" err="1" smtClean="0"/>
              <a:t>const</a:t>
            </a:r>
            <a:endParaRPr lang="en-US" altLang="zh-CN" sz="1400" dirty="0" smtClean="0"/>
          </a:p>
          <a:p>
            <a:pPr indent="-6350">
              <a:buFontTx/>
              <a:buNone/>
            </a:pPr>
            <a:r>
              <a:rPr lang="en-US" altLang="zh-CN" sz="1400" dirty="0" smtClean="0"/>
              <a:t>{return Circle::area()*height;}</a:t>
            </a:r>
            <a:endParaRPr lang="en-US" altLang="zh-CN" sz="1400" dirty="0" smtClean="0"/>
          </a:p>
          <a:p>
            <a:pPr indent="-6350">
              <a:buFontTx/>
              <a:buNone/>
            </a:pPr>
            <a:r>
              <a:rPr lang="en-US" altLang="zh-CN" sz="1400" dirty="0" smtClean="0"/>
              <a:t>//</a:t>
            </a:r>
            <a:r>
              <a:rPr lang="zh-CN" altLang="en-US" sz="1400" dirty="0" smtClean="0"/>
              <a:t>重载运算符</a:t>
            </a:r>
            <a:r>
              <a:rPr lang="zh-CN" altLang="en-US" sz="1400" dirty="0" smtClean="0">
                <a:latin typeface="Arial" panose="020B0604020202020204" pitchFamily="34" charset="0"/>
              </a:rPr>
              <a:t>“</a:t>
            </a:r>
            <a:r>
              <a:rPr lang="zh-CN" altLang="en-US" sz="1400" dirty="0" smtClean="0"/>
              <a:t>&lt;&lt;</a:t>
            </a:r>
            <a:r>
              <a:rPr lang="zh-CN" altLang="en-US" sz="1400" dirty="0" smtClean="0">
                <a:latin typeface="Arial" panose="020B0604020202020204" pitchFamily="34" charset="0"/>
              </a:rPr>
              <a:t>”</a:t>
            </a:r>
            <a:endParaRPr lang="zh-CN" altLang="en-US" sz="1400" dirty="0" smtClean="0"/>
          </a:p>
          <a:p>
            <a:pPr indent="-6350">
              <a:buFontTx/>
              <a:buNone/>
            </a:pPr>
            <a:r>
              <a:rPr lang="en-US" altLang="zh-CN" sz="1400" dirty="0" err="1" smtClean="0"/>
              <a:t>ostream</a:t>
            </a:r>
            <a:r>
              <a:rPr lang="en-US" altLang="zh-CN" sz="1400" dirty="0" smtClean="0"/>
              <a:t> &amp;operator&lt;&lt;(</a:t>
            </a:r>
            <a:r>
              <a:rPr lang="en-US" altLang="zh-CN" sz="1400" dirty="0" err="1" smtClean="0"/>
              <a:t>ostream</a:t>
            </a:r>
            <a:r>
              <a:rPr lang="en-US" altLang="zh-CN" sz="1400" dirty="0" smtClean="0"/>
              <a:t> &amp;</a:t>
            </a:r>
            <a:r>
              <a:rPr lang="en-US" altLang="zh-CN" sz="1400" dirty="0" err="1" smtClean="0"/>
              <a:t>output,const</a:t>
            </a:r>
            <a:r>
              <a:rPr lang="en-US" altLang="zh-CN" sz="1400" dirty="0" smtClean="0"/>
              <a:t> Cylinder&amp; cy)</a:t>
            </a:r>
            <a:endParaRPr lang="en-US" altLang="zh-CN" sz="1400" dirty="0" smtClean="0"/>
          </a:p>
          <a:p>
            <a:pPr indent="-6350">
              <a:buFontTx/>
              <a:buNone/>
            </a:pPr>
            <a:r>
              <a:rPr lang="en-US" altLang="zh-CN" sz="1400" dirty="0" smtClean="0"/>
              <a:t>{output&lt;&lt;″Center=[″&lt;&lt;</a:t>
            </a:r>
            <a:r>
              <a:rPr lang="en-US" altLang="zh-CN" sz="1400" dirty="0" err="1" smtClean="0"/>
              <a:t>cy.x</a:t>
            </a:r>
            <a:r>
              <a:rPr lang="en-US" altLang="zh-CN" sz="1400" dirty="0" smtClean="0"/>
              <a:t>&lt;&lt;″,″&lt;&lt;</a:t>
            </a:r>
            <a:r>
              <a:rPr lang="en-US" altLang="zh-CN" sz="1400" dirty="0" err="1" smtClean="0"/>
              <a:t>cy.y</a:t>
            </a:r>
            <a:r>
              <a:rPr lang="en-US" altLang="zh-CN" sz="1400" dirty="0" smtClean="0"/>
              <a:t>&lt;&lt;″],r=″&lt;&lt;</a:t>
            </a:r>
            <a:r>
              <a:rPr lang="en-US" altLang="zh-CN" sz="1400" dirty="0" err="1" smtClean="0"/>
              <a:t>cy.radius</a:t>
            </a:r>
            <a:r>
              <a:rPr lang="en-US" altLang="zh-CN" sz="1400" dirty="0" smtClean="0"/>
              <a:t>&lt;&lt;″,h=″&lt;&lt;</a:t>
            </a:r>
            <a:r>
              <a:rPr lang="en-US" altLang="zh-CN" sz="1400" dirty="0" err="1" smtClean="0"/>
              <a:t>cy.height</a:t>
            </a:r>
            <a:endParaRPr lang="en-US" altLang="zh-CN" sz="1400" dirty="0" smtClean="0"/>
          </a:p>
          <a:p>
            <a:pPr indent="-6350">
              <a:buFontTx/>
              <a:buNone/>
            </a:pPr>
            <a:r>
              <a:rPr lang="en-US" altLang="zh-CN" sz="1400" dirty="0" smtClean="0"/>
              <a:t>       &lt;&lt;″\\</a:t>
            </a:r>
            <a:r>
              <a:rPr lang="en-US" altLang="zh-CN" sz="1400" dirty="0" err="1" smtClean="0"/>
              <a:t>narea</a:t>
            </a:r>
            <a:r>
              <a:rPr lang="en-US" altLang="zh-CN" sz="1400" dirty="0" smtClean="0"/>
              <a:t>=″&lt;&lt;</a:t>
            </a:r>
            <a:r>
              <a:rPr lang="en-US" altLang="zh-CN" sz="1400" dirty="0" err="1" smtClean="0"/>
              <a:t>cy.area</a:t>
            </a:r>
            <a:r>
              <a:rPr lang="en-US" altLang="zh-CN" sz="1400" dirty="0" smtClean="0"/>
              <a:t>( )&lt;&lt;″, volume=″&lt;&lt;</a:t>
            </a:r>
            <a:r>
              <a:rPr lang="en-US" altLang="zh-CN" sz="1400" dirty="0" err="1" smtClean="0"/>
              <a:t>cy.volume</a:t>
            </a:r>
            <a:r>
              <a:rPr lang="en-US" altLang="zh-CN" sz="1400" dirty="0" smtClean="0"/>
              <a:t>( )&lt;&lt;</a:t>
            </a:r>
            <a:r>
              <a:rPr lang="en-US" altLang="zh-CN" sz="1400" dirty="0" err="1" smtClean="0"/>
              <a:t>endl</a:t>
            </a:r>
            <a:r>
              <a:rPr lang="en-US" altLang="zh-CN" sz="1400" dirty="0" smtClean="0"/>
              <a:t>;</a:t>
            </a:r>
            <a:endParaRPr lang="en-US" altLang="zh-CN" sz="1400" dirty="0" smtClean="0"/>
          </a:p>
          <a:p>
            <a:pPr indent="-6350">
              <a:buFontTx/>
              <a:buNone/>
            </a:pPr>
            <a:r>
              <a:rPr lang="en-US" altLang="zh-CN" sz="1400" dirty="0" smtClean="0"/>
              <a:t> return output;</a:t>
            </a:r>
            <a:endParaRPr lang="en-US" altLang="zh-CN" sz="1400" dirty="0" smtClean="0"/>
          </a:p>
          <a:p>
            <a:pPr indent="-6350">
              <a:buFontTx/>
              <a:buNone/>
            </a:pPr>
            <a:r>
              <a:rPr lang="en-US" altLang="zh-CN" sz="1400" dirty="0" smtClean="0"/>
              <a:t>}</a:t>
            </a:r>
            <a:endParaRPr lang="en-US" altLang="zh-CN" sz="1400" dirty="0" smtClean="0"/>
          </a:p>
          <a:p>
            <a:pPr indent="-6350">
              <a:buFontTx/>
              <a:buNone/>
            </a:pPr>
            <a:r>
              <a:rPr lang="zh-CN" altLang="en-US" sz="1600" dirty="0" smtClean="0"/>
              <a:t>可以写出下面的主函数: </a:t>
            </a:r>
            <a:endParaRPr lang="zh-CN" altLang="en-US" sz="1600" dirty="0" smtClean="0"/>
          </a:p>
          <a:p>
            <a:pPr indent="-6350">
              <a:buFontTx/>
              <a:buNone/>
            </a:pPr>
            <a:r>
              <a:rPr lang="en-US" altLang="zh-CN" sz="1400" dirty="0" err="1" smtClean="0"/>
              <a:t>int</a:t>
            </a:r>
            <a:r>
              <a:rPr lang="en-US" altLang="zh-CN" sz="1400" dirty="0" smtClean="0"/>
              <a:t> main( )</a:t>
            </a:r>
            <a:endParaRPr lang="en-US" altLang="zh-CN" sz="1400" dirty="0" smtClean="0"/>
          </a:p>
          <a:p>
            <a:pPr indent="-6350">
              <a:buFontTx/>
              <a:buNone/>
            </a:pPr>
            <a:r>
              <a:rPr lang="en-US" altLang="zh-CN" sz="1400" dirty="0" smtClean="0"/>
              <a:t>{Cylinder cy1(3.5,6.4,5.2,10);//</a:t>
            </a:r>
            <a:r>
              <a:rPr lang="zh-CN" altLang="en-US" sz="1400" dirty="0" smtClean="0"/>
              <a:t>定义</a:t>
            </a:r>
            <a:r>
              <a:rPr lang="en-US" altLang="zh-CN" sz="1400" dirty="0" smtClean="0"/>
              <a:t>Cylinder</a:t>
            </a:r>
            <a:r>
              <a:rPr lang="zh-CN" altLang="en-US" sz="1400" dirty="0" smtClean="0"/>
              <a:t>类对象</a:t>
            </a:r>
            <a:r>
              <a:rPr lang="en-US" altLang="zh-CN" sz="1400" dirty="0" smtClean="0"/>
              <a:t>cy1</a:t>
            </a:r>
            <a:endParaRPr lang="en-US" altLang="zh-CN" sz="1400" dirty="0" smtClean="0"/>
          </a:p>
          <a:p>
            <a:pPr indent="-6350">
              <a:buFontTx/>
              <a:buNone/>
            </a:pPr>
            <a:r>
              <a:rPr lang="en-US" altLang="zh-CN" sz="1400" dirty="0" smtClean="0"/>
              <a:t> </a:t>
            </a:r>
            <a:r>
              <a:rPr lang="en-US" altLang="zh-CN" sz="1400" dirty="0" err="1" smtClean="0"/>
              <a:t>cout</a:t>
            </a:r>
            <a:r>
              <a:rPr lang="en-US" altLang="zh-CN" sz="1400" dirty="0" smtClean="0"/>
              <a:t>&lt;&lt;″\\</a:t>
            </a:r>
            <a:r>
              <a:rPr lang="en-US" altLang="zh-CN" sz="1400" dirty="0" err="1" smtClean="0"/>
              <a:t>noriginal</a:t>
            </a:r>
            <a:r>
              <a:rPr lang="en-US" altLang="zh-CN" sz="1400" dirty="0" smtClean="0"/>
              <a:t> cylinder:\\</a:t>
            </a:r>
            <a:r>
              <a:rPr lang="en-US" altLang="zh-CN" sz="1400" dirty="0" err="1" smtClean="0"/>
              <a:t>nx</a:t>
            </a:r>
            <a:r>
              <a:rPr lang="en-US" altLang="zh-CN" sz="1400" dirty="0" smtClean="0"/>
              <a:t>=″&lt;&lt;cy1.getX( )&lt;&lt;″, y=″&lt;&lt;cy1.getY( )&lt;&lt;″, r=″</a:t>
            </a:r>
            <a:endParaRPr lang="en-US" altLang="zh-CN" sz="1400" dirty="0" smtClean="0"/>
          </a:p>
          <a:p>
            <a:pPr indent="-6350">
              <a:buFontTx/>
              <a:buNone/>
            </a:pPr>
            <a:r>
              <a:rPr lang="en-US" altLang="zh-CN" sz="1400" dirty="0" smtClean="0"/>
              <a:t>     &lt;&lt;cy1.getRadius( )&lt;&lt;″, h=″&lt;&lt;cy1.getHeight( )&lt;&lt;″\\</a:t>
            </a:r>
            <a:r>
              <a:rPr lang="en-US" altLang="zh-CN" sz="1400" dirty="0" err="1" smtClean="0"/>
              <a:t>narea</a:t>
            </a:r>
            <a:r>
              <a:rPr lang="en-US" altLang="zh-CN" sz="1400" dirty="0" smtClean="0"/>
              <a:t>=″&lt;&lt;cy1.area()</a:t>
            </a:r>
            <a:endParaRPr lang="en-US" altLang="zh-CN" sz="1400" dirty="0" smtClean="0"/>
          </a:p>
          <a:p>
            <a:pPr indent="-6350">
              <a:buFontTx/>
              <a:buNone/>
            </a:pPr>
            <a:r>
              <a:rPr lang="en-US" altLang="zh-CN" sz="1400" dirty="0" smtClean="0"/>
              <a:t>     &lt;&lt;″,volume=″&lt;&lt;cy1.volume()&lt;&lt;</a:t>
            </a:r>
            <a:r>
              <a:rPr lang="en-US" altLang="zh-CN" sz="1400" dirty="0" err="1" smtClean="0"/>
              <a:t>endl</a:t>
            </a:r>
            <a:r>
              <a:rPr lang="en-US" altLang="zh-CN" sz="1400" dirty="0" smtClean="0"/>
              <a:t>;//</a:t>
            </a:r>
            <a:r>
              <a:rPr lang="zh-CN" altLang="en-US" sz="1400" dirty="0" smtClean="0"/>
              <a:t>用系统定义的运算符</a:t>
            </a:r>
            <a:r>
              <a:rPr lang="zh-CN" altLang="en-US" sz="1400" dirty="0" smtClean="0">
                <a:latin typeface="Arial" panose="020B0604020202020204" pitchFamily="34" charset="0"/>
              </a:rPr>
              <a:t>“</a:t>
            </a:r>
            <a:r>
              <a:rPr lang="zh-CN" altLang="en-US" sz="1400" dirty="0" smtClean="0"/>
              <a:t>&lt;&lt;</a:t>
            </a:r>
            <a:r>
              <a:rPr lang="zh-CN" altLang="en-US" sz="1400" dirty="0" smtClean="0">
                <a:latin typeface="Arial" panose="020B0604020202020204" pitchFamily="34" charset="0"/>
              </a:rPr>
              <a:t>”</a:t>
            </a:r>
            <a:r>
              <a:rPr lang="zh-CN" altLang="en-US" sz="1400" dirty="0" smtClean="0"/>
              <a:t>输出</a:t>
            </a:r>
            <a:r>
              <a:rPr lang="en-US" altLang="zh-CN" sz="1400" dirty="0" smtClean="0"/>
              <a:t>cy1</a:t>
            </a:r>
            <a:r>
              <a:rPr lang="zh-CN" altLang="en-US" sz="1400" dirty="0" smtClean="0"/>
              <a:t>的数据</a:t>
            </a:r>
            <a:endParaRPr lang="zh-CN" altLang="en-US" sz="1400" dirty="0" smtClean="0"/>
          </a:p>
          <a:p>
            <a:pPr indent="-6350">
              <a:buFontTx/>
              <a:buNone/>
            </a:pPr>
            <a:r>
              <a:rPr lang="zh-CN" altLang="en-US" sz="1400" dirty="0" smtClean="0"/>
              <a:t> </a:t>
            </a:r>
            <a:r>
              <a:rPr lang="en-US" altLang="zh-CN" sz="1400" dirty="0" smtClean="0"/>
              <a:t>cy1.setHeight(15);                     //</a:t>
            </a:r>
            <a:r>
              <a:rPr lang="zh-CN" altLang="en-US" sz="1400" dirty="0" smtClean="0"/>
              <a:t>设置圆柱高</a:t>
            </a:r>
            <a:endParaRPr lang="zh-CN" altLang="en-US" sz="1400" dirty="0" smtClean="0"/>
          </a:p>
          <a:p>
            <a:pPr indent="-6350">
              <a:buFontTx/>
              <a:buNone/>
            </a:pPr>
            <a:r>
              <a:rPr lang="zh-CN" altLang="en-US" sz="1400" dirty="0" smtClean="0"/>
              <a:t> </a:t>
            </a:r>
            <a:r>
              <a:rPr lang="en-US" altLang="zh-CN" sz="1400" dirty="0" smtClean="0"/>
              <a:t>cy1.setRadius(7.5);                    //</a:t>
            </a:r>
            <a:r>
              <a:rPr lang="zh-CN" altLang="en-US" sz="1400" dirty="0" smtClean="0"/>
              <a:t>设置圆半径</a:t>
            </a:r>
            <a:endParaRPr lang="zh-CN" altLang="en-US" sz="1400" dirty="0" smtClean="0"/>
          </a:p>
          <a:p>
            <a:pPr indent="-6350">
              <a:buFontTx/>
              <a:buNone/>
            </a:pPr>
            <a:r>
              <a:rPr lang="zh-CN" altLang="en-US" sz="1400" dirty="0" smtClean="0"/>
              <a:t> </a:t>
            </a:r>
            <a:r>
              <a:rPr lang="en-US" altLang="zh-CN" sz="1400" dirty="0" smtClean="0"/>
              <a:t>cy1.setPoint(5,5);                     //</a:t>
            </a:r>
            <a:r>
              <a:rPr lang="zh-CN" altLang="en-US" sz="1400" dirty="0" smtClean="0"/>
              <a:t>设置圆心坐标值</a:t>
            </a:r>
            <a:r>
              <a:rPr lang="en-US" altLang="zh-CN" sz="1400" dirty="0" err="1" smtClean="0"/>
              <a:t>x,y</a:t>
            </a:r>
            <a:endParaRPr lang="en-US" altLang="zh-CN" sz="1400" dirty="0" smtClean="0"/>
          </a:p>
          <a:p>
            <a:pPr indent="-6350">
              <a:buFontTx/>
              <a:buNone/>
            </a:pPr>
            <a:r>
              <a:rPr lang="en-US" altLang="zh-CN" sz="1400" dirty="0" smtClean="0"/>
              <a:t> </a:t>
            </a:r>
            <a:r>
              <a:rPr lang="en-US" altLang="zh-CN" sz="1400" dirty="0" err="1" smtClean="0"/>
              <a:t>cout</a:t>
            </a:r>
            <a:r>
              <a:rPr lang="en-US" altLang="zh-CN" sz="1400" dirty="0" smtClean="0"/>
              <a:t>&lt;&lt;″\\</a:t>
            </a:r>
            <a:r>
              <a:rPr lang="en-US" altLang="zh-CN" sz="1400" dirty="0" err="1" smtClean="0"/>
              <a:t>nnew</a:t>
            </a:r>
            <a:r>
              <a:rPr lang="en-US" altLang="zh-CN" sz="1400" dirty="0" smtClean="0"/>
              <a:t> cylinder:\\n″&lt;&lt;cy1;        //</a:t>
            </a:r>
            <a:r>
              <a:rPr lang="zh-CN" altLang="en-US" sz="1400" dirty="0" smtClean="0"/>
              <a:t>用重载运算符</a:t>
            </a:r>
            <a:r>
              <a:rPr lang="zh-CN" altLang="en-US" sz="1400" dirty="0" smtClean="0">
                <a:latin typeface="Arial" panose="020B0604020202020204" pitchFamily="34" charset="0"/>
              </a:rPr>
              <a:t>“</a:t>
            </a:r>
            <a:r>
              <a:rPr lang="zh-CN" altLang="en-US" sz="1400" dirty="0" smtClean="0"/>
              <a:t>&lt;&lt;</a:t>
            </a:r>
            <a:r>
              <a:rPr lang="zh-CN" altLang="en-US" sz="1400" dirty="0" smtClean="0">
                <a:latin typeface="Arial" panose="020B0604020202020204" pitchFamily="34" charset="0"/>
              </a:rPr>
              <a:t>”</a:t>
            </a:r>
            <a:r>
              <a:rPr lang="zh-CN" altLang="en-US" sz="1400" dirty="0" smtClean="0"/>
              <a:t>输出</a:t>
            </a:r>
            <a:r>
              <a:rPr lang="en-US" altLang="zh-CN" sz="1400" dirty="0" smtClean="0"/>
              <a:t>cy1</a:t>
            </a:r>
            <a:r>
              <a:rPr lang="zh-CN" altLang="en-US" sz="1400" dirty="0" smtClean="0"/>
              <a:t>的数据</a:t>
            </a:r>
            <a:endParaRPr lang="zh-CN" altLang="en-US" sz="1400" dirty="0" smtClean="0"/>
          </a:p>
          <a:p>
            <a:pPr indent="-6350">
              <a:buFontTx/>
              <a:buNone/>
            </a:pPr>
            <a:r>
              <a:rPr lang="zh-CN" altLang="en-US" sz="1400" dirty="0" smtClean="0"/>
              <a:t> </a:t>
            </a:r>
            <a:r>
              <a:rPr lang="en-US" altLang="zh-CN" sz="1400" dirty="0" smtClean="0"/>
              <a:t>Point &amp;</a:t>
            </a:r>
            <a:r>
              <a:rPr lang="en-US" altLang="zh-CN" sz="1400" dirty="0" err="1" smtClean="0"/>
              <a:t>pRef</a:t>
            </a:r>
            <a:r>
              <a:rPr lang="en-US" altLang="zh-CN" sz="1400" dirty="0" smtClean="0"/>
              <a:t>=cy1;                       //</a:t>
            </a:r>
            <a:r>
              <a:rPr lang="en-US" altLang="zh-CN" sz="1400" dirty="0" err="1" smtClean="0"/>
              <a:t>pRef</a:t>
            </a:r>
            <a:r>
              <a:rPr lang="zh-CN" altLang="en-US" sz="1400" dirty="0" smtClean="0"/>
              <a:t>是</a:t>
            </a:r>
            <a:r>
              <a:rPr lang="en-US" altLang="zh-CN" sz="1400" dirty="0" smtClean="0"/>
              <a:t>Point</a:t>
            </a:r>
            <a:r>
              <a:rPr lang="zh-CN" altLang="en-US" sz="1400" dirty="0" smtClean="0"/>
              <a:t>类对象的引用变量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一个典型的例子</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471053" y="866775"/>
            <a:ext cx="11312237" cy="5991225"/>
          </a:xfrm>
          <a:prstGeom prst="rect">
            <a:avLst/>
          </a:prstGeom>
          <a:noFill/>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zh-CN" altLang="en-US" sz="1400" dirty="0" smtClean="0"/>
              <a:t> </a:t>
            </a:r>
            <a:r>
              <a:rPr lang="en-US" altLang="zh-CN" sz="1400" dirty="0" err="1" smtClean="0"/>
              <a:t>cout</a:t>
            </a:r>
            <a:r>
              <a:rPr lang="en-US" altLang="zh-CN" sz="1400" dirty="0" smtClean="0"/>
              <a:t>&lt;&lt;″\\</a:t>
            </a:r>
            <a:r>
              <a:rPr lang="en-US" altLang="zh-CN" sz="1400" dirty="0" err="1" smtClean="0"/>
              <a:t>npRef</a:t>
            </a:r>
            <a:r>
              <a:rPr lang="en-US" altLang="zh-CN" sz="1400" dirty="0" smtClean="0"/>
              <a:t> as a Point:″&lt;&lt;</a:t>
            </a:r>
            <a:r>
              <a:rPr lang="en-US" altLang="zh-CN" sz="1400" dirty="0" err="1" smtClean="0"/>
              <a:t>pRef</a:t>
            </a:r>
            <a:r>
              <a:rPr lang="en-US" altLang="zh-CN" sz="1400" dirty="0" smtClean="0"/>
              <a:t>;      //</a:t>
            </a:r>
            <a:r>
              <a:rPr lang="en-US" altLang="zh-CN" sz="1400" dirty="0" err="1" smtClean="0"/>
              <a:t>pRef</a:t>
            </a:r>
            <a:r>
              <a:rPr lang="zh-CN" altLang="en-US" sz="1400" dirty="0" smtClean="0"/>
              <a:t>作为一个</a:t>
            </a:r>
            <a:r>
              <a:rPr lang="zh-CN" altLang="en-US" sz="1400" dirty="0" smtClean="0">
                <a:latin typeface="Arial" panose="020B0604020202020204" pitchFamily="34" charset="0"/>
              </a:rPr>
              <a:t>“</a:t>
            </a:r>
            <a:r>
              <a:rPr lang="zh-CN" altLang="en-US" sz="1400" dirty="0" smtClean="0"/>
              <a:t>点</a:t>
            </a:r>
            <a:r>
              <a:rPr lang="zh-CN" altLang="en-US" sz="1400" dirty="0" smtClean="0">
                <a:latin typeface="Arial" panose="020B0604020202020204" pitchFamily="34" charset="0"/>
              </a:rPr>
              <a:t>”</a:t>
            </a:r>
            <a:r>
              <a:rPr lang="zh-CN" altLang="en-US" sz="1400" dirty="0" smtClean="0"/>
              <a:t>输出</a:t>
            </a:r>
            <a:endParaRPr lang="zh-CN" altLang="en-US" sz="1400" dirty="0" smtClean="0"/>
          </a:p>
          <a:p>
            <a:pPr indent="-6350">
              <a:buFontTx/>
              <a:buNone/>
            </a:pPr>
            <a:r>
              <a:rPr lang="zh-CN" altLang="en-US" sz="1400" dirty="0" smtClean="0"/>
              <a:t> </a:t>
            </a:r>
            <a:r>
              <a:rPr lang="en-US" altLang="zh-CN" sz="1400" dirty="0" smtClean="0"/>
              <a:t>Circle &amp;</a:t>
            </a:r>
            <a:r>
              <a:rPr lang="en-US" altLang="zh-CN" sz="1400" dirty="0" err="1" smtClean="0"/>
              <a:t>cRef</a:t>
            </a:r>
            <a:r>
              <a:rPr lang="en-US" altLang="zh-CN" sz="1400" dirty="0" smtClean="0"/>
              <a:t>=cy1;                      //</a:t>
            </a:r>
            <a:r>
              <a:rPr lang="en-US" altLang="zh-CN" sz="1400" dirty="0" err="1" smtClean="0"/>
              <a:t>cRef</a:t>
            </a:r>
            <a:r>
              <a:rPr lang="zh-CN" altLang="en-US" sz="1400" dirty="0" smtClean="0"/>
              <a:t>是</a:t>
            </a:r>
            <a:r>
              <a:rPr lang="en-US" altLang="zh-CN" sz="1400" dirty="0" smtClean="0"/>
              <a:t>Circle</a:t>
            </a:r>
            <a:r>
              <a:rPr lang="zh-CN" altLang="en-US" sz="1400" dirty="0" smtClean="0"/>
              <a:t>类对象的引用变量</a:t>
            </a:r>
            <a:endParaRPr lang="zh-CN" altLang="en-US" sz="1400" dirty="0" smtClean="0"/>
          </a:p>
          <a:p>
            <a:pPr indent="-6350">
              <a:buFontTx/>
              <a:buNone/>
            </a:pPr>
            <a:r>
              <a:rPr lang="zh-CN" altLang="en-US" sz="1400" dirty="0" smtClean="0"/>
              <a:t> </a:t>
            </a:r>
            <a:r>
              <a:rPr lang="en-US" altLang="zh-CN" sz="1400" dirty="0" err="1" smtClean="0"/>
              <a:t>cout</a:t>
            </a:r>
            <a:r>
              <a:rPr lang="en-US" altLang="zh-CN" sz="1400" dirty="0" smtClean="0"/>
              <a:t>&lt;&lt;″\\</a:t>
            </a:r>
            <a:r>
              <a:rPr lang="en-US" altLang="zh-CN" sz="1400" dirty="0" err="1" smtClean="0"/>
              <a:t>ncRef</a:t>
            </a:r>
            <a:r>
              <a:rPr lang="en-US" altLang="zh-CN" sz="1400" dirty="0" smtClean="0"/>
              <a:t> as a Circle:″&lt;&lt;</a:t>
            </a:r>
            <a:r>
              <a:rPr lang="en-US" altLang="zh-CN" sz="1400" dirty="0" err="1" smtClean="0"/>
              <a:t>cRef</a:t>
            </a:r>
            <a:r>
              <a:rPr lang="en-US" altLang="zh-CN" sz="1400" dirty="0" smtClean="0"/>
              <a:t>;     //</a:t>
            </a:r>
            <a:r>
              <a:rPr lang="en-US" altLang="zh-CN" sz="1400" dirty="0" err="1" smtClean="0"/>
              <a:t>cRef</a:t>
            </a:r>
            <a:r>
              <a:rPr lang="zh-CN" altLang="en-US" sz="1400" dirty="0" smtClean="0"/>
              <a:t>作为一个</a:t>
            </a:r>
            <a:r>
              <a:rPr lang="zh-CN" altLang="en-US" sz="1400" dirty="0" smtClean="0">
                <a:latin typeface="Arial" panose="020B0604020202020204" pitchFamily="34" charset="0"/>
              </a:rPr>
              <a:t>“</a:t>
            </a:r>
            <a:r>
              <a:rPr lang="zh-CN" altLang="en-US" sz="1400" dirty="0" smtClean="0"/>
              <a:t>圆</a:t>
            </a:r>
            <a:r>
              <a:rPr lang="zh-CN" altLang="en-US" sz="1400" dirty="0" smtClean="0">
                <a:latin typeface="Arial" panose="020B0604020202020204" pitchFamily="34" charset="0"/>
              </a:rPr>
              <a:t>”</a:t>
            </a:r>
            <a:r>
              <a:rPr lang="zh-CN" altLang="en-US" sz="1400" dirty="0" smtClean="0"/>
              <a:t>输出</a:t>
            </a:r>
            <a:endParaRPr lang="zh-CN" altLang="en-US" sz="1400" dirty="0" smtClean="0"/>
          </a:p>
          <a:p>
            <a:pPr indent="-6350">
              <a:buFontTx/>
              <a:buNone/>
            </a:pPr>
            <a:r>
              <a:rPr lang="zh-CN" altLang="en-US" sz="1400" dirty="0" smtClean="0"/>
              <a:t> </a:t>
            </a:r>
            <a:r>
              <a:rPr lang="en-US" altLang="zh-CN" sz="1400" dirty="0" smtClean="0"/>
              <a:t>return 0;</a:t>
            </a:r>
            <a:endParaRPr lang="en-US" altLang="zh-CN" sz="1400" dirty="0" smtClean="0"/>
          </a:p>
          <a:p>
            <a:pPr indent="-6350">
              <a:buFontTx/>
              <a:buNone/>
            </a:pPr>
            <a:r>
              <a:rPr lang="en-US" altLang="zh-CN" sz="1400" dirty="0" smtClean="0"/>
              <a:t>}</a:t>
            </a:r>
            <a:endParaRPr lang="en-US" altLang="zh-CN" sz="1400" dirty="0" smtClean="0"/>
          </a:p>
          <a:p>
            <a:pPr indent="-6350">
              <a:buFontTx/>
              <a:buNone/>
            </a:pPr>
            <a:r>
              <a:rPr lang="zh-CN" altLang="en-US" sz="2000" dirty="0" smtClean="0"/>
              <a:t>运行结果如下:</a:t>
            </a:r>
            <a:endParaRPr lang="zh-CN" altLang="en-US" sz="2000" dirty="0" smtClean="0"/>
          </a:p>
          <a:p>
            <a:pPr indent="-6350">
              <a:buFontTx/>
              <a:buNone/>
            </a:pPr>
            <a:r>
              <a:rPr lang="en-US" altLang="zh-CN" sz="1400" dirty="0" smtClean="0"/>
              <a:t>original cylinder:                         (</a:t>
            </a:r>
            <a:r>
              <a:rPr lang="zh-CN" altLang="en-US" sz="1400" dirty="0" smtClean="0"/>
              <a:t>输出</a:t>
            </a:r>
            <a:r>
              <a:rPr lang="en-US" altLang="zh-CN" sz="1400" dirty="0" smtClean="0"/>
              <a:t>cy1</a:t>
            </a:r>
            <a:r>
              <a:rPr lang="zh-CN" altLang="en-US" sz="1400" dirty="0" smtClean="0"/>
              <a:t>的初始值)</a:t>
            </a:r>
            <a:endParaRPr lang="zh-CN" altLang="en-US" sz="1400" dirty="0" smtClean="0"/>
          </a:p>
          <a:p>
            <a:pPr indent="-6350">
              <a:buFontTx/>
              <a:buNone/>
            </a:pPr>
            <a:r>
              <a:rPr lang="en-US" altLang="zh-CN" sz="1400" dirty="0" smtClean="0"/>
              <a:t>x=3.5, y=6.4, r=5.2, h=10                  (</a:t>
            </a:r>
            <a:r>
              <a:rPr lang="zh-CN" altLang="en-US" sz="1400" dirty="0" smtClean="0"/>
              <a:t>圆心坐标</a:t>
            </a:r>
            <a:r>
              <a:rPr lang="en-US" altLang="zh-CN" sz="1400" dirty="0" err="1" smtClean="0"/>
              <a:t>x,y</a:t>
            </a:r>
            <a:r>
              <a:rPr lang="en-US" altLang="zh-CN" sz="1400" dirty="0" smtClean="0"/>
              <a:t>。</a:t>
            </a:r>
            <a:r>
              <a:rPr lang="zh-CN" altLang="en-US" sz="1400" dirty="0" smtClean="0"/>
              <a:t>半径</a:t>
            </a:r>
            <a:r>
              <a:rPr lang="en-US" altLang="zh-CN" sz="1400" dirty="0" smtClean="0"/>
              <a:t>r，</a:t>
            </a:r>
            <a:r>
              <a:rPr lang="zh-CN" altLang="en-US" sz="1400" dirty="0" smtClean="0"/>
              <a:t>高</a:t>
            </a:r>
            <a:r>
              <a:rPr lang="en-US" altLang="zh-CN" sz="1400" dirty="0" smtClean="0"/>
              <a:t>h)</a:t>
            </a:r>
            <a:endParaRPr lang="en-US" altLang="zh-CN" sz="1400" dirty="0" smtClean="0"/>
          </a:p>
          <a:p>
            <a:pPr indent="-6350">
              <a:buFontTx/>
              <a:buNone/>
            </a:pPr>
            <a:r>
              <a:rPr lang="en-US" altLang="zh-CN" sz="1400" dirty="0" smtClean="0"/>
              <a:t>area=496.623, volume=849.486               (</a:t>
            </a:r>
            <a:r>
              <a:rPr lang="zh-CN" altLang="en-US" sz="1400" dirty="0" smtClean="0"/>
              <a:t>圆柱表面积</a:t>
            </a:r>
            <a:r>
              <a:rPr lang="en-US" altLang="zh-CN" sz="1400" dirty="0" smtClean="0"/>
              <a:t>area</a:t>
            </a:r>
            <a:r>
              <a:rPr lang="zh-CN" altLang="en-US" sz="1400" dirty="0" smtClean="0"/>
              <a:t>和体积</a:t>
            </a:r>
            <a:r>
              <a:rPr lang="en-US" altLang="zh-CN" sz="1400" dirty="0" smtClean="0"/>
              <a:t>volume)</a:t>
            </a:r>
            <a:endParaRPr lang="en-US" altLang="zh-CN" sz="1400" dirty="0" smtClean="0"/>
          </a:p>
          <a:p>
            <a:pPr indent="-6350">
              <a:buFontTx/>
              <a:buNone/>
            </a:pPr>
            <a:endParaRPr lang="en-US" altLang="zh-CN" sz="1400" dirty="0" smtClean="0"/>
          </a:p>
          <a:p>
            <a:pPr indent="-6350">
              <a:buFontTx/>
              <a:buNone/>
            </a:pPr>
            <a:r>
              <a:rPr lang="en-US" altLang="zh-CN" sz="1400" dirty="0" smtClean="0"/>
              <a:t>new cylinder:                              (</a:t>
            </a:r>
            <a:r>
              <a:rPr lang="zh-CN" altLang="en-US" sz="1400" dirty="0" smtClean="0"/>
              <a:t>输出</a:t>
            </a:r>
            <a:r>
              <a:rPr lang="en-US" altLang="zh-CN" sz="1400" dirty="0" smtClean="0"/>
              <a:t>cy1</a:t>
            </a:r>
            <a:r>
              <a:rPr lang="zh-CN" altLang="en-US" sz="1400" dirty="0" smtClean="0"/>
              <a:t>的新值)</a:t>
            </a:r>
            <a:endParaRPr lang="zh-CN" altLang="en-US" sz="1400" dirty="0" smtClean="0"/>
          </a:p>
          <a:p>
            <a:pPr indent="-6350">
              <a:buFontTx/>
              <a:buNone/>
            </a:pPr>
            <a:r>
              <a:rPr lang="en-US" altLang="zh-CN" sz="1400" dirty="0" smtClean="0"/>
              <a:t>Center=[5,5], r=7.5, h=15                 (</a:t>
            </a:r>
            <a:r>
              <a:rPr lang="zh-CN" altLang="en-US" sz="1400" dirty="0" smtClean="0"/>
              <a:t>以[5,5]形式输出圆心坐标)</a:t>
            </a:r>
            <a:endParaRPr lang="zh-CN" altLang="en-US" sz="1400" dirty="0" smtClean="0"/>
          </a:p>
          <a:p>
            <a:pPr indent="-6350">
              <a:buFontTx/>
              <a:buNone/>
            </a:pPr>
            <a:r>
              <a:rPr lang="en-US" altLang="zh-CN" sz="1400" dirty="0" smtClean="0"/>
              <a:t>area=1060.29, volume=2650.72               (</a:t>
            </a:r>
            <a:r>
              <a:rPr lang="zh-CN" altLang="en-US" sz="1400" dirty="0" smtClean="0"/>
              <a:t>圆柱表面积</a:t>
            </a:r>
            <a:r>
              <a:rPr lang="en-US" altLang="zh-CN" sz="1400" dirty="0" smtClean="0"/>
              <a:t>area</a:t>
            </a:r>
            <a:r>
              <a:rPr lang="zh-CN" altLang="en-US" sz="1400" dirty="0" smtClean="0"/>
              <a:t>和体积</a:t>
            </a:r>
            <a:r>
              <a:rPr lang="en-US" altLang="zh-CN" sz="1400" dirty="0" smtClean="0"/>
              <a:t>volume)</a:t>
            </a:r>
            <a:endParaRPr lang="en-US" altLang="zh-CN" sz="1400" dirty="0" smtClean="0"/>
          </a:p>
          <a:p>
            <a:pPr indent="-6350">
              <a:buFontTx/>
              <a:buNone/>
            </a:pPr>
            <a:endParaRPr lang="en-US" altLang="zh-CN" sz="1400" dirty="0" smtClean="0"/>
          </a:p>
          <a:p>
            <a:pPr indent="-6350">
              <a:buFontTx/>
              <a:buNone/>
            </a:pPr>
            <a:r>
              <a:rPr lang="en-US" altLang="zh-CN" sz="1400" dirty="0" err="1" smtClean="0"/>
              <a:t>pRef</a:t>
            </a:r>
            <a:r>
              <a:rPr lang="en-US" altLang="zh-CN" sz="1400" dirty="0" smtClean="0"/>
              <a:t> as a Point:[5,5]                      (</a:t>
            </a:r>
            <a:r>
              <a:rPr lang="en-US" altLang="zh-CN" sz="1400" dirty="0" err="1" smtClean="0"/>
              <a:t>pRef</a:t>
            </a:r>
            <a:r>
              <a:rPr lang="zh-CN" altLang="en-US" sz="1400" dirty="0" smtClean="0"/>
              <a:t>作为一个</a:t>
            </a:r>
            <a:r>
              <a:rPr lang="zh-CN" altLang="en-US" sz="1400" dirty="0" smtClean="0">
                <a:latin typeface="Arial" panose="020B0604020202020204" pitchFamily="34" charset="0"/>
              </a:rPr>
              <a:t>“</a:t>
            </a:r>
            <a:r>
              <a:rPr lang="zh-CN" altLang="en-US" sz="1400" dirty="0" smtClean="0"/>
              <a:t>点</a:t>
            </a:r>
            <a:r>
              <a:rPr lang="zh-CN" altLang="en-US" sz="1400" dirty="0" smtClean="0">
                <a:latin typeface="Arial" panose="020B0604020202020204" pitchFamily="34" charset="0"/>
              </a:rPr>
              <a:t>”</a:t>
            </a:r>
            <a:r>
              <a:rPr lang="zh-CN" altLang="en-US" sz="1400" dirty="0" smtClean="0"/>
              <a:t>输出)</a:t>
            </a:r>
            <a:endParaRPr lang="zh-CN" altLang="en-US" sz="1400" dirty="0" smtClean="0"/>
          </a:p>
          <a:p>
            <a:pPr indent="-6350">
              <a:buFontTx/>
              <a:buNone/>
            </a:pPr>
            <a:r>
              <a:rPr lang="en-US" altLang="zh-CN" sz="1400" dirty="0" err="1" smtClean="0"/>
              <a:t>cRef</a:t>
            </a:r>
            <a:r>
              <a:rPr lang="en-US" altLang="zh-CN" sz="1400" dirty="0" smtClean="0"/>
              <a:t> as a Circle: Center=[5,5], r=7.5, area=176.714(</a:t>
            </a:r>
            <a:r>
              <a:rPr lang="en-US" altLang="zh-CN" sz="1400" dirty="0" err="1" smtClean="0"/>
              <a:t>cRef</a:t>
            </a:r>
            <a:r>
              <a:rPr lang="zh-CN" altLang="en-US" sz="1400" dirty="0" smtClean="0"/>
              <a:t>作为一个</a:t>
            </a:r>
            <a:r>
              <a:rPr lang="zh-CN" altLang="en-US" sz="1400" dirty="0" smtClean="0">
                <a:latin typeface="Arial" panose="020B0604020202020204" pitchFamily="34" charset="0"/>
              </a:rPr>
              <a:t>“</a:t>
            </a:r>
            <a:r>
              <a:rPr lang="zh-CN" altLang="en-US" sz="1400" dirty="0" smtClean="0"/>
              <a:t>圆</a:t>
            </a:r>
            <a:r>
              <a:rPr lang="zh-CN" altLang="en-US" sz="1400" dirty="0" smtClean="0">
                <a:latin typeface="Arial" panose="020B0604020202020204" pitchFamily="34" charset="0"/>
              </a:rPr>
              <a:t>”</a:t>
            </a:r>
            <a:r>
              <a:rPr lang="zh-CN" altLang="en-US" sz="1400" dirty="0" smtClean="0"/>
              <a:t>输出)</a:t>
            </a:r>
            <a:endParaRPr lang="zh-CN" altLang="en-US" sz="1400" dirty="0" smtClean="0"/>
          </a:p>
          <a:p>
            <a:pPr indent="-6350">
              <a:buFontTx/>
              <a:buNone/>
            </a:pPr>
            <a:r>
              <a:rPr lang="zh-CN" altLang="en-US" sz="2000" dirty="0" smtClean="0"/>
              <a:t>在本例中存在静态多态性，这是运算符重载引起的。可以看到，在编译时编译系统即可以判定应调用哪个重载运算符函数。稍后将在此基础上讨论动态多态性问题。</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2218309"/>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8" name="文本框 6"/>
            <p:cNvSpPr txBox="1"/>
            <p:nvPr/>
          </p:nvSpPr>
          <p:spPr>
            <a:xfrm>
              <a:off x="602801" y="304451"/>
              <a:ext cx="584404" cy="526614"/>
            </a:xfrm>
            <a:prstGeom prst="rect">
              <a:avLst/>
            </a:prstGeom>
            <a:noFill/>
          </p:spPr>
          <p:txBody>
            <a:bodyPr wrap="square" lIns="91440" tIns="45720" rIns="91440" bIns="45720" rtlCol="0">
              <a:spAutoFit/>
            </a:bodyPr>
            <a:lstStyle/>
            <a:p>
              <a:r>
                <a:rPr lang="en-US" altLang="zh-CN" sz="10000" dirty="0" smtClean="0">
                  <a:solidFill>
                    <a:prstClr val="white">
                      <a:lumMod val="95000"/>
                    </a:prstClr>
                  </a:solidFill>
                  <a:latin typeface="Impact" panose="020B0806030902050204" pitchFamily="34" charset="0"/>
                </a:rPr>
                <a:t>6.3</a:t>
              </a:r>
              <a:endParaRPr lang="zh-CN" altLang="en-US" sz="10000" dirty="0">
                <a:solidFill>
                  <a:prstClr val="white">
                    <a:lumMod val="95000"/>
                  </a:prstClr>
                </a:solidFill>
                <a:latin typeface="Impact" panose="020B0806030902050204" pitchFamily="34" charset="0"/>
              </a:endParaRPr>
            </a:p>
          </p:txBody>
        </p:sp>
      </p:grpSp>
      <p:sp>
        <p:nvSpPr>
          <p:cNvPr id="49" name="TextBox 48"/>
          <p:cNvSpPr txBox="1"/>
          <p:nvPr/>
        </p:nvSpPr>
        <p:spPr>
          <a:xfrm>
            <a:off x="3848241" y="3036473"/>
            <a:ext cx="6889441" cy="830999"/>
          </a:xfrm>
          <a:prstGeom prst="rect">
            <a:avLst/>
          </a:prstGeom>
          <a:noFill/>
        </p:spPr>
        <p:txBody>
          <a:bodyPr wrap="square" lIns="91445" tIns="45721" rIns="91445" bIns="45721" rtlCol="0">
            <a:spAutoFit/>
          </a:bodyPr>
          <a:lstStyle/>
          <a:p>
            <a:pPr algn="ctr"/>
            <a:r>
              <a:rPr lang="zh-CN" altLang="en-US" sz="4800" b="1" dirty="0">
                <a:solidFill>
                  <a:prstClr val="black">
                    <a:lumMod val="75000"/>
                    <a:lumOff val="25000"/>
                  </a:prstClr>
                </a:solidFill>
                <a:latin typeface="微软雅黑" panose="020B0503020204020204" pitchFamily="34" charset="-122"/>
                <a:ea typeface="微软雅黑" panose="020B0503020204020204" pitchFamily="34" charset="-122"/>
              </a:rPr>
              <a:t>不同类型数据间的转换</a:t>
            </a:r>
            <a:endParaRPr lang="en-GB" altLang="zh-CN" sz="48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6" name="组合 5"/>
          <p:cNvGrpSpPr/>
          <p:nvPr/>
        </p:nvGrpSpPr>
        <p:grpSpPr>
          <a:xfrm>
            <a:off x="6192011" y="1700284"/>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9" name="组合 8"/>
          <p:cNvGrpSpPr/>
          <p:nvPr/>
        </p:nvGrpSpPr>
        <p:grpSpPr>
          <a:xfrm>
            <a:off x="7056107"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4" name="组合 3"/>
          <p:cNvGrpSpPr/>
          <p:nvPr/>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5" name="组合 4"/>
          <p:cNvGrpSpPr/>
          <p:nvPr/>
        </p:nvGrpSpPr>
        <p:grpSpPr>
          <a:xfrm>
            <a:off x="5327915"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911588" y="216263"/>
            <a:ext cx="3873176" cy="666336"/>
          </a:xfrm>
          <a:prstGeom prst="rect">
            <a:avLst/>
          </a:prstGeom>
          <a:noFill/>
        </p:spPr>
        <p:txBody>
          <a:bodyPr wrap="none" rtlCol="0">
            <a:spAutoFit/>
          </a:bodyPr>
          <a:lstStyle/>
          <a:p>
            <a:pPr algn="l"/>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6.1.1 </a:t>
            </a:r>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多态的类型</a:t>
            </a:r>
            <a:endPar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28600" y="1148080"/>
            <a:ext cx="11744325" cy="5631180"/>
          </a:xfrm>
          <a:prstGeom prst="rect">
            <a:avLst/>
          </a:prstGeom>
          <a:noFill/>
        </p:spPr>
        <p:txBody>
          <a:bodyPr wrap="square" rtlCol="0">
            <a:spAutoFit/>
          </a:bodyPr>
          <a:lstStyle/>
          <a:p>
            <a:pPr marL="342900" indent="-342900" algn="just" fontAlgn="auto">
              <a:lnSpc>
                <a:spcPct val="150000"/>
              </a:lnSpc>
              <a:buFont typeface="Arial" panose="020B0604020202020204" pitchFamily="34" charset="0"/>
              <a:buChar char="•"/>
            </a:pPr>
            <a:r>
              <a:rPr lang="zh-CN" altLang="zh-CN" sz="2400" dirty="0">
                <a:latin typeface="+mn-ea"/>
                <a:sym typeface="+mn-ea"/>
              </a:rPr>
              <a:t>多态性的实现方式有</a:t>
            </a:r>
            <a:r>
              <a:rPr lang="en-US" altLang="zh-CN" sz="2400" dirty="0">
                <a:latin typeface="+mn-ea"/>
                <a:sym typeface="+mn-ea"/>
              </a:rPr>
              <a:t>4</a:t>
            </a:r>
            <a:r>
              <a:rPr lang="zh-CN" altLang="zh-CN" sz="2400" dirty="0">
                <a:latin typeface="+mn-ea"/>
                <a:sym typeface="+mn-ea"/>
              </a:rPr>
              <a:t>种：</a:t>
            </a:r>
            <a:r>
              <a:rPr lang="zh-CN" altLang="zh-CN" sz="2400" b="1" dirty="0">
                <a:solidFill>
                  <a:srgbClr val="FF0000"/>
                </a:solidFill>
                <a:latin typeface="+mn-ea"/>
                <a:sym typeface="+mn-ea"/>
              </a:rPr>
              <a:t>重载多态、强制多态、类型参数化多态和包含多态</a:t>
            </a:r>
            <a:r>
              <a:rPr lang="zh-CN" altLang="zh-CN" sz="2400" b="1" dirty="0">
                <a:latin typeface="+mn-ea"/>
                <a:sym typeface="+mn-ea"/>
              </a:rPr>
              <a:t>。</a:t>
            </a:r>
            <a:endParaRPr lang="en-US" altLang="zh-CN" sz="2400" b="1" dirty="0">
              <a:latin typeface="+mn-ea"/>
            </a:endParaRPr>
          </a:p>
          <a:p>
            <a:pPr marL="342900" indent="-342900" algn="just" fontAlgn="auto">
              <a:lnSpc>
                <a:spcPct val="150000"/>
              </a:lnSpc>
              <a:buFont typeface="Arial" panose="020B0604020202020204" pitchFamily="34" charset="0"/>
              <a:buChar char="•"/>
            </a:pPr>
            <a:r>
              <a:rPr lang="zh-CN" altLang="zh-CN" sz="2400" b="1" dirty="0">
                <a:solidFill>
                  <a:srgbClr val="FF0000"/>
                </a:solidFill>
                <a:latin typeface="+mn-ea"/>
                <a:sym typeface="+mn-ea"/>
              </a:rPr>
              <a:t>重载多态</a:t>
            </a:r>
            <a:r>
              <a:rPr lang="zh-CN" altLang="en-US" sz="2400" dirty="0">
                <a:solidFill>
                  <a:srgbClr val="FF0000"/>
                </a:solidFill>
                <a:latin typeface="+mn-ea"/>
                <a:sym typeface="+mn-ea"/>
              </a:rPr>
              <a:t>：</a:t>
            </a:r>
            <a:r>
              <a:rPr lang="zh-CN" altLang="zh-CN" sz="2400" dirty="0">
                <a:latin typeface="+mn-ea"/>
                <a:sym typeface="+mn-ea"/>
              </a:rPr>
              <a:t>前面介绍过的函数重载和本章将要介绍的运算符重载都属于重载</a:t>
            </a:r>
            <a:r>
              <a:rPr lang="zh-CN" altLang="zh-CN" sz="2400" dirty="0" smtClean="0">
                <a:latin typeface="+mn-ea"/>
                <a:sym typeface="+mn-ea"/>
              </a:rPr>
              <a:t>多态</a:t>
            </a:r>
            <a:r>
              <a:rPr lang="zh-CN" altLang="en-US" sz="2400" dirty="0" smtClean="0">
                <a:latin typeface="+mn-ea"/>
                <a:sym typeface="+mn-ea"/>
              </a:rPr>
              <a:t>；</a:t>
            </a:r>
            <a:endParaRPr lang="en-US" altLang="zh-CN" sz="2400" dirty="0">
              <a:latin typeface="+mn-ea"/>
            </a:endParaRPr>
          </a:p>
          <a:p>
            <a:pPr marL="342900" indent="-342900" algn="just" fontAlgn="auto">
              <a:lnSpc>
                <a:spcPct val="150000"/>
              </a:lnSpc>
              <a:buFont typeface="Arial" panose="020B0604020202020204" pitchFamily="34" charset="0"/>
              <a:buChar char="•"/>
            </a:pPr>
            <a:r>
              <a:rPr lang="zh-CN" altLang="zh-CN" sz="2400" b="1" dirty="0">
                <a:solidFill>
                  <a:srgbClr val="FF0000"/>
                </a:solidFill>
                <a:latin typeface="+mn-ea"/>
                <a:sym typeface="+mn-ea"/>
              </a:rPr>
              <a:t>强制多态</a:t>
            </a:r>
            <a:r>
              <a:rPr lang="zh-CN" altLang="en-US" sz="2400" dirty="0">
                <a:solidFill>
                  <a:srgbClr val="FF0000"/>
                </a:solidFill>
                <a:latin typeface="+mn-ea"/>
                <a:sym typeface="+mn-ea"/>
              </a:rPr>
              <a:t>：</a:t>
            </a:r>
            <a:r>
              <a:rPr lang="zh-CN" altLang="zh-CN" sz="2400" dirty="0">
                <a:latin typeface="+mn-ea"/>
                <a:sym typeface="+mn-ea"/>
              </a:rPr>
              <a:t>就是将一个变量的类型加以强制转换来满足某种操作要求，本章介绍的强制类型转换就属于强制</a:t>
            </a:r>
            <a:r>
              <a:rPr lang="zh-CN" altLang="zh-CN" sz="2400" dirty="0" smtClean="0">
                <a:latin typeface="+mn-ea"/>
                <a:sym typeface="+mn-ea"/>
              </a:rPr>
              <a:t>多态</a:t>
            </a:r>
            <a:r>
              <a:rPr lang="zh-CN" altLang="en-US" sz="2400" dirty="0" smtClean="0">
                <a:latin typeface="+mn-ea"/>
                <a:sym typeface="+mn-ea"/>
              </a:rPr>
              <a:t>；</a:t>
            </a:r>
            <a:endParaRPr lang="en-US" altLang="zh-CN" sz="2400" dirty="0">
              <a:latin typeface="+mn-ea"/>
            </a:endParaRPr>
          </a:p>
          <a:p>
            <a:pPr marL="342900" indent="-342900" algn="just" fontAlgn="auto">
              <a:lnSpc>
                <a:spcPct val="150000"/>
              </a:lnSpc>
              <a:buFont typeface="Arial" panose="020B0604020202020204" pitchFamily="34" charset="0"/>
              <a:buChar char="•"/>
            </a:pPr>
            <a:r>
              <a:rPr lang="zh-CN" altLang="zh-CN" sz="2400" b="1" dirty="0">
                <a:solidFill>
                  <a:srgbClr val="FF0000"/>
                </a:solidFill>
                <a:latin typeface="+mn-ea"/>
                <a:sym typeface="+mn-ea"/>
              </a:rPr>
              <a:t>类型参数化多态</a:t>
            </a:r>
            <a:r>
              <a:rPr lang="zh-CN" altLang="en-US" sz="2400" dirty="0">
                <a:solidFill>
                  <a:srgbClr val="FF0000"/>
                </a:solidFill>
                <a:latin typeface="+mn-ea"/>
                <a:sym typeface="+mn-ea"/>
              </a:rPr>
              <a:t>：</a:t>
            </a:r>
            <a:r>
              <a:rPr lang="zh-CN" altLang="zh-CN" sz="2400" dirty="0">
                <a:latin typeface="+mn-ea"/>
                <a:sym typeface="+mn-ea"/>
              </a:rPr>
              <a:t>是指当</a:t>
            </a:r>
            <a:r>
              <a:rPr lang="en-US" altLang="zh-CN" sz="2400" dirty="0">
                <a:latin typeface="+mn-ea"/>
                <a:sym typeface="+mn-ea"/>
              </a:rPr>
              <a:t>1</a:t>
            </a:r>
            <a:r>
              <a:rPr lang="zh-CN" altLang="zh-CN" sz="2400" dirty="0">
                <a:latin typeface="+mn-ea"/>
                <a:sym typeface="+mn-ea"/>
              </a:rPr>
              <a:t>个函数（或类）对若干个类型参数操作时，这些类型具有某些公共的语义特性，</a:t>
            </a:r>
            <a:r>
              <a:rPr lang="en-US" altLang="zh-CN" sz="2400" dirty="0">
                <a:latin typeface="+mn-ea"/>
                <a:sym typeface="+mn-ea"/>
              </a:rPr>
              <a:t>C++</a:t>
            </a:r>
            <a:r>
              <a:rPr lang="zh-CN" altLang="zh-CN" sz="2400" dirty="0">
                <a:latin typeface="+mn-ea"/>
                <a:sym typeface="+mn-ea"/>
              </a:rPr>
              <a:t>中的类模板是实现类型参数化多态的工具，关于类模板的相关内容将在本书中的第</a:t>
            </a:r>
            <a:r>
              <a:rPr lang="en-US" altLang="zh-CN" sz="2400" dirty="0">
                <a:latin typeface="+mn-ea"/>
                <a:sym typeface="+mn-ea"/>
              </a:rPr>
              <a:t>7</a:t>
            </a:r>
            <a:r>
              <a:rPr lang="zh-CN" altLang="zh-CN" sz="2400" dirty="0">
                <a:latin typeface="+mn-ea"/>
                <a:sym typeface="+mn-ea"/>
              </a:rPr>
              <a:t>章进行详细</a:t>
            </a:r>
            <a:r>
              <a:rPr lang="zh-CN" altLang="zh-CN" sz="2400" dirty="0" smtClean="0">
                <a:latin typeface="+mn-ea"/>
                <a:sym typeface="+mn-ea"/>
              </a:rPr>
              <a:t>介绍</a:t>
            </a:r>
            <a:r>
              <a:rPr lang="zh-CN" altLang="en-US" sz="2400" dirty="0" smtClean="0">
                <a:latin typeface="+mn-ea"/>
                <a:sym typeface="+mn-ea"/>
              </a:rPr>
              <a:t>；</a:t>
            </a:r>
            <a:endParaRPr lang="en-US" altLang="zh-CN" sz="2400" dirty="0" smtClean="0">
              <a:latin typeface="+mn-ea"/>
            </a:endParaRPr>
          </a:p>
          <a:p>
            <a:pPr marL="342900" indent="-342900" algn="just" fontAlgn="auto">
              <a:lnSpc>
                <a:spcPct val="150000"/>
              </a:lnSpc>
              <a:buFont typeface="Arial" panose="020B0604020202020204" pitchFamily="34" charset="0"/>
              <a:buChar char="•"/>
            </a:pPr>
            <a:r>
              <a:rPr lang="zh-CN" altLang="zh-CN" sz="2400" b="1" dirty="0" smtClean="0">
                <a:solidFill>
                  <a:srgbClr val="FF0000"/>
                </a:solidFill>
                <a:latin typeface="+mn-ea"/>
                <a:sym typeface="+mn-ea"/>
              </a:rPr>
              <a:t>包含多态</a:t>
            </a:r>
            <a:r>
              <a:rPr lang="zh-CN" altLang="en-US" sz="2400" dirty="0" smtClean="0">
                <a:solidFill>
                  <a:srgbClr val="FF0000"/>
                </a:solidFill>
                <a:latin typeface="+mn-ea"/>
                <a:sym typeface="+mn-ea"/>
              </a:rPr>
              <a:t>：</a:t>
            </a:r>
            <a:r>
              <a:rPr lang="zh-CN" altLang="zh-CN" sz="2400" dirty="0" smtClean="0">
                <a:latin typeface="+mn-ea"/>
                <a:sym typeface="+mn-ea"/>
              </a:rPr>
              <a:t>类族中定义于不同类中的同名成员函数的多态行为，主要是继承过程中通过虚函数来实现，本章介绍的虚函数属于包含多态。</a:t>
            </a:r>
            <a:endParaRPr lang="en-US" altLang="zh-CN" sz="2400" dirty="0" smtClean="0">
              <a:latin typeface="+mn-ea"/>
            </a:endParaRPr>
          </a:p>
          <a:p>
            <a:pPr algn="just" fontAlgn="auto">
              <a:lnSpc>
                <a:spcPct val="150000"/>
              </a:lnSpc>
              <a:buNone/>
            </a:pPr>
            <a:endParaRPr lang="zh-CN" altLang="en-US" sz="2400" dirty="0" smtClean="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6.3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不同</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类型数据间的转换</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Content Placeholder 2"/>
          <p:cNvSpPr txBox="1"/>
          <p:nvPr/>
        </p:nvSpPr>
        <p:spPr>
          <a:xfrm>
            <a:off x="953335" y="1051175"/>
            <a:ext cx="10174105" cy="5188260"/>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742950" indent="-742950">
              <a:buFont typeface="Wingdings 2" panose="05020102010507070707" pitchFamily="18" charset="2"/>
              <a:buAutoNum type="arabicPeriod"/>
            </a:pPr>
            <a:r>
              <a:rPr lang="zh-CN" altLang="en-US" sz="3600" b="1" dirty="0" smtClean="0">
                <a:latin typeface="+mn-ea"/>
              </a:rPr>
              <a:t>标准类型数据间的转换</a:t>
            </a:r>
            <a:endParaRPr lang="en-US" altLang="zh-CN" sz="3600" b="1" dirty="0" smtClean="0">
              <a:latin typeface="+mn-ea"/>
            </a:endParaRPr>
          </a:p>
          <a:p>
            <a:pPr marL="533400" lvl="1" indent="0">
              <a:buNone/>
            </a:pPr>
            <a:r>
              <a:rPr lang="zh-CN" altLang="en-US" sz="2270" dirty="0"/>
              <a:t>类型不一致时，低的转换为高</a:t>
            </a:r>
            <a:r>
              <a:rPr lang="zh-CN" altLang="en-US" sz="2270" dirty="0" smtClean="0"/>
              <a:t>的；</a:t>
            </a:r>
            <a:endParaRPr lang="en-US" altLang="zh-CN" sz="2270" dirty="0" smtClean="0"/>
          </a:p>
          <a:p>
            <a:pPr marL="533400" lvl="1" indent="0">
              <a:buNone/>
            </a:pPr>
            <a:r>
              <a:rPr lang="zh-CN" altLang="en-US" sz="2270" dirty="0"/>
              <a:t>强制转换法：</a:t>
            </a:r>
            <a:r>
              <a:rPr lang="en-US" altLang="zh-CN" sz="2270" dirty="0"/>
              <a:t>(</a:t>
            </a:r>
            <a:r>
              <a:rPr lang="zh-CN" altLang="en-US" sz="2270" dirty="0"/>
              <a:t>类型名</a:t>
            </a:r>
            <a:r>
              <a:rPr lang="en-US" altLang="zh-CN" sz="2270" dirty="0"/>
              <a:t>)</a:t>
            </a:r>
            <a:r>
              <a:rPr lang="zh-CN" altLang="en-US" sz="2270" dirty="0" smtClean="0"/>
              <a:t>表达式；</a:t>
            </a:r>
            <a:endParaRPr lang="en-US" altLang="zh-CN" sz="2270" b="1" dirty="0" smtClean="0">
              <a:latin typeface="+mn-ea"/>
            </a:endParaRPr>
          </a:p>
          <a:p>
            <a:pPr>
              <a:buFont typeface="Wingdings 2" panose="05020102010507070707" pitchFamily="18" charset="2"/>
              <a:buNone/>
            </a:pPr>
            <a:r>
              <a:rPr lang="en-US" altLang="zh-CN" sz="3600" b="1" dirty="0" smtClean="0">
                <a:latin typeface="+mn-ea"/>
              </a:rPr>
              <a:t>2. </a:t>
            </a:r>
            <a:r>
              <a:rPr lang="zh-CN" altLang="en-US" sz="3600" b="1" dirty="0" smtClean="0">
                <a:latin typeface="+mn-ea"/>
              </a:rPr>
              <a:t>用转换构造函数实现类型转换</a:t>
            </a:r>
            <a:endParaRPr lang="en-US" altLang="zh-CN" sz="3600" b="1" dirty="0" smtClean="0">
              <a:latin typeface="+mn-ea"/>
            </a:endParaRPr>
          </a:p>
          <a:p>
            <a:pPr>
              <a:buFont typeface="Wingdings 2" panose="05020102010507070707" pitchFamily="18" charset="2"/>
              <a:buNone/>
            </a:pPr>
            <a:r>
              <a:rPr lang="en-US" altLang="zh-CN" sz="3600" dirty="0" smtClean="0">
                <a:latin typeface="+mn-ea"/>
              </a:rPr>
              <a:t>Complex(double r) {real=</a:t>
            </a:r>
            <a:r>
              <a:rPr lang="en-US" altLang="zh-CN" sz="3600" dirty="0" err="1" smtClean="0">
                <a:latin typeface="+mn-ea"/>
              </a:rPr>
              <a:t>r;imag</a:t>
            </a:r>
            <a:r>
              <a:rPr lang="en-US" altLang="zh-CN" sz="3600" dirty="0" smtClean="0">
                <a:latin typeface="+mn-ea"/>
              </a:rPr>
              <a:t>=0;}</a:t>
            </a:r>
            <a:endParaRPr lang="zh-CN" altLang="en-US" sz="3600" dirty="0" smtClean="0">
              <a:latin typeface="+mn-ea"/>
            </a:endParaRPr>
          </a:p>
          <a:p>
            <a:pPr>
              <a:buFont typeface="Wingdings 2" panose="05020102010507070707" pitchFamily="18" charset="2"/>
              <a:buNone/>
            </a:pPr>
            <a:r>
              <a:rPr lang="en-US" altLang="zh-CN" sz="3600" b="1" dirty="0" smtClean="0">
                <a:latin typeface="+mn-ea"/>
              </a:rPr>
              <a:t>3. </a:t>
            </a:r>
            <a:r>
              <a:rPr lang="zh-CN" altLang="en-US" sz="3600" b="1" dirty="0" smtClean="0">
                <a:latin typeface="+mn-ea"/>
              </a:rPr>
              <a:t>类型转换函数</a:t>
            </a:r>
            <a:endParaRPr lang="en-US" altLang="zh-CN" sz="3600" b="1" dirty="0" smtClean="0">
              <a:latin typeface="+mn-ea"/>
            </a:endParaRPr>
          </a:p>
          <a:p>
            <a:pPr>
              <a:buFont typeface="Wingdings 2" panose="05020102010507070707" pitchFamily="18" charset="2"/>
              <a:buNone/>
            </a:pPr>
            <a:r>
              <a:rPr lang="en-US" altLang="zh-CN" sz="3600" dirty="0" smtClean="0">
                <a:latin typeface="+mn-ea"/>
              </a:rPr>
              <a:t>operator double() {return real;}</a:t>
            </a:r>
            <a:endParaRPr lang="zh-CN" altLang="en-US" sz="3600" dirty="0" smtClean="0">
              <a:latin typeface="+mn-ea"/>
            </a:endParaRPr>
          </a:p>
          <a:p>
            <a:endParaRPr lang="zh-CN" altLang="en-US" sz="3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6.3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不同</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类型数据间的转换</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内容占位符 68610"/>
          <p:cNvSpPr txBox="1">
            <a:spLocks noChangeArrowheads="1"/>
          </p:cNvSpPr>
          <p:nvPr/>
        </p:nvSpPr>
        <p:spPr>
          <a:xfrm>
            <a:off x="488950" y="1203325"/>
            <a:ext cx="11006455" cy="3104515"/>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en-US" altLang="zh-CN" sz="2400" dirty="0" err="1" smtClean="0">
                <a:solidFill>
                  <a:srgbClr val="FF0000"/>
                </a:solidFill>
              </a:rPr>
              <a:t>转换运算符函数</a:t>
            </a:r>
            <a:r>
              <a:rPr lang="en-US" altLang="zh-CN" sz="2400" dirty="0" err="1" smtClean="0"/>
              <a:t>用于将一个类对象转换成内置数据类型或其他类对象。</a:t>
            </a:r>
            <a:r>
              <a:rPr lang="en-US" altLang="zh-CN" sz="2400" dirty="0" err="1" smtClean="0">
                <a:solidFill>
                  <a:srgbClr val="FF0000"/>
                </a:solidFill>
              </a:rPr>
              <a:t>转换运算符成员函数与它要转换成的数据类型具有相同的名字</a:t>
            </a:r>
            <a:r>
              <a:rPr lang="en-US" altLang="zh-CN" sz="2400" dirty="0" smtClean="0">
                <a:solidFill>
                  <a:srgbClr val="FF0000"/>
                </a:solidFill>
              </a:rPr>
              <a:t>。</a:t>
            </a:r>
            <a:endParaRPr lang="en-US" altLang="zh-CN" sz="2400" dirty="0" smtClean="0">
              <a:solidFill>
                <a:srgbClr val="FF0000"/>
              </a:solidFill>
            </a:endParaRPr>
          </a:p>
          <a:p>
            <a:r>
              <a:rPr lang="en-US" altLang="zh-CN" sz="2400" dirty="0" err="1" smtClean="0"/>
              <a:t>转换运算符函数与其他重载运算符函数有两点不同</a:t>
            </a:r>
            <a:r>
              <a:rPr lang="en-US" altLang="zh-CN" sz="2400" dirty="0" smtClean="0"/>
              <a:t>：</a:t>
            </a:r>
            <a:endParaRPr lang="en-US" altLang="zh-CN" sz="2400" dirty="0" smtClean="0"/>
          </a:p>
          <a:p>
            <a:pPr lvl="1"/>
            <a:r>
              <a:rPr lang="en-US" altLang="zh-CN" sz="2400" dirty="0" err="1" smtClean="0"/>
              <a:t>第一，转换运算符函数无需实参</a:t>
            </a:r>
            <a:r>
              <a:rPr lang="zh-CN" altLang="en-US" sz="2400" dirty="0" smtClean="0"/>
              <a:t>；</a:t>
            </a:r>
            <a:endParaRPr lang="en-US" altLang="zh-CN" sz="2400" dirty="0" smtClean="0"/>
          </a:p>
          <a:p>
            <a:pPr lvl="1"/>
            <a:r>
              <a:rPr lang="en-US" altLang="zh-CN" sz="2400" dirty="0" err="1" smtClean="0"/>
              <a:t>第二，转换运算符函数没有返回类型，甚至void</a:t>
            </a:r>
            <a:r>
              <a:rPr lang="en-US" altLang="zh-CN" sz="2400" dirty="0" smtClean="0"/>
              <a:t> 也不行。可以根据转换运算符函数的名字推出函数的返回类型，例如，如果要将一个time24对象转换为int类型，则在类中定义该转换运算符函数的名字为operator </a:t>
            </a:r>
            <a:r>
              <a:rPr lang="en-US" altLang="zh-CN" sz="2400" dirty="0" err="1" smtClean="0"/>
              <a:t>int</a:t>
            </a:r>
            <a:r>
              <a:rPr lang="en-US" altLang="zh-CN" sz="2400" dirty="0" smtClean="0"/>
              <a:t>。</a:t>
            </a:r>
            <a:endParaRPr lang="en-US" altLang="zh-CN"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4">
                                            <p:txEl>
                                              <p:charRg st="210" end="210"/>
                                            </p:txEl>
                                          </p:spTgt>
                                        </p:tgtEl>
                                        <p:attrNameLst>
                                          <p:attrName>style.visibility</p:attrName>
                                        </p:attrNameLst>
                                      </p:cBhvr>
                                      <p:to>
                                        <p:strVal val="visible"/>
                                      </p:to>
                                    </p:set>
                                    <p:animEffect transition="in" filter="blinds(horizontal)">
                                      <p:cBhvr>
                                        <p:cTn id="16" dur="500"/>
                                        <p:tgtEl>
                                          <p:spTgt spid="4">
                                            <p:txEl>
                                              <p:charRg st="210" end="21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
                                            <p:txEl>
                                              <p:charRg st="2" end="2"/>
                                            </p:txEl>
                                          </p:spTgt>
                                        </p:tgtEl>
                                        <p:attrNameLst>
                                          <p:attrName>style.visibility</p:attrName>
                                        </p:attrNameLst>
                                      </p:cBhvr>
                                      <p:to>
                                        <p:strVal val="visible"/>
                                      </p:to>
                                    </p:set>
                                    <p:animEffect transition="in" filter="blinds(horizontal)">
                                      <p:cBhvr>
                                        <p:cTn id="21" dur="500"/>
                                        <p:tgtEl>
                                          <p:spTgt spid="4">
                                            <p:txEl>
                                              <p:char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4">
                                            <p:txEl>
                                              <p:charRg st="3" end="3"/>
                                            </p:txEl>
                                          </p:spTgt>
                                        </p:tgtEl>
                                        <p:attrNameLst>
                                          <p:attrName>style.visibility</p:attrName>
                                        </p:attrNameLst>
                                      </p:cBhvr>
                                      <p:to>
                                        <p:strVal val="visible"/>
                                      </p:to>
                                    </p:set>
                                    <p:animEffect transition="in" filter="blinds(horizontal)">
                                      <p:cBhvr>
                                        <p:cTn id="26" dur="500"/>
                                        <p:tgtEl>
                                          <p:spTgt spid="4">
                                            <p:txEl>
                                              <p:char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4">
                                            <p:txEl>
                                              <p:charRg st="0" end="0"/>
                                            </p:txEl>
                                          </p:spTgt>
                                        </p:tgtEl>
                                        <p:attrNameLst>
                                          <p:attrName>style.visibility</p:attrName>
                                        </p:attrNameLst>
                                      </p:cBhvr>
                                      <p:to>
                                        <p:strVal val="visible"/>
                                      </p:to>
                                    </p:set>
                                    <p:animEffect transition="in" filter="blinds(horizontal)">
                                      <p:cBhvr>
                                        <p:cTn id="31" dur="500"/>
                                        <p:tgtEl>
                                          <p:spTgt spid="4">
                                            <p:txEl>
                                              <p:char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6.3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不同</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类型数据间的转换</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矩形 69635"/>
          <p:cNvSpPr>
            <a:spLocks noChangeArrowheads="1"/>
          </p:cNvSpPr>
          <p:nvPr/>
        </p:nvSpPr>
        <p:spPr bwMode="auto">
          <a:xfrm>
            <a:off x="920750" y="998538"/>
            <a:ext cx="10117364" cy="6001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dirty="0" smtClean="0"/>
              <a:t> </a:t>
            </a:r>
            <a:r>
              <a:rPr lang="en-US" altLang="zh-CN" sz="1800" dirty="0"/>
              <a:t>// </a:t>
            </a:r>
            <a:r>
              <a:rPr lang="en-US" altLang="zh-CN" sz="1800" b="1" dirty="0"/>
              <a:t>Program Example </a:t>
            </a:r>
            <a:r>
              <a:rPr lang="zh-CN" altLang="zh-CN" b="1" dirty="0"/>
              <a:t>【例</a:t>
            </a:r>
            <a:r>
              <a:rPr lang="en-US" altLang="zh-CN" b="1" dirty="0" smtClean="0"/>
              <a:t>6-9</a:t>
            </a:r>
            <a:r>
              <a:rPr lang="zh-CN" altLang="zh-CN" b="1" dirty="0" smtClean="0"/>
              <a:t>】</a:t>
            </a:r>
            <a:r>
              <a:rPr lang="zh-CN" altLang="en-US" dirty="0" smtClean="0"/>
              <a:t> </a:t>
            </a:r>
            <a:endParaRPr lang="en-US" altLang="zh-CN" sz="1800" b="1" dirty="0"/>
          </a:p>
          <a:p>
            <a:r>
              <a:rPr lang="en-US" altLang="zh-CN" sz="1800" dirty="0" smtClean="0"/>
              <a:t>// </a:t>
            </a:r>
            <a:r>
              <a:rPr lang="en-US" altLang="zh-CN" sz="1800" dirty="0"/>
              <a:t>Demonstration of a class conversion operator.</a:t>
            </a:r>
            <a:endParaRPr lang="en-US" altLang="zh-CN" sz="1800" dirty="0"/>
          </a:p>
          <a:p>
            <a:r>
              <a:rPr lang="en-US" altLang="zh-CN" sz="1800" dirty="0"/>
              <a:t>…</a:t>
            </a:r>
            <a:endParaRPr lang="en-US" altLang="zh-CN" sz="1800" dirty="0"/>
          </a:p>
          <a:p>
            <a:r>
              <a:rPr lang="en-US" altLang="zh-CN" sz="1800" dirty="0" smtClean="0"/>
              <a:t> </a:t>
            </a:r>
            <a:r>
              <a:rPr lang="en-US" altLang="zh-CN" sz="1800" dirty="0"/>
              <a:t>class time24 // A simple 24 hour time class.</a:t>
            </a:r>
            <a:endParaRPr lang="en-US" altLang="zh-CN" sz="1800" dirty="0"/>
          </a:p>
          <a:p>
            <a:r>
              <a:rPr lang="en-US" altLang="zh-CN" sz="1800" dirty="0" smtClean="0"/>
              <a:t> </a:t>
            </a:r>
            <a:r>
              <a:rPr lang="en-US" altLang="zh-CN" sz="1800" dirty="0"/>
              <a:t>{</a:t>
            </a:r>
            <a:endParaRPr lang="en-US" altLang="zh-CN" sz="1800" dirty="0"/>
          </a:p>
          <a:p>
            <a:r>
              <a:rPr lang="en-US" altLang="zh-CN" sz="1800" dirty="0" smtClean="0"/>
              <a:t> </a:t>
            </a:r>
            <a:r>
              <a:rPr lang="en-US" altLang="zh-CN" sz="1800" dirty="0"/>
              <a:t>public:</a:t>
            </a:r>
            <a:endParaRPr lang="en-US" altLang="zh-CN" sz="1800" dirty="0"/>
          </a:p>
          <a:p>
            <a:r>
              <a:rPr lang="en-US" altLang="zh-CN" sz="1800" dirty="0" smtClean="0"/>
              <a:t>	time24</a:t>
            </a:r>
            <a:r>
              <a:rPr lang="en-US" altLang="zh-CN" sz="1800" dirty="0"/>
              <a:t>( </a:t>
            </a:r>
            <a:r>
              <a:rPr lang="en-US" altLang="zh-CN" sz="1800" dirty="0" err="1"/>
              <a:t>int</a:t>
            </a:r>
            <a:r>
              <a:rPr lang="en-US" altLang="zh-CN" sz="1800" dirty="0"/>
              <a:t> h = 0, </a:t>
            </a:r>
            <a:r>
              <a:rPr lang="en-US" altLang="zh-CN" sz="1800" dirty="0" err="1"/>
              <a:t>int</a:t>
            </a:r>
            <a:r>
              <a:rPr lang="en-US" altLang="zh-CN" sz="1800" dirty="0"/>
              <a:t> m = 0, </a:t>
            </a:r>
            <a:r>
              <a:rPr lang="en-US" altLang="zh-CN" sz="1800" dirty="0" err="1"/>
              <a:t>int</a:t>
            </a:r>
            <a:r>
              <a:rPr lang="en-US" altLang="zh-CN" sz="1800" dirty="0"/>
              <a:t> s = 0 ) ;</a:t>
            </a:r>
            <a:endParaRPr lang="en-US" altLang="zh-CN" sz="1800" dirty="0"/>
          </a:p>
          <a:p>
            <a:r>
              <a:rPr lang="en-US" altLang="zh-CN" sz="1800" dirty="0" smtClean="0"/>
              <a:t>	void </a:t>
            </a:r>
            <a:r>
              <a:rPr lang="en-US" altLang="zh-CN" sz="1800" dirty="0" err="1"/>
              <a:t>set_time</a:t>
            </a:r>
            <a:r>
              <a:rPr lang="en-US" altLang="zh-CN" sz="1800" dirty="0"/>
              <a:t>( </a:t>
            </a:r>
            <a:r>
              <a:rPr lang="en-US" altLang="zh-CN" sz="1800" dirty="0" err="1"/>
              <a:t>int</a:t>
            </a:r>
            <a:r>
              <a:rPr lang="en-US" altLang="zh-CN" sz="1800" dirty="0"/>
              <a:t> h, </a:t>
            </a:r>
            <a:r>
              <a:rPr lang="en-US" altLang="zh-CN" sz="1800" dirty="0" err="1"/>
              <a:t>int</a:t>
            </a:r>
            <a:r>
              <a:rPr lang="en-US" altLang="zh-CN" sz="1800" dirty="0"/>
              <a:t> m, </a:t>
            </a:r>
            <a:r>
              <a:rPr lang="en-US" altLang="zh-CN" sz="1800" dirty="0" err="1"/>
              <a:t>int</a:t>
            </a:r>
            <a:r>
              <a:rPr lang="en-US" altLang="zh-CN" sz="1800" dirty="0"/>
              <a:t> s ) ;</a:t>
            </a:r>
            <a:endParaRPr lang="en-US" altLang="zh-CN" sz="1800" dirty="0"/>
          </a:p>
          <a:p>
            <a:r>
              <a:rPr lang="en-US" altLang="zh-CN" sz="1800" dirty="0" smtClean="0"/>
              <a:t>	void </a:t>
            </a:r>
            <a:r>
              <a:rPr lang="en-US" altLang="zh-CN" sz="1800" dirty="0" err="1"/>
              <a:t>get_time</a:t>
            </a:r>
            <a:r>
              <a:rPr lang="en-US" altLang="zh-CN" sz="1800" dirty="0"/>
              <a:t>( </a:t>
            </a:r>
            <a:r>
              <a:rPr lang="en-US" altLang="zh-CN" sz="1800" dirty="0" err="1"/>
              <a:t>int</a:t>
            </a:r>
            <a:r>
              <a:rPr lang="en-US" altLang="zh-CN" sz="1800" dirty="0"/>
              <a:t>&amp; h, </a:t>
            </a:r>
            <a:r>
              <a:rPr lang="en-US" altLang="zh-CN" sz="1800" dirty="0" err="1"/>
              <a:t>int</a:t>
            </a:r>
            <a:r>
              <a:rPr lang="en-US" altLang="zh-CN" sz="1800" dirty="0"/>
              <a:t>&amp; m, </a:t>
            </a:r>
            <a:r>
              <a:rPr lang="en-US" altLang="zh-CN" sz="1800" dirty="0" err="1"/>
              <a:t>int</a:t>
            </a:r>
            <a:r>
              <a:rPr lang="en-US" altLang="zh-CN" sz="1800" dirty="0"/>
              <a:t>&amp; s ) </a:t>
            </a:r>
            <a:r>
              <a:rPr lang="en-US" altLang="zh-CN" sz="1800" dirty="0" err="1"/>
              <a:t>const</a:t>
            </a:r>
            <a:r>
              <a:rPr lang="en-US" altLang="zh-CN" sz="1800" dirty="0"/>
              <a:t> ;</a:t>
            </a:r>
            <a:endParaRPr lang="en-US" altLang="zh-CN" sz="1800" dirty="0"/>
          </a:p>
          <a:p>
            <a:r>
              <a:rPr lang="en-US" altLang="zh-CN" sz="1800" dirty="0" smtClean="0"/>
              <a:t>	time24 </a:t>
            </a:r>
            <a:r>
              <a:rPr lang="en-US" altLang="zh-CN" sz="1800" dirty="0"/>
              <a:t>operator+( </a:t>
            </a:r>
            <a:r>
              <a:rPr lang="en-US" altLang="zh-CN" sz="1800" dirty="0" err="1"/>
              <a:t>int</a:t>
            </a:r>
            <a:r>
              <a:rPr lang="en-US" altLang="zh-CN" sz="1800" dirty="0"/>
              <a:t> secs ) </a:t>
            </a:r>
            <a:r>
              <a:rPr lang="en-US" altLang="zh-CN" sz="1800" dirty="0" err="1"/>
              <a:t>const</a:t>
            </a:r>
            <a:r>
              <a:rPr lang="en-US" altLang="zh-CN" sz="1800" dirty="0"/>
              <a:t> ;</a:t>
            </a:r>
            <a:endParaRPr lang="en-US" altLang="zh-CN" sz="1800" dirty="0"/>
          </a:p>
          <a:p>
            <a:r>
              <a:rPr lang="en-US" altLang="zh-CN" sz="1800" dirty="0" smtClean="0"/>
              <a:t>	time24 </a:t>
            </a:r>
            <a:r>
              <a:rPr lang="en-US" altLang="zh-CN" sz="1800" dirty="0"/>
              <a:t>operator+( </a:t>
            </a:r>
            <a:r>
              <a:rPr lang="en-US" altLang="zh-CN" sz="1800" dirty="0" err="1"/>
              <a:t>const</a:t>
            </a:r>
            <a:r>
              <a:rPr lang="en-US" altLang="zh-CN" sz="1800" dirty="0"/>
              <a:t> time24&amp; t ) </a:t>
            </a:r>
            <a:r>
              <a:rPr lang="en-US" altLang="zh-CN" sz="1800" dirty="0" err="1"/>
              <a:t>const</a:t>
            </a:r>
            <a:r>
              <a:rPr lang="en-US" altLang="zh-CN" sz="1800" dirty="0"/>
              <a:t> ;</a:t>
            </a:r>
            <a:endParaRPr lang="en-US" altLang="zh-CN" sz="1800" dirty="0"/>
          </a:p>
          <a:p>
            <a:r>
              <a:rPr lang="en-US" altLang="zh-CN" sz="1800" dirty="0" smtClean="0"/>
              <a:t>	time24</a:t>
            </a:r>
            <a:r>
              <a:rPr lang="en-US" altLang="zh-CN" sz="1800" dirty="0"/>
              <a:t>&amp; operator++() ; // prefix.</a:t>
            </a:r>
            <a:endParaRPr lang="en-US" altLang="zh-CN" sz="1800" dirty="0"/>
          </a:p>
          <a:p>
            <a:r>
              <a:rPr lang="en-US" altLang="zh-CN" sz="1800" dirty="0" smtClean="0"/>
              <a:t>	time24 </a:t>
            </a:r>
            <a:r>
              <a:rPr lang="en-US" altLang="zh-CN" sz="1800" dirty="0"/>
              <a:t>operator++( </a:t>
            </a:r>
            <a:r>
              <a:rPr lang="en-US" altLang="zh-CN" sz="1800" dirty="0" err="1"/>
              <a:t>int</a:t>
            </a:r>
            <a:r>
              <a:rPr lang="en-US" altLang="zh-CN" sz="1800" dirty="0"/>
              <a:t> ) ; // postfix.</a:t>
            </a:r>
            <a:endParaRPr lang="en-US" altLang="zh-CN" sz="1800" dirty="0"/>
          </a:p>
          <a:p>
            <a:r>
              <a:rPr lang="en-US" altLang="zh-CN" sz="1800" dirty="0" smtClean="0"/>
              <a:t>	bool </a:t>
            </a:r>
            <a:r>
              <a:rPr lang="en-US" altLang="zh-CN" sz="1800" dirty="0"/>
              <a:t>operator == ( </a:t>
            </a:r>
            <a:r>
              <a:rPr lang="en-US" altLang="zh-CN" sz="1800" dirty="0" err="1"/>
              <a:t>const</a:t>
            </a:r>
            <a:r>
              <a:rPr lang="en-US" altLang="zh-CN" sz="1800" dirty="0"/>
              <a:t> time24&amp; t ) </a:t>
            </a:r>
            <a:r>
              <a:rPr lang="en-US" altLang="zh-CN" sz="1800" dirty="0" err="1"/>
              <a:t>const</a:t>
            </a:r>
            <a:r>
              <a:rPr lang="en-US" altLang="zh-CN" sz="1800" dirty="0"/>
              <a:t> ;</a:t>
            </a:r>
            <a:endParaRPr lang="en-US" altLang="zh-CN" sz="1800" dirty="0"/>
          </a:p>
          <a:p>
            <a:r>
              <a:rPr lang="en-US" altLang="zh-CN" sz="1800" dirty="0" smtClean="0"/>
              <a:t>	</a:t>
            </a:r>
            <a:r>
              <a:rPr lang="en-US" altLang="zh-CN" sz="1800" b="1" dirty="0" smtClean="0"/>
              <a:t>operator </a:t>
            </a:r>
            <a:r>
              <a:rPr lang="en-US" altLang="zh-CN" sz="1800" b="1" dirty="0" err="1"/>
              <a:t>int</a:t>
            </a:r>
            <a:r>
              <a:rPr lang="en-US" altLang="zh-CN" sz="1800" b="1" dirty="0"/>
              <a:t>() ;</a:t>
            </a:r>
            <a:endParaRPr lang="en-US" altLang="zh-CN" sz="1800" b="1" dirty="0"/>
          </a:p>
          <a:p>
            <a:r>
              <a:rPr lang="en-US" altLang="zh-CN" sz="1800" dirty="0" smtClean="0"/>
              <a:t> </a:t>
            </a:r>
            <a:r>
              <a:rPr lang="en-US" altLang="zh-CN" sz="1800" dirty="0"/>
              <a:t>private:</a:t>
            </a:r>
            <a:endParaRPr lang="en-US" altLang="zh-CN" sz="1800" dirty="0"/>
          </a:p>
          <a:p>
            <a:r>
              <a:rPr lang="en-US" altLang="zh-CN" sz="1800" dirty="0" smtClean="0"/>
              <a:t>	</a:t>
            </a:r>
            <a:r>
              <a:rPr lang="en-US" altLang="zh-CN" sz="1800" dirty="0" err="1" smtClean="0"/>
              <a:t>int</a:t>
            </a:r>
            <a:r>
              <a:rPr lang="en-US" altLang="zh-CN" sz="1800" dirty="0" smtClean="0"/>
              <a:t> </a:t>
            </a:r>
            <a:r>
              <a:rPr lang="en-US" altLang="zh-CN" sz="1800" dirty="0"/>
              <a:t>hours ; // 0 to 23</a:t>
            </a:r>
            <a:endParaRPr lang="en-US" altLang="zh-CN" sz="1800" dirty="0"/>
          </a:p>
          <a:p>
            <a:r>
              <a:rPr lang="en-US" altLang="zh-CN" sz="1800" dirty="0" smtClean="0"/>
              <a:t>	</a:t>
            </a:r>
            <a:r>
              <a:rPr lang="en-US" altLang="zh-CN" sz="1800" dirty="0" err="1" smtClean="0"/>
              <a:t>int</a:t>
            </a:r>
            <a:r>
              <a:rPr lang="en-US" altLang="zh-CN" sz="1800" dirty="0" smtClean="0"/>
              <a:t> </a:t>
            </a:r>
            <a:r>
              <a:rPr lang="en-US" altLang="zh-CN" sz="1800" dirty="0"/>
              <a:t>minutes ; // 0 to 59</a:t>
            </a:r>
            <a:endParaRPr lang="en-US" altLang="zh-CN" sz="1800" dirty="0"/>
          </a:p>
          <a:p>
            <a:r>
              <a:rPr lang="en-US" altLang="zh-CN" sz="1800" dirty="0" smtClean="0"/>
              <a:t>	</a:t>
            </a:r>
            <a:r>
              <a:rPr lang="en-US" altLang="zh-CN" sz="1800" dirty="0" err="1" smtClean="0"/>
              <a:t>int</a:t>
            </a:r>
            <a:r>
              <a:rPr lang="en-US" altLang="zh-CN" sz="1800" dirty="0" smtClean="0"/>
              <a:t> </a:t>
            </a:r>
            <a:r>
              <a:rPr lang="en-US" altLang="zh-CN" sz="1800" dirty="0"/>
              <a:t>seconds ; // 0 to 59</a:t>
            </a:r>
            <a:endParaRPr lang="en-US" altLang="zh-CN" sz="1800" dirty="0"/>
          </a:p>
          <a:p>
            <a:r>
              <a:rPr lang="en-US" altLang="zh-CN" sz="1800" dirty="0" smtClean="0"/>
              <a:t> </a:t>
            </a:r>
            <a:r>
              <a:rPr lang="en-US" altLang="zh-CN" sz="1800" dirty="0"/>
              <a:t>} ;</a:t>
            </a:r>
            <a:endParaRPr lang="en-US" altLang="zh-CN" sz="1800" dirty="0"/>
          </a:p>
          <a:p>
            <a:endParaRPr lang="en-US"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6.3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不同</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类型数据间的转换</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矩形 70659"/>
          <p:cNvSpPr>
            <a:spLocks noChangeArrowheads="1"/>
          </p:cNvSpPr>
          <p:nvPr/>
        </p:nvSpPr>
        <p:spPr bwMode="auto">
          <a:xfrm>
            <a:off x="631825" y="1412875"/>
            <a:ext cx="83534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smtClean="0"/>
              <a:t> </a:t>
            </a:r>
            <a:r>
              <a:rPr lang="en-US" altLang="zh-CN" b="1" dirty="0"/>
              <a:t>time24::operator </a:t>
            </a:r>
            <a:r>
              <a:rPr lang="en-US" altLang="zh-CN" b="1" dirty="0" err="1"/>
              <a:t>int</a:t>
            </a:r>
            <a:r>
              <a:rPr lang="en-US" altLang="zh-CN" b="1" dirty="0"/>
              <a:t>()</a:t>
            </a:r>
            <a:endParaRPr lang="en-US" altLang="zh-CN" b="1" dirty="0"/>
          </a:p>
          <a:p>
            <a:r>
              <a:rPr lang="en-US" altLang="zh-CN" dirty="0" smtClean="0"/>
              <a:t> </a:t>
            </a:r>
            <a:r>
              <a:rPr lang="en-US" altLang="zh-CN" b="1" dirty="0"/>
              <a:t>{</a:t>
            </a:r>
            <a:endParaRPr lang="en-US" altLang="zh-CN" b="1" dirty="0"/>
          </a:p>
          <a:p>
            <a:r>
              <a:rPr lang="en-US" altLang="zh-CN" dirty="0" smtClean="0"/>
              <a:t>  	 </a:t>
            </a:r>
            <a:r>
              <a:rPr lang="en-US" altLang="zh-CN" b="1" dirty="0" err="1"/>
              <a:t>int</a:t>
            </a:r>
            <a:r>
              <a:rPr lang="en-US" altLang="zh-CN" b="1" dirty="0"/>
              <a:t> </a:t>
            </a:r>
            <a:r>
              <a:rPr lang="en-US" altLang="zh-CN" b="1" dirty="0" err="1"/>
              <a:t>no_of_seconds</a:t>
            </a:r>
            <a:r>
              <a:rPr lang="en-US" altLang="zh-CN" b="1" dirty="0"/>
              <a:t> = hours * 3600 + minutes * 60 + seconds ;</a:t>
            </a:r>
            <a:endParaRPr lang="en-US" altLang="zh-CN" b="1" dirty="0"/>
          </a:p>
          <a:p>
            <a:r>
              <a:rPr lang="en-US" altLang="zh-CN" dirty="0" smtClean="0"/>
              <a:t>   	</a:t>
            </a:r>
            <a:r>
              <a:rPr lang="en-US" altLang="zh-CN" b="1" dirty="0" smtClean="0"/>
              <a:t>return </a:t>
            </a:r>
            <a:r>
              <a:rPr lang="en-US" altLang="zh-CN" b="1" dirty="0" err="1"/>
              <a:t>no_of_seconds</a:t>
            </a:r>
            <a:r>
              <a:rPr lang="en-US" altLang="zh-CN" b="1" dirty="0"/>
              <a:t> ;</a:t>
            </a:r>
            <a:endParaRPr lang="en-US" altLang="zh-CN" b="1" dirty="0"/>
          </a:p>
          <a:p>
            <a:r>
              <a:rPr lang="en-US" altLang="zh-CN" dirty="0" smtClean="0"/>
              <a:t> </a:t>
            </a:r>
            <a:r>
              <a:rPr lang="en-US" altLang="zh-CN" b="1" dirty="0"/>
              <a:t>}</a:t>
            </a:r>
            <a:endParaRPr lang="en-US" altLang="zh-CN" b="1" dirty="0"/>
          </a:p>
        </p:txBody>
      </p:sp>
      <p:sp>
        <p:nvSpPr>
          <p:cNvPr id="6" name="矩形 70660"/>
          <p:cNvSpPr>
            <a:spLocks noChangeArrowheads="1"/>
          </p:cNvSpPr>
          <p:nvPr/>
        </p:nvSpPr>
        <p:spPr bwMode="auto">
          <a:xfrm>
            <a:off x="631825" y="3213100"/>
            <a:ext cx="8353425"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dirty="0" smtClean="0"/>
              <a:t> </a:t>
            </a:r>
            <a:r>
              <a:rPr lang="en-US" altLang="zh-CN" dirty="0"/>
              <a:t>main()</a:t>
            </a:r>
            <a:endParaRPr lang="en-US" altLang="zh-CN" dirty="0"/>
          </a:p>
          <a:p>
            <a:r>
              <a:rPr lang="en-US" altLang="zh-CN" dirty="0" smtClean="0"/>
              <a:t> </a:t>
            </a:r>
            <a:r>
              <a:rPr lang="en-US" altLang="zh-CN" dirty="0"/>
              <a:t>{</a:t>
            </a:r>
            <a:endParaRPr lang="en-US" altLang="zh-CN" dirty="0"/>
          </a:p>
          <a:p>
            <a:r>
              <a:rPr lang="en-US" altLang="zh-CN" dirty="0" smtClean="0"/>
              <a:t>	   </a:t>
            </a:r>
            <a:r>
              <a:rPr lang="en-US" altLang="zh-CN" dirty="0"/>
              <a:t>time24 t( 1, 2, 3 ) ;</a:t>
            </a:r>
            <a:endParaRPr lang="en-US" altLang="zh-CN" dirty="0"/>
          </a:p>
          <a:p>
            <a:r>
              <a:rPr lang="en-US" altLang="zh-CN" dirty="0" smtClean="0"/>
              <a:t>	   </a:t>
            </a:r>
            <a:r>
              <a:rPr lang="en-US" altLang="zh-CN" dirty="0" err="1"/>
              <a:t>int</a:t>
            </a:r>
            <a:r>
              <a:rPr lang="en-US" altLang="zh-CN" dirty="0"/>
              <a:t> s ;</a:t>
            </a:r>
            <a:endParaRPr lang="en-US" altLang="zh-CN" dirty="0"/>
          </a:p>
          <a:p>
            <a:endParaRPr lang="en-US" altLang="zh-CN" dirty="0"/>
          </a:p>
          <a:p>
            <a:r>
              <a:rPr lang="en-US" altLang="zh-CN" dirty="0" smtClean="0"/>
              <a:t>	   </a:t>
            </a:r>
            <a:r>
              <a:rPr lang="en-US" altLang="zh-CN" dirty="0"/>
              <a:t>s = t ; // Conversion from a time24 data type to an </a:t>
            </a:r>
            <a:r>
              <a:rPr lang="en-US" altLang="zh-CN" dirty="0" err="1"/>
              <a:t>int</a:t>
            </a:r>
            <a:r>
              <a:rPr lang="en-US" altLang="zh-CN" dirty="0"/>
              <a:t> data type.</a:t>
            </a:r>
            <a:endParaRPr lang="en-US" altLang="zh-CN" dirty="0"/>
          </a:p>
          <a:p>
            <a:r>
              <a:rPr lang="en-US" altLang="zh-CN" dirty="0" smtClean="0"/>
              <a:t>	   </a:t>
            </a:r>
            <a:r>
              <a:rPr lang="en-US" altLang="zh-CN" dirty="0" err="1"/>
              <a:t>cout</a:t>
            </a:r>
            <a:r>
              <a:rPr lang="en-US" altLang="zh-CN" dirty="0"/>
              <a:t> &lt;&lt; "Time = " &lt;&lt; t</a:t>
            </a:r>
            <a:endParaRPr lang="en-US" altLang="zh-CN" dirty="0"/>
          </a:p>
          <a:p>
            <a:r>
              <a:rPr lang="en-US" altLang="zh-CN" dirty="0" smtClean="0"/>
              <a:t>	           </a:t>
            </a:r>
            <a:r>
              <a:rPr lang="en-US" altLang="zh-CN" dirty="0"/>
              <a:t>&lt;&lt; "Equivalent number of seconds = " &lt;&lt; s &lt;&lt; </a:t>
            </a:r>
            <a:r>
              <a:rPr lang="en-US" altLang="zh-CN" dirty="0" err="1"/>
              <a:t>endl</a:t>
            </a:r>
            <a:r>
              <a:rPr lang="en-US" altLang="zh-CN" dirty="0"/>
              <a:t> ;</a:t>
            </a:r>
            <a:endParaRPr lang="en-US" altLang="zh-CN" dirty="0"/>
          </a:p>
          <a:p>
            <a:r>
              <a:rPr lang="en-US" altLang="zh-CN" dirty="0" smtClean="0"/>
              <a:t> </a:t>
            </a:r>
            <a:r>
              <a:rPr lang="en-US" altLang="zh-CN" dirty="0"/>
              <a:t>}</a:t>
            </a:r>
            <a:endParaRPr lang="en-US" altLang="zh-CN" dirty="0"/>
          </a:p>
        </p:txBody>
      </p:sp>
      <p:sp>
        <p:nvSpPr>
          <p:cNvPr id="7" name="矩形 6"/>
          <p:cNvSpPr>
            <a:spLocks noChangeArrowheads="1"/>
          </p:cNvSpPr>
          <p:nvPr/>
        </p:nvSpPr>
        <p:spPr bwMode="auto">
          <a:xfrm>
            <a:off x="4808537" y="2957723"/>
            <a:ext cx="4953000" cy="711200"/>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p>
            <a:r>
              <a:rPr lang="en-US" altLang="zh-CN"/>
              <a:t>Time = 01:02:03</a:t>
            </a:r>
            <a:endParaRPr lang="en-US" altLang="zh-CN"/>
          </a:p>
          <a:p>
            <a:r>
              <a:rPr lang="en-US" altLang="zh-CN"/>
              <a:t>Equivalent number of seconds = 3723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0" y="2218309"/>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6" name="矩形 45"/>
            <p:cNvSpPr/>
            <p:nvPr/>
          </p:nvSpPr>
          <p:spPr>
            <a:xfrm>
              <a:off x="170694" y="261768"/>
              <a:ext cx="3936004" cy="61198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7" name="平行四边形 46"/>
            <p:cNvSpPr/>
            <p:nvPr/>
          </p:nvSpPr>
          <p:spPr>
            <a:xfrm>
              <a:off x="376965" y="178257"/>
              <a:ext cx="1036076" cy="779005"/>
            </a:xfrm>
            <a:prstGeom prst="parallelogram">
              <a:avLst>
                <a:gd name="adj" fmla="val 4820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a:solidFill>
                  <a:prstClr val="white"/>
                </a:solidFill>
              </a:endParaRPr>
            </a:p>
          </p:txBody>
        </p:sp>
        <p:sp>
          <p:nvSpPr>
            <p:cNvPr id="48" name="文本框 6"/>
            <p:cNvSpPr txBox="1"/>
            <p:nvPr/>
          </p:nvSpPr>
          <p:spPr>
            <a:xfrm>
              <a:off x="610445" y="312944"/>
              <a:ext cx="569115" cy="526614"/>
            </a:xfrm>
            <a:prstGeom prst="rect">
              <a:avLst/>
            </a:prstGeom>
            <a:noFill/>
          </p:spPr>
          <p:txBody>
            <a:bodyPr wrap="square" lIns="91440" tIns="45720" rIns="91440" bIns="45720" rtlCol="0">
              <a:spAutoFit/>
            </a:bodyPr>
            <a:lstStyle/>
            <a:p>
              <a:r>
                <a:rPr lang="en-US" altLang="zh-CN" sz="10000" dirty="0" smtClean="0">
                  <a:solidFill>
                    <a:prstClr val="white">
                      <a:lumMod val="95000"/>
                    </a:prstClr>
                  </a:solidFill>
                  <a:latin typeface="Impact" panose="020B0806030902050204" pitchFamily="34" charset="0"/>
                </a:rPr>
                <a:t>6.4</a:t>
              </a:r>
              <a:endParaRPr lang="zh-CN" altLang="en-US" sz="10000" dirty="0">
                <a:solidFill>
                  <a:prstClr val="white">
                    <a:lumMod val="95000"/>
                  </a:prstClr>
                </a:solidFill>
                <a:latin typeface="Impact" panose="020B0806030902050204" pitchFamily="34" charset="0"/>
              </a:endParaRPr>
            </a:p>
          </p:txBody>
        </p:sp>
      </p:grpSp>
      <p:sp>
        <p:nvSpPr>
          <p:cNvPr id="49" name="TextBox 48"/>
          <p:cNvSpPr txBox="1"/>
          <p:nvPr/>
        </p:nvSpPr>
        <p:spPr>
          <a:xfrm>
            <a:off x="3848241" y="3036473"/>
            <a:ext cx="6889441" cy="830999"/>
          </a:xfrm>
          <a:prstGeom prst="rect">
            <a:avLst/>
          </a:prstGeom>
          <a:noFill/>
        </p:spPr>
        <p:txBody>
          <a:bodyPr wrap="square" lIns="91445" tIns="45721" rIns="91445" bIns="45721" rtlCol="0">
            <a:spAutoFit/>
          </a:bodyPr>
          <a:lstStyle/>
          <a:p>
            <a:pPr algn="ctr"/>
            <a:r>
              <a:rPr lang="zh-CN" altLang="en-US" sz="4800" b="1" dirty="0">
                <a:solidFill>
                  <a:prstClr val="black">
                    <a:lumMod val="75000"/>
                    <a:lumOff val="25000"/>
                  </a:prstClr>
                </a:solidFill>
                <a:latin typeface="微软雅黑" panose="020B0503020204020204" pitchFamily="34" charset="-122"/>
                <a:ea typeface="微软雅黑" panose="020B0503020204020204" pitchFamily="34" charset="-122"/>
              </a:rPr>
              <a:t>虚函数</a:t>
            </a:r>
            <a:endParaRPr lang="en-GB" altLang="zh-CN" sz="4800" b="1" dirty="0">
              <a:solidFill>
                <a:prstClr val="black">
                  <a:lumMod val="75000"/>
                  <a:lumOff val="25000"/>
                </a:prstClr>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6" name="组合 5"/>
          <p:cNvGrpSpPr/>
          <p:nvPr/>
        </p:nvGrpSpPr>
        <p:grpSpPr>
          <a:xfrm>
            <a:off x="6192011" y="1700284"/>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9" name="组合 8"/>
          <p:cNvGrpSpPr/>
          <p:nvPr/>
        </p:nvGrpSpPr>
        <p:grpSpPr>
          <a:xfrm>
            <a:off x="7056107"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4" name="组合 3"/>
          <p:cNvGrpSpPr/>
          <p:nvPr/>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grpSp>
        <p:nvGrpSpPr>
          <p:cNvPr id="5" name="组合 4"/>
          <p:cNvGrpSpPr/>
          <p:nvPr/>
        </p:nvGrpSpPr>
        <p:grpSpPr>
          <a:xfrm>
            <a:off x="5327915"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400">
                <a:solidFill>
                  <a:srgbClr val="FFFFFF"/>
                </a:solidFill>
                <a:latin typeface="Calibri" panose="020F0502020204030204" pitchFamily="34" charset="0"/>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45720" tIns="22860" rIns="45720" bIns="22860" anchor="ctr"/>
            <a:lstStyle/>
            <a:p>
              <a:endParaRPr lang="en-US" sz="2400">
                <a:solidFill>
                  <a:prstClr val="black"/>
                </a:solidFill>
                <a:latin typeface="Roboto Light"/>
              </a:endParaRPr>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800" fill="hold"/>
                                        <p:tgtEl>
                                          <p:spTgt spid="42"/>
                                        </p:tgtEl>
                                        <p:attrNameLst>
                                          <p:attrName>ppt_x</p:attrName>
                                        </p:attrNameLst>
                                      </p:cBhvr>
                                      <p:tavLst>
                                        <p:tav tm="0">
                                          <p:val>
                                            <p:strVal val="0-#ppt_w/2"/>
                                          </p:val>
                                        </p:tav>
                                        <p:tav tm="100000">
                                          <p:val>
                                            <p:strVal val="#ppt_x"/>
                                          </p:val>
                                        </p:tav>
                                      </p:tavLst>
                                    </p:anim>
                                    <p:anim calcmode="lin" valueType="num">
                                      <p:cBhvr additive="base">
                                        <p:cTn id="8" dur="800" fill="hold"/>
                                        <p:tgtEl>
                                          <p:spTgt spid="4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20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nodeType="withEffect">
                                  <p:stCondLst>
                                    <p:cond delay="4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6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80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childTnLst>
                          </p:cTn>
                        </p:par>
                        <p:par>
                          <p:cTn id="35" fill="hold">
                            <p:stCondLst>
                              <p:cond delay="1500"/>
                            </p:stCondLst>
                            <p:childTnLst>
                              <p:par>
                                <p:cTn id="36" presetID="22" presetClass="entr" presetSubtype="8" fill="hold" grpId="0" nodeType="afterEffect">
                                  <p:stCondLst>
                                    <p:cond delay="0"/>
                                  </p:stCondLst>
                                  <p:iterate type="lt">
                                    <p:tmPct val="30000"/>
                                  </p:iterate>
                                  <p:childTnLst>
                                    <p:set>
                                      <p:cBhvr>
                                        <p:cTn id="37" dur="1" fill="hold">
                                          <p:stCondLst>
                                            <p:cond delay="0"/>
                                          </p:stCondLst>
                                        </p:cTn>
                                        <p:tgtEl>
                                          <p:spTgt spid="49"/>
                                        </p:tgtEl>
                                        <p:attrNameLst>
                                          <p:attrName>style.visibility</p:attrName>
                                        </p:attrNameLst>
                                      </p:cBhvr>
                                      <p:to>
                                        <p:strVal val="visible"/>
                                      </p:to>
                                    </p:set>
                                    <p:animEffect transition="in" filter="wipe(left)">
                                      <p:cBhvr>
                                        <p:cTn id="38" dur="2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引例</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457199" y="1048694"/>
            <a:ext cx="11398469" cy="5745163"/>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dirty="0" smtClean="0"/>
              <a:t>静态联编举例</a:t>
            </a:r>
            <a:r>
              <a:rPr lang="zh-CN" altLang="zh-CN" sz="4400" b="1" dirty="0"/>
              <a:t>【例</a:t>
            </a:r>
            <a:r>
              <a:rPr lang="en-US" altLang="zh-CN" sz="4400" b="1" dirty="0" smtClean="0"/>
              <a:t>6-10</a:t>
            </a:r>
            <a:r>
              <a:rPr lang="zh-CN" altLang="zh-CN" sz="4400" b="1" dirty="0" smtClean="0"/>
              <a:t>】</a:t>
            </a:r>
            <a:r>
              <a:rPr lang="zh-CN" altLang="en-US" sz="4400" dirty="0" smtClean="0"/>
              <a:t> </a:t>
            </a:r>
            <a:endParaRPr lang="zh-CN" altLang="en-US" dirty="0" smtClean="0"/>
          </a:p>
          <a:p>
            <a:pPr lvl="1"/>
            <a:r>
              <a:rPr lang="zh-CN" altLang="en-US" sz="2400" dirty="0" smtClean="0"/>
              <a:t>声明一个基类</a:t>
            </a:r>
            <a:r>
              <a:rPr lang="en-US" altLang="zh-CN" sz="2400" dirty="0" smtClean="0"/>
              <a:t>Shape</a:t>
            </a:r>
            <a:r>
              <a:rPr lang="zh-CN" altLang="en-US" sz="2400" dirty="0" smtClean="0"/>
              <a:t>，公有派生出</a:t>
            </a:r>
            <a:r>
              <a:rPr lang="en-US" altLang="zh-CN" sz="2400" dirty="0" smtClean="0"/>
              <a:t>Rectangle</a:t>
            </a:r>
            <a:r>
              <a:rPr lang="zh-CN" altLang="en-US" sz="2400" dirty="0" smtClean="0"/>
              <a:t>和</a:t>
            </a:r>
            <a:r>
              <a:rPr lang="en-US" altLang="zh-CN" sz="2400" dirty="0" smtClean="0"/>
              <a:t>Circle</a:t>
            </a:r>
            <a:r>
              <a:rPr lang="zh-CN" altLang="en-US" sz="2400" dirty="0" smtClean="0"/>
              <a:t>，再由</a:t>
            </a:r>
            <a:r>
              <a:rPr lang="en-US" altLang="zh-CN" sz="2400" dirty="0" smtClean="0"/>
              <a:t>Rectangle</a:t>
            </a:r>
            <a:r>
              <a:rPr lang="zh-CN" altLang="en-US" sz="2400" dirty="0" smtClean="0"/>
              <a:t>派生出</a:t>
            </a:r>
            <a:r>
              <a:rPr lang="en-US" altLang="zh-CN" sz="2400" dirty="0" smtClean="0"/>
              <a:t>Square</a:t>
            </a:r>
            <a:r>
              <a:rPr lang="zh-CN" altLang="en-US" sz="2400" dirty="0" smtClean="0"/>
              <a:t>。每个类都有同名的</a:t>
            </a:r>
            <a:r>
              <a:rPr lang="en-US" altLang="zh-CN" sz="2400" dirty="0" err="1" smtClean="0"/>
              <a:t>getArea</a:t>
            </a:r>
            <a:r>
              <a:rPr lang="en-US" altLang="zh-CN" sz="2400" dirty="0" smtClean="0"/>
              <a:t>()</a:t>
            </a:r>
            <a:r>
              <a:rPr lang="zh-CN" altLang="en-US" sz="2400" dirty="0" smtClean="0"/>
              <a:t>函数计算对象的面积。</a:t>
            </a:r>
            <a:endParaRPr lang="zh-CN" altLang="en-US" sz="2400" dirty="0" smtClean="0"/>
          </a:p>
          <a:p>
            <a:pPr>
              <a:buFontTx/>
              <a:buNone/>
            </a:pPr>
            <a:r>
              <a:rPr lang="en-US" altLang="zh-CN" sz="2400" b="1" dirty="0" smtClean="0"/>
              <a:t>#include &lt;</a:t>
            </a:r>
            <a:r>
              <a:rPr lang="en-US" altLang="zh-CN" sz="2400" b="1" dirty="0" err="1" smtClean="0"/>
              <a:t>iostream</a:t>
            </a:r>
            <a:r>
              <a:rPr lang="en-US" altLang="zh-CN" sz="2400" b="1" dirty="0" smtClean="0"/>
              <a:t>&gt;</a:t>
            </a:r>
            <a:endParaRPr lang="en-US" altLang="zh-CN" sz="2400" b="1" dirty="0" smtClean="0"/>
          </a:p>
          <a:p>
            <a:pPr>
              <a:buFontTx/>
              <a:buNone/>
            </a:pPr>
            <a:r>
              <a:rPr lang="en-US" altLang="zh-CN" sz="2400" b="1" dirty="0" smtClean="0"/>
              <a:t>using namespace </a:t>
            </a:r>
            <a:r>
              <a:rPr lang="en-US" altLang="zh-CN" sz="2400" b="1" dirty="0" err="1" smtClean="0"/>
              <a:t>std</a:t>
            </a:r>
            <a:r>
              <a:rPr lang="en-US" altLang="zh-CN" sz="2400" b="1" dirty="0" smtClean="0"/>
              <a:t>;</a:t>
            </a:r>
            <a:endParaRPr lang="en-US" altLang="zh-CN" sz="2400" b="1" dirty="0" smtClean="0"/>
          </a:p>
          <a:p>
            <a:pPr>
              <a:buFontTx/>
              <a:buNone/>
            </a:pPr>
            <a:r>
              <a:rPr lang="en-US" altLang="zh-CN" sz="2400" b="1" dirty="0" smtClean="0"/>
              <a:t>class Shape  //</a:t>
            </a:r>
            <a:r>
              <a:rPr lang="zh-CN" altLang="en-US" sz="2400" b="1" dirty="0" smtClean="0"/>
              <a:t>形状类</a:t>
            </a:r>
            <a:endParaRPr lang="zh-CN" altLang="en-US" sz="2400" b="1" dirty="0" smtClean="0"/>
          </a:p>
          <a:p>
            <a:pPr>
              <a:buFontTx/>
              <a:buNone/>
            </a:pPr>
            <a:r>
              <a:rPr lang="en-US" altLang="zh-CN" sz="2400" b="1" dirty="0" smtClean="0"/>
              <a:t>{</a:t>
            </a:r>
            <a:endParaRPr lang="en-US" altLang="zh-CN" sz="2400" b="1" dirty="0" smtClean="0"/>
          </a:p>
          <a:p>
            <a:pPr>
              <a:buFontTx/>
              <a:buNone/>
            </a:pPr>
            <a:r>
              <a:rPr lang="en-US" altLang="zh-CN" sz="2400" b="1" dirty="0" smtClean="0"/>
              <a:t>  public:</a:t>
            </a:r>
            <a:endParaRPr lang="en-US" altLang="zh-CN" sz="2400" b="1" dirty="0" smtClean="0"/>
          </a:p>
          <a:p>
            <a:pPr>
              <a:buFontTx/>
              <a:buNone/>
            </a:pPr>
            <a:r>
              <a:rPr lang="en-US" altLang="zh-CN" sz="2400" b="1" dirty="0" smtClean="0"/>
              <a:t>    Shape(){}</a:t>
            </a:r>
            <a:endParaRPr lang="en-US" altLang="zh-CN" sz="2400" b="1" dirty="0" smtClean="0"/>
          </a:p>
          <a:p>
            <a:pPr>
              <a:buFontTx/>
              <a:buNone/>
            </a:pPr>
            <a:r>
              <a:rPr lang="en-US" altLang="zh-CN" sz="2400" b="1" dirty="0" smtClean="0"/>
              <a:t>    ~Shape(){}</a:t>
            </a:r>
            <a:endParaRPr lang="en-US" altLang="zh-CN" sz="2400" b="1" dirty="0" smtClean="0"/>
          </a:p>
          <a:p>
            <a:pPr>
              <a:buFontTx/>
              <a:buNone/>
            </a:pPr>
            <a:r>
              <a:rPr lang="en-US" altLang="zh-CN" sz="2400" b="1" dirty="0" smtClean="0"/>
              <a:t>    float </a:t>
            </a:r>
            <a:r>
              <a:rPr lang="en-US" altLang="zh-CN" sz="2400" b="1" dirty="0" err="1" smtClean="0"/>
              <a:t>getArea</a:t>
            </a:r>
            <a:r>
              <a:rPr lang="en-US" altLang="zh-CN" sz="2400" b="1" dirty="0" smtClean="0"/>
              <a:t>()</a:t>
            </a:r>
            <a:r>
              <a:rPr lang="en-US" altLang="zh-CN" sz="2400" b="1" dirty="0" err="1" smtClean="0"/>
              <a:t>const</a:t>
            </a:r>
            <a:r>
              <a:rPr lang="en-US" altLang="zh-CN" sz="2400" b="1" dirty="0" smtClean="0"/>
              <a:t> {return 0;}</a:t>
            </a:r>
            <a:endParaRPr lang="en-US" altLang="zh-CN" sz="2400" b="1" dirty="0" smtClean="0"/>
          </a:p>
          <a:p>
            <a:pPr>
              <a:buFontTx/>
              <a:buNone/>
            </a:pPr>
            <a:r>
              <a:rPr lang="en-US" altLang="zh-CN" sz="2400" b="1" dirty="0" smtClean="0"/>
              <a:t>};</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引例</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1255986" y="1350579"/>
            <a:ext cx="8229600" cy="4525963"/>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90000"/>
              </a:lnSpc>
              <a:buFontTx/>
              <a:buNone/>
            </a:pPr>
            <a:r>
              <a:rPr lang="en-US" altLang="zh-CN" sz="2400" b="1" smtClean="0"/>
              <a:t>class Circle:public Shape</a:t>
            </a:r>
            <a:endParaRPr lang="en-US" altLang="zh-CN" sz="2400" b="1" smtClean="0"/>
          </a:p>
          <a:p>
            <a:pPr>
              <a:lnSpc>
                <a:spcPct val="90000"/>
              </a:lnSpc>
              <a:buFontTx/>
              <a:buNone/>
            </a:pPr>
            <a:r>
              <a:rPr lang="en-US" altLang="zh-CN" sz="2400" b="1" smtClean="0"/>
              <a:t>{</a:t>
            </a:r>
            <a:endParaRPr lang="en-US" altLang="zh-CN" sz="2400" b="1" smtClean="0"/>
          </a:p>
          <a:p>
            <a:pPr>
              <a:lnSpc>
                <a:spcPct val="90000"/>
              </a:lnSpc>
              <a:buFontTx/>
              <a:buNone/>
            </a:pPr>
            <a:r>
              <a:rPr lang="en-US" altLang="zh-CN" sz="2400" b="1" smtClean="0"/>
              <a:t>   public:</a:t>
            </a:r>
            <a:endParaRPr lang="en-US" altLang="zh-CN" sz="2400" b="1" smtClean="0"/>
          </a:p>
          <a:p>
            <a:pPr>
              <a:lnSpc>
                <a:spcPct val="90000"/>
              </a:lnSpc>
              <a:buFontTx/>
              <a:buNone/>
            </a:pPr>
            <a:r>
              <a:rPr lang="en-US" altLang="zh-CN" sz="2400" b="1" smtClean="0"/>
              <a:t>     Circle(float Radius):radius(Radius){}</a:t>
            </a:r>
            <a:endParaRPr lang="en-US" altLang="zh-CN" sz="2400" b="1" smtClean="0"/>
          </a:p>
          <a:p>
            <a:pPr>
              <a:lnSpc>
                <a:spcPct val="90000"/>
              </a:lnSpc>
              <a:buFontTx/>
              <a:buNone/>
            </a:pPr>
            <a:r>
              <a:rPr lang="en-US" altLang="zh-CN" sz="2400" b="1" smtClean="0"/>
              <a:t>     Circle(){}</a:t>
            </a:r>
            <a:endParaRPr lang="en-US" altLang="zh-CN" sz="2400" b="1" smtClean="0"/>
          </a:p>
          <a:p>
            <a:pPr>
              <a:lnSpc>
                <a:spcPct val="90000"/>
              </a:lnSpc>
              <a:buFontTx/>
              <a:buNone/>
            </a:pPr>
            <a:r>
              <a:rPr lang="en-US" altLang="zh-CN" sz="2400" b="1" smtClean="0"/>
              <a:t>     float getArea()const{return 3.14*radius*radius;}</a:t>
            </a:r>
            <a:endParaRPr lang="en-US" altLang="zh-CN" sz="2400" b="1" smtClean="0"/>
          </a:p>
          <a:p>
            <a:pPr>
              <a:lnSpc>
                <a:spcPct val="90000"/>
              </a:lnSpc>
              <a:buFontTx/>
              <a:buNone/>
            </a:pPr>
            <a:r>
              <a:rPr lang="en-US" altLang="zh-CN" sz="2400" b="1" smtClean="0"/>
              <a:t>     float getRadius() const {return radius;}</a:t>
            </a:r>
            <a:endParaRPr lang="en-US" altLang="zh-CN" sz="2400" b="1" smtClean="0"/>
          </a:p>
          <a:p>
            <a:pPr>
              <a:lnSpc>
                <a:spcPct val="90000"/>
              </a:lnSpc>
              <a:buFontTx/>
              <a:buNone/>
            </a:pPr>
            <a:r>
              <a:rPr lang="en-US" altLang="zh-CN" sz="2400" b="1" smtClean="0"/>
              <a:t>     void setRadius(float Radius) { radius = Radius; }</a:t>
            </a:r>
            <a:endParaRPr lang="en-US" altLang="zh-CN" sz="2400" b="1" smtClean="0"/>
          </a:p>
          <a:p>
            <a:pPr>
              <a:lnSpc>
                <a:spcPct val="90000"/>
              </a:lnSpc>
              <a:buFontTx/>
              <a:buNone/>
            </a:pPr>
            <a:r>
              <a:rPr lang="en-US" altLang="zh-CN" sz="2400" b="1" smtClean="0"/>
              <a:t>   private:</a:t>
            </a:r>
            <a:endParaRPr lang="en-US" altLang="zh-CN" sz="2400" b="1" smtClean="0"/>
          </a:p>
          <a:p>
            <a:pPr>
              <a:lnSpc>
                <a:spcPct val="90000"/>
              </a:lnSpc>
              <a:buFontTx/>
              <a:buNone/>
            </a:pPr>
            <a:r>
              <a:rPr lang="en-US" altLang="zh-CN" sz="2400" b="1" smtClean="0"/>
              <a:t>     float radius;</a:t>
            </a:r>
            <a:endParaRPr lang="en-US" altLang="zh-CN" sz="2400" b="1" smtClean="0"/>
          </a:p>
          <a:p>
            <a:pPr>
              <a:lnSpc>
                <a:spcPct val="90000"/>
              </a:lnSpc>
              <a:buFontTx/>
              <a:buNone/>
            </a:pPr>
            <a:r>
              <a:rPr lang="en-US" altLang="zh-CN" sz="2400" b="1" smtClean="0"/>
              <a:t>};</a:t>
            </a:r>
            <a:endParaRPr lang="en-US" altLang="zh-CN"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引例</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709448" y="1053662"/>
            <a:ext cx="8229600" cy="5592763"/>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80000"/>
              </a:lnSpc>
              <a:buFontTx/>
              <a:buNone/>
            </a:pPr>
            <a:r>
              <a:rPr lang="en-US" altLang="zh-CN" sz="2400" b="1" smtClean="0"/>
              <a:t>class Rectangle:public Shape</a:t>
            </a:r>
            <a:endParaRPr lang="en-US" altLang="zh-CN" sz="2400" b="1" smtClean="0"/>
          </a:p>
          <a:p>
            <a:pPr>
              <a:lnSpc>
                <a:spcPct val="80000"/>
              </a:lnSpc>
              <a:buFontTx/>
              <a:buNone/>
            </a:pPr>
            <a:r>
              <a:rPr lang="en-US" altLang="zh-CN" sz="2400" b="1" smtClean="0"/>
              <a:t>{</a:t>
            </a:r>
            <a:endParaRPr lang="en-US" altLang="zh-CN" sz="2400" b="1" smtClean="0"/>
          </a:p>
          <a:p>
            <a:pPr>
              <a:lnSpc>
                <a:spcPct val="80000"/>
              </a:lnSpc>
              <a:buFontTx/>
              <a:buNone/>
            </a:pPr>
            <a:r>
              <a:rPr lang="en-US" altLang="zh-CN" sz="2400" b="1" smtClean="0"/>
              <a:t>  public:</a:t>
            </a:r>
            <a:endParaRPr lang="en-US" altLang="zh-CN" sz="2400" b="1" smtClean="0"/>
          </a:p>
          <a:p>
            <a:pPr>
              <a:lnSpc>
                <a:spcPct val="80000"/>
              </a:lnSpc>
              <a:buFontTx/>
              <a:buNone/>
            </a:pPr>
            <a:r>
              <a:rPr lang="en-US" altLang="zh-CN" sz="2400" b="1" smtClean="0"/>
              <a:t>    Rectangle(float Length,float Width):length(Length),width(Width){ };</a:t>
            </a:r>
            <a:endParaRPr lang="en-US" altLang="zh-CN" sz="2400" b="1" smtClean="0"/>
          </a:p>
          <a:p>
            <a:pPr>
              <a:lnSpc>
                <a:spcPct val="80000"/>
              </a:lnSpc>
              <a:buFontTx/>
              <a:buNone/>
            </a:pPr>
            <a:r>
              <a:rPr lang="en-US" altLang="zh-CN" sz="2400" b="1" smtClean="0"/>
              <a:t>    ~Rectangle(){}</a:t>
            </a:r>
            <a:endParaRPr lang="en-US" altLang="zh-CN" sz="2400" b="1" smtClean="0"/>
          </a:p>
          <a:p>
            <a:pPr>
              <a:lnSpc>
                <a:spcPct val="80000"/>
              </a:lnSpc>
              <a:buFontTx/>
              <a:buNone/>
            </a:pPr>
            <a:r>
              <a:rPr lang="en-US" altLang="zh-CN" sz="2400" b="1" smtClean="0"/>
              <a:t>    float getArea()const {return length*width;}</a:t>
            </a:r>
            <a:endParaRPr lang="en-US" altLang="zh-CN" sz="2400" b="1" smtClean="0"/>
          </a:p>
          <a:p>
            <a:pPr>
              <a:lnSpc>
                <a:spcPct val="80000"/>
              </a:lnSpc>
              <a:buFontTx/>
              <a:buNone/>
            </a:pPr>
            <a:r>
              <a:rPr lang="en-US" altLang="zh-CN" sz="2400" b="1" smtClean="0"/>
              <a:t>    float getLength()const { return length; }</a:t>
            </a:r>
            <a:endParaRPr lang="en-US" altLang="zh-CN" sz="2400" b="1" smtClean="0"/>
          </a:p>
          <a:p>
            <a:pPr>
              <a:lnSpc>
                <a:spcPct val="80000"/>
              </a:lnSpc>
              <a:buFontTx/>
              <a:buNone/>
            </a:pPr>
            <a:r>
              <a:rPr lang="en-US" altLang="zh-CN" sz="2400" b="1" smtClean="0"/>
              <a:t>    float getWidth()const { return width; }</a:t>
            </a:r>
            <a:endParaRPr lang="en-US" altLang="zh-CN" sz="2400" b="1" smtClean="0"/>
          </a:p>
          <a:p>
            <a:pPr>
              <a:lnSpc>
                <a:spcPct val="80000"/>
              </a:lnSpc>
              <a:buFontTx/>
              <a:buNone/>
            </a:pPr>
            <a:r>
              <a:rPr lang="en-US" altLang="zh-CN" sz="2400" b="1" smtClean="0"/>
              <a:t>    void setLength(float Length) { length = Length; }</a:t>
            </a:r>
            <a:endParaRPr lang="en-US" altLang="zh-CN" sz="2400" b="1" smtClean="0"/>
          </a:p>
          <a:p>
            <a:pPr>
              <a:lnSpc>
                <a:spcPct val="80000"/>
              </a:lnSpc>
              <a:buFontTx/>
              <a:buNone/>
            </a:pPr>
            <a:r>
              <a:rPr lang="en-US" altLang="zh-CN" sz="2400" b="1" smtClean="0"/>
              <a:t>    void setWidth(float Width) { width = Width; }</a:t>
            </a:r>
            <a:endParaRPr lang="en-US" altLang="zh-CN" sz="2400" b="1" smtClean="0"/>
          </a:p>
          <a:p>
            <a:pPr>
              <a:lnSpc>
                <a:spcPct val="80000"/>
              </a:lnSpc>
              <a:buFontTx/>
              <a:buNone/>
            </a:pPr>
            <a:r>
              <a:rPr lang="en-US" altLang="zh-CN" sz="2400" b="1" smtClean="0"/>
              <a:t>  private:</a:t>
            </a:r>
            <a:endParaRPr lang="en-US" altLang="zh-CN" sz="2400" b="1" smtClean="0"/>
          </a:p>
          <a:p>
            <a:pPr>
              <a:lnSpc>
                <a:spcPct val="80000"/>
              </a:lnSpc>
              <a:buFontTx/>
              <a:buNone/>
            </a:pPr>
            <a:r>
              <a:rPr lang="en-US" altLang="zh-CN" sz="2400" b="1" smtClean="0"/>
              <a:t>    float length;</a:t>
            </a:r>
            <a:endParaRPr lang="en-US" altLang="zh-CN" sz="2400" b="1" smtClean="0"/>
          </a:p>
          <a:p>
            <a:pPr>
              <a:lnSpc>
                <a:spcPct val="80000"/>
              </a:lnSpc>
              <a:buFontTx/>
              <a:buNone/>
            </a:pPr>
            <a:r>
              <a:rPr lang="en-US" altLang="zh-CN" sz="2400" b="1" smtClean="0"/>
              <a:t>    float width;</a:t>
            </a:r>
            <a:endParaRPr lang="en-US" altLang="zh-CN" sz="2400" b="1" smtClean="0"/>
          </a:p>
          <a:p>
            <a:pPr>
              <a:lnSpc>
                <a:spcPct val="80000"/>
              </a:lnSpc>
              <a:buFontTx/>
              <a:buNone/>
            </a:pPr>
            <a:r>
              <a:rPr lang="en-US" altLang="zh-CN" sz="2400" b="1" smtClean="0"/>
              <a:t>};</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引例</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696309" y="772902"/>
            <a:ext cx="10954407" cy="5592763"/>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80000"/>
              </a:lnSpc>
              <a:buFontTx/>
              <a:buNone/>
            </a:pPr>
            <a:r>
              <a:rPr lang="en-US" altLang="zh-CN" sz="2400" b="1" smtClean="0"/>
              <a:t>class Square: public Rectangle //</a:t>
            </a:r>
            <a:r>
              <a:rPr lang="zh-CN" altLang="en-US" sz="2400" b="1" smtClean="0"/>
              <a:t>正方形类   </a:t>
            </a:r>
            <a:r>
              <a:rPr lang="en-US" altLang="zh-CN" sz="2400" b="1" smtClean="0"/>
              <a:t>{ </a:t>
            </a:r>
            <a:endParaRPr lang="en-US" altLang="zh-CN" sz="2400" b="1" smtClean="0"/>
          </a:p>
          <a:p>
            <a:pPr>
              <a:lnSpc>
                <a:spcPct val="80000"/>
              </a:lnSpc>
              <a:buFontTx/>
              <a:buNone/>
            </a:pPr>
            <a:r>
              <a:rPr lang="en-US" altLang="zh-CN" sz="2400" b="1" smtClean="0"/>
              <a:t>  public:</a:t>
            </a:r>
            <a:endParaRPr lang="en-US" altLang="zh-CN" sz="2400" b="1" smtClean="0"/>
          </a:p>
          <a:p>
            <a:pPr>
              <a:lnSpc>
                <a:spcPct val="80000"/>
              </a:lnSpc>
              <a:buFontTx/>
              <a:buNone/>
            </a:pPr>
            <a:r>
              <a:rPr lang="en-US" altLang="zh-CN" sz="2400" b="1" smtClean="0"/>
              <a:t>    Square(float Side): Rectangle(Side,Side) {}</a:t>
            </a:r>
            <a:endParaRPr lang="en-US" altLang="zh-CN" sz="2400" b="1" smtClean="0"/>
          </a:p>
          <a:p>
            <a:pPr>
              <a:lnSpc>
                <a:spcPct val="80000"/>
              </a:lnSpc>
              <a:buFontTx/>
              <a:buNone/>
            </a:pPr>
            <a:r>
              <a:rPr lang="en-US" altLang="zh-CN" sz="2400" b="1" smtClean="0"/>
              <a:t>    ~Square() {}</a:t>
            </a:r>
            <a:endParaRPr lang="en-US" altLang="zh-CN" sz="2400" b="1" smtClean="0"/>
          </a:p>
          <a:p>
            <a:pPr>
              <a:lnSpc>
                <a:spcPct val="80000"/>
              </a:lnSpc>
              <a:buFontTx/>
              <a:buNone/>
            </a:pPr>
            <a:r>
              <a:rPr lang="en-US" altLang="zh-CN" sz="2400" b="1" smtClean="0"/>
              <a:t>    void setLength(float Length) { Rectangle::setLength(Length);Rectangle::setWidth(Length); }</a:t>
            </a:r>
            <a:endParaRPr lang="en-US" altLang="zh-CN" sz="2400" b="1" smtClean="0"/>
          </a:p>
          <a:p>
            <a:pPr>
              <a:lnSpc>
                <a:spcPct val="80000"/>
              </a:lnSpc>
              <a:buFontTx/>
              <a:buNone/>
            </a:pPr>
            <a:r>
              <a:rPr lang="en-US" altLang="zh-CN" sz="2400" b="1" smtClean="0"/>
              <a:t>    void setWidth(float Width) { Rectangle::setLength(Width);Rectangle::setWidth(Width); }</a:t>
            </a:r>
            <a:endParaRPr lang="en-US" altLang="zh-CN" sz="2400" b="1" smtClean="0"/>
          </a:p>
          <a:p>
            <a:pPr>
              <a:lnSpc>
                <a:spcPct val="80000"/>
              </a:lnSpc>
              <a:buFontTx/>
              <a:buNone/>
            </a:pPr>
            <a:r>
              <a:rPr lang="en-US" altLang="zh-CN" sz="2400" b="1" smtClean="0"/>
              <a:t>    void setSide(float Side) //</a:t>
            </a:r>
            <a:r>
              <a:rPr lang="zh-CN" altLang="en-US" sz="2400" b="1" smtClean="0"/>
              <a:t>设置边长。</a:t>
            </a:r>
            <a:endParaRPr lang="zh-CN" altLang="en-US" sz="2400" b="1" smtClean="0"/>
          </a:p>
          <a:p>
            <a:pPr>
              <a:lnSpc>
                <a:spcPct val="80000"/>
              </a:lnSpc>
              <a:buFontTx/>
              <a:buNone/>
            </a:pPr>
            <a:r>
              <a:rPr lang="zh-CN" altLang="en-US" sz="2400" b="1" smtClean="0"/>
              <a:t>    </a:t>
            </a:r>
            <a:r>
              <a:rPr lang="en-US" altLang="zh-CN" sz="2400" b="1" smtClean="0"/>
              <a:t>{  </a:t>
            </a:r>
            <a:endParaRPr lang="en-US" altLang="zh-CN" sz="2400" b="1" smtClean="0"/>
          </a:p>
          <a:p>
            <a:pPr>
              <a:lnSpc>
                <a:spcPct val="80000"/>
              </a:lnSpc>
              <a:buFontTx/>
              <a:buNone/>
            </a:pPr>
            <a:r>
              <a:rPr lang="en-US" altLang="zh-CN" sz="2400" b="1" smtClean="0"/>
              <a:t>       setLength(Side);  setWidth(Side);  </a:t>
            </a:r>
            <a:endParaRPr lang="en-US" altLang="zh-CN" sz="2400" b="1" smtClean="0"/>
          </a:p>
          <a:p>
            <a:pPr>
              <a:lnSpc>
                <a:spcPct val="80000"/>
              </a:lnSpc>
              <a:buFontTx/>
              <a:buNone/>
            </a:pPr>
            <a:r>
              <a:rPr lang="en-US" altLang="zh-CN" sz="2400" b="1" smtClean="0"/>
              <a:t>     }</a:t>
            </a:r>
            <a:endParaRPr lang="en-US" altLang="zh-CN" sz="2400" b="1" smtClean="0"/>
          </a:p>
          <a:p>
            <a:pPr>
              <a:lnSpc>
                <a:spcPct val="80000"/>
              </a:lnSpc>
              <a:buFontTx/>
              <a:buNone/>
            </a:pPr>
            <a:r>
              <a:rPr lang="en-US" altLang="zh-CN" sz="2400" b="1" smtClean="0"/>
              <a:t>    float getSide() const //</a:t>
            </a:r>
            <a:r>
              <a:rPr lang="zh-CN" altLang="en-US" sz="2400" b="1" smtClean="0"/>
              <a:t>获取边长。</a:t>
            </a:r>
            <a:endParaRPr lang="zh-CN" altLang="en-US" sz="2400" b="1" smtClean="0"/>
          </a:p>
          <a:p>
            <a:pPr>
              <a:lnSpc>
                <a:spcPct val="80000"/>
              </a:lnSpc>
              <a:buFontTx/>
              <a:buNone/>
            </a:pPr>
            <a:r>
              <a:rPr lang="zh-CN" altLang="en-US" sz="2400" b="1" smtClean="0"/>
              <a:t>    </a:t>
            </a:r>
            <a:r>
              <a:rPr lang="en-US" altLang="zh-CN" sz="2400" b="1" smtClean="0"/>
              <a:t>{ return getWidth();}</a:t>
            </a:r>
            <a:endParaRPr lang="en-US" altLang="zh-CN" sz="2400" b="1" smtClean="0"/>
          </a:p>
          <a:p>
            <a:pPr>
              <a:lnSpc>
                <a:spcPct val="80000"/>
              </a:lnSpc>
              <a:buFontTx/>
              <a:buNone/>
            </a:pPr>
            <a:r>
              <a:rPr lang="en-US" altLang="zh-CN" sz="2400" b="1" smtClean="0"/>
              <a:t>    float getArea()const {return Rectangle::getArea();}</a:t>
            </a:r>
            <a:endParaRPr lang="en-US" altLang="zh-CN" sz="2400" b="1" smtClean="0"/>
          </a:p>
          <a:p>
            <a:pPr>
              <a:lnSpc>
                <a:spcPct val="80000"/>
              </a:lnSpc>
              <a:buFontTx/>
              <a:buNone/>
            </a:pPr>
            <a:r>
              <a:rPr lang="en-US" altLang="zh-CN" sz="2400" b="1" smtClean="0"/>
              <a:t>};</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引例</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391510" y="985339"/>
            <a:ext cx="11800490" cy="4525963"/>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80000"/>
              </a:lnSpc>
              <a:buFontTx/>
              <a:buNone/>
            </a:pPr>
            <a:r>
              <a:rPr lang="en-US" altLang="zh-CN" sz="2400" b="1" smtClean="0"/>
              <a:t>int main()     {</a:t>
            </a:r>
            <a:endParaRPr lang="en-US" altLang="zh-CN" sz="2400" b="1" smtClean="0"/>
          </a:p>
          <a:p>
            <a:pPr>
              <a:lnSpc>
                <a:spcPct val="80000"/>
              </a:lnSpc>
              <a:buFontTx/>
              <a:buNone/>
            </a:pPr>
            <a:r>
              <a:rPr lang="en-US" altLang="zh-CN" sz="2400" b="1" smtClean="0"/>
              <a:t>  Shape *sp;</a:t>
            </a:r>
            <a:endParaRPr lang="en-US" altLang="zh-CN" sz="2400" b="1" smtClean="0"/>
          </a:p>
          <a:p>
            <a:pPr>
              <a:lnSpc>
                <a:spcPct val="80000"/>
              </a:lnSpc>
              <a:buFontTx/>
              <a:buNone/>
            </a:pPr>
            <a:r>
              <a:rPr lang="en-US" altLang="zh-CN" sz="2400" b="1" smtClean="0"/>
              <a:t>  Circle c1(5);</a:t>
            </a:r>
            <a:endParaRPr lang="en-US" altLang="zh-CN" sz="2400" b="1" smtClean="0"/>
          </a:p>
          <a:p>
            <a:pPr>
              <a:lnSpc>
                <a:spcPct val="80000"/>
              </a:lnSpc>
              <a:buFontTx/>
              <a:buNone/>
            </a:pPr>
            <a:r>
              <a:rPr lang="en-US" altLang="zh-CN" sz="2400" b="1" smtClean="0"/>
              <a:t>  cout&lt;&lt;"</a:t>
            </a:r>
            <a:r>
              <a:rPr lang="zh-CN" altLang="en-US" sz="2400" b="1" smtClean="0"/>
              <a:t>圆的面积是</a:t>
            </a:r>
            <a:r>
              <a:rPr lang="en-US" altLang="zh-CN" sz="2400" b="1" smtClean="0"/>
              <a:t>"&lt;&lt;c1.getArea()&lt;&lt;endl;</a:t>
            </a:r>
            <a:endParaRPr lang="en-US" altLang="zh-CN" sz="2400" b="1" smtClean="0"/>
          </a:p>
          <a:p>
            <a:pPr>
              <a:lnSpc>
                <a:spcPct val="80000"/>
              </a:lnSpc>
              <a:buFontTx/>
              <a:buNone/>
            </a:pPr>
            <a:r>
              <a:rPr lang="en-US" altLang="zh-CN" sz="2400" b="1" smtClean="0"/>
              <a:t>  sp=&amp;c1;</a:t>
            </a:r>
            <a:endParaRPr lang="en-US" altLang="zh-CN" sz="2400" b="1" smtClean="0"/>
          </a:p>
          <a:p>
            <a:pPr>
              <a:lnSpc>
                <a:spcPct val="80000"/>
              </a:lnSpc>
              <a:buFontTx/>
              <a:buNone/>
            </a:pPr>
            <a:r>
              <a:rPr lang="en-US" altLang="zh-CN" sz="2400" b="1" smtClean="0"/>
              <a:t>  cout &lt;&lt;"</a:t>
            </a:r>
            <a:r>
              <a:rPr lang="zh-CN" altLang="en-US" sz="2400" b="1" smtClean="0"/>
              <a:t>通过</a:t>
            </a:r>
            <a:r>
              <a:rPr lang="en-US" altLang="zh-CN" sz="2400" b="1" smtClean="0"/>
              <a:t>Shape</a:t>
            </a:r>
            <a:r>
              <a:rPr lang="zh-CN" altLang="en-US" sz="2400" b="1" smtClean="0"/>
              <a:t>指针访问，圆的面积是</a:t>
            </a:r>
            <a:r>
              <a:rPr lang="en-US" altLang="zh-CN" sz="2400" b="1" smtClean="0"/>
              <a:t>" &lt;&lt;                    sp-&gt;getArea()&lt;&lt;endl;</a:t>
            </a:r>
            <a:endParaRPr lang="en-US" altLang="zh-CN" sz="2400" b="1" smtClean="0"/>
          </a:p>
          <a:p>
            <a:pPr>
              <a:lnSpc>
                <a:spcPct val="80000"/>
              </a:lnSpc>
              <a:buFontTx/>
              <a:buNone/>
            </a:pPr>
            <a:r>
              <a:rPr lang="en-US" altLang="zh-CN" sz="2400" b="1" smtClean="0"/>
              <a:t>  Rectangle r1(4,6);</a:t>
            </a:r>
            <a:endParaRPr lang="en-US" altLang="zh-CN" sz="2400" b="1" smtClean="0"/>
          </a:p>
          <a:p>
            <a:pPr>
              <a:lnSpc>
                <a:spcPct val="80000"/>
              </a:lnSpc>
              <a:buFontTx/>
              <a:buNone/>
            </a:pPr>
            <a:r>
              <a:rPr lang="en-US" altLang="zh-CN" sz="2400" b="1" smtClean="0"/>
              <a:t>  cout&lt;&lt;"</a:t>
            </a:r>
            <a:r>
              <a:rPr lang="zh-CN" altLang="en-US" sz="2400" b="1" smtClean="0"/>
              <a:t>长方形的面积是</a:t>
            </a:r>
            <a:r>
              <a:rPr lang="en-US" altLang="zh-CN" sz="2400" b="1" smtClean="0"/>
              <a:t>"&lt;&lt;r1.getArea()&lt;&lt;endl;</a:t>
            </a:r>
            <a:endParaRPr lang="en-US" altLang="zh-CN" sz="2400" b="1" smtClean="0"/>
          </a:p>
          <a:p>
            <a:pPr>
              <a:lnSpc>
                <a:spcPct val="80000"/>
              </a:lnSpc>
              <a:buFontTx/>
              <a:buNone/>
            </a:pPr>
            <a:r>
              <a:rPr lang="en-US" altLang="zh-CN" sz="2400" b="1" smtClean="0"/>
              <a:t>  sp=&amp;r1;</a:t>
            </a:r>
            <a:endParaRPr lang="en-US" altLang="zh-CN" sz="2400" b="1" smtClean="0"/>
          </a:p>
          <a:p>
            <a:pPr>
              <a:lnSpc>
                <a:spcPct val="80000"/>
              </a:lnSpc>
              <a:buFontTx/>
              <a:buNone/>
            </a:pPr>
            <a:r>
              <a:rPr lang="en-US" altLang="zh-CN" sz="2400" b="1" smtClean="0"/>
              <a:t>  cout&lt;&lt;"</a:t>
            </a:r>
            <a:r>
              <a:rPr lang="zh-CN" altLang="en-US" sz="2400" b="1" smtClean="0"/>
              <a:t>通过</a:t>
            </a:r>
            <a:r>
              <a:rPr lang="en-US" altLang="zh-CN" sz="2400" b="1" smtClean="0"/>
              <a:t>Shape</a:t>
            </a:r>
            <a:r>
              <a:rPr lang="zh-CN" altLang="en-US" sz="2400" b="1" smtClean="0"/>
              <a:t>指针访问，长方形的面积是</a:t>
            </a:r>
            <a:r>
              <a:rPr lang="en-US" altLang="zh-CN" sz="2400" b="1" smtClean="0"/>
              <a:t>"&lt;&lt;             sp-&gt;getArea()&lt;&lt;endl;</a:t>
            </a:r>
            <a:endParaRPr lang="en-US" altLang="zh-CN" sz="2400" b="1" smtClean="0"/>
          </a:p>
          <a:p>
            <a:pPr>
              <a:lnSpc>
                <a:spcPct val="80000"/>
              </a:lnSpc>
              <a:buFontTx/>
              <a:buNone/>
            </a:pPr>
            <a:r>
              <a:rPr lang="en-US" altLang="zh-CN" sz="2400" b="1" smtClean="0"/>
              <a:t>  Square s1(5);</a:t>
            </a:r>
            <a:endParaRPr lang="en-US" altLang="zh-CN" sz="2400" b="1" smtClean="0"/>
          </a:p>
          <a:p>
            <a:pPr>
              <a:lnSpc>
                <a:spcPct val="80000"/>
              </a:lnSpc>
              <a:buFontTx/>
              <a:buNone/>
            </a:pPr>
            <a:r>
              <a:rPr lang="en-US" altLang="zh-CN" sz="2400" b="1" smtClean="0"/>
              <a:t>  cout&lt;&lt;"</a:t>
            </a:r>
            <a:r>
              <a:rPr lang="zh-CN" altLang="en-US" sz="2400" b="1" smtClean="0"/>
              <a:t>正方形的面积是</a:t>
            </a:r>
            <a:r>
              <a:rPr lang="en-US" altLang="zh-CN" sz="2400" b="1" smtClean="0"/>
              <a:t>"&lt;&lt;s1.getArea()&lt;&lt;endl;</a:t>
            </a:r>
            <a:endParaRPr lang="en-US" altLang="zh-CN" sz="2400" b="1" smtClean="0"/>
          </a:p>
          <a:p>
            <a:pPr>
              <a:lnSpc>
                <a:spcPct val="80000"/>
              </a:lnSpc>
              <a:buFontTx/>
              <a:buNone/>
            </a:pPr>
            <a:r>
              <a:rPr lang="en-US" altLang="zh-CN" sz="2400" b="1" smtClean="0"/>
              <a:t>  sp=&amp;s1;</a:t>
            </a:r>
            <a:endParaRPr lang="en-US" altLang="zh-CN" sz="2400" b="1" smtClean="0"/>
          </a:p>
          <a:p>
            <a:pPr>
              <a:lnSpc>
                <a:spcPct val="80000"/>
              </a:lnSpc>
              <a:buFontTx/>
              <a:buNone/>
            </a:pPr>
            <a:r>
              <a:rPr lang="en-US" altLang="zh-CN" sz="2400" b="1" smtClean="0"/>
              <a:t>  cout&lt;&lt;"</a:t>
            </a:r>
            <a:r>
              <a:rPr lang="zh-CN" altLang="en-US" sz="2400" b="1" smtClean="0"/>
              <a:t>通过</a:t>
            </a:r>
            <a:r>
              <a:rPr lang="en-US" altLang="zh-CN" sz="2400" b="1" smtClean="0"/>
              <a:t>Shape</a:t>
            </a:r>
            <a:r>
              <a:rPr lang="zh-CN" altLang="en-US" sz="2400" b="1" smtClean="0"/>
              <a:t>指针访问，正方形的面积是</a:t>
            </a:r>
            <a:r>
              <a:rPr lang="en-US" altLang="zh-CN" sz="2400" b="1" smtClean="0"/>
              <a:t>"&lt;&lt;sp-&gt;getArea()&lt;&lt;endl;</a:t>
            </a:r>
            <a:endParaRPr lang="en-US" altLang="zh-CN" sz="2400" b="1" smtClean="0"/>
          </a:p>
          <a:p>
            <a:pPr>
              <a:lnSpc>
                <a:spcPct val="80000"/>
              </a:lnSpc>
              <a:buFontTx/>
              <a:buNone/>
            </a:pPr>
            <a:r>
              <a:rPr lang="en-US" altLang="zh-CN" sz="2400" b="1" smtClean="0"/>
              <a:t>  return 0;     }</a:t>
            </a:r>
            <a:endParaRPr lang="en-US" altLang="zh-CN"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5365" y="167005"/>
            <a:ext cx="6838950" cy="666336"/>
          </a:xfrm>
          <a:prstGeom prst="rect">
            <a:avLst/>
          </a:prstGeom>
          <a:noFill/>
        </p:spPr>
        <p:txBody>
          <a:bodyPr wrap="square" rtlCol="0" anchor="t">
            <a:spAutoFit/>
          </a:bodyPr>
          <a:lstStyle/>
          <a:p>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6.1.2  </a:t>
            </a:r>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静态关联与动态关联</a:t>
            </a:r>
            <a:endPar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01320" y="884238"/>
            <a:ext cx="11428730" cy="5908040"/>
          </a:xfrm>
          <a:prstGeom prst="rect">
            <a:avLst/>
          </a:prstGeom>
          <a:noFill/>
        </p:spPr>
        <p:txBody>
          <a:bodyPr wrap="square" rtlCol="0">
            <a:spAutoFit/>
          </a:bodyPr>
          <a:lstStyle/>
          <a:p>
            <a:pPr marL="457200" indent="-457200" algn="just" fontAlgn="auto">
              <a:lnSpc>
                <a:spcPct val="150000"/>
              </a:lnSpc>
              <a:buFont typeface="Arial" panose="020B0604020202020204" pitchFamily="34" charset="0"/>
              <a:buChar char="•"/>
            </a:pPr>
            <a:r>
              <a:rPr lang="zh-CN" altLang="zh-CN" sz="2800" dirty="0">
                <a:solidFill>
                  <a:srgbClr val="FF0000"/>
                </a:solidFill>
                <a:latin typeface="宋体" panose="02010600030101010101" pitchFamily="2" charset="-122"/>
                <a:ea typeface="宋体" panose="02010600030101010101" pitchFamily="2" charset="-122"/>
                <a:sym typeface="+mn-ea"/>
              </a:rPr>
              <a:t>关联</a:t>
            </a:r>
            <a:r>
              <a:rPr lang="zh-CN" altLang="zh-CN" sz="2800" dirty="0">
                <a:latin typeface="宋体" panose="02010600030101010101" pitchFamily="2" charset="-122"/>
                <a:ea typeface="宋体" panose="02010600030101010101" pitchFamily="2" charset="-122"/>
                <a:sym typeface="+mn-ea"/>
              </a:rPr>
              <a:t>（</a:t>
            </a:r>
            <a:r>
              <a:rPr lang="en-US" altLang="zh-CN" sz="2800" dirty="0">
                <a:latin typeface="宋体" panose="02010600030101010101" pitchFamily="2" charset="-122"/>
                <a:ea typeface="宋体" panose="02010600030101010101" pitchFamily="2" charset="-122"/>
                <a:sym typeface="+mn-ea"/>
              </a:rPr>
              <a:t>binding</a:t>
            </a:r>
            <a:r>
              <a:rPr lang="zh-CN" altLang="zh-CN" sz="2800" dirty="0">
                <a:latin typeface="宋体" panose="02010600030101010101" pitchFamily="2" charset="-122"/>
                <a:ea typeface="宋体" panose="02010600030101010101" pitchFamily="2" charset="-122"/>
                <a:sym typeface="+mn-ea"/>
              </a:rPr>
              <a:t>）是指捆绑或连接的意思，即把两样东西捆绑在一起。就是确定调用的具体对象的过程，一般来说，关联指把一个标识符和一个存储地址联系起来。</a:t>
            </a:r>
            <a:endParaRPr lang="zh-CN" altLang="zh-CN" sz="2800" dirty="0">
              <a:latin typeface="宋体" panose="02010600030101010101" pitchFamily="2" charset="-122"/>
              <a:ea typeface="宋体" panose="02010600030101010101" pitchFamily="2" charset="-122"/>
            </a:endParaRPr>
          </a:p>
          <a:p>
            <a:pPr marL="457200" indent="-457200" algn="just" fontAlgn="auto">
              <a:lnSpc>
                <a:spcPct val="150000"/>
              </a:lnSpc>
              <a:buFont typeface="Arial" panose="020B0604020202020204" pitchFamily="34" charset="0"/>
              <a:buChar char="•"/>
            </a:pPr>
            <a:r>
              <a:rPr lang="zh-CN" altLang="zh-CN" sz="2800" dirty="0">
                <a:latin typeface="宋体" panose="02010600030101010101" pitchFamily="2" charset="-122"/>
                <a:ea typeface="宋体" panose="02010600030101010101" pitchFamily="2" charset="-122"/>
                <a:sym typeface="+mn-ea"/>
              </a:rPr>
              <a:t>关联分为</a:t>
            </a:r>
            <a:r>
              <a:rPr lang="zh-CN" altLang="zh-CN" sz="2800" b="1" dirty="0">
                <a:solidFill>
                  <a:srgbClr val="FF0000"/>
                </a:solidFill>
                <a:latin typeface="宋体" panose="02010600030101010101" pitchFamily="2" charset="-122"/>
                <a:ea typeface="宋体" panose="02010600030101010101" pitchFamily="2" charset="-122"/>
                <a:sym typeface="+mn-ea"/>
              </a:rPr>
              <a:t>静态关联</a:t>
            </a:r>
            <a:r>
              <a:rPr lang="zh-CN" altLang="zh-CN" sz="2800" dirty="0">
                <a:latin typeface="宋体" panose="02010600030101010101" pitchFamily="2" charset="-122"/>
                <a:ea typeface="宋体" panose="02010600030101010101" pitchFamily="2" charset="-122"/>
                <a:sym typeface="+mn-ea"/>
              </a:rPr>
              <a:t>与</a:t>
            </a:r>
            <a:r>
              <a:rPr lang="zh-CN" altLang="zh-CN" sz="2800" b="1" dirty="0">
                <a:solidFill>
                  <a:srgbClr val="FF0000"/>
                </a:solidFill>
                <a:latin typeface="宋体" panose="02010600030101010101" pitchFamily="2" charset="-122"/>
                <a:ea typeface="宋体" panose="02010600030101010101" pitchFamily="2" charset="-122"/>
                <a:sym typeface="+mn-ea"/>
              </a:rPr>
              <a:t>动态关联</a:t>
            </a:r>
            <a:r>
              <a:rPr lang="zh-CN" altLang="zh-CN" sz="2800" dirty="0">
                <a:latin typeface="宋体" panose="02010600030101010101" pitchFamily="2" charset="-122"/>
                <a:ea typeface="宋体" panose="02010600030101010101" pitchFamily="2" charset="-122"/>
                <a:sym typeface="+mn-ea"/>
              </a:rPr>
              <a:t>。如果在</a:t>
            </a:r>
            <a:r>
              <a:rPr lang="zh-CN" altLang="zh-CN" sz="2800" dirty="0">
                <a:highlight>
                  <a:srgbClr val="FFFF00"/>
                </a:highlight>
                <a:latin typeface="宋体" panose="02010600030101010101" pitchFamily="2" charset="-122"/>
                <a:ea typeface="宋体" panose="02010600030101010101" pitchFamily="2" charset="-122"/>
                <a:sym typeface="+mn-ea"/>
              </a:rPr>
              <a:t>编译程序时就能确定具体的调用对象，称为</a:t>
            </a:r>
            <a:r>
              <a:rPr lang="zh-CN" altLang="zh-CN" sz="2800" b="1" dirty="0">
                <a:solidFill>
                  <a:srgbClr val="FF0000"/>
                </a:solidFill>
                <a:highlight>
                  <a:srgbClr val="FFFF00"/>
                </a:highlight>
                <a:latin typeface="宋体" panose="02010600030101010101" pitchFamily="2" charset="-122"/>
                <a:ea typeface="宋体" panose="02010600030101010101" pitchFamily="2" charset="-122"/>
                <a:sym typeface="+mn-ea"/>
              </a:rPr>
              <a:t>静态关联</a:t>
            </a:r>
            <a:r>
              <a:rPr lang="zh-CN" altLang="zh-CN" sz="2800" dirty="0">
                <a:latin typeface="宋体" panose="02010600030101010101" pitchFamily="2" charset="-122"/>
                <a:ea typeface="宋体" panose="02010600030101010101" pitchFamily="2" charset="-122"/>
                <a:sym typeface="+mn-ea"/>
              </a:rPr>
              <a:t>；如果在编译程序时还不能确定具体的调用对象，只有在</a:t>
            </a:r>
            <a:r>
              <a:rPr lang="zh-CN" altLang="zh-CN" sz="2800" dirty="0">
                <a:highlight>
                  <a:srgbClr val="FFFF00"/>
                </a:highlight>
                <a:latin typeface="宋体" panose="02010600030101010101" pitchFamily="2" charset="-122"/>
                <a:ea typeface="宋体" panose="02010600030101010101" pitchFamily="2" charset="-122"/>
                <a:sym typeface="+mn-ea"/>
              </a:rPr>
              <a:t>程序运行过程中才能确定具体调用对象，称为</a:t>
            </a:r>
            <a:r>
              <a:rPr lang="zh-CN" altLang="zh-CN" sz="2800" b="1" dirty="0">
                <a:solidFill>
                  <a:srgbClr val="FF0000"/>
                </a:solidFill>
                <a:highlight>
                  <a:srgbClr val="FFFF00"/>
                </a:highlight>
                <a:latin typeface="宋体" panose="02010600030101010101" pitchFamily="2" charset="-122"/>
                <a:ea typeface="宋体" panose="02010600030101010101" pitchFamily="2" charset="-122"/>
                <a:sym typeface="+mn-ea"/>
              </a:rPr>
              <a:t>动态关联</a:t>
            </a:r>
            <a:r>
              <a:rPr lang="zh-CN" altLang="zh-CN" sz="2800" dirty="0">
                <a:latin typeface="宋体" panose="02010600030101010101" pitchFamily="2" charset="-122"/>
                <a:ea typeface="宋体" panose="02010600030101010101" pitchFamily="2" charset="-122"/>
                <a:sym typeface="+mn-ea"/>
              </a:rPr>
              <a:t>。由于静态关联是在程序运行前进行关联的，所以又称为</a:t>
            </a:r>
            <a:r>
              <a:rPr lang="zh-CN" altLang="zh-CN" sz="2800" b="1" dirty="0">
                <a:solidFill>
                  <a:srgbClr val="FF0000"/>
                </a:solidFill>
                <a:latin typeface="宋体" panose="02010600030101010101" pitchFamily="2" charset="-122"/>
                <a:ea typeface="宋体" panose="02010600030101010101" pitchFamily="2" charset="-122"/>
                <a:sym typeface="+mn-ea"/>
              </a:rPr>
              <a:t>早期关联</a:t>
            </a:r>
            <a:r>
              <a:rPr lang="zh-CN" altLang="zh-CN" sz="2800" dirty="0">
                <a:latin typeface="宋体" panose="02010600030101010101" pitchFamily="2" charset="-122"/>
                <a:ea typeface="宋体" panose="02010600030101010101" pitchFamily="2" charset="-122"/>
                <a:sym typeface="+mn-ea"/>
              </a:rPr>
              <a:t>，而动态关联是在程序运行中进行关联的，也叫作</a:t>
            </a:r>
            <a:r>
              <a:rPr lang="zh-CN" altLang="zh-CN" sz="2800" b="1" dirty="0">
                <a:solidFill>
                  <a:srgbClr val="FF0000"/>
                </a:solidFill>
                <a:latin typeface="宋体" panose="02010600030101010101" pitchFamily="2" charset="-122"/>
                <a:ea typeface="宋体" panose="02010600030101010101" pitchFamily="2" charset="-122"/>
                <a:sym typeface="+mn-ea"/>
              </a:rPr>
              <a:t>滞后关联</a:t>
            </a:r>
            <a:r>
              <a:rPr lang="zh-CN" altLang="zh-CN" sz="2800" dirty="0">
                <a:latin typeface="宋体" panose="02010600030101010101" pitchFamily="2" charset="-122"/>
                <a:ea typeface="宋体" panose="02010600030101010101" pitchFamily="2" charset="-122"/>
                <a:sym typeface="+mn-ea"/>
              </a:rPr>
              <a:t>。</a:t>
            </a:r>
            <a:r>
              <a:rPr lang="en-US" altLang="zh-CN" sz="2800" dirty="0">
                <a:latin typeface="宋体" panose="02010600030101010101" pitchFamily="2" charset="-122"/>
                <a:ea typeface="宋体" panose="02010600030101010101" pitchFamily="2" charset="-122"/>
                <a:sym typeface="+mn-ea"/>
              </a:rPr>
              <a:t>c++</a:t>
            </a:r>
            <a:r>
              <a:rPr lang="zh-CN" altLang="en-US" sz="2800" dirty="0">
                <a:highlight>
                  <a:srgbClr val="FFFF00"/>
                </a:highlight>
                <a:latin typeface="宋体" panose="02010600030101010101" pitchFamily="2" charset="-122"/>
                <a:ea typeface="宋体" panose="02010600030101010101" pitchFamily="2" charset="-122"/>
                <a:sym typeface="+mn-ea"/>
              </a:rPr>
              <a:t>默认</a:t>
            </a:r>
            <a:r>
              <a:rPr lang="zh-CN" altLang="en-US" sz="2800" dirty="0">
                <a:latin typeface="宋体" panose="02010600030101010101" pitchFamily="2" charset="-122"/>
                <a:ea typeface="宋体" panose="02010600030101010101" pitchFamily="2" charset="-122"/>
                <a:sym typeface="+mn-ea"/>
              </a:rPr>
              <a:t>的关联方式是静态关联。</a:t>
            </a:r>
            <a:endParaRPr lang="zh-CN" altLang="en-US" sz="2800" dirty="0" smtClean="0">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引例</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a:xfrm>
            <a:off x="457200" y="772902"/>
            <a:ext cx="10957034" cy="5867400"/>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533400" indent="-533400"/>
            <a:r>
              <a:rPr lang="zh-CN" altLang="en-US" sz="2800" dirty="0" smtClean="0"/>
              <a:t>运行结果：</a:t>
            </a:r>
            <a:endParaRPr lang="zh-CN" altLang="en-US" sz="2800" dirty="0" smtClean="0"/>
          </a:p>
          <a:p>
            <a:pPr marL="914400" lvl="1" indent="-457200">
              <a:buFontTx/>
              <a:buNone/>
            </a:pPr>
            <a:r>
              <a:rPr lang="zh-CN" altLang="en-US" sz="2400" dirty="0" smtClean="0"/>
              <a:t>圆的面积是</a:t>
            </a:r>
            <a:r>
              <a:rPr lang="en-US" altLang="zh-CN" sz="2400" dirty="0" smtClean="0"/>
              <a:t>78.5</a:t>
            </a:r>
            <a:endParaRPr lang="en-US" altLang="zh-CN" sz="2400" dirty="0" smtClean="0"/>
          </a:p>
          <a:p>
            <a:pPr marL="914400" lvl="1" indent="-457200">
              <a:buFontTx/>
              <a:buNone/>
            </a:pPr>
            <a:r>
              <a:rPr lang="zh-CN" altLang="en-US" sz="2400" dirty="0" smtClean="0"/>
              <a:t>通过</a:t>
            </a:r>
            <a:r>
              <a:rPr lang="en-US" altLang="zh-CN" sz="2400" dirty="0" smtClean="0"/>
              <a:t>Shape</a:t>
            </a:r>
            <a:r>
              <a:rPr lang="zh-CN" altLang="en-US" sz="2400" dirty="0" smtClean="0"/>
              <a:t>指针访问，圆的面积是</a:t>
            </a:r>
            <a:r>
              <a:rPr lang="en-US" altLang="zh-CN" sz="2400" dirty="0" smtClean="0"/>
              <a:t>0</a:t>
            </a:r>
            <a:endParaRPr lang="en-US" altLang="zh-CN" sz="2400" dirty="0" smtClean="0"/>
          </a:p>
          <a:p>
            <a:pPr marL="914400" lvl="1" indent="-457200">
              <a:buFontTx/>
              <a:buNone/>
            </a:pPr>
            <a:r>
              <a:rPr lang="zh-CN" altLang="en-US" sz="2400" dirty="0" smtClean="0"/>
              <a:t>长方形的面积是</a:t>
            </a:r>
            <a:r>
              <a:rPr lang="en-US" altLang="zh-CN" sz="2400" dirty="0" smtClean="0"/>
              <a:t>24</a:t>
            </a:r>
            <a:endParaRPr lang="en-US" altLang="zh-CN" sz="2400" dirty="0" smtClean="0"/>
          </a:p>
          <a:p>
            <a:pPr marL="914400" lvl="1" indent="-457200">
              <a:buFontTx/>
              <a:buNone/>
            </a:pPr>
            <a:r>
              <a:rPr lang="zh-CN" altLang="en-US" sz="2400" dirty="0" smtClean="0"/>
              <a:t>通过</a:t>
            </a:r>
            <a:r>
              <a:rPr lang="en-US" altLang="zh-CN" sz="2400" dirty="0" smtClean="0"/>
              <a:t>Shape</a:t>
            </a:r>
            <a:r>
              <a:rPr lang="zh-CN" altLang="en-US" sz="2400" dirty="0" smtClean="0"/>
              <a:t>指针访问，长方形的面积是</a:t>
            </a:r>
            <a:r>
              <a:rPr lang="en-US" altLang="zh-CN" sz="2400" dirty="0" smtClean="0"/>
              <a:t>0</a:t>
            </a:r>
            <a:endParaRPr lang="en-US" altLang="zh-CN" sz="2400" dirty="0" smtClean="0"/>
          </a:p>
          <a:p>
            <a:pPr marL="914400" lvl="1" indent="-457200">
              <a:buFontTx/>
              <a:buNone/>
            </a:pPr>
            <a:r>
              <a:rPr lang="zh-CN" altLang="en-US" sz="2400" dirty="0" smtClean="0"/>
              <a:t>正方形的面积是</a:t>
            </a:r>
            <a:r>
              <a:rPr lang="en-US" altLang="zh-CN" sz="2400" dirty="0" smtClean="0"/>
              <a:t>25</a:t>
            </a:r>
            <a:endParaRPr lang="en-US" altLang="zh-CN" sz="2400" dirty="0" smtClean="0"/>
          </a:p>
          <a:p>
            <a:pPr marL="914400" lvl="1" indent="-457200">
              <a:buFontTx/>
              <a:buNone/>
            </a:pPr>
            <a:r>
              <a:rPr lang="zh-CN" altLang="en-US" sz="2400" dirty="0" smtClean="0"/>
              <a:t>通过</a:t>
            </a:r>
            <a:r>
              <a:rPr lang="en-US" altLang="zh-CN" sz="2400" dirty="0" smtClean="0"/>
              <a:t>Shape</a:t>
            </a:r>
            <a:r>
              <a:rPr lang="zh-CN" altLang="en-US" sz="2400" dirty="0" smtClean="0"/>
              <a:t>指针访问，正方形的面积是</a:t>
            </a:r>
            <a:r>
              <a:rPr lang="en-US" altLang="zh-CN" sz="2400" dirty="0" smtClean="0"/>
              <a:t>0</a:t>
            </a:r>
            <a:endParaRPr lang="en-US" altLang="zh-CN" sz="2400" dirty="0" smtClean="0"/>
          </a:p>
          <a:p>
            <a:pPr marL="914400" lvl="1" indent="-457200">
              <a:buFontTx/>
              <a:buNone/>
            </a:pPr>
            <a:r>
              <a:rPr lang="en-US" altLang="zh-CN" sz="2400" dirty="0" smtClean="0"/>
              <a:t>Press any key to continue</a:t>
            </a:r>
            <a:endParaRPr lang="en-US" altLang="zh-CN" sz="2400" dirty="0" smtClean="0"/>
          </a:p>
          <a:p>
            <a:pPr marL="533400" indent="-533400"/>
            <a:endParaRPr lang="en-US" altLang="zh-CN" sz="2400" dirty="0" smtClean="0"/>
          </a:p>
          <a:p>
            <a:pPr marL="533400" indent="-533400"/>
            <a:r>
              <a:rPr lang="zh-CN" altLang="en-US" sz="2800" dirty="0" smtClean="0"/>
              <a:t>如何按</a:t>
            </a:r>
            <a:r>
              <a:rPr lang="en-US" altLang="zh-CN" sz="2800" dirty="0" err="1" smtClean="0"/>
              <a:t>sp</a:t>
            </a:r>
            <a:r>
              <a:rPr lang="zh-CN" altLang="en-US" sz="2800" dirty="0" smtClean="0"/>
              <a:t>实际指向的对象，对</a:t>
            </a:r>
            <a:r>
              <a:rPr lang="en-US" altLang="zh-CN" sz="2800" dirty="0" err="1" smtClean="0"/>
              <a:t>sp</a:t>
            </a:r>
            <a:r>
              <a:rPr lang="en-US" altLang="zh-CN" sz="2800" dirty="0" smtClean="0"/>
              <a:t>-&gt;</a:t>
            </a:r>
            <a:r>
              <a:rPr lang="en-US" altLang="zh-CN" sz="2800" dirty="0" err="1" smtClean="0"/>
              <a:t>getArea</a:t>
            </a:r>
            <a:r>
              <a:rPr lang="en-US" altLang="zh-CN" sz="2800" dirty="0" smtClean="0"/>
              <a:t>()</a:t>
            </a:r>
            <a:r>
              <a:rPr lang="zh-CN" altLang="en-US" sz="2800" dirty="0" smtClean="0"/>
              <a:t>采用动态联编？</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6.4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虚函数</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Content Placeholder 2"/>
          <p:cNvSpPr txBox="1"/>
          <p:nvPr/>
        </p:nvSpPr>
        <p:spPr>
          <a:xfrm>
            <a:off x="331077" y="1212595"/>
            <a:ext cx="11288110" cy="3841297"/>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150000"/>
              </a:lnSpc>
              <a:buFont typeface="Wingdings 2" panose="05020102010507070707" pitchFamily="18" charset="2"/>
              <a:buNone/>
            </a:pPr>
            <a:r>
              <a:rPr lang="zh-CN" altLang="en-US" sz="3600" b="1" dirty="0" smtClean="0">
                <a:solidFill>
                  <a:prstClr val="black"/>
                </a:solidFill>
              </a:rPr>
              <a:t>    </a:t>
            </a:r>
            <a:r>
              <a:rPr lang="en-US" altLang="zh-CN" sz="3600" b="1" dirty="0" smtClean="0">
                <a:solidFill>
                  <a:prstClr val="black"/>
                </a:solidFill>
              </a:rPr>
              <a:t>		  </a:t>
            </a:r>
            <a:r>
              <a:rPr lang="zh-CN" altLang="en-US" sz="3600" b="1" dirty="0" smtClean="0">
                <a:solidFill>
                  <a:prstClr val="black"/>
                </a:solidFill>
              </a:rPr>
              <a:t>通过</a:t>
            </a:r>
            <a:r>
              <a:rPr lang="zh-CN" altLang="en-US" sz="3600" b="1" dirty="0" smtClean="0">
                <a:solidFill>
                  <a:prstClr val="black"/>
                </a:solidFill>
                <a:highlight>
                  <a:srgbClr val="FFFF00"/>
                </a:highlight>
              </a:rPr>
              <a:t>在基类中将同名的成员函数设为虚函数</a:t>
            </a:r>
            <a:r>
              <a:rPr lang="zh-CN" altLang="en-US" sz="3600" b="1" dirty="0" smtClean="0">
                <a:solidFill>
                  <a:prstClr val="black"/>
                </a:solidFill>
              </a:rPr>
              <a:t>，当用基类的指引或引用指向派生类时，实际运行时调用的是实际指向或引用的</a:t>
            </a:r>
            <a:r>
              <a:rPr lang="zh-CN" altLang="en-US" sz="3600" b="1" dirty="0" smtClean="0">
                <a:solidFill>
                  <a:prstClr val="black"/>
                </a:solidFill>
                <a:highlight>
                  <a:srgbClr val="FFFF00"/>
                </a:highlight>
              </a:rPr>
              <a:t>对象的相应函数</a:t>
            </a:r>
            <a:r>
              <a:rPr lang="zh-CN" altLang="en-US" sz="3600" b="1" dirty="0" smtClean="0">
                <a:solidFill>
                  <a:prstClr val="black"/>
                </a:solidFill>
              </a:rPr>
              <a:t>而不是基类的同名函数。</a:t>
            </a:r>
            <a:endParaRPr lang="zh-CN" altLang="en-US" sz="3600" b="1" dirty="0" smtClean="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6.4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虚函数</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790150" y="841569"/>
            <a:ext cx="10918630" cy="4432300"/>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sz="3600" dirty="0" smtClean="0"/>
              <a:t>概念：虚函数是被</a:t>
            </a:r>
            <a:r>
              <a:rPr lang="en-US" altLang="zh-CN" sz="3600" dirty="0" smtClean="0">
                <a:solidFill>
                  <a:schemeClr val="hlink"/>
                </a:solidFill>
              </a:rPr>
              <a:t>virtual</a:t>
            </a:r>
            <a:r>
              <a:rPr lang="zh-CN" altLang="en-US" sz="3600" dirty="0" smtClean="0"/>
              <a:t>关键字修饰的成员函数</a:t>
            </a:r>
            <a:endParaRPr lang="zh-CN" altLang="en-US" sz="3600" dirty="0" smtClean="0"/>
          </a:p>
          <a:p>
            <a:r>
              <a:rPr lang="zh-CN" altLang="en-US" sz="3600" dirty="0" smtClean="0"/>
              <a:t>格式：</a:t>
            </a:r>
            <a:r>
              <a:rPr lang="en-US" altLang="zh-CN" sz="3600" dirty="0" smtClean="0">
                <a:solidFill>
                  <a:schemeClr val="folHlink"/>
                </a:solidFill>
              </a:rPr>
              <a:t>virtual </a:t>
            </a:r>
            <a:r>
              <a:rPr lang="zh-CN" altLang="en-US" sz="3600" dirty="0" smtClean="0">
                <a:solidFill>
                  <a:schemeClr val="folHlink"/>
                </a:solidFill>
              </a:rPr>
              <a:t>函数类型 函数名</a:t>
            </a:r>
            <a:r>
              <a:rPr lang="en-US" altLang="zh-CN" sz="3600" dirty="0" smtClean="0">
                <a:solidFill>
                  <a:schemeClr val="folHlink"/>
                </a:solidFill>
              </a:rPr>
              <a:t>(</a:t>
            </a:r>
            <a:r>
              <a:rPr lang="zh-CN" altLang="en-US" sz="3600" dirty="0" smtClean="0">
                <a:solidFill>
                  <a:schemeClr val="folHlink"/>
                </a:solidFill>
              </a:rPr>
              <a:t>参数表</a:t>
            </a:r>
            <a:r>
              <a:rPr lang="en-US" altLang="zh-CN" sz="3600" dirty="0" smtClean="0">
                <a:solidFill>
                  <a:schemeClr val="folHlink"/>
                </a:solidFill>
              </a:rPr>
              <a:t>);</a:t>
            </a:r>
            <a:endParaRPr lang="en-US" altLang="zh-CN" sz="3600" dirty="0" smtClean="0">
              <a:solidFill>
                <a:schemeClr val="folHlink"/>
              </a:solidFill>
            </a:endParaRPr>
          </a:p>
          <a:p>
            <a:r>
              <a:rPr lang="zh-CN" altLang="en-US" sz="3600" dirty="0" smtClean="0">
                <a:highlight>
                  <a:srgbClr val="FFFF00"/>
                </a:highlight>
              </a:rPr>
              <a:t>虚函数是重载的另一种表现形式（</a:t>
            </a:r>
            <a:r>
              <a:rPr lang="zh-CN" altLang="en-US" sz="3600" dirty="0" smtClean="0">
                <a:solidFill>
                  <a:schemeClr val="hlink"/>
                </a:solidFill>
                <a:highlight>
                  <a:srgbClr val="FFFF00"/>
                </a:highlight>
              </a:rPr>
              <a:t>动态重载</a:t>
            </a:r>
            <a:r>
              <a:rPr lang="en-US" altLang="zh-CN" sz="3600" dirty="0" smtClean="0"/>
              <a:t>——</a:t>
            </a:r>
            <a:r>
              <a:rPr lang="zh-CN" altLang="en-US" sz="3600" dirty="0" smtClean="0"/>
              <a:t>更灵活的多态机制）</a:t>
            </a:r>
            <a:endParaRPr lang="zh-CN" altLang="en-US" sz="3600" dirty="0" smtClean="0"/>
          </a:p>
          <a:p>
            <a:r>
              <a:rPr lang="zh-CN" altLang="en-US" sz="3600" dirty="0" smtClean="0">
                <a:solidFill>
                  <a:schemeClr val="hlink"/>
                </a:solidFill>
              </a:rPr>
              <a:t>实现机制</a:t>
            </a:r>
            <a:r>
              <a:rPr lang="zh-CN" altLang="en-US" sz="3600" dirty="0" smtClean="0"/>
              <a:t>：通过</a:t>
            </a:r>
            <a:r>
              <a:rPr lang="zh-CN" altLang="en-US" sz="3600" dirty="0" smtClean="0">
                <a:solidFill>
                  <a:schemeClr val="hlink"/>
                </a:solidFill>
              </a:rPr>
              <a:t>函数指针</a:t>
            </a:r>
            <a:r>
              <a:rPr lang="zh-CN" altLang="en-US" sz="3600" dirty="0" smtClean="0"/>
              <a:t>，</a:t>
            </a:r>
            <a:r>
              <a:rPr lang="zh-CN" altLang="en-US" sz="3600" dirty="0" smtClean="0">
                <a:solidFill>
                  <a:schemeClr val="hlink"/>
                </a:solidFill>
              </a:rPr>
              <a:t>在运行时建立函数调用和函数体间的联系</a:t>
            </a:r>
            <a:r>
              <a:rPr lang="zh-CN" altLang="en-US" sz="3600" dirty="0" smtClean="0"/>
              <a:t>，然后再执行相应的动作（编译器特殊处理）</a:t>
            </a:r>
            <a:endParaRPr lang="zh-CN" altLang="en-US" sz="36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6.4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虚函数</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1216865" y="1142650"/>
            <a:ext cx="8270875" cy="4432300"/>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defRPr/>
            </a:pPr>
            <a:r>
              <a:rPr lang="zh-CN" altLang="en-US" smtClean="0">
                <a:effectLst>
                  <a:outerShdw blurRad="38100" dist="38100" dir="2700000" algn="tl">
                    <a:srgbClr val="C0C0C0"/>
                  </a:outerShdw>
                </a:effectLst>
                <a:latin typeface="宋体" panose="02010600030101010101" pitchFamily="2" charset="-122"/>
              </a:rPr>
              <a:t>虚函数的机制</a:t>
            </a:r>
            <a:endParaRPr lang="zh-CN" altLang="en-US" smtClean="0">
              <a:effectLst>
                <a:outerShdw blurRad="38100" dist="38100" dir="2700000" algn="tl">
                  <a:srgbClr val="C0C0C0"/>
                </a:outerShdw>
              </a:effectLst>
              <a:latin typeface="宋体" panose="02010600030101010101" pitchFamily="2" charset="-122"/>
            </a:endParaRPr>
          </a:p>
          <a:p>
            <a:pPr>
              <a:buFont typeface="Wingdings" panose="05000000000000000000" pitchFamily="2" charset="2"/>
              <a:buNone/>
              <a:defRPr/>
            </a:pPr>
            <a:r>
              <a:rPr lang="zh-CN" altLang="en-US" sz="2400" smtClean="0">
                <a:solidFill>
                  <a:schemeClr val="tx2"/>
                </a:solidFill>
                <a:effectLst>
                  <a:outerShdw blurRad="38100" dist="38100" dir="2700000" algn="tl">
                    <a:srgbClr val="C0C0C0"/>
                  </a:outerShdw>
                </a:effectLst>
                <a:latin typeface="宋体" panose="02010600030101010101" pitchFamily="2" charset="-122"/>
              </a:rPr>
              <a:t>	</a:t>
            </a:r>
            <a:r>
              <a:rPr lang="en-US" altLang="zh-CN" sz="2400" smtClean="0">
                <a:solidFill>
                  <a:schemeClr val="tx2"/>
                </a:solidFill>
                <a:effectLst>
                  <a:outerShdw blurRad="38100" dist="38100" dir="2700000" algn="tl">
                    <a:srgbClr val="C0C0C0"/>
                  </a:outerShdw>
                </a:effectLst>
                <a:latin typeface="宋体" panose="02010600030101010101" pitchFamily="2" charset="-122"/>
              </a:rPr>
              <a:t>virtual void Add(int)</a:t>
            </a:r>
            <a:endParaRPr lang="en-US" altLang="zh-CN" sz="2400" smtClean="0">
              <a:solidFill>
                <a:schemeClr val="tx2"/>
              </a:solidFill>
              <a:effectLst>
                <a:outerShdw blurRad="38100" dist="38100" dir="2700000" algn="tl">
                  <a:srgbClr val="C0C0C0"/>
                </a:outerShdw>
              </a:effectLst>
              <a:latin typeface="宋体" panose="02010600030101010101" pitchFamily="2" charset="-122"/>
            </a:endParaRPr>
          </a:p>
          <a:p>
            <a:pPr>
              <a:buFont typeface="Wingdings" panose="05000000000000000000" pitchFamily="2" charset="2"/>
              <a:buNone/>
              <a:defRPr/>
            </a:pPr>
            <a:r>
              <a:rPr lang="en-US" altLang="zh-CN" sz="2400" smtClean="0">
                <a:solidFill>
                  <a:schemeClr val="tx2"/>
                </a:solidFill>
                <a:effectLst>
                  <a:outerShdw blurRad="38100" dist="38100" dir="2700000" algn="tl">
                    <a:srgbClr val="C0C0C0"/>
                  </a:outerShdw>
                </a:effectLst>
                <a:latin typeface="宋体" panose="02010600030101010101" pitchFamily="2" charset="-122"/>
              </a:rPr>
              <a:t>	{  //</a:t>
            </a:r>
            <a:r>
              <a:rPr lang="en-US" altLang="zh-CN" sz="2400" smtClean="0">
                <a:solidFill>
                  <a:schemeClr val="tx2"/>
                </a:solidFill>
                <a:effectLst>
                  <a:outerShdw blurRad="38100" dist="38100" dir="2700000" algn="tl">
                    <a:srgbClr val="C0C0C0"/>
                  </a:outerShdw>
                </a:effectLst>
              </a:rPr>
              <a:t>……</a:t>
            </a:r>
            <a:r>
              <a:rPr lang="en-US" altLang="zh-CN" sz="2400" smtClean="0">
                <a:solidFill>
                  <a:schemeClr val="tx2"/>
                </a:solidFill>
                <a:effectLst>
                  <a:outerShdw blurRad="38100" dist="38100" dir="2700000" algn="tl">
                    <a:srgbClr val="C0C0C0"/>
                  </a:outerShdw>
                </a:effectLst>
                <a:latin typeface="宋体" panose="02010600030101010101" pitchFamily="2" charset="-122"/>
              </a:rPr>
              <a:t>  }</a:t>
            </a:r>
            <a:endParaRPr lang="en-US" altLang="zh-CN" sz="2400" smtClean="0">
              <a:solidFill>
                <a:schemeClr val="tx2"/>
              </a:solidFill>
              <a:effectLst>
                <a:outerShdw blurRad="38100" dist="38100" dir="2700000" algn="tl">
                  <a:srgbClr val="C0C0C0"/>
                </a:outerShdw>
              </a:effectLst>
              <a:latin typeface="宋体" panose="02010600030101010101" pitchFamily="2" charset="-122"/>
            </a:endParaRPr>
          </a:p>
          <a:p>
            <a:pPr>
              <a:buFont typeface="Wingdings" panose="05000000000000000000" pitchFamily="2" charset="2"/>
              <a:buNone/>
              <a:defRPr/>
            </a:pPr>
            <a:r>
              <a:rPr lang="en-US" altLang="zh-CN" sz="2400" smtClean="0">
                <a:solidFill>
                  <a:schemeClr val="tx2"/>
                </a:solidFill>
                <a:effectLst>
                  <a:outerShdw blurRad="38100" dist="38100" dir="2700000" algn="tl">
                    <a:srgbClr val="C0C0C0"/>
                  </a:outerShdw>
                </a:effectLst>
                <a:latin typeface="宋体" panose="02010600030101010101" pitchFamily="2" charset="-122"/>
              </a:rPr>
              <a:t>	virtual void Add(int)</a:t>
            </a:r>
            <a:endParaRPr lang="en-US" altLang="zh-CN" sz="2400" smtClean="0">
              <a:solidFill>
                <a:schemeClr val="tx2"/>
              </a:solidFill>
              <a:effectLst>
                <a:outerShdw blurRad="38100" dist="38100" dir="2700000" algn="tl">
                  <a:srgbClr val="C0C0C0"/>
                </a:outerShdw>
              </a:effectLst>
              <a:latin typeface="宋体" panose="02010600030101010101" pitchFamily="2" charset="-122"/>
            </a:endParaRPr>
          </a:p>
          <a:p>
            <a:pPr>
              <a:buFont typeface="Wingdings" panose="05000000000000000000" pitchFamily="2" charset="2"/>
              <a:buNone/>
              <a:defRPr/>
            </a:pPr>
            <a:r>
              <a:rPr lang="en-US" altLang="zh-CN" sz="2400" smtClean="0">
                <a:solidFill>
                  <a:schemeClr val="tx2"/>
                </a:solidFill>
                <a:effectLst>
                  <a:outerShdw blurRad="38100" dist="38100" dir="2700000" algn="tl">
                    <a:srgbClr val="C0C0C0"/>
                  </a:outerShdw>
                </a:effectLst>
                <a:latin typeface="宋体" panose="02010600030101010101" pitchFamily="2" charset="-122"/>
              </a:rPr>
              <a:t>	{  //</a:t>
            </a:r>
            <a:r>
              <a:rPr lang="en-US" altLang="zh-CN" sz="2400" smtClean="0">
                <a:solidFill>
                  <a:schemeClr val="tx2"/>
                </a:solidFill>
                <a:effectLst>
                  <a:outerShdw blurRad="38100" dist="38100" dir="2700000" algn="tl">
                    <a:srgbClr val="C0C0C0"/>
                  </a:outerShdw>
                </a:effectLst>
              </a:rPr>
              <a:t>……</a:t>
            </a:r>
            <a:r>
              <a:rPr lang="en-US" altLang="zh-CN" sz="2400" smtClean="0">
                <a:solidFill>
                  <a:schemeClr val="tx2"/>
                </a:solidFill>
                <a:effectLst>
                  <a:outerShdw blurRad="38100" dist="38100" dir="2700000" algn="tl">
                    <a:srgbClr val="C0C0C0"/>
                  </a:outerShdw>
                </a:effectLst>
                <a:latin typeface="宋体" panose="02010600030101010101" pitchFamily="2" charset="-122"/>
              </a:rPr>
              <a:t>  }</a:t>
            </a:r>
            <a:endParaRPr lang="en-US" altLang="zh-CN" sz="2400" smtClean="0">
              <a:solidFill>
                <a:schemeClr val="tx2"/>
              </a:solidFill>
              <a:effectLst>
                <a:outerShdw blurRad="38100" dist="38100" dir="2700000" algn="tl">
                  <a:srgbClr val="C0C0C0"/>
                </a:outerShdw>
              </a:effectLst>
              <a:latin typeface="宋体" panose="02010600030101010101" pitchFamily="2" charset="-122"/>
            </a:endParaRPr>
          </a:p>
          <a:p>
            <a:pPr>
              <a:buFont typeface="Wingdings" panose="05000000000000000000" pitchFamily="2" charset="2"/>
              <a:buNone/>
              <a:defRPr/>
            </a:pPr>
            <a:r>
              <a:rPr lang="en-US" altLang="zh-CN" sz="2400" smtClean="0">
                <a:solidFill>
                  <a:schemeClr val="tx2"/>
                </a:solidFill>
                <a:effectLst>
                  <a:outerShdw blurRad="38100" dist="38100" dir="2700000" algn="tl">
                    <a:srgbClr val="C0C0C0"/>
                  </a:outerShdw>
                </a:effectLst>
                <a:latin typeface="宋体" panose="02010600030101010101" pitchFamily="2" charset="-122"/>
              </a:rPr>
              <a:t>	virtual void Add(int)</a:t>
            </a:r>
            <a:endParaRPr lang="en-US" altLang="zh-CN" sz="2400" smtClean="0">
              <a:solidFill>
                <a:schemeClr val="tx2"/>
              </a:solidFill>
              <a:effectLst>
                <a:outerShdw blurRad="38100" dist="38100" dir="2700000" algn="tl">
                  <a:srgbClr val="C0C0C0"/>
                </a:outerShdw>
              </a:effectLst>
              <a:latin typeface="宋体" panose="02010600030101010101" pitchFamily="2" charset="-122"/>
            </a:endParaRPr>
          </a:p>
          <a:p>
            <a:pPr>
              <a:buFont typeface="Wingdings" panose="05000000000000000000" pitchFamily="2" charset="2"/>
              <a:buNone/>
              <a:defRPr/>
            </a:pPr>
            <a:r>
              <a:rPr lang="en-US" altLang="zh-CN" sz="2400" smtClean="0">
                <a:solidFill>
                  <a:schemeClr val="tx2"/>
                </a:solidFill>
                <a:effectLst>
                  <a:outerShdw blurRad="38100" dist="38100" dir="2700000" algn="tl">
                    <a:srgbClr val="C0C0C0"/>
                  </a:outerShdw>
                </a:effectLst>
                <a:latin typeface="宋体" panose="02010600030101010101" pitchFamily="2" charset="-122"/>
              </a:rPr>
              <a:t>	{  //</a:t>
            </a:r>
            <a:r>
              <a:rPr lang="en-US" altLang="zh-CN" sz="2400" smtClean="0">
                <a:solidFill>
                  <a:schemeClr val="tx2"/>
                </a:solidFill>
                <a:effectLst>
                  <a:outerShdw blurRad="38100" dist="38100" dir="2700000" algn="tl">
                    <a:srgbClr val="C0C0C0"/>
                  </a:outerShdw>
                </a:effectLst>
              </a:rPr>
              <a:t>……</a:t>
            </a:r>
            <a:r>
              <a:rPr lang="en-US" altLang="zh-CN" sz="2400" smtClean="0">
                <a:solidFill>
                  <a:schemeClr val="tx2"/>
                </a:solidFill>
                <a:effectLst>
                  <a:outerShdw blurRad="38100" dist="38100" dir="2700000" algn="tl">
                    <a:srgbClr val="C0C0C0"/>
                  </a:outerShdw>
                </a:effectLst>
                <a:latin typeface="宋体" panose="02010600030101010101" pitchFamily="2" charset="-122"/>
              </a:rPr>
              <a:t>  }</a:t>
            </a:r>
            <a:endParaRPr lang="en-US" altLang="zh-CN" sz="2400" dirty="0" smtClean="0">
              <a:solidFill>
                <a:schemeClr val="tx2"/>
              </a:solidFill>
              <a:effectLst>
                <a:outerShdw blurRad="38100" dist="38100" dir="2700000" algn="tl">
                  <a:srgbClr val="C0C0C0"/>
                </a:outerShdw>
              </a:effectLst>
              <a:latin typeface="宋体" panose="02010600030101010101" pitchFamily="2" charset="-122"/>
            </a:endParaRPr>
          </a:p>
        </p:txBody>
      </p:sp>
      <p:grpSp>
        <p:nvGrpSpPr>
          <p:cNvPr id="6" name="Group 5"/>
          <p:cNvGrpSpPr/>
          <p:nvPr/>
        </p:nvGrpSpPr>
        <p:grpSpPr bwMode="auto">
          <a:xfrm>
            <a:off x="4960190" y="1215675"/>
            <a:ext cx="2160587" cy="3352800"/>
            <a:chOff x="960" y="1654"/>
            <a:chExt cx="1594" cy="2000"/>
          </a:xfrm>
        </p:grpSpPr>
        <p:sp>
          <p:nvSpPr>
            <p:cNvPr id="7" name="Rectangle 6"/>
            <p:cNvSpPr>
              <a:spLocks noChangeArrowheads="1"/>
            </p:cNvSpPr>
            <p:nvPr/>
          </p:nvSpPr>
          <p:spPr bwMode="auto">
            <a:xfrm>
              <a:off x="970" y="3154"/>
              <a:ext cx="1584" cy="500"/>
            </a:xfrm>
            <a:prstGeom prst="rect">
              <a:avLst/>
            </a:prstGeom>
            <a:gradFill rotWithShape="0">
              <a:gsLst>
                <a:gs pos="0">
                  <a:srgbClr val="33CCCC"/>
                </a:gs>
                <a:gs pos="100000">
                  <a:srgbClr val="B5ECEC"/>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a:solidFill>
                    <a:srgbClr val="FF0000"/>
                  </a:solidFill>
                </a:rPr>
                <a:t>代码后半部分</a:t>
              </a:r>
              <a:endParaRPr lang="zh-CN" altLang="en-US" sz="2000">
                <a:solidFill>
                  <a:srgbClr val="FF0000"/>
                </a:solidFill>
              </a:endParaRPr>
            </a:p>
          </p:txBody>
        </p:sp>
        <p:sp>
          <p:nvSpPr>
            <p:cNvPr id="8" name="Rectangle 7"/>
            <p:cNvSpPr>
              <a:spLocks noChangeArrowheads="1"/>
            </p:cNvSpPr>
            <p:nvPr/>
          </p:nvSpPr>
          <p:spPr bwMode="auto">
            <a:xfrm>
              <a:off x="970" y="2654"/>
              <a:ext cx="1584" cy="500"/>
            </a:xfrm>
            <a:prstGeom prst="rect">
              <a:avLst/>
            </a:prstGeom>
            <a:gradFill rotWithShape="1">
              <a:gsLst>
                <a:gs pos="0">
                  <a:srgbClr val="8383C1"/>
                </a:gs>
                <a:gs pos="50000">
                  <a:srgbClr val="000080"/>
                </a:gs>
                <a:gs pos="100000">
                  <a:srgbClr val="8383C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sz="2000">
                  <a:solidFill>
                    <a:srgbClr val="FFFF00"/>
                  </a:solidFill>
                </a:rPr>
                <a:t>Add(5)</a:t>
              </a:r>
              <a:r>
                <a:rPr lang="zh-CN" altLang="en-US" sz="2000">
                  <a:solidFill>
                    <a:srgbClr val="FFFF00"/>
                  </a:solidFill>
                </a:rPr>
                <a:t>函数调用</a:t>
              </a:r>
              <a:endParaRPr lang="zh-CN" altLang="en-US" sz="2000">
                <a:solidFill>
                  <a:srgbClr val="FFFF00"/>
                </a:solidFill>
              </a:endParaRPr>
            </a:p>
            <a:p>
              <a:pPr eaLnBrk="1" hangingPunct="1">
                <a:buFont typeface="Wingdings" panose="05000000000000000000" pitchFamily="2" charset="2"/>
                <a:buNone/>
              </a:pPr>
              <a:r>
                <a:rPr lang="zh-CN" altLang="en-US" sz="2000">
                  <a:solidFill>
                    <a:srgbClr val="FFFF00"/>
                  </a:solidFill>
                </a:rPr>
                <a:t>（函数地址指针）</a:t>
              </a:r>
              <a:endParaRPr lang="zh-CN" altLang="en-US" sz="2000">
                <a:solidFill>
                  <a:srgbClr val="FFFF00"/>
                </a:solidFill>
              </a:endParaRPr>
            </a:p>
          </p:txBody>
        </p:sp>
        <p:sp>
          <p:nvSpPr>
            <p:cNvPr id="9" name="Rectangle 8"/>
            <p:cNvSpPr>
              <a:spLocks noChangeArrowheads="1"/>
            </p:cNvSpPr>
            <p:nvPr/>
          </p:nvSpPr>
          <p:spPr bwMode="auto">
            <a:xfrm>
              <a:off x="960" y="2160"/>
              <a:ext cx="1584" cy="500"/>
            </a:xfrm>
            <a:prstGeom prst="rect">
              <a:avLst/>
            </a:prstGeom>
            <a:gradFill rotWithShape="0">
              <a:gsLst>
                <a:gs pos="0">
                  <a:srgbClr val="99CC00"/>
                </a:gs>
                <a:gs pos="100000">
                  <a:srgbClr val="B5DA4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a:solidFill>
                    <a:srgbClr val="FF0000"/>
                  </a:solidFill>
                </a:rPr>
                <a:t>代码前半部分</a:t>
              </a:r>
              <a:endParaRPr lang="zh-CN" altLang="en-US" sz="2000">
                <a:solidFill>
                  <a:srgbClr val="FF0000"/>
                </a:solidFill>
              </a:endParaRPr>
            </a:p>
          </p:txBody>
        </p:sp>
        <p:sp>
          <p:nvSpPr>
            <p:cNvPr id="10" name="Rectangle 9"/>
            <p:cNvSpPr>
              <a:spLocks noChangeArrowheads="1"/>
            </p:cNvSpPr>
            <p:nvPr/>
          </p:nvSpPr>
          <p:spPr bwMode="auto">
            <a:xfrm>
              <a:off x="970" y="1654"/>
              <a:ext cx="1584" cy="500"/>
            </a:xfrm>
            <a:prstGeom prst="rect">
              <a:avLst/>
            </a:prstGeom>
            <a:gradFill rotWithShape="0">
              <a:gsLst>
                <a:gs pos="0">
                  <a:srgbClr val="FF9900"/>
                </a:gs>
                <a:gs pos="100000">
                  <a:srgbClr val="FFD18B"/>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000">
                  <a:solidFill>
                    <a:srgbClr val="FF0000"/>
                  </a:solidFill>
                </a:rPr>
                <a:t>调用</a:t>
              </a:r>
              <a:r>
                <a:rPr lang="en-US" altLang="zh-CN" sz="2000">
                  <a:solidFill>
                    <a:srgbClr val="FF0000"/>
                  </a:solidFill>
                </a:rPr>
                <a:t>Add</a:t>
              </a:r>
              <a:r>
                <a:rPr lang="zh-CN" altLang="en-US" sz="2000">
                  <a:solidFill>
                    <a:srgbClr val="FF0000"/>
                  </a:solidFill>
                </a:rPr>
                <a:t>的函数</a:t>
              </a:r>
              <a:endParaRPr lang="zh-CN" altLang="en-US" sz="2000">
                <a:solidFill>
                  <a:srgbClr val="FF0000"/>
                </a:solidFill>
              </a:endParaRPr>
            </a:p>
            <a:p>
              <a:pPr eaLnBrk="1" hangingPunct="1">
                <a:buFont typeface="Wingdings" panose="05000000000000000000" pitchFamily="2" charset="2"/>
                <a:buNone/>
              </a:pPr>
              <a:r>
                <a:rPr lang="zh-CN" altLang="en-US" sz="2000">
                  <a:solidFill>
                    <a:srgbClr val="FF0000"/>
                  </a:solidFill>
                </a:rPr>
                <a:t>代码</a:t>
              </a:r>
              <a:endParaRPr lang="zh-CN" altLang="en-US" sz="2000">
                <a:solidFill>
                  <a:srgbClr val="FF0000"/>
                </a:solidFill>
              </a:endParaRPr>
            </a:p>
          </p:txBody>
        </p:sp>
        <p:sp>
          <p:nvSpPr>
            <p:cNvPr id="11" name="Line 10"/>
            <p:cNvSpPr>
              <a:spLocks noChangeShapeType="1"/>
            </p:cNvSpPr>
            <p:nvPr/>
          </p:nvSpPr>
          <p:spPr bwMode="auto">
            <a:xfrm>
              <a:off x="970" y="1654"/>
              <a:ext cx="1584"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2" name="Line 11"/>
            <p:cNvSpPr>
              <a:spLocks noChangeShapeType="1"/>
            </p:cNvSpPr>
            <p:nvPr/>
          </p:nvSpPr>
          <p:spPr bwMode="auto">
            <a:xfrm>
              <a:off x="970" y="2154"/>
              <a:ext cx="1584"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3" name="Line 12"/>
            <p:cNvSpPr>
              <a:spLocks noChangeShapeType="1"/>
            </p:cNvSpPr>
            <p:nvPr/>
          </p:nvSpPr>
          <p:spPr bwMode="auto">
            <a:xfrm>
              <a:off x="970" y="2654"/>
              <a:ext cx="1584"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 name="Line 13"/>
            <p:cNvSpPr>
              <a:spLocks noChangeShapeType="1"/>
            </p:cNvSpPr>
            <p:nvPr/>
          </p:nvSpPr>
          <p:spPr bwMode="auto">
            <a:xfrm>
              <a:off x="970" y="3154"/>
              <a:ext cx="1584"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5" name="Line 14"/>
            <p:cNvSpPr>
              <a:spLocks noChangeShapeType="1"/>
            </p:cNvSpPr>
            <p:nvPr/>
          </p:nvSpPr>
          <p:spPr bwMode="auto">
            <a:xfrm>
              <a:off x="970" y="3654"/>
              <a:ext cx="1584"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6" name="Line 15"/>
            <p:cNvSpPr>
              <a:spLocks noChangeShapeType="1"/>
            </p:cNvSpPr>
            <p:nvPr/>
          </p:nvSpPr>
          <p:spPr bwMode="auto">
            <a:xfrm>
              <a:off x="970" y="1654"/>
              <a:ext cx="0" cy="200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7" name="Line 16"/>
            <p:cNvSpPr>
              <a:spLocks noChangeShapeType="1"/>
            </p:cNvSpPr>
            <p:nvPr/>
          </p:nvSpPr>
          <p:spPr bwMode="auto">
            <a:xfrm>
              <a:off x="2554" y="1654"/>
              <a:ext cx="0" cy="200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18" name="Text Box 18"/>
          <p:cNvSpPr txBox="1">
            <a:spLocks noChangeArrowheads="1"/>
          </p:cNvSpPr>
          <p:nvPr/>
        </p:nvSpPr>
        <p:spPr bwMode="auto">
          <a:xfrm>
            <a:off x="7409702" y="1791937"/>
            <a:ext cx="1893888" cy="519113"/>
          </a:xfrm>
          <a:prstGeom prst="rect">
            <a:avLst/>
          </a:prstGeom>
          <a:gradFill rotWithShape="0">
            <a:gsLst>
              <a:gs pos="0">
                <a:schemeClr val="tx1"/>
              </a:gs>
              <a:gs pos="100000">
                <a:schemeClr val="tx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just" eaLnBrk="0" hangingPunct="0">
              <a:spcBef>
                <a:spcPct val="50000"/>
              </a:spcBef>
              <a:buClr>
                <a:schemeClr val="tx1"/>
              </a:buClr>
              <a:buSzTx/>
              <a:buFontTx/>
              <a:buNone/>
              <a:defRPr/>
            </a:pPr>
            <a:r>
              <a:rPr kumimoji="1" lang="en-US" altLang="zh-CN" sz="2800">
                <a:solidFill>
                  <a:schemeClr val="bg1"/>
                </a:solidFill>
                <a:ea typeface="黑体" panose="02010609060101010101" pitchFamily="49" charset="-122"/>
              </a:rPr>
              <a:t>Add(int)</a:t>
            </a:r>
            <a:endParaRPr kumimoji="1" lang="en-US" altLang="zh-CN" sz="2800">
              <a:solidFill>
                <a:schemeClr val="bg1"/>
              </a:solidFill>
              <a:ea typeface="黑体" panose="02010609060101010101" pitchFamily="49" charset="-122"/>
            </a:endParaRPr>
          </a:p>
        </p:txBody>
      </p:sp>
      <p:sp>
        <p:nvSpPr>
          <p:cNvPr id="19" name="Text Box 21"/>
          <p:cNvSpPr txBox="1">
            <a:spLocks noChangeArrowheads="1"/>
          </p:cNvSpPr>
          <p:nvPr/>
        </p:nvSpPr>
        <p:spPr bwMode="auto">
          <a:xfrm>
            <a:off x="7481140" y="3735037"/>
            <a:ext cx="1893887" cy="519113"/>
          </a:xfrm>
          <a:prstGeom prst="rect">
            <a:avLst/>
          </a:prstGeom>
          <a:gradFill rotWithShape="0">
            <a:gsLst>
              <a:gs pos="0">
                <a:schemeClr val="tx1"/>
              </a:gs>
              <a:gs pos="100000">
                <a:schemeClr val="tx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just" eaLnBrk="0" hangingPunct="0">
              <a:spcBef>
                <a:spcPct val="50000"/>
              </a:spcBef>
              <a:buClr>
                <a:schemeClr val="tx1"/>
              </a:buClr>
              <a:buSzTx/>
              <a:buFontTx/>
              <a:buNone/>
              <a:defRPr/>
            </a:pPr>
            <a:r>
              <a:rPr kumimoji="1" lang="en-US" altLang="zh-CN" sz="2800">
                <a:solidFill>
                  <a:schemeClr val="bg1"/>
                </a:solidFill>
                <a:ea typeface="黑体" panose="02010609060101010101" pitchFamily="49" charset="-122"/>
              </a:rPr>
              <a:t>Add(int)</a:t>
            </a:r>
            <a:endParaRPr kumimoji="1" lang="en-US" altLang="zh-CN" sz="2800">
              <a:solidFill>
                <a:schemeClr val="bg1"/>
              </a:solidFill>
              <a:ea typeface="黑体" panose="02010609060101010101" pitchFamily="49" charset="-122"/>
            </a:endParaRPr>
          </a:p>
        </p:txBody>
      </p:sp>
      <p:sp>
        <p:nvSpPr>
          <p:cNvPr id="20" name="Text Box 22"/>
          <p:cNvSpPr txBox="1">
            <a:spLocks noChangeArrowheads="1"/>
          </p:cNvSpPr>
          <p:nvPr/>
        </p:nvSpPr>
        <p:spPr bwMode="auto">
          <a:xfrm>
            <a:off x="7481140" y="2655537"/>
            <a:ext cx="1893887" cy="519113"/>
          </a:xfrm>
          <a:prstGeom prst="rect">
            <a:avLst/>
          </a:prstGeom>
          <a:gradFill rotWithShape="0">
            <a:gsLst>
              <a:gs pos="0">
                <a:schemeClr val="tx1"/>
              </a:gs>
              <a:gs pos="100000">
                <a:schemeClr val="tx1">
                  <a:gamma/>
                  <a:shade val="4627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just" eaLnBrk="0" hangingPunct="0">
              <a:spcBef>
                <a:spcPct val="50000"/>
              </a:spcBef>
              <a:buClr>
                <a:schemeClr val="tx1"/>
              </a:buClr>
              <a:buSzTx/>
              <a:buFontTx/>
              <a:buNone/>
              <a:defRPr/>
            </a:pPr>
            <a:r>
              <a:rPr kumimoji="1" lang="en-US" altLang="zh-CN" sz="2800">
                <a:solidFill>
                  <a:schemeClr val="bg1"/>
                </a:solidFill>
                <a:ea typeface="黑体" panose="02010609060101010101" pitchFamily="49" charset="-122"/>
              </a:rPr>
              <a:t>Add(int)</a:t>
            </a:r>
            <a:endParaRPr kumimoji="1" lang="en-US" altLang="zh-CN" sz="2800">
              <a:solidFill>
                <a:schemeClr val="bg1"/>
              </a:solidFill>
              <a:ea typeface="黑体" panose="02010609060101010101" pitchFamily="49" charset="-122"/>
            </a:endParaRPr>
          </a:p>
        </p:txBody>
      </p:sp>
      <p:sp>
        <p:nvSpPr>
          <p:cNvPr id="21" name="Line 23"/>
          <p:cNvSpPr>
            <a:spLocks noChangeShapeType="1"/>
          </p:cNvSpPr>
          <p:nvPr/>
        </p:nvSpPr>
        <p:spPr bwMode="auto">
          <a:xfrm flipV="1">
            <a:off x="6904877" y="2942875"/>
            <a:ext cx="576263" cy="360362"/>
          </a:xfrm>
          <a:prstGeom prst="line">
            <a:avLst/>
          </a:prstGeom>
          <a:noFill/>
          <a:ln w="635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Text Box 24"/>
          <p:cNvSpPr txBox="1">
            <a:spLocks noChangeArrowheads="1"/>
          </p:cNvSpPr>
          <p:nvPr/>
        </p:nvSpPr>
        <p:spPr bwMode="auto">
          <a:xfrm>
            <a:off x="1143840" y="4600225"/>
            <a:ext cx="74898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eaLnBrk="0" hangingPunct="0">
              <a:buChar char="n"/>
              <a:defRPr sz="3200" b="1">
                <a:solidFill>
                  <a:srgbClr val="3232C8"/>
                </a:solidFill>
                <a:latin typeface="Tahoma" panose="020B0604030504040204" pitchFamily="34" charset="0"/>
                <a:ea typeface="黑体" panose="02010609060101010101" pitchFamily="49" charset="-122"/>
              </a:defRPr>
            </a:lvl1pPr>
            <a:lvl2pPr marL="742950" indent="-285750" algn="l" eaLnBrk="0" hangingPunct="0">
              <a:buClr>
                <a:schemeClr val="hlink"/>
              </a:buClr>
              <a:buSzPct val="55000"/>
              <a:buChar char="n"/>
              <a:defRPr sz="2800">
                <a:solidFill>
                  <a:schemeClr val="tx1"/>
                </a:solidFill>
                <a:latin typeface="Tahoma" panose="020B0604030504040204" pitchFamily="34" charset="0"/>
                <a:ea typeface="宋体" panose="02010600030101010101" pitchFamily="2" charset="-122"/>
              </a:defRPr>
            </a:lvl2pPr>
            <a:lvl3pPr marL="1143000" indent="-228600" algn="l" eaLnBrk="0" hangingPunct="0">
              <a:buSzPct val="50000"/>
              <a:buChar char="n"/>
              <a:defRPr sz="2400">
                <a:solidFill>
                  <a:schemeClr val="tx1"/>
                </a:solidFill>
                <a:latin typeface="Tahoma" panose="020B0604030504040204" pitchFamily="34" charset="0"/>
                <a:ea typeface="宋体" panose="02010600030101010101" pitchFamily="2" charset="-122"/>
              </a:defRPr>
            </a:lvl3pPr>
            <a:lvl4pPr marL="1600200" indent="-228600" algn="l" eaLnBrk="0" hangingPunct="0">
              <a:buClr>
                <a:schemeClr val="accent2"/>
              </a:buClr>
              <a:buSzPct val="55000"/>
              <a:buChar char="n"/>
              <a:defRPr sz="2000">
                <a:solidFill>
                  <a:schemeClr val="tx1"/>
                </a:solidFill>
                <a:latin typeface="Tahoma" panose="020B0604030504040204" pitchFamily="34" charset="0"/>
                <a:ea typeface="宋体" panose="02010600030101010101" pitchFamily="2" charset="-122"/>
              </a:defRPr>
            </a:lvl4pPr>
            <a:lvl5pPr marL="2057400" indent="-228600" algn="l" eaLnBrk="0" hangingPunct="0">
              <a:buClr>
                <a:schemeClr val="accent1"/>
              </a:buClr>
              <a:buSzPct val="50000"/>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a:t>   </a:t>
            </a:r>
            <a:r>
              <a:rPr lang="zh-CN" altLang="en-US"/>
              <a:t>函数的调用通过指针来完成，可以在运行时根据需要改变其执行的代码！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6.4.1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虚函数的定义</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09600" y="856357"/>
            <a:ext cx="10972799" cy="6001643"/>
          </a:xfrm>
          <a:prstGeom prst="rect">
            <a:avLst/>
          </a:prstGeom>
          <a:noFill/>
        </p:spPr>
        <p:txBody>
          <a:bodyPr wrap="square" rtlCol="0">
            <a:spAutoFit/>
          </a:bodyPr>
          <a:lstStyle/>
          <a:p>
            <a:r>
              <a:rPr lang="en-US" altLang="zh-CN" sz="2400" dirty="0">
                <a:solidFill>
                  <a:prstClr val="black"/>
                </a:solidFill>
                <a:latin typeface="宋体" panose="02010600030101010101" pitchFamily="2" charset="-122"/>
              </a:rPr>
              <a:t> </a:t>
            </a:r>
            <a:r>
              <a:rPr lang="en-US" altLang="zh-CN" sz="2400" dirty="0" smtClean="0">
                <a:solidFill>
                  <a:prstClr val="black"/>
                </a:solidFill>
                <a:latin typeface="宋体" panose="02010600030101010101" pitchFamily="2" charset="-122"/>
              </a:rPr>
              <a:t>   </a:t>
            </a:r>
            <a:r>
              <a:rPr lang="zh-CN" altLang="zh-CN" sz="2400" dirty="0" smtClean="0">
                <a:solidFill>
                  <a:prstClr val="black"/>
                </a:solidFill>
                <a:latin typeface="宋体" panose="02010600030101010101" pitchFamily="2" charset="-122"/>
              </a:rPr>
              <a:t>虚</a:t>
            </a:r>
            <a:r>
              <a:rPr lang="zh-CN" altLang="zh-CN" sz="2400" dirty="0">
                <a:solidFill>
                  <a:prstClr val="black"/>
                </a:solidFill>
                <a:latin typeface="宋体" panose="02010600030101010101" pitchFamily="2" charset="-122"/>
              </a:rPr>
              <a:t>函数的定义是在基类中进行的，它是在某</a:t>
            </a:r>
            <a:r>
              <a:rPr lang="zh-CN" altLang="zh-CN" sz="2400" dirty="0">
                <a:solidFill>
                  <a:srgbClr val="FF0000"/>
                </a:solidFill>
                <a:latin typeface="宋体" panose="02010600030101010101" pitchFamily="2" charset="-122"/>
              </a:rPr>
              <a:t>基类</a:t>
            </a:r>
            <a:r>
              <a:rPr lang="zh-CN" altLang="zh-CN" sz="2400" dirty="0">
                <a:solidFill>
                  <a:prstClr val="black"/>
                </a:solidFill>
                <a:latin typeface="宋体" panose="02010600030101010101" pitchFamily="2" charset="-122"/>
              </a:rPr>
              <a:t>中声明为 virtual 并在一个或多个</a:t>
            </a:r>
            <a:r>
              <a:rPr lang="zh-CN" altLang="zh-CN" sz="2400" dirty="0">
                <a:solidFill>
                  <a:srgbClr val="FF0000"/>
                </a:solidFill>
                <a:latin typeface="宋体" panose="02010600030101010101" pitchFamily="2" charset="-122"/>
              </a:rPr>
              <a:t>派生类</a:t>
            </a:r>
            <a:r>
              <a:rPr lang="zh-CN" altLang="zh-CN" sz="2400" dirty="0">
                <a:solidFill>
                  <a:prstClr val="black"/>
                </a:solidFill>
                <a:latin typeface="宋体" panose="02010600030101010101" pitchFamily="2" charset="-122"/>
              </a:rPr>
              <a:t>中被重新定义的</a:t>
            </a:r>
            <a:r>
              <a:rPr lang="zh-CN" altLang="zh-CN" sz="2400" dirty="0">
                <a:solidFill>
                  <a:prstClr val="black"/>
                </a:solidFill>
                <a:latin typeface="宋体" panose="02010600030101010101" pitchFamily="2" charset="-122"/>
                <a:hlinkClick r:id="rId1"/>
              </a:rPr>
              <a:t>成员函数</a:t>
            </a:r>
            <a:r>
              <a:rPr lang="zh-CN" altLang="zh-CN" sz="2400" dirty="0">
                <a:solidFill>
                  <a:prstClr val="black"/>
                </a:solidFill>
                <a:latin typeface="宋体" panose="02010600030101010101" pitchFamily="2" charset="-122"/>
              </a:rPr>
              <a:t>。</a:t>
            </a:r>
            <a:endParaRPr lang="zh-CN" altLang="zh-CN" sz="2400" dirty="0">
              <a:solidFill>
                <a:prstClr val="black"/>
              </a:solidFill>
              <a:latin typeface="宋体" panose="02010600030101010101" pitchFamily="2" charset="-122"/>
            </a:endParaRPr>
          </a:p>
          <a:p>
            <a:r>
              <a:rPr lang="zh-CN" altLang="zh-CN" sz="2400" dirty="0">
                <a:solidFill>
                  <a:prstClr val="black"/>
                </a:solidFill>
                <a:latin typeface="宋体" panose="02010600030101010101" pitchFamily="2" charset="-122"/>
              </a:rPr>
              <a:t>虚函数是一个成员函数，在基类的类定义中定义虚函数的一般形式：</a:t>
            </a:r>
            <a:endParaRPr lang="zh-CN" altLang="zh-CN" sz="2400" dirty="0">
              <a:solidFill>
                <a:prstClr val="black"/>
              </a:solidFill>
              <a:latin typeface="宋体" panose="02010600030101010101" pitchFamily="2" charset="-122"/>
            </a:endParaRPr>
          </a:p>
          <a:p>
            <a:r>
              <a:rPr lang="en-US" altLang="zh-CN" sz="2400" b="1" dirty="0">
                <a:solidFill>
                  <a:prstClr val="black"/>
                </a:solidFill>
                <a:latin typeface="宋体" panose="02010600030101010101" pitchFamily="2" charset="-122"/>
              </a:rPr>
              <a:t>    </a:t>
            </a:r>
            <a:r>
              <a:rPr lang="en-US" altLang="zh-CN" sz="2400" b="1" dirty="0" smtClean="0">
                <a:solidFill>
                  <a:prstClr val="black"/>
                </a:solidFill>
                <a:latin typeface="宋体" panose="02010600030101010101" pitchFamily="2" charset="-122"/>
              </a:rPr>
              <a:t>class </a:t>
            </a:r>
            <a:r>
              <a:rPr lang="zh-CN" altLang="en-US" sz="2400" b="1" dirty="0" smtClean="0">
                <a:solidFill>
                  <a:srgbClr val="FF0000"/>
                </a:solidFill>
                <a:latin typeface="宋体" panose="02010600030101010101" pitchFamily="2" charset="-122"/>
              </a:rPr>
              <a:t>基类</a:t>
            </a:r>
            <a:r>
              <a:rPr lang="zh-CN" altLang="zh-CN" sz="2400" b="1" dirty="0" smtClean="0">
                <a:solidFill>
                  <a:srgbClr val="FF0000"/>
                </a:solidFill>
                <a:latin typeface="宋体" panose="02010600030101010101" pitchFamily="2" charset="-122"/>
              </a:rPr>
              <a:t>名</a:t>
            </a:r>
            <a:r>
              <a:rPr lang="en-US" altLang="zh-CN" sz="2400" b="1" dirty="0">
                <a:solidFill>
                  <a:prstClr val="black"/>
                </a:solidFill>
                <a:latin typeface="宋体" panose="02010600030101010101" pitchFamily="2" charset="-122"/>
              </a:rPr>
              <a:t>{</a:t>
            </a:r>
            <a:endParaRPr lang="zh-CN" altLang="zh-CN" sz="2400" b="1" dirty="0">
              <a:solidFill>
                <a:prstClr val="black"/>
              </a:solidFill>
              <a:latin typeface="宋体" panose="02010600030101010101" pitchFamily="2" charset="-122"/>
            </a:endParaRPr>
          </a:p>
          <a:p>
            <a:r>
              <a:rPr lang="en-US" altLang="zh-CN" sz="2400" b="1" dirty="0">
                <a:solidFill>
                  <a:prstClr val="black"/>
                </a:solidFill>
                <a:latin typeface="宋体" panose="02010600030101010101" pitchFamily="2" charset="-122"/>
              </a:rPr>
              <a:t>           .......</a:t>
            </a:r>
            <a:endParaRPr lang="zh-CN" altLang="zh-CN" sz="2400" b="1" dirty="0">
              <a:solidFill>
                <a:prstClr val="black"/>
              </a:solidFill>
              <a:latin typeface="宋体" panose="02010600030101010101" pitchFamily="2" charset="-122"/>
            </a:endParaRPr>
          </a:p>
          <a:p>
            <a:r>
              <a:rPr lang="en-US" altLang="zh-CN" sz="2400" b="1" dirty="0">
                <a:solidFill>
                  <a:prstClr val="black"/>
                </a:solidFill>
                <a:latin typeface="宋体" panose="02010600030101010101" pitchFamily="2" charset="-122"/>
              </a:rPr>
              <a:t>           </a:t>
            </a:r>
            <a:r>
              <a:rPr lang="en-US" altLang="zh-CN" sz="2400" b="1" dirty="0">
                <a:solidFill>
                  <a:srgbClr val="FF0000"/>
                </a:solidFill>
                <a:latin typeface="宋体" panose="02010600030101010101" pitchFamily="2" charset="-122"/>
              </a:rPr>
              <a:t>virtual</a:t>
            </a:r>
            <a:r>
              <a:rPr lang="en-US" altLang="zh-CN" sz="2400" b="1" dirty="0">
                <a:solidFill>
                  <a:prstClr val="black"/>
                </a:solidFill>
                <a:latin typeface="宋体" panose="02010600030101010101" pitchFamily="2" charset="-122"/>
              </a:rPr>
              <a:t> </a:t>
            </a:r>
            <a:r>
              <a:rPr lang="zh-CN" altLang="zh-CN" sz="2400" b="1" dirty="0">
                <a:solidFill>
                  <a:prstClr val="black"/>
                </a:solidFill>
                <a:latin typeface="宋体" panose="02010600030101010101" pitchFamily="2" charset="-122"/>
              </a:rPr>
              <a:t>返回值类型 将要</a:t>
            </a:r>
            <a:r>
              <a:rPr lang="zh-CN" altLang="zh-CN" sz="2400" b="1" dirty="0" smtClean="0">
                <a:solidFill>
                  <a:prstClr val="black"/>
                </a:solidFill>
                <a:latin typeface="宋体" panose="02010600030101010101" pitchFamily="2" charset="-122"/>
              </a:rPr>
              <a:t>在</a:t>
            </a:r>
            <a:r>
              <a:rPr lang="zh-CN" altLang="en-US" sz="2400" b="1" dirty="0" smtClean="0">
                <a:solidFill>
                  <a:srgbClr val="FF0000"/>
                </a:solidFill>
                <a:latin typeface="宋体" panose="02010600030101010101" pitchFamily="2" charset="-122"/>
              </a:rPr>
              <a:t>派生类</a:t>
            </a:r>
            <a:r>
              <a:rPr lang="zh-CN" altLang="zh-CN" sz="2400" b="1" dirty="0" smtClean="0">
                <a:solidFill>
                  <a:prstClr val="black"/>
                </a:solidFill>
                <a:latin typeface="宋体" panose="02010600030101010101" pitchFamily="2" charset="-122"/>
              </a:rPr>
              <a:t>中</a:t>
            </a:r>
            <a:r>
              <a:rPr lang="zh-CN" altLang="en-US" sz="2400" b="1" dirty="0">
                <a:solidFill>
                  <a:srgbClr val="FF0000"/>
                </a:solidFill>
                <a:latin typeface="宋体" panose="02010600030101010101" pitchFamily="2" charset="-122"/>
              </a:rPr>
              <a:t>重载</a:t>
            </a:r>
            <a:r>
              <a:rPr lang="zh-CN" altLang="zh-CN" sz="2400" b="1" dirty="0" smtClean="0">
                <a:solidFill>
                  <a:prstClr val="black"/>
                </a:solidFill>
                <a:latin typeface="宋体" panose="02010600030101010101" pitchFamily="2" charset="-122"/>
              </a:rPr>
              <a:t>的</a:t>
            </a:r>
            <a:r>
              <a:rPr lang="zh-CN" altLang="zh-CN" sz="2400" b="1" dirty="0">
                <a:solidFill>
                  <a:prstClr val="black"/>
                </a:solidFill>
                <a:latin typeface="宋体" panose="02010600030101010101" pitchFamily="2" charset="-122"/>
              </a:rPr>
              <a:t>函数名（</a:t>
            </a:r>
            <a:r>
              <a:rPr lang="en-US" altLang="zh-CN" sz="2400" b="1" dirty="0">
                <a:solidFill>
                  <a:srgbClr val="FF0000"/>
                </a:solidFill>
                <a:latin typeface="宋体" panose="02010600030101010101" pitchFamily="2" charset="-122"/>
              </a:rPr>
              <a:t>参数列表</a:t>
            </a:r>
            <a:r>
              <a:rPr lang="zh-CN" altLang="zh-CN" sz="2400" b="1" dirty="0">
                <a:solidFill>
                  <a:prstClr val="black"/>
                </a:solidFill>
                <a:latin typeface="宋体" panose="02010600030101010101" pitchFamily="2" charset="-122"/>
              </a:rPr>
              <a:t>）；</a:t>
            </a:r>
            <a:endParaRPr lang="zh-CN" altLang="zh-CN" sz="2400" b="1" dirty="0">
              <a:solidFill>
                <a:prstClr val="black"/>
              </a:solidFill>
              <a:latin typeface="宋体" panose="02010600030101010101" pitchFamily="2" charset="-122"/>
            </a:endParaRPr>
          </a:p>
          <a:p>
            <a:r>
              <a:rPr lang="en-US" altLang="zh-CN" sz="2400" b="1" dirty="0">
                <a:solidFill>
                  <a:prstClr val="black"/>
                </a:solidFill>
                <a:latin typeface="宋体" panose="02010600030101010101" pitchFamily="2" charset="-122"/>
              </a:rPr>
              <a:t>     }</a:t>
            </a:r>
            <a:r>
              <a:rPr lang="zh-CN" altLang="zh-CN" sz="2400" b="1" dirty="0">
                <a:solidFill>
                  <a:prstClr val="black"/>
                </a:solidFill>
                <a:latin typeface="宋体" panose="02010600030101010101" pitchFamily="2" charset="-122"/>
              </a:rPr>
              <a:t>；</a:t>
            </a:r>
            <a:endParaRPr lang="zh-CN" altLang="zh-CN" sz="2400" b="1" dirty="0">
              <a:solidFill>
                <a:prstClr val="black"/>
              </a:solidFill>
              <a:latin typeface="宋体" panose="02010600030101010101" pitchFamily="2" charset="-122"/>
            </a:endParaRPr>
          </a:p>
          <a:p>
            <a:r>
              <a:rPr lang="zh-CN" altLang="zh-CN" sz="2400" dirty="0">
                <a:solidFill>
                  <a:prstClr val="black"/>
                </a:solidFill>
                <a:latin typeface="宋体" panose="02010600030101010101" pitchFamily="2" charset="-122"/>
              </a:rPr>
              <a:t>例如，将类</a:t>
            </a:r>
            <a:r>
              <a:rPr lang="en-US" altLang="zh-CN" sz="2400" dirty="0">
                <a:solidFill>
                  <a:prstClr val="black"/>
                </a:solidFill>
                <a:latin typeface="宋体" panose="02010600030101010101" pitchFamily="2" charset="-122"/>
              </a:rPr>
              <a:t>Student </a:t>
            </a:r>
            <a:r>
              <a:rPr lang="zh-CN" altLang="zh-CN" sz="2400" dirty="0">
                <a:solidFill>
                  <a:prstClr val="black"/>
                </a:solidFill>
                <a:latin typeface="宋体" panose="02010600030101010101" pitchFamily="2" charset="-122"/>
              </a:rPr>
              <a:t>中的</a:t>
            </a:r>
            <a:r>
              <a:rPr lang="en-US" altLang="zh-CN" sz="2400" dirty="0">
                <a:solidFill>
                  <a:prstClr val="black"/>
                </a:solidFill>
                <a:latin typeface="宋体" panose="02010600030101010101" pitchFamily="2" charset="-122"/>
              </a:rPr>
              <a:t>display()</a:t>
            </a:r>
            <a:r>
              <a:rPr lang="zh-CN" altLang="zh-CN" sz="2400" dirty="0">
                <a:solidFill>
                  <a:prstClr val="black"/>
                </a:solidFill>
                <a:latin typeface="宋体" panose="02010600030101010101" pitchFamily="2" charset="-122"/>
              </a:rPr>
              <a:t>成员函数定义为虚函数：</a:t>
            </a:r>
            <a:endParaRPr lang="zh-CN" altLang="zh-CN" sz="2400" dirty="0">
              <a:solidFill>
                <a:prstClr val="black"/>
              </a:solidFill>
              <a:latin typeface="宋体" panose="02010600030101010101" pitchFamily="2" charset="-122"/>
            </a:endParaRPr>
          </a:p>
          <a:p>
            <a:r>
              <a:rPr lang="en-US" altLang="zh-CN" sz="2400" dirty="0">
                <a:solidFill>
                  <a:prstClr val="black"/>
                </a:solidFill>
                <a:latin typeface="宋体" panose="02010600030101010101" pitchFamily="2" charset="-122"/>
              </a:rPr>
              <a:t>   class Student {</a:t>
            </a:r>
            <a:endParaRPr lang="zh-CN" altLang="zh-CN" sz="2400" dirty="0">
              <a:solidFill>
                <a:prstClr val="black"/>
              </a:solidFill>
              <a:latin typeface="宋体" panose="02010600030101010101" pitchFamily="2" charset="-122"/>
            </a:endParaRPr>
          </a:p>
          <a:p>
            <a:r>
              <a:rPr lang="en-US" altLang="zh-CN" sz="2400" dirty="0">
                <a:solidFill>
                  <a:prstClr val="black"/>
                </a:solidFill>
                <a:latin typeface="宋体" panose="02010600030101010101" pitchFamily="2" charset="-122"/>
              </a:rPr>
              <a:t>       virtual void display(); //</a:t>
            </a:r>
            <a:r>
              <a:rPr lang="zh-CN" altLang="zh-CN" sz="2400" dirty="0">
                <a:solidFill>
                  <a:prstClr val="black"/>
                </a:solidFill>
                <a:latin typeface="宋体" panose="02010600030101010101" pitchFamily="2" charset="-122"/>
              </a:rPr>
              <a:t>定义虚函数</a:t>
            </a:r>
            <a:endParaRPr lang="zh-CN" altLang="zh-CN" sz="2400" dirty="0">
              <a:solidFill>
                <a:prstClr val="black"/>
              </a:solidFill>
              <a:latin typeface="宋体" panose="02010600030101010101" pitchFamily="2" charset="-122"/>
            </a:endParaRPr>
          </a:p>
          <a:p>
            <a:r>
              <a:rPr lang="en-US" altLang="zh-CN" sz="2400" dirty="0">
                <a:solidFill>
                  <a:prstClr val="black"/>
                </a:solidFill>
                <a:latin typeface="宋体" panose="02010600030101010101" pitchFamily="2" charset="-122"/>
              </a:rPr>
              <a:t>       </a:t>
            </a:r>
            <a:r>
              <a:rPr lang="zh-CN" altLang="zh-CN" sz="2400" dirty="0" smtClean="0">
                <a:solidFill>
                  <a:prstClr val="black"/>
                </a:solidFill>
                <a:latin typeface="宋体" panose="02010600030101010101" pitchFamily="2" charset="-122"/>
              </a:rPr>
              <a:t>}</a:t>
            </a:r>
            <a:endParaRPr lang="en-US" altLang="zh-CN" sz="2400" dirty="0" smtClean="0">
              <a:solidFill>
                <a:prstClr val="black"/>
              </a:solidFill>
              <a:latin typeface="宋体" panose="02010600030101010101" pitchFamily="2" charset="-122"/>
            </a:endParaRPr>
          </a:p>
          <a:p>
            <a:r>
              <a:rPr lang="en-US" altLang="zh-CN" sz="2400" dirty="0" smtClean="0">
                <a:solidFill>
                  <a:prstClr val="black"/>
                </a:solidFill>
                <a:latin typeface="宋体" panose="02010600030101010101" pitchFamily="2" charset="-122"/>
              </a:rPr>
              <a:t>    </a:t>
            </a:r>
            <a:r>
              <a:rPr lang="zh-CN" altLang="zh-CN" sz="2400" dirty="0" smtClean="0">
                <a:solidFill>
                  <a:prstClr val="black"/>
                </a:solidFill>
                <a:latin typeface="宋体" panose="02010600030101010101" pitchFamily="2" charset="-122"/>
              </a:rPr>
              <a:t>当</a:t>
            </a:r>
            <a:r>
              <a:rPr lang="zh-CN" altLang="zh-CN" sz="2400" dirty="0">
                <a:solidFill>
                  <a:prstClr val="black"/>
                </a:solidFill>
                <a:latin typeface="宋体" panose="02010600030101010101" pitchFamily="2" charset="-122"/>
              </a:rPr>
              <a:t>基类中的某个成员函数被声明为虚函数后，它就可以</a:t>
            </a:r>
            <a:r>
              <a:rPr lang="zh-CN" altLang="zh-CN" sz="2400" dirty="0">
                <a:solidFill>
                  <a:prstClr val="black"/>
                </a:solidFill>
                <a:highlight>
                  <a:srgbClr val="FFFF00"/>
                </a:highlight>
                <a:latin typeface="宋体" panose="02010600030101010101" pitchFamily="2" charset="-122"/>
              </a:rPr>
              <a:t>在基类的派生类中对虚函数重新定义</a:t>
            </a:r>
            <a:r>
              <a:rPr lang="zh-CN" altLang="zh-CN" sz="2400" dirty="0">
                <a:solidFill>
                  <a:prstClr val="black"/>
                </a:solidFill>
                <a:latin typeface="宋体" panose="02010600030101010101" pitchFamily="2" charset="-122"/>
              </a:rPr>
              <a:t>。在派生类中重新定义的函数应与虚函数具有</a:t>
            </a:r>
            <a:r>
              <a:rPr lang="zh-CN" altLang="zh-CN" sz="2400" dirty="0">
                <a:solidFill>
                  <a:prstClr val="black"/>
                </a:solidFill>
                <a:highlight>
                  <a:srgbClr val="FFFF00"/>
                </a:highlight>
                <a:latin typeface="宋体" panose="02010600030101010101" pitchFamily="2" charset="-122"/>
              </a:rPr>
              <a:t>相同的形参个数和形参类型</a:t>
            </a:r>
            <a:r>
              <a:rPr lang="zh-CN" altLang="zh-CN" sz="2400" dirty="0">
                <a:solidFill>
                  <a:prstClr val="black"/>
                </a:solidFill>
                <a:latin typeface="宋体" panose="02010600030101010101" pitchFamily="2" charset="-122"/>
              </a:rPr>
              <a:t>。以</a:t>
            </a:r>
            <a:r>
              <a:rPr lang="zh-CN" altLang="zh-CN" sz="2400" dirty="0">
                <a:solidFill>
                  <a:srgbClr val="FF0000"/>
                </a:solidFill>
                <a:latin typeface="宋体" panose="02010600030101010101" pitchFamily="2" charset="-122"/>
              </a:rPr>
              <a:t>实现统一的接口，不同的定义过程</a:t>
            </a:r>
            <a:r>
              <a:rPr lang="zh-CN" altLang="zh-CN" sz="2400" dirty="0">
                <a:solidFill>
                  <a:prstClr val="black"/>
                </a:solidFill>
                <a:latin typeface="宋体" panose="02010600030101010101" pitchFamily="2" charset="-122"/>
              </a:rPr>
              <a:t>。如果在</a:t>
            </a:r>
            <a:r>
              <a:rPr lang="zh-CN" altLang="zh-CN" sz="2400" dirty="0">
                <a:solidFill>
                  <a:srgbClr val="FF0000"/>
                </a:solidFill>
                <a:latin typeface="宋体" panose="02010600030101010101" pitchFamily="2" charset="-122"/>
              </a:rPr>
              <a:t>派生类中没有对虚函数重新定义，则它继承其基类的虚函数</a:t>
            </a:r>
            <a:r>
              <a:rPr lang="zh-CN" altLang="zh-CN" sz="2400" dirty="0">
                <a:solidFill>
                  <a:prstClr val="black"/>
                </a:solidFill>
                <a:latin typeface="宋体" panose="02010600030101010101" pitchFamily="2" charset="-122"/>
              </a:rPr>
              <a:t>。当程序发现虚函数名前的关键字virtual后，会自动将其作为动态联编处理，即在程序运行时动态地</a:t>
            </a:r>
            <a:r>
              <a:rPr lang="zh-CN" altLang="zh-CN" sz="2400" dirty="0">
                <a:solidFill>
                  <a:prstClr val="black"/>
                </a:solidFill>
                <a:highlight>
                  <a:srgbClr val="FFFF00"/>
                </a:highlight>
                <a:latin typeface="宋体" panose="02010600030101010101" pitchFamily="2" charset="-122"/>
              </a:rPr>
              <a:t>选择合适的成员函数</a:t>
            </a:r>
            <a:r>
              <a:rPr lang="zh-CN" altLang="zh-CN" sz="2400" dirty="0" smtClean="0">
                <a:solidFill>
                  <a:prstClr val="black"/>
                </a:solidFill>
                <a:latin typeface="宋体" panose="02010600030101010101" pitchFamily="2" charset="-122"/>
              </a:rPr>
              <a:t>。</a:t>
            </a:r>
            <a:endParaRPr lang="zh-CN" altLang="zh-CN" sz="2400" dirty="0">
              <a:solidFill>
                <a:prstClr val="black"/>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6.4.1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虚函数的定义</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890510" y="925203"/>
            <a:ext cx="10940934" cy="4432300"/>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r>
              <a:rPr lang="zh-CN" altLang="en-US" sz="3200" dirty="0" smtClean="0">
                <a:solidFill>
                  <a:schemeClr val="hlink"/>
                </a:solidFill>
              </a:rPr>
              <a:t>定义</a:t>
            </a:r>
            <a:r>
              <a:rPr lang="zh-CN" altLang="en-US" sz="3200" dirty="0" smtClean="0">
                <a:solidFill>
                  <a:schemeClr val="tx2"/>
                </a:solidFill>
              </a:rPr>
              <a:t>：在类中用</a:t>
            </a:r>
            <a:r>
              <a:rPr lang="en-US" altLang="zh-CN" sz="3200" dirty="0" smtClean="0">
                <a:solidFill>
                  <a:schemeClr val="tx2"/>
                </a:solidFill>
              </a:rPr>
              <a:t>virtual</a:t>
            </a:r>
            <a:r>
              <a:rPr lang="zh-CN" altLang="en-US" sz="3200" dirty="0" smtClean="0">
                <a:solidFill>
                  <a:schemeClr val="tx2"/>
                </a:solidFill>
              </a:rPr>
              <a:t>关键字修饰，可以在派生类中重新定义（多态）</a:t>
            </a:r>
            <a:endParaRPr lang="zh-CN" altLang="en-US" sz="3200" dirty="0" smtClean="0">
              <a:solidFill>
                <a:schemeClr val="tx2"/>
              </a:solidFill>
            </a:endParaRPr>
          </a:p>
          <a:p>
            <a:r>
              <a:rPr lang="zh-CN" altLang="en-US" sz="3200" dirty="0" smtClean="0">
                <a:solidFill>
                  <a:schemeClr val="hlink"/>
                </a:solidFill>
              </a:rPr>
              <a:t>注意</a:t>
            </a:r>
            <a:r>
              <a:rPr lang="zh-CN" altLang="en-US" sz="3200" dirty="0" smtClean="0">
                <a:solidFill>
                  <a:schemeClr val="tx2"/>
                </a:solidFill>
              </a:rPr>
              <a:t>：在派生类中</a:t>
            </a:r>
            <a:r>
              <a:rPr lang="zh-CN" altLang="en-US" sz="3200" dirty="0" smtClean="0">
                <a:solidFill>
                  <a:schemeClr val="tx2"/>
                </a:solidFill>
                <a:highlight>
                  <a:srgbClr val="FFFF00"/>
                </a:highlight>
              </a:rPr>
              <a:t>重新定义（重载）时</a:t>
            </a:r>
            <a:r>
              <a:rPr lang="zh-CN" altLang="en-US" sz="3200" dirty="0" smtClean="0">
                <a:solidFill>
                  <a:schemeClr val="tx2"/>
                </a:solidFill>
              </a:rPr>
              <a:t>，其函数原型，包括返回类型、函数名、参数个数与参数类型及其顺序，都必须</a:t>
            </a:r>
            <a:r>
              <a:rPr lang="zh-CN" altLang="en-US" sz="3200" dirty="0" smtClean="0">
                <a:solidFill>
                  <a:schemeClr val="tx2"/>
                </a:solidFill>
                <a:highlight>
                  <a:srgbClr val="FFFF00"/>
                </a:highlight>
              </a:rPr>
              <a:t>与基类中的原型相同</a:t>
            </a:r>
            <a:r>
              <a:rPr lang="zh-CN" altLang="en-US" sz="3200" dirty="0" smtClean="0">
                <a:solidFill>
                  <a:schemeClr val="tx2"/>
                </a:solidFill>
              </a:rPr>
              <a:t>。</a:t>
            </a:r>
            <a:endParaRPr lang="zh-CN" altLang="en-US" sz="3200" dirty="0" smtClean="0">
              <a:solidFill>
                <a:schemeClr val="tx2"/>
              </a:solidFill>
            </a:endParaRPr>
          </a:p>
          <a:p>
            <a:r>
              <a:rPr lang="zh-CN" altLang="en-US" sz="3200" dirty="0" smtClean="0">
                <a:solidFill>
                  <a:schemeClr val="hlink"/>
                </a:solidFill>
              </a:rPr>
              <a:t>原因</a:t>
            </a:r>
            <a:r>
              <a:rPr lang="zh-CN" altLang="en-US" sz="3200" dirty="0" smtClean="0">
                <a:solidFill>
                  <a:schemeClr val="tx2"/>
                </a:solidFill>
              </a:rPr>
              <a:t>：</a:t>
            </a:r>
            <a:r>
              <a:rPr lang="zh-CN" altLang="en-US" sz="3200" dirty="0" smtClean="0">
                <a:solidFill>
                  <a:schemeClr val="tx2"/>
                </a:solidFill>
                <a:highlight>
                  <a:srgbClr val="FFFF00"/>
                </a:highlight>
              </a:rPr>
              <a:t>虚函数用函数指针实现</a:t>
            </a:r>
            <a:endParaRPr lang="zh-CN" altLang="en-US" sz="3200" dirty="0" smtClean="0">
              <a:solidFill>
                <a:schemeClr val="tx2"/>
              </a:solidFill>
            </a:endParaRPr>
          </a:p>
          <a:p>
            <a:endParaRPr lang="en-US" altLang="zh-CN"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6.4.1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虚函数</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的定义</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Content Placeholder 2"/>
          <p:cNvSpPr txBox="1"/>
          <p:nvPr/>
        </p:nvSpPr>
        <p:spPr>
          <a:xfrm>
            <a:off x="630621" y="1102178"/>
            <a:ext cx="11039130" cy="5415710"/>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buFont typeface="Wingdings 2" panose="05020102010507070707" pitchFamily="18" charset="2"/>
              <a:buNone/>
            </a:pPr>
            <a:r>
              <a:rPr lang="en-US" altLang="zh-CN" sz="2800" b="1" dirty="0">
                <a:solidFill>
                  <a:prstClr val="black"/>
                </a:solidFill>
              </a:rPr>
              <a:t>	</a:t>
            </a:r>
            <a:r>
              <a:rPr lang="en-US" altLang="zh-CN" sz="2800" b="1" dirty="0" smtClean="0">
                <a:solidFill>
                  <a:prstClr val="black"/>
                </a:solidFill>
              </a:rPr>
              <a:t>	</a:t>
            </a:r>
            <a:r>
              <a:rPr lang="zh-CN" altLang="en-US" sz="2800" b="1" dirty="0" smtClean="0">
                <a:solidFill>
                  <a:prstClr val="black"/>
                </a:solidFill>
              </a:rPr>
              <a:t>虚函数的作用是允许在派生类中重新定义与基类同名的函数，并且可以通过基类指针或引用来访问派生类中的同名函数。</a:t>
            </a:r>
            <a:endParaRPr lang="en-US" altLang="zh-CN" sz="2800" b="1" dirty="0" smtClean="0">
              <a:solidFill>
                <a:prstClr val="black"/>
              </a:solidFill>
            </a:endParaRPr>
          </a:p>
          <a:p>
            <a:pPr>
              <a:buFont typeface="Wingdings 2" panose="05020102010507070707" pitchFamily="18" charset="2"/>
              <a:buNone/>
            </a:pPr>
            <a:r>
              <a:rPr lang="en-US" altLang="zh-CN" sz="2800" b="1" dirty="0">
                <a:solidFill>
                  <a:prstClr val="black"/>
                </a:solidFill>
              </a:rPr>
              <a:t>	</a:t>
            </a:r>
            <a:r>
              <a:rPr lang="en-US" altLang="zh-CN" sz="2800" b="1" dirty="0" smtClean="0">
                <a:solidFill>
                  <a:prstClr val="black"/>
                </a:solidFill>
              </a:rPr>
              <a:t>【</a:t>
            </a:r>
            <a:r>
              <a:rPr lang="zh-CN" altLang="en-US" sz="2800" b="1" dirty="0" smtClean="0">
                <a:solidFill>
                  <a:prstClr val="black"/>
                </a:solidFill>
              </a:rPr>
              <a:t>例</a:t>
            </a:r>
            <a:r>
              <a:rPr lang="en-US" altLang="zh-CN" sz="2800" b="1" dirty="0" smtClean="0">
                <a:solidFill>
                  <a:prstClr val="black"/>
                </a:solidFill>
              </a:rPr>
              <a:t>6-11】</a:t>
            </a:r>
            <a:r>
              <a:rPr lang="zh-CN" altLang="en-US" sz="2800" b="1" dirty="0" smtClean="0">
                <a:solidFill>
                  <a:prstClr val="black"/>
                </a:solidFill>
              </a:rPr>
              <a:t>基类与派生类中有同名函数</a:t>
            </a:r>
            <a:endParaRPr lang="en-US" altLang="zh-CN" sz="2800" b="1" dirty="0" smtClean="0">
              <a:solidFill>
                <a:prstClr val="black"/>
              </a:solidFill>
            </a:endParaRPr>
          </a:p>
          <a:p>
            <a:pPr>
              <a:buFont typeface="Wingdings 2" panose="05020102010507070707" pitchFamily="18" charset="2"/>
              <a:buNone/>
            </a:pPr>
            <a:r>
              <a:rPr lang="en-US" altLang="zh-CN" sz="2000" dirty="0" smtClean="0">
                <a:solidFill>
                  <a:prstClr val="black"/>
                </a:solidFill>
              </a:rPr>
              <a:t>	</a:t>
            </a:r>
            <a:r>
              <a:rPr lang="en-US" altLang="zh-CN" sz="2000" b="1" dirty="0" smtClean="0">
                <a:solidFill>
                  <a:prstClr val="black"/>
                </a:solidFill>
                <a:latin typeface="宋体" panose="02010600030101010101" pitchFamily="2" charset="-122"/>
              </a:rPr>
              <a:t>//</a:t>
            </a:r>
            <a:r>
              <a:rPr lang="zh-CN" altLang="zh-CN" sz="2000" b="1" dirty="0" smtClean="0">
                <a:solidFill>
                  <a:prstClr val="black"/>
                </a:solidFill>
                <a:latin typeface="宋体" panose="02010600030101010101" pitchFamily="2" charset="-122"/>
              </a:rPr>
              <a:t>声明基类</a:t>
            </a:r>
            <a:r>
              <a:rPr lang="en-US" altLang="zh-CN" sz="2000" b="1" dirty="0" smtClean="0">
                <a:solidFill>
                  <a:prstClr val="black"/>
                </a:solidFill>
                <a:latin typeface="宋体" panose="02010600030101010101" pitchFamily="2" charset="-122"/>
              </a:rPr>
              <a:t>Student</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class Student</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{public:</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Student(</a:t>
            </a:r>
            <a:r>
              <a:rPr lang="en-US" altLang="zh-CN" sz="2000" b="1" dirty="0" err="1" smtClean="0">
                <a:solidFill>
                  <a:prstClr val="black"/>
                </a:solidFill>
                <a:latin typeface="宋体" panose="02010600030101010101" pitchFamily="2" charset="-122"/>
              </a:rPr>
              <a:t>int,string,float</a:t>
            </a:r>
            <a:r>
              <a:rPr lang="en-US" altLang="zh-CN" sz="2000" b="1" dirty="0" smtClean="0">
                <a:solidFill>
                  <a:prstClr val="black"/>
                </a:solidFill>
                <a:latin typeface="宋体" panose="02010600030101010101" pitchFamily="2" charset="-122"/>
              </a:rPr>
              <a:t>);</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void display();</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protected:</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int</a:t>
            </a: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num</a:t>
            </a:r>
            <a:r>
              <a:rPr lang="en-US" altLang="zh-CN" sz="2000" b="1" dirty="0" smtClean="0">
                <a:solidFill>
                  <a:prstClr val="black"/>
                </a:solidFill>
                <a:latin typeface="宋体" panose="02010600030101010101" pitchFamily="2" charset="-122"/>
              </a:rPr>
              <a:t>;</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string name;</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float score;</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a:t>
            </a:r>
            <a:endParaRPr lang="zh-CN" altLang="zh-CN" sz="2000" b="1" dirty="0" smtClean="0">
              <a:solidFill>
                <a:prstClr val="black"/>
              </a:solidFill>
              <a:latin typeface="宋体" panose="02010600030101010101" pitchFamily="2" charset="-122"/>
            </a:endParaRPr>
          </a:p>
          <a:p>
            <a:endParaRPr lang="zh-CN" altLang="en-US" dirty="0" smtClean="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653144" y="842056"/>
            <a:ext cx="8229600" cy="419100"/>
          </a:xfrm>
          <a:prstGeom prst="rect">
            <a:avLst/>
          </a:prstGeom>
        </p:spPr>
        <p:txBody>
          <a:bodyPr/>
          <a:lstStyle>
            <a:lvl1pPr algn="ctr" defTabSz="1219200" rtl="0" eaLnBrk="1" latinLnBrk="0" hangingPunct="1">
              <a:spcBef>
                <a:spcPct val="0"/>
              </a:spcBef>
              <a:buNone/>
              <a:defRPr sz="5865" kern="1200">
                <a:solidFill>
                  <a:schemeClr val="tx1"/>
                </a:solidFill>
                <a:latin typeface="+mj-lt"/>
                <a:ea typeface="+mj-ea"/>
                <a:cs typeface="+mj-cs"/>
              </a:defRPr>
            </a:lvl1pPr>
          </a:lstStyle>
          <a:p>
            <a:r>
              <a:rPr lang="en-US" altLang="zh-CN" sz="2800" b="1" dirty="0" smtClean="0">
                <a:solidFill>
                  <a:prstClr val="black"/>
                </a:solidFill>
              </a:rPr>
              <a:t>【</a:t>
            </a:r>
            <a:r>
              <a:rPr lang="zh-CN" altLang="en-US" sz="2800" b="1" dirty="0" smtClean="0">
                <a:solidFill>
                  <a:prstClr val="black"/>
                </a:solidFill>
              </a:rPr>
              <a:t>例</a:t>
            </a:r>
            <a:r>
              <a:rPr lang="en-US" altLang="zh-CN" sz="2800" b="1" dirty="0" smtClean="0">
                <a:solidFill>
                  <a:prstClr val="black"/>
                </a:solidFill>
              </a:rPr>
              <a:t>6-11】</a:t>
            </a:r>
            <a:r>
              <a:rPr lang="zh-CN" altLang="en-US" sz="2800" b="1" dirty="0" smtClean="0">
                <a:solidFill>
                  <a:prstClr val="black"/>
                </a:solidFill>
              </a:rPr>
              <a:t>基类与派生类中有同名函数</a:t>
            </a:r>
            <a:r>
              <a:rPr lang="en-US" altLang="zh-CN" sz="2800" b="1" dirty="0" smtClean="0">
                <a:solidFill>
                  <a:prstClr val="black"/>
                </a:solidFill>
              </a:rPr>
              <a:t>(</a:t>
            </a:r>
            <a:r>
              <a:rPr lang="zh-CN" altLang="en-US" sz="2800" b="1" dirty="0" smtClean="0">
                <a:solidFill>
                  <a:prstClr val="black"/>
                </a:solidFill>
              </a:rPr>
              <a:t>续</a:t>
            </a:r>
            <a:r>
              <a:rPr lang="en-US" altLang="zh-CN" sz="2800" b="1" dirty="0" smtClean="0">
                <a:solidFill>
                  <a:prstClr val="black"/>
                </a:solidFill>
              </a:rPr>
              <a:t>)</a:t>
            </a:r>
            <a:endParaRPr lang="zh-CN" altLang="en-US" sz="2800" dirty="0" smtClean="0">
              <a:solidFill>
                <a:prstClr val="black"/>
              </a:solidFill>
            </a:endParaRPr>
          </a:p>
        </p:txBody>
      </p:sp>
      <p:sp>
        <p:nvSpPr>
          <p:cNvPr id="3" name="内容占位符 2"/>
          <p:cNvSpPr txBox="1"/>
          <p:nvPr/>
        </p:nvSpPr>
        <p:spPr>
          <a:xfrm>
            <a:off x="1415370" y="1426694"/>
            <a:ext cx="8229600" cy="5110163"/>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buFont typeface="Wingdings 2" panose="05020102010507070707" pitchFamily="18" charset="2"/>
              <a:buNone/>
            </a:pPr>
            <a:r>
              <a:rPr lang="en-US" altLang="zh-CN" sz="2000" b="1" dirty="0" smtClean="0">
                <a:solidFill>
                  <a:prstClr val="black"/>
                </a:solidFill>
                <a:latin typeface="宋体" panose="02010600030101010101" pitchFamily="2" charset="-122"/>
              </a:rPr>
              <a:t>//Student</a:t>
            </a:r>
            <a:r>
              <a:rPr lang="zh-CN" altLang="zh-CN" sz="2000" b="1" dirty="0" smtClean="0">
                <a:solidFill>
                  <a:prstClr val="black"/>
                </a:solidFill>
                <a:latin typeface="宋体" panose="02010600030101010101" pitchFamily="2" charset="-122"/>
              </a:rPr>
              <a:t>类成员函数的实现</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Student::Student(</a:t>
            </a:r>
            <a:r>
              <a:rPr lang="en-US" altLang="zh-CN" sz="2000" b="1" dirty="0" err="1" smtClean="0">
                <a:solidFill>
                  <a:prstClr val="black"/>
                </a:solidFill>
                <a:latin typeface="宋体" panose="02010600030101010101" pitchFamily="2" charset="-122"/>
              </a:rPr>
              <a:t>int</a:t>
            </a: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n,string</a:t>
            </a: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nam,float</a:t>
            </a:r>
            <a:r>
              <a:rPr lang="en-US" altLang="zh-CN" sz="2000" b="1" dirty="0" smtClean="0">
                <a:solidFill>
                  <a:prstClr val="black"/>
                </a:solidFill>
                <a:latin typeface="宋体" panose="02010600030101010101" pitchFamily="2" charset="-122"/>
              </a:rPr>
              <a:t> s)</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a:t>
            </a:r>
            <a:r>
              <a:rPr lang="en-US" altLang="zh-CN" sz="2000" b="1" dirty="0" err="1" smtClean="0">
                <a:solidFill>
                  <a:prstClr val="black"/>
                </a:solidFill>
                <a:latin typeface="宋体" panose="02010600030101010101" pitchFamily="2" charset="-122"/>
              </a:rPr>
              <a:t>num</a:t>
            </a:r>
            <a:r>
              <a:rPr lang="en-US" altLang="zh-CN" sz="2000" b="1" dirty="0" smtClean="0">
                <a:solidFill>
                  <a:prstClr val="black"/>
                </a:solidFill>
                <a:latin typeface="宋体" panose="02010600030101010101" pitchFamily="2" charset="-122"/>
              </a:rPr>
              <a:t> =n; name=</a:t>
            </a:r>
            <a:r>
              <a:rPr lang="en-US" altLang="zh-CN" sz="2000" b="1" dirty="0" err="1" smtClean="0">
                <a:solidFill>
                  <a:prstClr val="black"/>
                </a:solidFill>
                <a:latin typeface="宋体" panose="02010600030101010101" pitchFamily="2" charset="-122"/>
              </a:rPr>
              <a:t>nam</a:t>
            </a:r>
            <a:r>
              <a:rPr lang="en-US" altLang="zh-CN" sz="2000" b="1" dirty="0" smtClean="0">
                <a:solidFill>
                  <a:prstClr val="black"/>
                </a:solidFill>
                <a:latin typeface="宋体" panose="02010600030101010101" pitchFamily="2" charset="-122"/>
              </a:rPr>
              <a:t>; score = s;}</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void Student ::display()</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cout</a:t>
            </a:r>
            <a:r>
              <a:rPr lang="en-US" altLang="zh-CN" sz="2000" b="1" dirty="0" smtClean="0">
                <a:solidFill>
                  <a:prstClr val="black"/>
                </a:solidFill>
                <a:latin typeface="宋体" panose="02010600030101010101" pitchFamily="2" charset="-122"/>
              </a:rPr>
              <a:t>&lt;&lt;"</a:t>
            </a:r>
            <a:r>
              <a:rPr lang="en-US" altLang="zh-CN" sz="2000" b="1" dirty="0" err="1" smtClean="0">
                <a:solidFill>
                  <a:prstClr val="black"/>
                </a:solidFill>
                <a:latin typeface="宋体" panose="02010600030101010101" pitchFamily="2" charset="-122"/>
              </a:rPr>
              <a:t>num</a:t>
            </a:r>
            <a:r>
              <a:rPr lang="en-US" altLang="zh-CN" sz="2000" b="1" dirty="0" smtClean="0">
                <a:solidFill>
                  <a:prstClr val="black"/>
                </a:solidFill>
                <a:latin typeface="宋体" panose="02010600030101010101" pitchFamily="2" charset="-122"/>
              </a:rPr>
              <a:t>:"&lt;&lt;</a:t>
            </a:r>
            <a:r>
              <a:rPr lang="en-US" altLang="zh-CN" sz="2000" b="1" dirty="0" err="1" smtClean="0">
                <a:solidFill>
                  <a:prstClr val="black"/>
                </a:solidFill>
                <a:latin typeface="宋体" panose="02010600030101010101" pitchFamily="2" charset="-122"/>
              </a:rPr>
              <a:t>num</a:t>
            </a:r>
            <a:r>
              <a:rPr lang="en-US" altLang="zh-CN" sz="2000" b="1" dirty="0" smtClean="0">
                <a:solidFill>
                  <a:prstClr val="black"/>
                </a:solidFill>
                <a:latin typeface="宋体" panose="02010600030101010101" pitchFamily="2" charset="-122"/>
              </a:rPr>
              <a:t>&lt;&lt;"\name:"&lt;&lt;name&lt;&lt;"\</a:t>
            </a:r>
            <a:r>
              <a:rPr lang="en-US" altLang="zh-CN" sz="2000" b="1" dirty="0" err="1" smtClean="0">
                <a:solidFill>
                  <a:prstClr val="black"/>
                </a:solidFill>
                <a:latin typeface="宋体" panose="02010600030101010101" pitchFamily="2" charset="-122"/>
              </a:rPr>
              <a:t>nscore</a:t>
            </a:r>
            <a:r>
              <a:rPr lang="en-US" altLang="zh-CN" sz="2000" b="1" dirty="0" smtClean="0">
                <a:solidFill>
                  <a:prstClr val="black"/>
                </a:solidFill>
                <a:latin typeface="宋体" panose="02010600030101010101" pitchFamily="2" charset="-122"/>
              </a:rPr>
              <a:t>:"&lt;&lt;score&lt;&lt;"\n\n";}</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a:t>
            </a:r>
            <a:r>
              <a:rPr lang="zh-CN" altLang="zh-CN" sz="2000" b="1" dirty="0" smtClean="0">
                <a:solidFill>
                  <a:prstClr val="black"/>
                </a:solidFill>
                <a:latin typeface="宋体" panose="02010600030101010101" pitchFamily="2" charset="-122"/>
              </a:rPr>
              <a:t>声明公有派生类</a:t>
            </a:r>
            <a:r>
              <a:rPr lang="en-US" altLang="zh-CN" sz="2000" b="1" dirty="0" smtClean="0">
                <a:solidFill>
                  <a:prstClr val="black"/>
                </a:solidFill>
                <a:latin typeface="宋体" panose="02010600030101010101" pitchFamily="2" charset="-122"/>
              </a:rPr>
              <a:t>Graduate</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class </a:t>
            </a:r>
            <a:r>
              <a:rPr lang="en-US" altLang="zh-CN" sz="2000" b="1" dirty="0" err="1" smtClean="0">
                <a:solidFill>
                  <a:prstClr val="black"/>
                </a:solidFill>
                <a:latin typeface="宋体" panose="02010600030101010101" pitchFamily="2" charset="-122"/>
              </a:rPr>
              <a:t>Graduate:public</a:t>
            </a:r>
            <a:r>
              <a:rPr lang="en-US" altLang="zh-CN" sz="2000" b="1" dirty="0" smtClean="0">
                <a:solidFill>
                  <a:prstClr val="black"/>
                </a:solidFill>
                <a:latin typeface="宋体" panose="02010600030101010101" pitchFamily="2" charset="-122"/>
              </a:rPr>
              <a:t> Student</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{public:</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Graduate(</a:t>
            </a:r>
            <a:r>
              <a:rPr lang="en-US" altLang="zh-CN" sz="2000" b="1" dirty="0" err="1" smtClean="0">
                <a:solidFill>
                  <a:prstClr val="black"/>
                </a:solidFill>
                <a:latin typeface="宋体" panose="02010600030101010101" pitchFamily="2" charset="-122"/>
              </a:rPr>
              <a:t>int,string,float,float</a:t>
            </a:r>
            <a:r>
              <a:rPr lang="en-US" altLang="zh-CN" sz="2000" b="1" dirty="0" smtClean="0">
                <a:solidFill>
                  <a:prstClr val="black"/>
                </a:solidFill>
                <a:latin typeface="宋体" panose="02010600030101010101" pitchFamily="2" charset="-122"/>
              </a:rPr>
              <a:t>);</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void display();</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private:</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float pay;</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a:t>
            </a:r>
            <a:endParaRPr lang="zh-CN" altLang="zh-CN" sz="2000" b="1" dirty="0" smtClean="0">
              <a:solidFill>
                <a:prstClr val="black"/>
              </a:solidFill>
              <a:latin typeface="宋体" panose="02010600030101010101" pitchFamily="2" charset="-122"/>
            </a:endParaRPr>
          </a:p>
          <a:p>
            <a:endParaRPr lang="zh-CN" altLang="en-US" dirty="0" smtClean="0">
              <a:solidFill>
                <a:prstClr val="black"/>
              </a:solidFill>
            </a:endParaRPr>
          </a:p>
        </p:txBody>
      </p:sp>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6.4.1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虚函数</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的定义</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664027" y="809398"/>
            <a:ext cx="8229600" cy="576262"/>
          </a:xfrm>
          <a:prstGeom prst="rect">
            <a:avLst/>
          </a:prstGeom>
        </p:spPr>
        <p:txBody>
          <a:bodyPr/>
          <a:lstStyle>
            <a:lvl1pPr algn="ctr" defTabSz="1219200" rtl="0" eaLnBrk="1" latinLnBrk="0" hangingPunct="1">
              <a:spcBef>
                <a:spcPct val="0"/>
              </a:spcBef>
              <a:buNone/>
              <a:defRPr sz="5865" kern="1200">
                <a:solidFill>
                  <a:schemeClr val="tx1"/>
                </a:solidFill>
                <a:latin typeface="+mj-lt"/>
                <a:ea typeface="+mj-ea"/>
                <a:cs typeface="+mj-cs"/>
              </a:defRPr>
            </a:lvl1pPr>
          </a:lstStyle>
          <a:p>
            <a:r>
              <a:rPr lang="en-US" altLang="zh-CN" sz="2800" b="1" dirty="0" smtClean="0">
                <a:solidFill>
                  <a:prstClr val="black"/>
                </a:solidFill>
                <a:latin typeface="宋体" panose="02010600030101010101" pitchFamily="2" charset="-122"/>
              </a:rPr>
              <a:t>【</a:t>
            </a:r>
            <a:r>
              <a:rPr lang="zh-CN" altLang="en-US" sz="2800" b="1" dirty="0" smtClean="0">
                <a:solidFill>
                  <a:prstClr val="black"/>
                </a:solidFill>
                <a:latin typeface="宋体" panose="02010600030101010101" pitchFamily="2" charset="-122"/>
              </a:rPr>
              <a:t>例</a:t>
            </a:r>
            <a:r>
              <a:rPr lang="en-US" altLang="zh-CN" sz="2800" b="1" dirty="0" smtClean="0">
                <a:solidFill>
                  <a:prstClr val="black"/>
                </a:solidFill>
                <a:latin typeface="宋体" panose="02010600030101010101" pitchFamily="2" charset="-122"/>
              </a:rPr>
              <a:t>6-11】</a:t>
            </a:r>
            <a:r>
              <a:rPr lang="zh-CN" altLang="en-US" sz="2800" b="1" dirty="0" smtClean="0">
                <a:solidFill>
                  <a:prstClr val="black"/>
                </a:solidFill>
                <a:latin typeface="宋体" panose="02010600030101010101" pitchFamily="2" charset="-122"/>
              </a:rPr>
              <a:t>基类与派生类中有同名函数</a:t>
            </a:r>
            <a:r>
              <a:rPr lang="en-US" altLang="zh-CN" sz="2800" b="1" dirty="0" smtClean="0">
                <a:solidFill>
                  <a:prstClr val="black"/>
                </a:solidFill>
                <a:latin typeface="宋体" panose="02010600030101010101" pitchFamily="2" charset="-122"/>
              </a:rPr>
              <a:t>(</a:t>
            </a:r>
            <a:r>
              <a:rPr lang="zh-CN" altLang="en-US" sz="2800" b="1" dirty="0" smtClean="0">
                <a:solidFill>
                  <a:prstClr val="black"/>
                </a:solidFill>
                <a:latin typeface="宋体" panose="02010600030101010101" pitchFamily="2" charset="-122"/>
              </a:rPr>
              <a:t>续</a:t>
            </a:r>
            <a:r>
              <a:rPr lang="en-US" altLang="zh-CN" sz="2800" b="1" dirty="0" smtClean="0">
                <a:solidFill>
                  <a:prstClr val="black"/>
                </a:solidFill>
                <a:latin typeface="宋体" panose="02010600030101010101" pitchFamily="2" charset="-122"/>
              </a:rPr>
              <a:t>)</a:t>
            </a:r>
            <a:endParaRPr lang="zh-CN" altLang="en-US" sz="2800" dirty="0" smtClean="0">
              <a:solidFill>
                <a:prstClr val="black"/>
              </a:solidFill>
              <a:latin typeface="宋体" panose="02010600030101010101" pitchFamily="2" charset="-122"/>
            </a:endParaRPr>
          </a:p>
        </p:txBody>
      </p:sp>
      <p:sp>
        <p:nvSpPr>
          <p:cNvPr id="3" name="内容占位符 2"/>
          <p:cNvSpPr txBox="1"/>
          <p:nvPr/>
        </p:nvSpPr>
        <p:spPr>
          <a:xfrm>
            <a:off x="1828799" y="1385660"/>
            <a:ext cx="8229600" cy="5343525"/>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buFont typeface="Wingdings 2" panose="05020102010507070707" pitchFamily="18" charset="2"/>
              <a:buNone/>
            </a:pPr>
            <a:r>
              <a:rPr lang="en-US" altLang="zh-CN" sz="1800" b="1" dirty="0" smtClean="0">
                <a:solidFill>
                  <a:prstClr val="black"/>
                </a:solidFill>
                <a:latin typeface="宋体" panose="02010600030101010101" pitchFamily="2" charset="-122"/>
              </a:rPr>
              <a:t>//Graduate</a:t>
            </a:r>
            <a:r>
              <a:rPr lang="zh-CN" altLang="zh-CN" sz="1800" b="1" dirty="0" smtClean="0">
                <a:solidFill>
                  <a:prstClr val="black"/>
                </a:solidFill>
                <a:latin typeface="宋体" panose="02010600030101010101" pitchFamily="2" charset="-122"/>
              </a:rPr>
              <a:t>类成员函数的实现</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void Graduate::display()</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cout</a:t>
            </a:r>
            <a:r>
              <a:rPr lang="en-US" altLang="zh-CN" sz="1800" b="1" dirty="0" smtClean="0">
                <a:solidFill>
                  <a:prstClr val="black"/>
                </a:solidFill>
                <a:latin typeface="宋体" panose="02010600030101010101" pitchFamily="2" charset="-122"/>
              </a:rPr>
              <a:t>&lt;&lt;"</a:t>
            </a:r>
            <a:r>
              <a:rPr lang="en-US" altLang="zh-CN" sz="1800" b="1" dirty="0" err="1" smtClean="0">
                <a:solidFill>
                  <a:prstClr val="black"/>
                </a:solidFill>
                <a:latin typeface="宋体" panose="02010600030101010101" pitchFamily="2" charset="-122"/>
              </a:rPr>
              <a:t>num</a:t>
            </a:r>
            <a:r>
              <a:rPr lang="en-US" altLang="zh-CN" sz="1800" b="1" dirty="0" smtClean="0">
                <a:solidFill>
                  <a:prstClr val="black"/>
                </a:solidFill>
                <a:latin typeface="宋体" panose="02010600030101010101" pitchFamily="2" charset="-122"/>
              </a:rPr>
              <a:t>:"&lt;&lt;</a:t>
            </a:r>
            <a:r>
              <a:rPr lang="en-US" altLang="zh-CN" sz="1800" b="1" dirty="0" err="1" smtClean="0">
                <a:solidFill>
                  <a:prstClr val="black"/>
                </a:solidFill>
                <a:latin typeface="宋体" panose="02010600030101010101" pitchFamily="2" charset="-122"/>
              </a:rPr>
              <a:t>num</a:t>
            </a:r>
            <a:r>
              <a:rPr lang="en-US" altLang="zh-CN" sz="1800" b="1" dirty="0" smtClean="0">
                <a:solidFill>
                  <a:prstClr val="black"/>
                </a:solidFill>
                <a:latin typeface="宋体" panose="02010600030101010101" pitchFamily="2" charset="-122"/>
              </a:rPr>
              <a:t>&lt;&lt;"\</a:t>
            </a:r>
            <a:r>
              <a:rPr lang="en-US" altLang="zh-CN" sz="1800" b="1" dirty="0" err="1" smtClean="0">
                <a:solidFill>
                  <a:prstClr val="black"/>
                </a:solidFill>
                <a:latin typeface="宋体" panose="02010600030101010101" pitchFamily="2" charset="-122"/>
              </a:rPr>
              <a:t>nname</a:t>
            </a:r>
            <a:r>
              <a:rPr lang="en-US" altLang="zh-CN" sz="1800" b="1" dirty="0" smtClean="0">
                <a:solidFill>
                  <a:prstClr val="black"/>
                </a:solidFill>
                <a:latin typeface="宋体" panose="02010600030101010101" pitchFamily="2" charset="-122"/>
              </a:rPr>
              <a:t>:"&lt;&lt;name&lt;&lt;"\</a:t>
            </a:r>
            <a:r>
              <a:rPr lang="en-US" altLang="zh-CN" sz="1800" b="1" dirty="0" err="1" smtClean="0">
                <a:solidFill>
                  <a:prstClr val="black"/>
                </a:solidFill>
                <a:latin typeface="宋体" panose="02010600030101010101" pitchFamily="2" charset="-122"/>
              </a:rPr>
              <a:t>nscore</a:t>
            </a:r>
            <a:r>
              <a:rPr lang="en-US" altLang="zh-CN" sz="1800" b="1" dirty="0" smtClean="0">
                <a:solidFill>
                  <a:prstClr val="black"/>
                </a:solidFill>
                <a:latin typeface="宋体" panose="02010600030101010101" pitchFamily="2" charset="-122"/>
              </a:rPr>
              <a:t>:"&lt;&lt;score&lt;&lt;"\</a:t>
            </a:r>
            <a:r>
              <a:rPr lang="en-US" altLang="zh-CN" sz="1800" b="1" dirty="0" err="1" smtClean="0">
                <a:solidFill>
                  <a:prstClr val="black"/>
                </a:solidFill>
                <a:latin typeface="宋体" panose="02010600030101010101" pitchFamily="2" charset="-122"/>
              </a:rPr>
              <a:t>npay</a:t>
            </a:r>
            <a:r>
              <a:rPr lang="en-US" altLang="zh-CN" sz="1800" b="1" dirty="0" smtClean="0">
                <a:solidFill>
                  <a:prstClr val="black"/>
                </a:solidFill>
                <a:latin typeface="宋体" panose="02010600030101010101" pitchFamily="2" charset="-122"/>
              </a:rPr>
              <a:t>="&lt;&lt;pay&lt;&lt;</a:t>
            </a:r>
            <a:r>
              <a:rPr lang="en-US" altLang="zh-CN" sz="1800" b="1" dirty="0" err="1" smtClean="0">
                <a:solidFill>
                  <a:prstClr val="black"/>
                </a:solidFill>
                <a:latin typeface="宋体" panose="02010600030101010101" pitchFamily="2" charset="-122"/>
              </a:rPr>
              <a:t>endl</a:t>
            </a:r>
            <a:r>
              <a:rPr lang="en-US" altLang="zh-CN" sz="1800" b="1" dirty="0" smtClean="0">
                <a:solidFill>
                  <a:prstClr val="black"/>
                </a:solidFill>
                <a:latin typeface="宋体" panose="02010600030101010101" pitchFamily="2" charset="-122"/>
              </a:rPr>
              <a:t>;}</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Graduate::Graduate(</a:t>
            </a:r>
            <a:r>
              <a:rPr lang="en-US" altLang="zh-CN" sz="1800" b="1" dirty="0" err="1" smtClean="0">
                <a:solidFill>
                  <a:prstClr val="black"/>
                </a:solidFill>
                <a:latin typeface="宋体" panose="02010600030101010101" pitchFamily="2" charset="-122"/>
              </a:rPr>
              <a:t>int</a:t>
            </a:r>
            <a:r>
              <a:rPr lang="en-US" altLang="zh-CN" sz="1800" b="1" dirty="0" smtClean="0">
                <a:solidFill>
                  <a:prstClr val="black"/>
                </a:solidFill>
                <a:latin typeface="宋体" panose="02010600030101010101" pitchFamily="2" charset="-122"/>
              </a:rPr>
              <a:t> n, string </a:t>
            </a:r>
            <a:r>
              <a:rPr lang="en-US" altLang="zh-CN" sz="1800" b="1" dirty="0" err="1" smtClean="0">
                <a:solidFill>
                  <a:prstClr val="black"/>
                </a:solidFill>
                <a:latin typeface="宋体" panose="02010600030101010101" pitchFamily="2" charset="-122"/>
              </a:rPr>
              <a:t>nam,float</a:t>
            </a: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s,float</a:t>
            </a:r>
            <a:r>
              <a:rPr lang="en-US" altLang="zh-CN" sz="1800" b="1" dirty="0" smtClean="0">
                <a:solidFill>
                  <a:prstClr val="black"/>
                </a:solidFill>
                <a:latin typeface="宋体" panose="02010600030101010101" pitchFamily="2" charset="-122"/>
              </a:rPr>
              <a:t> p):Student(</a:t>
            </a:r>
            <a:r>
              <a:rPr lang="en-US" altLang="zh-CN" sz="1800" b="1" dirty="0" err="1" smtClean="0">
                <a:solidFill>
                  <a:prstClr val="black"/>
                </a:solidFill>
                <a:latin typeface="宋体" panose="02010600030101010101" pitchFamily="2" charset="-122"/>
              </a:rPr>
              <a:t>n,nam,s</a:t>
            </a:r>
            <a:r>
              <a:rPr lang="en-US" altLang="zh-CN" sz="1800" b="1" dirty="0" smtClean="0">
                <a:solidFill>
                  <a:prstClr val="black"/>
                </a:solidFill>
                <a:latin typeface="宋体" panose="02010600030101010101" pitchFamily="2" charset="-122"/>
              </a:rPr>
              <a:t>),pay(p){ }</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a:t>
            </a:r>
            <a:r>
              <a:rPr lang="zh-CN" altLang="zh-CN" sz="1800" b="1" dirty="0" smtClean="0">
                <a:solidFill>
                  <a:prstClr val="black"/>
                </a:solidFill>
                <a:latin typeface="宋体" panose="02010600030101010101" pitchFamily="2" charset="-122"/>
              </a:rPr>
              <a:t>主函数</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err="1" smtClean="0">
                <a:solidFill>
                  <a:prstClr val="black"/>
                </a:solidFill>
                <a:latin typeface="宋体" panose="02010600030101010101" pitchFamily="2" charset="-122"/>
              </a:rPr>
              <a:t>int</a:t>
            </a:r>
            <a:r>
              <a:rPr lang="en-US" altLang="zh-CN" sz="1800" b="1" dirty="0" smtClean="0">
                <a:solidFill>
                  <a:prstClr val="black"/>
                </a:solidFill>
                <a:latin typeface="宋体" panose="02010600030101010101" pitchFamily="2" charset="-122"/>
              </a:rPr>
              <a:t> main()</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Student stud1(1001,"Li",87.5);</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Graduate grad1(2001,"Wang",98.5,563.5);</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Student *</a:t>
            </a:r>
            <a:r>
              <a:rPr lang="en-US" altLang="zh-CN" sz="1800" b="1" dirty="0" err="1" smtClean="0">
                <a:solidFill>
                  <a:prstClr val="black"/>
                </a:solidFill>
                <a:latin typeface="宋体" panose="02010600030101010101" pitchFamily="2" charset="-122"/>
              </a:rPr>
              <a:t>pt</a:t>
            </a:r>
            <a:r>
              <a:rPr lang="en-US" altLang="zh-CN" sz="1800" b="1" dirty="0" smtClean="0">
                <a:solidFill>
                  <a:prstClr val="black"/>
                </a:solidFill>
                <a:latin typeface="宋体" panose="02010600030101010101" pitchFamily="2" charset="-122"/>
              </a:rPr>
              <a:t>=&amp;stud1;</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pt</a:t>
            </a:r>
            <a:r>
              <a:rPr lang="en-US" altLang="zh-CN" sz="1800" b="1" dirty="0" smtClean="0">
                <a:solidFill>
                  <a:prstClr val="black"/>
                </a:solidFill>
                <a:latin typeface="宋体" panose="02010600030101010101" pitchFamily="2" charset="-122"/>
              </a:rPr>
              <a:t>-&gt;display();</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pt</a:t>
            </a:r>
            <a:r>
              <a:rPr lang="en-US" altLang="zh-CN" sz="1800" b="1" dirty="0" smtClean="0">
                <a:solidFill>
                  <a:prstClr val="black"/>
                </a:solidFill>
                <a:latin typeface="宋体" panose="02010600030101010101" pitchFamily="2" charset="-122"/>
              </a:rPr>
              <a:t>=&amp;grad1;</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pt</a:t>
            </a:r>
            <a:r>
              <a:rPr lang="en-US" altLang="zh-CN" sz="1800" b="1" dirty="0" smtClean="0">
                <a:solidFill>
                  <a:prstClr val="black"/>
                </a:solidFill>
                <a:latin typeface="宋体" panose="02010600030101010101" pitchFamily="2" charset="-122"/>
              </a:rPr>
              <a:t>-&gt;display();</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getchar</a:t>
            </a:r>
            <a:r>
              <a:rPr lang="en-US" altLang="zh-CN" sz="1800" b="1" dirty="0" smtClean="0">
                <a:solidFill>
                  <a:prstClr val="black"/>
                </a:solidFill>
                <a:latin typeface="宋体" panose="02010600030101010101" pitchFamily="2" charset="-122"/>
              </a:rPr>
              <a:t>();</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return 0;</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a:t>
            </a:r>
            <a:endParaRPr lang="zh-CN" altLang="zh-CN" sz="1800" b="1" dirty="0" smtClean="0">
              <a:solidFill>
                <a:prstClr val="black"/>
              </a:solidFill>
              <a:latin typeface="宋体" panose="02010600030101010101" pitchFamily="2" charset="-122"/>
            </a:endParaRPr>
          </a:p>
          <a:p>
            <a:endParaRPr lang="zh-CN" altLang="en-US" dirty="0" smtClean="0">
              <a:solidFill>
                <a:prstClr val="black"/>
              </a:solidFill>
            </a:endParaRPr>
          </a:p>
        </p:txBody>
      </p:sp>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6.4.1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虚函数</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的定义</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6.4.1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虚函数</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的定义</a:t>
            </a:r>
            <a:endParaRPr lang="en-GB"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304800" y="866775"/>
            <a:ext cx="10972800" cy="5991225"/>
          </a:xfrm>
          <a:prstGeom prst="rect">
            <a:avLst/>
          </a:prstGeom>
          <a:noFill/>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indent="-6350">
              <a:buFontTx/>
              <a:buNone/>
            </a:pPr>
            <a:r>
              <a:rPr lang="zh-CN" altLang="en-US" sz="1600" dirty="0" smtClean="0"/>
              <a:t>运行结果如下，请仔细分析。</a:t>
            </a:r>
            <a:endParaRPr lang="zh-CN" altLang="en-US" sz="1600" dirty="0" smtClean="0"/>
          </a:p>
          <a:p>
            <a:pPr indent="-6350">
              <a:buFontTx/>
              <a:buNone/>
            </a:pPr>
            <a:r>
              <a:rPr lang="en-US" altLang="zh-CN" sz="1600" dirty="0" smtClean="0"/>
              <a:t>num:1001(stud1</a:t>
            </a:r>
            <a:r>
              <a:rPr lang="zh-CN" altLang="en-US" sz="1600" dirty="0" smtClean="0"/>
              <a:t>的数据)</a:t>
            </a:r>
            <a:endParaRPr lang="zh-CN" altLang="en-US" sz="1600" dirty="0" smtClean="0"/>
          </a:p>
          <a:p>
            <a:pPr indent="-6350">
              <a:buFontTx/>
              <a:buNone/>
            </a:pPr>
            <a:r>
              <a:rPr lang="en-US" altLang="zh-CN" sz="1600" dirty="0" err="1" smtClean="0"/>
              <a:t>name:Li</a:t>
            </a:r>
            <a:endParaRPr lang="en-US" altLang="zh-CN" sz="1600" dirty="0" smtClean="0"/>
          </a:p>
          <a:p>
            <a:pPr indent="-6350">
              <a:buFontTx/>
              <a:buNone/>
            </a:pPr>
            <a:r>
              <a:rPr lang="en-US" altLang="zh-CN" sz="1600" dirty="0" smtClean="0"/>
              <a:t>score:87.5</a:t>
            </a:r>
            <a:endParaRPr lang="en-US" altLang="zh-CN" sz="1600" dirty="0" smtClean="0"/>
          </a:p>
          <a:p>
            <a:pPr indent="-6350">
              <a:buFontTx/>
              <a:buNone/>
            </a:pPr>
            <a:endParaRPr lang="en-US" altLang="zh-CN" sz="1600" dirty="0" smtClean="0"/>
          </a:p>
          <a:p>
            <a:pPr indent="-6350">
              <a:buFontTx/>
              <a:buNone/>
            </a:pPr>
            <a:r>
              <a:rPr lang="en-US" altLang="zh-CN" sz="1600" dirty="0" smtClean="0"/>
              <a:t>num:2001                  (grad1</a:t>
            </a:r>
            <a:r>
              <a:rPr lang="zh-CN" altLang="en-US" sz="1600" dirty="0" smtClean="0"/>
              <a:t>中基类部分的数据)</a:t>
            </a:r>
            <a:endParaRPr lang="zh-CN" altLang="en-US" sz="1600" dirty="0" smtClean="0"/>
          </a:p>
          <a:p>
            <a:pPr indent="-6350">
              <a:buFontTx/>
              <a:buNone/>
            </a:pPr>
            <a:r>
              <a:rPr lang="en-US" altLang="zh-CN" sz="1600" dirty="0" err="1" smtClean="0"/>
              <a:t>name:wang</a:t>
            </a:r>
            <a:endParaRPr lang="en-US" altLang="zh-CN" sz="1600" dirty="0" smtClean="0"/>
          </a:p>
          <a:p>
            <a:pPr indent="-6350">
              <a:buFontTx/>
              <a:buNone/>
            </a:pPr>
            <a:r>
              <a:rPr lang="en-US" altLang="zh-CN" sz="1600" dirty="0" smtClean="0"/>
              <a:t>score:98.5</a:t>
            </a:r>
            <a:endParaRPr lang="en-US" altLang="zh-CN" sz="1600" dirty="0" smtClean="0"/>
          </a:p>
          <a:p>
            <a:pPr indent="-6350">
              <a:buFontTx/>
              <a:buNone/>
            </a:pPr>
            <a:endParaRPr lang="en-US" altLang="zh-CN" sz="1600" dirty="0" smtClean="0"/>
          </a:p>
          <a:p>
            <a:pPr indent="-6350">
              <a:buFontTx/>
              <a:buNone/>
            </a:pPr>
            <a:r>
              <a:rPr lang="zh-CN" altLang="en-US" sz="1600" dirty="0" smtClean="0"/>
              <a:t>下面对程序作一点修改，在</a:t>
            </a:r>
            <a:r>
              <a:rPr lang="en-US" altLang="zh-CN" sz="1600" dirty="0" smtClean="0"/>
              <a:t>Student</a:t>
            </a:r>
            <a:r>
              <a:rPr lang="zh-CN" altLang="en-US" sz="1600" dirty="0" smtClean="0"/>
              <a:t>类中声明</a:t>
            </a:r>
            <a:r>
              <a:rPr lang="en-US" altLang="zh-CN" sz="1600" dirty="0" smtClean="0"/>
              <a:t>display</a:t>
            </a:r>
            <a:r>
              <a:rPr lang="zh-CN" altLang="en-US" sz="1600" dirty="0" smtClean="0"/>
              <a:t>函数时，在最左面加一个关键字</a:t>
            </a:r>
            <a:r>
              <a:rPr lang="en-US" altLang="zh-CN" sz="1600" dirty="0" smtClean="0"/>
              <a:t>virtual，</a:t>
            </a:r>
            <a:r>
              <a:rPr lang="zh-CN" altLang="en-US" sz="1600" dirty="0" smtClean="0"/>
              <a:t>即</a:t>
            </a:r>
            <a:endParaRPr lang="zh-CN" altLang="en-US" sz="1600" dirty="0" smtClean="0"/>
          </a:p>
          <a:p>
            <a:pPr indent="-6350">
              <a:buFontTx/>
              <a:buNone/>
            </a:pPr>
            <a:r>
              <a:rPr lang="en-US" altLang="zh-CN" sz="1600" dirty="0" smtClean="0"/>
              <a:t>virtual void display( );</a:t>
            </a:r>
            <a:endParaRPr lang="en-US" altLang="zh-CN" sz="1600" dirty="0" smtClean="0"/>
          </a:p>
          <a:p>
            <a:pPr indent="-6350">
              <a:buFontTx/>
              <a:buNone/>
            </a:pPr>
            <a:r>
              <a:rPr lang="zh-CN" altLang="en-US" sz="1600" dirty="0" smtClean="0"/>
              <a:t>这样就把</a:t>
            </a:r>
            <a:r>
              <a:rPr lang="en-US" altLang="zh-CN" sz="1600" dirty="0" smtClean="0"/>
              <a:t>Student</a:t>
            </a:r>
            <a:r>
              <a:rPr lang="zh-CN" altLang="en-US" sz="1600" dirty="0" smtClean="0"/>
              <a:t>类的</a:t>
            </a:r>
            <a:r>
              <a:rPr lang="en-US" altLang="zh-CN" sz="1600" dirty="0" smtClean="0"/>
              <a:t>display</a:t>
            </a:r>
            <a:r>
              <a:rPr lang="zh-CN" altLang="en-US" sz="1600" dirty="0" smtClean="0"/>
              <a:t>函数声明为虚函数。程序其他部分都不改动。再编译和运行程序，请注意分析运行结果: </a:t>
            </a:r>
            <a:endParaRPr lang="zh-CN" altLang="en-US" sz="1600" dirty="0" smtClean="0"/>
          </a:p>
          <a:p>
            <a:pPr indent="-6350">
              <a:buFontTx/>
              <a:buNone/>
            </a:pPr>
            <a:r>
              <a:rPr lang="en-US" altLang="zh-CN" sz="1600" dirty="0" smtClean="0"/>
              <a:t>num:1001(stud1</a:t>
            </a:r>
            <a:r>
              <a:rPr lang="zh-CN" altLang="en-US" sz="1600" dirty="0" smtClean="0"/>
              <a:t>的数据)</a:t>
            </a:r>
            <a:endParaRPr lang="zh-CN" altLang="en-US" sz="1600" dirty="0" smtClean="0"/>
          </a:p>
          <a:p>
            <a:pPr indent="-6350">
              <a:buFontTx/>
              <a:buNone/>
            </a:pPr>
            <a:r>
              <a:rPr lang="en-US" altLang="zh-CN" sz="1600" dirty="0" err="1" smtClean="0"/>
              <a:t>name:Li</a:t>
            </a:r>
            <a:endParaRPr lang="en-US" altLang="zh-CN" sz="1600" dirty="0" smtClean="0"/>
          </a:p>
          <a:p>
            <a:pPr indent="-6350">
              <a:buFontTx/>
              <a:buNone/>
            </a:pPr>
            <a:r>
              <a:rPr lang="en-US" altLang="zh-CN" sz="1600" dirty="0" smtClean="0"/>
              <a:t>score:87.5</a:t>
            </a:r>
            <a:endParaRPr lang="en-US" altLang="zh-CN" sz="1600" dirty="0" smtClean="0"/>
          </a:p>
          <a:p>
            <a:pPr indent="-6350">
              <a:buFontTx/>
              <a:buNone/>
            </a:pPr>
            <a:r>
              <a:rPr lang="en-US" altLang="zh-CN" sz="1600" dirty="0"/>
              <a:t>num:2001                  (grad1</a:t>
            </a:r>
            <a:r>
              <a:rPr lang="zh-CN" altLang="en-US" sz="1600" dirty="0"/>
              <a:t>中基类部分的数据)</a:t>
            </a:r>
            <a:endParaRPr lang="zh-CN" altLang="en-US" sz="1600" dirty="0"/>
          </a:p>
          <a:p>
            <a:pPr indent="-6350">
              <a:buFontTx/>
              <a:buNone/>
            </a:pPr>
            <a:r>
              <a:rPr lang="en-US" altLang="zh-CN" sz="1600" dirty="0" err="1"/>
              <a:t>name:wang</a:t>
            </a:r>
            <a:endParaRPr lang="en-US" altLang="zh-CN" sz="1600" dirty="0"/>
          </a:p>
          <a:p>
            <a:pPr indent="-6350">
              <a:buFontTx/>
              <a:buNone/>
            </a:pPr>
            <a:r>
              <a:rPr lang="en-US" altLang="zh-CN" sz="1600" dirty="0"/>
              <a:t>score:98.5</a:t>
            </a:r>
            <a:endParaRPr lang="en-US" altLang="zh-CN" sz="1600" dirty="0"/>
          </a:p>
          <a:p>
            <a:pPr indent="-6350">
              <a:buFontTx/>
              <a:buNone/>
            </a:pPr>
            <a:r>
              <a:rPr lang="en-US" altLang="zh-CN" sz="1600" dirty="0"/>
              <a:t>pay=1200                   (</a:t>
            </a:r>
            <a:r>
              <a:rPr lang="zh-CN" altLang="en-US" sz="1600" dirty="0"/>
              <a:t>这一项以前是没有的)</a:t>
            </a:r>
            <a:endParaRPr lang="zh-CN" altLang="en-US" sz="1600" dirty="0"/>
          </a:p>
          <a:p>
            <a:pPr indent="-6350">
              <a:buFontTx/>
              <a:buNone/>
            </a:pPr>
            <a:endParaRPr lang="en-US" altLang="zh-CN" sz="1800" dirty="0" smtClean="0"/>
          </a:p>
          <a:p>
            <a:pPr indent="-6350">
              <a:buFontTx/>
              <a:buNone/>
            </a:pPr>
            <a:endParaRPr lang="en-US"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0925" y="157480"/>
            <a:ext cx="9758680" cy="666336"/>
          </a:xfrm>
          <a:prstGeom prst="rect">
            <a:avLst/>
          </a:prstGeom>
          <a:noFill/>
        </p:spPr>
        <p:txBody>
          <a:bodyPr wrap="square" rtlCol="0">
            <a:spAutoFit/>
          </a:bodyPr>
          <a:lstStyle/>
          <a:p>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6.1.2  </a:t>
            </a:r>
            <a:r>
              <a:rPr lang="zh-CN"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静态关联与动态关联</a:t>
            </a:r>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续</a:t>
            </a:r>
            <a:r>
              <a:rPr lang="en-US" altLang="zh-CN" sz="3730" b="1"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56565" y="910590"/>
            <a:ext cx="10947400" cy="6396623"/>
          </a:xfrm>
          <a:prstGeom prst="rect">
            <a:avLst/>
          </a:prstGeom>
          <a:noFill/>
        </p:spPr>
        <p:txBody>
          <a:bodyPr wrap="square" rtlCol="0">
            <a:spAutoFit/>
          </a:bodyPr>
          <a:lstStyle/>
          <a:p>
            <a:pPr marL="457200" indent="-457200" algn="just" fontAlgn="auto">
              <a:lnSpc>
                <a:spcPct val="150000"/>
              </a:lnSpc>
              <a:buFont typeface="Arial" panose="020B0604020202020204" pitchFamily="34" charset="0"/>
              <a:buChar char="•"/>
            </a:pPr>
            <a:r>
              <a:rPr lang="zh-CN" altLang="zh-CN" sz="2800" dirty="0" smtClean="0">
                <a:solidFill>
                  <a:srgbClr val="FF0000"/>
                </a:solidFill>
                <a:latin typeface="宋体" panose="02010600030101010101" pitchFamily="2" charset="-122"/>
                <a:ea typeface="宋体" panose="02010600030101010101" pitchFamily="2" charset="-122"/>
                <a:sym typeface="+mn-ea"/>
              </a:rPr>
              <a:t>静态</a:t>
            </a:r>
            <a:r>
              <a:rPr lang="zh-CN" altLang="zh-CN" sz="2800" dirty="0">
                <a:solidFill>
                  <a:srgbClr val="FF0000"/>
                </a:solidFill>
                <a:latin typeface="宋体" panose="02010600030101010101" pitchFamily="2" charset="-122"/>
                <a:ea typeface="宋体" panose="02010600030101010101" pitchFamily="2" charset="-122"/>
                <a:sym typeface="+mn-ea"/>
              </a:rPr>
              <a:t>多态</a:t>
            </a:r>
            <a:r>
              <a:rPr lang="zh-CN" altLang="zh-CN" sz="2800" dirty="0">
                <a:latin typeface="宋体" panose="02010600030101010101" pitchFamily="2" charset="-122"/>
                <a:ea typeface="宋体" panose="02010600030101010101" pitchFamily="2" charset="-122"/>
                <a:sym typeface="+mn-ea"/>
              </a:rPr>
              <a:t>在程序编译时系统就能决定调用的哪个函数，因此又称为</a:t>
            </a:r>
            <a:r>
              <a:rPr lang="zh-CN" altLang="zh-CN" sz="2800" dirty="0">
                <a:solidFill>
                  <a:srgbClr val="FF0000"/>
                </a:solidFill>
                <a:latin typeface="宋体" panose="02010600030101010101" pitchFamily="2" charset="-122"/>
                <a:ea typeface="宋体" panose="02010600030101010101" pitchFamily="2" charset="-122"/>
                <a:sym typeface="+mn-ea"/>
              </a:rPr>
              <a:t>编译时的多态性</a:t>
            </a:r>
            <a:r>
              <a:rPr lang="zh-CN" altLang="zh-CN" sz="2800" dirty="0">
                <a:latin typeface="宋体" panose="02010600030101010101" pitchFamily="2" charset="-122"/>
                <a:ea typeface="宋体" panose="02010600030101010101" pitchFamily="2" charset="-122"/>
                <a:sym typeface="+mn-ea"/>
              </a:rPr>
              <a:t>。静态多态性是通过函数的重载实现的，以前学过的函数重载和本章将要学习的运算符重载实现的多态性属于静态多态性。</a:t>
            </a:r>
            <a:endParaRPr lang="zh-CN" altLang="zh-CN" sz="2800" dirty="0">
              <a:latin typeface="宋体" panose="02010600030101010101" pitchFamily="2" charset="-122"/>
              <a:ea typeface="宋体" panose="02010600030101010101" pitchFamily="2" charset="-122"/>
              <a:sym typeface="+mn-ea"/>
            </a:endParaRPr>
          </a:p>
          <a:p>
            <a:pPr marL="457200" indent="-457200" algn="just" fontAlgn="auto">
              <a:lnSpc>
                <a:spcPct val="150000"/>
              </a:lnSpc>
              <a:buFont typeface="Arial" panose="020B0604020202020204" pitchFamily="34" charset="0"/>
              <a:buChar char="•"/>
            </a:pPr>
            <a:r>
              <a:rPr lang="zh-CN" altLang="zh-CN" sz="2800" dirty="0" smtClean="0">
                <a:solidFill>
                  <a:srgbClr val="FF0000"/>
                </a:solidFill>
                <a:latin typeface="宋体" panose="02010600030101010101" pitchFamily="2" charset="-122"/>
                <a:ea typeface="宋体" panose="02010600030101010101" pitchFamily="2" charset="-122"/>
                <a:sym typeface="+mn-ea"/>
              </a:rPr>
              <a:t>动态</a:t>
            </a:r>
            <a:r>
              <a:rPr lang="zh-CN" altLang="zh-CN" sz="2800" dirty="0">
                <a:solidFill>
                  <a:srgbClr val="FF0000"/>
                </a:solidFill>
                <a:latin typeface="宋体" panose="02010600030101010101" pitchFamily="2" charset="-122"/>
                <a:ea typeface="宋体" panose="02010600030101010101" pitchFamily="2" charset="-122"/>
                <a:sym typeface="+mn-ea"/>
              </a:rPr>
              <a:t>多态</a:t>
            </a:r>
            <a:r>
              <a:rPr lang="zh-CN" altLang="zh-CN" sz="2800" dirty="0">
                <a:latin typeface="宋体" panose="02010600030101010101" pitchFamily="2" charset="-122"/>
                <a:ea typeface="宋体" panose="02010600030101010101" pitchFamily="2" charset="-122"/>
                <a:sym typeface="+mn-ea"/>
              </a:rPr>
              <a:t>是在程序运行过程中才动态地确定操作的对象，在运行阶段确定关联关系，又称</a:t>
            </a:r>
            <a:r>
              <a:rPr lang="zh-CN" altLang="zh-CN" sz="2800" dirty="0">
                <a:solidFill>
                  <a:srgbClr val="FF0000"/>
                </a:solidFill>
                <a:latin typeface="宋体" panose="02010600030101010101" pitchFamily="2" charset="-122"/>
                <a:ea typeface="宋体" panose="02010600030101010101" pitchFamily="2" charset="-122"/>
                <a:sym typeface="+mn-ea"/>
              </a:rPr>
              <a:t>运行时的多态性</a:t>
            </a:r>
            <a:r>
              <a:rPr lang="zh-CN" altLang="zh-CN" sz="2800" dirty="0">
                <a:latin typeface="宋体" panose="02010600030101010101" pitchFamily="2" charset="-122"/>
                <a:ea typeface="宋体" panose="02010600030101010101" pitchFamily="2" charset="-122"/>
                <a:sym typeface="+mn-ea"/>
              </a:rPr>
              <a:t>。在运行阶段，基类指针变量先指向某一个类对象，然后通过此指针变量调用该对象中的虚函数。此时调用哪一个对象的虚函数无疑是确定的，只是在运行阶段才把虚函数和对象绑定在一起。</a:t>
            </a:r>
            <a:endParaRPr lang="en-US" altLang="zh-CN" sz="2800" dirty="0">
              <a:latin typeface="宋体" panose="02010600030101010101" pitchFamily="2" charset="-122"/>
              <a:ea typeface="宋体" panose="02010600030101010101" pitchFamily="2" charset="-122"/>
              <a:sym typeface="+mn-ea"/>
            </a:endParaRPr>
          </a:p>
          <a:p>
            <a:pPr algn="just" fontAlgn="auto">
              <a:lnSpc>
                <a:spcPts val="3800"/>
              </a:lnSpc>
            </a:pPr>
            <a:endParaRPr lang="zh-CN" altLang="en-US" sz="2800" b="1" dirty="0" smtClean="0">
              <a:solidFill>
                <a:schemeClr val="tx1">
                  <a:lumMod val="75000"/>
                  <a:lumOff val="25000"/>
                </a:schemeClr>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定义虚函数时要遵循下列规则</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441434" y="1003300"/>
            <a:ext cx="11430000" cy="5580063"/>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zh-CN" altLang="en-US" sz="2400" dirty="0" smtClean="0"/>
              <a:t>（1）只有</a:t>
            </a:r>
            <a:r>
              <a:rPr lang="zh-CN" altLang="en-US" sz="2400" dirty="0" smtClean="0">
                <a:highlight>
                  <a:srgbClr val="FFFF00"/>
                </a:highlight>
              </a:rPr>
              <a:t>成员函数</a:t>
            </a:r>
            <a:r>
              <a:rPr lang="zh-CN" altLang="en-US" sz="2400" dirty="0" smtClean="0"/>
              <a:t>才能声明为虚函数，因为虚函数仅适用于有继承关系的类对象，所以</a:t>
            </a:r>
            <a:r>
              <a:rPr lang="zh-CN" altLang="en-US" sz="2400" dirty="0" smtClean="0">
                <a:highlight>
                  <a:srgbClr val="FFFF00"/>
                </a:highlight>
              </a:rPr>
              <a:t>普通函数和友元函数都不能声明为虚函数</a:t>
            </a:r>
            <a:r>
              <a:rPr lang="zh-CN" altLang="en-US" sz="2400" dirty="0" smtClean="0"/>
              <a:t>。</a:t>
            </a:r>
            <a:endParaRPr lang="zh-CN" altLang="en-US" sz="2400" dirty="0" smtClean="0"/>
          </a:p>
          <a:p>
            <a:pPr marL="0" indent="0">
              <a:buNone/>
            </a:pPr>
            <a:r>
              <a:rPr lang="zh-CN" altLang="en-US" sz="2400" dirty="0" smtClean="0"/>
              <a:t>（2）虚函数的声明只能出现在类声明中的函数原型声明或定义中，在类外定义时不能出现virtual关键字。</a:t>
            </a:r>
            <a:endParaRPr lang="en-US" altLang="zh-CN" sz="2400" dirty="0" smtClean="0"/>
          </a:p>
          <a:p>
            <a:pPr marL="0" indent="0">
              <a:buNone/>
            </a:pPr>
            <a:r>
              <a:rPr lang="zh-CN" altLang="en-US" sz="2400" dirty="0" smtClean="0"/>
              <a:t>（3）通过定义虚函数来使用C++语言提供的多态性机制时，派生类应该是从基类公有派生的。</a:t>
            </a:r>
            <a:endParaRPr lang="zh-CN" altLang="en-US" sz="2400" dirty="0" smtClean="0"/>
          </a:p>
          <a:p>
            <a:pPr marL="0" indent="0">
              <a:buNone/>
            </a:pPr>
            <a:r>
              <a:rPr lang="zh-CN" altLang="en-US" sz="2400" dirty="0" smtClean="0"/>
              <a:t>（4）类的静态成员函数不可以声明为虚函数，因为静态成员函数不受限于某个对象。</a:t>
            </a:r>
            <a:endParaRPr lang="zh-CN" altLang="en-US" sz="2400" dirty="0" smtClean="0"/>
          </a:p>
          <a:p>
            <a:pPr marL="0" indent="0">
              <a:buNone/>
            </a:pPr>
            <a:r>
              <a:rPr lang="zh-CN" altLang="en-US" sz="2400" dirty="0" smtClean="0"/>
              <a:t>（5）类的</a:t>
            </a:r>
            <a:r>
              <a:rPr lang="zh-CN" altLang="en-US" sz="2400" dirty="0" smtClean="0">
                <a:highlight>
                  <a:srgbClr val="FFFF00"/>
                </a:highlight>
              </a:rPr>
              <a:t>构造函数不可以是虚函数</a:t>
            </a:r>
            <a:r>
              <a:rPr lang="zh-CN" altLang="en-US" sz="2400" dirty="0" smtClean="0"/>
              <a:t>。虚函数是为了实现动态多态性，根据不同的对象在运行过程中才能决定和哪个函数建立关联，而构造函数是在对象创建时运行的，故虚构造函数是没有意义的。</a:t>
            </a:r>
            <a:endParaRPr lang="zh-CN" altLang="en-US" sz="2400" dirty="0" smtClean="0"/>
          </a:p>
          <a:p>
            <a:pPr marL="0" indent="0">
              <a:buNone/>
            </a:pPr>
            <a:r>
              <a:rPr lang="zh-CN" altLang="en-US" sz="2400" dirty="0" smtClean="0"/>
              <a:t>（6）</a:t>
            </a:r>
            <a:r>
              <a:rPr lang="zh-CN" altLang="en-US" sz="2400" dirty="0" smtClean="0">
                <a:highlight>
                  <a:srgbClr val="FFFF00"/>
                </a:highlight>
              </a:rPr>
              <a:t>析构函数可以声明为虚函数</a:t>
            </a:r>
            <a:r>
              <a:rPr lang="zh-CN" altLang="en-US" sz="2400" dirty="0" smtClean="0"/>
              <a:t>，而且通常被声明为虚函数。</a:t>
            </a:r>
            <a:endParaRPr lang="zh-CN" altLang="en-US" sz="2400" dirty="0" smtClean="0"/>
          </a:p>
          <a:p>
            <a:pPr marL="0" indent="0">
              <a:buNone/>
            </a:pPr>
            <a:r>
              <a:rPr lang="zh-CN" altLang="en-US" sz="2400" dirty="0" smtClean="0"/>
              <a:t>（7）内联函数不能声明为虚函数，因为内联函数不能在运行中动态确定其位置。</a:t>
            </a:r>
            <a:endParaRPr lang="zh-CN" altLang="en-US" sz="2400" dirty="0" smtClean="0"/>
          </a:p>
          <a:p>
            <a:pPr marL="0" indent="0">
              <a:buNone/>
            </a:pPr>
            <a:r>
              <a:rPr lang="zh-CN" altLang="en-US" sz="2400" dirty="0" smtClean="0"/>
              <a:t>（8）基类的虚函数无论被公有继承多少次，在多级派生类中仍然为虚函数。</a:t>
            </a:r>
            <a:endParaRPr lang="zh-CN" alt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虚函数与重载函数的关系</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内容占位符 2"/>
          <p:cNvSpPr txBox="1">
            <a:spLocks noChangeArrowheads="1"/>
          </p:cNvSpPr>
          <p:nvPr/>
        </p:nvSpPr>
        <p:spPr>
          <a:xfrm>
            <a:off x="510956" y="1008172"/>
            <a:ext cx="11045168" cy="5973762"/>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zh-CN" altLang="en-US" sz="2000" dirty="0" smtClean="0"/>
              <a:t>一般的函数重载时，只要函数名相同，函数的参数个数、参数类型或顺序必须不同，函数的返回类型也可以不同。但是，当重载一个虚函数时，也就是说在派生类中重新定义此虚函数时，要求函数名、返回类型、参数个数、参数类型以及参数的顺序都必须与基类中的虚函数原型完全相同。如果仅仅是返回类型不同，其余均相同，系统会给出错误信息；若仅仅是函数名相同，而参数的个数、类型或顺序不同，则系统将它作为普通的函数重载，这时将丢失虚函数的特性。</a:t>
            </a:r>
            <a:endParaRPr lang="zh-CN" altLang="en-US" sz="2000" dirty="0" smtClean="0"/>
          </a:p>
          <a:p>
            <a:endParaRPr lang="zh-CN" altLang="en-US" sz="1800" dirty="0" smtClean="0"/>
          </a:p>
          <a:p>
            <a:pPr marL="0" indent="0">
              <a:buNone/>
            </a:pPr>
            <a:r>
              <a:rPr lang="zh-CN" altLang="en-US" sz="1800" dirty="0" smtClean="0"/>
              <a:t>【例</a:t>
            </a:r>
            <a:r>
              <a:rPr lang="en-US" altLang="zh-CN" sz="1800" dirty="0" smtClean="0"/>
              <a:t>6-12</a:t>
            </a:r>
            <a:r>
              <a:rPr lang="zh-CN" altLang="en-US" sz="1800" dirty="0" smtClean="0"/>
              <a:t>】虚函数与重载函数的比较。</a:t>
            </a:r>
            <a:endParaRPr lang="zh-CN" altLang="en-US" sz="1800" dirty="0" smtClean="0"/>
          </a:p>
          <a:p>
            <a:pPr marL="0" indent="0">
              <a:buNone/>
            </a:pPr>
            <a:r>
              <a:rPr lang="zh-CN" altLang="en-US" sz="1800" dirty="0" smtClean="0"/>
              <a:t>#include &lt;iostream&gt;</a:t>
            </a:r>
            <a:endParaRPr lang="zh-CN" altLang="en-US" sz="1800" dirty="0" smtClean="0"/>
          </a:p>
          <a:p>
            <a:pPr marL="0" indent="0">
              <a:buNone/>
            </a:pPr>
            <a:r>
              <a:rPr lang="zh-CN" altLang="en-US" sz="1800" dirty="0" smtClean="0"/>
              <a:t>using namespace std;</a:t>
            </a:r>
            <a:endParaRPr lang="zh-CN" altLang="en-US" sz="1800" dirty="0" smtClean="0"/>
          </a:p>
          <a:p>
            <a:pPr marL="0" indent="0">
              <a:buNone/>
            </a:pPr>
            <a:r>
              <a:rPr lang="zh-CN" altLang="en-US" sz="1800" dirty="0" smtClean="0"/>
              <a:t>class Base</a:t>
            </a:r>
            <a:endParaRPr lang="zh-CN" altLang="en-US" sz="1800" dirty="0" smtClean="0"/>
          </a:p>
          <a:p>
            <a:pPr marL="0" indent="0">
              <a:buNone/>
            </a:pPr>
            <a:r>
              <a:rPr lang="zh-CN" altLang="en-US" sz="1800" dirty="0" smtClean="0"/>
              <a:t>{</a:t>
            </a:r>
            <a:endParaRPr lang="zh-CN" altLang="en-US" sz="1800" dirty="0" smtClean="0"/>
          </a:p>
          <a:p>
            <a:pPr marL="0" indent="0">
              <a:buNone/>
            </a:pPr>
            <a:r>
              <a:rPr lang="zh-CN" altLang="en-US" sz="1800" dirty="0" smtClean="0"/>
              <a:t>public:  </a:t>
            </a:r>
            <a:endParaRPr lang="zh-CN" altLang="en-U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虚函数与重载函数的关系</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551792" y="1139387"/>
            <a:ext cx="11256580" cy="5507038"/>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zh-CN" altLang="en-US" sz="1800" dirty="0" smtClean="0"/>
              <a:t>     virtual void fun1(){cout&lt;&lt;"--Base fun1--\n";}</a:t>
            </a:r>
            <a:endParaRPr lang="zh-CN" altLang="en-US" sz="1800" dirty="0" smtClean="0"/>
          </a:p>
          <a:p>
            <a:pPr marL="0" indent="0">
              <a:buNone/>
            </a:pPr>
            <a:r>
              <a:rPr lang="zh-CN" altLang="en-US" sz="1800" dirty="0" smtClean="0"/>
              <a:t>    virtual void fun2(){cout&lt;&lt;"--Base fun2--\n";}</a:t>
            </a:r>
            <a:endParaRPr lang="zh-CN" altLang="en-US" sz="1800" dirty="0" smtClean="0"/>
          </a:p>
          <a:p>
            <a:pPr marL="0" indent="0">
              <a:buNone/>
            </a:pPr>
            <a:r>
              <a:rPr lang="zh-CN" altLang="en-US" sz="1800" dirty="0" smtClean="0"/>
              <a:t>    virtual void fun3(){cout&lt;&lt;"--Base fun3--\n";}</a:t>
            </a:r>
            <a:endParaRPr lang="zh-CN" altLang="en-US" sz="1800" dirty="0" smtClean="0"/>
          </a:p>
          <a:p>
            <a:pPr marL="0" indent="0">
              <a:buNone/>
            </a:pPr>
            <a:r>
              <a:rPr lang="zh-CN" altLang="en-US" sz="1800" dirty="0" smtClean="0"/>
              <a:t>    void fun4(){cout&lt;&lt;"--Base fun4--\n";}</a:t>
            </a:r>
            <a:endParaRPr lang="zh-CN" altLang="en-US" sz="1800" dirty="0" smtClean="0"/>
          </a:p>
          <a:p>
            <a:pPr marL="0" indent="0">
              <a:buNone/>
            </a:pPr>
            <a:r>
              <a:rPr lang="zh-CN" altLang="en-US" sz="1800" dirty="0" smtClean="0"/>
              <a:t>};</a:t>
            </a:r>
            <a:endParaRPr lang="zh-CN" altLang="en-US" sz="1800" dirty="0" smtClean="0"/>
          </a:p>
          <a:p>
            <a:pPr marL="0" indent="0">
              <a:buNone/>
            </a:pPr>
            <a:r>
              <a:rPr lang="zh-CN" altLang="en-US" sz="1800" dirty="0" smtClean="0"/>
              <a:t>class Derived:public Base</a:t>
            </a:r>
            <a:endParaRPr lang="zh-CN" altLang="en-US" sz="1800" dirty="0" smtClean="0"/>
          </a:p>
          <a:p>
            <a:pPr marL="0" indent="0">
              <a:buNone/>
            </a:pPr>
            <a:r>
              <a:rPr lang="zh-CN" altLang="en-US" sz="1800" dirty="0" smtClean="0"/>
              <a:t>{</a:t>
            </a:r>
            <a:endParaRPr lang="zh-CN" altLang="en-US" sz="1800" dirty="0" smtClean="0"/>
          </a:p>
          <a:p>
            <a:pPr marL="0" indent="0">
              <a:buNone/>
            </a:pPr>
            <a:r>
              <a:rPr lang="zh-CN" altLang="en-US" sz="1800" dirty="0" smtClean="0"/>
              <a:t>public:</a:t>
            </a:r>
            <a:endParaRPr lang="zh-CN" altLang="en-US" sz="1800" dirty="0" smtClean="0"/>
          </a:p>
          <a:p>
            <a:pPr marL="0" indent="0">
              <a:buNone/>
            </a:pPr>
            <a:r>
              <a:rPr lang="zh-CN" altLang="en-US" sz="1800" dirty="0" smtClean="0"/>
              <a:t>    virtual void fun1(){cout&lt;&lt;"--Derived fun1--\n";}  //fun1()是虚函数</a:t>
            </a:r>
            <a:endParaRPr lang="zh-CN" altLang="en-US" sz="1800" dirty="0" smtClean="0"/>
          </a:p>
          <a:p>
            <a:pPr marL="0" indent="0">
              <a:buNone/>
            </a:pPr>
            <a:r>
              <a:rPr lang="zh-CN" altLang="en-US" sz="1800" dirty="0" smtClean="0"/>
              <a:t>    void fun2(int x){cout&lt;&lt;"--Derived fun2--\n";}    //</a:t>
            </a:r>
            <a:r>
              <a:rPr lang="zh-CN" altLang="en-US" sz="1800" dirty="0" smtClean="0">
                <a:highlight>
                  <a:srgbClr val="FFFF00"/>
                </a:highlight>
              </a:rPr>
              <a:t>fun2()作为一般函数重载，	虚特性消失</a:t>
            </a:r>
            <a:endParaRPr lang="zh-CN" altLang="en-US" sz="1800" dirty="0" smtClean="0">
              <a:highlight>
                <a:srgbClr val="FFFF00"/>
              </a:highlight>
            </a:endParaRPr>
          </a:p>
          <a:p>
            <a:pPr marL="0" indent="0">
              <a:buNone/>
            </a:pPr>
            <a:r>
              <a:rPr lang="zh-CN" altLang="en-US" sz="1800" dirty="0" smtClean="0"/>
              <a:t>  char fun3(){cout&lt;&lt;"--Derived fun3--\n";}   //编译错误，因为只有</a:t>
            </a:r>
            <a:r>
              <a:rPr lang="zh-CN" altLang="en-US" sz="1800" dirty="0" smtClean="0">
                <a:highlight>
                  <a:srgbClr val="FFFF00"/>
                </a:highlight>
              </a:rPr>
              <a:t>返回类型不同</a:t>
            </a:r>
            <a:endParaRPr lang="zh-CN" altLang="en-US" sz="1800" dirty="0" smtClean="0">
              <a:highlight>
                <a:srgbClr val="FFFF00"/>
              </a:highlight>
            </a:endParaRPr>
          </a:p>
          <a:p>
            <a:pPr marL="0" indent="0">
              <a:buNone/>
            </a:pPr>
            <a:r>
              <a:rPr lang="zh-CN" altLang="en-US" sz="1800" dirty="0" smtClean="0"/>
              <a:t>    void fun4(){cout&lt;&lt;"--Derived fun4--\n";}  //fun4()是一般函数重载，不是虚函数</a:t>
            </a:r>
            <a:endParaRPr lang="zh-CN" altLang="en-US" sz="1800" dirty="0" smtClean="0"/>
          </a:p>
          <a:p>
            <a:pPr marL="0" indent="0">
              <a:buNone/>
            </a:pPr>
            <a:r>
              <a:rPr lang="zh-CN" altLang="en-US" sz="1800" dirty="0" smtClean="0"/>
              <a:t>};</a:t>
            </a:r>
            <a:endParaRPr lang="zh-CN" altLang="en-US" sz="1800" dirty="0" smtClean="0"/>
          </a:p>
          <a:p>
            <a:endParaRPr lang="zh-CN" altLang="en-U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4000" dirty="0"/>
              <a:t>虚函数与重载函数的关系</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4" name="内容占位符 2"/>
          <p:cNvSpPr txBox="1">
            <a:spLocks noChangeArrowheads="1"/>
          </p:cNvSpPr>
          <p:nvPr/>
        </p:nvSpPr>
        <p:spPr>
          <a:xfrm>
            <a:off x="551792" y="1003301"/>
            <a:ext cx="10752083" cy="3379514"/>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0" indent="0">
              <a:buNone/>
            </a:pPr>
            <a:r>
              <a:rPr lang="zh-CN" altLang="en-US" sz="1800" dirty="0" smtClean="0"/>
              <a:t>int main()</a:t>
            </a:r>
            <a:endParaRPr lang="zh-CN" altLang="en-US" sz="1800" dirty="0" smtClean="0"/>
          </a:p>
          <a:p>
            <a:pPr marL="0" indent="0">
              <a:buNone/>
            </a:pPr>
            <a:r>
              <a:rPr lang="zh-CN" altLang="en-US" sz="1800" dirty="0" smtClean="0"/>
              <a:t>{</a:t>
            </a:r>
            <a:endParaRPr lang="zh-CN" altLang="en-US" sz="1800" dirty="0" smtClean="0"/>
          </a:p>
          <a:p>
            <a:pPr marL="0" indent="0">
              <a:buNone/>
            </a:pPr>
            <a:r>
              <a:rPr lang="zh-CN" altLang="en-US" sz="1800" dirty="0" smtClean="0"/>
              <a:t>	Base obj1,*p1;</a:t>
            </a:r>
            <a:endParaRPr lang="zh-CN" altLang="en-US" sz="1800" dirty="0" smtClean="0"/>
          </a:p>
          <a:p>
            <a:pPr marL="0" indent="0">
              <a:buNone/>
            </a:pPr>
            <a:r>
              <a:rPr lang="zh-CN" altLang="en-US" sz="1800" dirty="0" smtClean="0"/>
              <a:t>	Derived obj2;</a:t>
            </a:r>
            <a:endParaRPr lang="zh-CN" altLang="en-US" sz="1800" dirty="0" smtClean="0"/>
          </a:p>
          <a:p>
            <a:pPr marL="0" indent="0">
              <a:buNone/>
            </a:pPr>
            <a:r>
              <a:rPr lang="zh-CN" altLang="en-US" sz="1800" dirty="0" smtClean="0"/>
              <a:t>	p1=&amp;obj2;</a:t>
            </a:r>
            <a:endParaRPr lang="zh-CN" altLang="en-US" sz="1800" dirty="0" smtClean="0"/>
          </a:p>
          <a:p>
            <a:pPr marL="0" indent="0">
              <a:buNone/>
            </a:pPr>
            <a:r>
              <a:rPr lang="zh-CN" altLang="en-US" sz="1800" dirty="0" smtClean="0"/>
              <a:t>	p1-&gt;fun1();                              	//调用Derived::fun1()</a:t>
            </a:r>
            <a:endParaRPr lang="zh-CN" altLang="en-US" sz="1800" dirty="0" smtClean="0"/>
          </a:p>
          <a:p>
            <a:pPr marL="0" indent="0">
              <a:buNone/>
            </a:pPr>
            <a:r>
              <a:rPr lang="zh-CN" altLang="en-US" sz="1800" dirty="0" smtClean="0"/>
              <a:t>	p1-&gt;fun2();                                	//调用Base::fun2()</a:t>
            </a:r>
            <a:endParaRPr lang="zh-CN" altLang="en-US" sz="1800" dirty="0" smtClean="0"/>
          </a:p>
          <a:p>
            <a:pPr marL="0" indent="0">
              <a:buNone/>
            </a:pPr>
            <a:r>
              <a:rPr lang="zh-CN" altLang="en-US" sz="1800" dirty="0" smtClean="0"/>
              <a:t>	p1-&gt;fun4();                                	//调用Base::fun4()</a:t>
            </a:r>
            <a:endParaRPr lang="zh-CN" altLang="en-US" sz="1800" dirty="0" smtClean="0"/>
          </a:p>
          <a:p>
            <a:pPr marL="0" indent="0">
              <a:buNone/>
            </a:pPr>
            <a:r>
              <a:rPr lang="zh-CN" altLang="en-US" sz="1800" dirty="0" smtClean="0"/>
              <a:t>	return 0;</a:t>
            </a:r>
            <a:endParaRPr lang="zh-CN" altLang="en-US" sz="1800" dirty="0" smtClean="0"/>
          </a:p>
          <a:p>
            <a:pPr marL="0" indent="0">
              <a:buNone/>
            </a:pPr>
            <a:r>
              <a:rPr lang="zh-CN" altLang="en-US" sz="1800" dirty="0" smtClean="0"/>
              <a:t>}</a:t>
            </a:r>
            <a:endParaRPr lang="zh-CN" altLang="en-US" sz="1800" dirty="0" smtClean="0"/>
          </a:p>
          <a:p>
            <a:endParaRPr lang="zh-CN" altLang="en-US"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Content Placeholder 2"/>
          <p:cNvSpPr txBox="1"/>
          <p:nvPr/>
        </p:nvSpPr>
        <p:spPr>
          <a:xfrm>
            <a:off x="798830" y="1013460"/>
            <a:ext cx="9422765" cy="5589270"/>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buFont typeface="Wingdings 2" panose="05020102010507070707" pitchFamily="18" charset="2"/>
              <a:buNone/>
            </a:pPr>
            <a:r>
              <a:rPr lang="zh-CN" altLang="zh-CN" sz="2400" dirty="0" smtClean="0">
                <a:solidFill>
                  <a:prstClr val="black"/>
                </a:solidFill>
              </a:rPr>
              <a:t>虚函数的作用是实现动态联编，也就是在程序的运行阶段动态地选择合适的成员函数。实现动态关联需要</a:t>
            </a:r>
            <a:r>
              <a:rPr lang="en-US" altLang="zh-CN" sz="2400" dirty="0" smtClean="0">
                <a:solidFill>
                  <a:prstClr val="black"/>
                </a:solidFill>
              </a:rPr>
              <a:t>3</a:t>
            </a:r>
            <a:r>
              <a:rPr lang="zh-CN" altLang="zh-CN" sz="2400" dirty="0" smtClean="0">
                <a:solidFill>
                  <a:prstClr val="black"/>
                </a:solidFill>
              </a:rPr>
              <a:t>个条件：</a:t>
            </a:r>
            <a:endParaRPr lang="zh-CN" altLang="zh-CN" sz="2400" dirty="0" smtClean="0">
              <a:solidFill>
                <a:prstClr val="black"/>
              </a:solidFill>
            </a:endParaRPr>
          </a:p>
          <a:p>
            <a:pPr>
              <a:buFont typeface="Wingdings 2" panose="05020102010507070707" pitchFamily="18" charset="2"/>
              <a:buNone/>
            </a:pPr>
            <a:r>
              <a:rPr lang="zh-CN" altLang="zh-CN" sz="2400" dirty="0" smtClean="0">
                <a:solidFill>
                  <a:prstClr val="black"/>
                </a:solidFill>
              </a:rPr>
              <a:t>（</a:t>
            </a:r>
            <a:r>
              <a:rPr lang="en-US" altLang="zh-CN" sz="2400" dirty="0" smtClean="0">
                <a:solidFill>
                  <a:prstClr val="black"/>
                </a:solidFill>
              </a:rPr>
              <a:t>1</a:t>
            </a:r>
            <a:r>
              <a:rPr lang="zh-CN" altLang="zh-CN" sz="2400" dirty="0" smtClean="0">
                <a:solidFill>
                  <a:prstClr val="black"/>
                </a:solidFill>
              </a:rPr>
              <a:t>）必须把需要动态关联的行为定义为类的公共属性的虚函数；</a:t>
            </a:r>
            <a:endParaRPr lang="zh-CN" altLang="zh-CN" sz="2400" dirty="0" smtClean="0">
              <a:solidFill>
                <a:prstClr val="black"/>
              </a:solidFill>
            </a:endParaRPr>
          </a:p>
          <a:p>
            <a:pPr>
              <a:buFont typeface="Wingdings 2" panose="05020102010507070707" pitchFamily="18" charset="2"/>
              <a:buNone/>
            </a:pPr>
            <a:r>
              <a:rPr lang="zh-CN" altLang="zh-CN" sz="2400" dirty="0" smtClean="0">
                <a:solidFill>
                  <a:prstClr val="black"/>
                </a:solidFill>
              </a:rPr>
              <a:t>（</a:t>
            </a:r>
            <a:r>
              <a:rPr lang="en-US" altLang="zh-CN" sz="2400" dirty="0" smtClean="0">
                <a:solidFill>
                  <a:prstClr val="black"/>
                </a:solidFill>
              </a:rPr>
              <a:t>2</a:t>
            </a:r>
            <a:r>
              <a:rPr lang="zh-CN" altLang="zh-CN" sz="2400" dirty="0" smtClean="0">
                <a:solidFill>
                  <a:prstClr val="black"/>
                </a:solidFill>
              </a:rPr>
              <a:t>）类之间存在子类型关系，一般表现为一个类从另一个类公有派生而来；</a:t>
            </a:r>
            <a:endParaRPr lang="zh-CN" altLang="zh-CN" sz="2400" dirty="0" smtClean="0">
              <a:solidFill>
                <a:prstClr val="black"/>
              </a:solidFill>
            </a:endParaRPr>
          </a:p>
          <a:p>
            <a:pPr>
              <a:buFont typeface="Wingdings 2" panose="05020102010507070707" pitchFamily="18" charset="2"/>
              <a:buNone/>
            </a:pPr>
            <a:r>
              <a:rPr lang="zh-CN" altLang="zh-CN" sz="2400" dirty="0" smtClean="0">
                <a:solidFill>
                  <a:prstClr val="black"/>
                </a:solidFill>
              </a:rPr>
              <a:t>（</a:t>
            </a:r>
            <a:r>
              <a:rPr lang="en-US" altLang="zh-CN" sz="2400" dirty="0" smtClean="0">
                <a:solidFill>
                  <a:prstClr val="black"/>
                </a:solidFill>
              </a:rPr>
              <a:t>3</a:t>
            </a:r>
            <a:r>
              <a:rPr lang="zh-CN" altLang="zh-CN" sz="2400" dirty="0" smtClean="0">
                <a:solidFill>
                  <a:prstClr val="black"/>
                </a:solidFill>
              </a:rPr>
              <a:t>）必须先使用基类指针指向子类型的对象，然后直接或者间接使用基类指针调用虚函数。</a:t>
            </a:r>
            <a:endParaRPr lang="zh-CN" altLang="zh-CN" sz="2400" dirty="0" smtClean="0">
              <a:solidFill>
                <a:prstClr val="black"/>
              </a:solidFill>
            </a:endParaRPr>
          </a:p>
          <a:p>
            <a:pPr>
              <a:buFont typeface="Wingdings 2" panose="05020102010507070707" pitchFamily="18" charset="2"/>
              <a:buNone/>
            </a:pPr>
            <a:r>
              <a:rPr lang="zh-CN" altLang="zh-CN" sz="2400" dirty="0" smtClean="0">
                <a:solidFill>
                  <a:prstClr val="black"/>
                </a:solidFill>
              </a:rPr>
              <a:t>因此，实现动态关联，只能通过指向</a:t>
            </a:r>
            <a:r>
              <a:rPr lang="zh-CN" altLang="zh-CN" sz="2400" dirty="0" smtClean="0">
                <a:solidFill>
                  <a:srgbClr val="FF0000"/>
                </a:solidFill>
              </a:rPr>
              <a:t>基类</a:t>
            </a:r>
            <a:r>
              <a:rPr lang="zh-CN" altLang="zh-CN" sz="2400" dirty="0" smtClean="0">
                <a:solidFill>
                  <a:prstClr val="black"/>
                </a:solidFill>
              </a:rPr>
              <a:t>的</a:t>
            </a:r>
            <a:r>
              <a:rPr lang="zh-CN" altLang="zh-CN" sz="2400" dirty="0" smtClean="0">
                <a:solidFill>
                  <a:srgbClr val="FF0000"/>
                </a:solidFill>
              </a:rPr>
              <a:t>指针</a:t>
            </a:r>
            <a:r>
              <a:rPr lang="zh-CN" altLang="zh-CN" sz="2400" dirty="0" smtClean="0">
                <a:solidFill>
                  <a:prstClr val="black"/>
                </a:solidFill>
              </a:rPr>
              <a:t>或基类对象的引用来调用虚函数，其格式如下：</a:t>
            </a:r>
            <a:endParaRPr lang="zh-CN" altLang="zh-CN" sz="2400" dirty="0" smtClean="0">
              <a:solidFill>
                <a:prstClr val="black"/>
              </a:solidFill>
            </a:endParaRPr>
          </a:p>
          <a:p>
            <a:pPr>
              <a:buFont typeface="Wingdings 2" panose="05020102010507070707" pitchFamily="18" charset="2"/>
              <a:buNone/>
            </a:pPr>
            <a:r>
              <a:rPr lang="zh-CN" altLang="zh-CN" sz="2400" dirty="0" smtClean="0">
                <a:solidFill>
                  <a:prstClr val="black"/>
                </a:solidFill>
              </a:rPr>
              <a:t>（</a:t>
            </a:r>
            <a:r>
              <a:rPr lang="en-US" altLang="zh-CN" sz="2400" dirty="0" smtClean="0">
                <a:solidFill>
                  <a:prstClr val="black"/>
                </a:solidFill>
              </a:rPr>
              <a:t>1</a:t>
            </a:r>
            <a:r>
              <a:rPr lang="zh-CN" altLang="zh-CN" sz="2400" dirty="0" smtClean="0">
                <a:solidFill>
                  <a:prstClr val="black"/>
                </a:solidFill>
              </a:rPr>
              <a:t>）指向</a:t>
            </a:r>
            <a:r>
              <a:rPr lang="zh-CN" altLang="zh-CN" sz="2400" dirty="0" smtClean="0">
                <a:solidFill>
                  <a:srgbClr val="FF0000"/>
                </a:solidFill>
              </a:rPr>
              <a:t>基类</a:t>
            </a:r>
            <a:r>
              <a:rPr lang="zh-CN" altLang="zh-CN" sz="2400" dirty="0" smtClean="0">
                <a:solidFill>
                  <a:prstClr val="black"/>
                </a:solidFill>
              </a:rPr>
              <a:t>的指针变量名-&gt;虚函数名（</a:t>
            </a:r>
            <a:r>
              <a:rPr lang="zh-CN" altLang="zh-CN" sz="2400" dirty="0" smtClean="0">
                <a:solidFill>
                  <a:srgbClr val="FF0000"/>
                </a:solidFill>
              </a:rPr>
              <a:t>实参</a:t>
            </a:r>
            <a:r>
              <a:rPr lang="zh-CN" altLang="zh-CN" sz="2400" dirty="0" smtClean="0">
                <a:solidFill>
                  <a:prstClr val="black"/>
                </a:solidFill>
              </a:rPr>
              <a:t>表）</a:t>
            </a:r>
            <a:endParaRPr lang="zh-CN" altLang="zh-CN" sz="2400" dirty="0" smtClean="0">
              <a:solidFill>
                <a:prstClr val="black"/>
              </a:solidFill>
            </a:endParaRPr>
          </a:p>
          <a:p>
            <a:pPr>
              <a:buFont typeface="Wingdings 2" panose="05020102010507070707" pitchFamily="18" charset="2"/>
              <a:buNone/>
            </a:pPr>
            <a:r>
              <a:rPr lang="zh-CN" altLang="zh-CN" sz="2400" dirty="0" smtClean="0">
                <a:solidFill>
                  <a:prstClr val="black"/>
                </a:solidFill>
              </a:rPr>
              <a:t>（</a:t>
            </a:r>
            <a:r>
              <a:rPr lang="en-US" altLang="zh-CN" sz="2400" dirty="0" smtClean="0">
                <a:solidFill>
                  <a:prstClr val="black"/>
                </a:solidFill>
              </a:rPr>
              <a:t>2</a:t>
            </a:r>
            <a:r>
              <a:rPr lang="zh-CN" altLang="zh-CN" sz="2400" dirty="0" smtClean="0">
                <a:solidFill>
                  <a:prstClr val="black"/>
                </a:solidFill>
              </a:rPr>
              <a:t>）</a:t>
            </a:r>
            <a:r>
              <a:rPr lang="zh-CN" altLang="zh-CN" sz="2400" dirty="0" smtClean="0">
                <a:solidFill>
                  <a:srgbClr val="FF0000"/>
                </a:solidFill>
              </a:rPr>
              <a:t>基类</a:t>
            </a:r>
            <a:r>
              <a:rPr lang="zh-CN" altLang="zh-CN" sz="2400" dirty="0" smtClean="0">
                <a:solidFill>
                  <a:prstClr val="black"/>
                </a:solidFill>
              </a:rPr>
              <a:t>对象的引用名</a:t>
            </a:r>
            <a:r>
              <a:rPr lang="en-US" altLang="zh-CN" sz="2400" dirty="0" smtClean="0">
                <a:solidFill>
                  <a:prstClr val="black"/>
                </a:solidFill>
              </a:rPr>
              <a:t>.</a:t>
            </a:r>
            <a:r>
              <a:rPr lang="zh-CN" altLang="zh-CN" sz="2400" dirty="0" smtClean="0">
                <a:solidFill>
                  <a:prstClr val="black"/>
                </a:solidFill>
              </a:rPr>
              <a:t>虚函数名（</a:t>
            </a:r>
            <a:r>
              <a:rPr lang="zh-CN" altLang="zh-CN" sz="2400" dirty="0" smtClean="0">
                <a:solidFill>
                  <a:srgbClr val="FF0000"/>
                </a:solidFill>
              </a:rPr>
              <a:t>实参</a:t>
            </a:r>
            <a:r>
              <a:rPr lang="zh-CN" altLang="zh-CN" sz="2400" dirty="0" smtClean="0">
                <a:solidFill>
                  <a:prstClr val="black"/>
                </a:solidFill>
              </a:rPr>
              <a:t>表）</a:t>
            </a:r>
            <a:endParaRPr lang="zh-CN" altLang="zh-CN" sz="2400" dirty="0" smtClean="0">
              <a:solidFill>
                <a:prstClr val="black"/>
              </a:solidFill>
            </a:endParaRPr>
          </a:p>
          <a:p>
            <a:pPr>
              <a:buFont typeface="Wingdings 2" panose="05020102010507070707" pitchFamily="18" charset="2"/>
              <a:buNone/>
            </a:pPr>
            <a:r>
              <a:rPr lang="zh-CN" altLang="zh-CN" sz="2400" dirty="0" smtClean="0">
                <a:solidFill>
                  <a:prstClr val="black"/>
                </a:solidFill>
              </a:rPr>
              <a:t>下面通过比较例6-7和例6-</a:t>
            </a:r>
            <a:r>
              <a:rPr lang="en-US" altLang="zh-CN" sz="2400" dirty="0" smtClean="0">
                <a:solidFill>
                  <a:prstClr val="black"/>
                </a:solidFill>
              </a:rPr>
              <a:t>8</a:t>
            </a:r>
            <a:r>
              <a:rPr lang="zh-CN" altLang="zh-CN" sz="2400" dirty="0" smtClean="0">
                <a:solidFill>
                  <a:prstClr val="black"/>
                </a:solidFill>
              </a:rPr>
              <a:t>两个实例的运行结果理解虚函数的作用。其中，例6-7中没有将基类与派生类中的同名函数设为虚函数，例6-</a:t>
            </a:r>
            <a:r>
              <a:rPr lang="en-US" altLang="zh-CN" sz="2400" dirty="0" smtClean="0">
                <a:solidFill>
                  <a:prstClr val="black"/>
                </a:solidFill>
              </a:rPr>
              <a:t>8</a:t>
            </a:r>
            <a:r>
              <a:rPr lang="zh-CN" altLang="zh-CN" sz="2400" dirty="0" smtClean="0">
                <a:solidFill>
                  <a:prstClr val="black"/>
                </a:solidFill>
              </a:rPr>
              <a:t>中将基类与派生中的同函数设为虚函数。</a:t>
            </a:r>
            <a:endParaRPr lang="zh-CN" altLang="zh-CN" sz="2400" dirty="0" smtClean="0">
              <a:solidFill>
                <a:prstClr val="black"/>
              </a:solidFill>
            </a:endParaRPr>
          </a:p>
          <a:p>
            <a:pPr>
              <a:buFont typeface="Wingdings 2" panose="05020102010507070707" pitchFamily="18" charset="2"/>
              <a:buNone/>
            </a:pPr>
            <a:endParaRPr lang="zh-CN" altLang="en-US" b="1" dirty="0" smtClean="0">
              <a:solidFill>
                <a:prstClr val="black"/>
              </a:solidFill>
            </a:endParaRPr>
          </a:p>
          <a:p>
            <a:endParaRPr lang="zh-CN" altLang="en-US" dirty="0" smtClean="0">
              <a:solidFill>
                <a:prstClr val="black"/>
              </a:solidFill>
            </a:endParaRPr>
          </a:p>
          <a:p>
            <a:pPr marL="0" indent="0">
              <a:buFont typeface="Arial" panose="020B0604020202020204" pitchFamily="34" charset="0"/>
              <a:buNone/>
            </a:pPr>
            <a:endParaRPr lang="zh-CN" altLang="en-US" dirty="0" smtClean="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a:xfrm>
            <a:off x="520262" y="1066800"/>
            <a:ext cx="11051628" cy="5410200"/>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90000"/>
              </a:lnSpc>
            </a:pPr>
            <a:r>
              <a:rPr lang="zh-CN" altLang="en-US" dirty="0" smtClean="0"/>
              <a:t>动态联编举例</a:t>
            </a:r>
            <a:endParaRPr lang="zh-CN" altLang="en-US" dirty="0" smtClean="0"/>
          </a:p>
          <a:p>
            <a:pPr lvl="1">
              <a:lnSpc>
                <a:spcPct val="90000"/>
              </a:lnSpc>
            </a:pPr>
            <a:r>
              <a:rPr lang="zh-CN" altLang="en-US" dirty="0" smtClean="0"/>
              <a:t>仅需将引例中的顶层基类</a:t>
            </a:r>
            <a:r>
              <a:rPr lang="en-US" altLang="zh-CN" dirty="0" smtClean="0"/>
              <a:t>Shape</a:t>
            </a:r>
            <a:r>
              <a:rPr lang="zh-CN" altLang="en-US" dirty="0" smtClean="0"/>
              <a:t>的</a:t>
            </a:r>
            <a:r>
              <a:rPr lang="en-US" altLang="zh-CN" dirty="0" err="1" smtClean="0"/>
              <a:t>getArea</a:t>
            </a:r>
            <a:r>
              <a:rPr lang="en-US" altLang="zh-CN" dirty="0" smtClean="0"/>
              <a:t>()</a:t>
            </a:r>
            <a:r>
              <a:rPr lang="zh-CN" altLang="en-US" dirty="0" smtClean="0"/>
              <a:t>函数加上</a:t>
            </a:r>
            <a:r>
              <a:rPr lang="en-US" altLang="zh-CN" dirty="0" smtClean="0"/>
              <a:t>virtual</a:t>
            </a:r>
            <a:r>
              <a:rPr lang="zh-CN" altLang="en-US" dirty="0" smtClean="0"/>
              <a:t>声明</a:t>
            </a:r>
            <a:endParaRPr lang="zh-CN" altLang="en-US" dirty="0" smtClean="0"/>
          </a:p>
          <a:p>
            <a:pPr lvl="1">
              <a:lnSpc>
                <a:spcPct val="90000"/>
              </a:lnSpc>
              <a:buFontTx/>
              <a:buNone/>
            </a:pPr>
            <a:r>
              <a:rPr lang="en-US" altLang="zh-CN" sz="2800" dirty="0" smtClean="0"/>
              <a:t>class Shape  //</a:t>
            </a:r>
            <a:r>
              <a:rPr lang="zh-CN" altLang="en-US" sz="2800" dirty="0" smtClean="0"/>
              <a:t>形状类</a:t>
            </a:r>
            <a:endParaRPr lang="zh-CN" altLang="en-US" sz="2800" dirty="0" smtClean="0"/>
          </a:p>
          <a:p>
            <a:pPr lvl="1">
              <a:lnSpc>
                <a:spcPct val="90000"/>
              </a:lnSpc>
              <a:buFontTx/>
              <a:buNone/>
            </a:pPr>
            <a:r>
              <a:rPr lang="en-US" altLang="zh-CN" sz="2800" dirty="0" smtClean="0"/>
              <a:t>{</a:t>
            </a:r>
            <a:endParaRPr lang="en-US" altLang="zh-CN" sz="2800" dirty="0" smtClean="0"/>
          </a:p>
          <a:p>
            <a:pPr lvl="1">
              <a:lnSpc>
                <a:spcPct val="90000"/>
              </a:lnSpc>
              <a:buFontTx/>
              <a:buNone/>
            </a:pPr>
            <a:r>
              <a:rPr lang="en-US" altLang="zh-CN" sz="2800" dirty="0" smtClean="0"/>
              <a:t>  public:</a:t>
            </a:r>
            <a:endParaRPr lang="en-US" altLang="zh-CN" sz="2800" dirty="0" smtClean="0"/>
          </a:p>
          <a:p>
            <a:pPr lvl="1">
              <a:lnSpc>
                <a:spcPct val="90000"/>
              </a:lnSpc>
              <a:buFontTx/>
              <a:buNone/>
            </a:pPr>
            <a:r>
              <a:rPr lang="en-US" altLang="zh-CN" sz="2800" dirty="0" smtClean="0"/>
              <a:t>    Shape(){}</a:t>
            </a:r>
            <a:endParaRPr lang="en-US" altLang="zh-CN" sz="2800" dirty="0" smtClean="0"/>
          </a:p>
          <a:p>
            <a:pPr lvl="1">
              <a:lnSpc>
                <a:spcPct val="90000"/>
              </a:lnSpc>
              <a:buFontTx/>
              <a:buNone/>
            </a:pPr>
            <a:r>
              <a:rPr lang="en-US" altLang="zh-CN" sz="2800" dirty="0" smtClean="0"/>
              <a:t>    ~Shape(){}</a:t>
            </a:r>
            <a:endParaRPr lang="en-US" altLang="zh-CN" sz="2800" dirty="0" smtClean="0"/>
          </a:p>
          <a:p>
            <a:pPr lvl="1">
              <a:lnSpc>
                <a:spcPct val="90000"/>
              </a:lnSpc>
              <a:buFontTx/>
              <a:buNone/>
            </a:pPr>
            <a:r>
              <a:rPr lang="en-US" altLang="zh-CN" sz="2800" dirty="0" smtClean="0"/>
              <a:t>    </a:t>
            </a:r>
            <a:r>
              <a:rPr lang="en-US" altLang="zh-CN" sz="2800" b="1" dirty="0" smtClean="0"/>
              <a:t>virtual</a:t>
            </a:r>
            <a:r>
              <a:rPr lang="en-US" altLang="zh-CN" sz="2800" dirty="0" smtClean="0"/>
              <a:t> float </a:t>
            </a:r>
            <a:r>
              <a:rPr lang="en-US" altLang="zh-CN" sz="2800" dirty="0" err="1" smtClean="0"/>
              <a:t>getArea</a:t>
            </a:r>
            <a:r>
              <a:rPr lang="en-US" altLang="zh-CN" sz="2800" dirty="0" smtClean="0"/>
              <a:t>()</a:t>
            </a:r>
            <a:r>
              <a:rPr lang="en-US" altLang="zh-CN" sz="2800" dirty="0" err="1" smtClean="0"/>
              <a:t>const</a:t>
            </a:r>
            <a:r>
              <a:rPr lang="en-US" altLang="zh-CN" sz="2800" dirty="0" smtClean="0"/>
              <a:t> {return 0;}</a:t>
            </a:r>
            <a:endParaRPr lang="en-US" altLang="zh-CN" sz="2800" dirty="0" smtClean="0"/>
          </a:p>
          <a:p>
            <a:pPr lvl="1">
              <a:lnSpc>
                <a:spcPct val="90000"/>
              </a:lnSpc>
              <a:buFontTx/>
              <a:buNone/>
            </a:pPr>
            <a:r>
              <a:rPr lang="en-US" altLang="zh-CN" sz="2800" dirty="0" smtClean="0"/>
              <a:t>};</a:t>
            </a: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796158" y="1064173"/>
            <a:ext cx="11395841" cy="4525963"/>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80000"/>
              </a:lnSpc>
              <a:buFontTx/>
              <a:buNone/>
            </a:pPr>
            <a:r>
              <a:rPr lang="en-US" altLang="zh-CN" sz="2400" b="1" smtClean="0"/>
              <a:t>int main()</a:t>
            </a:r>
            <a:endParaRPr lang="en-US" altLang="zh-CN" sz="2400" b="1" smtClean="0"/>
          </a:p>
          <a:p>
            <a:pPr>
              <a:lnSpc>
                <a:spcPct val="80000"/>
              </a:lnSpc>
              <a:buFontTx/>
              <a:buNone/>
            </a:pPr>
            <a:r>
              <a:rPr lang="en-US" altLang="zh-CN" sz="2400" b="1" smtClean="0"/>
              <a:t>{</a:t>
            </a:r>
            <a:endParaRPr lang="en-US" altLang="zh-CN" sz="2400" b="1" smtClean="0"/>
          </a:p>
          <a:p>
            <a:pPr>
              <a:lnSpc>
                <a:spcPct val="80000"/>
              </a:lnSpc>
              <a:buFontTx/>
              <a:buNone/>
            </a:pPr>
            <a:r>
              <a:rPr lang="en-US" altLang="zh-CN" sz="2400" b="1" smtClean="0"/>
              <a:t>  Circle c1(5);</a:t>
            </a:r>
            <a:endParaRPr lang="en-US" altLang="zh-CN" sz="2400" b="1" smtClean="0"/>
          </a:p>
          <a:p>
            <a:pPr>
              <a:lnSpc>
                <a:spcPct val="80000"/>
              </a:lnSpc>
              <a:buFontTx/>
              <a:buNone/>
            </a:pPr>
            <a:r>
              <a:rPr lang="en-US" altLang="zh-CN" sz="2400" b="1" smtClean="0"/>
              <a:t>  cout&lt;&lt;"</a:t>
            </a:r>
            <a:r>
              <a:rPr lang="zh-CN" altLang="en-US" sz="2400" b="1" smtClean="0"/>
              <a:t>圆的面积是</a:t>
            </a:r>
            <a:r>
              <a:rPr lang="en-US" altLang="zh-CN" sz="2400" b="1" smtClean="0"/>
              <a:t>"&lt;&lt;c1.getArea()&lt;&lt;endl;</a:t>
            </a:r>
            <a:endParaRPr lang="en-US" altLang="zh-CN" sz="2400" b="1" smtClean="0"/>
          </a:p>
          <a:p>
            <a:pPr>
              <a:lnSpc>
                <a:spcPct val="80000"/>
              </a:lnSpc>
              <a:buFontTx/>
              <a:buNone/>
            </a:pPr>
            <a:endParaRPr lang="en-US" altLang="zh-CN" sz="2400" b="1" smtClean="0"/>
          </a:p>
          <a:p>
            <a:pPr>
              <a:lnSpc>
                <a:spcPct val="80000"/>
              </a:lnSpc>
              <a:buFontTx/>
              <a:buNone/>
            </a:pPr>
            <a:r>
              <a:rPr lang="en-US" altLang="zh-CN" sz="2400" b="1" smtClean="0"/>
              <a:t>  Shape *pShape=&amp;c1;</a:t>
            </a:r>
            <a:endParaRPr lang="en-US" altLang="zh-CN" sz="2400" b="1" smtClean="0"/>
          </a:p>
          <a:p>
            <a:pPr>
              <a:lnSpc>
                <a:spcPct val="80000"/>
              </a:lnSpc>
              <a:buFontTx/>
              <a:buNone/>
            </a:pPr>
            <a:r>
              <a:rPr lang="en-US" altLang="zh-CN" sz="2400" b="1" smtClean="0"/>
              <a:t>  cout&lt;&lt;"</a:t>
            </a:r>
            <a:r>
              <a:rPr lang="zh-CN" altLang="en-US" sz="2400" b="1" smtClean="0"/>
              <a:t>通过</a:t>
            </a:r>
            <a:r>
              <a:rPr lang="en-US" altLang="zh-CN" sz="2400" b="1" smtClean="0"/>
              <a:t>Shape</a:t>
            </a:r>
            <a:r>
              <a:rPr lang="zh-CN" altLang="en-US" sz="2400" b="1" smtClean="0"/>
              <a:t>指针访问，圆的面积是</a:t>
            </a:r>
            <a:r>
              <a:rPr lang="en-US" altLang="zh-CN" sz="2400" b="1" smtClean="0"/>
              <a:t>"&lt;&lt;            pShape-&gt;getArea()&lt;&lt;endl;</a:t>
            </a:r>
            <a:endParaRPr lang="en-US" altLang="zh-CN" sz="2400" b="1" smtClean="0"/>
          </a:p>
          <a:p>
            <a:pPr>
              <a:lnSpc>
                <a:spcPct val="80000"/>
              </a:lnSpc>
              <a:buFontTx/>
              <a:buNone/>
            </a:pPr>
            <a:r>
              <a:rPr lang="en-US" altLang="zh-CN" sz="2400" b="1" smtClean="0"/>
              <a:t>  </a:t>
            </a:r>
            <a:endParaRPr lang="en-US" altLang="zh-CN" sz="2400" b="1" smtClean="0"/>
          </a:p>
          <a:p>
            <a:pPr>
              <a:lnSpc>
                <a:spcPct val="80000"/>
              </a:lnSpc>
              <a:buFontTx/>
              <a:buNone/>
            </a:pPr>
            <a:r>
              <a:rPr lang="en-US" altLang="zh-CN" sz="2400" b="1" smtClean="0"/>
              <a:t>  Shape &amp;rShape=c1;</a:t>
            </a:r>
            <a:endParaRPr lang="en-US" altLang="zh-CN" sz="2400" b="1" smtClean="0"/>
          </a:p>
          <a:p>
            <a:pPr>
              <a:lnSpc>
                <a:spcPct val="80000"/>
              </a:lnSpc>
              <a:buFontTx/>
              <a:buNone/>
            </a:pPr>
            <a:r>
              <a:rPr lang="en-US" altLang="zh-CN" sz="2400" b="1" smtClean="0"/>
              <a:t>  cout&lt;&lt;"</a:t>
            </a:r>
            <a:r>
              <a:rPr lang="zh-CN" altLang="en-US" sz="2400" b="1" smtClean="0"/>
              <a:t>通过</a:t>
            </a:r>
            <a:r>
              <a:rPr lang="en-US" altLang="zh-CN" sz="2400" b="1" smtClean="0"/>
              <a:t>Shape</a:t>
            </a:r>
            <a:r>
              <a:rPr lang="zh-CN" altLang="en-US" sz="2400" b="1" smtClean="0"/>
              <a:t>引用访问，圆的面积是</a:t>
            </a:r>
            <a:r>
              <a:rPr lang="en-US" altLang="zh-CN" sz="2400" b="1" smtClean="0"/>
              <a:t>"&lt;&lt;rShape.getArea()&lt;&lt;endl;</a:t>
            </a:r>
            <a:endParaRPr lang="en-US" altLang="zh-CN" sz="2400" b="1" smtClean="0"/>
          </a:p>
          <a:p>
            <a:pPr>
              <a:lnSpc>
                <a:spcPct val="80000"/>
              </a:lnSpc>
              <a:buFontTx/>
              <a:buNone/>
            </a:pPr>
            <a:endParaRPr lang="en-US" altLang="zh-CN" sz="2400" b="1" smtClean="0"/>
          </a:p>
          <a:p>
            <a:pPr>
              <a:lnSpc>
                <a:spcPct val="80000"/>
              </a:lnSpc>
              <a:buFontTx/>
              <a:buNone/>
            </a:pPr>
            <a:r>
              <a:rPr lang="en-US" altLang="zh-CN" sz="2400" b="1" smtClean="0"/>
              <a:t>  Shape oShape=c1;</a:t>
            </a:r>
            <a:endParaRPr lang="en-US" altLang="zh-CN" sz="2400" b="1" smtClean="0"/>
          </a:p>
          <a:p>
            <a:pPr>
              <a:lnSpc>
                <a:spcPct val="80000"/>
              </a:lnSpc>
              <a:buFontTx/>
              <a:buNone/>
            </a:pPr>
            <a:r>
              <a:rPr lang="en-US" altLang="zh-CN" sz="2400" b="1" smtClean="0"/>
              <a:t>  cout&lt;&lt;"</a:t>
            </a:r>
            <a:r>
              <a:rPr lang="zh-CN" altLang="en-US" sz="2400" b="1" smtClean="0"/>
              <a:t>通过</a:t>
            </a:r>
            <a:r>
              <a:rPr lang="en-US" altLang="zh-CN" sz="2400" b="1" smtClean="0"/>
              <a:t>Shape</a:t>
            </a:r>
            <a:r>
              <a:rPr lang="zh-CN" altLang="en-US" sz="2400" b="1" smtClean="0"/>
              <a:t>对象访问，圆的面积是</a:t>
            </a:r>
            <a:r>
              <a:rPr lang="en-US" altLang="zh-CN" sz="2400" b="1" smtClean="0"/>
              <a:t>"&lt;&lt;oShape.getArea()&lt;&lt;endl;</a:t>
            </a:r>
            <a:endParaRPr lang="en-US" altLang="zh-CN" sz="2400" b="1" smtClean="0"/>
          </a:p>
          <a:p>
            <a:pPr>
              <a:lnSpc>
                <a:spcPct val="80000"/>
              </a:lnSpc>
              <a:buFontTx/>
              <a:buNone/>
            </a:pPr>
            <a:r>
              <a:rPr lang="en-US" altLang="zh-CN" sz="2400" b="1" smtClean="0"/>
              <a:t>  return 0;</a:t>
            </a:r>
            <a:endParaRPr lang="en-US" altLang="zh-CN" sz="2400" b="1" smtClean="0"/>
          </a:p>
          <a:p>
            <a:pPr>
              <a:lnSpc>
                <a:spcPct val="80000"/>
              </a:lnSpc>
              <a:buFontTx/>
              <a:buNone/>
            </a:pPr>
            <a:r>
              <a:rPr lang="en-US" altLang="zh-CN" sz="2400" b="1" smtClean="0"/>
              <a:t>}</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3" name="Rectangle 2"/>
          <p:cNvSpPr txBox="1">
            <a:spLocks noChangeArrowheads="1"/>
          </p:cNvSpPr>
          <p:nvPr/>
        </p:nvSpPr>
        <p:spPr>
          <a:xfrm>
            <a:off x="677917" y="1216573"/>
            <a:ext cx="11319642" cy="5867400"/>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marL="533400" indent="-533400"/>
            <a:r>
              <a:rPr lang="zh-CN" altLang="en-US" sz="2800" smtClean="0"/>
              <a:t>运行结果：</a:t>
            </a:r>
            <a:endParaRPr lang="zh-CN" altLang="en-US" sz="2800" smtClean="0"/>
          </a:p>
          <a:p>
            <a:pPr marL="914400" lvl="1" indent="-457200">
              <a:buFontTx/>
              <a:buNone/>
            </a:pPr>
            <a:r>
              <a:rPr lang="zh-CN" altLang="zh-CN" sz="2400" smtClean="0"/>
              <a:t>圆的面积是78.5</a:t>
            </a:r>
            <a:endParaRPr lang="zh-CN" altLang="zh-CN" sz="2400" smtClean="0"/>
          </a:p>
          <a:p>
            <a:pPr marL="914400" lvl="1" indent="-457200">
              <a:buFontTx/>
              <a:buNone/>
            </a:pPr>
            <a:r>
              <a:rPr lang="zh-CN" altLang="zh-CN" sz="2400" smtClean="0"/>
              <a:t>通过Shape指针访问，圆的面积是78.5</a:t>
            </a:r>
            <a:endParaRPr lang="zh-CN" altLang="zh-CN" sz="2400" smtClean="0"/>
          </a:p>
          <a:p>
            <a:pPr marL="914400" lvl="1" indent="-457200">
              <a:buFontTx/>
              <a:buNone/>
            </a:pPr>
            <a:r>
              <a:rPr lang="zh-CN" altLang="zh-CN" sz="2400" smtClean="0"/>
              <a:t>通过Shape引用访问，圆的面积是78.5</a:t>
            </a:r>
            <a:endParaRPr lang="zh-CN" altLang="zh-CN" sz="2400" smtClean="0"/>
          </a:p>
          <a:p>
            <a:pPr marL="914400" lvl="1" indent="-457200">
              <a:buFontTx/>
              <a:buNone/>
            </a:pPr>
            <a:r>
              <a:rPr lang="zh-CN" altLang="zh-CN" sz="2400" smtClean="0"/>
              <a:t>通过Shape对象访问，圆的面积是0</a:t>
            </a:r>
            <a:endParaRPr lang="zh-CN" altLang="zh-CN" sz="2400" smtClean="0"/>
          </a:p>
          <a:p>
            <a:pPr marL="914400" lvl="1" indent="-457200">
              <a:buFontTx/>
              <a:buNone/>
            </a:pPr>
            <a:r>
              <a:rPr lang="zh-CN" altLang="zh-CN" sz="2400" smtClean="0"/>
              <a:t>Press any key to continue</a:t>
            </a:r>
            <a:endParaRPr lang="en-US" altLang="zh-CN" sz="2400" smtClean="0"/>
          </a:p>
          <a:p>
            <a:pPr marL="533400" indent="-533400"/>
            <a:r>
              <a:rPr lang="zh-CN" altLang="en-US" sz="2800" smtClean="0"/>
              <a:t>使用虚函数是实现动态联编的基础。正确使用虚函数，需要满足三个条件：</a:t>
            </a:r>
            <a:endParaRPr lang="zh-CN" altLang="en-US" sz="2800" smtClean="0"/>
          </a:p>
          <a:p>
            <a:pPr marL="914400" lvl="1" indent="-457200">
              <a:buFontTx/>
              <a:buNone/>
            </a:pPr>
            <a:r>
              <a:rPr lang="zh-CN" altLang="en-US" sz="2400" smtClean="0"/>
              <a:t>（</a:t>
            </a:r>
            <a:r>
              <a:rPr lang="en-US" altLang="zh-CN" sz="2400" smtClean="0"/>
              <a:t>1</a:t>
            </a:r>
            <a:r>
              <a:rPr lang="zh-CN" altLang="en-US" sz="2400" smtClean="0"/>
              <a:t>）具有符合类型兼容规则的公有派生类层次结构。</a:t>
            </a:r>
            <a:endParaRPr lang="zh-CN" altLang="en-US" sz="2400" smtClean="0"/>
          </a:p>
          <a:p>
            <a:pPr marL="914400" lvl="1" indent="-457200">
              <a:buFontTx/>
              <a:buNone/>
            </a:pPr>
            <a:r>
              <a:rPr lang="zh-CN" altLang="en-US" sz="2400" smtClean="0"/>
              <a:t>（</a:t>
            </a:r>
            <a:r>
              <a:rPr lang="en-US" altLang="zh-CN" sz="2400" smtClean="0"/>
              <a:t>2</a:t>
            </a:r>
            <a:r>
              <a:rPr lang="zh-CN" altLang="en-US" sz="2400" smtClean="0"/>
              <a:t>）在派生类中重新定义基类中的虚函数，对其进行覆盖（</a:t>
            </a:r>
            <a:r>
              <a:rPr lang="en-US" altLang="zh-CN" sz="2400" smtClean="0"/>
              <a:t>override</a:t>
            </a:r>
            <a:r>
              <a:rPr lang="zh-CN" altLang="en-US" sz="2400" smtClean="0"/>
              <a:t>）。</a:t>
            </a:r>
            <a:endParaRPr lang="zh-CN" altLang="en-US" sz="2400" smtClean="0"/>
          </a:p>
          <a:p>
            <a:pPr marL="914400" lvl="1" indent="-457200">
              <a:buFontTx/>
              <a:buNone/>
            </a:pPr>
            <a:r>
              <a:rPr lang="zh-CN" altLang="en-US" sz="2400" smtClean="0"/>
              <a:t>（</a:t>
            </a:r>
            <a:r>
              <a:rPr lang="en-US" altLang="zh-CN" sz="2400" smtClean="0"/>
              <a:t>3</a:t>
            </a:r>
            <a:r>
              <a:rPr lang="zh-CN" altLang="en-US" sz="2400" smtClean="0"/>
              <a:t>）通过基类指针或基类引用访问虚函数。</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0" y="889459"/>
            <a:ext cx="12366171" cy="909637"/>
          </a:xfrm>
          <a:prstGeom prst="rect">
            <a:avLst/>
          </a:prstGeom>
        </p:spPr>
        <p:txBody>
          <a:bodyPr/>
          <a:lstStyle>
            <a:lvl1pPr algn="ctr" defTabSz="1219200" rtl="0" eaLnBrk="1" latinLnBrk="0" hangingPunct="1">
              <a:spcBef>
                <a:spcPct val="0"/>
              </a:spcBef>
              <a:buNone/>
              <a:defRPr sz="5865" kern="1200">
                <a:solidFill>
                  <a:schemeClr val="tx1"/>
                </a:solidFill>
                <a:latin typeface="+mj-lt"/>
                <a:ea typeface="+mj-ea"/>
                <a:cs typeface="+mj-cs"/>
              </a:defRPr>
            </a:lvl1pPr>
          </a:lstStyle>
          <a:p>
            <a:r>
              <a:rPr lang="zh-CN" altLang="zh-CN" sz="2800" dirty="0" smtClean="0">
                <a:solidFill>
                  <a:prstClr val="black"/>
                </a:solidFill>
              </a:rPr>
              <a:t>【例</a:t>
            </a:r>
            <a:r>
              <a:rPr lang="en-US" altLang="zh-CN" sz="2800" dirty="0" smtClean="0">
                <a:solidFill>
                  <a:prstClr val="black"/>
                </a:solidFill>
              </a:rPr>
              <a:t>6-13</a:t>
            </a:r>
            <a:r>
              <a:rPr lang="zh-CN" altLang="zh-CN" sz="2800" dirty="0" smtClean="0">
                <a:solidFill>
                  <a:prstClr val="black"/>
                </a:solidFill>
              </a:rPr>
              <a:t>】 将基类Student与派生类Graduate中的同名函数display</a:t>
            </a:r>
            <a:r>
              <a:rPr lang="en-US" altLang="zh-CN" sz="2800" dirty="0" smtClean="0">
                <a:solidFill>
                  <a:prstClr val="black"/>
                </a:solidFill>
              </a:rPr>
              <a:t>()</a:t>
            </a:r>
            <a:r>
              <a:rPr lang="zh-CN" altLang="zh-CN" sz="2800" dirty="0" smtClean="0">
                <a:solidFill>
                  <a:prstClr val="black"/>
                </a:solidFill>
              </a:rPr>
              <a:t>设为虚函数。</a:t>
            </a:r>
            <a:endParaRPr lang="zh-CN" altLang="en-US" sz="2800" dirty="0" smtClean="0">
              <a:solidFill>
                <a:prstClr val="black"/>
              </a:solidFill>
            </a:endParaRPr>
          </a:p>
        </p:txBody>
      </p:sp>
      <p:sp>
        <p:nvSpPr>
          <p:cNvPr id="3" name="Content Placeholder 2"/>
          <p:cNvSpPr txBox="1"/>
          <p:nvPr/>
        </p:nvSpPr>
        <p:spPr>
          <a:xfrm>
            <a:off x="1125311" y="1519237"/>
            <a:ext cx="8229600" cy="4895850"/>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buFont typeface="Wingdings 2" panose="05020102010507070707" pitchFamily="18" charset="2"/>
              <a:buNone/>
            </a:pPr>
            <a:r>
              <a:rPr lang="en-US" altLang="zh-CN" sz="1800" b="1" dirty="0" smtClean="0">
                <a:solidFill>
                  <a:prstClr val="black"/>
                </a:solidFill>
                <a:latin typeface="宋体" panose="02010600030101010101" pitchFamily="2" charset="-122"/>
              </a:rPr>
              <a:t>//</a:t>
            </a:r>
            <a:r>
              <a:rPr lang="zh-CN" altLang="zh-CN" sz="1800" b="1" dirty="0" smtClean="0">
                <a:solidFill>
                  <a:prstClr val="black"/>
                </a:solidFill>
                <a:latin typeface="宋体" panose="02010600030101010101" pitchFamily="2" charset="-122"/>
              </a:rPr>
              <a:t>声明基类</a:t>
            </a:r>
            <a:r>
              <a:rPr lang="en-US" altLang="zh-CN" sz="1800" b="1" dirty="0" smtClean="0">
                <a:solidFill>
                  <a:prstClr val="black"/>
                </a:solidFill>
                <a:latin typeface="宋体" panose="02010600030101010101" pitchFamily="2" charset="-122"/>
              </a:rPr>
              <a:t>Student</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class Student</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{public:</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Student(</a:t>
            </a:r>
            <a:r>
              <a:rPr lang="en-US" altLang="zh-CN" sz="1800" b="1" dirty="0" err="1" smtClean="0">
                <a:solidFill>
                  <a:prstClr val="black"/>
                </a:solidFill>
                <a:latin typeface="宋体" panose="02010600030101010101" pitchFamily="2" charset="-122"/>
              </a:rPr>
              <a:t>int,string,float</a:t>
            </a:r>
            <a:r>
              <a:rPr lang="en-US" altLang="zh-CN" sz="1800" b="1" dirty="0" smtClean="0">
                <a:solidFill>
                  <a:prstClr val="black"/>
                </a:solidFill>
                <a:latin typeface="宋体" panose="02010600030101010101" pitchFamily="2" charset="-122"/>
              </a:rPr>
              <a:t>);</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virtual void display();</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protected:</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int</a:t>
            </a: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num</a:t>
            </a:r>
            <a:r>
              <a:rPr lang="en-US" altLang="zh-CN" sz="1800" b="1" dirty="0" smtClean="0">
                <a:solidFill>
                  <a:prstClr val="black"/>
                </a:solidFill>
                <a:latin typeface="宋体" panose="02010600030101010101" pitchFamily="2" charset="-122"/>
              </a:rPr>
              <a:t>;</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string name;</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float score;</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//Student</a:t>
            </a:r>
            <a:r>
              <a:rPr lang="zh-CN" altLang="zh-CN" sz="1800" b="1" dirty="0" smtClean="0">
                <a:solidFill>
                  <a:prstClr val="black"/>
                </a:solidFill>
                <a:latin typeface="宋体" panose="02010600030101010101" pitchFamily="2" charset="-122"/>
              </a:rPr>
              <a:t>类成员函数的实现</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Student::Student(</a:t>
            </a:r>
            <a:r>
              <a:rPr lang="en-US" altLang="zh-CN" sz="1800" b="1" dirty="0" err="1" smtClean="0">
                <a:solidFill>
                  <a:prstClr val="black"/>
                </a:solidFill>
                <a:latin typeface="宋体" panose="02010600030101010101" pitchFamily="2" charset="-122"/>
              </a:rPr>
              <a:t>int</a:t>
            </a: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n,string</a:t>
            </a: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nam,float</a:t>
            </a:r>
            <a:r>
              <a:rPr lang="en-US" altLang="zh-CN" sz="1800" b="1" dirty="0" smtClean="0">
                <a:solidFill>
                  <a:prstClr val="black"/>
                </a:solidFill>
                <a:latin typeface="宋体" panose="02010600030101010101" pitchFamily="2" charset="-122"/>
              </a:rPr>
              <a:t> s)</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a:t>
            </a:r>
            <a:r>
              <a:rPr lang="en-US" altLang="zh-CN" sz="1800" b="1" dirty="0" err="1" smtClean="0">
                <a:solidFill>
                  <a:prstClr val="black"/>
                </a:solidFill>
                <a:latin typeface="宋体" panose="02010600030101010101" pitchFamily="2" charset="-122"/>
              </a:rPr>
              <a:t>num</a:t>
            </a:r>
            <a:r>
              <a:rPr lang="en-US" altLang="zh-CN" sz="1800" b="1" dirty="0" smtClean="0">
                <a:solidFill>
                  <a:prstClr val="black"/>
                </a:solidFill>
                <a:latin typeface="宋体" panose="02010600030101010101" pitchFamily="2" charset="-122"/>
              </a:rPr>
              <a:t> =n; name=</a:t>
            </a:r>
            <a:r>
              <a:rPr lang="en-US" altLang="zh-CN" sz="1800" b="1" dirty="0" err="1" smtClean="0">
                <a:solidFill>
                  <a:prstClr val="black"/>
                </a:solidFill>
                <a:latin typeface="宋体" panose="02010600030101010101" pitchFamily="2" charset="-122"/>
              </a:rPr>
              <a:t>nam</a:t>
            </a:r>
            <a:r>
              <a:rPr lang="en-US" altLang="zh-CN" sz="1800" b="1" dirty="0" smtClean="0">
                <a:solidFill>
                  <a:prstClr val="black"/>
                </a:solidFill>
                <a:latin typeface="宋体" panose="02010600030101010101" pitchFamily="2" charset="-122"/>
              </a:rPr>
              <a:t>; score = s;}</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void Student ::display()</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1800" b="1" dirty="0" smtClean="0">
                <a:solidFill>
                  <a:prstClr val="black"/>
                </a:solidFill>
                <a:latin typeface="宋体" panose="02010600030101010101" pitchFamily="2" charset="-122"/>
              </a:rPr>
              <a:t>{ </a:t>
            </a:r>
            <a:r>
              <a:rPr lang="en-US" altLang="zh-CN" sz="1800" b="1" dirty="0" err="1" smtClean="0">
                <a:solidFill>
                  <a:prstClr val="black"/>
                </a:solidFill>
                <a:latin typeface="宋体" panose="02010600030101010101" pitchFamily="2" charset="-122"/>
              </a:rPr>
              <a:t>cout</a:t>
            </a:r>
            <a:r>
              <a:rPr lang="en-US" altLang="zh-CN" sz="1800" b="1" dirty="0" smtClean="0">
                <a:solidFill>
                  <a:prstClr val="black"/>
                </a:solidFill>
                <a:latin typeface="宋体" panose="02010600030101010101" pitchFamily="2" charset="-122"/>
              </a:rPr>
              <a:t>&lt;&lt;"</a:t>
            </a:r>
            <a:r>
              <a:rPr lang="en-US" altLang="zh-CN" sz="1800" b="1" dirty="0" err="1" smtClean="0">
                <a:solidFill>
                  <a:prstClr val="black"/>
                </a:solidFill>
                <a:latin typeface="宋体" panose="02010600030101010101" pitchFamily="2" charset="-122"/>
              </a:rPr>
              <a:t>num</a:t>
            </a:r>
            <a:r>
              <a:rPr lang="en-US" altLang="zh-CN" sz="1800" b="1" dirty="0" smtClean="0">
                <a:solidFill>
                  <a:prstClr val="black"/>
                </a:solidFill>
                <a:latin typeface="宋体" panose="02010600030101010101" pitchFamily="2" charset="-122"/>
              </a:rPr>
              <a:t>:"&lt;&lt;</a:t>
            </a:r>
            <a:r>
              <a:rPr lang="en-US" altLang="zh-CN" sz="1800" b="1" dirty="0" err="1" smtClean="0">
                <a:solidFill>
                  <a:prstClr val="black"/>
                </a:solidFill>
                <a:latin typeface="宋体" panose="02010600030101010101" pitchFamily="2" charset="-122"/>
              </a:rPr>
              <a:t>num</a:t>
            </a:r>
            <a:r>
              <a:rPr lang="en-US" altLang="zh-CN" sz="1800" b="1" dirty="0" smtClean="0">
                <a:solidFill>
                  <a:prstClr val="black"/>
                </a:solidFill>
                <a:latin typeface="宋体" panose="02010600030101010101" pitchFamily="2" charset="-122"/>
              </a:rPr>
              <a:t>&lt;&lt;"\name:"&lt;&lt;name&lt;&lt;"\</a:t>
            </a:r>
            <a:r>
              <a:rPr lang="en-US" altLang="zh-CN" sz="1800" b="1" dirty="0" err="1" smtClean="0">
                <a:solidFill>
                  <a:prstClr val="black"/>
                </a:solidFill>
                <a:latin typeface="宋体" panose="02010600030101010101" pitchFamily="2" charset="-122"/>
              </a:rPr>
              <a:t>nscore</a:t>
            </a:r>
            <a:r>
              <a:rPr lang="en-US" altLang="zh-CN" sz="1800" b="1" dirty="0" smtClean="0">
                <a:solidFill>
                  <a:prstClr val="black"/>
                </a:solidFill>
                <a:latin typeface="宋体" panose="02010600030101010101" pitchFamily="2" charset="-122"/>
              </a:rPr>
              <a:t>:"&lt;&lt;score&lt;&lt;"\n\n";}</a:t>
            </a:r>
            <a:endParaRPr lang="zh-CN" altLang="zh-CN" sz="1800" b="1" dirty="0" smtClean="0">
              <a:solidFill>
                <a:prstClr val="black"/>
              </a:solidFill>
              <a:latin typeface="宋体" panose="02010600030101010101" pitchFamily="2" charset="-122"/>
            </a:endParaRPr>
          </a:p>
          <a:p>
            <a:pPr>
              <a:buFont typeface="Wingdings 2" panose="05020102010507070707" pitchFamily="18" charset="2"/>
              <a:buNone/>
            </a:pPr>
            <a:endParaRPr lang="zh-CN" altLang="en-US" dirty="0" smtClean="0">
              <a:solidFill>
                <a:prstClr val="black"/>
              </a:solidFill>
            </a:endParaRPr>
          </a:p>
          <a:p>
            <a:endParaRPr lang="zh-CN" altLang="en-US" dirty="0" smtClean="0">
              <a:solidFill>
                <a:prstClr val="black"/>
              </a:solidFill>
            </a:endParaRPr>
          </a:p>
          <a:p>
            <a:endParaRPr lang="zh-CN" altLang="en-US" dirty="0" smtClean="0">
              <a:solidFill>
                <a:prstClr val="black"/>
              </a:solidFill>
            </a:endParaRPr>
          </a:p>
        </p:txBody>
      </p:sp>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359229" y="891949"/>
            <a:ext cx="11419114" cy="513269"/>
          </a:xfrm>
          <a:prstGeom prst="rect">
            <a:avLst/>
          </a:prstGeom>
        </p:spPr>
        <p:txBody>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r>
              <a:rPr lang="zh-CN" altLang="zh-CN" sz="2400" dirty="0" smtClean="0">
                <a:solidFill>
                  <a:prstClr val="black"/>
                </a:solidFill>
              </a:rPr>
              <a:t>【例</a:t>
            </a:r>
            <a:r>
              <a:rPr lang="en-US" altLang="zh-CN" sz="2400" dirty="0" smtClean="0">
                <a:solidFill>
                  <a:prstClr val="black"/>
                </a:solidFill>
              </a:rPr>
              <a:t>6-13</a:t>
            </a:r>
            <a:r>
              <a:rPr lang="zh-CN" altLang="zh-CN" sz="2400" dirty="0" smtClean="0">
                <a:solidFill>
                  <a:prstClr val="black"/>
                </a:solidFill>
              </a:rPr>
              <a:t>】 将基类Student与派生类Graduate中的同名函数display</a:t>
            </a:r>
            <a:r>
              <a:rPr lang="en-US" altLang="zh-CN" sz="2400" dirty="0" smtClean="0">
                <a:solidFill>
                  <a:prstClr val="black"/>
                </a:solidFill>
              </a:rPr>
              <a:t>()</a:t>
            </a:r>
            <a:r>
              <a:rPr lang="zh-CN" altLang="zh-CN" sz="2400" dirty="0" smtClean="0">
                <a:solidFill>
                  <a:prstClr val="black"/>
                </a:solidFill>
              </a:rPr>
              <a:t>设为虚函数。</a:t>
            </a:r>
            <a:r>
              <a:rPr lang="en-US" altLang="zh-CN" sz="2400" dirty="0" smtClean="0">
                <a:solidFill>
                  <a:prstClr val="black"/>
                </a:solidFill>
              </a:rPr>
              <a:t>(</a:t>
            </a:r>
            <a:r>
              <a:rPr lang="zh-CN" altLang="en-US" sz="2400" dirty="0" smtClean="0">
                <a:solidFill>
                  <a:prstClr val="black"/>
                </a:solidFill>
              </a:rPr>
              <a:t>续</a:t>
            </a:r>
            <a:r>
              <a:rPr lang="en-US" altLang="zh-CN" sz="2400" dirty="0" smtClean="0">
                <a:solidFill>
                  <a:prstClr val="black"/>
                </a:solidFill>
              </a:rPr>
              <a:t>)</a:t>
            </a:r>
            <a:endParaRPr lang="zh-CN" altLang="en-US" sz="2400" dirty="0" smtClean="0">
              <a:solidFill>
                <a:prstClr val="black"/>
              </a:solidFill>
            </a:endParaRPr>
          </a:p>
        </p:txBody>
      </p:sp>
      <p:sp>
        <p:nvSpPr>
          <p:cNvPr id="3" name="内容占位符 2"/>
          <p:cNvSpPr txBox="1"/>
          <p:nvPr/>
        </p:nvSpPr>
        <p:spPr>
          <a:xfrm>
            <a:off x="1567963" y="1803627"/>
            <a:ext cx="8229600" cy="5272087"/>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buFont typeface="Wingdings 2" panose="05020102010507070707" pitchFamily="18" charset="2"/>
              <a:buNone/>
            </a:pPr>
            <a:r>
              <a:rPr lang="en-US" altLang="zh-CN" sz="2000" b="1" dirty="0" smtClean="0">
                <a:solidFill>
                  <a:prstClr val="black"/>
                </a:solidFill>
                <a:latin typeface="宋体" panose="02010600030101010101" pitchFamily="2" charset="-122"/>
              </a:rPr>
              <a:t>//</a:t>
            </a:r>
            <a:r>
              <a:rPr lang="zh-CN" altLang="zh-CN" sz="2000" b="1" dirty="0" smtClean="0">
                <a:solidFill>
                  <a:prstClr val="black"/>
                </a:solidFill>
                <a:latin typeface="宋体" panose="02010600030101010101" pitchFamily="2" charset="-122"/>
              </a:rPr>
              <a:t>声明公有派生类</a:t>
            </a:r>
            <a:r>
              <a:rPr lang="en-US" altLang="zh-CN" sz="2000" b="1" dirty="0" smtClean="0">
                <a:solidFill>
                  <a:prstClr val="black"/>
                </a:solidFill>
                <a:latin typeface="宋体" panose="02010600030101010101" pitchFamily="2" charset="-122"/>
              </a:rPr>
              <a:t>Graduate</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class </a:t>
            </a:r>
            <a:r>
              <a:rPr lang="en-US" altLang="zh-CN" sz="2000" b="1" dirty="0" err="1" smtClean="0">
                <a:solidFill>
                  <a:prstClr val="black"/>
                </a:solidFill>
                <a:latin typeface="宋体" panose="02010600030101010101" pitchFamily="2" charset="-122"/>
              </a:rPr>
              <a:t>Graduate:public</a:t>
            </a:r>
            <a:r>
              <a:rPr lang="en-US" altLang="zh-CN" sz="2000" b="1" dirty="0" smtClean="0">
                <a:solidFill>
                  <a:prstClr val="black"/>
                </a:solidFill>
                <a:latin typeface="宋体" panose="02010600030101010101" pitchFamily="2" charset="-122"/>
              </a:rPr>
              <a:t> Student</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{public:</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Graduate(</a:t>
            </a:r>
            <a:r>
              <a:rPr lang="en-US" altLang="zh-CN" sz="2000" b="1" dirty="0" err="1" smtClean="0">
                <a:solidFill>
                  <a:prstClr val="black"/>
                </a:solidFill>
                <a:latin typeface="宋体" panose="02010600030101010101" pitchFamily="2" charset="-122"/>
              </a:rPr>
              <a:t>int,string,float,float</a:t>
            </a:r>
            <a:r>
              <a:rPr lang="en-US" altLang="zh-CN" sz="2000" b="1" dirty="0" smtClean="0">
                <a:solidFill>
                  <a:prstClr val="black"/>
                </a:solidFill>
                <a:latin typeface="宋体" panose="02010600030101010101" pitchFamily="2" charset="-122"/>
              </a:rPr>
              <a:t>);</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virtual void display();</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private:</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float pay;</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//Graduate</a:t>
            </a:r>
            <a:r>
              <a:rPr lang="zh-CN" altLang="zh-CN" sz="2000" b="1" dirty="0" smtClean="0">
                <a:solidFill>
                  <a:prstClr val="black"/>
                </a:solidFill>
                <a:latin typeface="宋体" panose="02010600030101010101" pitchFamily="2" charset="-122"/>
              </a:rPr>
              <a:t>类成员函数的实现</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void Graduate::display()</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cout</a:t>
            </a:r>
            <a:r>
              <a:rPr lang="en-US" altLang="zh-CN" sz="2000" b="1" dirty="0" smtClean="0">
                <a:solidFill>
                  <a:prstClr val="black"/>
                </a:solidFill>
                <a:latin typeface="宋体" panose="02010600030101010101" pitchFamily="2" charset="-122"/>
              </a:rPr>
              <a:t>&lt;&lt;"</a:t>
            </a:r>
            <a:r>
              <a:rPr lang="en-US" altLang="zh-CN" sz="2000" b="1" dirty="0" err="1" smtClean="0">
                <a:solidFill>
                  <a:prstClr val="black"/>
                </a:solidFill>
                <a:latin typeface="宋体" panose="02010600030101010101" pitchFamily="2" charset="-122"/>
              </a:rPr>
              <a:t>num</a:t>
            </a:r>
            <a:r>
              <a:rPr lang="en-US" altLang="zh-CN" sz="2000" b="1" dirty="0" smtClean="0">
                <a:solidFill>
                  <a:prstClr val="black"/>
                </a:solidFill>
                <a:latin typeface="宋体" panose="02010600030101010101" pitchFamily="2" charset="-122"/>
              </a:rPr>
              <a:t>:"&lt;&lt;</a:t>
            </a:r>
            <a:r>
              <a:rPr lang="en-US" altLang="zh-CN" sz="2000" b="1" dirty="0" err="1" smtClean="0">
                <a:solidFill>
                  <a:prstClr val="black"/>
                </a:solidFill>
                <a:latin typeface="宋体" panose="02010600030101010101" pitchFamily="2" charset="-122"/>
              </a:rPr>
              <a:t>num</a:t>
            </a:r>
            <a:r>
              <a:rPr lang="en-US" altLang="zh-CN" sz="2000" b="1" dirty="0" smtClean="0">
                <a:solidFill>
                  <a:prstClr val="black"/>
                </a:solidFill>
                <a:latin typeface="宋体" panose="02010600030101010101" pitchFamily="2" charset="-122"/>
              </a:rPr>
              <a:t>&lt;&lt;"\</a:t>
            </a:r>
            <a:r>
              <a:rPr lang="en-US" altLang="zh-CN" sz="2000" b="1" dirty="0" err="1" smtClean="0">
                <a:solidFill>
                  <a:prstClr val="black"/>
                </a:solidFill>
                <a:latin typeface="宋体" panose="02010600030101010101" pitchFamily="2" charset="-122"/>
              </a:rPr>
              <a:t>nname</a:t>
            </a:r>
            <a:r>
              <a:rPr lang="en-US" altLang="zh-CN" sz="2000" b="1" dirty="0" smtClean="0">
                <a:solidFill>
                  <a:prstClr val="black"/>
                </a:solidFill>
                <a:latin typeface="宋体" panose="02010600030101010101" pitchFamily="2" charset="-122"/>
              </a:rPr>
              <a:t>:"&lt;&lt;name&lt;&lt;"\</a:t>
            </a:r>
            <a:r>
              <a:rPr lang="en-US" altLang="zh-CN" sz="2000" b="1" dirty="0" err="1" smtClean="0">
                <a:solidFill>
                  <a:prstClr val="black"/>
                </a:solidFill>
                <a:latin typeface="宋体" panose="02010600030101010101" pitchFamily="2" charset="-122"/>
              </a:rPr>
              <a:t>nscore</a:t>
            </a:r>
            <a:r>
              <a:rPr lang="en-US" altLang="zh-CN" sz="2000" b="1" dirty="0" smtClean="0">
                <a:solidFill>
                  <a:prstClr val="black"/>
                </a:solidFill>
                <a:latin typeface="宋体" panose="02010600030101010101" pitchFamily="2" charset="-122"/>
              </a:rPr>
              <a:t>:"&lt;&lt;score&lt;&lt;"\</a:t>
            </a:r>
            <a:r>
              <a:rPr lang="en-US" altLang="zh-CN" sz="2000" b="1" dirty="0" err="1" smtClean="0">
                <a:solidFill>
                  <a:prstClr val="black"/>
                </a:solidFill>
                <a:latin typeface="宋体" panose="02010600030101010101" pitchFamily="2" charset="-122"/>
              </a:rPr>
              <a:t>npay</a:t>
            </a:r>
            <a:r>
              <a:rPr lang="en-US" altLang="zh-CN" sz="2000" b="1" dirty="0" smtClean="0">
                <a:solidFill>
                  <a:prstClr val="black"/>
                </a:solidFill>
                <a:latin typeface="宋体" panose="02010600030101010101" pitchFamily="2" charset="-122"/>
              </a:rPr>
              <a:t>="&lt;&lt;pay&lt;&lt;</a:t>
            </a:r>
            <a:r>
              <a:rPr lang="en-US" altLang="zh-CN" sz="2000" b="1" dirty="0" err="1" smtClean="0">
                <a:solidFill>
                  <a:prstClr val="black"/>
                </a:solidFill>
                <a:latin typeface="宋体" panose="02010600030101010101" pitchFamily="2" charset="-122"/>
              </a:rPr>
              <a:t>endl</a:t>
            </a:r>
            <a:r>
              <a:rPr lang="en-US" altLang="zh-CN" sz="2000" b="1" dirty="0" smtClean="0">
                <a:solidFill>
                  <a:prstClr val="black"/>
                </a:solidFill>
                <a:latin typeface="宋体" panose="02010600030101010101" pitchFamily="2" charset="-122"/>
              </a:rPr>
              <a:t>;}</a:t>
            </a:r>
            <a:endParaRPr lang="en-US"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Graduate::Graduate(</a:t>
            </a:r>
            <a:r>
              <a:rPr lang="en-US" altLang="zh-CN" sz="2000" b="1" dirty="0" err="1" smtClean="0">
                <a:solidFill>
                  <a:prstClr val="black"/>
                </a:solidFill>
                <a:latin typeface="宋体" panose="02010600030101010101" pitchFamily="2" charset="-122"/>
              </a:rPr>
              <a:t>int</a:t>
            </a:r>
            <a:r>
              <a:rPr lang="en-US" altLang="zh-CN" sz="2000" b="1" dirty="0" smtClean="0">
                <a:solidFill>
                  <a:prstClr val="black"/>
                </a:solidFill>
                <a:latin typeface="宋体" panose="02010600030101010101" pitchFamily="2" charset="-122"/>
              </a:rPr>
              <a:t> n, string </a:t>
            </a:r>
            <a:r>
              <a:rPr lang="en-US" altLang="zh-CN" sz="2000" b="1" dirty="0" err="1" smtClean="0">
                <a:solidFill>
                  <a:prstClr val="black"/>
                </a:solidFill>
                <a:latin typeface="宋体" panose="02010600030101010101" pitchFamily="2" charset="-122"/>
              </a:rPr>
              <a:t>nam,float</a:t>
            </a: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s,float</a:t>
            </a:r>
            <a:r>
              <a:rPr lang="en-US" altLang="zh-CN" sz="2000" b="1" dirty="0" smtClean="0">
                <a:solidFill>
                  <a:prstClr val="black"/>
                </a:solidFill>
                <a:latin typeface="宋体" panose="02010600030101010101" pitchFamily="2" charset="-122"/>
              </a:rPr>
              <a:t> p):Student(</a:t>
            </a:r>
            <a:r>
              <a:rPr lang="en-US" altLang="zh-CN" sz="2000" b="1" dirty="0" err="1" smtClean="0">
                <a:solidFill>
                  <a:prstClr val="black"/>
                </a:solidFill>
                <a:latin typeface="宋体" panose="02010600030101010101" pitchFamily="2" charset="-122"/>
              </a:rPr>
              <a:t>n,nam,s</a:t>
            </a:r>
            <a:r>
              <a:rPr lang="en-US" altLang="zh-CN" sz="2000" b="1" dirty="0" smtClean="0">
                <a:solidFill>
                  <a:prstClr val="black"/>
                </a:solidFill>
                <a:latin typeface="宋体" panose="02010600030101010101" pitchFamily="2" charset="-122"/>
              </a:rPr>
              <a:t>),pay(p){ }</a:t>
            </a:r>
            <a:endParaRPr lang="zh-CN" altLang="zh-CN" sz="2000" b="1" dirty="0" smtClean="0">
              <a:solidFill>
                <a:prstClr val="black"/>
              </a:solidFill>
              <a:latin typeface="宋体" panose="02010600030101010101" pitchFamily="2" charset="-122"/>
            </a:endParaRPr>
          </a:p>
          <a:p>
            <a:pPr>
              <a:buFont typeface="Wingdings 2" panose="05020102010507070707" pitchFamily="18" charset="2"/>
              <a:buNone/>
            </a:pPr>
            <a:endParaRPr lang="zh-CN" altLang="zh-CN" sz="2400" dirty="0" smtClean="0">
              <a:solidFill>
                <a:prstClr val="black"/>
              </a:solidFill>
            </a:endParaRPr>
          </a:p>
          <a:p>
            <a:pPr>
              <a:buFont typeface="Wingdings 2" panose="05020102010507070707" pitchFamily="18" charset="2"/>
              <a:buNone/>
            </a:pPr>
            <a:r>
              <a:rPr lang="en-US" altLang="zh-CN" sz="2400" dirty="0" smtClean="0">
                <a:solidFill>
                  <a:prstClr val="black"/>
                </a:solidFill>
              </a:rPr>
              <a:t> </a:t>
            </a:r>
            <a:endParaRPr lang="zh-CN" altLang="zh-CN" sz="2400" dirty="0" smtClean="0">
              <a:solidFill>
                <a:prstClr val="black"/>
              </a:solidFill>
            </a:endParaRPr>
          </a:p>
          <a:p>
            <a:endParaRPr lang="zh-CN" altLang="en-US" dirty="0" smtClean="0">
              <a:solidFill>
                <a:prstClr val="black"/>
              </a:solidFill>
            </a:endParaRPr>
          </a:p>
        </p:txBody>
      </p:sp>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50925" y="157480"/>
            <a:ext cx="9758680" cy="707886"/>
          </a:xfrm>
          <a:prstGeom prst="rect">
            <a:avLst/>
          </a:prstGeom>
          <a:noFill/>
        </p:spPr>
        <p:txBody>
          <a:bodyPr wrap="square" rtlCol="0">
            <a:spAutoFit/>
          </a:bodyPr>
          <a:lstStyle/>
          <a:p>
            <a:r>
              <a:rPr lang="en-US" altLang="zh-CN" sz="3730" b="1" dirty="0" smtClean="0">
                <a:solidFill>
                  <a:schemeClr val="tx1">
                    <a:lumMod val="75000"/>
                    <a:lumOff val="25000"/>
                  </a:schemeClr>
                </a:solidFill>
                <a:latin typeface="微软雅黑" panose="020B0503020204020204" pitchFamily="34" charset="-122"/>
                <a:ea typeface="微软雅黑" panose="020B0503020204020204" pitchFamily="34" charset="-122"/>
                <a:sym typeface="+mn-ea"/>
              </a:rPr>
              <a:t>6.1.3 </a:t>
            </a:r>
            <a:r>
              <a:rPr lang="zh-CN" altLang="en-US" sz="4000" dirty="0" smtClean="0"/>
              <a:t>多态性</a:t>
            </a:r>
            <a:r>
              <a:rPr lang="zh-CN" altLang="en-US" sz="4000" dirty="0"/>
              <a:t>的实现原理</a:t>
            </a:r>
            <a:endParaRPr lang="zh-CN" altLang="en-US" sz="3730" b="1"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Rectangle 3"/>
          <p:cNvSpPr txBox="1">
            <a:spLocks noChangeArrowheads="1"/>
          </p:cNvSpPr>
          <p:nvPr/>
        </p:nvSpPr>
        <p:spPr>
          <a:xfrm>
            <a:off x="394762" y="1016057"/>
            <a:ext cx="11578163" cy="5041843"/>
          </a:xfrm>
          <a:prstGeom prst="rect">
            <a:avLst/>
          </a:prstGeom>
        </p:spPr>
        <p:txBody>
          <a:bodyPr/>
          <a:lstStyle>
            <a:lvl1pPr marL="457200" indent="-457200" algn="l" defTabSz="1218565"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150000"/>
              </a:lnSpc>
            </a:pPr>
            <a:r>
              <a:rPr lang="zh-CN" altLang="en-US" sz="3200" dirty="0" smtClean="0"/>
              <a:t>多态性实现</a:t>
            </a:r>
            <a:r>
              <a:rPr lang="zh-CN" altLang="en-US" sz="3200" dirty="0" smtClean="0">
                <a:solidFill>
                  <a:schemeClr val="hlink"/>
                </a:solidFill>
              </a:rPr>
              <a:t>和</a:t>
            </a:r>
            <a:r>
              <a:rPr lang="zh-CN" altLang="en-US" sz="3200" dirty="0" smtClean="0">
                <a:solidFill>
                  <a:srgbClr val="008000"/>
                </a:solidFill>
              </a:rPr>
              <a:t>编译连接</a:t>
            </a:r>
            <a:r>
              <a:rPr lang="zh-CN" altLang="en-US" sz="3200" dirty="0" smtClean="0">
                <a:solidFill>
                  <a:schemeClr val="hlink"/>
                </a:solidFill>
              </a:rPr>
              <a:t>、</a:t>
            </a:r>
            <a:r>
              <a:rPr lang="zh-CN" altLang="en-US" sz="3200" dirty="0" smtClean="0">
                <a:solidFill>
                  <a:srgbClr val="008000"/>
                </a:solidFill>
              </a:rPr>
              <a:t>执行</a:t>
            </a:r>
            <a:r>
              <a:rPr lang="zh-CN" altLang="en-US" sz="3200" dirty="0" smtClean="0">
                <a:solidFill>
                  <a:schemeClr val="hlink"/>
                </a:solidFill>
              </a:rPr>
              <a:t>密切相关；</a:t>
            </a:r>
            <a:endParaRPr lang="zh-CN" altLang="en-US" sz="3200" dirty="0" smtClean="0">
              <a:solidFill>
                <a:schemeClr val="hlink"/>
              </a:solidFill>
            </a:endParaRPr>
          </a:p>
          <a:p>
            <a:pPr>
              <a:lnSpc>
                <a:spcPct val="150000"/>
              </a:lnSpc>
            </a:pPr>
            <a:r>
              <a:rPr lang="en-US" altLang="zh-CN" sz="3200" dirty="0" smtClean="0"/>
              <a:t>C++</a:t>
            </a:r>
            <a:r>
              <a:rPr lang="zh-CN" altLang="en-US" sz="3200" dirty="0" smtClean="0"/>
              <a:t>源程序中函数的经过</a:t>
            </a:r>
            <a:r>
              <a:rPr lang="zh-CN" altLang="en-US" sz="3200" dirty="0" smtClean="0">
                <a:solidFill>
                  <a:schemeClr val="hlink"/>
                </a:solidFill>
              </a:rPr>
              <a:t>编译</a:t>
            </a:r>
            <a:r>
              <a:rPr lang="zh-CN" altLang="en-US" sz="3200" dirty="0" smtClean="0"/>
              <a:t>后形成不同的目标代码块（</a:t>
            </a:r>
            <a:r>
              <a:rPr lang="en-US" altLang="zh-CN" sz="3200" dirty="0" smtClean="0"/>
              <a:t>OBJ</a:t>
            </a:r>
            <a:r>
              <a:rPr lang="zh-CN" altLang="en-US" sz="3200" dirty="0" smtClean="0"/>
              <a:t>等），这些代码和库要进行</a:t>
            </a:r>
            <a:r>
              <a:rPr lang="zh-CN" altLang="en-US" sz="3200" dirty="0" smtClean="0">
                <a:solidFill>
                  <a:schemeClr val="hlink"/>
                </a:solidFill>
              </a:rPr>
              <a:t>连接</a:t>
            </a:r>
            <a:r>
              <a:rPr lang="zh-CN" altLang="en-US" sz="3200" dirty="0" smtClean="0"/>
              <a:t>形成最终代码（</a:t>
            </a:r>
            <a:r>
              <a:rPr lang="en-US" altLang="zh-CN" sz="3200" dirty="0" smtClean="0"/>
              <a:t>EXE</a:t>
            </a:r>
            <a:r>
              <a:rPr lang="zh-CN" altLang="en-US" sz="3200" dirty="0" smtClean="0"/>
              <a:t>等）；</a:t>
            </a:r>
            <a:endParaRPr lang="zh-CN" altLang="en-US" sz="3200" dirty="0" smtClean="0"/>
          </a:p>
          <a:p>
            <a:pPr>
              <a:lnSpc>
                <a:spcPct val="150000"/>
              </a:lnSpc>
            </a:pPr>
            <a:r>
              <a:rPr lang="zh-CN" altLang="en-US" sz="3200" dirty="0" smtClean="0"/>
              <a:t>目标代码中</a:t>
            </a:r>
            <a:r>
              <a:rPr lang="zh-CN" altLang="en-US" sz="3200" dirty="0" smtClean="0">
                <a:solidFill>
                  <a:schemeClr val="hlink"/>
                </a:solidFill>
              </a:rPr>
              <a:t>函数调用处含有连接信息；</a:t>
            </a:r>
            <a:endParaRPr lang="zh-CN" altLang="en-US" sz="3200" dirty="0" smtClean="0">
              <a:solidFill>
                <a:schemeClr val="hlink"/>
              </a:solidFill>
            </a:endParaRPr>
          </a:p>
          <a:p>
            <a:pPr>
              <a:lnSpc>
                <a:spcPct val="150000"/>
              </a:lnSpc>
            </a:pPr>
            <a:r>
              <a:rPr lang="zh-CN" altLang="en-US" sz="3200" dirty="0" smtClean="0"/>
              <a:t>连接信息含有被调用</a:t>
            </a:r>
            <a:r>
              <a:rPr lang="zh-CN" altLang="en-US" sz="3200" dirty="0" smtClean="0">
                <a:solidFill>
                  <a:schemeClr val="hlink"/>
                </a:solidFill>
              </a:rPr>
              <a:t>函数的地址</a:t>
            </a:r>
            <a:r>
              <a:rPr lang="zh-CN" altLang="en-US" sz="3200" dirty="0" smtClean="0"/>
              <a:t>，若地址固定就成为</a:t>
            </a:r>
            <a:r>
              <a:rPr lang="zh-CN" altLang="en-US" sz="3200" dirty="0" smtClean="0">
                <a:solidFill>
                  <a:schemeClr val="hlink"/>
                </a:solidFill>
              </a:rPr>
              <a:t>静态地址值</a:t>
            </a:r>
            <a:r>
              <a:rPr lang="zh-CN" altLang="en-US" sz="3200" dirty="0" smtClean="0"/>
              <a:t>；若地址不固定就是</a:t>
            </a:r>
            <a:r>
              <a:rPr lang="zh-CN" altLang="en-US" sz="3200" dirty="0" smtClean="0">
                <a:solidFill>
                  <a:schemeClr val="hlink"/>
                </a:solidFill>
              </a:rPr>
              <a:t>指针变量（函数指针）。</a:t>
            </a:r>
            <a:endParaRPr lang="zh-CN" altLang="en-US" sz="3200"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a:xfrm>
            <a:off x="1063601" y="1666556"/>
            <a:ext cx="8229600" cy="5127625"/>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buFont typeface="Wingdings 2" panose="05020102010507070707" pitchFamily="18" charset="2"/>
              <a:buNone/>
            </a:pPr>
            <a:r>
              <a:rPr lang="en-US" altLang="zh-CN" sz="2000" b="1" dirty="0">
                <a:solidFill>
                  <a:prstClr val="black"/>
                </a:solidFill>
                <a:latin typeface="宋体" panose="02010600030101010101" pitchFamily="2" charset="-122"/>
              </a:rPr>
              <a:t>//</a:t>
            </a:r>
            <a:r>
              <a:rPr lang="zh-CN" altLang="zh-CN" sz="2000" b="1" dirty="0">
                <a:solidFill>
                  <a:prstClr val="black"/>
                </a:solidFill>
                <a:latin typeface="宋体" panose="02010600030101010101" pitchFamily="2" charset="-122"/>
              </a:rPr>
              <a:t>主函数</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r>
              <a:rPr lang="en-US" altLang="zh-CN" sz="2000" b="1" dirty="0" err="1">
                <a:solidFill>
                  <a:prstClr val="black"/>
                </a:solidFill>
                <a:latin typeface="宋体" panose="02010600030101010101" pitchFamily="2" charset="-122"/>
              </a:rPr>
              <a:t>int</a:t>
            </a:r>
            <a:r>
              <a:rPr lang="en-US" altLang="zh-CN" sz="2000" b="1" dirty="0">
                <a:solidFill>
                  <a:prstClr val="black"/>
                </a:solidFill>
                <a:latin typeface="宋体" panose="02010600030101010101" pitchFamily="2" charset="-122"/>
              </a:rPr>
              <a:t> main()</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r>
              <a:rPr lang="en-US" altLang="zh-CN" sz="2000" b="1" dirty="0">
                <a:solidFill>
                  <a:prstClr val="black"/>
                </a:solidFill>
                <a:latin typeface="宋体" panose="02010600030101010101" pitchFamily="2" charset="-122"/>
              </a:rPr>
              <a:t>{ </a:t>
            </a:r>
            <a:endParaRPr lang="en-US" altLang="zh-CN" sz="2000" b="1" dirty="0" smtClean="0">
              <a:solidFill>
                <a:prstClr val="black"/>
              </a:solidFill>
              <a:latin typeface="宋体" panose="02010600030101010101" pitchFamily="2" charset="-122"/>
            </a:endParaRPr>
          </a:p>
          <a:p>
            <a:pPr>
              <a:buFont typeface="Wingdings 2" panose="05020102010507070707" pitchFamily="18" charset="2"/>
              <a:buNone/>
            </a:pPr>
            <a:r>
              <a:rPr lang="en-US" altLang="zh-CN" sz="2000" b="1" dirty="0">
                <a:solidFill>
                  <a:prstClr val="black"/>
                </a:solidFill>
                <a:latin typeface="宋体" panose="02010600030101010101" pitchFamily="2" charset="-122"/>
              </a:rPr>
              <a:t>	</a:t>
            </a:r>
            <a:r>
              <a:rPr lang="en-US" altLang="zh-CN" sz="2000" b="1" dirty="0" smtClean="0">
                <a:solidFill>
                  <a:prstClr val="black"/>
                </a:solidFill>
                <a:latin typeface="宋体" panose="02010600030101010101" pitchFamily="2" charset="-122"/>
              </a:rPr>
              <a:t>Student </a:t>
            </a:r>
            <a:r>
              <a:rPr lang="en-US" altLang="zh-CN" sz="2000" b="1" dirty="0">
                <a:solidFill>
                  <a:prstClr val="black"/>
                </a:solidFill>
                <a:latin typeface="宋体" panose="02010600030101010101" pitchFamily="2" charset="-122"/>
              </a:rPr>
              <a:t>stud1(1001,"Li",87.5);</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r>
              <a:rPr lang="en-US" altLang="zh-CN" sz="2000" b="1" dirty="0" smtClean="0">
                <a:solidFill>
                  <a:prstClr val="black"/>
                </a:solidFill>
                <a:latin typeface="宋体" panose="02010600030101010101" pitchFamily="2" charset="-122"/>
              </a:rPr>
              <a:t>	Graduate </a:t>
            </a:r>
            <a:r>
              <a:rPr lang="en-US" altLang="zh-CN" sz="2000" b="1" dirty="0">
                <a:solidFill>
                  <a:prstClr val="black"/>
                </a:solidFill>
                <a:latin typeface="宋体" panose="02010600030101010101" pitchFamily="2" charset="-122"/>
              </a:rPr>
              <a:t>grad1(2001,"Wang",98.5,563.5);</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r>
              <a:rPr lang="en-US" altLang="zh-CN" sz="2000" b="1" dirty="0">
                <a:solidFill>
                  <a:prstClr val="black"/>
                </a:solidFill>
                <a:latin typeface="宋体" panose="02010600030101010101" pitchFamily="2" charset="-122"/>
              </a:rPr>
              <a:t> </a:t>
            </a:r>
            <a:r>
              <a:rPr lang="en-US" altLang="zh-CN" sz="2000" b="1" dirty="0" smtClean="0">
                <a:solidFill>
                  <a:prstClr val="black"/>
                </a:solidFill>
                <a:latin typeface="宋体" panose="02010600030101010101" pitchFamily="2" charset="-122"/>
              </a:rPr>
              <a:t>	Student </a:t>
            </a:r>
            <a:r>
              <a:rPr lang="en-US" altLang="zh-CN" sz="2000" b="1" dirty="0">
                <a:solidFill>
                  <a:prstClr val="black"/>
                </a:solidFill>
                <a:latin typeface="宋体" panose="02010600030101010101" pitchFamily="2" charset="-122"/>
              </a:rPr>
              <a:t>*</a:t>
            </a:r>
            <a:r>
              <a:rPr lang="en-US" altLang="zh-CN" sz="2000" b="1" dirty="0" err="1">
                <a:solidFill>
                  <a:prstClr val="black"/>
                </a:solidFill>
                <a:latin typeface="宋体" panose="02010600030101010101" pitchFamily="2" charset="-122"/>
              </a:rPr>
              <a:t>pt</a:t>
            </a:r>
            <a:r>
              <a:rPr lang="en-US" altLang="zh-CN" sz="2000" b="1" dirty="0">
                <a:solidFill>
                  <a:prstClr val="black"/>
                </a:solidFill>
                <a:latin typeface="宋体" panose="02010600030101010101" pitchFamily="2" charset="-122"/>
              </a:rPr>
              <a:t>=&amp;stud1;</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r>
              <a:rPr lang="en-US" altLang="zh-CN" sz="2000" b="1" dirty="0">
                <a:solidFill>
                  <a:prstClr val="black"/>
                </a:solidFill>
                <a:latin typeface="宋体" panose="02010600030101010101" pitchFamily="2" charset="-122"/>
              </a:rPr>
              <a:t> </a:t>
            </a: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pt</a:t>
            </a:r>
            <a:r>
              <a:rPr lang="en-US" altLang="zh-CN" sz="2000" b="1" dirty="0" smtClean="0">
                <a:solidFill>
                  <a:prstClr val="black"/>
                </a:solidFill>
                <a:latin typeface="宋体" panose="02010600030101010101" pitchFamily="2" charset="-122"/>
              </a:rPr>
              <a:t>-</a:t>
            </a:r>
            <a:r>
              <a:rPr lang="en-US" altLang="zh-CN" sz="2000" b="1" dirty="0">
                <a:solidFill>
                  <a:prstClr val="black"/>
                </a:solidFill>
                <a:latin typeface="宋体" panose="02010600030101010101" pitchFamily="2" charset="-122"/>
              </a:rPr>
              <a:t>&gt;display();</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r>
              <a:rPr lang="en-US" altLang="zh-CN" sz="2000" b="1" dirty="0">
                <a:solidFill>
                  <a:prstClr val="black"/>
                </a:solidFill>
                <a:latin typeface="宋体" panose="02010600030101010101" pitchFamily="2" charset="-122"/>
              </a:rPr>
              <a:t> </a:t>
            </a: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pt</a:t>
            </a:r>
            <a:r>
              <a:rPr lang="en-US" altLang="zh-CN" sz="2000" b="1" dirty="0">
                <a:solidFill>
                  <a:prstClr val="black"/>
                </a:solidFill>
                <a:latin typeface="宋体" panose="02010600030101010101" pitchFamily="2" charset="-122"/>
              </a:rPr>
              <a:t>=&amp;grad1;</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r>
              <a:rPr lang="en-US" altLang="zh-CN" sz="2000" b="1" dirty="0">
                <a:solidFill>
                  <a:prstClr val="black"/>
                </a:solidFill>
                <a:latin typeface="宋体" panose="02010600030101010101" pitchFamily="2" charset="-122"/>
              </a:rPr>
              <a:t> </a:t>
            </a: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pt</a:t>
            </a:r>
            <a:r>
              <a:rPr lang="en-US" altLang="zh-CN" sz="2000" b="1" dirty="0" smtClean="0">
                <a:solidFill>
                  <a:prstClr val="black"/>
                </a:solidFill>
                <a:latin typeface="宋体" panose="02010600030101010101" pitchFamily="2" charset="-122"/>
              </a:rPr>
              <a:t>-</a:t>
            </a:r>
            <a:r>
              <a:rPr lang="en-US" altLang="zh-CN" sz="2000" b="1" dirty="0">
                <a:solidFill>
                  <a:prstClr val="black"/>
                </a:solidFill>
                <a:latin typeface="宋体" panose="02010600030101010101" pitchFamily="2" charset="-122"/>
              </a:rPr>
              <a:t>&gt;display();</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r>
              <a:rPr lang="en-US" altLang="zh-CN" sz="2000" b="1" dirty="0">
                <a:solidFill>
                  <a:prstClr val="black"/>
                </a:solidFill>
                <a:latin typeface="宋体" panose="02010600030101010101" pitchFamily="2" charset="-122"/>
              </a:rPr>
              <a:t> </a:t>
            </a:r>
            <a:r>
              <a:rPr lang="en-US" altLang="zh-CN" sz="2000" b="1" dirty="0" smtClean="0">
                <a:solidFill>
                  <a:prstClr val="black"/>
                </a:solidFill>
                <a:latin typeface="宋体" panose="02010600030101010101" pitchFamily="2" charset="-122"/>
              </a:rPr>
              <a:t>	</a:t>
            </a:r>
            <a:r>
              <a:rPr lang="en-US" altLang="zh-CN" sz="2000" b="1" dirty="0" err="1" smtClean="0">
                <a:solidFill>
                  <a:prstClr val="black"/>
                </a:solidFill>
                <a:latin typeface="宋体" panose="02010600030101010101" pitchFamily="2" charset="-122"/>
              </a:rPr>
              <a:t>getchar</a:t>
            </a:r>
            <a:r>
              <a:rPr lang="en-US" altLang="zh-CN" sz="2000" b="1" dirty="0">
                <a:solidFill>
                  <a:prstClr val="black"/>
                </a:solidFill>
                <a:latin typeface="宋体" panose="02010600030101010101" pitchFamily="2" charset="-122"/>
              </a:rPr>
              <a:t>();</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r>
              <a:rPr lang="en-US" altLang="zh-CN" sz="2000" b="1" dirty="0">
                <a:solidFill>
                  <a:prstClr val="black"/>
                </a:solidFill>
                <a:latin typeface="宋体" panose="02010600030101010101" pitchFamily="2" charset="-122"/>
              </a:rPr>
              <a:t> </a:t>
            </a:r>
            <a:r>
              <a:rPr lang="en-US" altLang="zh-CN" sz="2000" b="1" dirty="0" smtClean="0">
                <a:solidFill>
                  <a:prstClr val="black"/>
                </a:solidFill>
                <a:latin typeface="宋体" panose="02010600030101010101" pitchFamily="2" charset="-122"/>
              </a:rPr>
              <a:t>	return </a:t>
            </a:r>
            <a:r>
              <a:rPr lang="en-US" altLang="zh-CN" sz="2000" b="1" dirty="0">
                <a:solidFill>
                  <a:prstClr val="black"/>
                </a:solidFill>
                <a:latin typeface="宋体" panose="02010600030101010101" pitchFamily="2" charset="-122"/>
              </a:rPr>
              <a:t>0;</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r>
              <a:rPr lang="en-US" altLang="zh-CN" sz="2000" b="1" dirty="0">
                <a:solidFill>
                  <a:prstClr val="black"/>
                </a:solidFill>
                <a:latin typeface="宋体" panose="02010600030101010101" pitchFamily="2" charset="-122"/>
              </a:rPr>
              <a:t>}</a:t>
            </a:r>
            <a:endParaRPr lang="zh-CN" altLang="zh-CN" sz="2000" b="1" dirty="0">
              <a:solidFill>
                <a:prstClr val="black"/>
              </a:solidFill>
              <a:latin typeface="宋体" panose="02010600030101010101" pitchFamily="2" charset="-122"/>
            </a:endParaRPr>
          </a:p>
          <a:p>
            <a:pPr>
              <a:buFont typeface="Wingdings 2" panose="05020102010507070707" pitchFamily="18" charset="2"/>
              <a:buNone/>
            </a:pPr>
            <a:endParaRPr lang="zh-CN" altLang="en-US" sz="2000" dirty="0">
              <a:solidFill>
                <a:prstClr val="black"/>
              </a:solidFill>
            </a:endParaRPr>
          </a:p>
        </p:txBody>
      </p:sp>
      <p:sp>
        <p:nvSpPr>
          <p:cNvPr id="3" name="标题 1"/>
          <p:cNvSpPr txBox="1"/>
          <p:nvPr/>
        </p:nvSpPr>
        <p:spPr>
          <a:xfrm>
            <a:off x="348343" y="928007"/>
            <a:ext cx="11419114" cy="497381"/>
          </a:xfrm>
          <a:prstGeom prst="rect">
            <a:avLst/>
          </a:prstGeom>
        </p:spPr>
        <p:txBody>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r>
              <a:rPr lang="zh-CN" altLang="zh-CN" sz="2400" dirty="0" smtClean="0">
                <a:solidFill>
                  <a:prstClr val="black"/>
                </a:solidFill>
              </a:rPr>
              <a:t>【例</a:t>
            </a:r>
            <a:r>
              <a:rPr lang="en-US" altLang="zh-CN" sz="2400" dirty="0" smtClean="0">
                <a:solidFill>
                  <a:prstClr val="black"/>
                </a:solidFill>
              </a:rPr>
              <a:t>6-13</a:t>
            </a:r>
            <a:r>
              <a:rPr lang="zh-CN" altLang="zh-CN" sz="2400" dirty="0" smtClean="0">
                <a:solidFill>
                  <a:prstClr val="black"/>
                </a:solidFill>
              </a:rPr>
              <a:t>】 将基类Student与派生类Graduate中的同名函数display</a:t>
            </a:r>
            <a:r>
              <a:rPr lang="en-US" altLang="zh-CN" sz="2400" dirty="0" smtClean="0">
                <a:solidFill>
                  <a:prstClr val="black"/>
                </a:solidFill>
              </a:rPr>
              <a:t>()</a:t>
            </a:r>
            <a:r>
              <a:rPr lang="zh-CN" altLang="zh-CN" sz="2400" dirty="0" smtClean="0">
                <a:solidFill>
                  <a:prstClr val="black"/>
                </a:solidFill>
              </a:rPr>
              <a:t>设为虚函数。</a:t>
            </a:r>
            <a:r>
              <a:rPr lang="en-US" altLang="zh-CN" sz="2400" dirty="0" smtClean="0">
                <a:solidFill>
                  <a:prstClr val="black"/>
                </a:solidFill>
              </a:rPr>
              <a:t>(</a:t>
            </a:r>
            <a:r>
              <a:rPr lang="zh-CN" altLang="en-US" sz="2400" dirty="0" smtClean="0">
                <a:solidFill>
                  <a:prstClr val="black"/>
                </a:solidFill>
              </a:rPr>
              <a:t>续</a:t>
            </a:r>
            <a:r>
              <a:rPr lang="en-US" altLang="zh-CN" sz="2400" dirty="0" smtClean="0">
                <a:solidFill>
                  <a:prstClr val="black"/>
                </a:solidFill>
              </a:rPr>
              <a:t>)</a:t>
            </a:r>
            <a:endParaRPr lang="zh-CN" altLang="en-US" sz="2400" dirty="0" smtClean="0">
              <a:solidFill>
                <a:prstClr val="black"/>
              </a:solidFill>
            </a:endParaRPr>
          </a:p>
        </p:txBody>
      </p:sp>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6" name="内容占位符 2"/>
          <p:cNvSpPr txBox="1"/>
          <p:nvPr/>
        </p:nvSpPr>
        <p:spPr bwMode="auto">
          <a:xfrm>
            <a:off x="889463" y="1494955"/>
            <a:ext cx="10523809"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ct val="150000"/>
              </a:lnSpc>
              <a:buClr>
                <a:srgbClr val="005DA2"/>
              </a:buClr>
              <a:defRPr/>
            </a:pPr>
            <a:r>
              <a:rPr lang="zh-CN" altLang="zh-CN" dirty="0" smtClean="0">
                <a:solidFill>
                  <a:sysClr val="windowText" lastClr="000000"/>
                </a:solidFill>
                <a:latin typeface="宋体" panose="02010600030101010101" pitchFamily="2" charset="-122"/>
              </a:rPr>
              <a:t>观察</a:t>
            </a:r>
            <a:r>
              <a:rPr lang="en-US" altLang="zh-CN" dirty="0">
                <a:solidFill>
                  <a:sysClr val="windowText" lastClr="000000"/>
                </a:solidFill>
                <a:latin typeface="宋体" panose="02010600030101010101" pitchFamily="2" charset="-122"/>
              </a:rPr>
              <a:t>【</a:t>
            </a:r>
            <a:r>
              <a:rPr lang="zh-CN" altLang="zh-CN" dirty="0" smtClean="0">
                <a:solidFill>
                  <a:sysClr val="windowText" lastClr="000000"/>
                </a:solidFill>
                <a:latin typeface="宋体" panose="02010600030101010101" pitchFamily="2" charset="-122"/>
              </a:rPr>
              <a:t>例</a:t>
            </a:r>
            <a:r>
              <a:rPr lang="en-US" altLang="zh-CN" dirty="0" smtClean="0">
                <a:solidFill>
                  <a:sysClr val="windowText" lastClr="000000"/>
                </a:solidFill>
                <a:latin typeface="宋体" panose="02010600030101010101" pitchFamily="2" charset="-122"/>
              </a:rPr>
              <a:t>6-13】</a:t>
            </a:r>
            <a:r>
              <a:rPr lang="zh-CN" altLang="zh-CN" dirty="0" smtClean="0">
                <a:solidFill>
                  <a:sysClr val="windowText" lastClr="000000"/>
                </a:solidFill>
                <a:latin typeface="宋体" panose="02010600030101010101" pitchFamily="2" charset="-122"/>
              </a:rPr>
              <a:t>改动后程序的运行结果可以发现，在输出</a:t>
            </a:r>
            <a:r>
              <a:rPr lang="en-US" altLang="zh-CN" dirty="0" smtClean="0">
                <a:solidFill>
                  <a:sysClr val="windowText" lastClr="000000"/>
                </a:solidFill>
                <a:latin typeface="宋体" panose="02010600030101010101" pitchFamily="2" charset="-122"/>
              </a:rPr>
              <a:t>grad1</a:t>
            </a:r>
            <a:r>
              <a:rPr lang="zh-CN" altLang="zh-CN" dirty="0" smtClean="0">
                <a:solidFill>
                  <a:sysClr val="windowText" lastClr="000000"/>
                </a:solidFill>
                <a:latin typeface="宋体" panose="02010600030101010101" pitchFamily="2" charset="-122"/>
              </a:rPr>
              <a:t>的信息时输出了其所得助学金额的金额，即用同一种调用形式</a:t>
            </a:r>
            <a:r>
              <a:rPr lang="en-US" altLang="zh-CN" dirty="0" err="1" smtClean="0">
                <a:solidFill>
                  <a:sysClr val="windowText" lastClr="000000"/>
                </a:solidFill>
                <a:latin typeface="宋体" panose="02010600030101010101" pitchFamily="2" charset="-122"/>
              </a:rPr>
              <a:t>pt</a:t>
            </a:r>
            <a:r>
              <a:rPr lang="en-US" altLang="zh-CN" dirty="0" smtClean="0">
                <a:solidFill>
                  <a:sysClr val="windowText" lastClr="000000"/>
                </a:solidFill>
                <a:latin typeface="宋体" panose="02010600030101010101" pitchFamily="2" charset="-122"/>
              </a:rPr>
              <a:t>-&gt;display()</a:t>
            </a:r>
            <a:r>
              <a:rPr lang="zh-CN" altLang="zh-CN" dirty="0" smtClean="0">
                <a:solidFill>
                  <a:sysClr val="windowText" lastClr="000000"/>
                </a:solidFill>
                <a:latin typeface="宋体" panose="02010600030101010101" pitchFamily="2" charset="-122"/>
              </a:rPr>
              <a:t>当指向学生</a:t>
            </a:r>
            <a:r>
              <a:rPr lang="en-US" altLang="zh-CN" dirty="0" smtClean="0">
                <a:solidFill>
                  <a:sysClr val="windowText" lastClr="000000"/>
                </a:solidFill>
                <a:latin typeface="宋体" panose="02010600030101010101" pitchFamily="2" charset="-122"/>
              </a:rPr>
              <a:t>stud1</a:t>
            </a:r>
            <a:r>
              <a:rPr lang="zh-CN" altLang="zh-CN" dirty="0" smtClean="0">
                <a:solidFill>
                  <a:sysClr val="windowText" lastClr="000000"/>
                </a:solidFill>
                <a:latin typeface="宋体" panose="02010600030101010101" pitchFamily="2" charset="-122"/>
              </a:rPr>
              <a:t>时输出了</a:t>
            </a:r>
            <a:r>
              <a:rPr lang="en-US" altLang="zh-CN" dirty="0" smtClean="0">
                <a:solidFill>
                  <a:sysClr val="windowText" lastClr="000000"/>
                </a:solidFill>
                <a:latin typeface="宋体" panose="02010600030101010101" pitchFamily="2" charset="-122"/>
              </a:rPr>
              <a:t>stud1</a:t>
            </a:r>
            <a:r>
              <a:rPr lang="zh-CN" altLang="zh-CN" dirty="0" smtClean="0">
                <a:solidFill>
                  <a:sysClr val="windowText" lastClr="000000"/>
                </a:solidFill>
                <a:latin typeface="宋体" panose="02010600030101010101" pitchFamily="2" charset="-122"/>
              </a:rPr>
              <a:t>的全部数据，当指向</a:t>
            </a:r>
            <a:r>
              <a:rPr lang="en-US" altLang="zh-CN" dirty="0" smtClean="0">
                <a:solidFill>
                  <a:sysClr val="windowText" lastClr="000000"/>
                </a:solidFill>
                <a:latin typeface="宋体" panose="02010600030101010101" pitchFamily="2" charset="-122"/>
              </a:rPr>
              <a:t>grad1</a:t>
            </a:r>
            <a:r>
              <a:rPr lang="zh-CN" altLang="zh-CN" dirty="0" smtClean="0">
                <a:solidFill>
                  <a:sysClr val="windowText" lastClr="000000"/>
                </a:solidFill>
                <a:latin typeface="宋体" panose="02010600030101010101" pitchFamily="2" charset="-122"/>
              </a:rPr>
              <a:t>时输出了研究生</a:t>
            </a:r>
            <a:r>
              <a:rPr lang="en-US" altLang="zh-CN" dirty="0" smtClean="0">
                <a:solidFill>
                  <a:sysClr val="windowText" lastClr="000000"/>
                </a:solidFill>
                <a:latin typeface="宋体" panose="02010600030101010101" pitchFamily="2" charset="-122"/>
              </a:rPr>
              <a:t>grad1</a:t>
            </a:r>
            <a:r>
              <a:rPr lang="zh-CN" altLang="zh-CN" dirty="0" smtClean="0">
                <a:solidFill>
                  <a:sysClr val="windowText" lastClr="000000"/>
                </a:solidFill>
                <a:latin typeface="宋体" panose="02010600030101010101" pitchFamily="2" charset="-122"/>
              </a:rPr>
              <a:t>的全部数据。</a:t>
            </a:r>
            <a:r>
              <a:rPr lang="en-US" altLang="zh-CN" dirty="0" err="1" smtClean="0">
                <a:solidFill>
                  <a:sysClr val="windowText" lastClr="000000"/>
                </a:solidFill>
                <a:latin typeface="宋体" panose="02010600030101010101" pitchFamily="2" charset="-122"/>
              </a:rPr>
              <a:t>pt</a:t>
            </a:r>
            <a:r>
              <a:rPr lang="zh-CN" altLang="zh-CN" dirty="0" smtClean="0">
                <a:solidFill>
                  <a:sysClr val="windowText" lastClr="000000"/>
                </a:solidFill>
                <a:latin typeface="宋体" panose="02010600030101010101" pitchFamily="2" charset="-122"/>
              </a:rPr>
              <a:t>一个基类指针，可以调用同一类族中不同类的虚函数，这就是多态性，对同一消息，不同对象有不同的响应方式。虚函数的奇妙作用在于实现动态多态。</a:t>
            </a:r>
            <a:endParaRPr lang="zh-CN" altLang="zh-CN" dirty="0" smtClean="0">
              <a:solidFill>
                <a:sysClr val="windowText" lastClr="000000"/>
              </a:solidFill>
              <a:latin typeface="宋体" panose="02010600030101010101" pitchFamily="2" charset="-122"/>
            </a:endParaRPr>
          </a:p>
          <a:p>
            <a:pPr>
              <a:defRPr/>
            </a:pPr>
            <a:endParaRPr lang="zh-CN" altLang="en-US" dirty="0" smtClean="0">
              <a:solidFill>
                <a:sysClr val="windowText" lastClr="000000"/>
              </a:solidFill>
              <a:latin typeface="Constantia" panose="02030602050306030303"/>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bwMode="auto">
          <a:xfrm>
            <a:off x="1143840" y="1379992"/>
            <a:ext cx="9165772"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ct val="150000"/>
              </a:lnSpc>
              <a:buClr>
                <a:srgbClr val="005DA2"/>
              </a:buClr>
              <a:buFont typeface="Wingdings" panose="05000000000000000000" pitchFamily="2" charset="2"/>
              <a:buChar char="l"/>
              <a:defRPr/>
            </a:pPr>
            <a:r>
              <a:rPr lang="zh-CN" altLang="zh-CN" dirty="0" smtClean="0">
                <a:solidFill>
                  <a:sysClr val="windowText" lastClr="000000"/>
                </a:solidFill>
                <a:latin typeface="宋体" panose="02010600030101010101" pitchFamily="2" charset="-122"/>
              </a:rPr>
              <a:t>基类的指针是用来指向基类对象的，如果用它指向派生类对象，则进行指针类型转换，将派生类对象的指针先转换为基类的指针，所以基类的指针指向的是派生类对象中的基类部分。如果不设置虚函数，是无法通过基类指针去调用派生类对象中的成员函数。虚函数突破了这一限制，在派生类的基类部分，派生类的函数取代了基类原来的函数，因此在使用基类指针指向派生类对象后，调用基类函数时就调用了派生类的同名函数。</a:t>
            </a:r>
            <a:endParaRPr lang="zh-CN" altLang="zh-CN" dirty="0" smtClean="0">
              <a:solidFill>
                <a:sysClr val="windowText" lastClr="000000"/>
              </a:solidFill>
              <a:latin typeface="宋体" panose="02010600030101010101" pitchFamily="2" charset="-122"/>
            </a:endParaRPr>
          </a:p>
          <a:p>
            <a:pPr>
              <a:defRPr/>
            </a:pPr>
            <a:endParaRPr lang="zh-CN" altLang="en-US" dirty="0" smtClean="0">
              <a:solidFill>
                <a:sysClr val="windowText" lastClr="000000"/>
              </a:solidFill>
              <a:latin typeface="Constantia" panose="02030602050306030303"/>
            </a:endParaRPr>
          </a:p>
        </p:txBody>
      </p:sp>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bwMode="auto">
          <a:xfrm>
            <a:off x="968828" y="1140505"/>
            <a:ext cx="1018903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ts val="3700"/>
              </a:lnSpc>
              <a:buClr>
                <a:srgbClr val="005DA2"/>
              </a:buClr>
              <a:buFont typeface="Wingdings" panose="05000000000000000000" pitchFamily="2" charset="2"/>
              <a:buChar char="l"/>
              <a:defRPr/>
            </a:pPr>
            <a:r>
              <a:rPr lang="zh-CN" altLang="zh-CN" dirty="0" smtClean="0">
                <a:solidFill>
                  <a:sysClr val="windowText" lastClr="000000"/>
                </a:solidFill>
                <a:latin typeface="宋体" panose="02010600030101010101" pitchFamily="2" charset="-122"/>
              </a:rPr>
              <a:t>虚函数的以上功能是很有实用意义的。在面向对象的程序设计中，经常会用到类的继承，保留基类的特性，以减少新类开发的时间。但是，从基类继承来的某些成员函数不完全适应派生类的需要。例如在例</a:t>
            </a:r>
            <a:r>
              <a:rPr lang="en-US" altLang="zh-CN" dirty="0" smtClean="0">
                <a:solidFill>
                  <a:sysClr val="windowText" lastClr="000000"/>
                </a:solidFill>
                <a:latin typeface="宋体" panose="02010600030101010101" pitchFamily="2" charset="-122"/>
              </a:rPr>
              <a:t>6-7</a:t>
            </a:r>
            <a:r>
              <a:rPr lang="zh-CN" altLang="zh-CN" dirty="0" smtClean="0">
                <a:solidFill>
                  <a:sysClr val="windowText" lastClr="000000"/>
                </a:solidFill>
                <a:latin typeface="宋体" panose="02010600030101010101" pitchFamily="2" charset="-122"/>
              </a:rPr>
              <a:t>中，基类的</a:t>
            </a:r>
            <a:r>
              <a:rPr lang="en-US" altLang="zh-CN" dirty="0" smtClean="0">
                <a:solidFill>
                  <a:sysClr val="windowText" lastClr="000000"/>
                </a:solidFill>
                <a:latin typeface="宋体" panose="02010600030101010101" pitchFamily="2" charset="-122"/>
              </a:rPr>
              <a:t>display</a:t>
            </a:r>
            <a:r>
              <a:rPr lang="zh-CN" altLang="zh-CN" dirty="0" smtClean="0">
                <a:solidFill>
                  <a:sysClr val="windowText" lastClr="000000"/>
                </a:solidFill>
                <a:latin typeface="宋体" panose="02010600030101010101" pitchFamily="2" charset="-122"/>
              </a:rPr>
              <a:t>函数只输出基类的数据，而派生类的</a:t>
            </a:r>
            <a:r>
              <a:rPr lang="en-US" altLang="zh-CN" dirty="0" smtClean="0">
                <a:solidFill>
                  <a:sysClr val="windowText" lastClr="000000"/>
                </a:solidFill>
                <a:latin typeface="宋体" panose="02010600030101010101" pitchFamily="2" charset="-122"/>
              </a:rPr>
              <a:t>display</a:t>
            </a:r>
            <a:r>
              <a:rPr lang="zh-CN" altLang="zh-CN" dirty="0" smtClean="0">
                <a:solidFill>
                  <a:sysClr val="windowText" lastClr="000000"/>
                </a:solidFill>
                <a:latin typeface="宋体" panose="02010600030101010101" pitchFamily="2" charset="-122"/>
              </a:rPr>
              <a:t>函数需要输出派生类的数据。过去我们曾经使派生类的输出函数与基类的输出函数不同名（如</a:t>
            </a:r>
            <a:r>
              <a:rPr lang="en-US" altLang="zh-CN" dirty="0" smtClean="0">
                <a:solidFill>
                  <a:sysClr val="windowText" lastClr="000000"/>
                </a:solidFill>
                <a:latin typeface="宋体" panose="02010600030101010101" pitchFamily="2" charset="-122"/>
              </a:rPr>
              <a:t>display</a:t>
            </a:r>
            <a:r>
              <a:rPr lang="zh-CN" altLang="zh-CN" dirty="0" smtClean="0">
                <a:solidFill>
                  <a:sysClr val="windowText" lastClr="000000"/>
                </a:solidFill>
                <a:latin typeface="宋体" panose="02010600030101010101" pitchFamily="2" charset="-122"/>
              </a:rPr>
              <a:t>和</a:t>
            </a:r>
            <a:r>
              <a:rPr lang="en-US" altLang="zh-CN" dirty="0" smtClean="0">
                <a:solidFill>
                  <a:sysClr val="windowText" lastClr="000000"/>
                </a:solidFill>
                <a:latin typeface="宋体" panose="02010600030101010101" pitchFamily="2" charset="-122"/>
              </a:rPr>
              <a:t>display1</a:t>
            </a:r>
            <a:r>
              <a:rPr lang="zh-CN" altLang="zh-CN" dirty="0" smtClean="0">
                <a:solidFill>
                  <a:sysClr val="windowText" lastClr="000000"/>
                </a:solidFill>
                <a:latin typeface="宋体" panose="02010600030101010101" pitchFamily="2" charset="-122"/>
              </a:rPr>
              <a:t>），如果派生的层次多，就要起许多不同的函数名。利用虚函数就很好地解决了这个问题。可以看到：当把基类的某个成员函数声明为虚函数后，允许在其派生类中对该函数的定义进行覆盖，赋予它新的功能，并且在通过指向基类的指针指向同一类族中不同类的对象时调用所指向类的同名函数。</a:t>
            </a:r>
            <a:endParaRPr lang="zh-CN" altLang="zh-CN" dirty="0" smtClean="0">
              <a:solidFill>
                <a:sysClr val="windowText" lastClr="000000"/>
              </a:solidFill>
              <a:latin typeface="宋体" panose="02010600030101010101" pitchFamily="2" charset="-122"/>
            </a:endParaRPr>
          </a:p>
          <a:p>
            <a:pPr marL="0" indent="0">
              <a:buFont typeface="Wingdings 2" panose="05020102010507070707" pitchFamily="18" charset="2"/>
              <a:buNone/>
              <a:defRPr/>
            </a:pPr>
            <a:endParaRPr lang="zh-CN" altLang="en-US" dirty="0" smtClean="0">
              <a:solidFill>
                <a:sysClr val="windowText" lastClr="000000"/>
              </a:solidFill>
              <a:latin typeface="Constantia" panose="02030602050306030303"/>
            </a:endParaRPr>
          </a:p>
        </p:txBody>
      </p:sp>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bwMode="auto">
          <a:xfrm>
            <a:off x="435426" y="890360"/>
            <a:ext cx="11353801"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buClr>
                <a:srgbClr val="005DA2"/>
              </a:buClr>
              <a:buFont typeface="Wingdings" panose="05000000000000000000" pitchFamily="2" charset="2"/>
              <a:buChar char="l"/>
              <a:defRPr/>
            </a:pPr>
            <a:r>
              <a:rPr lang="zh-CN" altLang="zh-CN" dirty="0" smtClean="0">
                <a:solidFill>
                  <a:sysClr val="windowText" lastClr="000000"/>
                </a:solidFill>
                <a:latin typeface="宋体" panose="02010600030101010101" pitchFamily="2" charset="-122"/>
              </a:rPr>
              <a:t>由虚函数实现的动态多态就是同一类族中不同类的对象，对同一函数调用作出不同的响应。那么，在什么情况下把一个成员函数声明为虚函数呢？主要考虑以下几点。</a:t>
            </a:r>
            <a:endParaRPr lang="zh-CN" altLang="zh-CN" dirty="0" smtClean="0">
              <a:solidFill>
                <a:sysClr val="windowText" lastClr="000000"/>
              </a:solidFill>
              <a:latin typeface="宋体" panose="02010600030101010101" pitchFamily="2" charset="-122"/>
            </a:endParaRPr>
          </a:p>
          <a:p>
            <a:pPr>
              <a:buClr>
                <a:srgbClr val="005DA2"/>
              </a:buClr>
              <a:buFont typeface="Wingdings" panose="05000000000000000000" pitchFamily="2" charset="2"/>
              <a:buChar char="l"/>
              <a:defRPr/>
            </a:pPr>
            <a:r>
              <a:rPr lang="zh-CN" altLang="zh-CN" dirty="0">
                <a:solidFill>
                  <a:sysClr val="windowText" lastClr="000000"/>
                </a:solidFill>
                <a:latin typeface="宋体" panose="02010600030101010101" pitchFamily="2" charset="-122"/>
              </a:rPr>
              <a:t>（</a:t>
            </a:r>
            <a:r>
              <a:rPr lang="en-US" altLang="zh-CN" dirty="0">
                <a:solidFill>
                  <a:sysClr val="windowText" lastClr="000000"/>
                </a:solidFill>
                <a:latin typeface="宋体" panose="02010600030101010101" pitchFamily="2" charset="-122"/>
              </a:rPr>
              <a:t>1</a:t>
            </a:r>
            <a:r>
              <a:rPr lang="zh-CN" altLang="zh-CN" dirty="0">
                <a:solidFill>
                  <a:sysClr val="windowText" lastClr="000000"/>
                </a:solidFill>
                <a:latin typeface="宋体" panose="02010600030101010101" pitchFamily="2" charset="-122"/>
              </a:rPr>
              <a:t>）首先看成员函数所在的类是否会作为基类，然后看成员函数在类的继承后是否要更改功能，如果希望更改其功能，一般应该将它声明为虚函数。</a:t>
            </a:r>
            <a:endParaRPr lang="zh-CN" altLang="zh-CN" dirty="0">
              <a:solidFill>
                <a:sysClr val="windowText" lastClr="000000"/>
              </a:solidFill>
              <a:latin typeface="宋体" panose="02010600030101010101" pitchFamily="2" charset="-122"/>
            </a:endParaRPr>
          </a:p>
          <a:p>
            <a:pPr>
              <a:buClr>
                <a:srgbClr val="005DA2"/>
              </a:buClr>
              <a:buFont typeface="Wingdings" panose="05000000000000000000" pitchFamily="2" charset="2"/>
              <a:buChar char="l"/>
              <a:defRPr/>
            </a:pPr>
            <a:r>
              <a:rPr lang="zh-CN" altLang="zh-CN" dirty="0">
                <a:solidFill>
                  <a:sysClr val="windowText" lastClr="000000"/>
                </a:solidFill>
                <a:latin typeface="宋体" panose="02010600030101010101" pitchFamily="2" charset="-122"/>
              </a:rPr>
              <a:t>（</a:t>
            </a:r>
            <a:r>
              <a:rPr lang="en-US" altLang="zh-CN" dirty="0">
                <a:solidFill>
                  <a:sysClr val="windowText" lastClr="000000"/>
                </a:solidFill>
                <a:latin typeface="宋体" panose="02010600030101010101" pitchFamily="2" charset="-122"/>
              </a:rPr>
              <a:t>2</a:t>
            </a:r>
            <a:r>
              <a:rPr lang="zh-CN" altLang="zh-CN" dirty="0">
                <a:solidFill>
                  <a:sysClr val="windowText" lastClr="000000"/>
                </a:solidFill>
                <a:latin typeface="宋体" panose="02010600030101010101" pitchFamily="2" charset="-122"/>
              </a:rPr>
              <a:t>）如果成员函数在类被继承后功能不需修改，或派生类用不到该函数，则不要声明为虚函数。不要把基类中的所有的成员函数都声明为虚函数。</a:t>
            </a:r>
            <a:endParaRPr lang="zh-CN" altLang="zh-CN" dirty="0">
              <a:solidFill>
                <a:sysClr val="windowText" lastClr="000000"/>
              </a:solidFill>
              <a:latin typeface="宋体" panose="02010600030101010101" pitchFamily="2" charset="-122"/>
            </a:endParaRPr>
          </a:p>
          <a:p>
            <a:pPr>
              <a:buClr>
                <a:srgbClr val="005DA2"/>
              </a:buClr>
              <a:buFont typeface="Wingdings" panose="05000000000000000000" pitchFamily="2" charset="2"/>
              <a:buChar char="l"/>
              <a:defRPr/>
            </a:pPr>
            <a:r>
              <a:rPr lang="zh-CN" altLang="zh-CN" dirty="0">
                <a:solidFill>
                  <a:sysClr val="windowText" lastClr="000000"/>
                </a:solidFill>
                <a:latin typeface="宋体" panose="02010600030101010101" pitchFamily="2" charset="-122"/>
              </a:rPr>
              <a:t>（</a:t>
            </a:r>
            <a:r>
              <a:rPr lang="en-US" altLang="zh-CN" dirty="0">
                <a:solidFill>
                  <a:sysClr val="windowText" lastClr="000000"/>
                </a:solidFill>
                <a:latin typeface="宋体" panose="02010600030101010101" pitchFamily="2" charset="-122"/>
              </a:rPr>
              <a:t>3</a:t>
            </a:r>
            <a:r>
              <a:rPr lang="zh-CN" altLang="zh-CN" dirty="0">
                <a:solidFill>
                  <a:sysClr val="windowText" lastClr="000000"/>
                </a:solidFill>
                <a:latin typeface="宋体" panose="02010600030101010101" pitchFamily="2" charset="-122"/>
              </a:rPr>
              <a:t>）应考虑对成员函数的调用是通过对象名还是通过基类的指针或引用去访问，如果是通过基类的指针或引用去访问，则应当声明为虚函数。仅仅是通过对象名去访问派生类时，没有必要声明为虚函数。</a:t>
            </a:r>
            <a:endParaRPr lang="zh-CN" altLang="zh-CN" dirty="0">
              <a:solidFill>
                <a:sysClr val="windowText" lastClr="000000"/>
              </a:solidFill>
              <a:latin typeface="宋体" panose="02010600030101010101" pitchFamily="2" charset="-122"/>
            </a:endParaRPr>
          </a:p>
          <a:p>
            <a:pPr>
              <a:buClr>
                <a:srgbClr val="005DA2"/>
              </a:buClr>
              <a:buFont typeface="Wingdings" panose="05000000000000000000" pitchFamily="2" charset="2"/>
              <a:buChar char="l"/>
              <a:defRPr/>
            </a:pPr>
            <a:r>
              <a:rPr lang="zh-CN" altLang="zh-CN" dirty="0">
                <a:solidFill>
                  <a:sysClr val="windowText" lastClr="000000"/>
                </a:solidFill>
                <a:latin typeface="宋体" panose="02010600030101010101" pitchFamily="2" charset="-122"/>
              </a:rPr>
              <a:t>（</a:t>
            </a:r>
            <a:r>
              <a:rPr lang="en-US" altLang="zh-CN" dirty="0">
                <a:solidFill>
                  <a:sysClr val="windowText" lastClr="000000"/>
                </a:solidFill>
                <a:latin typeface="宋体" panose="02010600030101010101" pitchFamily="2" charset="-122"/>
              </a:rPr>
              <a:t>4</a:t>
            </a:r>
            <a:r>
              <a:rPr lang="zh-CN" altLang="zh-CN" dirty="0">
                <a:solidFill>
                  <a:sysClr val="windowText" lastClr="000000"/>
                </a:solidFill>
                <a:latin typeface="宋体" panose="02010600030101010101" pitchFamily="2" charset="-122"/>
              </a:rPr>
              <a:t>）有时，在定义虚函数时，并不定义其函数体，即函数体是空的。它的作用只是定义了一个虚函数名，具体功能留给派生类去添加。这时需要将虚函数设为纯虚函数，包含纯虚函数的类称为抽象类，在</a:t>
            </a:r>
            <a:r>
              <a:rPr lang="en-US" altLang="zh-CN" dirty="0" smtClean="0">
                <a:solidFill>
                  <a:sysClr val="windowText" lastClr="000000"/>
                </a:solidFill>
                <a:latin typeface="宋体" panose="02010600030101010101" pitchFamily="2" charset="-122"/>
              </a:rPr>
              <a:t>6.5</a:t>
            </a:r>
            <a:r>
              <a:rPr lang="zh-CN" altLang="zh-CN" dirty="0" smtClean="0">
                <a:solidFill>
                  <a:sysClr val="windowText" lastClr="000000"/>
                </a:solidFill>
                <a:latin typeface="宋体" panose="02010600030101010101" pitchFamily="2" charset="-122"/>
              </a:rPr>
              <a:t>节</a:t>
            </a:r>
            <a:r>
              <a:rPr lang="zh-CN" altLang="zh-CN" dirty="0">
                <a:solidFill>
                  <a:sysClr val="windowText" lastClr="000000"/>
                </a:solidFill>
                <a:latin typeface="宋体" panose="02010600030101010101" pitchFamily="2" charset="-122"/>
              </a:rPr>
              <a:t>对此进行详细讨论。</a:t>
            </a:r>
            <a:endParaRPr lang="zh-CN" altLang="zh-CN" dirty="0">
              <a:solidFill>
                <a:sysClr val="windowText" lastClr="000000"/>
              </a:solidFill>
              <a:latin typeface="宋体" panose="02010600030101010101" pitchFamily="2" charset="-122"/>
            </a:endParaRPr>
          </a:p>
          <a:p>
            <a:pPr>
              <a:defRPr/>
            </a:pPr>
            <a:endParaRPr lang="zh-CN" altLang="en-US" dirty="0" smtClean="0">
              <a:solidFill>
                <a:sysClr val="windowText" lastClr="000000"/>
              </a:solidFill>
              <a:latin typeface="Constantia" panose="02030602050306030303"/>
            </a:endParaRPr>
          </a:p>
        </p:txBody>
      </p:sp>
      <p:sp>
        <p:nvSpPr>
          <p:cNvPr id="4"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326991" y="1096736"/>
            <a:ext cx="10711543" cy="1143000"/>
          </a:xfrm>
          <a:prstGeom prst="rect">
            <a:avLst/>
          </a:prstGeom>
        </p:spPr>
        <p:txBody>
          <a:bodyPr/>
          <a:lstStyle>
            <a:lvl1pPr algn="ctr" defTabSz="1219200" rtl="0" eaLnBrk="1" latinLnBrk="0" hangingPunct="1">
              <a:spcBef>
                <a:spcPct val="0"/>
              </a:spcBef>
              <a:buNone/>
              <a:defRPr sz="5865" kern="1200">
                <a:solidFill>
                  <a:schemeClr val="tx1"/>
                </a:solidFill>
                <a:latin typeface="+mj-lt"/>
                <a:ea typeface="+mj-ea"/>
                <a:cs typeface="+mj-cs"/>
              </a:defRPr>
            </a:lvl1pPr>
          </a:lstStyle>
          <a:p>
            <a:r>
              <a:rPr lang="zh-CN" altLang="en-US" sz="4400" b="1" dirty="0" smtClean="0">
                <a:solidFill>
                  <a:prstClr val="black"/>
                </a:solidFill>
                <a:latin typeface="宋体" panose="02010600030101010101" pitchFamily="2" charset="-122"/>
              </a:rPr>
              <a:t>在使用虚函数时，有两点要注意：</a:t>
            </a:r>
            <a:endParaRPr lang="zh-CN" altLang="en-US" sz="4400" b="1" dirty="0" smtClean="0">
              <a:solidFill>
                <a:prstClr val="black"/>
              </a:solidFill>
              <a:latin typeface="宋体" panose="02010600030101010101" pitchFamily="2" charset="-122"/>
            </a:endParaRPr>
          </a:p>
        </p:txBody>
      </p:sp>
      <p:sp>
        <p:nvSpPr>
          <p:cNvPr id="4" name="Content Placeholder 2"/>
          <p:cNvSpPr txBox="1"/>
          <p:nvPr/>
        </p:nvSpPr>
        <p:spPr bwMode="auto">
          <a:xfrm>
            <a:off x="1154304" y="2054679"/>
            <a:ext cx="10512179"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ct val="150000"/>
              </a:lnSpc>
              <a:buFont typeface="Wingdings 2" panose="05020102010507070707" pitchFamily="18" charset="2"/>
              <a:buNone/>
              <a:defRPr/>
            </a:pPr>
            <a:r>
              <a:rPr lang="en-US" altLang="zh-CN" dirty="0" smtClean="0">
                <a:solidFill>
                  <a:sysClr val="windowText" lastClr="000000"/>
                </a:solidFill>
                <a:latin typeface="宋体" panose="02010600030101010101" pitchFamily="2" charset="-122"/>
              </a:rPr>
              <a:t>(1)</a:t>
            </a:r>
            <a:r>
              <a:rPr lang="zh-CN" altLang="en-US" dirty="0" smtClean="0">
                <a:solidFill>
                  <a:sysClr val="windowText" lastClr="000000"/>
                </a:solidFill>
                <a:latin typeface="宋体" panose="02010600030101010101" pitchFamily="2" charset="-122"/>
              </a:rPr>
              <a:t>只能用</a:t>
            </a:r>
            <a:r>
              <a:rPr lang="en-US" altLang="zh-CN" dirty="0" smtClean="0">
                <a:solidFill>
                  <a:sysClr val="windowText" lastClr="000000"/>
                </a:solidFill>
                <a:latin typeface="宋体" panose="02010600030101010101" pitchFamily="2" charset="-122"/>
              </a:rPr>
              <a:t>virtual</a:t>
            </a:r>
            <a:r>
              <a:rPr lang="zh-CN" altLang="en-US" dirty="0" smtClean="0">
                <a:solidFill>
                  <a:sysClr val="windowText" lastClr="000000"/>
                </a:solidFill>
                <a:latin typeface="宋体" panose="02010600030101010101" pitchFamily="2" charset="-122"/>
              </a:rPr>
              <a:t>声明类的成员函数，使它成为虚函数，而不能将类外的普通函数声明为虚函数。因为虚函数的作用是允许在派生类中对基类的虚函数重新定义。显然，它只能用于类的继承层次结构中。</a:t>
            </a:r>
            <a:endParaRPr lang="zh-CN" altLang="en-US" dirty="0" smtClean="0">
              <a:solidFill>
                <a:sysClr val="windowText" lastClr="000000"/>
              </a:solidFill>
              <a:latin typeface="宋体" panose="02010600030101010101" pitchFamily="2" charset="-122"/>
            </a:endParaRPr>
          </a:p>
          <a:p>
            <a:pPr>
              <a:lnSpc>
                <a:spcPct val="150000"/>
              </a:lnSpc>
              <a:buFont typeface="Wingdings 2" panose="05020102010507070707" pitchFamily="18" charset="2"/>
              <a:buNone/>
              <a:defRPr/>
            </a:pPr>
            <a:r>
              <a:rPr lang="en-US" altLang="zh-CN" dirty="0" smtClean="0">
                <a:solidFill>
                  <a:sysClr val="windowText" lastClr="000000"/>
                </a:solidFill>
                <a:latin typeface="宋体" panose="02010600030101010101" pitchFamily="2" charset="-122"/>
              </a:rPr>
              <a:t>(2)</a:t>
            </a:r>
            <a:r>
              <a:rPr lang="zh-CN" altLang="en-US" dirty="0" smtClean="0">
                <a:solidFill>
                  <a:sysClr val="windowText" lastClr="000000"/>
                </a:solidFill>
                <a:latin typeface="宋体" panose="02010600030101010101" pitchFamily="2" charset="-122"/>
              </a:rPr>
              <a:t>一个成员函数被声明为虚函数后，在同一类族中的类就</a:t>
            </a:r>
            <a:r>
              <a:rPr lang="zh-CN" altLang="en-US" dirty="0" smtClean="0">
                <a:solidFill>
                  <a:sysClr val="windowText" lastClr="000000"/>
                </a:solidFill>
                <a:highlight>
                  <a:srgbClr val="FFFF00"/>
                </a:highlight>
                <a:latin typeface="宋体" panose="02010600030101010101" pitchFamily="2" charset="-122"/>
              </a:rPr>
              <a:t>不能再定义一个非</a:t>
            </a:r>
            <a:r>
              <a:rPr lang="en-US" altLang="zh-CN" dirty="0" smtClean="0">
                <a:solidFill>
                  <a:sysClr val="windowText" lastClr="000000"/>
                </a:solidFill>
                <a:highlight>
                  <a:srgbClr val="FFFF00"/>
                </a:highlight>
                <a:latin typeface="宋体" panose="02010600030101010101" pitchFamily="2" charset="-122"/>
              </a:rPr>
              <a:t>virtual</a:t>
            </a:r>
            <a:r>
              <a:rPr lang="zh-CN" altLang="en-US" dirty="0" smtClean="0">
                <a:solidFill>
                  <a:sysClr val="windowText" lastClr="000000"/>
                </a:solidFill>
                <a:highlight>
                  <a:srgbClr val="FFFF00"/>
                </a:highlight>
                <a:latin typeface="宋体" panose="02010600030101010101" pitchFamily="2" charset="-122"/>
              </a:rPr>
              <a:t>的但与该虚函数具有相同的参数和函数返回值类型的同名函数。</a:t>
            </a:r>
            <a:endParaRPr lang="zh-CN" altLang="en-US" dirty="0" smtClean="0">
              <a:solidFill>
                <a:sysClr val="windowText" lastClr="000000"/>
              </a:solidFill>
              <a:highlight>
                <a:srgbClr val="FFFF00"/>
              </a:highlight>
              <a:latin typeface="宋体" panose="02010600030101010101" pitchFamily="2" charset="-122"/>
            </a:endParaRPr>
          </a:p>
          <a:p>
            <a:pPr>
              <a:defRPr/>
            </a:pPr>
            <a:endParaRPr lang="zh-CN" altLang="en-US" dirty="0" smtClean="0">
              <a:solidFill>
                <a:sysClr val="windowText" lastClr="000000"/>
              </a:solidFill>
              <a:highlight>
                <a:srgbClr val="FFFF00"/>
              </a:highlight>
              <a:latin typeface="宋体" panose="02010600030101010101" pitchFamily="2" charset="-122"/>
            </a:endParaRPr>
          </a:p>
        </p:txBody>
      </p:sp>
      <p:sp>
        <p:nvSpPr>
          <p:cNvPr id="5"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979713" y="859972"/>
            <a:ext cx="10341429" cy="1143000"/>
          </a:xfrm>
          <a:prstGeom prst="rect">
            <a:avLst/>
          </a:prstGeom>
        </p:spPr>
        <p:txBody>
          <a:bodyPr/>
          <a:lstStyle>
            <a:lvl1pPr algn="ctr" defTabSz="1219200" rtl="0" eaLnBrk="1" latinLnBrk="0" hangingPunct="1">
              <a:spcBef>
                <a:spcPct val="0"/>
              </a:spcBef>
              <a:buNone/>
              <a:defRPr sz="5865" kern="1200">
                <a:solidFill>
                  <a:schemeClr val="tx1"/>
                </a:solidFill>
                <a:latin typeface="+mj-lt"/>
                <a:ea typeface="+mj-ea"/>
                <a:cs typeface="+mj-cs"/>
              </a:defRPr>
            </a:lvl1pPr>
          </a:lstStyle>
          <a:p>
            <a:pPr algn="l"/>
            <a:r>
              <a:rPr lang="zh-CN" altLang="en-US" sz="3600" b="1" dirty="0" smtClean="0">
                <a:solidFill>
                  <a:prstClr val="black"/>
                </a:solidFill>
              </a:rPr>
              <a:t>根据什么考虑是否把一个成员函数声明为虚函数呢？主要考虑以下几点：</a:t>
            </a:r>
            <a:endParaRPr lang="zh-CN" altLang="en-US" sz="3600" b="1" dirty="0" smtClean="0">
              <a:solidFill>
                <a:prstClr val="black"/>
              </a:solidFill>
            </a:endParaRPr>
          </a:p>
        </p:txBody>
      </p:sp>
      <p:sp>
        <p:nvSpPr>
          <p:cNvPr id="4" name="Content Placeholder 2"/>
          <p:cNvSpPr txBox="1"/>
          <p:nvPr/>
        </p:nvSpPr>
        <p:spPr bwMode="auto">
          <a:xfrm>
            <a:off x="380998" y="2090042"/>
            <a:ext cx="11538858"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nSpc>
                <a:spcPts val="3500"/>
              </a:lnSpc>
              <a:buFont typeface="Wingdings 2" panose="05020102010507070707" pitchFamily="18" charset="2"/>
              <a:buNone/>
              <a:defRPr/>
            </a:pPr>
            <a:r>
              <a:rPr lang="en-US" altLang="zh-CN" dirty="0" smtClean="0">
                <a:solidFill>
                  <a:sysClr val="windowText" lastClr="000000"/>
                </a:solidFill>
                <a:latin typeface="宋体" panose="02010600030101010101" pitchFamily="2" charset="-122"/>
              </a:rPr>
              <a:t>(1)</a:t>
            </a:r>
            <a:r>
              <a:rPr lang="zh-CN" altLang="en-US" dirty="0" smtClean="0">
                <a:solidFill>
                  <a:sysClr val="windowText" lastClr="000000"/>
                </a:solidFill>
                <a:latin typeface="宋体" panose="02010600030101010101" pitchFamily="2" charset="-122"/>
              </a:rPr>
              <a:t>首先看成员函数所在的类是否会作为基类，然后看成员函数在类的继承后有是否要更改功能，如果希望更改其功能，一般应该将它声明为虚函数。</a:t>
            </a:r>
            <a:endParaRPr lang="zh-CN" altLang="en-US" dirty="0" smtClean="0">
              <a:solidFill>
                <a:sysClr val="windowText" lastClr="000000"/>
              </a:solidFill>
              <a:latin typeface="宋体" panose="02010600030101010101" pitchFamily="2" charset="-122"/>
            </a:endParaRPr>
          </a:p>
          <a:p>
            <a:pPr>
              <a:lnSpc>
                <a:spcPts val="3500"/>
              </a:lnSpc>
              <a:buFont typeface="Wingdings 2" panose="05020102010507070707" pitchFamily="18" charset="2"/>
              <a:buNone/>
              <a:defRPr/>
            </a:pPr>
            <a:r>
              <a:rPr lang="en-US" altLang="zh-CN" dirty="0" smtClean="0">
                <a:solidFill>
                  <a:sysClr val="windowText" lastClr="000000"/>
                </a:solidFill>
                <a:latin typeface="宋体" panose="02010600030101010101" pitchFamily="2" charset="-122"/>
              </a:rPr>
              <a:t>(2)</a:t>
            </a:r>
            <a:r>
              <a:rPr lang="zh-CN" altLang="en-US" dirty="0" smtClean="0">
                <a:solidFill>
                  <a:sysClr val="windowText" lastClr="000000"/>
                </a:solidFill>
                <a:latin typeface="宋体" panose="02010600030101010101" pitchFamily="2" charset="-122"/>
              </a:rPr>
              <a:t>如果成员函数在类被继承后功能不需修改，或派生类用不到该函数，则不要声明为虚函数。不要把基类中的所有的成员函数都声明为虚函数。</a:t>
            </a:r>
            <a:endParaRPr lang="zh-CN" altLang="en-US" dirty="0" smtClean="0">
              <a:solidFill>
                <a:sysClr val="windowText" lastClr="000000"/>
              </a:solidFill>
              <a:latin typeface="宋体" panose="02010600030101010101" pitchFamily="2" charset="-122"/>
            </a:endParaRPr>
          </a:p>
          <a:p>
            <a:pPr>
              <a:lnSpc>
                <a:spcPts val="3500"/>
              </a:lnSpc>
              <a:buFont typeface="Wingdings 2" panose="05020102010507070707" pitchFamily="18" charset="2"/>
              <a:buNone/>
              <a:defRPr/>
            </a:pPr>
            <a:r>
              <a:rPr lang="en-US" altLang="zh-CN" dirty="0" smtClean="0">
                <a:solidFill>
                  <a:sysClr val="windowText" lastClr="000000"/>
                </a:solidFill>
                <a:latin typeface="宋体" panose="02010600030101010101" pitchFamily="2" charset="-122"/>
              </a:rPr>
              <a:t>(3)</a:t>
            </a:r>
            <a:r>
              <a:rPr lang="zh-CN" altLang="en-US" dirty="0" smtClean="0">
                <a:solidFill>
                  <a:sysClr val="windowText" lastClr="000000"/>
                </a:solidFill>
                <a:latin typeface="宋体" panose="02010600030101010101" pitchFamily="2" charset="-122"/>
              </a:rPr>
              <a:t>应考虑对成员函数的调用是通过对象名还是通过基类的指针或引用去访问，如果</a:t>
            </a:r>
            <a:r>
              <a:rPr lang="zh-CN" altLang="en-US" dirty="0" smtClean="0">
                <a:solidFill>
                  <a:sysClr val="windowText" lastClr="000000"/>
                </a:solidFill>
                <a:highlight>
                  <a:srgbClr val="FFFF00"/>
                </a:highlight>
                <a:latin typeface="宋体" panose="02010600030101010101" pitchFamily="2" charset="-122"/>
              </a:rPr>
              <a:t>是通过基类的指针或引用去访问，则应当声明为虚函数</a:t>
            </a:r>
            <a:r>
              <a:rPr lang="zh-CN" altLang="en-US" dirty="0" smtClean="0">
                <a:solidFill>
                  <a:sysClr val="windowText" lastClr="000000"/>
                </a:solidFill>
                <a:latin typeface="宋体" panose="02010600030101010101" pitchFamily="2" charset="-122"/>
              </a:rPr>
              <a:t>。仅仅是通过对象名去访问派生类时，没有必要声明为虚函数。</a:t>
            </a:r>
            <a:endParaRPr lang="zh-CN" altLang="en-US" dirty="0" smtClean="0">
              <a:solidFill>
                <a:sysClr val="windowText" lastClr="000000"/>
              </a:solidFill>
              <a:latin typeface="宋体" panose="02010600030101010101" pitchFamily="2" charset="-122"/>
            </a:endParaRPr>
          </a:p>
          <a:p>
            <a:pPr>
              <a:lnSpc>
                <a:spcPts val="3500"/>
              </a:lnSpc>
              <a:buFont typeface="Wingdings 2" panose="05020102010507070707" pitchFamily="18" charset="2"/>
              <a:buNone/>
              <a:defRPr/>
            </a:pPr>
            <a:r>
              <a:rPr lang="en-US" altLang="zh-CN" dirty="0" smtClean="0">
                <a:solidFill>
                  <a:sysClr val="windowText" lastClr="000000"/>
                </a:solidFill>
                <a:latin typeface="宋体" panose="02010600030101010101" pitchFamily="2" charset="-122"/>
              </a:rPr>
              <a:t>(4)</a:t>
            </a:r>
            <a:r>
              <a:rPr lang="zh-CN" altLang="en-US" dirty="0" smtClean="0">
                <a:solidFill>
                  <a:sysClr val="windowText" lastClr="000000"/>
                </a:solidFill>
                <a:latin typeface="宋体" panose="02010600030101010101" pitchFamily="2" charset="-122"/>
              </a:rPr>
              <a:t>有时，在定义虚函数时，并不定义其函数体，即函数体是空的。它的作用只是定义了一个虚函数名，具体功能留给派生类去添加。这时需要将虚函数设为纯虚函数，包含纯虚函数的类称为抽象类，在</a:t>
            </a:r>
            <a:r>
              <a:rPr lang="en-US" altLang="zh-CN" dirty="0" smtClean="0">
                <a:solidFill>
                  <a:sysClr val="windowText" lastClr="000000"/>
                </a:solidFill>
                <a:latin typeface="宋体" panose="02010600030101010101" pitchFamily="2" charset="-122"/>
              </a:rPr>
              <a:t>6.5</a:t>
            </a:r>
            <a:r>
              <a:rPr lang="zh-CN" altLang="en-US" dirty="0" smtClean="0">
                <a:solidFill>
                  <a:sysClr val="windowText" lastClr="000000"/>
                </a:solidFill>
                <a:latin typeface="宋体" panose="02010600030101010101" pitchFamily="2" charset="-122"/>
              </a:rPr>
              <a:t>节对此进行详细讨论。</a:t>
            </a:r>
            <a:endParaRPr lang="zh-CN" altLang="en-US" dirty="0" smtClean="0">
              <a:solidFill>
                <a:sysClr val="windowText" lastClr="000000"/>
              </a:solidFill>
              <a:latin typeface="宋体" panose="02010600030101010101" pitchFamily="2" charset="-122"/>
            </a:endParaRPr>
          </a:p>
        </p:txBody>
      </p:sp>
      <p:sp>
        <p:nvSpPr>
          <p:cNvPr id="5"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a:solidFill>
                  <a:prstClr val="black">
                    <a:lumMod val="75000"/>
                    <a:lumOff val="25000"/>
                  </a:prstClr>
                </a:solidFill>
                <a:latin typeface="微软雅黑" panose="020B0503020204020204" pitchFamily="34" charset="-122"/>
                <a:ea typeface="微软雅黑" panose="020B0503020204020204" pitchFamily="34" charset="-122"/>
              </a:rPr>
              <a:t>6.4.2 </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虚函数的作用</a:t>
            </a:r>
            <a:endParaRPr lang="en-US" altLang="zh-CN" sz="3735" b="1" dirty="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bwMode="auto">
          <a:xfrm>
            <a:off x="1143840" y="1543051"/>
            <a:ext cx="9437496"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nSpc>
                <a:spcPct val="150000"/>
              </a:lnSpc>
              <a:buFont typeface="Wingdings 2" panose="05020102010507070707" pitchFamily="18" charset="2"/>
              <a:buNone/>
            </a:pPr>
            <a:r>
              <a:rPr lang="en-US" altLang="zh-CN" dirty="0">
                <a:solidFill>
                  <a:prstClr val="black"/>
                </a:solidFill>
              </a:rPr>
              <a:t> </a:t>
            </a:r>
            <a:r>
              <a:rPr lang="en-US" altLang="zh-CN" dirty="0" smtClean="0">
                <a:solidFill>
                  <a:prstClr val="black"/>
                </a:solidFill>
              </a:rPr>
              <a:t>        </a:t>
            </a:r>
            <a:r>
              <a:rPr lang="zh-CN" altLang="zh-CN" dirty="0" smtClean="0">
                <a:solidFill>
                  <a:prstClr val="black"/>
                </a:solidFill>
              </a:rPr>
              <a:t>对象</a:t>
            </a:r>
            <a:r>
              <a:rPr lang="zh-CN" altLang="zh-CN" dirty="0">
                <a:solidFill>
                  <a:prstClr val="black"/>
                </a:solidFill>
              </a:rPr>
              <a:t>是如何在内存中存储的？当定义一个对象时，它的数据成员按顺序存储在内存中。当有派生类对象时，新增的数据成员加在基类的数据成员之后</a:t>
            </a:r>
            <a:r>
              <a:rPr lang="zh-CN" altLang="zh-CN" dirty="0" smtClean="0">
                <a:solidFill>
                  <a:prstClr val="black"/>
                </a:solidFill>
              </a:rPr>
              <a:t>。</a:t>
            </a:r>
            <a:endParaRPr lang="en-US" altLang="zh-CN" dirty="0" smtClean="0">
              <a:solidFill>
                <a:prstClr val="black"/>
              </a:solidFill>
            </a:endParaRPr>
          </a:p>
          <a:p>
            <a:pPr marL="0" indent="0">
              <a:lnSpc>
                <a:spcPct val="150000"/>
              </a:lnSpc>
              <a:buFont typeface="Wingdings 2" panose="05020102010507070707" pitchFamily="18" charset="2"/>
              <a:buNone/>
            </a:pPr>
            <a:r>
              <a:rPr lang="en-US" altLang="zh-CN" dirty="0">
                <a:solidFill>
                  <a:prstClr val="black"/>
                </a:solidFill>
              </a:rPr>
              <a:t> </a:t>
            </a:r>
            <a:r>
              <a:rPr lang="en-US" altLang="zh-CN" dirty="0" smtClean="0">
                <a:solidFill>
                  <a:prstClr val="black"/>
                </a:solidFill>
              </a:rPr>
              <a:t>        </a:t>
            </a:r>
            <a:r>
              <a:rPr lang="zh-CN" altLang="zh-CN" dirty="0" smtClean="0">
                <a:solidFill>
                  <a:prstClr val="black"/>
                </a:solidFill>
              </a:rPr>
              <a:t>为了</a:t>
            </a:r>
            <a:r>
              <a:rPr lang="zh-CN" altLang="zh-CN" dirty="0">
                <a:solidFill>
                  <a:prstClr val="black"/>
                </a:solidFill>
              </a:rPr>
              <a:t>管理虚函数的调用，需要在对象中增加一个数据项，用来说明在调用虚函数时具体调用的是哪个函数。通常这一数据项是</a:t>
            </a:r>
            <a:r>
              <a:rPr lang="en-US" altLang="zh-CN" dirty="0" err="1">
                <a:solidFill>
                  <a:prstClr val="black"/>
                </a:solidFill>
              </a:rPr>
              <a:t>vtbl</a:t>
            </a:r>
            <a:r>
              <a:rPr lang="zh-CN" altLang="zh-CN" dirty="0">
                <a:solidFill>
                  <a:prstClr val="black"/>
                </a:solidFill>
              </a:rPr>
              <a:t>（</a:t>
            </a:r>
            <a:r>
              <a:rPr lang="en-US" altLang="zh-CN" dirty="0">
                <a:solidFill>
                  <a:prstClr val="black"/>
                </a:solidFill>
                <a:highlight>
                  <a:srgbClr val="FFFF00"/>
                </a:highlight>
              </a:rPr>
              <a:t>virtual table</a:t>
            </a:r>
            <a:r>
              <a:rPr lang="zh-CN" altLang="zh-CN" dirty="0">
                <a:solidFill>
                  <a:prstClr val="black"/>
                </a:solidFill>
                <a:highlight>
                  <a:srgbClr val="FFFF00"/>
                </a:highlight>
              </a:rPr>
              <a:t>，虚函数表）的地址</a:t>
            </a:r>
            <a:r>
              <a:rPr lang="zh-CN" altLang="zh-CN" dirty="0">
                <a:solidFill>
                  <a:prstClr val="black"/>
                </a:solidFill>
              </a:rPr>
              <a:t>，称为</a:t>
            </a:r>
            <a:r>
              <a:rPr lang="en-US" altLang="zh-CN" dirty="0" err="1">
                <a:solidFill>
                  <a:prstClr val="black"/>
                </a:solidFill>
              </a:rPr>
              <a:t>vptr</a:t>
            </a:r>
            <a:r>
              <a:rPr lang="zh-CN" altLang="zh-CN" dirty="0">
                <a:solidFill>
                  <a:prstClr val="black"/>
                </a:solidFill>
              </a:rPr>
              <a:t>（</a:t>
            </a:r>
            <a:r>
              <a:rPr lang="en-US" altLang="zh-CN" dirty="0">
                <a:solidFill>
                  <a:prstClr val="black"/>
                </a:solidFill>
              </a:rPr>
              <a:t>virtual pointer</a:t>
            </a:r>
            <a:r>
              <a:rPr lang="zh-CN" altLang="zh-CN" dirty="0">
                <a:solidFill>
                  <a:prstClr val="black"/>
                </a:solidFill>
              </a:rPr>
              <a:t>，虚函数指针）。</a:t>
            </a:r>
            <a:endParaRPr lang="zh-CN" altLang="zh-CN" dirty="0">
              <a:solidFill>
                <a:prstClr val="black"/>
              </a:solidFill>
            </a:endParaRPr>
          </a:p>
          <a:p>
            <a:pPr>
              <a:lnSpc>
                <a:spcPct val="150000"/>
              </a:lnSpc>
              <a:buFont typeface="Wingdings 2" panose="05020102010507070707" pitchFamily="18" charset="2"/>
              <a:buNone/>
              <a:defRPr/>
            </a:pPr>
            <a:endParaRPr lang="zh-CN" altLang="en-US" dirty="0" smtClean="0">
              <a:solidFill>
                <a:sysClr val="windowText" lastClr="000000"/>
              </a:solidFill>
              <a:latin typeface="宋体" panose="02010600030101010101" pitchFamily="2" charset="-122"/>
            </a:endParaRPr>
          </a:p>
          <a:p>
            <a:pPr marL="0" indent="0">
              <a:buFont typeface="Wingdings 2" panose="05020102010507070707" pitchFamily="18" charset="2"/>
              <a:buNone/>
              <a:defRPr/>
            </a:pPr>
            <a:endParaRPr lang="zh-CN" altLang="en-US" dirty="0" smtClean="0">
              <a:solidFill>
                <a:sysClr val="windowText" lastClr="000000"/>
              </a:solidFill>
              <a:latin typeface="Constantia" panose="02030602050306030303"/>
            </a:endParaRPr>
          </a:p>
        </p:txBody>
      </p:sp>
      <p:sp>
        <p:nvSpPr>
          <p:cNvPr id="5"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6.4.3 </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对象</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的存储</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bwMode="auto">
          <a:xfrm>
            <a:off x="424541" y="1153871"/>
            <a:ext cx="11538858" cy="2329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panose="05020102010507070707" pitchFamily="18" charset="2"/>
              <a:buNone/>
            </a:pPr>
            <a:r>
              <a:rPr lang="en-US" altLang="zh-CN" dirty="0">
                <a:solidFill>
                  <a:prstClr val="black"/>
                </a:solidFill>
              </a:rPr>
              <a:t>	</a:t>
            </a:r>
            <a:r>
              <a:rPr lang="zh-CN" altLang="zh-CN" dirty="0" smtClean="0">
                <a:solidFill>
                  <a:prstClr val="black"/>
                </a:solidFill>
              </a:rPr>
              <a:t>下面</a:t>
            </a:r>
            <a:r>
              <a:rPr lang="zh-CN" altLang="zh-CN" dirty="0">
                <a:solidFill>
                  <a:prstClr val="black"/>
                </a:solidFill>
              </a:rPr>
              <a:t>以一个例子分析虚函数的实现。</a:t>
            </a:r>
            <a:r>
              <a:rPr lang="en-US" altLang="zh-CN" dirty="0">
                <a:solidFill>
                  <a:prstClr val="black"/>
                </a:solidFill>
              </a:rPr>
              <a:t>Graduate</a:t>
            </a:r>
            <a:r>
              <a:rPr lang="zh-CN" altLang="zh-CN" dirty="0">
                <a:solidFill>
                  <a:prstClr val="black"/>
                </a:solidFill>
              </a:rPr>
              <a:t>是</a:t>
            </a:r>
            <a:r>
              <a:rPr lang="en-US" altLang="zh-CN" dirty="0">
                <a:solidFill>
                  <a:prstClr val="black"/>
                </a:solidFill>
              </a:rPr>
              <a:t>Student</a:t>
            </a:r>
            <a:r>
              <a:rPr lang="zh-CN" altLang="zh-CN" dirty="0">
                <a:solidFill>
                  <a:prstClr val="black"/>
                </a:solidFill>
              </a:rPr>
              <a:t>的派生类，</a:t>
            </a:r>
            <a:r>
              <a:rPr lang="en-US" altLang="zh-CN" dirty="0">
                <a:solidFill>
                  <a:prstClr val="black"/>
                </a:solidFill>
              </a:rPr>
              <a:t> Graduate</a:t>
            </a:r>
            <a:r>
              <a:rPr lang="zh-CN" altLang="zh-CN" dirty="0">
                <a:solidFill>
                  <a:prstClr val="black"/>
                </a:solidFill>
              </a:rPr>
              <a:t>可以看成是一种特殊的</a:t>
            </a:r>
            <a:r>
              <a:rPr lang="en-US" altLang="zh-CN" dirty="0">
                <a:solidFill>
                  <a:prstClr val="black"/>
                </a:solidFill>
              </a:rPr>
              <a:t>Student</a:t>
            </a:r>
            <a:r>
              <a:rPr lang="zh-CN" altLang="zh-CN" dirty="0">
                <a:solidFill>
                  <a:prstClr val="black"/>
                </a:solidFill>
              </a:rPr>
              <a:t>，可以被当成</a:t>
            </a:r>
            <a:r>
              <a:rPr lang="en-US" altLang="zh-CN" dirty="0">
                <a:solidFill>
                  <a:prstClr val="black"/>
                </a:solidFill>
              </a:rPr>
              <a:t>Student</a:t>
            </a:r>
            <a:r>
              <a:rPr lang="zh-CN" altLang="zh-CN" dirty="0">
                <a:solidFill>
                  <a:prstClr val="black"/>
                </a:solidFill>
              </a:rPr>
              <a:t>。另外，</a:t>
            </a:r>
            <a:r>
              <a:rPr lang="en-US" altLang="zh-CN" dirty="0">
                <a:solidFill>
                  <a:prstClr val="black"/>
                </a:solidFill>
              </a:rPr>
              <a:t>Graduate</a:t>
            </a:r>
            <a:r>
              <a:rPr lang="zh-CN" altLang="zh-CN" dirty="0">
                <a:solidFill>
                  <a:prstClr val="black"/>
                </a:solidFill>
              </a:rPr>
              <a:t>还具有它自己的数据成员。</a:t>
            </a:r>
            <a:endParaRPr lang="zh-CN" altLang="zh-CN" dirty="0">
              <a:solidFill>
                <a:prstClr val="black"/>
              </a:solidFill>
            </a:endParaRPr>
          </a:p>
          <a:p>
            <a:pPr marL="0" indent="0">
              <a:buFont typeface="Wingdings 2" panose="05020102010507070707" pitchFamily="18" charset="2"/>
              <a:buNone/>
            </a:pPr>
            <a:r>
              <a:rPr lang="en-US" altLang="zh-CN" dirty="0" smtClean="0">
                <a:solidFill>
                  <a:prstClr val="black"/>
                </a:solidFill>
              </a:rPr>
              <a:t>	</a:t>
            </a:r>
            <a:r>
              <a:rPr lang="zh-CN" altLang="zh-CN" dirty="0" smtClean="0">
                <a:solidFill>
                  <a:prstClr val="black"/>
                </a:solidFill>
              </a:rPr>
              <a:t>为了</a:t>
            </a:r>
            <a:r>
              <a:rPr lang="zh-CN" altLang="zh-CN" dirty="0">
                <a:solidFill>
                  <a:prstClr val="black"/>
                </a:solidFill>
              </a:rPr>
              <a:t>控制虚函数的调用，我们在</a:t>
            </a:r>
            <a:r>
              <a:rPr lang="en-US" altLang="zh-CN" dirty="0">
                <a:solidFill>
                  <a:prstClr val="black"/>
                </a:solidFill>
              </a:rPr>
              <a:t>Student</a:t>
            </a:r>
            <a:r>
              <a:rPr lang="zh-CN" altLang="zh-CN" dirty="0">
                <a:solidFill>
                  <a:prstClr val="black"/>
                </a:solidFill>
              </a:rPr>
              <a:t>类中需要设置一个</a:t>
            </a:r>
            <a:r>
              <a:rPr lang="en-US" altLang="zh-CN" dirty="0" err="1">
                <a:solidFill>
                  <a:prstClr val="black"/>
                </a:solidFill>
              </a:rPr>
              <a:t>vtbl</a:t>
            </a:r>
            <a:r>
              <a:rPr lang="zh-CN" altLang="zh-CN" dirty="0">
                <a:solidFill>
                  <a:prstClr val="black"/>
                </a:solidFill>
              </a:rPr>
              <a:t>表来告知</a:t>
            </a:r>
            <a:r>
              <a:rPr lang="en-US" altLang="zh-CN" dirty="0">
                <a:solidFill>
                  <a:prstClr val="black"/>
                </a:solidFill>
              </a:rPr>
              <a:t>Student</a:t>
            </a:r>
            <a:r>
              <a:rPr lang="zh-CN" altLang="zh-CN" dirty="0">
                <a:solidFill>
                  <a:prstClr val="black"/>
                </a:solidFill>
              </a:rPr>
              <a:t>对象在调用</a:t>
            </a:r>
            <a:r>
              <a:rPr lang="en-US" altLang="zh-CN" dirty="0">
                <a:solidFill>
                  <a:prstClr val="black"/>
                </a:solidFill>
              </a:rPr>
              <a:t>display</a:t>
            </a:r>
            <a:r>
              <a:rPr lang="zh-CN" altLang="zh-CN" dirty="0">
                <a:solidFill>
                  <a:prstClr val="black"/>
                </a:solidFill>
              </a:rPr>
              <a:t>函数时是哪个函数被调用，如图</a:t>
            </a:r>
            <a:r>
              <a:rPr lang="en-US" altLang="zh-CN" dirty="0">
                <a:solidFill>
                  <a:prstClr val="black"/>
                </a:solidFill>
              </a:rPr>
              <a:t>6-1</a:t>
            </a:r>
            <a:r>
              <a:rPr lang="zh-CN" altLang="zh-CN" dirty="0">
                <a:solidFill>
                  <a:prstClr val="black"/>
                </a:solidFill>
              </a:rPr>
              <a:t>所示。</a:t>
            </a:r>
            <a:endParaRPr lang="zh-CN" altLang="zh-CN" dirty="0">
              <a:solidFill>
                <a:prstClr val="black"/>
              </a:solidFill>
            </a:endParaRPr>
          </a:p>
        </p:txBody>
      </p:sp>
      <p:sp>
        <p:nvSpPr>
          <p:cNvPr id="5"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6.4.3 </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对象</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的存储</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pic>
        <p:nvPicPr>
          <p:cNvPr id="1028" name="Picture 4" descr="6-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617882" y="3864398"/>
            <a:ext cx="7152176" cy="1992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anim calcmode="lin" valueType="num">
                                      <p:cBhvr>
                                        <p:cTn id="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631371" y="1771878"/>
            <a:ext cx="10134600" cy="4389437"/>
          </a:xfrm>
          <a:prstGeom prst="rect">
            <a:avLst/>
          </a:prstGeom>
        </p:spPr>
        <p:txBody>
          <a:bodyPr/>
          <a:lstStyle>
            <a:lvl1pPr marL="457200" indent="-457200" algn="l" defTabSz="1219200" rtl="0" eaLnBrk="1" latinLnBrk="0"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a:lstStyle>
          <a:p>
            <a:pPr>
              <a:lnSpc>
                <a:spcPct val="150000"/>
              </a:lnSpc>
              <a:buFont typeface="Wingdings 2" panose="05020102010507070707" pitchFamily="18" charset="2"/>
              <a:buNone/>
            </a:pPr>
            <a:r>
              <a:rPr lang="zh-CN" altLang="en-US" sz="2800" b="1" dirty="0" smtClean="0">
                <a:solidFill>
                  <a:prstClr val="black"/>
                </a:solidFill>
              </a:rPr>
              <a:t>      </a:t>
            </a:r>
            <a:r>
              <a:rPr lang="en-US" altLang="zh-CN" sz="2800" b="1" dirty="0" smtClean="0">
                <a:solidFill>
                  <a:prstClr val="black"/>
                </a:solidFill>
              </a:rPr>
              <a:t>	</a:t>
            </a:r>
            <a:r>
              <a:rPr lang="zh-CN" altLang="en-US" sz="2800" dirty="0" smtClean="0">
                <a:solidFill>
                  <a:prstClr val="black"/>
                </a:solidFill>
              </a:rPr>
              <a:t>虚函数的使用只是增加了两次访存，并不会过多影响程序的执行速度；在存储上每个类多了一个</a:t>
            </a:r>
            <a:r>
              <a:rPr lang="en-US" altLang="zh-CN" sz="2800" dirty="0" err="1" smtClean="0">
                <a:solidFill>
                  <a:prstClr val="black"/>
                </a:solidFill>
              </a:rPr>
              <a:t>vtbl</a:t>
            </a:r>
            <a:r>
              <a:rPr lang="zh-CN" altLang="en-US" sz="2800" dirty="0" smtClean="0">
                <a:solidFill>
                  <a:prstClr val="black"/>
                </a:solidFill>
              </a:rPr>
              <a:t>表，并没有过多增加内存。通过上面的分析我们知道执行到底慢多少，需要的存储到底大多少，满足一些读者的好奇及消除人们在设计时的恐惧心理。</a:t>
            </a:r>
            <a:endParaRPr lang="zh-CN" altLang="en-US" sz="2800" dirty="0" smtClean="0">
              <a:solidFill>
                <a:prstClr val="black"/>
              </a:solidFill>
            </a:endParaRPr>
          </a:p>
          <a:p>
            <a:endParaRPr lang="zh-CN" altLang="en-US" sz="2800" dirty="0" smtClean="0">
              <a:solidFill>
                <a:prstClr val="black"/>
              </a:solidFill>
            </a:endParaRPr>
          </a:p>
        </p:txBody>
      </p:sp>
      <p:sp>
        <p:nvSpPr>
          <p:cNvPr id="3" name="Title 1"/>
          <p:cNvSpPr txBox="1"/>
          <p:nvPr/>
        </p:nvSpPr>
        <p:spPr>
          <a:xfrm>
            <a:off x="1143840" y="266933"/>
            <a:ext cx="9077846" cy="505969"/>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rPr>
              <a:t>6.4.3 </a:t>
            </a:r>
            <a:r>
              <a:rPr lang="zh-CN" altLang="en-US" sz="3735" b="1" dirty="0">
                <a:solidFill>
                  <a:prstClr val="black">
                    <a:lumMod val="75000"/>
                    <a:lumOff val="25000"/>
                  </a:prstClr>
                </a:solidFill>
                <a:latin typeface="微软雅黑" panose="020B0503020204020204" pitchFamily="34" charset="-122"/>
                <a:ea typeface="微软雅黑" panose="020B0503020204020204" pitchFamily="34" charset="-122"/>
              </a:rPr>
              <a:t>对象</a:t>
            </a:r>
            <a:r>
              <a:rPr lang="zh-CN" altLang="en-US" sz="3735" b="1" dirty="0" smtClean="0">
                <a:solidFill>
                  <a:prstClr val="black">
                    <a:lumMod val="75000"/>
                    <a:lumOff val="25000"/>
                  </a:prstClr>
                </a:solidFill>
                <a:latin typeface="微软雅黑" panose="020B0503020204020204" pitchFamily="34" charset="-122"/>
                <a:ea typeface="微软雅黑" panose="020B0503020204020204" pitchFamily="34" charset="-122"/>
              </a:rPr>
              <a:t>的存储</a:t>
            </a:r>
            <a:endParaRPr lang="en-US" altLang="zh-CN" sz="3735" b="1" dirty="0" smtClean="0">
              <a:solidFill>
                <a:prstClr val="black">
                  <a:lumMod val="75000"/>
                  <a:lumOff val="25000"/>
                </a:prstClr>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anim calcmode="lin" valueType="num">
                                      <p:cBhvr>
                                        <p:cTn id="9" dur="500" fill="hold"/>
                                        <p:tgtEl>
                                          <p:spTgt spid="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ags/tag1.xml><?xml version="1.0" encoding="utf-8"?>
<p:tagLst xmlns:p="http://schemas.openxmlformats.org/presentationml/2006/main">
  <p:tag name="commondata" val="eyJoZGlkIjoiYjgyOGQyODI3NTAyMDJjYmRjZmFkZWE1NDI5Y2Q4NDIifQ=="/>
</p:tagLst>
</file>

<file path=ppt/theme/theme1.xml><?xml version="1.0" encoding="utf-8"?>
<a:theme xmlns:a="http://schemas.openxmlformats.org/drawingml/2006/main" name="1_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42975</Words>
  <Application>WPS 演示</Application>
  <PresentationFormat>宽屏</PresentationFormat>
  <Paragraphs>2031</Paragraphs>
  <Slides>147</Slides>
  <Notes>36</Notes>
  <HiddenSlides>0</HiddenSlides>
  <MMClips>0</MMClips>
  <ScaleCrop>false</ScaleCrop>
  <HeadingPairs>
    <vt:vector size="8" baseType="variant">
      <vt:variant>
        <vt:lpstr>已用的字体</vt:lpstr>
      </vt:variant>
      <vt:variant>
        <vt:i4>26</vt:i4>
      </vt:variant>
      <vt:variant>
        <vt:lpstr>主题</vt:lpstr>
      </vt:variant>
      <vt:variant>
        <vt:i4>2</vt:i4>
      </vt:variant>
      <vt:variant>
        <vt:lpstr>嵌入 OLE 服务器</vt:lpstr>
      </vt:variant>
      <vt:variant>
        <vt:i4>2</vt:i4>
      </vt:variant>
      <vt:variant>
        <vt:lpstr>幻灯片标题</vt:lpstr>
      </vt:variant>
      <vt:variant>
        <vt:i4>147</vt:i4>
      </vt:variant>
    </vt:vector>
  </HeadingPairs>
  <TitlesOfParts>
    <vt:vector size="177" baseType="lpstr">
      <vt:lpstr>Arial</vt:lpstr>
      <vt:lpstr>宋体</vt:lpstr>
      <vt:lpstr>Wingdings</vt:lpstr>
      <vt:lpstr>微软雅黑</vt:lpstr>
      <vt:lpstr>微软雅黑 Light</vt:lpstr>
      <vt:lpstr>华文楷体</vt:lpstr>
      <vt:lpstr>华文隶书</vt:lpstr>
      <vt:lpstr>Calibri</vt:lpstr>
      <vt:lpstr>Impact</vt:lpstr>
      <vt:lpstr>Roboto Light</vt:lpstr>
      <vt:lpstr>U.S. 101</vt:lpstr>
      <vt:lpstr>Segoe Print</vt:lpstr>
      <vt:lpstr>Roboto</vt:lpstr>
      <vt:lpstr>Times New Roman</vt:lpstr>
      <vt:lpstr>Open Sans Light</vt:lpstr>
      <vt:lpstr>Wingdings 2</vt:lpstr>
      <vt:lpstr>Tahoma</vt:lpstr>
      <vt:lpstr>黑体</vt:lpstr>
      <vt:lpstr>Monotype Sorts</vt:lpstr>
      <vt:lpstr>Wingdings</vt:lpstr>
      <vt:lpstr>Arial Black</vt:lpstr>
      <vt:lpstr>Arial Unicode MS</vt:lpstr>
      <vt:lpstr>楷体</vt:lpstr>
      <vt:lpstr>Symbol</vt:lpstr>
      <vt:lpstr>Wingdings 2</vt:lpstr>
      <vt:lpstr>Constantia</vt:lpstr>
      <vt:lpstr>1_Office 主题</vt:lpstr>
      <vt:lpstr>2_Office 主题</vt:lpstr>
      <vt:lpstr>Visio.Drawing.11</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dp</dc:creator>
  <cp:lastModifiedBy>YnicoleY</cp:lastModifiedBy>
  <cp:revision>68</cp:revision>
  <dcterms:created xsi:type="dcterms:W3CDTF">2018-02-01T03:59:00Z</dcterms:created>
  <dcterms:modified xsi:type="dcterms:W3CDTF">2024-01-09T05:38:09Z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3067C067BDDB45A4952FBB9EF24F55DA_12</vt:lpwstr>
  </property>
</Properties>
</file>