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46"/>
  </p:handoutMasterIdLst>
  <p:sldIdLst>
    <p:sldId id="625" r:id="rId3"/>
    <p:sldId id="293" r:id="rId5"/>
    <p:sldId id="404" r:id="rId6"/>
    <p:sldId id="264" r:id="rId7"/>
    <p:sldId id="309" r:id="rId8"/>
    <p:sldId id="319" r:id="rId9"/>
    <p:sldId id="328" r:id="rId10"/>
    <p:sldId id="475" r:id="rId11"/>
    <p:sldId id="513" r:id="rId12"/>
    <p:sldId id="477" r:id="rId13"/>
    <p:sldId id="478" r:id="rId14"/>
    <p:sldId id="479" r:id="rId15"/>
    <p:sldId id="481" r:id="rId16"/>
    <p:sldId id="511" r:id="rId17"/>
    <p:sldId id="512" r:id="rId18"/>
    <p:sldId id="601" r:id="rId19"/>
    <p:sldId id="602" r:id="rId20"/>
    <p:sldId id="603" r:id="rId21"/>
    <p:sldId id="600" r:id="rId22"/>
    <p:sldId id="484" r:id="rId23"/>
    <p:sldId id="485" r:id="rId24"/>
    <p:sldId id="604" r:id="rId25"/>
    <p:sldId id="486" r:id="rId26"/>
    <p:sldId id="487" r:id="rId27"/>
    <p:sldId id="331" r:id="rId28"/>
    <p:sldId id="605" r:id="rId29"/>
    <p:sldId id="606" r:id="rId30"/>
    <p:sldId id="607" r:id="rId31"/>
    <p:sldId id="514" r:id="rId32"/>
    <p:sldId id="492" r:id="rId33"/>
    <p:sldId id="339" r:id="rId34"/>
    <p:sldId id="494" r:id="rId35"/>
    <p:sldId id="495" r:id="rId36"/>
    <p:sldId id="496" r:id="rId37"/>
    <p:sldId id="497" r:id="rId38"/>
    <p:sldId id="498" r:id="rId39"/>
    <p:sldId id="499" r:id="rId40"/>
    <p:sldId id="501" r:id="rId41"/>
    <p:sldId id="502" r:id="rId42"/>
    <p:sldId id="503" r:id="rId43"/>
    <p:sldId id="504" r:id="rId44"/>
    <p:sldId id="506" r:id="rId45"/>
    <p:sldId id="507" r:id="rId46"/>
    <p:sldId id="584" r:id="rId47"/>
    <p:sldId id="585" r:id="rId48"/>
    <p:sldId id="594" r:id="rId49"/>
    <p:sldId id="595" r:id="rId50"/>
    <p:sldId id="586" r:id="rId51"/>
    <p:sldId id="587" r:id="rId52"/>
    <p:sldId id="588" r:id="rId53"/>
    <p:sldId id="589" r:id="rId54"/>
    <p:sldId id="590" r:id="rId55"/>
    <p:sldId id="591" r:id="rId56"/>
    <p:sldId id="592" r:id="rId57"/>
    <p:sldId id="596" r:id="rId58"/>
    <p:sldId id="597" r:id="rId59"/>
    <p:sldId id="598" r:id="rId60"/>
    <p:sldId id="599" r:id="rId61"/>
    <p:sldId id="608" r:id="rId62"/>
    <p:sldId id="609" r:id="rId63"/>
    <p:sldId id="610" r:id="rId64"/>
    <p:sldId id="611" r:id="rId65"/>
    <p:sldId id="612" r:id="rId66"/>
    <p:sldId id="613" r:id="rId67"/>
    <p:sldId id="614" r:id="rId68"/>
    <p:sldId id="615" r:id="rId69"/>
    <p:sldId id="616" r:id="rId70"/>
    <p:sldId id="617" r:id="rId71"/>
    <p:sldId id="618" r:id="rId72"/>
    <p:sldId id="619" r:id="rId73"/>
    <p:sldId id="620" r:id="rId74"/>
    <p:sldId id="621" r:id="rId75"/>
    <p:sldId id="622" r:id="rId76"/>
    <p:sldId id="623" r:id="rId77"/>
    <p:sldId id="624" r:id="rId78"/>
    <p:sldId id="515" r:id="rId79"/>
    <p:sldId id="519" r:id="rId80"/>
    <p:sldId id="529" r:id="rId81"/>
    <p:sldId id="520" r:id="rId82"/>
    <p:sldId id="530" r:id="rId83"/>
    <p:sldId id="531" r:id="rId84"/>
    <p:sldId id="521" r:id="rId85"/>
    <p:sldId id="522" r:id="rId86"/>
    <p:sldId id="523" r:id="rId87"/>
    <p:sldId id="524" r:id="rId88"/>
    <p:sldId id="525" r:id="rId89"/>
    <p:sldId id="526" r:id="rId90"/>
    <p:sldId id="527" r:id="rId91"/>
    <p:sldId id="528" r:id="rId92"/>
    <p:sldId id="516" r:id="rId93"/>
    <p:sldId id="532" r:id="rId94"/>
    <p:sldId id="533" r:id="rId95"/>
    <p:sldId id="534" r:id="rId96"/>
    <p:sldId id="535" r:id="rId97"/>
    <p:sldId id="536" r:id="rId98"/>
    <p:sldId id="537" r:id="rId99"/>
    <p:sldId id="538" r:id="rId100"/>
    <p:sldId id="539" r:id="rId101"/>
    <p:sldId id="540" r:id="rId102"/>
    <p:sldId id="541" r:id="rId103"/>
    <p:sldId id="542" r:id="rId104"/>
    <p:sldId id="543" r:id="rId105"/>
    <p:sldId id="544" r:id="rId106"/>
    <p:sldId id="545" r:id="rId107"/>
    <p:sldId id="546" r:id="rId108"/>
    <p:sldId id="547" r:id="rId109"/>
    <p:sldId id="548" r:id="rId110"/>
    <p:sldId id="549" r:id="rId111"/>
    <p:sldId id="550" r:id="rId112"/>
    <p:sldId id="551" r:id="rId113"/>
    <p:sldId id="552" r:id="rId114"/>
    <p:sldId id="553" r:id="rId115"/>
    <p:sldId id="554" r:id="rId116"/>
    <p:sldId id="555" r:id="rId117"/>
    <p:sldId id="556" r:id="rId118"/>
    <p:sldId id="557" r:id="rId119"/>
    <p:sldId id="558" r:id="rId120"/>
    <p:sldId id="559" r:id="rId121"/>
    <p:sldId id="560" r:id="rId122"/>
    <p:sldId id="561" r:id="rId123"/>
    <p:sldId id="562" r:id="rId124"/>
    <p:sldId id="563" r:id="rId125"/>
    <p:sldId id="564" r:id="rId126"/>
    <p:sldId id="565" r:id="rId127"/>
    <p:sldId id="566" r:id="rId128"/>
    <p:sldId id="567" r:id="rId129"/>
    <p:sldId id="568" r:id="rId130"/>
    <p:sldId id="569" r:id="rId131"/>
    <p:sldId id="570" r:id="rId132"/>
    <p:sldId id="571" r:id="rId133"/>
    <p:sldId id="572" r:id="rId134"/>
    <p:sldId id="573" r:id="rId135"/>
    <p:sldId id="574" r:id="rId136"/>
    <p:sldId id="575" r:id="rId137"/>
    <p:sldId id="576" r:id="rId138"/>
    <p:sldId id="577" r:id="rId139"/>
    <p:sldId id="578" r:id="rId140"/>
    <p:sldId id="579" r:id="rId141"/>
    <p:sldId id="580" r:id="rId142"/>
    <p:sldId id="581" r:id="rId143"/>
    <p:sldId id="582" r:id="rId144"/>
    <p:sldId id="583" r:id="rId145"/>
  </p:sldIdLst>
  <p:sldSz cx="9144000" cy="5143500" type="screen16x9"/>
  <p:notesSz cx="6858000" cy="9144000"/>
  <p:custDataLst>
    <p:tags r:id="rId15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61" userDrawn="1">
          <p15:clr>
            <a:srgbClr val="A4A3A4"/>
          </p15:clr>
        </p15:guide>
        <p15:guide id="2" pos="29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DA2"/>
    <a:srgbClr val="73D4B9"/>
    <a:srgbClr val="8EB4E3"/>
    <a:srgbClr val="DBEEF4"/>
    <a:srgbClr val="DBEEE1"/>
    <a:srgbClr val="3992DB"/>
    <a:srgbClr val="009999"/>
    <a:srgbClr val="75CFE5"/>
    <a:srgbClr val="BAE2E9"/>
    <a:srgbClr val="B7E9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5" autoAdjust="0"/>
    <p:restoredTop sz="94660" autoAdjust="0"/>
  </p:normalViewPr>
  <p:slideViewPr>
    <p:cSldViewPr showGuides="1">
      <p:cViewPr varScale="1">
        <p:scale>
          <a:sx n="109" d="100"/>
          <a:sy n="109" d="100"/>
        </p:scale>
        <p:origin x="65" y="634"/>
      </p:cViewPr>
      <p:guideLst>
        <p:guide orient="horz" pos="1661"/>
        <p:guide pos="2974"/>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2952"/>
        <p:guide pos="2231"/>
      </p:guideLst>
    </p:cSldViewPr>
  </p:notesViewPr>
  <p:gridSpacing cx="72000" cy="720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0" Type="http://schemas.openxmlformats.org/officeDocument/2006/relationships/tags" Target="tags/tag1.xml"/><Relationship Id="rId15" Type="http://schemas.openxmlformats.org/officeDocument/2006/relationships/slide" Target="slides/slide12.xml"/><Relationship Id="rId149" Type="http://schemas.openxmlformats.org/officeDocument/2006/relationships/tableStyles" Target="tableStyles.xml"/><Relationship Id="rId148" Type="http://schemas.openxmlformats.org/officeDocument/2006/relationships/viewProps" Target="viewProps.xml"/><Relationship Id="rId147" Type="http://schemas.openxmlformats.org/officeDocument/2006/relationships/presProps" Target="presProps.xml"/><Relationship Id="rId146" Type="http://schemas.openxmlformats.org/officeDocument/2006/relationships/handoutMaster" Target="handoutMasters/handoutMaster1.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幻灯片图像占位符 1"/>
          <p:cNvSpPr>
            <a:spLocks noGrp="1" noRot="1" noChangeAspect="1" noTextEdit="1"/>
          </p:cNvSpPr>
          <p:nvPr>
            <p:ph type="sldImg"/>
          </p:nvPr>
        </p:nvSpPr>
        <p:spPr/>
      </p:sp>
      <p:sp>
        <p:nvSpPr>
          <p:cNvPr id="947203" name="备注占位符 2"/>
          <p:cNvSpPr>
            <a:spLocks noGrp="1"/>
          </p:cNvSpPr>
          <p:nvPr>
            <p:ph type="body" idx="1"/>
          </p:nvPr>
        </p:nvSpPr>
        <p:spPr/>
        <p:txBody>
          <a:bodyPr/>
          <a:lstStyle/>
          <a:p>
            <a:pPr defTabSz="1217930">
              <a:spcBef>
                <a:spcPct val="0"/>
              </a:spcBef>
            </a:pPr>
            <a:endParaRPr lang="zh-CN" altLang="en-US"/>
          </a:p>
        </p:txBody>
      </p:sp>
      <p:sp>
        <p:nvSpPr>
          <p:cNvPr id="94720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815CD8F7-F5A7-4D10-9D0D-642CC0C89D7C}" type="slidenum">
              <a:rPr lang="zh-CN" altLang="en-US" sz="1200">
                <a:latin typeface="Calibri" panose="020F0502020204030204" pitchFamily="34" charset="0"/>
                <a:ea typeface="微软雅黑" panose="020B0503020204020204" pitchFamily="34" charset="-122"/>
              </a:rPr>
            </a:fld>
            <a:endParaRPr lang="en-US" altLang="zh-CN" sz="1200">
              <a:latin typeface="Calibri" panose="020F0502020204030204" pitchFamily="34" charset="0"/>
              <a:ea typeface="微软雅黑"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7105" eaLnBrk="0" hangingPunct="0">
              <a:defRPr sz="2400" b="1">
                <a:solidFill>
                  <a:schemeClr val="bg2"/>
                </a:solidFill>
                <a:latin typeface="Times New Roman" panose="02020603050405020304" charset="0"/>
                <a:ea typeface="宋体" panose="02010600030101010101" pitchFamily="2" charset="-122"/>
              </a:defRPr>
            </a:lvl1pPr>
            <a:lvl2pPr marL="742950" indent="-285750" defTabSz="967105" eaLnBrk="0" hangingPunct="0">
              <a:defRPr sz="2400" b="1">
                <a:solidFill>
                  <a:schemeClr val="bg2"/>
                </a:solidFill>
                <a:latin typeface="Times New Roman" panose="02020603050405020304" charset="0"/>
                <a:ea typeface="宋体" panose="02010600030101010101" pitchFamily="2" charset="-122"/>
              </a:defRPr>
            </a:lvl2pPr>
            <a:lvl3pPr marL="1143000" indent="-228600" defTabSz="967105" eaLnBrk="0" hangingPunct="0">
              <a:defRPr sz="2400" b="1">
                <a:solidFill>
                  <a:schemeClr val="bg2"/>
                </a:solidFill>
                <a:latin typeface="Times New Roman" panose="02020603050405020304" charset="0"/>
                <a:ea typeface="宋体" panose="02010600030101010101" pitchFamily="2" charset="-122"/>
              </a:defRPr>
            </a:lvl3pPr>
            <a:lvl4pPr marL="1600200" indent="-228600" defTabSz="967105" eaLnBrk="0" hangingPunct="0">
              <a:defRPr sz="2400" b="1">
                <a:solidFill>
                  <a:schemeClr val="bg2"/>
                </a:solidFill>
                <a:latin typeface="Times New Roman" panose="02020603050405020304" charset="0"/>
                <a:ea typeface="宋体" panose="02010600030101010101" pitchFamily="2" charset="-122"/>
              </a:defRPr>
            </a:lvl4pPr>
            <a:lvl5pPr marL="2057400" indent="-228600" defTabSz="967105" eaLnBrk="0" hangingPunct="0">
              <a:defRPr sz="2400" b="1">
                <a:solidFill>
                  <a:schemeClr val="bg2"/>
                </a:solidFill>
                <a:latin typeface="Times New Roman" panose="02020603050405020304" charset="0"/>
                <a:ea typeface="宋体" panose="02010600030101010101" pitchFamily="2" charset="-122"/>
              </a:defRPr>
            </a:lvl5pPr>
            <a:lvl6pPr marL="2514600" indent="-228600" defTabSz="967105"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defTabSz="967105"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defTabSz="967105"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defTabSz="967105"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eaLnBrk="1" hangingPunct="1"/>
            <a:fld id="{DECF237F-4AD2-4124-B8C0-66700C182821}" type="slidenum">
              <a:rPr lang="en-US" altLang="zh-CN" sz="1300" b="0">
                <a:solidFill>
                  <a:schemeClr val="tx1"/>
                </a:solidFill>
                <a:ea typeface="隶书" panose="02010509060101010101" pitchFamily="49" charset="-122"/>
              </a:rPr>
            </a:fld>
            <a:endParaRPr lang="en-US" altLang="zh-CN" sz="1300" b="0">
              <a:solidFill>
                <a:schemeClr val="tx1"/>
              </a:solidFill>
              <a:ea typeface="隶书" panose="02010509060101010101" pitchFamily="49" charset="-122"/>
            </a:endParaRPr>
          </a:p>
        </p:txBody>
      </p:sp>
      <p:sp>
        <p:nvSpPr>
          <p:cNvPr id="115715" name="Rectangle 2"/>
          <p:cNvSpPr>
            <a:spLocks noGrp="1" noRot="1" noChangeAspect="1" noChangeArrowheads="1" noTextEdit="1"/>
          </p:cNvSpPr>
          <p:nvPr>
            <p:ph type="sldImg"/>
          </p:nvPr>
        </p:nvSpPr>
        <p:spPr/>
      </p:sp>
      <p:sp>
        <p:nvSpPr>
          <p:cNvPr id="11571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zh-CN" altLang="zh-CN"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7105" eaLnBrk="0" hangingPunct="0">
              <a:defRPr sz="2400" b="1">
                <a:solidFill>
                  <a:schemeClr val="bg2"/>
                </a:solidFill>
                <a:latin typeface="Times New Roman" panose="02020603050405020304" charset="0"/>
                <a:ea typeface="宋体" panose="02010600030101010101" pitchFamily="2" charset="-122"/>
              </a:defRPr>
            </a:lvl1pPr>
            <a:lvl2pPr marL="742950" indent="-285750" defTabSz="967105" eaLnBrk="0" hangingPunct="0">
              <a:defRPr sz="2400" b="1">
                <a:solidFill>
                  <a:schemeClr val="bg2"/>
                </a:solidFill>
                <a:latin typeface="Times New Roman" panose="02020603050405020304" charset="0"/>
                <a:ea typeface="宋体" panose="02010600030101010101" pitchFamily="2" charset="-122"/>
              </a:defRPr>
            </a:lvl2pPr>
            <a:lvl3pPr marL="1143000" indent="-228600" defTabSz="967105" eaLnBrk="0" hangingPunct="0">
              <a:defRPr sz="2400" b="1">
                <a:solidFill>
                  <a:schemeClr val="bg2"/>
                </a:solidFill>
                <a:latin typeface="Times New Roman" panose="02020603050405020304" charset="0"/>
                <a:ea typeface="宋体" panose="02010600030101010101" pitchFamily="2" charset="-122"/>
              </a:defRPr>
            </a:lvl3pPr>
            <a:lvl4pPr marL="1600200" indent="-228600" defTabSz="967105" eaLnBrk="0" hangingPunct="0">
              <a:defRPr sz="2400" b="1">
                <a:solidFill>
                  <a:schemeClr val="bg2"/>
                </a:solidFill>
                <a:latin typeface="Times New Roman" panose="02020603050405020304" charset="0"/>
                <a:ea typeface="宋体" panose="02010600030101010101" pitchFamily="2" charset="-122"/>
              </a:defRPr>
            </a:lvl4pPr>
            <a:lvl5pPr marL="2057400" indent="-228600" defTabSz="967105" eaLnBrk="0" hangingPunct="0">
              <a:defRPr sz="2400" b="1">
                <a:solidFill>
                  <a:schemeClr val="bg2"/>
                </a:solidFill>
                <a:latin typeface="Times New Roman" panose="02020603050405020304" charset="0"/>
                <a:ea typeface="宋体" panose="02010600030101010101" pitchFamily="2" charset="-122"/>
              </a:defRPr>
            </a:lvl5pPr>
            <a:lvl6pPr marL="2514600" indent="-228600" defTabSz="967105"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defTabSz="967105"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defTabSz="967105"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defTabSz="967105"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eaLnBrk="1" hangingPunct="1"/>
            <a:fld id="{A3B86D50-638F-4498-ABDB-AB43FDDACCBE}" type="slidenum">
              <a:rPr lang="en-US" altLang="zh-CN" sz="1300" b="0">
                <a:solidFill>
                  <a:schemeClr val="tx1"/>
                </a:solidFill>
                <a:ea typeface="隶书" panose="02010509060101010101" pitchFamily="49" charset="-122"/>
              </a:rPr>
            </a:fld>
            <a:endParaRPr lang="en-US" altLang="zh-CN" sz="1300" b="0">
              <a:solidFill>
                <a:schemeClr val="tx1"/>
              </a:solidFill>
              <a:ea typeface="隶书" panose="02010509060101010101" pitchFamily="49" charset="-122"/>
            </a:endParaRPr>
          </a:p>
        </p:txBody>
      </p:sp>
      <p:sp>
        <p:nvSpPr>
          <p:cNvPr id="116739" name="Rectangle 1026"/>
          <p:cNvSpPr>
            <a:spLocks noGrp="1" noRot="1" noChangeAspect="1" noChangeArrowheads="1" noTextEdit="1"/>
          </p:cNvSpPr>
          <p:nvPr>
            <p:ph type="sldImg"/>
          </p:nvPr>
        </p:nvSpPr>
        <p:spPr/>
      </p:sp>
      <p:sp>
        <p:nvSpPr>
          <p:cNvPr id="116740" name="Rectangle 1028"/>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zh-CN" altLang="zh-CN"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幻灯片图像占位符 1"/>
          <p:cNvSpPr>
            <a:spLocks noGrp="1" noRot="1" noChangeAspect="1" noTextEdit="1"/>
          </p:cNvSpPr>
          <p:nvPr>
            <p:ph type="sldImg"/>
          </p:nvPr>
        </p:nvSpPr>
        <p:spPr/>
      </p:sp>
      <p:sp>
        <p:nvSpPr>
          <p:cNvPr id="971779" name="备注占位符 2"/>
          <p:cNvSpPr>
            <a:spLocks noGrp="1"/>
          </p:cNvSpPr>
          <p:nvPr>
            <p:ph type="body" idx="1"/>
          </p:nvPr>
        </p:nvSpPr>
        <p:spPr/>
        <p:txBody>
          <a:bodyPr/>
          <a:lstStyle/>
          <a:p>
            <a:pPr defTabSz="1217930">
              <a:spcBef>
                <a:spcPct val="0"/>
              </a:spcBef>
            </a:pPr>
            <a:endParaRPr lang="zh-CN" altLang="en-US"/>
          </a:p>
        </p:txBody>
      </p:sp>
      <p:sp>
        <p:nvSpPr>
          <p:cNvPr id="971780"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E97C36C5-D478-4F18-98A1-CBB1FFEB0FB0}" type="slidenum">
              <a:rPr lang="zh-CN" altLang="en-US" sz="1200">
                <a:latin typeface="Calibri" panose="020F0502020204030204" pitchFamily="34" charset="0"/>
                <a:ea typeface="微软雅黑" panose="020B0503020204020204" pitchFamily="34" charset="-122"/>
              </a:rPr>
            </a:fld>
            <a:endParaRPr lang="en-US" altLang="zh-CN" sz="1200">
              <a:latin typeface="Calibri" panose="020F0502020204030204" pitchFamily="34" charset="0"/>
              <a:ea typeface="微软雅黑" panose="020B0503020204020204" pitchFamily="34"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2" name="幻灯片图像占位符 1"/>
          <p:cNvSpPr>
            <a:spLocks noGrp="1" noRot="1" noChangeAspect="1" noTextEdit="1"/>
          </p:cNvSpPr>
          <p:nvPr>
            <p:ph type="sldImg"/>
          </p:nvPr>
        </p:nvSpPr>
        <p:spPr/>
      </p:sp>
      <p:sp>
        <p:nvSpPr>
          <p:cNvPr id="936963" name="备注占位符 2"/>
          <p:cNvSpPr>
            <a:spLocks noGrp="1"/>
          </p:cNvSpPr>
          <p:nvPr>
            <p:ph type="body" idx="1"/>
          </p:nvPr>
        </p:nvSpPr>
        <p:spPr/>
        <p:txBody>
          <a:bodyPr/>
          <a:lstStyle/>
          <a:p>
            <a:pPr defTabSz="1217930">
              <a:spcBef>
                <a:spcPct val="0"/>
              </a:spcBef>
            </a:pPr>
            <a:endParaRPr lang="zh-CN" altLang="en-US"/>
          </a:p>
        </p:txBody>
      </p:sp>
      <p:sp>
        <p:nvSpPr>
          <p:cNvPr id="93696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9A6334E2-B10E-4232-878C-7B1245C3C471}" type="slidenum">
              <a:rPr lang="zh-CN" altLang="en-US" sz="1200">
                <a:latin typeface="Calibri" panose="020F0502020204030204" pitchFamily="34" charset="0"/>
                <a:ea typeface="微软雅黑" panose="020B0503020204020204" pitchFamily="34" charset="-122"/>
              </a:rPr>
            </a:fld>
            <a:endParaRPr lang="en-US" altLang="zh-CN" sz="1200">
              <a:latin typeface="Calibri" panose="020F0502020204030204" pitchFamily="34" charset="0"/>
              <a:ea typeface="微软雅黑"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endParaRPr lang="zh-CN" altLang="en-US" sz="1800" b="0" dirty="0">
              <a:solidFill>
                <a:schemeClr val="accent1"/>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0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0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0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0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hyperlink" Target="http://c.biancheng.net/ref/sin.html" TargetMode="External"/></Relationships>
</file>

<file path=ppt/slides/_rels/slide10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0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0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hyperlink" Target="http://c.biancheng.net/c/80/"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audio" Target="../media/audio1.wav"/><Relationship Id="rId2" Type="http://schemas.openxmlformats.org/officeDocument/2006/relationships/image" Target="../media/image11.png"/><Relationship Id="rId1" Type="http://schemas.openxmlformats.org/officeDocument/2006/relationships/image" Target="../media/image17.png"/></Relationships>
</file>

<file path=ppt/slides/_rels/slide1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hyperlink" Target="http://c.biancheng.net/ref/sin.html" TargetMode="External"/></Relationships>
</file>

<file path=ppt/slides/_rels/slide1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hyperlink" Target="http://c.biancheng.net/ref/sin.html" TargetMode="External"/></Relationships>
</file>

<file path=ppt/slides/_rels/slide1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2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hyperlink" Target="http://c.biancheng.net/ref/sin.html" TargetMode="External"/></Relationships>
</file>

<file path=ppt/slides/_rels/slide1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2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hyperlink" Target="http://www.cplusplus.com/reference/stl/stack" TargetMode="External"/></Relationships>
</file>

<file path=ppt/slides/_rels/slide12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hyperlink" Target="http://c.biancheng.net/ref/sin.html" TargetMode="External"/></Relationships>
</file>

<file path=ppt/slides/_rels/slide1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2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hyperlink" Target="http://c.biancheng.net/ref/sin.html"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audio" Target="../media/audio1.wav"/><Relationship Id="rId2" Type="http://schemas.openxmlformats.org/officeDocument/2006/relationships/image" Target="../media/image11.png"/><Relationship Id="rId1" Type="http://schemas.openxmlformats.org/officeDocument/2006/relationships/image" Target="../media/image17.png"/></Relationships>
</file>

<file path=ppt/slides/_rels/slide13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hyperlink" Target="http://c.biancheng.net/cplus/" TargetMode="External"/><Relationship Id="rId2" Type="http://schemas.openxmlformats.org/officeDocument/2006/relationships/image" Target="../media/image11.png"/><Relationship Id="rId1" Type="http://schemas.openxmlformats.org/officeDocument/2006/relationships/image" Target="../media/image17.png"/></Relationships>
</file>

<file path=ppt/slides/_rels/slide13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audio" Target="../media/audio1.wav"/><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hyperlink" Target="http://c.biancheng.net/ref/sin.html" TargetMode="External"/></Relationships>
</file>

<file path=ppt/slides/_rels/slide13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audio" Target="../media/audio1.wav"/><Relationship Id="rId2" Type="http://schemas.openxmlformats.org/officeDocument/2006/relationships/image" Target="../media/image11.png"/><Relationship Id="rId1" Type="http://schemas.openxmlformats.org/officeDocument/2006/relationships/image" Target="../media/image17.png"/></Relationships>
</file>

<file path=ppt/slides/_rels/slide13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3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3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3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3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hyperlink" Target="http://c.biancheng.net/ref/sin.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hyperlink" Target="http://c.biancheng.net/ref/tan.html" TargetMode="External"/><Relationship Id="rId2" Type="http://schemas.openxmlformats.org/officeDocument/2006/relationships/image" Target="../media/image11.png"/><Relationship Id="rId1" Type="http://schemas.openxmlformats.org/officeDocument/2006/relationships/image" Target="../media/image17.png"/></Relationships>
</file>

<file path=ppt/slides/_rels/slide14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142.xml.rels><?xml version="1.0" encoding="UTF-8" standalone="yes"?>
<Relationships xmlns="http://schemas.openxmlformats.org/package/2006/relationships"><Relationship Id="rId6" Type="http://schemas.openxmlformats.org/officeDocument/2006/relationships/notesSlide" Target="../notesSlides/notesSlide56.xml"/><Relationship Id="rId5" Type="http://schemas.openxmlformats.org/officeDocument/2006/relationships/slideLayout" Target="../slideLayouts/slideLayout9.xml"/><Relationship Id="rId4" Type="http://schemas.openxmlformats.org/officeDocument/2006/relationships/image" Target="../media/image27.png"/><Relationship Id="rId3" Type="http://schemas.openxmlformats.org/officeDocument/2006/relationships/image" Target="../media/image10.png"/><Relationship Id="rId2" Type="http://schemas.openxmlformats.org/officeDocument/2006/relationships/image" Target="../media/image26.png"/><Relationship Id="rId1"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oleObject" Target="../embeddings/oleObject2.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9" Type="http://schemas.openxmlformats.org/officeDocument/2006/relationships/notesSlide" Target="../notesSlides/notesSlide53.xml"/><Relationship Id="rId8" Type="http://schemas.openxmlformats.org/officeDocument/2006/relationships/slideLayout" Target="../slideLayouts/slideLayout9.xml"/><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6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7.png"/><Relationship Id="rId4" Type="http://schemas.openxmlformats.org/officeDocument/2006/relationships/image" Target="../media/image21.jpeg"/><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18.jpe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6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7.png"/><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image" Target="../media/image22.jpeg"/></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www.cplusplus.com/reference/stl/map" TargetMode="External"/><Relationship Id="rId1" Type="http://schemas.openxmlformats.org/officeDocument/2006/relationships/hyperlink" Target="http://www.cplusplus.com/reference/stl/stack"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audio" Target="../media/audio1.wav"/><Relationship Id="rId2" Type="http://schemas.openxmlformats.org/officeDocument/2006/relationships/image" Target="../media/image11.png"/><Relationship Id="rId1" Type="http://schemas.openxmlformats.org/officeDocument/2006/relationships/image" Target="../media/image17.png"/></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图片 10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82" y="744"/>
            <a:ext cx="9141418" cy="5146618"/>
          </a:xfrm>
          <a:prstGeom prst="rect">
            <a:avLst/>
          </a:prstGeom>
        </p:spPr>
      </p:pic>
      <p:sp>
        <p:nvSpPr>
          <p:cNvPr id="112" name="TextBox 26"/>
          <p:cNvSpPr txBox="1"/>
          <p:nvPr/>
        </p:nvSpPr>
        <p:spPr>
          <a:xfrm>
            <a:off x="443383" y="1077253"/>
            <a:ext cx="4992617" cy="1961114"/>
          </a:xfrm>
          <a:prstGeom prst="rect">
            <a:avLst/>
          </a:prstGeom>
          <a:noFill/>
        </p:spPr>
        <p:txBody>
          <a:bodyPr wrap="square" rtlCol="0">
            <a:spAutoFit/>
          </a:bodyPr>
          <a:lstStyle/>
          <a:p>
            <a:r>
              <a:rPr lang="zh-CN" altLang="en-US" sz="4050" b="1" dirty="0">
                <a:solidFill>
                  <a:schemeClr val="bg1"/>
                </a:solidFill>
                <a:latin typeface="华文楷体" panose="02010600040101010101" pitchFamily="2" charset="-122"/>
                <a:ea typeface="华文楷体" panose="02010600040101010101" pitchFamily="2" charset="-122"/>
              </a:rPr>
              <a:t>面向对象程序设计</a:t>
            </a:r>
            <a:endParaRPr lang="en-US" altLang="zh-CN" sz="4050" b="1" dirty="0">
              <a:solidFill>
                <a:schemeClr val="bg1"/>
              </a:solidFill>
              <a:latin typeface="华文楷体" panose="02010600040101010101" pitchFamily="2" charset="-122"/>
              <a:ea typeface="华文楷体" panose="02010600040101010101" pitchFamily="2" charset="-122"/>
            </a:endParaRPr>
          </a:p>
          <a:p>
            <a:endParaRPr lang="en-US" altLang="zh-CN" sz="4050" b="1" dirty="0">
              <a:solidFill>
                <a:schemeClr val="bg1"/>
              </a:solidFill>
              <a:latin typeface="华文楷体" panose="02010600040101010101" pitchFamily="2" charset="-122"/>
              <a:ea typeface="华文楷体" panose="02010600040101010101" pitchFamily="2" charset="-122"/>
            </a:endParaRPr>
          </a:p>
          <a:p>
            <a:r>
              <a:rPr lang="zh-CN" altLang="en-US" sz="4050" b="1" dirty="0" smtClean="0">
                <a:solidFill>
                  <a:schemeClr val="bg1"/>
                </a:solidFill>
                <a:latin typeface="华文楷体" panose="02010600040101010101" pitchFamily="2" charset="-122"/>
                <a:ea typeface="华文楷体" panose="02010600040101010101" pitchFamily="2" charset="-122"/>
              </a:rPr>
              <a:t>第七讲：模板</a:t>
            </a:r>
            <a:endParaRPr lang="zh-CN" altLang="en-US" sz="4050" b="1" dirty="0">
              <a:solidFill>
                <a:schemeClr val="bg1"/>
              </a:solidFill>
              <a:latin typeface="华文楷体" panose="02010600040101010101" pitchFamily="2" charset="-122"/>
              <a:ea typeface="华文楷体" panose="02010600040101010101" pitchFamily="2" charset="-122"/>
            </a:endParaRPr>
          </a:p>
        </p:txBody>
      </p:sp>
      <p:sp>
        <p:nvSpPr>
          <p:cNvPr id="117" name="TextBox 12"/>
          <p:cNvSpPr txBox="1"/>
          <p:nvPr/>
        </p:nvSpPr>
        <p:spPr>
          <a:xfrm>
            <a:off x="253769" y="177475"/>
            <a:ext cx="2083241" cy="922881"/>
          </a:xfrm>
          <a:prstGeom prst="rect">
            <a:avLst/>
          </a:prstGeom>
          <a:noFill/>
        </p:spPr>
        <p:txBody>
          <a:bodyPr wrap="square" rtlCol="0">
            <a:spAutoFit/>
          </a:bodyPr>
          <a:lstStyle/>
          <a:p>
            <a:r>
              <a:rPr lang="en-US" altLang="zh-CN" sz="5395" spc="-225" dirty="0" smtClean="0">
                <a:solidFill>
                  <a:schemeClr val="bg1"/>
                </a:solidFill>
                <a:latin typeface="华文楷体" panose="02010600040101010101" pitchFamily="2" charset="-122"/>
                <a:ea typeface="华文楷体" panose="02010600040101010101" pitchFamily="2" charset="-122"/>
              </a:rPr>
              <a:t>2022</a:t>
            </a:r>
            <a:endParaRPr lang="zh-CN" altLang="en-US" sz="5395" spc="-225" dirty="0">
              <a:solidFill>
                <a:schemeClr val="bg1"/>
              </a:solidFill>
              <a:latin typeface="华文楷体" panose="02010600040101010101" pitchFamily="2" charset="-122"/>
              <a:ea typeface="华文楷体" panose="02010600040101010101" pitchFamily="2" charset="-122"/>
            </a:endParaRPr>
          </a:p>
        </p:txBody>
      </p:sp>
      <p:sp>
        <p:nvSpPr>
          <p:cNvPr id="121" name="TextBox 33"/>
          <p:cNvSpPr txBox="1"/>
          <p:nvPr/>
        </p:nvSpPr>
        <p:spPr>
          <a:xfrm>
            <a:off x="631614" y="3380891"/>
            <a:ext cx="4652602" cy="461537"/>
          </a:xfrm>
          <a:prstGeom prst="rect">
            <a:avLst/>
          </a:prstGeom>
          <a:noFill/>
        </p:spPr>
        <p:txBody>
          <a:bodyPr wrap="square" rtlCol="0">
            <a:spAutoFit/>
          </a:bodyPr>
          <a:lstStyle/>
          <a:p>
            <a:r>
              <a:rPr lang="zh-CN" altLang="en-US" sz="2400" dirty="0">
                <a:solidFill>
                  <a:schemeClr val="bg1"/>
                </a:solidFill>
                <a:latin typeface="华文隶书" panose="02010800040101010101" pitchFamily="2" charset="-122"/>
                <a:ea typeface="华文隶书" panose="02010800040101010101" pitchFamily="2" charset="-122"/>
              </a:rPr>
              <a:t>李际军  </a:t>
            </a:r>
            <a:r>
              <a:rPr lang="en-US" altLang="zh-CN" sz="2400" dirty="0">
                <a:solidFill>
                  <a:schemeClr val="bg1"/>
                </a:solidFill>
                <a:latin typeface="华文隶书" panose="02010800040101010101" pitchFamily="2" charset="-122"/>
                <a:ea typeface="华文隶书" panose="02010800040101010101" pitchFamily="2" charset="-122"/>
              </a:rPr>
              <a:t>lijijun@cs.zju.edu.cn</a:t>
            </a:r>
            <a:endParaRPr lang="zh-CN" altLang="en-US" sz="2400" dirty="0">
              <a:solidFill>
                <a:schemeClr val="bg1"/>
              </a:solidFill>
              <a:latin typeface="华文隶书" panose="02010800040101010101" pitchFamily="2" charset="-122"/>
              <a:ea typeface="华文隶书"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p:cTn id="7" dur="1000" fill="hold"/>
                                        <p:tgtEl>
                                          <p:spTgt spid="107"/>
                                        </p:tgtEl>
                                        <p:attrNameLst>
                                          <p:attrName>ppt_w</p:attrName>
                                        </p:attrNameLst>
                                      </p:cBhvr>
                                      <p:tavLst>
                                        <p:tav tm="0">
                                          <p:val>
                                            <p:strVal val="#ppt_w+.3"/>
                                          </p:val>
                                        </p:tav>
                                        <p:tav tm="100000">
                                          <p:val>
                                            <p:strVal val="#ppt_w"/>
                                          </p:val>
                                        </p:tav>
                                      </p:tavLst>
                                    </p:anim>
                                    <p:anim calcmode="lin" valueType="num">
                                      <p:cBhvr>
                                        <p:cTn id="8" dur="1000" fill="hold"/>
                                        <p:tgtEl>
                                          <p:spTgt spid="107"/>
                                        </p:tgtEl>
                                        <p:attrNameLst>
                                          <p:attrName>ppt_h</p:attrName>
                                        </p:attrNameLst>
                                      </p:cBhvr>
                                      <p:tavLst>
                                        <p:tav tm="0">
                                          <p:val>
                                            <p:strVal val="#ppt_h"/>
                                          </p:val>
                                        </p:tav>
                                        <p:tav tm="100000">
                                          <p:val>
                                            <p:strVal val="#ppt_h"/>
                                          </p:val>
                                        </p:tav>
                                      </p:tavLst>
                                    </p:anim>
                                    <p:animEffect transition="in" filter="fade">
                                      <p:cBhvr>
                                        <p:cTn id="9" dur="1000"/>
                                        <p:tgtEl>
                                          <p:spTgt spid="107"/>
                                        </p:tgtEl>
                                      </p:cBhvr>
                                    </p:animEffect>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117"/>
                                        </p:tgtEl>
                                        <p:attrNameLst>
                                          <p:attrName>style.visibility</p:attrName>
                                        </p:attrNameLst>
                                      </p:cBhvr>
                                      <p:to>
                                        <p:strVal val="visible"/>
                                      </p:to>
                                    </p:set>
                                    <p:animEffect transition="in" filter="fade">
                                      <p:cBhvr>
                                        <p:cTn id="13" dur="1000"/>
                                        <p:tgtEl>
                                          <p:spTgt spid="117"/>
                                        </p:tgtEl>
                                      </p:cBhvr>
                                    </p:animEffect>
                                    <p:anim calcmode="lin" valueType="num">
                                      <p:cBhvr>
                                        <p:cTn id="14" dur="1000" fill="hold"/>
                                        <p:tgtEl>
                                          <p:spTgt spid="117"/>
                                        </p:tgtEl>
                                        <p:attrNameLst>
                                          <p:attrName>ppt_w</p:attrName>
                                        </p:attrNameLst>
                                      </p:cBhvr>
                                      <p:tavLst>
                                        <p:tav tm="0" fmla="#ppt_w*sin(2.5*pi*$)">
                                          <p:val>
                                            <p:fltVal val="0"/>
                                          </p:val>
                                        </p:tav>
                                        <p:tav tm="100000">
                                          <p:val>
                                            <p:fltVal val="1"/>
                                          </p:val>
                                        </p:tav>
                                      </p:tavLst>
                                    </p:anim>
                                    <p:anim calcmode="lin" valueType="num">
                                      <p:cBhvr>
                                        <p:cTn id="15" dur="1000" fill="hold"/>
                                        <p:tgtEl>
                                          <p:spTgt spid="117"/>
                                        </p:tgtEl>
                                        <p:attrNameLst>
                                          <p:attrName>ppt_h</p:attrName>
                                        </p:attrNameLst>
                                      </p:cBhvr>
                                      <p:tavLst>
                                        <p:tav tm="0">
                                          <p:val>
                                            <p:strVal val="#ppt_h"/>
                                          </p:val>
                                        </p:tav>
                                        <p:tav tm="100000">
                                          <p:val>
                                            <p:strVal val="#ppt_h"/>
                                          </p:val>
                                        </p:tav>
                                      </p:tavLst>
                                    </p:anim>
                                  </p:childTnLst>
                                </p:cTn>
                              </p:par>
                            </p:childTnLst>
                          </p:cTn>
                        </p:par>
                        <p:par>
                          <p:cTn id="16" fill="hold">
                            <p:stCondLst>
                              <p:cond delay="2299"/>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112"/>
                                        </p:tgtEl>
                                        <p:attrNameLst>
                                          <p:attrName>style.visibility</p:attrName>
                                        </p:attrNameLst>
                                      </p:cBhvr>
                                      <p:to>
                                        <p:strVal val="visible"/>
                                      </p:to>
                                    </p:set>
                                    <p:anim by="(-#ppt_w*2)" calcmode="lin" valueType="num">
                                      <p:cBhvr rctx="PPT">
                                        <p:cTn id="19" dur="500" autoRev="1" fill="hold">
                                          <p:stCondLst>
                                            <p:cond delay="0"/>
                                          </p:stCondLst>
                                        </p:cTn>
                                        <p:tgtEl>
                                          <p:spTgt spid="112"/>
                                        </p:tgtEl>
                                        <p:attrNameLst>
                                          <p:attrName>ppt_w</p:attrName>
                                        </p:attrNameLst>
                                      </p:cBhvr>
                                    </p:anim>
                                    <p:anim by="(#ppt_w*0.50)" calcmode="lin" valueType="num">
                                      <p:cBhvr>
                                        <p:cTn id="20" dur="500" decel="50000" autoRev="1" fill="hold">
                                          <p:stCondLst>
                                            <p:cond delay="0"/>
                                          </p:stCondLst>
                                        </p:cTn>
                                        <p:tgtEl>
                                          <p:spTgt spid="112"/>
                                        </p:tgtEl>
                                        <p:attrNameLst>
                                          <p:attrName>ppt_x</p:attrName>
                                        </p:attrNameLst>
                                      </p:cBhvr>
                                    </p:anim>
                                    <p:anim from="(-#ppt_h/2)" to="(#ppt_y)" calcmode="lin" valueType="num">
                                      <p:cBhvr>
                                        <p:cTn id="21" dur="1000" fill="hold">
                                          <p:stCondLst>
                                            <p:cond delay="0"/>
                                          </p:stCondLst>
                                        </p:cTn>
                                        <p:tgtEl>
                                          <p:spTgt spid="112"/>
                                        </p:tgtEl>
                                        <p:attrNameLst>
                                          <p:attrName>ppt_y</p:attrName>
                                        </p:attrNameLst>
                                      </p:cBhvr>
                                    </p:anim>
                                    <p:animRot by="21600000">
                                      <p:cBhvr>
                                        <p:cTn id="22" dur="1000" fill="hold">
                                          <p:stCondLst>
                                            <p:cond delay="0"/>
                                          </p:stCondLst>
                                        </p:cTn>
                                        <p:tgtEl>
                                          <p:spTgt spid="112"/>
                                        </p:tgtEl>
                                        <p:attrNameLst>
                                          <p:attrName>r</p:attrName>
                                        </p:attrNameLst>
                                      </p:cBhvr>
                                    </p:animRot>
                                  </p:childTnLst>
                                </p:cTn>
                              </p:par>
                            </p:childTnLst>
                          </p:cTn>
                        </p:par>
                        <p:par>
                          <p:cTn id="23" fill="hold">
                            <p:stCondLst>
                              <p:cond delay="4599"/>
                            </p:stCondLst>
                            <p:childTnLst>
                              <p:par>
                                <p:cTn id="24" presetID="42" presetClass="entr" presetSubtype="0" fill="hold" grpId="0" nodeType="afterEffect">
                                  <p:stCondLst>
                                    <p:cond delay="0"/>
                                  </p:stCondLst>
                                  <p:childTnLst>
                                    <p:set>
                                      <p:cBhvr>
                                        <p:cTn id="25" dur="1" fill="hold">
                                          <p:stCondLst>
                                            <p:cond delay="0"/>
                                          </p:stCondLst>
                                        </p:cTn>
                                        <p:tgtEl>
                                          <p:spTgt spid="121"/>
                                        </p:tgtEl>
                                        <p:attrNameLst>
                                          <p:attrName>style.visibility</p:attrName>
                                        </p:attrNameLst>
                                      </p:cBhvr>
                                      <p:to>
                                        <p:strVal val="visible"/>
                                      </p:to>
                                    </p:set>
                                    <p:animEffect transition="in" filter="fade">
                                      <p:cBhvr>
                                        <p:cTn id="26" dur="1000"/>
                                        <p:tgtEl>
                                          <p:spTgt spid="121"/>
                                        </p:tgtEl>
                                      </p:cBhvr>
                                    </p:animEffect>
                                    <p:anim calcmode="lin" valueType="num">
                                      <p:cBhvr>
                                        <p:cTn id="27" dur="1000" fill="hold"/>
                                        <p:tgtEl>
                                          <p:spTgt spid="121"/>
                                        </p:tgtEl>
                                        <p:attrNameLst>
                                          <p:attrName>ppt_x</p:attrName>
                                        </p:attrNameLst>
                                      </p:cBhvr>
                                      <p:tavLst>
                                        <p:tav tm="0">
                                          <p:val>
                                            <p:strVal val="#ppt_x"/>
                                          </p:val>
                                        </p:tav>
                                        <p:tav tm="100000">
                                          <p:val>
                                            <p:strVal val="#ppt_x"/>
                                          </p:val>
                                        </p:tav>
                                      </p:tavLst>
                                    </p:anim>
                                    <p:anim calcmode="lin" valueType="num">
                                      <p:cBhvr>
                                        <p:cTn id="28"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7" grpId="0"/>
      <p:bldP spid="1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2400" b="1" dirty="0">
                <a:solidFill>
                  <a:schemeClr val="tx1">
                    <a:lumMod val="75000"/>
                    <a:lumOff val="25000"/>
                  </a:schemeClr>
                </a:solidFill>
                <a:latin typeface="微软雅黑" panose="020B0503020204020204" pitchFamily="34" charset="-122"/>
                <a:ea typeface="微软雅黑" panose="020B0503020204020204" pitchFamily="34" charset="-122"/>
              </a:rPr>
              <a:t>7.2</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函数模板与模板函数</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24000" y="771750"/>
            <a:ext cx="8496000" cy="3416320"/>
          </a:xfrm>
          <a:prstGeom prst="rect">
            <a:avLst/>
          </a:prstGeom>
        </p:spPr>
        <p:txBody>
          <a:bodyPr wrap="square">
            <a:spAutoFit/>
          </a:bodyPr>
          <a:lstStyle/>
          <a:p>
            <a:pPr marL="457200" indent="-457200">
              <a:lnSpc>
                <a:spcPct val="150000"/>
              </a:lnSpc>
              <a:buFont typeface="Arial" panose="020B0604020202020204" pitchFamily="34" charset="0"/>
              <a:buChar char="•"/>
              <a:defRPr/>
            </a:pPr>
            <a:r>
              <a:rPr lang="zh-CN" altLang="en-US" dirty="0">
                <a:solidFill>
                  <a:srgbClr val="FF0000"/>
                </a:solidFill>
                <a:latin typeface="微软雅黑" panose="020B0503020204020204" pitchFamily="34" charset="-122"/>
                <a:ea typeface="微软雅黑" panose="020B0503020204020204" pitchFamily="34" charset="-122"/>
              </a:rPr>
              <a:t>函数模板</a:t>
            </a:r>
            <a:endParaRPr lang="zh-CN" altLang="en-US" dirty="0">
              <a:solidFill>
                <a:srgbClr val="FF0000"/>
              </a:solidFill>
              <a:latin typeface="微软雅黑" panose="020B0503020204020204" pitchFamily="34" charset="-122"/>
              <a:ea typeface="微软雅黑" panose="020B0503020204020204" pitchFamily="34" charset="-122"/>
            </a:endParaRPr>
          </a:p>
          <a:p>
            <a:pPr indent="0">
              <a:lnSpc>
                <a:spcPct val="150000"/>
              </a:lnSpc>
              <a:buFont typeface="Arial" panose="020B0604020202020204" pitchFamily="34" charset="0"/>
              <a:buNone/>
              <a:defRPr/>
            </a:pPr>
            <a:r>
              <a:rPr lang="zh-CN" altLang="en-US" dirty="0">
                <a:latin typeface="微软雅黑" panose="020B0503020204020204" pitchFamily="34" charset="-122"/>
                <a:ea typeface="微软雅黑" panose="020B0503020204020204" pitchFamily="34" charset="-122"/>
              </a:rPr>
              <a:t>       所谓函数模板，实际上是建立一个通用函数，其函数类型和形参类型不具体指定，用一个虚拟的类型（如：T）来代替，这个通用函数就称为</a:t>
            </a:r>
            <a:r>
              <a:rPr lang="zh-CN" altLang="en-US" dirty="0">
                <a:solidFill>
                  <a:srgbClr val="FF0000"/>
                </a:solidFill>
                <a:latin typeface="微软雅黑" panose="020B0503020204020204" pitchFamily="34" charset="-122"/>
                <a:ea typeface="微软雅黑" panose="020B0503020204020204" pitchFamily="34" charset="-122"/>
              </a:rPr>
              <a:t>函数模板</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defRPr/>
            </a:pPr>
            <a:endParaRPr lang="zh-CN" altLang="en-US"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defRPr/>
            </a:pPr>
            <a:r>
              <a:rPr lang="zh-CN" altLang="en-US" dirty="0">
                <a:solidFill>
                  <a:srgbClr val="FF0000"/>
                </a:solidFill>
                <a:latin typeface="微软雅黑" panose="020B0503020204020204" pitchFamily="34" charset="-122"/>
                <a:ea typeface="微软雅黑" panose="020B0503020204020204" pitchFamily="34" charset="-122"/>
              </a:rPr>
              <a:t>模板函数</a:t>
            </a:r>
            <a:endParaRPr lang="zh-CN" altLang="en-US" dirty="0">
              <a:solidFill>
                <a:srgbClr val="FF0000"/>
              </a:solidFill>
              <a:latin typeface="微软雅黑" panose="020B0503020204020204" pitchFamily="34" charset="-122"/>
              <a:ea typeface="微软雅黑" panose="020B0503020204020204" pitchFamily="34" charset="-122"/>
            </a:endParaRPr>
          </a:p>
          <a:p>
            <a:pPr indent="0">
              <a:lnSpc>
                <a:spcPct val="150000"/>
              </a:lnSpc>
              <a:buFont typeface="Arial" panose="020B0604020202020204" pitchFamily="34" charset="0"/>
              <a:buNone/>
              <a:defRPr/>
            </a:pPr>
            <a:r>
              <a:rPr lang="zh-CN" altLang="en-US" dirty="0">
                <a:latin typeface="微软雅黑" panose="020B0503020204020204" pitchFamily="34" charset="-122"/>
                <a:ea typeface="微软雅黑" panose="020B0503020204020204" pitchFamily="34" charset="-122"/>
              </a:rPr>
              <a:t>       在定义了一个函数模板后，当编译系统发现有一个对应的函数调用时，将根据实参中的类型来确认是否匹配函数模板中对应的形参，然后生成一个重载函数，该函数的定义与函数模板的函数定义体相同，称之为</a:t>
            </a:r>
            <a:r>
              <a:rPr lang="zh-CN" altLang="en-US" dirty="0">
                <a:solidFill>
                  <a:srgbClr val="FF0000"/>
                </a:solidFill>
                <a:latin typeface="微软雅黑" panose="020B0503020204020204" pitchFamily="34" charset="-122"/>
                <a:ea typeface="微软雅黑" panose="020B0503020204020204" pitchFamily="34" charset="-122"/>
              </a:rPr>
              <a:t>模板函数</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55482" y="736502"/>
            <a:ext cx="5827614" cy="377845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buFontTx/>
              <a:buNone/>
              <a:defRPr/>
            </a:pPr>
            <a:r>
              <a:rPr lang="en-US" altLang="zh-CN" sz="2100" kern="0" dirty="0"/>
              <a:t>    </a:t>
            </a:r>
            <a:r>
              <a:rPr lang="en-US" altLang="zh-CN" sz="2100" kern="0" dirty="0" err="1"/>
              <a:t>cout</a:t>
            </a:r>
            <a:r>
              <a:rPr lang="en-US" altLang="zh-CN" sz="2100" kern="0" dirty="0"/>
              <a:t> &lt;&lt; "Sorted contents: ";</a:t>
            </a:r>
            <a:endParaRPr lang="en-US" altLang="zh-CN" sz="2100" kern="0" dirty="0"/>
          </a:p>
          <a:p>
            <a:pPr>
              <a:buFontTx/>
              <a:buNone/>
              <a:defRPr/>
            </a:pPr>
            <a:r>
              <a:rPr lang="en-US" altLang="zh-CN" sz="2100" kern="0" dirty="0"/>
              <a:t>    p = </a:t>
            </a:r>
            <a:r>
              <a:rPr lang="en-US" altLang="zh-CN" sz="2100" kern="0" dirty="0" err="1"/>
              <a:t>lst.begin</a:t>
            </a:r>
            <a:r>
              <a:rPr lang="en-US" altLang="zh-CN" sz="2100" kern="0" dirty="0"/>
              <a:t>();</a:t>
            </a:r>
            <a:endParaRPr lang="en-US" altLang="zh-CN" sz="2100" kern="0" dirty="0"/>
          </a:p>
          <a:p>
            <a:pPr>
              <a:buFontTx/>
              <a:buNone/>
              <a:defRPr/>
            </a:pPr>
            <a:r>
              <a:rPr lang="en-US" altLang="zh-CN" sz="2100" kern="0" dirty="0"/>
              <a:t>    while(p != </a:t>
            </a:r>
            <a:r>
              <a:rPr lang="en-US" altLang="zh-CN" sz="2100" kern="0" dirty="0" err="1"/>
              <a:t>lst.end</a:t>
            </a:r>
            <a:r>
              <a:rPr lang="en-US" altLang="zh-CN" sz="2100" kern="0" dirty="0"/>
              <a:t>()) </a:t>
            </a:r>
            <a:endParaRPr lang="en-US" altLang="zh-CN" sz="2100" kern="0" dirty="0"/>
          </a:p>
          <a:p>
            <a:pPr>
              <a:buFontTx/>
              <a:buNone/>
              <a:defRPr/>
            </a:pPr>
            <a:r>
              <a:rPr lang="en-US" altLang="zh-CN" sz="2100" kern="0" dirty="0"/>
              <a:t>   {</a:t>
            </a:r>
            <a:endParaRPr lang="en-US" altLang="zh-CN" sz="2100" kern="0" dirty="0"/>
          </a:p>
          <a:p>
            <a:pPr>
              <a:buFontTx/>
              <a:buNone/>
              <a:defRPr/>
            </a:pPr>
            <a:r>
              <a:rPr lang="en-US" altLang="zh-CN" sz="2100" kern="0" dirty="0"/>
              <a:t>        </a:t>
            </a:r>
            <a:r>
              <a:rPr lang="en-US" altLang="zh-CN" sz="2100" kern="0" dirty="0" err="1"/>
              <a:t>cout</a:t>
            </a:r>
            <a:r>
              <a:rPr lang="en-US" altLang="zh-CN" sz="2100" kern="0" dirty="0"/>
              <a:t> &lt;&lt; *p;</a:t>
            </a:r>
            <a:endParaRPr lang="en-US" altLang="zh-CN" sz="2100" kern="0" dirty="0"/>
          </a:p>
          <a:p>
            <a:pPr>
              <a:buFontTx/>
              <a:buNone/>
              <a:defRPr/>
            </a:pPr>
            <a:r>
              <a:rPr lang="en-US" altLang="zh-CN" sz="2100" kern="0" dirty="0"/>
              <a:t>        p++;</a:t>
            </a:r>
            <a:endParaRPr lang="en-US" altLang="zh-CN" sz="2100" kern="0" dirty="0"/>
          </a:p>
          <a:p>
            <a:pPr>
              <a:buFontTx/>
              <a:buNone/>
              <a:defRPr/>
            </a:pPr>
            <a:r>
              <a:rPr lang="en-US" altLang="zh-CN" sz="2100" kern="0" dirty="0"/>
              <a:t>    }  </a:t>
            </a:r>
            <a:endParaRPr lang="en-US" altLang="zh-CN" sz="2100" kern="0" dirty="0"/>
          </a:p>
          <a:p>
            <a:pPr>
              <a:buFontTx/>
              <a:buNone/>
              <a:defRPr/>
            </a:pPr>
            <a:r>
              <a:rPr lang="en-US" altLang="zh-CN" sz="2100" kern="0" dirty="0"/>
              <a:t>    return 0;</a:t>
            </a:r>
            <a:endParaRPr lang="en-US" altLang="zh-CN" sz="2100" kern="0" dirty="0"/>
          </a:p>
          <a:p>
            <a:pPr>
              <a:buFontTx/>
              <a:buNone/>
              <a:defRPr/>
            </a:pPr>
            <a:r>
              <a:rPr lang="en-US" altLang="zh-CN" sz="2100" kern="0" dirty="0"/>
              <a:t>}</a:t>
            </a:r>
            <a:endParaRPr lang="en-US" altLang="zh-CN" sz="210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438541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2"/>
            <a:ext cx="3907865"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Rockwell" panose="02060603020205020403" pitchFamily="18" charset="0"/>
                <a:ea typeface="微软雅黑" panose="020B0503020204020204" pitchFamily="34" charset="-122"/>
              </a:rPr>
              <a:t>例</a:t>
            </a:r>
            <a:r>
              <a:rPr lang="en-US" altLang="zh-CN" sz="2400" dirty="0">
                <a:latin typeface="Rockwell" panose="02060603020205020403" pitchFamily="18" charset="0"/>
                <a:ea typeface="微软雅黑" panose="020B0503020204020204" pitchFamily="34" charset="-122"/>
              </a:rPr>
              <a:t>3.</a:t>
            </a:r>
            <a:r>
              <a:rPr lang="zh-CN" altLang="en-US" sz="2400" dirty="0">
                <a:latin typeface="Rockwell" panose="02060603020205020403" pitchFamily="18" charset="0"/>
                <a:ea typeface="微软雅黑" panose="020B0503020204020204" pitchFamily="34" charset="-122"/>
              </a:rPr>
              <a:t>线性表</a:t>
            </a:r>
            <a:r>
              <a:rPr lang="en-US" altLang="zh-CN" sz="2400" dirty="0">
                <a:latin typeface="Rockwell" panose="02060603020205020403" pitchFamily="18" charset="0"/>
                <a:ea typeface="微软雅黑" panose="020B0503020204020204" pitchFamily="34" charset="-122"/>
              </a:rPr>
              <a:t>list</a:t>
            </a:r>
            <a:r>
              <a:rPr lang="zh-CN" altLang="en-US" sz="2400" dirty="0">
                <a:latin typeface="Rockwell" panose="02060603020205020403" pitchFamily="18" charset="0"/>
                <a:ea typeface="微软雅黑" panose="020B0503020204020204" pitchFamily="34" charset="-122"/>
              </a:rPr>
              <a:t>应用实例</a:t>
            </a:r>
            <a:endParaRPr lang="zh-CN" altLang="en-US" sz="240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2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117416" y="952414"/>
            <a:ext cx="5827614" cy="399458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80000"/>
              </a:lnSpc>
              <a:buFontTx/>
              <a:buNone/>
              <a:defRPr/>
            </a:pPr>
            <a:r>
              <a:rPr lang="en-US" altLang="zh-CN" sz="2100" kern="0"/>
              <a:t>#include &lt;list&gt;</a:t>
            </a:r>
            <a:endParaRPr lang="en-US" altLang="zh-CN" sz="2100" kern="0"/>
          </a:p>
          <a:p>
            <a:pPr>
              <a:lnSpc>
                <a:spcPct val="80000"/>
              </a:lnSpc>
              <a:buFontTx/>
              <a:buNone/>
              <a:defRPr/>
            </a:pPr>
            <a:r>
              <a:rPr lang="en-US" altLang="zh-CN" sz="2100" kern="0"/>
              <a:t>#include &lt;iostream&gt;</a:t>
            </a:r>
            <a:endParaRPr lang="en-US" altLang="zh-CN" sz="2100" kern="0"/>
          </a:p>
          <a:p>
            <a:pPr>
              <a:lnSpc>
                <a:spcPct val="80000"/>
              </a:lnSpc>
              <a:buFontTx/>
              <a:buNone/>
              <a:defRPr/>
            </a:pPr>
            <a:r>
              <a:rPr lang="en-US" altLang="zh-CN" sz="2100" kern="0"/>
              <a:t>int main( ) </a:t>
            </a:r>
            <a:endParaRPr lang="en-US" altLang="zh-CN" sz="2100" kern="0"/>
          </a:p>
          <a:p>
            <a:pPr>
              <a:lnSpc>
                <a:spcPct val="80000"/>
              </a:lnSpc>
              <a:buFontTx/>
              <a:buNone/>
              <a:defRPr/>
            </a:pPr>
            <a:r>
              <a:rPr lang="en-US" altLang="zh-CN" sz="2100" kern="0"/>
              <a:t>{</a:t>
            </a:r>
            <a:endParaRPr lang="en-US" altLang="zh-CN" sz="2100" kern="0"/>
          </a:p>
          <a:p>
            <a:pPr>
              <a:lnSpc>
                <a:spcPct val="80000"/>
              </a:lnSpc>
              <a:buFontTx/>
              <a:buNone/>
              <a:defRPr/>
            </a:pPr>
            <a:r>
              <a:rPr lang="en-US" altLang="zh-CN" sz="2100" kern="0"/>
              <a:t>   using namespace std;</a:t>
            </a:r>
            <a:endParaRPr lang="en-US" altLang="zh-CN" sz="2100" kern="0"/>
          </a:p>
          <a:p>
            <a:pPr>
              <a:lnSpc>
                <a:spcPct val="80000"/>
              </a:lnSpc>
              <a:buFontTx/>
              <a:buNone/>
              <a:defRPr/>
            </a:pPr>
            <a:r>
              <a:rPr lang="en-US" altLang="zh-CN" sz="2100" kern="0"/>
              <a:t>   list &lt;int&gt; c1;</a:t>
            </a:r>
            <a:endParaRPr lang="en-US" altLang="zh-CN" sz="2100" kern="0"/>
          </a:p>
          <a:p>
            <a:pPr>
              <a:lnSpc>
                <a:spcPct val="80000"/>
              </a:lnSpc>
              <a:buFontTx/>
              <a:buNone/>
              <a:defRPr/>
            </a:pPr>
            <a:r>
              <a:rPr lang="en-US" altLang="zh-CN" sz="2100" kern="0"/>
              <a:t>   list &lt;int&gt;::iterator c1_Iter;</a:t>
            </a:r>
            <a:endParaRPr lang="en-US" altLang="zh-CN" sz="2100" kern="0"/>
          </a:p>
          <a:p>
            <a:pPr>
              <a:lnSpc>
                <a:spcPct val="80000"/>
              </a:lnSpc>
              <a:buFontTx/>
              <a:buNone/>
              <a:defRPr/>
            </a:pPr>
            <a:r>
              <a:rPr lang="en-US" altLang="zh-CN" sz="2100" kern="0"/>
              <a:t>   list &lt;int&gt;::reverse_iterator c1_rIter;</a:t>
            </a:r>
            <a:endParaRPr lang="en-US" altLang="zh-CN" sz="2100" kern="0"/>
          </a:p>
          <a:p>
            <a:pPr>
              <a:lnSpc>
                <a:spcPct val="80000"/>
              </a:lnSpc>
              <a:buFontTx/>
              <a:buNone/>
              <a:defRPr/>
            </a:pPr>
            <a:r>
              <a:rPr lang="en-US" altLang="zh-CN" sz="2100" kern="0"/>
              <a:t> </a:t>
            </a:r>
            <a:endParaRPr lang="en-US" altLang="zh-CN" sz="2100" kern="0"/>
          </a:p>
          <a:p>
            <a:pPr>
              <a:lnSpc>
                <a:spcPct val="80000"/>
              </a:lnSpc>
              <a:buFontTx/>
              <a:buNone/>
              <a:defRPr/>
            </a:pPr>
            <a:r>
              <a:rPr lang="en-US" altLang="zh-CN" sz="2100" kern="0"/>
              <a:t>   c1.push_back( 10 );</a:t>
            </a:r>
            <a:endParaRPr lang="en-US" altLang="zh-CN" sz="2100" kern="0"/>
          </a:p>
          <a:p>
            <a:pPr>
              <a:lnSpc>
                <a:spcPct val="80000"/>
              </a:lnSpc>
              <a:buFontTx/>
              <a:buNone/>
              <a:defRPr/>
            </a:pPr>
            <a:r>
              <a:rPr lang="en-US" altLang="zh-CN" sz="2100" kern="0"/>
              <a:t>   c1.push_back( 20 );</a:t>
            </a:r>
            <a:endParaRPr lang="en-US" altLang="zh-CN" sz="2100" kern="0"/>
          </a:p>
          <a:p>
            <a:pPr>
              <a:lnSpc>
                <a:spcPct val="80000"/>
              </a:lnSpc>
              <a:buFontTx/>
              <a:buNone/>
              <a:defRPr/>
            </a:pPr>
            <a:r>
              <a:rPr lang="en-US" altLang="zh-CN" sz="2100" kern="0"/>
              <a:t>   c1.push_back( 30 );</a:t>
            </a:r>
            <a:endParaRPr lang="en-US" altLang="zh-CN" sz="2100" kern="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8" y="20082"/>
            <a:ext cx="4994656"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Rockwell" panose="02060603020205020403" pitchFamily="18" charset="0"/>
                <a:ea typeface="微软雅黑" panose="020B0503020204020204" pitchFamily="34" charset="-122"/>
              </a:rPr>
              <a:t>例</a:t>
            </a:r>
            <a:r>
              <a:rPr lang="en-US" altLang="zh-CN" sz="2400" dirty="0">
                <a:latin typeface="Rockwell" panose="02060603020205020403" pitchFamily="18" charset="0"/>
                <a:ea typeface="微软雅黑" panose="020B0503020204020204" pitchFamily="34" charset="-122"/>
              </a:rPr>
              <a:t>4.</a:t>
            </a:r>
            <a:r>
              <a:rPr lang="zh-CN" altLang="en-US" sz="2400" kern="0" dirty="0"/>
              <a:t>反向迭代器 </a:t>
            </a:r>
            <a:r>
              <a:rPr lang="en-US" altLang="zh-CN" sz="2400" kern="0" dirty="0"/>
              <a:t>reverse iterator</a:t>
            </a:r>
            <a:r>
              <a:rPr lang="zh-CN" altLang="en-US" sz="2400" kern="0" dirty="0"/>
              <a:t>实例</a:t>
            </a:r>
            <a:endParaRPr lang="zh-CN" altLang="en-US" sz="240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35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43122" y="952414"/>
            <a:ext cx="8855065" cy="30852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2100" kern="0" dirty="0"/>
              <a:t>   c1_rIter = c1.rbegin( );</a:t>
            </a:r>
            <a:endParaRPr lang="en-US" altLang="zh-CN" sz="2100" kern="0" dirty="0"/>
          </a:p>
          <a:p>
            <a:pPr>
              <a:lnSpc>
                <a:spcPct val="90000"/>
              </a:lnSpc>
              <a:buFontTx/>
              <a:buNone/>
              <a:defRPr/>
            </a:pPr>
            <a:r>
              <a:rPr lang="en-US" altLang="zh-CN" sz="2100" kern="0" dirty="0"/>
              <a:t>   </a:t>
            </a:r>
            <a:r>
              <a:rPr lang="en-US" altLang="zh-CN" sz="2100" kern="0" dirty="0" err="1"/>
              <a:t>cout</a:t>
            </a:r>
            <a:r>
              <a:rPr lang="en-US" altLang="zh-CN" sz="2100" kern="0" dirty="0"/>
              <a:t> &lt;&lt; "The last element in the list is " &lt;&lt; *c1_rIter &lt;&lt; "." &lt;&lt; </a:t>
            </a:r>
            <a:r>
              <a:rPr lang="en-US" altLang="zh-CN" sz="2100" kern="0" dirty="0" err="1"/>
              <a:t>endl</a:t>
            </a:r>
            <a:r>
              <a:rPr lang="en-US" altLang="zh-CN" sz="2100" kern="0" dirty="0"/>
              <a:t>;</a:t>
            </a:r>
            <a:endParaRPr lang="en-US" altLang="zh-CN" sz="2100" kern="0" dirty="0"/>
          </a:p>
          <a:p>
            <a:pPr>
              <a:lnSpc>
                <a:spcPct val="90000"/>
              </a:lnSpc>
              <a:buFontTx/>
              <a:buNone/>
              <a:defRPr/>
            </a:pPr>
            <a:endParaRPr lang="en-US" altLang="zh-CN" sz="2100" kern="0" dirty="0"/>
          </a:p>
          <a:p>
            <a:pPr>
              <a:lnSpc>
                <a:spcPct val="90000"/>
              </a:lnSpc>
              <a:buFontTx/>
              <a:buNone/>
              <a:defRPr/>
            </a:pPr>
            <a:r>
              <a:rPr lang="en-US" altLang="zh-CN" sz="2100" kern="0" dirty="0"/>
              <a:t>   </a:t>
            </a:r>
            <a:r>
              <a:rPr lang="en-US" altLang="zh-CN" sz="2100" kern="0" dirty="0" err="1"/>
              <a:t>cout</a:t>
            </a:r>
            <a:r>
              <a:rPr lang="en-US" altLang="zh-CN" sz="2100" kern="0" dirty="0"/>
              <a:t> &lt;&lt; "The list is:";</a:t>
            </a:r>
            <a:endParaRPr lang="en-US" altLang="zh-CN" sz="2100" kern="0" dirty="0"/>
          </a:p>
          <a:p>
            <a:pPr>
              <a:lnSpc>
                <a:spcPct val="90000"/>
              </a:lnSpc>
              <a:buFontTx/>
              <a:buNone/>
              <a:defRPr/>
            </a:pPr>
            <a:r>
              <a:rPr lang="en-US" altLang="zh-CN" sz="2100" kern="0" dirty="0"/>
              <a:t>   for ( c1_Iter = c1.begin( ); c1_Iter != c1.end( ); c1_Iter++ )</a:t>
            </a:r>
            <a:endParaRPr lang="en-US" altLang="zh-CN" sz="2100" kern="0" dirty="0"/>
          </a:p>
          <a:p>
            <a:pPr>
              <a:lnSpc>
                <a:spcPct val="90000"/>
              </a:lnSpc>
              <a:buFontTx/>
              <a:buNone/>
              <a:defRPr/>
            </a:pPr>
            <a:r>
              <a:rPr lang="en-US" altLang="zh-CN" sz="2100" kern="0" dirty="0"/>
              <a:t>      </a:t>
            </a:r>
            <a:r>
              <a:rPr lang="en-US" altLang="zh-CN" sz="2100" kern="0" dirty="0" err="1"/>
              <a:t>cout</a:t>
            </a:r>
            <a:r>
              <a:rPr lang="en-US" altLang="zh-CN" sz="2100" kern="0" dirty="0"/>
              <a:t> &lt;&lt; " " &lt;&lt; *c1_Iter;</a:t>
            </a:r>
            <a:endParaRPr lang="en-US" altLang="zh-CN" sz="2100" kern="0" dirty="0"/>
          </a:p>
          <a:p>
            <a:pPr>
              <a:lnSpc>
                <a:spcPct val="90000"/>
              </a:lnSpc>
              <a:buFontTx/>
              <a:buNone/>
              <a:defRPr/>
            </a:pPr>
            <a:r>
              <a:rPr lang="en-US" altLang="zh-CN" sz="2100" kern="0" dirty="0"/>
              <a:t>   </a:t>
            </a:r>
            <a:r>
              <a:rPr lang="en-US" altLang="zh-CN" sz="2100" kern="0" dirty="0" err="1"/>
              <a:t>cout</a:t>
            </a:r>
            <a:r>
              <a:rPr lang="en-US" altLang="zh-CN" sz="2100" kern="0" dirty="0"/>
              <a:t> &lt;&lt; </a:t>
            </a:r>
            <a:r>
              <a:rPr lang="en-US" altLang="zh-CN" sz="2100" kern="0" dirty="0" err="1"/>
              <a:t>endl</a:t>
            </a:r>
            <a:r>
              <a:rPr lang="en-US" altLang="zh-CN" sz="2100" kern="0" dirty="0"/>
              <a:t>;</a:t>
            </a:r>
            <a:endParaRPr lang="en-US" altLang="zh-CN" sz="210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8" y="20082"/>
            <a:ext cx="4994656"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Rockwell" panose="02060603020205020403" pitchFamily="18" charset="0"/>
                <a:ea typeface="微软雅黑" panose="020B0503020204020204" pitchFamily="34" charset="-122"/>
              </a:rPr>
              <a:t>例</a:t>
            </a:r>
            <a:r>
              <a:rPr lang="en-US" altLang="zh-CN" sz="2400" dirty="0">
                <a:latin typeface="Rockwell" panose="02060603020205020403" pitchFamily="18" charset="0"/>
                <a:ea typeface="微软雅黑" panose="020B0503020204020204" pitchFamily="34" charset="-122"/>
              </a:rPr>
              <a:t>4.</a:t>
            </a:r>
            <a:r>
              <a:rPr lang="zh-CN" altLang="en-US" sz="2400" kern="0" dirty="0"/>
              <a:t>反向迭代器 </a:t>
            </a:r>
            <a:r>
              <a:rPr lang="en-US" altLang="zh-CN" sz="2400" kern="0" dirty="0"/>
              <a:t>reverse iterator</a:t>
            </a:r>
            <a:r>
              <a:rPr lang="zh-CN" altLang="en-US" sz="2400" kern="0" dirty="0"/>
              <a:t>实例</a:t>
            </a:r>
            <a:endParaRPr lang="zh-CN" altLang="en-US" sz="240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35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53770" y="789900"/>
            <a:ext cx="8582483" cy="421085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2100" kern="0" dirty="0"/>
              <a:t>// </a:t>
            </a:r>
            <a:r>
              <a:rPr lang="en-US" altLang="zh-CN" sz="2100" kern="0" dirty="0" err="1"/>
              <a:t>rbegin</a:t>
            </a:r>
            <a:r>
              <a:rPr lang="en-US" altLang="zh-CN" sz="2100" kern="0" dirty="0"/>
              <a:t> can be used to start an iteration through a list </a:t>
            </a:r>
            <a:endParaRPr lang="en-US" altLang="zh-CN" sz="2100" kern="0" dirty="0"/>
          </a:p>
          <a:p>
            <a:pPr>
              <a:lnSpc>
                <a:spcPct val="90000"/>
              </a:lnSpc>
              <a:buFontTx/>
              <a:buNone/>
              <a:defRPr/>
            </a:pPr>
            <a:r>
              <a:rPr lang="en-US" altLang="zh-CN" sz="2100" kern="0" dirty="0"/>
              <a:t>// in reverse order</a:t>
            </a:r>
            <a:endParaRPr lang="en-US" altLang="zh-CN" sz="2100" kern="0" dirty="0"/>
          </a:p>
          <a:p>
            <a:pPr>
              <a:lnSpc>
                <a:spcPct val="90000"/>
              </a:lnSpc>
              <a:buFontTx/>
              <a:buNone/>
              <a:defRPr/>
            </a:pPr>
            <a:r>
              <a:rPr lang="en-US" altLang="zh-CN" sz="2100" kern="0" dirty="0"/>
              <a:t>      </a:t>
            </a:r>
            <a:r>
              <a:rPr lang="en-US" altLang="zh-CN" sz="2100" kern="0" dirty="0" err="1"/>
              <a:t>cout</a:t>
            </a:r>
            <a:r>
              <a:rPr lang="en-US" altLang="zh-CN" sz="2100" kern="0" dirty="0"/>
              <a:t> &lt;&lt; "The reversed list is:";</a:t>
            </a:r>
            <a:endParaRPr lang="en-US" altLang="zh-CN" sz="2100" kern="0" dirty="0"/>
          </a:p>
          <a:p>
            <a:pPr>
              <a:lnSpc>
                <a:spcPct val="90000"/>
              </a:lnSpc>
              <a:buFontTx/>
              <a:buNone/>
              <a:defRPr/>
            </a:pPr>
            <a:r>
              <a:rPr lang="en-US" altLang="zh-CN" sz="2100" kern="0" dirty="0"/>
              <a:t>      for ( c1_rIter = c1.rbegin( ); c1_rIter != c1.rend( ); c1_rIter++ )</a:t>
            </a:r>
            <a:endParaRPr lang="en-US" altLang="zh-CN" sz="2100" kern="0" dirty="0"/>
          </a:p>
          <a:p>
            <a:pPr>
              <a:lnSpc>
                <a:spcPct val="90000"/>
              </a:lnSpc>
              <a:buFontTx/>
              <a:buNone/>
              <a:defRPr/>
            </a:pPr>
            <a:r>
              <a:rPr lang="en-US" altLang="zh-CN" sz="2100" kern="0" dirty="0"/>
              <a:t>              </a:t>
            </a:r>
            <a:r>
              <a:rPr lang="en-US" altLang="zh-CN" sz="2100" kern="0" dirty="0" err="1"/>
              <a:t>cout</a:t>
            </a:r>
            <a:r>
              <a:rPr lang="en-US" altLang="zh-CN" sz="2100" kern="0" dirty="0"/>
              <a:t> &lt;&lt; " " &lt;&lt; *c1_rIter;</a:t>
            </a:r>
            <a:endParaRPr lang="en-US" altLang="zh-CN" sz="2100" kern="0" dirty="0"/>
          </a:p>
          <a:p>
            <a:pPr>
              <a:lnSpc>
                <a:spcPct val="90000"/>
              </a:lnSpc>
              <a:buFontTx/>
              <a:buNone/>
              <a:defRPr/>
            </a:pPr>
            <a:r>
              <a:rPr lang="en-US" altLang="zh-CN" sz="2100" kern="0" dirty="0"/>
              <a:t>      </a:t>
            </a:r>
            <a:r>
              <a:rPr lang="en-US" altLang="zh-CN" sz="2100" kern="0" dirty="0" err="1"/>
              <a:t>cout</a:t>
            </a:r>
            <a:r>
              <a:rPr lang="en-US" altLang="zh-CN" sz="2100" kern="0" dirty="0"/>
              <a:t> &lt;&lt; </a:t>
            </a:r>
            <a:r>
              <a:rPr lang="en-US" altLang="zh-CN" sz="2100" kern="0" dirty="0" err="1"/>
              <a:t>endl</a:t>
            </a:r>
            <a:r>
              <a:rPr lang="en-US" altLang="zh-CN" sz="2100" kern="0" dirty="0"/>
              <a:t>;</a:t>
            </a:r>
            <a:endParaRPr lang="en-US" altLang="zh-CN" sz="2100" kern="0" dirty="0"/>
          </a:p>
          <a:p>
            <a:pPr>
              <a:lnSpc>
                <a:spcPct val="90000"/>
              </a:lnSpc>
              <a:buFontTx/>
              <a:buNone/>
              <a:defRPr/>
            </a:pPr>
            <a:r>
              <a:rPr lang="en-US" altLang="zh-CN" sz="2100" kern="0" dirty="0"/>
              <a:t>      c1_rIter = c1.rbegin( );</a:t>
            </a:r>
            <a:endParaRPr lang="en-US" altLang="zh-CN" sz="2100" kern="0" dirty="0"/>
          </a:p>
          <a:p>
            <a:pPr>
              <a:lnSpc>
                <a:spcPct val="90000"/>
              </a:lnSpc>
              <a:buFontTx/>
              <a:buNone/>
              <a:defRPr/>
            </a:pPr>
            <a:r>
              <a:rPr lang="en-US" altLang="zh-CN" sz="2100" kern="0" dirty="0"/>
              <a:t>      *c1_rIter = 40;</a:t>
            </a:r>
            <a:endParaRPr lang="en-US" altLang="zh-CN" sz="2100" kern="0" dirty="0"/>
          </a:p>
          <a:p>
            <a:pPr>
              <a:lnSpc>
                <a:spcPct val="90000"/>
              </a:lnSpc>
              <a:buFontTx/>
              <a:buNone/>
              <a:defRPr/>
            </a:pPr>
            <a:r>
              <a:rPr lang="en-US" altLang="zh-CN" sz="2100" kern="0" dirty="0"/>
              <a:t>       </a:t>
            </a:r>
            <a:r>
              <a:rPr lang="en-US" altLang="zh-CN" sz="2100" kern="0" dirty="0" err="1"/>
              <a:t>cout</a:t>
            </a:r>
            <a:r>
              <a:rPr lang="en-US" altLang="zh-CN" sz="2100" kern="0" dirty="0"/>
              <a:t> &lt;&lt; "The last element in the list is now " &lt;&lt; *c1_rIter &lt;&lt; "." &lt;&lt; </a:t>
            </a:r>
            <a:r>
              <a:rPr lang="en-US" altLang="zh-CN" sz="2100" kern="0" dirty="0" err="1"/>
              <a:t>endl</a:t>
            </a:r>
            <a:r>
              <a:rPr lang="en-US" altLang="zh-CN" sz="2100" kern="0" dirty="0"/>
              <a:t>;</a:t>
            </a:r>
            <a:endParaRPr lang="en-US" altLang="zh-CN" sz="2100" kern="0" dirty="0"/>
          </a:p>
          <a:p>
            <a:pPr>
              <a:lnSpc>
                <a:spcPct val="90000"/>
              </a:lnSpc>
              <a:buFontTx/>
              <a:buNone/>
              <a:defRPr/>
            </a:pPr>
            <a:r>
              <a:rPr lang="en-US" altLang="zh-CN" sz="2100" kern="0" dirty="0"/>
              <a:t>}</a:t>
            </a:r>
            <a:endParaRPr lang="en-US" altLang="zh-CN" sz="210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8" y="20082"/>
            <a:ext cx="4994656"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Rockwell" panose="02060603020205020403" pitchFamily="18" charset="0"/>
                <a:ea typeface="微软雅黑" panose="020B0503020204020204" pitchFamily="34" charset="-122"/>
              </a:rPr>
              <a:t>例</a:t>
            </a:r>
            <a:r>
              <a:rPr lang="en-US" altLang="zh-CN" sz="2400" dirty="0">
                <a:latin typeface="Rockwell" panose="02060603020205020403" pitchFamily="18" charset="0"/>
                <a:ea typeface="微软雅黑" panose="020B0503020204020204" pitchFamily="34" charset="-122"/>
              </a:rPr>
              <a:t>4.</a:t>
            </a:r>
            <a:r>
              <a:rPr lang="zh-CN" altLang="en-US" sz="2400" kern="0" dirty="0"/>
              <a:t>反向迭代器 </a:t>
            </a:r>
            <a:r>
              <a:rPr lang="en-US" altLang="zh-CN" sz="2400" kern="0" dirty="0"/>
              <a:t>reverse iterator</a:t>
            </a:r>
            <a:r>
              <a:rPr lang="zh-CN" altLang="en-US" sz="2400" kern="0" dirty="0"/>
              <a:t>实例</a:t>
            </a:r>
            <a:endParaRPr lang="zh-CN" altLang="en-US" sz="240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35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658194" y="457812"/>
            <a:ext cx="2481984" cy="85700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1" fontAlgn="base" hangingPunct="1">
              <a:spcBef>
                <a:spcPct val="0"/>
              </a:spcBef>
              <a:spcAft>
                <a:spcPct val="0"/>
              </a:spcAft>
              <a:defRPr sz="3200" b="1">
                <a:solidFill>
                  <a:srgbClr val="800000"/>
                </a:solidFill>
                <a:latin typeface="+mj-lt"/>
                <a:ea typeface="+mj-ea"/>
                <a:cs typeface="+mj-cs"/>
              </a:defRPr>
            </a:lvl1pPr>
            <a:lvl2pPr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2pPr>
            <a:lvl3pPr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3pPr>
            <a:lvl4pPr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4pPr>
            <a:lvl5pPr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5pPr>
            <a:lvl6pPr marL="457200"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6pPr>
            <a:lvl7pPr marL="914400"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7pPr>
            <a:lvl8pPr marL="1371600"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8pPr>
            <a:lvl9pPr marL="1828800"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9pPr>
          </a:lstStyle>
          <a:p>
            <a:pPr>
              <a:defRPr/>
            </a:pPr>
            <a:r>
              <a:rPr lang="zh-CN" altLang="en-US" sz="2400" kern="0" dirty="0"/>
              <a:t>运行输出结果</a:t>
            </a:r>
            <a:endParaRPr lang="zh-CN" altLang="en-US" sz="2400" kern="0" dirty="0"/>
          </a:p>
        </p:txBody>
      </p:sp>
      <p:sp>
        <p:nvSpPr>
          <p:cNvPr id="3" name="Rectangle 3"/>
          <p:cNvSpPr txBox="1">
            <a:spLocks noChangeArrowheads="1"/>
          </p:cNvSpPr>
          <p:nvPr/>
        </p:nvSpPr>
        <p:spPr bwMode="auto">
          <a:xfrm>
            <a:off x="847526" y="1654044"/>
            <a:ext cx="6638282" cy="18893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buFontTx/>
              <a:buNone/>
              <a:defRPr/>
            </a:pPr>
            <a:r>
              <a:rPr lang="en-US" altLang="zh-CN" sz="2100" kern="0" dirty="0"/>
              <a:t>The last element in the list is 30.</a:t>
            </a:r>
            <a:endParaRPr lang="en-US" altLang="zh-CN" sz="2100" kern="0" dirty="0"/>
          </a:p>
          <a:p>
            <a:pPr>
              <a:buFontTx/>
              <a:buNone/>
              <a:defRPr/>
            </a:pPr>
            <a:r>
              <a:rPr lang="en-US" altLang="zh-CN" sz="2100" kern="0" dirty="0"/>
              <a:t>The list is: 10 20 30</a:t>
            </a:r>
            <a:endParaRPr lang="en-US" altLang="zh-CN" sz="2100" kern="0" dirty="0"/>
          </a:p>
          <a:p>
            <a:pPr>
              <a:buFontTx/>
              <a:buNone/>
              <a:defRPr/>
            </a:pPr>
            <a:r>
              <a:rPr lang="en-US" altLang="zh-CN" sz="2100" kern="0" dirty="0"/>
              <a:t>The reversed list is: 30 20 10</a:t>
            </a:r>
            <a:endParaRPr lang="en-US" altLang="zh-CN" sz="2100" kern="0" dirty="0"/>
          </a:p>
          <a:p>
            <a:pPr>
              <a:buFontTx/>
              <a:buNone/>
              <a:defRPr/>
            </a:pPr>
            <a:r>
              <a:rPr lang="en-US" altLang="zh-CN" sz="2100" kern="0" dirty="0"/>
              <a:t>The last element in the list is now 40.</a:t>
            </a:r>
            <a:endParaRPr lang="en-US" altLang="zh-CN" sz="210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8" y="20082"/>
            <a:ext cx="4994656"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Rockwell" panose="02060603020205020403" pitchFamily="18" charset="0"/>
                <a:ea typeface="微软雅黑" panose="020B0503020204020204" pitchFamily="34" charset="-122"/>
              </a:rPr>
              <a:t>例</a:t>
            </a:r>
            <a:r>
              <a:rPr lang="en-US" altLang="zh-CN" sz="2400" dirty="0">
                <a:latin typeface="Rockwell" panose="02060603020205020403" pitchFamily="18" charset="0"/>
                <a:ea typeface="微软雅黑" panose="020B0503020204020204" pitchFamily="34" charset="-122"/>
              </a:rPr>
              <a:t>4.</a:t>
            </a:r>
            <a:r>
              <a:rPr lang="zh-CN" altLang="en-US" sz="2400" kern="0" dirty="0"/>
              <a:t>反向迭代器 </a:t>
            </a:r>
            <a:r>
              <a:rPr lang="en-US" altLang="zh-CN" sz="2400" kern="0" dirty="0"/>
              <a:t>reverse iterator</a:t>
            </a:r>
            <a:r>
              <a:rPr lang="zh-CN" altLang="en-US" sz="2400" kern="0" dirty="0"/>
              <a:t>实例</a:t>
            </a:r>
            <a:endParaRPr lang="zh-CN" altLang="en-US" sz="240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35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99792" y="790480"/>
            <a:ext cx="8744417" cy="410289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80000"/>
              </a:lnSpc>
              <a:buFont typeface="Wingdings" panose="05000000000000000000" pitchFamily="2" charset="2"/>
              <a:buChar char="l"/>
              <a:defRPr/>
            </a:pPr>
            <a:r>
              <a:rPr lang="en-US" altLang="zh-CN" sz="1500" b="0" dirty="0"/>
              <a:t>set </a:t>
            </a:r>
            <a:r>
              <a:rPr lang="zh-CN" altLang="en-US" sz="1500" b="0" dirty="0"/>
              <a:t>是关联容器的一种，是排序好的集合（元素已经进行了排序）。</a:t>
            </a:r>
            <a:r>
              <a:rPr lang="en-US" altLang="zh-CN" sz="1500" b="0" dirty="0"/>
              <a:t>set </a:t>
            </a:r>
            <a:r>
              <a:rPr lang="zh-CN" altLang="en-US" sz="1500" b="0" dirty="0"/>
              <a:t>和 </a:t>
            </a:r>
            <a:r>
              <a:rPr lang="en-US" altLang="zh-CN" sz="1500" b="0" dirty="0"/>
              <a:t>multiset </a:t>
            </a:r>
            <a:r>
              <a:rPr lang="zh-CN" altLang="en-US" sz="1500" b="0" dirty="0"/>
              <a:t>类似，它和 </a:t>
            </a:r>
            <a:r>
              <a:rPr lang="en-US" altLang="zh-CN" sz="1500" b="0" dirty="0"/>
              <a:t>multiset </a:t>
            </a:r>
            <a:r>
              <a:rPr lang="zh-CN" altLang="en-US" sz="1500" b="0" dirty="0"/>
              <a:t>的差别在于 </a:t>
            </a:r>
            <a:r>
              <a:rPr lang="en-US" altLang="zh-CN" sz="1500" b="0" dirty="0"/>
              <a:t>set </a:t>
            </a:r>
            <a:r>
              <a:rPr lang="zh-CN" altLang="en-US" sz="1500" b="0" dirty="0"/>
              <a:t>中不能有重复的元素。</a:t>
            </a:r>
            <a:r>
              <a:rPr lang="en-US" altLang="zh-CN" sz="1500" b="0" dirty="0"/>
              <a:t>multiset </a:t>
            </a:r>
            <a:r>
              <a:rPr lang="zh-CN" altLang="en-US" sz="1500" b="0" dirty="0"/>
              <a:t>的成员函数 </a:t>
            </a:r>
            <a:r>
              <a:rPr lang="en-US" altLang="zh-CN" sz="1500" b="0" dirty="0"/>
              <a:t>set </a:t>
            </a:r>
            <a:r>
              <a:rPr lang="zh-CN" altLang="en-US" sz="1500" b="0" dirty="0"/>
              <a:t>中也都有。</a:t>
            </a:r>
            <a:endParaRPr lang="en-US" altLang="zh-CN" sz="1500" b="0" dirty="0"/>
          </a:p>
          <a:p>
            <a:pPr>
              <a:lnSpc>
                <a:spcPct val="80000"/>
              </a:lnSpc>
              <a:buFont typeface="Wingdings" panose="05000000000000000000" pitchFamily="2" charset="2"/>
              <a:buChar char="l"/>
              <a:defRPr/>
            </a:pPr>
            <a:r>
              <a:rPr lang="zh-CN" altLang="en-US" sz="1500" b="0" dirty="0"/>
              <a:t>不能直接修改 </a:t>
            </a:r>
            <a:r>
              <a:rPr lang="en-US" altLang="zh-CN" sz="1500" b="0" dirty="0"/>
              <a:t>set </a:t>
            </a:r>
            <a:r>
              <a:rPr lang="zh-CN" altLang="en-US" sz="1500" b="0" dirty="0"/>
              <a:t>容器中元素的值。因为元素被修改后，容器并不会自动重新调整顺序，于是容器的有序性就会被破坏，再在其上进行查找等操作就会得到错误的结果。因此，如果要修改 </a:t>
            </a:r>
            <a:r>
              <a:rPr lang="en-US" altLang="zh-CN" sz="1500" b="0" dirty="0"/>
              <a:t>set </a:t>
            </a:r>
            <a:r>
              <a:rPr lang="zh-CN" altLang="en-US" sz="1500" b="0" dirty="0"/>
              <a:t>容器中某个元素的值，正确的做法是先删除该元素，再插入新元素。</a:t>
            </a:r>
            <a:endParaRPr lang="en-US" altLang="zh-CN" sz="1500" b="0" dirty="0"/>
          </a:p>
          <a:p>
            <a:pPr>
              <a:lnSpc>
                <a:spcPct val="80000"/>
              </a:lnSpc>
              <a:buFont typeface="Wingdings" panose="05000000000000000000" pitchFamily="2" charset="2"/>
              <a:buChar char="l"/>
              <a:defRPr/>
            </a:pPr>
            <a:r>
              <a:rPr lang="zh-CN" altLang="en-US" sz="1500" b="0" dirty="0"/>
              <a:t>使用 </a:t>
            </a:r>
            <a:r>
              <a:rPr lang="en-US" altLang="zh-CN" sz="1500" b="0" dirty="0"/>
              <a:t>set </a:t>
            </a:r>
            <a:r>
              <a:rPr lang="zh-CN" altLang="en-US" sz="1500" b="0" dirty="0"/>
              <a:t>必须包含头文件 </a:t>
            </a:r>
            <a:r>
              <a:rPr lang="en-US" altLang="zh-CN" sz="1500" b="0" dirty="0"/>
              <a:t>&lt;set&gt;</a:t>
            </a:r>
            <a:r>
              <a:rPr lang="zh-CN" altLang="en-US" sz="1500" b="0" dirty="0"/>
              <a:t>。</a:t>
            </a:r>
            <a:r>
              <a:rPr lang="en-US" altLang="zh-CN" sz="1500" b="0" dirty="0"/>
              <a:t>set </a:t>
            </a:r>
            <a:r>
              <a:rPr lang="zh-CN" altLang="en-US" sz="1500" b="0" dirty="0"/>
              <a:t>的定义如下：</a:t>
            </a:r>
            <a:br>
              <a:rPr lang="zh-CN" altLang="en-US" sz="1500" dirty="0"/>
            </a:br>
            <a:r>
              <a:rPr lang="zh-CN" altLang="en-US" sz="1500" dirty="0"/>
              <a:t>     </a:t>
            </a:r>
            <a:r>
              <a:rPr lang="en-US" altLang="zh-CN" sz="1500" b="0" dirty="0">
                <a:solidFill>
                  <a:srgbClr val="FF0000"/>
                </a:solidFill>
              </a:rPr>
              <a:t>template &lt; class Key, class </a:t>
            </a:r>
            <a:r>
              <a:rPr lang="en-US" altLang="zh-CN" sz="1500" b="0" dirty="0" err="1">
                <a:solidFill>
                  <a:srgbClr val="FF0000"/>
                </a:solidFill>
              </a:rPr>
              <a:t>Pred</a:t>
            </a:r>
            <a:r>
              <a:rPr lang="en-US" altLang="zh-CN" sz="1500" b="0" dirty="0">
                <a:solidFill>
                  <a:srgbClr val="FF0000"/>
                </a:solidFill>
              </a:rPr>
              <a:t> = less&lt;Key&gt;, class A = allocator&lt;Key&gt; &gt; </a:t>
            </a:r>
            <a:endParaRPr lang="en-US" altLang="zh-CN" sz="1500" b="0" dirty="0">
              <a:solidFill>
                <a:srgbClr val="FF0000"/>
              </a:solidFill>
            </a:endParaRPr>
          </a:p>
          <a:p>
            <a:pPr>
              <a:lnSpc>
                <a:spcPct val="80000"/>
              </a:lnSpc>
              <a:buFontTx/>
              <a:buNone/>
              <a:defRPr/>
            </a:pPr>
            <a:r>
              <a:rPr lang="en-US" altLang="zh-CN" sz="1500" b="0" dirty="0">
                <a:solidFill>
                  <a:srgbClr val="FF0000"/>
                </a:solidFill>
              </a:rPr>
              <a:t>           class set {...}</a:t>
            </a:r>
            <a:endParaRPr lang="en-US" altLang="zh-CN" sz="1500" b="0" dirty="0">
              <a:solidFill>
                <a:srgbClr val="FF0000"/>
              </a:solidFill>
            </a:endParaRPr>
          </a:p>
          <a:p>
            <a:pPr>
              <a:lnSpc>
                <a:spcPct val="80000"/>
              </a:lnSpc>
              <a:buFont typeface="Wingdings" panose="05000000000000000000" pitchFamily="2" charset="2"/>
              <a:buChar char="l"/>
              <a:defRPr/>
            </a:pPr>
            <a:r>
              <a:rPr lang="en-US" altLang="zh-CN" sz="1500" b="0" dirty="0"/>
              <a:t>set </a:t>
            </a:r>
            <a:r>
              <a:rPr lang="zh-CN" altLang="en-US" sz="1500" b="0" dirty="0"/>
              <a:t>中插入单个元素的 </a:t>
            </a:r>
            <a:r>
              <a:rPr lang="en-US" altLang="zh-CN" sz="1500" b="0" dirty="0"/>
              <a:t>insert </a:t>
            </a:r>
            <a:r>
              <a:rPr lang="zh-CN" altLang="en-US" sz="1500" b="0" dirty="0"/>
              <a:t>成员函数与 </a:t>
            </a:r>
            <a:r>
              <a:rPr lang="en-US" altLang="zh-CN" sz="1500" b="0" dirty="0"/>
              <a:t>multiset </a:t>
            </a:r>
            <a:r>
              <a:rPr lang="zh-CN" altLang="en-US" sz="1500" b="0" dirty="0"/>
              <a:t>中的有所不同，其原型如下：</a:t>
            </a:r>
            <a:endParaRPr lang="en-US" altLang="zh-CN" sz="1500" b="0" dirty="0"/>
          </a:p>
          <a:p>
            <a:pPr marL="0" indent="0">
              <a:lnSpc>
                <a:spcPct val="80000"/>
              </a:lnSpc>
              <a:buNone/>
              <a:defRPr/>
            </a:pPr>
            <a:r>
              <a:rPr lang="en-US" altLang="zh-CN" sz="2100" b="0" dirty="0"/>
              <a:t>      </a:t>
            </a:r>
            <a:r>
              <a:rPr lang="en-US" altLang="zh-CN" sz="1500" b="0" dirty="0">
                <a:solidFill>
                  <a:srgbClr val="FF0000"/>
                </a:solidFill>
              </a:rPr>
              <a:t>pair&lt;iterator, bool&gt; insert(</a:t>
            </a:r>
            <a:r>
              <a:rPr lang="en-US" altLang="zh-CN" sz="1500" b="0" dirty="0" err="1">
                <a:solidFill>
                  <a:srgbClr val="FF0000"/>
                </a:solidFill>
              </a:rPr>
              <a:t>const</a:t>
            </a:r>
            <a:r>
              <a:rPr lang="en-US" altLang="zh-CN" sz="1500" b="0" dirty="0">
                <a:solidFill>
                  <a:srgbClr val="FF0000"/>
                </a:solidFill>
              </a:rPr>
              <a:t> T &amp; </a:t>
            </a:r>
            <a:r>
              <a:rPr lang="en-US" altLang="zh-CN" sz="1500" b="0" dirty="0" err="1">
                <a:solidFill>
                  <a:srgbClr val="FF0000"/>
                </a:solidFill>
              </a:rPr>
              <a:t>val</a:t>
            </a:r>
            <a:r>
              <a:rPr lang="en-US" altLang="zh-CN" sz="1500" b="0" dirty="0">
                <a:solidFill>
                  <a:srgbClr val="FF0000"/>
                </a:solidFill>
              </a:rPr>
              <a:t>);</a:t>
            </a:r>
            <a:endParaRPr lang="en-US" altLang="zh-CN" sz="1500" b="0" dirty="0">
              <a:solidFill>
                <a:srgbClr val="FF0000"/>
              </a:solidFill>
            </a:endParaRPr>
          </a:p>
          <a:p>
            <a:pPr>
              <a:lnSpc>
                <a:spcPct val="80000"/>
              </a:lnSpc>
              <a:buFont typeface="Wingdings" panose="05000000000000000000" pitchFamily="2" charset="2"/>
              <a:buChar char="l"/>
              <a:defRPr/>
            </a:pPr>
            <a:r>
              <a:rPr lang="zh-CN" altLang="en-US" sz="1500" b="0" dirty="0"/>
              <a:t>关联容器的 </a:t>
            </a:r>
            <a:r>
              <a:rPr lang="en-US" altLang="zh-CN" sz="1500" b="0" dirty="0" err="1"/>
              <a:t>equal_range</a:t>
            </a:r>
            <a:r>
              <a:rPr lang="en-US" altLang="zh-CN" sz="1500" b="0" dirty="0"/>
              <a:t> </a:t>
            </a:r>
            <a:r>
              <a:rPr lang="zh-CN" altLang="en-US" sz="1500" b="0" dirty="0"/>
              <a:t>成员函数的返回值也是 </a:t>
            </a:r>
            <a:r>
              <a:rPr lang="en-US" altLang="zh-CN" sz="1500" b="0" dirty="0"/>
              <a:t>pair </a:t>
            </a:r>
            <a:r>
              <a:rPr lang="zh-CN" altLang="en-US" sz="1500" b="0" dirty="0"/>
              <a:t>模板类对象，其原型如下：</a:t>
            </a:r>
            <a:endParaRPr lang="en-US" altLang="zh-CN" sz="1500" b="0" dirty="0"/>
          </a:p>
          <a:p>
            <a:pPr marL="0" indent="0">
              <a:lnSpc>
                <a:spcPct val="80000"/>
              </a:lnSpc>
              <a:buNone/>
              <a:defRPr/>
            </a:pPr>
            <a:r>
              <a:rPr lang="en-US" altLang="zh-CN" sz="2100" b="0" dirty="0"/>
              <a:t>   </a:t>
            </a:r>
            <a:r>
              <a:rPr lang="en-US" altLang="zh-CN" sz="1500" b="0" dirty="0">
                <a:solidFill>
                  <a:srgbClr val="FF0000"/>
                </a:solidFill>
              </a:rPr>
              <a:t>pair&lt;iterator, iterator&gt; </a:t>
            </a:r>
            <a:r>
              <a:rPr lang="en-US" altLang="zh-CN" sz="1500" b="0" dirty="0" err="1">
                <a:solidFill>
                  <a:srgbClr val="FF0000"/>
                </a:solidFill>
              </a:rPr>
              <a:t>equal_range</a:t>
            </a:r>
            <a:r>
              <a:rPr lang="en-US" altLang="zh-CN" sz="1500" b="0" dirty="0">
                <a:solidFill>
                  <a:srgbClr val="FF0000"/>
                </a:solidFill>
              </a:rPr>
              <a:t>(</a:t>
            </a:r>
            <a:r>
              <a:rPr lang="en-US" altLang="zh-CN" sz="1500" b="0" dirty="0" err="1">
                <a:solidFill>
                  <a:srgbClr val="FF0000"/>
                </a:solidFill>
              </a:rPr>
              <a:t>const</a:t>
            </a:r>
            <a:r>
              <a:rPr lang="en-US" altLang="zh-CN" sz="1500" b="0" dirty="0">
                <a:solidFill>
                  <a:srgbClr val="FF0000"/>
                </a:solidFill>
              </a:rPr>
              <a:t> T &amp; </a:t>
            </a:r>
            <a:r>
              <a:rPr lang="en-US" altLang="zh-CN" sz="1500" b="0" dirty="0" err="1">
                <a:solidFill>
                  <a:srgbClr val="FF0000"/>
                </a:solidFill>
              </a:rPr>
              <a:t>val</a:t>
            </a:r>
            <a:r>
              <a:rPr lang="en-US" altLang="zh-CN" sz="1500" b="0" dirty="0">
                <a:solidFill>
                  <a:srgbClr val="FF0000"/>
                </a:solidFill>
              </a:rPr>
              <a:t>);</a:t>
            </a:r>
            <a:endParaRPr lang="en-US" altLang="zh-CN" sz="1500" b="0" dirty="0">
              <a:solidFill>
                <a:srgbClr val="FF0000"/>
              </a:solidFill>
            </a:endParaRPr>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8" y="20082"/>
            <a:ext cx="2997474"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latin typeface="Rockwell" panose="02060603020205020403" pitchFamily="18" charset="0"/>
                <a:ea typeface="微软雅黑" panose="020B0503020204020204" pitchFamily="34" charset="-122"/>
              </a:rPr>
              <a:t>3.</a:t>
            </a:r>
            <a:r>
              <a:rPr lang="zh-CN" altLang="en-US" sz="2400" kern="0" dirty="0"/>
              <a:t>集合</a:t>
            </a:r>
            <a:r>
              <a:rPr lang="en-US" altLang="zh-CN" sz="2400" kern="0" dirty="0"/>
              <a:t>set</a:t>
            </a:r>
            <a:endParaRPr lang="zh-CN" altLang="en-US" sz="240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6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99792" y="789901"/>
            <a:ext cx="4911988" cy="410289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050" b="0" dirty="0"/>
              <a:t>#include &lt;</a:t>
            </a:r>
            <a:r>
              <a:rPr lang="en-US" altLang="zh-CN" sz="1050" b="0" dirty="0" err="1"/>
              <a:t>iostream</a:t>
            </a:r>
            <a:r>
              <a:rPr lang="en-US" altLang="zh-CN" sz="1050" b="0" dirty="0"/>
              <a:t>&gt;</a:t>
            </a:r>
            <a:endParaRPr lang="en-US" altLang="zh-CN" sz="1050" b="0" dirty="0"/>
          </a:p>
          <a:p>
            <a:pPr marL="0" indent="0">
              <a:buNone/>
            </a:pPr>
            <a:r>
              <a:rPr lang="en-US" altLang="zh-CN" sz="1050" b="0" dirty="0"/>
              <a:t>#include &lt;set&gt; //</a:t>
            </a:r>
            <a:r>
              <a:rPr lang="zh-CN" altLang="en-US" sz="1050" b="0" dirty="0"/>
              <a:t>使用</a:t>
            </a:r>
            <a:r>
              <a:rPr lang="en-US" altLang="zh-CN" sz="1050" b="0" dirty="0"/>
              <a:t>set</a:t>
            </a:r>
            <a:r>
              <a:rPr lang="zh-CN" altLang="en-US" sz="1050" b="0" dirty="0"/>
              <a:t>须包含此文件</a:t>
            </a:r>
            <a:endParaRPr lang="zh-CN" altLang="en-US" sz="1050" b="0" dirty="0"/>
          </a:p>
          <a:p>
            <a:pPr marL="0" indent="0">
              <a:buNone/>
            </a:pPr>
            <a:r>
              <a:rPr lang="en-US" altLang="zh-CN" sz="1050" dirty="0"/>
              <a:t>u</a:t>
            </a:r>
            <a:r>
              <a:rPr lang="en-US" altLang="zh-CN" sz="1050" dirty="0">
                <a:hlinkClick r:id="rId1"/>
              </a:rPr>
              <a:t>sin</a:t>
            </a:r>
            <a:r>
              <a:rPr lang="en-US" altLang="zh-CN" sz="1050" dirty="0"/>
              <a:t>g</a:t>
            </a:r>
            <a:r>
              <a:rPr lang="en-US" altLang="zh-CN" sz="1050" b="0" dirty="0"/>
              <a:t> </a:t>
            </a:r>
            <a:r>
              <a:rPr lang="en-US" altLang="zh-CN" sz="1050" dirty="0"/>
              <a:t>namespace</a:t>
            </a:r>
            <a:r>
              <a:rPr lang="en-US" altLang="zh-CN" sz="1050" b="0" dirty="0"/>
              <a:t> </a:t>
            </a:r>
            <a:r>
              <a:rPr lang="en-US" altLang="zh-CN" sz="1050" b="0" dirty="0" err="1"/>
              <a:t>std</a:t>
            </a:r>
            <a:r>
              <a:rPr lang="en-US" altLang="zh-CN" sz="1050" b="0" dirty="0"/>
              <a:t>;</a:t>
            </a:r>
            <a:endParaRPr lang="en-US" altLang="zh-CN" sz="1050" b="0" dirty="0"/>
          </a:p>
          <a:p>
            <a:pPr marL="0" indent="0">
              <a:buNone/>
            </a:pPr>
            <a:r>
              <a:rPr lang="en-US" altLang="zh-CN" sz="1050" b="0" dirty="0" err="1"/>
              <a:t>int</a:t>
            </a:r>
            <a:r>
              <a:rPr lang="en-US" altLang="zh-CN" sz="1050" b="0" dirty="0"/>
              <a:t> main()</a:t>
            </a:r>
            <a:endParaRPr lang="en-US" altLang="zh-CN" sz="1050" b="0" dirty="0"/>
          </a:p>
          <a:p>
            <a:pPr marL="0" indent="0">
              <a:buNone/>
            </a:pPr>
            <a:r>
              <a:rPr lang="en-US" altLang="zh-CN" sz="1050" b="0" dirty="0"/>
              <a:t>{</a:t>
            </a:r>
            <a:endParaRPr lang="en-US" altLang="zh-CN" sz="1050" b="0" dirty="0"/>
          </a:p>
          <a:p>
            <a:pPr marL="0" indent="0">
              <a:buNone/>
            </a:pPr>
            <a:r>
              <a:rPr lang="en-US" altLang="zh-CN" sz="1050" dirty="0" err="1"/>
              <a:t>typedef</a:t>
            </a:r>
            <a:r>
              <a:rPr lang="en-US" altLang="zh-CN" sz="1050" b="0" dirty="0"/>
              <a:t> set&lt;</a:t>
            </a:r>
            <a:r>
              <a:rPr lang="en-US" altLang="zh-CN" sz="1050" b="0" dirty="0" err="1"/>
              <a:t>int</a:t>
            </a:r>
            <a:r>
              <a:rPr lang="en-US" altLang="zh-CN" sz="1050" b="0" dirty="0"/>
              <a:t>&gt;::iterator IT;</a:t>
            </a:r>
            <a:endParaRPr lang="en-US" altLang="zh-CN" sz="1050" b="0" dirty="0"/>
          </a:p>
          <a:p>
            <a:pPr marL="0" indent="0">
              <a:buNone/>
            </a:pPr>
            <a:r>
              <a:rPr lang="en-US" altLang="zh-CN" sz="1050" b="0" dirty="0" err="1"/>
              <a:t>int</a:t>
            </a:r>
            <a:r>
              <a:rPr lang="en-US" altLang="zh-CN" sz="1050" b="0" dirty="0"/>
              <a:t> a[5] = { 3,4,6,1,2 };</a:t>
            </a:r>
            <a:endParaRPr lang="en-US" altLang="zh-CN" sz="1050" b="0" dirty="0"/>
          </a:p>
          <a:p>
            <a:pPr marL="0" indent="0">
              <a:buNone/>
            </a:pPr>
            <a:r>
              <a:rPr lang="en-US" altLang="zh-CN" sz="1050" b="0" dirty="0"/>
              <a:t>set&lt;</a:t>
            </a:r>
            <a:r>
              <a:rPr lang="en-US" altLang="zh-CN" sz="1050" b="0" dirty="0" err="1"/>
              <a:t>int</a:t>
            </a:r>
            <a:r>
              <a:rPr lang="en-US" altLang="zh-CN" sz="1050" b="0" dirty="0"/>
              <a:t>&gt; </a:t>
            </a:r>
            <a:r>
              <a:rPr lang="en-US" altLang="zh-CN" sz="1050" b="0" dirty="0" err="1"/>
              <a:t>st</a:t>
            </a:r>
            <a:r>
              <a:rPr lang="en-US" altLang="zh-CN" sz="1050" b="0" dirty="0"/>
              <a:t>(a,a+5); // </a:t>
            </a:r>
            <a:r>
              <a:rPr lang="en-US" altLang="zh-CN" sz="1050" b="0" dirty="0" err="1"/>
              <a:t>st</a:t>
            </a:r>
            <a:r>
              <a:rPr lang="zh-CN" altLang="en-US" sz="1050" b="0" dirty="0"/>
              <a:t>里是 </a:t>
            </a:r>
            <a:r>
              <a:rPr lang="en-US" altLang="zh-CN" sz="1050" b="0" dirty="0"/>
              <a:t>1 2 3 4 6</a:t>
            </a:r>
            <a:endParaRPr lang="zh-CN" altLang="en-US" sz="1050" b="0" dirty="0"/>
          </a:p>
          <a:p>
            <a:pPr marL="0" indent="0">
              <a:buNone/>
            </a:pPr>
            <a:r>
              <a:rPr lang="en-US" altLang="zh-CN" sz="1050" b="0" dirty="0"/>
              <a:t>pair&lt; </a:t>
            </a:r>
            <a:r>
              <a:rPr lang="en-US" altLang="zh-CN" sz="1050" b="0" dirty="0" err="1"/>
              <a:t>IT,bool</a:t>
            </a:r>
            <a:r>
              <a:rPr lang="en-US" altLang="zh-CN" sz="1050" b="0" dirty="0"/>
              <a:t>&gt; result;</a:t>
            </a:r>
            <a:endParaRPr lang="en-US" altLang="zh-CN" sz="1050" b="0" dirty="0"/>
          </a:p>
          <a:p>
            <a:pPr marL="0" indent="0">
              <a:buNone/>
            </a:pPr>
            <a:r>
              <a:rPr lang="en-US" altLang="zh-CN" sz="1050" b="0" dirty="0"/>
              <a:t>result = </a:t>
            </a:r>
            <a:r>
              <a:rPr lang="en-US" altLang="zh-CN" sz="1050" b="0" dirty="0" err="1"/>
              <a:t>st.insert</a:t>
            </a:r>
            <a:r>
              <a:rPr lang="en-US" altLang="zh-CN" sz="1050" b="0" dirty="0"/>
              <a:t>(5); // </a:t>
            </a:r>
            <a:r>
              <a:rPr lang="en-US" altLang="zh-CN" sz="1050" b="0" dirty="0" err="1"/>
              <a:t>st</a:t>
            </a:r>
            <a:r>
              <a:rPr lang="zh-CN" altLang="en-US" sz="1050" b="0" dirty="0"/>
              <a:t>变成 </a:t>
            </a:r>
            <a:r>
              <a:rPr lang="en-US" altLang="zh-CN" sz="1050" b="0" dirty="0"/>
              <a:t>1 2 3 4 5 6</a:t>
            </a:r>
            <a:endParaRPr lang="zh-CN" altLang="en-US" sz="1050" b="0" dirty="0"/>
          </a:p>
          <a:p>
            <a:pPr marL="0" indent="0">
              <a:buNone/>
            </a:pPr>
            <a:r>
              <a:rPr lang="en-US" altLang="zh-CN" sz="1050" dirty="0"/>
              <a:t>if</a:t>
            </a:r>
            <a:r>
              <a:rPr lang="en-US" altLang="zh-CN" sz="1050" b="0" dirty="0"/>
              <a:t>(</a:t>
            </a:r>
            <a:r>
              <a:rPr lang="en-US" altLang="zh-CN" sz="1050" b="0" dirty="0" err="1"/>
              <a:t>result.second</a:t>
            </a:r>
            <a:r>
              <a:rPr lang="en-US" altLang="zh-CN" sz="1050" b="0" dirty="0"/>
              <a:t>) //</a:t>
            </a:r>
            <a:r>
              <a:rPr lang="zh-CN" altLang="en-US" sz="1050" b="0" dirty="0"/>
              <a:t>插入成功则输出被插入元素</a:t>
            </a:r>
            <a:endParaRPr lang="zh-CN" altLang="en-US" sz="1050" b="0" dirty="0"/>
          </a:p>
          <a:p>
            <a:pPr marL="0" indent="0">
              <a:buNone/>
            </a:pPr>
            <a:r>
              <a:rPr lang="en-US" altLang="zh-CN" sz="1050" b="0" dirty="0" err="1"/>
              <a:t>cout</a:t>
            </a:r>
            <a:r>
              <a:rPr lang="en-US" altLang="zh-CN" sz="1050" b="0" dirty="0"/>
              <a:t> &lt;&lt; * </a:t>
            </a:r>
            <a:r>
              <a:rPr lang="en-US" altLang="zh-CN" sz="1050" b="0" dirty="0" err="1"/>
              <a:t>result.first</a:t>
            </a:r>
            <a:r>
              <a:rPr lang="en-US" altLang="zh-CN" sz="1050" b="0" dirty="0"/>
              <a:t> &lt;&lt; " inserted" &lt;&lt; </a:t>
            </a:r>
            <a:r>
              <a:rPr lang="en-US" altLang="zh-CN" sz="1050" b="0" dirty="0" err="1"/>
              <a:t>endl</a:t>
            </a:r>
            <a:r>
              <a:rPr lang="en-US" altLang="zh-CN" sz="1050" b="0" dirty="0"/>
              <a:t>; //</a:t>
            </a:r>
            <a:r>
              <a:rPr lang="zh-CN" altLang="en-US" sz="1050" b="0" dirty="0"/>
              <a:t>输出</a:t>
            </a:r>
            <a:r>
              <a:rPr lang="en-US" altLang="zh-CN" sz="1050" b="0" dirty="0"/>
              <a:t>: 5 inserted</a:t>
            </a:r>
            <a:endParaRPr lang="en-US" altLang="zh-CN" sz="1050" b="0" dirty="0"/>
          </a:p>
          <a:p>
            <a:pPr marL="0" indent="0">
              <a:buNone/>
            </a:pPr>
            <a:r>
              <a:rPr lang="en-US" altLang="zh-CN" sz="1050" dirty="0"/>
              <a:t>if</a:t>
            </a:r>
            <a:r>
              <a:rPr lang="en-US" altLang="zh-CN" sz="1050" b="0" dirty="0"/>
              <a:t>(</a:t>
            </a:r>
            <a:r>
              <a:rPr lang="en-US" altLang="zh-CN" sz="1050" b="0" dirty="0" err="1"/>
              <a:t>st.insert</a:t>
            </a:r>
            <a:r>
              <a:rPr lang="en-US" altLang="zh-CN" sz="1050" b="0" dirty="0"/>
              <a:t>(5).second)</a:t>
            </a:r>
            <a:endParaRPr lang="en-US" altLang="zh-CN" sz="1050" b="0" dirty="0"/>
          </a:p>
          <a:p>
            <a:pPr marL="0" indent="0">
              <a:buNone/>
            </a:pPr>
            <a:r>
              <a:rPr lang="en-US" altLang="zh-CN" sz="1050" b="0" dirty="0" err="1"/>
              <a:t>cout</a:t>
            </a:r>
            <a:r>
              <a:rPr lang="en-US" altLang="zh-CN" sz="1050" b="0" dirty="0"/>
              <a:t> &lt;&lt; * </a:t>
            </a:r>
            <a:r>
              <a:rPr lang="en-US" altLang="zh-CN" sz="1050" b="0" dirty="0" err="1"/>
              <a:t>result.first</a:t>
            </a:r>
            <a:r>
              <a:rPr lang="en-US" altLang="zh-CN" sz="1050" b="0" dirty="0"/>
              <a:t> &lt;&lt; </a:t>
            </a:r>
            <a:r>
              <a:rPr lang="en-US" altLang="zh-CN" sz="1050" b="0" dirty="0" err="1"/>
              <a:t>endl</a:t>
            </a:r>
            <a:r>
              <a:rPr lang="en-US" altLang="zh-CN" sz="1050" b="0" dirty="0"/>
              <a:t>;</a:t>
            </a:r>
            <a:endParaRPr lang="en-US" altLang="zh-CN" sz="1050" b="0" dirty="0"/>
          </a:p>
          <a:p>
            <a:pPr marL="0" indent="0">
              <a:buNone/>
            </a:pPr>
            <a:r>
              <a:rPr lang="en-US" altLang="zh-CN" sz="1050" dirty="0"/>
              <a:t>else</a:t>
            </a:r>
            <a:endParaRPr lang="en-US" altLang="zh-CN" sz="1050" b="0" dirty="0"/>
          </a:p>
          <a:p>
            <a:pPr marL="0" indent="0">
              <a:buNone/>
            </a:pPr>
            <a:r>
              <a:rPr lang="en-US" altLang="zh-CN" sz="1050" b="0" dirty="0" err="1"/>
              <a:t>cout</a:t>
            </a:r>
            <a:r>
              <a:rPr lang="en-US" altLang="zh-CN" sz="1050" b="0" dirty="0"/>
              <a:t> &lt;&lt; * </a:t>
            </a:r>
            <a:r>
              <a:rPr lang="en-US" altLang="zh-CN" sz="1050" b="0" dirty="0" err="1"/>
              <a:t>result.first</a:t>
            </a:r>
            <a:r>
              <a:rPr lang="en-US" altLang="zh-CN" sz="1050" b="0" dirty="0"/>
              <a:t> &lt;&lt; " already exists" &lt;&lt; </a:t>
            </a:r>
            <a:r>
              <a:rPr lang="en-US" altLang="zh-CN" sz="1050" b="0" dirty="0" err="1"/>
              <a:t>endl</a:t>
            </a:r>
            <a:r>
              <a:rPr lang="en-US" altLang="zh-CN" sz="1050" b="0" dirty="0"/>
              <a:t>;</a:t>
            </a:r>
            <a:endParaRPr lang="en-US" altLang="zh-CN" sz="1050" b="0" dirty="0"/>
          </a:p>
          <a:p>
            <a:pPr marL="0" indent="0">
              <a:buNone/>
            </a:pPr>
            <a:r>
              <a:rPr lang="en-US" altLang="zh-CN" sz="1050" b="0" dirty="0"/>
              <a:t>//</a:t>
            </a:r>
            <a:r>
              <a:rPr lang="zh-CN" altLang="en-US" sz="1050" b="0" dirty="0"/>
              <a:t>输出 </a:t>
            </a:r>
            <a:r>
              <a:rPr lang="en-US" altLang="zh-CN" sz="1050" b="0" dirty="0"/>
              <a:t>5 already exists</a:t>
            </a:r>
            <a:endParaRPr lang="en-US" altLang="zh-CN" sz="1050" b="0" dirty="0"/>
          </a:p>
          <a:p>
            <a:pPr marL="0" indent="0">
              <a:buNone/>
            </a:pPr>
            <a:r>
              <a:rPr lang="en-US" altLang="zh-CN" sz="1050" b="0" dirty="0"/>
              <a:t>pair&lt;IT,IT&gt; bounds = </a:t>
            </a:r>
            <a:r>
              <a:rPr lang="en-US" altLang="zh-CN" sz="1050" b="0" dirty="0" err="1"/>
              <a:t>st.equal_range</a:t>
            </a:r>
            <a:r>
              <a:rPr lang="en-US" altLang="zh-CN" sz="1050" b="0" dirty="0"/>
              <a:t>(4);</a:t>
            </a:r>
            <a:endParaRPr lang="en-US" altLang="zh-CN" sz="1050" b="0" dirty="0"/>
          </a:p>
          <a:p>
            <a:pPr marL="0" indent="0">
              <a:buNone/>
            </a:pPr>
            <a:r>
              <a:rPr lang="en-US" altLang="zh-CN" sz="1050" b="0" dirty="0" err="1"/>
              <a:t>cout</a:t>
            </a:r>
            <a:r>
              <a:rPr lang="en-US" altLang="zh-CN" sz="1050" b="0" dirty="0"/>
              <a:t> &lt;&lt; * </a:t>
            </a:r>
            <a:r>
              <a:rPr lang="en-US" altLang="zh-CN" sz="1050" b="0" dirty="0" err="1"/>
              <a:t>bounds.first</a:t>
            </a:r>
            <a:r>
              <a:rPr lang="en-US" altLang="zh-CN" sz="1050" b="0" dirty="0"/>
              <a:t> &lt;&lt; "," &lt;&lt; * </a:t>
            </a:r>
            <a:r>
              <a:rPr lang="en-US" altLang="zh-CN" sz="1050" b="0" dirty="0" err="1"/>
              <a:t>bounds.second</a:t>
            </a:r>
            <a:r>
              <a:rPr lang="en-US" altLang="zh-CN" sz="1050" b="0" dirty="0"/>
              <a:t> ; //</a:t>
            </a:r>
            <a:r>
              <a:rPr lang="zh-CN" altLang="en-US" sz="1050" b="0" dirty="0"/>
              <a:t>输出：</a:t>
            </a:r>
            <a:r>
              <a:rPr lang="en-US" altLang="zh-CN" sz="1050" b="0" dirty="0"/>
              <a:t>4,5</a:t>
            </a:r>
            <a:endParaRPr lang="zh-CN" altLang="en-US" sz="1050" b="0" dirty="0"/>
          </a:p>
          <a:p>
            <a:pPr marL="0" indent="0">
              <a:buNone/>
            </a:pPr>
            <a:r>
              <a:rPr lang="en-US" altLang="zh-CN" sz="1050" dirty="0"/>
              <a:t>return</a:t>
            </a:r>
            <a:r>
              <a:rPr lang="en-US" altLang="zh-CN" sz="1050" b="0" dirty="0"/>
              <a:t> 0;</a:t>
            </a:r>
            <a:endParaRPr lang="en-US" altLang="zh-CN" sz="1050" b="0" dirty="0"/>
          </a:p>
          <a:p>
            <a:pPr marL="0" indent="0">
              <a:buNone/>
            </a:pPr>
            <a:r>
              <a:rPr lang="en-US" altLang="zh-CN" sz="1050" b="0" dirty="0"/>
              <a:t>}</a:t>
            </a:r>
            <a:endParaRPr lang="en-US" altLang="zh-CN" sz="1050" b="0" dirty="0"/>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8" y="20082"/>
            <a:ext cx="2997474"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Rockwell" panose="02060603020205020403" pitchFamily="18" charset="0"/>
                <a:ea typeface="微软雅黑" panose="020B0503020204020204" pitchFamily="34" charset="-122"/>
              </a:rPr>
              <a:t>例</a:t>
            </a:r>
            <a:r>
              <a:rPr lang="en-US" altLang="zh-CN" sz="2400" dirty="0">
                <a:latin typeface="Rockwell" panose="02060603020205020403" pitchFamily="18" charset="0"/>
                <a:ea typeface="微软雅黑" panose="020B0503020204020204" pitchFamily="34" charset="-122"/>
              </a:rPr>
              <a:t>5.</a:t>
            </a:r>
            <a:r>
              <a:rPr lang="zh-CN" altLang="en-US" sz="2400" kern="0" dirty="0"/>
              <a:t>集合</a:t>
            </a:r>
            <a:r>
              <a:rPr lang="en-US" altLang="zh-CN" sz="2400" kern="0" dirty="0"/>
              <a:t>set</a:t>
            </a:r>
            <a:r>
              <a:rPr lang="zh-CN" altLang="en-US" sz="2400" kern="0" dirty="0"/>
              <a:t>用法</a:t>
            </a:r>
            <a:endParaRPr lang="zh-CN" altLang="en-US" sz="2400" dirty="0">
              <a:latin typeface="Rockwell" panose="02060603020205020403" pitchFamily="18" charset="0"/>
              <a:ea typeface="微软雅黑" panose="020B0503020204020204" pitchFamily="34" charset="-122"/>
            </a:endParaRPr>
          </a:p>
        </p:txBody>
      </p:sp>
      <p:sp>
        <p:nvSpPr>
          <p:cNvPr id="2" name="文本框 1"/>
          <p:cNvSpPr txBox="1"/>
          <p:nvPr/>
        </p:nvSpPr>
        <p:spPr>
          <a:xfrm>
            <a:off x="6623160" y="1762082"/>
            <a:ext cx="1997182" cy="922817"/>
          </a:xfrm>
          <a:prstGeom prst="rect">
            <a:avLst/>
          </a:prstGeom>
          <a:noFill/>
        </p:spPr>
        <p:txBody>
          <a:bodyPr wrap="square" rtlCol="0">
            <a:spAutoFit/>
          </a:bodyPr>
          <a:lstStyle/>
          <a:p>
            <a:r>
              <a:rPr lang="zh-CN" altLang="en-US" sz="1350" dirty="0"/>
              <a:t>程序的输出结果是：</a:t>
            </a:r>
            <a:br>
              <a:rPr lang="zh-CN" altLang="en-US" sz="1350" dirty="0"/>
            </a:br>
            <a:r>
              <a:rPr lang="en-US" altLang="zh-CN" sz="1350" dirty="0"/>
              <a:t>5 inserted</a:t>
            </a:r>
            <a:br>
              <a:rPr lang="en-US" altLang="zh-CN" sz="1350" dirty="0"/>
            </a:br>
            <a:r>
              <a:rPr lang="en-US" altLang="zh-CN" sz="1350" dirty="0"/>
              <a:t>5 already exists</a:t>
            </a:r>
            <a:br>
              <a:rPr lang="en-US" altLang="zh-CN" sz="1350" dirty="0"/>
            </a:br>
            <a:r>
              <a:rPr lang="en-US" altLang="zh-CN" sz="1350" dirty="0"/>
              <a:t>4,5</a:t>
            </a:r>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8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657003" y="789901"/>
            <a:ext cx="5827614" cy="410289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80000"/>
              </a:lnSpc>
              <a:buFontTx/>
              <a:buNone/>
              <a:defRPr/>
            </a:pPr>
            <a:r>
              <a:rPr lang="en-US" altLang="zh-CN" sz="1500" b="0" kern="0" dirty="0"/>
              <a:t>#include &lt;set&gt;</a:t>
            </a:r>
            <a:endParaRPr lang="en-US" altLang="zh-CN" sz="1500" b="0" kern="0" dirty="0"/>
          </a:p>
          <a:p>
            <a:pPr>
              <a:lnSpc>
                <a:spcPct val="80000"/>
              </a:lnSpc>
              <a:buFontTx/>
              <a:buNone/>
              <a:defRPr/>
            </a:pPr>
            <a:r>
              <a:rPr lang="en-US" altLang="zh-CN" sz="1500" b="0" kern="0" dirty="0"/>
              <a:t>#include &lt;</a:t>
            </a:r>
            <a:r>
              <a:rPr lang="en-US" altLang="zh-CN" sz="1500" b="0" kern="0" dirty="0" err="1"/>
              <a:t>iostream</a:t>
            </a:r>
            <a:r>
              <a:rPr lang="en-US" altLang="zh-CN" sz="1500" b="0" kern="0" dirty="0"/>
              <a:t>&gt;</a:t>
            </a:r>
            <a:endParaRPr lang="en-US" altLang="zh-CN" sz="1500" b="0" kern="0" dirty="0"/>
          </a:p>
          <a:p>
            <a:pPr>
              <a:lnSpc>
                <a:spcPct val="80000"/>
              </a:lnSpc>
              <a:buFontTx/>
              <a:buNone/>
              <a:defRPr/>
            </a:pPr>
            <a:r>
              <a:rPr lang="en-US" altLang="zh-CN" sz="1500" b="0" kern="0" dirty="0"/>
              <a:t>#include &lt;string&gt;</a:t>
            </a:r>
            <a:endParaRPr lang="en-US" altLang="zh-CN" sz="1500" b="0" kern="0" dirty="0"/>
          </a:p>
          <a:p>
            <a:pPr>
              <a:lnSpc>
                <a:spcPct val="80000"/>
              </a:lnSpc>
              <a:buFontTx/>
              <a:buNone/>
              <a:defRPr/>
            </a:pPr>
            <a:r>
              <a:rPr lang="en-US" altLang="zh-CN" sz="1500" b="0" kern="0" dirty="0" err="1"/>
              <a:t>int</a:t>
            </a:r>
            <a:r>
              <a:rPr lang="en-US" altLang="zh-CN" sz="1500" b="0" kern="0" dirty="0"/>
              <a:t> main()</a:t>
            </a:r>
            <a:endParaRPr lang="en-US" altLang="zh-CN" sz="1500" b="0" kern="0" dirty="0"/>
          </a:p>
          <a:p>
            <a:pPr>
              <a:lnSpc>
                <a:spcPct val="80000"/>
              </a:lnSpc>
              <a:buFontTx/>
              <a:buNone/>
              <a:defRPr/>
            </a:pPr>
            <a:r>
              <a:rPr lang="en-US" altLang="zh-CN" sz="1500" b="0" kern="0" dirty="0"/>
              <a:t>{</a:t>
            </a:r>
            <a:endParaRPr lang="en-US" altLang="zh-CN" sz="1500" b="0" kern="0" dirty="0"/>
          </a:p>
          <a:p>
            <a:pPr>
              <a:lnSpc>
                <a:spcPct val="80000"/>
              </a:lnSpc>
              <a:buFontTx/>
              <a:buNone/>
              <a:defRPr/>
            </a:pPr>
            <a:r>
              <a:rPr lang="en-US" altLang="zh-CN" sz="1500" b="0" kern="0" dirty="0"/>
              <a:t>	</a:t>
            </a:r>
            <a:r>
              <a:rPr lang="en-US" altLang="zh-CN" sz="1500" b="0" kern="0" dirty="0" err="1"/>
              <a:t>std</a:t>
            </a:r>
            <a:r>
              <a:rPr lang="en-US" altLang="zh-CN" sz="1500" b="0" kern="0" dirty="0"/>
              <a:t>::set&lt;</a:t>
            </a:r>
            <a:r>
              <a:rPr lang="en-US" altLang="zh-CN" sz="1500" b="0" kern="0" dirty="0" err="1"/>
              <a:t>std</a:t>
            </a:r>
            <a:r>
              <a:rPr lang="en-US" altLang="zh-CN" sz="1500" b="0" kern="0" dirty="0"/>
              <a:t>::string&gt; source;</a:t>
            </a:r>
            <a:endParaRPr lang="en-US" altLang="zh-CN" sz="1500" b="0" kern="0" dirty="0"/>
          </a:p>
          <a:p>
            <a:pPr>
              <a:lnSpc>
                <a:spcPct val="80000"/>
              </a:lnSpc>
              <a:buFontTx/>
              <a:buNone/>
              <a:defRPr/>
            </a:pPr>
            <a:r>
              <a:rPr lang="en-US" altLang="zh-CN" sz="1500" b="0" kern="0" dirty="0"/>
              <a:t>	</a:t>
            </a:r>
            <a:r>
              <a:rPr lang="en-US" altLang="zh-CN" sz="1500" b="0" kern="0" dirty="0" err="1"/>
              <a:t>std</a:t>
            </a:r>
            <a:r>
              <a:rPr lang="en-US" altLang="zh-CN" sz="1500" b="0" kern="0" dirty="0"/>
              <a:t>::string input;</a:t>
            </a:r>
            <a:endParaRPr lang="en-US" altLang="zh-CN" sz="1500" b="0" kern="0" dirty="0"/>
          </a:p>
          <a:p>
            <a:pPr>
              <a:lnSpc>
                <a:spcPct val="80000"/>
              </a:lnSpc>
              <a:buFontTx/>
              <a:buNone/>
              <a:defRPr/>
            </a:pPr>
            <a:r>
              <a:rPr lang="en-US" altLang="zh-CN" sz="1500" b="0" kern="0" dirty="0"/>
              <a:t>	for (</a:t>
            </a:r>
            <a:r>
              <a:rPr lang="en-US" altLang="zh-CN" sz="1500" b="0" kern="0" dirty="0" err="1"/>
              <a:t>int</a:t>
            </a:r>
            <a:r>
              <a:rPr lang="en-US" altLang="zh-CN" sz="1500" b="0" kern="0" dirty="0"/>
              <a:t> </a:t>
            </a:r>
            <a:r>
              <a:rPr lang="en-US" altLang="zh-CN" sz="1500" b="0" kern="0" dirty="0" err="1"/>
              <a:t>i</a:t>
            </a:r>
            <a:r>
              <a:rPr lang="en-US" altLang="zh-CN" sz="1500" b="0" kern="0" dirty="0"/>
              <a:t>=0;i&lt;6;i++)</a:t>
            </a:r>
            <a:endParaRPr lang="en-US" altLang="zh-CN" sz="1500" b="0" kern="0" dirty="0"/>
          </a:p>
          <a:p>
            <a:pPr>
              <a:lnSpc>
                <a:spcPct val="80000"/>
              </a:lnSpc>
              <a:buFontTx/>
              <a:buNone/>
              <a:defRPr/>
            </a:pPr>
            <a:r>
              <a:rPr lang="en-US" altLang="zh-CN" sz="1500" b="0" kern="0" dirty="0"/>
              <a:t>	{</a:t>
            </a:r>
            <a:endParaRPr lang="en-US" altLang="zh-CN" sz="1500" b="0" kern="0" dirty="0"/>
          </a:p>
          <a:p>
            <a:pPr>
              <a:lnSpc>
                <a:spcPct val="80000"/>
              </a:lnSpc>
              <a:buFontTx/>
              <a:buNone/>
              <a:defRPr/>
            </a:pPr>
            <a:r>
              <a:rPr lang="en-US" altLang="zh-CN" sz="1500" b="0" kern="0" dirty="0"/>
              <a:t>		</a:t>
            </a:r>
            <a:r>
              <a:rPr lang="en-US" altLang="zh-CN" sz="1500" b="0" kern="0" dirty="0" err="1"/>
              <a:t>std</a:t>
            </a:r>
            <a:r>
              <a:rPr lang="en-US" altLang="zh-CN" sz="1500" b="0" kern="0" dirty="0"/>
              <a:t>::</a:t>
            </a:r>
            <a:r>
              <a:rPr lang="en-US" altLang="zh-CN" sz="1500" b="0" kern="0" dirty="0" err="1"/>
              <a:t>cin</a:t>
            </a:r>
            <a:r>
              <a:rPr lang="en-US" altLang="zh-CN" sz="1500" b="0" kern="0" dirty="0"/>
              <a:t> &gt;&gt; input;</a:t>
            </a:r>
            <a:endParaRPr lang="en-US" altLang="zh-CN" sz="1500" b="0" kern="0" dirty="0"/>
          </a:p>
          <a:p>
            <a:pPr>
              <a:lnSpc>
                <a:spcPct val="80000"/>
              </a:lnSpc>
              <a:buFontTx/>
              <a:buNone/>
              <a:defRPr/>
            </a:pPr>
            <a:r>
              <a:rPr lang="en-US" altLang="zh-CN" sz="1500" b="0" kern="0" dirty="0"/>
              <a:t>		</a:t>
            </a:r>
            <a:r>
              <a:rPr lang="en-US" altLang="zh-CN" sz="1500" b="0" kern="0" dirty="0" err="1"/>
              <a:t>source.insert</a:t>
            </a:r>
            <a:r>
              <a:rPr lang="en-US" altLang="zh-CN" sz="1500" b="0" kern="0" dirty="0"/>
              <a:t>(input);</a:t>
            </a:r>
            <a:endParaRPr lang="en-US" altLang="zh-CN" sz="1500" b="0" kern="0" dirty="0"/>
          </a:p>
          <a:p>
            <a:pPr>
              <a:lnSpc>
                <a:spcPct val="80000"/>
              </a:lnSpc>
              <a:buFontTx/>
              <a:buNone/>
              <a:defRPr/>
            </a:pPr>
            <a:r>
              <a:rPr lang="en-US" altLang="zh-CN" sz="1500" b="0" kern="0" dirty="0"/>
              <a:t>	}	</a:t>
            </a:r>
            <a:endParaRPr lang="en-US" altLang="zh-CN" sz="1500" b="0" kern="0" dirty="0"/>
          </a:p>
          <a:p>
            <a:pPr>
              <a:lnSpc>
                <a:spcPct val="80000"/>
              </a:lnSpc>
              <a:buFontTx/>
              <a:buNone/>
              <a:defRPr/>
            </a:pPr>
            <a:r>
              <a:rPr lang="en-US" altLang="zh-CN" sz="1500" b="0" kern="0" dirty="0"/>
              <a:t>	</a:t>
            </a:r>
            <a:r>
              <a:rPr lang="en-US" altLang="zh-CN" sz="1500" b="0" kern="0" dirty="0" err="1"/>
              <a:t>std</a:t>
            </a:r>
            <a:r>
              <a:rPr lang="en-US" altLang="zh-CN" sz="1500" b="0" kern="0" dirty="0"/>
              <a:t>::set&lt;</a:t>
            </a:r>
            <a:r>
              <a:rPr lang="en-US" altLang="zh-CN" sz="1500" b="0" kern="0" dirty="0" err="1"/>
              <a:t>std</a:t>
            </a:r>
            <a:r>
              <a:rPr lang="en-US" altLang="zh-CN" sz="1500" b="0" kern="0" dirty="0"/>
              <a:t>::string&gt;::iterator at = </a:t>
            </a:r>
            <a:r>
              <a:rPr lang="en-US" altLang="zh-CN" sz="1500" b="0" kern="0" dirty="0" err="1"/>
              <a:t>source.begin</a:t>
            </a:r>
            <a:r>
              <a:rPr lang="en-US" altLang="zh-CN" sz="1500" b="0" kern="0" dirty="0"/>
              <a:t>();</a:t>
            </a:r>
            <a:endParaRPr lang="en-US" altLang="zh-CN" sz="1500" b="0" kern="0" dirty="0"/>
          </a:p>
          <a:p>
            <a:pPr>
              <a:lnSpc>
                <a:spcPct val="80000"/>
              </a:lnSpc>
              <a:buFontTx/>
              <a:buNone/>
              <a:defRPr/>
            </a:pPr>
            <a:r>
              <a:rPr lang="en-US" altLang="zh-CN" sz="1500" b="0" kern="0" dirty="0"/>
              <a:t>	while(at != </a:t>
            </a:r>
            <a:r>
              <a:rPr lang="en-US" altLang="zh-CN" sz="1500" b="0" kern="0" dirty="0" err="1"/>
              <a:t>source.end</a:t>
            </a:r>
            <a:r>
              <a:rPr lang="en-US" altLang="zh-CN" sz="1500" b="0" kern="0" dirty="0"/>
              <a:t>())</a:t>
            </a:r>
            <a:endParaRPr lang="en-US" altLang="zh-CN" sz="1500" b="0" kern="0" dirty="0"/>
          </a:p>
          <a:p>
            <a:pPr>
              <a:lnSpc>
                <a:spcPct val="80000"/>
              </a:lnSpc>
              <a:buFontTx/>
              <a:buNone/>
              <a:defRPr/>
            </a:pPr>
            <a:r>
              <a:rPr lang="en-US" altLang="zh-CN" sz="1500" b="0" kern="0" dirty="0"/>
              <a:t>		</a:t>
            </a:r>
            <a:r>
              <a:rPr lang="en-US" altLang="zh-CN" sz="1500" b="0" kern="0" dirty="0" err="1"/>
              <a:t>std</a:t>
            </a:r>
            <a:r>
              <a:rPr lang="en-US" altLang="zh-CN" sz="1500" b="0" kern="0" dirty="0"/>
              <a:t>::</a:t>
            </a:r>
            <a:r>
              <a:rPr lang="en-US" altLang="zh-CN" sz="1500" b="0" kern="0" dirty="0" err="1"/>
              <a:t>cout</a:t>
            </a:r>
            <a:r>
              <a:rPr lang="en-US" altLang="zh-CN" sz="1500" b="0" kern="0" dirty="0"/>
              <a:t> &lt;&lt; *at++ &lt;&lt; </a:t>
            </a:r>
            <a:r>
              <a:rPr lang="en-US" altLang="zh-CN" sz="1500" b="0" kern="0" dirty="0" err="1"/>
              <a:t>std</a:t>
            </a:r>
            <a:r>
              <a:rPr lang="en-US" altLang="zh-CN" sz="1500" b="0" kern="0" dirty="0"/>
              <a:t>::</a:t>
            </a:r>
            <a:r>
              <a:rPr lang="en-US" altLang="zh-CN" sz="1500" b="0" kern="0" dirty="0" err="1"/>
              <a:t>endl</a:t>
            </a:r>
            <a:r>
              <a:rPr lang="en-US" altLang="zh-CN" sz="1500" b="0" kern="0" dirty="0"/>
              <a:t>;	</a:t>
            </a:r>
            <a:endParaRPr lang="en-US" altLang="zh-CN" sz="1500" b="0" kern="0" dirty="0"/>
          </a:p>
          <a:p>
            <a:pPr>
              <a:lnSpc>
                <a:spcPct val="80000"/>
              </a:lnSpc>
              <a:buFontTx/>
              <a:buNone/>
              <a:defRPr/>
            </a:pPr>
            <a:r>
              <a:rPr lang="en-US" altLang="zh-CN" sz="1500" b="0" kern="0" dirty="0"/>
              <a:t>}</a:t>
            </a:r>
            <a:endParaRPr lang="en-US" altLang="zh-CN" sz="1500" b="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8" y="20082"/>
            <a:ext cx="2997474"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Rockwell" panose="02060603020205020403" pitchFamily="18" charset="0"/>
                <a:ea typeface="微软雅黑" panose="020B0503020204020204" pitchFamily="34" charset="-122"/>
              </a:rPr>
              <a:t>例</a:t>
            </a:r>
            <a:r>
              <a:rPr lang="en-US" altLang="zh-CN" sz="2400" dirty="0">
                <a:latin typeface="Rockwell" panose="02060603020205020403" pitchFamily="18" charset="0"/>
                <a:ea typeface="微软雅黑" panose="020B0503020204020204" pitchFamily="34" charset="-122"/>
              </a:rPr>
              <a:t>6.</a:t>
            </a:r>
            <a:r>
              <a:rPr lang="zh-CN" altLang="en-US" sz="2400" kern="0" dirty="0"/>
              <a:t>集合</a:t>
            </a:r>
            <a:r>
              <a:rPr lang="en-US" altLang="zh-CN" sz="2400" kern="0" dirty="0"/>
              <a:t>set</a:t>
            </a:r>
            <a:r>
              <a:rPr lang="zh-CN" altLang="en-US" sz="2400" kern="0" dirty="0"/>
              <a:t>实例</a:t>
            </a:r>
            <a:endParaRPr lang="zh-CN" altLang="en-US" sz="240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8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063438" y="465632"/>
            <a:ext cx="5827614" cy="426596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80000"/>
              </a:lnSpc>
              <a:buFontTx/>
              <a:buNone/>
              <a:defRPr/>
            </a:pPr>
            <a:r>
              <a:rPr lang="en-US" altLang="zh-CN" sz="1350" b="0" dirty="0"/>
              <a:t>#include &lt;</a:t>
            </a:r>
            <a:r>
              <a:rPr lang="en-US" altLang="zh-CN" sz="1350" b="0" dirty="0" err="1"/>
              <a:t>cassert</a:t>
            </a:r>
            <a:r>
              <a:rPr lang="en-US" altLang="zh-CN" sz="1350" b="0" dirty="0"/>
              <a:t>&gt;</a:t>
            </a:r>
            <a:endParaRPr lang="en-US" altLang="zh-CN" sz="1350" b="0" dirty="0"/>
          </a:p>
          <a:p>
            <a:pPr>
              <a:lnSpc>
                <a:spcPct val="80000"/>
              </a:lnSpc>
              <a:buFontTx/>
              <a:buNone/>
              <a:defRPr/>
            </a:pPr>
            <a:r>
              <a:rPr lang="en-US" altLang="zh-CN" sz="1350" b="0" dirty="0"/>
              <a:t>#include &lt;</a:t>
            </a:r>
            <a:r>
              <a:rPr lang="en-US" altLang="zh-CN" sz="1350" b="0" dirty="0" err="1"/>
              <a:t>iostream</a:t>
            </a:r>
            <a:r>
              <a:rPr lang="en-US" altLang="zh-CN" sz="1350" b="0" dirty="0"/>
              <a:t>&gt; </a:t>
            </a:r>
            <a:endParaRPr lang="en-US" altLang="zh-CN" sz="1350" b="0" dirty="0"/>
          </a:p>
          <a:p>
            <a:pPr>
              <a:lnSpc>
                <a:spcPct val="80000"/>
              </a:lnSpc>
              <a:buFontTx/>
              <a:buNone/>
              <a:defRPr/>
            </a:pPr>
            <a:r>
              <a:rPr lang="en-US" altLang="zh-CN" sz="1350" b="0" dirty="0"/>
              <a:t>#include &lt;set&gt; </a:t>
            </a:r>
            <a:endParaRPr lang="en-US" altLang="zh-CN" sz="1350" b="0" dirty="0"/>
          </a:p>
          <a:p>
            <a:pPr>
              <a:lnSpc>
                <a:spcPct val="80000"/>
              </a:lnSpc>
              <a:buFontTx/>
              <a:buNone/>
              <a:defRPr/>
            </a:pPr>
            <a:r>
              <a:rPr lang="en-US" altLang="zh-CN" sz="1350" b="0" dirty="0"/>
              <a:t>using namespace </a:t>
            </a:r>
            <a:r>
              <a:rPr lang="en-US" altLang="zh-CN" sz="1350" b="0" dirty="0" err="1"/>
              <a:t>std</a:t>
            </a:r>
            <a:r>
              <a:rPr lang="en-US" altLang="zh-CN" sz="1350" b="0" dirty="0"/>
              <a:t>; </a:t>
            </a:r>
            <a:endParaRPr lang="en-US" altLang="zh-CN" sz="1350" b="0" dirty="0"/>
          </a:p>
          <a:p>
            <a:pPr>
              <a:lnSpc>
                <a:spcPct val="80000"/>
              </a:lnSpc>
              <a:buFontTx/>
              <a:buNone/>
              <a:defRPr/>
            </a:pPr>
            <a:r>
              <a:rPr lang="en-US" altLang="zh-CN" sz="1350" b="0" dirty="0" err="1"/>
              <a:t>int</a:t>
            </a:r>
            <a:r>
              <a:rPr lang="en-US" altLang="zh-CN" sz="1350" b="0" dirty="0"/>
              <a:t> main (</a:t>
            </a:r>
            <a:r>
              <a:rPr lang="en-US" altLang="zh-CN" sz="1350" b="0" dirty="0" err="1"/>
              <a:t>int</a:t>
            </a:r>
            <a:r>
              <a:rPr lang="en-US" altLang="zh-CN" sz="1350" b="0" dirty="0"/>
              <a:t> </a:t>
            </a:r>
            <a:r>
              <a:rPr lang="en-US" altLang="zh-CN" sz="1350" b="0" dirty="0" err="1"/>
              <a:t>argc</a:t>
            </a:r>
            <a:r>
              <a:rPr lang="en-US" altLang="zh-CN" sz="1350" b="0" dirty="0"/>
              <a:t>, char* </a:t>
            </a:r>
            <a:r>
              <a:rPr lang="en-US" altLang="zh-CN" sz="1350" b="0" dirty="0" err="1"/>
              <a:t>argv</a:t>
            </a:r>
            <a:r>
              <a:rPr lang="en-US" altLang="zh-CN" sz="1350" b="0" dirty="0"/>
              <a:t>[]) </a:t>
            </a:r>
            <a:endParaRPr lang="en-US" altLang="zh-CN" sz="1350" b="0" dirty="0"/>
          </a:p>
          <a:p>
            <a:pPr>
              <a:lnSpc>
                <a:spcPct val="80000"/>
              </a:lnSpc>
              <a:buFontTx/>
              <a:buNone/>
              <a:defRPr/>
            </a:pPr>
            <a:r>
              <a:rPr lang="en-US" altLang="zh-CN" sz="1350" b="0" dirty="0"/>
              <a:t>{ </a:t>
            </a:r>
            <a:endParaRPr lang="en-US" altLang="zh-CN" sz="1350" b="0" dirty="0"/>
          </a:p>
          <a:p>
            <a:pPr>
              <a:lnSpc>
                <a:spcPct val="80000"/>
              </a:lnSpc>
              <a:buFontTx/>
              <a:buNone/>
              <a:defRPr/>
            </a:pPr>
            <a:r>
              <a:rPr lang="en-US" altLang="zh-CN" sz="1350" b="0" dirty="0"/>
              <a:t>     set&lt; </a:t>
            </a:r>
            <a:r>
              <a:rPr lang="en-US" altLang="zh-CN" sz="1350" b="0" dirty="0" err="1"/>
              <a:t>int</a:t>
            </a:r>
            <a:r>
              <a:rPr lang="en-US" altLang="zh-CN" sz="1350" b="0" dirty="0"/>
              <a:t> &gt; </a:t>
            </a:r>
            <a:r>
              <a:rPr lang="en-US" altLang="zh-CN" sz="1350" b="0" dirty="0" err="1"/>
              <a:t>iset</a:t>
            </a:r>
            <a:r>
              <a:rPr lang="en-US" altLang="zh-CN" sz="1350" b="0" dirty="0"/>
              <a:t>; // set of unique integer numbers </a:t>
            </a:r>
            <a:endParaRPr lang="en-US" altLang="zh-CN" sz="1350" b="0" dirty="0"/>
          </a:p>
          <a:p>
            <a:pPr>
              <a:lnSpc>
                <a:spcPct val="80000"/>
              </a:lnSpc>
              <a:buFontTx/>
              <a:buNone/>
              <a:defRPr/>
            </a:pPr>
            <a:r>
              <a:rPr lang="en-US" altLang="zh-CN" sz="1350" b="0" dirty="0"/>
              <a:t>     </a:t>
            </a:r>
            <a:r>
              <a:rPr lang="en-US" altLang="zh-CN" sz="1350" b="0" dirty="0" err="1"/>
              <a:t>iset.insert</a:t>
            </a:r>
            <a:r>
              <a:rPr lang="en-US" altLang="zh-CN" sz="1350" b="0" dirty="0"/>
              <a:t>( 11 ); // populate set with some values </a:t>
            </a:r>
            <a:endParaRPr lang="en-US" altLang="zh-CN" sz="1350" b="0" dirty="0"/>
          </a:p>
          <a:p>
            <a:pPr>
              <a:lnSpc>
                <a:spcPct val="80000"/>
              </a:lnSpc>
              <a:buFontTx/>
              <a:buNone/>
              <a:defRPr/>
            </a:pPr>
            <a:r>
              <a:rPr lang="en-US" altLang="zh-CN" sz="1350" b="0" dirty="0"/>
              <a:t>     </a:t>
            </a:r>
            <a:r>
              <a:rPr lang="en-US" altLang="zh-CN" sz="1350" b="0" dirty="0" err="1"/>
              <a:t>iset.insert</a:t>
            </a:r>
            <a:r>
              <a:rPr lang="en-US" altLang="zh-CN" sz="1350" b="0" dirty="0"/>
              <a:t>( -11 ); </a:t>
            </a:r>
            <a:endParaRPr lang="en-US" altLang="zh-CN" sz="1350" b="0" dirty="0"/>
          </a:p>
          <a:p>
            <a:pPr>
              <a:lnSpc>
                <a:spcPct val="80000"/>
              </a:lnSpc>
              <a:buFontTx/>
              <a:buNone/>
              <a:defRPr/>
            </a:pPr>
            <a:r>
              <a:rPr lang="en-US" altLang="zh-CN" sz="1350" b="0" dirty="0"/>
              <a:t>     </a:t>
            </a:r>
            <a:r>
              <a:rPr lang="en-US" altLang="zh-CN" sz="1350" b="0" dirty="0" err="1"/>
              <a:t>iset.insert</a:t>
            </a:r>
            <a:r>
              <a:rPr lang="en-US" altLang="zh-CN" sz="1350" b="0" dirty="0"/>
              <a:t>( 55 ); </a:t>
            </a:r>
            <a:endParaRPr lang="en-US" altLang="zh-CN" sz="1350" b="0" dirty="0"/>
          </a:p>
          <a:p>
            <a:pPr>
              <a:lnSpc>
                <a:spcPct val="80000"/>
              </a:lnSpc>
              <a:buFontTx/>
              <a:buNone/>
              <a:defRPr/>
            </a:pPr>
            <a:r>
              <a:rPr lang="en-US" altLang="zh-CN" sz="1350" b="0" dirty="0"/>
              <a:t>     </a:t>
            </a:r>
            <a:r>
              <a:rPr lang="en-US" altLang="zh-CN" sz="1350" b="0" dirty="0" err="1"/>
              <a:t>iset.insert</a:t>
            </a:r>
            <a:r>
              <a:rPr lang="en-US" altLang="zh-CN" sz="1350" b="0" dirty="0"/>
              <a:t>( 22 ); </a:t>
            </a:r>
            <a:endParaRPr lang="en-US" altLang="zh-CN" sz="1350" b="0" dirty="0"/>
          </a:p>
          <a:p>
            <a:pPr>
              <a:lnSpc>
                <a:spcPct val="80000"/>
              </a:lnSpc>
              <a:buFontTx/>
              <a:buNone/>
              <a:defRPr/>
            </a:pPr>
            <a:r>
              <a:rPr lang="en-US" altLang="zh-CN" sz="1350" b="0" dirty="0"/>
              <a:t>     </a:t>
            </a:r>
            <a:r>
              <a:rPr lang="en-US" altLang="zh-CN" sz="1350" b="0" dirty="0" err="1"/>
              <a:t>iset.insert</a:t>
            </a:r>
            <a:r>
              <a:rPr lang="en-US" altLang="zh-CN" sz="1350" b="0" dirty="0"/>
              <a:t>( 22 ); </a:t>
            </a:r>
            <a:endParaRPr lang="en-US" altLang="zh-CN" sz="1350" b="0" dirty="0"/>
          </a:p>
          <a:p>
            <a:pPr>
              <a:lnSpc>
                <a:spcPct val="80000"/>
              </a:lnSpc>
              <a:buFontTx/>
              <a:buNone/>
              <a:defRPr/>
            </a:pPr>
            <a:r>
              <a:rPr lang="en-US" altLang="zh-CN" sz="1350" b="0" dirty="0"/>
              <a:t>    if ( </a:t>
            </a:r>
            <a:r>
              <a:rPr lang="en-US" altLang="zh-CN" sz="1350" b="0" dirty="0" err="1"/>
              <a:t>iset.find</a:t>
            </a:r>
            <a:r>
              <a:rPr lang="en-US" altLang="zh-CN" sz="1350" b="0" dirty="0"/>
              <a:t>( 55 ) != </a:t>
            </a:r>
            <a:r>
              <a:rPr lang="en-US" altLang="zh-CN" sz="1350" b="0" dirty="0" err="1"/>
              <a:t>iset.end</a:t>
            </a:r>
            <a:r>
              <a:rPr lang="en-US" altLang="zh-CN" sz="1350" b="0" dirty="0"/>
              <a:t>() ) </a:t>
            </a:r>
            <a:endParaRPr lang="en-US" altLang="zh-CN" sz="1350" b="0" dirty="0"/>
          </a:p>
          <a:p>
            <a:pPr>
              <a:lnSpc>
                <a:spcPct val="80000"/>
              </a:lnSpc>
              <a:buFontTx/>
              <a:buNone/>
              <a:defRPr/>
            </a:pPr>
            <a:r>
              <a:rPr lang="en-US" altLang="zh-CN" sz="1350" b="0" dirty="0"/>
              <a:t>     { // is value already stored? </a:t>
            </a:r>
            <a:endParaRPr lang="en-US" altLang="zh-CN" sz="1350" b="0" dirty="0"/>
          </a:p>
          <a:p>
            <a:pPr>
              <a:lnSpc>
                <a:spcPct val="80000"/>
              </a:lnSpc>
              <a:buFontTx/>
              <a:buNone/>
              <a:defRPr/>
            </a:pPr>
            <a:r>
              <a:rPr lang="en-US" altLang="zh-CN" sz="1350" b="0" dirty="0"/>
              <a:t>              </a:t>
            </a:r>
            <a:r>
              <a:rPr lang="en-US" altLang="zh-CN" sz="1350" b="0" dirty="0" err="1"/>
              <a:t>iset.insert</a:t>
            </a:r>
            <a:r>
              <a:rPr lang="en-US" altLang="zh-CN" sz="1350" b="0" dirty="0"/>
              <a:t>( 55 ); </a:t>
            </a:r>
            <a:endParaRPr lang="en-US" altLang="zh-CN" sz="1350" b="0" dirty="0"/>
          </a:p>
          <a:p>
            <a:pPr>
              <a:lnSpc>
                <a:spcPct val="80000"/>
              </a:lnSpc>
              <a:buFontTx/>
              <a:buNone/>
              <a:defRPr/>
            </a:pPr>
            <a:r>
              <a:rPr lang="en-US" altLang="zh-CN" sz="1350" b="0" dirty="0"/>
              <a:t>      } </a:t>
            </a:r>
            <a:endParaRPr lang="en-US" altLang="zh-CN" sz="1350" b="0" dirty="0"/>
          </a:p>
          <a:p>
            <a:pPr>
              <a:lnSpc>
                <a:spcPct val="80000"/>
              </a:lnSpc>
              <a:buFontTx/>
              <a:buNone/>
              <a:defRPr/>
            </a:pPr>
            <a:r>
              <a:rPr lang="en-US" altLang="zh-CN" sz="1350" b="0" dirty="0"/>
              <a:t>       assert( </a:t>
            </a:r>
            <a:r>
              <a:rPr lang="en-US" altLang="zh-CN" sz="1350" b="0" dirty="0" err="1"/>
              <a:t>iset.size</a:t>
            </a:r>
            <a:r>
              <a:rPr lang="en-US" altLang="zh-CN" sz="1350" b="0" dirty="0"/>
              <a:t>() == 4 ); // sanity check :-) </a:t>
            </a:r>
            <a:endParaRPr lang="en-US" altLang="zh-CN" sz="1350" b="0" dirty="0"/>
          </a:p>
          <a:p>
            <a:pPr>
              <a:lnSpc>
                <a:spcPct val="80000"/>
              </a:lnSpc>
              <a:buFontTx/>
              <a:buNone/>
              <a:defRPr/>
            </a:pPr>
            <a:r>
              <a:rPr lang="en-US" altLang="zh-CN" sz="1350" b="0" dirty="0"/>
              <a:t>        set&lt; </a:t>
            </a:r>
            <a:r>
              <a:rPr lang="en-US" altLang="zh-CN" sz="1350" b="0" dirty="0" err="1"/>
              <a:t>int</a:t>
            </a:r>
            <a:r>
              <a:rPr lang="en-US" altLang="zh-CN" sz="1350" b="0" dirty="0"/>
              <a:t> &gt;::iterator it; </a:t>
            </a:r>
            <a:endParaRPr lang="en-US" altLang="zh-CN" sz="1350" b="0" dirty="0"/>
          </a:p>
          <a:p>
            <a:pPr>
              <a:lnSpc>
                <a:spcPct val="80000"/>
              </a:lnSpc>
              <a:buFontTx/>
              <a:buNone/>
              <a:defRPr/>
            </a:pPr>
            <a:r>
              <a:rPr lang="en-US" altLang="zh-CN" sz="1350" b="0" dirty="0"/>
              <a:t>         for ( it = </a:t>
            </a:r>
            <a:r>
              <a:rPr lang="en-US" altLang="zh-CN" sz="1350" b="0" dirty="0" err="1"/>
              <a:t>iset.begin</a:t>
            </a:r>
            <a:r>
              <a:rPr lang="en-US" altLang="zh-CN" sz="1350" b="0" dirty="0"/>
              <a:t>(); it != </a:t>
            </a:r>
            <a:r>
              <a:rPr lang="en-US" altLang="zh-CN" sz="1350" b="0" dirty="0" err="1"/>
              <a:t>iset.end</a:t>
            </a:r>
            <a:r>
              <a:rPr lang="en-US" altLang="zh-CN" sz="1350" b="0" dirty="0"/>
              <a:t>(); it++ ) </a:t>
            </a:r>
            <a:endParaRPr lang="en-US" altLang="zh-CN" sz="1350" b="0" dirty="0"/>
          </a:p>
          <a:p>
            <a:pPr>
              <a:lnSpc>
                <a:spcPct val="80000"/>
              </a:lnSpc>
              <a:buFontTx/>
              <a:buNone/>
              <a:defRPr/>
            </a:pPr>
            <a:r>
              <a:rPr lang="en-US" altLang="zh-CN" sz="1350" b="0" dirty="0"/>
              <a:t>                </a:t>
            </a:r>
            <a:r>
              <a:rPr lang="en-US" altLang="zh-CN" sz="1350" b="0" dirty="0" err="1"/>
              <a:t>cout</a:t>
            </a:r>
            <a:r>
              <a:rPr lang="en-US" altLang="zh-CN" sz="1350" b="0" dirty="0"/>
              <a:t> &lt;&lt; " " &lt;&lt; *it; </a:t>
            </a:r>
            <a:endParaRPr lang="en-US" altLang="zh-CN" sz="1350" b="0" dirty="0"/>
          </a:p>
          <a:p>
            <a:pPr>
              <a:lnSpc>
                <a:spcPct val="80000"/>
              </a:lnSpc>
              <a:buFontTx/>
              <a:buNone/>
              <a:defRPr/>
            </a:pPr>
            <a:r>
              <a:rPr lang="en-US" altLang="zh-CN" sz="1350" b="0" dirty="0"/>
              <a:t>           return 0; </a:t>
            </a:r>
            <a:endParaRPr lang="en-US" altLang="zh-CN" sz="1350" b="0" dirty="0"/>
          </a:p>
          <a:p>
            <a:pPr>
              <a:lnSpc>
                <a:spcPct val="80000"/>
              </a:lnSpc>
              <a:buFontTx/>
              <a:buNone/>
              <a:defRPr/>
            </a:pPr>
            <a:r>
              <a:rPr lang="en-US" altLang="zh-CN" sz="1350" b="0" dirty="0"/>
              <a:t>}                                     </a:t>
            </a:r>
            <a:r>
              <a:rPr lang="en-US" altLang="zh-CN" sz="1350" dirty="0">
                <a:solidFill>
                  <a:schemeClr val="bg2"/>
                </a:solidFill>
              </a:rPr>
              <a:t>// Output: -11 11 22 55 </a:t>
            </a:r>
            <a:br>
              <a:rPr lang="en-US" altLang="zh-CN" sz="1350" dirty="0">
                <a:solidFill>
                  <a:schemeClr val="bg2"/>
                </a:solidFill>
              </a:rPr>
            </a:br>
            <a:endParaRPr lang="en-US" altLang="zh-CN" sz="1350" kern="0" dirty="0">
              <a:solidFill>
                <a:schemeClr val="bg2"/>
              </a:solidFill>
            </a:endParaRPr>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83879" y="16072"/>
            <a:ext cx="3969076"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Rockwell" panose="02060603020205020403" pitchFamily="18" charset="0"/>
                <a:ea typeface="微软雅黑" panose="020B0503020204020204" pitchFamily="34" charset="-122"/>
              </a:rPr>
              <a:t>例</a:t>
            </a:r>
            <a:r>
              <a:rPr lang="en-US" altLang="zh-CN" sz="2400" dirty="0">
                <a:latin typeface="Rockwell" panose="02060603020205020403" pitchFamily="18" charset="0"/>
                <a:ea typeface="微软雅黑" panose="020B0503020204020204" pitchFamily="34" charset="-122"/>
              </a:rPr>
              <a:t>7.</a:t>
            </a:r>
            <a:r>
              <a:rPr lang="zh-CN" altLang="en-US" sz="2400" kern="0" dirty="0"/>
              <a:t>集合</a:t>
            </a:r>
            <a:r>
              <a:rPr lang="en-US" altLang="zh-CN" sz="2700" kern="0" dirty="0"/>
              <a:t>set</a:t>
            </a:r>
            <a:r>
              <a:rPr lang="zh-CN" altLang="en-US" sz="2400" kern="0" dirty="0"/>
              <a:t>实例</a:t>
            </a:r>
            <a:endParaRPr lang="zh-CN" altLang="en-US" sz="240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8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43122" y="898436"/>
            <a:ext cx="8474527" cy="377914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150000"/>
              </a:lnSpc>
              <a:spcBef>
                <a:spcPts val="0"/>
              </a:spcBef>
              <a:buFont typeface="Wingdings" panose="05000000000000000000" pitchFamily="2" charset="2"/>
              <a:buChar char="l"/>
              <a:defRPr/>
            </a:pPr>
            <a:r>
              <a:rPr lang="en-US" altLang="zh-CN" sz="1500" b="0" dirty="0"/>
              <a:t>multiset </a:t>
            </a:r>
            <a:r>
              <a:rPr lang="zh-CN" altLang="en-US" sz="1500" b="0" dirty="0"/>
              <a:t>是关联容器的一种，是排序好的集合（元素已经进行了排序），并且允许有相同的元素。</a:t>
            </a:r>
            <a:endParaRPr lang="en-US" altLang="zh-CN" sz="1500" b="0" dirty="0"/>
          </a:p>
          <a:p>
            <a:pPr>
              <a:lnSpc>
                <a:spcPct val="150000"/>
              </a:lnSpc>
              <a:spcBef>
                <a:spcPts val="0"/>
              </a:spcBef>
              <a:buFont typeface="Wingdings" panose="05000000000000000000" pitchFamily="2" charset="2"/>
              <a:buChar char="l"/>
              <a:defRPr/>
            </a:pPr>
            <a:r>
              <a:rPr lang="zh-CN" altLang="en-US" sz="1500" b="0" dirty="0"/>
              <a:t>不能直接修改 </a:t>
            </a:r>
            <a:r>
              <a:rPr lang="en-US" altLang="zh-CN" sz="1500" b="0" dirty="0"/>
              <a:t>multiset </a:t>
            </a:r>
            <a:r>
              <a:rPr lang="zh-CN" altLang="en-US" sz="1500" b="0" dirty="0"/>
              <a:t>容器中元素的值。因为元素被修改后，容器并不会自动重新调整顺序，于是容器的有序性就会被破坏，再在其上进行查找等操作就会得到错误的结果。因此，如果要修改 </a:t>
            </a:r>
            <a:r>
              <a:rPr lang="en-US" altLang="zh-CN" sz="1500" b="0" dirty="0"/>
              <a:t>multiset </a:t>
            </a:r>
            <a:r>
              <a:rPr lang="zh-CN" altLang="en-US" sz="1500" b="0" dirty="0"/>
              <a:t>容器中某个元素的值，正确的做法是先删除该元素，再插入新元素。</a:t>
            </a:r>
            <a:endParaRPr lang="en-US" altLang="zh-CN" sz="1500" b="0" dirty="0"/>
          </a:p>
          <a:p>
            <a:pPr>
              <a:lnSpc>
                <a:spcPct val="150000"/>
              </a:lnSpc>
              <a:spcBef>
                <a:spcPts val="0"/>
              </a:spcBef>
              <a:buFont typeface="Wingdings" panose="05000000000000000000" pitchFamily="2" charset="2"/>
              <a:buChar char="l"/>
              <a:defRPr/>
            </a:pPr>
            <a:r>
              <a:rPr lang="zh-CN" altLang="en-US" sz="1500" b="0" dirty="0"/>
              <a:t>使用 </a:t>
            </a:r>
            <a:r>
              <a:rPr lang="en-US" altLang="zh-CN" sz="1500" b="0" dirty="0"/>
              <a:t>multiset </a:t>
            </a:r>
            <a:r>
              <a:rPr lang="zh-CN" altLang="en-US" sz="1500" b="0" dirty="0"/>
              <a:t>必须包含头文件 </a:t>
            </a:r>
            <a:r>
              <a:rPr lang="en-US" altLang="zh-CN" sz="1500" b="0" dirty="0"/>
              <a:t>&lt;set&gt;</a:t>
            </a:r>
            <a:r>
              <a:rPr lang="zh-CN" altLang="en-US" sz="1500" b="0" dirty="0"/>
              <a:t>。</a:t>
            </a:r>
            <a:r>
              <a:rPr lang="en-US" altLang="zh-CN" sz="1500" b="0" dirty="0"/>
              <a:t>multiset </a:t>
            </a:r>
            <a:r>
              <a:rPr lang="zh-CN" altLang="en-US" sz="1500" b="0" dirty="0"/>
              <a:t>类模板的定义如下：</a:t>
            </a:r>
            <a:endParaRPr lang="en-US" altLang="zh-CN" sz="1500" b="0" dirty="0"/>
          </a:p>
          <a:p>
            <a:pPr marL="0" indent="0">
              <a:lnSpc>
                <a:spcPct val="150000"/>
              </a:lnSpc>
              <a:spcBef>
                <a:spcPts val="0"/>
              </a:spcBef>
              <a:buNone/>
              <a:defRPr/>
            </a:pPr>
            <a:r>
              <a:rPr lang="en-US" altLang="zh-CN" sz="1500" b="0" dirty="0">
                <a:solidFill>
                  <a:srgbClr val="FF0000"/>
                </a:solidFill>
              </a:rPr>
              <a:t>template &lt;class Key, class </a:t>
            </a:r>
            <a:r>
              <a:rPr lang="en-US" altLang="zh-CN" sz="1500" b="0" dirty="0" err="1">
                <a:solidFill>
                  <a:srgbClr val="FF0000"/>
                </a:solidFill>
              </a:rPr>
              <a:t>Pred</a:t>
            </a:r>
            <a:r>
              <a:rPr lang="en-US" altLang="zh-CN" sz="1500" b="0" dirty="0">
                <a:solidFill>
                  <a:srgbClr val="FF0000"/>
                </a:solidFill>
              </a:rPr>
              <a:t> = less&lt;Key&gt;, class B = allocator&lt;Key&gt; &gt; </a:t>
            </a:r>
            <a:endParaRPr lang="en-US" altLang="zh-CN" sz="1500" b="0" dirty="0">
              <a:solidFill>
                <a:srgbClr val="FF0000"/>
              </a:solidFill>
            </a:endParaRPr>
          </a:p>
          <a:p>
            <a:pPr marL="0" indent="0">
              <a:lnSpc>
                <a:spcPct val="150000"/>
              </a:lnSpc>
              <a:spcBef>
                <a:spcPts val="0"/>
              </a:spcBef>
              <a:buNone/>
              <a:defRPr/>
            </a:pPr>
            <a:r>
              <a:rPr lang="en-US" altLang="zh-CN" sz="1500" b="0" dirty="0">
                <a:solidFill>
                  <a:srgbClr val="FF0000"/>
                </a:solidFill>
              </a:rPr>
              <a:t>     class multiset {</a:t>
            </a:r>
            <a:br>
              <a:rPr lang="en-US" altLang="zh-CN" sz="1500" dirty="0">
                <a:solidFill>
                  <a:srgbClr val="FF0000"/>
                </a:solidFill>
              </a:rPr>
            </a:br>
            <a:r>
              <a:rPr lang="en-US" altLang="zh-CN" sz="1500" b="0" dirty="0">
                <a:solidFill>
                  <a:srgbClr val="FF0000"/>
                </a:solidFill>
              </a:rPr>
              <a:t>          ...</a:t>
            </a:r>
            <a:br>
              <a:rPr lang="en-US" altLang="zh-CN" sz="1500" dirty="0">
                <a:solidFill>
                  <a:srgbClr val="FF0000"/>
                </a:solidFill>
              </a:rPr>
            </a:br>
            <a:r>
              <a:rPr lang="en-US" altLang="zh-CN" sz="1500" dirty="0">
                <a:solidFill>
                  <a:srgbClr val="FF0000"/>
                </a:solidFill>
              </a:rPr>
              <a:t>     </a:t>
            </a:r>
            <a:r>
              <a:rPr lang="en-US" altLang="zh-CN" sz="1500" b="0" dirty="0">
                <a:solidFill>
                  <a:srgbClr val="FF0000"/>
                </a:solidFill>
              </a:rPr>
              <a:t>};</a:t>
            </a:r>
            <a:endParaRPr lang="en-US" altLang="zh-CN" sz="1500" b="0" dirty="0">
              <a:solidFill>
                <a:srgbClr val="FF0000"/>
              </a:solidFill>
            </a:endParaRPr>
          </a:p>
          <a:p>
            <a:pPr>
              <a:lnSpc>
                <a:spcPct val="150000"/>
              </a:lnSpc>
              <a:spcBef>
                <a:spcPts val="0"/>
              </a:spcBef>
              <a:buFont typeface="Wingdings" panose="05000000000000000000" pitchFamily="2" charset="2"/>
              <a:buChar char="l"/>
              <a:defRPr/>
            </a:pPr>
            <a:r>
              <a:rPr lang="zh-CN" altLang="en-US" sz="1500" b="0" dirty="0"/>
              <a:t>第一个类型参数说明 </a:t>
            </a:r>
            <a:r>
              <a:rPr lang="en-US" altLang="zh-CN" sz="1500" b="0" dirty="0"/>
              <a:t>multiset </a:t>
            </a:r>
            <a:r>
              <a:rPr lang="zh-CN" altLang="en-US" sz="1500" b="0" dirty="0"/>
              <a:t>容器中的每个元素都是 </a:t>
            </a:r>
            <a:r>
              <a:rPr lang="en-US" altLang="zh-CN" sz="1500" b="0" dirty="0"/>
              <a:t>Key </a:t>
            </a:r>
            <a:r>
              <a:rPr lang="zh-CN" altLang="en-US" sz="1500" b="0" dirty="0"/>
              <a:t>类型的。第二个类型参数 </a:t>
            </a:r>
            <a:r>
              <a:rPr lang="en-US" altLang="zh-CN" sz="1500" b="0" dirty="0" err="1"/>
              <a:t>Pred</a:t>
            </a:r>
            <a:r>
              <a:rPr lang="en-US" altLang="zh-CN" sz="1500" b="0" dirty="0"/>
              <a:t> </a:t>
            </a:r>
            <a:r>
              <a:rPr lang="zh-CN" altLang="en-US" sz="1500" b="0" dirty="0"/>
              <a:t>用于指明容器中元素的排序规则，在被实例化后，</a:t>
            </a:r>
            <a:r>
              <a:rPr lang="en-US" altLang="zh-CN" sz="1500" b="0" dirty="0" err="1"/>
              <a:t>Pred</a:t>
            </a:r>
            <a:r>
              <a:rPr lang="en-US" altLang="zh-CN" sz="1500" b="0" dirty="0"/>
              <a:t> </a:t>
            </a:r>
            <a:r>
              <a:rPr lang="zh-CN" altLang="en-US" sz="1500" b="0" dirty="0"/>
              <a:t>可以是函数对象类，也可以是函数</a:t>
            </a:r>
            <a:r>
              <a:rPr lang="zh-CN" altLang="en-US" sz="1500" b="0" dirty="0">
                <a:hlinkClick r:id="rId1"/>
              </a:rPr>
              <a:t>指针</a:t>
            </a:r>
            <a:r>
              <a:rPr lang="zh-CN" altLang="en-US" sz="1500" b="0" dirty="0"/>
              <a:t>类型。</a:t>
            </a:r>
            <a:br>
              <a:rPr lang="zh-CN" altLang="en-US" sz="1350" dirty="0"/>
            </a:br>
            <a:endParaRPr lang="en-US" altLang="zh-CN" sz="1350" kern="0" dirty="0"/>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83879" y="16072"/>
            <a:ext cx="3969076"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latin typeface="Rockwell" panose="02060603020205020403" pitchFamily="18" charset="0"/>
                <a:ea typeface="微软雅黑" panose="020B0503020204020204" pitchFamily="34" charset="-122"/>
              </a:rPr>
              <a:t>4.</a:t>
            </a:r>
            <a:r>
              <a:rPr lang="zh-CN" altLang="en-US" sz="2400" kern="0" dirty="0"/>
              <a:t>集合</a:t>
            </a:r>
            <a:r>
              <a:rPr lang="en-US" altLang="zh-CN" sz="2700" kern="0" dirty="0"/>
              <a:t>multiset</a:t>
            </a:r>
            <a:endParaRPr lang="zh-CN" altLang="en-US" sz="240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0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733044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sz="2400" b="1" dirty="0">
                <a:solidFill>
                  <a:srgbClr val="FFC000"/>
                </a:solidFill>
                <a:latin typeface="微软雅黑" panose="020B0503020204020204" pitchFamily="34" charset="-122"/>
                <a:ea typeface="微软雅黑" panose="020B0503020204020204" pitchFamily="34" charset="-122"/>
              </a:rPr>
              <a:t>比较</a:t>
            </a:r>
            <a:r>
              <a:rPr sz="2400" b="1" dirty="0">
                <a:solidFill>
                  <a:schemeClr val="tx1">
                    <a:lumMod val="75000"/>
                    <a:lumOff val="25000"/>
                  </a:schemeClr>
                </a:solidFill>
                <a:latin typeface="微软雅黑" panose="020B0503020204020204" pitchFamily="34" charset="-122"/>
                <a:ea typeface="微软雅黑" panose="020B0503020204020204" pitchFamily="34" charset="-122"/>
              </a:rPr>
              <a:t>]  函数模板和模板函数的区别</a:t>
            </a:r>
            <a:endParaRPr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630724" y="915750"/>
            <a:ext cx="7757276" cy="1615827"/>
          </a:xfrm>
          <a:prstGeom prst="rect">
            <a:avLst/>
          </a:prstGeom>
        </p:spPr>
        <p:txBody>
          <a:bodyPr wrap="square">
            <a:spAutoFit/>
          </a:bodyPr>
          <a:lstStyle/>
          <a:p>
            <a:pPr marL="457200" indent="-457200">
              <a:lnSpc>
                <a:spcPct val="150000"/>
              </a:lnSpc>
              <a:buFont typeface="Arial" panose="020B0604020202020204" pitchFamily="34" charset="0"/>
              <a:buChar char="•"/>
              <a:defRPr/>
            </a:pPr>
            <a:r>
              <a:rPr lang="zh-CN" altLang="en-US" dirty="0">
                <a:solidFill>
                  <a:srgbClr val="FF0000"/>
                </a:solidFill>
                <a:highlight>
                  <a:srgbClr val="FFFF00"/>
                </a:highlight>
                <a:latin typeface="微软雅黑" panose="020B0503020204020204" pitchFamily="34" charset="-122"/>
                <a:ea typeface="微软雅黑" panose="020B0503020204020204" pitchFamily="34" charset="-122"/>
              </a:rPr>
              <a:t>函数模板</a:t>
            </a:r>
            <a:r>
              <a:rPr lang="zh-CN" altLang="en-US" dirty="0">
                <a:highlight>
                  <a:srgbClr val="FFFF00"/>
                </a:highlight>
                <a:latin typeface="微软雅黑" panose="020B0503020204020204" pitchFamily="34" charset="-122"/>
                <a:ea typeface="微软雅黑" panose="020B0503020204020204" pitchFamily="34" charset="-122"/>
              </a:rPr>
              <a:t>是模板的定义</a:t>
            </a:r>
            <a:r>
              <a:rPr lang="zh-CN" altLang="en-US" dirty="0">
                <a:latin typeface="微软雅黑" panose="020B0503020204020204" pitchFamily="34" charset="-122"/>
                <a:ea typeface="微软雅黑" panose="020B0503020204020204" pitchFamily="34" charset="-122"/>
              </a:rPr>
              <a:t>，定义中用到通用类型参数。</a:t>
            </a:r>
            <a:endParaRPr lang="zh-CN" altLang="en-US" dirty="0">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20204" pitchFamily="34" charset="0"/>
              <a:buChar char="•"/>
              <a:defRPr/>
            </a:pPr>
            <a:r>
              <a:rPr lang="zh-CN" altLang="en-US" dirty="0">
                <a:solidFill>
                  <a:srgbClr val="FF0000"/>
                </a:solidFill>
                <a:latin typeface="微软雅黑" panose="020B0503020204020204" pitchFamily="34" charset="-122"/>
                <a:ea typeface="微软雅黑" panose="020B0503020204020204" pitchFamily="34" charset="-122"/>
              </a:rPr>
              <a:t>模板函数</a:t>
            </a:r>
            <a:r>
              <a:rPr lang="zh-CN" altLang="en-US" dirty="0">
                <a:latin typeface="微软雅黑" panose="020B0503020204020204" pitchFamily="34" charset="-122"/>
                <a:ea typeface="微软雅黑" panose="020B0503020204020204" pitchFamily="34" charset="-122"/>
              </a:rPr>
              <a:t>是实实在在的函数定义，它由编译系统在遇到具体函数调用时所生成，具有程序代码。</a:t>
            </a:r>
            <a:endParaRPr lang="zh-CN" altLang="en-US" dirty="0">
              <a:latin typeface="微软雅黑" panose="020B0503020204020204" pitchFamily="34" charset="-122"/>
              <a:ea typeface="微软雅黑" panose="020B0503020204020204" pitchFamily="34" charset="-122"/>
            </a:endParaRPr>
          </a:p>
          <a:p>
            <a:pPr indent="0">
              <a:buFont typeface="Arial" panose="020B0604020202020204" pitchFamily="34" charset="0"/>
              <a:buNone/>
              <a:defRPr/>
            </a:pPr>
            <a:endParaRPr lang="zh-CN" altLang="en-US"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396000" y="2643751"/>
            <a:ext cx="7641627" cy="1368000"/>
          </a:xfrm>
          <a:prstGeom prst="rect">
            <a:avLst/>
          </a:prstGeom>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645921" y="844458"/>
            <a:ext cx="5827614" cy="377914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80000"/>
              </a:lnSpc>
              <a:buFontTx/>
              <a:buNone/>
              <a:defRPr/>
            </a:pPr>
            <a:r>
              <a:rPr lang="en-US" altLang="zh-CN" sz="1350" b="0" kern="0" dirty="0"/>
              <a:t>#include &lt;set&gt;</a:t>
            </a:r>
            <a:endParaRPr lang="en-US" altLang="zh-CN" sz="1350" b="0" kern="0" dirty="0"/>
          </a:p>
          <a:p>
            <a:pPr>
              <a:lnSpc>
                <a:spcPct val="80000"/>
              </a:lnSpc>
              <a:buFontTx/>
              <a:buNone/>
              <a:defRPr/>
            </a:pPr>
            <a:r>
              <a:rPr lang="en-US" altLang="zh-CN" sz="1350" b="0" kern="0" dirty="0"/>
              <a:t>#include &lt;</a:t>
            </a:r>
            <a:r>
              <a:rPr lang="en-US" altLang="zh-CN" sz="1350" b="0" kern="0" dirty="0" err="1"/>
              <a:t>iostream</a:t>
            </a:r>
            <a:r>
              <a:rPr lang="en-US" altLang="zh-CN" sz="1350" b="0" kern="0" dirty="0"/>
              <a:t>&gt;</a:t>
            </a:r>
            <a:endParaRPr lang="en-US" altLang="zh-CN" sz="1350" b="0" kern="0" dirty="0"/>
          </a:p>
          <a:p>
            <a:pPr>
              <a:lnSpc>
                <a:spcPct val="80000"/>
              </a:lnSpc>
              <a:buFontTx/>
              <a:buNone/>
              <a:defRPr/>
            </a:pPr>
            <a:r>
              <a:rPr lang="en-US" altLang="zh-CN" sz="1350" b="0" kern="0" dirty="0"/>
              <a:t>#include &lt;string&gt;</a:t>
            </a:r>
            <a:endParaRPr lang="en-US" altLang="zh-CN" sz="1350" b="0" kern="0" dirty="0"/>
          </a:p>
          <a:p>
            <a:pPr>
              <a:lnSpc>
                <a:spcPct val="80000"/>
              </a:lnSpc>
              <a:buFontTx/>
              <a:buNone/>
              <a:defRPr/>
            </a:pPr>
            <a:r>
              <a:rPr lang="en-US" altLang="zh-CN" sz="1350" b="0" kern="0" dirty="0" err="1"/>
              <a:t>int</a:t>
            </a:r>
            <a:r>
              <a:rPr lang="en-US" altLang="zh-CN" sz="1350" b="0" kern="0" dirty="0"/>
              <a:t> main()</a:t>
            </a:r>
            <a:endParaRPr lang="en-US" altLang="zh-CN" sz="1350" b="0" kern="0" dirty="0"/>
          </a:p>
          <a:p>
            <a:pPr>
              <a:lnSpc>
                <a:spcPct val="80000"/>
              </a:lnSpc>
              <a:buFontTx/>
              <a:buNone/>
              <a:defRPr/>
            </a:pPr>
            <a:r>
              <a:rPr lang="en-US" altLang="zh-CN" sz="1350" b="0" kern="0" dirty="0"/>
              <a:t>{</a:t>
            </a:r>
            <a:endParaRPr lang="en-US" altLang="zh-CN" sz="1350" b="0" kern="0" dirty="0"/>
          </a:p>
          <a:p>
            <a:pPr>
              <a:lnSpc>
                <a:spcPct val="80000"/>
              </a:lnSpc>
              <a:buFontTx/>
              <a:buNone/>
              <a:defRPr/>
            </a:pPr>
            <a:r>
              <a:rPr lang="en-US" altLang="zh-CN" sz="1350" b="0" kern="0" dirty="0"/>
              <a:t>	</a:t>
            </a:r>
            <a:r>
              <a:rPr lang="en-US" altLang="zh-CN" sz="1350" b="0" kern="0" dirty="0" err="1"/>
              <a:t>std</a:t>
            </a:r>
            <a:r>
              <a:rPr lang="en-US" altLang="zh-CN" sz="1350" b="0" kern="0" dirty="0"/>
              <a:t>::multiset&lt;</a:t>
            </a:r>
            <a:r>
              <a:rPr lang="en-US" altLang="zh-CN" sz="1350" b="0" kern="0" dirty="0" err="1"/>
              <a:t>std</a:t>
            </a:r>
            <a:r>
              <a:rPr lang="en-US" altLang="zh-CN" sz="1350" b="0" kern="0" dirty="0"/>
              <a:t>::string&gt; source;</a:t>
            </a:r>
            <a:endParaRPr lang="en-US" altLang="zh-CN" sz="1350" b="0" kern="0" dirty="0"/>
          </a:p>
          <a:p>
            <a:pPr>
              <a:lnSpc>
                <a:spcPct val="80000"/>
              </a:lnSpc>
              <a:buFontTx/>
              <a:buNone/>
              <a:defRPr/>
            </a:pPr>
            <a:r>
              <a:rPr lang="en-US" altLang="zh-CN" sz="1350" b="0" kern="0" dirty="0"/>
              <a:t>	</a:t>
            </a:r>
            <a:r>
              <a:rPr lang="en-US" altLang="zh-CN" sz="1350" b="0" kern="0" dirty="0" err="1"/>
              <a:t>std</a:t>
            </a:r>
            <a:r>
              <a:rPr lang="en-US" altLang="zh-CN" sz="1350" b="0" kern="0" dirty="0"/>
              <a:t>::string input;</a:t>
            </a:r>
            <a:endParaRPr lang="en-US" altLang="zh-CN" sz="1350" b="0" kern="0" dirty="0"/>
          </a:p>
          <a:p>
            <a:pPr>
              <a:lnSpc>
                <a:spcPct val="80000"/>
              </a:lnSpc>
              <a:buFontTx/>
              <a:buNone/>
              <a:defRPr/>
            </a:pPr>
            <a:r>
              <a:rPr lang="en-US" altLang="zh-CN" sz="1350" b="0" kern="0" dirty="0"/>
              <a:t>	for (</a:t>
            </a:r>
            <a:r>
              <a:rPr lang="en-US" altLang="zh-CN" sz="1350" b="0" kern="0" dirty="0" err="1"/>
              <a:t>int</a:t>
            </a:r>
            <a:r>
              <a:rPr lang="en-US" altLang="zh-CN" sz="1350" b="0" kern="0" dirty="0"/>
              <a:t> </a:t>
            </a:r>
            <a:r>
              <a:rPr lang="en-US" altLang="zh-CN" sz="1350" b="0" kern="0" dirty="0" err="1"/>
              <a:t>i</a:t>
            </a:r>
            <a:r>
              <a:rPr lang="en-US" altLang="zh-CN" sz="1350" b="0" kern="0" dirty="0"/>
              <a:t>=0;i&lt;6;i++)</a:t>
            </a:r>
            <a:endParaRPr lang="en-US" altLang="zh-CN" sz="1350" b="0" kern="0" dirty="0"/>
          </a:p>
          <a:p>
            <a:pPr>
              <a:lnSpc>
                <a:spcPct val="80000"/>
              </a:lnSpc>
              <a:buFontTx/>
              <a:buNone/>
              <a:defRPr/>
            </a:pPr>
            <a:r>
              <a:rPr lang="en-US" altLang="zh-CN" sz="1350" b="0" kern="0" dirty="0"/>
              <a:t>	{</a:t>
            </a:r>
            <a:endParaRPr lang="en-US" altLang="zh-CN" sz="1350" b="0" kern="0" dirty="0"/>
          </a:p>
          <a:p>
            <a:pPr>
              <a:lnSpc>
                <a:spcPct val="80000"/>
              </a:lnSpc>
              <a:buFontTx/>
              <a:buNone/>
              <a:defRPr/>
            </a:pPr>
            <a:r>
              <a:rPr lang="en-US" altLang="zh-CN" sz="1350" b="0" kern="0" dirty="0"/>
              <a:t>		</a:t>
            </a:r>
            <a:r>
              <a:rPr lang="en-US" altLang="zh-CN" sz="1350" b="0" kern="0" dirty="0" err="1"/>
              <a:t>std</a:t>
            </a:r>
            <a:r>
              <a:rPr lang="en-US" altLang="zh-CN" sz="1350" b="0" kern="0" dirty="0"/>
              <a:t>::</a:t>
            </a:r>
            <a:r>
              <a:rPr lang="en-US" altLang="zh-CN" sz="1350" b="0" kern="0" dirty="0" err="1"/>
              <a:t>cin</a:t>
            </a:r>
            <a:r>
              <a:rPr lang="en-US" altLang="zh-CN" sz="1350" b="0" kern="0" dirty="0"/>
              <a:t> &gt;&gt; input;</a:t>
            </a:r>
            <a:endParaRPr lang="en-US" altLang="zh-CN" sz="1350" b="0" kern="0" dirty="0"/>
          </a:p>
          <a:p>
            <a:pPr>
              <a:lnSpc>
                <a:spcPct val="80000"/>
              </a:lnSpc>
              <a:buFontTx/>
              <a:buNone/>
              <a:defRPr/>
            </a:pPr>
            <a:r>
              <a:rPr lang="en-US" altLang="zh-CN" sz="1350" b="0" kern="0" dirty="0"/>
              <a:t>		</a:t>
            </a:r>
            <a:r>
              <a:rPr lang="en-US" altLang="zh-CN" sz="1350" b="0" kern="0" dirty="0" err="1"/>
              <a:t>source.insert</a:t>
            </a:r>
            <a:r>
              <a:rPr lang="en-US" altLang="zh-CN" sz="1350" b="0" kern="0" dirty="0"/>
              <a:t>(input);</a:t>
            </a:r>
            <a:endParaRPr lang="en-US" altLang="zh-CN" sz="1350" b="0" kern="0" dirty="0"/>
          </a:p>
          <a:p>
            <a:pPr>
              <a:lnSpc>
                <a:spcPct val="80000"/>
              </a:lnSpc>
              <a:buFontTx/>
              <a:buNone/>
              <a:defRPr/>
            </a:pPr>
            <a:r>
              <a:rPr lang="en-US" altLang="zh-CN" sz="1350" b="0" kern="0" dirty="0"/>
              <a:t>	}	</a:t>
            </a:r>
            <a:endParaRPr lang="en-US" altLang="zh-CN" sz="1350" b="0" kern="0" dirty="0"/>
          </a:p>
          <a:p>
            <a:pPr>
              <a:lnSpc>
                <a:spcPct val="80000"/>
              </a:lnSpc>
              <a:buFontTx/>
              <a:buNone/>
              <a:defRPr/>
            </a:pPr>
            <a:r>
              <a:rPr lang="en-US" altLang="zh-CN" sz="1350" b="0" kern="0" dirty="0"/>
              <a:t>	</a:t>
            </a:r>
            <a:endParaRPr lang="en-US" altLang="zh-CN" sz="1350" b="0" kern="0" dirty="0"/>
          </a:p>
          <a:p>
            <a:pPr>
              <a:lnSpc>
                <a:spcPct val="80000"/>
              </a:lnSpc>
              <a:buFontTx/>
              <a:buNone/>
              <a:defRPr/>
            </a:pPr>
            <a:r>
              <a:rPr lang="en-US" altLang="zh-CN" sz="1350" b="0" kern="0" dirty="0"/>
              <a:t>	</a:t>
            </a:r>
            <a:r>
              <a:rPr lang="en-US" altLang="zh-CN" sz="1350" b="0" kern="0" dirty="0" err="1"/>
              <a:t>std</a:t>
            </a:r>
            <a:r>
              <a:rPr lang="en-US" altLang="zh-CN" sz="1350" b="0" kern="0" dirty="0"/>
              <a:t>::multiset&lt;</a:t>
            </a:r>
            <a:r>
              <a:rPr lang="en-US" altLang="zh-CN" sz="1350" b="0" kern="0" dirty="0" err="1"/>
              <a:t>std</a:t>
            </a:r>
            <a:r>
              <a:rPr lang="en-US" altLang="zh-CN" sz="1350" b="0" kern="0" dirty="0"/>
              <a:t>::string&gt;::iterator at = </a:t>
            </a:r>
            <a:r>
              <a:rPr lang="en-US" altLang="zh-CN" sz="1350" b="0" kern="0" dirty="0" err="1"/>
              <a:t>source.begin</a:t>
            </a:r>
            <a:r>
              <a:rPr lang="en-US" altLang="zh-CN" sz="1350" b="0" kern="0" dirty="0"/>
              <a:t>( );</a:t>
            </a:r>
            <a:endParaRPr lang="en-US" altLang="zh-CN" sz="1350" b="0" kern="0" dirty="0"/>
          </a:p>
          <a:p>
            <a:pPr>
              <a:lnSpc>
                <a:spcPct val="80000"/>
              </a:lnSpc>
              <a:buFontTx/>
              <a:buNone/>
              <a:defRPr/>
            </a:pPr>
            <a:r>
              <a:rPr lang="en-US" altLang="zh-CN" sz="1350" b="0" kern="0" dirty="0"/>
              <a:t>	while(at != </a:t>
            </a:r>
            <a:r>
              <a:rPr lang="en-US" altLang="zh-CN" sz="1350" b="0" kern="0" dirty="0" err="1"/>
              <a:t>source.end</a:t>
            </a:r>
            <a:r>
              <a:rPr lang="en-US" altLang="zh-CN" sz="1350" b="0" kern="0" dirty="0"/>
              <a:t>())</a:t>
            </a:r>
            <a:endParaRPr lang="en-US" altLang="zh-CN" sz="1350" b="0" kern="0" dirty="0"/>
          </a:p>
          <a:p>
            <a:pPr>
              <a:lnSpc>
                <a:spcPct val="80000"/>
              </a:lnSpc>
              <a:buFontTx/>
              <a:buNone/>
              <a:defRPr/>
            </a:pPr>
            <a:r>
              <a:rPr lang="en-US" altLang="zh-CN" sz="1350" b="0" kern="0" dirty="0"/>
              <a:t>		</a:t>
            </a:r>
            <a:r>
              <a:rPr lang="en-US" altLang="zh-CN" sz="1350" b="0" kern="0" dirty="0" err="1"/>
              <a:t>std</a:t>
            </a:r>
            <a:r>
              <a:rPr lang="en-US" altLang="zh-CN" sz="1350" b="0" kern="0" dirty="0"/>
              <a:t>::</a:t>
            </a:r>
            <a:r>
              <a:rPr lang="en-US" altLang="zh-CN" sz="1350" b="0" kern="0" dirty="0" err="1"/>
              <a:t>cout</a:t>
            </a:r>
            <a:r>
              <a:rPr lang="en-US" altLang="zh-CN" sz="1350" b="0" kern="0" dirty="0"/>
              <a:t> &lt;&lt; *at++ &lt;&lt; </a:t>
            </a:r>
            <a:r>
              <a:rPr lang="en-US" altLang="zh-CN" sz="1350" b="0" kern="0" dirty="0" err="1"/>
              <a:t>std</a:t>
            </a:r>
            <a:r>
              <a:rPr lang="en-US" altLang="zh-CN" sz="1350" b="0" kern="0" dirty="0"/>
              <a:t>::</a:t>
            </a:r>
            <a:r>
              <a:rPr lang="en-US" altLang="zh-CN" sz="1350" b="0" kern="0" dirty="0" err="1"/>
              <a:t>endl</a:t>
            </a:r>
            <a:r>
              <a:rPr lang="en-US" altLang="zh-CN" sz="1350" b="0" kern="0" dirty="0"/>
              <a:t>;	</a:t>
            </a:r>
            <a:endParaRPr lang="en-US" altLang="zh-CN" sz="1350" b="0" kern="0" dirty="0"/>
          </a:p>
          <a:p>
            <a:pPr>
              <a:lnSpc>
                <a:spcPct val="80000"/>
              </a:lnSpc>
              <a:buFontTx/>
              <a:buNone/>
              <a:defRPr/>
            </a:pPr>
            <a:r>
              <a:rPr lang="en-US" altLang="zh-CN" sz="1350" b="0" kern="0" dirty="0"/>
              <a:t>}</a:t>
            </a:r>
            <a:endParaRPr lang="en-US" altLang="zh-CN" sz="1350" b="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83879" y="16072"/>
            <a:ext cx="3969076"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Rockwell" panose="02060603020205020403" pitchFamily="18" charset="0"/>
                <a:ea typeface="微软雅黑" panose="020B0503020204020204" pitchFamily="34" charset="-122"/>
              </a:rPr>
              <a:t>例</a:t>
            </a:r>
            <a:r>
              <a:rPr lang="en-US" altLang="zh-CN" sz="2400" dirty="0">
                <a:latin typeface="Rockwell" panose="02060603020205020403" pitchFamily="18" charset="0"/>
                <a:ea typeface="微软雅黑" panose="020B0503020204020204" pitchFamily="34" charset="-122"/>
              </a:rPr>
              <a:t>8.</a:t>
            </a:r>
            <a:r>
              <a:rPr lang="zh-CN" altLang="en-US" sz="2400" kern="0" dirty="0"/>
              <a:t>集合</a:t>
            </a:r>
            <a:r>
              <a:rPr lang="en-US" altLang="zh-CN" sz="2700" kern="0" dirty="0"/>
              <a:t>multiset</a:t>
            </a:r>
            <a:r>
              <a:rPr lang="zh-CN" altLang="en-US" sz="2400" kern="0" dirty="0"/>
              <a:t>实例</a:t>
            </a:r>
            <a:endParaRPr lang="zh-CN" altLang="en-US" sz="240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063438" y="465632"/>
            <a:ext cx="5827614" cy="426596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80000"/>
              </a:lnSpc>
              <a:buFontTx/>
              <a:buNone/>
              <a:defRPr/>
            </a:pPr>
            <a:r>
              <a:rPr lang="en-US" altLang="zh-CN" sz="1350" b="0" dirty="0"/>
              <a:t>#include &lt;</a:t>
            </a:r>
            <a:r>
              <a:rPr lang="en-US" altLang="zh-CN" sz="1350" b="0" dirty="0" err="1"/>
              <a:t>cassert</a:t>
            </a:r>
            <a:r>
              <a:rPr lang="en-US" altLang="zh-CN" sz="1350" b="0" dirty="0"/>
              <a:t>&gt;</a:t>
            </a:r>
            <a:endParaRPr lang="en-US" altLang="zh-CN" sz="1350" b="0" dirty="0"/>
          </a:p>
          <a:p>
            <a:pPr>
              <a:lnSpc>
                <a:spcPct val="80000"/>
              </a:lnSpc>
              <a:buFontTx/>
              <a:buNone/>
              <a:defRPr/>
            </a:pPr>
            <a:r>
              <a:rPr lang="en-US" altLang="zh-CN" sz="1350" b="0" dirty="0"/>
              <a:t>#include &lt;</a:t>
            </a:r>
            <a:r>
              <a:rPr lang="en-US" altLang="zh-CN" sz="1350" b="0" dirty="0" err="1"/>
              <a:t>iostream</a:t>
            </a:r>
            <a:r>
              <a:rPr lang="en-US" altLang="zh-CN" sz="1350" b="0" dirty="0"/>
              <a:t>&gt; </a:t>
            </a:r>
            <a:endParaRPr lang="en-US" altLang="zh-CN" sz="1350" b="0" dirty="0"/>
          </a:p>
          <a:p>
            <a:pPr>
              <a:lnSpc>
                <a:spcPct val="80000"/>
              </a:lnSpc>
              <a:buFontTx/>
              <a:buNone/>
              <a:defRPr/>
            </a:pPr>
            <a:r>
              <a:rPr lang="en-US" altLang="zh-CN" sz="1350" b="0" dirty="0"/>
              <a:t>#include &lt;set&gt; </a:t>
            </a:r>
            <a:endParaRPr lang="en-US" altLang="zh-CN" sz="1350" b="0" dirty="0"/>
          </a:p>
          <a:p>
            <a:pPr>
              <a:lnSpc>
                <a:spcPct val="80000"/>
              </a:lnSpc>
              <a:buFontTx/>
              <a:buNone/>
              <a:defRPr/>
            </a:pPr>
            <a:r>
              <a:rPr lang="en-US" altLang="zh-CN" sz="1350" b="0" dirty="0"/>
              <a:t>using namespace </a:t>
            </a:r>
            <a:r>
              <a:rPr lang="en-US" altLang="zh-CN" sz="1350" b="0" dirty="0" err="1"/>
              <a:t>std</a:t>
            </a:r>
            <a:r>
              <a:rPr lang="en-US" altLang="zh-CN" sz="1350" b="0" dirty="0"/>
              <a:t>; </a:t>
            </a:r>
            <a:endParaRPr lang="en-US" altLang="zh-CN" sz="1350" b="0" dirty="0"/>
          </a:p>
          <a:p>
            <a:pPr>
              <a:lnSpc>
                <a:spcPct val="80000"/>
              </a:lnSpc>
              <a:buFontTx/>
              <a:buNone/>
              <a:defRPr/>
            </a:pPr>
            <a:r>
              <a:rPr lang="en-US" altLang="zh-CN" sz="1350" b="0" dirty="0" err="1"/>
              <a:t>int</a:t>
            </a:r>
            <a:r>
              <a:rPr lang="en-US" altLang="zh-CN" sz="1350" b="0" dirty="0"/>
              <a:t> main (</a:t>
            </a:r>
            <a:r>
              <a:rPr lang="en-US" altLang="zh-CN" sz="1350" b="0" dirty="0" err="1"/>
              <a:t>int</a:t>
            </a:r>
            <a:r>
              <a:rPr lang="en-US" altLang="zh-CN" sz="1350" b="0" dirty="0"/>
              <a:t> </a:t>
            </a:r>
            <a:r>
              <a:rPr lang="en-US" altLang="zh-CN" sz="1350" b="0" dirty="0" err="1"/>
              <a:t>argc</a:t>
            </a:r>
            <a:r>
              <a:rPr lang="en-US" altLang="zh-CN" sz="1350" b="0" dirty="0"/>
              <a:t>, char* </a:t>
            </a:r>
            <a:r>
              <a:rPr lang="en-US" altLang="zh-CN" sz="1350" b="0" dirty="0" err="1"/>
              <a:t>argv</a:t>
            </a:r>
            <a:r>
              <a:rPr lang="en-US" altLang="zh-CN" sz="1350" b="0" dirty="0"/>
              <a:t>[]) </a:t>
            </a:r>
            <a:endParaRPr lang="en-US" altLang="zh-CN" sz="1350" b="0" dirty="0"/>
          </a:p>
          <a:p>
            <a:pPr>
              <a:lnSpc>
                <a:spcPct val="80000"/>
              </a:lnSpc>
              <a:buFontTx/>
              <a:buNone/>
              <a:defRPr/>
            </a:pPr>
            <a:r>
              <a:rPr lang="en-US" altLang="zh-CN" sz="1350" b="0" dirty="0"/>
              <a:t>{ </a:t>
            </a:r>
            <a:endParaRPr lang="en-US" altLang="zh-CN" sz="1350" b="0" dirty="0"/>
          </a:p>
          <a:p>
            <a:pPr>
              <a:lnSpc>
                <a:spcPct val="80000"/>
              </a:lnSpc>
              <a:buFontTx/>
              <a:buNone/>
              <a:defRPr/>
            </a:pPr>
            <a:r>
              <a:rPr lang="en-US" altLang="zh-CN" sz="1350" b="0" dirty="0"/>
              <a:t>     set&lt; </a:t>
            </a:r>
            <a:r>
              <a:rPr lang="en-US" altLang="zh-CN" sz="1350" b="0" dirty="0" err="1"/>
              <a:t>int</a:t>
            </a:r>
            <a:r>
              <a:rPr lang="en-US" altLang="zh-CN" sz="1350" b="0" dirty="0"/>
              <a:t> &gt; </a:t>
            </a:r>
            <a:r>
              <a:rPr lang="en-US" altLang="zh-CN" sz="1350" b="0" dirty="0" err="1"/>
              <a:t>iset</a:t>
            </a:r>
            <a:r>
              <a:rPr lang="en-US" altLang="zh-CN" sz="1350" b="0" dirty="0"/>
              <a:t>; // set of unique integer numbers </a:t>
            </a:r>
            <a:endParaRPr lang="en-US" altLang="zh-CN" sz="1350" b="0" dirty="0"/>
          </a:p>
          <a:p>
            <a:pPr>
              <a:lnSpc>
                <a:spcPct val="80000"/>
              </a:lnSpc>
              <a:buFontTx/>
              <a:buNone/>
              <a:defRPr/>
            </a:pPr>
            <a:r>
              <a:rPr lang="en-US" altLang="zh-CN" sz="1350" b="0" dirty="0"/>
              <a:t>     </a:t>
            </a:r>
            <a:r>
              <a:rPr lang="en-US" altLang="zh-CN" sz="1350" b="0" dirty="0" err="1"/>
              <a:t>iset.insert</a:t>
            </a:r>
            <a:r>
              <a:rPr lang="en-US" altLang="zh-CN" sz="1350" b="0" dirty="0"/>
              <a:t>( 11 ); // populate set with some values </a:t>
            </a:r>
            <a:endParaRPr lang="en-US" altLang="zh-CN" sz="1350" b="0" dirty="0"/>
          </a:p>
          <a:p>
            <a:pPr>
              <a:lnSpc>
                <a:spcPct val="80000"/>
              </a:lnSpc>
              <a:buFontTx/>
              <a:buNone/>
              <a:defRPr/>
            </a:pPr>
            <a:r>
              <a:rPr lang="en-US" altLang="zh-CN" sz="1350" b="0" dirty="0"/>
              <a:t>     </a:t>
            </a:r>
            <a:r>
              <a:rPr lang="en-US" altLang="zh-CN" sz="1350" b="0" dirty="0" err="1"/>
              <a:t>iset.insert</a:t>
            </a:r>
            <a:r>
              <a:rPr lang="en-US" altLang="zh-CN" sz="1350" b="0" dirty="0"/>
              <a:t>( -11 ); </a:t>
            </a:r>
            <a:endParaRPr lang="en-US" altLang="zh-CN" sz="1350" b="0" dirty="0"/>
          </a:p>
          <a:p>
            <a:pPr>
              <a:lnSpc>
                <a:spcPct val="80000"/>
              </a:lnSpc>
              <a:buFontTx/>
              <a:buNone/>
              <a:defRPr/>
            </a:pPr>
            <a:r>
              <a:rPr lang="en-US" altLang="zh-CN" sz="1350" b="0" dirty="0"/>
              <a:t>     </a:t>
            </a:r>
            <a:r>
              <a:rPr lang="en-US" altLang="zh-CN" sz="1350" b="0" dirty="0" err="1"/>
              <a:t>iset.insert</a:t>
            </a:r>
            <a:r>
              <a:rPr lang="en-US" altLang="zh-CN" sz="1350" b="0" dirty="0"/>
              <a:t>( 55 ); </a:t>
            </a:r>
            <a:endParaRPr lang="en-US" altLang="zh-CN" sz="1350" b="0" dirty="0"/>
          </a:p>
          <a:p>
            <a:pPr>
              <a:lnSpc>
                <a:spcPct val="80000"/>
              </a:lnSpc>
              <a:buFontTx/>
              <a:buNone/>
              <a:defRPr/>
            </a:pPr>
            <a:r>
              <a:rPr lang="en-US" altLang="zh-CN" sz="1350" b="0" dirty="0"/>
              <a:t>     </a:t>
            </a:r>
            <a:r>
              <a:rPr lang="en-US" altLang="zh-CN" sz="1350" b="0" dirty="0" err="1"/>
              <a:t>iset.insert</a:t>
            </a:r>
            <a:r>
              <a:rPr lang="en-US" altLang="zh-CN" sz="1350" b="0" dirty="0"/>
              <a:t>( 22 ); </a:t>
            </a:r>
            <a:endParaRPr lang="en-US" altLang="zh-CN" sz="1350" b="0" dirty="0"/>
          </a:p>
          <a:p>
            <a:pPr>
              <a:lnSpc>
                <a:spcPct val="80000"/>
              </a:lnSpc>
              <a:buFontTx/>
              <a:buNone/>
              <a:defRPr/>
            </a:pPr>
            <a:r>
              <a:rPr lang="en-US" altLang="zh-CN" sz="1350" b="0" dirty="0"/>
              <a:t>     </a:t>
            </a:r>
            <a:r>
              <a:rPr lang="en-US" altLang="zh-CN" sz="1350" b="0" dirty="0" err="1"/>
              <a:t>iset.insert</a:t>
            </a:r>
            <a:r>
              <a:rPr lang="en-US" altLang="zh-CN" sz="1350" b="0" dirty="0"/>
              <a:t>( 22 ); </a:t>
            </a:r>
            <a:endParaRPr lang="en-US" altLang="zh-CN" sz="1350" b="0" dirty="0"/>
          </a:p>
          <a:p>
            <a:pPr>
              <a:lnSpc>
                <a:spcPct val="80000"/>
              </a:lnSpc>
              <a:buFontTx/>
              <a:buNone/>
              <a:defRPr/>
            </a:pPr>
            <a:r>
              <a:rPr lang="en-US" altLang="zh-CN" sz="1350" b="0" dirty="0"/>
              <a:t>    if ( </a:t>
            </a:r>
            <a:r>
              <a:rPr lang="en-US" altLang="zh-CN" sz="1350" b="0" dirty="0" err="1"/>
              <a:t>iset.find</a:t>
            </a:r>
            <a:r>
              <a:rPr lang="en-US" altLang="zh-CN" sz="1350" b="0" dirty="0"/>
              <a:t>( 55 ) != </a:t>
            </a:r>
            <a:r>
              <a:rPr lang="en-US" altLang="zh-CN" sz="1350" b="0" dirty="0" err="1"/>
              <a:t>iset.end</a:t>
            </a:r>
            <a:r>
              <a:rPr lang="en-US" altLang="zh-CN" sz="1350" b="0" dirty="0"/>
              <a:t>() ) </a:t>
            </a:r>
            <a:endParaRPr lang="en-US" altLang="zh-CN" sz="1350" b="0" dirty="0"/>
          </a:p>
          <a:p>
            <a:pPr>
              <a:lnSpc>
                <a:spcPct val="80000"/>
              </a:lnSpc>
              <a:buFontTx/>
              <a:buNone/>
              <a:defRPr/>
            </a:pPr>
            <a:r>
              <a:rPr lang="en-US" altLang="zh-CN" sz="1350" b="0" dirty="0"/>
              <a:t>     { // is value already stored? </a:t>
            </a:r>
            <a:endParaRPr lang="en-US" altLang="zh-CN" sz="1350" b="0" dirty="0"/>
          </a:p>
          <a:p>
            <a:pPr>
              <a:lnSpc>
                <a:spcPct val="80000"/>
              </a:lnSpc>
              <a:buFontTx/>
              <a:buNone/>
              <a:defRPr/>
            </a:pPr>
            <a:r>
              <a:rPr lang="en-US" altLang="zh-CN" sz="1350" b="0" dirty="0"/>
              <a:t>              </a:t>
            </a:r>
            <a:r>
              <a:rPr lang="en-US" altLang="zh-CN" sz="1350" b="0" dirty="0" err="1"/>
              <a:t>iset.insert</a:t>
            </a:r>
            <a:r>
              <a:rPr lang="en-US" altLang="zh-CN" sz="1350" b="0" dirty="0"/>
              <a:t>( 55 ); </a:t>
            </a:r>
            <a:endParaRPr lang="en-US" altLang="zh-CN" sz="1350" b="0" dirty="0"/>
          </a:p>
          <a:p>
            <a:pPr>
              <a:lnSpc>
                <a:spcPct val="80000"/>
              </a:lnSpc>
              <a:buFontTx/>
              <a:buNone/>
              <a:defRPr/>
            </a:pPr>
            <a:r>
              <a:rPr lang="en-US" altLang="zh-CN" sz="1350" b="0" dirty="0"/>
              <a:t>      } </a:t>
            </a:r>
            <a:endParaRPr lang="en-US" altLang="zh-CN" sz="1350" b="0" dirty="0"/>
          </a:p>
          <a:p>
            <a:pPr>
              <a:lnSpc>
                <a:spcPct val="80000"/>
              </a:lnSpc>
              <a:buFontTx/>
              <a:buNone/>
              <a:defRPr/>
            </a:pPr>
            <a:r>
              <a:rPr lang="en-US" altLang="zh-CN" sz="1350" b="0" dirty="0"/>
              <a:t>       assert( </a:t>
            </a:r>
            <a:r>
              <a:rPr lang="en-US" altLang="zh-CN" sz="1350" b="0" dirty="0" err="1"/>
              <a:t>iset.size</a:t>
            </a:r>
            <a:r>
              <a:rPr lang="en-US" altLang="zh-CN" sz="1350" b="0" dirty="0"/>
              <a:t>() == 4 ); // sanity check :-) </a:t>
            </a:r>
            <a:endParaRPr lang="en-US" altLang="zh-CN" sz="1350" b="0" dirty="0"/>
          </a:p>
          <a:p>
            <a:pPr>
              <a:lnSpc>
                <a:spcPct val="80000"/>
              </a:lnSpc>
              <a:buFontTx/>
              <a:buNone/>
              <a:defRPr/>
            </a:pPr>
            <a:r>
              <a:rPr lang="en-US" altLang="zh-CN" sz="1350" b="0" dirty="0"/>
              <a:t>        set&lt; </a:t>
            </a:r>
            <a:r>
              <a:rPr lang="en-US" altLang="zh-CN" sz="1350" b="0" dirty="0" err="1"/>
              <a:t>int</a:t>
            </a:r>
            <a:r>
              <a:rPr lang="en-US" altLang="zh-CN" sz="1350" b="0" dirty="0"/>
              <a:t> &gt;::iterator it; </a:t>
            </a:r>
            <a:endParaRPr lang="en-US" altLang="zh-CN" sz="1350" b="0" dirty="0"/>
          </a:p>
          <a:p>
            <a:pPr>
              <a:lnSpc>
                <a:spcPct val="80000"/>
              </a:lnSpc>
              <a:buFontTx/>
              <a:buNone/>
              <a:defRPr/>
            </a:pPr>
            <a:r>
              <a:rPr lang="en-US" altLang="zh-CN" sz="1350" b="0" dirty="0"/>
              <a:t>         for ( it = </a:t>
            </a:r>
            <a:r>
              <a:rPr lang="en-US" altLang="zh-CN" sz="1350" b="0" dirty="0" err="1"/>
              <a:t>iset.begin</a:t>
            </a:r>
            <a:r>
              <a:rPr lang="en-US" altLang="zh-CN" sz="1350" b="0" dirty="0"/>
              <a:t>(); it != </a:t>
            </a:r>
            <a:r>
              <a:rPr lang="en-US" altLang="zh-CN" sz="1350" b="0" dirty="0" err="1"/>
              <a:t>iset.end</a:t>
            </a:r>
            <a:r>
              <a:rPr lang="en-US" altLang="zh-CN" sz="1350" b="0" dirty="0"/>
              <a:t>(); it++ ) </a:t>
            </a:r>
            <a:endParaRPr lang="en-US" altLang="zh-CN" sz="1350" b="0" dirty="0"/>
          </a:p>
          <a:p>
            <a:pPr>
              <a:lnSpc>
                <a:spcPct val="80000"/>
              </a:lnSpc>
              <a:buFontTx/>
              <a:buNone/>
              <a:defRPr/>
            </a:pPr>
            <a:r>
              <a:rPr lang="en-US" altLang="zh-CN" sz="1350" b="0" dirty="0"/>
              <a:t>                </a:t>
            </a:r>
            <a:r>
              <a:rPr lang="en-US" altLang="zh-CN" sz="1350" b="0" dirty="0" err="1"/>
              <a:t>cout</a:t>
            </a:r>
            <a:r>
              <a:rPr lang="en-US" altLang="zh-CN" sz="1350" b="0" dirty="0"/>
              <a:t> &lt;&lt; " " &lt;&lt; *it; </a:t>
            </a:r>
            <a:endParaRPr lang="en-US" altLang="zh-CN" sz="1350" b="0" dirty="0"/>
          </a:p>
          <a:p>
            <a:pPr>
              <a:lnSpc>
                <a:spcPct val="80000"/>
              </a:lnSpc>
              <a:buFontTx/>
              <a:buNone/>
              <a:defRPr/>
            </a:pPr>
            <a:r>
              <a:rPr lang="en-US" altLang="zh-CN" sz="1350" b="0" dirty="0"/>
              <a:t>           return 0; </a:t>
            </a:r>
            <a:endParaRPr lang="en-US" altLang="zh-CN" sz="1350" b="0" dirty="0"/>
          </a:p>
          <a:p>
            <a:pPr>
              <a:lnSpc>
                <a:spcPct val="80000"/>
              </a:lnSpc>
              <a:buFontTx/>
              <a:buNone/>
              <a:defRPr/>
            </a:pPr>
            <a:r>
              <a:rPr lang="en-US" altLang="zh-CN" sz="1350" b="0" dirty="0"/>
              <a:t>}                                     </a:t>
            </a:r>
            <a:r>
              <a:rPr lang="en-US" altLang="zh-CN" sz="1350" dirty="0">
                <a:solidFill>
                  <a:schemeClr val="bg2"/>
                </a:solidFill>
              </a:rPr>
              <a:t>// Output: -11 11 22 55 </a:t>
            </a:r>
            <a:br>
              <a:rPr lang="en-US" altLang="zh-CN" sz="1350" dirty="0">
                <a:solidFill>
                  <a:schemeClr val="bg2"/>
                </a:solidFill>
              </a:rPr>
            </a:br>
            <a:endParaRPr lang="en-US" altLang="zh-CN" sz="1350" kern="0" dirty="0">
              <a:solidFill>
                <a:schemeClr val="bg2"/>
              </a:solidFill>
            </a:endParaRPr>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83879" y="16072"/>
            <a:ext cx="3969076"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Rockwell" panose="02060603020205020403" pitchFamily="18" charset="0"/>
                <a:ea typeface="微软雅黑" panose="020B0503020204020204" pitchFamily="34" charset="-122"/>
              </a:rPr>
              <a:t>例</a:t>
            </a:r>
            <a:r>
              <a:rPr lang="en-US" altLang="zh-CN" sz="2400" dirty="0">
                <a:latin typeface="Rockwell" panose="02060603020205020403" pitchFamily="18" charset="0"/>
                <a:ea typeface="微软雅黑" panose="020B0503020204020204" pitchFamily="34" charset="-122"/>
              </a:rPr>
              <a:t>9.</a:t>
            </a:r>
            <a:r>
              <a:rPr lang="zh-CN" altLang="en-US" sz="2400" kern="0" dirty="0"/>
              <a:t>集合</a:t>
            </a:r>
            <a:r>
              <a:rPr lang="en-US" altLang="zh-CN" sz="2700" kern="0" dirty="0"/>
              <a:t>multiset</a:t>
            </a:r>
            <a:r>
              <a:rPr lang="zh-CN" altLang="en-US" sz="2400" kern="0" dirty="0"/>
              <a:t>实例</a:t>
            </a:r>
            <a:endParaRPr lang="zh-CN" altLang="en-US" sz="240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483880" y="465632"/>
            <a:ext cx="3996479" cy="426596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750" b="0" dirty="0"/>
              <a:t>#include &lt;</a:t>
            </a:r>
            <a:r>
              <a:rPr lang="en-US" altLang="zh-CN" sz="750" b="0" dirty="0" err="1"/>
              <a:t>iostream</a:t>
            </a:r>
            <a:r>
              <a:rPr lang="en-US" altLang="zh-CN" sz="750" b="0" dirty="0"/>
              <a:t>&gt;</a:t>
            </a:r>
            <a:endParaRPr lang="en-US" altLang="zh-CN" sz="750" b="0" dirty="0"/>
          </a:p>
          <a:p>
            <a:pPr marL="0" indent="0">
              <a:buNone/>
            </a:pPr>
            <a:r>
              <a:rPr lang="en-US" altLang="zh-CN" sz="750" b="0" dirty="0"/>
              <a:t>#include &lt;set&gt; //</a:t>
            </a:r>
            <a:r>
              <a:rPr lang="zh-CN" altLang="en-US" sz="750" b="0" dirty="0"/>
              <a:t>使用</a:t>
            </a:r>
            <a:r>
              <a:rPr lang="en-US" altLang="zh-CN" sz="750" b="0" dirty="0"/>
              <a:t>multiset</a:t>
            </a:r>
            <a:r>
              <a:rPr lang="zh-CN" altLang="en-US" sz="750" b="0" dirty="0"/>
              <a:t>须包含此头文件</a:t>
            </a:r>
            <a:endParaRPr lang="zh-CN" altLang="en-US" sz="750" b="0" dirty="0"/>
          </a:p>
          <a:p>
            <a:pPr marL="0" indent="0">
              <a:buNone/>
            </a:pPr>
            <a:r>
              <a:rPr lang="en-US" altLang="zh-CN" sz="750" dirty="0"/>
              <a:t>using</a:t>
            </a:r>
            <a:r>
              <a:rPr lang="en-US" altLang="zh-CN" sz="750" b="0" dirty="0"/>
              <a:t> </a:t>
            </a:r>
            <a:r>
              <a:rPr lang="en-US" altLang="zh-CN" sz="750" dirty="0"/>
              <a:t>namespace</a:t>
            </a:r>
            <a:r>
              <a:rPr lang="en-US" altLang="zh-CN" sz="750" b="0" dirty="0"/>
              <a:t> </a:t>
            </a:r>
            <a:r>
              <a:rPr lang="en-US" altLang="zh-CN" sz="750" b="0" dirty="0" err="1"/>
              <a:t>std</a:t>
            </a:r>
            <a:r>
              <a:rPr lang="en-US" altLang="zh-CN" sz="750" b="0" dirty="0"/>
              <a:t>;</a:t>
            </a:r>
            <a:endParaRPr lang="en-US" altLang="zh-CN" sz="750" b="0" dirty="0"/>
          </a:p>
          <a:p>
            <a:pPr marL="0" indent="0">
              <a:buNone/>
            </a:pPr>
            <a:r>
              <a:rPr lang="en-US" altLang="zh-CN" sz="750" dirty="0"/>
              <a:t>template</a:t>
            </a:r>
            <a:r>
              <a:rPr lang="en-US" altLang="zh-CN" sz="750" b="0" dirty="0"/>
              <a:t> &lt;</a:t>
            </a:r>
            <a:r>
              <a:rPr lang="en-US" altLang="zh-CN" sz="750" dirty="0"/>
              <a:t>class</a:t>
            </a:r>
            <a:r>
              <a:rPr lang="en-US" altLang="zh-CN" sz="750" b="0" dirty="0"/>
              <a:t> T&gt;</a:t>
            </a:r>
            <a:endParaRPr lang="en-US" altLang="zh-CN" sz="750" b="0" dirty="0"/>
          </a:p>
          <a:p>
            <a:pPr marL="0" indent="0">
              <a:buNone/>
            </a:pPr>
            <a:r>
              <a:rPr lang="en-US" altLang="zh-CN" sz="750" b="0" dirty="0"/>
              <a:t>void Print(T first, T last)</a:t>
            </a:r>
            <a:endParaRPr lang="en-US" altLang="zh-CN" sz="750" b="0" dirty="0"/>
          </a:p>
          <a:p>
            <a:pPr marL="0" indent="0">
              <a:buNone/>
            </a:pPr>
            <a:r>
              <a:rPr lang="en-US" altLang="zh-CN" sz="750" b="0" dirty="0"/>
              <a:t>{</a:t>
            </a:r>
            <a:endParaRPr lang="en-US" altLang="zh-CN" sz="750" b="0" dirty="0"/>
          </a:p>
          <a:p>
            <a:pPr marL="0" indent="0">
              <a:buNone/>
            </a:pPr>
            <a:r>
              <a:rPr lang="en-US" altLang="zh-CN" sz="750" dirty="0"/>
              <a:t>for</a:t>
            </a:r>
            <a:r>
              <a:rPr lang="en-US" altLang="zh-CN" sz="750" b="0" dirty="0"/>
              <a:t> (; first != last; ++first)</a:t>
            </a:r>
            <a:endParaRPr lang="en-US" altLang="zh-CN" sz="750" b="0" dirty="0"/>
          </a:p>
          <a:p>
            <a:pPr marL="0" indent="0">
              <a:buNone/>
            </a:pPr>
            <a:r>
              <a:rPr lang="en-US" altLang="zh-CN" sz="750" b="0" dirty="0" err="1"/>
              <a:t>cout</a:t>
            </a:r>
            <a:r>
              <a:rPr lang="en-US" altLang="zh-CN" sz="750" b="0" dirty="0"/>
              <a:t> &lt;&lt; *first &lt;&lt; " ";</a:t>
            </a:r>
            <a:endParaRPr lang="en-US" altLang="zh-CN" sz="750" b="0" dirty="0"/>
          </a:p>
          <a:p>
            <a:pPr marL="0" indent="0">
              <a:buNone/>
            </a:pPr>
            <a:r>
              <a:rPr lang="en-US" altLang="zh-CN" sz="750" b="0" dirty="0" err="1"/>
              <a:t>cout</a:t>
            </a:r>
            <a:r>
              <a:rPr lang="en-US" altLang="zh-CN" sz="750" b="0" dirty="0"/>
              <a:t> &lt;&lt; </a:t>
            </a:r>
            <a:r>
              <a:rPr lang="en-US" altLang="zh-CN" sz="750" b="0" dirty="0" err="1"/>
              <a:t>endl</a:t>
            </a:r>
            <a:r>
              <a:rPr lang="en-US" altLang="zh-CN" sz="750" b="0" dirty="0"/>
              <a:t>;</a:t>
            </a:r>
            <a:endParaRPr lang="en-US" altLang="zh-CN" sz="750" b="0" dirty="0"/>
          </a:p>
          <a:p>
            <a:pPr marL="0" indent="0">
              <a:buNone/>
            </a:pPr>
            <a:r>
              <a:rPr lang="en-US" altLang="zh-CN" sz="750" b="0" dirty="0"/>
              <a:t>}</a:t>
            </a:r>
            <a:endParaRPr lang="en-US" altLang="zh-CN" sz="750" b="0" dirty="0"/>
          </a:p>
          <a:p>
            <a:pPr marL="0" indent="0">
              <a:buNone/>
            </a:pPr>
            <a:r>
              <a:rPr lang="en-US" altLang="zh-CN" sz="750" dirty="0"/>
              <a:t>class</a:t>
            </a:r>
            <a:r>
              <a:rPr lang="en-US" altLang="zh-CN" sz="750" b="0" dirty="0"/>
              <a:t> A</a:t>
            </a:r>
            <a:endParaRPr lang="en-US" altLang="zh-CN" sz="750" b="0" dirty="0"/>
          </a:p>
          <a:p>
            <a:pPr marL="0" indent="0">
              <a:buNone/>
            </a:pPr>
            <a:r>
              <a:rPr lang="en-US" altLang="zh-CN" sz="750" b="0" dirty="0"/>
              <a:t>{</a:t>
            </a:r>
            <a:endParaRPr lang="en-US" altLang="zh-CN" sz="750" b="0" dirty="0"/>
          </a:p>
          <a:p>
            <a:pPr marL="0" indent="0">
              <a:buNone/>
            </a:pPr>
            <a:r>
              <a:rPr lang="en-US" altLang="zh-CN" sz="750" dirty="0"/>
              <a:t>private</a:t>
            </a:r>
            <a:r>
              <a:rPr lang="en-US" altLang="zh-CN" sz="750" b="0" dirty="0"/>
              <a:t>:</a:t>
            </a:r>
            <a:endParaRPr lang="en-US" altLang="zh-CN" sz="750" b="0" dirty="0"/>
          </a:p>
          <a:p>
            <a:pPr marL="0" indent="0">
              <a:buNone/>
            </a:pPr>
            <a:r>
              <a:rPr lang="en-US" altLang="zh-CN" sz="750" b="0" dirty="0" err="1"/>
              <a:t>int</a:t>
            </a:r>
            <a:r>
              <a:rPr lang="en-US" altLang="zh-CN" sz="750" b="0" dirty="0"/>
              <a:t> n;</a:t>
            </a:r>
            <a:endParaRPr lang="en-US" altLang="zh-CN" sz="750" b="0" dirty="0"/>
          </a:p>
          <a:p>
            <a:pPr marL="0" indent="0">
              <a:buNone/>
            </a:pPr>
            <a:r>
              <a:rPr lang="en-US" altLang="zh-CN" sz="750" dirty="0"/>
              <a:t>public</a:t>
            </a:r>
            <a:r>
              <a:rPr lang="en-US" altLang="zh-CN" sz="750" b="0" dirty="0"/>
              <a:t>:</a:t>
            </a:r>
            <a:endParaRPr lang="en-US" altLang="zh-CN" sz="750" b="0" dirty="0"/>
          </a:p>
          <a:p>
            <a:pPr marL="0" indent="0">
              <a:buNone/>
            </a:pPr>
            <a:r>
              <a:rPr lang="en-US" altLang="zh-CN" sz="750" b="0" dirty="0"/>
              <a:t>A(</a:t>
            </a:r>
            <a:r>
              <a:rPr lang="en-US" altLang="zh-CN" sz="750" b="0" dirty="0" err="1"/>
              <a:t>int</a:t>
            </a:r>
            <a:r>
              <a:rPr lang="en-US" altLang="zh-CN" sz="750" b="0" dirty="0"/>
              <a:t> n_) { n = n_; }</a:t>
            </a:r>
            <a:endParaRPr lang="en-US" altLang="zh-CN" sz="750" b="0" dirty="0"/>
          </a:p>
          <a:p>
            <a:pPr marL="0" indent="0">
              <a:buNone/>
            </a:pPr>
            <a:r>
              <a:rPr lang="en-US" altLang="zh-CN" sz="750" dirty="0"/>
              <a:t>friend</a:t>
            </a:r>
            <a:r>
              <a:rPr lang="en-US" altLang="zh-CN" sz="750" b="0" dirty="0"/>
              <a:t> bool </a:t>
            </a:r>
            <a:r>
              <a:rPr lang="en-US" altLang="zh-CN" sz="750" dirty="0"/>
              <a:t>operator</a:t>
            </a:r>
            <a:r>
              <a:rPr lang="en-US" altLang="zh-CN" sz="750" b="0" dirty="0"/>
              <a:t> &lt; (</a:t>
            </a:r>
            <a:r>
              <a:rPr lang="en-US" altLang="zh-CN" sz="750" dirty="0" err="1"/>
              <a:t>const</a:t>
            </a:r>
            <a:r>
              <a:rPr lang="en-US" altLang="zh-CN" sz="750" b="0" dirty="0"/>
              <a:t> A &amp; a1, </a:t>
            </a:r>
            <a:r>
              <a:rPr lang="en-US" altLang="zh-CN" sz="750" dirty="0" err="1"/>
              <a:t>const</a:t>
            </a:r>
            <a:r>
              <a:rPr lang="en-US" altLang="zh-CN" sz="750" b="0" dirty="0"/>
              <a:t> A &amp; a2)</a:t>
            </a:r>
            <a:endParaRPr lang="en-US" altLang="zh-CN" sz="750" b="0" dirty="0"/>
          </a:p>
          <a:p>
            <a:pPr marL="0" indent="0">
              <a:buNone/>
            </a:pPr>
            <a:r>
              <a:rPr lang="en-US" altLang="zh-CN" sz="750" b="0" dirty="0"/>
              <a:t>{ </a:t>
            </a:r>
            <a:r>
              <a:rPr lang="en-US" altLang="zh-CN" sz="750" dirty="0"/>
              <a:t>return</a:t>
            </a:r>
            <a:r>
              <a:rPr lang="en-US" altLang="zh-CN" sz="750" b="0" dirty="0"/>
              <a:t> a1.n &lt; a2.n; }</a:t>
            </a:r>
            <a:endParaRPr lang="en-US" altLang="zh-CN" sz="750" b="0" dirty="0"/>
          </a:p>
          <a:p>
            <a:pPr marL="0" indent="0">
              <a:buNone/>
            </a:pPr>
            <a:r>
              <a:rPr lang="en-US" altLang="zh-CN" sz="750" dirty="0"/>
              <a:t>friend</a:t>
            </a:r>
            <a:r>
              <a:rPr lang="en-US" altLang="zh-CN" sz="750" b="0" dirty="0"/>
              <a:t> </a:t>
            </a:r>
            <a:r>
              <a:rPr lang="en-US" altLang="zh-CN" sz="750" b="0" dirty="0" err="1"/>
              <a:t>ostream</a:t>
            </a:r>
            <a:r>
              <a:rPr lang="en-US" altLang="zh-CN" sz="750" b="0" dirty="0"/>
              <a:t> &amp; </a:t>
            </a:r>
            <a:r>
              <a:rPr lang="en-US" altLang="zh-CN" sz="750" dirty="0"/>
              <a:t>operator</a:t>
            </a:r>
            <a:r>
              <a:rPr lang="en-US" altLang="zh-CN" sz="750" b="0" dirty="0"/>
              <a:t> &lt;&lt; (</a:t>
            </a:r>
            <a:r>
              <a:rPr lang="en-US" altLang="zh-CN" sz="750" b="0" dirty="0" err="1"/>
              <a:t>ostream</a:t>
            </a:r>
            <a:r>
              <a:rPr lang="en-US" altLang="zh-CN" sz="750" b="0" dirty="0"/>
              <a:t> &amp; o, </a:t>
            </a:r>
            <a:r>
              <a:rPr lang="en-US" altLang="zh-CN" sz="750" dirty="0" err="1"/>
              <a:t>const</a:t>
            </a:r>
            <a:r>
              <a:rPr lang="en-US" altLang="zh-CN" sz="750" b="0" dirty="0"/>
              <a:t> A &amp; a2)</a:t>
            </a:r>
            <a:endParaRPr lang="en-US" altLang="zh-CN" sz="750" b="0" dirty="0"/>
          </a:p>
          <a:p>
            <a:pPr marL="0" indent="0">
              <a:buNone/>
            </a:pPr>
            <a:r>
              <a:rPr lang="en-US" altLang="zh-CN" sz="750" b="0" dirty="0"/>
              <a:t>{ o &lt;&lt; a2.n; </a:t>
            </a:r>
            <a:r>
              <a:rPr lang="en-US" altLang="zh-CN" sz="750" dirty="0"/>
              <a:t>return</a:t>
            </a:r>
            <a:r>
              <a:rPr lang="en-US" altLang="zh-CN" sz="750" b="0" dirty="0"/>
              <a:t> o; }</a:t>
            </a:r>
            <a:endParaRPr lang="en-US" altLang="zh-CN" sz="750" b="0" dirty="0"/>
          </a:p>
          <a:p>
            <a:pPr marL="0" indent="0">
              <a:buNone/>
            </a:pPr>
            <a:r>
              <a:rPr lang="en-US" altLang="zh-CN" sz="750" dirty="0"/>
              <a:t>friend</a:t>
            </a:r>
            <a:r>
              <a:rPr lang="en-US" altLang="zh-CN" sz="750" b="0" dirty="0"/>
              <a:t> </a:t>
            </a:r>
            <a:r>
              <a:rPr lang="en-US" altLang="zh-CN" sz="750" dirty="0"/>
              <a:t>class</a:t>
            </a:r>
            <a:r>
              <a:rPr lang="en-US" altLang="zh-CN" sz="750" b="0" dirty="0"/>
              <a:t> </a:t>
            </a:r>
            <a:r>
              <a:rPr lang="en-US" altLang="zh-CN" sz="750" b="0" dirty="0" err="1"/>
              <a:t>MyLess</a:t>
            </a:r>
            <a:r>
              <a:rPr lang="en-US" altLang="zh-CN" sz="750" b="0" dirty="0"/>
              <a:t>;</a:t>
            </a:r>
            <a:endParaRPr lang="en-US" altLang="zh-CN" sz="750" b="0" dirty="0"/>
          </a:p>
          <a:p>
            <a:pPr marL="0" indent="0">
              <a:buNone/>
            </a:pPr>
            <a:r>
              <a:rPr lang="en-US" altLang="zh-CN" sz="750" b="0" dirty="0"/>
              <a:t>};</a:t>
            </a:r>
            <a:endParaRPr lang="en-US" altLang="zh-CN" sz="750" b="0" dirty="0"/>
          </a:p>
          <a:p>
            <a:pPr marL="0" indent="0">
              <a:buNone/>
            </a:pPr>
            <a:r>
              <a:rPr lang="en-US" altLang="zh-CN" sz="750" dirty="0"/>
              <a:t>class</a:t>
            </a:r>
            <a:r>
              <a:rPr lang="en-US" altLang="zh-CN" sz="750" b="0" dirty="0"/>
              <a:t> </a:t>
            </a:r>
            <a:r>
              <a:rPr lang="en-US" altLang="zh-CN" sz="750" b="0" dirty="0" err="1"/>
              <a:t>MyLess</a:t>
            </a:r>
            <a:endParaRPr lang="en-US" altLang="zh-CN" sz="750" b="0" dirty="0"/>
          </a:p>
          <a:p>
            <a:pPr marL="0" indent="0">
              <a:buNone/>
            </a:pPr>
            <a:r>
              <a:rPr lang="en-US" altLang="zh-CN" sz="750" b="0" dirty="0"/>
              <a:t>{</a:t>
            </a:r>
            <a:endParaRPr lang="en-US" altLang="zh-CN" sz="750" b="0" dirty="0"/>
          </a:p>
          <a:p>
            <a:pPr marL="0" indent="0">
              <a:buNone/>
            </a:pPr>
            <a:r>
              <a:rPr lang="en-US" altLang="zh-CN" sz="750" dirty="0"/>
              <a:t>public</a:t>
            </a:r>
            <a:r>
              <a:rPr lang="en-US" altLang="zh-CN" sz="750" b="0" dirty="0"/>
              <a:t>:</a:t>
            </a:r>
            <a:endParaRPr lang="en-US" altLang="zh-CN" sz="750" b="0" dirty="0"/>
          </a:p>
          <a:p>
            <a:pPr marL="0" indent="0">
              <a:buNone/>
            </a:pPr>
            <a:r>
              <a:rPr lang="en-US" altLang="zh-CN" sz="750" b="0" dirty="0"/>
              <a:t>bool </a:t>
            </a:r>
            <a:r>
              <a:rPr lang="en-US" altLang="zh-CN" sz="750" dirty="0"/>
              <a:t>operator</a:t>
            </a:r>
            <a:r>
              <a:rPr lang="en-US" altLang="zh-CN" sz="750" b="0" dirty="0"/>
              <a:t>() (</a:t>
            </a:r>
            <a:r>
              <a:rPr lang="en-US" altLang="zh-CN" sz="750" dirty="0" err="1"/>
              <a:t>const</a:t>
            </a:r>
            <a:r>
              <a:rPr lang="en-US" altLang="zh-CN" sz="750" b="0" dirty="0"/>
              <a:t> A &amp; a1, </a:t>
            </a:r>
            <a:r>
              <a:rPr lang="en-US" altLang="zh-CN" sz="750" dirty="0" err="1"/>
              <a:t>const</a:t>
            </a:r>
            <a:r>
              <a:rPr lang="en-US" altLang="zh-CN" sz="750" b="0" dirty="0"/>
              <a:t> A &amp; a2) //</a:t>
            </a:r>
            <a:r>
              <a:rPr lang="zh-CN" altLang="en-US" sz="750" b="0" dirty="0"/>
              <a:t>按个位数比较大小</a:t>
            </a:r>
            <a:endParaRPr lang="zh-CN" altLang="en-US" sz="750" b="0" dirty="0"/>
          </a:p>
          <a:p>
            <a:pPr marL="0" indent="0">
              <a:buNone/>
            </a:pPr>
            <a:r>
              <a:rPr lang="en-US" altLang="zh-CN" sz="750" b="0" dirty="0"/>
              <a:t>{</a:t>
            </a:r>
            <a:r>
              <a:rPr lang="zh-CN" altLang="en-US" sz="750" b="0" dirty="0"/>
              <a:t> </a:t>
            </a:r>
            <a:r>
              <a:rPr lang="en-US" altLang="zh-CN" sz="750" dirty="0"/>
              <a:t>return</a:t>
            </a:r>
            <a:r>
              <a:rPr lang="en-US" altLang="zh-CN" sz="750" b="0" dirty="0"/>
              <a:t> (a1.n % 10) &lt; (a2.n % 10); }</a:t>
            </a:r>
            <a:endParaRPr lang="en-US" altLang="zh-CN" sz="750" b="0" dirty="0"/>
          </a:p>
          <a:p>
            <a:pPr marL="0" indent="0">
              <a:buNone/>
            </a:pPr>
            <a:r>
              <a:rPr lang="en-US" altLang="zh-CN" sz="750" b="0" dirty="0"/>
              <a:t>};</a:t>
            </a:r>
            <a:endParaRPr lang="en-US" altLang="zh-CN" sz="750" b="0" dirty="0"/>
          </a:p>
          <a:p>
            <a:pPr marL="0" indent="0">
              <a:buNone/>
            </a:pPr>
            <a:r>
              <a:rPr lang="en-US" altLang="zh-CN" sz="750" dirty="0" err="1"/>
              <a:t>typedef</a:t>
            </a:r>
            <a:r>
              <a:rPr lang="en-US" altLang="zh-CN" sz="750" b="0" dirty="0"/>
              <a:t> multiset &lt;A&gt; MSET1; //MSET1 </a:t>
            </a:r>
            <a:r>
              <a:rPr lang="zh-CN" altLang="en-US" sz="750" b="0" dirty="0"/>
              <a:t>用“</a:t>
            </a:r>
            <a:r>
              <a:rPr lang="en-US" altLang="zh-CN" sz="750" b="0" dirty="0"/>
              <a:t>&lt;”</a:t>
            </a:r>
            <a:r>
              <a:rPr lang="zh-CN" altLang="en-US" sz="750" b="0" dirty="0"/>
              <a:t>运算符比较大小</a:t>
            </a:r>
            <a:endParaRPr lang="zh-CN" altLang="en-US" sz="750" b="0" dirty="0"/>
          </a:p>
          <a:p>
            <a:pPr marL="0" indent="0">
              <a:buNone/>
            </a:pPr>
            <a:r>
              <a:rPr lang="en-US" altLang="zh-CN" sz="750" dirty="0" err="1"/>
              <a:t>typedef</a:t>
            </a:r>
            <a:r>
              <a:rPr lang="en-US" altLang="zh-CN" sz="750" b="0" dirty="0"/>
              <a:t> multiset &lt;A, </a:t>
            </a:r>
            <a:r>
              <a:rPr lang="en-US" altLang="zh-CN" sz="750" b="0" dirty="0" err="1"/>
              <a:t>MyLess</a:t>
            </a:r>
            <a:r>
              <a:rPr lang="en-US" altLang="zh-CN" sz="750" b="0" dirty="0"/>
              <a:t>&gt; MSET2; //MSET2 </a:t>
            </a:r>
            <a:r>
              <a:rPr lang="zh-CN" altLang="en-US" sz="750" b="0" dirty="0"/>
              <a:t>用 </a:t>
            </a:r>
            <a:r>
              <a:rPr lang="en-US" altLang="zh-CN" sz="750" b="0" dirty="0" err="1"/>
              <a:t>MyLess</a:t>
            </a:r>
            <a:r>
              <a:rPr lang="en-US" altLang="zh-CN" sz="750" b="0" dirty="0"/>
              <a:t>::operator() </a:t>
            </a:r>
            <a:r>
              <a:rPr lang="zh-CN" altLang="en-US" sz="750" b="0" dirty="0"/>
              <a:t>比较大小</a:t>
            </a:r>
            <a:endParaRPr lang="zh-CN" altLang="en-US" sz="750" b="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83879" y="16072"/>
            <a:ext cx="3969076"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Rockwell" panose="02060603020205020403" pitchFamily="18" charset="0"/>
                <a:ea typeface="微软雅黑" panose="020B0503020204020204" pitchFamily="34" charset="-122"/>
              </a:rPr>
              <a:t>例</a:t>
            </a:r>
            <a:r>
              <a:rPr lang="en-US" altLang="zh-CN" sz="2400" dirty="0">
                <a:latin typeface="Rockwell" panose="02060603020205020403" pitchFamily="18" charset="0"/>
                <a:ea typeface="微软雅黑" panose="020B0503020204020204" pitchFamily="34" charset="-122"/>
              </a:rPr>
              <a:t>10.</a:t>
            </a:r>
            <a:r>
              <a:rPr lang="zh-CN" altLang="en-US" sz="2400" kern="0" dirty="0"/>
              <a:t>集合</a:t>
            </a:r>
            <a:r>
              <a:rPr lang="en-US" altLang="zh-CN" sz="2700" kern="0" dirty="0"/>
              <a:t>multiset</a:t>
            </a:r>
            <a:r>
              <a:rPr lang="zh-CN" altLang="en-US" sz="2400" kern="0" dirty="0"/>
              <a:t>实例</a:t>
            </a:r>
            <a:endParaRPr lang="zh-CN" altLang="en-US" sz="2400" dirty="0">
              <a:latin typeface="Rockwell" panose="02060603020205020403" pitchFamily="18" charset="0"/>
              <a:ea typeface="微软雅黑" panose="020B0503020204020204" pitchFamily="34" charset="-122"/>
            </a:endParaRPr>
          </a:p>
        </p:txBody>
      </p:sp>
      <p:sp>
        <p:nvSpPr>
          <p:cNvPr id="13" name="Rectangle 3"/>
          <p:cNvSpPr txBox="1">
            <a:spLocks noChangeArrowheads="1"/>
          </p:cNvSpPr>
          <p:nvPr/>
        </p:nvSpPr>
        <p:spPr bwMode="auto">
          <a:xfrm>
            <a:off x="4677840" y="579873"/>
            <a:ext cx="3996479" cy="426596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750" b="0" dirty="0" err="1"/>
              <a:t>int</a:t>
            </a:r>
            <a:r>
              <a:rPr lang="en-US" altLang="zh-CN" sz="750" b="0" dirty="0"/>
              <a:t> main()</a:t>
            </a:r>
            <a:endParaRPr lang="en-US" altLang="zh-CN" sz="750" b="0" dirty="0"/>
          </a:p>
          <a:p>
            <a:pPr marL="0" indent="0">
              <a:buNone/>
            </a:pPr>
            <a:r>
              <a:rPr lang="en-US" altLang="zh-CN" sz="750" b="0" dirty="0"/>
              <a:t>{</a:t>
            </a:r>
            <a:endParaRPr lang="en-US" altLang="zh-CN" sz="750" b="0" dirty="0"/>
          </a:p>
          <a:p>
            <a:pPr marL="0" indent="0">
              <a:buNone/>
            </a:pPr>
            <a:r>
              <a:rPr lang="en-US" altLang="zh-CN" sz="750" dirty="0" err="1"/>
              <a:t>const</a:t>
            </a:r>
            <a:r>
              <a:rPr lang="en-US" altLang="zh-CN" sz="750" b="0" dirty="0"/>
              <a:t> </a:t>
            </a:r>
            <a:r>
              <a:rPr lang="en-US" altLang="zh-CN" sz="750" b="0" dirty="0" err="1"/>
              <a:t>int</a:t>
            </a:r>
            <a:r>
              <a:rPr lang="en-US" altLang="zh-CN" sz="750" b="0" dirty="0"/>
              <a:t> SIZE = 6;</a:t>
            </a:r>
            <a:endParaRPr lang="en-US" altLang="zh-CN" sz="750" b="0" dirty="0"/>
          </a:p>
          <a:p>
            <a:pPr marL="0" indent="0">
              <a:buNone/>
            </a:pPr>
            <a:r>
              <a:rPr lang="en-US" altLang="zh-CN" sz="750" b="0" dirty="0"/>
              <a:t>A a[SIZE] = { 4, 22, 19, 8, 33, 40 };</a:t>
            </a:r>
            <a:endParaRPr lang="en-US" altLang="zh-CN" sz="750" b="0" dirty="0"/>
          </a:p>
          <a:p>
            <a:pPr marL="0" indent="0">
              <a:buNone/>
            </a:pPr>
            <a:r>
              <a:rPr lang="en-US" altLang="zh-CN" sz="750" b="0" dirty="0"/>
              <a:t>MSET1 m1;</a:t>
            </a:r>
            <a:endParaRPr lang="en-US" altLang="zh-CN" sz="750" b="0" dirty="0"/>
          </a:p>
          <a:p>
            <a:pPr marL="0" indent="0">
              <a:buNone/>
            </a:pPr>
            <a:r>
              <a:rPr lang="en-US" altLang="zh-CN" sz="750" b="0" dirty="0"/>
              <a:t>m1.insert(a, a + SIZE);</a:t>
            </a:r>
            <a:endParaRPr lang="en-US" altLang="zh-CN" sz="750" b="0" dirty="0"/>
          </a:p>
          <a:p>
            <a:pPr marL="0" indent="0">
              <a:buNone/>
            </a:pPr>
            <a:r>
              <a:rPr lang="en-US" altLang="zh-CN" sz="750" b="0" dirty="0"/>
              <a:t>m1.insert(22);</a:t>
            </a:r>
            <a:endParaRPr lang="en-US" altLang="zh-CN" sz="750" b="0" dirty="0"/>
          </a:p>
          <a:p>
            <a:pPr marL="0" indent="0">
              <a:buNone/>
            </a:pPr>
            <a:r>
              <a:rPr lang="en-US" altLang="zh-CN" sz="750" b="0" dirty="0" err="1"/>
              <a:t>cout</a:t>
            </a:r>
            <a:r>
              <a:rPr lang="en-US" altLang="zh-CN" sz="750" b="0" dirty="0"/>
              <a:t> &lt;&lt; "1)" &lt;&lt; m1.count(22) &lt;&lt; </a:t>
            </a:r>
            <a:r>
              <a:rPr lang="en-US" altLang="zh-CN" sz="750" b="0" dirty="0" err="1"/>
              <a:t>endl</a:t>
            </a:r>
            <a:r>
              <a:rPr lang="en-US" altLang="zh-CN" sz="750" b="0" dirty="0"/>
              <a:t>; //</a:t>
            </a:r>
            <a:r>
              <a:rPr lang="zh-CN" altLang="en-US" sz="750" b="0" dirty="0"/>
              <a:t>输出 </a:t>
            </a:r>
            <a:r>
              <a:rPr lang="en-US" altLang="zh-CN" sz="750" b="0" dirty="0"/>
              <a:t>1)2</a:t>
            </a:r>
            <a:endParaRPr lang="zh-CN" altLang="en-US" sz="750" b="0" dirty="0"/>
          </a:p>
          <a:p>
            <a:pPr marL="0" indent="0">
              <a:buNone/>
            </a:pPr>
            <a:r>
              <a:rPr lang="en-US" altLang="zh-CN" sz="750" b="0" dirty="0" err="1"/>
              <a:t>cout</a:t>
            </a:r>
            <a:r>
              <a:rPr lang="en-US" altLang="zh-CN" sz="750" b="0" dirty="0"/>
              <a:t> &lt;&lt; "2)"; Print(m1.begin(), m1.end()); //</a:t>
            </a:r>
            <a:r>
              <a:rPr lang="zh-CN" altLang="en-US" sz="750" b="0" dirty="0"/>
              <a:t>输出 </a:t>
            </a:r>
            <a:r>
              <a:rPr lang="en-US" altLang="zh-CN" sz="750" b="0" dirty="0"/>
              <a:t>2)4 8 19 22 22 33 40</a:t>
            </a:r>
            <a:endParaRPr lang="zh-CN" altLang="en-US" sz="750" b="0" dirty="0"/>
          </a:p>
          <a:p>
            <a:pPr marL="0" indent="0">
              <a:buNone/>
            </a:pPr>
            <a:r>
              <a:rPr lang="en-US" altLang="zh-CN" sz="750" b="0" dirty="0"/>
              <a:t>MSET1::iterator pp = m1.find(19);</a:t>
            </a:r>
            <a:endParaRPr lang="en-US" altLang="zh-CN" sz="750" b="0" dirty="0"/>
          </a:p>
          <a:p>
            <a:pPr marL="0" indent="0">
              <a:buNone/>
            </a:pPr>
            <a:r>
              <a:rPr lang="en-US" altLang="zh-CN" sz="750" dirty="0"/>
              <a:t>if</a:t>
            </a:r>
            <a:r>
              <a:rPr lang="en-US" altLang="zh-CN" sz="750" b="0" dirty="0"/>
              <a:t> (pp != m1.end()) //</a:t>
            </a:r>
            <a:r>
              <a:rPr lang="zh-CN" altLang="en-US" sz="750" b="0" dirty="0"/>
              <a:t>条件为真说明找到</a:t>
            </a:r>
            <a:endParaRPr lang="zh-CN" altLang="en-US" sz="750" b="0" dirty="0"/>
          </a:p>
          <a:p>
            <a:pPr marL="0" indent="0">
              <a:buNone/>
            </a:pPr>
            <a:r>
              <a:rPr lang="en-US" altLang="zh-CN" sz="750" b="0" dirty="0" err="1"/>
              <a:t>cout</a:t>
            </a:r>
            <a:r>
              <a:rPr lang="en-US" altLang="zh-CN" sz="750" b="0" dirty="0"/>
              <a:t> &lt;&lt; "found" &lt;&lt; </a:t>
            </a:r>
            <a:r>
              <a:rPr lang="en-US" altLang="zh-CN" sz="750" b="0" dirty="0" err="1"/>
              <a:t>endl</a:t>
            </a:r>
            <a:r>
              <a:rPr lang="en-US" altLang="zh-CN" sz="750" b="0" dirty="0"/>
              <a:t>; //</a:t>
            </a:r>
            <a:r>
              <a:rPr lang="zh-CN" altLang="en-US" sz="750" b="0" dirty="0"/>
              <a:t>本行会被执行，输出 </a:t>
            </a:r>
            <a:r>
              <a:rPr lang="en-US" altLang="zh-CN" sz="750" b="0" dirty="0"/>
              <a:t>found</a:t>
            </a:r>
            <a:endParaRPr lang="en-US" altLang="zh-CN" sz="750" b="0" dirty="0"/>
          </a:p>
          <a:p>
            <a:pPr marL="0" indent="0">
              <a:buNone/>
            </a:pPr>
            <a:r>
              <a:rPr lang="en-US" altLang="zh-CN" sz="750" b="0" dirty="0" err="1"/>
              <a:t>cout</a:t>
            </a:r>
            <a:r>
              <a:rPr lang="en-US" altLang="zh-CN" sz="750" b="0" dirty="0"/>
              <a:t> &lt;&lt; "3)"; </a:t>
            </a:r>
            <a:r>
              <a:rPr lang="en-US" altLang="zh-CN" sz="750" b="0" dirty="0" err="1"/>
              <a:t>cout</a:t>
            </a:r>
            <a:r>
              <a:rPr lang="en-US" altLang="zh-CN" sz="750" b="0" dirty="0"/>
              <a:t> &lt;&lt; *m1.lower_bound(22)</a:t>
            </a:r>
            <a:endParaRPr lang="en-US" altLang="zh-CN" sz="750" b="0" dirty="0"/>
          </a:p>
          <a:p>
            <a:pPr marL="0" indent="0">
              <a:buNone/>
            </a:pPr>
            <a:r>
              <a:rPr lang="en-US" altLang="zh-CN" sz="750" b="0" dirty="0"/>
              <a:t>&lt;&lt; "," &lt;&lt; *m1.upper_bound(22) &lt;&lt; </a:t>
            </a:r>
            <a:r>
              <a:rPr lang="en-US" altLang="zh-CN" sz="750" b="0" dirty="0" err="1"/>
              <a:t>endl</a:t>
            </a:r>
            <a:r>
              <a:rPr lang="en-US" altLang="zh-CN" sz="750" b="0" dirty="0"/>
              <a:t>; //</a:t>
            </a:r>
            <a:r>
              <a:rPr lang="zh-CN" altLang="en-US" sz="750" b="0" dirty="0"/>
              <a:t>输出 </a:t>
            </a:r>
            <a:r>
              <a:rPr lang="en-US" altLang="zh-CN" sz="750" b="0" dirty="0"/>
              <a:t>3)22,33</a:t>
            </a:r>
            <a:endParaRPr lang="zh-CN" altLang="en-US" sz="750" b="0" dirty="0"/>
          </a:p>
          <a:p>
            <a:pPr marL="0" indent="0">
              <a:buNone/>
            </a:pPr>
            <a:r>
              <a:rPr lang="en-US" altLang="zh-CN" sz="750" b="0" dirty="0"/>
              <a:t>pp = m1.erase(m1.lower_bound(22), m1.upper_bound(22));</a:t>
            </a:r>
            <a:endParaRPr lang="en-US" altLang="zh-CN" sz="750" b="0" dirty="0"/>
          </a:p>
          <a:p>
            <a:pPr marL="0" indent="0">
              <a:buNone/>
            </a:pPr>
            <a:r>
              <a:rPr lang="en-US" altLang="zh-CN" sz="750" b="0" dirty="0"/>
              <a:t>//pp</a:t>
            </a:r>
            <a:r>
              <a:rPr lang="zh-CN" altLang="en-US" sz="750" b="0" dirty="0"/>
              <a:t>指向被删元素的下一个元素</a:t>
            </a:r>
            <a:endParaRPr lang="zh-CN" altLang="en-US" sz="750" b="0" dirty="0"/>
          </a:p>
          <a:p>
            <a:pPr marL="0" indent="0">
              <a:buNone/>
            </a:pPr>
            <a:r>
              <a:rPr lang="en-US" altLang="zh-CN" sz="750" b="0" dirty="0" err="1"/>
              <a:t>cout</a:t>
            </a:r>
            <a:r>
              <a:rPr lang="en-US" altLang="zh-CN" sz="750" b="0" dirty="0"/>
              <a:t> &lt;&lt; "4)"; Print(m1.begin(), m1.end()); //</a:t>
            </a:r>
            <a:r>
              <a:rPr lang="zh-CN" altLang="en-US" sz="750" b="0" dirty="0"/>
              <a:t>输出 </a:t>
            </a:r>
            <a:r>
              <a:rPr lang="en-US" altLang="zh-CN" sz="750" b="0" dirty="0"/>
              <a:t>4)4 8 19 33 40</a:t>
            </a:r>
            <a:endParaRPr lang="zh-CN" altLang="en-US" sz="750" b="0" dirty="0"/>
          </a:p>
          <a:p>
            <a:pPr marL="0" indent="0">
              <a:buNone/>
            </a:pPr>
            <a:r>
              <a:rPr lang="en-US" altLang="zh-CN" sz="750" b="0" dirty="0" err="1"/>
              <a:t>cout</a:t>
            </a:r>
            <a:r>
              <a:rPr lang="en-US" altLang="zh-CN" sz="750" b="0" dirty="0"/>
              <a:t> &lt;&lt; "5)"; </a:t>
            </a:r>
            <a:r>
              <a:rPr lang="en-US" altLang="zh-CN" sz="750" b="0" dirty="0" err="1"/>
              <a:t>cout</a:t>
            </a:r>
            <a:r>
              <a:rPr lang="en-US" altLang="zh-CN" sz="750" b="0" dirty="0"/>
              <a:t> &lt;&lt; *pp &lt;&lt; </a:t>
            </a:r>
            <a:r>
              <a:rPr lang="en-US" altLang="zh-CN" sz="750" b="0" dirty="0" err="1"/>
              <a:t>endl</a:t>
            </a:r>
            <a:r>
              <a:rPr lang="en-US" altLang="zh-CN" sz="750" b="0" dirty="0"/>
              <a:t>; //</a:t>
            </a:r>
            <a:r>
              <a:rPr lang="zh-CN" altLang="en-US" sz="750" b="0" dirty="0"/>
              <a:t>输出 </a:t>
            </a:r>
            <a:r>
              <a:rPr lang="en-US" altLang="zh-CN" sz="750" b="0" dirty="0"/>
              <a:t>5)33</a:t>
            </a:r>
            <a:endParaRPr lang="zh-CN" altLang="en-US" sz="750" b="0" dirty="0"/>
          </a:p>
          <a:p>
            <a:pPr marL="0" indent="0">
              <a:buNone/>
            </a:pPr>
            <a:r>
              <a:rPr lang="en-US" altLang="zh-CN" sz="750" b="0" dirty="0"/>
              <a:t>MSET2 m2; //m2</a:t>
            </a:r>
            <a:r>
              <a:rPr lang="zh-CN" altLang="en-US" sz="750" b="0" dirty="0"/>
              <a:t>中的元素按</a:t>
            </a:r>
            <a:r>
              <a:rPr lang="en-US" altLang="zh-CN" sz="750" b="0" dirty="0"/>
              <a:t>n</a:t>
            </a:r>
            <a:r>
              <a:rPr lang="zh-CN" altLang="en-US" sz="750" b="0" dirty="0"/>
              <a:t>的个位数从小到大排序</a:t>
            </a:r>
            <a:endParaRPr lang="zh-CN" altLang="en-US" sz="750" b="0" dirty="0"/>
          </a:p>
          <a:p>
            <a:pPr marL="0" indent="0">
              <a:buNone/>
            </a:pPr>
            <a:r>
              <a:rPr lang="en-US" altLang="zh-CN" sz="750" b="0" dirty="0"/>
              <a:t>m2.insert(a, a + SIZE);</a:t>
            </a:r>
            <a:endParaRPr lang="en-US" altLang="zh-CN" sz="750" b="0" dirty="0"/>
          </a:p>
          <a:p>
            <a:pPr marL="0" indent="0">
              <a:buNone/>
            </a:pPr>
            <a:r>
              <a:rPr lang="en-US" altLang="zh-CN" sz="750" b="0" dirty="0" err="1"/>
              <a:t>cout</a:t>
            </a:r>
            <a:r>
              <a:rPr lang="en-US" altLang="zh-CN" sz="750" b="0" dirty="0"/>
              <a:t> &lt;&lt; "6)"; Print(m2.begin(), m2.end()); //</a:t>
            </a:r>
            <a:r>
              <a:rPr lang="zh-CN" altLang="en-US" sz="750" b="0" dirty="0"/>
              <a:t>输出 </a:t>
            </a:r>
            <a:r>
              <a:rPr lang="en-US" altLang="zh-CN" sz="750" b="0" dirty="0"/>
              <a:t>6)40 22 33 4 8 19</a:t>
            </a:r>
            <a:endParaRPr lang="zh-CN" altLang="en-US" sz="750" b="0" dirty="0"/>
          </a:p>
          <a:p>
            <a:pPr marL="0" indent="0">
              <a:buNone/>
            </a:pPr>
            <a:r>
              <a:rPr lang="en-US" altLang="zh-CN" sz="750" dirty="0"/>
              <a:t>return</a:t>
            </a:r>
            <a:r>
              <a:rPr lang="en-US" altLang="zh-CN" sz="750" b="0" dirty="0"/>
              <a:t> 0;</a:t>
            </a:r>
            <a:endParaRPr lang="en-US" altLang="zh-CN" sz="750" b="0" dirty="0"/>
          </a:p>
          <a:p>
            <a:pPr marL="0" indent="0">
              <a:buNone/>
            </a:pPr>
            <a:r>
              <a:rPr lang="en-US" altLang="zh-CN" sz="750" b="0" dirty="0"/>
              <a:t>}</a:t>
            </a:r>
            <a:endParaRPr lang="en-US" altLang="zh-CN" sz="750" b="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5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87297" y="682524"/>
            <a:ext cx="8906351" cy="359940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zh-CN" altLang="en-US" sz="1800" b="0" kern="0" dirty="0"/>
              <a:t>映射</a:t>
            </a:r>
            <a:r>
              <a:rPr lang="en-US" altLang="zh-CN" sz="1800" b="0" kern="0" dirty="0">
                <a:solidFill>
                  <a:srgbClr val="FF0000"/>
                </a:solidFill>
              </a:rPr>
              <a:t>map</a:t>
            </a:r>
            <a:r>
              <a:rPr lang="zh-CN" altLang="en-US" sz="1800" b="0" kern="0" dirty="0"/>
              <a:t>类定义了一个</a:t>
            </a:r>
            <a:r>
              <a:rPr lang="zh-CN" altLang="en-US" sz="1800" b="0" kern="0" dirty="0">
                <a:solidFill>
                  <a:srgbClr val="FF0000"/>
                </a:solidFill>
              </a:rPr>
              <a:t>关联容器</a:t>
            </a:r>
            <a:r>
              <a:rPr lang="zh-CN" altLang="en-US" sz="1800" b="0" kern="0" dirty="0"/>
              <a:t>，并且在容器中使用唯一的</a:t>
            </a:r>
            <a:r>
              <a:rPr lang="zh-CN" altLang="en-US" sz="1800" b="0" kern="0" dirty="0">
                <a:solidFill>
                  <a:srgbClr val="FF0000"/>
                </a:solidFill>
              </a:rPr>
              <a:t>关键字来映射相应的值</a:t>
            </a:r>
            <a:r>
              <a:rPr lang="zh-CN" altLang="en-US" sz="1800" b="0" kern="0" dirty="0"/>
              <a:t>。</a:t>
            </a:r>
            <a:endParaRPr lang="zh-CN" altLang="en-US" sz="1800" b="0" kern="0" dirty="0"/>
          </a:p>
          <a:p>
            <a:pPr>
              <a:defRPr/>
            </a:pPr>
            <a:r>
              <a:rPr lang="en-US" altLang="zh-CN" sz="1800" b="0" kern="0" dirty="0"/>
              <a:t>map</a:t>
            </a:r>
            <a:r>
              <a:rPr lang="zh-CN" altLang="en-US" sz="1800" b="0" kern="0" dirty="0"/>
              <a:t>类对象是一系列</a:t>
            </a:r>
            <a:r>
              <a:rPr lang="zh-CN" altLang="en-US" sz="1800" b="0" kern="0" dirty="0">
                <a:solidFill>
                  <a:srgbClr val="FF0000"/>
                </a:solidFill>
              </a:rPr>
              <a:t>关键字／值</a:t>
            </a:r>
            <a:r>
              <a:rPr lang="zh-CN" altLang="en-US" sz="1800" b="0" kern="0" dirty="0"/>
              <a:t>的</a:t>
            </a:r>
            <a:r>
              <a:rPr lang="zh-CN" altLang="en-US" sz="1800" b="0" kern="0" dirty="0">
                <a:solidFill>
                  <a:srgbClr val="FF0000"/>
                </a:solidFill>
              </a:rPr>
              <a:t>匹配对</a:t>
            </a:r>
            <a:r>
              <a:rPr lang="zh-CN" altLang="en-US" sz="1800" b="0" kern="0" dirty="0"/>
              <a:t>。</a:t>
            </a:r>
            <a:endParaRPr lang="zh-CN" altLang="en-US" sz="1800" b="0" kern="0" dirty="0"/>
          </a:p>
          <a:p>
            <a:pPr>
              <a:defRPr/>
            </a:pPr>
            <a:r>
              <a:rPr lang="en-US" altLang="zh-CN" sz="1800" b="0" kern="0" dirty="0"/>
              <a:t>map</a:t>
            </a:r>
            <a:r>
              <a:rPr lang="zh-CN" altLang="en-US" sz="1800" b="0" kern="0" dirty="0"/>
              <a:t>的功能在于：只要知道了一个值的</a:t>
            </a:r>
            <a:r>
              <a:rPr lang="zh-CN" altLang="en-US" sz="1800" b="0" kern="0" dirty="0">
                <a:solidFill>
                  <a:srgbClr val="FF0000"/>
                </a:solidFill>
              </a:rPr>
              <a:t>关键字</a:t>
            </a:r>
            <a:r>
              <a:rPr lang="zh-CN" altLang="en-US" sz="1800" b="0" kern="0" dirty="0"/>
              <a:t>，就可以找到这个</a:t>
            </a:r>
            <a:r>
              <a:rPr lang="zh-CN" altLang="en-US" sz="1800" b="0" kern="0" dirty="0">
                <a:solidFill>
                  <a:srgbClr val="FF0000"/>
                </a:solidFill>
              </a:rPr>
              <a:t>值</a:t>
            </a:r>
            <a:r>
              <a:rPr lang="zh-CN" altLang="en-US" sz="1800" b="0" kern="0" dirty="0"/>
              <a:t>。容器中的元素是按关键字排序的，并且不允许有多个元素的关键字相同。</a:t>
            </a:r>
            <a:endParaRPr lang="en-US" altLang="zh-CN" sz="1800" b="0" kern="0" dirty="0"/>
          </a:p>
          <a:p>
            <a:pPr>
              <a:defRPr/>
            </a:pPr>
            <a:r>
              <a:rPr lang="zh-CN" altLang="en-US" sz="2100" b="0" dirty="0"/>
              <a:t>要使用 </a:t>
            </a:r>
            <a:r>
              <a:rPr lang="en-US" altLang="zh-CN" sz="2100" b="0" dirty="0"/>
              <a:t>map</a:t>
            </a:r>
            <a:r>
              <a:rPr lang="zh-CN" altLang="en-US" sz="2100" b="0" dirty="0"/>
              <a:t>，必须包含头文件 </a:t>
            </a:r>
            <a:r>
              <a:rPr lang="en-US" altLang="zh-CN" sz="2100" b="0" dirty="0"/>
              <a:t>&lt;map&gt;</a:t>
            </a:r>
            <a:r>
              <a:rPr lang="zh-CN" altLang="en-US" sz="2100" b="0" dirty="0"/>
              <a:t>。</a:t>
            </a:r>
            <a:r>
              <a:rPr lang="en-US" altLang="zh-CN" sz="2100" b="0" dirty="0"/>
              <a:t>map </a:t>
            </a:r>
            <a:r>
              <a:rPr lang="zh-CN" altLang="en-US" sz="2100" b="0" dirty="0"/>
              <a:t>的定义如下：</a:t>
            </a:r>
            <a:endParaRPr lang="en-US" altLang="zh-CN" sz="2100" b="0" dirty="0"/>
          </a:p>
          <a:p>
            <a:pPr marL="0" indent="0">
              <a:buNone/>
              <a:defRPr/>
            </a:pPr>
            <a:r>
              <a:rPr lang="en-US" altLang="zh-CN" sz="1200" b="0" dirty="0">
                <a:solidFill>
                  <a:srgbClr val="FF0000"/>
                </a:solidFill>
              </a:rPr>
              <a:t>template &lt; class Key, class T, class </a:t>
            </a:r>
            <a:r>
              <a:rPr lang="en-US" altLang="zh-CN" sz="1200" b="0" dirty="0" err="1">
                <a:solidFill>
                  <a:srgbClr val="FF0000"/>
                </a:solidFill>
              </a:rPr>
              <a:t>Pred</a:t>
            </a:r>
            <a:r>
              <a:rPr lang="en-US" altLang="zh-CN" sz="1200" b="0" dirty="0">
                <a:solidFill>
                  <a:srgbClr val="FF0000"/>
                </a:solidFill>
              </a:rPr>
              <a:t> = less&lt;Key&gt;, class A = allocator&lt;T&gt; &gt;</a:t>
            </a:r>
            <a:br>
              <a:rPr lang="en-US" altLang="zh-CN" sz="1200" dirty="0">
                <a:solidFill>
                  <a:srgbClr val="FF0000"/>
                </a:solidFill>
              </a:rPr>
            </a:br>
            <a:r>
              <a:rPr lang="en-US" altLang="zh-CN" sz="1200" b="0" dirty="0">
                <a:solidFill>
                  <a:srgbClr val="FF0000"/>
                </a:solidFill>
              </a:rPr>
              <a:t>class map{</a:t>
            </a:r>
            <a:br>
              <a:rPr lang="en-US" altLang="zh-CN" sz="1200" dirty="0">
                <a:solidFill>
                  <a:srgbClr val="FF0000"/>
                </a:solidFill>
              </a:rPr>
            </a:br>
            <a:r>
              <a:rPr lang="en-US" altLang="zh-CN" sz="1200" b="0" dirty="0">
                <a:solidFill>
                  <a:srgbClr val="FF0000"/>
                </a:solidFill>
              </a:rPr>
              <a:t>    ...</a:t>
            </a:r>
            <a:br>
              <a:rPr lang="en-US" altLang="zh-CN" sz="1200" dirty="0">
                <a:solidFill>
                  <a:srgbClr val="FF0000"/>
                </a:solidFill>
              </a:rPr>
            </a:br>
            <a:r>
              <a:rPr lang="en-US" altLang="zh-CN" sz="1200" b="0" dirty="0">
                <a:solidFill>
                  <a:srgbClr val="FF0000"/>
                </a:solidFill>
              </a:rPr>
              <a:t>    </a:t>
            </a:r>
            <a:r>
              <a:rPr lang="en-US" altLang="zh-CN" sz="1200" b="0" dirty="0" err="1">
                <a:solidFill>
                  <a:srgbClr val="FF0000"/>
                </a:solidFill>
              </a:rPr>
              <a:t>typedef</a:t>
            </a:r>
            <a:r>
              <a:rPr lang="en-US" altLang="zh-CN" sz="1200" b="0" dirty="0">
                <a:solidFill>
                  <a:srgbClr val="FF0000"/>
                </a:solidFill>
              </a:rPr>
              <a:t> pair&lt; </a:t>
            </a:r>
            <a:r>
              <a:rPr lang="en-US" altLang="zh-CN" sz="1200" b="0" dirty="0" err="1">
                <a:solidFill>
                  <a:srgbClr val="FF0000"/>
                </a:solidFill>
              </a:rPr>
              <a:t>const</a:t>
            </a:r>
            <a:r>
              <a:rPr lang="en-US" altLang="zh-CN" sz="1200" b="0" dirty="0">
                <a:solidFill>
                  <a:srgbClr val="FF0000"/>
                </a:solidFill>
              </a:rPr>
              <a:t> Key, T &gt; </a:t>
            </a:r>
            <a:r>
              <a:rPr lang="en-US" altLang="zh-CN" sz="1200" b="0" dirty="0" err="1">
                <a:solidFill>
                  <a:srgbClr val="FF0000"/>
                </a:solidFill>
              </a:rPr>
              <a:t>value_type</a:t>
            </a:r>
            <a:r>
              <a:rPr lang="en-US" altLang="zh-CN" sz="1200" b="0" dirty="0">
                <a:solidFill>
                  <a:srgbClr val="FF0000"/>
                </a:solidFill>
              </a:rPr>
              <a:t>;</a:t>
            </a:r>
            <a:br>
              <a:rPr lang="en-US" altLang="zh-CN" sz="1200" dirty="0">
                <a:solidFill>
                  <a:srgbClr val="FF0000"/>
                </a:solidFill>
              </a:rPr>
            </a:br>
            <a:r>
              <a:rPr lang="en-US" altLang="zh-CN" sz="1200" b="0" dirty="0">
                <a:solidFill>
                  <a:srgbClr val="FF0000"/>
                </a:solidFill>
              </a:rPr>
              <a:t>    ...</a:t>
            </a:r>
            <a:br>
              <a:rPr lang="en-US" altLang="zh-CN" sz="1200" dirty="0">
                <a:solidFill>
                  <a:srgbClr val="FF0000"/>
                </a:solidFill>
              </a:rPr>
            </a:br>
            <a:r>
              <a:rPr lang="en-US" altLang="zh-CN" sz="1200" b="0" dirty="0">
                <a:solidFill>
                  <a:srgbClr val="FF0000"/>
                </a:solidFill>
              </a:rPr>
              <a:t>};</a:t>
            </a:r>
            <a:endParaRPr lang="zh-CN" altLang="en-US" sz="1800" b="0" kern="0" dirty="0">
              <a:solidFill>
                <a:srgbClr val="FF0000"/>
              </a:solidFill>
            </a:endParaRPr>
          </a:p>
          <a:p>
            <a:pPr>
              <a:defRPr/>
            </a:pPr>
            <a:r>
              <a:rPr lang="zh-CN" altLang="en-US" sz="1800" b="0" kern="0" dirty="0"/>
              <a:t>下面的实例程序通过实例化标准库中的</a:t>
            </a:r>
            <a:r>
              <a:rPr lang="en-US" altLang="zh-CN" sz="1800" b="0" kern="0" dirty="0"/>
              <a:t>map</a:t>
            </a:r>
            <a:r>
              <a:rPr lang="zh-CN" altLang="en-US" sz="1800" b="0" kern="0" dirty="0"/>
              <a:t>类模板映射建立了一些英文单词与其反义词的对应关系，利用这种对应系可以迅速查找到一个词的反义词。</a:t>
            </a:r>
            <a:endParaRPr lang="zh-CN" altLang="en-US" sz="1800" b="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3197900"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2"/>
            <a:ext cx="2835540"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latin typeface="Rockwell" panose="02060603020205020403" pitchFamily="18" charset="0"/>
                <a:ea typeface="微软雅黑" panose="020B0503020204020204" pitchFamily="34" charset="-122"/>
              </a:rPr>
              <a:t>5.</a:t>
            </a:r>
            <a:r>
              <a:rPr lang="zh-CN" altLang="en-US" sz="2400" kern="0" dirty="0"/>
              <a:t>映射 </a:t>
            </a:r>
            <a:r>
              <a:rPr lang="en-US" altLang="zh-CN" sz="2400" kern="0" dirty="0"/>
              <a:t>map,</a:t>
            </a:r>
            <a:r>
              <a:rPr lang="en-US" altLang="zh-CN" sz="1350" dirty="0"/>
              <a:t> </a:t>
            </a:r>
            <a:r>
              <a:rPr lang="en-US" altLang="zh-CN" sz="1350" dirty="0" err="1"/>
              <a:t>multimap</a:t>
            </a:r>
            <a:endParaRPr lang="en-US" altLang="zh-CN" sz="135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par>
                          <p:cTn id="39" fill="hold">
                            <p:stCondLst>
                              <p:cond delay="500"/>
                            </p:stCondLst>
                            <p:childTnLst>
                              <p:par>
                                <p:cTn id="40" presetID="45" presetClass="entr" presetSubtype="0" fill="hold" grpId="0" nodeType="afterEffect">
                                  <p:stCondLst>
                                    <p:cond delay="0"/>
                                  </p:stCondLst>
                                  <p:iterate type="lt">
                                    <p:tmPct val="10000"/>
                                  </p:iterate>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ppt_w</p:attrName>
                                        </p:attrNameLst>
                                      </p:cBhvr>
                                      <p:tavLst>
                                        <p:tav tm="0" fmla="#ppt_w*sin(2.5*pi*$)">
                                          <p:val>
                                            <p:fltVal val="0"/>
                                          </p:val>
                                        </p:tav>
                                        <p:tav tm="100000">
                                          <p:val>
                                            <p:fltVal val="1"/>
                                          </p:val>
                                        </p:tav>
                                      </p:tavLst>
                                    </p:anim>
                                    <p:anim calcmode="lin" valueType="num">
                                      <p:cBhvr>
                                        <p:cTn id="44" dur="1000" fill="hold"/>
                                        <p:tgtEl>
                                          <p:spTgt spid="12"/>
                                        </p:tgtEl>
                                        <p:attrNameLst>
                                          <p:attrName>ppt_h</p:attrName>
                                        </p:attrNameLst>
                                      </p:cBhvr>
                                      <p:tavLst>
                                        <p:tav tm="0">
                                          <p:val>
                                            <p:strVal val="#ppt_h"/>
                                          </p:val>
                                        </p:tav>
                                        <p:tav tm="100000">
                                          <p:val>
                                            <p:strVal val="#ppt_h"/>
                                          </p:val>
                                        </p:tav>
                                      </p:tavLst>
                                    </p:anim>
                                  </p:childTnLst>
                                </p:cTn>
                              </p:par>
                            </p:childTnLst>
                          </p:cTn>
                        </p:par>
                        <p:par>
                          <p:cTn id="45" fill="hold">
                            <p:stCondLst>
                              <p:cond delay="3200"/>
                            </p:stCondLst>
                            <p:childTnLst>
                              <p:par>
                                <p:cTn id="46" presetID="26" presetClass="emph" presetSubtype="0" fill="hold" grpId="1" nodeType="afterEffect">
                                  <p:stCondLst>
                                    <p:cond delay="0"/>
                                  </p:stCondLst>
                                  <p:iterate type="lt">
                                    <p:tmPct val="0"/>
                                  </p:iterate>
                                  <p:childTnLst>
                                    <p:animEffect transition="out" filter="fade">
                                      <p:cBhvr>
                                        <p:cTn id="47" dur="500" tmFilter="0, 0; .2, .5; .8, .5; 1, 0"/>
                                        <p:tgtEl>
                                          <p:spTgt spid="12"/>
                                        </p:tgtEl>
                                      </p:cBhvr>
                                    </p:animEffect>
                                    <p:animScale>
                                      <p:cBhvr>
                                        <p:cTn id="48"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build="p"/>
      <p:bldP spid="12" grpId="0"/>
      <p:bldP spid="12" grpId="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82797" y="506843"/>
            <a:ext cx="4091230" cy="462450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1350" b="0" kern="0" dirty="0"/>
              <a:t>// A map of word opposites, using strings.</a:t>
            </a:r>
            <a:endParaRPr lang="en-US" altLang="zh-CN" sz="1350" b="0" kern="0" dirty="0"/>
          </a:p>
          <a:p>
            <a:pPr>
              <a:lnSpc>
                <a:spcPct val="90000"/>
              </a:lnSpc>
              <a:buFontTx/>
              <a:buNone/>
              <a:defRPr/>
            </a:pPr>
            <a:r>
              <a:rPr lang="en-US" altLang="zh-CN" sz="1350" b="0" kern="0" dirty="0"/>
              <a:t>#include &lt;</a:t>
            </a:r>
            <a:r>
              <a:rPr lang="en-US" altLang="zh-CN" sz="1350" b="0" kern="0" dirty="0" err="1"/>
              <a:t>iostream</a:t>
            </a:r>
            <a:r>
              <a:rPr lang="en-US" altLang="zh-CN" sz="1350" b="0" kern="0" dirty="0"/>
              <a:t>&gt;</a:t>
            </a:r>
            <a:endParaRPr lang="en-US" altLang="zh-CN" sz="1350" b="0" kern="0" dirty="0"/>
          </a:p>
          <a:p>
            <a:pPr>
              <a:lnSpc>
                <a:spcPct val="90000"/>
              </a:lnSpc>
              <a:buFontTx/>
              <a:buNone/>
              <a:defRPr/>
            </a:pPr>
            <a:r>
              <a:rPr lang="en-US" altLang="zh-CN" sz="1350" b="0" kern="0" dirty="0"/>
              <a:t>#include &lt;map&gt;</a:t>
            </a:r>
            <a:endParaRPr lang="en-US" altLang="zh-CN" sz="1350" b="0" kern="0" dirty="0"/>
          </a:p>
          <a:p>
            <a:pPr>
              <a:lnSpc>
                <a:spcPct val="90000"/>
              </a:lnSpc>
              <a:buFontTx/>
              <a:buNone/>
              <a:defRPr/>
            </a:pPr>
            <a:r>
              <a:rPr lang="en-US" altLang="zh-CN" sz="1350" b="0" kern="0" dirty="0"/>
              <a:t>#include &lt;string&gt;</a:t>
            </a:r>
            <a:endParaRPr lang="en-US" altLang="zh-CN" sz="1350" b="0" kern="0" dirty="0"/>
          </a:p>
          <a:p>
            <a:pPr>
              <a:lnSpc>
                <a:spcPct val="90000"/>
              </a:lnSpc>
              <a:buFontTx/>
              <a:buNone/>
              <a:defRPr/>
            </a:pPr>
            <a:r>
              <a:rPr lang="en-US" altLang="zh-CN" sz="1350" b="0" kern="0" dirty="0"/>
              <a:t>using namespace </a:t>
            </a:r>
            <a:r>
              <a:rPr lang="en-US" altLang="zh-CN" sz="1350" b="0" kern="0" dirty="0" err="1"/>
              <a:t>std</a:t>
            </a:r>
            <a:r>
              <a:rPr lang="en-US" altLang="zh-CN" sz="1350" b="0" kern="0" dirty="0"/>
              <a:t>;</a:t>
            </a:r>
            <a:endParaRPr lang="en-US" altLang="zh-CN" sz="1350" b="0" kern="0" dirty="0"/>
          </a:p>
          <a:p>
            <a:pPr>
              <a:lnSpc>
                <a:spcPct val="90000"/>
              </a:lnSpc>
              <a:buFontTx/>
              <a:buNone/>
              <a:defRPr/>
            </a:pPr>
            <a:endParaRPr lang="en-US" altLang="zh-CN" sz="1350" b="0" kern="0" dirty="0"/>
          </a:p>
          <a:p>
            <a:pPr>
              <a:lnSpc>
                <a:spcPct val="90000"/>
              </a:lnSpc>
              <a:buFontTx/>
              <a:buNone/>
              <a:defRPr/>
            </a:pPr>
            <a:r>
              <a:rPr lang="en-US" altLang="zh-CN" sz="1350" b="0" kern="0" dirty="0" err="1"/>
              <a:t>int</a:t>
            </a:r>
            <a:r>
              <a:rPr lang="en-US" altLang="zh-CN" sz="1350" b="0" kern="0" dirty="0"/>
              <a:t> main( )</a:t>
            </a:r>
            <a:endParaRPr lang="en-US" altLang="zh-CN" sz="1350" b="0" kern="0" dirty="0"/>
          </a:p>
          <a:p>
            <a:pPr>
              <a:lnSpc>
                <a:spcPct val="90000"/>
              </a:lnSpc>
              <a:buFontTx/>
              <a:buNone/>
              <a:defRPr/>
            </a:pPr>
            <a:r>
              <a:rPr lang="en-US" altLang="zh-CN" sz="1350" b="0" kern="0" dirty="0"/>
              <a:t>{ </a:t>
            </a:r>
            <a:endParaRPr lang="en-US" altLang="zh-CN" sz="1350" b="0" kern="0" dirty="0"/>
          </a:p>
          <a:p>
            <a:pPr>
              <a:lnSpc>
                <a:spcPct val="90000"/>
              </a:lnSpc>
              <a:buFontTx/>
              <a:buNone/>
              <a:defRPr/>
            </a:pPr>
            <a:r>
              <a:rPr lang="en-US" altLang="zh-CN" sz="1350" b="0" kern="0" dirty="0"/>
              <a:t>    </a:t>
            </a:r>
            <a:r>
              <a:rPr lang="en-US" altLang="zh-CN" sz="1350" b="0" kern="0" dirty="0" err="1"/>
              <a:t>int</a:t>
            </a:r>
            <a:r>
              <a:rPr lang="en-US" altLang="zh-CN" sz="1350" b="0" kern="0" dirty="0"/>
              <a:t> </a:t>
            </a:r>
            <a:r>
              <a:rPr lang="en-US" altLang="zh-CN" sz="1350" b="0" kern="0" dirty="0" err="1"/>
              <a:t>i</a:t>
            </a:r>
            <a:r>
              <a:rPr lang="en-US" altLang="zh-CN" sz="1350" b="0" kern="0" dirty="0"/>
              <a:t>;</a:t>
            </a:r>
            <a:endParaRPr lang="en-US" altLang="zh-CN" sz="1350" b="0" kern="0" dirty="0"/>
          </a:p>
          <a:p>
            <a:pPr>
              <a:lnSpc>
                <a:spcPct val="90000"/>
              </a:lnSpc>
              <a:buFontTx/>
              <a:buNone/>
              <a:defRPr/>
            </a:pPr>
            <a:r>
              <a:rPr lang="en-US" altLang="zh-CN" sz="1350" b="0" kern="0" dirty="0"/>
              <a:t>    map&lt;string, string&gt; m;</a:t>
            </a:r>
            <a:endParaRPr lang="en-US" altLang="zh-CN" sz="1350" b="0" kern="0" dirty="0"/>
          </a:p>
          <a:p>
            <a:pPr>
              <a:lnSpc>
                <a:spcPct val="90000"/>
              </a:lnSpc>
              <a:buFontTx/>
              <a:buNone/>
              <a:defRPr/>
            </a:pPr>
            <a:endParaRPr lang="en-US" altLang="zh-CN" sz="1350" b="0" kern="0" dirty="0"/>
          </a:p>
          <a:p>
            <a:pPr>
              <a:lnSpc>
                <a:spcPct val="90000"/>
              </a:lnSpc>
              <a:buFontTx/>
              <a:buNone/>
              <a:defRPr/>
            </a:pPr>
            <a:r>
              <a:rPr lang="en-US" altLang="zh-CN" sz="1350" b="0" kern="0" dirty="0"/>
              <a:t>    </a:t>
            </a:r>
            <a:r>
              <a:rPr lang="en-US" altLang="zh-CN" sz="1350" b="0" kern="0" dirty="0" err="1"/>
              <a:t>m.insert</a:t>
            </a:r>
            <a:r>
              <a:rPr lang="en-US" altLang="zh-CN" sz="1350" b="0" kern="0" dirty="0"/>
              <a:t>(pair&lt;string, string&gt;("yes", "no"));</a:t>
            </a:r>
            <a:endParaRPr lang="en-US" altLang="zh-CN" sz="1350" b="0" kern="0" dirty="0"/>
          </a:p>
          <a:p>
            <a:pPr>
              <a:lnSpc>
                <a:spcPct val="90000"/>
              </a:lnSpc>
              <a:buFontTx/>
              <a:buNone/>
              <a:defRPr/>
            </a:pPr>
            <a:r>
              <a:rPr lang="en-US" altLang="zh-CN" sz="1350" b="0" kern="0" dirty="0"/>
              <a:t>    </a:t>
            </a:r>
            <a:r>
              <a:rPr lang="en-US" altLang="zh-CN" sz="1350" b="0" kern="0" dirty="0" err="1"/>
              <a:t>m.insert</a:t>
            </a:r>
            <a:r>
              <a:rPr lang="en-US" altLang="zh-CN" sz="1350" b="0" kern="0" dirty="0"/>
              <a:t>(pair&lt;string, string&gt;("up", "down"));</a:t>
            </a:r>
            <a:endParaRPr lang="en-US" altLang="zh-CN" sz="1350" b="0" kern="0" dirty="0"/>
          </a:p>
          <a:p>
            <a:pPr>
              <a:lnSpc>
                <a:spcPct val="90000"/>
              </a:lnSpc>
              <a:buFontTx/>
              <a:buNone/>
              <a:defRPr/>
            </a:pPr>
            <a:r>
              <a:rPr lang="en-US" altLang="zh-CN" sz="1350" b="0" kern="0" dirty="0"/>
              <a:t>    </a:t>
            </a:r>
            <a:r>
              <a:rPr lang="en-US" altLang="zh-CN" sz="1350" b="0" kern="0" dirty="0" err="1"/>
              <a:t>m.insert</a:t>
            </a:r>
            <a:r>
              <a:rPr lang="en-US" altLang="zh-CN" sz="1350" b="0" kern="0" dirty="0"/>
              <a:t>(pair&lt;string, string&gt;("left", "right"));</a:t>
            </a:r>
            <a:endParaRPr lang="en-US" altLang="zh-CN" sz="1350" b="0" kern="0" dirty="0"/>
          </a:p>
          <a:p>
            <a:pPr>
              <a:lnSpc>
                <a:spcPct val="90000"/>
              </a:lnSpc>
              <a:buFontTx/>
              <a:buNone/>
              <a:defRPr/>
            </a:pPr>
            <a:r>
              <a:rPr lang="en-US" altLang="zh-CN" sz="1350" b="0" kern="0" dirty="0"/>
              <a:t>    </a:t>
            </a:r>
            <a:r>
              <a:rPr lang="en-US" altLang="zh-CN" sz="1350" b="0" kern="0" dirty="0" err="1"/>
              <a:t>m.insert</a:t>
            </a:r>
            <a:r>
              <a:rPr lang="en-US" altLang="zh-CN" sz="1350" b="0" kern="0" dirty="0"/>
              <a:t>(pair&lt;string, string&gt;("good", "bad"));  </a:t>
            </a:r>
            <a:endParaRPr lang="en-US" altLang="zh-CN" sz="1350" b="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83879" y="16072"/>
            <a:ext cx="3969076"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kern="0" dirty="0"/>
              <a:t>例</a:t>
            </a:r>
            <a:r>
              <a:rPr lang="en-US" altLang="zh-CN" sz="2400" kern="0" dirty="0"/>
              <a:t>11.</a:t>
            </a:r>
            <a:r>
              <a:rPr lang="zh-CN" altLang="en-US" sz="2400" kern="0" dirty="0"/>
              <a:t>映射</a:t>
            </a:r>
            <a:r>
              <a:rPr lang="en-US" altLang="zh-CN" sz="2400" kern="0" dirty="0"/>
              <a:t>map</a:t>
            </a:r>
            <a:r>
              <a:rPr lang="zh-CN" altLang="en-US" sz="2400" kern="0" dirty="0"/>
              <a:t>类实例</a:t>
            </a:r>
            <a:endParaRPr lang="zh-CN" altLang="en-US" sz="2400" dirty="0">
              <a:latin typeface="Rockwell" panose="02060603020205020403" pitchFamily="18" charset="0"/>
              <a:ea typeface="微软雅黑" panose="020B0503020204020204" pitchFamily="34" charset="-122"/>
            </a:endParaRPr>
          </a:p>
        </p:txBody>
      </p:sp>
      <p:sp>
        <p:nvSpPr>
          <p:cNvPr id="13" name="Rectangle 3"/>
          <p:cNvSpPr txBox="1">
            <a:spLocks noChangeArrowheads="1"/>
          </p:cNvSpPr>
          <p:nvPr/>
        </p:nvSpPr>
        <p:spPr bwMode="auto">
          <a:xfrm>
            <a:off x="5165757" y="716566"/>
            <a:ext cx="3615519" cy="422787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1350" b="0" kern="0" dirty="0"/>
              <a:t>    string s;</a:t>
            </a:r>
            <a:endParaRPr lang="en-US" altLang="zh-CN" sz="1350" b="0" kern="0" dirty="0"/>
          </a:p>
          <a:p>
            <a:pPr>
              <a:lnSpc>
                <a:spcPct val="90000"/>
              </a:lnSpc>
              <a:buFontTx/>
              <a:buNone/>
              <a:defRPr/>
            </a:pPr>
            <a:r>
              <a:rPr lang="en-US" altLang="zh-CN" sz="1350" b="0" kern="0" dirty="0"/>
              <a:t>    </a:t>
            </a:r>
            <a:r>
              <a:rPr lang="en-US" altLang="zh-CN" sz="1350" b="0" kern="0" dirty="0" err="1"/>
              <a:t>cout</a:t>
            </a:r>
            <a:r>
              <a:rPr lang="en-US" altLang="zh-CN" sz="1350" b="0" kern="0" dirty="0"/>
              <a:t> &lt;&lt; "Enter word: ";</a:t>
            </a:r>
            <a:endParaRPr lang="en-US" altLang="zh-CN" sz="1350" b="0" kern="0" dirty="0"/>
          </a:p>
          <a:p>
            <a:pPr>
              <a:lnSpc>
                <a:spcPct val="90000"/>
              </a:lnSpc>
              <a:buFontTx/>
              <a:buNone/>
              <a:defRPr/>
            </a:pPr>
            <a:r>
              <a:rPr lang="en-US" altLang="zh-CN" sz="1350" b="0" kern="0" dirty="0"/>
              <a:t>    </a:t>
            </a:r>
            <a:r>
              <a:rPr lang="en-US" altLang="zh-CN" sz="1350" b="0" kern="0" dirty="0" err="1"/>
              <a:t>cin</a:t>
            </a:r>
            <a:r>
              <a:rPr lang="en-US" altLang="zh-CN" sz="1350" b="0" kern="0" dirty="0"/>
              <a:t> &gt;&gt; s;</a:t>
            </a:r>
            <a:endParaRPr lang="en-US" altLang="zh-CN" sz="1350" b="0" kern="0" dirty="0"/>
          </a:p>
          <a:p>
            <a:pPr>
              <a:lnSpc>
                <a:spcPct val="90000"/>
              </a:lnSpc>
              <a:buFontTx/>
              <a:buNone/>
              <a:defRPr/>
            </a:pPr>
            <a:endParaRPr lang="en-US" altLang="zh-CN" sz="1350" b="0" kern="0" dirty="0"/>
          </a:p>
          <a:p>
            <a:pPr>
              <a:lnSpc>
                <a:spcPct val="90000"/>
              </a:lnSpc>
              <a:buFontTx/>
              <a:buNone/>
              <a:defRPr/>
            </a:pPr>
            <a:r>
              <a:rPr lang="en-US" altLang="zh-CN" sz="1350" b="0" kern="0" dirty="0"/>
              <a:t>    map&lt;string, string&gt;::iterator p;</a:t>
            </a:r>
            <a:endParaRPr lang="en-US" altLang="zh-CN" sz="1350" b="0" kern="0" dirty="0"/>
          </a:p>
          <a:p>
            <a:pPr>
              <a:lnSpc>
                <a:spcPct val="90000"/>
              </a:lnSpc>
              <a:buFontTx/>
              <a:buNone/>
              <a:defRPr/>
            </a:pPr>
            <a:r>
              <a:rPr lang="en-US" altLang="zh-CN" sz="1350" b="0" kern="0" dirty="0"/>
              <a:t>  </a:t>
            </a:r>
            <a:endParaRPr lang="en-US" altLang="zh-CN" sz="1350" b="0" kern="0" dirty="0"/>
          </a:p>
          <a:p>
            <a:pPr>
              <a:lnSpc>
                <a:spcPct val="90000"/>
              </a:lnSpc>
              <a:buFontTx/>
              <a:buNone/>
              <a:defRPr/>
            </a:pPr>
            <a:r>
              <a:rPr lang="en-US" altLang="zh-CN" sz="1350" b="0" kern="0" dirty="0"/>
              <a:t>    p = </a:t>
            </a:r>
            <a:r>
              <a:rPr lang="en-US" altLang="zh-CN" sz="1350" b="0" kern="0" dirty="0" err="1"/>
              <a:t>m.find</a:t>
            </a:r>
            <a:r>
              <a:rPr lang="en-US" altLang="zh-CN" sz="1350" b="0" kern="0" dirty="0"/>
              <a:t>(s);</a:t>
            </a:r>
            <a:endParaRPr lang="en-US" altLang="zh-CN" sz="1350" b="0" kern="0" dirty="0"/>
          </a:p>
          <a:p>
            <a:pPr>
              <a:lnSpc>
                <a:spcPct val="90000"/>
              </a:lnSpc>
              <a:buFontTx/>
              <a:buNone/>
              <a:defRPr/>
            </a:pPr>
            <a:r>
              <a:rPr lang="en-US" altLang="zh-CN" sz="1350" b="0" kern="0" dirty="0"/>
              <a:t>    if(p != </a:t>
            </a:r>
            <a:r>
              <a:rPr lang="en-US" altLang="zh-CN" sz="1350" b="0" kern="0" dirty="0" err="1"/>
              <a:t>m.end</a:t>
            </a:r>
            <a:r>
              <a:rPr lang="en-US" altLang="zh-CN" sz="1350" b="0" kern="0" dirty="0"/>
              <a:t>()) </a:t>
            </a:r>
            <a:endParaRPr lang="en-US" altLang="zh-CN" sz="1350" b="0" kern="0" dirty="0"/>
          </a:p>
          <a:p>
            <a:pPr>
              <a:lnSpc>
                <a:spcPct val="90000"/>
              </a:lnSpc>
              <a:buFontTx/>
              <a:buNone/>
              <a:defRPr/>
            </a:pPr>
            <a:r>
              <a:rPr lang="en-US" altLang="zh-CN" sz="1350" b="0" kern="0" dirty="0"/>
              <a:t>           </a:t>
            </a:r>
            <a:r>
              <a:rPr lang="en-US" altLang="zh-CN" sz="1350" b="0" kern="0" dirty="0" err="1"/>
              <a:t>cout</a:t>
            </a:r>
            <a:r>
              <a:rPr lang="en-US" altLang="zh-CN" sz="1350" b="0" kern="0" dirty="0"/>
              <a:t> &lt;&lt; "Opposite: " &lt;&lt; </a:t>
            </a:r>
            <a:r>
              <a:rPr lang="en-US" altLang="zh-CN" sz="1350" b="0" kern="0" dirty="0">
                <a:highlight>
                  <a:srgbClr val="FFFF00"/>
                </a:highlight>
              </a:rPr>
              <a:t>p-&gt;second</a:t>
            </a:r>
            <a:r>
              <a:rPr lang="en-US" altLang="zh-CN" sz="1350" b="0" kern="0" dirty="0"/>
              <a:t>;</a:t>
            </a:r>
            <a:endParaRPr lang="en-US" altLang="zh-CN" sz="1350" b="0" kern="0" dirty="0"/>
          </a:p>
          <a:p>
            <a:pPr>
              <a:lnSpc>
                <a:spcPct val="90000"/>
              </a:lnSpc>
              <a:buFontTx/>
              <a:buNone/>
              <a:defRPr/>
            </a:pPr>
            <a:r>
              <a:rPr lang="en-US" altLang="zh-CN" sz="1350" b="0" kern="0" dirty="0"/>
              <a:t>    else</a:t>
            </a:r>
            <a:endParaRPr lang="en-US" altLang="zh-CN" sz="1350" b="0" kern="0" dirty="0"/>
          </a:p>
          <a:p>
            <a:pPr>
              <a:lnSpc>
                <a:spcPct val="90000"/>
              </a:lnSpc>
              <a:buFontTx/>
              <a:buNone/>
              <a:defRPr/>
            </a:pPr>
            <a:r>
              <a:rPr lang="en-US" altLang="zh-CN" sz="1350" b="0" kern="0" dirty="0"/>
              <a:t>           </a:t>
            </a:r>
            <a:r>
              <a:rPr lang="en-US" altLang="zh-CN" sz="1350" b="0" kern="0" dirty="0" err="1"/>
              <a:t>cout</a:t>
            </a:r>
            <a:r>
              <a:rPr lang="en-US" altLang="zh-CN" sz="1350" b="0" kern="0" dirty="0"/>
              <a:t> &lt;&lt; "Word not in map.\n";</a:t>
            </a:r>
            <a:endParaRPr lang="en-US" altLang="zh-CN" sz="1350" b="0" kern="0" dirty="0"/>
          </a:p>
          <a:p>
            <a:pPr>
              <a:lnSpc>
                <a:spcPct val="90000"/>
              </a:lnSpc>
              <a:buFontTx/>
              <a:buNone/>
              <a:defRPr/>
            </a:pPr>
            <a:endParaRPr lang="en-US" altLang="zh-CN" sz="1350" b="0" kern="0" dirty="0"/>
          </a:p>
          <a:p>
            <a:pPr>
              <a:lnSpc>
                <a:spcPct val="90000"/>
              </a:lnSpc>
              <a:buFontTx/>
              <a:buNone/>
              <a:defRPr/>
            </a:pPr>
            <a:r>
              <a:rPr lang="en-US" altLang="zh-CN" sz="1350" b="0" kern="0" dirty="0"/>
              <a:t>    return 0;</a:t>
            </a:r>
            <a:endParaRPr lang="en-US" altLang="zh-CN" sz="1350" b="0" kern="0" dirty="0"/>
          </a:p>
          <a:p>
            <a:pPr>
              <a:lnSpc>
                <a:spcPct val="90000"/>
              </a:lnSpc>
              <a:buFontTx/>
              <a:buNone/>
              <a:defRPr/>
            </a:pPr>
            <a:r>
              <a:rPr lang="en-US" altLang="zh-CN" sz="1350" b="0" kern="0" dirty="0"/>
              <a:t>}</a:t>
            </a:r>
            <a:endParaRPr lang="en-US" altLang="zh-CN" sz="1350" b="0" kern="0" dirty="0"/>
          </a:p>
          <a:p>
            <a:pPr>
              <a:lnSpc>
                <a:spcPct val="90000"/>
              </a:lnSpc>
              <a:defRPr/>
            </a:pPr>
            <a:endParaRPr lang="en-US" altLang="zh-CN" sz="2100" kern="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0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53770" y="686346"/>
            <a:ext cx="3670496" cy="422787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900" b="0" dirty="0"/>
              <a:t>#include &lt;</a:t>
            </a:r>
            <a:r>
              <a:rPr lang="en-US" altLang="zh-CN" sz="900" b="0" dirty="0" err="1"/>
              <a:t>iostream</a:t>
            </a:r>
            <a:r>
              <a:rPr lang="en-US" altLang="zh-CN" sz="900" b="0" dirty="0"/>
              <a:t>&gt;</a:t>
            </a:r>
            <a:endParaRPr lang="en-US" altLang="zh-CN" sz="900" b="0" dirty="0"/>
          </a:p>
          <a:p>
            <a:pPr marL="0" indent="0">
              <a:buNone/>
            </a:pPr>
            <a:r>
              <a:rPr lang="en-US" altLang="zh-CN" sz="900" b="0" dirty="0"/>
              <a:t>#include &lt;map&gt; //</a:t>
            </a:r>
            <a:r>
              <a:rPr lang="zh-CN" altLang="en-US" sz="900" b="0" dirty="0"/>
              <a:t>使用</a:t>
            </a:r>
            <a:r>
              <a:rPr lang="en-US" altLang="zh-CN" sz="900" b="0" dirty="0"/>
              <a:t>map</a:t>
            </a:r>
            <a:r>
              <a:rPr lang="zh-CN" altLang="en-US" sz="900" b="0" dirty="0"/>
              <a:t>需要包含此头文件</a:t>
            </a:r>
            <a:endParaRPr lang="zh-CN" altLang="en-US" sz="900" b="0" dirty="0"/>
          </a:p>
          <a:p>
            <a:pPr marL="0" indent="0">
              <a:buNone/>
            </a:pPr>
            <a:r>
              <a:rPr lang="en-US" altLang="zh-CN" sz="900" dirty="0"/>
              <a:t>u</a:t>
            </a:r>
            <a:r>
              <a:rPr lang="en-US" altLang="zh-CN" sz="900" dirty="0">
                <a:hlinkClick r:id="rId1"/>
              </a:rPr>
              <a:t>sin</a:t>
            </a:r>
            <a:r>
              <a:rPr lang="en-US" altLang="zh-CN" sz="900" dirty="0"/>
              <a:t>g</a:t>
            </a:r>
            <a:r>
              <a:rPr lang="en-US" altLang="zh-CN" sz="900" b="0" dirty="0"/>
              <a:t> </a:t>
            </a:r>
            <a:r>
              <a:rPr lang="en-US" altLang="zh-CN" sz="900" dirty="0"/>
              <a:t>namespace</a:t>
            </a:r>
            <a:r>
              <a:rPr lang="en-US" altLang="zh-CN" sz="900" b="0" dirty="0"/>
              <a:t> </a:t>
            </a:r>
            <a:r>
              <a:rPr lang="en-US" altLang="zh-CN" sz="900" b="0" dirty="0" err="1"/>
              <a:t>std</a:t>
            </a:r>
            <a:r>
              <a:rPr lang="en-US" altLang="zh-CN" sz="900" b="0" dirty="0"/>
              <a:t>;</a:t>
            </a:r>
            <a:endParaRPr lang="en-US" altLang="zh-CN" sz="900" b="0" dirty="0"/>
          </a:p>
          <a:p>
            <a:pPr marL="0" indent="0">
              <a:buNone/>
            </a:pPr>
            <a:r>
              <a:rPr lang="en-US" altLang="zh-CN" sz="900" dirty="0"/>
              <a:t>template</a:t>
            </a:r>
            <a:r>
              <a:rPr lang="en-US" altLang="zh-CN" sz="900" b="0" dirty="0"/>
              <a:t> &lt;</a:t>
            </a:r>
            <a:r>
              <a:rPr lang="en-US" altLang="zh-CN" sz="900" dirty="0"/>
              <a:t>class</a:t>
            </a:r>
            <a:r>
              <a:rPr lang="en-US" altLang="zh-CN" sz="900" b="0" dirty="0"/>
              <a:t> T1,</a:t>
            </a:r>
            <a:r>
              <a:rPr lang="en-US" altLang="zh-CN" sz="900" dirty="0"/>
              <a:t>class</a:t>
            </a:r>
            <a:r>
              <a:rPr lang="en-US" altLang="zh-CN" sz="900" b="0" dirty="0"/>
              <a:t> T2&gt;</a:t>
            </a:r>
            <a:endParaRPr lang="en-US" altLang="zh-CN" sz="900" b="0" dirty="0"/>
          </a:p>
          <a:p>
            <a:pPr marL="0" indent="0">
              <a:buNone/>
            </a:pPr>
            <a:r>
              <a:rPr lang="en-US" altLang="zh-CN" sz="900" b="0" dirty="0" err="1"/>
              <a:t>ostream</a:t>
            </a:r>
            <a:r>
              <a:rPr lang="en-US" altLang="zh-CN" sz="900" b="0" dirty="0"/>
              <a:t> &amp; </a:t>
            </a:r>
            <a:r>
              <a:rPr lang="en-US" altLang="zh-CN" sz="900" dirty="0"/>
              <a:t>operator</a:t>
            </a:r>
            <a:r>
              <a:rPr lang="en-US" altLang="zh-CN" sz="900" b="0" dirty="0"/>
              <a:t> &lt;&lt;(</a:t>
            </a:r>
            <a:r>
              <a:rPr lang="en-US" altLang="zh-CN" sz="900" b="0" dirty="0" err="1"/>
              <a:t>ostream</a:t>
            </a:r>
            <a:r>
              <a:rPr lang="en-US" altLang="zh-CN" sz="900" b="0" dirty="0"/>
              <a:t> &amp; </a:t>
            </a:r>
            <a:r>
              <a:rPr lang="en-US" altLang="zh-CN" sz="900" b="0" dirty="0" err="1"/>
              <a:t>o,</a:t>
            </a:r>
            <a:r>
              <a:rPr lang="en-US" altLang="zh-CN" sz="900" dirty="0" err="1"/>
              <a:t>const</a:t>
            </a:r>
            <a:r>
              <a:rPr lang="en-US" altLang="zh-CN" sz="900" b="0" dirty="0"/>
              <a:t> pair&lt;T1,T2&gt; &amp; p)</a:t>
            </a:r>
            <a:endParaRPr lang="en-US" altLang="zh-CN" sz="900" b="0" dirty="0"/>
          </a:p>
          <a:p>
            <a:pPr marL="0" indent="0">
              <a:buNone/>
            </a:pPr>
            <a:r>
              <a:rPr lang="en-US" altLang="zh-CN" sz="900" b="0" dirty="0"/>
              <a:t>{ //</a:t>
            </a:r>
            <a:r>
              <a:rPr lang="zh-CN" altLang="en-US" sz="900" b="0" dirty="0"/>
              <a:t>将</a:t>
            </a:r>
            <a:r>
              <a:rPr lang="en-US" altLang="zh-CN" sz="900" b="0" dirty="0"/>
              <a:t>pair</a:t>
            </a:r>
            <a:r>
              <a:rPr lang="zh-CN" altLang="en-US" sz="900" b="0" dirty="0"/>
              <a:t>对象输出为 </a:t>
            </a:r>
            <a:r>
              <a:rPr lang="en-US" altLang="zh-CN" sz="900" b="0" dirty="0"/>
              <a:t>(</a:t>
            </a:r>
            <a:r>
              <a:rPr lang="en-US" altLang="zh-CN" sz="900" b="0" dirty="0" err="1"/>
              <a:t>first,second</a:t>
            </a:r>
            <a:r>
              <a:rPr lang="en-US" altLang="zh-CN" sz="900" b="0" dirty="0"/>
              <a:t>)</a:t>
            </a:r>
            <a:r>
              <a:rPr lang="zh-CN" altLang="en-US" sz="900" b="0" dirty="0"/>
              <a:t>形式</a:t>
            </a:r>
            <a:endParaRPr lang="zh-CN" altLang="en-US" sz="900" b="0" dirty="0"/>
          </a:p>
          <a:p>
            <a:pPr marL="0" indent="0">
              <a:buNone/>
            </a:pPr>
            <a:r>
              <a:rPr lang="en-US" altLang="zh-CN" sz="900" b="0" dirty="0"/>
              <a:t>o &lt;&lt; "(" &lt;&lt; </a:t>
            </a:r>
            <a:r>
              <a:rPr lang="en-US" altLang="zh-CN" sz="900" b="0" dirty="0" err="1"/>
              <a:t>p.first</a:t>
            </a:r>
            <a:r>
              <a:rPr lang="en-US" altLang="zh-CN" sz="900" b="0" dirty="0"/>
              <a:t> &lt;&lt; "," &lt;&lt; </a:t>
            </a:r>
            <a:r>
              <a:rPr lang="en-US" altLang="zh-CN" sz="900" b="0" dirty="0" err="1"/>
              <a:t>p.second</a:t>
            </a:r>
            <a:r>
              <a:rPr lang="en-US" altLang="zh-CN" sz="900" b="0" dirty="0"/>
              <a:t> &lt;&lt; ")";</a:t>
            </a:r>
            <a:endParaRPr lang="en-US" altLang="zh-CN" sz="900" b="0" dirty="0"/>
          </a:p>
          <a:p>
            <a:pPr marL="0" indent="0">
              <a:buNone/>
            </a:pPr>
            <a:r>
              <a:rPr lang="en-US" altLang="zh-CN" sz="900" dirty="0"/>
              <a:t>return</a:t>
            </a:r>
            <a:r>
              <a:rPr lang="en-US" altLang="zh-CN" sz="900" b="0" dirty="0"/>
              <a:t> o;</a:t>
            </a:r>
            <a:endParaRPr lang="en-US" altLang="zh-CN" sz="900" b="0" dirty="0"/>
          </a:p>
          <a:p>
            <a:pPr marL="0" indent="0">
              <a:buNone/>
            </a:pPr>
            <a:r>
              <a:rPr lang="en-US" altLang="zh-CN" sz="900" b="0" dirty="0"/>
              <a:t>}</a:t>
            </a:r>
            <a:endParaRPr lang="en-US" altLang="zh-CN" sz="900" b="0" dirty="0"/>
          </a:p>
          <a:p>
            <a:pPr marL="0" indent="0">
              <a:buNone/>
            </a:pPr>
            <a:r>
              <a:rPr lang="en-US" altLang="zh-CN" sz="900" dirty="0"/>
              <a:t>template</a:t>
            </a:r>
            <a:r>
              <a:rPr lang="en-US" altLang="zh-CN" sz="900" b="0" dirty="0"/>
              <a:t>&lt;</a:t>
            </a:r>
            <a:r>
              <a:rPr lang="en-US" altLang="zh-CN" sz="900" dirty="0"/>
              <a:t>class</a:t>
            </a:r>
            <a:r>
              <a:rPr lang="en-US" altLang="zh-CN" sz="900" b="0" dirty="0"/>
              <a:t> T&gt;</a:t>
            </a:r>
            <a:endParaRPr lang="en-US" altLang="zh-CN" sz="900" b="0" dirty="0"/>
          </a:p>
          <a:p>
            <a:pPr marL="0" indent="0">
              <a:buNone/>
            </a:pPr>
            <a:r>
              <a:rPr lang="en-US" altLang="zh-CN" sz="900" b="0" dirty="0"/>
              <a:t>void Print(T </a:t>
            </a:r>
            <a:r>
              <a:rPr lang="en-US" altLang="zh-CN" sz="900" b="0" dirty="0" err="1"/>
              <a:t>first,T</a:t>
            </a:r>
            <a:r>
              <a:rPr lang="en-US" altLang="zh-CN" sz="900" b="0" dirty="0"/>
              <a:t> last)</a:t>
            </a:r>
            <a:endParaRPr lang="en-US" altLang="zh-CN" sz="900" b="0" dirty="0"/>
          </a:p>
          <a:p>
            <a:pPr marL="0" indent="0">
              <a:buNone/>
            </a:pPr>
            <a:r>
              <a:rPr lang="en-US" altLang="zh-CN" sz="900" b="0" dirty="0"/>
              <a:t>{//</a:t>
            </a:r>
            <a:r>
              <a:rPr lang="zh-CN" altLang="en-US" sz="900" b="0" dirty="0"/>
              <a:t>打印区间</a:t>
            </a:r>
            <a:r>
              <a:rPr lang="en-US" altLang="zh-CN" sz="900" b="0" dirty="0"/>
              <a:t>[</a:t>
            </a:r>
            <a:r>
              <a:rPr lang="en-US" altLang="zh-CN" sz="900" b="0" dirty="0" err="1"/>
              <a:t>first,last</a:t>
            </a:r>
            <a:r>
              <a:rPr lang="en-US" altLang="zh-CN" sz="900" b="0" dirty="0"/>
              <a:t>)</a:t>
            </a:r>
            <a:endParaRPr lang="en-US" altLang="zh-CN" sz="900" b="0" dirty="0"/>
          </a:p>
          <a:p>
            <a:pPr marL="0" indent="0">
              <a:buNone/>
            </a:pPr>
            <a:r>
              <a:rPr lang="en-US" altLang="zh-CN" sz="900" dirty="0"/>
              <a:t>for</a:t>
            </a:r>
            <a:r>
              <a:rPr lang="en-US" altLang="zh-CN" sz="900" b="0" dirty="0"/>
              <a:t>( ; first != last; ++ first)</a:t>
            </a:r>
            <a:endParaRPr lang="en-US" altLang="zh-CN" sz="900" b="0" dirty="0"/>
          </a:p>
          <a:p>
            <a:pPr marL="0" indent="0">
              <a:buNone/>
            </a:pPr>
            <a:r>
              <a:rPr lang="en-US" altLang="zh-CN" sz="900" b="0" dirty="0" err="1"/>
              <a:t>cout</a:t>
            </a:r>
            <a:r>
              <a:rPr lang="en-US" altLang="zh-CN" sz="900" b="0" dirty="0"/>
              <a:t> &lt;&lt; * first &lt;&lt; " ";</a:t>
            </a:r>
            <a:endParaRPr lang="en-US" altLang="zh-CN" sz="900" b="0" dirty="0"/>
          </a:p>
          <a:p>
            <a:pPr marL="0" indent="0">
              <a:buNone/>
            </a:pPr>
            <a:r>
              <a:rPr lang="en-US" altLang="zh-CN" sz="900" b="0" dirty="0" err="1"/>
              <a:t>cout</a:t>
            </a:r>
            <a:r>
              <a:rPr lang="en-US" altLang="zh-CN" sz="900" b="0" dirty="0"/>
              <a:t> &lt;&lt; </a:t>
            </a:r>
            <a:r>
              <a:rPr lang="en-US" altLang="zh-CN" sz="900" b="0" dirty="0" err="1"/>
              <a:t>endl</a:t>
            </a:r>
            <a:r>
              <a:rPr lang="en-US" altLang="zh-CN" sz="900" b="0" dirty="0"/>
              <a:t>;</a:t>
            </a:r>
            <a:endParaRPr lang="en-US" altLang="zh-CN" sz="900" b="0" dirty="0"/>
          </a:p>
          <a:p>
            <a:pPr marL="0" indent="0">
              <a:buNone/>
            </a:pPr>
            <a:r>
              <a:rPr lang="en-US" altLang="zh-CN" sz="900" b="0" dirty="0"/>
              <a:t>}</a:t>
            </a:r>
            <a:endParaRPr lang="en-US" altLang="zh-CN" sz="900" b="0" dirty="0"/>
          </a:p>
          <a:p>
            <a:pPr marL="0" indent="0">
              <a:buNone/>
            </a:pPr>
            <a:r>
              <a:rPr lang="en-US" altLang="zh-CN" sz="900" dirty="0" err="1"/>
              <a:t>typedef</a:t>
            </a:r>
            <a:r>
              <a:rPr lang="en-US" altLang="zh-CN" sz="900" b="0" dirty="0"/>
              <a:t> map&lt;</a:t>
            </a:r>
            <a:r>
              <a:rPr lang="en-US" altLang="zh-CN" sz="900" b="0" dirty="0" err="1"/>
              <a:t>int,double,greater</a:t>
            </a:r>
            <a:r>
              <a:rPr lang="en-US" altLang="zh-CN" sz="900" b="0" dirty="0"/>
              <a:t>&lt;</a:t>
            </a:r>
            <a:r>
              <a:rPr lang="en-US" altLang="zh-CN" sz="900" b="0" dirty="0" err="1"/>
              <a:t>int</a:t>
            </a:r>
            <a:r>
              <a:rPr lang="en-US" altLang="zh-CN" sz="900" b="0" dirty="0"/>
              <a:t>&gt; &gt; MYMAP; </a:t>
            </a:r>
            <a:endParaRPr lang="en-US" altLang="zh-CN" sz="900" b="0" dirty="0"/>
          </a:p>
          <a:p>
            <a:pPr marL="0" indent="0">
              <a:buNone/>
            </a:pPr>
            <a:r>
              <a:rPr lang="en-US" altLang="zh-CN" sz="900" b="0" dirty="0"/>
              <a:t>//</a:t>
            </a:r>
            <a:r>
              <a:rPr lang="zh-CN" altLang="en-US" sz="900" b="0" dirty="0"/>
              <a:t>此容器关键字是整型，元素按关键字从大到小排序</a:t>
            </a:r>
            <a:endParaRPr lang="zh-CN" altLang="en-US" sz="900" b="0" dirty="0"/>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83879" y="16072"/>
            <a:ext cx="3969076"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kern="0" dirty="0"/>
              <a:t>例</a:t>
            </a:r>
            <a:r>
              <a:rPr lang="en-US" altLang="zh-CN" sz="2400" kern="0" dirty="0"/>
              <a:t>12.</a:t>
            </a:r>
            <a:r>
              <a:rPr lang="zh-CN" altLang="en-US" sz="2400" kern="0" dirty="0"/>
              <a:t>映射</a:t>
            </a:r>
            <a:r>
              <a:rPr lang="en-US" altLang="zh-CN" sz="2400" kern="0" dirty="0"/>
              <a:t>map</a:t>
            </a:r>
            <a:r>
              <a:rPr lang="zh-CN" altLang="en-US" sz="2400" kern="0" dirty="0"/>
              <a:t>类实例</a:t>
            </a:r>
            <a:endParaRPr lang="zh-CN" altLang="en-US" sz="2400" dirty="0">
              <a:latin typeface="Rockwell" panose="02060603020205020403" pitchFamily="18" charset="0"/>
              <a:ea typeface="微软雅黑" panose="020B0503020204020204" pitchFamily="34" charset="-122"/>
            </a:endParaRPr>
          </a:p>
        </p:txBody>
      </p:sp>
      <p:sp>
        <p:nvSpPr>
          <p:cNvPr id="13" name="Rectangle 3"/>
          <p:cNvSpPr txBox="1">
            <a:spLocks noChangeArrowheads="1"/>
          </p:cNvSpPr>
          <p:nvPr/>
        </p:nvSpPr>
        <p:spPr bwMode="auto">
          <a:xfrm>
            <a:off x="4476833" y="686346"/>
            <a:ext cx="5019943" cy="422787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900" b="0" dirty="0" err="1"/>
              <a:t>int</a:t>
            </a:r>
            <a:r>
              <a:rPr lang="en-US" altLang="zh-CN" sz="900" b="0" dirty="0"/>
              <a:t> main()</a:t>
            </a:r>
            <a:endParaRPr lang="en-US" altLang="zh-CN" sz="900" b="0" dirty="0"/>
          </a:p>
          <a:p>
            <a:pPr marL="0" indent="0">
              <a:buNone/>
            </a:pPr>
            <a:r>
              <a:rPr lang="en-US" altLang="zh-CN" sz="900" b="0" dirty="0"/>
              <a:t>{</a:t>
            </a:r>
            <a:endParaRPr lang="en-US" altLang="zh-CN" sz="900" b="0" dirty="0"/>
          </a:p>
          <a:p>
            <a:pPr marL="0" indent="0">
              <a:buNone/>
            </a:pPr>
            <a:r>
              <a:rPr lang="en-US" altLang="zh-CN" sz="900" b="0" dirty="0"/>
              <a:t>MYMAP </a:t>
            </a:r>
            <a:r>
              <a:rPr lang="en-US" altLang="zh-CN" sz="900" b="0" dirty="0" err="1"/>
              <a:t>mp</a:t>
            </a:r>
            <a:r>
              <a:rPr lang="en-US" altLang="zh-CN" sz="900" b="0" dirty="0"/>
              <a:t>;</a:t>
            </a:r>
            <a:endParaRPr lang="en-US" altLang="zh-CN" sz="900" b="0" dirty="0"/>
          </a:p>
          <a:p>
            <a:pPr marL="0" indent="0">
              <a:buNone/>
            </a:pPr>
            <a:r>
              <a:rPr lang="en-US" altLang="zh-CN" sz="900" b="0" dirty="0" err="1"/>
              <a:t>mp.insert</a:t>
            </a:r>
            <a:r>
              <a:rPr lang="en-US" altLang="zh-CN" sz="900" b="0" dirty="0"/>
              <a:t>(MYMAP::</a:t>
            </a:r>
            <a:r>
              <a:rPr lang="en-US" altLang="zh-CN" sz="900" b="0" dirty="0" err="1"/>
              <a:t>value_type</a:t>
            </a:r>
            <a:r>
              <a:rPr lang="en-US" altLang="zh-CN" sz="900" b="0" dirty="0"/>
              <a:t>(15,2.7));</a:t>
            </a:r>
            <a:endParaRPr lang="en-US" altLang="zh-CN" sz="900" b="0" dirty="0"/>
          </a:p>
          <a:p>
            <a:pPr marL="0" indent="0">
              <a:buNone/>
            </a:pPr>
            <a:r>
              <a:rPr lang="en-US" altLang="zh-CN" sz="900" b="0" dirty="0"/>
              <a:t>pair&lt;MYMAP::</a:t>
            </a:r>
            <a:r>
              <a:rPr lang="en-US" altLang="zh-CN" sz="900" b="0" dirty="0" err="1"/>
              <a:t>iterator,bool</a:t>
            </a:r>
            <a:r>
              <a:rPr lang="en-US" altLang="zh-CN" sz="900" b="0" dirty="0"/>
              <a:t>&gt; p = </a:t>
            </a:r>
            <a:r>
              <a:rPr lang="en-US" altLang="zh-CN" sz="900" b="0" dirty="0" err="1"/>
              <a:t>mp.insert</a:t>
            </a:r>
            <a:r>
              <a:rPr lang="en-US" altLang="zh-CN" sz="900" b="0" dirty="0"/>
              <a:t>(</a:t>
            </a:r>
            <a:r>
              <a:rPr lang="en-US" altLang="zh-CN" sz="900" b="0" dirty="0" err="1"/>
              <a:t>make_pair</a:t>
            </a:r>
            <a:r>
              <a:rPr lang="en-US" altLang="zh-CN" sz="900" b="0" dirty="0"/>
              <a:t>(15,99.3));</a:t>
            </a:r>
            <a:endParaRPr lang="en-US" altLang="zh-CN" sz="900" b="0" dirty="0"/>
          </a:p>
          <a:p>
            <a:pPr marL="0" indent="0">
              <a:buNone/>
            </a:pPr>
            <a:r>
              <a:rPr lang="en-US" altLang="zh-CN" sz="900" dirty="0"/>
              <a:t>if</a:t>
            </a:r>
            <a:r>
              <a:rPr lang="en-US" altLang="zh-CN" sz="900" b="0" dirty="0"/>
              <a:t>(!</a:t>
            </a:r>
            <a:r>
              <a:rPr lang="en-US" altLang="zh-CN" sz="900" b="0" dirty="0" err="1"/>
              <a:t>p.second</a:t>
            </a:r>
            <a:r>
              <a:rPr lang="en-US" altLang="zh-CN" sz="900" b="0" dirty="0"/>
              <a:t>)</a:t>
            </a:r>
            <a:endParaRPr lang="en-US" altLang="zh-CN" sz="900" b="0" dirty="0"/>
          </a:p>
          <a:p>
            <a:pPr marL="0" indent="0">
              <a:buNone/>
            </a:pPr>
            <a:r>
              <a:rPr lang="en-US" altLang="zh-CN" sz="900" b="0" dirty="0" err="1"/>
              <a:t>cout</a:t>
            </a:r>
            <a:r>
              <a:rPr lang="en-US" altLang="zh-CN" sz="900" b="0" dirty="0"/>
              <a:t> &lt;&lt; * (</a:t>
            </a:r>
            <a:r>
              <a:rPr lang="en-US" altLang="zh-CN" sz="900" b="0" dirty="0" err="1"/>
              <a:t>p.first</a:t>
            </a:r>
            <a:r>
              <a:rPr lang="en-US" altLang="zh-CN" sz="900" b="0" dirty="0"/>
              <a:t>) &lt;&lt; " already exists" &lt;&lt; </a:t>
            </a:r>
            <a:r>
              <a:rPr lang="en-US" altLang="zh-CN" sz="900" b="0" dirty="0" err="1"/>
              <a:t>endl</a:t>
            </a:r>
            <a:r>
              <a:rPr lang="en-US" altLang="zh-CN" sz="900" b="0" dirty="0"/>
              <a:t>; //</a:t>
            </a:r>
            <a:r>
              <a:rPr lang="zh-CN" altLang="en-US" sz="900" b="0" dirty="0"/>
              <a:t>会输出</a:t>
            </a:r>
            <a:endParaRPr lang="zh-CN" altLang="en-US" sz="900" b="0" dirty="0"/>
          </a:p>
          <a:p>
            <a:pPr marL="0" indent="0">
              <a:buNone/>
            </a:pPr>
            <a:r>
              <a:rPr lang="en-US" altLang="zh-CN" sz="900" b="0" dirty="0" err="1"/>
              <a:t>cout</a:t>
            </a:r>
            <a:r>
              <a:rPr lang="en-US" altLang="zh-CN" sz="900" b="0" dirty="0"/>
              <a:t> &lt;&lt; "1) " &lt;&lt; </a:t>
            </a:r>
            <a:r>
              <a:rPr lang="en-US" altLang="zh-CN" sz="900" b="0" dirty="0" err="1"/>
              <a:t>mp.count</a:t>
            </a:r>
            <a:r>
              <a:rPr lang="en-US" altLang="zh-CN" sz="900" b="0" dirty="0"/>
              <a:t>(15) &lt;&lt; </a:t>
            </a:r>
            <a:r>
              <a:rPr lang="en-US" altLang="zh-CN" sz="900" b="0" dirty="0" err="1"/>
              <a:t>endl</a:t>
            </a:r>
            <a:r>
              <a:rPr lang="en-US" altLang="zh-CN" sz="900" b="0" dirty="0"/>
              <a:t>; //</a:t>
            </a:r>
            <a:r>
              <a:rPr lang="zh-CN" altLang="en-US" sz="900" b="0" dirty="0"/>
              <a:t>输出 </a:t>
            </a:r>
            <a:r>
              <a:rPr lang="en-US" altLang="zh-CN" sz="900" b="0" dirty="0"/>
              <a:t>1) 1</a:t>
            </a:r>
            <a:endParaRPr lang="zh-CN" altLang="en-US" sz="900" b="0" dirty="0"/>
          </a:p>
          <a:p>
            <a:pPr marL="0" indent="0">
              <a:buNone/>
            </a:pPr>
            <a:r>
              <a:rPr lang="en-US" altLang="zh-CN" sz="900" b="0" dirty="0" err="1"/>
              <a:t>mp.insert</a:t>
            </a:r>
            <a:r>
              <a:rPr lang="en-US" altLang="zh-CN" sz="900" b="0" dirty="0"/>
              <a:t>(</a:t>
            </a:r>
            <a:r>
              <a:rPr lang="en-US" altLang="zh-CN" sz="900" b="0" dirty="0" err="1"/>
              <a:t>make_pair</a:t>
            </a:r>
            <a:r>
              <a:rPr lang="en-US" altLang="zh-CN" sz="900" b="0" dirty="0"/>
              <a:t>(20,9.3));</a:t>
            </a:r>
            <a:endParaRPr lang="en-US" altLang="zh-CN" sz="900" b="0" dirty="0"/>
          </a:p>
          <a:p>
            <a:pPr marL="0" indent="0">
              <a:buNone/>
            </a:pPr>
            <a:r>
              <a:rPr lang="en-US" altLang="zh-CN" sz="900" b="0" dirty="0" err="1"/>
              <a:t>cout</a:t>
            </a:r>
            <a:r>
              <a:rPr lang="en-US" altLang="zh-CN" sz="900" b="0" dirty="0"/>
              <a:t> &lt;&lt; "2) " &lt;&lt; </a:t>
            </a:r>
            <a:r>
              <a:rPr lang="en-US" altLang="zh-CN" sz="900" b="0" dirty="0" err="1"/>
              <a:t>mp</a:t>
            </a:r>
            <a:r>
              <a:rPr lang="en-US" altLang="zh-CN" sz="900" b="0" dirty="0"/>
              <a:t>[40] &lt;&lt; </a:t>
            </a:r>
            <a:r>
              <a:rPr lang="en-US" altLang="zh-CN" sz="900" b="0" dirty="0" err="1"/>
              <a:t>endl</a:t>
            </a:r>
            <a:r>
              <a:rPr lang="en-US" altLang="zh-CN" sz="900" b="0" dirty="0"/>
              <a:t>;//</a:t>
            </a:r>
            <a:r>
              <a:rPr lang="zh-CN" altLang="en-US" sz="900" b="0" dirty="0"/>
              <a:t>如果没有关键字为</a:t>
            </a:r>
            <a:r>
              <a:rPr lang="en-US" altLang="zh-CN" sz="900" b="0" dirty="0"/>
              <a:t>40</a:t>
            </a:r>
            <a:r>
              <a:rPr lang="zh-CN" altLang="en-US" sz="900" b="0" dirty="0"/>
              <a:t>的元素，则插入一个</a:t>
            </a:r>
            <a:endParaRPr lang="zh-CN" altLang="en-US" sz="900" b="0" dirty="0"/>
          </a:p>
          <a:p>
            <a:pPr marL="0" indent="0">
              <a:buNone/>
            </a:pPr>
            <a:r>
              <a:rPr lang="en-US" altLang="zh-CN" sz="900" b="0" dirty="0" err="1"/>
              <a:t>cout</a:t>
            </a:r>
            <a:r>
              <a:rPr lang="en-US" altLang="zh-CN" sz="900" b="0" dirty="0"/>
              <a:t> &lt;&lt; "3) ";Print(</a:t>
            </a:r>
            <a:r>
              <a:rPr lang="en-US" altLang="zh-CN" sz="900" b="0" dirty="0" err="1"/>
              <a:t>mp.begin</a:t>
            </a:r>
            <a:r>
              <a:rPr lang="en-US" altLang="zh-CN" sz="900" b="0" dirty="0"/>
              <a:t>(),</a:t>
            </a:r>
            <a:r>
              <a:rPr lang="en-US" altLang="zh-CN" sz="900" b="0" dirty="0" err="1"/>
              <a:t>mp.end</a:t>
            </a:r>
            <a:r>
              <a:rPr lang="en-US" altLang="zh-CN" sz="900" b="0" dirty="0"/>
              <a:t>());//</a:t>
            </a:r>
            <a:r>
              <a:rPr lang="zh-CN" altLang="en-US" sz="900" b="0" dirty="0"/>
              <a:t>输出：</a:t>
            </a:r>
            <a:r>
              <a:rPr lang="en-US" altLang="zh-CN" sz="900" b="0" dirty="0"/>
              <a:t>3) (40,0)(20,9.3)(15,2.7)</a:t>
            </a:r>
            <a:endParaRPr lang="zh-CN" altLang="en-US" sz="900" b="0" dirty="0"/>
          </a:p>
          <a:p>
            <a:pPr marL="0" indent="0">
              <a:buNone/>
            </a:pPr>
            <a:r>
              <a:rPr lang="en-US" altLang="zh-CN" sz="900" b="0" dirty="0" err="1"/>
              <a:t>mp</a:t>
            </a:r>
            <a:r>
              <a:rPr lang="en-US" altLang="zh-CN" sz="900" b="0" dirty="0"/>
              <a:t>[15] = 6.28; //</a:t>
            </a:r>
            <a:r>
              <a:rPr lang="zh-CN" altLang="en-US" sz="900" b="0" dirty="0"/>
              <a:t>把关键字为</a:t>
            </a:r>
            <a:r>
              <a:rPr lang="en-US" altLang="zh-CN" sz="900" b="0" dirty="0"/>
              <a:t>15</a:t>
            </a:r>
            <a:r>
              <a:rPr lang="zh-CN" altLang="en-US" sz="900" b="0" dirty="0"/>
              <a:t>的元素值改成</a:t>
            </a:r>
            <a:r>
              <a:rPr lang="en-US" altLang="zh-CN" sz="900" b="0" dirty="0"/>
              <a:t>6.28</a:t>
            </a:r>
            <a:endParaRPr lang="zh-CN" altLang="en-US" sz="900" b="0" dirty="0"/>
          </a:p>
          <a:p>
            <a:pPr marL="0" indent="0">
              <a:buNone/>
            </a:pPr>
            <a:r>
              <a:rPr lang="en-US" altLang="zh-CN" sz="900" b="0" dirty="0" err="1"/>
              <a:t>mp</a:t>
            </a:r>
            <a:r>
              <a:rPr lang="en-US" altLang="zh-CN" sz="900" b="0" dirty="0"/>
              <a:t>[17] = 3.14; //</a:t>
            </a:r>
            <a:r>
              <a:rPr lang="zh-CN" altLang="en-US" sz="900" b="0" dirty="0"/>
              <a:t>插入关键字为</a:t>
            </a:r>
            <a:r>
              <a:rPr lang="en-US" altLang="zh-CN" sz="900" b="0" dirty="0"/>
              <a:t>17</a:t>
            </a:r>
            <a:r>
              <a:rPr lang="zh-CN" altLang="en-US" sz="900" b="0" dirty="0"/>
              <a:t>的元素，并将其值设为</a:t>
            </a:r>
            <a:r>
              <a:rPr lang="en-US" altLang="zh-CN" sz="900" b="0" dirty="0"/>
              <a:t>3.14</a:t>
            </a:r>
            <a:endParaRPr lang="zh-CN" altLang="en-US" sz="900" b="0" dirty="0"/>
          </a:p>
          <a:p>
            <a:pPr marL="0" indent="0">
              <a:buNone/>
            </a:pPr>
            <a:r>
              <a:rPr lang="en-US" altLang="zh-CN" sz="900" b="0" dirty="0" err="1"/>
              <a:t>cout</a:t>
            </a:r>
            <a:r>
              <a:rPr lang="en-US" altLang="zh-CN" sz="900" b="0" dirty="0"/>
              <a:t> &lt;&lt; "4) ";Print(</a:t>
            </a:r>
            <a:r>
              <a:rPr lang="en-US" altLang="zh-CN" sz="900" b="0" dirty="0" err="1"/>
              <a:t>mp.begin</a:t>
            </a:r>
            <a:r>
              <a:rPr lang="en-US" altLang="zh-CN" sz="900" b="0" dirty="0"/>
              <a:t>(),</a:t>
            </a:r>
            <a:r>
              <a:rPr lang="en-US" altLang="zh-CN" sz="900" b="0" dirty="0" err="1"/>
              <a:t>mp.end</a:t>
            </a:r>
            <a:r>
              <a:rPr lang="en-US" altLang="zh-CN" sz="900" b="0" dirty="0"/>
              <a:t>());</a:t>
            </a:r>
            <a:endParaRPr lang="en-US" altLang="zh-CN" sz="900" b="0" dirty="0"/>
          </a:p>
          <a:p>
            <a:pPr marL="0" indent="0">
              <a:buNone/>
            </a:pPr>
            <a:r>
              <a:rPr lang="en-US" altLang="zh-CN" sz="900" dirty="0"/>
              <a:t>return</a:t>
            </a:r>
            <a:r>
              <a:rPr lang="en-US" altLang="zh-CN" sz="900" b="0" dirty="0"/>
              <a:t> 0;</a:t>
            </a:r>
            <a:endParaRPr lang="en-US" altLang="zh-CN" sz="900" b="0" dirty="0"/>
          </a:p>
          <a:p>
            <a:pPr marL="0" indent="0">
              <a:buNone/>
            </a:pPr>
            <a:r>
              <a:rPr lang="en-US" altLang="zh-CN" sz="900" b="0" dirty="0"/>
              <a:t>}</a:t>
            </a:r>
            <a:endParaRPr lang="en-US" altLang="zh-CN" sz="900" b="0" dirty="0"/>
          </a:p>
          <a:p>
            <a:pPr marL="0" indent="0">
              <a:buNone/>
            </a:pPr>
            <a:endParaRPr lang="en-US" altLang="zh-CN" sz="900" b="0" dirty="0"/>
          </a:p>
          <a:p>
            <a:pPr marL="0" indent="0">
              <a:buNone/>
            </a:pPr>
            <a:r>
              <a:rPr lang="zh-CN" altLang="en-US" sz="1350" b="0" dirty="0"/>
              <a:t>程序的输出结果如下：</a:t>
            </a:r>
            <a:br>
              <a:rPr lang="zh-CN" altLang="en-US" sz="1350" dirty="0"/>
            </a:br>
            <a:r>
              <a:rPr lang="en-US" altLang="zh-CN" sz="1350" b="0" dirty="0"/>
              <a:t>(15,2.7) already exists</a:t>
            </a:r>
            <a:br>
              <a:rPr lang="en-US" altLang="zh-CN" sz="1350" dirty="0"/>
            </a:br>
            <a:r>
              <a:rPr lang="en-US" altLang="zh-CN" sz="1350" b="0" dirty="0"/>
              <a:t>1) 1</a:t>
            </a:r>
            <a:br>
              <a:rPr lang="en-US" altLang="zh-CN" sz="1350" dirty="0"/>
            </a:br>
            <a:r>
              <a:rPr lang="en-US" altLang="zh-CN" sz="1350" b="0" dirty="0"/>
              <a:t>2) 0</a:t>
            </a:r>
            <a:br>
              <a:rPr lang="en-US" altLang="zh-CN" sz="1350" dirty="0"/>
            </a:br>
            <a:r>
              <a:rPr lang="en-US" altLang="zh-CN" sz="1350" b="0" dirty="0"/>
              <a:t>3) (40,0) (20,9.3) (15,2.7)</a:t>
            </a:r>
            <a:br>
              <a:rPr lang="en-US" altLang="zh-CN" sz="1350" dirty="0"/>
            </a:br>
            <a:r>
              <a:rPr lang="en-US" altLang="zh-CN" sz="1350" b="0" dirty="0"/>
              <a:t>4) (40,0) (20,9.3) (17,3.14) (15,6.28)</a:t>
            </a:r>
            <a:endParaRPr lang="en-US" altLang="zh-CN" sz="1350" b="0" dirty="0"/>
          </a:p>
          <a:p>
            <a:pPr>
              <a:lnSpc>
                <a:spcPct val="90000"/>
              </a:lnSpc>
              <a:defRPr/>
            </a:pPr>
            <a:endParaRPr lang="en-US" altLang="zh-CN" sz="1350" kern="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0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53770" y="686346"/>
            <a:ext cx="8582483" cy="422787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buFont typeface="Wingdings" panose="05000000000000000000" pitchFamily="2" charset="2"/>
              <a:buChar char="l"/>
            </a:pPr>
            <a:r>
              <a:rPr lang="en-US" altLang="zh-CN" sz="1500" b="0" dirty="0" err="1"/>
              <a:t>multimap</a:t>
            </a:r>
            <a:r>
              <a:rPr lang="en-US" altLang="zh-CN" sz="1500" b="0" dirty="0"/>
              <a:t> </a:t>
            </a:r>
            <a:r>
              <a:rPr lang="zh-CN" altLang="en-US" sz="1500" b="0" dirty="0"/>
              <a:t>是关联容器的一种，</a:t>
            </a:r>
            <a:r>
              <a:rPr lang="en-US" altLang="zh-CN" sz="1500" b="0" dirty="0" err="1"/>
              <a:t>multimap</a:t>
            </a:r>
            <a:r>
              <a:rPr lang="en-US" altLang="zh-CN" sz="1500" b="0" dirty="0"/>
              <a:t> </a:t>
            </a:r>
            <a:r>
              <a:rPr lang="zh-CN" altLang="en-US" sz="1500" b="0" dirty="0"/>
              <a:t>的每个元素都分为关键字和值两部分，容器中的元素是按关键字排序的，并且允许有多个元素的关键字相同。</a:t>
            </a:r>
            <a:endParaRPr lang="en-US" altLang="zh-CN" sz="1500" b="0" dirty="0"/>
          </a:p>
          <a:p>
            <a:pPr>
              <a:buFont typeface="Wingdings" panose="05000000000000000000" pitchFamily="2" charset="2"/>
              <a:buChar char="l"/>
            </a:pPr>
            <a:r>
              <a:rPr lang="zh-CN" altLang="en-US" sz="1500" b="0" dirty="0"/>
              <a:t>注意，不能直接修改 </a:t>
            </a:r>
            <a:r>
              <a:rPr lang="en-US" altLang="zh-CN" sz="1500" b="0" dirty="0" err="1"/>
              <a:t>multimap</a:t>
            </a:r>
            <a:r>
              <a:rPr lang="en-US" altLang="zh-CN" sz="1500" b="0" dirty="0"/>
              <a:t> </a:t>
            </a:r>
            <a:r>
              <a:rPr lang="zh-CN" altLang="en-US" sz="1500" b="0" dirty="0"/>
              <a:t>容器中的关键字。因为 </a:t>
            </a:r>
            <a:r>
              <a:rPr lang="en-US" altLang="zh-CN" sz="1500" b="0" dirty="0" err="1"/>
              <a:t>multimap</a:t>
            </a:r>
            <a:r>
              <a:rPr lang="en-US" altLang="zh-CN" sz="1500" b="0" dirty="0"/>
              <a:t> </a:t>
            </a:r>
            <a:r>
              <a:rPr lang="zh-CN" altLang="en-US" sz="1500" b="0" dirty="0"/>
              <a:t>中的元素是按照关键字排序的，当关键字被修改后，容器并不会自动重新调整顺序，于是容器的有序性就会被破坏，再在其上进行查找等操作就会得到错误的结果。</a:t>
            </a:r>
            <a:endParaRPr lang="en-US" altLang="zh-CN" sz="1500" b="0" dirty="0"/>
          </a:p>
          <a:p>
            <a:pPr>
              <a:buFont typeface="Wingdings" panose="05000000000000000000" pitchFamily="2" charset="2"/>
              <a:buChar char="l"/>
            </a:pPr>
            <a:r>
              <a:rPr lang="zh-CN" altLang="en-US" sz="1500" b="0" dirty="0"/>
              <a:t>使用 </a:t>
            </a:r>
            <a:r>
              <a:rPr lang="en-US" altLang="zh-CN" sz="1500" b="0" dirty="0" err="1"/>
              <a:t>multimap</a:t>
            </a:r>
            <a:r>
              <a:rPr lang="en-US" altLang="zh-CN" sz="1500" b="0" dirty="0"/>
              <a:t> </a:t>
            </a:r>
            <a:r>
              <a:rPr lang="zh-CN" altLang="en-US" sz="1500" b="0" dirty="0"/>
              <a:t>必须包含头文件 </a:t>
            </a:r>
            <a:r>
              <a:rPr lang="en-US" altLang="zh-CN" sz="1500" b="0" dirty="0"/>
              <a:t>map</a:t>
            </a:r>
            <a:r>
              <a:rPr lang="zh-CN" altLang="en-US" sz="1500" b="0" dirty="0"/>
              <a:t>。</a:t>
            </a:r>
            <a:r>
              <a:rPr lang="en-US" altLang="zh-CN" sz="1500" b="0" dirty="0" err="1"/>
              <a:t>multimap</a:t>
            </a:r>
            <a:r>
              <a:rPr lang="en-US" altLang="zh-CN" sz="1500" b="0" dirty="0"/>
              <a:t> </a:t>
            </a:r>
            <a:r>
              <a:rPr lang="zh-CN" altLang="en-US" sz="1500" b="0" dirty="0"/>
              <a:t>的定义如下：</a:t>
            </a:r>
            <a:br>
              <a:rPr lang="zh-CN" altLang="en-US" sz="1500" dirty="0"/>
            </a:br>
            <a:r>
              <a:rPr lang="en-US" altLang="zh-CN" sz="1350" b="0" i="1" dirty="0">
                <a:solidFill>
                  <a:srgbClr val="FF0000"/>
                </a:solidFill>
              </a:rPr>
              <a:t>template &lt; class Key, class T, class </a:t>
            </a:r>
            <a:r>
              <a:rPr lang="en-US" altLang="zh-CN" sz="1350" b="0" i="1" dirty="0" err="1">
                <a:solidFill>
                  <a:srgbClr val="FF0000"/>
                </a:solidFill>
              </a:rPr>
              <a:t>Pred</a:t>
            </a:r>
            <a:r>
              <a:rPr lang="en-US" altLang="zh-CN" sz="1350" b="0" i="1" dirty="0">
                <a:solidFill>
                  <a:srgbClr val="FF0000"/>
                </a:solidFill>
              </a:rPr>
              <a:t> = less&lt;Key&gt;, class A = allocator&lt;T&gt; &gt;</a:t>
            </a:r>
            <a:br>
              <a:rPr lang="en-US" altLang="zh-CN" sz="1350" i="1" dirty="0">
                <a:solidFill>
                  <a:srgbClr val="FF0000"/>
                </a:solidFill>
              </a:rPr>
            </a:br>
            <a:r>
              <a:rPr lang="en-US" altLang="zh-CN" sz="1350" b="0" i="1" dirty="0">
                <a:solidFill>
                  <a:srgbClr val="FF0000"/>
                </a:solidFill>
              </a:rPr>
              <a:t>class </a:t>
            </a:r>
            <a:r>
              <a:rPr lang="en-US" altLang="zh-CN" sz="1350" b="0" i="1" dirty="0" err="1">
                <a:solidFill>
                  <a:srgbClr val="FF0000"/>
                </a:solidFill>
              </a:rPr>
              <a:t>multimap</a:t>
            </a:r>
            <a:br>
              <a:rPr lang="en-US" altLang="zh-CN" sz="1350" i="1" dirty="0">
                <a:solidFill>
                  <a:srgbClr val="FF0000"/>
                </a:solidFill>
              </a:rPr>
            </a:br>
            <a:r>
              <a:rPr lang="en-US" altLang="zh-CN" sz="1350" b="0" i="1" dirty="0">
                <a:solidFill>
                  <a:srgbClr val="FF0000"/>
                </a:solidFill>
              </a:rPr>
              <a:t>{</a:t>
            </a:r>
            <a:br>
              <a:rPr lang="en-US" altLang="zh-CN" sz="1350" i="1" dirty="0">
                <a:solidFill>
                  <a:srgbClr val="FF0000"/>
                </a:solidFill>
              </a:rPr>
            </a:br>
            <a:r>
              <a:rPr lang="en-US" altLang="zh-CN" sz="1350" b="0" i="1" dirty="0">
                <a:solidFill>
                  <a:srgbClr val="FF0000"/>
                </a:solidFill>
              </a:rPr>
              <a:t>    ...</a:t>
            </a:r>
            <a:br>
              <a:rPr lang="en-US" altLang="zh-CN" sz="1350" i="1" dirty="0">
                <a:solidFill>
                  <a:srgbClr val="FF0000"/>
                </a:solidFill>
              </a:rPr>
            </a:br>
            <a:r>
              <a:rPr lang="en-US" altLang="zh-CN" sz="1350" b="0" i="1" dirty="0">
                <a:solidFill>
                  <a:srgbClr val="FF0000"/>
                </a:solidFill>
              </a:rPr>
              <a:t>    </a:t>
            </a:r>
            <a:r>
              <a:rPr lang="en-US" altLang="zh-CN" sz="1350" b="0" i="1" dirty="0" err="1">
                <a:solidFill>
                  <a:srgbClr val="FF0000"/>
                </a:solidFill>
              </a:rPr>
              <a:t>typedef</a:t>
            </a:r>
            <a:r>
              <a:rPr lang="en-US" altLang="zh-CN" sz="1350" b="0" i="1" dirty="0">
                <a:solidFill>
                  <a:srgbClr val="FF0000"/>
                </a:solidFill>
              </a:rPr>
              <a:t> pair &lt;</a:t>
            </a:r>
            <a:r>
              <a:rPr lang="en-US" altLang="zh-CN" sz="1350" b="0" i="1" dirty="0" err="1">
                <a:solidFill>
                  <a:srgbClr val="FF0000"/>
                </a:solidFill>
              </a:rPr>
              <a:t>const</a:t>
            </a:r>
            <a:r>
              <a:rPr lang="en-US" altLang="zh-CN" sz="1350" b="0" i="1" dirty="0">
                <a:solidFill>
                  <a:srgbClr val="FF0000"/>
                </a:solidFill>
              </a:rPr>
              <a:t> Key, T&gt; </a:t>
            </a:r>
            <a:r>
              <a:rPr lang="en-US" altLang="zh-CN" sz="1350" b="0" i="1" dirty="0" err="1">
                <a:solidFill>
                  <a:srgbClr val="FF0000"/>
                </a:solidFill>
              </a:rPr>
              <a:t>value_type</a:t>
            </a:r>
            <a:r>
              <a:rPr lang="en-US" altLang="zh-CN" sz="1350" b="0" i="1" dirty="0">
                <a:solidFill>
                  <a:srgbClr val="FF0000"/>
                </a:solidFill>
              </a:rPr>
              <a:t>;</a:t>
            </a:r>
            <a:br>
              <a:rPr lang="en-US" altLang="zh-CN" sz="1350" i="1" dirty="0">
                <a:solidFill>
                  <a:srgbClr val="FF0000"/>
                </a:solidFill>
              </a:rPr>
            </a:br>
            <a:r>
              <a:rPr lang="en-US" altLang="zh-CN" sz="1350" b="0" i="1" dirty="0">
                <a:solidFill>
                  <a:srgbClr val="FF0000"/>
                </a:solidFill>
              </a:rPr>
              <a:t>    ...</a:t>
            </a:r>
            <a:br>
              <a:rPr lang="en-US" altLang="zh-CN" sz="1350" i="1" dirty="0">
                <a:solidFill>
                  <a:srgbClr val="FF0000"/>
                </a:solidFill>
              </a:rPr>
            </a:br>
            <a:r>
              <a:rPr lang="en-US" altLang="zh-CN" sz="1350" b="0" i="1" dirty="0">
                <a:solidFill>
                  <a:srgbClr val="FF0000"/>
                </a:solidFill>
              </a:rPr>
              <a:t>};</a:t>
            </a:r>
            <a:br>
              <a:rPr lang="zh-CN" altLang="en-US" sz="1500" dirty="0"/>
            </a:br>
            <a:r>
              <a:rPr lang="en-US" altLang="zh-CN" sz="2100" b="0" dirty="0" err="1"/>
              <a:t>multimap</a:t>
            </a:r>
            <a:r>
              <a:rPr lang="en-US" altLang="zh-CN" sz="2100" b="0" dirty="0"/>
              <a:t> </a:t>
            </a:r>
            <a:r>
              <a:rPr lang="zh-CN" altLang="en-US" sz="2100" b="0" dirty="0"/>
              <a:t>中的元素都是 </a:t>
            </a:r>
            <a:r>
              <a:rPr lang="en-US" altLang="zh-CN" sz="2100" b="0" dirty="0"/>
              <a:t>pair </a:t>
            </a:r>
            <a:r>
              <a:rPr lang="zh-CN" altLang="en-US" sz="2100" b="0" dirty="0"/>
              <a:t>模板类的对象。元素的 </a:t>
            </a:r>
            <a:r>
              <a:rPr lang="en-US" altLang="zh-CN" sz="2100" b="0" dirty="0"/>
              <a:t>first </a:t>
            </a:r>
            <a:r>
              <a:rPr lang="zh-CN" altLang="en-US" sz="2100" b="0" dirty="0"/>
              <a:t>成员变量也叫“关键字”，</a:t>
            </a:r>
            <a:r>
              <a:rPr lang="en-US" altLang="zh-CN" sz="2100" b="0" dirty="0"/>
              <a:t>second </a:t>
            </a:r>
            <a:r>
              <a:rPr lang="zh-CN" altLang="en-US" sz="2100" b="0" dirty="0"/>
              <a:t>成员变量也叫“值”。</a:t>
            </a:r>
            <a:r>
              <a:rPr lang="en-US" altLang="zh-CN" sz="2100" b="0" dirty="0" err="1"/>
              <a:t>multimap</a:t>
            </a:r>
            <a:r>
              <a:rPr lang="en-US" altLang="zh-CN" sz="2100" b="0" dirty="0"/>
              <a:t> </a:t>
            </a:r>
            <a:r>
              <a:rPr lang="zh-CN" altLang="en-US" sz="2100" b="0" dirty="0"/>
              <a:t>容器中的元素是按关键字从小到大排序的。默认情况下，元素的关键之间用 </a:t>
            </a:r>
            <a:r>
              <a:rPr lang="en-US" altLang="zh-CN" sz="2100" b="0" dirty="0"/>
              <a:t>less &lt;Key&gt; </a:t>
            </a:r>
            <a:r>
              <a:rPr lang="zh-CN" altLang="en-US" sz="2100" b="0" dirty="0"/>
              <a:t>比较大小</a:t>
            </a:r>
            <a:r>
              <a:rPr lang="en-US" altLang="zh-CN" sz="2100" b="0" dirty="0"/>
              <a:t>.</a:t>
            </a:r>
            <a:r>
              <a:rPr lang="zh-CN" altLang="en-US" sz="2100" b="0" dirty="0"/>
              <a:t> </a:t>
            </a:r>
            <a:r>
              <a:rPr lang="en-US" altLang="zh-CN" sz="2100" b="0" dirty="0" err="1"/>
              <a:t>multimap</a:t>
            </a:r>
            <a:r>
              <a:rPr lang="en-US" altLang="zh-CN" sz="2100" b="0" dirty="0"/>
              <a:t> </a:t>
            </a:r>
            <a:r>
              <a:rPr lang="zh-CN" altLang="en-US" sz="2100" b="0" dirty="0"/>
              <a:t>允许多个元素的关键字相同。</a:t>
            </a:r>
            <a:endParaRPr lang="en-US" altLang="zh-CN" sz="900" b="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83879" y="16072"/>
            <a:ext cx="3969076" cy="53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dirty="0">
                <a:latin typeface="Rockwell" panose="02060603020205020403" pitchFamily="18" charset="0"/>
                <a:ea typeface="微软雅黑" panose="020B0503020204020204" pitchFamily="34" charset="-122"/>
              </a:rPr>
              <a:t>5.</a:t>
            </a:r>
            <a:r>
              <a:rPr lang="zh-CN" altLang="en-US" sz="3000" kern="0" dirty="0"/>
              <a:t>映射 </a:t>
            </a:r>
            <a:r>
              <a:rPr lang="en-US" altLang="zh-CN" sz="3000" kern="0" dirty="0"/>
              <a:t>map,</a:t>
            </a:r>
            <a:r>
              <a:rPr lang="en-US" altLang="zh-CN" sz="2400" dirty="0"/>
              <a:t> </a:t>
            </a:r>
            <a:r>
              <a:rPr lang="en-US" altLang="zh-CN" sz="2400" dirty="0" err="1"/>
              <a:t>multimap</a:t>
            </a:r>
            <a:endParaRPr lang="en-US" altLang="zh-CN" sz="2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7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99792" y="538889"/>
            <a:ext cx="3022761" cy="422787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750" b="0" dirty="0"/>
              <a:t>#include &lt;</a:t>
            </a:r>
            <a:r>
              <a:rPr lang="en-US" altLang="zh-CN" sz="750" b="0" dirty="0" err="1"/>
              <a:t>iostream</a:t>
            </a:r>
            <a:r>
              <a:rPr lang="en-US" altLang="zh-CN" sz="750" b="0" dirty="0"/>
              <a:t>&gt;</a:t>
            </a:r>
            <a:endParaRPr lang="en-US" altLang="zh-CN" sz="750" b="0" dirty="0"/>
          </a:p>
          <a:p>
            <a:pPr marL="0" indent="0">
              <a:buNone/>
            </a:pPr>
            <a:r>
              <a:rPr lang="en-US" altLang="zh-CN" sz="750" b="0" dirty="0"/>
              <a:t>#include &lt;map&gt; //</a:t>
            </a:r>
            <a:r>
              <a:rPr lang="zh-CN" altLang="en-US" sz="750" b="0" dirty="0"/>
              <a:t>使用</a:t>
            </a:r>
            <a:r>
              <a:rPr lang="en-US" altLang="zh-CN" sz="750" b="0" dirty="0" err="1"/>
              <a:t>multimap</a:t>
            </a:r>
            <a:r>
              <a:rPr lang="zh-CN" altLang="en-US" sz="750" b="0" dirty="0"/>
              <a:t>需要包含此头文件</a:t>
            </a:r>
            <a:endParaRPr lang="zh-CN" altLang="en-US" sz="750" b="0" dirty="0"/>
          </a:p>
          <a:p>
            <a:pPr marL="0" indent="0">
              <a:buNone/>
            </a:pPr>
            <a:r>
              <a:rPr lang="en-US" altLang="zh-CN" sz="750" b="0" dirty="0"/>
              <a:t>#include &lt;string&gt;</a:t>
            </a:r>
            <a:endParaRPr lang="en-US" altLang="zh-CN" sz="750" b="0" dirty="0"/>
          </a:p>
          <a:p>
            <a:pPr marL="0" indent="0">
              <a:buNone/>
            </a:pPr>
            <a:r>
              <a:rPr lang="en-US" altLang="zh-CN" sz="750" dirty="0"/>
              <a:t>u</a:t>
            </a:r>
            <a:r>
              <a:rPr lang="en-US" altLang="zh-CN" sz="750" dirty="0">
                <a:hlinkClick r:id="rId1"/>
              </a:rPr>
              <a:t>sin</a:t>
            </a:r>
            <a:r>
              <a:rPr lang="en-US" altLang="zh-CN" sz="750" dirty="0"/>
              <a:t>g</a:t>
            </a:r>
            <a:r>
              <a:rPr lang="en-US" altLang="zh-CN" sz="750" b="0" dirty="0"/>
              <a:t> </a:t>
            </a:r>
            <a:r>
              <a:rPr lang="en-US" altLang="zh-CN" sz="750" dirty="0"/>
              <a:t>namespace</a:t>
            </a:r>
            <a:r>
              <a:rPr lang="en-US" altLang="zh-CN" sz="750" b="0" dirty="0"/>
              <a:t> </a:t>
            </a:r>
            <a:r>
              <a:rPr lang="en-US" altLang="zh-CN" sz="750" b="0" dirty="0" err="1"/>
              <a:t>std</a:t>
            </a:r>
            <a:r>
              <a:rPr lang="en-US" altLang="zh-CN" sz="750" b="0" dirty="0"/>
              <a:t>;</a:t>
            </a:r>
            <a:endParaRPr lang="en-US" altLang="zh-CN" sz="750" b="0" dirty="0"/>
          </a:p>
          <a:p>
            <a:pPr marL="0" indent="0">
              <a:buNone/>
            </a:pPr>
            <a:r>
              <a:rPr lang="en-US" altLang="zh-CN" sz="750" dirty="0"/>
              <a:t>class</a:t>
            </a:r>
            <a:r>
              <a:rPr lang="en-US" altLang="zh-CN" sz="750" b="0" dirty="0"/>
              <a:t> </a:t>
            </a:r>
            <a:r>
              <a:rPr lang="en-US" altLang="zh-CN" sz="750" b="0" dirty="0" err="1"/>
              <a:t>CStudent</a:t>
            </a:r>
            <a:endParaRPr lang="en-US" altLang="zh-CN" sz="750" b="0" dirty="0"/>
          </a:p>
          <a:p>
            <a:pPr marL="0" indent="0">
              <a:buNone/>
            </a:pPr>
            <a:r>
              <a:rPr lang="en-US" altLang="zh-CN" sz="750" b="0" dirty="0"/>
              <a:t>{</a:t>
            </a:r>
            <a:endParaRPr lang="en-US" altLang="zh-CN" sz="750" b="0" dirty="0"/>
          </a:p>
          <a:p>
            <a:pPr marL="0" indent="0">
              <a:buNone/>
            </a:pPr>
            <a:r>
              <a:rPr lang="en-US" altLang="zh-CN" sz="750" dirty="0"/>
              <a:t>public</a:t>
            </a:r>
            <a:r>
              <a:rPr lang="en-US" altLang="zh-CN" sz="750" b="0" dirty="0"/>
              <a:t>:</a:t>
            </a:r>
            <a:endParaRPr lang="en-US" altLang="zh-CN" sz="750" b="0" dirty="0"/>
          </a:p>
          <a:p>
            <a:pPr marL="0" indent="0">
              <a:buNone/>
            </a:pPr>
            <a:r>
              <a:rPr lang="en-US" altLang="zh-CN" sz="750" dirty="0" err="1"/>
              <a:t>struct</a:t>
            </a:r>
            <a:r>
              <a:rPr lang="en-US" altLang="zh-CN" sz="750" b="0" dirty="0"/>
              <a:t> </a:t>
            </a:r>
            <a:r>
              <a:rPr lang="en-US" altLang="zh-CN" sz="750" b="0" dirty="0" err="1"/>
              <a:t>CInfo</a:t>
            </a:r>
            <a:r>
              <a:rPr lang="en-US" altLang="zh-CN" sz="750" b="0" dirty="0"/>
              <a:t> //</a:t>
            </a:r>
            <a:r>
              <a:rPr lang="zh-CN" altLang="en-US" sz="750" b="0" dirty="0"/>
              <a:t>类的内部还可以定义类</a:t>
            </a:r>
            <a:endParaRPr lang="zh-CN" altLang="en-US" sz="750" b="0" dirty="0"/>
          </a:p>
          <a:p>
            <a:pPr marL="0" indent="0">
              <a:buNone/>
            </a:pPr>
            <a:r>
              <a:rPr lang="en-US" altLang="zh-CN" sz="750" b="0" dirty="0"/>
              <a:t>{</a:t>
            </a:r>
            <a:endParaRPr lang="zh-CN" altLang="en-US" sz="750" b="0" dirty="0"/>
          </a:p>
          <a:p>
            <a:pPr marL="0" indent="0">
              <a:buNone/>
            </a:pPr>
            <a:r>
              <a:rPr lang="en-US" altLang="zh-CN" sz="750" b="0" dirty="0" err="1"/>
              <a:t>int</a:t>
            </a:r>
            <a:r>
              <a:rPr lang="en-US" altLang="zh-CN" sz="750" b="0" dirty="0"/>
              <a:t> id;</a:t>
            </a:r>
            <a:endParaRPr lang="en-US" altLang="zh-CN" sz="750" b="0" dirty="0"/>
          </a:p>
          <a:p>
            <a:pPr marL="0" indent="0">
              <a:buNone/>
            </a:pPr>
            <a:r>
              <a:rPr lang="en-US" altLang="zh-CN" sz="750" b="0" dirty="0"/>
              <a:t>string name;</a:t>
            </a:r>
            <a:endParaRPr lang="en-US" altLang="zh-CN" sz="750" b="0" dirty="0"/>
          </a:p>
          <a:p>
            <a:pPr marL="0" indent="0">
              <a:buNone/>
            </a:pPr>
            <a:r>
              <a:rPr lang="en-US" altLang="zh-CN" sz="750" b="0" dirty="0"/>
              <a:t>};</a:t>
            </a:r>
            <a:endParaRPr lang="en-US" altLang="zh-CN" sz="750" b="0" dirty="0"/>
          </a:p>
          <a:p>
            <a:pPr marL="0" indent="0">
              <a:buNone/>
            </a:pPr>
            <a:r>
              <a:rPr lang="en-US" altLang="zh-CN" sz="750" b="0" dirty="0" err="1"/>
              <a:t>int</a:t>
            </a:r>
            <a:r>
              <a:rPr lang="en-US" altLang="zh-CN" sz="750" b="0" dirty="0"/>
              <a:t> score;</a:t>
            </a:r>
            <a:endParaRPr lang="en-US" altLang="zh-CN" sz="750" b="0" dirty="0"/>
          </a:p>
          <a:p>
            <a:pPr marL="0" indent="0">
              <a:buNone/>
            </a:pPr>
            <a:r>
              <a:rPr lang="en-US" altLang="zh-CN" sz="750" b="0" dirty="0" err="1"/>
              <a:t>CInfo</a:t>
            </a:r>
            <a:r>
              <a:rPr lang="en-US" altLang="zh-CN" sz="750" b="0" dirty="0"/>
              <a:t> info; //</a:t>
            </a:r>
            <a:r>
              <a:rPr lang="zh-CN" altLang="en-US" sz="750" b="0" dirty="0"/>
              <a:t>学生的其他信息</a:t>
            </a:r>
            <a:endParaRPr lang="zh-CN" altLang="en-US" sz="750" b="0" dirty="0"/>
          </a:p>
          <a:p>
            <a:pPr marL="0" indent="0">
              <a:buNone/>
            </a:pPr>
            <a:r>
              <a:rPr lang="en-US" altLang="zh-CN" sz="750" b="0" dirty="0"/>
              <a:t>};</a:t>
            </a:r>
            <a:endParaRPr lang="zh-CN" altLang="en-US" sz="750" b="0" dirty="0"/>
          </a:p>
          <a:p>
            <a:pPr marL="0" indent="0">
              <a:buNone/>
            </a:pPr>
            <a:r>
              <a:rPr lang="en-US" altLang="zh-CN" sz="750" dirty="0" err="1"/>
              <a:t>typedef</a:t>
            </a:r>
            <a:r>
              <a:rPr lang="en-US" altLang="zh-CN" sz="750" b="0" dirty="0"/>
              <a:t> </a:t>
            </a:r>
            <a:r>
              <a:rPr lang="en-US" altLang="zh-CN" sz="750" b="0" dirty="0" err="1"/>
              <a:t>multimap</a:t>
            </a:r>
            <a:r>
              <a:rPr lang="en-US" altLang="zh-CN" sz="750" b="0" dirty="0"/>
              <a:t> &lt;</a:t>
            </a:r>
            <a:r>
              <a:rPr lang="en-US" altLang="zh-CN" sz="750" b="0" dirty="0" err="1"/>
              <a:t>int</a:t>
            </a:r>
            <a:r>
              <a:rPr lang="en-US" altLang="zh-CN" sz="750" b="0" dirty="0"/>
              <a:t>, </a:t>
            </a:r>
            <a:r>
              <a:rPr lang="en-US" altLang="zh-CN" sz="750" b="0" dirty="0" err="1"/>
              <a:t>CStudent</a:t>
            </a:r>
            <a:r>
              <a:rPr lang="en-US" altLang="zh-CN" sz="750" b="0" dirty="0"/>
              <a:t>::</a:t>
            </a:r>
            <a:r>
              <a:rPr lang="en-US" altLang="zh-CN" sz="750" b="0" dirty="0" err="1"/>
              <a:t>CInfo</a:t>
            </a:r>
            <a:r>
              <a:rPr lang="en-US" altLang="zh-CN" sz="750" b="0" dirty="0"/>
              <a:t>&gt; MAP_STD;</a:t>
            </a:r>
            <a:endParaRPr lang="en-US" altLang="zh-CN" sz="750" b="0" dirty="0"/>
          </a:p>
          <a:p>
            <a:pPr marL="0" indent="0">
              <a:buNone/>
            </a:pPr>
            <a:r>
              <a:rPr lang="en-US" altLang="zh-CN" sz="750" b="0" dirty="0" err="1"/>
              <a:t>int</a:t>
            </a:r>
            <a:r>
              <a:rPr lang="en-US" altLang="zh-CN" sz="750" b="0" dirty="0"/>
              <a:t> main()</a:t>
            </a:r>
            <a:endParaRPr lang="en-US" altLang="zh-CN" sz="750" b="0" dirty="0"/>
          </a:p>
          <a:p>
            <a:pPr marL="0" indent="0">
              <a:buNone/>
            </a:pPr>
            <a:r>
              <a:rPr lang="en-US" altLang="zh-CN" sz="750" b="0" dirty="0"/>
              <a:t>{</a:t>
            </a:r>
            <a:endParaRPr lang="en-US" altLang="zh-CN" sz="750" b="0" dirty="0"/>
          </a:p>
          <a:p>
            <a:pPr marL="0" indent="0">
              <a:buNone/>
            </a:pPr>
            <a:r>
              <a:rPr lang="en-US" altLang="zh-CN" sz="750" b="0" dirty="0"/>
              <a:t>MAP_STD </a:t>
            </a:r>
            <a:r>
              <a:rPr lang="en-US" altLang="zh-CN" sz="750" b="0" dirty="0" err="1"/>
              <a:t>mp</a:t>
            </a:r>
            <a:r>
              <a:rPr lang="en-US" altLang="zh-CN" sz="750" b="0" dirty="0"/>
              <a:t>;</a:t>
            </a:r>
            <a:endParaRPr lang="en-US" altLang="zh-CN" sz="750" b="0" dirty="0"/>
          </a:p>
          <a:p>
            <a:pPr marL="0" indent="0">
              <a:buNone/>
            </a:pPr>
            <a:r>
              <a:rPr lang="en-US" altLang="zh-CN" sz="750" b="0" dirty="0" err="1"/>
              <a:t>CStudent</a:t>
            </a:r>
            <a:r>
              <a:rPr lang="en-US" altLang="zh-CN" sz="750" b="0" dirty="0"/>
              <a:t> </a:t>
            </a:r>
            <a:r>
              <a:rPr lang="en-US" altLang="zh-CN" sz="750" b="0" dirty="0" err="1"/>
              <a:t>st</a:t>
            </a:r>
            <a:r>
              <a:rPr lang="en-US" altLang="zh-CN" sz="750" b="0" dirty="0"/>
              <a:t>;</a:t>
            </a:r>
            <a:endParaRPr lang="en-US" altLang="zh-CN" sz="750" b="0" dirty="0"/>
          </a:p>
          <a:p>
            <a:pPr marL="0" indent="0">
              <a:buNone/>
            </a:pPr>
            <a:r>
              <a:rPr lang="en-US" altLang="zh-CN" sz="750" b="0" dirty="0"/>
              <a:t>string </a:t>
            </a:r>
            <a:r>
              <a:rPr lang="en-US" altLang="zh-CN" sz="750" b="0" dirty="0" err="1"/>
              <a:t>cmd</a:t>
            </a:r>
            <a:r>
              <a:rPr lang="en-US" altLang="zh-CN" sz="750" b="0" dirty="0"/>
              <a:t>;</a:t>
            </a:r>
            <a:endParaRPr lang="en-US" altLang="zh-CN" sz="750" b="0" dirty="0"/>
          </a:p>
          <a:p>
            <a:pPr marL="0" indent="0">
              <a:buNone/>
            </a:pPr>
            <a:r>
              <a:rPr lang="en-US" altLang="zh-CN" sz="750" dirty="0"/>
              <a:t>while</a:t>
            </a:r>
            <a:r>
              <a:rPr lang="en-US" altLang="zh-CN" sz="750" b="0" dirty="0"/>
              <a:t> (</a:t>
            </a:r>
            <a:r>
              <a:rPr lang="en-US" altLang="zh-CN" sz="750" b="0" dirty="0" err="1"/>
              <a:t>cin</a:t>
            </a:r>
            <a:r>
              <a:rPr lang="en-US" altLang="zh-CN" sz="750" b="0" dirty="0"/>
              <a:t> &gt;&gt; </a:t>
            </a:r>
            <a:r>
              <a:rPr lang="en-US" altLang="zh-CN" sz="750" b="0" dirty="0" err="1"/>
              <a:t>cmd</a:t>
            </a:r>
            <a:r>
              <a:rPr lang="en-US" altLang="zh-CN" sz="750" b="0" dirty="0"/>
              <a:t>) {</a:t>
            </a:r>
            <a:endParaRPr lang="en-US" altLang="zh-CN" sz="750" b="0" dirty="0"/>
          </a:p>
          <a:p>
            <a:pPr marL="0" indent="0">
              <a:buNone/>
            </a:pPr>
            <a:r>
              <a:rPr lang="en-US" altLang="zh-CN" sz="750" dirty="0"/>
              <a:t>if</a:t>
            </a:r>
            <a:r>
              <a:rPr lang="en-US" altLang="zh-CN" sz="750" b="0" dirty="0"/>
              <a:t> (</a:t>
            </a:r>
            <a:r>
              <a:rPr lang="en-US" altLang="zh-CN" sz="750" b="0" dirty="0" err="1"/>
              <a:t>cmd</a:t>
            </a:r>
            <a:r>
              <a:rPr lang="en-US" altLang="zh-CN" sz="750" b="0" dirty="0"/>
              <a:t> == "Add") {</a:t>
            </a:r>
            <a:endParaRPr lang="en-US" altLang="zh-CN" sz="750" b="0" dirty="0"/>
          </a:p>
          <a:p>
            <a:pPr marL="0" indent="0">
              <a:buNone/>
            </a:pPr>
            <a:r>
              <a:rPr lang="en-US" altLang="zh-CN" sz="750" b="0" dirty="0" err="1"/>
              <a:t>cin</a:t>
            </a:r>
            <a:r>
              <a:rPr lang="en-US" altLang="zh-CN" sz="750" b="0" dirty="0"/>
              <a:t> &gt;&gt; st.info.name &gt;&gt; st.info.id &gt;&gt; </a:t>
            </a:r>
            <a:r>
              <a:rPr lang="en-US" altLang="zh-CN" sz="750" b="0" dirty="0" err="1"/>
              <a:t>st.score</a:t>
            </a:r>
            <a:r>
              <a:rPr lang="en-US" altLang="zh-CN" sz="750" b="0" dirty="0"/>
              <a:t>;</a:t>
            </a:r>
            <a:endParaRPr lang="en-US" altLang="zh-CN" sz="750" b="0" dirty="0"/>
          </a:p>
          <a:p>
            <a:pPr marL="0" indent="0">
              <a:buNone/>
            </a:pPr>
            <a:r>
              <a:rPr lang="en-US" altLang="zh-CN" sz="750" b="0" dirty="0" err="1"/>
              <a:t>mp.insert</a:t>
            </a:r>
            <a:r>
              <a:rPr lang="en-US" altLang="zh-CN" sz="750" b="0" dirty="0"/>
              <a:t>(MAP_STD::</a:t>
            </a:r>
            <a:r>
              <a:rPr lang="en-US" altLang="zh-CN" sz="750" b="0" dirty="0" err="1"/>
              <a:t>value_type</a:t>
            </a:r>
            <a:r>
              <a:rPr lang="en-US" altLang="zh-CN" sz="750" b="0" dirty="0"/>
              <a:t>(</a:t>
            </a:r>
            <a:r>
              <a:rPr lang="en-US" altLang="zh-CN" sz="750" b="0" dirty="0" err="1"/>
              <a:t>st.score</a:t>
            </a:r>
            <a:r>
              <a:rPr lang="en-US" altLang="zh-CN" sz="750" b="0" dirty="0"/>
              <a:t>, st.info));</a:t>
            </a:r>
            <a:endParaRPr lang="en-US" altLang="zh-CN" sz="750" b="0" dirty="0"/>
          </a:p>
          <a:p>
            <a:pPr marL="0" indent="0">
              <a:buNone/>
            </a:pPr>
            <a:r>
              <a:rPr lang="en-US" altLang="zh-CN" sz="750" b="0" dirty="0"/>
              <a:t>}</a:t>
            </a:r>
            <a:endParaRPr lang="en-US" altLang="zh-CN" sz="750" b="0" dirty="0"/>
          </a:p>
          <a:p>
            <a:pPr marL="0" indent="0">
              <a:buNone/>
            </a:pPr>
            <a:r>
              <a:rPr lang="en-US" altLang="zh-CN" sz="750" dirty="0"/>
              <a:t>else</a:t>
            </a:r>
            <a:r>
              <a:rPr lang="en-US" altLang="zh-CN" sz="750" b="0" dirty="0"/>
              <a:t> </a:t>
            </a:r>
            <a:r>
              <a:rPr lang="en-US" altLang="zh-CN" sz="750" dirty="0"/>
              <a:t>if</a:t>
            </a:r>
            <a:r>
              <a:rPr lang="en-US" altLang="zh-CN" sz="750" b="0" dirty="0"/>
              <a:t> (</a:t>
            </a:r>
            <a:r>
              <a:rPr lang="en-US" altLang="zh-CN" sz="750" b="0" dirty="0" err="1"/>
              <a:t>cmd</a:t>
            </a:r>
            <a:r>
              <a:rPr lang="en-US" altLang="zh-CN" sz="750" b="0" dirty="0"/>
              <a:t> == "Query") {</a:t>
            </a:r>
            <a:endParaRPr lang="en-US" altLang="zh-CN" sz="750" b="0" dirty="0"/>
          </a:p>
          <a:p>
            <a:pPr marL="0" indent="0">
              <a:buNone/>
            </a:pPr>
            <a:r>
              <a:rPr lang="en-US" altLang="zh-CN" sz="750" b="0" dirty="0" err="1"/>
              <a:t>int</a:t>
            </a:r>
            <a:r>
              <a:rPr lang="en-US" altLang="zh-CN" sz="750" b="0" dirty="0"/>
              <a:t> score;</a:t>
            </a:r>
            <a:endParaRPr lang="en-US" altLang="zh-CN" sz="750" b="0" dirty="0"/>
          </a:p>
          <a:p>
            <a:pPr marL="0" indent="0">
              <a:buNone/>
            </a:pPr>
            <a:r>
              <a:rPr lang="en-US" altLang="zh-CN" sz="750" b="0" dirty="0" err="1"/>
              <a:t>cin</a:t>
            </a:r>
            <a:r>
              <a:rPr lang="en-US" altLang="zh-CN" sz="750" b="0" dirty="0"/>
              <a:t> &gt;&gt; score;</a:t>
            </a:r>
            <a:endParaRPr lang="en-US" altLang="zh-CN" sz="750" b="0" dirty="0"/>
          </a:p>
          <a:p>
            <a:pPr marL="0" indent="0">
              <a:buNone/>
            </a:pPr>
            <a:r>
              <a:rPr lang="en-US" altLang="zh-CN" sz="750" b="0" dirty="0"/>
              <a:t>MAP_STD::iterator p = </a:t>
            </a:r>
            <a:r>
              <a:rPr lang="en-US" altLang="zh-CN" sz="750" b="0" dirty="0" err="1"/>
              <a:t>mp.lower_bound</a:t>
            </a:r>
            <a:r>
              <a:rPr lang="en-US" altLang="zh-CN" sz="750" b="0" dirty="0"/>
              <a:t>(score);</a:t>
            </a:r>
            <a:endParaRPr lang="en-US" altLang="zh-CN" sz="750" b="0" dirty="0"/>
          </a:p>
          <a:p>
            <a:pPr marL="0" indent="0">
              <a:buNone/>
            </a:pPr>
            <a:r>
              <a:rPr lang="en-US" altLang="zh-CN" sz="750" dirty="0"/>
              <a:t>if</a:t>
            </a:r>
            <a:r>
              <a:rPr lang="en-US" altLang="zh-CN" sz="750" b="0" dirty="0"/>
              <a:t> (p != </a:t>
            </a:r>
            <a:r>
              <a:rPr lang="en-US" altLang="zh-CN" sz="750" b="0" dirty="0" err="1"/>
              <a:t>mp.begin</a:t>
            </a:r>
            <a:r>
              <a:rPr lang="en-US" altLang="zh-CN" sz="750" b="0" dirty="0"/>
              <a:t>()) {</a:t>
            </a:r>
            <a:endParaRPr lang="en-US" altLang="zh-CN" sz="750" b="0" dirty="0"/>
          </a:p>
          <a:p>
            <a:pPr marL="0" indent="0">
              <a:buNone/>
            </a:pPr>
            <a:r>
              <a:rPr lang="en-US" altLang="zh-CN" sz="750" b="0" dirty="0"/>
              <a:t>--p;</a:t>
            </a:r>
            <a:endParaRPr lang="en-US" altLang="zh-CN" sz="750" b="0" dirty="0"/>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83879" y="16072"/>
            <a:ext cx="5113701" cy="576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300" kern="0" dirty="0"/>
              <a:t>例</a:t>
            </a:r>
            <a:r>
              <a:rPr lang="en-US" altLang="zh-CN" sz="3300" kern="0" dirty="0"/>
              <a:t>13.multimap</a:t>
            </a:r>
            <a:r>
              <a:rPr lang="zh-CN" altLang="en-US" sz="3300" kern="0" dirty="0"/>
              <a:t>类实例</a:t>
            </a:r>
            <a:endParaRPr lang="zh-CN" altLang="en-US" sz="3000" dirty="0">
              <a:latin typeface="Rockwell" panose="02060603020205020403" pitchFamily="18" charset="0"/>
              <a:ea typeface="微软雅黑" panose="020B0503020204020204" pitchFamily="34" charset="-122"/>
            </a:endParaRPr>
          </a:p>
        </p:txBody>
      </p:sp>
      <p:sp>
        <p:nvSpPr>
          <p:cNvPr id="13" name="Rectangle 3"/>
          <p:cNvSpPr txBox="1">
            <a:spLocks noChangeArrowheads="1"/>
          </p:cNvSpPr>
          <p:nvPr/>
        </p:nvSpPr>
        <p:spPr bwMode="auto">
          <a:xfrm>
            <a:off x="4841891" y="520591"/>
            <a:ext cx="3022761" cy="422787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750" b="0" dirty="0"/>
              <a:t>score = p-&gt;first; //</a:t>
            </a:r>
            <a:r>
              <a:rPr lang="zh-CN" altLang="en-US" sz="750" b="0" dirty="0"/>
              <a:t>比要查询分数低的最高分</a:t>
            </a:r>
            <a:endParaRPr lang="zh-CN" altLang="en-US" sz="750" b="0" dirty="0"/>
          </a:p>
          <a:p>
            <a:pPr marL="0" indent="0">
              <a:buNone/>
            </a:pPr>
            <a:r>
              <a:rPr lang="en-US" altLang="zh-CN" sz="750" b="0" dirty="0"/>
              <a:t>MAP_STD::iterator </a:t>
            </a:r>
            <a:r>
              <a:rPr lang="en-US" altLang="zh-CN" sz="750" b="0" dirty="0" err="1"/>
              <a:t>maxp</a:t>
            </a:r>
            <a:r>
              <a:rPr lang="en-US" altLang="zh-CN" sz="750" b="0" dirty="0"/>
              <a:t> = p;</a:t>
            </a:r>
            <a:endParaRPr lang="en-US" altLang="zh-CN" sz="750" b="0" dirty="0"/>
          </a:p>
          <a:p>
            <a:pPr marL="0" indent="0">
              <a:buNone/>
            </a:pPr>
            <a:r>
              <a:rPr lang="en-US" altLang="zh-CN" sz="750" b="0" dirty="0" err="1"/>
              <a:t>int</a:t>
            </a:r>
            <a:r>
              <a:rPr lang="en-US" altLang="zh-CN" sz="750" b="0" dirty="0"/>
              <a:t> </a:t>
            </a:r>
            <a:r>
              <a:rPr lang="en-US" altLang="zh-CN" sz="750" b="0" dirty="0" err="1"/>
              <a:t>maxId</a:t>
            </a:r>
            <a:r>
              <a:rPr lang="en-US" altLang="zh-CN" sz="750" b="0" dirty="0"/>
              <a:t> = p-&gt;second.id;</a:t>
            </a:r>
            <a:endParaRPr lang="en-US" altLang="zh-CN" sz="750" b="0" dirty="0"/>
          </a:p>
          <a:p>
            <a:pPr marL="0" indent="0">
              <a:buNone/>
            </a:pPr>
            <a:r>
              <a:rPr lang="en-US" altLang="zh-CN" sz="750" dirty="0"/>
              <a:t>for</a:t>
            </a:r>
            <a:r>
              <a:rPr lang="en-US" altLang="zh-CN" sz="750" b="0" dirty="0"/>
              <a:t> (; p != </a:t>
            </a:r>
            <a:r>
              <a:rPr lang="en-US" altLang="zh-CN" sz="750" b="0" dirty="0" err="1"/>
              <a:t>mp.begin</a:t>
            </a:r>
            <a:r>
              <a:rPr lang="en-US" altLang="zh-CN" sz="750" b="0" dirty="0"/>
              <a:t>() &amp;&amp; p-&gt;first == score; --p) {</a:t>
            </a:r>
            <a:endParaRPr lang="en-US" altLang="zh-CN" sz="750" b="0" dirty="0"/>
          </a:p>
          <a:p>
            <a:pPr marL="0" indent="0">
              <a:buNone/>
            </a:pPr>
            <a:r>
              <a:rPr lang="en-US" altLang="zh-CN" sz="750" b="0" dirty="0"/>
              <a:t>//</a:t>
            </a:r>
            <a:r>
              <a:rPr lang="zh-CN" altLang="en-US" sz="750" b="0" dirty="0"/>
              <a:t>遍历所有成绩和</a:t>
            </a:r>
            <a:r>
              <a:rPr lang="en-US" altLang="zh-CN" sz="750" b="0" dirty="0"/>
              <a:t>score</a:t>
            </a:r>
            <a:r>
              <a:rPr lang="zh-CN" altLang="en-US" sz="750" b="0" dirty="0"/>
              <a:t>相等的学生</a:t>
            </a:r>
            <a:endParaRPr lang="zh-CN" altLang="en-US" sz="750" b="0" dirty="0"/>
          </a:p>
          <a:p>
            <a:pPr marL="0" indent="0">
              <a:buNone/>
            </a:pPr>
            <a:r>
              <a:rPr lang="en-US" altLang="zh-CN" sz="750" dirty="0"/>
              <a:t>if</a:t>
            </a:r>
            <a:r>
              <a:rPr lang="en-US" altLang="zh-CN" sz="750" b="0" dirty="0"/>
              <a:t> (p-&gt;second.id &gt; </a:t>
            </a:r>
            <a:r>
              <a:rPr lang="en-US" altLang="zh-CN" sz="750" b="0" dirty="0" err="1"/>
              <a:t>maxId</a:t>
            </a:r>
            <a:r>
              <a:rPr lang="en-US" altLang="zh-CN" sz="750" b="0" dirty="0"/>
              <a:t>) {</a:t>
            </a:r>
            <a:endParaRPr lang="en-US" altLang="zh-CN" sz="750" b="0" dirty="0"/>
          </a:p>
          <a:p>
            <a:pPr marL="0" indent="0">
              <a:buNone/>
            </a:pPr>
            <a:r>
              <a:rPr lang="en-US" altLang="zh-CN" sz="750" b="0" dirty="0" err="1"/>
              <a:t>maxp</a:t>
            </a:r>
            <a:r>
              <a:rPr lang="en-US" altLang="zh-CN" sz="750" b="0" dirty="0"/>
              <a:t> = p;</a:t>
            </a:r>
            <a:endParaRPr lang="en-US" altLang="zh-CN" sz="750" b="0" dirty="0"/>
          </a:p>
          <a:p>
            <a:pPr marL="0" indent="0">
              <a:buNone/>
            </a:pPr>
            <a:r>
              <a:rPr lang="en-US" altLang="zh-CN" sz="750" b="0" dirty="0" err="1"/>
              <a:t>maxId</a:t>
            </a:r>
            <a:r>
              <a:rPr lang="en-US" altLang="zh-CN" sz="750" b="0" dirty="0"/>
              <a:t> = p-&gt;second.id;</a:t>
            </a:r>
            <a:endParaRPr lang="en-US" altLang="zh-CN" sz="750" b="0" dirty="0"/>
          </a:p>
          <a:p>
            <a:pPr marL="0" indent="0">
              <a:buNone/>
            </a:pPr>
            <a:r>
              <a:rPr lang="en-US" altLang="zh-CN" sz="750" b="0" dirty="0"/>
              <a:t>}</a:t>
            </a:r>
            <a:endParaRPr lang="en-US" altLang="zh-CN" sz="750" b="0" dirty="0"/>
          </a:p>
          <a:p>
            <a:pPr marL="0" indent="0">
              <a:buNone/>
            </a:pPr>
            <a:r>
              <a:rPr lang="en-US" altLang="zh-CN" sz="750" b="0" dirty="0"/>
              <a:t>}</a:t>
            </a:r>
            <a:endParaRPr lang="en-US" altLang="zh-CN" sz="750" b="0" dirty="0"/>
          </a:p>
          <a:p>
            <a:pPr marL="0" indent="0">
              <a:buNone/>
            </a:pPr>
            <a:r>
              <a:rPr lang="en-US" altLang="zh-CN" sz="750" dirty="0"/>
              <a:t>if</a:t>
            </a:r>
            <a:r>
              <a:rPr lang="en-US" altLang="zh-CN" sz="750" b="0" dirty="0"/>
              <a:t> (p-&gt;first == score) { //</a:t>
            </a:r>
            <a:r>
              <a:rPr lang="zh-CN" altLang="en-US" sz="750" b="0" dirty="0"/>
              <a:t>如果上面的循环因为 </a:t>
            </a:r>
            <a:r>
              <a:rPr lang="en-US" altLang="zh-CN" sz="750" b="0" dirty="0"/>
              <a:t>p == </a:t>
            </a:r>
            <a:r>
              <a:rPr lang="en-US" altLang="zh-CN" sz="750" b="0" dirty="0" err="1"/>
              <a:t>mp.begin</a:t>
            </a:r>
            <a:r>
              <a:rPr lang="en-US" altLang="zh-CN" sz="750" b="0" dirty="0"/>
              <a:t>()</a:t>
            </a:r>
            <a:endParaRPr lang="en-US" altLang="zh-CN" sz="750" b="0" dirty="0"/>
          </a:p>
          <a:p>
            <a:pPr marL="0" indent="0">
              <a:buNone/>
            </a:pPr>
            <a:r>
              <a:rPr lang="en-US" altLang="zh-CN" sz="750" b="0" dirty="0"/>
              <a:t>//</a:t>
            </a:r>
            <a:r>
              <a:rPr lang="zh-CN" altLang="en-US" sz="750" b="0" dirty="0"/>
              <a:t>而终止，则</a:t>
            </a:r>
            <a:r>
              <a:rPr lang="en-US" altLang="zh-CN" sz="750" b="0" dirty="0"/>
              <a:t>p</a:t>
            </a:r>
            <a:r>
              <a:rPr lang="zh-CN" altLang="en-US" sz="750" b="0" dirty="0"/>
              <a:t>指向的元素还要处理</a:t>
            </a:r>
            <a:endParaRPr lang="zh-CN" altLang="en-US" sz="750" b="0" dirty="0"/>
          </a:p>
          <a:p>
            <a:pPr marL="0" indent="0">
              <a:buNone/>
            </a:pPr>
            <a:r>
              <a:rPr lang="en-US" altLang="zh-CN" sz="750" dirty="0"/>
              <a:t>if</a:t>
            </a:r>
            <a:r>
              <a:rPr lang="en-US" altLang="zh-CN" sz="750" b="0" dirty="0"/>
              <a:t> (p-&gt;second.id &gt; </a:t>
            </a:r>
            <a:r>
              <a:rPr lang="en-US" altLang="zh-CN" sz="750" b="0" dirty="0" err="1"/>
              <a:t>maxId</a:t>
            </a:r>
            <a:r>
              <a:rPr lang="en-US" altLang="zh-CN" sz="750" b="0" dirty="0"/>
              <a:t>) {</a:t>
            </a:r>
            <a:endParaRPr lang="en-US" altLang="zh-CN" sz="750" b="0" dirty="0"/>
          </a:p>
          <a:p>
            <a:pPr marL="0" indent="0">
              <a:buNone/>
            </a:pPr>
            <a:r>
              <a:rPr lang="en-US" altLang="zh-CN" sz="750" b="0" dirty="0" err="1"/>
              <a:t>maxp</a:t>
            </a:r>
            <a:r>
              <a:rPr lang="en-US" altLang="zh-CN" sz="750" b="0" dirty="0"/>
              <a:t> = p;</a:t>
            </a:r>
            <a:endParaRPr lang="en-US" altLang="zh-CN" sz="750" b="0" dirty="0"/>
          </a:p>
          <a:p>
            <a:pPr marL="0" indent="0">
              <a:buNone/>
            </a:pPr>
            <a:r>
              <a:rPr lang="en-US" altLang="zh-CN" sz="750" b="0" dirty="0" err="1"/>
              <a:t>maxId</a:t>
            </a:r>
            <a:r>
              <a:rPr lang="en-US" altLang="zh-CN" sz="750" b="0" dirty="0"/>
              <a:t> = p-&gt;second.id;</a:t>
            </a:r>
            <a:endParaRPr lang="en-US" altLang="zh-CN" sz="750" b="0" dirty="0"/>
          </a:p>
          <a:p>
            <a:pPr marL="0" indent="0">
              <a:buNone/>
            </a:pPr>
            <a:r>
              <a:rPr lang="en-US" altLang="zh-CN" sz="750" b="0" dirty="0"/>
              <a:t>}</a:t>
            </a:r>
            <a:endParaRPr lang="en-US" altLang="zh-CN" sz="750" b="0" dirty="0"/>
          </a:p>
          <a:p>
            <a:pPr marL="0" indent="0">
              <a:buNone/>
            </a:pPr>
            <a:r>
              <a:rPr lang="en-US" altLang="zh-CN" sz="750" b="0" dirty="0"/>
              <a:t>}</a:t>
            </a:r>
            <a:endParaRPr lang="en-US" altLang="zh-CN" sz="750" b="0" dirty="0"/>
          </a:p>
          <a:p>
            <a:pPr marL="0" indent="0">
              <a:buNone/>
            </a:pPr>
            <a:r>
              <a:rPr lang="en-US" altLang="zh-CN" sz="750" b="0" dirty="0" err="1"/>
              <a:t>cout</a:t>
            </a:r>
            <a:r>
              <a:rPr lang="en-US" altLang="zh-CN" sz="750" b="0" dirty="0"/>
              <a:t> &lt;&lt; </a:t>
            </a:r>
            <a:r>
              <a:rPr lang="en-US" altLang="zh-CN" sz="750" b="0" dirty="0" err="1"/>
              <a:t>maxp</a:t>
            </a:r>
            <a:r>
              <a:rPr lang="en-US" altLang="zh-CN" sz="750" b="0" dirty="0"/>
              <a:t>-&gt;second.name &lt;&lt; " " &lt;&lt; </a:t>
            </a:r>
            <a:r>
              <a:rPr lang="en-US" altLang="zh-CN" sz="750" b="0" dirty="0" err="1"/>
              <a:t>maxp</a:t>
            </a:r>
            <a:r>
              <a:rPr lang="en-US" altLang="zh-CN" sz="750" b="0" dirty="0"/>
              <a:t>-&gt;second.id &lt;&lt; " "</a:t>
            </a:r>
            <a:endParaRPr lang="en-US" altLang="zh-CN" sz="750" b="0" dirty="0"/>
          </a:p>
          <a:p>
            <a:pPr marL="0" indent="0">
              <a:buNone/>
            </a:pPr>
            <a:r>
              <a:rPr lang="en-US" altLang="zh-CN" sz="750" b="0" dirty="0"/>
              <a:t>&lt;&lt; </a:t>
            </a:r>
            <a:r>
              <a:rPr lang="en-US" altLang="zh-CN" sz="750" b="0" dirty="0" err="1"/>
              <a:t>maxp</a:t>
            </a:r>
            <a:r>
              <a:rPr lang="en-US" altLang="zh-CN" sz="750" b="0" dirty="0"/>
              <a:t>-&gt;first &lt;&lt; </a:t>
            </a:r>
            <a:r>
              <a:rPr lang="en-US" altLang="zh-CN" sz="750" b="0" dirty="0" err="1"/>
              <a:t>endl</a:t>
            </a:r>
            <a:r>
              <a:rPr lang="en-US" altLang="zh-CN" sz="750" b="0" dirty="0"/>
              <a:t>;</a:t>
            </a:r>
            <a:endParaRPr lang="en-US" altLang="zh-CN" sz="750" b="0" dirty="0"/>
          </a:p>
          <a:p>
            <a:pPr marL="0" indent="0">
              <a:buNone/>
            </a:pPr>
            <a:r>
              <a:rPr lang="en-US" altLang="zh-CN" sz="750" b="0" dirty="0"/>
              <a:t>}</a:t>
            </a:r>
            <a:endParaRPr lang="en-US" altLang="zh-CN" sz="750" b="0" dirty="0"/>
          </a:p>
          <a:p>
            <a:pPr marL="0" indent="0">
              <a:buNone/>
            </a:pPr>
            <a:r>
              <a:rPr lang="en-US" altLang="zh-CN" sz="750" dirty="0"/>
              <a:t>else</a:t>
            </a:r>
            <a:r>
              <a:rPr lang="en-US" altLang="zh-CN" sz="750" b="0" dirty="0"/>
              <a:t> //</a:t>
            </a:r>
            <a:r>
              <a:rPr lang="en-US" altLang="zh-CN" sz="750" b="0" dirty="0" err="1"/>
              <a:t>lower_bound</a:t>
            </a:r>
            <a:r>
              <a:rPr lang="en-US" altLang="zh-CN" sz="750" b="0" dirty="0"/>
              <a:t> </a:t>
            </a:r>
            <a:r>
              <a:rPr lang="zh-CN" altLang="en-US" sz="750" b="0" dirty="0"/>
              <a:t>的结果就是 </a:t>
            </a:r>
            <a:r>
              <a:rPr lang="en-US" altLang="zh-CN" sz="750" b="0" dirty="0"/>
              <a:t>begin</a:t>
            </a:r>
            <a:r>
              <a:rPr lang="zh-CN" altLang="en-US" sz="750" b="0" dirty="0"/>
              <a:t>，说明没有分数比查询分数低</a:t>
            </a:r>
            <a:endParaRPr lang="zh-CN" altLang="en-US" sz="750" b="0" dirty="0"/>
          </a:p>
          <a:p>
            <a:pPr marL="0" indent="0">
              <a:buNone/>
            </a:pPr>
            <a:r>
              <a:rPr lang="en-US" altLang="zh-CN" sz="750" b="0" dirty="0" err="1"/>
              <a:t>cout</a:t>
            </a:r>
            <a:r>
              <a:rPr lang="en-US" altLang="zh-CN" sz="750" b="0" dirty="0"/>
              <a:t> &lt;&lt; "Nobody" &lt;&lt; </a:t>
            </a:r>
            <a:r>
              <a:rPr lang="en-US" altLang="zh-CN" sz="750" b="0" dirty="0" err="1"/>
              <a:t>endl</a:t>
            </a:r>
            <a:r>
              <a:rPr lang="en-US" altLang="zh-CN" sz="750" b="0" dirty="0"/>
              <a:t>;</a:t>
            </a:r>
            <a:endParaRPr lang="en-US" altLang="zh-CN" sz="750" b="0" dirty="0"/>
          </a:p>
          <a:p>
            <a:pPr marL="0" indent="0">
              <a:buNone/>
            </a:pPr>
            <a:r>
              <a:rPr lang="en-US" altLang="zh-CN" sz="750" b="0" dirty="0"/>
              <a:t>}</a:t>
            </a:r>
            <a:endParaRPr lang="en-US" altLang="zh-CN" sz="750" b="0" dirty="0"/>
          </a:p>
          <a:p>
            <a:pPr marL="0" indent="0">
              <a:buNone/>
            </a:pPr>
            <a:r>
              <a:rPr lang="en-US" altLang="zh-CN" sz="750" b="0" dirty="0"/>
              <a:t>}</a:t>
            </a:r>
            <a:endParaRPr lang="en-US" altLang="zh-CN" sz="750" b="0" dirty="0"/>
          </a:p>
          <a:p>
            <a:pPr marL="0" indent="0">
              <a:buNone/>
            </a:pPr>
            <a:r>
              <a:rPr lang="en-US" altLang="zh-CN" sz="750" dirty="0"/>
              <a:t>return</a:t>
            </a:r>
            <a:r>
              <a:rPr lang="en-US" altLang="zh-CN" sz="750" b="0" dirty="0"/>
              <a:t> 0;</a:t>
            </a:r>
            <a:endParaRPr lang="en-US" altLang="zh-CN" sz="750" b="0" dirty="0"/>
          </a:p>
          <a:p>
            <a:pPr marL="0" indent="0">
              <a:buNone/>
            </a:pPr>
            <a:r>
              <a:rPr lang="en-US" altLang="zh-CN" sz="750" b="0" dirty="0"/>
              <a:t>}</a:t>
            </a:r>
            <a:endParaRPr lang="en-US" altLang="zh-CN" sz="750" b="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4284" y="952414"/>
            <a:ext cx="8903902" cy="30852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zh-CN" altLang="en-US" sz="1800" kern="0" dirty="0"/>
              <a:t>队列</a:t>
            </a:r>
            <a:r>
              <a:rPr lang="en-US" altLang="zh-CN" sz="1800" kern="0" dirty="0"/>
              <a:t>(queue)</a:t>
            </a:r>
            <a:r>
              <a:rPr lang="zh-CN" altLang="en-US" sz="1800" kern="0" dirty="0"/>
              <a:t>是一个先进先出</a:t>
            </a:r>
            <a:r>
              <a:rPr lang="en-US" altLang="zh-CN" sz="1800" kern="0" dirty="0"/>
              <a:t>(FIFO: First In First Out)</a:t>
            </a:r>
            <a:r>
              <a:rPr lang="zh-CN" altLang="en-US" sz="1800" kern="0" dirty="0"/>
              <a:t>的数据结构，在程序设计中经常使用。</a:t>
            </a:r>
            <a:r>
              <a:rPr lang="en-US" altLang="zh-CN" sz="1800" b="0" dirty="0"/>
              <a:t>queue </a:t>
            </a:r>
            <a:r>
              <a:rPr lang="zh-CN" altLang="en-US" sz="1800" b="0" dirty="0"/>
              <a:t>可以用 </a:t>
            </a:r>
            <a:r>
              <a:rPr lang="en-US" altLang="zh-CN" sz="1800" b="0" dirty="0"/>
              <a:t>list </a:t>
            </a:r>
            <a:r>
              <a:rPr lang="zh-CN" altLang="en-US" sz="1800" b="0" dirty="0"/>
              <a:t>和 </a:t>
            </a:r>
            <a:r>
              <a:rPr lang="en-US" altLang="zh-CN" sz="1800" b="0" dirty="0" err="1"/>
              <a:t>deque</a:t>
            </a:r>
            <a:r>
              <a:rPr lang="en-US" altLang="zh-CN" sz="1800" b="0" dirty="0"/>
              <a:t> </a:t>
            </a:r>
            <a:r>
              <a:rPr lang="zh-CN" altLang="en-US" sz="1800" b="0" dirty="0"/>
              <a:t>实现，默认情况下用 </a:t>
            </a:r>
            <a:r>
              <a:rPr lang="en-US" altLang="zh-CN" sz="1800" b="0" dirty="0" err="1"/>
              <a:t>deque</a:t>
            </a:r>
            <a:r>
              <a:rPr lang="en-US" altLang="zh-CN" sz="1800" b="0" dirty="0"/>
              <a:t> </a:t>
            </a:r>
            <a:r>
              <a:rPr lang="zh-CN" altLang="en-US" sz="1800" b="0" dirty="0"/>
              <a:t>实现。</a:t>
            </a:r>
            <a:endParaRPr lang="zh-CN" altLang="en-US" sz="1800" kern="0" dirty="0"/>
          </a:p>
          <a:p>
            <a:pPr>
              <a:defRPr/>
            </a:pPr>
            <a:r>
              <a:rPr lang="en-US" altLang="zh-CN" sz="2100" b="0" dirty="0"/>
              <a:t>queue </a:t>
            </a:r>
            <a:r>
              <a:rPr lang="zh-CN" altLang="en-US" sz="2100" b="0" dirty="0"/>
              <a:t>的定义如下：</a:t>
            </a:r>
            <a:endParaRPr lang="en-US" altLang="zh-CN" sz="2100" b="0" dirty="0"/>
          </a:p>
          <a:p>
            <a:pPr marL="0" indent="0">
              <a:buNone/>
              <a:defRPr/>
            </a:pPr>
            <a:r>
              <a:rPr lang="en-US" altLang="zh-CN" sz="2100" b="0" dirty="0">
                <a:solidFill>
                  <a:srgbClr val="FF0000"/>
                </a:solidFill>
              </a:rPr>
              <a:t>template &lt; class T, class </a:t>
            </a:r>
            <a:r>
              <a:rPr lang="en-US" altLang="zh-CN" sz="2100" b="0" dirty="0" err="1">
                <a:solidFill>
                  <a:srgbClr val="FF0000"/>
                </a:solidFill>
              </a:rPr>
              <a:t>Cont</a:t>
            </a:r>
            <a:r>
              <a:rPr lang="en-US" altLang="zh-CN" sz="2100" b="0" dirty="0">
                <a:solidFill>
                  <a:srgbClr val="FF0000"/>
                </a:solidFill>
              </a:rPr>
              <a:t> = </a:t>
            </a:r>
            <a:r>
              <a:rPr lang="en-US" altLang="zh-CN" sz="2100" b="0" dirty="0" err="1">
                <a:solidFill>
                  <a:srgbClr val="FF0000"/>
                </a:solidFill>
              </a:rPr>
              <a:t>deque</a:t>
            </a:r>
            <a:r>
              <a:rPr lang="en-US" altLang="zh-CN" sz="2100" b="0" dirty="0">
                <a:solidFill>
                  <a:srgbClr val="FF0000"/>
                </a:solidFill>
              </a:rPr>
              <a:t>&lt;T&gt; &gt;</a:t>
            </a:r>
            <a:br>
              <a:rPr lang="en-US" altLang="zh-CN" sz="2100" dirty="0">
                <a:solidFill>
                  <a:srgbClr val="FF0000"/>
                </a:solidFill>
              </a:rPr>
            </a:br>
            <a:r>
              <a:rPr lang="en-US" altLang="zh-CN" sz="2100" b="0" dirty="0">
                <a:solidFill>
                  <a:srgbClr val="FF0000"/>
                </a:solidFill>
              </a:rPr>
              <a:t>class queue{</a:t>
            </a:r>
            <a:br>
              <a:rPr lang="en-US" altLang="zh-CN" sz="2100" dirty="0">
                <a:solidFill>
                  <a:srgbClr val="FF0000"/>
                </a:solidFill>
              </a:rPr>
            </a:br>
            <a:r>
              <a:rPr lang="en-US" altLang="zh-CN" sz="2100" b="0" dirty="0">
                <a:solidFill>
                  <a:srgbClr val="FF0000"/>
                </a:solidFill>
              </a:rPr>
              <a:t>    ...</a:t>
            </a:r>
            <a:br>
              <a:rPr lang="en-US" altLang="zh-CN" sz="2100" dirty="0">
                <a:solidFill>
                  <a:srgbClr val="FF0000"/>
                </a:solidFill>
              </a:rPr>
            </a:br>
            <a:r>
              <a:rPr lang="en-US" altLang="zh-CN" sz="2100" b="0" dirty="0">
                <a:solidFill>
                  <a:srgbClr val="FF0000"/>
                </a:solidFill>
              </a:rPr>
              <a:t>};</a:t>
            </a:r>
            <a:endParaRPr lang="en-US" altLang="zh-CN" sz="2100" b="0" dirty="0">
              <a:solidFill>
                <a:srgbClr val="FF0000"/>
              </a:solidFill>
            </a:endParaRPr>
          </a:p>
          <a:p>
            <a:pPr marL="0" indent="0">
              <a:buNone/>
              <a:defRPr/>
            </a:pPr>
            <a:r>
              <a:rPr lang="en-US" altLang="zh-CN" sz="2100" b="0" dirty="0"/>
              <a:t>queue </a:t>
            </a:r>
            <a:r>
              <a:rPr lang="zh-CN" altLang="en-US" sz="2100" b="0" dirty="0"/>
              <a:t>同样也有和 </a:t>
            </a:r>
            <a:r>
              <a:rPr lang="en-US" altLang="zh-CN" sz="2100" b="0" dirty="0"/>
              <a:t>stack </a:t>
            </a:r>
            <a:r>
              <a:rPr lang="zh-CN" altLang="en-US" sz="2100" b="0" dirty="0"/>
              <a:t>类似的 </a:t>
            </a:r>
            <a:r>
              <a:rPr lang="en-US" altLang="zh-CN" sz="2100" b="0" dirty="0"/>
              <a:t>push</a:t>
            </a:r>
            <a:r>
              <a:rPr lang="zh-CN" altLang="en-US" sz="2100" b="0" dirty="0"/>
              <a:t>、</a:t>
            </a:r>
            <a:r>
              <a:rPr lang="en-US" altLang="zh-CN" sz="2100" b="0" dirty="0"/>
              <a:t>pop</a:t>
            </a:r>
            <a:r>
              <a:rPr lang="zh-CN" altLang="en-US" sz="2100" b="0" dirty="0"/>
              <a:t>、</a:t>
            </a:r>
            <a:r>
              <a:rPr lang="en-US" altLang="zh-CN" sz="2100" b="0" dirty="0"/>
              <a:t>top </a:t>
            </a:r>
            <a:r>
              <a:rPr lang="zh-CN" altLang="en-US" sz="2100" b="0" dirty="0"/>
              <a:t>函数。区别在于，</a:t>
            </a:r>
            <a:r>
              <a:rPr lang="en-US" altLang="zh-CN" sz="2100" b="0" dirty="0"/>
              <a:t>queue </a:t>
            </a:r>
            <a:r>
              <a:rPr lang="zh-CN" altLang="en-US" sz="2100" b="0" dirty="0"/>
              <a:t>的 </a:t>
            </a:r>
            <a:r>
              <a:rPr lang="en-US" altLang="zh-CN" sz="2100" b="0" dirty="0"/>
              <a:t>push </a:t>
            </a:r>
            <a:r>
              <a:rPr lang="zh-CN" altLang="en-US" sz="2100" b="0" dirty="0"/>
              <a:t>发生在队尾，</a:t>
            </a:r>
            <a:r>
              <a:rPr lang="en-US" altLang="zh-CN" sz="2100" b="0" dirty="0"/>
              <a:t>pop </a:t>
            </a:r>
            <a:r>
              <a:rPr lang="zh-CN" altLang="en-US" sz="2100" b="0" dirty="0"/>
              <a:t>和 </a:t>
            </a:r>
            <a:r>
              <a:rPr lang="en-US" altLang="zh-CN" sz="2100" b="0" dirty="0"/>
              <a:t>top </a:t>
            </a:r>
            <a:r>
              <a:rPr lang="zh-CN" altLang="en-US" sz="2100" b="0" dirty="0"/>
              <a:t>发生在队头。</a:t>
            </a:r>
            <a:endParaRPr lang="zh-CN" altLang="en-US" sz="2100" kern="0" dirty="0">
              <a:solidFill>
                <a:srgbClr val="FF0000"/>
              </a:solidFill>
            </a:endParaRPr>
          </a:p>
          <a:p>
            <a:pPr>
              <a:defRPr/>
            </a:pPr>
            <a:r>
              <a:rPr lang="zh-CN" altLang="en-US" sz="1800" b="0" kern="0" dirty="0"/>
              <a:t>对一个队列常用的操作有，在队列尾增加一个元素、在队列头取一个元素以及测试队列是否为空、是否为满等操作。</a:t>
            </a:r>
            <a:endParaRPr lang="zh-CN" altLang="en-US" sz="1800" b="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6868396"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2"/>
            <a:ext cx="4778744"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latin typeface="Rockwell" panose="02060603020205020403" pitchFamily="18" charset="0"/>
                <a:ea typeface="微软雅黑" panose="020B0503020204020204" pitchFamily="34" charset="-122"/>
              </a:rPr>
              <a:t>6.</a:t>
            </a:r>
            <a:r>
              <a:rPr lang="zh-CN" altLang="en-US" sz="2400" dirty="0">
                <a:latin typeface="Rockwell" panose="02060603020205020403" pitchFamily="18" charset="0"/>
                <a:ea typeface="微软雅黑" panose="020B0503020204020204" pitchFamily="34" charset="-122"/>
              </a:rPr>
              <a:t>队列 </a:t>
            </a:r>
            <a:r>
              <a:rPr lang="en-US" altLang="zh-CN" sz="2400" dirty="0">
                <a:latin typeface="Rockwell" panose="02060603020205020403" pitchFamily="18" charset="0"/>
                <a:ea typeface="微软雅黑" panose="020B0503020204020204" pitchFamily="34" charset="-122"/>
              </a:rPr>
              <a:t>queue</a:t>
            </a:r>
            <a:r>
              <a:rPr lang="zh-CN" altLang="en-US" sz="2400" dirty="0">
                <a:latin typeface="Rockwell" panose="02060603020205020403" pitchFamily="18" charset="0"/>
                <a:ea typeface="微软雅黑" panose="020B0503020204020204" pitchFamily="34" charset="-122"/>
              </a:rPr>
              <a:t>和</a:t>
            </a:r>
            <a:r>
              <a:rPr lang="en-US" altLang="zh-CN" sz="2400" dirty="0" err="1">
                <a:latin typeface="Rockwell" panose="02060603020205020403" pitchFamily="18" charset="0"/>
                <a:ea typeface="微软雅黑" panose="020B0503020204020204" pitchFamily="34" charset="-122"/>
              </a:rPr>
              <a:t>priority_queue</a:t>
            </a:r>
            <a:endParaRPr lang="en-US" altLang="zh-CN" sz="240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3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40098" y="898436"/>
            <a:ext cx="8903902" cy="410231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en-US" altLang="zh-CN" sz="1500" b="0" dirty="0" err="1"/>
              <a:t>priority_queue</a:t>
            </a:r>
            <a:r>
              <a:rPr lang="zh-CN" altLang="en-US" sz="1500" b="0" dirty="0"/>
              <a:t>是“优先队列”。它和普通队列的区别在于，优先队列的队头元素总是最大的</a:t>
            </a:r>
            <a:r>
              <a:rPr lang="en-US" altLang="zh-CN" sz="1500" b="0" dirty="0"/>
              <a:t>——</a:t>
            </a:r>
            <a:r>
              <a:rPr lang="zh-CN" altLang="en-US" sz="1500" b="0" dirty="0"/>
              <a:t>即执行 </a:t>
            </a:r>
            <a:r>
              <a:rPr lang="en-US" altLang="zh-CN" sz="1500" b="0" dirty="0"/>
              <a:t>pop </a:t>
            </a:r>
            <a:r>
              <a:rPr lang="zh-CN" altLang="en-US" sz="1500" b="0" dirty="0"/>
              <a:t>操作时，删除的总是最大的元素；执行 </a:t>
            </a:r>
            <a:r>
              <a:rPr lang="en-US" altLang="zh-CN" sz="1500" b="0" dirty="0"/>
              <a:t>top </a:t>
            </a:r>
            <a:r>
              <a:rPr lang="zh-CN" altLang="en-US" sz="1500" b="0" dirty="0"/>
              <a:t>操作时，返回的是最大元素的引用。</a:t>
            </a:r>
            <a:endParaRPr lang="zh-CN" altLang="en-US" sz="1500" b="0" dirty="0"/>
          </a:p>
          <a:p>
            <a:pPr>
              <a:defRPr/>
            </a:pPr>
            <a:r>
              <a:rPr lang="en-US" altLang="zh-CN" sz="1500" b="0" dirty="0" err="1"/>
              <a:t>priority_queue</a:t>
            </a:r>
            <a:r>
              <a:rPr lang="en-US" altLang="zh-CN" sz="1500" b="0" dirty="0"/>
              <a:t>  </a:t>
            </a:r>
            <a:r>
              <a:rPr lang="zh-CN" altLang="en-US" sz="1500" b="0" dirty="0"/>
              <a:t>的定义如下：</a:t>
            </a:r>
            <a:endParaRPr lang="en-US" altLang="zh-CN" sz="1500" b="0" dirty="0"/>
          </a:p>
          <a:p>
            <a:pPr marL="0" indent="0">
              <a:buNone/>
              <a:defRPr/>
            </a:pPr>
            <a:r>
              <a:rPr lang="en-US" altLang="zh-CN" sz="1500" b="0" dirty="0">
                <a:solidFill>
                  <a:srgbClr val="FF0000"/>
                </a:solidFill>
              </a:rPr>
              <a:t>template &lt; class T, class Container = vector &lt;T&gt;, class Compare = less&lt;T&gt; &gt;</a:t>
            </a:r>
            <a:br>
              <a:rPr lang="en-US" altLang="zh-CN" sz="1500" dirty="0">
                <a:solidFill>
                  <a:srgbClr val="FF0000"/>
                </a:solidFill>
              </a:rPr>
            </a:br>
            <a:r>
              <a:rPr lang="en-US" altLang="zh-CN" sz="1500" b="0" dirty="0">
                <a:solidFill>
                  <a:srgbClr val="FF0000"/>
                </a:solidFill>
              </a:rPr>
              <a:t>class </a:t>
            </a:r>
            <a:r>
              <a:rPr lang="en-US" altLang="zh-CN" sz="1500" b="0" dirty="0" err="1">
                <a:solidFill>
                  <a:srgbClr val="FF0000"/>
                </a:solidFill>
              </a:rPr>
              <a:t>priority_queue</a:t>
            </a:r>
            <a:r>
              <a:rPr lang="en-US" altLang="zh-CN" sz="1500" b="0" dirty="0">
                <a:solidFill>
                  <a:srgbClr val="FF0000"/>
                </a:solidFill>
              </a:rPr>
              <a:t>{</a:t>
            </a:r>
            <a:br>
              <a:rPr lang="en-US" altLang="zh-CN" sz="1500" dirty="0">
                <a:solidFill>
                  <a:srgbClr val="FF0000"/>
                </a:solidFill>
              </a:rPr>
            </a:br>
            <a:r>
              <a:rPr lang="en-US" altLang="zh-CN" sz="1500" b="0" dirty="0">
                <a:solidFill>
                  <a:srgbClr val="FF0000"/>
                </a:solidFill>
              </a:rPr>
              <a:t>    ...</a:t>
            </a:r>
            <a:br>
              <a:rPr lang="en-US" altLang="zh-CN" sz="1500" dirty="0">
                <a:solidFill>
                  <a:srgbClr val="FF0000"/>
                </a:solidFill>
              </a:rPr>
            </a:br>
            <a:r>
              <a:rPr lang="en-US" altLang="zh-CN" sz="1500" b="0" dirty="0">
                <a:solidFill>
                  <a:srgbClr val="FF0000"/>
                </a:solidFill>
              </a:rPr>
              <a:t>};</a:t>
            </a:r>
            <a:endParaRPr lang="en-US" altLang="zh-CN" sz="1500" b="0" dirty="0">
              <a:solidFill>
                <a:srgbClr val="FF0000"/>
              </a:solidFill>
            </a:endParaRPr>
          </a:p>
          <a:p>
            <a:pPr marL="0" indent="0">
              <a:buNone/>
              <a:defRPr/>
            </a:pPr>
            <a:r>
              <a:rPr lang="en-US" altLang="zh-CN" sz="1500" b="0" dirty="0" err="1"/>
              <a:t>priority_queue</a:t>
            </a:r>
            <a:r>
              <a:rPr lang="en-US" altLang="zh-CN" sz="1500" b="0" dirty="0"/>
              <a:t> </a:t>
            </a:r>
            <a:r>
              <a:rPr lang="zh-CN" altLang="en-US" sz="1500" b="0" dirty="0"/>
              <a:t>的第三个类型参数可以用来指定排序规则。</a:t>
            </a:r>
            <a:endParaRPr lang="en-US" altLang="zh-CN" sz="1500" b="0" dirty="0">
              <a:solidFill>
                <a:srgbClr val="FF0000"/>
              </a:solidFill>
            </a:endParaRPr>
          </a:p>
          <a:p>
            <a:pPr>
              <a:defRPr/>
            </a:pPr>
            <a:r>
              <a:rPr lang="en-US" altLang="zh-CN" sz="1500" b="0" dirty="0" err="1"/>
              <a:t>priority_queue</a:t>
            </a:r>
            <a:r>
              <a:rPr lang="en-US" altLang="zh-CN" sz="1500" b="0" dirty="0"/>
              <a:t> </a:t>
            </a:r>
            <a:r>
              <a:rPr lang="zh-CN" altLang="en-US" sz="1500" b="0" dirty="0"/>
              <a:t>是使用“堆排序”技术实现的，其内部并非完全有序，但却能确保最大元素总在队头。因此，</a:t>
            </a:r>
            <a:r>
              <a:rPr lang="en-US" altLang="zh-CN" sz="1500" b="0" dirty="0" err="1"/>
              <a:t>priority_queue</a:t>
            </a:r>
            <a:r>
              <a:rPr lang="en-US" altLang="zh-CN" sz="1500" b="0" dirty="0"/>
              <a:t> </a:t>
            </a:r>
            <a:r>
              <a:rPr lang="zh-CN" altLang="en-US" sz="1500" b="0" dirty="0"/>
              <a:t>特别适用于“不停地在一堆元素中取走最大的元素”这种情况。</a:t>
            </a:r>
            <a:r>
              <a:rPr lang="en-US" altLang="zh-CN" sz="1500" b="0" dirty="0" err="1"/>
              <a:t>priority_queue</a:t>
            </a:r>
            <a:r>
              <a:rPr lang="en-US" altLang="zh-CN" sz="1500" b="0" dirty="0"/>
              <a:t> </a:t>
            </a:r>
            <a:r>
              <a:rPr lang="zh-CN" altLang="en-US" sz="1500" b="0" dirty="0"/>
              <a:t>插入和删除元素的复杂度都是 </a:t>
            </a:r>
            <a:r>
              <a:rPr lang="en-US" altLang="zh-CN" sz="1500" b="0" dirty="0"/>
              <a:t>O(log(n))</a:t>
            </a:r>
            <a:r>
              <a:rPr lang="zh-CN" altLang="en-US" sz="1500" b="0" dirty="0"/>
              <a:t>。虽然用 </a:t>
            </a:r>
            <a:r>
              <a:rPr lang="en-US" altLang="zh-CN" sz="1500" b="0" dirty="0"/>
              <a:t>set/multiset </a:t>
            </a:r>
            <a:r>
              <a:rPr lang="zh-CN" altLang="en-US" sz="1500" b="0" dirty="0"/>
              <a:t>也能完成此项工作，但是 </a:t>
            </a:r>
            <a:r>
              <a:rPr lang="en-US" altLang="zh-CN" sz="1500" b="0" dirty="0" err="1"/>
              <a:t>priority_queue</a:t>
            </a:r>
            <a:r>
              <a:rPr lang="en-US" altLang="zh-CN" sz="1500" b="0" dirty="0"/>
              <a:t> </a:t>
            </a:r>
            <a:r>
              <a:rPr lang="zh-CN" altLang="en-US" sz="1500" b="0" dirty="0"/>
              <a:t>比它们略快一些。</a:t>
            </a:r>
            <a:endParaRPr lang="zh-CN" altLang="en-US" sz="150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6868396"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2"/>
            <a:ext cx="4778744"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latin typeface="Rockwell" panose="02060603020205020403" pitchFamily="18" charset="0"/>
                <a:ea typeface="微软雅黑" panose="020B0503020204020204" pitchFamily="34" charset="-122"/>
              </a:rPr>
              <a:t>6.</a:t>
            </a:r>
            <a:r>
              <a:rPr lang="zh-CN" altLang="en-US" sz="2400" dirty="0">
                <a:latin typeface="Rockwell" panose="02060603020205020403" pitchFamily="18" charset="0"/>
                <a:ea typeface="微软雅黑" panose="020B0503020204020204" pitchFamily="34" charset="-122"/>
              </a:rPr>
              <a:t>队列 </a:t>
            </a:r>
            <a:r>
              <a:rPr lang="en-US" altLang="zh-CN" sz="2400" dirty="0">
                <a:latin typeface="Rockwell" panose="02060603020205020403" pitchFamily="18" charset="0"/>
                <a:ea typeface="微软雅黑" panose="020B0503020204020204" pitchFamily="34" charset="-122"/>
              </a:rPr>
              <a:t>queue</a:t>
            </a:r>
            <a:r>
              <a:rPr lang="zh-CN" altLang="en-US" sz="2400" dirty="0">
                <a:latin typeface="Rockwell" panose="02060603020205020403" pitchFamily="18" charset="0"/>
                <a:ea typeface="微软雅黑" panose="020B0503020204020204" pitchFamily="34" charset="-122"/>
              </a:rPr>
              <a:t>和</a:t>
            </a:r>
            <a:r>
              <a:rPr lang="en-US" altLang="zh-CN" sz="2400" dirty="0" err="1">
                <a:latin typeface="Rockwell" panose="02060603020205020403" pitchFamily="18" charset="0"/>
                <a:ea typeface="微软雅黑" panose="020B0503020204020204" pitchFamily="34" charset="-122"/>
              </a:rPr>
              <a:t>priority_queue</a:t>
            </a:r>
            <a:endParaRPr lang="en-US" altLang="zh-CN" sz="240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3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sz="2400" b="1" dirty="0">
                <a:solidFill>
                  <a:schemeClr val="tx1">
                    <a:lumMod val="75000"/>
                    <a:lumOff val="25000"/>
                  </a:schemeClr>
                </a:solidFill>
                <a:latin typeface="微软雅黑" panose="020B0503020204020204" pitchFamily="34" charset="-122"/>
                <a:ea typeface="微软雅黑" panose="020B0503020204020204" pitchFamily="34" charset="-122"/>
              </a:rPr>
              <a:t>7.2.1 函数模板的定义和模板函数的生成</a:t>
            </a:r>
            <a:endParaRPr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57860" y="992370"/>
            <a:ext cx="5946140" cy="2030095"/>
          </a:xfrm>
          <a:prstGeom prst="rect">
            <a:avLst/>
          </a:prstGeom>
          <a:noFill/>
        </p:spPr>
        <p:txBody>
          <a:bodyPr wrap="square" rtlCol="0" anchor="t">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定义函数模板的一般形式：</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template &lt;class 类型参数名1, class 类型参数名 2, …&gt; </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函数返回值类型 函数名(形参表)</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　　	//函数体</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1001395" y="1841500"/>
            <a:ext cx="3409315" cy="2894965"/>
          </a:xfrm>
          <a:prstGeom prst="rect">
            <a:avLst/>
          </a:prstGeom>
        </p:spPr>
      </p:pic>
      <p:pic>
        <p:nvPicPr>
          <p:cNvPr id="9" name="图片 8"/>
          <p:cNvPicPr>
            <a:picLocks noChangeAspect="1"/>
          </p:cNvPicPr>
          <p:nvPr/>
        </p:nvPicPr>
        <p:blipFill>
          <a:blip r:embed="rId2"/>
          <a:stretch>
            <a:fillRect/>
          </a:stretch>
        </p:blipFill>
        <p:spPr>
          <a:xfrm>
            <a:off x="4558030" y="1904365"/>
            <a:ext cx="2466975" cy="3056890"/>
          </a:xfrm>
          <a:prstGeom prst="rect">
            <a:avLst/>
          </a:prstGeom>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ext Box 3"/>
          <p:cNvSpPr txBox="1">
            <a:spLocks noChangeArrowheads="1"/>
          </p:cNvSpPr>
          <p:nvPr/>
        </p:nvSpPr>
        <p:spPr bwMode="auto">
          <a:xfrm>
            <a:off x="266766" y="898436"/>
            <a:ext cx="8636462" cy="3137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charset="0"/>
                <a:ea typeface="宋体" panose="02010600030101010101" pitchFamily="2" charset="-122"/>
              </a:defRPr>
            </a:lvl1pPr>
            <a:lvl2pPr marL="742950" indent="-285750" eaLnBrk="0" hangingPunct="0">
              <a:defRPr sz="2400">
                <a:solidFill>
                  <a:schemeClr val="tx1"/>
                </a:solidFill>
                <a:latin typeface="Times New Roman" panose="02020603050405020304" charset="0"/>
                <a:ea typeface="宋体" panose="02010600030101010101" pitchFamily="2" charset="-122"/>
              </a:defRPr>
            </a:lvl2pPr>
            <a:lvl3pPr marL="1143000" indent="-228600" eaLnBrk="0" hangingPunct="0">
              <a:defRPr sz="2400">
                <a:solidFill>
                  <a:schemeClr val="tx1"/>
                </a:solidFill>
                <a:latin typeface="Times New Roman" panose="02020603050405020304" charset="0"/>
                <a:ea typeface="宋体" panose="02010600030101010101" pitchFamily="2" charset="-122"/>
              </a:defRPr>
            </a:lvl3pPr>
            <a:lvl4pPr marL="1600200" indent="-228600" eaLnBrk="0" hangingPunct="0">
              <a:defRPr sz="2400">
                <a:solidFill>
                  <a:schemeClr val="tx1"/>
                </a:solidFill>
                <a:latin typeface="Times New Roman" panose="02020603050405020304" charset="0"/>
                <a:ea typeface="宋体" panose="02010600030101010101" pitchFamily="2" charset="-122"/>
              </a:defRPr>
            </a:lvl4pPr>
            <a:lvl5pPr marL="2057400" indent="-228600" eaLnBrk="0" hangingPunct="0">
              <a:defRPr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lang="en-US" altLang="zh-CN" sz="1800" dirty="0"/>
              <a:t>Using queue class in the Standard C++ Library, Instantiate a queue for strings and demonstrate the following functions in main( ) to show that you know how to use this class:</a:t>
            </a:r>
            <a:endParaRPr lang="en-US" altLang="zh-CN" sz="1800" dirty="0"/>
          </a:p>
          <a:p>
            <a:pPr eaLnBrk="1" hangingPunct="1">
              <a:spcBef>
                <a:spcPct val="50000"/>
              </a:spcBef>
            </a:pPr>
            <a:r>
              <a:rPr lang="en-US" altLang="zh-CN" sz="1800" dirty="0"/>
              <a:t>	queue::push( )</a:t>
            </a:r>
            <a:endParaRPr lang="en-US" altLang="zh-CN" sz="1800" dirty="0"/>
          </a:p>
          <a:p>
            <a:pPr eaLnBrk="1" hangingPunct="1">
              <a:spcBef>
                <a:spcPct val="50000"/>
              </a:spcBef>
            </a:pPr>
            <a:r>
              <a:rPr lang="en-US" altLang="zh-CN" sz="1800" dirty="0"/>
              <a:t>	queue::pop( )</a:t>
            </a:r>
            <a:endParaRPr lang="en-US" altLang="zh-CN" sz="1800" dirty="0"/>
          </a:p>
          <a:p>
            <a:pPr eaLnBrk="1" hangingPunct="1">
              <a:spcBef>
                <a:spcPct val="50000"/>
              </a:spcBef>
            </a:pPr>
            <a:r>
              <a:rPr lang="en-US" altLang="zh-CN" sz="1800" dirty="0"/>
              <a:t>	queue::empty( )</a:t>
            </a:r>
            <a:endParaRPr lang="en-US" altLang="zh-CN" sz="1800" dirty="0"/>
          </a:p>
          <a:p>
            <a:pPr eaLnBrk="1" hangingPunct="1">
              <a:spcBef>
                <a:spcPct val="50000"/>
              </a:spcBef>
            </a:pPr>
            <a:r>
              <a:rPr lang="en-US" altLang="zh-CN" sz="1800" dirty="0"/>
              <a:t>	queue::front( ) </a:t>
            </a:r>
            <a:endParaRPr lang="en-US" altLang="zh-CN" sz="1800" dirty="0"/>
          </a:p>
          <a:p>
            <a:pPr eaLnBrk="1" hangingPunct="1">
              <a:spcBef>
                <a:spcPct val="50000"/>
              </a:spcBef>
            </a:pPr>
            <a:r>
              <a:rPr lang="en-US" altLang="zh-CN" sz="1800" dirty="0"/>
              <a:t>	queue::back( )</a:t>
            </a:r>
            <a:endParaRPr lang="en-US" altLang="zh-CN" sz="1800" dirty="0"/>
          </a:p>
          <a:p>
            <a:pPr eaLnBrk="1" hangingPunct="1">
              <a:spcBef>
                <a:spcPct val="50000"/>
              </a:spcBef>
            </a:pPr>
            <a:r>
              <a:rPr lang="en-US" altLang="zh-CN" sz="1800" dirty="0"/>
              <a:t>	queue::size( )</a:t>
            </a:r>
            <a:endParaRPr lang="en-US" altLang="zh-CN" sz="1800" dirty="0"/>
          </a:p>
        </p:txBody>
      </p:sp>
      <p:pic>
        <p:nvPicPr>
          <p:cNvPr id="1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616668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组合 14"/>
          <p:cNvGrpSpPr/>
          <p:nvPr/>
        </p:nvGrpSpPr>
        <p:grpSpPr bwMode="auto">
          <a:xfrm>
            <a:off x="91836" y="53402"/>
            <a:ext cx="349862" cy="351052"/>
            <a:chOff x="1192404" y="608225"/>
            <a:chExt cx="1755828" cy="1759616"/>
          </a:xfrm>
        </p:grpSpPr>
        <p:grpSp>
          <p:nvGrpSpPr>
            <p:cNvPr id="16" name="组合 79"/>
            <p:cNvGrpSpPr/>
            <p:nvPr/>
          </p:nvGrpSpPr>
          <p:grpSpPr bwMode="auto">
            <a:xfrm>
              <a:off x="1192404" y="608225"/>
              <a:ext cx="1755828" cy="1759616"/>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9" name="任意多边形 83"/>
              <p:cNvGrpSpPr/>
              <p:nvPr/>
            </p:nvGrpSpPr>
            <p:grpSpPr bwMode="auto">
              <a:xfrm>
                <a:off x="6397313" y="2490687"/>
                <a:ext cx="2505748" cy="2500354"/>
                <a:chOff x="1883664" y="1987296"/>
                <a:chExt cx="1322832" cy="1322832"/>
              </a:xfrm>
            </p:grpSpPr>
            <p:pic>
              <p:nvPicPr>
                <p:cNvPr id="2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2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1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22" name="TextBox 64"/>
          <p:cNvSpPr txBox="1">
            <a:spLocks noChangeArrowheads="1"/>
          </p:cNvSpPr>
          <p:nvPr/>
        </p:nvSpPr>
        <p:spPr bwMode="auto">
          <a:xfrm>
            <a:off x="494969" y="20081"/>
            <a:ext cx="5696368" cy="392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100" dirty="0">
                <a:latin typeface="Rockwell" panose="02060603020205020403" pitchFamily="18" charset="0"/>
                <a:ea typeface="微软雅黑" panose="020B0503020204020204" pitchFamily="34" charset="-122"/>
              </a:rPr>
              <a:t>6.</a:t>
            </a:r>
            <a:r>
              <a:rPr lang="zh-CN" altLang="en-US" sz="2100" dirty="0">
                <a:latin typeface="Rockwell" panose="02060603020205020403" pitchFamily="18" charset="0"/>
                <a:ea typeface="微软雅黑" panose="020B0503020204020204" pitchFamily="34" charset="-122"/>
              </a:rPr>
              <a:t>队列 </a:t>
            </a:r>
            <a:r>
              <a:rPr lang="en-US" altLang="zh-CN" sz="2100" dirty="0">
                <a:latin typeface="Rockwell" panose="02060603020205020403" pitchFamily="18" charset="0"/>
                <a:ea typeface="微软雅黑" panose="020B0503020204020204" pitchFamily="34" charset="-122"/>
              </a:rPr>
              <a:t>queue</a:t>
            </a:r>
            <a:r>
              <a:rPr lang="zh-CN" altLang="en-US" sz="2100" dirty="0">
                <a:latin typeface="Rockwell" panose="02060603020205020403" pitchFamily="18" charset="0"/>
                <a:ea typeface="微软雅黑" panose="020B0503020204020204" pitchFamily="34" charset="-122"/>
              </a:rPr>
              <a:t>和</a:t>
            </a:r>
            <a:r>
              <a:rPr lang="en-US" altLang="zh-CN" sz="2100" dirty="0" err="1">
                <a:latin typeface="Rockwell" panose="02060603020205020403" pitchFamily="18" charset="0"/>
                <a:ea typeface="微软雅黑" panose="020B0503020204020204" pitchFamily="34" charset="-122"/>
              </a:rPr>
              <a:t>priority_queue</a:t>
            </a:r>
            <a:endParaRPr lang="en-US" altLang="zh-CN" sz="210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ppt_w</p:attrName>
                                        </p:attrNameLst>
                                      </p:cBhvr>
                                      <p:tavLst>
                                        <p:tav tm="0" fmla="#ppt_w*sin(2.5*pi*$)">
                                          <p:val>
                                            <p:fltVal val="0"/>
                                          </p:val>
                                        </p:tav>
                                        <p:tav tm="100000">
                                          <p:val>
                                            <p:fltVal val="1"/>
                                          </p:val>
                                        </p:tav>
                                      </p:tavLst>
                                    </p:anim>
                                    <p:anim calcmode="lin" valueType="num">
                                      <p:cBhvr>
                                        <p:cTn id="9" dur="1000" fill="hold"/>
                                        <p:tgtEl>
                                          <p:spTgt spid="22"/>
                                        </p:tgtEl>
                                        <p:attrNameLst>
                                          <p:attrName>ppt_h</p:attrName>
                                        </p:attrNameLst>
                                      </p:cBhvr>
                                      <p:tavLst>
                                        <p:tav tm="0">
                                          <p:val>
                                            <p:strVal val="#ppt_h"/>
                                          </p:val>
                                        </p:tav>
                                        <p:tav tm="100000">
                                          <p:val>
                                            <p:strVal val="#ppt_h"/>
                                          </p:val>
                                        </p:tav>
                                      </p:tavLst>
                                    </p:anim>
                                  </p:childTnLst>
                                </p:cTn>
                              </p:par>
                            </p:childTnLst>
                          </p:cTn>
                        </p:par>
                        <p:par>
                          <p:cTn id="10" fill="hold">
                            <p:stCondLst>
                              <p:cond delay="3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2"/>
                                        </p:tgtEl>
                                      </p:cBhvr>
                                    </p:animEffect>
                                    <p:animScale>
                                      <p:cBhvr>
                                        <p:cTn id="13" dur="250" autoRev="1" fill="hold"/>
                                        <p:tgtEl>
                                          <p:spTgt spid="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685592" y="712005"/>
            <a:ext cx="4264253" cy="3388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charset="0"/>
                <a:ea typeface="宋体" panose="02010600030101010101" pitchFamily="2" charset="-122"/>
              </a:defRPr>
            </a:lvl1pPr>
            <a:lvl2pPr marL="742950" indent="-285750" eaLnBrk="0" hangingPunct="0">
              <a:defRPr sz="2400">
                <a:solidFill>
                  <a:schemeClr val="tx1"/>
                </a:solidFill>
                <a:latin typeface="Times New Roman" panose="02020603050405020304" charset="0"/>
                <a:ea typeface="宋体" panose="02010600030101010101" pitchFamily="2" charset="-122"/>
              </a:defRPr>
            </a:lvl2pPr>
            <a:lvl3pPr marL="1143000" indent="-228600" eaLnBrk="0" hangingPunct="0">
              <a:defRPr sz="2400">
                <a:solidFill>
                  <a:schemeClr val="tx1"/>
                </a:solidFill>
                <a:latin typeface="Times New Roman" panose="02020603050405020304" charset="0"/>
                <a:ea typeface="宋体" panose="02010600030101010101" pitchFamily="2" charset="-122"/>
              </a:defRPr>
            </a:lvl3pPr>
            <a:lvl4pPr marL="1600200" indent="-228600" eaLnBrk="0" hangingPunct="0">
              <a:defRPr sz="2400">
                <a:solidFill>
                  <a:schemeClr val="tx1"/>
                </a:solidFill>
                <a:latin typeface="Times New Roman" panose="02020603050405020304" charset="0"/>
                <a:ea typeface="宋体" panose="02010600030101010101" pitchFamily="2" charset="-122"/>
              </a:defRPr>
            </a:lvl4pPr>
            <a:lvl5pPr marL="2057400" indent="-228600" eaLnBrk="0" hangingPunct="0">
              <a:defRPr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pPr eaLnBrk="1" hangingPunct="1">
              <a:spcBef>
                <a:spcPct val="20000"/>
              </a:spcBef>
            </a:pPr>
            <a:r>
              <a:rPr lang="en-US" altLang="zh-CN" sz="900" dirty="0">
                <a:latin typeface="+mn-lt"/>
                <a:ea typeface="+mn-ea"/>
              </a:rPr>
              <a:t>#include &lt;</a:t>
            </a:r>
            <a:r>
              <a:rPr lang="en-US" altLang="zh-CN" sz="900" dirty="0" err="1">
                <a:latin typeface="+mn-lt"/>
                <a:ea typeface="+mn-ea"/>
              </a:rPr>
              <a:t>iostream</a:t>
            </a:r>
            <a:r>
              <a:rPr lang="en-US" altLang="zh-CN" sz="900" dirty="0">
                <a:latin typeface="+mn-lt"/>
                <a:ea typeface="+mn-ea"/>
              </a:rPr>
              <a:t>&gt;</a:t>
            </a:r>
            <a:endParaRPr lang="en-US" altLang="zh-CN" sz="900" dirty="0">
              <a:latin typeface="+mn-lt"/>
              <a:ea typeface="+mn-ea"/>
            </a:endParaRPr>
          </a:p>
          <a:p>
            <a:pPr eaLnBrk="1" hangingPunct="1">
              <a:spcBef>
                <a:spcPct val="20000"/>
              </a:spcBef>
            </a:pPr>
            <a:r>
              <a:rPr lang="en-US" altLang="zh-CN" sz="900" dirty="0">
                <a:latin typeface="+mn-lt"/>
                <a:ea typeface="+mn-ea"/>
              </a:rPr>
              <a:t>#include &lt;queue&gt;</a:t>
            </a:r>
            <a:endParaRPr lang="en-US" altLang="zh-CN" sz="900" dirty="0">
              <a:latin typeface="+mn-lt"/>
              <a:ea typeface="+mn-ea"/>
            </a:endParaRPr>
          </a:p>
          <a:p>
            <a:pPr eaLnBrk="1" hangingPunct="1">
              <a:spcBef>
                <a:spcPct val="20000"/>
              </a:spcBef>
            </a:pPr>
            <a:r>
              <a:rPr lang="en-US" altLang="zh-CN" sz="900" dirty="0">
                <a:latin typeface="+mn-lt"/>
                <a:ea typeface="+mn-ea"/>
              </a:rPr>
              <a:t>#include &lt;string&gt;</a:t>
            </a:r>
            <a:endParaRPr lang="en-US" altLang="zh-CN" sz="900" dirty="0">
              <a:latin typeface="+mn-lt"/>
              <a:ea typeface="+mn-ea"/>
            </a:endParaRPr>
          </a:p>
          <a:p>
            <a:pPr eaLnBrk="1" hangingPunct="1">
              <a:spcBef>
                <a:spcPct val="20000"/>
              </a:spcBef>
            </a:pPr>
            <a:r>
              <a:rPr lang="en-US" altLang="zh-CN" sz="900" dirty="0">
                <a:latin typeface="+mn-lt"/>
                <a:ea typeface="+mn-ea"/>
              </a:rPr>
              <a:t>using namespace </a:t>
            </a:r>
            <a:r>
              <a:rPr lang="en-US" altLang="zh-CN" sz="900" dirty="0" err="1">
                <a:latin typeface="+mn-lt"/>
                <a:ea typeface="+mn-ea"/>
              </a:rPr>
              <a:t>std</a:t>
            </a:r>
            <a:r>
              <a:rPr lang="en-US" altLang="zh-CN" sz="900" dirty="0">
                <a:latin typeface="+mn-lt"/>
                <a:ea typeface="+mn-ea"/>
              </a:rPr>
              <a:t>;</a:t>
            </a:r>
            <a:endParaRPr lang="en-US" altLang="zh-CN" sz="900" dirty="0">
              <a:latin typeface="+mn-lt"/>
              <a:ea typeface="+mn-ea"/>
            </a:endParaRPr>
          </a:p>
          <a:p>
            <a:pPr eaLnBrk="1" hangingPunct="1">
              <a:spcBef>
                <a:spcPct val="20000"/>
              </a:spcBef>
            </a:pPr>
            <a:r>
              <a:rPr lang="en-US" altLang="zh-CN" sz="900" dirty="0">
                <a:latin typeface="+mn-lt"/>
                <a:ea typeface="+mn-ea"/>
              </a:rPr>
              <a:t>void main( )</a:t>
            </a:r>
            <a:endParaRPr lang="en-US" altLang="zh-CN" sz="900" dirty="0">
              <a:latin typeface="+mn-lt"/>
              <a:ea typeface="+mn-ea"/>
            </a:endParaRPr>
          </a:p>
          <a:p>
            <a:pPr eaLnBrk="1" hangingPunct="1">
              <a:spcBef>
                <a:spcPct val="20000"/>
              </a:spcBef>
            </a:pPr>
            <a:r>
              <a:rPr lang="en-US" altLang="zh-CN" sz="900" dirty="0">
                <a:latin typeface="+mn-lt"/>
                <a:ea typeface="+mn-ea"/>
              </a:rPr>
              <a:t>{	</a:t>
            </a:r>
            <a:endParaRPr lang="en-US" altLang="zh-CN" sz="900" dirty="0">
              <a:latin typeface="+mn-lt"/>
              <a:ea typeface="+mn-ea"/>
            </a:endParaRPr>
          </a:p>
          <a:p>
            <a:pPr eaLnBrk="1" hangingPunct="1">
              <a:spcBef>
                <a:spcPct val="20000"/>
              </a:spcBef>
            </a:pPr>
            <a:r>
              <a:rPr lang="en-US" altLang="zh-CN" sz="900" dirty="0">
                <a:latin typeface="+mn-lt"/>
                <a:ea typeface="+mn-ea"/>
              </a:rPr>
              <a:t>     queue&lt;string&gt; </a:t>
            </a:r>
            <a:r>
              <a:rPr lang="en-US" altLang="zh-CN" sz="900" dirty="0" err="1">
                <a:latin typeface="+mn-lt"/>
                <a:ea typeface="+mn-ea"/>
              </a:rPr>
              <a:t>str_queue</a:t>
            </a:r>
            <a:r>
              <a:rPr lang="en-US" altLang="zh-CN" sz="900" dirty="0">
                <a:latin typeface="+mn-lt"/>
                <a:ea typeface="+mn-ea"/>
              </a:rPr>
              <a:t>;</a:t>
            </a:r>
            <a:endParaRPr lang="en-US" altLang="zh-CN" sz="900" dirty="0">
              <a:latin typeface="+mn-lt"/>
              <a:ea typeface="+mn-ea"/>
            </a:endParaRPr>
          </a:p>
          <a:p>
            <a:pPr eaLnBrk="1" hangingPunct="1">
              <a:spcBef>
                <a:spcPct val="20000"/>
              </a:spcBef>
            </a:pPr>
            <a:r>
              <a:rPr lang="en-US" altLang="zh-CN" sz="900" dirty="0">
                <a:latin typeface="+mn-lt"/>
                <a:ea typeface="+mn-ea"/>
              </a:rPr>
              <a:t>     </a:t>
            </a:r>
            <a:r>
              <a:rPr lang="en-US" altLang="zh-CN" sz="900" dirty="0" err="1">
                <a:latin typeface="+mn-lt"/>
                <a:ea typeface="+mn-ea"/>
              </a:rPr>
              <a:t>str_queue.push</a:t>
            </a:r>
            <a:r>
              <a:rPr lang="en-US" altLang="zh-CN" sz="900" dirty="0">
                <a:latin typeface="+mn-lt"/>
                <a:ea typeface="+mn-ea"/>
              </a:rPr>
              <a:t>("string1");</a:t>
            </a:r>
            <a:endParaRPr lang="en-US" altLang="zh-CN" sz="900" dirty="0">
              <a:latin typeface="+mn-lt"/>
              <a:ea typeface="+mn-ea"/>
            </a:endParaRPr>
          </a:p>
          <a:p>
            <a:pPr eaLnBrk="1" hangingPunct="1">
              <a:spcBef>
                <a:spcPct val="20000"/>
              </a:spcBef>
            </a:pPr>
            <a:r>
              <a:rPr lang="en-US" altLang="zh-CN" sz="900" dirty="0">
                <a:latin typeface="+mn-lt"/>
                <a:ea typeface="+mn-ea"/>
              </a:rPr>
              <a:t>     </a:t>
            </a:r>
            <a:r>
              <a:rPr lang="en-US" altLang="zh-CN" sz="900" dirty="0" err="1">
                <a:latin typeface="+mn-lt"/>
                <a:ea typeface="+mn-ea"/>
              </a:rPr>
              <a:t>str_queue.push</a:t>
            </a:r>
            <a:r>
              <a:rPr lang="en-US" altLang="zh-CN" sz="900" dirty="0">
                <a:latin typeface="+mn-lt"/>
                <a:ea typeface="+mn-ea"/>
              </a:rPr>
              <a:t>("string2");</a:t>
            </a:r>
            <a:endParaRPr lang="en-US" altLang="zh-CN" sz="900" dirty="0">
              <a:latin typeface="+mn-lt"/>
              <a:ea typeface="+mn-ea"/>
            </a:endParaRPr>
          </a:p>
          <a:p>
            <a:pPr eaLnBrk="1" hangingPunct="1">
              <a:spcBef>
                <a:spcPct val="20000"/>
              </a:spcBef>
            </a:pPr>
            <a:r>
              <a:rPr lang="en-US" altLang="zh-CN" sz="900" dirty="0">
                <a:latin typeface="+mn-lt"/>
                <a:ea typeface="+mn-ea"/>
              </a:rPr>
              <a:t>     </a:t>
            </a:r>
            <a:r>
              <a:rPr lang="en-US" altLang="zh-CN" sz="900" dirty="0" err="1">
                <a:latin typeface="+mn-lt"/>
                <a:ea typeface="+mn-ea"/>
              </a:rPr>
              <a:t>str_queue.push</a:t>
            </a:r>
            <a:r>
              <a:rPr lang="en-US" altLang="zh-CN" sz="900" dirty="0">
                <a:latin typeface="+mn-lt"/>
                <a:ea typeface="+mn-ea"/>
              </a:rPr>
              <a:t>("string3");	</a:t>
            </a:r>
            <a:endParaRPr lang="en-US" altLang="zh-CN" sz="900" dirty="0">
              <a:latin typeface="+mn-lt"/>
              <a:ea typeface="+mn-ea"/>
            </a:endParaRPr>
          </a:p>
          <a:p>
            <a:pPr eaLnBrk="1" hangingPunct="1">
              <a:spcBef>
                <a:spcPct val="20000"/>
              </a:spcBef>
            </a:pPr>
            <a:r>
              <a:rPr lang="en-US" altLang="zh-CN" sz="900" dirty="0"/>
              <a:t>      </a:t>
            </a:r>
            <a:r>
              <a:rPr lang="en-US" altLang="zh-CN" sz="900" dirty="0" err="1"/>
              <a:t>cout</a:t>
            </a:r>
            <a:r>
              <a:rPr lang="en-US" altLang="zh-CN" sz="900" dirty="0"/>
              <a:t>&lt;&lt;"the size of the queue is "&lt;&lt;</a:t>
            </a:r>
            <a:r>
              <a:rPr lang="en-US" altLang="zh-CN" sz="900" dirty="0" err="1"/>
              <a:t>str_queue.size</a:t>
            </a:r>
            <a:r>
              <a:rPr lang="en-US" altLang="zh-CN" sz="900" dirty="0"/>
              <a:t>()&lt;&lt;</a:t>
            </a:r>
            <a:r>
              <a:rPr lang="en-US" altLang="zh-CN" sz="900" dirty="0" err="1"/>
              <a:t>endl</a:t>
            </a:r>
            <a:r>
              <a:rPr lang="en-US" altLang="zh-CN" sz="900" dirty="0"/>
              <a:t>;</a:t>
            </a:r>
            <a:endParaRPr lang="en-US" altLang="zh-CN" sz="900" dirty="0"/>
          </a:p>
          <a:p>
            <a:pPr eaLnBrk="1" hangingPunct="1">
              <a:spcBef>
                <a:spcPct val="20000"/>
              </a:spcBef>
            </a:pPr>
            <a:r>
              <a:rPr lang="en-US" altLang="zh-CN" sz="900" dirty="0"/>
              <a:t>      </a:t>
            </a:r>
            <a:r>
              <a:rPr lang="en-US" altLang="zh-CN" sz="900" dirty="0" err="1"/>
              <a:t>cout</a:t>
            </a:r>
            <a:r>
              <a:rPr lang="en-US" altLang="zh-CN" sz="900" dirty="0"/>
              <a:t>&lt;&lt;"the front one "&lt;&lt;</a:t>
            </a:r>
            <a:r>
              <a:rPr lang="en-US" altLang="zh-CN" sz="900" dirty="0" err="1"/>
              <a:t>str_queue.front</a:t>
            </a:r>
            <a:r>
              <a:rPr lang="en-US" altLang="zh-CN" sz="900" dirty="0"/>
              <a:t>()&lt;&lt;</a:t>
            </a:r>
            <a:r>
              <a:rPr lang="en-US" altLang="zh-CN" sz="900" dirty="0" err="1"/>
              <a:t>endl</a:t>
            </a:r>
            <a:r>
              <a:rPr lang="en-US" altLang="zh-CN" sz="900" dirty="0"/>
              <a:t>;</a:t>
            </a:r>
            <a:endParaRPr lang="en-US" altLang="zh-CN" sz="900" dirty="0"/>
          </a:p>
          <a:p>
            <a:pPr eaLnBrk="1" hangingPunct="1">
              <a:spcBef>
                <a:spcPct val="20000"/>
              </a:spcBef>
            </a:pPr>
            <a:r>
              <a:rPr lang="en-US" altLang="zh-CN" sz="900" dirty="0"/>
              <a:t>      </a:t>
            </a:r>
            <a:r>
              <a:rPr lang="en-US" altLang="zh-CN" sz="900" dirty="0" err="1"/>
              <a:t>cout</a:t>
            </a:r>
            <a:r>
              <a:rPr lang="en-US" altLang="zh-CN" sz="900" dirty="0"/>
              <a:t>&lt;&lt;"the back one "&lt;&lt;</a:t>
            </a:r>
            <a:r>
              <a:rPr lang="en-US" altLang="zh-CN" sz="900" dirty="0" err="1"/>
              <a:t>str_queue.back</a:t>
            </a:r>
            <a:r>
              <a:rPr lang="en-US" altLang="zh-CN" sz="900" dirty="0"/>
              <a:t>()&lt;&lt;</a:t>
            </a:r>
            <a:r>
              <a:rPr lang="en-US" altLang="zh-CN" sz="900" dirty="0" err="1"/>
              <a:t>endl</a:t>
            </a:r>
            <a:r>
              <a:rPr lang="en-US" altLang="zh-CN" sz="900" dirty="0"/>
              <a:t>;</a:t>
            </a:r>
            <a:endParaRPr lang="en-US" altLang="zh-CN" sz="900" dirty="0"/>
          </a:p>
          <a:p>
            <a:pPr eaLnBrk="1" hangingPunct="1">
              <a:spcBef>
                <a:spcPct val="20000"/>
              </a:spcBef>
            </a:pPr>
            <a:r>
              <a:rPr lang="en-US" altLang="zh-CN" sz="900" dirty="0"/>
              <a:t>      </a:t>
            </a:r>
            <a:r>
              <a:rPr lang="en-US" altLang="zh-CN" sz="900" dirty="0" err="1"/>
              <a:t>str_queue.pop</a:t>
            </a:r>
            <a:r>
              <a:rPr lang="en-US" altLang="zh-CN" sz="900" dirty="0"/>
              <a:t>( );</a:t>
            </a:r>
            <a:endParaRPr lang="en-US" altLang="zh-CN" sz="900" dirty="0"/>
          </a:p>
          <a:p>
            <a:pPr eaLnBrk="1" hangingPunct="1">
              <a:spcBef>
                <a:spcPct val="20000"/>
              </a:spcBef>
            </a:pPr>
            <a:r>
              <a:rPr lang="en-US" altLang="zh-CN" sz="900" dirty="0"/>
              <a:t>      </a:t>
            </a:r>
            <a:r>
              <a:rPr lang="en-US" altLang="zh-CN" sz="900" dirty="0" err="1"/>
              <a:t>str_queue.pop</a:t>
            </a:r>
            <a:r>
              <a:rPr lang="en-US" altLang="zh-CN" sz="900" dirty="0"/>
              <a:t>( );</a:t>
            </a:r>
            <a:endParaRPr lang="en-US" altLang="zh-CN" sz="900" dirty="0"/>
          </a:p>
          <a:p>
            <a:pPr eaLnBrk="1" hangingPunct="1">
              <a:spcBef>
                <a:spcPct val="20000"/>
              </a:spcBef>
            </a:pPr>
            <a:r>
              <a:rPr lang="en-US" altLang="zh-CN" sz="900" dirty="0"/>
              <a:t>      </a:t>
            </a:r>
            <a:r>
              <a:rPr lang="en-US" altLang="zh-CN" sz="900" dirty="0" err="1"/>
              <a:t>str_queue.pop</a:t>
            </a:r>
            <a:r>
              <a:rPr lang="en-US" altLang="zh-CN" sz="900" dirty="0"/>
              <a:t>( );</a:t>
            </a:r>
            <a:endParaRPr lang="en-US" altLang="zh-CN" sz="900" dirty="0"/>
          </a:p>
          <a:p>
            <a:pPr eaLnBrk="1" hangingPunct="1">
              <a:spcBef>
                <a:spcPct val="20000"/>
              </a:spcBef>
            </a:pPr>
            <a:r>
              <a:rPr lang="en-US" altLang="zh-CN" sz="900" dirty="0"/>
              <a:t>      if (</a:t>
            </a:r>
            <a:r>
              <a:rPr lang="en-US" altLang="zh-CN" sz="900" dirty="0" err="1"/>
              <a:t>str_queue.empty</a:t>
            </a:r>
            <a:r>
              <a:rPr lang="en-US" altLang="zh-CN" sz="900" dirty="0"/>
              <a:t>( ))</a:t>
            </a:r>
            <a:endParaRPr lang="en-US" altLang="zh-CN" sz="900" dirty="0"/>
          </a:p>
          <a:p>
            <a:pPr eaLnBrk="1" hangingPunct="1">
              <a:spcBef>
                <a:spcPct val="20000"/>
              </a:spcBef>
            </a:pPr>
            <a:r>
              <a:rPr lang="en-US" altLang="zh-CN" sz="900" dirty="0"/>
              <a:t>           </a:t>
            </a:r>
            <a:r>
              <a:rPr lang="en-US" altLang="zh-CN" sz="900" dirty="0" err="1"/>
              <a:t>cout</a:t>
            </a:r>
            <a:r>
              <a:rPr lang="en-US" altLang="zh-CN" sz="900" dirty="0"/>
              <a:t>&lt;&lt;" the queue is empty!"&lt;&lt;</a:t>
            </a:r>
            <a:r>
              <a:rPr lang="en-US" altLang="zh-CN" sz="900" dirty="0" err="1"/>
              <a:t>endl</a:t>
            </a:r>
            <a:r>
              <a:rPr lang="en-US" altLang="zh-CN" sz="900" dirty="0"/>
              <a:t>;</a:t>
            </a:r>
            <a:endParaRPr lang="en-US" altLang="zh-CN" sz="900" dirty="0"/>
          </a:p>
          <a:p>
            <a:pPr eaLnBrk="1" hangingPunct="1">
              <a:spcBef>
                <a:spcPct val="20000"/>
              </a:spcBef>
            </a:pPr>
            <a:r>
              <a:rPr lang="en-US" altLang="zh-CN" sz="900" dirty="0"/>
              <a:t>}</a:t>
            </a:r>
            <a:endParaRPr lang="en-US" altLang="zh-CN" sz="900" dirty="0"/>
          </a:p>
          <a:p>
            <a:pPr eaLnBrk="1" hangingPunct="1">
              <a:spcBef>
                <a:spcPct val="20000"/>
              </a:spcBef>
            </a:pPr>
            <a:endParaRPr lang="en-US" altLang="zh-CN" sz="900" dirty="0">
              <a:latin typeface="+mn-lt"/>
              <a:ea typeface="+mn-ea"/>
            </a:endParaRPr>
          </a:p>
        </p:txBody>
      </p:sp>
      <p:pic>
        <p:nvPicPr>
          <p:cNvPr id="3"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9681" y="2621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105041" y="98808"/>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1" name="TextBox 64"/>
          <p:cNvSpPr txBox="1">
            <a:spLocks noChangeArrowheads="1"/>
          </p:cNvSpPr>
          <p:nvPr/>
        </p:nvSpPr>
        <p:spPr bwMode="auto">
          <a:xfrm>
            <a:off x="497084" y="61478"/>
            <a:ext cx="3969076"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kern="0" dirty="0"/>
              <a:t>例</a:t>
            </a:r>
            <a:r>
              <a:rPr lang="en-US" altLang="zh-CN" sz="2400" kern="0" dirty="0"/>
              <a:t>14.</a:t>
            </a:r>
            <a:r>
              <a:rPr lang="zh-CN" altLang="en-US" sz="2400" kern="0" dirty="0"/>
              <a:t>队列</a:t>
            </a:r>
            <a:r>
              <a:rPr lang="en-US" altLang="zh-CN" sz="2400" kern="0" dirty="0"/>
              <a:t>queue</a:t>
            </a:r>
            <a:r>
              <a:rPr lang="zh-CN" altLang="en-US" sz="2400" kern="0" dirty="0"/>
              <a:t>的应用实例</a:t>
            </a:r>
            <a:endParaRPr lang="zh-CN" altLang="en-US" sz="240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25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08295" y="509509"/>
            <a:ext cx="4409728" cy="4451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charset="0"/>
                <a:ea typeface="宋体" panose="02010600030101010101" pitchFamily="2" charset="-122"/>
              </a:defRPr>
            </a:lvl1pPr>
            <a:lvl2pPr marL="742950" indent="-285750" eaLnBrk="0" hangingPunct="0">
              <a:defRPr sz="2400">
                <a:solidFill>
                  <a:schemeClr val="tx1"/>
                </a:solidFill>
                <a:latin typeface="Times New Roman" panose="02020603050405020304" charset="0"/>
                <a:ea typeface="宋体" panose="02010600030101010101" pitchFamily="2" charset="-122"/>
              </a:defRPr>
            </a:lvl2pPr>
            <a:lvl3pPr marL="1143000" indent="-228600" eaLnBrk="0" hangingPunct="0">
              <a:defRPr sz="2400">
                <a:solidFill>
                  <a:schemeClr val="tx1"/>
                </a:solidFill>
                <a:latin typeface="Times New Roman" panose="02020603050405020304" charset="0"/>
                <a:ea typeface="宋体" panose="02010600030101010101" pitchFamily="2" charset="-122"/>
              </a:defRPr>
            </a:lvl3pPr>
            <a:lvl4pPr marL="1600200" indent="-228600" eaLnBrk="0" hangingPunct="0">
              <a:defRPr sz="2400">
                <a:solidFill>
                  <a:schemeClr val="tx1"/>
                </a:solidFill>
                <a:latin typeface="Times New Roman" panose="02020603050405020304" charset="0"/>
                <a:ea typeface="宋体" panose="02010600030101010101" pitchFamily="2" charset="-122"/>
              </a:defRPr>
            </a:lvl4pPr>
            <a:lvl5pPr marL="2057400" indent="-228600" eaLnBrk="0" hangingPunct="0">
              <a:defRPr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r>
              <a:rPr lang="en-US" altLang="zh-CN" sz="1050" dirty="0"/>
              <a:t>#include &lt;queue&gt;</a:t>
            </a:r>
            <a:endParaRPr lang="en-US" altLang="zh-CN" sz="1050" dirty="0"/>
          </a:p>
          <a:p>
            <a:r>
              <a:rPr lang="en-US" altLang="zh-CN" sz="1050" dirty="0"/>
              <a:t>#include &lt;</a:t>
            </a:r>
            <a:r>
              <a:rPr lang="en-US" altLang="zh-CN" sz="1050" dirty="0" err="1"/>
              <a:t>iostream</a:t>
            </a:r>
            <a:r>
              <a:rPr lang="en-US" altLang="zh-CN" sz="1050" dirty="0"/>
              <a:t>&gt;</a:t>
            </a:r>
            <a:endParaRPr lang="en-US" altLang="zh-CN" sz="1050" dirty="0"/>
          </a:p>
          <a:p>
            <a:r>
              <a:rPr lang="en-US" altLang="zh-CN" sz="1050" b="1" dirty="0"/>
              <a:t>u</a:t>
            </a:r>
            <a:r>
              <a:rPr lang="en-US" altLang="zh-CN" sz="1050" b="1" dirty="0">
                <a:hlinkClick r:id="rId1"/>
              </a:rPr>
              <a:t>sin</a:t>
            </a:r>
            <a:r>
              <a:rPr lang="en-US" altLang="zh-CN" sz="1050" b="1" dirty="0"/>
              <a:t>g</a:t>
            </a:r>
            <a:r>
              <a:rPr lang="en-US" altLang="zh-CN" sz="1050" dirty="0"/>
              <a:t> </a:t>
            </a:r>
            <a:r>
              <a:rPr lang="en-US" altLang="zh-CN" sz="1050" b="1" dirty="0"/>
              <a:t>namespace</a:t>
            </a:r>
            <a:r>
              <a:rPr lang="en-US" altLang="zh-CN" sz="1050" dirty="0"/>
              <a:t> </a:t>
            </a:r>
            <a:r>
              <a:rPr lang="en-US" altLang="zh-CN" sz="1050" dirty="0" err="1"/>
              <a:t>std</a:t>
            </a:r>
            <a:r>
              <a:rPr lang="en-US" altLang="zh-CN" sz="1050" dirty="0"/>
              <a:t>;</a:t>
            </a:r>
            <a:endParaRPr lang="en-US" altLang="zh-CN" sz="1050" dirty="0"/>
          </a:p>
          <a:p>
            <a:r>
              <a:rPr lang="en-US" altLang="zh-CN" sz="1050" dirty="0" err="1"/>
              <a:t>int</a:t>
            </a:r>
            <a:r>
              <a:rPr lang="en-US" altLang="zh-CN" sz="1050" dirty="0"/>
              <a:t> main()</a:t>
            </a:r>
            <a:endParaRPr lang="en-US" altLang="zh-CN" sz="1050" dirty="0"/>
          </a:p>
          <a:p>
            <a:r>
              <a:rPr lang="en-US" altLang="zh-CN" sz="1050" dirty="0"/>
              <a:t>{</a:t>
            </a:r>
            <a:endParaRPr lang="en-US" altLang="zh-CN" sz="1050" dirty="0"/>
          </a:p>
          <a:p>
            <a:r>
              <a:rPr lang="en-US" altLang="zh-CN" sz="1050" dirty="0"/>
              <a:t>      </a:t>
            </a:r>
            <a:r>
              <a:rPr lang="en-US" altLang="zh-CN" sz="1050" dirty="0" err="1"/>
              <a:t>priority_queue</a:t>
            </a:r>
            <a:r>
              <a:rPr lang="en-US" altLang="zh-CN" sz="1050" dirty="0"/>
              <a:t>&lt;double&gt; pq1;</a:t>
            </a:r>
            <a:endParaRPr lang="en-US" altLang="zh-CN" sz="1050" dirty="0"/>
          </a:p>
          <a:p>
            <a:r>
              <a:rPr lang="en-US" altLang="zh-CN" sz="1050" dirty="0"/>
              <a:t>      pq1.push(3.2); </a:t>
            </a:r>
            <a:endParaRPr lang="en-US" altLang="zh-CN" sz="1050" dirty="0"/>
          </a:p>
          <a:p>
            <a:r>
              <a:rPr lang="en-US" altLang="zh-CN" sz="1050" dirty="0"/>
              <a:t>      pq1.push(9.8); </a:t>
            </a:r>
            <a:endParaRPr lang="en-US" altLang="zh-CN" sz="1050" dirty="0"/>
          </a:p>
          <a:p>
            <a:r>
              <a:rPr lang="en-US" altLang="zh-CN" sz="1050" dirty="0"/>
              <a:t>      pq1.push(9.8); </a:t>
            </a:r>
            <a:endParaRPr lang="en-US" altLang="zh-CN" sz="1050" dirty="0"/>
          </a:p>
          <a:p>
            <a:r>
              <a:rPr lang="en-US" altLang="zh-CN" sz="1050" dirty="0"/>
              <a:t>      pq1.push(5.4);</a:t>
            </a:r>
            <a:endParaRPr lang="en-US" altLang="zh-CN" sz="1050" dirty="0"/>
          </a:p>
          <a:p>
            <a:r>
              <a:rPr lang="en-US" altLang="zh-CN" sz="1050" b="1" dirty="0"/>
              <a:t>      while</a:t>
            </a:r>
            <a:r>
              <a:rPr lang="en-US" altLang="zh-CN" sz="1050" dirty="0"/>
              <a:t>(!pq1.empty()) {</a:t>
            </a:r>
            <a:endParaRPr lang="en-US" altLang="zh-CN" sz="1050" dirty="0"/>
          </a:p>
          <a:p>
            <a:r>
              <a:rPr lang="en-US" altLang="zh-CN" sz="1050" dirty="0"/>
              <a:t>            </a:t>
            </a:r>
            <a:r>
              <a:rPr lang="en-US" altLang="zh-CN" sz="1050" dirty="0" err="1"/>
              <a:t>cout</a:t>
            </a:r>
            <a:r>
              <a:rPr lang="en-US" altLang="zh-CN" sz="1050" dirty="0"/>
              <a:t> &lt;&lt; pq1.top() &lt;&lt; " ";</a:t>
            </a:r>
            <a:endParaRPr lang="en-US" altLang="zh-CN" sz="1050" dirty="0"/>
          </a:p>
          <a:p>
            <a:r>
              <a:rPr lang="en-US" altLang="zh-CN" sz="1050" dirty="0"/>
              <a:t>            pq1.pop();</a:t>
            </a:r>
            <a:endParaRPr lang="en-US" altLang="zh-CN" sz="1050" dirty="0"/>
          </a:p>
          <a:p>
            <a:r>
              <a:rPr lang="en-US" altLang="zh-CN" sz="1050" dirty="0"/>
              <a:t>      } //</a:t>
            </a:r>
            <a:r>
              <a:rPr lang="zh-CN" altLang="en-US" sz="1050" dirty="0"/>
              <a:t>上面输出 </a:t>
            </a:r>
            <a:r>
              <a:rPr lang="en-US" altLang="zh-CN" sz="1050" dirty="0"/>
              <a:t>9.8 9.8 5.4 3.2</a:t>
            </a:r>
            <a:endParaRPr lang="zh-CN" altLang="en-US" sz="1050" dirty="0"/>
          </a:p>
          <a:p>
            <a:r>
              <a:rPr lang="en-US" altLang="zh-CN" sz="1050" dirty="0"/>
              <a:t>      </a:t>
            </a:r>
            <a:r>
              <a:rPr lang="en-US" altLang="zh-CN" sz="1050" dirty="0" err="1"/>
              <a:t>cout</a:t>
            </a:r>
            <a:r>
              <a:rPr lang="en-US" altLang="zh-CN" sz="1050" dirty="0"/>
              <a:t> &lt;&lt; </a:t>
            </a:r>
            <a:r>
              <a:rPr lang="en-US" altLang="zh-CN" sz="1050" dirty="0" err="1"/>
              <a:t>endl</a:t>
            </a:r>
            <a:r>
              <a:rPr lang="en-US" altLang="zh-CN" sz="1050" dirty="0"/>
              <a:t>;</a:t>
            </a:r>
            <a:endParaRPr lang="en-US" altLang="zh-CN" sz="1050" dirty="0"/>
          </a:p>
          <a:p>
            <a:r>
              <a:rPr lang="en-US" altLang="zh-CN" sz="1050" dirty="0"/>
              <a:t>       </a:t>
            </a:r>
            <a:r>
              <a:rPr lang="en-US" altLang="zh-CN" sz="1050" dirty="0" err="1"/>
              <a:t>priority_queue</a:t>
            </a:r>
            <a:r>
              <a:rPr lang="en-US" altLang="zh-CN" sz="1050" dirty="0"/>
              <a:t>&lt;</a:t>
            </a:r>
            <a:r>
              <a:rPr lang="en-US" altLang="zh-CN" sz="1050" dirty="0" err="1"/>
              <a:t>double,vector</a:t>
            </a:r>
            <a:r>
              <a:rPr lang="en-US" altLang="zh-CN" sz="1050" dirty="0"/>
              <a:t>&lt;double&gt;,greater&lt;double&gt; &gt; pq2;</a:t>
            </a:r>
            <a:endParaRPr lang="en-US" altLang="zh-CN" sz="1050" dirty="0"/>
          </a:p>
          <a:p>
            <a:r>
              <a:rPr lang="en-US" altLang="zh-CN" sz="1050" dirty="0"/>
              <a:t>       pq2.push(3.2); </a:t>
            </a:r>
            <a:endParaRPr lang="en-US" altLang="zh-CN" sz="1050" dirty="0"/>
          </a:p>
          <a:p>
            <a:r>
              <a:rPr lang="en-US" altLang="zh-CN" sz="1050" dirty="0"/>
              <a:t>       pq2.push(9.8); </a:t>
            </a:r>
            <a:endParaRPr lang="en-US" altLang="zh-CN" sz="1050" dirty="0"/>
          </a:p>
          <a:p>
            <a:r>
              <a:rPr lang="en-US" altLang="zh-CN" sz="1050" dirty="0"/>
              <a:t>       pq2.push(9.8); </a:t>
            </a:r>
            <a:endParaRPr lang="en-US" altLang="zh-CN" sz="1050" dirty="0"/>
          </a:p>
          <a:p>
            <a:r>
              <a:rPr lang="en-US" altLang="zh-CN" sz="1050" dirty="0"/>
              <a:t>       pq2.push(5.4);</a:t>
            </a:r>
            <a:endParaRPr lang="en-US" altLang="zh-CN" sz="1050" dirty="0"/>
          </a:p>
          <a:p>
            <a:r>
              <a:rPr lang="en-US" altLang="zh-CN" sz="1050" b="1" dirty="0"/>
              <a:t>       while</a:t>
            </a:r>
            <a:r>
              <a:rPr lang="en-US" altLang="zh-CN" sz="1050" dirty="0"/>
              <a:t>(!pq2.empty()) {</a:t>
            </a:r>
            <a:endParaRPr lang="en-US" altLang="zh-CN" sz="1050" dirty="0"/>
          </a:p>
          <a:p>
            <a:r>
              <a:rPr lang="en-US" altLang="zh-CN" sz="1050" dirty="0"/>
              <a:t>              </a:t>
            </a:r>
            <a:r>
              <a:rPr lang="en-US" altLang="zh-CN" sz="1050" dirty="0" err="1"/>
              <a:t>cout</a:t>
            </a:r>
            <a:r>
              <a:rPr lang="en-US" altLang="zh-CN" sz="1050" dirty="0"/>
              <a:t> &lt;&lt; pq2.top() &lt;&lt; " ";</a:t>
            </a:r>
            <a:endParaRPr lang="en-US" altLang="zh-CN" sz="1050" dirty="0"/>
          </a:p>
          <a:p>
            <a:r>
              <a:rPr lang="en-US" altLang="zh-CN" sz="1050" dirty="0"/>
              <a:t>              pq2.pop();</a:t>
            </a:r>
            <a:endParaRPr lang="en-US" altLang="zh-CN" sz="1050" dirty="0"/>
          </a:p>
          <a:p>
            <a:r>
              <a:rPr lang="en-US" altLang="zh-CN" sz="1050" dirty="0"/>
              <a:t>       }</a:t>
            </a:r>
            <a:endParaRPr lang="en-US" altLang="zh-CN" sz="1050" dirty="0"/>
          </a:p>
          <a:p>
            <a:r>
              <a:rPr lang="en-US" altLang="zh-CN" sz="1050" dirty="0"/>
              <a:t> //</a:t>
            </a:r>
            <a:r>
              <a:rPr lang="zh-CN" altLang="en-US" sz="1050" dirty="0"/>
              <a:t>上面输出 </a:t>
            </a:r>
            <a:r>
              <a:rPr lang="en-US" altLang="zh-CN" sz="1050" dirty="0"/>
              <a:t>3.2 5.4 9.8 9.8</a:t>
            </a:r>
            <a:endParaRPr lang="zh-CN" altLang="en-US" sz="1050" dirty="0"/>
          </a:p>
          <a:p>
            <a:r>
              <a:rPr lang="en-US" altLang="zh-CN" sz="1050" b="1" dirty="0"/>
              <a:t>       return</a:t>
            </a:r>
            <a:r>
              <a:rPr lang="en-US" altLang="zh-CN" sz="1050" dirty="0"/>
              <a:t> 0;</a:t>
            </a:r>
            <a:endParaRPr lang="en-US" altLang="zh-CN" sz="1050" dirty="0"/>
          </a:p>
          <a:p>
            <a:r>
              <a:rPr lang="en-US" altLang="zh-CN" sz="1050" dirty="0"/>
              <a:t>}</a:t>
            </a:r>
            <a:endParaRPr lang="en-US" altLang="zh-CN" sz="1050" dirty="0"/>
          </a:p>
        </p:txBody>
      </p:sp>
      <p:pic>
        <p:nvPicPr>
          <p:cNvPr id="3"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681" y="2621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105041" y="98808"/>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1" name="TextBox 64"/>
          <p:cNvSpPr txBox="1">
            <a:spLocks noChangeArrowheads="1"/>
          </p:cNvSpPr>
          <p:nvPr/>
        </p:nvSpPr>
        <p:spPr bwMode="auto">
          <a:xfrm>
            <a:off x="497084" y="61478"/>
            <a:ext cx="4776628"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kern="0" dirty="0"/>
              <a:t>例</a:t>
            </a:r>
            <a:r>
              <a:rPr lang="en-US" altLang="zh-CN" sz="2400" kern="0" dirty="0"/>
              <a:t>15.</a:t>
            </a:r>
            <a:r>
              <a:rPr lang="zh-CN" altLang="en-US" sz="2400" kern="0" dirty="0"/>
              <a:t>队列</a:t>
            </a:r>
            <a:r>
              <a:rPr lang="en-US" altLang="zh-CN" sz="1350" dirty="0" err="1"/>
              <a:t>priority_queue</a:t>
            </a:r>
            <a:r>
              <a:rPr lang="zh-CN" altLang="en-US" sz="2400" kern="0" dirty="0"/>
              <a:t>的应用实例</a:t>
            </a:r>
            <a:endParaRPr lang="zh-CN" altLang="en-US" sz="2400" dirty="0">
              <a:latin typeface="Rockwell" panose="02060603020205020403" pitchFamily="18" charset="0"/>
              <a:ea typeface="微软雅黑" panose="020B0503020204020204" pitchFamily="34" charset="-122"/>
            </a:endParaRPr>
          </a:p>
        </p:txBody>
      </p:sp>
      <p:sp>
        <p:nvSpPr>
          <p:cNvPr id="2" name="文本框 1"/>
          <p:cNvSpPr txBox="1"/>
          <p:nvPr/>
        </p:nvSpPr>
        <p:spPr>
          <a:xfrm>
            <a:off x="5219735" y="2679706"/>
            <a:ext cx="2698894" cy="715196"/>
          </a:xfrm>
          <a:prstGeom prst="rect">
            <a:avLst/>
          </a:prstGeom>
          <a:noFill/>
        </p:spPr>
        <p:txBody>
          <a:bodyPr wrap="square" rtlCol="0">
            <a:spAutoFit/>
          </a:bodyPr>
          <a:lstStyle/>
          <a:p>
            <a:r>
              <a:rPr lang="zh-CN" altLang="en-US" sz="1350" dirty="0"/>
              <a:t>程序的输出结果是：</a:t>
            </a:r>
            <a:br>
              <a:rPr lang="zh-CN" altLang="en-US" sz="1350" dirty="0"/>
            </a:br>
            <a:r>
              <a:rPr lang="en-US" altLang="zh-CN" sz="1350" dirty="0"/>
              <a:t>9.8 9.8 5.4 3.2</a:t>
            </a:r>
            <a:br>
              <a:rPr lang="zh-CN" altLang="en-US" sz="1350" dirty="0"/>
            </a:br>
            <a:r>
              <a:rPr lang="en-US" altLang="zh-CN" sz="1350" dirty="0"/>
              <a:t>3.2 5.4 9.8 9.8</a:t>
            </a:r>
            <a:endParaRPr lang="zh-CN" altLang="en-US" sz="135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3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2"/>
          <p:cNvSpPr txBox="1">
            <a:spLocks noChangeArrowheads="1"/>
          </p:cNvSpPr>
          <p:nvPr/>
        </p:nvSpPr>
        <p:spPr bwMode="auto">
          <a:xfrm>
            <a:off x="45200" y="682524"/>
            <a:ext cx="9100483" cy="3183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charset="0"/>
                <a:ea typeface="宋体" panose="02010600030101010101" pitchFamily="2" charset="-122"/>
              </a:defRPr>
            </a:lvl1pPr>
            <a:lvl2pPr marL="742950" indent="-285750" eaLnBrk="0" hangingPunct="0">
              <a:defRPr sz="2400">
                <a:solidFill>
                  <a:schemeClr val="tx1"/>
                </a:solidFill>
                <a:latin typeface="Times New Roman" panose="02020603050405020304" charset="0"/>
                <a:ea typeface="宋体" panose="02010600030101010101" pitchFamily="2" charset="-122"/>
              </a:defRPr>
            </a:lvl2pPr>
            <a:lvl3pPr marL="1143000" indent="-228600" eaLnBrk="0" hangingPunct="0">
              <a:defRPr sz="2400">
                <a:solidFill>
                  <a:schemeClr val="tx1"/>
                </a:solidFill>
                <a:latin typeface="Times New Roman" panose="02020603050405020304" charset="0"/>
                <a:ea typeface="宋体" panose="02010600030101010101" pitchFamily="2" charset="-122"/>
              </a:defRPr>
            </a:lvl3pPr>
            <a:lvl4pPr marL="1600200" indent="-228600" eaLnBrk="0" hangingPunct="0">
              <a:defRPr sz="2400">
                <a:solidFill>
                  <a:schemeClr val="tx1"/>
                </a:solidFill>
                <a:latin typeface="Times New Roman" panose="02020603050405020304" charset="0"/>
                <a:ea typeface="宋体" panose="02010600030101010101" pitchFamily="2" charset="-122"/>
              </a:defRPr>
            </a:lvl4pPr>
            <a:lvl5pPr marL="2057400" indent="-228600" eaLnBrk="0" hangingPunct="0">
              <a:defRPr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pPr marL="257175" indent="-257175">
              <a:buFont typeface="Wingdings" panose="05000000000000000000" pitchFamily="2" charset="2"/>
              <a:buChar char="l"/>
            </a:pPr>
            <a:r>
              <a:rPr lang="en-US" altLang="zh-CN" sz="1500" dirty="0"/>
              <a:t>stack </a:t>
            </a:r>
            <a:r>
              <a:rPr lang="zh-CN" altLang="en-US" sz="1500" dirty="0"/>
              <a:t>是容器适配器的一种。要使用 </a:t>
            </a:r>
            <a:r>
              <a:rPr lang="en-US" altLang="zh-CN" sz="1500" dirty="0"/>
              <a:t>stack</a:t>
            </a:r>
            <a:r>
              <a:rPr lang="zh-CN" altLang="en-US" sz="1500" dirty="0"/>
              <a:t>，必须包含头文件 </a:t>
            </a:r>
            <a:r>
              <a:rPr lang="en-US" altLang="zh-CN" sz="1500" dirty="0"/>
              <a:t>&lt;stack&gt;</a:t>
            </a:r>
            <a:r>
              <a:rPr lang="zh-CN" altLang="en-US" sz="1500" dirty="0"/>
              <a:t>。</a:t>
            </a:r>
            <a:endParaRPr lang="en-US" altLang="zh-CN" sz="1500" dirty="0"/>
          </a:p>
          <a:p>
            <a:pPr marL="257175" indent="-257175">
              <a:buFont typeface="Wingdings" panose="05000000000000000000" pitchFamily="2" charset="2"/>
              <a:buChar char="l"/>
            </a:pPr>
            <a:r>
              <a:rPr lang="en-US" altLang="zh-CN" sz="1500" dirty="0"/>
              <a:t>stack</a:t>
            </a:r>
            <a:r>
              <a:rPr lang="zh-CN" altLang="en-US" sz="1500" dirty="0"/>
              <a:t>就是“栈”。栈是一种后进先出的元素序列，访问和删除都只能对栈顶的元素（即最后一个被加入栈的元素）进行，并且元素也只能被添加到栈顶。栈内的元素不能访问。如果一定要访问栈内的元素，只能将其上方的元素全部从栈中删除，使之变成栈顶元素才可以。</a:t>
            </a:r>
            <a:endParaRPr lang="en-US" altLang="zh-CN" sz="1500" dirty="0"/>
          </a:p>
          <a:p>
            <a:pPr marL="257175" indent="-257175">
              <a:buFont typeface="Wingdings" panose="05000000000000000000" pitchFamily="2" charset="2"/>
              <a:buChar char="l"/>
            </a:pPr>
            <a:r>
              <a:rPr lang="en-US" altLang="zh-CN" sz="1800" dirty="0"/>
              <a:t>stack</a:t>
            </a:r>
            <a:r>
              <a:rPr lang="zh-CN" altLang="en-US" sz="1800" dirty="0"/>
              <a:t>的定义如下：</a:t>
            </a:r>
            <a:endParaRPr lang="en-US" altLang="zh-CN" sz="1800" dirty="0"/>
          </a:p>
          <a:p>
            <a:r>
              <a:rPr lang="en-US" altLang="zh-CN" sz="1800" i="1" dirty="0">
                <a:solidFill>
                  <a:srgbClr val="FF0000"/>
                </a:solidFill>
              </a:rPr>
              <a:t>template &lt; class T, class </a:t>
            </a:r>
            <a:r>
              <a:rPr lang="en-US" altLang="zh-CN" sz="1800" i="1" dirty="0" err="1">
                <a:solidFill>
                  <a:srgbClr val="FF0000"/>
                </a:solidFill>
              </a:rPr>
              <a:t>Cont</a:t>
            </a:r>
            <a:r>
              <a:rPr lang="en-US" altLang="zh-CN" sz="1800" i="1" dirty="0">
                <a:solidFill>
                  <a:srgbClr val="FF0000"/>
                </a:solidFill>
              </a:rPr>
              <a:t> == </a:t>
            </a:r>
            <a:r>
              <a:rPr lang="en-US" altLang="zh-CN" sz="1800" i="1" dirty="0" err="1">
                <a:solidFill>
                  <a:srgbClr val="FF0000"/>
                </a:solidFill>
              </a:rPr>
              <a:t>deque</a:t>
            </a:r>
            <a:r>
              <a:rPr lang="en-US" altLang="zh-CN" sz="1800" i="1" dirty="0">
                <a:solidFill>
                  <a:srgbClr val="FF0000"/>
                </a:solidFill>
              </a:rPr>
              <a:t> &lt;T&gt; &gt;</a:t>
            </a:r>
            <a:br>
              <a:rPr lang="en-US" altLang="zh-CN" sz="1500" i="1" dirty="0">
                <a:solidFill>
                  <a:srgbClr val="FF0000"/>
                </a:solidFill>
              </a:rPr>
            </a:br>
            <a:r>
              <a:rPr lang="en-US" altLang="zh-CN" sz="1800" i="1" dirty="0">
                <a:solidFill>
                  <a:srgbClr val="FF0000"/>
                </a:solidFill>
              </a:rPr>
              <a:t>class stack{</a:t>
            </a:r>
            <a:br>
              <a:rPr lang="en-US" altLang="zh-CN" sz="1500" i="1" dirty="0">
                <a:solidFill>
                  <a:srgbClr val="FF0000"/>
                </a:solidFill>
              </a:rPr>
            </a:br>
            <a:r>
              <a:rPr lang="en-US" altLang="zh-CN" sz="1800" i="1" dirty="0">
                <a:solidFill>
                  <a:srgbClr val="FF0000"/>
                </a:solidFill>
              </a:rPr>
              <a:t>    ...</a:t>
            </a:r>
            <a:br>
              <a:rPr lang="en-US" altLang="zh-CN" sz="1500" i="1" dirty="0">
                <a:solidFill>
                  <a:srgbClr val="FF0000"/>
                </a:solidFill>
              </a:rPr>
            </a:br>
            <a:r>
              <a:rPr lang="en-US" altLang="zh-CN" sz="1800" i="1" dirty="0">
                <a:solidFill>
                  <a:srgbClr val="FF0000"/>
                </a:solidFill>
              </a:rPr>
              <a:t>};</a:t>
            </a:r>
            <a:endParaRPr lang="en-US" altLang="zh-CN" sz="1800" i="1" dirty="0">
              <a:solidFill>
                <a:srgbClr val="FF0000"/>
              </a:solidFill>
            </a:endParaRPr>
          </a:p>
          <a:p>
            <a:pPr marL="257175" indent="-257175">
              <a:buFont typeface="Wingdings" panose="05000000000000000000" pitchFamily="2" charset="2"/>
              <a:buChar char="l"/>
            </a:pPr>
            <a:r>
              <a:rPr lang="zh-CN" altLang="en-US" sz="1800" dirty="0"/>
              <a:t>虽然 </a:t>
            </a:r>
            <a:r>
              <a:rPr lang="en-US" altLang="zh-CN" sz="1800" dirty="0"/>
              <a:t>stack </a:t>
            </a:r>
            <a:r>
              <a:rPr lang="zh-CN" altLang="en-US" sz="1800" dirty="0"/>
              <a:t>使用顺序容器实现，但它不提供顺序容器具有的成员函数。除了 </a:t>
            </a:r>
            <a:r>
              <a:rPr lang="en-US" altLang="zh-CN" sz="1800" dirty="0"/>
              <a:t>size</a:t>
            </a:r>
            <a:r>
              <a:rPr lang="zh-CN" altLang="en-US" sz="1800" dirty="0"/>
              <a:t>、 </a:t>
            </a:r>
            <a:r>
              <a:rPr lang="en-US" altLang="zh-CN" sz="1800" dirty="0"/>
              <a:t>empty </a:t>
            </a:r>
            <a:r>
              <a:rPr lang="zh-CN" altLang="en-US" sz="1800" dirty="0"/>
              <a:t>这两个所有容器都有的成员函数外，</a:t>
            </a:r>
            <a:r>
              <a:rPr lang="en-US" altLang="zh-CN" sz="1800" dirty="0"/>
              <a:t>stack </a:t>
            </a:r>
            <a:r>
              <a:rPr lang="zh-CN" altLang="en-US" sz="1800" dirty="0"/>
              <a:t>还有以下三个成员函数</a:t>
            </a:r>
            <a:endParaRPr lang="en-US" altLang="zh-CN" sz="1800" dirty="0"/>
          </a:p>
          <a:p>
            <a:pPr marL="257175" indent="-257175">
              <a:buFont typeface="Wingdings" panose="05000000000000000000" pitchFamily="2" charset="2"/>
              <a:buChar char="l"/>
            </a:pPr>
            <a:endParaRPr lang="en-US" altLang="zh-CN" sz="1500" i="1" dirty="0">
              <a:solidFill>
                <a:srgbClr val="FF0000"/>
              </a:solidFill>
            </a:endParaRPr>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9681" y="2621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105041" y="98808"/>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7084" y="61478"/>
            <a:ext cx="3969076"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kern="0" dirty="0"/>
              <a:t>7.</a:t>
            </a:r>
            <a:r>
              <a:rPr lang="en-US" altLang="zh-CN" sz="2700" b="1" dirty="0">
                <a:solidFill>
                  <a:srgbClr val="FF0000"/>
                </a:solidFill>
              </a:rPr>
              <a:t> stack</a:t>
            </a:r>
            <a:endParaRPr lang="zh-CN" altLang="en-US" sz="2400" dirty="0">
              <a:latin typeface="Rockwell" panose="02060603020205020403" pitchFamily="18" charset="0"/>
              <a:ea typeface="微软雅黑" panose="020B0503020204020204" pitchFamily="34" charset="-122"/>
            </a:endParaRPr>
          </a:p>
        </p:txBody>
      </p:sp>
      <p:graphicFrame>
        <p:nvGraphicFramePr>
          <p:cNvPr id="2" name="表格 1"/>
          <p:cNvGraphicFramePr>
            <a:graphicFrameLocks noGrp="1"/>
          </p:cNvGraphicFramePr>
          <p:nvPr/>
        </p:nvGraphicFramePr>
        <p:xfrm>
          <a:off x="361725" y="3759264"/>
          <a:ext cx="7887354" cy="965332"/>
        </p:xfrm>
        <a:graphic>
          <a:graphicData uri="http://schemas.openxmlformats.org/drawingml/2006/table">
            <a:tbl>
              <a:tblPr/>
              <a:tblGrid>
                <a:gridCol w="3943677"/>
                <a:gridCol w="3943677"/>
              </a:tblGrid>
              <a:tr h="253233">
                <a:tc>
                  <a:txBody>
                    <a:bodyPr/>
                    <a:lstStyle/>
                    <a:p>
                      <a:r>
                        <a:rPr lang="en-US" sz="1300" dirty="0">
                          <a:effectLst/>
                        </a:rPr>
                        <a:t>void pop();</a:t>
                      </a:r>
                      <a:endParaRPr lang="en-US" sz="1300" dirty="0">
                        <a:effectLst/>
                      </a:endParaRPr>
                    </a:p>
                  </a:txBody>
                  <a:tcPr marL="23800" marR="23800" marT="23800" marB="238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sz="1300">
                          <a:effectLst/>
                        </a:rPr>
                        <a:t>弹出（即删除）栈顶元素</a:t>
                      </a:r>
                      <a:endParaRPr lang="zh-CN" altLang="en-US" sz="1300">
                        <a:effectLst/>
                      </a:endParaRPr>
                    </a:p>
                  </a:txBody>
                  <a:tcPr marL="23800" marR="23800" marT="23800" marB="238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r>
              <a:tr h="458866">
                <a:tc>
                  <a:txBody>
                    <a:bodyPr/>
                    <a:lstStyle/>
                    <a:p>
                      <a:r>
                        <a:rPr lang="en-US" sz="1300">
                          <a:effectLst/>
                        </a:rPr>
                        <a:t>T &amp; top();</a:t>
                      </a:r>
                      <a:endParaRPr lang="en-US" sz="1300">
                        <a:effectLst/>
                      </a:endParaRPr>
                    </a:p>
                  </a:txBody>
                  <a:tcPr marL="23800" marR="23800" marT="23800" marB="238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sz="1300">
                          <a:effectLst/>
                        </a:rPr>
                        <a:t>返回栈顶元素的引用。通过此函数可以读取栈顶元素的值，也可以修改栈顶元素</a:t>
                      </a:r>
                      <a:endParaRPr lang="zh-CN" altLang="en-US" sz="1300">
                        <a:effectLst/>
                      </a:endParaRPr>
                    </a:p>
                  </a:txBody>
                  <a:tcPr marL="23800" marR="23800" marT="23800" marB="238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r>
              <a:tr h="253233">
                <a:tc>
                  <a:txBody>
                    <a:bodyPr/>
                    <a:lstStyle/>
                    <a:p>
                      <a:r>
                        <a:rPr lang="en-US" sz="1300">
                          <a:effectLst/>
                        </a:rPr>
                        <a:t>void push (const T &amp; x);</a:t>
                      </a:r>
                      <a:endParaRPr lang="en-US" sz="1300">
                        <a:effectLst/>
                      </a:endParaRPr>
                    </a:p>
                  </a:txBody>
                  <a:tcPr marL="23800" marR="23800" marT="23800" marB="238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sz="1300" dirty="0">
                          <a:effectLst/>
                        </a:rPr>
                        <a:t>将 </a:t>
                      </a:r>
                      <a:r>
                        <a:rPr lang="en-US" sz="1300" dirty="0">
                          <a:effectLst/>
                        </a:rPr>
                        <a:t>x </a:t>
                      </a:r>
                      <a:r>
                        <a:rPr lang="zh-CN" altLang="en-US" sz="1300" dirty="0">
                          <a:effectLst/>
                        </a:rPr>
                        <a:t>压入栈顶</a:t>
                      </a:r>
                      <a:endParaRPr lang="zh-CN" altLang="en-US" sz="1300" dirty="0">
                        <a:effectLst/>
                      </a:endParaRPr>
                    </a:p>
                  </a:txBody>
                  <a:tcPr marL="23800" marR="23800" marT="23800" marB="2380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7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2"/>
          <p:cNvSpPr txBox="1">
            <a:spLocks noChangeArrowheads="1"/>
          </p:cNvSpPr>
          <p:nvPr/>
        </p:nvSpPr>
        <p:spPr bwMode="auto">
          <a:xfrm>
            <a:off x="43517" y="663731"/>
            <a:ext cx="9100483" cy="378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charset="0"/>
                <a:ea typeface="宋体" panose="02010600030101010101" pitchFamily="2" charset="-122"/>
              </a:defRPr>
            </a:lvl1pPr>
            <a:lvl2pPr marL="742950" indent="-285750" eaLnBrk="0" hangingPunct="0">
              <a:defRPr sz="2400">
                <a:solidFill>
                  <a:schemeClr val="tx1"/>
                </a:solidFill>
                <a:latin typeface="Times New Roman" panose="02020603050405020304" charset="0"/>
                <a:ea typeface="宋体" panose="02010600030101010101" pitchFamily="2" charset="-122"/>
              </a:defRPr>
            </a:lvl2pPr>
            <a:lvl3pPr marL="1143000" indent="-228600" eaLnBrk="0" hangingPunct="0">
              <a:defRPr sz="2400">
                <a:solidFill>
                  <a:schemeClr val="tx1"/>
                </a:solidFill>
                <a:latin typeface="Times New Roman" panose="02020603050405020304" charset="0"/>
                <a:ea typeface="宋体" panose="02010600030101010101" pitchFamily="2" charset="-122"/>
              </a:defRPr>
            </a:lvl3pPr>
            <a:lvl4pPr marL="1600200" indent="-228600" eaLnBrk="0" hangingPunct="0">
              <a:defRPr sz="2400">
                <a:solidFill>
                  <a:schemeClr val="tx1"/>
                </a:solidFill>
                <a:latin typeface="Times New Roman" panose="02020603050405020304" charset="0"/>
                <a:ea typeface="宋体" panose="02010600030101010101" pitchFamily="2" charset="-122"/>
              </a:defRPr>
            </a:lvl4pPr>
            <a:lvl5pPr marL="2057400" indent="-228600" eaLnBrk="0" hangingPunct="0">
              <a:defRPr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r>
              <a:rPr lang="en-US" altLang="zh-CN" sz="1500" dirty="0"/>
              <a:t>//</a:t>
            </a:r>
            <a:r>
              <a:rPr lang="en-US" altLang="zh-CN" sz="1500" dirty="0">
                <a:solidFill>
                  <a:schemeClr val="bg2"/>
                </a:solidFill>
              </a:rPr>
              <a:t>A </a:t>
            </a:r>
            <a:r>
              <a:rPr lang="en-US" altLang="zh-CN" sz="1500" dirty="0">
                <a:solidFill>
                  <a:schemeClr val="bg2"/>
                </a:solidFill>
                <a:hlinkClick r:id="rId1"/>
              </a:rPr>
              <a:t>stack</a:t>
            </a:r>
            <a:r>
              <a:rPr lang="en-US" altLang="zh-CN" sz="1500" dirty="0"/>
              <a:t> is a container that permits to insert and extract its elements only from the top of the container:</a:t>
            </a:r>
            <a:endParaRPr lang="en-US" altLang="zh-CN" sz="1500" dirty="0"/>
          </a:p>
          <a:p>
            <a:r>
              <a:rPr lang="en-US" altLang="zh-CN" sz="1500" dirty="0"/>
              <a:t>#include &lt;</a:t>
            </a:r>
            <a:r>
              <a:rPr lang="en-US" altLang="zh-CN" sz="1500" dirty="0" err="1"/>
              <a:t>cassert</a:t>
            </a:r>
            <a:r>
              <a:rPr lang="en-US" altLang="zh-CN" sz="1500" dirty="0"/>
              <a:t>&gt;</a:t>
            </a:r>
            <a:endParaRPr lang="en-US" altLang="zh-CN" sz="1500" dirty="0"/>
          </a:p>
          <a:p>
            <a:r>
              <a:rPr lang="en-US" altLang="zh-CN" sz="1500" dirty="0"/>
              <a:t> #include &lt;stack&gt; </a:t>
            </a:r>
            <a:endParaRPr lang="en-US" altLang="zh-CN" sz="1500" dirty="0"/>
          </a:p>
          <a:p>
            <a:r>
              <a:rPr lang="en-US" altLang="zh-CN" sz="1500" dirty="0"/>
              <a:t>using namespace </a:t>
            </a:r>
            <a:r>
              <a:rPr lang="en-US" altLang="zh-CN" sz="1500" dirty="0" err="1"/>
              <a:t>std</a:t>
            </a:r>
            <a:r>
              <a:rPr lang="en-US" altLang="zh-CN" sz="1500" dirty="0"/>
              <a:t>;</a:t>
            </a:r>
            <a:endParaRPr lang="en-US" altLang="zh-CN" sz="1500" dirty="0"/>
          </a:p>
          <a:p>
            <a:r>
              <a:rPr lang="en-US" altLang="zh-CN" sz="1500" dirty="0"/>
              <a:t> </a:t>
            </a:r>
            <a:r>
              <a:rPr lang="en-US" altLang="zh-CN" sz="1500" dirty="0" err="1"/>
              <a:t>int</a:t>
            </a:r>
            <a:r>
              <a:rPr lang="en-US" altLang="zh-CN" sz="1500" dirty="0"/>
              <a:t> main (</a:t>
            </a:r>
            <a:r>
              <a:rPr lang="en-US" altLang="zh-CN" sz="1500" dirty="0" err="1"/>
              <a:t>int</a:t>
            </a:r>
            <a:r>
              <a:rPr lang="en-US" altLang="zh-CN" sz="1500" dirty="0"/>
              <a:t> </a:t>
            </a:r>
            <a:r>
              <a:rPr lang="en-US" altLang="zh-CN" sz="1500" dirty="0" err="1"/>
              <a:t>argc</a:t>
            </a:r>
            <a:r>
              <a:rPr lang="en-US" altLang="zh-CN" sz="1500" dirty="0"/>
              <a:t>, char* </a:t>
            </a:r>
            <a:r>
              <a:rPr lang="en-US" altLang="zh-CN" sz="1500" dirty="0" err="1"/>
              <a:t>argv</a:t>
            </a:r>
            <a:r>
              <a:rPr lang="en-US" altLang="zh-CN" sz="1500" dirty="0"/>
              <a:t>[]) </a:t>
            </a:r>
            <a:endParaRPr lang="en-US" altLang="zh-CN" sz="1500" dirty="0"/>
          </a:p>
          <a:p>
            <a:r>
              <a:rPr lang="en-US" altLang="zh-CN" sz="1500" dirty="0"/>
              <a:t>{ </a:t>
            </a:r>
            <a:endParaRPr lang="en-US" altLang="zh-CN" sz="1500" dirty="0"/>
          </a:p>
          <a:p>
            <a:r>
              <a:rPr lang="en-US" altLang="zh-CN" sz="1500" dirty="0"/>
              <a:t>       stack&lt; </a:t>
            </a:r>
            <a:r>
              <a:rPr lang="en-US" altLang="zh-CN" sz="1500" dirty="0" err="1"/>
              <a:t>int</a:t>
            </a:r>
            <a:r>
              <a:rPr lang="en-US" altLang="zh-CN" sz="1500" dirty="0"/>
              <a:t> &gt; </a:t>
            </a:r>
            <a:r>
              <a:rPr lang="en-US" altLang="zh-CN" sz="1500" dirty="0" err="1"/>
              <a:t>st</a:t>
            </a:r>
            <a:r>
              <a:rPr lang="en-US" altLang="zh-CN" sz="1500" dirty="0"/>
              <a:t>; </a:t>
            </a:r>
            <a:endParaRPr lang="en-US" altLang="zh-CN" sz="1500" dirty="0"/>
          </a:p>
          <a:p>
            <a:r>
              <a:rPr lang="en-US" altLang="zh-CN" sz="1500" dirty="0"/>
              <a:t>       </a:t>
            </a:r>
            <a:r>
              <a:rPr lang="en-US" altLang="zh-CN" sz="1500" dirty="0" err="1"/>
              <a:t>st.push</a:t>
            </a:r>
            <a:r>
              <a:rPr lang="en-US" altLang="zh-CN" sz="1500" dirty="0"/>
              <a:t>( 100 ); 		// push number on the stack </a:t>
            </a:r>
            <a:endParaRPr lang="en-US" altLang="zh-CN" sz="1500" dirty="0"/>
          </a:p>
          <a:p>
            <a:r>
              <a:rPr lang="en-US" altLang="zh-CN" sz="1500" dirty="0"/>
              <a:t>       assert(   </a:t>
            </a:r>
            <a:r>
              <a:rPr lang="en-US" altLang="zh-CN" sz="1500" dirty="0" err="1"/>
              <a:t>st.size</a:t>
            </a:r>
            <a:r>
              <a:rPr lang="en-US" altLang="zh-CN" sz="1500" dirty="0"/>
              <a:t>() == 1 ); 	// verify one element is on the stack </a:t>
            </a:r>
            <a:endParaRPr lang="en-US" altLang="zh-CN" sz="1500" dirty="0"/>
          </a:p>
          <a:p>
            <a:r>
              <a:rPr lang="en-US" altLang="zh-CN" sz="1500" dirty="0"/>
              <a:t>       assert( </a:t>
            </a:r>
            <a:r>
              <a:rPr lang="en-US" altLang="zh-CN" sz="1500" dirty="0" err="1"/>
              <a:t>st.top</a:t>
            </a:r>
            <a:r>
              <a:rPr lang="en-US" altLang="zh-CN" sz="1500" dirty="0"/>
              <a:t>() == 100 );	// verify element value </a:t>
            </a:r>
            <a:endParaRPr lang="en-US" altLang="zh-CN" sz="1500" dirty="0"/>
          </a:p>
          <a:p>
            <a:r>
              <a:rPr lang="en-US" altLang="zh-CN" sz="1500" dirty="0"/>
              <a:t>       </a:t>
            </a:r>
            <a:r>
              <a:rPr lang="en-US" altLang="zh-CN" sz="1500" dirty="0" err="1"/>
              <a:t>st.top</a:t>
            </a:r>
            <a:r>
              <a:rPr lang="en-US" altLang="zh-CN" sz="1500" dirty="0"/>
              <a:t>() = 456; 		// assign new value </a:t>
            </a:r>
            <a:endParaRPr lang="en-US" altLang="zh-CN" sz="1500" dirty="0"/>
          </a:p>
          <a:p>
            <a:r>
              <a:rPr lang="en-US" altLang="zh-CN" sz="1500" dirty="0"/>
              <a:t>       assert( </a:t>
            </a:r>
            <a:r>
              <a:rPr lang="en-US" altLang="zh-CN" sz="1500" dirty="0" err="1"/>
              <a:t>st.top</a:t>
            </a:r>
            <a:r>
              <a:rPr lang="en-US" altLang="zh-CN" sz="1500" dirty="0"/>
              <a:t>() == 456 ); </a:t>
            </a:r>
            <a:endParaRPr lang="en-US" altLang="zh-CN" sz="1500" dirty="0"/>
          </a:p>
          <a:p>
            <a:r>
              <a:rPr lang="en-US" altLang="zh-CN" sz="1500" dirty="0"/>
              <a:t>       </a:t>
            </a:r>
            <a:r>
              <a:rPr lang="en-US" altLang="zh-CN" sz="1500" dirty="0" err="1"/>
              <a:t>st.pop</a:t>
            </a:r>
            <a:r>
              <a:rPr lang="en-US" altLang="zh-CN" sz="1500" dirty="0"/>
              <a:t>(); 			//  remove element </a:t>
            </a:r>
            <a:endParaRPr lang="en-US" altLang="zh-CN" sz="1500" dirty="0"/>
          </a:p>
          <a:p>
            <a:r>
              <a:rPr lang="en-US" altLang="zh-CN" sz="1500" dirty="0"/>
              <a:t>       assert( </a:t>
            </a:r>
            <a:r>
              <a:rPr lang="en-US" altLang="zh-CN" sz="1500" dirty="0" err="1"/>
              <a:t>st.empty</a:t>
            </a:r>
            <a:r>
              <a:rPr lang="en-US" altLang="zh-CN" sz="1500" dirty="0"/>
              <a:t>() == true ); </a:t>
            </a:r>
            <a:endParaRPr lang="en-US" altLang="zh-CN" sz="1500" dirty="0"/>
          </a:p>
          <a:p>
            <a:r>
              <a:rPr lang="en-US" altLang="zh-CN" sz="1500" dirty="0"/>
              <a:t>       return 0; </a:t>
            </a:r>
            <a:endParaRPr lang="en-US" altLang="zh-CN" sz="1500" dirty="0"/>
          </a:p>
          <a:p>
            <a:r>
              <a:rPr lang="en-US" altLang="zh-CN" sz="1500" dirty="0"/>
              <a:t>}</a:t>
            </a:r>
            <a:endParaRPr lang="en-US" altLang="zh-CN" sz="1500" dirty="0"/>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681" y="2621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105041" y="98808"/>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7084" y="61478"/>
            <a:ext cx="3969076"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kern="0" dirty="0"/>
              <a:t>例</a:t>
            </a:r>
            <a:r>
              <a:rPr lang="en-US" altLang="zh-CN" sz="2400" kern="0" dirty="0"/>
              <a:t>16.</a:t>
            </a:r>
            <a:r>
              <a:rPr lang="en-US" altLang="zh-CN" sz="2700" b="1" dirty="0">
                <a:solidFill>
                  <a:srgbClr val="FF0000"/>
                </a:solidFill>
              </a:rPr>
              <a:t> stack</a:t>
            </a:r>
            <a:r>
              <a:rPr lang="zh-CN" altLang="en-US" sz="2400" kern="0" dirty="0"/>
              <a:t>的应用实例</a:t>
            </a:r>
            <a:endParaRPr lang="zh-CN" altLang="en-US" sz="240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2"/>
          <p:cNvSpPr txBox="1">
            <a:spLocks noChangeArrowheads="1"/>
          </p:cNvSpPr>
          <p:nvPr/>
        </p:nvSpPr>
        <p:spPr bwMode="auto">
          <a:xfrm>
            <a:off x="43518" y="663731"/>
            <a:ext cx="4422643" cy="415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charset="0"/>
                <a:ea typeface="宋体" panose="02010600030101010101" pitchFamily="2" charset="-122"/>
              </a:defRPr>
            </a:lvl1pPr>
            <a:lvl2pPr marL="742950" indent="-285750" eaLnBrk="0" hangingPunct="0">
              <a:defRPr sz="2400">
                <a:solidFill>
                  <a:schemeClr val="tx1"/>
                </a:solidFill>
                <a:latin typeface="Times New Roman" panose="02020603050405020304" charset="0"/>
                <a:ea typeface="宋体" panose="02010600030101010101" pitchFamily="2" charset="-122"/>
              </a:defRPr>
            </a:lvl2pPr>
            <a:lvl3pPr marL="1143000" indent="-228600" eaLnBrk="0" hangingPunct="0">
              <a:defRPr sz="2400">
                <a:solidFill>
                  <a:schemeClr val="tx1"/>
                </a:solidFill>
                <a:latin typeface="Times New Roman" panose="02020603050405020304" charset="0"/>
                <a:ea typeface="宋体" panose="02010600030101010101" pitchFamily="2" charset="-122"/>
              </a:defRPr>
            </a:lvl3pPr>
            <a:lvl4pPr marL="1600200" indent="-228600" eaLnBrk="0" hangingPunct="0">
              <a:defRPr sz="2400">
                <a:solidFill>
                  <a:schemeClr val="tx1"/>
                </a:solidFill>
                <a:latin typeface="Times New Roman" panose="02020603050405020304" charset="0"/>
                <a:ea typeface="宋体" panose="02010600030101010101" pitchFamily="2" charset="-122"/>
              </a:defRPr>
            </a:lvl4pPr>
            <a:lvl5pPr marL="2057400" indent="-228600" eaLnBrk="0" hangingPunct="0">
              <a:defRPr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r>
              <a:rPr lang="en-US" altLang="zh-CN" sz="1200" dirty="0"/>
              <a:t>#include &lt;</a:t>
            </a:r>
            <a:r>
              <a:rPr lang="en-US" altLang="zh-CN" sz="1200" dirty="0" err="1"/>
              <a:t>iostream</a:t>
            </a:r>
            <a:r>
              <a:rPr lang="en-US" altLang="zh-CN" sz="1200" dirty="0"/>
              <a:t>&gt;</a:t>
            </a:r>
            <a:endParaRPr lang="en-US" altLang="zh-CN" sz="1200" dirty="0"/>
          </a:p>
          <a:p>
            <a:r>
              <a:rPr lang="en-US" altLang="zh-CN" sz="1200" dirty="0"/>
              <a:t>#include &lt;stack&gt; //</a:t>
            </a:r>
            <a:r>
              <a:rPr lang="zh-CN" altLang="en-US" sz="1200" dirty="0"/>
              <a:t>使用</a:t>
            </a:r>
            <a:r>
              <a:rPr lang="en-US" altLang="zh-CN" sz="1200" dirty="0"/>
              <a:t>stack</a:t>
            </a:r>
            <a:r>
              <a:rPr lang="zh-CN" altLang="en-US" sz="1200" dirty="0"/>
              <a:t>需要包含此头文件</a:t>
            </a:r>
            <a:endParaRPr lang="zh-CN" altLang="en-US" sz="1200" dirty="0"/>
          </a:p>
          <a:p>
            <a:r>
              <a:rPr lang="en-US" altLang="zh-CN" sz="1200" b="1" dirty="0"/>
              <a:t>u</a:t>
            </a:r>
            <a:r>
              <a:rPr lang="en-US" altLang="zh-CN" sz="1200" b="1" dirty="0">
                <a:hlinkClick r:id="rId1"/>
              </a:rPr>
              <a:t>sin</a:t>
            </a:r>
            <a:r>
              <a:rPr lang="en-US" altLang="zh-CN" sz="1200" b="1" dirty="0"/>
              <a:t>g</a:t>
            </a:r>
            <a:r>
              <a:rPr lang="en-US" altLang="zh-CN" sz="1200" dirty="0"/>
              <a:t> </a:t>
            </a:r>
            <a:r>
              <a:rPr lang="en-US" altLang="zh-CN" sz="1200" b="1" dirty="0"/>
              <a:t>namespace</a:t>
            </a:r>
            <a:r>
              <a:rPr lang="en-US" altLang="zh-CN" sz="1200" dirty="0"/>
              <a:t> </a:t>
            </a:r>
            <a:r>
              <a:rPr lang="en-US" altLang="zh-CN" sz="1200" dirty="0" err="1"/>
              <a:t>std</a:t>
            </a:r>
            <a:r>
              <a:rPr lang="en-US" altLang="zh-CN" sz="1200" dirty="0"/>
              <a:t>;</a:t>
            </a:r>
            <a:endParaRPr lang="en-US" altLang="zh-CN" sz="1200" dirty="0"/>
          </a:p>
          <a:p>
            <a:r>
              <a:rPr lang="en-US" altLang="zh-CN" sz="1200" dirty="0" err="1"/>
              <a:t>int</a:t>
            </a:r>
            <a:r>
              <a:rPr lang="en-US" altLang="zh-CN" sz="1200" dirty="0"/>
              <a:t> main()</a:t>
            </a:r>
            <a:endParaRPr lang="en-US" altLang="zh-CN" sz="1200" dirty="0"/>
          </a:p>
          <a:p>
            <a:r>
              <a:rPr lang="en-US" altLang="zh-CN" sz="1200" dirty="0"/>
              <a:t>{</a:t>
            </a:r>
            <a:endParaRPr lang="en-US" altLang="zh-CN" sz="1200" dirty="0"/>
          </a:p>
          <a:p>
            <a:r>
              <a:rPr lang="en-US" altLang="zh-CN" sz="1200" dirty="0"/>
              <a:t>        </a:t>
            </a:r>
            <a:r>
              <a:rPr lang="en-US" altLang="zh-CN" sz="1200" dirty="0" err="1"/>
              <a:t>int</a:t>
            </a:r>
            <a:r>
              <a:rPr lang="en-US" altLang="zh-CN" sz="1200" dirty="0"/>
              <a:t> n, k;</a:t>
            </a:r>
            <a:endParaRPr lang="en-US" altLang="zh-CN" sz="1200" dirty="0"/>
          </a:p>
          <a:p>
            <a:r>
              <a:rPr lang="en-US" altLang="zh-CN" sz="1200" dirty="0"/>
              <a:t>        stack &lt;</a:t>
            </a:r>
            <a:r>
              <a:rPr lang="en-US" altLang="zh-CN" sz="1200" dirty="0" err="1"/>
              <a:t>int</a:t>
            </a:r>
            <a:r>
              <a:rPr lang="en-US" altLang="zh-CN" sz="1200" dirty="0"/>
              <a:t>&gt; </a:t>
            </a:r>
            <a:r>
              <a:rPr lang="en-US" altLang="zh-CN" sz="1200" dirty="0" err="1"/>
              <a:t>stk</a:t>
            </a:r>
            <a:r>
              <a:rPr lang="en-US" altLang="zh-CN" sz="1200" dirty="0"/>
              <a:t>;</a:t>
            </a:r>
            <a:endParaRPr lang="en-US" altLang="zh-CN" sz="1200" dirty="0"/>
          </a:p>
          <a:p>
            <a:r>
              <a:rPr lang="en-US" altLang="zh-CN" sz="1200" dirty="0"/>
              <a:t>        </a:t>
            </a:r>
            <a:r>
              <a:rPr lang="en-US" altLang="zh-CN" sz="1200" dirty="0" err="1"/>
              <a:t>cin</a:t>
            </a:r>
            <a:r>
              <a:rPr lang="en-US" altLang="zh-CN" sz="1200" dirty="0"/>
              <a:t> &gt;&gt; n &gt;&gt; k; //</a:t>
            </a:r>
            <a:r>
              <a:rPr lang="zh-CN" altLang="en-US" sz="1200" dirty="0"/>
              <a:t>将</a:t>
            </a:r>
            <a:r>
              <a:rPr lang="en-US" altLang="zh-CN" sz="1200" dirty="0"/>
              <a:t>n</a:t>
            </a:r>
            <a:r>
              <a:rPr lang="zh-CN" altLang="en-US" sz="1200" dirty="0"/>
              <a:t>转换为</a:t>
            </a:r>
            <a:r>
              <a:rPr lang="en-US" altLang="zh-CN" sz="1200" dirty="0"/>
              <a:t>k</a:t>
            </a:r>
            <a:r>
              <a:rPr lang="zh-CN" altLang="en-US" sz="1200" dirty="0"/>
              <a:t>进制数</a:t>
            </a:r>
            <a:endParaRPr lang="zh-CN" altLang="en-US" sz="1200" dirty="0"/>
          </a:p>
          <a:p>
            <a:r>
              <a:rPr lang="en-US" altLang="zh-CN" sz="1200" b="1" dirty="0"/>
              <a:t>        if</a:t>
            </a:r>
            <a:r>
              <a:rPr lang="en-US" altLang="zh-CN" sz="1200" dirty="0"/>
              <a:t> (n == 0) {</a:t>
            </a:r>
            <a:endParaRPr lang="en-US" altLang="zh-CN" sz="1200" dirty="0"/>
          </a:p>
          <a:p>
            <a:r>
              <a:rPr lang="en-US" altLang="zh-CN" sz="1200" dirty="0"/>
              <a:t>                 </a:t>
            </a:r>
            <a:r>
              <a:rPr lang="en-US" altLang="zh-CN" sz="1200" dirty="0" err="1"/>
              <a:t>cout</a:t>
            </a:r>
            <a:r>
              <a:rPr lang="en-US" altLang="zh-CN" sz="1200" dirty="0"/>
              <a:t> &lt;&lt; 0;</a:t>
            </a:r>
            <a:endParaRPr lang="en-US" altLang="zh-CN" sz="1200" dirty="0"/>
          </a:p>
          <a:p>
            <a:r>
              <a:rPr lang="en-US" altLang="zh-CN" sz="1200" b="1" dirty="0"/>
              <a:t>                 return</a:t>
            </a:r>
            <a:r>
              <a:rPr lang="en-US" altLang="zh-CN" sz="1200" dirty="0"/>
              <a:t> 0;</a:t>
            </a:r>
            <a:endParaRPr lang="en-US" altLang="zh-CN" sz="1200" dirty="0"/>
          </a:p>
          <a:p>
            <a:r>
              <a:rPr lang="en-US" altLang="zh-CN" sz="1200" dirty="0"/>
              <a:t>        }</a:t>
            </a:r>
            <a:endParaRPr lang="en-US" altLang="zh-CN" sz="1200" dirty="0"/>
          </a:p>
          <a:p>
            <a:r>
              <a:rPr lang="en-US" altLang="zh-CN" sz="1200" b="1" dirty="0"/>
              <a:t>        while</a:t>
            </a:r>
            <a:r>
              <a:rPr lang="en-US" altLang="zh-CN" sz="1200" dirty="0"/>
              <a:t> (n) {</a:t>
            </a:r>
            <a:endParaRPr lang="en-US" altLang="zh-CN" sz="1200" dirty="0"/>
          </a:p>
          <a:p>
            <a:r>
              <a:rPr lang="en-US" altLang="zh-CN" sz="1200" dirty="0"/>
              <a:t>                </a:t>
            </a:r>
            <a:r>
              <a:rPr lang="en-US" altLang="zh-CN" sz="1200" dirty="0" err="1"/>
              <a:t>stk.push</a:t>
            </a:r>
            <a:r>
              <a:rPr lang="en-US" altLang="zh-CN" sz="1200" dirty="0"/>
              <a:t>(</a:t>
            </a:r>
            <a:r>
              <a:rPr lang="en-US" altLang="zh-CN" sz="1200" dirty="0" err="1"/>
              <a:t>n%k</a:t>
            </a:r>
            <a:r>
              <a:rPr lang="en-US" altLang="zh-CN" sz="1200" dirty="0"/>
              <a:t>);</a:t>
            </a:r>
            <a:endParaRPr lang="en-US" altLang="zh-CN" sz="1200" dirty="0"/>
          </a:p>
          <a:p>
            <a:r>
              <a:rPr lang="en-US" altLang="zh-CN" sz="1200" dirty="0"/>
              <a:t>                n /= k;</a:t>
            </a:r>
            <a:endParaRPr lang="en-US" altLang="zh-CN" sz="1200" dirty="0"/>
          </a:p>
          <a:p>
            <a:r>
              <a:rPr lang="en-US" altLang="zh-CN" sz="1200" dirty="0"/>
              <a:t>         }</a:t>
            </a:r>
            <a:endParaRPr lang="en-US" altLang="zh-CN" sz="1200" dirty="0"/>
          </a:p>
          <a:p>
            <a:r>
              <a:rPr lang="en-US" altLang="zh-CN" sz="1200" b="1" dirty="0"/>
              <a:t>         while</a:t>
            </a:r>
            <a:r>
              <a:rPr lang="en-US" altLang="zh-CN" sz="1200" dirty="0"/>
              <a:t> (!</a:t>
            </a:r>
            <a:r>
              <a:rPr lang="en-US" altLang="zh-CN" sz="1200" dirty="0" err="1"/>
              <a:t>stk.empty</a:t>
            </a:r>
            <a:r>
              <a:rPr lang="en-US" altLang="zh-CN" sz="1200" dirty="0"/>
              <a:t>()) {</a:t>
            </a:r>
            <a:endParaRPr lang="en-US" altLang="zh-CN" sz="1200" dirty="0"/>
          </a:p>
          <a:p>
            <a:r>
              <a:rPr lang="en-US" altLang="zh-CN" sz="1200" dirty="0"/>
              <a:t>                 </a:t>
            </a:r>
            <a:r>
              <a:rPr lang="en-US" altLang="zh-CN" sz="1200" dirty="0" err="1"/>
              <a:t>cout</a:t>
            </a:r>
            <a:r>
              <a:rPr lang="en-US" altLang="zh-CN" sz="1200" dirty="0"/>
              <a:t> &lt;&lt; </a:t>
            </a:r>
            <a:r>
              <a:rPr lang="en-US" altLang="zh-CN" sz="1200" dirty="0" err="1"/>
              <a:t>stk.top</a:t>
            </a:r>
            <a:r>
              <a:rPr lang="en-US" altLang="zh-CN" sz="1200" dirty="0"/>
              <a:t>();</a:t>
            </a:r>
            <a:endParaRPr lang="en-US" altLang="zh-CN" sz="1200" dirty="0"/>
          </a:p>
          <a:p>
            <a:r>
              <a:rPr lang="en-US" altLang="zh-CN" sz="1200" dirty="0"/>
              <a:t>                 </a:t>
            </a:r>
            <a:r>
              <a:rPr lang="en-US" altLang="zh-CN" sz="1200" dirty="0" err="1"/>
              <a:t>stk.pop</a:t>
            </a:r>
            <a:r>
              <a:rPr lang="en-US" altLang="zh-CN" sz="1200" dirty="0"/>
              <a:t>();</a:t>
            </a:r>
            <a:endParaRPr lang="en-US" altLang="zh-CN" sz="1200" dirty="0"/>
          </a:p>
          <a:p>
            <a:r>
              <a:rPr lang="en-US" altLang="zh-CN" sz="1200" dirty="0"/>
              <a:t>         }</a:t>
            </a:r>
            <a:endParaRPr lang="en-US" altLang="zh-CN" sz="1200" dirty="0"/>
          </a:p>
          <a:p>
            <a:r>
              <a:rPr lang="en-US" altLang="zh-CN" sz="1200" b="1" dirty="0"/>
              <a:t>         return</a:t>
            </a:r>
            <a:r>
              <a:rPr lang="en-US" altLang="zh-CN" sz="1200" dirty="0"/>
              <a:t> 0;</a:t>
            </a:r>
            <a:endParaRPr lang="en-US" altLang="zh-CN" sz="1200" dirty="0"/>
          </a:p>
          <a:p>
            <a:r>
              <a:rPr lang="en-US" altLang="zh-CN" sz="1200" dirty="0"/>
              <a:t>}</a:t>
            </a:r>
            <a:endParaRPr lang="en-US" altLang="zh-CN" sz="1200" dirty="0"/>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681" y="2621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105041" y="98808"/>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7084" y="61478"/>
            <a:ext cx="3969076"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kern="0" dirty="0"/>
              <a:t>例</a:t>
            </a:r>
            <a:r>
              <a:rPr lang="en-US" altLang="zh-CN" sz="2400" kern="0" dirty="0"/>
              <a:t>17.</a:t>
            </a:r>
            <a:r>
              <a:rPr lang="en-US" altLang="zh-CN" sz="2700" b="1" dirty="0">
                <a:solidFill>
                  <a:srgbClr val="FF0000"/>
                </a:solidFill>
              </a:rPr>
              <a:t> stack</a:t>
            </a:r>
            <a:r>
              <a:rPr lang="zh-CN" altLang="en-US" sz="2400" kern="0" dirty="0"/>
              <a:t>的应用实例</a:t>
            </a:r>
            <a:endParaRPr lang="zh-CN" altLang="en-US" sz="240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 Box 2"/>
          <p:cNvSpPr txBox="1">
            <a:spLocks noChangeArrowheads="1"/>
          </p:cNvSpPr>
          <p:nvPr/>
        </p:nvSpPr>
        <p:spPr bwMode="auto">
          <a:xfrm>
            <a:off x="143122" y="952413"/>
            <a:ext cx="8693132" cy="3691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charset="0"/>
                <a:ea typeface="宋体" panose="02010600030101010101" pitchFamily="2" charset="-122"/>
              </a:defRPr>
            </a:lvl1pPr>
            <a:lvl2pPr marL="742950" indent="-285750" eaLnBrk="0" hangingPunct="0">
              <a:defRPr sz="2400">
                <a:solidFill>
                  <a:schemeClr val="tx1"/>
                </a:solidFill>
                <a:latin typeface="Times New Roman" panose="02020603050405020304" charset="0"/>
                <a:ea typeface="宋体" panose="02010600030101010101" pitchFamily="2" charset="-122"/>
              </a:defRPr>
            </a:lvl2pPr>
            <a:lvl3pPr marL="1143000" indent="-228600" eaLnBrk="0" hangingPunct="0">
              <a:defRPr sz="2400">
                <a:solidFill>
                  <a:schemeClr val="tx1"/>
                </a:solidFill>
                <a:latin typeface="Times New Roman" panose="02020603050405020304" charset="0"/>
                <a:ea typeface="宋体" panose="02010600030101010101" pitchFamily="2" charset="-122"/>
              </a:defRPr>
            </a:lvl3pPr>
            <a:lvl4pPr marL="1600200" indent="-228600" eaLnBrk="0" hangingPunct="0">
              <a:defRPr sz="2400">
                <a:solidFill>
                  <a:schemeClr val="tx1"/>
                </a:solidFill>
                <a:latin typeface="Times New Roman" panose="02020603050405020304" charset="0"/>
                <a:ea typeface="宋体" panose="02010600030101010101" pitchFamily="2" charset="-122"/>
              </a:defRPr>
            </a:lvl4pPr>
            <a:lvl5pPr marL="2057400" indent="-228600" eaLnBrk="0" hangingPunct="0">
              <a:defRPr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r>
              <a:rPr lang="zh-CN" altLang="en-US" sz="1800" dirty="0"/>
              <a:t>因为关联容器的一些成员函数的返回值是 </a:t>
            </a:r>
            <a:r>
              <a:rPr lang="en-US" altLang="zh-CN" sz="1800" dirty="0"/>
              <a:t>pair </a:t>
            </a:r>
            <a:r>
              <a:rPr lang="zh-CN" altLang="en-US" sz="1800" dirty="0"/>
              <a:t>对象，而且 </a:t>
            </a:r>
            <a:r>
              <a:rPr lang="en-US" altLang="zh-CN" sz="1800" dirty="0"/>
              <a:t>map </a:t>
            </a:r>
            <a:r>
              <a:rPr lang="zh-CN" altLang="en-US" sz="1800" dirty="0"/>
              <a:t>和 </a:t>
            </a:r>
            <a:r>
              <a:rPr lang="en-US" altLang="zh-CN" sz="1800" dirty="0" err="1"/>
              <a:t>multimap</a:t>
            </a:r>
            <a:r>
              <a:rPr lang="en-US" altLang="zh-CN" sz="1800" dirty="0"/>
              <a:t> </a:t>
            </a:r>
            <a:r>
              <a:rPr lang="zh-CN" altLang="en-US" sz="1800" dirty="0"/>
              <a:t>容器中的元素都是 </a:t>
            </a:r>
            <a:r>
              <a:rPr lang="en-US" altLang="zh-CN" sz="1800" dirty="0"/>
              <a:t>pair </a:t>
            </a:r>
            <a:r>
              <a:rPr lang="zh-CN" altLang="en-US" sz="1800" dirty="0"/>
              <a:t>对象。</a:t>
            </a:r>
            <a:r>
              <a:rPr lang="en-US" altLang="zh-CN" sz="1800" dirty="0"/>
              <a:t>pair </a:t>
            </a:r>
            <a:r>
              <a:rPr lang="zh-CN" altLang="en-US" sz="1800" dirty="0"/>
              <a:t>的定义如下：</a:t>
            </a:r>
            <a:endParaRPr lang="en-US" altLang="zh-CN" sz="1800" dirty="0"/>
          </a:p>
          <a:p>
            <a:r>
              <a:rPr lang="en-US" altLang="zh-CN" sz="1800" b="1" dirty="0">
                <a:solidFill>
                  <a:srgbClr val="FF0000"/>
                </a:solidFill>
              </a:rPr>
              <a:t>template</a:t>
            </a:r>
            <a:r>
              <a:rPr lang="en-US" altLang="zh-CN" sz="1800" dirty="0">
                <a:solidFill>
                  <a:srgbClr val="FF0000"/>
                </a:solidFill>
              </a:rPr>
              <a:t> &lt;</a:t>
            </a:r>
            <a:r>
              <a:rPr lang="en-US" altLang="zh-CN" sz="1800" dirty="0" err="1">
                <a:solidFill>
                  <a:srgbClr val="FF0000"/>
                </a:solidFill>
              </a:rPr>
              <a:t>class_Tl</a:t>
            </a:r>
            <a:r>
              <a:rPr lang="en-US" altLang="zh-CN" sz="1800" dirty="0">
                <a:solidFill>
                  <a:srgbClr val="FF0000"/>
                </a:solidFill>
              </a:rPr>
              <a:t>, class_T2&gt;</a:t>
            </a:r>
            <a:endParaRPr lang="en-US" altLang="zh-CN" sz="1800" dirty="0">
              <a:solidFill>
                <a:srgbClr val="FF0000"/>
              </a:solidFill>
            </a:endParaRPr>
          </a:p>
          <a:p>
            <a:r>
              <a:rPr lang="en-US" altLang="zh-CN" sz="1800" b="1" dirty="0" err="1">
                <a:solidFill>
                  <a:srgbClr val="FF0000"/>
                </a:solidFill>
              </a:rPr>
              <a:t>struct</a:t>
            </a:r>
            <a:r>
              <a:rPr lang="en-US" altLang="zh-CN" sz="1800" dirty="0">
                <a:solidFill>
                  <a:srgbClr val="FF0000"/>
                </a:solidFill>
              </a:rPr>
              <a:t> pair</a:t>
            </a:r>
            <a:endParaRPr lang="en-US" altLang="zh-CN" sz="1800" dirty="0">
              <a:solidFill>
                <a:srgbClr val="FF0000"/>
              </a:solidFill>
            </a:endParaRPr>
          </a:p>
          <a:p>
            <a:r>
              <a:rPr lang="en-US" altLang="zh-CN" sz="1800" dirty="0">
                <a:solidFill>
                  <a:srgbClr val="FF0000"/>
                </a:solidFill>
              </a:rPr>
              <a:t>{</a:t>
            </a:r>
            <a:endParaRPr lang="en-US" altLang="zh-CN" sz="1800" dirty="0">
              <a:solidFill>
                <a:srgbClr val="FF0000"/>
              </a:solidFill>
            </a:endParaRPr>
          </a:p>
          <a:p>
            <a:r>
              <a:rPr lang="en-US" altLang="zh-CN" sz="1800" dirty="0">
                <a:solidFill>
                  <a:srgbClr val="FF0000"/>
                </a:solidFill>
              </a:rPr>
              <a:t>      	_T1 first;	</a:t>
            </a:r>
            <a:endParaRPr lang="en-US" altLang="zh-CN" sz="1800" dirty="0">
              <a:solidFill>
                <a:srgbClr val="FF0000"/>
              </a:solidFill>
            </a:endParaRPr>
          </a:p>
          <a:p>
            <a:r>
              <a:rPr lang="en-US" altLang="zh-CN" sz="1800" dirty="0">
                <a:solidFill>
                  <a:srgbClr val="FF0000"/>
                </a:solidFill>
              </a:rPr>
              <a:t>	_T2 second;</a:t>
            </a:r>
            <a:endParaRPr lang="en-US" altLang="zh-CN" sz="1800" dirty="0">
              <a:solidFill>
                <a:srgbClr val="FF0000"/>
              </a:solidFill>
            </a:endParaRPr>
          </a:p>
          <a:p>
            <a:r>
              <a:rPr lang="en-US" altLang="zh-CN" sz="1800" dirty="0">
                <a:solidFill>
                  <a:srgbClr val="FF0000"/>
                </a:solidFill>
              </a:rPr>
              <a:t>	pair(): first(), second() {} //</a:t>
            </a:r>
            <a:r>
              <a:rPr lang="zh-CN" altLang="en-US" sz="1800" dirty="0">
                <a:solidFill>
                  <a:srgbClr val="FF0000"/>
                </a:solidFill>
              </a:rPr>
              <a:t>用无参构造函数初始化 </a:t>
            </a:r>
            <a:r>
              <a:rPr lang="en-US" altLang="zh-CN" sz="1800" dirty="0">
                <a:solidFill>
                  <a:srgbClr val="FF0000"/>
                </a:solidFill>
              </a:rPr>
              <a:t>first </a:t>
            </a:r>
            <a:r>
              <a:rPr lang="zh-CN" altLang="en-US" sz="1800" dirty="0">
                <a:solidFill>
                  <a:srgbClr val="FF0000"/>
                </a:solidFill>
              </a:rPr>
              <a:t>和 </a:t>
            </a:r>
            <a:r>
              <a:rPr lang="en-US" altLang="zh-CN" sz="1800" dirty="0">
                <a:solidFill>
                  <a:srgbClr val="FF0000"/>
                </a:solidFill>
              </a:rPr>
              <a:t>second</a:t>
            </a:r>
            <a:endParaRPr lang="en-US" altLang="zh-CN" sz="1800" dirty="0">
              <a:solidFill>
                <a:srgbClr val="FF0000"/>
              </a:solidFill>
            </a:endParaRPr>
          </a:p>
          <a:p>
            <a:r>
              <a:rPr lang="en-US" altLang="zh-CN" sz="1800" dirty="0">
                <a:solidFill>
                  <a:srgbClr val="FF0000"/>
                </a:solidFill>
              </a:rPr>
              <a:t>	pair(</a:t>
            </a:r>
            <a:r>
              <a:rPr lang="en-US" altLang="zh-CN" sz="1800" b="1" dirty="0" err="1">
                <a:solidFill>
                  <a:srgbClr val="FF0000"/>
                </a:solidFill>
              </a:rPr>
              <a:t>const</a:t>
            </a:r>
            <a:r>
              <a:rPr lang="en-US" altLang="zh-CN" sz="1800" dirty="0">
                <a:solidFill>
                  <a:srgbClr val="FF0000"/>
                </a:solidFill>
              </a:rPr>
              <a:t> _T1 &amp;__a, </a:t>
            </a:r>
            <a:r>
              <a:rPr lang="en-US" altLang="zh-CN" sz="1800" b="1" dirty="0" err="1">
                <a:solidFill>
                  <a:srgbClr val="FF0000"/>
                </a:solidFill>
              </a:rPr>
              <a:t>const</a:t>
            </a:r>
            <a:r>
              <a:rPr lang="en-US" altLang="zh-CN" sz="1800" dirty="0">
                <a:solidFill>
                  <a:srgbClr val="FF0000"/>
                </a:solidFill>
              </a:rPr>
              <a:t> _T2 &amp;__b): first(__a), second(__b) {}</a:t>
            </a:r>
            <a:endParaRPr lang="en-US" altLang="zh-CN" sz="1800" dirty="0">
              <a:solidFill>
                <a:srgbClr val="FF0000"/>
              </a:solidFill>
            </a:endParaRPr>
          </a:p>
          <a:p>
            <a:r>
              <a:rPr lang="en-US" altLang="zh-CN" sz="1800" b="1" dirty="0">
                <a:solidFill>
                  <a:srgbClr val="FF0000"/>
                </a:solidFill>
              </a:rPr>
              <a:t>	template</a:t>
            </a:r>
            <a:r>
              <a:rPr lang="en-US" altLang="zh-CN" sz="1800" dirty="0">
                <a:solidFill>
                  <a:srgbClr val="FF0000"/>
                </a:solidFill>
              </a:rPr>
              <a:t> &lt;class_U1, class_U2&gt;</a:t>
            </a:r>
            <a:endParaRPr lang="en-US" altLang="zh-CN" sz="1800" dirty="0">
              <a:solidFill>
                <a:srgbClr val="FF0000"/>
              </a:solidFill>
            </a:endParaRPr>
          </a:p>
          <a:p>
            <a:r>
              <a:rPr lang="en-US" altLang="zh-CN" sz="1800" dirty="0">
                <a:solidFill>
                  <a:srgbClr val="FF0000"/>
                </a:solidFill>
              </a:rPr>
              <a:t>	pair(</a:t>
            </a:r>
            <a:r>
              <a:rPr lang="en-US" altLang="zh-CN" sz="1800" b="1" dirty="0" err="1">
                <a:solidFill>
                  <a:srgbClr val="FF0000"/>
                </a:solidFill>
              </a:rPr>
              <a:t>const</a:t>
            </a:r>
            <a:r>
              <a:rPr lang="en-US" altLang="zh-CN" sz="1800" dirty="0">
                <a:solidFill>
                  <a:srgbClr val="FF0000"/>
                </a:solidFill>
              </a:rPr>
              <a:t> pair &lt;_U1, _U2&gt; &amp;__p): first(__</a:t>
            </a:r>
            <a:r>
              <a:rPr lang="en-US" altLang="zh-CN" sz="1800" dirty="0" err="1">
                <a:solidFill>
                  <a:srgbClr val="FF0000"/>
                </a:solidFill>
              </a:rPr>
              <a:t>p.first</a:t>
            </a:r>
            <a:r>
              <a:rPr lang="en-US" altLang="zh-CN" sz="1800" dirty="0">
                <a:solidFill>
                  <a:srgbClr val="FF0000"/>
                </a:solidFill>
              </a:rPr>
              <a:t>), second(__</a:t>
            </a:r>
            <a:r>
              <a:rPr lang="en-US" altLang="zh-CN" sz="1800" dirty="0" err="1">
                <a:solidFill>
                  <a:srgbClr val="FF0000"/>
                </a:solidFill>
              </a:rPr>
              <a:t>p.second</a:t>
            </a:r>
            <a:r>
              <a:rPr lang="en-US" altLang="zh-CN" sz="1800" dirty="0">
                <a:solidFill>
                  <a:srgbClr val="FF0000"/>
                </a:solidFill>
              </a:rPr>
              <a:t>) {}</a:t>
            </a:r>
            <a:endParaRPr lang="en-US" altLang="zh-CN" sz="1800" dirty="0">
              <a:solidFill>
                <a:srgbClr val="FF0000"/>
              </a:solidFill>
            </a:endParaRPr>
          </a:p>
          <a:p>
            <a:r>
              <a:rPr lang="en-US" altLang="zh-CN" sz="1800" dirty="0">
                <a:solidFill>
                  <a:srgbClr val="FF0000"/>
                </a:solidFill>
              </a:rPr>
              <a:t>};</a:t>
            </a:r>
            <a:endParaRPr lang="en-US" altLang="zh-CN" sz="1800" dirty="0">
              <a:solidFill>
                <a:srgbClr val="FF0000"/>
              </a:solidFill>
            </a:endParaRPr>
          </a:p>
          <a:p>
            <a:r>
              <a:rPr lang="en-US" altLang="zh-CN" sz="1800" dirty="0"/>
              <a:t>pair</a:t>
            </a:r>
            <a:r>
              <a:rPr lang="zh-CN" altLang="en-US" sz="1800" dirty="0"/>
              <a:t>实例化出来的类都有两个成员变量，一个是 </a:t>
            </a:r>
            <a:r>
              <a:rPr lang="en-US" altLang="zh-CN" sz="1800" dirty="0"/>
              <a:t>first, </a:t>
            </a:r>
            <a:r>
              <a:rPr lang="zh-CN" altLang="en-US" sz="1800" dirty="0"/>
              <a:t>一个是 </a:t>
            </a:r>
            <a:r>
              <a:rPr lang="en-US" altLang="zh-CN" sz="1800" dirty="0"/>
              <a:t>second</a:t>
            </a:r>
            <a:r>
              <a:rPr lang="zh-CN" altLang="en-US" sz="1800" dirty="0"/>
              <a:t>。</a:t>
            </a:r>
            <a:endParaRPr lang="en-US" altLang="zh-CN" sz="180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449336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1"/>
            <a:ext cx="3807142"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700" dirty="0">
                <a:latin typeface="+mn-ea"/>
                <a:ea typeface="+mn-ea"/>
              </a:rPr>
              <a:t>8.</a:t>
            </a:r>
            <a:r>
              <a:rPr lang="en-US" altLang="zh-CN" sz="2700" dirty="0">
                <a:solidFill>
                  <a:srgbClr val="FF0000"/>
                </a:solidFill>
                <a:latin typeface="+mn-ea"/>
                <a:ea typeface="+mn-ea"/>
              </a:rPr>
              <a:t> </a:t>
            </a:r>
            <a:r>
              <a:rPr lang="en-US" altLang="zh-CN" sz="2700" dirty="0" err="1">
                <a:latin typeface="+mn-ea"/>
                <a:ea typeface="+mn-ea"/>
              </a:rPr>
              <a:t>std</a:t>
            </a:r>
            <a:r>
              <a:rPr lang="en-US" altLang="zh-CN" sz="2700" dirty="0">
                <a:latin typeface="+mn-ea"/>
                <a:ea typeface="+mn-ea"/>
              </a:rPr>
              <a:t>::pair</a:t>
            </a:r>
            <a:r>
              <a:rPr lang="zh-CN" altLang="en-US" sz="2700" dirty="0">
                <a:latin typeface="+mn-ea"/>
                <a:ea typeface="+mn-ea"/>
              </a:rPr>
              <a:t>类</a:t>
            </a:r>
            <a:endParaRPr lang="en-US" altLang="zh-CN" sz="2700"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2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 Box 2"/>
          <p:cNvSpPr txBox="1">
            <a:spLocks noChangeArrowheads="1"/>
          </p:cNvSpPr>
          <p:nvPr/>
        </p:nvSpPr>
        <p:spPr bwMode="auto">
          <a:xfrm>
            <a:off x="143122" y="952414"/>
            <a:ext cx="8693132" cy="2307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charset="0"/>
                <a:ea typeface="宋体" panose="02010600030101010101" pitchFamily="2" charset="-122"/>
              </a:defRPr>
            </a:lvl1pPr>
            <a:lvl2pPr marL="742950" indent="-285750" eaLnBrk="0" hangingPunct="0">
              <a:defRPr sz="2400">
                <a:solidFill>
                  <a:schemeClr val="tx1"/>
                </a:solidFill>
                <a:latin typeface="Times New Roman" panose="02020603050405020304" charset="0"/>
                <a:ea typeface="宋体" panose="02010600030101010101" pitchFamily="2" charset="-122"/>
              </a:defRPr>
            </a:lvl2pPr>
            <a:lvl3pPr marL="1143000" indent="-228600" eaLnBrk="0" hangingPunct="0">
              <a:defRPr sz="2400">
                <a:solidFill>
                  <a:schemeClr val="tx1"/>
                </a:solidFill>
                <a:latin typeface="Times New Roman" panose="02020603050405020304" charset="0"/>
                <a:ea typeface="宋体" panose="02010600030101010101" pitchFamily="2" charset="-122"/>
              </a:defRPr>
            </a:lvl3pPr>
            <a:lvl4pPr marL="1600200" indent="-228600" eaLnBrk="0" hangingPunct="0">
              <a:defRPr sz="2400">
                <a:solidFill>
                  <a:schemeClr val="tx1"/>
                </a:solidFill>
                <a:latin typeface="Times New Roman" panose="02020603050405020304" charset="0"/>
                <a:ea typeface="宋体" panose="02010600030101010101" pitchFamily="2" charset="-122"/>
              </a:defRPr>
            </a:lvl4pPr>
            <a:lvl5pPr marL="2057400" indent="-228600" eaLnBrk="0" hangingPunct="0">
              <a:defRPr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r>
              <a:rPr lang="en-US" altLang="zh-CN" sz="1800" dirty="0"/>
              <a:t>STL </a:t>
            </a:r>
            <a:r>
              <a:rPr lang="zh-CN" altLang="en-US" sz="1800" dirty="0"/>
              <a:t>中还有一个函数模板 </a:t>
            </a:r>
            <a:r>
              <a:rPr lang="en-US" altLang="zh-CN" sz="1800" dirty="0" err="1"/>
              <a:t>make_pair</a:t>
            </a:r>
            <a:r>
              <a:rPr lang="zh-CN" altLang="en-US" sz="1800" dirty="0"/>
              <a:t>，其功能是生成一个 </a:t>
            </a:r>
            <a:r>
              <a:rPr lang="en-US" altLang="zh-CN" sz="1800" dirty="0"/>
              <a:t>pair </a:t>
            </a:r>
            <a:r>
              <a:rPr lang="zh-CN" altLang="en-US" sz="1800" dirty="0"/>
              <a:t>模板类对象。</a:t>
            </a:r>
            <a:r>
              <a:rPr lang="en-US" altLang="zh-CN" sz="1800" dirty="0" err="1"/>
              <a:t>make_pair</a:t>
            </a:r>
            <a:r>
              <a:rPr lang="en-US" altLang="zh-CN" sz="1800" dirty="0"/>
              <a:t> </a:t>
            </a:r>
            <a:r>
              <a:rPr lang="zh-CN" altLang="en-US" sz="1800" dirty="0"/>
              <a:t>的源代码如下：</a:t>
            </a:r>
            <a:endParaRPr lang="en-US" altLang="zh-CN" sz="1800" dirty="0"/>
          </a:p>
          <a:p>
            <a:r>
              <a:rPr lang="fr-FR" altLang="zh-CN" sz="1800" b="1" dirty="0">
                <a:solidFill>
                  <a:srgbClr val="FF0000"/>
                </a:solidFill>
              </a:rPr>
              <a:t>template</a:t>
            </a:r>
            <a:r>
              <a:rPr lang="fr-FR" altLang="zh-CN" sz="1800" dirty="0">
                <a:solidFill>
                  <a:srgbClr val="FF0000"/>
                </a:solidFill>
              </a:rPr>
              <a:t> &lt;</a:t>
            </a:r>
            <a:r>
              <a:rPr lang="fr-FR" altLang="zh-CN" sz="1800" b="1" dirty="0">
                <a:solidFill>
                  <a:srgbClr val="FF0000"/>
                </a:solidFill>
              </a:rPr>
              <a:t>class</a:t>
            </a:r>
            <a:r>
              <a:rPr lang="fr-FR" altLang="zh-CN" sz="1800" dirty="0">
                <a:solidFill>
                  <a:srgbClr val="FF0000"/>
                </a:solidFill>
              </a:rPr>
              <a:t> T1, </a:t>
            </a:r>
            <a:r>
              <a:rPr lang="fr-FR" altLang="zh-CN" sz="1800" b="1" dirty="0">
                <a:solidFill>
                  <a:srgbClr val="FF0000"/>
                </a:solidFill>
              </a:rPr>
              <a:t>class</a:t>
            </a:r>
            <a:r>
              <a:rPr lang="fr-FR" altLang="zh-CN" sz="1800" dirty="0">
                <a:solidFill>
                  <a:srgbClr val="FF0000"/>
                </a:solidFill>
              </a:rPr>
              <a:t> T2&gt;</a:t>
            </a:r>
            <a:endParaRPr lang="fr-FR" altLang="zh-CN" sz="1800" dirty="0">
              <a:solidFill>
                <a:srgbClr val="FF0000"/>
              </a:solidFill>
            </a:endParaRPr>
          </a:p>
          <a:p>
            <a:r>
              <a:rPr lang="fr-FR" altLang="zh-CN" sz="1800" dirty="0">
                <a:solidFill>
                  <a:srgbClr val="FF0000"/>
                </a:solidFill>
              </a:rPr>
              <a:t>pair&lt;T1, T2 &gt; make_pair(T1 x, T2 y)</a:t>
            </a:r>
            <a:endParaRPr lang="fr-FR" altLang="zh-CN" sz="1800" dirty="0">
              <a:solidFill>
                <a:srgbClr val="FF0000"/>
              </a:solidFill>
            </a:endParaRPr>
          </a:p>
          <a:p>
            <a:r>
              <a:rPr lang="fr-FR" altLang="zh-CN" sz="1800" dirty="0">
                <a:solidFill>
                  <a:srgbClr val="FF0000"/>
                </a:solidFill>
              </a:rPr>
              <a:t>{</a:t>
            </a:r>
            <a:endParaRPr lang="fr-FR" altLang="zh-CN" sz="1800" dirty="0">
              <a:solidFill>
                <a:srgbClr val="FF0000"/>
              </a:solidFill>
            </a:endParaRPr>
          </a:p>
          <a:p>
            <a:r>
              <a:rPr lang="fr-FR" altLang="zh-CN" sz="1800" b="1" dirty="0">
                <a:solidFill>
                  <a:srgbClr val="FF0000"/>
                </a:solidFill>
              </a:rPr>
              <a:t>return</a:t>
            </a:r>
            <a:r>
              <a:rPr lang="fr-FR" altLang="zh-CN" sz="1800" dirty="0">
                <a:solidFill>
                  <a:srgbClr val="FF0000"/>
                </a:solidFill>
              </a:rPr>
              <a:t> ( pair&lt;T1, T2&gt; (x, y) );</a:t>
            </a:r>
            <a:endParaRPr lang="fr-FR" altLang="zh-CN" sz="1800" dirty="0">
              <a:solidFill>
                <a:srgbClr val="FF0000"/>
              </a:solidFill>
            </a:endParaRPr>
          </a:p>
          <a:p>
            <a:r>
              <a:rPr lang="fr-FR" altLang="zh-CN" sz="1800" dirty="0">
                <a:solidFill>
                  <a:srgbClr val="FF0000"/>
                </a:solidFill>
              </a:rPr>
              <a:t>}</a:t>
            </a:r>
            <a:endParaRPr lang="fr-FR" altLang="zh-CN" sz="1800" dirty="0">
              <a:solidFill>
                <a:srgbClr val="FF0000"/>
              </a:solidFill>
            </a:endParaRPr>
          </a:p>
          <a:p>
            <a:endParaRPr lang="en-US" altLang="zh-CN" sz="180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449336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1"/>
            <a:ext cx="3807142"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700" dirty="0">
                <a:latin typeface="+mn-ea"/>
                <a:ea typeface="+mn-ea"/>
              </a:rPr>
              <a:t>8.</a:t>
            </a:r>
            <a:r>
              <a:rPr lang="en-US" altLang="zh-CN" sz="2700" dirty="0">
                <a:solidFill>
                  <a:srgbClr val="FF0000"/>
                </a:solidFill>
                <a:latin typeface="+mn-ea"/>
                <a:ea typeface="+mn-ea"/>
              </a:rPr>
              <a:t> </a:t>
            </a:r>
            <a:r>
              <a:rPr lang="en-US" altLang="zh-CN" sz="2700" dirty="0" err="1">
                <a:latin typeface="+mn-ea"/>
                <a:ea typeface="+mn-ea"/>
              </a:rPr>
              <a:t>std</a:t>
            </a:r>
            <a:r>
              <a:rPr lang="en-US" altLang="zh-CN" sz="2700" dirty="0">
                <a:latin typeface="+mn-ea"/>
                <a:ea typeface="+mn-ea"/>
              </a:rPr>
              <a:t>::pair</a:t>
            </a:r>
            <a:r>
              <a:rPr lang="zh-CN" altLang="en-US" sz="2700" dirty="0">
                <a:latin typeface="+mn-ea"/>
                <a:ea typeface="+mn-ea"/>
              </a:rPr>
              <a:t>类</a:t>
            </a:r>
            <a:endParaRPr lang="en-US" altLang="zh-CN" sz="2700"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2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Text Box 2"/>
          <p:cNvSpPr txBox="1">
            <a:spLocks noChangeArrowheads="1"/>
          </p:cNvSpPr>
          <p:nvPr/>
        </p:nvSpPr>
        <p:spPr bwMode="auto">
          <a:xfrm>
            <a:off x="199792" y="466612"/>
            <a:ext cx="7586657" cy="4799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charset="0"/>
                <a:ea typeface="宋体" panose="02010600030101010101" pitchFamily="2" charset="-122"/>
              </a:defRPr>
            </a:lvl1pPr>
            <a:lvl2pPr marL="742950" indent="-285750" eaLnBrk="0" hangingPunct="0">
              <a:defRPr sz="2400">
                <a:solidFill>
                  <a:schemeClr val="tx1"/>
                </a:solidFill>
                <a:latin typeface="Times New Roman" panose="02020603050405020304" charset="0"/>
                <a:ea typeface="宋体" panose="02010600030101010101" pitchFamily="2" charset="-122"/>
              </a:defRPr>
            </a:lvl2pPr>
            <a:lvl3pPr marL="1143000" indent="-228600" eaLnBrk="0" hangingPunct="0">
              <a:defRPr sz="2400">
                <a:solidFill>
                  <a:schemeClr val="tx1"/>
                </a:solidFill>
                <a:latin typeface="Times New Roman" panose="02020603050405020304" charset="0"/>
                <a:ea typeface="宋体" panose="02010600030101010101" pitchFamily="2" charset="-122"/>
              </a:defRPr>
            </a:lvl3pPr>
            <a:lvl4pPr marL="1600200" indent="-228600" eaLnBrk="0" hangingPunct="0">
              <a:defRPr sz="2400">
                <a:solidFill>
                  <a:schemeClr val="tx1"/>
                </a:solidFill>
                <a:latin typeface="Times New Roman" panose="02020603050405020304" charset="0"/>
                <a:ea typeface="宋体" panose="02010600030101010101" pitchFamily="2" charset="-122"/>
              </a:defRPr>
            </a:lvl4pPr>
            <a:lvl5pPr marL="2057400" indent="-228600" eaLnBrk="0" hangingPunct="0">
              <a:defRPr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r>
              <a:rPr lang="en-US" altLang="zh-CN" sz="1800" b="1" dirty="0"/>
              <a:t>#include</a:t>
            </a:r>
            <a:r>
              <a:rPr lang="en-US" altLang="zh-CN" sz="1800" dirty="0"/>
              <a:t> &lt;</a:t>
            </a:r>
            <a:r>
              <a:rPr lang="en-US" altLang="zh-CN" sz="1800" dirty="0" err="1"/>
              <a:t>cassert</a:t>
            </a:r>
            <a:r>
              <a:rPr lang="en-US" altLang="zh-CN" sz="1800" dirty="0"/>
              <a:t>&gt; </a:t>
            </a:r>
            <a:endParaRPr lang="en-US" altLang="zh-CN" sz="1800" dirty="0"/>
          </a:p>
          <a:p>
            <a:r>
              <a:rPr lang="en-US" altLang="zh-CN" sz="1800" b="1" dirty="0"/>
              <a:t>#include</a:t>
            </a:r>
            <a:r>
              <a:rPr lang="en-US" altLang="zh-CN" sz="1800" dirty="0"/>
              <a:t> &lt;string&gt; </a:t>
            </a:r>
            <a:endParaRPr lang="en-US" altLang="zh-CN" sz="1800" dirty="0"/>
          </a:p>
          <a:p>
            <a:r>
              <a:rPr lang="en-US" altLang="zh-CN" sz="1800" b="1" dirty="0"/>
              <a:t>#include</a:t>
            </a:r>
            <a:r>
              <a:rPr lang="en-US" altLang="zh-CN" sz="1800" dirty="0"/>
              <a:t> &lt;utility&gt; </a:t>
            </a:r>
            <a:endParaRPr lang="en-US" altLang="zh-CN" sz="1800" dirty="0"/>
          </a:p>
          <a:p>
            <a:r>
              <a:rPr lang="en-US" altLang="zh-CN" sz="1800" b="1" dirty="0"/>
              <a:t>using</a:t>
            </a:r>
            <a:r>
              <a:rPr lang="en-US" altLang="zh-CN" sz="1800" dirty="0"/>
              <a:t> </a:t>
            </a:r>
            <a:r>
              <a:rPr lang="en-US" altLang="zh-CN" sz="1800" b="1" dirty="0"/>
              <a:t>namespace</a:t>
            </a:r>
            <a:r>
              <a:rPr lang="en-US" altLang="zh-CN" sz="1800" dirty="0"/>
              <a:t> </a:t>
            </a:r>
            <a:r>
              <a:rPr lang="en-US" altLang="zh-CN" sz="1800" dirty="0" err="1"/>
              <a:t>std</a:t>
            </a:r>
            <a:r>
              <a:rPr lang="en-US" altLang="zh-CN" sz="1800" dirty="0"/>
              <a:t>; </a:t>
            </a:r>
            <a:endParaRPr lang="en-US" altLang="zh-CN" sz="1800" dirty="0"/>
          </a:p>
          <a:p>
            <a:r>
              <a:rPr lang="en-US" altLang="zh-CN" sz="1800" b="1" dirty="0" err="1"/>
              <a:t>int</a:t>
            </a:r>
            <a:r>
              <a:rPr lang="en-US" altLang="zh-CN" sz="1800" dirty="0"/>
              <a:t> main (</a:t>
            </a:r>
            <a:r>
              <a:rPr lang="en-US" altLang="zh-CN" sz="1800" b="1" dirty="0" err="1"/>
              <a:t>int</a:t>
            </a:r>
            <a:r>
              <a:rPr lang="en-US" altLang="zh-CN" sz="1800" dirty="0"/>
              <a:t> </a:t>
            </a:r>
            <a:r>
              <a:rPr lang="en-US" altLang="zh-CN" sz="1800" dirty="0" err="1"/>
              <a:t>argc</a:t>
            </a:r>
            <a:r>
              <a:rPr lang="en-US" altLang="zh-CN" sz="1800" dirty="0"/>
              <a:t>, </a:t>
            </a:r>
            <a:r>
              <a:rPr lang="en-US" altLang="zh-CN" sz="1800" b="1" dirty="0"/>
              <a:t>char</a:t>
            </a:r>
            <a:r>
              <a:rPr lang="en-US" altLang="zh-CN" sz="1800" dirty="0"/>
              <a:t>* </a:t>
            </a:r>
            <a:r>
              <a:rPr lang="en-US" altLang="zh-CN" sz="1800" dirty="0" err="1"/>
              <a:t>argv</a:t>
            </a:r>
            <a:r>
              <a:rPr lang="en-US" altLang="zh-CN" sz="1800" dirty="0"/>
              <a:t>[]) </a:t>
            </a:r>
            <a:endParaRPr lang="en-US" altLang="zh-CN" sz="1800" dirty="0"/>
          </a:p>
          <a:p>
            <a:r>
              <a:rPr lang="en-US" altLang="zh-CN" sz="1800" dirty="0"/>
              <a:t>{ </a:t>
            </a:r>
            <a:endParaRPr lang="en-US" altLang="zh-CN" sz="1800" dirty="0"/>
          </a:p>
          <a:p>
            <a:r>
              <a:rPr lang="en-US" altLang="zh-CN" sz="1800" dirty="0"/>
              <a:t>	pair&lt; string, string &gt; </a:t>
            </a:r>
            <a:r>
              <a:rPr lang="en-US" altLang="zh-CN" sz="1800" dirty="0" err="1"/>
              <a:t>strstr</a:t>
            </a:r>
            <a:r>
              <a:rPr lang="en-US" altLang="zh-CN" sz="1800" dirty="0"/>
              <a:t>; </a:t>
            </a:r>
            <a:endParaRPr lang="en-US" altLang="zh-CN" sz="1800" dirty="0"/>
          </a:p>
          <a:p>
            <a:r>
              <a:rPr lang="en-US" altLang="zh-CN" sz="1800" dirty="0"/>
              <a:t>	</a:t>
            </a:r>
            <a:r>
              <a:rPr lang="en-US" altLang="zh-CN" sz="1800" dirty="0" err="1"/>
              <a:t>strstr.first</a:t>
            </a:r>
            <a:r>
              <a:rPr lang="en-US" altLang="zh-CN" sz="1800" dirty="0"/>
              <a:t> = "Hello"; </a:t>
            </a:r>
            <a:endParaRPr lang="en-US" altLang="zh-CN" sz="1800" dirty="0"/>
          </a:p>
          <a:p>
            <a:r>
              <a:rPr lang="en-US" altLang="zh-CN" sz="1800" dirty="0"/>
              <a:t>	</a:t>
            </a:r>
            <a:r>
              <a:rPr lang="en-US" altLang="zh-CN" sz="1800" dirty="0" err="1"/>
              <a:t>strstr.second</a:t>
            </a:r>
            <a:r>
              <a:rPr lang="en-US" altLang="zh-CN" sz="1800" dirty="0"/>
              <a:t> = "World"; </a:t>
            </a:r>
            <a:endParaRPr lang="en-US" altLang="zh-CN" sz="1800" dirty="0"/>
          </a:p>
          <a:p>
            <a:r>
              <a:rPr lang="en-US" altLang="zh-CN" sz="1800" dirty="0"/>
              <a:t>	pair&lt; </a:t>
            </a:r>
            <a:r>
              <a:rPr lang="en-US" altLang="zh-CN" sz="1800" b="1" dirty="0" err="1"/>
              <a:t>int</a:t>
            </a:r>
            <a:r>
              <a:rPr lang="en-US" altLang="zh-CN" sz="1800" dirty="0"/>
              <a:t>, string &gt; </a:t>
            </a:r>
            <a:r>
              <a:rPr lang="en-US" altLang="zh-CN" sz="1800" dirty="0" err="1"/>
              <a:t>intstr</a:t>
            </a:r>
            <a:r>
              <a:rPr lang="en-US" altLang="zh-CN" sz="1800" dirty="0"/>
              <a:t>; </a:t>
            </a:r>
            <a:endParaRPr lang="en-US" altLang="zh-CN" sz="1800" dirty="0"/>
          </a:p>
          <a:p>
            <a:r>
              <a:rPr lang="en-US" altLang="zh-CN" sz="1800" dirty="0"/>
              <a:t>	</a:t>
            </a:r>
            <a:r>
              <a:rPr lang="en-US" altLang="zh-CN" sz="1800" dirty="0" err="1"/>
              <a:t>intstr.first</a:t>
            </a:r>
            <a:r>
              <a:rPr lang="en-US" altLang="zh-CN" sz="1800" dirty="0"/>
              <a:t> = 1; </a:t>
            </a:r>
            <a:endParaRPr lang="en-US" altLang="zh-CN" sz="1800" dirty="0"/>
          </a:p>
          <a:p>
            <a:r>
              <a:rPr lang="en-US" altLang="zh-CN" sz="1800" dirty="0"/>
              <a:t>	</a:t>
            </a:r>
            <a:r>
              <a:rPr lang="en-US" altLang="zh-CN" sz="1800" dirty="0" err="1"/>
              <a:t>intstr.second</a:t>
            </a:r>
            <a:r>
              <a:rPr lang="en-US" altLang="zh-CN" sz="1800" dirty="0"/>
              <a:t> = "one"; </a:t>
            </a:r>
            <a:endParaRPr lang="en-US" altLang="zh-CN" sz="1800" dirty="0"/>
          </a:p>
          <a:p>
            <a:r>
              <a:rPr lang="en-US" altLang="zh-CN" sz="1800" dirty="0"/>
              <a:t>	pair&lt; string, </a:t>
            </a:r>
            <a:r>
              <a:rPr lang="en-US" altLang="zh-CN" sz="1800" b="1" dirty="0" err="1"/>
              <a:t>int</a:t>
            </a:r>
            <a:r>
              <a:rPr lang="en-US" altLang="zh-CN" sz="1800" dirty="0"/>
              <a:t> &gt; </a:t>
            </a:r>
            <a:r>
              <a:rPr lang="en-US" altLang="zh-CN" sz="1800" dirty="0" err="1"/>
              <a:t>strint</a:t>
            </a:r>
            <a:r>
              <a:rPr lang="en-US" altLang="zh-CN" sz="1800" dirty="0"/>
              <a:t>( "two", 2 ); </a:t>
            </a:r>
            <a:endParaRPr lang="en-US" altLang="zh-CN" sz="1800" dirty="0"/>
          </a:p>
          <a:p>
            <a:r>
              <a:rPr lang="en-US" altLang="zh-CN" sz="1800" dirty="0"/>
              <a:t>	assert( </a:t>
            </a:r>
            <a:r>
              <a:rPr lang="en-US" altLang="zh-CN" sz="1800" dirty="0" err="1"/>
              <a:t>strint.first</a:t>
            </a:r>
            <a:r>
              <a:rPr lang="en-US" altLang="zh-CN" sz="1800" dirty="0"/>
              <a:t> == "two" ); </a:t>
            </a:r>
            <a:endParaRPr lang="en-US" altLang="zh-CN" sz="1800" dirty="0"/>
          </a:p>
          <a:p>
            <a:r>
              <a:rPr lang="en-US" altLang="zh-CN" sz="1800" dirty="0"/>
              <a:t>	assert( </a:t>
            </a:r>
            <a:r>
              <a:rPr lang="en-US" altLang="zh-CN" sz="1800" dirty="0" err="1"/>
              <a:t>strint.second</a:t>
            </a:r>
            <a:r>
              <a:rPr lang="en-US" altLang="zh-CN" sz="1800" dirty="0"/>
              <a:t> == 2 ); </a:t>
            </a:r>
            <a:endParaRPr lang="en-US" altLang="zh-CN" sz="1800" dirty="0"/>
          </a:p>
          <a:p>
            <a:r>
              <a:rPr lang="en-US" altLang="zh-CN" sz="1800" b="1" dirty="0"/>
              <a:t>	return</a:t>
            </a:r>
            <a:r>
              <a:rPr lang="en-US" altLang="zh-CN" sz="1800" dirty="0"/>
              <a:t> 0; </a:t>
            </a:r>
            <a:endParaRPr lang="en-US" altLang="zh-CN" sz="1800" dirty="0"/>
          </a:p>
          <a:p>
            <a:r>
              <a:rPr lang="en-US" altLang="zh-CN" sz="1800" dirty="0"/>
              <a:t>}</a:t>
            </a:r>
            <a:endParaRPr lang="en-US" altLang="zh-CN" sz="180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9681" y="2621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105041" y="98808"/>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7084" y="61478"/>
            <a:ext cx="3969076"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kern="0" dirty="0"/>
              <a:t>例</a:t>
            </a:r>
            <a:r>
              <a:rPr lang="en-US" altLang="zh-CN" sz="2400" kern="0" dirty="0"/>
              <a:t>18.</a:t>
            </a:r>
            <a:r>
              <a:rPr lang="en-US" altLang="zh-CN" sz="2700" b="1" dirty="0">
                <a:solidFill>
                  <a:srgbClr val="FF0000"/>
                </a:solidFill>
              </a:rPr>
              <a:t> </a:t>
            </a:r>
            <a:r>
              <a:rPr lang="en-US" altLang="zh-CN" sz="2400" kern="0" dirty="0"/>
              <a:t>pair</a:t>
            </a:r>
            <a:r>
              <a:rPr lang="zh-CN" altLang="en-US" sz="2400" kern="0" dirty="0"/>
              <a:t>的应用实例</a:t>
            </a:r>
            <a:endParaRPr lang="zh-CN" altLang="en-US" sz="240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2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Text Box 2"/>
          <p:cNvSpPr txBox="1">
            <a:spLocks noChangeArrowheads="1"/>
          </p:cNvSpPr>
          <p:nvPr/>
        </p:nvSpPr>
        <p:spPr bwMode="auto">
          <a:xfrm>
            <a:off x="199792" y="466612"/>
            <a:ext cx="7586657" cy="3968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charset="0"/>
                <a:ea typeface="宋体" panose="02010600030101010101" pitchFamily="2" charset="-122"/>
              </a:defRPr>
            </a:lvl1pPr>
            <a:lvl2pPr marL="742950" indent="-285750" eaLnBrk="0" hangingPunct="0">
              <a:defRPr sz="2400">
                <a:solidFill>
                  <a:schemeClr val="tx1"/>
                </a:solidFill>
                <a:latin typeface="Times New Roman" panose="02020603050405020304" charset="0"/>
                <a:ea typeface="宋体" panose="02010600030101010101" pitchFamily="2" charset="-122"/>
              </a:defRPr>
            </a:lvl2pPr>
            <a:lvl3pPr marL="1143000" indent="-228600" eaLnBrk="0" hangingPunct="0">
              <a:defRPr sz="2400">
                <a:solidFill>
                  <a:schemeClr val="tx1"/>
                </a:solidFill>
                <a:latin typeface="Times New Roman" panose="02020603050405020304" charset="0"/>
                <a:ea typeface="宋体" panose="02010600030101010101" pitchFamily="2" charset="-122"/>
              </a:defRPr>
            </a:lvl3pPr>
            <a:lvl4pPr marL="1600200" indent="-228600" eaLnBrk="0" hangingPunct="0">
              <a:defRPr sz="2400">
                <a:solidFill>
                  <a:schemeClr val="tx1"/>
                </a:solidFill>
                <a:latin typeface="Times New Roman" panose="02020603050405020304" charset="0"/>
                <a:ea typeface="宋体" panose="02010600030101010101" pitchFamily="2" charset="-122"/>
              </a:defRPr>
            </a:lvl4pPr>
            <a:lvl5pPr marL="2057400" indent="-228600" eaLnBrk="0" hangingPunct="0">
              <a:defRPr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r>
              <a:rPr lang="en-US" altLang="zh-CN" sz="1800" dirty="0"/>
              <a:t>#include &lt;</a:t>
            </a:r>
            <a:r>
              <a:rPr lang="en-US" altLang="zh-CN" sz="1800" dirty="0" err="1"/>
              <a:t>iostream</a:t>
            </a:r>
            <a:r>
              <a:rPr lang="en-US" altLang="zh-CN" sz="1800" dirty="0"/>
              <a:t>&gt;</a:t>
            </a:r>
            <a:endParaRPr lang="en-US" altLang="zh-CN" sz="1800" dirty="0"/>
          </a:p>
          <a:p>
            <a:r>
              <a:rPr lang="en-US" altLang="zh-CN" sz="1800" b="1" dirty="0"/>
              <a:t>u</a:t>
            </a:r>
            <a:r>
              <a:rPr lang="en-US" altLang="zh-CN" sz="1800" b="1" dirty="0">
                <a:hlinkClick r:id="rId1"/>
              </a:rPr>
              <a:t>sin</a:t>
            </a:r>
            <a:r>
              <a:rPr lang="en-US" altLang="zh-CN" sz="1800" b="1" dirty="0"/>
              <a:t>g</a:t>
            </a:r>
            <a:r>
              <a:rPr lang="en-US" altLang="zh-CN" sz="1800" dirty="0"/>
              <a:t> </a:t>
            </a:r>
            <a:r>
              <a:rPr lang="en-US" altLang="zh-CN" sz="1800" b="1" dirty="0"/>
              <a:t>namespace</a:t>
            </a:r>
            <a:r>
              <a:rPr lang="en-US" altLang="zh-CN" sz="1800" dirty="0"/>
              <a:t> </a:t>
            </a:r>
            <a:r>
              <a:rPr lang="en-US" altLang="zh-CN" sz="1800" dirty="0" err="1"/>
              <a:t>std</a:t>
            </a:r>
            <a:r>
              <a:rPr lang="en-US" altLang="zh-CN" sz="1800" dirty="0"/>
              <a:t>;</a:t>
            </a:r>
            <a:endParaRPr lang="en-US" altLang="zh-CN" sz="1800" dirty="0"/>
          </a:p>
          <a:p>
            <a:r>
              <a:rPr lang="en-US" altLang="zh-CN" sz="1800" dirty="0" err="1"/>
              <a:t>int</a:t>
            </a:r>
            <a:r>
              <a:rPr lang="en-US" altLang="zh-CN" sz="1800" dirty="0"/>
              <a:t> main()</a:t>
            </a:r>
            <a:endParaRPr lang="en-US" altLang="zh-CN" sz="1800" dirty="0"/>
          </a:p>
          <a:p>
            <a:r>
              <a:rPr lang="en-US" altLang="zh-CN" sz="1800" dirty="0"/>
              <a:t>{</a:t>
            </a:r>
            <a:endParaRPr lang="en-US" altLang="zh-CN" sz="1800" dirty="0"/>
          </a:p>
          <a:p>
            <a:r>
              <a:rPr lang="en-US" altLang="zh-CN" sz="1800" dirty="0"/>
              <a:t>	pair&lt;</a:t>
            </a:r>
            <a:r>
              <a:rPr lang="en-US" altLang="zh-CN" sz="1800" dirty="0" err="1"/>
              <a:t>int,double</a:t>
            </a:r>
            <a:r>
              <a:rPr lang="en-US" altLang="zh-CN" sz="1800" dirty="0"/>
              <a:t>&gt; p1;</a:t>
            </a:r>
            <a:endParaRPr lang="en-US" altLang="zh-CN" sz="1800" dirty="0"/>
          </a:p>
          <a:p>
            <a:r>
              <a:rPr lang="en-US" altLang="zh-CN" sz="1800" dirty="0"/>
              <a:t>	</a:t>
            </a:r>
            <a:r>
              <a:rPr lang="en-US" altLang="zh-CN" sz="1800" dirty="0" err="1"/>
              <a:t>cout</a:t>
            </a:r>
            <a:r>
              <a:rPr lang="en-US" altLang="zh-CN" sz="1800" dirty="0"/>
              <a:t> &lt;&lt; p1.first &lt;&lt; "," &lt;&lt; p1.second &lt;&lt; </a:t>
            </a:r>
            <a:r>
              <a:rPr lang="en-US" altLang="zh-CN" sz="1800" dirty="0" err="1"/>
              <a:t>endl</a:t>
            </a:r>
            <a:r>
              <a:rPr lang="en-US" altLang="zh-CN" sz="1800" dirty="0"/>
              <a:t>; //</a:t>
            </a:r>
            <a:r>
              <a:rPr lang="zh-CN" altLang="en-US" sz="1800" dirty="0"/>
              <a:t>输出 </a:t>
            </a:r>
            <a:r>
              <a:rPr lang="en-US" altLang="zh-CN" sz="1800" dirty="0"/>
              <a:t>0,0 </a:t>
            </a:r>
            <a:endParaRPr lang="zh-CN" altLang="en-US" sz="1800" dirty="0"/>
          </a:p>
          <a:p>
            <a:r>
              <a:rPr lang="en-US" altLang="zh-CN" sz="1800" dirty="0"/>
              <a:t>	pair&lt;</a:t>
            </a:r>
            <a:r>
              <a:rPr lang="en-US" altLang="zh-CN" sz="1800" dirty="0" err="1"/>
              <a:t>string,int</a:t>
            </a:r>
            <a:r>
              <a:rPr lang="en-US" altLang="zh-CN" sz="1800" dirty="0"/>
              <a:t>&gt; p2("this",20);</a:t>
            </a:r>
            <a:endParaRPr lang="en-US" altLang="zh-CN" sz="1800" dirty="0"/>
          </a:p>
          <a:p>
            <a:r>
              <a:rPr lang="en-US" altLang="zh-CN" sz="1800" dirty="0"/>
              <a:t>	</a:t>
            </a:r>
            <a:r>
              <a:rPr lang="en-US" altLang="zh-CN" sz="1800" dirty="0" err="1"/>
              <a:t>cout</a:t>
            </a:r>
            <a:r>
              <a:rPr lang="en-US" altLang="zh-CN" sz="1800" dirty="0"/>
              <a:t> &lt;&lt; p2.first &lt;&lt; "," &lt;&lt; p2.second &lt;&lt; </a:t>
            </a:r>
            <a:r>
              <a:rPr lang="en-US" altLang="zh-CN" sz="1800" dirty="0" err="1"/>
              <a:t>endl</a:t>
            </a:r>
            <a:r>
              <a:rPr lang="en-US" altLang="zh-CN" sz="1800" dirty="0"/>
              <a:t>; //</a:t>
            </a:r>
            <a:r>
              <a:rPr lang="zh-CN" altLang="en-US" sz="1800" dirty="0"/>
              <a:t>输出 </a:t>
            </a:r>
            <a:r>
              <a:rPr lang="en-US" altLang="zh-CN" sz="1800" dirty="0"/>
              <a:t>this,20</a:t>
            </a:r>
            <a:endParaRPr lang="en-US" altLang="zh-CN" sz="1800" dirty="0"/>
          </a:p>
          <a:p>
            <a:r>
              <a:rPr lang="en-US" altLang="zh-CN" sz="1800" dirty="0"/>
              <a:t>	pair&lt;</a:t>
            </a:r>
            <a:r>
              <a:rPr lang="en-US" altLang="zh-CN" sz="1800" dirty="0" err="1"/>
              <a:t>int,int</a:t>
            </a:r>
            <a:r>
              <a:rPr lang="en-US" altLang="zh-CN" sz="1800" dirty="0"/>
              <a:t>&gt; p3(pair&lt;</a:t>
            </a:r>
            <a:r>
              <a:rPr lang="en-US" altLang="zh-CN" sz="1800" dirty="0" err="1"/>
              <a:t>char,char</a:t>
            </a:r>
            <a:r>
              <a:rPr lang="en-US" altLang="zh-CN" sz="1800" dirty="0"/>
              <a:t>&gt;('</a:t>
            </a:r>
            <a:r>
              <a:rPr lang="en-US" altLang="zh-CN" sz="1800" dirty="0" err="1"/>
              <a:t>a','b</a:t>
            </a:r>
            <a:r>
              <a:rPr lang="en-US" altLang="zh-CN" sz="1800" dirty="0"/>
              <a:t>'));</a:t>
            </a:r>
            <a:endParaRPr lang="en-US" altLang="zh-CN" sz="1800" dirty="0"/>
          </a:p>
          <a:p>
            <a:r>
              <a:rPr lang="en-US" altLang="zh-CN" sz="1800" dirty="0"/>
              <a:t>	</a:t>
            </a:r>
            <a:r>
              <a:rPr lang="en-US" altLang="zh-CN" sz="1800" dirty="0" err="1"/>
              <a:t>cout</a:t>
            </a:r>
            <a:r>
              <a:rPr lang="en-US" altLang="zh-CN" sz="1800" dirty="0"/>
              <a:t> &lt;&lt; p3.first &lt;&lt; "," &lt;&lt; p3.second &lt;&lt; </a:t>
            </a:r>
            <a:r>
              <a:rPr lang="en-US" altLang="zh-CN" sz="1800" dirty="0" err="1"/>
              <a:t>endl</a:t>
            </a:r>
            <a:r>
              <a:rPr lang="en-US" altLang="zh-CN" sz="1800" dirty="0"/>
              <a:t>; //</a:t>
            </a:r>
            <a:r>
              <a:rPr lang="zh-CN" altLang="en-US" sz="1800" dirty="0"/>
              <a:t>输出 </a:t>
            </a:r>
            <a:r>
              <a:rPr lang="en-US" altLang="zh-CN" sz="1800" dirty="0"/>
              <a:t>97,98</a:t>
            </a:r>
            <a:endParaRPr lang="zh-CN" altLang="en-US" sz="1800" dirty="0"/>
          </a:p>
          <a:p>
            <a:r>
              <a:rPr lang="en-US" altLang="zh-CN" sz="1800" dirty="0"/>
              <a:t>	pair&lt;</a:t>
            </a:r>
            <a:r>
              <a:rPr lang="en-US" altLang="zh-CN" sz="1800" dirty="0" err="1"/>
              <a:t>int,string</a:t>
            </a:r>
            <a:r>
              <a:rPr lang="en-US" altLang="zh-CN" sz="1800" dirty="0"/>
              <a:t>&gt; p4 = </a:t>
            </a:r>
            <a:r>
              <a:rPr lang="en-US" altLang="zh-CN" sz="1800" dirty="0" err="1"/>
              <a:t>make_pair</a:t>
            </a:r>
            <a:r>
              <a:rPr lang="en-US" altLang="zh-CN" sz="1800" dirty="0"/>
              <a:t>(200,"hello");</a:t>
            </a:r>
            <a:endParaRPr lang="en-US" altLang="zh-CN" sz="1800" dirty="0"/>
          </a:p>
          <a:p>
            <a:r>
              <a:rPr lang="en-US" altLang="zh-CN" sz="1800" dirty="0"/>
              <a:t>	</a:t>
            </a:r>
            <a:r>
              <a:rPr lang="en-US" altLang="zh-CN" sz="1800" dirty="0" err="1"/>
              <a:t>cout</a:t>
            </a:r>
            <a:r>
              <a:rPr lang="en-US" altLang="zh-CN" sz="1800" dirty="0"/>
              <a:t> &lt;&lt; p4.first &lt;&lt; "," &lt;&lt; p4.second &lt;&lt; </a:t>
            </a:r>
            <a:r>
              <a:rPr lang="en-US" altLang="zh-CN" sz="1800" dirty="0" err="1"/>
              <a:t>endl</a:t>
            </a:r>
            <a:r>
              <a:rPr lang="en-US" altLang="zh-CN" sz="1800" dirty="0"/>
              <a:t>; //</a:t>
            </a:r>
            <a:r>
              <a:rPr lang="zh-CN" altLang="en-US" sz="1800" dirty="0"/>
              <a:t>输出 </a:t>
            </a:r>
            <a:r>
              <a:rPr lang="en-US" altLang="zh-CN" sz="1800" dirty="0"/>
              <a:t>200,hello</a:t>
            </a:r>
            <a:endParaRPr lang="en-US" altLang="zh-CN" sz="1800" dirty="0"/>
          </a:p>
          <a:p>
            <a:r>
              <a:rPr lang="en-US" altLang="zh-CN" sz="1800" b="1" dirty="0"/>
              <a:t>return</a:t>
            </a:r>
            <a:r>
              <a:rPr lang="en-US" altLang="zh-CN" sz="1800" dirty="0"/>
              <a:t> 0;</a:t>
            </a:r>
            <a:endParaRPr lang="en-US" altLang="zh-CN" sz="1800" dirty="0"/>
          </a:p>
          <a:p>
            <a:r>
              <a:rPr lang="en-US" altLang="zh-CN" sz="1800" dirty="0"/>
              <a:t>}</a:t>
            </a:r>
            <a:endParaRPr lang="en-US" altLang="zh-CN" sz="1800" dirty="0"/>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681" y="26218"/>
            <a:ext cx="519508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105041" y="98808"/>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7084" y="61478"/>
            <a:ext cx="3969076"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kern="0" dirty="0"/>
              <a:t>例</a:t>
            </a:r>
            <a:r>
              <a:rPr lang="en-US" altLang="zh-CN" sz="2400" kern="0" dirty="0"/>
              <a:t>19.</a:t>
            </a:r>
            <a:r>
              <a:rPr lang="en-US" altLang="zh-CN" sz="2700" b="1" dirty="0">
                <a:solidFill>
                  <a:srgbClr val="FF0000"/>
                </a:solidFill>
              </a:rPr>
              <a:t> </a:t>
            </a:r>
            <a:r>
              <a:rPr lang="en-US" altLang="zh-CN" sz="1350" dirty="0"/>
              <a:t>pair </a:t>
            </a:r>
            <a:r>
              <a:rPr lang="zh-CN" altLang="en-US" sz="1350" dirty="0"/>
              <a:t>和 </a:t>
            </a:r>
            <a:r>
              <a:rPr lang="en-US" altLang="zh-CN" sz="1350" dirty="0" err="1"/>
              <a:t>make_pair</a:t>
            </a:r>
            <a:r>
              <a:rPr lang="en-US" altLang="zh-CN" sz="1350" dirty="0"/>
              <a:t> </a:t>
            </a:r>
            <a:r>
              <a:rPr lang="zh-CN" altLang="en-US" sz="1350" dirty="0"/>
              <a:t>的用法</a:t>
            </a:r>
            <a:endParaRPr lang="zh-CN" altLang="en-US" sz="240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3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4" y="200025"/>
            <a:ext cx="709811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sz="2400" b="1" dirty="0" smtClean="0">
                <a:solidFill>
                  <a:schemeClr val="tx1">
                    <a:lumMod val="75000"/>
                    <a:lumOff val="25000"/>
                  </a:schemeClr>
                </a:solidFill>
                <a:latin typeface="微软雅黑" panose="020B0503020204020204" pitchFamily="34" charset="-122"/>
                <a:ea typeface="微软雅黑" panose="020B0503020204020204" pitchFamily="34" charset="-122"/>
              </a:rPr>
              <a:t>例</a:t>
            </a:r>
            <a:r>
              <a:rPr 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7-1</a:t>
            </a:r>
            <a:r>
              <a:rPr sz="24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sz="2400" b="1" dirty="0">
                <a:solidFill>
                  <a:schemeClr val="tx1">
                    <a:lumMod val="75000"/>
                    <a:lumOff val="25000"/>
                  </a:schemeClr>
                </a:solidFill>
                <a:latin typeface="微软雅黑" panose="020B0503020204020204" pitchFamily="34" charset="-122"/>
                <a:ea typeface="微软雅黑" panose="020B0503020204020204" pitchFamily="34" charset="-122"/>
              </a:rPr>
              <a:t>将求最大值的函数max()定义成函数模板。</a:t>
            </a:r>
            <a:endParaRPr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57884" y="843750"/>
            <a:ext cx="7962115" cy="2031325"/>
          </a:xfrm>
          <a:prstGeom prst="rect">
            <a:avLst/>
          </a:prstGeom>
          <a:noFill/>
        </p:spPr>
        <p:txBody>
          <a:bodyPr wrap="square" rtlCol="0" anchor="t">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template &lt;class T&gt;  //模板声明</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T max(T x, T y)         //模板定义体</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    return (x&gt;y) ? x:y;</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      其中，T是模板形参，它既可以取系统预定义的数据类型，也可以取用户自定义的类型。</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74944" y="538046"/>
            <a:ext cx="8433755" cy="34280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en-US" altLang="zh-CN" sz="2100" b="0" dirty="0" err="1"/>
              <a:t>bitset</a:t>
            </a:r>
            <a:r>
              <a:rPr lang="en-US" altLang="zh-CN" sz="2100" b="0" dirty="0"/>
              <a:t> </a:t>
            </a:r>
            <a:r>
              <a:rPr lang="zh-CN" altLang="en-US" sz="2100" b="0" dirty="0"/>
              <a:t>模板类由若干个位（</a:t>
            </a:r>
            <a:r>
              <a:rPr lang="en-US" altLang="zh-CN" sz="2100" b="0" dirty="0"/>
              <a:t>bit</a:t>
            </a:r>
            <a:r>
              <a:rPr lang="zh-CN" altLang="en-US" sz="2100" b="0" dirty="0"/>
              <a:t>）组成，它提供一些成员函数，使程序员不必通过位运算就能很方便地访问、修改其中的任意一位。</a:t>
            </a:r>
            <a:r>
              <a:rPr lang="en-US" altLang="zh-CN" sz="2100" b="0" dirty="0" err="1"/>
              <a:t>bitset</a:t>
            </a:r>
            <a:r>
              <a:rPr lang="en-US" altLang="zh-CN" sz="2100" b="0" dirty="0"/>
              <a:t> </a:t>
            </a:r>
            <a:r>
              <a:rPr lang="zh-CN" altLang="en-US" sz="2100" b="0" dirty="0"/>
              <a:t>模板类在头文件 </a:t>
            </a:r>
            <a:r>
              <a:rPr lang="en-US" altLang="zh-CN" sz="2100" b="0" dirty="0"/>
              <a:t>&lt;</a:t>
            </a:r>
            <a:r>
              <a:rPr lang="en-US" altLang="zh-CN" sz="2100" b="0" dirty="0" err="1"/>
              <a:t>bitset</a:t>
            </a:r>
            <a:r>
              <a:rPr lang="en-US" altLang="zh-CN" sz="2100" b="0" dirty="0"/>
              <a:t>&gt; </a:t>
            </a:r>
            <a:r>
              <a:rPr lang="zh-CN" altLang="en-US" sz="2100" b="0" dirty="0"/>
              <a:t>中定义如下：</a:t>
            </a:r>
            <a:endParaRPr lang="en-US" altLang="zh-CN" sz="2100" b="0" dirty="0"/>
          </a:p>
          <a:p>
            <a:pPr marL="0" indent="0">
              <a:buNone/>
              <a:defRPr/>
            </a:pPr>
            <a:r>
              <a:rPr lang="en-US" altLang="zh-CN" sz="2100" b="0" i="1" dirty="0">
                <a:solidFill>
                  <a:srgbClr val="FF0000"/>
                </a:solidFill>
              </a:rPr>
              <a:t>template &lt;</a:t>
            </a:r>
            <a:r>
              <a:rPr lang="en-US" altLang="zh-CN" sz="2100" b="0" i="1" dirty="0" err="1">
                <a:solidFill>
                  <a:srgbClr val="FF0000"/>
                </a:solidFill>
              </a:rPr>
              <a:t>size_t</a:t>
            </a:r>
            <a:r>
              <a:rPr lang="en-US" altLang="zh-CN" sz="2100" b="0" i="1" dirty="0">
                <a:solidFill>
                  <a:srgbClr val="FF0000"/>
                </a:solidFill>
              </a:rPr>
              <a:t> N&gt;</a:t>
            </a:r>
            <a:br>
              <a:rPr lang="en-US" altLang="zh-CN" sz="2100" i="1" dirty="0">
                <a:solidFill>
                  <a:srgbClr val="FF0000"/>
                </a:solidFill>
              </a:rPr>
            </a:br>
            <a:r>
              <a:rPr lang="en-US" altLang="zh-CN" sz="2100" b="0" i="1" dirty="0">
                <a:solidFill>
                  <a:srgbClr val="FF0000"/>
                </a:solidFill>
              </a:rPr>
              <a:t>class </a:t>
            </a:r>
            <a:r>
              <a:rPr lang="en-US" altLang="zh-CN" sz="2100" b="0" i="1" dirty="0" err="1">
                <a:solidFill>
                  <a:srgbClr val="FF0000"/>
                </a:solidFill>
              </a:rPr>
              <a:t>bitset</a:t>
            </a:r>
            <a:br>
              <a:rPr lang="en-US" altLang="zh-CN" sz="2100" i="1" dirty="0">
                <a:solidFill>
                  <a:srgbClr val="FF0000"/>
                </a:solidFill>
              </a:rPr>
            </a:br>
            <a:r>
              <a:rPr lang="en-US" altLang="zh-CN" sz="2100" b="0" i="1" dirty="0">
                <a:solidFill>
                  <a:srgbClr val="FF0000"/>
                </a:solidFill>
              </a:rPr>
              <a:t>{</a:t>
            </a:r>
            <a:br>
              <a:rPr lang="en-US" altLang="zh-CN" sz="2100" i="1" dirty="0">
                <a:solidFill>
                  <a:srgbClr val="FF0000"/>
                </a:solidFill>
              </a:rPr>
            </a:br>
            <a:r>
              <a:rPr lang="en-US" altLang="zh-CN" sz="2100" b="0" i="1" dirty="0">
                <a:solidFill>
                  <a:srgbClr val="FF0000"/>
                </a:solidFill>
              </a:rPr>
              <a:t>    ...</a:t>
            </a:r>
            <a:br>
              <a:rPr lang="en-US" altLang="zh-CN" sz="2100" i="1" dirty="0">
                <a:solidFill>
                  <a:srgbClr val="FF0000"/>
                </a:solidFill>
              </a:rPr>
            </a:br>
            <a:r>
              <a:rPr lang="en-US" altLang="zh-CN" sz="2100" b="0" i="1" dirty="0">
                <a:solidFill>
                  <a:srgbClr val="FF0000"/>
                </a:solidFill>
              </a:rPr>
              <a:t>};</a:t>
            </a:r>
            <a:endParaRPr lang="en-US" altLang="zh-CN" sz="2100" b="0" i="1" dirty="0">
              <a:solidFill>
                <a:srgbClr val="FF0000"/>
              </a:solidFill>
            </a:endParaRPr>
          </a:p>
          <a:p>
            <a:pPr>
              <a:defRPr/>
            </a:pPr>
            <a:r>
              <a:rPr lang="en-US" altLang="zh-CN" sz="2100" b="0" dirty="0" err="1"/>
              <a:t>size_t</a:t>
            </a:r>
            <a:r>
              <a:rPr lang="en-US" altLang="zh-CN" sz="2100" b="0" dirty="0"/>
              <a:t> </a:t>
            </a:r>
            <a:r>
              <a:rPr lang="zh-CN" altLang="en-US" sz="2100" b="0" dirty="0"/>
              <a:t>可看作 </a:t>
            </a:r>
            <a:r>
              <a:rPr lang="en-US" altLang="zh-CN" sz="2100" b="0" dirty="0"/>
              <a:t>unsigned </a:t>
            </a:r>
            <a:r>
              <a:rPr lang="en-US" altLang="zh-CN" sz="2100" b="0" dirty="0" err="1"/>
              <a:t>int</a:t>
            </a:r>
            <a:r>
              <a:rPr lang="zh-CN" altLang="en-US" sz="2100" b="0" dirty="0"/>
              <a:t>。将 </a:t>
            </a:r>
            <a:r>
              <a:rPr lang="en-US" altLang="zh-CN" sz="2100" b="0" dirty="0" err="1"/>
              <a:t>bitset</a:t>
            </a:r>
            <a:r>
              <a:rPr lang="en-US" altLang="zh-CN" sz="2100" b="0" dirty="0"/>
              <a:t> </a:t>
            </a:r>
            <a:r>
              <a:rPr lang="zh-CN" altLang="en-US" sz="2100" b="0" dirty="0"/>
              <a:t>实例化时，</a:t>
            </a:r>
            <a:r>
              <a:rPr lang="en-US" altLang="zh-CN" sz="2100" b="0" dirty="0"/>
              <a:t>N </a:t>
            </a:r>
            <a:r>
              <a:rPr lang="zh-CN" altLang="en-US" sz="2100" b="0" dirty="0"/>
              <a:t>必须是一个整型常数。</a:t>
            </a:r>
            <a:endParaRPr lang="zh-CN" altLang="en-US" sz="210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384563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2"/>
            <a:ext cx="3483275"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dirty="0">
                <a:latin typeface="Rockwell" panose="02060603020205020403" pitchFamily="18" charset="0"/>
                <a:ea typeface="微软雅黑" panose="020B0503020204020204" pitchFamily="34" charset="-122"/>
              </a:rPr>
              <a:t>9.</a:t>
            </a:r>
            <a:r>
              <a:rPr lang="en-US" altLang="zh-CN" sz="2400" dirty="0"/>
              <a:t> </a:t>
            </a:r>
            <a:r>
              <a:rPr lang="en-US" altLang="zh-CN" sz="2400" dirty="0" err="1"/>
              <a:t>bitset</a:t>
            </a:r>
            <a:r>
              <a:rPr lang="zh-CN" altLang="en-US" sz="2400" dirty="0"/>
              <a:t>类</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par>
                          <p:cTn id="21" fill="hold">
                            <p:stCondLst>
                              <p:cond delay="500"/>
                            </p:stCondLst>
                            <p:childTnLst>
                              <p:par>
                                <p:cTn id="22" presetID="45" presetClass="entr" presetSubtype="0" fill="hold" grpId="0" nodeType="afterEffect">
                                  <p:stCondLst>
                                    <p:cond delay="0"/>
                                  </p:stCondLst>
                                  <p:iterate type="lt">
                                    <p:tmPct val="10000"/>
                                  </p:iterate>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ppt_w</p:attrName>
                                        </p:attrNameLst>
                                      </p:cBhvr>
                                      <p:tavLst>
                                        <p:tav tm="0" fmla="#ppt_w*sin(2.5*pi*$)">
                                          <p:val>
                                            <p:fltVal val="0"/>
                                          </p:val>
                                        </p:tav>
                                        <p:tav tm="100000">
                                          <p:val>
                                            <p:fltVal val="1"/>
                                          </p:val>
                                        </p:tav>
                                      </p:tavLst>
                                    </p:anim>
                                    <p:anim calcmode="lin" valueType="num">
                                      <p:cBhvr>
                                        <p:cTn id="26" dur="1000" fill="hold"/>
                                        <p:tgtEl>
                                          <p:spTgt spid="12"/>
                                        </p:tgtEl>
                                        <p:attrNameLst>
                                          <p:attrName>ppt_h</p:attrName>
                                        </p:attrNameLst>
                                      </p:cBhvr>
                                      <p:tavLst>
                                        <p:tav tm="0">
                                          <p:val>
                                            <p:strVal val="#ppt_h"/>
                                          </p:val>
                                        </p:tav>
                                        <p:tav tm="100000">
                                          <p:val>
                                            <p:strVal val="#ppt_h"/>
                                          </p:val>
                                        </p:tav>
                                      </p:tavLst>
                                    </p:anim>
                                  </p:childTnLst>
                                </p:cTn>
                              </p:par>
                            </p:childTnLst>
                          </p:cTn>
                        </p:par>
                        <p:par>
                          <p:cTn id="27" fill="hold">
                            <p:stCondLst>
                              <p:cond delay="2400"/>
                            </p:stCondLst>
                            <p:childTnLst>
                              <p:par>
                                <p:cTn id="28" presetID="26" presetClass="emph" presetSubtype="0" fill="hold" grpId="1" nodeType="afterEffect">
                                  <p:stCondLst>
                                    <p:cond delay="0"/>
                                  </p:stCondLst>
                                  <p:iterate type="lt">
                                    <p:tmPct val="0"/>
                                  </p:iterate>
                                  <p:childTnLst>
                                    <p:animEffect transition="out" filter="fade">
                                      <p:cBhvr>
                                        <p:cTn id="29" dur="500" tmFilter="0, 0; .2, .5; .8, .5; 1, 0"/>
                                        <p:tgtEl>
                                          <p:spTgt spid="12"/>
                                        </p:tgtEl>
                                      </p:cBhvr>
                                    </p:animEffect>
                                    <p:animScale>
                                      <p:cBhvr>
                                        <p:cTn id="30"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build="p"/>
      <p:bldP spid="12" grpId="0"/>
      <p:bldP spid="12" grpId="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74944" y="538046"/>
            <a:ext cx="8433755" cy="36039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en-US" altLang="zh-CN" sz="1500" b="0" dirty="0" err="1"/>
              <a:t>bitset</a:t>
            </a:r>
            <a:r>
              <a:rPr lang="en-US" altLang="zh-CN" sz="1500" b="0" dirty="0"/>
              <a:t> </a:t>
            </a:r>
            <a:r>
              <a:rPr lang="zh-CN" altLang="en-US" sz="1500" b="0" dirty="0"/>
              <a:t>有许多成员函数，有些成员函数执行的就是类似于位运算的操作。</a:t>
            </a:r>
            <a:r>
              <a:rPr lang="en-US" altLang="zh-CN" sz="1500" b="0" dirty="0" err="1"/>
              <a:t>bitset</a:t>
            </a:r>
            <a:r>
              <a:rPr lang="en-US" altLang="zh-CN" sz="1500" b="0" dirty="0"/>
              <a:t> </a:t>
            </a:r>
            <a:r>
              <a:rPr lang="zh-CN" altLang="en-US" sz="1500" b="0" dirty="0"/>
              <a:t>成员函数列表如下：</a:t>
            </a:r>
            <a:endParaRPr lang="zh-CN" altLang="en-US" sz="150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384563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2"/>
            <a:ext cx="3483275"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dirty="0">
                <a:latin typeface="Rockwell" panose="02060603020205020403" pitchFamily="18" charset="0"/>
                <a:ea typeface="微软雅黑" panose="020B0503020204020204" pitchFamily="34" charset="-122"/>
              </a:rPr>
              <a:t>9.</a:t>
            </a:r>
            <a:r>
              <a:rPr lang="en-US" altLang="zh-CN" sz="2400" dirty="0"/>
              <a:t> </a:t>
            </a:r>
            <a:r>
              <a:rPr lang="en-US" altLang="zh-CN" sz="2400" dirty="0" err="1"/>
              <a:t>bitset</a:t>
            </a:r>
            <a:r>
              <a:rPr lang="zh-CN" altLang="en-US" sz="2400" dirty="0"/>
              <a:t>类</a:t>
            </a:r>
            <a:endParaRPr lang="zh-CN" altLang="en-US" sz="2400" dirty="0"/>
          </a:p>
        </p:txBody>
      </p:sp>
      <p:sp>
        <p:nvSpPr>
          <p:cNvPr id="2" name="文本框 1"/>
          <p:cNvSpPr txBox="1"/>
          <p:nvPr/>
        </p:nvSpPr>
        <p:spPr>
          <a:xfrm>
            <a:off x="94284" y="1168325"/>
            <a:ext cx="4693628" cy="2931444"/>
          </a:xfrm>
          <a:prstGeom prst="rect">
            <a:avLst/>
          </a:prstGeom>
          <a:noFill/>
        </p:spPr>
        <p:txBody>
          <a:bodyPr wrap="square" rtlCol="0">
            <a:spAutoFit/>
          </a:bodyPr>
          <a:lstStyle/>
          <a:p>
            <a:pPr marL="128270" indent="-128270">
              <a:buFont typeface="Wingdings" panose="05000000000000000000" pitchFamily="2" charset="2"/>
              <a:buChar char="l"/>
            </a:pPr>
            <a:r>
              <a:rPr lang="en-US" altLang="zh-CN" sz="900" dirty="0" err="1"/>
              <a:t>bitset</a:t>
            </a:r>
            <a:r>
              <a:rPr lang="en-US" altLang="zh-CN" sz="900" dirty="0"/>
              <a:t> &lt;N&gt; &amp; operator &amp;= (</a:t>
            </a:r>
            <a:r>
              <a:rPr lang="en-US" altLang="zh-CN" sz="900" dirty="0" err="1"/>
              <a:t>const</a:t>
            </a:r>
            <a:r>
              <a:rPr lang="en-US" altLang="zh-CN" sz="900" dirty="0"/>
              <a:t> </a:t>
            </a:r>
            <a:r>
              <a:rPr lang="en-US" altLang="zh-CN" sz="900" dirty="0" err="1"/>
              <a:t>bitset</a:t>
            </a:r>
            <a:r>
              <a:rPr lang="en-US" altLang="zh-CN" sz="900" dirty="0"/>
              <a:t> &lt;N&gt; &amp; </a:t>
            </a:r>
            <a:r>
              <a:rPr lang="en-US" altLang="zh-CN" sz="900" dirty="0" err="1"/>
              <a:t>rhs</a:t>
            </a:r>
            <a:r>
              <a:rPr lang="en-US" altLang="zh-CN" sz="900" dirty="0"/>
              <a:t>);  //</a:t>
            </a:r>
            <a:r>
              <a:rPr lang="zh-CN" altLang="en-US" sz="900" dirty="0"/>
              <a:t>和另一个 </a:t>
            </a:r>
            <a:r>
              <a:rPr lang="en-US" altLang="zh-CN" sz="900" dirty="0" err="1"/>
              <a:t>bitset</a:t>
            </a:r>
            <a:r>
              <a:rPr lang="en-US" altLang="zh-CN" sz="900" dirty="0"/>
              <a:t> </a:t>
            </a:r>
            <a:r>
              <a:rPr lang="zh-CN" altLang="en-US" sz="900" dirty="0"/>
              <a:t>对象进行与操作</a:t>
            </a:r>
            <a:endParaRPr lang="zh-CN" altLang="en-US" sz="900" dirty="0"/>
          </a:p>
          <a:p>
            <a:pPr marL="128270" indent="-128270">
              <a:buFont typeface="Wingdings" panose="05000000000000000000" pitchFamily="2" charset="2"/>
              <a:buChar char="l"/>
            </a:pPr>
            <a:r>
              <a:rPr lang="en-US" altLang="zh-CN" sz="900" dirty="0" err="1"/>
              <a:t>bitset</a:t>
            </a:r>
            <a:r>
              <a:rPr lang="en-US" altLang="zh-CN" sz="900" dirty="0"/>
              <a:t> &lt;N&gt; &amp; operator |= (</a:t>
            </a:r>
            <a:r>
              <a:rPr lang="en-US" altLang="zh-CN" sz="900" dirty="0" err="1"/>
              <a:t>const</a:t>
            </a:r>
            <a:r>
              <a:rPr lang="en-US" altLang="zh-CN" sz="900" dirty="0"/>
              <a:t> </a:t>
            </a:r>
            <a:r>
              <a:rPr lang="en-US" altLang="zh-CN" sz="900" dirty="0" err="1"/>
              <a:t>bitset</a:t>
            </a:r>
            <a:r>
              <a:rPr lang="en-US" altLang="zh-CN" sz="900" dirty="0"/>
              <a:t> &lt;N&gt; &amp; </a:t>
            </a:r>
            <a:r>
              <a:rPr lang="en-US" altLang="zh-CN" sz="900" dirty="0" err="1"/>
              <a:t>rhs</a:t>
            </a:r>
            <a:r>
              <a:rPr lang="en-US" altLang="zh-CN" sz="900" dirty="0"/>
              <a:t>);  //</a:t>
            </a:r>
            <a:r>
              <a:rPr lang="zh-CN" altLang="en-US" sz="900" dirty="0"/>
              <a:t>和另一个 </a:t>
            </a:r>
            <a:r>
              <a:rPr lang="en-US" altLang="zh-CN" sz="900" dirty="0" err="1"/>
              <a:t>bitset</a:t>
            </a:r>
            <a:r>
              <a:rPr lang="en-US" altLang="zh-CN" sz="900" dirty="0"/>
              <a:t> </a:t>
            </a:r>
            <a:r>
              <a:rPr lang="zh-CN" altLang="en-US" sz="900" dirty="0"/>
              <a:t>对象进行或操作</a:t>
            </a:r>
            <a:endParaRPr lang="zh-CN" altLang="en-US" sz="900" dirty="0"/>
          </a:p>
          <a:p>
            <a:pPr marL="128270" indent="-128270">
              <a:buFont typeface="Wingdings" panose="05000000000000000000" pitchFamily="2" charset="2"/>
              <a:buChar char="l"/>
            </a:pPr>
            <a:r>
              <a:rPr lang="en-US" altLang="zh-CN" sz="900" dirty="0" err="1"/>
              <a:t>bitset</a:t>
            </a:r>
            <a:r>
              <a:rPr lang="en-US" altLang="zh-CN" sz="900" dirty="0"/>
              <a:t> &lt;N&gt; &amp; operator ^= (</a:t>
            </a:r>
            <a:r>
              <a:rPr lang="en-US" altLang="zh-CN" sz="900" dirty="0" err="1"/>
              <a:t>const</a:t>
            </a:r>
            <a:r>
              <a:rPr lang="en-US" altLang="zh-CN" sz="900" dirty="0"/>
              <a:t> </a:t>
            </a:r>
            <a:r>
              <a:rPr lang="en-US" altLang="zh-CN" sz="900" dirty="0" err="1"/>
              <a:t>bitset</a:t>
            </a:r>
            <a:r>
              <a:rPr lang="en-US" altLang="zh-CN" sz="900" dirty="0"/>
              <a:t> &lt;N&gt; &amp; </a:t>
            </a:r>
            <a:r>
              <a:rPr lang="en-US" altLang="zh-CN" sz="900" dirty="0" err="1"/>
              <a:t>rhs</a:t>
            </a:r>
            <a:r>
              <a:rPr lang="en-US" altLang="zh-CN" sz="900" dirty="0"/>
              <a:t>);  //</a:t>
            </a:r>
            <a:r>
              <a:rPr lang="zh-CN" altLang="en-US" sz="900" dirty="0"/>
              <a:t>和另一个 </a:t>
            </a:r>
            <a:r>
              <a:rPr lang="en-US" altLang="zh-CN" sz="900" dirty="0" err="1"/>
              <a:t>bitset</a:t>
            </a:r>
            <a:r>
              <a:rPr lang="en-US" altLang="zh-CN" sz="900" dirty="0"/>
              <a:t> </a:t>
            </a:r>
            <a:r>
              <a:rPr lang="zh-CN" altLang="en-US" sz="900" dirty="0"/>
              <a:t>对象进行异或操作</a:t>
            </a:r>
            <a:endParaRPr lang="zh-CN" altLang="en-US" sz="900" dirty="0"/>
          </a:p>
          <a:p>
            <a:pPr marL="128270" indent="-128270">
              <a:buFont typeface="Wingdings" panose="05000000000000000000" pitchFamily="2" charset="2"/>
              <a:buChar char="l"/>
            </a:pPr>
            <a:r>
              <a:rPr lang="en-US" altLang="zh-CN" sz="900" dirty="0" err="1"/>
              <a:t>bitset</a:t>
            </a:r>
            <a:r>
              <a:rPr lang="en-US" altLang="zh-CN" sz="900" dirty="0"/>
              <a:t> &lt;N&gt; &amp; operator &lt;&lt;= (</a:t>
            </a:r>
            <a:r>
              <a:rPr lang="en-US" altLang="zh-CN" sz="900" dirty="0" err="1"/>
              <a:t>size_t</a:t>
            </a:r>
            <a:r>
              <a:rPr lang="en-US" altLang="zh-CN" sz="900" dirty="0"/>
              <a:t> </a:t>
            </a:r>
            <a:r>
              <a:rPr lang="en-US" altLang="zh-CN" sz="900" dirty="0" err="1"/>
              <a:t>num</a:t>
            </a:r>
            <a:r>
              <a:rPr lang="en-US" altLang="zh-CN" sz="900" dirty="0"/>
              <a:t>);  //</a:t>
            </a:r>
            <a:r>
              <a:rPr lang="zh-CN" altLang="en-US" sz="900" dirty="0"/>
              <a:t>左移 </a:t>
            </a:r>
            <a:r>
              <a:rPr lang="en-US" altLang="zh-CN" sz="900" dirty="0" err="1"/>
              <a:t>num</a:t>
            </a:r>
            <a:r>
              <a:rPr lang="en-US" altLang="zh-CN" sz="900" dirty="0"/>
              <a:t> </a:t>
            </a:r>
            <a:r>
              <a:rPr lang="zh-CN" altLang="en-US" sz="900" dirty="0"/>
              <a:t>位</a:t>
            </a:r>
            <a:endParaRPr lang="zh-CN" altLang="en-US" sz="900" dirty="0"/>
          </a:p>
          <a:p>
            <a:pPr marL="128270" indent="-128270">
              <a:buFont typeface="Wingdings" panose="05000000000000000000" pitchFamily="2" charset="2"/>
              <a:buChar char="l"/>
            </a:pPr>
            <a:r>
              <a:rPr lang="en-US" altLang="zh-CN" sz="900" dirty="0" err="1"/>
              <a:t>bitset</a:t>
            </a:r>
            <a:r>
              <a:rPr lang="en-US" altLang="zh-CN" sz="900" dirty="0"/>
              <a:t> &lt;N&gt; &amp; operator &gt;&gt;= (</a:t>
            </a:r>
            <a:r>
              <a:rPr lang="en-US" altLang="zh-CN" sz="900" dirty="0" err="1"/>
              <a:t>size_t</a:t>
            </a:r>
            <a:r>
              <a:rPr lang="en-US" altLang="zh-CN" sz="900" dirty="0"/>
              <a:t> </a:t>
            </a:r>
            <a:r>
              <a:rPr lang="en-US" altLang="zh-CN" sz="900" dirty="0" err="1"/>
              <a:t>num</a:t>
            </a:r>
            <a:r>
              <a:rPr lang="en-US" altLang="zh-CN" sz="900" dirty="0"/>
              <a:t>);  //</a:t>
            </a:r>
            <a:r>
              <a:rPr lang="zh-CN" altLang="en-US" sz="900" dirty="0"/>
              <a:t>右移 </a:t>
            </a:r>
            <a:r>
              <a:rPr lang="en-US" altLang="zh-CN" sz="900" dirty="0" err="1"/>
              <a:t>num</a:t>
            </a:r>
            <a:r>
              <a:rPr lang="en-US" altLang="zh-CN" sz="900" dirty="0"/>
              <a:t> </a:t>
            </a:r>
            <a:r>
              <a:rPr lang="zh-CN" altLang="en-US" sz="900" dirty="0"/>
              <a:t>位</a:t>
            </a:r>
            <a:endParaRPr lang="zh-CN" altLang="en-US" sz="900" dirty="0"/>
          </a:p>
          <a:p>
            <a:pPr marL="128270" indent="-128270">
              <a:buFont typeface="Wingdings" panose="05000000000000000000" pitchFamily="2" charset="2"/>
              <a:buChar char="l"/>
            </a:pPr>
            <a:r>
              <a:rPr lang="en-US" altLang="zh-CN" sz="900" dirty="0" err="1"/>
              <a:t>bitset</a:t>
            </a:r>
            <a:r>
              <a:rPr lang="en-US" altLang="zh-CN" sz="900" dirty="0"/>
              <a:t> &lt;N&gt; &amp; set();  //</a:t>
            </a:r>
            <a:r>
              <a:rPr lang="zh-CN" altLang="en-US" sz="900" dirty="0"/>
              <a:t>将所有位全部设成 </a:t>
            </a:r>
            <a:r>
              <a:rPr lang="en-US" altLang="zh-CN" sz="900" dirty="0"/>
              <a:t>1</a:t>
            </a:r>
            <a:endParaRPr lang="en-US" altLang="zh-CN" sz="900" dirty="0"/>
          </a:p>
          <a:p>
            <a:pPr marL="128270" indent="-128270">
              <a:buFont typeface="Wingdings" panose="05000000000000000000" pitchFamily="2" charset="2"/>
              <a:buChar char="l"/>
            </a:pPr>
            <a:r>
              <a:rPr lang="en-US" altLang="zh-CN" sz="900" dirty="0" err="1"/>
              <a:t>bitset</a:t>
            </a:r>
            <a:r>
              <a:rPr lang="en-US" altLang="zh-CN" sz="900" dirty="0"/>
              <a:t> &lt;N&gt; &amp; set(</a:t>
            </a:r>
            <a:r>
              <a:rPr lang="en-US" altLang="zh-CN" sz="900" dirty="0" err="1"/>
              <a:t>size_t</a:t>
            </a:r>
            <a:r>
              <a:rPr lang="en-US" altLang="zh-CN" sz="900" dirty="0"/>
              <a:t> </a:t>
            </a:r>
            <a:r>
              <a:rPr lang="en-US" altLang="zh-CN" sz="900" dirty="0" err="1"/>
              <a:t>pos</a:t>
            </a:r>
            <a:r>
              <a:rPr lang="en-US" altLang="zh-CN" sz="900" dirty="0"/>
              <a:t>, bool </a:t>
            </a:r>
            <a:r>
              <a:rPr lang="en-US" altLang="zh-CN" sz="900" dirty="0" err="1"/>
              <a:t>val</a:t>
            </a:r>
            <a:r>
              <a:rPr lang="en-US" altLang="zh-CN" sz="900" dirty="0"/>
              <a:t> = true);  //</a:t>
            </a:r>
            <a:r>
              <a:rPr lang="zh-CN" altLang="en-US" sz="900" dirty="0"/>
              <a:t>将第 </a:t>
            </a:r>
            <a:r>
              <a:rPr lang="en-US" altLang="zh-CN" sz="900" dirty="0" err="1"/>
              <a:t>pos</a:t>
            </a:r>
            <a:r>
              <a:rPr lang="en-US" altLang="zh-CN" sz="900" dirty="0"/>
              <a:t> </a:t>
            </a:r>
            <a:r>
              <a:rPr lang="zh-CN" altLang="en-US" sz="900" dirty="0"/>
              <a:t>位设为 </a:t>
            </a:r>
            <a:r>
              <a:rPr lang="en-US" altLang="zh-CN" sz="900" dirty="0" err="1"/>
              <a:t>val</a:t>
            </a:r>
            <a:endParaRPr lang="en-US" altLang="zh-CN" sz="900" dirty="0"/>
          </a:p>
          <a:p>
            <a:pPr marL="128270" indent="-128270">
              <a:buFont typeface="Wingdings" panose="05000000000000000000" pitchFamily="2" charset="2"/>
              <a:buChar char="l"/>
            </a:pPr>
            <a:r>
              <a:rPr lang="en-US" altLang="zh-CN" sz="900" dirty="0" err="1"/>
              <a:t>bitset</a:t>
            </a:r>
            <a:r>
              <a:rPr lang="en-US" altLang="zh-CN" sz="900" dirty="0"/>
              <a:t> &lt;N&gt; &amp; reset();  //</a:t>
            </a:r>
            <a:r>
              <a:rPr lang="zh-CN" altLang="en-US" sz="900" dirty="0"/>
              <a:t>将所有位全部设成</a:t>
            </a:r>
            <a:r>
              <a:rPr lang="en-US" altLang="zh-CN" sz="900" dirty="0"/>
              <a:t>0</a:t>
            </a:r>
            <a:endParaRPr lang="en-US" altLang="zh-CN" sz="900" dirty="0"/>
          </a:p>
          <a:p>
            <a:pPr marL="128270" indent="-128270">
              <a:buFont typeface="Wingdings" panose="05000000000000000000" pitchFamily="2" charset="2"/>
              <a:buChar char="l"/>
            </a:pPr>
            <a:r>
              <a:rPr lang="en-US" altLang="zh-CN" sz="900" dirty="0" err="1"/>
              <a:t>bitset</a:t>
            </a:r>
            <a:r>
              <a:rPr lang="en-US" altLang="zh-CN" sz="900" dirty="0"/>
              <a:t> &lt;N&gt; &amp; reset (</a:t>
            </a:r>
            <a:r>
              <a:rPr lang="en-US" altLang="zh-CN" sz="900" dirty="0" err="1"/>
              <a:t>size_t</a:t>
            </a:r>
            <a:r>
              <a:rPr lang="en-US" altLang="zh-CN" sz="900" dirty="0"/>
              <a:t> </a:t>
            </a:r>
            <a:r>
              <a:rPr lang="en-US" altLang="zh-CN" sz="900" dirty="0" err="1"/>
              <a:t>pos</a:t>
            </a:r>
            <a:r>
              <a:rPr lang="en-US" altLang="zh-CN" sz="900" dirty="0"/>
              <a:t>);  //</a:t>
            </a:r>
            <a:r>
              <a:rPr lang="zh-CN" altLang="en-US" sz="900" dirty="0"/>
              <a:t>将第 </a:t>
            </a:r>
            <a:r>
              <a:rPr lang="en-US" altLang="zh-CN" sz="900" dirty="0" err="1"/>
              <a:t>pos</a:t>
            </a:r>
            <a:r>
              <a:rPr lang="en-US" altLang="zh-CN" sz="900" dirty="0"/>
              <a:t> </a:t>
            </a:r>
            <a:r>
              <a:rPr lang="zh-CN" altLang="en-US" sz="900" dirty="0"/>
              <a:t>位设成 </a:t>
            </a:r>
            <a:r>
              <a:rPr lang="en-US" altLang="zh-CN" sz="900" dirty="0"/>
              <a:t>0</a:t>
            </a:r>
            <a:endParaRPr lang="en-US" altLang="zh-CN" sz="900" dirty="0"/>
          </a:p>
          <a:p>
            <a:pPr marL="128270" indent="-128270">
              <a:buFont typeface="Wingdings" panose="05000000000000000000" pitchFamily="2" charset="2"/>
              <a:buChar char="l"/>
            </a:pPr>
            <a:r>
              <a:rPr lang="en-US" altLang="zh-CN" sz="900" dirty="0" err="1"/>
              <a:t>bitset</a:t>
            </a:r>
            <a:r>
              <a:rPr lang="en-US" altLang="zh-CN" sz="900" dirty="0"/>
              <a:t> &lt;N&gt; &amp; flip();  //</a:t>
            </a:r>
            <a:r>
              <a:rPr lang="zh-CN" altLang="en-US" sz="900" dirty="0"/>
              <a:t>将所有位翻转（</a:t>
            </a:r>
            <a:r>
              <a:rPr lang="en-US" altLang="zh-CN" sz="900" dirty="0"/>
              <a:t>0</a:t>
            </a:r>
            <a:r>
              <a:rPr lang="zh-CN" altLang="en-US" sz="900" dirty="0"/>
              <a:t>变成</a:t>
            </a:r>
            <a:r>
              <a:rPr lang="en-US" altLang="zh-CN" sz="900" dirty="0"/>
              <a:t>1</a:t>
            </a:r>
            <a:r>
              <a:rPr lang="zh-CN" altLang="en-US" sz="900" dirty="0"/>
              <a:t>，</a:t>
            </a:r>
            <a:r>
              <a:rPr lang="en-US" altLang="zh-CN" sz="900" dirty="0"/>
              <a:t>1</a:t>
            </a:r>
            <a:r>
              <a:rPr lang="zh-CN" altLang="en-US" sz="900" dirty="0"/>
              <a:t>变成</a:t>
            </a:r>
            <a:r>
              <a:rPr lang="en-US" altLang="zh-CN" sz="900" dirty="0"/>
              <a:t>0</a:t>
            </a:r>
            <a:r>
              <a:rPr lang="zh-CN" altLang="en-US" sz="900" dirty="0"/>
              <a:t>）</a:t>
            </a:r>
            <a:endParaRPr lang="zh-CN" altLang="en-US" sz="900" dirty="0"/>
          </a:p>
          <a:p>
            <a:pPr marL="128270" indent="-128270">
              <a:buFont typeface="Wingdings" panose="05000000000000000000" pitchFamily="2" charset="2"/>
              <a:buChar char="l"/>
            </a:pPr>
            <a:r>
              <a:rPr lang="en-US" altLang="zh-CN" sz="900" dirty="0" err="1"/>
              <a:t>bitset</a:t>
            </a:r>
            <a:r>
              <a:rPr lang="en-US" altLang="zh-CN" sz="900" dirty="0"/>
              <a:t> &lt;N&gt; &amp; flip(</a:t>
            </a:r>
            <a:r>
              <a:rPr lang="en-US" altLang="zh-CN" sz="900" dirty="0" err="1"/>
              <a:t>size_t</a:t>
            </a:r>
            <a:r>
              <a:rPr lang="en-US" altLang="zh-CN" sz="900" dirty="0"/>
              <a:t> </a:t>
            </a:r>
            <a:r>
              <a:rPr lang="en-US" altLang="zh-CN" sz="900" dirty="0" err="1"/>
              <a:t>pos</a:t>
            </a:r>
            <a:r>
              <a:rPr lang="en-US" altLang="zh-CN" sz="900" dirty="0"/>
              <a:t>);  //</a:t>
            </a:r>
            <a:r>
              <a:rPr lang="zh-CN" altLang="en-US" sz="900" dirty="0"/>
              <a:t>翻转第 </a:t>
            </a:r>
            <a:r>
              <a:rPr lang="en-US" altLang="zh-CN" sz="900" dirty="0" err="1"/>
              <a:t>pos</a:t>
            </a:r>
            <a:r>
              <a:rPr lang="en-US" altLang="zh-CN" sz="900" dirty="0"/>
              <a:t> </a:t>
            </a:r>
            <a:r>
              <a:rPr lang="zh-CN" altLang="en-US" sz="900" dirty="0"/>
              <a:t>位</a:t>
            </a:r>
            <a:endParaRPr lang="zh-CN" altLang="en-US" sz="900" dirty="0"/>
          </a:p>
          <a:p>
            <a:pPr marL="128270" indent="-128270">
              <a:buFont typeface="Wingdings" panose="05000000000000000000" pitchFamily="2" charset="2"/>
              <a:buChar char="l"/>
            </a:pPr>
            <a:r>
              <a:rPr lang="en-US" altLang="zh-CN" sz="900" dirty="0"/>
              <a:t>reference operator[] (</a:t>
            </a:r>
            <a:r>
              <a:rPr lang="en-US" altLang="zh-CN" sz="900" dirty="0" err="1"/>
              <a:t>size_t</a:t>
            </a:r>
            <a:r>
              <a:rPr lang="en-US" altLang="zh-CN" sz="900" dirty="0"/>
              <a:t> </a:t>
            </a:r>
            <a:r>
              <a:rPr lang="en-US" altLang="zh-CN" sz="900" dirty="0" err="1"/>
              <a:t>pos</a:t>
            </a:r>
            <a:r>
              <a:rPr lang="en-US" altLang="zh-CN" sz="900" dirty="0"/>
              <a:t>);  //</a:t>
            </a:r>
            <a:r>
              <a:rPr lang="zh-CN" altLang="en-US" sz="900" dirty="0"/>
              <a:t>返回对第 </a:t>
            </a:r>
            <a:r>
              <a:rPr lang="en-US" altLang="zh-CN" sz="900" dirty="0" err="1"/>
              <a:t>pos</a:t>
            </a:r>
            <a:r>
              <a:rPr lang="en-US" altLang="zh-CN" sz="900" dirty="0"/>
              <a:t> </a:t>
            </a:r>
            <a:r>
              <a:rPr lang="zh-CN" altLang="en-US" sz="900" dirty="0"/>
              <a:t>位的引用</a:t>
            </a:r>
            <a:endParaRPr lang="zh-CN" altLang="en-US" sz="900" dirty="0"/>
          </a:p>
          <a:p>
            <a:pPr marL="128270" indent="-128270">
              <a:buFont typeface="Wingdings" panose="05000000000000000000" pitchFamily="2" charset="2"/>
              <a:buChar char="l"/>
            </a:pPr>
            <a:r>
              <a:rPr lang="en-US" altLang="zh-CN" sz="900" dirty="0"/>
              <a:t>bool operator[] (</a:t>
            </a:r>
            <a:r>
              <a:rPr lang="en-US" altLang="zh-CN" sz="900" dirty="0" err="1"/>
              <a:t>size_t</a:t>
            </a:r>
            <a:r>
              <a:rPr lang="en-US" altLang="zh-CN" sz="900" dirty="0"/>
              <a:t> </a:t>
            </a:r>
            <a:r>
              <a:rPr lang="en-US" altLang="zh-CN" sz="900" dirty="0" err="1"/>
              <a:t>pos</a:t>
            </a:r>
            <a:r>
              <a:rPr lang="en-US" altLang="zh-CN" sz="900" dirty="0"/>
              <a:t>) </a:t>
            </a:r>
            <a:r>
              <a:rPr lang="en-US" altLang="zh-CN" sz="900" dirty="0" err="1"/>
              <a:t>const</a:t>
            </a:r>
            <a:r>
              <a:rPr lang="en-US" altLang="zh-CN" sz="900" dirty="0"/>
              <a:t>;  //</a:t>
            </a:r>
            <a:r>
              <a:rPr lang="zh-CN" altLang="en-US" sz="900" dirty="0"/>
              <a:t>返回第 </a:t>
            </a:r>
            <a:r>
              <a:rPr lang="en-US" altLang="zh-CN" sz="900" dirty="0" err="1"/>
              <a:t>pos</a:t>
            </a:r>
            <a:r>
              <a:rPr lang="en-US" altLang="zh-CN" sz="900" dirty="0"/>
              <a:t> </a:t>
            </a:r>
            <a:r>
              <a:rPr lang="zh-CN" altLang="en-US" sz="900" dirty="0"/>
              <a:t>位的值</a:t>
            </a:r>
            <a:endParaRPr lang="zh-CN" altLang="en-US" sz="900" dirty="0"/>
          </a:p>
          <a:p>
            <a:pPr marL="128270" indent="-128270">
              <a:buFont typeface="Wingdings" panose="05000000000000000000" pitchFamily="2" charset="2"/>
              <a:buChar char="l"/>
            </a:pPr>
            <a:r>
              <a:rPr lang="en-US" altLang="zh-CN" sz="900" dirty="0"/>
              <a:t>reference at(</a:t>
            </a:r>
            <a:r>
              <a:rPr lang="en-US" altLang="zh-CN" sz="900" dirty="0" err="1"/>
              <a:t>size_t</a:t>
            </a:r>
            <a:r>
              <a:rPr lang="en-US" altLang="zh-CN" sz="900" dirty="0"/>
              <a:t> </a:t>
            </a:r>
            <a:r>
              <a:rPr lang="en-US" altLang="zh-CN" sz="900" dirty="0" err="1"/>
              <a:t>pos</a:t>
            </a:r>
            <a:r>
              <a:rPr lang="en-US" altLang="zh-CN" sz="900" dirty="0"/>
              <a:t>);  //</a:t>
            </a:r>
            <a:r>
              <a:rPr lang="zh-CN" altLang="en-US" sz="900" dirty="0"/>
              <a:t>返回对第 </a:t>
            </a:r>
            <a:r>
              <a:rPr lang="en-US" altLang="zh-CN" sz="900" dirty="0" err="1"/>
              <a:t>pos</a:t>
            </a:r>
            <a:r>
              <a:rPr lang="en-US" altLang="zh-CN" sz="900" dirty="0"/>
              <a:t> </a:t>
            </a:r>
            <a:r>
              <a:rPr lang="zh-CN" altLang="en-US" sz="900" dirty="0"/>
              <a:t>位的引用</a:t>
            </a:r>
            <a:endParaRPr lang="zh-CN" altLang="en-US" sz="900" dirty="0"/>
          </a:p>
          <a:p>
            <a:pPr marL="128270" indent="-128270">
              <a:buFont typeface="Wingdings" panose="05000000000000000000" pitchFamily="2" charset="2"/>
              <a:buChar char="l"/>
            </a:pPr>
            <a:r>
              <a:rPr lang="en-US" altLang="zh-CN" sz="900" dirty="0"/>
              <a:t>bool at (</a:t>
            </a:r>
            <a:r>
              <a:rPr lang="en-US" altLang="zh-CN" sz="900" dirty="0" err="1"/>
              <a:t>size_t</a:t>
            </a:r>
            <a:r>
              <a:rPr lang="en-US" altLang="zh-CN" sz="900" dirty="0"/>
              <a:t> </a:t>
            </a:r>
            <a:r>
              <a:rPr lang="en-US" altLang="zh-CN" sz="900" dirty="0" err="1"/>
              <a:t>pos</a:t>
            </a:r>
            <a:r>
              <a:rPr lang="en-US" altLang="zh-CN" sz="900" dirty="0"/>
              <a:t>) </a:t>
            </a:r>
            <a:r>
              <a:rPr lang="en-US" altLang="zh-CN" sz="900" dirty="0" err="1"/>
              <a:t>const</a:t>
            </a:r>
            <a:r>
              <a:rPr lang="en-US" altLang="zh-CN" sz="900" dirty="0"/>
              <a:t>;  //</a:t>
            </a:r>
            <a:r>
              <a:rPr lang="zh-CN" altLang="en-US" sz="900" dirty="0"/>
              <a:t>返回第 </a:t>
            </a:r>
            <a:r>
              <a:rPr lang="en-US" altLang="zh-CN" sz="900" dirty="0" err="1"/>
              <a:t>pos</a:t>
            </a:r>
            <a:r>
              <a:rPr lang="en-US" altLang="zh-CN" sz="900" dirty="0"/>
              <a:t> </a:t>
            </a:r>
            <a:r>
              <a:rPr lang="zh-CN" altLang="en-US" sz="900" dirty="0"/>
              <a:t>位的值</a:t>
            </a:r>
            <a:endParaRPr lang="zh-CN" altLang="en-US" sz="900" dirty="0"/>
          </a:p>
          <a:p>
            <a:pPr marL="128270" indent="-128270">
              <a:buFont typeface="Wingdings" panose="05000000000000000000" pitchFamily="2" charset="2"/>
              <a:buChar char="l"/>
            </a:pPr>
            <a:r>
              <a:rPr lang="en-US" altLang="zh-CN" sz="900" dirty="0"/>
              <a:t>unsigned long </a:t>
            </a:r>
            <a:r>
              <a:rPr lang="en-US" altLang="zh-CN" sz="900" dirty="0" err="1"/>
              <a:t>to_ulong</a:t>
            </a:r>
            <a:r>
              <a:rPr lang="en-US" altLang="zh-CN" sz="900" dirty="0"/>
              <a:t>() </a:t>
            </a:r>
            <a:r>
              <a:rPr lang="en-US" altLang="zh-CN" sz="900" dirty="0" err="1"/>
              <a:t>const</a:t>
            </a:r>
            <a:r>
              <a:rPr lang="en-US" altLang="zh-CN" sz="900" dirty="0"/>
              <a:t>;  //</a:t>
            </a:r>
            <a:r>
              <a:rPr lang="zh-CN" altLang="en-US" sz="900" dirty="0"/>
              <a:t>将对象中的</a:t>
            </a:r>
            <a:r>
              <a:rPr lang="en-US" altLang="zh-CN" sz="900" dirty="0"/>
              <a:t>0</a:t>
            </a:r>
            <a:r>
              <a:rPr lang="zh-CN" altLang="en-US" sz="900" dirty="0"/>
              <a:t>、</a:t>
            </a:r>
            <a:r>
              <a:rPr lang="en-US" altLang="zh-CN" sz="900" dirty="0"/>
              <a:t>1</a:t>
            </a:r>
            <a:r>
              <a:rPr lang="zh-CN" altLang="en-US" sz="900" dirty="0"/>
              <a:t>串转换成整数</a:t>
            </a:r>
            <a:endParaRPr lang="zh-CN" altLang="en-US" sz="900" dirty="0"/>
          </a:p>
          <a:p>
            <a:pPr marL="128270" indent="-128270">
              <a:buFont typeface="Wingdings" panose="05000000000000000000" pitchFamily="2" charset="2"/>
              <a:buChar char="l"/>
            </a:pPr>
            <a:r>
              <a:rPr lang="en-US" altLang="zh-CN" sz="900" dirty="0"/>
              <a:t>string </a:t>
            </a:r>
            <a:r>
              <a:rPr lang="en-US" altLang="zh-CN" sz="900" dirty="0" err="1"/>
              <a:t>to_string</a:t>
            </a:r>
            <a:r>
              <a:rPr lang="en-US" altLang="zh-CN" sz="900" dirty="0"/>
              <a:t> () </a:t>
            </a:r>
            <a:r>
              <a:rPr lang="en-US" altLang="zh-CN" sz="900" dirty="0" err="1"/>
              <a:t>const</a:t>
            </a:r>
            <a:r>
              <a:rPr lang="en-US" altLang="zh-CN" sz="900" dirty="0"/>
              <a:t>;  //</a:t>
            </a:r>
            <a:r>
              <a:rPr lang="zh-CN" altLang="en-US" sz="900" dirty="0"/>
              <a:t>将对象中的</a:t>
            </a:r>
            <a:r>
              <a:rPr lang="en-US" altLang="zh-CN" sz="900" dirty="0"/>
              <a:t>0</a:t>
            </a:r>
            <a:r>
              <a:rPr lang="zh-CN" altLang="en-US" sz="900" dirty="0"/>
              <a:t>、</a:t>
            </a:r>
            <a:r>
              <a:rPr lang="en-US" altLang="zh-CN" sz="900" dirty="0"/>
              <a:t>1</a:t>
            </a:r>
            <a:r>
              <a:rPr lang="zh-CN" altLang="en-US" sz="900" dirty="0"/>
              <a:t>串转换成字符串（</a:t>
            </a:r>
            <a:r>
              <a:rPr lang="en-US" altLang="zh-CN" sz="900" dirty="0"/>
              <a:t>Visual Studio </a:t>
            </a:r>
            <a:r>
              <a:rPr lang="zh-CN" altLang="en-US" sz="900" dirty="0"/>
              <a:t>支持，</a:t>
            </a:r>
            <a:r>
              <a:rPr lang="en-US" altLang="zh-CN" sz="900" dirty="0"/>
              <a:t>Dev </a:t>
            </a:r>
            <a:r>
              <a:rPr lang="en-US" altLang="zh-CN" sz="900" dirty="0">
                <a:hlinkClick r:id="rId3"/>
              </a:rPr>
              <a:t>C++</a:t>
            </a:r>
            <a:r>
              <a:rPr lang="en-US" altLang="zh-CN" sz="900" dirty="0"/>
              <a:t> </a:t>
            </a:r>
            <a:r>
              <a:rPr lang="zh-CN" altLang="en-US" sz="900" dirty="0"/>
              <a:t>不支持）</a:t>
            </a:r>
            <a:endParaRPr lang="zh-CN" altLang="en-US" sz="900" dirty="0"/>
          </a:p>
          <a:p>
            <a:pPr marL="128270" indent="-128270">
              <a:buFont typeface="Wingdings" panose="05000000000000000000" pitchFamily="2" charset="2"/>
              <a:buChar char="l"/>
            </a:pPr>
            <a:r>
              <a:rPr lang="en-US" altLang="zh-CN" sz="900" dirty="0" err="1"/>
              <a:t>size_t</a:t>
            </a:r>
            <a:r>
              <a:rPr lang="en-US" altLang="zh-CN" sz="900" dirty="0"/>
              <a:t> count() </a:t>
            </a:r>
            <a:r>
              <a:rPr lang="en-US" altLang="zh-CN" sz="900" dirty="0" err="1"/>
              <a:t>const</a:t>
            </a:r>
            <a:r>
              <a:rPr lang="en-US" altLang="zh-CN" sz="900" dirty="0"/>
              <a:t>;  //</a:t>
            </a:r>
            <a:r>
              <a:rPr lang="zh-CN" altLang="en-US" sz="900" dirty="0"/>
              <a:t>计算 </a:t>
            </a:r>
            <a:r>
              <a:rPr lang="en-US" altLang="zh-CN" sz="900" dirty="0"/>
              <a:t>1 </a:t>
            </a:r>
            <a:r>
              <a:rPr lang="zh-CN" altLang="en-US" sz="900" dirty="0"/>
              <a:t>的个数</a:t>
            </a:r>
            <a:endParaRPr lang="zh-CN" altLang="en-US" sz="900" dirty="0"/>
          </a:p>
          <a:p>
            <a:endParaRPr lang="zh-CN" altLang="en-US" sz="1350" dirty="0"/>
          </a:p>
        </p:txBody>
      </p:sp>
      <p:sp>
        <p:nvSpPr>
          <p:cNvPr id="13" name="文本框 12"/>
          <p:cNvSpPr txBox="1"/>
          <p:nvPr/>
        </p:nvSpPr>
        <p:spPr>
          <a:xfrm>
            <a:off x="4787912" y="1330259"/>
            <a:ext cx="4210275" cy="2446824"/>
          </a:xfrm>
          <a:prstGeom prst="rect">
            <a:avLst/>
          </a:prstGeom>
          <a:noFill/>
        </p:spPr>
        <p:txBody>
          <a:bodyPr wrap="square" rtlCol="0">
            <a:spAutoFit/>
          </a:bodyPr>
          <a:lstStyle/>
          <a:p>
            <a:pPr marL="128270" indent="-128270">
              <a:buFont typeface="Wingdings" panose="05000000000000000000" pitchFamily="2" charset="2"/>
              <a:buChar char="l"/>
            </a:pPr>
            <a:r>
              <a:rPr lang="en-US" altLang="zh-CN" sz="900" dirty="0" err="1"/>
              <a:t>size_t</a:t>
            </a:r>
            <a:r>
              <a:rPr lang="en-US" altLang="zh-CN" sz="900" dirty="0"/>
              <a:t> size () </a:t>
            </a:r>
            <a:r>
              <a:rPr lang="en-US" altLang="zh-CN" sz="900" dirty="0" err="1"/>
              <a:t>const</a:t>
            </a:r>
            <a:r>
              <a:rPr lang="en-US" altLang="zh-CN" sz="900" dirty="0"/>
              <a:t>;  //</a:t>
            </a:r>
            <a:r>
              <a:rPr lang="zh-CN" altLang="en-US" sz="900" dirty="0"/>
              <a:t>返回总位数</a:t>
            </a:r>
            <a:endParaRPr lang="zh-CN" altLang="en-US" sz="900" dirty="0"/>
          </a:p>
          <a:p>
            <a:pPr marL="128270" indent="-128270">
              <a:buFont typeface="Wingdings" panose="05000000000000000000" pitchFamily="2" charset="2"/>
              <a:buChar char="l"/>
            </a:pPr>
            <a:r>
              <a:rPr lang="en-US" altLang="zh-CN" sz="900" dirty="0"/>
              <a:t>bool operator == (</a:t>
            </a:r>
            <a:r>
              <a:rPr lang="en-US" altLang="zh-CN" sz="900" dirty="0" err="1"/>
              <a:t>const</a:t>
            </a:r>
            <a:r>
              <a:rPr lang="en-US" altLang="zh-CN" sz="900" dirty="0"/>
              <a:t> </a:t>
            </a:r>
            <a:r>
              <a:rPr lang="en-US" altLang="zh-CN" sz="900" dirty="0" err="1"/>
              <a:t>bitset</a:t>
            </a:r>
            <a:r>
              <a:rPr lang="en-US" altLang="zh-CN" sz="900" dirty="0"/>
              <a:t> &lt;N&gt; &amp; </a:t>
            </a:r>
            <a:r>
              <a:rPr lang="en-US" altLang="zh-CN" sz="900" dirty="0" err="1"/>
              <a:t>rhs</a:t>
            </a:r>
            <a:r>
              <a:rPr lang="en-US" altLang="zh-CN" sz="900" dirty="0"/>
              <a:t>) </a:t>
            </a:r>
            <a:r>
              <a:rPr lang="en-US" altLang="zh-CN" sz="900" dirty="0" err="1"/>
              <a:t>const</a:t>
            </a:r>
            <a:r>
              <a:rPr lang="en-US" altLang="zh-CN" sz="900" dirty="0"/>
              <a:t>;</a:t>
            </a:r>
            <a:endParaRPr lang="en-US" altLang="zh-CN" sz="900" dirty="0"/>
          </a:p>
          <a:p>
            <a:pPr marL="128270" indent="-128270">
              <a:buFont typeface="Wingdings" panose="05000000000000000000" pitchFamily="2" charset="2"/>
              <a:buChar char="l"/>
            </a:pPr>
            <a:r>
              <a:rPr lang="en-US" altLang="zh-CN" sz="900" dirty="0"/>
              <a:t>bool operator != (</a:t>
            </a:r>
            <a:r>
              <a:rPr lang="en-US" altLang="zh-CN" sz="900" dirty="0" err="1"/>
              <a:t>const</a:t>
            </a:r>
            <a:r>
              <a:rPr lang="en-US" altLang="zh-CN" sz="900" dirty="0"/>
              <a:t> </a:t>
            </a:r>
            <a:r>
              <a:rPr lang="en-US" altLang="zh-CN" sz="900" dirty="0" err="1"/>
              <a:t>bitset</a:t>
            </a:r>
            <a:r>
              <a:rPr lang="en-US" altLang="zh-CN" sz="900" dirty="0"/>
              <a:t> &lt;N&gt; &amp; </a:t>
            </a:r>
            <a:r>
              <a:rPr lang="en-US" altLang="zh-CN" sz="900" dirty="0" err="1"/>
              <a:t>rhs</a:t>
            </a:r>
            <a:r>
              <a:rPr lang="en-US" altLang="zh-CN" sz="900" dirty="0"/>
              <a:t>) </a:t>
            </a:r>
            <a:r>
              <a:rPr lang="en-US" altLang="zh-CN" sz="900" dirty="0" err="1"/>
              <a:t>const</a:t>
            </a:r>
            <a:r>
              <a:rPr lang="en-US" altLang="zh-CN" sz="900" dirty="0"/>
              <a:t>;</a:t>
            </a:r>
            <a:endParaRPr lang="en-US" altLang="zh-CN" sz="900" dirty="0"/>
          </a:p>
          <a:p>
            <a:pPr marL="128270" indent="-128270">
              <a:buFont typeface="Wingdings" panose="05000000000000000000" pitchFamily="2" charset="2"/>
              <a:buChar char="l"/>
            </a:pPr>
            <a:r>
              <a:rPr lang="en-US" altLang="zh-CN" sz="900" dirty="0"/>
              <a:t>bool test(</a:t>
            </a:r>
            <a:r>
              <a:rPr lang="en-US" altLang="zh-CN" sz="900" dirty="0" err="1"/>
              <a:t>size_t</a:t>
            </a:r>
            <a:r>
              <a:rPr lang="en-US" altLang="zh-CN" sz="900" dirty="0"/>
              <a:t> </a:t>
            </a:r>
            <a:r>
              <a:rPr lang="en-US" altLang="zh-CN" sz="900" dirty="0" err="1"/>
              <a:t>pos</a:t>
            </a:r>
            <a:r>
              <a:rPr lang="en-US" altLang="zh-CN" sz="900" dirty="0"/>
              <a:t>) </a:t>
            </a:r>
            <a:r>
              <a:rPr lang="en-US" altLang="zh-CN" sz="900" dirty="0" err="1"/>
              <a:t>const</a:t>
            </a:r>
            <a:r>
              <a:rPr lang="en-US" altLang="zh-CN" sz="900" dirty="0"/>
              <a:t>;  //</a:t>
            </a:r>
            <a:r>
              <a:rPr lang="zh-CN" altLang="en-US" sz="900" dirty="0"/>
              <a:t>测试第 </a:t>
            </a:r>
            <a:r>
              <a:rPr lang="en-US" altLang="zh-CN" sz="900" dirty="0" err="1"/>
              <a:t>pos</a:t>
            </a:r>
            <a:r>
              <a:rPr lang="en-US" altLang="zh-CN" sz="900" dirty="0"/>
              <a:t> </a:t>
            </a:r>
            <a:r>
              <a:rPr lang="zh-CN" altLang="en-US" sz="900" dirty="0"/>
              <a:t>位是否为 </a:t>
            </a:r>
            <a:r>
              <a:rPr lang="en-US" altLang="zh-CN" sz="900" dirty="0"/>
              <a:t>1</a:t>
            </a:r>
            <a:endParaRPr lang="en-US" altLang="zh-CN" sz="900" dirty="0"/>
          </a:p>
          <a:p>
            <a:pPr marL="128270" indent="-128270">
              <a:buFont typeface="Wingdings" panose="05000000000000000000" pitchFamily="2" charset="2"/>
              <a:buChar char="l"/>
            </a:pPr>
            <a:r>
              <a:rPr lang="en-US" altLang="zh-CN" sz="900" dirty="0"/>
              <a:t>bool any() </a:t>
            </a:r>
            <a:r>
              <a:rPr lang="en-US" altLang="zh-CN" sz="900" dirty="0" err="1"/>
              <a:t>const</a:t>
            </a:r>
            <a:r>
              <a:rPr lang="en-US" altLang="zh-CN" sz="900" dirty="0"/>
              <a:t>;  //</a:t>
            </a:r>
            <a:r>
              <a:rPr lang="zh-CN" altLang="en-US" sz="900" dirty="0"/>
              <a:t>判断是否有某位为</a:t>
            </a:r>
            <a:r>
              <a:rPr lang="en-US" altLang="zh-CN" sz="900" dirty="0"/>
              <a:t>1</a:t>
            </a:r>
            <a:endParaRPr lang="en-US" altLang="zh-CN" sz="900" dirty="0"/>
          </a:p>
          <a:p>
            <a:pPr marL="128270" indent="-128270">
              <a:buFont typeface="Wingdings" panose="05000000000000000000" pitchFamily="2" charset="2"/>
              <a:buChar char="l"/>
            </a:pPr>
            <a:r>
              <a:rPr lang="en-US" altLang="zh-CN" sz="900" dirty="0"/>
              <a:t>bool none() </a:t>
            </a:r>
            <a:r>
              <a:rPr lang="en-US" altLang="zh-CN" sz="900" dirty="0" err="1"/>
              <a:t>const</a:t>
            </a:r>
            <a:r>
              <a:rPr lang="en-US" altLang="zh-CN" sz="900" dirty="0"/>
              <a:t>;  //</a:t>
            </a:r>
            <a:r>
              <a:rPr lang="zh-CN" altLang="en-US" sz="900" dirty="0"/>
              <a:t>判断是否全部为</a:t>
            </a:r>
            <a:r>
              <a:rPr lang="en-US" altLang="zh-CN" sz="900" dirty="0"/>
              <a:t>0</a:t>
            </a:r>
            <a:endParaRPr lang="en-US" altLang="zh-CN" sz="900" dirty="0"/>
          </a:p>
          <a:p>
            <a:pPr marL="128270" indent="-128270">
              <a:buFont typeface="Wingdings" panose="05000000000000000000" pitchFamily="2" charset="2"/>
              <a:buChar char="l"/>
            </a:pPr>
            <a:r>
              <a:rPr lang="en-US" altLang="zh-CN" sz="900" dirty="0" err="1"/>
              <a:t>bitset</a:t>
            </a:r>
            <a:r>
              <a:rPr lang="en-US" altLang="zh-CN" sz="900" dirty="0"/>
              <a:t> &lt;N&gt; operator &lt;&lt; (</a:t>
            </a:r>
            <a:r>
              <a:rPr lang="en-US" altLang="zh-CN" sz="900" dirty="0" err="1"/>
              <a:t>size_t</a:t>
            </a:r>
            <a:r>
              <a:rPr lang="en-US" altLang="zh-CN" sz="900" dirty="0"/>
              <a:t> </a:t>
            </a:r>
            <a:r>
              <a:rPr lang="en-US" altLang="zh-CN" sz="900" dirty="0" err="1"/>
              <a:t>pos</a:t>
            </a:r>
            <a:r>
              <a:rPr lang="en-US" altLang="zh-CN" sz="900" dirty="0"/>
              <a:t>) </a:t>
            </a:r>
            <a:r>
              <a:rPr lang="en-US" altLang="zh-CN" sz="900" dirty="0" err="1"/>
              <a:t>const</a:t>
            </a:r>
            <a:r>
              <a:rPr lang="en-US" altLang="zh-CN" sz="900" dirty="0"/>
              <a:t>;  //</a:t>
            </a:r>
            <a:r>
              <a:rPr lang="zh-CN" altLang="en-US" sz="900" dirty="0"/>
              <a:t>返回左移 </a:t>
            </a:r>
            <a:r>
              <a:rPr lang="en-US" altLang="zh-CN" sz="900" dirty="0" err="1"/>
              <a:t>pos</a:t>
            </a:r>
            <a:r>
              <a:rPr lang="en-US" altLang="zh-CN" sz="900" dirty="0"/>
              <a:t> </a:t>
            </a:r>
            <a:r>
              <a:rPr lang="zh-CN" altLang="en-US" sz="900" dirty="0"/>
              <a:t>位后的结果</a:t>
            </a:r>
            <a:endParaRPr lang="zh-CN" altLang="en-US" sz="900" dirty="0"/>
          </a:p>
          <a:p>
            <a:pPr marL="128270" indent="-128270">
              <a:buFont typeface="Wingdings" panose="05000000000000000000" pitchFamily="2" charset="2"/>
              <a:buChar char="l"/>
            </a:pPr>
            <a:r>
              <a:rPr lang="en-US" altLang="zh-CN" sz="900" dirty="0" err="1"/>
              <a:t>bitset</a:t>
            </a:r>
            <a:r>
              <a:rPr lang="en-US" altLang="zh-CN" sz="900" dirty="0"/>
              <a:t> &lt;N&gt; operator &gt;&gt; (</a:t>
            </a:r>
            <a:r>
              <a:rPr lang="en-US" altLang="zh-CN" sz="900" dirty="0" err="1"/>
              <a:t>size_t</a:t>
            </a:r>
            <a:r>
              <a:rPr lang="en-US" altLang="zh-CN" sz="900" dirty="0"/>
              <a:t> </a:t>
            </a:r>
            <a:r>
              <a:rPr lang="en-US" altLang="zh-CN" sz="900" dirty="0" err="1"/>
              <a:t>pos</a:t>
            </a:r>
            <a:r>
              <a:rPr lang="en-US" altLang="zh-CN" sz="900" dirty="0"/>
              <a:t>) </a:t>
            </a:r>
            <a:r>
              <a:rPr lang="en-US" altLang="zh-CN" sz="900" dirty="0" err="1"/>
              <a:t>const</a:t>
            </a:r>
            <a:r>
              <a:rPr lang="en-US" altLang="zh-CN" sz="900" dirty="0"/>
              <a:t>;  //</a:t>
            </a:r>
            <a:r>
              <a:rPr lang="zh-CN" altLang="en-US" sz="900" dirty="0"/>
              <a:t>返回右移 </a:t>
            </a:r>
            <a:r>
              <a:rPr lang="en-US" altLang="zh-CN" sz="900" dirty="0" err="1"/>
              <a:t>pos</a:t>
            </a:r>
            <a:r>
              <a:rPr lang="en-US" altLang="zh-CN" sz="900" dirty="0"/>
              <a:t> </a:t>
            </a:r>
            <a:r>
              <a:rPr lang="zh-CN" altLang="en-US" sz="900" dirty="0"/>
              <a:t>位后的结果</a:t>
            </a:r>
            <a:endParaRPr lang="zh-CN" altLang="en-US" sz="900" dirty="0"/>
          </a:p>
          <a:p>
            <a:pPr marL="128270" indent="-128270">
              <a:buFont typeface="Wingdings" panose="05000000000000000000" pitchFamily="2" charset="2"/>
              <a:buChar char="l"/>
            </a:pPr>
            <a:r>
              <a:rPr lang="en-US" altLang="zh-CN" sz="900" dirty="0" err="1"/>
              <a:t>bitset</a:t>
            </a:r>
            <a:r>
              <a:rPr lang="en-US" altLang="zh-CN" sz="900" dirty="0"/>
              <a:t> &lt;N&gt; operator ~ ();  //</a:t>
            </a:r>
            <a:r>
              <a:rPr lang="zh-CN" altLang="en-US" sz="900" dirty="0"/>
              <a:t>返回取反后的结果</a:t>
            </a:r>
            <a:endParaRPr lang="zh-CN" altLang="en-US" sz="900" dirty="0"/>
          </a:p>
          <a:p>
            <a:pPr marL="128270" indent="-128270">
              <a:buFont typeface="Wingdings" panose="05000000000000000000" pitchFamily="2" charset="2"/>
              <a:buChar char="l"/>
            </a:pPr>
            <a:r>
              <a:rPr lang="en-US" altLang="zh-CN" sz="900" dirty="0" err="1"/>
              <a:t>bitset</a:t>
            </a:r>
            <a:r>
              <a:rPr lang="en-US" altLang="zh-CN" sz="900" dirty="0"/>
              <a:t> &lt;N&gt; operator &amp; (</a:t>
            </a:r>
            <a:r>
              <a:rPr lang="en-US" altLang="zh-CN" sz="900" dirty="0" err="1"/>
              <a:t>const</a:t>
            </a:r>
            <a:r>
              <a:rPr lang="en-US" altLang="zh-CN" sz="900" dirty="0"/>
              <a:t> </a:t>
            </a:r>
            <a:r>
              <a:rPr lang="en-US" altLang="zh-CN" sz="900" dirty="0" err="1"/>
              <a:t>bitset</a:t>
            </a:r>
            <a:r>
              <a:rPr lang="en-US" altLang="zh-CN" sz="900" dirty="0"/>
              <a:t> &lt;N&gt; &amp; </a:t>
            </a:r>
            <a:r>
              <a:rPr lang="en-US" altLang="zh-CN" sz="900" dirty="0" err="1"/>
              <a:t>rhs</a:t>
            </a:r>
            <a:r>
              <a:rPr lang="en-US" altLang="zh-CN" sz="900" dirty="0"/>
              <a:t>) </a:t>
            </a:r>
            <a:r>
              <a:rPr lang="en-US" altLang="zh-CN" sz="900" dirty="0" err="1"/>
              <a:t>const</a:t>
            </a:r>
            <a:r>
              <a:rPr lang="en-US" altLang="zh-CN" sz="900" dirty="0"/>
              <a:t>;  //</a:t>
            </a:r>
            <a:r>
              <a:rPr lang="zh-CN" altLang="en-US" sz="900" dirty="0"/>
              <a:t>返回和另一个 </a:t>
            </a:r>
            <a:r>
              <a:rPr lang="en-US" altLang="zh-CN" sz="900" dirty="0" err="1"/>
              <a:t>bitset</a:t>
            </a:r>
            <a:r>
              <a:rPr lang="en-US" altLang="zh-CN" sz="900" dirty="0"/>
              <a:t> </a:t>
            </a:r>
            <a:r>
              <a:rPr lang="zh-CN" altLang="en-US" sz="900" dirty="0"/>
              <a:t>对象 </a:t>
            </a:r>
            <a:r>
              <a:rPr lang="en-US" altLang="zh-CN" sz="900" dirty="0" err="1"/>
              <a:t>rhs</a:t>
            </a:r>
            <a:r>
              <a:rPr lang="en-US" altLang="zh-CN" sz="900" dirty="0"/>
              <a:t> </a:t>
            </a:r>
            <a:r>
              <a:rPr lang="zh-CN" altLang="en-US" sz="900" dirty="0"/>
              <a:t>进行与运算的结果</a:t>
            </a:r>
            <a:endParaRPr lang="zh-CN" altLang="en-US" sz="900" dirty="0"/>
          </a:p>
          <a:p>
            <a:pPr marL="128270" indent="-128270">
              <a:buFont typeface="Wingdings" panose="05000000000000000000" pitchFamily="2" charset="2"/>
              <a:buChar char="l"/>
            </a:pPr>
            <a:r>
              <a:rPr lang="en-US" altLang="zh-CN" sz="900" dirty="0" err="1"/>
              <a:t>bitset</a:t>
            </a:r>
            <a:r>
              <a:rPr lang="en-US" altLang="zh-CN" sz="900" dirty="0"/>
              <a:t> &lt;N&gt; operator | (</a:t>
            </a:r>
            <a:r>
              <a:rPr lang="en-US" altLang="zh-CN" sz="900" dirty="0" err="1"/>
              <a:t>const</a:t>
            </a:r>
            <a:r>
              <a:rPr lang="en-US" altLang="zh-CN" sz="900" dirty="0"/>
              <a:t> </a:t>
            </a:r>
            <a:r>
              <a:rPr lang="en-US" altLang="zh-CN" sz="900" dirty="0" err="1"/>
              <a:t>bitset</a:t>
            </a:r>
            <a:r>
              <a:rPr lang="en-US" altLang="zh-CN" sz="900" dirty="0"/>
              <a:t> &lt;N&gt; &amp; </a:t>
            </a:r>
            <a:r>
              <a:rPr lang="en-US" altLang="zh-CN" sz="900" dirty="0" err="1"/>
              <a:t>rhs</a:t>
            </a:r>
            <a:r>
              <a:rPr lang="en-US" altLang="zh-CN" sz="900" dirty="0"/>
              <a:t>) </a:t>
            </a:r>
            <a:r>
              <a:rPr lang="en-US" altLang="zh-CN" sz="900" dirty="0" err="1"/>
              <a:t>const</a:t>
            </a:r>
            <a:r>
              <a:rPr lang="en-US" altLang="zh-CN" sz="900" dirty="0"/>
              <a:t>;  //</a:t>
            </a:r>
            <a:r>
              <a:rPr lang="zh-CN" altLang="en-US" sz="900" dirty="0"/>
              <a:t>返回和另一个 </a:t>
            </a:r>
            <a:r>
              <a:rPr lang="en-US" altLang="zh-CN" sz="900" dirty="0" err="1"/>
              <a:t>bitset</a:t>
            </a:r>
            <a:r>
              <a:rPr lang="en-US" altLang="zh-CN" sz="900" dirty="0"/>
              <a:t> </a:t>
            </a:r>
            <a:r>
              <a:rPr lang="zh-CN" altLang="en-US" sz="900" dirty="0"/>
              <a:t>对象 </a:t>
            </a:r>
            <a:r>
              <a:rPr lang="en-US" altLang="zh-CN" sz="900" dirty="0" err="1"/>
              <a:t>rhs</a:t>
            </a:r>
            <a:r>
              <a:rPr lang="en-US" altLang="zh-CN" sz="900" dirty="0"/>
              <a:t> </a:t>
            </a:r>
            <a:r>
              <a:rPr lang="zh-CN" altLang="en-US" sz="900" dirty="0"/>
              <a:t>进行或运算的结果</a:t>
            </a:r>
            <a:endParaRPr lang="zh-CN" altLang="en-US" sz="900" dirty="0"/>
          </a:p>
          <a:p>
            <a:pPr marL="128270" indent="-128270">
              <a:buFont typeface="Wingdings" panose="05000000000000000000" pitchFamily="2" charset="2"/>
              <a:buChar char="l"/>
            </a:pPr>
            <a:r>
              <a:rPr lang="en-US" altLang="zh-CN" sz="900" dirty="0" err="1"/>
              <a:t>bitset</a:t>
            </a:r>
            <a:r>
              <a:rPr lang="en-US" altLang="zh-CN" sz="900" dirty="0"/>
              <a:t> &lt;N&gt; operator ^ (</a:t>
            </a:r>
            <a:r>
              <a:rPr lang="en-US" altLang="zh-CN" sz="900" dirty="0" err="1"/>
              <a:t>const</a:t>
            </a:r>
            <a:r>
              <a:rPr lang="en-US" altLang="zh-CN" sz="900" dirty="0"/>
              <a:t> </a:t>
            </a:r>
            <a:r>
              <a:rPr lang="en-US" altLang="zh-CN" sz="900" dirty="0" err="1"/>
              <a:t>bitset</a:t>
            </a:r>
            <a:r>
              <a:rPr lang="en-US" altLang="zh-CN" sz="900" dirty="0"/>
              <a:t> &lt;N&gt; &amp; </a:t>
            </a:r>
            <a:r>
              <a:rPr lang="en-US" altLang="zh-CN" sz="900" dirty="0" err="1"/>
              <a:t>rhs</a:t>
            </a:r>
            <a:r>
              <a:rPr lang="en-US" altLang="zh-CN" sz="900" dirty="0"/>
              <a:t>) </a:t>
            </a:r>
            <a:r>
              <a:rPr lang="en-US" altLang="zh-CN" sz="900" dirty="0" err="1"/>
              <a:t>const</a:t>
            </a:r>
            <a:r>
              <a:rPr lang="en-US" altLang="zh-CN" sz="900" dirty="0"/>
              <a:t>;  //</a:t>
            </a:r>
            <a:r>
              <a:rPr lang="zh-CN" altLang="en-US" sz="900" dirty="0"/>
              <a:t>返回和另一个 </a:t>
            </a:r>
            <a:r>
              <a:rPr lang="en-US" altLang="zh-CN" sz="900" dirty="0" err="1"/>
              <a:t>bitset</a:t>
            </a:r>
            <a:r>
              <a:rPr lang="en-US" altLang="zh-CN" sz="900" dirty="0"/>
              <a:t> </a:t>
            </a:r>
            <a:r>
              <a:rPr lang="zh-CN" altLang="en-US" sz="900" dirty="0"/>
              <a:t>对象 </a:t>
            </a:r>
            <a:r>
              <a:rPr lang="en-US" altLang="zh-CN" sz="900" dirty="0" err="1"/>
              <a:t>rhs</a:t>
            </a:r>
            <a:r>
              <a:rPr lang="en-US" altLang="zh-CN" sz="900" dirty="0"/>
              <a:t> </a:t>
            </a:r>
            <a:r>
              <a:rPr lang="zh-CN" altLang="en-US" sz="900" dirty="0"/>
              <a:t>进行异或运算的结果</a:t>
            </a:r>
            <a:endParaRPr lang="zh-CN" altLang="en-US" sz="900" dirty="0"/>
          </a:p>
          <a:p>
            <a:br>
              <a:rPr lang="zh-CN" altLang="en-US" sz="900" dirty="0"/>
            </a:br>
            <a:endParaRPr lang="zh-CN" altLang="en-US" sz="9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par>
                          <p:cTn id="9" fill="hold">
                            <p:stCondLst>
                              <p:cond delay="500"/>
                            </p:stCondLst>
                            <p:childTnLst>
                              <p:par>
                                <p:cTn id="10" presetID="45" presetClass="entr" presetSubtype="0" fill="hold" grpId="0" nodeType="afterEffect">
                                  <p:stCondLst>
                                    <p:cond delay="0"/>
                                  </p:stCondLst>
                                  <p:iterate type="lt">
                                    <p:tmPct val="10000"/>
                                  </p:iterate>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ppt_w</p:attrName>
                                        </p:attrNameLst>
                                      </p:cBhvr>
                                      <p:tavLst>
                                        <p:tav tm="0" fmla="#ppt_w*sin(2.5*pi*$)">
                                          <p:val>
                                            <p:fltVal val="0"/>
                                          </p:val>
                                        </p:tav>
                                        <p:tav tm="100000">
                                          <p:val>
                                            <p:fltVal val="1"/>
                                          </p:val>
                                        </p:tav>
                                      </p:tavLst>
                                    </p:anim>
                                    <p:anim calcmode="lin" valueType="num">
                                      <p:cBhvr>
                                        <p:cTn id="14" dur="1000" fill="hold"/>
                                        <p:tgtEl>
                                          <p:spTgt spid="12"/>
                                        </p:tgtEl>
                                        <p:attrNameLst>
                                          <p:attrName>ppt_h</p:attrName>
                                        </p:attrNameLst>
                                      </p:cBhvr>
                                      <p:tavLst>
                                        <p:tav tm="0">
                                          <p:val>
                                            <p:strVal val="#ppt_h"/>
                                          </p:val>
                                        </p:tav>
                                        <p:tav tm="100000">
                                          <p:val>
                                            <p:strVal val="#ppt_h"/>
                                          </p:val>
                                        </p:tav>
                                      </p:tavLst>
                                    </p:anim>
                                  </p:childTnLst>
                                </p:cTn>
                              </p:par>
                            </p:childTnLst>
                          </p:cTn>
                        </p:par>
                        <p:par>
                          <p:cTn id="15" fill="hold">
                            <p:stCondLst>
                              <p:cond delay="2400"/>
                            </p:stCondLst>
                            <p:childTnLst>
                              <p:par>
                                <p:cTn id="16" presetID="26" presetClass="emph" presetSubtype="0" fill="hold" grpId="1" nodeType="afterEffect">
                                  <p:stCondLst>
                                    <p:cond delay="0"/>
                                  </p:stCondLst>
                                  <p:iterate type="lt">
                                    <p:tmPct val="0"/>
                                  </p:iterate>
                                  <p:childTnLst>
                                    <p:animEffect transition="out" filter="fade">
                                      <p:cBhvr>
                                        <p:cTn id="17" dur="500" tmFilter="0, 0; .2, .5; .8, .5; 1, 0"/>
                                        <p:tgtEl>
                                          <p:spTgt spid="12"/>
                                        </p:tgtEl>
                                      </p:cBhvr>
                                    </p:animEffect>
                                    <p:animScale>
                                      <p:cBhvr>
                                        <p:cTn id="18"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build="p"/>
      <p:bldP spid="12" grpId="0"/>
      <p:bldP spid="12" grpId="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74944" y="538046"/>
            <a:ext cx="8433755" cy="34280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900" b="0" dirty="0"/>
              <a:t>#include &lt;</a:t>
            </a:r>
            <a:r>
              <a:rPr lang="en-US" altLang="zh-CN" sz="900" b="0" dirty="0" err="1"/>
              <a:t>iostream</a:t>
            </a:r>
            <a:r>
              <a:rPr lang="en-US" altLang="zh-CN" sz="900" b="0" dirty="0"/>
              <a:t>&gt;</a:t>
            </a:r>
            <a:endParaRPr lang="en-US" altLang="zh-CN" sz="900" b="0" dirty="0"/>
          </a:p>
          <a:p>
            <a:pPr marL="0" indent="0">
              <a:buNone/>
            </a:pPr>
            <a:r>
              <a:rPr lang="en-US" altLang="zh-CN" sz="900" b="0" dirty="0"/>
              <a:t>#include &lt;</a:t>
            </a:r>
            <a:r>
              <a:rPr lang="en-US" altLang="zh-CN" sz="900" b="0" dirty="0" err="1"/>
              <a:t>bitset</a:t>
            </a:r>
            <a:r>
              <a:rPr lang="en-US" altLang="zh-CN" sz="900" b="0" dirty="0"/>
              <a:t>&gt;</a:t>
            </a:r>
            <a:endParaRPr lang="en-US" altLang="zh-CN" sz="900" b="0" dirty="0"/>
          </a:p>
          <a:p>
            <a:pPr marL="0" indent="0">
              <a:buNone/>
            </a:pPr>
            <a:r>
              <a:rPr lang="en-US" altLang="zh-CN" sz="900" b="0" dirty="0"/>
              <a:t>#include &lt;string&gt;</a:t>
            </a:r>
            <a:endParaRPr lang="en-US" altLang="zh-CN" sz="900" b="0" dirty="0"/>
          </a:p>
          <a:p>
            <a:pPr marL="0" indent="0">
              <a:buNone/>
            </a:pPr>
            <a:r>
              <a:rPr lang="en-US" altLang="zh-CN" sz="900" dirty="0"/>
              <a:t>u</a:t>
            </a:r>
            <a:r>
              <a:rPr lang="en-US" altLang="zh-CN" sz="900" dirty="0">
                <a:hlinkClick r:id="rId1"/>
              </a:rPr>
              <a:t>sin</a:t>
            </a:r>
            <a:r>
              <a:rPr lang="en-US" altLang="zh-CN" sz="900" dirty="0"/>
              <a:t>g</a:t>
            </a:r>
            <a:r>
              <a:rPr lang="en-US" altLang="zh-CN" sz="900" b="0" dirty="0"/>
              <a:t> </a:t>
            </a:r>
            <a:r>
              <a:rPr lang="en-US" altLang="zh-CN" sz="900" dirty="0"/>
              <a:t>namespace</a:t>
            </a:r>
            <a:r>
              <a:rPr lang="en-US" altLang="zh-CN" sz="900" b="0" dirty="0"/>
              <a:t> </a:t>
            </a:r>
            <a:r>
              <a:rPr lang="en-US" altLang="zh-CN" sz="900" b="0" dirty="0" err="1"/>
              <a:t>std</a:t>
            </a:r>
            <a:r>
              <a:rPr lang="en-US" altLang="zh-CN" sz="900" b="0" dirty="0"/>
              <a:t>;</a:t>
            </a:r>
            <a:endParaRPr lang="en-US" altLang="zh-CN" sz="900" b="0" dirty="0"/>
          </a:p>
          <a:p>
            <a:pPr marL="0" indent="0">
              <a:buNone/>
            </a:pPr>
            <a:r>
              <a:rPr lang="en-US" altLang="zh-CN" sz="900" b="0" dirty="0" err="1"/>
              <a:t>int</a:t>
            </a:r>
            <a:r>
              <a:rPr lang="en-US" altLang="zh-CN" sz="900" b="0" dirty="0"/>
              <a:t> main()</a:t>
            </a:r>
            <a:endParaRPr lang="en-US" altLang="zh-CN" sz="900" b="0" dirty="0"/>
          </a:p>
          <a:p>
            <a:pPr marL="0" indent="0">
              <a:buNone/>
            </a:pPr>
            <a:r>
              <a:rPr lang="en-US" altLang="zh-CN" sz="900" b="0" dirty="0"/>
              <a:t>{</a:t>
            </a:r>
            <a:endParaRPr lang="en-US" altLang="zh-CN" sz="900" b="0" dirty="0"/>
          </a:p>
          <a:p>
            <a:pPr marL="0" indent="0">
              <a:buNone/>
            </a:pPr>
            <a:r>
              <a:rPr lang="en-US" altLang="zh-CN" sz="900" b="0" dirty="0" err="1"/>
              <a:t>bitset</a:t>
            </a:r>
            <a:r>
              <a:rPr lang="en-US" altLang="zh-CN" sz="900" b="0" dirty="0"/>
              <a:t>&lt;7&gt; bst1;</a:t>
            </a:r>
            <a:endParaRPr lang="en-US" altLang="zh-CN" sz="900" b="0" dirty="0"/>
          </a:p>
          <a:p>
            <a:pPr marL="0" indent="0">
              <a:buNone/>
            </a:pPr>
            <a:r>
              <a:rPr lang="en-US" altLang="zh-CN" sz="900" b="0" dirty="0" err="1"/>
              <a:t>bitset</a:t>
            </a:r>
            <a:r>
              <a:rPr lang="en-US" altLang="zh-CN" sz="900" b="0" dirty="0"/>
              <a:t>&lt;7&gt; bst2;</a:t>
            </a:r>
            <a:endParaRPr lang="en-US" altLang="zh-CN" sz="900" b="0" dirty="0"/>
          </a:p>
          <a:p>
            <a:pPr marL="0" indent="0">
              <a:buNone/>
            </a:pPr>
            <a:r>
              <a:rPr lang="en-US" altLang="zh-CN" sz="900" b="0" dirty="0" err="1"/>
              <a:t>cout</a:t>
            </a:r>
            <a:r>
              <a:rPr lang="en-US" altLang="zh-CN" sz="900" b="0" dirty="0"/>
              <a:t> &lt;&lt; "1) " &lt;&lt; bst1 &lt;&lt; </a:t>
            </a:r>
            <a:r>
              <a:rPr lang="en-US" altLang="zh-CN" sz="900" b="0" dirty="0" err="1"/>
              <a:t>endl</a:t>
            </a:r>
            <a:r>
              <a:rPr lang="en-US" altLang="zh-CN" sz="900" b="0" dirty="0"/>
              <a:t>; //</a:t>
            </a:r>
            <a:r>
              <a:rPr lang="zh-CN" altLang="en-US" sz="900" b="0" dirty="0"/>
              <a:t>输出 </a:t>
            </a:r>
            <a:r>
              <a:rPr lang="en-US" altLang="zh-CN" sz="900" b="0" dirty="0"/>
              <a:t>1) 0000000</a:t>
            </a:r>
            <a:endParaRPr lang="zh-CN" altLang="en-US" sz="900" b="0" dirty="0"/>
          </a:p>
          <a:p>
            <a:pPr marL="0" indent="0">
              <a:buNone/>
            </a:pPr>
            <a:r>
              <a:rPr lang="en-US" altLang="zh-CN" sz="900" b="0" dirty="0"/>
              <a:t>bst1.set(0,1);//</a:t>
            </a:r>
            <a:r>
              <a:rPr lang="zh-CN" altLang="en-US" sz="900" b="0" dirty="0"/>
              <a:t>将第</a:t>
            </a:r>
            <a:r>
              <a:rPr lang="en-US" altLang="zh-CN" sz="900" b="0" dirty="0"/>
              <a:t>0</a:t>
            </a:r>
            <a:r>
              <a:rPr lang="zh-CN" altLang="en-US" sz="900" b="0" dirty="0"/>
              <a:t>位变成</a:t>
            </a:r>
            <a:r>
              <a:rPr lang="en-US" altLang="zh-CN" sz="900" b="0" dirty="0"/>
              <a:t>1</a:t>
            </a:r>
            <a:r>
              <a:rPr lang="zh-CN" altLang="en-US" sz="900" b="0" dirty="0"/>
              <a:t>，</a:t>
            </a:r>
            <a:r>
              <a:rPr lang="en-US" altLang="zh-CN" sz="900" b="0" dirty="0"/>
              <a:t>bst1</a:t>
            </a:r>
            <a:r>
              <a:rPr lang="zh-CN" altLang="en-US" sz="900" b="0" dirty="0"/>
              <a:t>变为 </a:t>
            </a:r>
            <a:r>
              <a:rPr lang="en-US" altLang="zh-CN" sz="900" b="0" dirty="0"/>
              <a:t>0000001</a:t>
            </a:r>
            <a:endParaRPr lang="zh-CN" altLang="en-US" sz="900" b="0" dirty="0"/>
          </a:p>
          <a:p>
            <a:pPr marL="0" indent="0">
              <a:buNone/>
            </a:pPr>
            <a:r>
              <a:rPr lang="en-US" altLang="zh-CN" sz="900" b="0" dirty="0" err="1"/>
              <a:t>cout</a:t>
            </a:r>
            <a:r>
              <a:rPr lang="en-US" altLang="zh-CN" sz="900" b="0" dirty="0"/>
              <a:t> &lt;&lt; "2) " &lt;&lt; bst1 &lt;&lt; </a:t>
            </a:r>
            <a:r>
              <a:rPr lang="en-US" altLang="zh-CN" sz="900" b="0" dirty="0" err="1"/>
              <a:t>endl</a:t>
            </a:r>
            <a:r>
              <a:rPr lang="en-US" altLang="zh-CN" sz="900" b="0" dirty="0"/>
              <a:t>; //</a:t>
            </a:r>
            <a:r>
              <a:rPr lang="zh-CN" altLang="en-US" sz="900" b="0" dirty="0"/>
              <a:t>输出 </a:t>
            </a:r>
            <a:r>
              <a:rPr lang="en-US" altLang="zh-CN" sz="900" b="0" dirty="0"/>
              <a:t>2) 0000001</a:t>
            </a:r>
            <a:endParaRPr lang="zh-CN" altLang="en-US" sz="900" b="0" dirty="0"/>
          </a:p>
          <a:p>
            <a:pPr marL="0" indent="0">
              <a:buNone/>
            </a:pPr>
            <a:r>
              <a:rPr lang="en-US" altLang="zh-CN" sz="900" b="0" dirty="0"/>
              <a:t>bst1 &lt;&lt;= 4; //</a:t>
            </a:r>
            <a:r>
              <a:rPr lang="zh-CN" altLang="en-US" sz="900" b="0" dirty="0"/>
              <a:t>左移</a:t>
            </a:r>
            <a:r>
              <a:rPr lang="en-US" altLang="zh-CN" sz="900" b="0" dirty="0"/>
              <a:t>4</a:t>
            </a:r>
            <a:r>
              <a:rPr lang="zh-CN" altLang="en-US" sz="900" b="0" dirty="0"/>
              <a:t>位，变为 </a:t>
            </a:r>
            <a:r>
              <a:rPr lang="en-US" altLang="zh-CN" sz="900" b="0" dirty="0"/>
              <a:t>0010000</a:t>
            </a:r>
            <a:endParaRPr lang="zh-CN" altLang="en-US" sz="900" b="0" dirty="0"/>
          </a:p>
          <a:p>
            <a:pPr marL="0" indent="0">
              <a:buNone/>
            </a:pPr>
            <a:r>
              <a:rPr lang="en-US" altLang="zh-CN" sz="900" b="0" dirty="0" err="1"/>
              <a:t>cout</a:t>
            </a:r>
            <a:r>
              <a:rPr lang="en-US" altLang="zh-CN" sz="900" b="0" dirty="0"/>
              <a:t> &lt;&lt; "3) " &lt;&lt; bst1 &lt;&lt; </a:t>
            </a:r>
            <a:r>
              <a:rPr lang="en-US" altLang="zh-CN" sz="900" b="0" dirty="0" err="1"/>
              <a:t>endl</a:t>
            </a:r>
            <a:r>
              <a:rPr lang="en-US" altLang="zh-CN" sz="900" b="0" dirty="0"/>
              <a:t>; //</a:t>
            </a:r>
            <a:r>
              <a:rPr lang="zh-CN" altLang="en-US" sz="900" b="0" dirty="0"/>
              <a:t>输出 </a:t>
            </a:r>
            <a:r>
              <a:rPr lang="en-US" altLang="zh-CN" sz="900" b="0" dirty="0"/>
              <a:t>3) 0010000</a:t>
            </a:r>
            <a:endParaRPr lang="zh-CN" altLang="en-US" sz="900" b="0" dirty="0"/>
          </a:p>
          <a:p>
            <a:pPr marL="0" indent="0">
              <a:buNone/>
            </a:pPr>
            <a:r>
              <a:rPr lang="en-US" altLang="zh-CN" sz="900" b="0" dirty="0"/>
              <a:t>bst2.set(2);//</a:t>
            </a:r>
            <a:r>
              <a:rPr lang="zh-CN" altLang="en-US" sz="900" b="0" dirty="0"/>
              <a:t>第二位设置为</a:t>
            </a:r>
            <a:r>
              <a:rPr lang="en-US" altLang="zh-CN" sz="900" b="0" dirty="0"/>
              <a:t>1</a:t>
            </a:r>
            <a:r>
              <a:rPr lang="zh-CN" altLang="en-US" sz="900" b="0" dirty="0"/>
              <a:t>，</a:t>
            </a:r>
            <a:r>
              <a:rPr lang="en-US" altLang="zh-CN" sz="900" b="0" dirty="0"/>
              <a:t>bst2</a:t>
            </a:r>
            <a:r>
              <a:rPr lang="zh-CN" altLang="en-US" sz="900" b="0" dirty="0"/>
              <a:t>变成 </a:t>
            </a:r>
            <a:r>
              <a:rPr lang="en-US" altLang="zh-CN" sz="900" b="0" dirty="0"/>
              <a:t>0000100</a:t>
            </a:r>
            <a:endParaRPr lang="zh-CN" altLang="en-US" sz="900" b="0" dirty="0"/>
          </a:p>
          <a:p>
            <a:pPr marL="0" indent="0">
              <a:buNone/>
            </a:pPr>
            <a:r>
              <a:rPr lang="en-US" altLang="zh-CN" sz="900" b="0" dirty="0"/>
              <a:t>bst2 |=bst1; // bst2</a:t>
            </a:r>
            <a:r>
              <a:rPr lang="zh-CN" altLang="en-US" sz="900" b="0" dirty="0"/>
              <a:t>变成 </a:t>
            </a:r>
            <a:r>
              <a:rPr lang="en-US" altLang="zh-CN" sz="900" b="0" dirty="0"/>
              <a:t>0010100</a:t>
            </a:r>
            <a:endParaRPr lang="zh-CN" altLang="en-US" sz="900" b="0" dirty="0"/>
          </a:p>
          <a:p>
            <a:pPr marL="0" indent="0">
              <a:buNone/>
            </a:pPr>
            <a:r>
              <a:rPr lang="en-US" altLang="zh-CN" sz="900" b="0" dirty="0" err="1"/>
              <a:t>cout</a:t>
            </a:r>
            <a:r>
              <a:rPr lang="en-US" altLang="zh-CN" sz="900" b="0" dirty="0"/>
              <a:t> &lt;&lt; "4) " &lt;&lt; bst2 &lt;&lt; </a:t>
            </a:r>
            <a:r>
              <a:rPr lang="en-US" altLang="zh-CN" sz="900" b="0" dirty="0" err="1"/>
              <a:t>endl</a:t>
            </a:r>
            <a:r>
              <a:rPr lang="en-US" altLang="zh-CN" sz="900" b="0" dirty="0"/>
              <a:t>; //</a:t>
            </a:r>
            <a:r>
              <a:rPr lang="zh-CN" altLang="en-US" sz="900" b="0" dirty="0"/>
              <a:t>输出 </a:t>
            </a:r>
            <a:r>
              <a:rPr lang="en-US" altLang="zh-CN" sz="900" b="0" dirty="0"/>
              <a:t>4) 0010100</a:t>
            </a:r>
            <a:endParaRPr lang="zh-CN" altLang="en-US" sz="900" b="0" dirty="0"/>
          </a:p>
          <a:p>
            <a:pPr marL="0" indent="0">
              <a:buNone/>
            </a:pPr>
            <a:r>
              <a:rPr lang="en-US" altLang="zh-CN" sz="900" b="0" dirty="0" err="1"/>
              <a:t>cout</a:t>
            </a:r>
            <a:r>
              <a:rPr lang="en-US" altLang="zh-CN" sz="900" b="0" dirty="0"/>
              <a:t> &lt;&lt; "5) " &lt;&lt; bst2.to_ulong () &lt;&lt; </a:t>
            </a:r>
            <a:r>
              <a:rPr lang="en-US" altLang="zh-CN" sz="900" b="0" dirty="0" err="1"/>
              <a:t>endl</a:t>
            </a:r>
            <a:r>
              <a:rPr lang="en-US" altLang="zh-CN" sz="900" b="0" dirty="0"/>
              <a:t>; //</a:t>
            </a:r>
            <a:r>
              <a:rPr lang="zh-CN" altLang="en-US" sz="900" b="0" dirty="0"/>
              <a:t>输出 </a:t>
            </a:r>
            <a:r>
              <a:rPr lang="en-US" altLang="zh-CN" sz="900" b="0" dirty="0"/>
              <a:t>5) 20</a:t>
            </a:r>
            <a:endParaRPr lang="zh-CN" altLang="en-US" sz="900" b="0" dirty="0"/>
          </a:p>
          <a:p>
            <a:pPr marL="0" indent="0">
              <a:buNone/>
            </a:pPr>
            <a:r>
              <a:rPr lang="en-US" altLang="zh-CN" sz="900" b="0" dirty="0"/>
              <a:t>bst2.flip(); //</a:t>
            </a:r>
            <a:r>
              <a:rPr lang="zh-CN" altLang="en-US" sz="900" b="0" dirty="0"/>
              <a:t>每一位都取反，</a:t>
            </a:r>
            <a:r>
              <a:rPr lang="en-US" altLang="zh-CN" sz="900" b="0" dirty="0"/>
              <a:t>bst2</a:t>
            </a:r>
            <a:r>
              <a:rPr lang="zh-CN" altLang="en-US" sz="900" b="0" dirty="0"/>
              <a:t>变成 </a:t>
            </a:r>
            <a:r>
              <a:rPr lang="en-US" altLang="zh-CN" sz="900" b="0" dirty="0"/>
              <a:t>1101011</a:t>
            </a:r>
            <a:endParaRPr lang="zh-CN" altLang="en-US" sz="900" b="0" dirty="0"/>
          </a:p>
          <a:p>
            <a:pPr marL="0" indent="0">
              <a:buNone/>
            </a:pPr>
            <a:r>
              <a:rPr lang="en-US" altLang="zh-CN" sz="900" b="0" dirty="0"/>
              <a:t>bst1.set(3); //bst1</a:t>
            </a:r>
            <a:r>
              <a:rPr lang="zh-CN" altLang="en-US" sz="900" b="0" dirty="0"/>
              <a:t>变成 </a:t>
            </a:r>
            <a:r>
              <a:rPr lang="en-US" altLang="zh-CN" sz="900" b="0" dirty="0"/>
              <a:t>0011000</a:t>
            </a:r>
            <a:endParaRPr lang="zh-CN" altLang="en-US" sz="900" b="0" dirty="0"/>
          </a:p>
          <a:p>
            <a:pPr marL="0" indent="0">
              <a:buNone/>
            </a:pPr>
            <a:r>
              <a:rPr lang="en-US" altLang="zh-CN" sz="900" b="0" dirty="0"/>
              <a:t>bst2.flip(6); //bst2</a:t>
            </a:r>
            <a:r>
              <a:rPr lang="zh-CN" altLang="en-US" sz="900" b="0" dirty="0"/>
              <a:t>变成 </a:t>
            </a:r>
            <a:r>
              <a:rPr lang="en-US" altLang="zh-CN" sz="900" b="0" dirty="0"/>
              <a:t>0101011</a:t>
            </a:r>
            <a:endParaRPr lang="zh-CN" altLang="en-US" sz="900" b="0" dirty="0"/>
          </a:p>
          <a:p>
            <a:pPr marL="0" indent="0">
              <a:buNone/>
            </a:pPr>
            <a:r>
              <a:rPr lang="en-US" altLang="zh-CN" sz="900" b="0" dirty="0" err="1"/>
              <a:t>bitset</a:t>
            </a:r>
            <a:r>
              <a:rPr lang="en-US" altLang="zh-CN" sz="900" b="0" dirty="0"/>
              <a:t>&lt;7&gt; bst3 = bst2^ bst1;//bst3 </a:t>
            </a:r>
            <a:r>
              <a:rPr lang="zh-CN" altLang="en-US" sz="900" b="0" dirty="0"/>
              <a:t>变成 </a:t>
            </a:r>
            <a:r>
              <a:rPr lang="en-US" altLang="zh-CN" sz="900" b="0" dirty="0"/>
              <a:t>0110011</a:t>
            </a:r>
            <a:endParaRPr lang="zh-CN" altLang="en-US" sz="900" b="0" dirty="0"/>
          </a:p>
          <a:p>
            <a:pPr marL="0" indent="0">
              <a:buNone/>
            </a:pPr>
            <a:r>
              <a:rPr lang="en-US" altLang="zh-CN" sz="900" b="0" dirty="0" err="1"/>
              <a:t>cout</a:t>
            </a:r>
            <a:r>
              <a:rPr lang="en-US" altLang="zh-CN" sz="900" b="0" dirty="0"/>
              <a:t> &lt;&lt; "6) " &lt;&lt; bst3 &lt;&lt; </a:t>
            </a:r>
            <a:r>
              <a:rPr lang="en-US" altLang="zh-CN" sz="900" b="0" dirty="0" err="1"/>
              <a:t>endl</a:t>
            </a:r>
            <a:r>
              <a:rPr lang="en-US" altLang="zh-CN" sz="900" b="0" dirty="0"/>
              <a:t>; //</a:t>
            </a:r>
            <a:r>
              <a:rPr lang="zh-CN" altLang="en-US" sz="900" b="0" dirty="0"/>
              <a:t>输出 </a:t>
            </a:r>
            <a:r>
              <a:rPr lang="en-US" altLang="zh-CN" sz="900" b="0" dirty="0"/>
              <a:t>6) 0110011</a:t>
            </a:r>
            <a:endParaRPr lang="zh-CN" altLang="en-US" sz="900" b="0" dirty="0"/>
          </a:p>
          <a:p>
            <a:pPr marL="0" indent="0">
              <a:buNone/>
            </a:pPr>
            <a:r>
              <a:rPr lang="en-US" altLang="zh-CN" sz="900" b="0" dirty="0" err="1"/>
              <a:t>cout</a:t>
            </a:r>
            <a:r>
              <a:rPr lang="en-US" altLang="zh-CN" sz="900" b="0" dirty="0"/>
              <a:t> &lt;&lt; "7) " &lt;&lt; bst3[3] &lt;&lt; "," &lt;&lt; bst3[4] &lt;&lt; </a:t>
            </a:r>
            <a:r>
              <a:rPr lang="en-US" altLang="zh-CN" sz="900" b="0" dirty="0" err="1"/>
              <a:t>endl</a:t>
            </a:r>
            <a:r>
              <a:rPr lang="en-US" altLang="zh-CN" sz="900" b="0" dirty="0"/>
              <a:t>; //</a:t>
            </a:r>
            <a:r>
              <a:rPr lang="zh-CN" altLang="en-US" sz="900" b="0" dirty="0"/>
              <a:t>输出 </a:t>
            </a:r>
            <a:r>
              <a:rPr lang="en-US" altLang="zh-CN" sz="900" b="0" dirty="0"/>
              <a:t>7) 0,1</a:t>
            </a:r>
            <a:endParaRPr lang="zh-CN" altLang="en-US" sz="900" b="0" dirty="0"/>
          </a:p>
          <a:p>
            <a:pPr marL="0" indent="0">
              <a:buNone/>
            </a:pPr>
            <a:r>
              <a:rPr lang="en-US" altLang="zh-CN" sz="900" dirty="0"/>
              <a:t>return</a:t>
            </a:r>
            <a:r>
              <a:rPr lang="en-US" altLang="zh-CN" sz="900" b="0" dirty="0"/>
              <a:t> 0;</a:t>
            </a:r>
            <a:endParaRPr lang="en-US" altLang="zh-CN" sz="900" b="0" dirty="0"/>
          </a:p>
          <a:p>
            <a:pPr marL="0" indent="0">
              <a:buNone/>
            </a:pPr>
            <a:r>
              <a:rPr lang="en-US" altLang="zh-CN" sz="900" b="0" dirty="0"/>
              <a:t>}</a:t>
            </a:r>
            <a:endParaRPr lang="en-US" altLang="zh-CN" sz="900" b="0" dirty="0"/>
          </a:p>
          <a:p>
            <a:pPr marL="0" indent="0">
              <a:buNone/>
              <a:defRPr/>
            </a:pPr>
            <a:endParaRPr lang="zh-CN" altLang="en-US" sz="2100" kern="0" dirty="0"/>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384563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2"/>
            <a:ext cx="3483275"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kern="0" dirty="0"/>
              <a:t>例</a:t>
            </a:r>
            <a:r>
              <a:rPr lang="en-US" altLang="zh-CN" sz="2400" kern="0" dirty="0"/>
              <a:t>20 </a:t>
            </a:r>
            <a:r>
              <a:rPr lang="en-US" altLang="zh-CN" sz="1350" dirty="0"/>
              <a:t> </a:t>
            </a:r>
            <a:r>
              <a:rPr lang="en-US" altLang="zh-CN" sz="1350" dirty="0" err="1"/>
              <a:t>bitset</a:t>
            </a:r>
            <a:r>
              <a:rPr lang="en-US" altLang="zh-CN" sz="1350" dirty="0"/>
              <a:t> </a:t>
            </a:r>
            <a:r>
              <a:rPr lang="zh-CN" altLang="en-US" sz="1350" dirty="0"/>
              <a:t>的用法</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4"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4"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4"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4"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4" name="whoosh.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4" name="whoosh.wav"/>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4" name="whoosh.wav"/>
                                        </p:tgtEl>
                                      </p:cMediaNode>
                                    </p:audio>
                                  </p:sub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4" name="whoosh.wav"/>
                                        </p:tgtEl>
                                      </p:cMediaNode>
                                    </p:audio>
                                  </p:sub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4" name="whoosh.wav"/>
                                        </p:tgtEl>
                                      </p:cMediaNode>
                                    </p:audio>
                                  </p:sub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1"/>
                                            </p:cond>
                                          </p:stCondLst>
                                          <p:endCondLst>
                                            <p:cond evt="onStopAudio" delay="0">
                                              <p:tgtEl>
                                                <p:sldTgt/>
                                              </p:tgtEl>
                                            </p:cond>
                                          </p:endCondLst>
                                        </p:cTn>
                                        <p:tgtEl>
                                          <p:sndTgt r:embed="rId4" name="whoosh.wav"/>
                                        </p:tgtEl>
                                      </p:cMediaNode>
                                    </p:audio>
                                  </p:sub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7"/>
                                            </p:cond>
                                          </p:stCondLst>
                                          <p:endCondLst>
                                            <p:cond evt="onStopAudio" delay="0">
                                              <p:tgtEl>
                                                <p:sldTgt/>
                                              </p:tgtEl>
                                            </p:cond>
                                          </p:endCondLst>
                                        </p:cTn>
                                        <p:tgtEl>
                                          <p:sndTgt r:embed="rId4" name="whoosh.wav"/>
                                        </p:tgtEl>
                                      </p:cMediaNode>
                                    </p:audio>
                                  </p:sub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3"/>
                                            </p:cond>
                                          </p:stCondLst>
                                          <p:endCondLst>
                                            <p:cond evt="onStopAudio" delay="0">
                                              <p:tgtEl>
                                                <p:sldTgt/>
                                              </p:tgtEl>
                                            </p:cond>
                                          </p:endCondLst>
                                        </p:cTn>
                                        <p:tgtEl>
                                          <p:sndTgt r:embed="rId4" name="whoosh.wav"/>
                                        </p:tgtEl>
                                      </p:cMediaNode>
                                    </p:audio>
                                  </p:sub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9"/>
                                            </p:cond>
                                          </p:stCondLst>
                                          <p:endCondLst>
                                            <p:cond evt="onStopAudio" delay="0">
                                              <p:tgtEl>
                                                <p:sldTgt/>
                                              </p:tgtEl>
                                            </p:cond>
                                          </p:endCondLst>
                                        </p:cTn>
                                        <p:tgtEl>
                                          <p:sndTgt r:embed="rId4" name="whoosh.wav"/>
                                        </p:tgtEl>
                                      </p:cMediaNode>
                                    </p:audio>
                                  </p:sub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5"/>
                                            </p:cond>
                                          </p:stCondLst>
                                          <p:endCondLst>
                                            <p:cond evt="onStopAudio" delay="0">
                                              <p:tgtEl>
                                                <p:sldTgt/>
                                              </p:tgtEl>
                                            </p:cond>
                                          </p:endCondLst>
                                        </p:cTn>
                                        <p:tgtEl>
                                          <p:sndTgt r:embed="rId4" name="whoosh.wav"/>
                                        </p:tgtEl>
                                      </p:cMediaNode>
                                    </p:audio>
                                  </p:sub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1"/>
                                            </p:cond>
                                          </p:stCondLst>
                                          <p:endCondLst>
                                            <p:cond evt="onStopAudio" delay="0">
                                              <p:tgtEl>
                                                <p:sldTgt/>
                                              </p:tgtEl>
                                            </p:cond>
                                          </p:endCondLst>
                                        </p:cTn>
                                        <p:tgtEl>
                                          <p:sndTgt r:embed="rId4" name="whoosh.wav"/>
                                        </p:tgtEl>
                                      </p:cMediaNode>
                                    </p:audio>
                                  </p:sub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3">
                                            <p:txEl>
                                              <p:pRg st="17" end="17"/>
                                            </p:txEl>
                                          </p:spTgt>
                                        </p:tgtEl>
                                        <p:attrNameLst>
                                          <p:attrName>style.visibility</p:attrName>
                                        </p:attrNameLst>
                                      </p:cBhvr>
                                      <p:to>
                                        <p:strVal val="visible"/>
                                      </p:to>
                                    </p:set>
                                    <p:anim calcmode="lin" valueType="num">
                                      <p:cBhvr additive="base">
                                        <p:cTn id="109" dur="500" fill="hold"/>
                                        <p:tgtEl>
                                          <p:spTgt spid="3">
                                            <p:txEl>
                                              <p:pRg st="17" end="17"/>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3">
                                            <p:txEl>
                                              <p:pRg st="17" end="1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7"/>
                                            </p:cond>
                                          </p:stCondLst>
                                          <p:endCondLst>
                                            <p:cond evt="onStopAudio" delay="0">
                                              <p:tgtEl>
                                                <p:sldTgt/>
                                              </p:tgtEl>
                                            </p:cond>
                                          </p:endCondLst>
                                        </p:cTn>
                                        <p:tgtEl>
                                          <p:sndTgt r:embed="rId4" name="whoosh.wav"/>
                                        </p:tgtEl>
                                      </p:cMediaNode>
                                    </p:audio>
                                  </p:sub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3">
                                            <p:txEl>
                                              <p:pRg st="18" end="18"/>
                                            </p:txEl>
                                          </p:spTgt>
                                        </p:tgtEl>
                                        <p:attrNameLst>
                                          <p:attrName>style.visibility</p:attrName>
                                        </p:attrNameLst>
                                      </p:cBhvr>
                                      <p:to>
                                        <p:strVal val="visible"/>
                                      </p:to>
                                    </p:set>
                                    <p:anim calcmode="lin" valueType="num">
                                      <p:cBhvr additive="base">
                                        <p:cTn id="115" dur="500" fill="hold"/>
                                        <p:tgtEl>
                                          <p:spTgt spid="3">
                                            <p:txEl>
                                              <p:pRg st="18" end="18"/>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3">
                                            <p:txEl>
                                              <p:pRg st="18" end="1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3"/>
                                            </p:cond>
                                          </p:stCondLst>
                                          <p:endCondLst>
                                            <p:cond evt="onStopAudio" delay="0">
                                              <p:tgtEl>
                                                <p:sldTgt/>
                                              </p:tgtEl>
                                            </p:cond>
                                          </p:endCondLst>
                                        </p:cTn>
                                        <p:tgtEl>
                                          <p:sndTgt r:embed="rId4" name="whoosh.wav"/>
                                        </p:tgtEl>
                                      </p:cMediaNode>
                                    </p:audio>
                                  </p:subTnLst>
                                </p:cTn>
                              </p:par>
                            </p:childTnLst>
                          </p:cTn>
                        </p:par>
                      </p:childTnLst>
                    </p:cTn>
                  </p:par>
                  <p:par>
                    <p:cTn id="117" fill="hold">
                      <p:stCondLst>
                        <p:cond delay="indefinite"/>
                      </p:stCondLst>
                      <p:childTnLst>
                        <p:par>
                          <p:cTn id="118" fill="hold">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3">
                                            <p:txEl>
                                              <p:pRg st="19" end="19"/>
                                            </p:txEl>
                                          </p:spTgt>
                                        </p:tgtEl>
                                        <p:attrNameLst>
                                          <p:attrName>style.visibility</p:attrName>
                                        </p:attrNameLst>
                                      </p:cBhvr>
                                      <p:to>
                                        <p:strVal val="visible"/>
                                      </p:to>
                                    </p:set>
                                    <p:anim calcmode="lin" valueType="num">
                                      <p:cBhvr additive="base">
                                        <p:cTn id="121" dur="500" fill="hold"/>
                                        <p:tgtEl>
                                          <p:spTgt spid="3">
                                            <p:txEl>
                                              <p:pRg st="19" end="19"/>
                                            </p:txEl>
                                          </p:spTgt>
                                        </p:tgtEl>
                                        <p:attrNameLst>
                                          <p:attrName>ppt_x</p:attrName>
                                        </p:attrNameLst>
                                      </p:cBhvr>
                                      <p:tavLst>
                                        <p:tav tm="0">
                                          <p:val>
                                            <p:strVal val="0-#ppt_w/2"/>
                                          </p:val>
                                        </p:tav>
                                        <p:tav tm="100000">
                                          <p:val>
                                            <p:strVal val="#ppt_x"/>
                                          </p:val>
                                        </p:tav>
                                      </p:tavLst>
                                    </p:anim>
                                    <p:anim calcmode="lin" valueType="num">
                                      <p:cBhvr additive="base">
                                        <p:cTn id="122" dur="500" fill="hold"/>
                                        <p:tgtEl>
                                          <p:spTgt spid="3">
                                            <p:txEl>
                                              <p:pRg st="19" end="1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9"/>
                                            </p:cond>
                                          </p:stCondLst>
                                          <p:endCondLst>
                                            <p:cond evt="onStopAudio" delay="0">
                                              <p:tgtEl>
                                                <p:sldTgt/>
                                              </p:tgtEl>
                                            </p:cond>
                                          </p:endCondLst>
                                        </p:cTn>
                                        <p:tgtEl>
                                          <p:sndTgt r:embed="rId4" name="whoosh.wav"/>
                                        </p:tgtEl>
                                      </p:cMediaNode>
                                    </p:audio>
                                  </p:subTnLst>
                                </p:cTn>
                              </p:par>
                            </p:childTnLst>
                          </p:cTn>
                        </p:par>
                      </p:childTnLst>
                    </p:cTn>
                  </p:par>
                  <p:par>
                    <p:cTn id="123" fill="hold">
                      <p:stCondLst>
                        <p:cond delay="indefinite"/>
                      </p:stCondLst>
                      <p:childTnLst>
                        <p:par>
                          <p:cTn id="124" fill="hold">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3">
                                            <p:txEl>
                                              <p:pRg st="20" end="20"/>
                                            </p:txEl>
                                          </p:spTgt>
                                        </p:tgtEl>
                                        <p:attrNameLst>
                                          <p:attrName>style.visibility</p:attrName>
                                        </p:attrNameLst>
                                      </p:cBhvr>
                                      <p:to>
                                        <p:strVal val="visible"/>
                                      </p:to>
                                    </p:set>
                                    <p:anim calcmode="lin" valueType="num">
                                      <p:cBhvr additive="base">
                                        <p:cTn id="127" dur="500" fill="hold"/>
                                        <p:tgtEl>
                                          <p:spTgt spid="3">
                                            <p:txEl>
                                              <p:pRg st="20" end="20"/>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
                                            <p:txEl>
                                              <p:pRg st="20" end="2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25"/>
                                            </p:cond>
                                          </p:stCondLst>
                                          <p:endCondLst>
                                            <p:cond evt="onStopAudio" delay="0">
                                              <p:tgtEl>
                                                <p:sldTgt/>
                                              </p:tgtEl>
                                            </p:cond>
                                          </p:endCondLst>
                                        </p:cTn>
                                        <p:tgtEl>
                                          <p:sndTgt r:embed="rId4" name="whoosh.wav"/>
                                        </p:tgtEl>
                                      </p:cMediaNode>
                                    </p:audio>
                                  </p:subTnLst>
                                </p:cTn>
                              </p:par>
                            </p:childTnLst>
                          </p:cTn>
                        </p:par>
                      </p:childTnLst>
                    </p:cTn>
                  </p:par>
                  <p:par>
                    <p:cTn id="129" fill="hold">
                      <p:stCondLst>
                        <p:cond delay="indefinite"/>
                      </p:stCondLst>
                      <p:childTnLst>
                        <p:par>
                          <p:cTn id="130" fill="hold">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3">
                                            <p:txEl>
                                              <p:pRg st="21" end="21"/>
                                            </p:txEl>
                                          </p:spTgt>
                                        </p:tgtEl>
                                        <p:attrNameLst>
                                          <p:attrName>style.visibility</p:attrName>
                                        </p:attrNameLst>
                                      </p:cBhvr>
                                      <p:to>
                                        <p:strVal val="visible"/>
                                      </p:to>
                                    </p:set>
                                    <p:anim calcmode="lin" valueType="num">
                                      <p:cBhvr additive="base">
                                        <p:cTn id="133" dur="500" fill="hold"/>
                                        <p:tgtEl>
                                          <p:spTgt spid="3">
                                            <p:txEl>
                                              <p:pRg st="21" end="21"/>
                                            </p:txEl>
                                          </p:spTgt>
                                        </p:tgtEl>
                                        <p:attrNameLst>
                                          <p:attrName>ppt_x</p:attrName>
                                        </p:attrNameLst>
                                      </p:cBhvr>
                                      <p:tavLst>
                                        <p:tav tm="0">
                                          <p:val>
                                            <p:strVal val="0-#ppt_w/2"/>
                                          </p:val>
                                        </p:tav>
                                        <p:tav tm="100000">
                                          <p:val>
                                            <p:strVal val="#ppt_x"/>
                                          </p:val>
                                        </p:tav>
                                      </p:tavLst>
                                    </p:anim>
                                    <p:anim calcmode="lin" valueType="num">
                                      <p:cBhvr additive="base">
                                        <p:cTn id="134" dur="500" fill="hold"/>
                                        <p:tgtEl>
                                          <p:spTgt spid="3">
                                            <p:txEl>
                                              <p:pRg st="21" end="2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1"/>
                                            </p:cond>
                                          </p:stCondLst>
                                          <p:endCondLst>
                                            <p:cond evt="onStopAudio" delay="0">
                                              <p:tgtEl>
                                                <p:sldTgt/>
                                              </p:tgtEl>
                                            </p:cond>
                                          </p:endCondLst>
                                        </p:cTn>
                                        <p:tgtEl>
                                          <p:sndTgt r:embed="rId4" name="whoosh.wav"/>
                                        </p:tgtEl>
                                      </p:cMediaNode>
                                    </p:audio>
                                  </p:subTnLst>
                                </p:cTn>
                              </p:par>
                            </p:childTnLst>
                          </p:cTn>
                        </p:par>
                      </p:childTnLst>
                    </p:cTn>
                  </p:par>
                  <p:par>
                    <p:cTn id="135" fill="hold">
                      <p:stCondLst>
                        <p:cond delay="indefinite"/>
                      </p:stCondLst>
                      <p:childTnLst>
                        <p:par>
                          <p:cTn id="136" fill="hold">
                            <p:stCondLst>
                              <p:cond delay="0"/>
                            </p:stCondLst>
                            <p:childTnLst>
                              <p:par>
                                <p:cTn id="137" presetID="2" presetClass="entr" presetSubtype="8" fill="hold" grpId="0" nodeType="clickEffect">
                                  <p:stCondLst>
                                    <p:cond delay="0"/>
                                  </p:stCondLst>
                                  <p:childTnLst>
                                    <p:set>
                                      <p:cBhvr>
                                        <p:cTn id="138" dur="1" fill="hold">
                                          <p:stCondLst>
                                            <p:cond delay="0"/>
                                          </p:stCondLst>
                                        </p:cTn>
                                        <p:tgtEl>
                                          <p:spTgt spid="3">
                                            <p:txEl>
                                              <p:pRg st="22" end="22"/>
                                            </p:txEl>
                                          </p:spTgt>
                                        </p:tgtEl>
                                        <p:attrNameLst>
                                          <p:attrName>style.visibility</p:attrName>
                                        </p:attrNameLst>
                                      </p:cBhvr>
                                      <p:to>
                                        <p:strVal val="visible"/>
                                      </p:to>
                                    </p:set>
                                    <p:anim calcmode="lin" valueType="num">
                                      <p:cBhvr additive="base">
                                        <p:cTn id="139" dur="500" fill="hold"/>
                                        <p:tgtEl>
                                          <p:spTgt spid="3">
                                            <p:txEl>
                                              <p:pRg st="22" end="22"/>
                                            </p:txEl>
                                          </p:spTgt>
                                        </p:tgtEl>
                                        <p:attrNameLst>
                                          <p:attrName>ppt_x</p:attrName>
                                        </p:attrNameLst>
                                      </p:cBhvr>
                                      <p:tavLst>
                                        <p:tav tm="0">
                                          <p:val>
                                            <p:strVal val="0-#ppt_w/2"/>
                                          </p:val>
                                        </p:tav>
                                        <p:tav tm="100000">
                                          <p:val>
                                            <p:strVal val="#ppt_x"/>
                                          </p:val>
                                        </p:tav>
                                      </p:tavLst>
                                    </p:anim>
                                    <p:anim calcmode="lin" valueType="num">
                                      <p:cBhvr additive="base">
                                        <p:cTn id="140" dur="500" fill="hold"/>
                                        <p:tgtEl>
                                          <p:spTgt spid="3">
                                            <p:txEl>
                                              <p:pRg st="22" end="2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7"/>
                                            </p:cond>
                                          </p:stCondLst>
                                          <p:endCondLst>
                                            <p:cond evt="onStopAudio" delay="0">
                                              <p:tgtEl>
                                                <p:sldTgt/>
                                              </p:tgtEl>
                                            </p:cond>
                                          </p:endCondLst>
                                        </p:cTn>
                                        <p:tgtEl>
                                          <p:sndTgt r:embed="rId4" name="whoosh.wav"/>
                                        </p:tgtEl>
                                      </p:cMediaNode>
                                    </p:audio>
                                  </p:subTnLst>
                                </p:cTn>
                              </p:par>
                            </p:childTnLst>
                          </p:cTn>
                        </p:par>
                      </p:childTnLst>
                    </p:cTn>
                  </p:par>
                  <p:par>
                    <p:cTn id="141" fill="hold">
                      <p:stCondLst>
                        <p:cond delay="indefinite"/>
                      </p:stCondLst>
                      <p:childTnLst>
                        <p:par>
                          <p:cTn id="142" fill="hold">
                            <p:stCondLst>
                              <p:cond delay="0"/>
                            </p:stCondLst>
                            <p:childTnLst>
                              <p:par>
                                <p:cTn id="143" presetID="2" presetClass="entr" presetSubtype="8" fill="hold" grpId="0" nodeType="clickEffect">
                                  <p:stCondLst>
                                    <p:cond delay="0"/>
                                  </p:stCondLst>
                                  <p:childTnLst>
                                    <p:set>
                                      <p:cBhvr>
                                        <p:cTn id="144" dur="1" fill="hold">
                                          <p:stCondLst>
                                            <p:cond delay="0"/>
                                          </p:stCondLst>
                                        </p:cTn>
                                        <p:tgtEl>
                                          <p:spTgt spid="3">
                                            <p:txEl>
                                              <p:pRg st="23" end="23"/>
                                            </p:txEl>
                                          </p:spTgt>
                                        </p:tgtEl>
                                        <p:attrNameLst>
                                          <p:attrName>style.visibility</p:attrName>
                                        </p:attrNameLst>
                                      </p:cBhvr>
                                      <p:to>
                                        <p:strVal val="visible"/>
                                      </p:to>
                                    </p:set>
                                    <p:anim calcmode="lin" valueType="num">
                                      <p:cBhvr additive="base">
                                        <p:cTn id="145" dur="500" fill="hold"/>
                                        <p:tgtEl>
                                          <p:spTgt spid="3">
                                            <p:txEl>
                                              <p:pRg st="23" end="23"/>
                                            </p:txEl>
                                          </p:spTgt>
                                        </p:tgtEl>
                                        <p:attrNameLst>
                                          <p:attrName>ppt_x</p:attrName>
                                        </p:attrNameLst>
                                      </p:cBhvr>
                                      <p:tavLst>
                                        <p:tav tm="0">
                                          <p:val>
                                            <p:strVal val="0-#ppt_w/2"/>
                                          </p:val>
                                        </p:tav>
                                        <p:tav tm="100000">
                                          <p:val>
                                            <p:strVal val="#ppt_x"/>
                                          </p:val>
                                        </p:tav>
                                      </p:tavLst>
                                    </p:anim>
                                    <p:anim calcmode="lin" valueType="num">
                                      <p:cBhvr additive="base">
                                        <p:cTn id="146" dur="500" fill="hold"/>
                                        <p:tgtEl>
                                          <p:spTgt spid="3">
                                            <p:txEl>
                                              <p:pRg st="23" end="2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3"/>
                                            </p:cond>
                                          </p:stCondLst>
                                          <p:endCondLst>
                                            <p:cond evt="onStopAudio" delay="0">
                                              <p:tgtEl>
                                                <p:sldTgt/>
                                              </p:tgtEl>
                                            </p:cond>
                                          </p:endCondLst>
                                        </p:cTn>
                                        <p:tgtEl>
                                          <p:sndTgt r:embed="rId4" name="whoosh.wav"/>
                                        </p:tgtEl>
                                      </p:cMediaNode>
                                    </p:audio>
                                  </p:subTnLst>
                                </p:cTn>
                              </p:par>
                            </p:childTnLst>
                          </p:cTn>
                        </p:par>
                      </p:childTnLst>
                    </p:cTn>
                  </p:par>
                  <p:par>
                    <p:cTn id="147" fill="hold">
                      <p:stCondLst>
                        <p:cond delay="indefinite"/>
                      </p:stCondLst>
                      <p:childTnLst>
                        <p:par>
                          <p:cTn id="148" fill="hold">
                            <p:stCondLst>
                              <p:cond delay="0"/>
                            </p:stCondLst>
                            <p:childTnLst>
                              <p:par>
                                <p:cTn id="149" presetID="2" presetClass="entr" presetSubtype="8" fill="hold" grpId="0" nodeType="clickEffect">
                                  <p:stCondLst>
                                    <p:cond delay="0"/>
                                  </p:stCondLst>
                                  <p:childTnLst>
                                    <p:set>
                                      <p:cBhvr>
                                        <p:cTn id="150" dur="1" fill="hold">
                                          <p:stCondLst>
                                            <p:cond delay="0"/>
                                          </p:stCondLst>
                                        </p:cTn>
                                        <p:tgtEl>
                                          <p:spTgt spid="3">
                                            <p:txEl>
                                              <p:pRg st="24" end="24"/>
                                            </p:txEl>
                                          </p:spTgt>
                                        </p:tgtEl>
                                        <p:attrNameLst>
                                          <p:attrName>style.visibility</p:attrName>
                                        </p:attrNameLst>
                                      </p:cBhvr>
                                      <p:to>
                                        <p:strVal val="visible"/>
                                      </p:to>
                                    </p:set>
                                    <p:anim calcmode="lin" valueType="num">
                                      <p:cBhvr additive="base">
                                        <p:cTn id="151" dur="500" fill="hold"/>
                                        <p:tgtEl>
                                          <p:spTgt spid="3">
                                            <p:txEl>
                                              <p:pRg st="24" end="24"/>
                                            </p:txEl>
                                          </p:spTgt>
                                        </p:tgtEl>
                                        <p:attrNameLst>
                                          <p:attrName>ppt_x</p:attrName>
                                        </p:attrNameLst>
                                      </p:cBhvr>
                                      <p:tavLst>
                                        <p:tav tm="0">
                                          <p:val>
                                            <p:strVal val="0-#ppt_w/2"/>
                                          </p:val>
                                        </p:tav>
                                        <p:tav tm="100000">
                                          <p:val>
                                            <p:strVal val="#ppt_x"/>
                                          </p:val>
                                        </p:tav>
                                      </p:tavLst>
                                    </p:anim>
                                    <p:anim calcmode="lin" valueType="num">
                                      <p:cBhvr additive="base">
                                        <p:cTn id="152" dur="500" fill="hold"/>
                                        <p:tgtEl>
                                          <p:spTgt spid="3">
                                            <p:txEl>
                                              <p:pRg st="24" end="2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9"/>
                                            </p:cond>
                                          </p:stCondLst>
                                          <p:endCondLst>
                                            <p:cond evt="onStopAudio" delay="0">
                                              <p:tgtEl>
                                                <p:sldTgt/>
                                              </p:tgtEl>
                                            </p:cond>
                                          </p:endCondLst>
                                        </p:cTn>
                                        <p:tgtEl>
                                          <p:sndTgt r:embed="rId4" name="whoosh.wav"/>
                                        </p:tgtEl>
                                      </p:cMediaNode>
                                    </p:audio>
                                  </p:subTnLst>
                                </p:cTn>
                              </p:par>
                            </p:childTnLst>
                          </p:cTn>
                        </p:par>
                        <p:par>
                          <p:cTn id="153" fill="hold">
                            <p:stCondLst>
                              <p:cond delay="500"/>
                            </p:stCondLst>
                            <p:childTnLst>
                              <p:par>
                                <p:cTn id="154" presetID="45" presetClass="entr" presetSubtype="0" fill="hold" grpId="0" nodeType="afterEffect">
                                  <p:stCondLst>
                                    <p:cond delay="0"/>
                                  </p:stCondLst>
                                  <p:iterate type="lt">
                                    <p:tmPct val="10000"/>
                                  </p:iterate>
                                  <p:childTnLst>
                                    <p:set>
                                      <p:cBhvr>
                                        <p:cTn id="155" dur="1" fill="hold">
                                          <p:stCondLst>
                                            <p:cond delay="0"/>
                                          </p:stCondLst>
                                        </p:cTn>
                                        <p:tgtEl>
                                          <p:spTgt spid="12"/>
                                        </p:tgtEl>
                                        <p:attrNameLst>
                                          <p:attrName>style.visibility</p:attrName>
                                        </p:attrNameLst>
                                      </p:cBhvr>
                                      <p:to>
                                        <p:strVal val="visible"/>
                                      </p:to>
                                    </p:set>
                                    <p:animEffect transition="in" filter="fade">
                                      <p:cBhvr>
                                        <p:cTn id="156" dur="1000"/>
                                        <p:tgtEl>
                                          <p:spTgt spid="12"/>
                                        </p:tgtEl>
                                      </p:cBhvr>
                                    </p:animEffect>
                                    <p:anim calcmode="lin" valueType="num">
                                      <p:cBhvr>
                                        <p:cTn id="157" dur="1000" fill="hold"/>
                                        <p:tgtEl>
                                          <p:spTgt spid="12"/>
                                        </p:tgtEl>
                                        <p:attrNameLst>
                                          <p:attrName>ppt_w</p:attrName>
                                        </p:attrNameLst>
                                      </p:cBhvr>
                                      <p:tavLst>
                                        <p:tav tm="0" fmla="#ppt_w*sin(2.5*pi*$)">
                                          <p:val>
                                            <p:fltVal val="0"/>
                                          </p:val>
                                        </p:tav>
                                        <p:tav tm="100000">
                                          <p:val>
                                            <p:fltVal val="1"/>
                                          </p:val>
                                        </p:tav>
                                      </p:tavLst>
                                    </p:anim>
                                    <p:anim calcmode="lin" valueType="num">
                                      <p:cBhvr>
                                        <p:cTn id="158" dur="1000" fill="hold"/>
                                        <p:tgtEl>
                                          <p:spTgt spid="12"/>
                                        </p:tgtEl>
                                        <p:attrNameLst>
                                          <p:attrName>ppt_h</p:attrName>
                                        </p:attrNameLst>
                                      </p:cBhvr>
                                      <p:tavLst>
                                        <p:tav tm="0">
                                          <p:val>
                                            <p:strVal val="#ppt_h"/>
                                          </p:val>
                                        </p:tav>
                                        <p:tav tm="100000">
                                          <p:val>
                                            <p:strVal val="#ppt_h"/>
                                          </p:val>
                                        </p:tav>
                                      </p:tavLst>
                                    </p:anim>
                                  </p:childTnLst>
                                </p:cTn>
                              </p:par>
                            </p:childTnLst>
                          </p:cTn>
                        </p:par>
                        <p:par>
                          <p:cTn id="159" fill="hold">
                            <p:stCondLst>
                              <p:cond delay="2900"/>
                            </p:stCondLst>
                            <p:childTnLst>
                              <p:par>
                                <p:cTn id="160" presetID="26" presetClass="emph" presetSubtype="0" fill="hold" grpId="1" nodeType="afterEffect">
                                  <p:stCondLst>
                                    <p:cond delay="0"/>
                                  </p:stCondLst>
                                  <p:iterate type="lt">
                                    <p:tmPct val="0"/>
                                  </p:iterate>
                                  <p:childTnLst>
                                    <p:animEffect transition="out" filter="fade">
                                      <p:cBhvr>
                                        <p:cTn id="161" dur="500" tmFilter="0, 0; .2, .5; .8, .5; 1, 0"/>
                                        <p:tgtEl>
                                          <p:spTgt spid="12"/>
                                        </p:tgtEl>
                                      </p:cBhvr>
                                    </p:animEffect>
                                    <p:animScale>
                                      <p:cBhvr>
                                        <p:cTn id="162"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build="p"/>
      <p:bldP spid="12" grpId="0"/>
      <p:bldP spid="12" grpId="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456476" y="1143413"/>
            <a:ext cx="8433755" cy="34280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en-US" altLang="zh-CN" sz="2100" kern="0" dirty="0"/>
              <a:t>C++</a:t>
            </a:r>
            <a:r>
              <a:rPr lang="zh-CN" altLang="en-US" sz="2100" kern="0" dirty="0"/>
              <a:t>提供了两种处理字符串的方法：</a:t>
            </a:r>
            <a:endParaRPr lang="zh-CN" altLang="en-US" sz="2100" kern="0" dirty="0"/>
          </a:p>
          <a:p>
            <a:pPr lvl="1">
              <a:defRPr/>
            </a:pPr>
            <a:r>
              <a:rPr lang="zh-CN" altLang="en-US" sz="2100" kern="0" dirty="0"/>
              <a:t>以空字符‘</a:t>
            </a:r>
            <a:r>
              <a:rPr lang="en-US" altLang="zh-CN" sz="2100" kern="0" dirty="0"/>
              <a:t>\0’</a:t>
            </a:r>
            <a:r>
              <a:rPr lang="zh-CN" altLang="en-US" sz="2100" kern="0" dirty="0"/>
              <a:t>结尾的字符数组</a:t>
            </a:r>
            <a:endParaRPr lang="zh-CN" altLang="en-US" sz="2100" kern="0" dirty="0"/>
          </a:p>
          <a:p>
            <a:pPr lvl="1">
              <a:defRPr/>
            </a:pPr>
            <a:r>
              <a:rPr lang="zh-CN" altLang="en-US" sz="2100" kern="0" dirty="0"/>
              <a:t>容器类</a:t>
            </a:r>
            <a:r>
              <a:rPr lang="en-US" altLang="zh-CN" sz="2100" kern="0" dirty="0"/>
              <a:t>string</a:t>
            </a:r>
            <a:r>
              <a:rPr lang="zh-CN" altLang="en-US" sz="2100" kern="0" dirty="0"/>
              <a:t>类的对象（标准库中的</a:t>
            </a:r>
            <a:r>
              <a:rPr lang="en-US" altLang="zh-CN" sz="2100" kern="0" dirty="0"/>
              <a:t>string</a:t>
            </a:r>
            <a:r>
              <a:rPr lang="zh-CN" altLang="en-US" sz="2100" kern="0" dirty="0"/>
              <a:t>类）</a:t>
            </a:r>
            <a:endParaRPr lang="zh-CN" altLang="en-US" sz="2100" kern="0" dirty="0"/>
          </a:p>
          <a:p>
            <a:pPr lvl="1">
              <a:defRPr/>
            </a:pPr>
            <a:endParaRPr lang="zh-CN" altLang="en-US" sz="2100" kern="0" dirty="0"/>
          </a:p>
          <a:p>
            <a:pPr>
              <a:defRPr/>
            </a:pPr>
            <a:r>
              <a:rPr lang="zh-CN" altLang="en-US" sz="2100" kern="0" dirty="0"/>
              <a:t>使用标准库中的</a:t>
            </a:r>
            <a:r>
              <a:rPr lang="en-US" altLang="zh-CN" sz="2100" kern="0" dirty="0"/>
              <a:t>string</a:t>
            </a:r>
            <a:r>
              <a:rPr lang="zh-CN" altLang="en-US" sz="2100" kern="0" dirty="0"/>
              <a:t>类的三个理由：</a:t>
            </a:r>
            <a:endParaRPr lang="zh-CN" altLang="en-US" sz="2100" kern="0" dirty="0"/>
          </a:p>
          <a:p>
            <a:pPr lvl="1">
              <a:defRPr/>
            </a:pPr>
            <a:r>
              <a:rPr lang="zh-CN" altLang="en-US" sz="2100" kern="0" dirty="0">
                <a:solidFill>
                  <a:schemeClr val="bg2"/>
                </a:solidFill>
              </a:rPr>
              <a:t>一致性</a:t>
            </a:r>
            <a:r>
              <a:rPr lang="zh-CN" altLang="en-US" sz="2100" kern="0" dirty="0"/>
              <a:t>（字符串定义为一种数据类型）</a:t>
            </a:r>
            <a:endParaRPr lang="zh-CN" altLang="en-US" sz="2100" kern="0" dirty="0"/>
          </a:p>
          <a:p>
            <a:pPr lvl="1">
              <a:defRPr/>
            </a:pPr>
            <a:r>
              <a:rPr lang="zh-CN" altLang="en-US" sz="2100" kern="0" dirty="0">
                <a:solidFill>
                  <a:schemeClr val="bg2"/>
                </a:solidFill>
              </a:rPr>
              <a:t>方便性</a:t>
            </a:r>
            <a:r>
              <a:rPr lang="zh-CN" altLang="en-US" sz="2100" kern="0" dirty="0"/>
              <a:t>（可以使用标准的运算符）</a:t>
            </a:r>
            <a:endParaRPr lang="zh-CN" altLang="en-US" sz="2100" kern="0" dirty="0"/>
          </a:p>
          <a:p>
            <a:pPr lvl="1">
              <a:defRPr/>
            </a:pPr>
            <a:r>
              <a:rPr lang="zh-CN" altLang="en-US" sz="2100" kern="0" dirty="0">
                <a:solidFill>
                  <a:schemeClr val="bg2"/>
                </a:solidFill>
              </a:rPr>
              <a:t>安全性</a:t>
            </a:r>
            <a:r>
              <a:rPr lang="zh-CN" altLang="en-US" sz="2100" kern="0" dirty="0"/>
              <a:t>（不会出现数组越界错误）</a:t>
            </a:r>
            <a:endParaRPr lang="zh-CN" altLang="en-US" sz="210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384563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1"/>
            <a:ext cx="3483275"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700" dirty="0">
                <a:latin typeface="Rockwell" panose="02060603020205020403" pitchFamily="18" charset="0"/>
                <a:ea typeface="微软雅黑" panose="020B0503020204020204" pitchFamily="34" charset="-122"/>
              </a:rPr>
              <a:t>10.</a:t>
            </a:r>
            <a:r>
              <a:rPr lang="zh-CN" altLang="en-US" sz="2700" kern="0" dirty="0"/>
              <a:t>字符串类 </a:t>
            </a:r>
            <a:r>
              <a:rPr lang="en-US" altLang="zh-CN" sz="2700" kern="0" dirty="0"/>
              <a:t>string</a:t>
            </a:r>
            <a:endParaRPr lang="en-US" altLang="zh-CN" sz="270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3"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3" name="whoosh.wav"/>
                                        </p:tgtEl>
                                      </p:cMediaNode>
                                    </p:audio>
                                  </p:sub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3" name="whoosh.wav"/>
                                        </p:tgtEl>
                                      </p:cMediaNode>
                                    </p:audio>
                                  </p:subTnLst>
                                </p:cTn>
                              </p:par>
                              <p:par>
                                <p:cTn id="23" presetID="2" presetClass="entr" presetSubtype="8"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par>
                                <p:cTn id="27" presetID="2" presetClass="entr" presetSubtype="8"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3" name="whoosh.wav"/>
                                        </p:tgtEl>
                                      </p:cMediaNode>
                                    </p:audio>
                                  </p:subTnLst>
                                </p:cTn>
                              </p:par>
                              <p:par>
                                <p:cTn id="31" presetID="2" presetClass="entr" presetSubtype="8"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3" name="whoosh.wav"/>
                                        </p:tgtEl>
                                      </p:cMediaNode>
                                    </p:audio>
                                  </p:subTnLst>
                                </p:cTn>
                              </p:par>
                            </p:childTnLst>
                          </p:cTn>
                        </p:par>
                        <p:par>
                          <p:cTn id="35" fill="hold">
                            <p:stCondLst>
                              <p:cond delay="500"/>
                            </p:stCondLst>
                            <p:childTnLst>
                              <p:par>
                                <p:cTn id="36" presetID="45" presetClass="entr" presetSubtype="0" fill="hold" grpId="0" nodeType="afterEffect">
                                  <p:stCondLst>
                                    <p:cond delay="0"/>
                                  </p:stCondLst>
                                  <p:iterate type="lt">
                                    <p:tmPct val="10000"/>
                                  </p:iterate>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anim calcmode="lin" valueType="num">
                                      <p:cBhvr>
                                        <p:cTn id="39" dur="1000" fill="hold"/>
                                        <p:tgtEl>
                                          <p:spTgt spid="12"/>
                                        </p:tgtEl>
                                        <p:attrNameLst>
                                          <p:attrName>ppt_w</p:attrName>
                                        </p:attrNameLst>
                                      </p:cBhvr>
                                      <p:tavLst>
                                        <p:tav tm="0" fmla="#ppt_w*sin(2.5*pi*$)">
                                          <p:val>
                                            <p:fltVal val="0"/>
                                          </p:val>
                                        </p:tav>
                                        <p:tav tm="100000">
                                          <p:val>
                                            <p:fltVal val="1"/>
                                          </p:val>
                                        </p:tav>
                                      </p:tavLst>
                                    </p:anim>
                                    <p:anim calcmode="lin" valueType="num">
                                      <p:cBhvr>
                                        <p:cTn id="40" dur="1000" fill="hold"/>
                                        <p:tgtEl>
                                          <p:spTgt spid="12"/>
                                        </p:tgtEl>
                                        <p:attrNameLst>
                                          <p:attrName>ppt_h</p:attrName>
                                        </p:attrNameLst>
                                      </p:cBhvr>
                                      <p:tavLst>
                                        <p:tav tm="0">
                                          <p:val>
                                            <p:strVal val="#ppt_h"/>
                                          </p:val>
                                        </p:tav>
                                        <p:tav tm="100000">
                                          <p:val>
                                            <p:strVal val="#ppt_h"/>
                                          </p:val>
                                        </p:tav>
                                      </p:tavLst>
                                    </p:anim>
                                  </p:childTnLst>
                                </p:cTn>
                              </p:par>
                            </p:childTnLst>
                          </p:cTn>
                        </p:par>
                        <p:par>
                          <p:cTn id="41" fill="hold">
                            <p:stCondLst>
                              <p:cond delay="2799"/>
                            </p:stCondLst>
                            <p:childTnLst>
                              <p:par>
                                <p:cTn id="42" presetID="26" presetClass="emph" presetSubtype="0" fill="hold" grpId="1" nodeType="afterEffect">
                                  <p:stCondLst>
                                    <p:cond delay="0"/>
                                  </p:stCondLst>
                                  <p:iterate type="lt">
                                    <p:tmPct val="0"/>
                                  </p:iterate>
                                  <p:childTnLst>
                                    <p:animEffect transition="out" filter="fade">
                                      <p:cBhvr>
                                        <p:cTn id="43" dur="500" tmFilter="0, 0; .2, .5; .8, .5; 1, 0"/>
                                        <p:tgtEl>
                                          <p:spTgt spid="12"/>
                                        </p:tgtEl>
                                      </p:cBhvr>
                                    </p:animEffect>
                                    <p:animScale>
                                      <p:cBhvr>
                                        <p:cTn id="44"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build="p"/>
      <p:bldP spid="12" grpId="0"/>
      <p:bldP spid="12" grpId="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631615" y="736502"/>
            <a:ext cx="5827614" cy="399934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1800" kern="0" dirty="0"/>
              <a:t>//  Demonstrate insert(), erase(), and replace().</a:t>
            </a:r>
            <a:endParaRPr lang="en-US" altLang="zh-CN" sz="1800" kern="0" dirty="0"/>
          </a:p>
          <a:p>
            <a:pPr>
              <a:lnSpc>
                <a:spcPct val="90000"/>
              </a:lnSpc>
              <a:buFontTx/>
              <a:buNone/>
              <a:defRPr/>
            </a:pPr>
            <a:r>
              <a:rPr lang="en-US" altLang="zh-CN" sz="1800" kern="0" dirty="0"/>
              <a:t>#include &lt;</a:t>
            </a:r>
            <a:r>
              <a:rPr lang="en-US" altLang="zh-CN" sz="1800" kern="0" dirty="0" err="1"/>
              <a:t>iostream</a:t>
            </a:r>
            <a:r>
              <a:rPr lang="en-US" altLang="zh-CN" sz="1800" kern="0" dirty="0"/>
              <a:t>&gt;</a:t>
            </a:r>
            <a:endParaRPr lang="en-US" altLang="zh-CN" sz="1800" kern="0" dirty="0"/>
          </a:p>
          <a:p>
            <a:pPr>
              <a:lnSpc>
                <a:spcPct val="90000"/>
              </a:lnSpc>
              <a:buFontTx/>
              <a:buNone/>
              <a:defRPr/>
            </a:pPr>
            <a:r>
              <a:rPr lang="en-US" altLang="zh-CN" sz="1800" kern="0" dirty="0"/>
              <a:t>#include &lt;string&gt;</a:t>
            </a:r>
            <a:endParaRPr lang="en-US" altLang="zh-CN" sz="1800" kern="0" dirty="0"/>
          </a:p>
          <a:p>
            <a:pPr>
              <a:lnSpc>
                <a:spcPct val="90000"/>
              </a:lnSpc>
              <a:buFontTx/>
              <a:buNone/>
              <a:defRPr/>
            </a:pPr>
            <a:r>
              <a:rPr lang="en-US" altLang="zh-CN" sz="1800" kern="0" dirty="0"/>
              <a:t>using namespace </a:t>
            </a:r>
            <a:r>
              <a:rPr lang="en-US" altLang="zh-CN" sz="1800" kern="0" dirty="0" err="1"/>
              <a:t>std</a:t>
            </a:r>
            <a:r>
              <a:rPr lang="en-US" altLang="zh-CN" sz="1800" kern="0" dirty="0"/>
              <a:t>;</a:t>
            </a:r>
            <a:endParaRPr lang="en-US" altLang="zh-CN" sz="1800" kern="0" dirty="0"/>
          </a:p>
          <a:p>
            <a:pPr>
              <a:lnSpc>
                <a:spcPct val="90000"/>
              </a:lnSpc>
              <a:buFontTx/>
              <a:buNone/>
              <a:defRPr/>
            </a:pPr>
            <a:endParaRPr lang="en-US" altLang="zh-CN" sz="1800" kern="0" dirty="0"/>
          </a:p>
          <a:p>
            <a:pPr>
              <a:lnSpc>
                <a:spcPct val="90000"/>
              </a:lnSpc>
              <a:buFontTx/>
              <a:buNone/>
              <a:defRPr/>
            </a:pPr>
            <a:r>
              <a:rPr lang="en-US" altLang="zh-CN" sz="1800" kern="0" dirty="0" err="1"/>
              <a:t>int</a:t>
            </a:r>
            <a:r>
              <a:rPr lang="en-US" altLang="zh-CN" sz="1800" kern="0" dirty="0"/>
              <a:t> main()</a:t>
            </a:r>
            <a:endParaRPr lang="en-US" altLang="zh-CN" sz="1800" kern="0" dirty="0"/>
          </a:p>
          <a:p>
            <a:pPr>
              <a:lnSpc>
                <a:spcPct val="90000"/>
              </a:lnSpc>
              <a:buFontTx/>
              <a:buNone/>
              <a:defRPr/>
            </a:pPr>
            <a:r>
              <a:rPr lang="en-US" altLang="zh-CN" sz="1800" kern="0" dirty="0"/>
              <a:t>{</a:t>
            </a:r>
            <a:endParaRPr lang="en-US" altLang="zh-CN" sz="1800" kern="0" dirty="0"/>
          </a:p>
          <a:p>
            <a:pPr>
              <a:lnSpc>
                <a:spcPct val="90000"/>
              </a:lnSpc>
              <a:buFontTx/>
              <a:buNone/>
              <a:defRPr/>
            </a:pPr>
            <a:r>
              <a:rPr lang="en-US" altLang="zh-CN" sz="1800" kern="0" dirty="0"/>
              <a:t>  string str1("This is a test");</a:t>
            </a:r>
            <a:endParaRPr lang="en-US" altLang="zh-CN" sz="1800" kern="0" dirty="0"/>
          </a:p>
          <a:p>
            <a:pPr>
              <a:lnSpc>
                <a:spcPct val="90000"/>
              </a:lnSpc>
              <a:buFontTx/>
              <a:buNone/>
              <a:defRPr/>
            </a:pPr>
            <a:r>
              <a:rPr lang="en-US" altLang="zh-CN" sz="1800" kern="0" dirty="0"/>
              <a:t>  string str2("ABCDEFG");</a:t>
            </a:r>
            <a:endParaRPr lang="en-US" altLang="zh-CN" sz="1800" kern="0" dirty="0"/>
          </a:p>
          <a:p>
            <a:pPr>
              <a:lnSpc>
                <a:spcPct val="90000"/>
              </a:lnSpc>
              <a:buFontTx/>
              <a:buNone/>
              <a:defRPr/>
            </a:pPr>
            <a:endParaRPr lang="en-US" altLang="zh-CN" sz="1800" kern="0" dirty="0"/>
          </a:p>
          <a:p>
            <a:pPr>
              <a:lnSpc>
                <a:spcPct val="90000"/>
              </a:lnSpc>
              <a:buFontTx/>
              <a:buNone/>
              <a:defRPr/>
            </a:pPr>
            <a:r>
              <a:rPr lang="en-US" altLang="zh-CN" sz="1800" kern="0" dirty="0"/>
              <a:t>  </a:t>
            </a:r>
            <a:r>
              <a:rPr lang="en-US" altLang="zh-CN" sz="1800" kern="0" dirty="0" err="1"/>
              <a:t>cout</a:t>
            </a:r>
            <a:r>
              <a:rPr lang="en-US" altLang="zh-CN" sz="1800" kern="0" dirty="0"/>
              <a:t> &lt;&lt; "Initial strings:\n";</a:t>
            </a:r>
            <a:endParaRPr lang="en-US" altLang="zh-CN" sz="1800" kern="0" dirty="0"/>
          </a:p>
          <a:p>
            <a:pPr>
              <a:lnSpc>
                <a:spcPct val="90000"/>
              </a:lnSpc>
              <a:buFontTx/>
              <a:buNone/>
              <a:defRPr/>
            </a:pPr>
            <a:r>
              <a:rPr lang="en-US" altLang="zh-CN" sz="1800" kern="0" dirty="0"/>
              <a:t>  </a:t>
            </a:r>
            <a:r>
              <a:rPr lang="en-US" altLang="zh-CN" sz="1800" kern="0" dirty="0" err="1"/>
              <a:t>cout</a:t>
            </a:r>
            <a:r>
              <a:rPr lang="en-US" altLang="zh-CN" sz="1800" kern="0" dirty="0"/>
              <a:t> &lt;&lt; "str1: " &lt;&lt; str1 &lt;&lt; </a:t>
            </a:r>
            <a:r>
              <a:rPr lang="en-US" altLang="zh-CN" sz="1800" kern="0" dirty="0" err="1"/>
              <a:t>endl</a:t>
            </a:r>
            <a:r>
              <a:rPr lang="en-US" altLang="zh-CN" sz="1800" kern="0" dirty="0"/>
              <a:t>;</a:t>
            </a:r>
            <a:endParaRPr lang="en-US" altLang="zh-CN" sz="1800" kern="0" dirty="0"/>
          </a:p>
          <a:p>
            <a:pPr>
              <a:lnSpc>
                <a:spcPct val="90000"/>
              </a:lnSpc>
              <a:buFontTx/>
              <a:buNone/>
              <a:defRPr/>
            </a:pPr>
            <a:r>
              <a:rPr lang="en-US" altLang="zh-CN" sz="1800" kern="0" dirty="0"/>
              <a:t>  </a:t>
            </a:r>
            <a:r>
              <a:rPr lang="en-US" altLang="zh-CN" sz="1800" kern="0" dirty="0" err="1"/>
              <a:t>cout</a:t>
            </a:r>
            <a:r>
              <a:rPr lang="en-US" altLang="zh-CN" sz="1800" kern="0" dirty="0"/>
              <a:t> &lt;&lt; "str2: " &lt;&lt; str2 &lt;&lt; "\n\n";  </a:t>
            </a:r>
            <a:endParaRPr lang="en-US" altLang="zh-CN" sz="180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431631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1"/>
            <a:ext cx="3861120"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700" kern="0" dirty="0"/>
              <a:t>例</a:t>
            </a:r>
            <a:r>
              <a:rPr lang="en-US" altLang="zh-CN" sz="2700" kern="0" dirty="0"/>
              <a:t>21</a:t>
            </a:r>
            <a:r>
              <a:rPr lang="en-US" altLang="zh-CN" sz="2700" dirty="0">
                <a:latin typeface="Rockwell" panose="02060603020205020403" pitchFamily="18" charset="0"/>
                <a:ea typeface="微软雅黑" panose="020B0503020204020204" pitchFamily="34" charset="-122"/>
              </a:rPr>
              <a:t>.</a:t>
            </a:r>
            <a:r>
              <a:rPr lang="zh-CN" altLang="en-US" sz="2700" kern="0" dirty="0"/>
              <a:t>字符串类应用实例</a:t>
            </a:r>
            <a:endParaRPr lang="en-US" altLang="zh-CN" sz="270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0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955482" y="790480"/>
            <a:ext cx="5827614" cy="30852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1800" kern="0" dirty="0"/>
              <a:t>// demonstrate insert()</a:t>
            </a:r>
            <a:endParaRPr lang="en-US" altLang="zh-CN" sz="1800" kern="0" dirty="0"/>
          </a:p>
          <a:p>
            <a:pPr>
              <a:lnSpc>
                <a:spcPct val="90000"/>
              </a:lnSpc>
              <a:buFontTx/>
              <a:buNone/>
              <a:defRPr/>
            </a:pPr>
            <a:r>
              <a:rPr lang="en-US" altLang="zh-CN" sz="1800" kern="0" dirty="0"/>
              <a:t>  </a:t>
            </a:r>
            <a:r>
              <a:rPr lang="en-US" altLang="zh-CN" sz="1800" kern="0" dirty="0" err="1"/>
              <a:t>cout</a:t>
            </a:r>
            <a:r>
              <a:rPr lang="en-US" altLang="zh-CN" sz="1800" kern="0" dirty="0"/>
              <a:t> &lt;&lt; "Insert str2 into str1:\n";</a:t>
            </a:r>
            <a:endParaRPr lang="en-US" altLang="zh-CN" sz="1800" kern="0" dirty="0"/>
          </a:p>
          <a:p>
            <a:pPr>
              <a:lnSpc>
                <a:spcPct val="90000"/>
              </a:lnSpc>
              <a:buFontTx/>
              <a:buNone/>
              <a:defRPr/>
            </a:pPr>
            <a:r>
              <a:rPr lang="en-US" altLang="zh-CN" sz="1800" kern="0" dirty="0"/>
              <a:t>  str1.insert(5, str2);</a:t>
            </a:r>
            <a:endParaRPr lang="en-US" altLang="zh-CN" sz="1800" kern="0" dirty="0"/>
          </a:p>
          <a:p>
            <a:pPr>
              <a:lnSpc>
                <a:spcPct val="90000"/>
              </a:lnSpc>
              <a:buFontTx/>
              <a:buNone/>
              <a:defRPr/>
            </a:pPr>
            <a:r>
              <a:rPr lang="en-US" altLang="zh-CN" sz="1800" kern="0" dirty="0"/>
              <a:t>  </a:t>
            </a:r>
            <a:r>
              <a:rPr lang="en-US" altLang="zh-CN" sz="1800" kern="0" dirty="0" err="1"/>
              <a:t>cout</a:t>
            </a:r>
            <a:r>
              <a:rPr lang="en-US" altLang="zh-CN" sz="1800" kern="0" dirty="0"/>
              <a:t> &lt;&lt; str1 &lt;&lt; "\n\n";</a:t>
            </a:r>
            <a:endParaRPr lang="en-US" altLang="zh-CN" sz="1800" kern="0" dirty="0"/>
          </a:p>
          <a:p>
            <a:pPr>
              <a:lnSpc>
                <a:spcPct val="90000"/>
              </a:lnSpc>
              <a:buFontTx/>
              <a:buNone/>
              <a:defRPr/>
            </a:pPr>
            <a:endParaRPr lang="en-US" altLang="zh-CN" sz="1800" kern="0" dirty="0"/>
          </a:p>
          <a:p>
            <a:pPr>
              <a:lnSpc>
                <a:spcPct val="90000"/>
              </a:lnSpc>
              <a:buFontTx/>
              <a:buNone/>
              <a:defRPr/>
            </a:pPr>
            <a:r>
              <a:rPr lang="en-US" altLang="zh-CN" sz="1800" kern="0" dirty="0"/>
              <a:t>  // demonstrate erase()</a:t>
            </a:r>
            <a:endParaRPr lang="en-US" altLang="zh-CN" sz="1800" kern="0" dirty="0"/>
          </a:p>
          <a:p>
            <a:pPr>
              <a:lnSpc>
                <a:spcPct val="90000"/>
              </a:lnSpc>
              <a:buFontTx/>
              <a:buNone/>
              <a:defRPr/>
            </a:pPr>
            <a:r>
              <a:rPr lang="en-US" altLang="zh-CN" sz="1800" kern="0" dirty="0"/>
              <a:t>  </a:t>
            </a:r>
            <a:r>
              <a:rPr lang="en-US" altLang="zh-CN" sz="1800" kern="0" dirty="0" err="1"/>
              <a:t>cout</a:t>
            </a:r>
            <a:r>
              <a:rPr lang="en-US" altLang="zh-CN" sz="1800" kern="0" dirty="0"/>
              <a:t> &lt;&lt; "Remove 7 characters from str1:\n";</a:t>
            </a:r>
            <a:endParaRPr lang="en-US" altLang="zh-CN" sz="1800" kern="0" dirty="0"/>
          </a:p>
          <a:p>
            <a:pPr>
              <a:lnSpc>
                <a:spcPct val="90000"/>
              </a:lnSpc>
              <a:buFontTx/>
              <a:buNone/>
              <a:defRPr/>
            </a:pPr>
            <a:r>
              <a:rPr lang="en-US" altLang="zh-CN" sz="1800" kern="0" dirty="0"/>
              <a:t>  str1.erase(5, 7);</a:t>
            </a:r>
            <a:endParaRPr lang="en-US" altLang="zh-CN" sz="1800" kern="0" dirty="0"/>
          </a:p>
          <a:p>
            <a:pPr>
              <a:lnSpc>
                <a:spcPct val="90000"/>
              </a:lnSpc>
              <a:buFontTx/>
              <a:buNone/>
              <a:defRPr/>
            </a:pPr>
            <a:r>
              <a:rPr lang="en-US" altLang="zh-CN" sz="1800" kern="0" dirty="0"/>
              <a:t>  </a:t>
            </a:r>
            <a:r>
              <a:rPr lang="en-US" altLang="zh-CN" sz="1800" kern="0" dirty="0" err="1"/>
              <a:t>cout</a:t>
            </a:r>
            <a:r>
              <a:rPr lang="en-US" altLang="zh-CN" sz="1800" kern="0" dirty="0"/>
              <a:t> &lt;&lt; str1 &lt;&lt;"\n\n";</a:t>
            </a:r>
            <a:endParaRPr lang="en-US" altLang="zh-CN" sz="1800" kern="0" dirty="0"/>
          </a:p>
          <a:p>
            <a:pPr>
              <a:lnSpc>
                <a:spcPct val="90000"/>
              </a:lnSpc>
              <a:buFontTx/>
              <a:buNone/>
              <a:defRPr/>
            </a:pPr>
            <a:r>
              <a:rPr lang="en-US" altLang="zh-CN" sz="1800" kern="0" dirty="0"/>
              <a:t>  </a:t>
            </a:r>
            <a:endParaRPr lang="en-US" altLang="zh-CN" sz="210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431631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1"/>
            <a:ext cx="3861120"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700" kern="0" dirty="0"/>
              <a:t>例</a:t>
            </a:r>
            <a:r>
              <a:rPr lang="en-US" altLang="zh-CN" sz="2700" kern="0" dirty="0"/>
              <a:t>21</a:t>
            </a:r>
            <a:r>
              <a:rPr lang="en-US" altLang="zh-CN" sz="2700" dirty="0">
                <a:latin typeface="Rockwell" panose="02060603020205020403" pitchFamily="18" charset="0"/>
                <a:ea typeface="微软雅黑" panose="020B0503020204020204" pitchFamily="34" charset="-122"/>
              </a:rPr>
              <a:t>.</a:t>
            </a:r>
            <a:r>
              <a:rPr lang="zh-CN" altLang="en-US" sz="2700" kern="0" dirty="0"/>
              <a:t>字符串类应用实例</a:t>
            </a:r>
            <a:endParaRPr lang="en-US" altLang="zh-CN" sz="270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0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95949" y="952414"/>
            <a:ext cx="7738591" cy="30852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buFontTx/>
              <a:buNone/>
              <a:defRPr/>
            </a:pPr>
            <a:r>
              <a:rPr lang="en-US" altLang="zh-CN" sz="2100" kern="0" dirty="0"/>
              <a:t>// demonstrate replace </a:t>
            </a:r>
            <a:endParaRPr lang="en-US" altLang="zh-CN" sz="2100" kern="0" dirty="0"/>
          </a:p>
          <a:p>
            <a:pPr>
              <a:buFontTx/>
              <a:buNone/>
              <a:defRPr/>
            </a:pPr>
            <a:r>
              <a:rPr lang="en-US" altLang="zh-CN" sz="2100" kern="0" dirty="0"/>
              <a:t>      </a:t>
            </a:r>
            <a:r>
              <a:rPr lang="en-US" altLang="zh-CN" sz="2100" kern="0" dirty="0" err="1"/>
              <a:t>cout</a:t>
            </a:r>
            <a:r>
              <a:rPr lang="en-US" altLang="zh-CN" sz="2100" kern="0" dirty="0"/>
              <a:t> &lt;&lt; "Replace 2 characters in str1 with str2:\n";</a:t>
            </a:r>
            <a:endParaRPr lang="en-US" altLang="zh-CN" sz="2100" kern="0" dirty="0"/>
          </a:p>
          <a:p>
            <a:pPr>
              <a:buFontTx/>
              <a:buNone/>
              <a:defRPr/>
            </a:pPr>
            <a:r>
              <a:rPr lang="en-US" altLang="zh-CN" sz="2100" kern="0" dirty="0"/>
              <a:t>      str1.replace(5, 2, str2);</a:t>
            </a:r>
            <a:endParaRPr lang="en-US" altLang="zh-CN" sz="2100" kern="0" dirty="0"/>
          </a:p>
          <a:p>
            <a:pPr>
              <a:buFontTx/>
              <a:buNone/>
              <a:defRPr/>
            </a:pPr>
            <a:r>
              <a:rPr lang="en-US" altLang="zh-CN" sz="2100" kern="0" dirty="0"/>
              <a:t>      </a:t>
            </a:r>
            <a:r>
              <a:rPr lang="en-US" altLang="zh-CN" sz="2100" kern="0" dirty="0" err="1"/>
              <a:t>cout</a:t>
            </a:r>
            <a:r>
              <a:rPr lang="en-US" altLang="zh-CN" sz="2100" kern="0" dirty="0"/>
              <a:t> &lt;&lt; str1 &lt;&lt; </a:t>
            </a:r>
            <a:r>
              <a:rPr lang="en-US" altLang="zh-CN" sz="2100" kern="0" dirty="0" err="1"/>
              <a:t>endl</a:t>
            </a:r>
            <a:r>
              <a:rPr lang="en-US" altLang="zh-CN" sz="2100" kern="0" dirty="0"/>
              <a:t>;</a:t>
            </a:r>
            <a:endParaRPr lang="en-US" altLang="zh-CN" sz="2100" kern="0" dirty="0"/>
          </a:p>
          <a:p>
            <a:pPr>
              <a:buFontTx/>
              <a:buNone/>
              <a:defRPr/>
            </a:pPr>
            <a:r>
              <a:rPr lang="en-US" altLang="zh-CN" sz="2100" kern="0" dirty="0"/>
              <a:t>  </a:t>
            </a:r>
            <a:endParaRPr lang="en-US" altLang="zh-CN" sz="2100" kern="0" dirty="0"/>
          </a:p>
          <a:p>
            <a:pPr>
              <a:buFontTx/>
              <a:buNone/>
              <a:defRPr/>
            </a:pPr>
            <a:r>
              <a:rPr lang="en-US" altLang="zh-CN" sz="2100" kern="0" dirty="0"/>
              <a:t>      return 0;</a:t>
            </a:r>
            <a:endParaRPr lang="en-US" altLang="zh-CN" sz="2100" kern="0" dirty="0"/>
          </a:p>
          <a:p>
            <a:pPr>
              <a:buFontTx/>
              <a:buNone/>
              <a:defRPr/>
            </a:pPr>
            <a:r>
              <a:rPr lang="en-US" altLang="zh-CN" sz="2100" kern="0" dirty="0"/>
              <a:t>}</a:t>
            </a:r>
            <a:endParaRPr lang="en-US" altLang="zh-CN" sz="2100" kern="0" dirty="0"/>
          </a:p>
          <a:p>
            <a:pPr>
              <a:defRPr/>
            </a:pPr>
            <a:endParaRPr lang="en-US" altLang="zh-CN" sz="210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431631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1"/>
            <a:ext cx="3861120"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700" kern="0" dirty="0"/>
              <a:t>例</a:t>
            </a:r>
            <a:r>
              <a:rPr lang="en-US" altLang="zh-CN" sz="2700" kern="0" dirty="0"/>
              <a:t>21</a:t>
            </a:r>
            <a:r>
              <a:rPr lang="en-US" altLang="zh-CN" sz="2700" dirty="0">
                <a:latin typeface="Rockwell" panose="02060603020205020403" pitchFamily="18" charset="0"/>
                <a:ea typeface="微软雅黑" panose="020B0503020204020204" pitchFamily="34" charset="-122"/>
              </a:rPr>
              <a:t>.</a:t>
            </a:r>
            <a:r>
              <a:rPr lang="zh-CN" altLang="en-US" sz="2700" kern="0" dirty="0"/>
              <a:t>字符串类应用实例</a:t>
            </a:r>
            <a:endParaRPr lang="en-US" altLang="zh-CN" sz="270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0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911743" y="668513"/>
            <a:ext cx="3886408" cy="62846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1" fontAlgn="base" hangingPunct="1">
              <a:spcBef>
                <a:spcPct val="0"/>
              </a:spcBef>
              <a:spcAft>
                <a:spcPct val="0"/>
              </a:spcAft>
              <a:defRPr sz="3200" b="1">
                <a:solidFill>
                  <a:srgbClr val="800000"/>
                </a:solidFill>
                <a:latin typeface="+mj-lt"/>
                <a:ea typeface="+mj-ea"/>
                <a:cs typeface="+mj-cs"/>
              </a:defRPr>
            </a:lvl1pPr>
            <a:lvl2pPr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2pPr>
            <a:lvl3pPr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3pPr>
            <a:lvl4pPr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4pPr>
            <a:lvl5pPr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5pPr>
            <a:lvl6pPr marL="457200"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6pPr>
            <a:lvl7pPr marL="914400"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7pPr>
            <a:lvl8pPr marL="1371600"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8pPr>
            <a:lvl9pPr marL="1828800"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9pPr>
          </a:lstStyle>
          <a:p>
            <a:pPr>
              <a:defRPr/>
            </a:pPr>
            <a:r>
              <a:rPr lang="zh-CN" altLang="en-US" sz="2700" kern="0" dirty="0"/>
              <a:t>程序运行后的输出信息</a:t>
            </a:r>
            <a:endParaRPr lang="zh-CN" altLang="en-US" sz="2700" kern="0" dirty="0"/>
          </a:p>
        </p:txBody>
      </p:sp>
      <p:sp>
        <p:nvSpPr>
          <p:cNvPr id="3" name="Rectangle 3"/>
          <p:cNvSpPr txBox="1">
            <a:spLocks noChangeArrowheads="1"/>
          </p:cNvSpPr>
          <p:nvPr/>
        </p:nvSpPr>
        <p:spPr bwMode="auto">
          <a:xfrm>
            <a:off x="1117416" y="1343736"/>
            <a:ext cx="5827614" cy="371367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1800" kern="0" dirty="0"/>
              <a:t>Initial strings:</a:t>
            </a:r>
            <a:endParaRPr lang="en-US" altLang="zh-CN" sz="1800" kern="0" dirty="0"/>
          </a:p>
          <a:p>
            <a:pPr>
              <a:lnSpc>
                <a:spcPct val="90000"/>
              </a:lnSpc>
              <a:buFontTx/>
              <a:buNone/>
              <a:defRPr/>
            </a:pPr>
            <a:r>
              <a:rPr lang="en-US" altLang="zh-CN" sz="1800" kern="0" dirty="0"/>
              <a:t>str1: This is a test</a:t>
            </a:r>
            <a:endParaRPr lang="en-US" altLang="zh-CN" sz="1800" kern="0" dirty="0"/>
          </a:p>
          <a:p>
            <a:pPr>
              <a:lnSpc>
                <a:spcPct val="90000"/>
              </a:lnSpc>
              <a:buFontTx/>
              <a:buNone/>
              <a:defRPr/>
            </a:pPr>
            <a:r>
              <a:rPr lang="en-US" altLang="zh-CN" sz="1800" kern="0" dirty="0"/>
              <a:t>str2: ABCDEFG</a:t>
            </a:r>
            <a:endParaRPr lang="en-US" altLang="zh-CN" sz="1800" kern="0" dirty="0"/>
          </a:p>
          <a:p>
            <a:pPr>
              <a:lnSpc>
                <a:spcPct val="90000"/>
              </a:lnSpc>
              <a:buFontTx/>
              <a:buNone/>
              <a:defRPr/>
            </a:pPr>
            <a:endParaRPr lang="en-US" altLang="zh-CN" sz="1800" kern="0" dirty="0"/>
          </a:p>
          <a:p>
            <a:pPr>
              <a:lnSpc>
                <a:spcPct val="90000"/>
              </a:lnSpc>
              <a:buFontTx/>
              <a:buNone/>
              <a:defRPr/>
            </a:pPr>
            <a:r>
              <a:rPr lang="en-US" altLang="zh-CN" sz="1800" kern="0" dirty="0"/>
              <a:t>Insert str2 into str1:</a:t>
            </a:r>
            <a:endParaRPr lang="en-US" altLang="zh-CN" sz="1800" kern="0" dirty="0"/>
          </a:p>
          <a:p>
            <a:pPr>
              <a:lnSpc>
                <a:spcPct val="90000"/>
              </a:lnSpc>
              <a:buFontTx/>
              <a:buNone/>
              <a:defRPr/>
            </a:pPr>
            <a:r>
              <a:rPr lang="en-US" altLang="zh-CN" sz="1800" kern="0" dirty="0"/>
              <a:t>This </a:t>
            </a:r>
            <a:r>
              <a:rPr lang="en-US" altLang="zh-CN" sz="1800" kern="0" dirty="0" err="1"/>
              <a:t>ABCDEFGis</a:t>
            </a:r>
            <a:r>
              <a:rPr lang="en-US" altLang="zh-CN" sz="1800" kern="0" dirty="0"/>
              <a:t> a test</a:t>
            </a:r>
            <a:endParaRPr lang="en-US" altLang="zh-CN" sz="1800" kern="0" dirty="0"/>
          </a:p>
          <a:p>
            <a:pPr>
              <a:lnSpc>
                <a:spcPct val="90000"/>
              </a:lnSpc>
              <a:buFontTx/>
              <a:buNone/>
              <a:defRPr/>
            </a:pPr>
            <a:endParaRPr lang="en-US" altLang="zh-CN" sz="1800" kern="0" dirty="0"/>
          </a:p>
          <a:p>
            <a:pPr>
              <a:lnSpc>
                <a:spcPct val="90000"/>
              </a:lnSpc>
              <a:buFontTx/>
              <a:buNone/>
              <a:defRPr/>
            </a:pPr>
            <a:r>
              <a:rPr lang="en-US" altLang="zh-CN" sz="1800" kern="0" dirty="0"/>
              <a:t>Remove 7 characters from str1:</a:t>
            </a:r>
            <a:endParaRPr lang="en-US" altLang="zh-CN" sz="1800" kern="0" dirty="0"/>
          </a:p>
          <a:p>
            <a:pPr>
              <a:lnSpc>
                <a:spcPct val="90000"/>
              </a:lnSpc>
              <a:buFontTx/>
              <a:buNone/>
              <a:defRPr/>
            </a:pPr>
            <a:r>
              <a:rPr lang="en-US" altLang="zh-CN" sz="1800" kern="0" dirty="0"/>
              <a:t>This is a test</a:t>
            </a:r>
            <a:endParaRPr lang="en-US" altLang="zh-CN" sz="1800" kern="0" dirty="0"/>
          </a:p>
          <a:p>
            <a:pPr>
              <a:lnSpc>
                <a:spcPct val="90000"/>
              </a:lnSpc>
              <a:buFontTx/>
              <a:buNone/>
              <a:defRPr/>
            </a:pPr>
            <a:endParaRPr lang="en-US" altLang="zh-CN" sz="1800" kern="0" dirty="0"/>
          </a:p>
          <a:p>
            <a:pPr>
              <a:lnSpc>
                <a:spcPct val="90000"/>
              </a:lnSpc>
              <a:buFontTx/>
              <a:buNone/>
              <a:defRPr/>
            </a:pPr>
            <a:r>
              <a:rPr lang="en-US" altLang="zh-CN" sz="1800" kern="0" dirty="0"/>
              <a:t>Replace 2 characters in str1 with str2:</a:t>
            </a:r>
            <a:endParaRPr lang="en-US" altLang="zh-CN" sz="1800" kern="0" dirty="0"/>
          </a:p>
          <a:p>
            <a:pPr>
              <a:lnSpc>
                <a:spcPct val="90000"/>
              </a:lnSpc>
              <a:buFontTx/>
              <a:buNone/>
              <a:defRPr/>
            </a:pPr>
            <a:r>
              <a:rPr lang="en-US" altLang="zh-CN" sz="1800" kern="0" dirty="0"/>
              <a:t>This ABCDEFG a test</a:t>
            </a:r>
            <a:endParaRPr lang="en-US" altLang="zh-CN" sz="1800" kern="0" dirty="0"/>
          </a:p>
          <a:p>
            <a:pPr>
              <a:lnSpc>
                <a:spcPct val="90000"/>
              </a:lnSpc>
              <a:buFontTx/>
              <a:buNone/>
              <a:defRPr/>
            </a:pPr>
            <a:endParaRPr lang="en-US" altLang="zh-CN" sz="180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4316314"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1"/>
            <a:ext cx="3861120"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700" kern="0" dirty="0"/>
              <a:t>例</a:t>
            </a:r>
            <a:r>
              <a:rPr lang="en-US" altLang="zh-CN" sz="2700" kern="0" dirty="0"/>
              <a:t>21</a:t>
            </a:r>
            <a:r>
              <a:rPr lang="en-US" altLang="zh-CN" sz="2700" dirty="0">
                <a:latin typeface="Rockwell" panose="02060603020205020403" pitchFamily="18" charset="0"/>
                <a:ea typeface="微软雅黑" panose="020B0503020204020204" pitchFamily="34" charset="-122"/>
              </a:rPr>
              <a:t>.</a:t>
            </a:r>
            <a:r>
              <a:rPr lang="zh-CN" altLang="en-US" sz="2700" kern="0" dirty="0"/>
              <a:t>字符串类应用实例</a:t>
            </a:r>
            <a:endParaRPr lang="en-US" altLang="zh-CN" sz="270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0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469680" y="898216"/>
            <a:ext cx="7826794" cy="377914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80000"/>
              </a:lnSpc>
              <a:buFontTx/>
              <a:buNone/>
              <a:defRPr/>
            </a:pPr>
            <a:r>
              <a:rPr lang="en-US" altLang="zh-CN" sz="1500" kern="0" dirty="0"/>
              <a:t>#include &lt;</a:t>
            </a:r>
            <a:r>
              <a:rPr lang="en-US" altLang="zh-CN" sz="1500" kern="0" dirty="0" err="1"/>
              <a:t>iostream</a:t>
            </a:r>
            <a:r>
              <a:rPr lang="en-US" altLang="zh-CN" sz="1500" kern="0" dirty="0"/>
              <a:t>&gt;</a:t>
            </a:r>
            <a:endParaRPr lang="en-US" altLang="zh-CN" sz="1500" kern="0" dirty="0"/>
          </a:p>
          <a:p>
            <a:pPr>
              <a:lnSpc>
                <a:spcPct val="80000"/>
              </a:lnSpc>
              <a:buFontTx/>
              <a:buNone/>
              <a:defRPr/>
            </a:pPr>
            <a:r>
              <a:rPr lang="en-US" altLang="zh-CN" sz="1500" kern="0" dirty="0"/>
              <a:t>#include &lt;string&gt;</a:t>
            </a:r>
            <a:endParaRPr lang="en-US" altLang="zh-CN" sz="1500" kern="0" dirty="0"/>
          </a:p>
          <a:p>
            <a:pPr>
              <a:lnSpc>
                <a:spcPct val="80000"/>
              </a:lnSpc>
              <a:buFontTx/>
              <a:buNone/>
              <a:defRPr/>
            </a:pPr>
            <a:r>
              <a:rPr lang="en-US" altLang="zh-CN" sz="1500" kern="0" dirty="0"/>
              <a:t>using namespace </a:t>
            </a:r>
            <a:r>
              <a:rPr lang="en-US" altLang="zh-CN" sz="1500" kern="0" dirty="0" err="1"/>
              <a:t>std</a:t>
            </a:r>
            <a:r>
              <a:rPr lang="en-US" altLang="zh-CN" sz="1500" kern="0" dirty="0"/>
              <a:t>;</a:t>
            </a:r>
            <a:endParaRPr lang="en-US" altLang="zh-CN" sz="1500" kern="0" dirty="0"/>
          </a:p>
          <a:p>
            <a:pPr>
              <a:lnSpc>
                <a:spcPct val="80000"/>
              </a:lnSpc>
              <a:buFontTx/>
              <a:buNone/>
              <a:defRPr/>
            </a:pPr>
            <a:r>
              <a:rPr lang="en-US" altLang="zh-CN" sz="1500" kern="0" dirty="0" err="1"/>
              <a:t>int</a:t>
            </a:r>
            <a:r>
              <a:rPr lang="en-US" altLang="zh-CN" sz="1500" kern="0" dirty="0"/>
              <a:t> main()</a:t>
            </a:r>
            <a:endParaRPr lang="en-US" altLang="zh-CN" sz="1500" kern="0" dirty="0"/>
          </a:p>
          <a:p>
            <a:pPr>
              <a:lnSpc>
                <a:spcPct val="80000"/>
              </a:lnSpc>
              <a:buFontTx/>
              <a:buNone/>
              <a:defRPr/>
            </a:pPr>
            <a:r>
              <a:rPr lang="en-US" altLang="zh-CN" sz="1500" kern="0" dirty="0"/>
              <a:t>{</a:t>
            </a:r>
            <a:endParaRPr lang="en-US" altLang="zh-CN" sz="1500" kern="0" dirty="0"/>
          </a:p>
          <a:p>
            <a:pPr>
              <a:lnSpc>
                <a:spcPct val="80000"/>
              </a:lnSpc>
              <a:buFontTx/>
              <a:buNone/>
              <a:defRPr/>
            </a:pPr>
            <a:r>
              <a:rPr lang="en-US" altLang="zh-CN" sz="1500" kern="0" dirty="0"/>
              <a:t>        </a:t>
            </a:r>
            <a:r>
              <a:rPr lang="en-US" altLang="zh-CN" sz="1500" kern="0" dirty="0" err="1"/>
              <a:t>cout</a:t>
            </a:r>
            <a:r>
              <a:rPr lang="en-US" altLang="zh-CN" sz="1500" kern="0" dirty="0"/>
              <a:t> &lt;&lt; "Please input the string : ";</a:t>
            </a:r>
            <a:endParaRPr lang="en-US" altLang="zh-CN" sz="1500" kern="0" dirty="0"/>
          </a:p>
          <a:p>
            <a:pPr>
              <a:lnSpc>
                <a:spcPct val="80000"/>
              </a:lnSpc>
              <a:buFontTx/>
              <a:buNone/>
              <a:defRPr/>
            </a:pPr>
            <a:r>
              <a:rPr lang="en-US" altLang="zh-CN" sz="1500" kern="0" dirty="0"/>
              <a:t>        string </a:t>
            </a:r>
            <a:r>
              <a:rPr lang="en-US" altLang="zh-CN" sz="1500" kern="0" dirty="0" err="1"/>
              <a:t>str</a:t>
            </a:r>
            <a:r>
              <a:rPr lang="en-US" altLang="zh-CN" sz="1500" kern="0" dirty="0"/>
              <a:t>;</a:t>
            </a:r>
            <a:endParaRPr lang="en-US" altLang="zh-CN" sz="1500" kern="0" dirty="0"/>
          </a:p>
          <a:p>
            <a:pPr>
              <a:lnSpc>
                <a:spcPct val="80000"/>
              </a:lnSpc>
              <a:buFontTx/>
              <a:buNone/>
              <a:defRPr/>
            </a:pPr>
            <a:r>
              <a:rPr lang="en-US" altLang="zh-CN" sz="1500" kern="0" dirty="0"/>
              <a:t>        </a:t>
            </a:r>
            <a:r>
              <a:rPr lang="en-US" altLang="zh-CN" sz="1500" kern="0" dirty="0" err="1"/>
              <a:t>cin</a:t>
            </a:r>
            <a:r>
              <a:rPr lang="en-US" altLang="zh-CN" sz="1500" kern="0" dirty="0"/>
              <a:t>&gt;&gt;</a:t>
            </a:r>
            <a:r>
              <a:rPr lang="en-US" altLang="zh-CN" sz="1500" kern="0" dirty="0" err="1"/>
              <a:t>str</a:t>
            </a:r>
            <a:r>
              <a:rPr lang="en-US" altLang="zh-CN" sz="1500" kern="0" dirty="0"/>
              <a:t>;</a:t>
            </a:r>
            <a:endParaRPr lang="en-US" altLang="zh-CN" sz="1500" kern="0" dirty="0"/>
          </a:p>
          <a:p>
            <a:pPr>
              <a:lnSpc>
                <a:spcPct val="80000"/>
              </a:lnSpc>
              <a:buFontTx/>
              <a:buNone/>
              <a:defRPr/>
            </a:pPr>
            <a:r>
              <a:rPr lang="en-US" altLang="zh-CN" sz="1500" kern="0" dirty="0"/>
              <a:t>        </a:t>
            </a:r>
            <a:r>
              <a:rPr lang="en-US" altLang="zh-CN" sz="1500" kern="0" dirty="0" err="1"/>
              <a:t>cout</a:t>
            </a:r>
            <a:r>
              <a:rPr lang="en-US" altLang="zh-CN" sz="1500" kern="0" dirty="0"/>
              <a:t> &lt;&lt; "Reverse browse : ";</a:t>
            </a:r>
            <a:endParaRPr lang="en-US" altLang="zh-CN" sz="1500" kern="0" dirty="0"/>
          </a:p>
          <a:p>
            <a:pPr>
              <a:lnSpc>
                <a:spcPct val="80000"/>
              </a:lnSpc>
              <a:buFontTx/>
              <a:buNone/>
              <a:defRPr/>
            </a:pPr>
            <a:r>
              <a:rPr lang="en-US" altLang="zh-CN" sz="1500" kern="0" dirty="0"/>
              <a:t>        for (string::</a:t>
            </a:r>
            <a:r>
              <a:rPr lang="en-US" altLang="zh-CN" sz="1500" kern="0" dirty="0" err="1"/>
              <a:t>reverse_iterator</a:t>
            </a:r>
            <a:r>
              <a:rPr lang="en-US" altLang="zh-CN" sz="1500" kern="0" dirty="0"/>
              <a:t> </a:t>
            </a:r>
            <a:r>
              <a:rPr lang="en-US" altLang="zh-CN" sz="1500" kern="0" dirty="0" err="1"/>
              <a:t>rit</a:t>
            </a:r>
            <a:r>
              <a:rPr lang="en-US" altLang="zh-CN" sz="1500" kern="0" dirty="0"/>
              <a:t> = </a:t>
            </a:r>
            <a:r>
              <a:rPr lang="en-US" altLang="zh-CN" sz="1500" kern="0" dirty="0" err="1"/>
              <a:t>str.rbegin</a:t>
            </a:r>
            <a:r>
              <a:rPr lang="en-US" altLang="zh-CN" sz="1500" kern="0" dirty="0"/>
              <a:t>(); </a:t>
            </a:r>
            <a:r>
              <a:rPr lang="en-US" altLang="zh-CN" sz="1500" kern="0" dirty="0" err="1"/>
              <a:t>rit</a:t>
            </a:r>
            <a:r>
              <a:rPr lang="en-US" altLang="zh-CN" sz="1500" kern="0" dirty="0"/>
              <a:t> != </a:t>
            </a:r>
            <a:r>
              <a:rPr lang="en-US" altLang="zh-CN" sz="1500" kern="0" dirty="0" err="1"/>
              <a:t>str.rend</a:t>
            </a:r>
            <a:r>
              <a:rPr lang="en-US" altLang="zh-CN" sz="1500" kern="0" dirty="0"/>
              <a:t>(); ++ </a:t>
            </a:r>
            <a:r>
              <a:rPr lang="en-US" altLang="zh-CN" sz="1500" kern="0" dirty="0" err="1"/>
              <a:t>rit</a:t>
            </a:r>
            <a:r>
              <a:rPr lang="en-US" altLang="zh-CN" sz="1500" kern="0" dirty="0"/>
              <a:t>)</a:t>
            </a:r>
            <a:endParaRPr lang="en-US" altLang="zh-CN" sz="1500" kern="0" dirty="0"/>
          </a:p>
          <a:p>
            <a:pPr>
              <a:lnSpc>
                <a:spcPct val="80000"/>
              </a:lnSpc>
              <a:buFontTx/>
              <a:buNone/>
              <a:defRPr/>
            </a:pPr>
            <a:r>
              <a:rPr lang="en-US" altLang="zh-CN" sz="1500" kern="0" dirty="0"/>
              <a:t>        {</a:t>
            </a:r>
            <a:endParaRPr lang="en-US" altLang="zh-CN" sz="1500" kern="0" dirty="0"/>
          </a:p>
          <a:p>
            <a:pPr>
              <a:lnSpc>
                <a:spcPct val="80000"/>
              </a:lnSpc>
              <a:buFontTx/>
              <a:buNone/>
              <a:defRPr/>
            </a:pPr>
            <a:r>
              <a:rPr lang="en-US" altLang="zh-CN" sz="1500" kern="0" dirty="0"/>
              <a:t>                </a:t>
            </a:r>
            <a:r>
              <a:rPr lang="en-US" altLang="zh-CN" sz="1500" kern="0" dirty="0" err="1"/>
              <a:t>cout</a:t>
            </a:r>
            <a:r>
              <a:rPr lang="en-US" altLang="zh-CN" sz="1500" kern="0" dirty="0"/>
              <a:t> &lt;&lt; *</a:t>
            </a:r>
            <a:r>
              <a:rPr lang="en-US" altLang="zh-CN" sz="1500" kern="0" dirty="0" err="1"/>
              <a:t>rit</a:t>
            </a:r>
            <a:r>
              <a:rPr lang="en-US" altLang="zh-CN" sz="1500" kern="0" dirty="0"/>
              <a:t>;</a:t>
            </a:r>
            <a:endParaRPr lang="en-US" altLang="zh-CN" sz="1500" kern="0" dirty="0"/>
          </a:p>
          <a:p>
            <a:pPr>
              <a:lnSpc>
                <a:spcPct val="80000"/>
              </a:lnSpc>
              <a:buFontTx/>
              <a:buNone/>
              <a:defRPr/>
            </a:pPr>
            <a:r>
              <a:rPr lang="en-US" altLang="zh-CN" sz="1500" kern="0" dirty="0"/>
              <a:t>        }</a:t>
            </a:r>
            <a:endParaRPr lang="en-US" altLang="zh-CN" sz="1500" kern="0" dirty="0"/>
          </a:p>
          <a:p>
            <a:pPr>
              <a:lnSpc>
                <a:spcPct val="80000"/>
              </a:lnSpc>
              <a:buFontTx/>
              <a:buNone/>
              <a:defRPr/>
            </a:pPr>
            <a:r>
              <a:rPr lang="en-US" altLang="zh-CN" sz="1500" kern="0" dirty="0"/>
              <a:t>        </a:t>
            </a:r>
            <a:r>
              <a:rPr lang="en-US" altLang="zh-CN" sz="1500" kern="0" dirty="0" err="1"/>
              <a:t>cout</a:t>
            </a:r>
            <a:r>
              <a:rPr lang="en-US" altLang="zh-CN" sz="1500" kern="0" dirty="0"/>
              <a:t> &lt;&lt; </a:t>
            </a:r>
            <a:r>
              <a:rPr lang="en-US" altLang="zh-CN" sz="1500" kern="0" dirty="0" err="1"/>
              <a:t>endl</a:t>
            </a:r>
            <a:r>
              <a:rPr lang="en-US" altLang="zh-CN" sz="1500" kern="0" dirty="0"/>
              <a:t>;</a:t>
            </a:r>
            <a:endParaRPr lang="en-US" altLang="zh-CN" sz="1500" kern="0" dirty="0"/>
          </a:p>
          <a:p>
            <a:pPr>
              <a:lnSpc>
                <a:spcPct val="80000"/>
              </a:lnSpc>
              <a:buFontTx/>
              <a:buNone/>
              <a:defRPr/>
            </a:pPr>
            <a:r>
              <a:rPr lang="en-US" altLang="zh-CN" sz="1500" kern="0" dirty="0"/>
              <a:t>        return 0;</a:t>
            </a:r>
            <a:endParaRPr lang="en-US" altLang="zh-CN" sz="1500" kern="0" dirty="0"/>
          </a:p>
          <a:p>
            <a:pPr>
              <a:lnSpc>
                <a:spcPct val="80000"/>
              </a:lnSpc>
              <a:buFontTx/>
              <a:buNone/>
              <a:defRPr/>
            </a:pPr>
            <a:r>
              <a:rPr lang="en-US" altLang="zh-CN" sz="1500" kern="0" dirty="0"/>
              <a:t>} </a:t>
            </a:r>
            <a:endParaRPr lang="en-US" altLang="zh-CN" sz="1500" kern="0" dirty="0"/>
          </a:p>
          <a:p>
            <a:pPr>
              <a:lnSpc>
                <a:spcPct val="80000"/>
              </a:lnSpc>
              <a:defRPr/>
            </a:pPr>
            <a:endParaRPr lang="en-US" altLang="zh-CN" sz="150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5734861"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1"/>
            <a:ext cx="5588412"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700" kern="0" dirty="0"/>
              <a:t>例</a:t>
            </a:r>
            <a:r>
              <a:rPr lang="en-US" altLang="zh-CN" sz="2700" kern="0" dirty="0"/>
              <a:t>22</a:t>
            </a:r>
            <a:r>
              <a:rPr lang="en-US" altLang="zh-CN" sz="2700" dirty="0">
                <a:latin typeface="Rockwell" panose="02060603020205020403" pitchFamily="18" charset="0"/>
                <a:ea typeface="微软雅黑" panose="020B0503020204020204" pitchFamily="34" charset="-122"/>
              </a:rPr>
              <a:t>.</a:t>
            </a:r>
            <a:r>
              <a:rPr lang="en-US" altLang="zh-CN" sz="2700" kern="0" dirty="0"/>
              <a:t> String</a:t>
            </a:r>
            <a:r>
              <a:rPr lang="zh-CN" altLang="en-US" sz="2700" kern="0" dirty="0"/>
              <a:t>的反向迭代器应用实例</a:t>
            </a:r>
            <a:endParaRPr lang="en-US" altLang="zh-CN" sz="270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30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72208" y="532311"/>
            <a:ext cx="7826794" cy="377914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825" b="0" dirty="0"/>
              <a:t>#include &lt;</a:t>
            </a:r>
            <a:r>
              <a:rPr lang="en-US" altLang="zh-CN" sz="825" b="0" dirty="0" err="1"/>
              <a:t>iostream</a:t>
            </a:r>
            <a:r>
              <a:rPr lang="en-US" altLang="zh-CN" sz="825" b="0" dirty="0"/>
              <a:t>&gt;</a:t>
            </a:r>
            <a:endParaRPr lang="en-US" altLang="zh-CN" sz="825" b="0" dirty="0"/>
          </a:p>
          <a:p>
            <a:pPr marL="0" indent="0">
              <a:buNone/>
            </a:pPr>
            <a:r>
              <a:rPr lang="en-US" altLang="zh-CN" sz="825" b="0" dirty="0"/>
              <a:t>#include &lt;string&gt;</a:t>
            </a:r>
            <a:endParaRPr lang="en-US" altLang="zh-CN" sz="825" b="0" dirty="0"/>
          </a:p>
          <a:p>
            <a:pPr marL="0" indent="0">
              <a:buNone/>
            </a:pPr>
            <a:r>
              <a:rPr lang="en-US" altLang="zh-CN" sz="825" dirty="0"/>
              <a:t>u</a:t>
            </a:r>
            <a:r>
              <a:rPr lang="en-US" altLang="zh-CN" sz="825" dirty="0">
                <a:hlinkClick r:id="rId1"/>
              </a:rPr>
              <a:t>sin</a:t>
            </a:r>
            <a:r>
              <a:rPr lang="en-US" altLang="zh-CN" sz="825" dirty="0"/>
              <a:t>g</a:t>
            </a:r>
            <a:r>
              <a:rPr lang="en-US" altLang="zh-CN" sz="825" b="0" dirty="0"/>
              <a:t> </a:t>
            </a:r>
            <a:r>
              <a:rPr lang="en-US" altLang="zh-CN" sz="825" dirty="0"/>
              <a:t>namespace</a:t>
            </a:r>
            <a:r>
              <a:rPr lang="en-US" altLang="zh-CN" sz="825" b="0" dirty="0"/>
              <a:t> </a:t>
            </a:r>
            <a:r>
              <a:rPr lang="en-US" altLang="zh-CN" sz="825" b="0" dirty="0" err="1"/>
              <a:t>std</a:t>
            </a:r>
            <a:r>
              <a:rPr lang="en-US" altLang="zh-CN" sz="825" b="0" dirty="0"/>
              <a:t>;</a:t>
            </a:r>
            <a:endParaRPr lang="en-US" altLang="zh-CN" sz="825" b="0" dirty="0"/>
          </a:p>
          <a:p>
            <a:pPr marL="0" indent="0">
              <a:buNone/>
            </a:pPr>
            <a:r>
              <a:rPr lang="en-US" altLang="zh-CN" sz="825" b="0" dirty="0" err="1"/>
              <a:t>int</a:t>
            </a:r>
            <a:r>
              <a:rPr lang="en-US" altLang="zh-CN" sz="825" b="0" dirty="0"/>
              <a:t> main()</a:t>
            </a:r>
            <a:endParaRPr lang="en-US" altLang="zh-CN" sz="825" b="0" dirty="0"/>
          </a:p>
          <a:p>
            <a:pPr marL="0" indent="0">
              <a:buNone/>
            </a:pPr>
            <a:r>
              <a:rPr lang="en-US" altLang="zh-CN" sz="825" b="0" dirty="0"/>
              <a:t>{</a:t>
            </a:r>
            <a:endParaRPr lang="en-US" altLang="zh-CN" sz="825" b="0" dirty="0"/>
          </a:p>
          <a:p>
            <a:pPr marL="0" indent="0">
              <a:buNone/>
            </a:pPr>
            <a:r>
              <a:rPr lang="en-US" altLang="zh-CN" sz="825" b="0" dirty="0"/>
              <a:t>string s1("Source Code");</a:t>
            </a:r>
            <a:endParaRPr lang="en-US" altLang="zh-CN" sz="825" b="0" dirty="0"/>
          </a:p>
          <a:p>
            <a:pPr marL="0" indent="0">
              <a:buNone/>
            </a:pPr>
            <a:r>
              <a:rPr lang="en-US" altLang="zh-CN" sz="825" b="0" dirty="0" err="1"/>
              <a:t>int</a:t>
            </a:r>
            <a:r>
              <a:rPr lang="en-US" altLang="zh-CN" sz="825" b="0" dirty="0"/>
              <a:t> n;</a:t>
            </a:r>
            <a:endParaRPr lang="en-US" altLang="zh-CN" sz="825" b="0" dirty="0"/>
          </a:p>
          <a:p>
            <a:pPr marL="0" indent="0">
              <a:buNone/>
            </a:pPr>
            <a:r>
              <a:rPr lang="en-US" altLang="zh-CN" sz="825" dirty="0"/>
              <a:t>if</a:t>
            </a:r>
            <a:r>
              <a:rPr lang="en-US" altLang="zh-CN" sz="825" b="0" dirty="0"/>
              <a:t> ((n = s1.find('u')) != string::</a:t>
            </a:r>
            <a:r>
              <a:rPr lang="en-US" altLang="zh-CN" sz="825" b="0" dirty="0" err="1"/>
              <a:t>npos</a:t>
            </a:r>
            <a:r>
              <a:rPr lang="en-US" altLang="zh-CN" sz="825" b="0" dirty="0"/>
              <a:t>) //</a:t>
            </a:r>
            <a:r>
              <a:rPr lang="zh-CN" altLang="en-US" sz="825" b="0" dirty="0"/>
              <a:t>查找 </a:t>
            </a:r>
            <a:r>
              <a:rPr lang="en-US" altLang="zh-CN" sz="825" b="0" dirty="0"/>
              <a:t>u </a:t>
            </a:r>
            <a:r>
              <a:rPr lang="zh-CN" altLang="en-US" sz="825" b="0" dirty="0"/>
              <a:t>出现的位置</a:t>
            </a:r>
            <a:endParaRPr lang="zh-CN" altLang="en-US" sz="825" b="0" dirty="0"/>
          </a:p>
          <a:p>
            <a:pPr marL="0" indent="0">
              <a:buNone/>
            </a:pPr>
            <a:r>
              <a:rPr lang="en-US" altLang="zh-CN" sz="825" b="0" dirty="0" err="1"/>
              <a:t>cout</a:t>
            </a:r>
            <a:r>
              <a:rPr lang="en-US" altLang="zh-CN" sz="825" b="0" dirty="0"/>
              <a:t> &lt;&lt; "1) " &lt;&lt; n &lt;&lt; "," &lt;&lt; s1.substr(n) &lt;&lt; </a:t>
            </a:r>
            <a:r>
              <a:rPr lang="en-US" altLang="zh-CN" sz="825" b="0" dirty="0" err="1"/>
              <a:t>endl</a:t>
            </a:r>
            <a:r>
              <a:rPr lang="en-US" altLang="zh-CN" sz="825" b="0" dirty="0"/>
              <a:t>;</a:t>
            </a:r>
            <a:endParaRPr lang="en-US" altLang="zh-CN" sz="825" b="0" dirty="0"/>
          </a:p>
          <a:p>
            <a:pPr marL="0" indent="0">
              <a:buNone/>
            </a:pPr>
            <a:r>
              <a:rPr lang="en-US" altLang="zh-CN" sz="825" b="0" dirty="0"/>
              <a:t>//</a:t>
            </a:r>
            <a:r>
              <a:rPr lang="zh-CN" altLang="en-US" sz="825" b="0" dirty="0"/>
              <a:t>输出 </a:t>
            </a:r>
            <a:r>
              <a:rPr lang="en-US" altLang="zh-CN" sz="825" b="0" dirty="0"/>
              <a:t>l)2,urce Code</a:t>
            </a:r>
            <a:endParaRPr lang="en-US" altLang="zh-CN" sz="825" b="0" dirty="0"/>
          </a:p>
          <a:p>
            <a:pPr marL="0" indent="0">
              <a:buNone/>
            </a:pPr>
            <a:r>
              <a:rPr lang="en-US" altLang="zh-CN" sz="825" dirty="0"/>
              <a:t>if</a:t>
            </a:r>
            <a:r>
              <a:rPr lang="en-US" altLang="zh-CN" sz="825" b="0" dirty="0"/>
              <a:t> ((n = s1.find("Source", 3)) == string::</a:t>
            </a:r>
            <a:r>
              <a:rPr lang="en-US" altLang="zh-CN" sz="825" b="0" dirty="0" err="1"/>
              <a:t>npos</a:t>
            </a:r>
            <a:r>
              <a:rPr lang="en-US" altLang="zh-CN" sz="825" b="0" dirty="0"/>
              <a:t>)</a:t>
            </a:r>
            <a:endParaRPr lang="en-US" altLang="zh-CN" sz="825" b="0" dirty="0"/>
          </a:p>
          <a:p>
            <a:pPr marL="0" indent="0">
              <a:buNone/>
            </a:pPr>
            <a:r>
              <a:rPr lang="en-US" altLang="zh-CN" sz="825" b="0" dirty="0"/>
              <a:t>//</a:t>
            </a:r>
            <a:r>
              <a:rPr lang="zh-CN" altLang="en-US" sz="825" b="0" dirty="0"/>
              <a:t>从下标</a:t>
            </a:r>
            <a:r>
              <a:rPr lang="en-US" altLang="zh-CN" sz="825" b="0" dirty="0"/>
              <a:t>3</a:t>
            </a:r>
            <a:r>
              <a:rPr lang="zh-CN" altLang="en-US" sz="825" b="0" dirty="0"/>
              <a:t>开始查找</a:t>
            </a:r>
            <a:r>
              <a:rPr lang="en-US" altLang="zh-CN" sz="825" b="0" dirty="0"/>
              <a:t>"Source"</a:t>
            </a:r>
            <a:r>
              <a:rPr lang="zh-CN" altLang="en-US" sz="825" b="0" dirty="0"/>
              <a:t>，找不到</a:t>
            </a:r>
            <a:endParaRPr lang="zh-CN" altLang="en-US" sz="825" b="0" dirty="0"/>
          </a:p>
          <a:p>
            <a:pPr marL="0" indent="0">
              <a:buNone/>
            </a:pPr>
            <a:r>
              <a:rPr lang="en-US" altLang="zh-CN" sz="825" b="0" dirty="0" err="1"/>
              <a:t>cout</a:t>
            </a:r>
            <a:r>
              <a:rPr lang="en-US" altLang="zh-CN" sz="825" b="0" dirty="0"/>
              <a:t> &lt;&lt; "2) " &lt;&lt; "Not Found" &lt;&lt; </a:t>
            </a:r>
            <a:r>
              <a:rPr lang="en-US" altLang="zh-CN" sz="825" b="0" dirty="0" err="1"/>
              <a:t>endl</a:t>
            </a:r>
            <a:r>
              <a:rPr lang="en-US" altLang="zh-CN" sz="825" b="0" dirty="0"/>
              <a:t>; //</a:t>
            </a:r>
            <a:r>
              <a:rPr lang="zh-CN" altLang="en-US" sz="825" b="0" dirty="0"/>
              <a:t>输出 </a:t>
            </a:r>
            <a:r>
              <a:rPr lang="en-US" altLang="zh-CN" sz="825" b="0" dirty="0"/>
              <a:t>2) Not Found</a:t>
            </a:r>
            <a:endParaRPr lang="en-US" altLang="zh-CN" sz="825" b="0" dirty="0"/>
          </a:p>
          <a:p>
            <a:pPr marL="0" indent="0">
              <a:buNone/>
            </a:pPr>
            <a:r>
              <a:rPr lang="en-US" altLang="zh-CN" sz="825" dirty="0"/>
              <a:t>if</a:t>
            </a:r>
            <a:r>
              <a:rPr lang="en-US" altLang="zh-CN" sz="825" b="0" dirty="0"/>
              <a:t> ((n = s1.find("Co")) != string::</a:t>
            </a:r>
            <a:r>
              <a:rPr lang="en-US" altLang="zh-CN" sz="825" b="0" dirty="0" err="1"/>
              <a:t>npos</a:t>
            </a:r>
            <a:r>
              <a:rPr lang="en-US" altLang="zh-CN" sz="825" b="0" dirty="0"/>
              <a:t>)</a:t>
            </a:r>
            <a:endParaRPr lang="en-US" altLang="zh-CN" sz="825" b="0" dirty="0"/>
          </a:p>
          <a:p>
            <a:pPr marL="0" indent="0">
              <a:buNone/>
            </a:pPr>
            <a:r>
              <a:rPr lang="en-US" altLang="zh-CN" sz="825" b="0" dirty="0"/>
              <a:t>//</a:t>
            </a:r>
            <a:r>
              <a:rPr lang="zh-CN" altLang="en-US" sz="825" b="0" dirty="0"/>
              <a:t>查找子串</a:t>
            </a:r>
            <a:r>
              <a:rPr lang="en-US" altLang="zh-CN" sz="825" b="0" dirty="0"/>
              <a:t>"Co"</a:t>
            </a:r>
            <a:r>
              <a:rPr lang="zh-CN" altLang="en-US" sz="825" b="0" dirty="0"/>
              <a:t>。能找到，返回</a:t>
            </a:r>
            <a:r>
              <a:rPr lang="en-US" altLang="zh-CN" sz="825" b="0" dirty="0"/>
              <a:t>"Co"</a:t>
            </a:r>
            <a:r>
              <a:rPr lang="zh-CN" altLang="en-US" sz="825" b="0" dirty="0"/>
              <a:t>的位置</a:t>
            </a:r>
            <a:endParaRPr lang="zh-CN" altLang="en-US" sz="825" b="0" dirty="0"/>
          </a:p>
          <a:p>
            <a:pPr marL="0" indent="0">
              <a:buNone/>
            </a:pPr>
            <a:r>
              <a:rPr lang="en-US" altLang="zh-CN" sz="825" b="0" dirty="0" err="1"/>
              <a:t>cout</a:t>
            </a:r>
            <a:r>
              <a:rPr lang="en-US" altLang="zh-CN" sz="825" b="0" dirty="0"/>
              <a:t> &lt;&lt; "3) " &lt;&lt; n &lt;&lt; ", " &lt;&lt; s1.substr(n) &lt;&lt; </a:t>
            </a:r>
            <a:r>
              <a:rPr lang="en-US" altLang="zh-CN" sz="825" b="0" dirty="0" err="1"/>
              <a:t>endl</a:t>
            </a:r>
            <a:r>
              <a:rPr lang="en-US" altLang="zh-CN" sz="825" b="0" dirty="0"/>
              <a:t>;</a:t>
            </a:r>
            <a:endParaRPr lang="en-US" altLang="zh-CN" sz="825" b="0" dirty="0"/>
          </a:p>
          <a:p>
            <a:pPr marL="0" indent="0">
              <a:buNone/>
            </a:pPr>
            <a:r>
              <a:rPr lang="en-US" altLang="zh-CN" sz="825" b="0" dirty="0"/>
              <a:t>//</a:t>
            </a:r>
            <a:r>
              <a:rPr lang="zh-CN" altLang="en-US" sz="825" b="0" dirty="0"/>
              <a:t>输出 </a:t>
            </a:r>
            <a:r>
              <a:rPr lang="en-US" altLang="zh-CN" sz="825" b="0" dirty="0"/>
              <a:t>3) 7, Code</a:t>
            </a:r>
            <a:endParaRPr lang="en-US" altLang="zh-CN" sz="825" b="0" dirty="0"/>
          </a:p>
          <a:p>
            <a:pPr marL="0" indent="0">
              <a:buNone/>
            </a:pPr>
            <a:r>
              <a:rPr lang="en-US" altLang="zh-CN" sz="825" dirty="0"/>
              <a:t>if</a:t>
            </a:r>
            <a:r>
              <a:rPr lang="en-US" altLang="zh-CN" sz="825" b="0" dirty="0"/>
              <a:t> ((n = s1.find_first_of("</a:t>
            </a:r>
            <a:r>
              <a:rPr lang="en-US" altLang="zh-CN" sz="825" b="0" dirty="0" err="1"/>
              <a:t>ceo</a:t>
            </a:r>
            <a:r>
              <a:rPr lang="en-US" altLang="zh-CN" sz="825" b="0" dirty="0"/>
              <a:t>")) != string::</a:t>
            </a:r>
            <a:r>
              <a:rPr lang="en-US" altLang="zh-CN" sz="825" b="0" dirty="0" err="1"/>
              <a:t>npos</a:t>
            </a:r>
            <a:r>
              <a:rPr lang="en-US" altLang="zh-CN" sz="825" b="0" dirty="0"/>
              <a:t>)</a:t>
            </a:r>
            <a:endParaRPr lang="en-US" altLang="zh-CN" sz="825" b="0" dirty="0"/>
          </a:p>
          <a:p>
            <a:pPr marL="0" indent="0">
              <a:buNone/>
            </a:pPr>
            <a:r>
              <a:rPr lang="en-US" altLang="zh-CN" sz="825" b="0" dirty="0"/>
              <a:t>//</a:t>
            </a:r>
            <a:r>
              <a:rPr lang="zh-CN" altLang="en-US" sz="825" b="0" dirty="0"/>
              <a:t>查找第一次出现或 </a:t>
            </a:r>
            <a:r>
              <a:rPr lang="en-US" altLang="zh-CN" sz="825" b="0" dirty="0"/>
              <a:t>'c'</a:t>
            </a:r>
            <a:r>
              <a:rPr lang="zh-CN" altLang="en-US" sz="825" b="0" dirty="0"/>
              <a:t>、</a:t>
            </a:r>
            <a:r>
              <a:rPr lang="en-US" altLang="zh-CN" sz="825" b="0" dirty="0"/>
              <a:t>'e'</a:t>
            </a:r>
            <a:r>
              <a:rPr lang="zh-CN" altLang="en-US" sz="825" b="0" dirty="0"/>
              <a:t>或</a:t>
            </a:r>
            <a:r>
              <a:rPr lang="en-US" altLang="zh-CN" sz="825" b="0" dirty="0"/>
              <a:t>'o'</a:t>
            </a:r>
            <a:r>
              <a:rPr lang="zh-CN" altLang="en-US" sz="825" b="0" dirty="0"/>
              <a:t>的位置</a:t>
            </a:r>
            <a:endParaRPr lang="zh-CN" altLang="en-US" sz="825" b="0" dirty="0"/>
          </a:p>
          <a:p>
            <a:pPr marL="0" indent="0">
              <a:buNone/>
            </a:pPr>
            <a:r>
              <a:rPr lang="en-US" altLang="zh-CN" sz="825" b="0" dirty="0" err="1"/>
              <a:t>cout</a:t>
            </a:r>
            <a:r>
              <a:rPr lang="en-US" altLang="zh-CN" sz="825" b="0" dirty="0"/>
              <a:t> &lt;&lt; "4) " &lt;&lt; n &lt;&lt; ", " &lt;&lt; s1.substr(n) &lt;&lt; </a:t>
            </a:r>
            <a:r>
              <a:rPr lang="en-US" altLang="zh-CN" sz="825" b="0" dirty="0" err="1"/>
              <a:t>endl</a:t>
            </a:r>
            <a:r>
              <a:rPr lang="en-US" altLang="zh-CN" sz="825" b="0" dirty="0"/>
              <a:t>;</a:t>
            </a:r>
            <a:endParaRPr lang="en-US" altLang="zh-CN" sz="825" b="0" dirty="0"/>
          </a:p>
          <a:p>
            <a:pPr marL="0" indent="0">
              <a:buNone/>
            </a:pPr>
            <a:r>
              <a:rPr lang="en-US" altLang="zh-CN" sz="825" b="0" dirty="0"/>
              <a:t>//</a:t>
            </a:r>
            <a:r>
              <a:rPr lang="zh-CN" altLang="en-US" sz="825" b="0" dirty="0"/>
              <a:t>输出 </a:t>
            </a:r>
            <a:r>
              <a:rPr lang="en-US" altLang="zh-CN" sz="825" b="0" dirty="0"/>
              <a:t>4) l, </a:t>
            </a:r>
            <a:r>
              <a:rPr lang="en-US" altLang="zh-CN" sz="825" b="0" dirty="0" err="1"/>
              <a:t>ource</a:t>
            </a:r>
            <a:r>
              <a:rPr lang="en-US" altLang="zh-CN" sz="825" b="0" dirty="0"/>
              <a:t> Code</a:t>
            </a:r>
            <a:endParaRPr lang="en-US" altLang="zh-CN" sz="825" b="0" dirty="0"/>
          </a:p>
          <a:p>
            <a:pPr marL="0" indent="0">
              <a:buNone/>
            </a:pPr>
            <a:r>
              <a:rPr lang="en-US" altLang="zh-CN" sz="825" dirty="0"/>
              <a:t>if</a:t>
            </a:r>
            <a:r>
              <a:rPr lang="en-US" altLang="zh-CN" sz="825" b="0" dirty="0"/>
              <a:t> ((n = s1.find_last_of('e')) != string::</a:t>
            </a:r>
            <a:r>
              <a:rPr lang="en-US" altLang="zh-CN" sz="825" b="0" dirty="0" err="1"/>
              <a:t>npos</a:t>
            </a:r>
            <a:r>
              <a:rPr lang="en-US" altLang="zh-CN" sz="825" b="0" dirty="0"/>
              <a:t>)</a:t>
            </a:r>
            <a:endParaRPr lang="en-US" altLang="zh-CN" sz="825" b="0" dirty="0"/>
          </a:p>
          <a:p>
            <a:pPr marL="0" indent="0">
              <a:buNone/>
            </a:pPr>
            <a:r>
              <a:rPr lang="en-US" altLang="zh-CN" sz="825" b="0" dirty="0"/>
              <a:t>//</a:t>
            </a:r>
            <a:r>
              <a:rPr lang="zh-CN" altLang="en-US" sz="825" b="0" dirty="0"/>
              <a:t>查找最后一个 </a:t>
            </a:r>
            <a:r>
              <a:rPr lang="en-US" altLang="zh-CN" sz="825" b="0" dirty="0"/>
              <a:t>'e' </a:t>
            </a:r>
            <a:r>
              <a:rPr lang="zh-CN" altLang="en-US" sz="825" b="0" dirty="0"/>
              <a:t>的位置</a:t>
            </a:r>
            <a:endParaRPr lang="zh-CN" altLang="en-US" sz="825" b="0" dirty="0"/>
          </a:p>
          <a:p>
            <a:pPr marL="0" indent="0">
              <a:buNone/>
            </a:pPr>
            <a:r>
              <a:rPr lang="en-US" altLang="zh-CN" sz="825" b="0" dirty="0" err="1"/>
              <a:t>cout</a:t>
            </a:r>
            <a:r>
              <a:rPr lang="en-US" altLang="zh-CN" sz="825" b="0" dirty="0"/>
              <a:t> &lt;&lt; "5) " &lt;&lt; n &lt;&lt; ", " &lt;&lt; s1.substr(n) &lt;&lt; </a:t>
            </a:r>
            <a:r>
              <a:rPr lang="en-US" altLang="zh-CN" sz="825" b="0" dirty="0" err="1"/>
              <a:t>endl</a:t>
            </a:r>
            <a:r>
              <a:rPr lang="en-US" altLang="zh-CN" sz="825" b="0" dirty="0"/>
              <a:t>; //</a:t>
            </a:r>
            <a:r>
              <a:rPr lang="zh-CN" altLang="en-US" sz="825" b="0" dirty="0"/>
              <a:t>输出 </a:t>
            </a:r>
            <a:r>
              <a:rPr lang="en-US" altLang="zh-CN" sz="825" b="0" dirty="0"/>
              <a:t>5) 10, e</a:t>
            </a:r>
            <a:endParaRPr lang="en-US" altLang="zh-CN" sz="825" b="0" dirty="0"/>
          </a:p>
          <a:p>
            <a:pPr marL="0" indent="0">
              <a:buNone/>
            </a:pPr>
            <a:r>
              <a:rPr lang="en-US" altLang="zh-CN" sz="825" dirty="0"/>
              <a:t>if</a:t>
            </a:r>
            <a:r>
              <a:rPr lang="en-US" altLang="zh-CN" sz="825" b="0" dirty="0"/>
              <a:t> ((n = s1.find_first_not_of("</a:t>
            </a:r>
            <a:r>
              <a:rPr lang="en-US" altLang="zh-CN" sz="825" b="0" dirty="0" err="1"/>
              <a:t>eou</a:t>
            </a:r>
            <a:r>
              <a:rPr lang="en-US" altLang="zh-CN" sz="825" b="0" dirty="0"/>
              <a:t>", 1)) != string::</a:t>
            </a:r>
            <a:r>
              <a:rPr lang="en-US" altLang="zh-CN" sz="825" b="0" dirty="0" err="1"/>
              <a:t>npos</a:t>
            </a:r>
            <a:r>
              <a:rPr lang="en-US" altLang="zh-CN" sz="825" b="0" dirty="0"/>
              <a:t>)</a:t>
            </a:r>
            <a:endParaRPr lang="en-US" altLang="zh-CN" sz="825" b="0" dirty="0"/>
          </a:p>
          <a:p>
            <a:pPr marL="0" indent="0">
              <a:buNone/>
            </a:pPr>
            <a:r>
              <a:rPr lang="en-US" altLang="zh-CN" sz="825" b="0" dirty="0"/>
              <a:t>//</a:t>
            </a:r>
            <a:r>
              <a:rPr lang="zh-CN" altLang="en-US" sz="825" b="0" dirty="0"/>
              <a:t>从下标</a:t>
            </a:r>
            <a:r>
              <a:rPr lang="en-US" altLang="zh-CN" sz="825" b="0" dirty="0"/>
              <a:t>1</a:t>
            </a:r>
            <a:r>
              <a:rPr lang="zh-CN" altLang="en-US" sz="825" b="0" dirty="0"/>
              <a:t>开始查找第一次出现非 </a:t>
            </a:r>
            <a:r>
              <a:rPr lang="en-US" altLang="zh-CN" sz="825" b="0" dirty="0"/>
              <a:t>'e'</a:t>
            </a:r>
            <a:r>
              <a:rPr lang="zh-CN" altLang="en-US" sz="825" b="0" dirty="0"/>
              <a:t>、</a:t>
            </a:r>
            <a:r>
              <a:rPr lang="en-US" altLang="zh-CN" sz="825" b="0" dirty="0"/>
              <a:t>'o' </a:t>
            </a:r>
            <a:r>
              <a:rPr lang="zh-CN" altLang="en-US" sz="825" b="0" dirty="0"/>
              <a:t>或 </a:t>
            </a:r>
            <a:r>
              <a:rPr lang="en-US" altLang="zh-CN" sz="825" b="0" dirty="0"/>
              <a:t>'u' </a:t>
            </a:r>
            <a:r>
              <a:rPr lang="zh-CN" altLang="en-US" sz="825" b="0" dirty="0"/>
              <a:t>字符的位置</a:t>
            </a:r>
            <a:endParaRPr lang="zh-CN" altLang="en-US" sz="825" b="0" dirty="0"/>
          </a:p>
          <a:p>
            <a:pPr marL="0" indent="0">
              <a:buNone/>
            </a:pPr>
            <a:r>
              <a:rPr lang="en-US" altLang="zh-CN" sz="825" b="0" dirty="0" err="1"/>
              <a:t>cout</a:t>
            </a:r>
            <a:r>
              <a:rPr lang="en-US" altLang="zh-CN" sz="825" b="0" dirty="0"/>
              <a:t> &lt;&lt; "6) " &lt;&lt; n &lt;&lt; ", " &lt;&lt; s1.substr(n) &lt;&lt; </a:t>
            </a:r>
            <a:r>
              <a:rPr lang="en-US" altLang="zh-CN" sz="825" b="0" dirty="0" err="1"/>
              <a:t>endl</a:t>
            </a:r>
            <a:r>
              <a:rPr lang="en-US" altLang="zh-CN" sz="825" b="0" dirty="0"/>
              <a:t>;</a:t>
            </a:r>
            <a:endParaRPr lang="en-US" altLang="zh-CN" sz="825" b="0" dirty="0"/>
          </a:p>
          <a:p>
            <a:pPr marL="0" indent="0">
              <a:buNone/>
            </a:pPr>
            <a:r>
              <a:rPr lang="en-US" altLang="zh-CN" sz="825" b="0" dirty="0"/>
              <a:t>//</a:t>
            </a:r>
            <a:r>
              <a:rPr lang="zh-CN" altLang="en-US" sz="825" b="0" dirty="0"/>
              <a:t>输出 </a:t>
            </a:r>
            <a:r>
              <a:rPr lang="en-US" altLang="zh-CN" sz="825" b="0" dirty="0"/>
              <a:t>6) 3, </a:t>
            </a:r>
            <a:r>
              <a:rPr lang="en-US" altLang="zh-CN" sz="825" b="0" dirty="0" err="1"/>
              <a:t>rce</a:t>
            </a:r>
            <a:r>
              <a:rPr lang="en-US" altLang="zh-CN" sz="825" b="0" dirty="0"/>
              <a:t> Code</a:t>
            </a:r>
            <a:endParaRPr lang="en-US" altLang="zh-CN" sz="825" b="0" dirty="0"/>
          </a:p>
          <a:p>
            <a:pPr marL="0" indent="0">
              <a:buNone/>
            </a:pPr>
            <a:r>
              <a:rPr lang="en-US" altLang="zh-CN" sz="825" dirty="0"/>
              <a:t>return</a:t>
            </a:r>
            <a:r>
              <a:rPr lang="en-US" altLang="zh-CN" sz="825" b="0" dirty="0"/>
              <a:t> 0;</a:t>
            </a:r>
            <a:endParaRPr lang="en-US" altLang="zh-CN" sz="825" b="0" dirty="0"/>
          </a:p>
          <a:p>
            <a:pPr marL="0" indent="0">
              <a:buNone/>
            </a:pPr>
            <a:r>
              <a:rPr lang="en-US" altLang="zh-CN" sz="825" b="0" dirty="0"/>
              <a:t>}</a:t>
            </a:r>
            <a:endParaRPr lang="en-US" altLang="zh-CN" sz="825" b="0" dirty="0"/>
          </a:p>
        </p:txBody>
      </p:sp>
      <p:pic>
        <p:nvPicPr>
          <p:cNvPr id="4" name="矩形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76" y="-19188"/>
            <a:ext cx="5734861"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1"/>
            <a:ext cx="5588412"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700" kern="0" dirty="0"/>
              <a:t>例</a:t>
            </a:r>
            <a:r>
              <a:rPr lang="en-US" altLang="zh-CN" sz="2700" kern="0" dirty="0"/>
              <a:t>23</a:t>
            </a:r>
            <a:r>
              <a:rPr lang="en-US" altLang="zh-CN" sz="2700" dirty="0">
                <a:latin typeface="Rockwell" panose="02060603020205020403" pitchFamily="18" charset="0"/>
                <a:ea typeface="微软雅黑" panose="020B0503020204020204" pitchFamily="34" charset="-122"/>
              </a:rPr>
              <a:t>.</a:t>
            </a:r>
            <a:r>
              <a:rPr lang="zh-CN" altLang="en-US" sz="1350" dirty="0"/>
              <a:t>查找成员函数的示例程序</a:t>
            </a:r>
            <a:endParaRPr lang="en-US" altLang="zh-CN" sz="270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4" y="200025"/>
            <a:ext cx="702611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sz="2400" b="1" dirty="0" smtClean="0">
                <a:solidFill>
                  <a:schemeClr val="tx1">
                    <a:lumMod val="75000"/>
                    <a:lumOff val="25000"/>
                  </a:schemeClr>
                </a:solidFill>
                <a:latin typeface="微软雅黑" panose="020B0503020204020204" pitchFamily="34" charset="-122"/>
                <a:ea typeface="微软雅黑" panose="020B0503020204020204" pitchFamily="34" charset="-122"/>
              </a:rPr>
              <a:t>例</a:t>
            </a:r>
            <a:r>
              <a:rPr 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7-1</a:t>
            </a:r>
            <a:r>
              <a:rPr sz="24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sz="2400" b="1" dirty="0">
                <a:solidFill>
                  <a:schemeClr val="tx1">
                    <a:lumMod val="75000"/>
                    <a:lumOff val="25000"/>
                  </a:schemeClr>
                </a:solidFill>
                <a:latin typeface="微软雅黑" panose="020B0503020204020204" pitchFamily="34" charset="-122"/>
                <a:ea typeface="微软雅黑" panose="020B0503020204020204" pitchFamily="34" charset="-122"/>
              </a:rPr>
              <a:t>将求最大值的函数max()定义成函数模板。</a:t>
            </a:r>
            <a:endParaRPr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7" name="Rectangle 4"/>
          <p:cNvSpPr>
            <a:spLocks noChangeArrowheads="1"/>
          </p:cNvSpPr>
          <p:nvPr/>
        </p:nvSpPr>
        <p:spPr bwMode="auto">
          <a:xfrm>
            <a:off x="827088" y="699750"/>
            <a:ext cx="5545137" cy="4394200"/>
          </a:xfrm>
          <a:prstGeom prst="rect">
            <a:avLst/>
          </a:prstGeom>
          <a:noFill/>
          <a:ln w="38100">
            <a:solidFill>
              <a:schemeClr val="accent1"/>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Clr>
                <a:schemeClr val="tx2"/>
              </a:buClr>
              <a:buSzPct val="75000"/>
              <a:buFont typeface="Monotype Sorts" pitchFamily="2" charset="2"/>
              <a:buNone/>
            </a:pPr>
            <a:r>
              <a:rPr kumimoji="1" lang="en-US" altLang="zh-CN" sz="2400">
                <a:solidFill>
                  <a:schemeClr val="folHlink"/>
                </a:solidFill>
                <a:ea typeface="宋体" panose="02010600030101010101" pitchFamily="2" charset="-122"/>
              </a:rPr>
              <a:t>template</a:t>
            </a:r>
            <a:r>
              <a:rPr kumimoji="1" lang="en-US" altLang="zh-CN" sz="2400">
                <a:solidFill>
                  <a:schemeClr val="tx1"/>
                </a:solidFill>
                <a:ea typeface="宋体" panose="02010600030101010101" pitchFamily="2" charset="-122"/>
              </a:rPr>
              <a:t>&lt;</a:t>
            </a:r>
            <a:r>
              <a:rPr kumimoji="1" lang="en-US" altLang="zh-CN" sz="2400">
                <a:solidFill>
                  <a:schemeClr val="folHlink"/>
                </a:solidFill>
                <a:ea typeface="宋体" panose="02010600030101010101" pitchFamily="2" charset="-122"/>
              </a:rPr>
              <a:t>class</a:t>
            </a:r>
            <a:r>
              <a:rPr kumimoji="1" lang="en-US" altLang="zh-CN" sz="2400">
                <a:solidFill>
                  <a:schemeClr val="tx1"/>
                </a:solidFill>
                <a:ea typeface="宋体" panose="02010600030101010101" pitchFamily="2" charset="-122"/>
              </a:rPr>
              <a:t> T&gt;</a:t>
            </a:r>
            <a:endParaRPr kumimoji="1" lang="en-US" altLang="zh-CN" sz="2400">
              <a:solidFill>
                <a:schemeClr val="tx1"/>
              </a:solidFill>
              <a:ea typeface="宋体" panose="02010600030101010101" pitchFamily="2" charset="-122"/>
            </a:endParaRPr>
          </a:p>
          <a:p>
            <a:pPr>
              <a:buClr>
                <a:schemeClr val="tx2"/>
              </a:buClr>
              <a:buSzPct val="75000"/>
              <a:buFont typeface="Monotype Sorts" pitchFamily="2" charset="2"/>
              <a:buNone/>
            </a:pPr>
            <a:r>
              <a:rPr kumimoji="1" lang="en-US" altLang="zh-CN" sz="2400">
                <a:solidFill>
                  <a:schemeClr val="tx1"/>
                </a:solidFill>
                <a:ea typeface="宋体" panose="02010600030101010101" pitchFamily="2" charset="-122"/>
              </a:rPr>
              <a:t>T max(T x, T y)</a:t>
            </a:r>
            <a:endParaRPr kumimoji="1" lang="en-US" altLang="zh-CN" sz="2400">
              <a:solidFill>
                <a:schemeClr val="tx1"/>
              </a:solidFill>
              <a:ea typeface="宋体" panose="02010600030101010101" pitchFamily="2" charset="-122"/>
            </a:endParaRPr>
          </a:p>
          <a:p>
            <a:pPr>
              <a:buClr>
                <a:schemeClr val="tx2"/>
              </a:buClr>
              <a:buSzPct val="75000"/>
              <a:buFont typeface="Monotype Sorts" pitchFamily="2" charset="2"/>
              <a:buNone/>
            </a:pPr>
            <a:r>
              <a:rPr kumimoji="1" lang="en-US" altLang="zh-CN" sz="2400">
                <a:solidFill>
                  <a:schemeClr val="tx1"/>
                </a:solidFill>
                <a:ea typeface="宋体" panose="02010600030101010101" pitchFamily="2" charset="-122"/>
              </a:rPr>
              <a:t>{ </a:t>
            </a:r>
            <a:endParaRPr kumimoji="1" lang="en-US" altLang="zh-CN" sz="2400">
              <a:solidFill>
                <a:schemeClr val="tx1"/>
              </a:solidFill>
              <a:ea typeface="宋体" panose="02010600030101010101" pitchFamily="2" charset="-122"/>
            </a:endParaRPr>
          </a:p>
          <a:p>
            <a:pPr>
              <a:buClr>
                <a:schemeClr val="tx2"/>
              </a:buClr>
              <a:buSzPct val="75000"/>
              <a:buFont typeface="Monotype Sorts" pitchFamily="2" charset="2"/>
              <a:buNone/>
            </a:pPr>
            <a:r>
              <a:rPr kumimoji="1" lang="en-US" altLang="zh-CN" sz="2400">
                <a:solidFill>
                  <a:schemeClr val="tx1"/>
                </a:solidFill>
                <a:ea typeface="宋体" panose="02010600030101010101" pitchFamily="2" charset="-122"/>
              </a:rPr>
              <a:t>  </a:t>
            </a:r>
            <a:r>
              <a:rPr kumimoji="1" lang="en-US" altLang="zh-CN" sz="2400">
                <a:solidFill>
                  <a:schemeClr val="folHlink"/>
                </a:solidFill>
                <a:ea typeface="宋体" panose="02010600030101010101" pitchFamily="2" charset="-122"/>
              </a:rPr>
              <a:t>return</a:t>
            </a:r>
            <a:r>
              <a:rPr kumimoji="1" lang="en-US" altLang="zh-CN" sz="2400">
                <a:solidFill>
                  <a:schemeClr val="tx1"/>
                </a:solidFill>
                <a:ea typeface="宋体" panose="02010600030101010101" pitchFamily="2" charset="-122"/>
              </a:rPr>
              <a:t> (x&gt;y)? x : y; </a:t>
            </a:r>
            <a:endParaRPr kumimoji="1" lang="en-US" altLang="zh-CN" sz="2400">
              <a:solidFill>
                <a:schemeClr val="tx1"/>
              </a:solidFill>
              <a:ea typeface="宋体" panose="02010600030101010101" pitchFamily="2" charset="-122"/>
            </a:endParaRPr>
          </a:p>
          <a:p>
            <a:pPr>
              <a:buClr>
                <a:schemeClr val="tx2"/>
              </a:buClr>
              <a:buSzPct val="75000"/>
              <a:buFont typeface="Monotype Sorts" pitchFamily="2" charset="2"/>
              <a:buNone/>
            </a:pPr>
            <a:r>
              <a:rPr kumimoji="1" lang="en-US" altLang="zh-CN" sz="2400">
                <a:solidFill>
                  <a:schemeClr val="tx1"/>
                </a:solidFill>
                <a:ea typeface="宋体" panose="02010600030101010101" pitchFamily="2" charset="-122"/>
              </a:rPr>
              <a:t>}</a:t>
            </a:r>
            <a:endParaRPr kumimoji="1" lang="en-US" altLang="zh-CN" sz="2400">
              <a:solidFill>
                <a:schemeClr val="tx1"/>
              </a:solidFill>
              <a:ea typeface="宋体" panose="02010600030101010101" pitchFamily="2" charset="-122"/>
            </a:endParaRPr>
          </a:p>
          <a:p>
            <a:pPr>
              <a:buClr>
                <a:schemeClr val="tx2"/>
              </a:buClr>
              <a:buSzPct val="75000"/>
              <a:buFont typeface="Monotype Sorts" pitchFamily="2" charset="2"/>
              <a:buNone/>
            </a:pPr>
            <a:endParaRPr kumimoji="1" lang="en-US" altLang="zh-CN" sz="2400">
              <a:solidFill>
                <a:schemeClr val="tx1"/>
              </a:solidFill>
              <a:ea typeface="宋体" panose="02010600030101010101" pitchFamily="2" charset="-122"/>
            </a:endParaRPr>
          </a:p>
          <a:p>
            <a:pPr>
              <a:buClr>
                <a:schemeClr val="tx2"/>
              </a:buClr>
              <a:buSzPct val="75000"/>
              <a:buFont typeface="Monotype Sorts" pitchFamily="2" charset="2"/>
              <a:buNone/>
            </a:pPr>
            <a:r>
              <a:rPr kumimoji="1" lang="en-US" altLang="zh-CN" sz="2400">
                <a:solidFill>
                  <a:schemeClr val="folHlink"/>
                </a:solidFill>
                <a:ea typeface="宋体" panose="02010600030101010101" pitchFamily="2" charset="-122"/>
              </a:rPr>
              <a:t>void</a:t>
            </a:r>
            <a:r>
              <a:rPr kumimoji="1" lang="en-US" altLang="zh-CN" sz="2400">
                <a:solidFill>
                  <a:schemeClr val="tx1"/>
                </a:solidFill>
                <a:ea typeface="宋体" panose="02010600030101010101" pitchFamily="2" charset="-122"/>
              </a:rPr>
              <a:t> main()</a:t>
            </a:r>
            <a:endParaRPr kumimoji="1" lang="en-US" altLang="zh-CN" sz="2400">
              <a:solidFill>
                <a:schemeClr val="tx1"/>
              </a:solidFill>
              <a:ea typeface="宋体" panose="02010600030101010101" pitchFamily="2" charset="-122"/>
            </a:endParaRPr>
          </a:p>
          <a:p>
            <a:pPr>
              <a:buClr>
                <a:schemeClr val="tx2"/>
              </a:buClr>
              <a:buSzPct val="75000"/>
              <a:buFont typeface="Monotype Sorts" pitchFamily="2" charset="2"/>
              <a:buNone/>
            </a:pPr>
            <a:r>
              <a:rPr kumimoji="1" lang="en-US" altLang="zh-CN" sz="2400">
                <a:solidFill>
                  <a:schemeClr val="tx1"/>
                </a:solidFill>
                <a:ea typeface="宋体" panose="02010600030101010101" pitchFamily="2" charset="-122"/>
              </a:rPr>
              <a:t>{</a:t>
            </a:r>
            <a:endParaRPr kumimoji="1" lang="en-US" altLang="zh-CN" sz="2400">
              <a:solidFill>
                <a:schemeClr val="tx1"/>
              </a:solidFill>
              <a:ea typeface="宋体" panose="02010600030101010101" pitchFamily="2" charset="-122"/>
            </a:endParaRPr>
          </a:p>
          <a:p>
            <a:pPr>
              <a:buClr>
                <a:schemeClr val="tx2"/>
              </a:buClr>
              <a:buSzPct val="75000"/>
              <a:buFont typeface="Monotype Sorts" pitchFamily="2" charset="2"/>
              <a:buNone/>
            </a:pPr>
            <a:r>
              <a:rPr kumimoji="1" lang="en-US" altLang="zh-CN" sz="2400">
                <a:solidFill>
                  <a:schemeClr val="tx1"/>
                </a:solidFill>
                <a:ea typeface="宋体" panose="02010600030101010101" pitchFamily="2" charset="-122"/>
              </a:rPr>
              <a:t>	cout&lt;&lt;max(5,6)&lt;&lt;endl;</a:t>
            </a:r>
            <a:endParaRPr kumimoji="1" lang="en-US" altLang="zh-CN" sz="2400">
              <a:solidFill>
                <a:schemeClr val="tx1"/>
              </a:solidFill>
              <a:ea typeface="宋体" panose="02010600030101010101" pitchFamily="2" charset="-122"/>
            </a:endParaRPr>
          </a:p>
          <a:p>
            <a:pPr>
              <a:buClr>
                <a:schemeClr val="tx2"/>
              </a:buClr>
              <a:buSzPct val="75000"/>
              <a:buFont typeface="Monotype Sorts" pitchFamily="2" charset="2"/>
              <a:buNone/>
            </a:pPr>
            <a:r>
              <a:rPr kumimoji="1" lang="en-US" altLang="zh-CN" sz="2400">
                <a:solidFill>
                  <a:schemeClr val="tx1"/>
                </a:solidFill>
                <a:ea typeface="宋体" panose="02010600030101010101" pitchFamily="2" charset="-122"/>
              </a:rPr>
              <a:t>}</a:t>
            </a:r>
            <a:endParaRPr kumimoji="1" lang="en-US" altLang="zh-CN" sz="2400">
              <a:solidFill>
                <a:schemeClr val="tx1"/>
              </a:solidFill>
              <a:ea typeface="宋体" panose="02010600030101010101" pitchFamily="2" charset="-122"/>
            </a:endParaRPr>
          </a:p>
        </p:txBody>
      </p:sp>
      <p:sp>
        <p:nvSpPr>
          <p:cNvPr id="8" name="Rectangle 5"/>
          <p:cNvSpPr>
            <a:spLocks noChangeArrowheads="1"/>
          </p:cNvSpPr>
          <p:nvPr/>
        </p:nvSpPr>
        <p:spPr bwMode="auto">
          <a:xfrm>
            <a:off x="468313" y="771188"/>
            <a:ext cx="7559687" cy="1800562"/>
          </a:xfrm>
          <a:prstGeom prst="rect">
            <a:avLst/>
          </a:prstGeom>
          <a:noFill/>
          <a:ln w="25400" algn="ctr">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9" name="Rectangle 6"/>
          <p:cNvSpPr>
            <a:spLocks noChangeArrowheads="1"/>
          </p:cNvSpPr>
          <p:nvPr/>
        </p:nvSpPr>
        <p:spPr bwMode="auto">
          <a:xfrm>
            <a:off x="900000" y="3635812"/>
            <a:ext cx="7488137" cy="519938"/>
          </a:xfrm>
          <a:prstGeom prst="rect">
            <a:avLst/>
          </a:prstGeom>
          <a:noFill/>
          <a:ln w="25400" algn="ctr">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10" name="Text Box 7"/>
          <p:cNvSpPr txBox="1">
            <a:spLocks noChangeArrowheads="1"/>
          </p:cNvSpPr>
          <p:nvPr/>
        </p:nvSpPr>
        <p:spPr bwMode="auto">
          <a:xfrm>
            <a:off x="6732588" y="1636375"/>
            <a:ext cx="10080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zh-CN" altLang="en-US"/>
              <a:t>定义</a:t>
            </a:r>
            <a:endParaRPr lang="zh-CN" altLang="en-US"/>
          </a:p>
        </p:txBody>
      </p:sp>
      <p:sp>
        <p:nvSpPr>
          <p:cNvPr id="13" name="Text Box 8"/>
          <p:cNvSpPr txBox="1">
            <a:spLocks noChangeArrowheads="1"/>
          </p:cNvSpPr>
          <p:nvPr/>
        </p:nvSpPr>
        <p:spPr bwMode="auto">
          <a:xfrm>
            <a:off x="6659909" y="3602487"/>
            <a:ext cx="10080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Font typeface="Wingdings" panose="05000000000000000000" pitchFamily="2" charset="2"/>
              <a:buNone/>
            </a:pPr>
            <a:r>
              <a:rPr lang="zh-CN" altLang="en-US" dirty="0"/>
              <a:t>使用</a:t>
            </a:r>
            <a:endParaRPr lang="zh-CN" altLang="en-US" dirty="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10" grpId="0"/>
      <p:bldP spid="13"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5734861"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1"/>
            <a:ext cx="5588412"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700" kern="0" dirty="0"/>
              <a:t>例</a:t>
            </a:r>
            <a:r>
              <a:rPr lang="en-US" altLang="zh-CN" sz="2700" kern="0" dirty="0"/>
              <a:t>24</a:t>
            </a:r>
            <a:r>
              <a:rPr lang="en-US" altLang="zh-CN" sz="2700" dirty="0">
                <a:latin typeface="Rockwell" panose="02060603020205020403" pitchFamily="18" charset="0"/>
                <a:ea typeface="微软雅黑" panose="020B0503020204020204" pitchFamily="34" charset="-122"/>
              </a:rPr>
              <a:t>.</a:t>
            </a:r>
            <a:r>
              <a:rPr lang="en-US" altLang="zh-CN" sz="1350" b="1" dirty="0"/>
              <a:t> string </a:t>
            </a:r>
            <a:r>
              <a:rPr lang="zh-CN" altLang="en-US" sz="1350" b="1" dirty="0"/>
              <a:t>对象作为流处理</a:t>
            </a:r>
            <a:endParaRPr lang="zh-CN" altLang="en-US" sz="1350" b="1" dirty="0"/>
          </a:p>
        </p:txBody>
      </p:sp>
      <p:sp>
        <p:nvSpPr>
          <p:cNvPr id="13" name="Rectangle 3"/>
          <p:cNvSpPr>
            <a:spLocks noChangeArrowheads="1"/>
          </p:cNvSpPr>
          <p:nvPr/>
        </p:nvSpPr>
        <p:spPr bwMode="auto">
          <a:xfrm>
            <a:off x="7020000" y="736585"/>
            <a:ext cx="19440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lvl="0" eaLnBrk="0" hangingPunct="0"/>
            <a:r>
              <a:rPr lang="zh-CN" altLang="en-US" sz="1600" dirty="0" smtClean="0"/>
              <a:t>程序</a:t>
            </a:r>
            <a:r>
              <a:rPr lang="zh-CN" altLang="en-US" sz="1600" dirty="0"/>
              <a:t>的输出结果是：</a:t>
            </a:r>
            <a:br>
              <a:rPr lang="zh-CN" altLang="en-US" sz="1600" dirty="0"/>
            </a:br>
            <a:r>
              <a:rPr lang="en-US" altLang="zh-CN" sz="1600" dirty="0"/>
              <a:t>Avatar</a:t>
            </a:r>
            <a:br>
              <a:rPr lang="en-US" altLang="zh-CN" sz="1600" dirty="0"/>
            </a:br>
            <a:r>
              <a:rPr lang="en-US" altLang="zh-CN" sz="1600" dirty="0"/>
              <a:t>Titanic</a:t>
            </a:r>
            <a:br>
              <a:rPr lang="en-US" altLang="zh-CN" sz="1600" dirty="0"/>
            </a:br>
            <a:r>
              <a:rPr lang="en-US" altLang="zh-CN" sz="1600" dirty="0"/>
              <a:t>123</a:t>
            </a:r>
            <a:br>
              <a:rPr lang="en-US" altLang="zh-CN" sz="1600" dirty="0"/>
            </a:br>
            <a:r>
              <a:rPr lang="en-US" altLang="zh-CN" sz="1600" dirty="0"/>
              <a:t>5.2</a:t>
            </a:r>
            <a:br>
              <a:rPr lang="en-US" altLang="zh-CN" sz="1600" dirty="0"/>
            </a:br>
            <a:r>
              <a:rPr lang="en-US" altLang="zh-CN" sz="1600" dirty="0"/>
              <a:t>K</a:t>
            </a:r>
            <a:endParaRPr lang="zh-CN" altLang="zh-CN" sz="1600" dirty="0"/>
          </a:p>
        </p:txBody>
      </p:sp>
      <p:sp>
        <p:nvSpPr>
          <p:cNvPr id="14" name="Rectangle 3"/>
          <p:cNvSpPr>
            <a:spLocks noChangeArrowheads="1"/>
          </p:cNvSpPr>
          <p:nvPr/>
        </p:nvSpPr>
        <p:spPr bwMode="auto">
          <a:xfrm>
            <a:off x="266767" y="834345"/>
            <a:ext cx="6693499"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defTabSz="685165" eaLnBrk="0" fontAlgn="base" hangingPunct="0">
              <a:spcBef>
                <a:spcPct val="0"/>
              </a:spcBef>
              <a:spcAft>
                <a:spcPct val="0"/>
              </a:spcAft>
            </a:pPr>
            <a:r>
              <a:rPr lang="zh-CN" altLang="zh-CN" sz="1200" dirty="0">
                <a:solidFill>
                  <a:srgbClr val="666666"/>
                </a:solidFill>
                <a:latin typeface="Arial Unicode MS"/>
              </a:rPr>
              <a:t>#include &lt;iostream&gt; </a:t>
            </a:r>
            <a:endParaRPr lang="en-US" altLang="zh-CN" sz="1200" dirty="0">
              <a:solidFill>
                <a:srgbClr val="666666"/>
              </a:solidFill>
              <a:latin typeface="Arial Unicode MS"/>
            </a:endParaRPr>
          </a:p>
          <a:p>
            <a:pPr defTabSz="685165" eaLnBrk="0" fontAlgn="base" hangingPunct="0">
              <a:spcBef>
                <a:spcPct val="0"/>
              </a:spcBef>
              <a:spcAft>
                <a:spcPct val="0"/>
              </a:spcAft>
            </a:pPr>
            <a:r>
              <a:rPr lang="zh-CN" altLang="zh-CN" sz="1200" dirty="0">
                <a:solidFill>
                  <a:srgbClr val="666666"/>
                </a:solidFill>
                <a:latin typeface="Arial Unicode MS"/>
              </a:rPr>
              <a:t>#include &lt;sstream&gt; </a:t>
            </a:r>
            <a:endParaRPr lang="en-US" altLang="zh-CN" sz="1200" dirty="0">
              <a:solidFill>
                <a:srgbClr val="666666"/>
              </a:solidFill>
              <a:latin typeface="Arial Unicode MS"/>
            </a:endParaRPr>
          </a:p>
          <a:p>
            <a:pPr defTabSz="685165" eaLnBrk="0" fontAlgn="base" hangingPunct="0">
              <a:spcBef>
                <a:spcPct val="0"/>
              </a:spcBef>
              <a:spcAft>
                <a:spcPct val="0"/>
              </a:spcAft>
            </a:pPr>
            <a:r>
              <a:rPr lang="zh-CN" altLang="zh-CN" sz="1200" dirty="0">
                <a:solidFill>
                  <a:srgbClr val="666666"/>
                </a:solidFill>
                <a:latin typeface="Arial Unicode MS"/>
              </a:rPr>
              <a:t>#include &lt;string&gt; </a:t>
            </a:r>
            <a:endParaRPr lang="en-US" altLang="zh-CN" sz="1200" dirty="0">
              <a:solidFill>
                <a:srgbClr val="666666"/>
              </a:solidFill>
              <a:latin typeface="Arial Unicode MS"/>
            </a:endParaRPr>
          </a:p>
          <a:p>
            <a:pPr defTabSz="685165" eaLnBrk="0" fontAlgn="base" hangingPunct="0">
              <a:spcBef>
                <a:spcPct val="0"/>
              </a:spcBef>
              <a:spcAft>
                <a:spcPct val="0"/>
              </a:spcAft>
            </a:pPr>
            <a:r>
              <a:rPr lang="zh-CN" altLang="zh-CN" sz="1200" dirty="0">
                <a:solidFill>
                  <a:srgbClr val="666666"/>
                </a:solidFill>
                <a:latin typeface="Arial Unicode MS"/>
              </a:rPr>
              <a:t>using namespace std; </a:t>
            </a:r>
            <a:endParaRPr lang="en-US" altLang="zh-CN" sz="1200" dirty="0">
              <a:solidFill>
                <a:srgbClr val="666666"/>
              </a:solidFill>
              <a:latin typeface="Arial Unicode MS"/>
            </a:endParaRPr>
          </a:p>
          <a:p>
            <a:pPr defTabSz="685165" eaLnBrk="0" fontAlgn="base" hangingPunct="0">
              <a:spcBef>
                <a:spcPct val="0"/>
              </a:spcBef>
              <a:spcAft>
                <a:spcPct val="0"/>
              </a:spcAft>
            </a:pPr>
            <a:r>
              <a:rPr lang="zh-CN" altLang="zh-CN" sz="1200" dirty="0">
                <a:solidFill>
                  <a:srgbClr val="666666"/>
                </a:solidFill>
                <a:latin typeface="Arial Unicode MS"/>
              </a:rPr>
              <a:t>int main() </a:t>
            </a:r>
            <a:endParaRPr lang="en-US" altLang="zh-CN" sz="1200" dirty="0">
              <a:solidFill>
                <a:srgbClr val="666666"/>
              </a:solidFill>
              <a:latin typeface="Arial Unicode MS"/>
            </a:endParaRPr>
          </a:p>
          <a:p>
            <a:pPr defTabSz="685165" eaLnBrk="0" fontAlgn="base" hangingPunct="0">
              <a:spcBef>
                <a:spcPct val="0"/>
              </a:spcBef>
              <a:spcAft>
                <a:spcPct val="0"/>
              </a:spcAft>
            </a:pPr>
            <a:r>
              <a:rPr lang="zh-CN" altLang="zh-CN" sz="1200" dirty="0">
                <a:solidFill>
                  <a:srgbClr val="666666"/>
                </a:solidFill>
                <a:latin typeface="Arial Unicode MS"/>
              </a:rPr>
              <a:t>{ </a:t>
            </a:r>
            <a:endParaRPr lang="en-US" altLang="zh-CN" sz="1200" dirty="0">
              <a:solidFill>
                <a:srgbClr val="666666"/>
              </a:solidFill>
              <a:latin typeface="Arial Unicode MS"/>
            </a:endParaRPr>
          </a:p>
          <a:p>
            <a:pPr defTabSz="685165" eaLnBrk="0" fontAlgn="base" hangingPunct="0">
              <a:spcBef>
                <a:spcPct val="0"/>
              </a:spcBef>
              <a:spcAft>
                <a:spcPct val="0"/>
              </a:spcAft>
            </a:pPr>
            <a:r>
              <a:rPr lang="en-US" altLang="zh-CN" sz="1200" dirty="0" smtClean="0">
                <a:solidFill>
                  <a:srgbClr val="666666"/>
                </a:solidFill>
                <a:latin typeface="Arial Unicode MS"/>
              </a:rPr>
              <a:t>	</a:t>
            </a:r>
            <a:r>
              <a:rPr lang="zh-CN" altLang="zh-CN" sz="1200" dirty="0" smtClean="0">
                <a:solidFill>
                  <a:srgbClr val="666666"/>
                </a:solidFill>
                <a:latin typeface="Arial Unicode MS"/>
              </a:rPr>
              <a:t>string </a:t>
            </a:r>
            <a:r>
              <a:rPr lang="zh-CN" altLang="zh-CN" sz="1200" dirty="0">
                <a:solidFill>
                  <a:srgbClr val="666666"/>
                </a:solidFill>
                <a:latin typeface="Arial Unicode MS"/>
              </a:rPr>
              <a:t>src("Avatar 123 5.2 Ti</a:t>
            </a:r>
            <a:r>
              <a:rPr lang="zh-CN" altLang="zh-CN" sz="1200" dirty="0">
                <a:solidFill>
                  <a:srgbClr val="007DBB"/>
                </a:solidFill>
                <a:latin typeface="Arial Unicode MS"/>
                <a:hlinkClick r:id="rId3"/>
              </a:rPr>
              <a:t>tan</a:t>
            </a:r>
            <a:r>
              <a:rPr lang="zh-CN" altLang="zh-CN" sz="1200" dirty="0">
                <a:solidFill>
                  <a:srgbClr val="666666"/>
                </a:solidFill>
                <a:latin typeface="Arial Unicode MS"/>
              </a:rPr>
              <a:t>ic K"); </a:t>
            </a:r>
            <a:endParaRPr lang="en-US" altLang="zh-CN" sz="1200" dirty="0">
              <a:solidFill>
                <a:srgbClr val="666666"/>
              </a:solidFill>
              <a:latin typeface="Arial Unicode MS"/>
            </a:endParaRPr>
          </a:p>
          <a:p>
            <a:pPr defTabSz="685165" eaLnBrk="0" fontAlgn="base" hangingPunct="0">
              <a:spcBef>
                <a:spcPct val="0"/>
              </a:spcBef>
              <a:spcAft>
                <a:spcPct val="0"/>
              </a:spcAft>
            </a:pPr>
            <a:r>
              <a:rPr lang="en-US" altLang="zh-CN" sz="1200" dirty="0">
                <a:solidFill>
                  <a:srgbClr val="666666"/>
                </a:solidFill>
                <a:latin typeface="Arial Unicode MS"/>
              </a:rPr>
              <a:t>	</a:t>
            </a:r>
            <a:r>
              <a:rPr lang="zh-CN" altLang="zh-CN" sz="1200" dirty="0">
                <a:solidFill>
                  <a:srgbClr val="666666"/>
                </a:solidFill>
                <a:latin typeface="Arial Unicode MS"/>
              </a:rPr>
              <a:t>istringstream istrStream(src); //建立src到istrStream的联系 </a:t>
            </a:r>
            <a:endParaRPr lang="en-US" altLang="zh-CN" sz="1200" dirty="0">
              <a:solidFill>
                <a:srgbClr val="666666"/>
              </a:solidFill>
              <a:latin typeface="Arial Unicode MS"/>
            </a:endParaRPr>
          </a:p>
          <a:p>
            <a:pPr defTabSz="685165" eaLnBrk="0" fontAlgn="base" hangingPunct="0">
              <a:spcBef>
                <a:spcPct val="0"/>
              </a:spcBef>
              <a:spcAft>
                <a:spcPct val="0"/>
              </a:spcAft>
            </a:pPr>
            <a:r>
              <a:rPr lang="en-US" altLang="zh-CN" sz="1200" dirty="0">
                <a:solidFill>
                  <a:srgbClr val="666666"/>
                </a:solidFill>
                <a:latin typeface="Arial Unicode MS"/>
              </a:rPr>
              <a:t>	</a:t>
            </a:r>
            <a:r>
              <a:rPr lang="zh-CN" altLang="zh-CN" sz="1200" dirty="0">
                <a:solidFill>
                  <a:srgbClr val="666666"/>
                </a:solidFill>
                <a:latin typeface="Arial Unicode MS"/>
              </a:rPr>
              <a:t>string s1, s2; </a:t>
            </a:r>
            <a:endParaRPr lang="en-US" altLang="zh-CN" sz="1200" dirty="0">
              <a:solidFill>
                <a:srgbClr val="666666"/>
              </a:solidFill>
              <a:latin typeface="Arial Unicode MS"/>
            </a:endParaRPr>
          </a:p>
          <a:p>
            <a:pPr defTabSz="685165" eaLnBrk="0" fontAlgn="base" hangingPunct="0">
              <a:spcBef>
                <a:spcPct val="0"/>
              </a:spcBef>
              <a:spcAft>
                <a:spcPct val="0"/>
              </a:spcAft>
            </a:pPr>
            <a:r>
              <a:rPr lang="en-US" altLang="zh-CN" sz="1200" dirty="0">
                <a:solidFill>
                  <a:srgbClr val="666666"/>
                </a:solidFill>
                <a:latin typeface="Arial Unicode MS"/>
              </a:rPr>
              <a:t>	</a:t>
            </a:r>
            <a:r>
              <a:rPr lang="zh-CN" altLang="zh-CN" sz="1200" dirty="0">
                <a:solidFill>
                  <a:srgbClr val="666666"/>
                </a:solidFill>
                <a:latin typeface="Arial Unicode MS"/>
              </a:rPr>
              <a:t>int n; </a:t>
            </a:r>
            <a:endParaRPr lang="en-US" altLang="zh-CN" sz="1200" dirty="0">
              <a:solidFill>
                <a:srgbClr val="666666"/>
              </a:solidFill>
              <a:latin typeface="Arial Unicode MS"/>
            </a:endParaRPr>
          </a:p>
          <a:p>
            <a:pPr defTabSz="685165" eaLnBrk="0" fontAlgn="base" hangingPunct="0">
              <a:spcBef>
                <a:spcPct val="0"/>
              </a:spcBef>
              <a:spcAft>
                <a:spcPct val="0"/>
              </a:spcAft>
            </a:pPr>
            <a:r>
              <a:rPr lang="en-US" altLang="zh-CN" sz="1200" dirty="0">
                <a:solidFill>
                  <a:srgbClr val="666666"/>
                </a:solidFill>
                <a:latin typeface="Arial Unicode MS"/>
              </a:rPr>
              <a:t>	</a:t>
            </a:r>
            <a:r>
              <a:rPr lang="zh-CN" altLang="zh-CN" sz="1200" dirty="0">
                <a:solidFill>
                  <a:srgbClr val="666666"/>
                </a:solidFill>
                <a:latin typeface="Arial Unicode MS"/>
              </a:rPr>
              <a:t>double d; </a:t>
            </a:r>
            <a:endParaRPr lang="en-US" altLang="zh-CN" sz="1200" dirty="0">
              <a:solidFill>
                <a:srgbClr val="666666"/>
              </a:solidFill>
              <a:latin typeface="Arial Unicode MS"/>
            </a:endParaRPr>
          </a:p>
          <a:p>
            <a:pPr defTabSz="685165" eaLnBrk="0" fontAlgn="base" hangingPunct="0">
              <a:spcBef>
                <a:spcPct val="0"/>
              </a:spcBef>
              <a:spcAft>
                <a:spcPct val="0"/>
              </a:spcAft>
            </a:pPr>
            <a:r>
              <a:rPr lang="en-US" altLang="zh-CN" sz="1200" dirty="0">
                <a:solidFill>
                  <a:srgbClr val="666666"/>
                </a:solidFill>
                <a:latin typeface="Arial Unicode MS"/>
              </a:rPr>
              <a:t>	</a:t>
            </a:r>
            <a:r>
              <a:rPr lang="zh-CN" altLang="zh-CN" sz="1200" dirty="0">
                <a:solidFill>
                  <a:srgbClr val="666666"/>
                </a:solidFill>
                <a:latin typeface="Arial Unicode MS"/>
              </a:rPr>
              <a:t>char c; </a:t>
            </a:r>
            <a:endParaRPr lang="en-US" altLang="zh-CN" sz="1200" dirty="0">
              <a:solidFill>
                <a:srgbClr val="666666"/>
              </a:solidFill>
              <a:latin typeface="Arial Unicode MS"/>
            </a:endParaRPr>
          </a:p>
          <a:p>
            <a:pPr defTabSz="685165" eaLnBrk="0" fontAlgn="base" hangingPunct="0">
              <a:spcBef>
                <a:spcPct val="0"/>
              </a:spcBef>
              <a:spcAft>
                <a:spcPct val="0"/>
              </a:spcAft>
            </a:pPr>
            <a:r>
              <a:rPr lang="en-US" altLang="zh-CN" sz="1200" dirty="0">
                <a:solidFill>
                  <a:srgbClr val="666666"/>
                </a:solidFill>
                <a:latin typeface="Arial Unicode MS"/>
              </a:rPr>
              <a:t>	</a:t>
            </a:r>
            <a:r>
              <a:rPr lang="zh-CN" altLang="zh-CN" sz="1200" dirty="0">
                <a:solidFill>
                  <a:srgbClr val="666666"/>
                </a:solidFill>
                <a:latin typeface="Arial Unicode MS"/>
              </a:rPr>
              <a:t>istrStream &gt;&gt; s1 &gt;&gt; n &gt;&gt; d &gt;&gt; s2 &gt;&gt; c; //把src的内容当做输入流进行读取 </a:t>
            </a:r>
            <a:endParaRPr lang="en-US" altLang="zh-CN" sz="1200" dirty="0">
              <a:solidFill>
                <a:srgbClr val="666666"/>
              </a:solidFill>
              <a:latin typeface="Arial Unicode MS"/>
            </a:endParaRPr>
          </a:p>
          <a:p>
            <a:pPr defTabSz="685165" eaLnBrk="0" fontAlgn="base" hangingPunct="0">
              <a:spcBef>
                <a:spcPct val="0"/>
              </a:spcBef>
              <a:spcAft>
                <a:spcPct val="0"/>
              </a:spcAft>
            </a:pPr>
            <a:r>
              <a:rPr lang="en-US" altLang="zh-CN" sz="1200" dirty="0">
                <a:solidFill>
                  <a:srgbClr val="666666"/>
                </a:solidFill>
                <a:latin typeface="Arial Unicode MS"/>
              </a:rPr>
              <a:t>	</a:t>
            </a:r>
            <a:r>
              <a:rPr lang="zh-CN" altLang="zh-CN" sz="1200" dirty="0">
                <a:solidFill>
                  <a:srgbClr val="666666"/>
                </a:solidFill>
                <a:latin typeface="Arial Unicode MS"/>
              </a:rPr>
              <a:t>ostringstream ostrStream; </a:t>
            </a:r>
            <a:endParaRPr lang="en-US" altLang="zh-CN" sz="1200" dirty="0">
              <a:solidFill>
                <a:srgbClr val="666666"/>
              </a:solidFill>
              <a:latin typeface="Arial Unicode MS"/>
            </a:endParaRPr>
          </a:p>
          <a:p>
            <a:pPr defTabSz="685165" eaLnBrk="0" fontAlgn="base" hangingPunct="0">
              <a:spcBef>
                <a:spcPct val="0"/>
              </a:spcBef>
              <a:spcAft>
                <a:spcPct val="0"/>
              </a:spcAft>
            </a:pPr>
            <a:r>
              <a:rPr lang="en-US" altLang="zh-CN" sz="1200" dirty="0">
                <a:solidFill>
                  <a:srgbClr val="666666"/>
                </a:solidFill>
                <a:latin typeface="Arial Unicode MS"/>
              </a:rPr>
              <a:t>	</a:t>
            </a:r>
            <a:r>
              <a:rPr lang="zh-CN" altLang="zh-CN" sz="1200" dirty="0">
                <a:solidFill>
                  <a:srgbClr val="666666"/>
                </a:solidFill>
                <a:latin typeface="Arial Unicode MS"/>
              </a:rPr>
              <a:t>ostrStream &lt;&lt; s1 &lt;&lt; endl &lt;&lt; s2 &lt;&lt; endl &lt;&lt; n &lt;&lt; endl &lt;&lt; d &lt;&lt; endl &lt;&lt; c &lt;&lt;endl; </a:t>
            </a:r>
            <a:endParaRPr lang="en-US" altLang="zh-CN" sz="1200" dirty="0">
              <a:solidFill>
                <a:srgbClr val="666666"/>
              </a:solidFill>
              <a:latin typeface="Arial Unicode MS"/>
            </a:endParaRPr>
          </a:p>
          <a:p>
            <a:pPr defTabSz="685165" eaLnBrk="0" fontAlgn="base" hangingPunct="0">
              <a:spcBef>
                <a:spcPct val="0"/>
              </a:spcBef>
              <a:spcAft>
                <a:spcPct val="0"/>
              </a:spcAft>
            </a:pPr>
            <a:r>
              <a:rPr lang="en-US" altLang="zh-CN" sz="1200" dirty="0">
                <a:solidFill>
                  <a:srgbClr val="666666"/>
                </a:solidFill>
                <a:latin typeface="Arial Unicode MS"/>
              </a:rPr>
              <a:t>	</a:t>
            </a:r>
            <a:r>
              <a:rPr lang="zh-CN" altLang="zh-CN" sz="1200" dirty="0">
                <a:solidFill>
                  <a:srgbClr val="666666"/>
                </a:solidFill>
                <a:latin typeface="Arial Unicode MS"/>
              </a:rPr>
              <a:t>cout &lt;&lt; ostrStream.str(); </a:t>
            </a:r>
            <a:endParaRPr lang="en-US" altLang="zh-CN" sz="1200" dirty="0">
              <a:solidFill>
                <a:srgbClr val="666666"/>
              </a:solidFill>
              <a:latin typeface="Arial Unicode MS"/>
            </a:endParaRPr>
          </a:p>
          <a:p>
            <a:pPr defTabSz="685165" eaLnBrk="0" fontAlgn="base" hangingPunct="0">
              <a:spcBef>
                <a:spcPct val="0"/>
              </a:spcBef>
              <a:spcAft>
                <a:spcPct val="0"/>
              </a:spcAft>
            </a:pPr>
            <a:r>
              <a:rPr lang="en-US" altLang="zh-CN" sz="1200" dirty="0">
                <a:solidFill>
                  <a:srgbClr val="666666"/>
                </a:solidFill>
                <a:latin typeface="Arial Unicode MS"/>
              </a:rPr>
              <a:t>	</a:t>
            </a:r>
            <a:r>
              <a:rPr lang="zh-CN" altLang="zh-CN" sz="1200" dirty="0">
                <a:solidFill>
                  <a:srgbClr val="666666"/>
                </a:solidFill>
                <a:latin typeface="Arial Unicode MS"/>
              </a:rPr>
              <a:t>return 0; </a:t>
            </a:r>
            <a:endParaRPr lang="en-US" altLang="zh-CN" sz="1200" dirty="0">
              <a:solidFill>
                <a:srgbClr val="666666"/>
              </a:solidFill>
              <a:latin typeface="Arial Unicode MS"/>
            </a:endParaRPr>
          </a:p>
          <a:p>
            <a:pPr defTabSz="685165" eaLnBrk="0" fontAlgn="base" hangingPunct="0">
              <a:spcBef>
                <a:spcPct val="0"/>
              </a:spcBef>
              <a:spcAft>
                <a:spcPct val="0"/>
              </a:spcAft>
            </a:pPr>
            <a:r>
              <a:rPr lang="zh-CN" altLang="zh-CN" sz="1200" dirty="0">
                <a:solidFill>
                  <a:srgbClr val="666666"/>
                </a:solidFill>
                <a:latin typeface="Arial Unicode MS"/>
              </a:rPr>
              <a:t>}</a:t>
            </a:r>
            <a:r>
              <a:rPr lang="zh-CN" altLang="zh-CN" sz="1200" dirty="0"/>
              <a:t> </a:t>
            </a:r>
            <a:endParaRPr lang="en-US" altLang="zh-CN" sz="12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7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469680" y="898216"/>
            <a:ext cx="7826794" cy="377914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200" b="0" dirty="0"/>
              <a:t>#include &lt;</a:t>
            </a:r>
            <a:r>
              <a:rPr lang="en-US" altLang="zh-CN" sz="1200" b="0" dirty="0" err="1"/>
              <a:t>iostream</a:t>
            </a:r>
            <a:r>
              <a:rPr lang="en-US" altLang="zh-CN" sz="1200" b="0" dirty="0"/>
              <a:t>&gt;</a:t>
            </a:r>
            <a:endParaRPr lang="en-US" altLang="zh-CN" sz="1200" b="0" dirty="0"/>
          </a:p>
          <a:p>
            <a:pPr marL="0" indent="0">
              <a:buNone/>
            </a:pPr>
            <a:r>
              <a:rPr lang="en-US" altLang="zh-CN" sz="1200" b="0" dirty="0"/>
              <a:t>#include &lt;algorithm&gt;</a:t>
            </a:r>
            <a:endParaRPr lang="en-US" altLang="zh-CN" sz="1200" b="0" dirty="0"/>
          </a:p>
          <a:p>
            <a:pPr marL="0" indent="0">
              <a:buNone/>
            </a:pPr>
            <a:r>
              <a:rPr lang="en-US" altLang="zh-CN" sz="1200" b="0" dirty="0"/>
              <a:t>#include &lt;string&gt;</a:t>
            </a:r>
            <a:endParaRPr lang="en-US" altLang="zh-CN" sz="1200" b="0" dirty="0"/>
          </a:p>
          <a:p>
            <a:pPr marL="0" indent="0">
              <a:buNone/>
            </a:pPr>
            <a:r>
              <a:rPr lang="en-US" altLang="zh-CN" sz="1200" dirty="0"/>
              <a:t>using</a:t>
            </a:r>
            <a:r>
              <a:rPr lang="en-US" altLang="zh-CN" sz="1200" b="0" dirty="0"/>
              <a:t> </a:t>
            </a:r>
            <a:r>
              <a:rPr lang="en-US" altLang="zh-CN" sz="1200" dirty="0"/>
              <a:t>namespace</a:t>
            </a:r>
            <a:r>
              <a:rPr lang="en-US" altLang="zh-CN" sz="1200" b="0" dirty="0"/>
              <a:t> </a:t>
            </a:r>
            <a:r>
              <a:rPr lang="en-US" altLang="zh-CN" sz="1200" b="0" dirty="0" err="1"/>
              <a:t>std</a:t>
            </a:r>
            <a:r>
              <a:rPr lang="en-US" altLang="zh-CN" sz="1200" b="0" dirty="0"/>
              <a:t>;</a:t>
            </a:r>
            <a:endParaRPr lang="en-US" altLang="zh-CN" sz="1200" b="0" dirty="0"/>
          </a:p>
          <a:p>
            <a:pPr marL="0" indent="0">
              <a:buNone/>
            </a:pPr>
            <a:r>
              <a:rPr lang="en-US" altLang="zh-CN" sz="1200" b="0" dirty="0" err="1"/>
              <a:t>int</a:t>
            </a:r>
            <a:r>
              <a:rPr lang="en-US" altLang="zh-CN" sz="1200" b="0" dirty="0"/>
              <a:t> main()</a:t>
            </a:r>
            <a:endParaRPr lang="en-US" altLang="zh-CN" sz="1200" b="0" dirty="0"/>
          </a:p>
          <a:p>
            <a:pPr marL="0" indent="0">
              <a:buNone/>
            </a:pPr>
            <a:r>
              <a:rPr lang="en-US" altLang="zh-CN" sz="1200" b="0" dirty="0"/>
              <a:t>{</a:t>
            </a:r>
            <a:endParaRPr lang="en-US" altLang="zh-CN" sz="1200" b="0" dirty="0"/>
          </a:p>
          <a:p>
            <a:pPr marL="0" indent="0">
              <a:buNone/>
            </a:pPr>
            <a:r>
              <a:rPr lang="en-US" altLang="zh-CN" sz="1200" b="0" dirty="0"/>
              <a:t>string s("</a:t>
            </a:r>
            <a:r>
              <a:rPr lang="en-US" altLang="zh-CN" sz="1200" b="0" dirty="0" err="1"/>
              <a:t>afgcbed</a:t>
            </a:r>
            <a:r>
              <a:rPr lang="en-US" altLang="zh-CN" sz="1200" b="0" dirty="0"/>
              <a:t>");</a:t>
            </a:r>
            <a:endParaRPr lang="en-US" altLang="zh-CN" sz="1200" b="0" dirty="0"/>
          </a:p>
          <a:p>
            <a:pPr marL="0" indent="0">
              <a:buNone/>
            </a:pPr>
            <a:r>
              <a:rPr lang="en-US" altLang="zh-CN" sz="1200" b="0" dirty="0"/>
              <a:t>string::iterator p = find(</a:t>
            </a:r>
            <a:r>
              <a:rPr lang="en-US" altLang="zh-CN" sz="1200" b="0" dirty="0" err="1"/>
              <a:t>s.begin</a:t>
            </a:r>
            <a:r>
              <a:rPr lang="en-US" altLang="zh-CN" sz="1200" b="0" dirty="0"/>
              <a:t>(), </a:t>
            </a:r>
            <a:r>
              <a:rPr lang="en-US" altLang="zh-CN" sz="1200" b="0" dirty="0" err="1"/>
              <a:t>s.end</a:t>
            </a:r>
            <a:r>
              <a:rPr lang="en-US" altLang="zh-CN" sz="1200" b="0" dirty="0"/>
              <a:t>(), 'c');</a:t>
            </a:r>
            <a:endParaRPr lang="en-US" altLang="zh-CN" sz="1200" b="0" dirty="0"/>
          </a:p>
          <a:p>
            <a:pPr marL="0" indent="0">
              <a:buNone/>
            </a:pPr>
            <a:r>
              <a:rPr lang="en-US" altLang="zh-CN" sz="1200" dirty="0"/>
              <a:t>if</a:t>
            </a:r>
            <a:r>
              <a:rPr lang="en-US" altLang="zh-CN" sz="1200" b="0" dirty="0"/>
              <a:t> (p!= </a:t>
            </a:r>
            <a:r>
              <a:rPr lang="en-US" altLang="zh-CN" sz="1200" b="0" dirty="0" err="1"/>
              <a:t>s.end</a:t>
            </a:r>
            <a:r>
              <a:rPr lang="en-US" altLang="zh-CN" sz="1200" b="0" dirty="0"/>
              <a:t>())</a:t>
            </a:r>
            <a:endParaRPr lang="en-US" altLang="zh-CN" sz="1200" b="0" dirty="0"/>
          </a:p>
          <a:p>
            <a:pPr marL="0" indent="0">
              <a:buNone/>
            </a:pPr>
            <a:r>
              <a:rPr lang="en-US" altLang="zh-CN" sz="1200" b="0" dirty="0" err="1"/>
              <a:t>cout</a:t>
            </a:r>
            <a:r>
              <a:rPr lang="en-US" altLang="zh-CN" sz="1200" b="0" dirty="0"/>
              <a:t> &lt;&lt; p - </a:t>
            </a:r>
            <a:r>
              <a:rPr lang="en-US" altLang="zh-CN" sz="1200" b="0" dirty="0" err="1"/>
              <a:t>s.begin</a:t>
            </a:r>
            <a:r>
              <a:rPr lang="en-US" altLang="zh-CN" sz="1200" b="0" dirty="0"/>
              <a:t>() &lt;&lt; </a:t>
            </a:r>
            <a:r>
              <a:rPr lang="en-US" altLang="zh-CN" sz="1200" b="0" dirty="0" err="1"/>
              <a:t>endl</a:t>
            </a:r>
            <a:r>
              <a:rPr lang="en-US" altLang="zh-CN" sz="1200" b="0" dirty="0"/>
              <a:t>; //</a:t>
            </a:r>
            <a:r>
              <a:rPr lang="zh-CN" altLang="en-US" sz="1200" b="0" dirty="0"/>
              <a:t>输出 </a:t>
            </a:r>
            <a:r>
              <a:rPr lang="en-US" altLang="zh-CN" sz="1200" b="0" dirty="0"/>
              <a:t>3</a:t>
            </a:r>
            <a:endParaRPr lang="zh-CN" altLang="en-US" sz="1200" b="0" dirty="0"/>
          </a:p>
          <a:p>
            <a:pPr marL="0" indent="0">
              <a:buNone/>
            </a:pPr>
            <a:r>
              <a:rPr lang="en-US" altLang="zh-CN" sz="1200" b="0" dirty="0"/>
              <a:t>sort(</a:t>
            </a:r>
            <a:r>
              <a:rPr lang="en-US" altLang="zh-CN" sz="1200" b="0" dirty="0" err="1"/>
              <a:t>s.begin</a:t>
            </a:r>
            <a:r>
              <a:rPr lang="en-US" altLang="zh-CN" sz="1200" b="0" dirty="0"/>
              <a:t>(), </a:t>
            </a:r>
            <a:r>
              <a:rPr lang="en-US" altLang="zh-CN" sz="1200" b="0" dirty="0" err="1"/>
              <a:t>s.end</a:t>
            </a:r>
            <a:r>
              <a:rPr lang="en-US" altLang="zh-CN" sz="1200" b="0" dirty="0"/>
              <a:t>());</a:t>
            </a:r>
            <a:endParaRPr lang="en-US" altLang="zh-CN" sz="1200" b="0" dirty="0"/>
          </a:p>
          <a:p>
            <a:pPr marL="0" indent="0">
              <a:buNone/>
            </a:pPr>
            <a:r>
              <a:rPr lang="en-US" altLang="zh-CN" sz="1200" b="0" dirty="0" err="1"/>
              <a:t>cout</a:t>
            </a:r>
            <a:r>
              <a:rPr lang="en-US" altLang="zh-CN" sz="1200" b="0" dirty="0"/>
              <a:t> &lt;&lt; s &lt;&lt; </a:t>
            </a:r>
            <a:r>
              <a:rPr lang="en-US" altLang="zh-CN" sz="1200" b="0" dirty="0" err="1"/>
              <a:t>endl</a:t>
            </a:r>
            <a:r>
              <a:rPr lang="en-US" altLang="zh-CN" sz="1200" b="0" dirty="0"/>
              <a:t>; //</a:t>
            </a:r>
            <a:r>
              <a:rPr lang="zh-CN" altLang="en-US" sz="1200" b="0" dirty="0"/>
              <a:t>输出 </a:t>
            </a:r>
            <a:r>
              <a:rPr lang="en-US" altLang="zh-CN" sz="1200" b="0" dirty="0" err="1"/>
              <a:t>abcdefg</a:t>
            </a:r>
            <a:endParaRPr lang="en-US" altLang="zh-CN" sz="1200" b="0" dirty="0"/>
          </a:p>
          <a:p>
            <a:pPr marL="0" indent="0">
              <a:buNone/>
            </a:pPr>
            <a:r>
              <a:rPr lang="en-US" altLang="zh-CN" sz="1200" b="0" dirty="0" err="1"/>
              <a:t>next_permutation</a:t>
            </a:r>
            <a:r>
              <a:rPr lang="en-US" altLang="zh-CN" sz="1200" b="0" dirty="0"/>
              <a:t>(</a:t>
            </a:r>
            <a:r>
              <a:rPr lang="en-US" altLang="zh-CN" sz="1200" b="0" dirty="0" err="1"/>
              <a:t>s.begin</a:t>
            </a:r>
            <a:r>
              <a:rPr lang="en-US" altLang="zh-CN" sz="1200" b="0" dirty="0"/>
              <a:t>(), </a:t>
            </a:r>
            <a:r>
              <a:rPr lang="en-US" altLang="zh-CN" sz="1200" b="0" dirty="0" err="1"/>
              <a:t>s.end</a:t>
            </a:r>
            <a:r>
              <a:rPr lang="en-US" altLang="zh-CN" sz="1200" b="0" dirty="0"/>
              <a:t>());</a:t>
            </a:r>
            <a:endParaRPr lang="en-US" altLang="zh-CN" sz="1200" b="0" dirty="0"/>
          </a:p>
          <a:p>
            <a:pPr marL="0" indent="0">
              <a:buNone/>
            </a:pPr>
            <a:r>
              <a:rPr lang="en-US" altLang="zh-CN" sz="1200" b="0" dirty="0" err="1"/>
              <a:t>cout</a:t>
            </a:r>
            <a:r>
              <a:rPr lang="en-US" altLang="zh-CN" sz="1200" b="0" dirty="0"/>
              <a:t> &lt;&lt; s &lt;&lt; </a:t>
            </a:r>
            <a:r>
              <a:rPr lang="en-US" altLang="zh-CN" sz="1200" b="0" dirty="0" err="1"/>
              <a:t>endl</a:t>
            </a:r>
            <a:r>
              <a:rPr lang="en-US" altLang="zh-CN" sz="1200" b="0" dirty="0"/>
              <a:t>; //</a:t>
            </a:r>
            <a:r>
              <a:rPr lang="zh-CN" altLang="en-US" sz="1200" b="0" dirty="0"/>
              <a:t>输出 </a:t>
            </a:r>
            <a:r>
              <a:rPr lang="en-US" altLang="zh-CN" sz="1200" b="0" dirty="0" err="1"/>
              <a:t>abcdegf</a:t>
            </a:r>
            <a:endParaRPr lang="en-US" altLang="zh-CN" sz="1200" b="0" dirty="0"/>
          </a:p>
          <a:p>
            <a:pPr marL="0" indent="0">
              <a:buNone/>
            </a:pPr>
            <a:r>
              <a:rPr lang="en-US" altLang="zh-CN" sz="1200" dirty="0"/>
              <a:t>return</a:t>
            </a:r>
            <a:r>
              <a:rPr lang="en-US" altLang="zh-CN" sz="1200" b="0" dirty="0"/>
              <a:t> 0;</a:t>
            </a:r>
            <a:endParaRPr lang="en-US" altLang="zh-CN" sz="1200" b="0" dirty="0"/>
          </a:p>
          <a:p>
            <a:pPr marL="0" indent="0">
              <a:buNone/>
            </a:pPr>
            <a:r>
              <a:rPr lang="en-US" altLang="zh-CN" sz="1200" b="0" dirty="0"/>
              <a:t>}</a:t>
            </a:r>
            <a:endParaRPr lang="en-US" altLang="zh-CN" sz="1200" b="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5734861"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1"/>
            <a:ext cx="5588412" cy="392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100" kern="0" dirty="0"/>
              <a:t>例</a:t>
            </a:r>
            <a:r>
              <a:rPr lang="en-US" altLang="zh-CN" sz="2100" kern="0" dirty="0"/>
              <a:t>25</a:t>
            </a:r>
            <a:r>
              <a:rPr lang="en-US" altLang="zh-CN" sz="2100" dirty="0">
                <a:latin typeface="Rockwell" panose="02060603020205020403" pitchFamily="18" charset="0"/>
                <a:ea typeface="微软雅黑" panose="020B0503020204020204" pitchFamily="34" charset="-122"/>
              </a:rPr>
              <a:t>.</a:t>
            </a:r>
            <a:r>
              <a:rPr lang="zh-CN" altLang="en-US" sz="2100" b="1" dirty="0"/>
              <a:t>用 </a:t>
            </a:r>
            <a:r>
              <a:rPr lang="en-US" altLang="zh-CN" sz="2100" b="1" dirty="0"/>
              <a:t>STL </a:t>
            </a:r>
            <a:r>
              <a:rPr lang="zh-CN" altLang="en-US" sz="2100" b="1" dirty="0"/>
              <a:t>算法操作 </a:t>
            </a:r>
            <a:r>
              <a:rPr lang="en-US" altLang="zh-CN" sz="2100" b="1" dirty="0"/>
              <a:t>string </a:t>
            </a:r>
            <a:r>
              <a:rPr lang="zh-CN" altLang="en-US" sz="2100" b="1" dirty="0"/>
              <a:t>对象</a:t>
            </a:r>
            <a:endParaRPr lang="zh-CN" altLang="en-US" sz="2100" b="1"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32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5959" name="Picture 23" descr="未标题-84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28244" y="1168139"/>
            <a:ext cx="2421661" cy="2088459"/>
          </a:xfrm>
          <a:prstGeom prst="rect">
            <a:avLst/>
          </a:prstGeom>
          <a:noFill/>
          <a:extLst>
            <a:ext uri="{909E8E84-426E-40DD-AFC4-6F175D3DCCD1}">
              <a14:hiddenFill xmlns:a14="http://schemas.microsoft.com/office/drawing/2010/main">
                <a:solidFill>
                  <a:srgbClr val="FFFFFF"/>
                </a:solidFill>
              </a14:hiddenFill>
            </a:ext>
          </a:extLst>
        </p:spPr>
      </p:pic>
      <p:pic>
        <p:nvPicPr>
          <p:cNvPr id="935960" name="Picture 24" descr="未标题-84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7131" y="1202649"/>
            <a:ext cx="2421661" cy="2088460"/>
          </a:xfrm>
          <a:prstGeom prst="rect">
            <a:avLst/>
          </a:prstGeom>
          <a:noFill/>
          <a:extLst>
            <a:ext uri="{909E8E84-426E-40DD-AFC4-6F175D3DCCD1}">
              <a14:hiddenFill xmlns:a14="http://schemas.microsoft.com/office/drawing/2010/main">
                <a:solidFill>
                  <a:srgbClr val="FFFFFF"/>
                </a:solidFill>
              </a14:hiddenFill>
            </a:ext>
          </a:extLst>
        </p:spPr>
      </p:pic>
      <p:pic>
        <p:nvPicPr>
          <p:cNvPr id="935961" name="Picture 25" descr="未标题-8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5939" y="1174089"/>
            <a:ext cx="2421661" cy="2088460"/>
          </a:xfrm>
          <a:prstGeom prst="rect">
            <a:avLst/>
          </a:prstGeom>
          <a:noFill/>
          <a:extLst>
            <a:ext uri="{909E8E84-426E-40DD-AFC4-6F175D3DCCD1}">
              <a14:hiddenFill xmlns:a14="http://schemas.microsoft.com/office/drawing/2010/main">
                <a:solidFill>
                  <a:srgbClr val="FFFFFF"/>
                </a:solidFill>
              </a14:hiddenFill>
            </a:ext>
          </a:extLst>
        </p:spPr>
      </p:pic>
      <p:pic>
        <p:nvPicPr>
          <p:cNvPr id="935962" name="Picture 26" descr="未标题-84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35786" y="1225259"/>
            <a:ext cx="2421661" cy="2088459"/>
          </a:xfrm>
          <a:prstGeom prst="rect">
            <a:avLst/>
          </a:prstGeom>
          <a:noFill/>
          <a:extLst>
            <a:ext uri="{909E8E84-426E-40DD-AFC4-6F175D3DCCD1}">
              <a14:hiddenFill xmlns:a14="http://schemas.microsoft.com/office/drawing/2010/main">
                <a:solidFill>
                  <a:srgbClr val="FFFFFF"/>
                </a:solidFill>
              </a14:hiddenFill>
            </a:ext>
          </a:extLst>
        </p:spPr>
      </p:pic>
      <p:sp>
        <p:nvSpPr>
          <p:cNvPr id="935963" name="文本框 33"/>
          <p:cNvSpPr txBox="1">
            <a:spLocks noChangeArrowheads="1"/>
          </p:cNvSpPr>
          <p:nvPr/>
        </p:nvSpPr>
        <p:spPr bwMode="auto">
          <a:xfrm>
            <a:off x="771124" y="1614913"/>
            <a:ext cx="2719162" cy="899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2" tIns="34286" rIns="68572" bIns="34286"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9305" indent="-230505" eaLnBrk="0" hangingPunct="0">
              <a:defRPr>
                <a:solidFill>
                  <a:schemeClr val="tx1"/>
                </a:solidFill>
                <a:latin typeface="Arial" panose="020B0604020202020204" pitchFamily="34" charset="0"/>
                <a:ea typeface="宋体" panose="02010600030101010101" pitchFamily="2" charset="-122"/>
              </a:defRPr>
            </a:lvl5pPr>
            <a:lvl6pPr marL="2516505"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3705"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30905"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8105"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5395">
                <a:solidFill>
                  <a:schemeClr val="bg1"/>
                </a:solidFill>
                <a:effectLst>
                  <a:outerShdw blurRad="38100" dist="38100" dir="2700000" algn="tl">
                    <a:srgbClr val="C0C0C0"/>
                  </a:outerShdw>
                </a:effectLst>
                <a:latin typeface="Impact" panose="020B0806030902050204" pitchFamily="34" charset="0"/>
                <a:ea typeface="方正大黑简体" pitchFamily="65" charset="-122"/>
              </a:rPr>
              <a:t>谢</a:t>
            </a:r>
            <a:endParaRPr lang="zh-CN" altLang="en-US" sz="5395">
              <a:solidFill>
                <a:schemeClr val="bg1"/>
              </a:solidFill>
              <a:effectLst>
                <a:outerShdw blurRad="38100" dist="38100" dir="2700000" algn="tl">
                  <a:srgbClr val="C0C0C0"/>
                </a:outerShdw>
              </a:effectLst>
              <a:latin typeface="Impact" panose="020B0806030902050204" pitchFamily="34" charset="0"/>
              <a:ea typeface="方正大黑简体" pitchFamily="65" charset="-122"/>
            </a:endParaRPr>
          </a:p>
        </p:txBody>
      </p:sp>
      <p:sp>
        <p:nvSpPr>
          <p:cNvPr id="935964" name="文本框 33"/>
          <p:cNvSpPr txBox="1">
            <a:spLocks noChangeArrowheads="1"/>
          </p:cNvSpPr>
          <p:nvPr/>
        </p:nvSpPr>
        <p:spPr bwMode="auto">
          <a:xfrm>
            <a:off x="2408571" y="1643473"/>
            <a:ext cx="2719162" cy="899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2" tIns="34286" rIns="68572" bIns="34286"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9305" indent="-230505" eaLnBrk="0" hangingPunct="0">
              <a:defRPr>
                <a:solidFill>
                  <a:schemeClr val="tx1"/>
                </a:solidFill>
                <a:latin typeface="Arial" panose="020B0604020202020204" pitchFamily="34" charset="0"/>
                <a:ea typeface="宋体" panose="02010600030101010101" pitchFamily="2" charset="-122"/>
              </a:defRPr>
            </a:lvl5pPr>
            <a:lvl6pPr marL="2516505"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3705"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30905"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8105"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5395">
                <a:solidFill>
                  <a:schemeClr val="bg1"/>
                </a:solidFill>
                <a:effectLst>
                  <a:outerShdw blurRad="38100" dist="38100" dir="2700000" algn="tl">
                    <a:srgbClr val="C0C0C0"/>
                  </a:outerShdw>
                </a:effectLst>
                <a:latin typeface="Impact" panose="020B0806030902050204" pitchFamily="34" charset="0"/>
                <a:ea typeface="方正大黑简体" pitchFamily="65" charset="-122"/>
              </a:rPr>
              <a:t>谢</a:t>
            </a:r>
            <a:endParaRPr lang="zh-CN" altLang="en-US" sz="5395">
              <a:solidFill>
                <a:schemeClr val="bg1"/>
              </a:solidFill>
              <a:effectLst>
                <a:outerShdw blurRad="38100" dist="38100" dir="2700000" algn="tl">
                  <a:srgbClr val="C0C0C0"/>
                </a:outerShdw>
              </a:effectLst>
              <a:latin typeface="Impact" panose="020B0806030902050204" pitchFamily="34" charset="0"/>
              <a:ea typeface="方正大黑简体" pitchFamily="65" charset="-122"/>
            </a:endParaRPr>
          </a:p>
        </p:txBody>
      </p:sp>
      <p:sp>
        <p:nvSpPr>
          <p:cNvPr id="935965" name="文本框 33"/>
          <p:cNvSpPr txBox="1">
            <a:spLocks noChangeArrowheads="1"/>
          </p:cNvSpPr>
          <p:nvPr/>
        </p:nvSpPr>
        <p:spPr bwMode="auto">
          <a:xfrm>
            <a:off x="4160258" y="1605393"/>
            <a:ext cx="2719162" cy="899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2" tIns="34286" rIns="68572" bIns="34286"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9305" indent="-230505" eaLnBrk="0" hangingPunct="0">
              <a:defRPr>
                <a:solidFill>
                  <a:schemeClr val="tx1"/>
                </a:solidFill>
                <a:latin typeface="Arial" panose="020B0604020202020204" pitchFamily="34" charset="0"/>
                <a:ea typeface="宋体" panose="02010600030101010101" pitchFamily="2" charset="-122"/>
              </a:defRPr>
            </a:lvl5pPr>
            <a:lvl6pPr marL="2516505"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3705"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30905"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8105"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5395">
                <a:solidFill>
                  <a:schemeClr val="bg1"/>
                </a:solidFill>
                <a:effectLst>
                  <a:outerShdw blurRad="38100" dist="38100" dir="2700000" algn="tl">
                    <a:srgbClr val="C0C0C0"/>
                  </a:outerShdw>
                </a:effectLst>
                <a:latin typeface="Impact" panose="020B0806030902050204" pitchFamily="34" charset="0"/>
                <a:ea typeface="方正大黑简体" pitchFamily="65" charset="-122"/>
              </a:rPr>
              <a:t>聆</a:t>
            </a:r>
            <a:endParaRPr lang="zh-CN" altLang="en-US" sz="5395">
              <a:solidFill>
                <a:schemeClr val="bg1"/>
              </a:solidFill>
              <a:effectLst>
                <a:outerShdw blurRad="38100" dist="38100" dir="2700000" algn="tl">
                  <a:srgbClr val="C0C0C0"/>
                </a:outerShdw>
              </a:effectLst>
              <a:latin typeface="Impact" panose="020B0806030902050204" pitchFamily="34" charset="0"/>
              <a:ea typeface="方正大黑简体" pitchFamily="65" charset="-122"/>
            </a:endParaRPr>
          </a:p>
        </p:txBody>
      </p:sp>
      <p:sp>
        <p:nvSpPr>
          <p:cNvPr id="935966" name="文本框 33"/>
          <p:cNvSpPr txBox="1">
            <a:spLocks noChangeArrowheads="1"/>
          </p:cNvSpPr>
          <p:nvPr/>
        </p:nvSpPr>
        <p:spPr bwMode="auto">
          <a:xfrm>
            <a:off x="5769145" y="1652993"/>
            <a:ext cx="2719162" cy="899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2" tIns="34286" rIns="68572" bIns="34286"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9305" indent="-230505" eaLnBrk="0" hangingPunct="0">
              <a:defRPr>
                <a:solidFill>
                  <a:schemeClr val="tx1"/>
                </a:solidFill>
                <a:latin typeface="Arial" panose="020B0604020202020204" pitchFamily="34" charset="0"/>
                <a:ea typeface="宋体" panose="02010600030101010101" pitchFamily="2" charset="-122"/>
              </a:defRPr>
            </a:lvl5pPr>
            <a:lvl6pPr marL="2516505"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3705"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30905"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8105"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5395">
                <a:solidFill>
                  <a:schemeClr val="bg1"/>
                </a:solidFill>
                <a:effectLst>
                  <a:outerShdw blurRad="38100" dist="38100" dir="2700000" algn="tl">
                    <a:srgbClr val="C0C0C0"/>
                  </a:outerShdw>
                </a:effectLst>
                <a:latin typeface="Impact" panose="020B0806030902050204" pitchFamily="34" charset="0"/>
                <a:ea typeface="方正大黑简体" pitchFamily="65" charset="-122"/>
              </a:rPr>
              <a:t>听</a:t>
            </a:r>
            <a:endParaRPr lang="zh-CN" altLang="en-US" sz="5395">
              <a:solidFill>
                <a:schemeClr val="bg1"/>
              </a:solidFill>
              <a:effectLst>
                <a:outerShdw blurRad="38100" dist="38100" dir="2700000" algn="tl">
                  <a:srgbClr val="C0C0C0"/>
                </a:outerShdw>
              </a:effectLst>
              <a:latin typeface="Impact" panose="020B0806030902050204" pitchFamily="34" charset="0"/>
              <a:ea typeface="方正大黑简体" pitchFamily="65" charset="-122"/>
            </a:endParaRPr>
          </a:p>
        </p:txBody>
      </p:sp>
      <p:sp>
        <p:nvSpPr>
          <p:cNvPr id="935967" name="TextBox 7"/>
          <p:cNvSpPr>
            <a:spLocks noChangeArrowheads="1"/>
          </p:cNvSpPr>
          <p:nvPr/>
        </p:nvSpPr>
        <p:spPr bwMode="auto">
          <a:xfrm>
            <a:off x="3168984" y="2966237"/>
            <a:ext cx="2863153" cy="692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4500">
                <a:latin typeface="微软雅黑" panose="020B0503020204020204" pitchFamily="34" charset="-122"/>
                <a:ea typeface="微软雅黑" panose="020B0503020204020204" pitchFamily="34" charset="-122"/>
                <a:sym typeface="微软雅黑" panose="020B0503020204020204" pitchFamily="34" charset="-122"/>
              </a:rPr>
              <a:t>THANKS!</a:t>
            </a:r>
            <a:endParaRPr lang="en-US" altLang="zh-CN" sz="450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935959"/>
                                        </p:tgtEl>
                                        <p:attrNameLst>
                                          <p:attrName>style.visibility</p:attrName>
                                        </p:attrNameLst>
                                      </p:cBhvr>
                                      <p:to>
                                        <p:strVal val="visible"/>
                                      </p:to>
                                    </p:set>
                                    <p:animEffect transition="in" filter="fade">
                                      <p:cBhvr>
                                        <p:cTn id="7" dur="500"/>
                                        <p:tgtEl>
                                          <p:spTgt spid="935959"/>
                                        </p:tgtEl>
                                      </p:cBhvr>
                                    </p:animEffect>
                                    <p:anim calcmode="lin" valueType="num">
                                      <p:cBhvr>
                                        <p:cTn id="8" dur="500" fill="hold"/>
                                        <p:tgtEl>
                                          <p:spTgt spid="935959"/>
                                        </p:tgtEl>
                                        <p:attrNameLst>
                                          <p:attrName>ppt_x</p:attrName>
                                        </p:attrNameLst>
                                      </p:cBhvr>
                                      <p:tavLst>
                                        <p:tav tm="0">
                                          <p:val>
                                            <p:strVal val="#ppt_x"/>
                                          </p:val>
                                        </p:tav>
                                        <p:tav tm="100000">
                                          <p:val>
                                            <p:strVal val="#ppt_x"/>
                                          </p:val>
                                        </p:tav>
                                      </p:tavLst>
                                    </p:anim>
                                    <p:anim calcmode="lin" valueType="num">
                                      <p:cBhvr>
                                        <p:cTn id="9" dur="500" fill="hold"/>
                                        <p:tgtEl>
                                          <p:spTgt spid="93595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nodeType="afterEffect">
                                  <p:stCondLst>
                                    <p:cond delay="0"/>
                                  </p:stCondLst>
                                  <p:childTnLst>
                                    <p:set>
                                      <p:cBhvr>
                                        <p:cTn id="12" dur="1" fill="hold">
                                          <p:stCondLst>
                                            <p:cond delay="0"/>
                                          </p:stCondLst>
                                        </p:cTn>
                                        <p:tgtEl>
                                          <p:spTgt spid="935960"/>
                                        </p:tgtEl>
                                        <p:attrNameLst>
                                          <p:attrName>style.visibility</p:attrName>
                                        </p:attrNameLst>
                                      </p:cBhvr>
                                      <p:to>
                                        <p:strVal val="visible"/>
                                      </p:to>
                                    </p:set>
                                    <p:animEffect transition="in" filter="fade">
                                      <p:cBhvr>
                                        <p:cTn id="13" dur="500"/>
                                        <p:tgtEl>
                                          <p:spTgt spid="935960"/>
                                        </p:tgtEl>
                                      </p:cBhvr>
                                    </p:animEffect>
                                    <p:anim calcmode="lin" valueType="num">
                                      <p:cBhvr>
                                        <p:cTn id="14" dur="500" fill="hold"/>
                                        <p:tgtEl>
                                          <p:spTgt spid="935960"/>
                                        </p:tgtEl>
                                        <p:attrNameLst>
                                          <p:attrName>ppt_x</p:attrName>
                                        </p:attrNameLst>
                                      </p:cBhvr>
                                      <p:tavLst>
                                        <p:tav tm="0">
                                          <p:val>
                                            <p:strVal val="#ppt_x"/>
                                          </p:val>
                                        </p:tav>
                                        <p:tav tm="100000">
                                          <p:val>
                                            <p:strVal val="#ppt_x"/>
                                          </p:val>
                                        </p:tav>
                                      </p:tavLst>
                                    </p:anim>
                                    <p:anim calcmode="lin" valueType="num">
                                      <p:cBhvr>
                                        <p:cTn id="15" dur="500" fill="hold"/>
                                        <p:tgtEl>
                                          <p:spTgt spid="935960"/>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nodeType="afterEffect">
                                  <p:stCondLst>
                                    <p:cond delay="0"/>
                                  </p:stCondLst>
                                  <p:childTnLst>
                                    <p:set>
                                      <p:cBhvr>
                                        <p:cTn id="18" dur="1" fill="hold">
                                          <p:stCondLst>
                                            <p:cond delay="0"/>
                                          </p:stCondLst>
                                        </p:cTn>
                                        <p:tgtEl>
                                          <p:spTgt spid="935961"/>
                                        </p:tgtEl>
                                        <p:attrNameLst>
                                          <p:attrName>style.visibility</p:attrName>
                                        </p:attrNameLst>
                                      </p:cBhvr>
                                      <p:to>
                                        <p:strVal val="visible"/>
                                      </p:to>
                                    </p:set>
                                    <p:animEffect transition="in" filter="fade">
                                      <p:cBhvr>
                                        <p:cTn id="19" dur="500"/>
                                        <p:tgtEl>
                                          <p:spTgt spid="935961"/>
                                        </p:tgtEl>
                                      </p:cBhvr>
                                    </p:animEffect>
                                    <p:anim calcmode="lin" valueType="num">
                                      <p:cBhvr>
                                        <p:cTn id="20" dur="500" fill="hold"/>
                                        <p:tgtEl>
                                          <p:spTgt spid="935961"/>
                                        </p:tgtEl>
                                        <p:attrNameLst>
                                          <p:attrName>ppt_x</p:attrName>
                                        </p:attrNameLst>
                                      </p:cBhvr>
                                      <p:tavLst>
                                        <p:tav tm="0">
                                          <p:val>
                                            <p:strVal val="#ppt_x"/>
                                          </p:val>
                                        </p:tav>
                                        <p:tav tm="100000">
                                          <p:val>
                                            <p:strVal val="#ppt_x"/>
                                          </p:val>
                                        </p:tav>
                                      </p:tavLst>
                                    </p:anim>
                                    <p:anim calcmode="lin" valueType="num">
                                      <p:cBhvr>
                                        <p:cTn id="21" dur="500" fill="hold"/>
                                        <p:tgtEl>
                                          <p:spTgt spid="935961"/>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7" presetClass="entr" presetSubtype="0" fill="hold" nodeType="afterEffect">
                                  <p:stCondLst>
                                    <p:cond delay="0"/>
                                  </p:stCondLst>
                                  <p:childTnLst>
                                    <p:set>
                                      <p:cBhvr>
                                        <p:cTn id="24" dur="1" fill="hold">
                                          <p:stCondLst>
                                            <p:cond delay="0"/>
                                          </p:stCondLst>
                                        </p:cTn>
                                        <p:tgtEl>
                                          <p:spTgt spid="935962"/>
                                        </p:tgtEl>
                                        <p:attrNameLst>
                                          <p:attrName>style.visibility</p:attrName>
                                        </p:attrNameLst>
                                      </p:cBhvr>
                                      <p:to>
                                        <p:strVal val="visible"/>
                                      </p:to>
                                    </p:set>
                                    <p:animEffect transition="in" filter="fade">
                                      <p:cBhvr>
                                        <p:cTn id="25" dur="500"/>
                                        <p:tgtEl>
                                          <p:spTgt spid="935962"/>
                                        </p:tgtEl>
                                      </p:cBhvr>
                                    </p:animEffect>
                                    <p:anim calcmode="lin" valueType="num">
                                      <p:cBhvr>
                                        <p:cTn id="26" dur="500" fill="hold"/>
                                        <p:tgtEl>
                                          <p:spTgt spid="935962"/>
                                        </p:tgtEl>
                                        <p:attrNameLst>
                                          <p:attrName>ppt_x</p:attrName>
                                        </p:attrNameLst>
                                      </p:cBhvr>
                                      <p:tavLst>
                                        <p:tav tm="0">
                                          <p:val>
                                            <p:strVal val="#ppt_x"/>
                                          </p:val>
                                        </p:tav>
                                        <p:tav tm="100000">
                                          <p:val>
                                            <p:strVal val="#ppt_x"/>
                                          </p:val>
                                        </p:tav>
                                      </p:tavLst>
                                    </p:anim>
                                    <p:anim calcmode="lin" valueType="num">
                                      <p:cBhvr>
                                        <p:cTn id="27" dur="500" fill="hold"/>
                                        <p:tgtEl>
                                          <p:spTgt spid="935962"/>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5" presetClass="entr" presetSubtype="0" fill="hold" grpId="0" nodeType="afterEffect">
                                  <p:stCondLst>
                                    <p:cond delay="0"/>
                                  </p:stCondLst>
                                  <p:iterate type="lt">
                                    <p:tmPct val="18000"/>
                                  </p:iterate>
                                  <p:childTnLst>
                                    <p:set>
                                      <p:cBhvr>
                                        <p:cTn id="30" dur="1" fill="hold">
                                          <p:stCondLst>
                                            <p:cond delay="0"/>
                                          </p:stCondLst>
                                        </p:cTn>
                                        <p:tgtEl>
                                          <p:spTgt spid="935963"/>
                                        </p:tgtEl>
                                        <p:attrNameLst>
                                          <p:attrName>style.visibility</p:attrName>
                                        </p:attrNameLst>
                                      </p:cBhvr>
                                      <p:to>
                                        <p:strVal val="visible"/>
                                      </p:to>
                                    </p:set>
                                    <p:animEffect transition="in" filter="fade">
                                      <p:cBhvr>
                                        <p:cTn id="31" dur="750"/>
                                        <p:tgtEl>
                                          <p:spTgt spid="935963"/>
                                        </p:tgtEl>
                                      </p:cBhvr>
                                    </p:animEffect>
                                    <p:anim calcmode="lin" valueType="num">
                                      <p:cBhvr>
                                        <p:cTn id="32" dur="750" fill="hold"/>
                                        <p:tgtEl>
                                          <p:spTgt spid="935963"/>
                                        </p:tgtEl>
                                        <p:attrNameLst>
                                          <p:attrName>ppt_w</p:attrName>
                                        </p:attrNameLst>
                                      </p:cBhvr>
                                      <p:tavLst>
                                        <p:tav tm="0" fmla="#ppt_w*sin(2.5*pi*$)">
                                          <p:val>
                                            <p:fltVal val="0"/>
                                          </p:val>
                                        </p:tav>
                                        <p:tav tm="100000">
                                          <p:val>
                                            <p:fltVal val="1"/>
                                          </p:val>
                                        </p:tav>
                                      </p:tavLst>
                                    </p:anim>
                                    <p:anim calcmode="lin" valueType="num">
                                      <p:cBhvr>
                                        <p:cTn id="33" dur="750" fill="hold"/>
                                        <p:tgtEl>
                                          <p:spTgt spid="935963"/>
                                        </p:tgtEl>
                                        <p:attrNameLst>
                                          <p:attrName>ppt_h</p:attrName>
                                        </p:attrNameLst>
                                      </p:cBhvr>
                                      <p:tavLst>
                                        <p:tav tm="0">
                                          <p:val>
                                            <p:strVal val="#ppt_h"/>
                                          </p:val>
                                        </p:tav>
                                        <p:tav tm="100000">
                                          <p:val>
                                            <p:strVal val="#ppt_h"/>
                                          </p:val>
                                        </p:tav>
                                      </p:tavLst>
                                    </p:anim>
                                  </p:childTnLst>
                                </p:cTn>
                              </p:par>
                            </p:childTnLst>
                          </p:cTn>
                        </p:par>
                        <p:par>
                          <p:cTn id="34" fill="hold">
                            <p:stCondLst>
                              <p:cond delay="2750"/>
                            </p:stCondLst>
                            <p:childTnLst>
                              <p:par>
                                <p:cTn id="35" presetID="45" presetClass="entr" presetSubtype="0" fill="hold" grpId="0" nodeType="afterEffect">
                                  <p:stCondLst>
                                    <p:cond delay="0"/>
                                  </p:stCondLst>
                                  <p:iterate type="lt">
                                    <p:tmPct val="18000"/>
                                  </p:iterate>
                                  <p:childTnLst>
                                    <p:set>
                                      <p:cBhvr>
                                        <p:cTn id="36" dur="1" fill="hold">
                                          <p:stCondLst>
                                            <p:cond delay="0"/>
                                          </p:stCondLst>
                                        </p:cTn>
                                        <p:tgtEl>
                                          <p:spTgt spid="935964"/>
                                        </p:tgtEl>
                                        <p:attrNameLst>
                                          <p:attrName>style.visibility</p:attrName>
                                        </p:attrNameLst>
                                      </p:cBhvr>
                                      <p:to>
                                        <p:strVal val="visible"/>
                                      </p:to>
                                    </p:set>
                                    <p:animEffect transition="in" filter="fade">
                                      <p:cBhvr>
                                        <p:cTn id="37" dur="750"/>
                                        <p:tgtEl>
                                          <p:spTgt spid="935964"/>
                                        </p:tgtEl>
                                      </p:cBhvr>
                                    </p:animEffect>
                                    <p:anim calcmode="lin" valueType="num">
                                      <p:cBhvr>
                                        <p:cTn id="38" dur="750" fill="hold"/>
                                        <p:tgtEl>
                                          <p:spTgt spid="935964"/>
                                        </p:tgtEl>
                                        <p:attrNameLst>
                                          <p:attrName>ppt_w</p:attrName>
                                        </p:attrNameLst>
                                      </p:cBhvr>
                                      <p:tavLst>
                                        <p:tav tm="0" fmla="#ppt_w*sin(2.5*pi*$)">
                                          <p:val>
                                            <p:fltVal val="0"/>
                                          </p:val>
                                        </p:tav>
                                        <p:tav tm="100000">
                                          <p:val>
                                            <p:fltVal val="1"/>
                                          </p:val>
                                        </p:tav>
                                      </p:tavLst>
                                    </p:anim>
                                    <p:anim calcmode="lin" valueType="num">
                                      <p:cBhvr>
                                        <p:cTn id="39" dur="750" fill="hold"/>
                                        <p:tgtEl>
                                          <p:spTgt spid="935964"/>
                                        </p:tgtEl>
                                        <p:attrNameLst>
                                          <p:attrName>ppt_h</p:attrName>
                                        </p:attrNameLst>
                                      </p:cBhvr>
                                      <p:tavLst>
                                        <p:tav tm="0">
                                          <p:val>
                                            <p:strVal val="#ppt_h"/>
                                          </p:val>
                                        </p:tav>
                                        <p:tav tm="100000">
                                          <p:val>
                                            <p:strVal val="#ppt_h"/>
                                          </p:val>
                                        </p:tav>
                                      </p:tavLst>
                                    </p:anim>
                                  </p:childTnLst>
                                </p:cTn>
                              </p:par>
                            </p:childTnLst>
                          </p:cTn>
                        </p:par>
                        <p:par>
                          <p:cTn id="40" fill="hold">
                            <p:stCondLst>
                              <p:cond delay="3500"/>
                            </p:stCondLst>
                            <p:childTnLst>
                              <p:par>
                                <p:cTn id="41" presetID="45" presetClass="entr" presetSubtype="0" fill="hold" grpId="0" nodeType="afterEffect">
                                  <p:stCondLst>
                                    <p:cond delay="0"/>
                                  </p:stCondLst>
                                  <p:iterate type="lt">
                                    <p:tmPct val="18000"/>
                                  </p:iterate>
                                  <p:childTnLst>
                                    <p:set>
                                      <p:cBhvr>
                                        <p:cTn id="42" dur="1" fill="hold">
                                          <p:stCondLst>
                                            <p:cond delay="0"/>
                                          </p:stCondLst>
                                        </p:cTn>
                                        <p:tgtEl>
                                          <p:spTgt spid="935965"/>
                                        </p:tgtEl>
                                        <p:attrNameLst>
                                          <p:attrName>style.visibility</p:attrName>
                                        </p:attrNameLst>
                                      </p:cBhvr>
                                      <p:to>
                                        <p:strVal val="visible"/>
                                      </p:to>
                                    </p:set>
                                    <p:animEffect transition="in" filter="fade">
                                      <p:cBhvr>
                                        <p:cTn id="43" dur="750"/>
                                        <p:tgtEl>
                                          <p:spTgt spid="935965"/>
                                        </p:tgtEl>
                                      </p:cBhvr>
                                    </p:animEffect>
                                    <p:anim calcmode="lin" valueType="num">
                                      <p:cBhvr>
                                        <p:cTn id="44" dur="750" fill="hold"/>
                                        <p:tgtEl>
                                          <p:spTgt spid="935965"/>
                                        </p:tgtEl>
                                        <p:attrNameLst>
                                          <p:attrName>ppt_w</p:attrName>
                                        </p:attrNameLst>
                                      </p:cBhvr>
                                      <p:tavLst>
                                        <p:tav tm="0" fmla="#ppt_w*sin(2.5*pi*$)">
                                          <p:val>
                                            <p:fltVal val="0"/>
                                          </p:val>
                                        </p:tav>
                                        <p:tav tm="100000">
                                          <p:val>
                                            <p:fltVal val="1"/>
                                          </p:val>
                                        </p:tav>
                                      </p:tavLst>
                                    </p:anim>
                                    <p:anim calcmode="lin" valueType="num">
                                      <p:cBhvr>
                                        <p:cTn id="45" dur="750" fill="hold"/>
                                        <p:tgtEl>
                                          <p:spTgt spid="935965"/>
                                        </p:tgtEl>
                                        <p:attrNameLst>
                                          <p:attrName>ppt_h</p:attrName>
                                        </p:attrNameLst>
                                      </p:cBhvr>
                                      <p:tavLst>
                                        <p:tav tm="0">
                                          <p:val>
                                            <p:strVal val="#ppt_h"/>
                                          </p:val>
                                        </p:tav>
                                        <p:tav tm="100000">
                                          <p:val>
                                            <p:strVal val="#ppt_h"/>
                                          </p:val>
                                        </p:tav>
                                      </p:tavLst>
                                    </p:anim>
                                  </p:childTnLst>
                                </p:cTn>
                              </p:par>
                            </p:childTnLst>
                          </p:cTn>
                        </p:par>
                        <p:par>
                          <p:cTn id="46" fill="hold">
                            <p:stCondLst>
                              <p:cond delay="4250"/>
                            </p:stCondLst>
                            <p:childTnLst>
                              <p:par>
                                <p:cTn id="47" presetID="45" presetClass="entr" presetSubtype="0" fill="hold" grpId="0" nodeType="afterEffect">
                                  <p:stCondLst>
                                    <p:cond delay="0"/>
                                  </p:stCondLst>
                                  <p:iterate type="lt">
                                    <p:tmPct val="18000"/>
                                  </p:iterate>
                                  <p:childTnLst>
                                    <p:set>
                                      <p:cBhvr>
                                        <p:cTn id="48" dur="1" fill="hold">
                                          <p:stCondLst>
                                            <p:cond delay="0"/>
                                          </p:stCondLst>
                                        </p:cTn>
                                        <p:tgtEl>
                                          <p:spTgt spid="935966"/>
                                        </p:tgtEl>
                                        <p:attrNameLst>
                                          <p:attrName>style.visibility</p:attrName>
                                        </p:attrNameLst>
                                      </p:cBhvr>
                                      <p:to>
                                        <p:strVal val="visible"/>
                                      </p:to>
                                    </p:set>
                                    <p:animEffect transition="in" filter="fade">
                                      <p:cBhvr>
                                        <p:cTn id="49" dur="750"/>
                                        <p:tgtEl>
                                          <p:spTgt spid="935966"/>
                                        </p:tgtEl>
                                      </p:cBhvr>
                                    </p:animEffect>
                                    <p:anim calcmode="lin" valueType="num">
                                      <p:cBhvr>
                                        <p:cTn id="50" dur="750" fill="hold"/>
                                        <p:tgtEl>
                                          <p:spTgt spid="935966"/>
                                        </p:tgtEl>
                                        <p:attrNameLst>
                                          <p:attrName>ppt_w</p:attrName>
                                        </p:attrNameLst>
                                      </p:cBhvr>
                                      <p:tavLst>
                                        <p:tav tm="0" fmla="#ppt_w*sin(2.5*pi*$)">
                                          <p:val>
                                            <p:fltVal val="0"/>
                                          </p:val>
                                        </p:tav>
                                        <p:tav tm="100000">
                                          <p:val>
                                            <p:fltVal val="1"/>
                                          </p:val>
                                        </p:tav>
                                      </p:tavLst>
                                    </p:anim>
                                    <p:anim calcmode="lin" valueType="num">
                                      <p:cBhvr>
                                        <p:cTn id="51" dur="750" fill="hold"/>
                                        <p:tgtEl>
                                          <p:spTgt spid="935966"/>
                                        </p:tgtEl>
                                        <p:attrNameLst>
                                          <p:attrName>ppt_h</p:attrName>
                                        </p:attrNameLst>
                                      </p:cBhvr>
                                      <p:tavLst>
                                        <p:tav tm="0">
                                          <p:val>
                                            <p:strVal val="#ppt_h"/>
                                          </p:val>
                                        </p:tav>
                                        <p:tav tm="100000">
                                          <p:val>
                                            <p:strVal val="#ppt_h"/>
                                          </p:val>
                                        </p:tav>
                                      </p:tavLst>
                                    </p:anim>
                                  </p:childTnLst>
                                </p:cTn>
                              </p:par>
                            </p:childTnLst>
                          </p:cTn>
                        </p:par>
                        <p:par>
                          <p:cTn id="52" fill="hold">
                            <p:stCondLst>
                              <p:cond delay="5000"/>
                            </p:stCondLst>
                            <p:childTnLst>
                              <p:par>
                                <p:cTn id="53" presetID="45" presetClass="entr" presetSubtype="0" fill="hold" grpId="0" nodeType="afterEffect">
                                  <p:stCondLst>
                                    <p:cond delay="0"/>
                                  </p:stCondLst>
                                  <p:iterate type="lt">
                                    <p:tmPct val="10000"/>
                                  </p:iterate>
                                  <p:childTnLst>
                                    <p:set>
                                      <p:cBhvr>
                                        <p:cTn id="54" dur="1" fill="hold">
                                          <p:stCondLst>
                                            <p:cond delay="0"/>
                                          </p:stCondLst>
                                        </p:cTn>
                                        <p:tgtEl>
                                          <p:spTgt spid="935967"/>
                                        </p:tgtEl>
                                        <p:attrNameLst>
                                          <p:attrName>style.visibility</p:attrName>
                                        </p:attrNameLst>
                                      </p:cBhvr>
                                      <p:to>
                                        <p:strVal val="visible"/>
                                      </p:to>
                                    </p:set>
                                    <p:animEffect transition="in" filter="fade">
                                      <p:cBhvr>
                                        <p:cTn id="55" dur="2000"/>
                                        <p:tgtEl>
                                          <p:spTgt spid="935967"/>
                                        </p:tgtEl>
                                      </p:cBhvr>
                                    </p:animEffect>
                                    <p:anim calcmode="lin" valueType="num">
                                      <p:cBhvr>
                                        <p:cTn id="56" dur="2000" fill="hold"/>
                                        <p:tgtEl>
                                          <p:spTgt spid="935967"/>
                                        </p:tgtEl>
                                        <p:attrNameLst>
                                          <p:attrName>ppt_w</p:attrName>
                                        </p:attrNameLst>
                                      </p:cBhvr>
                                      <p:tavLst>
                                        <p:tav tm="0" fmla="#ppt_w*sin(2.5*pi*$)">
                                          <p:val>
                                            <p:fltVal val="0"/>
                                          </p:val>
                                        </p:tav>
                                        <p:tav tm="100000">
                                          <p:val>
                                            <p:fltVal val="1"/>
                                          </p:val>
                                        </p:tav>
                                      </p:tavLst>
                                    </p:anim>
                                    <p:anim calcmode="lin" valueType="num">
                                      <p:cBhvr>
                                        <p:cTn id="57" dur="2000" fill="hold"/>
                                        <p:tgtEl>
                                          <p:spTgt spid="93596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5963" grpId="0"/>
      <p:bldP spid="935964" grpId="0"/>
      <p:bldP spid="935965" grpId="0"/>
      <p:bldP spid="935966" grpId="0"/>
      <p:bldP spid="93596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4" y="200025"/>
            <a:ext cx="709811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sz="2400" b="1" dirty="0" smtClean="0">
                <a:solidFill>
                  <a:schemeClr val="tx1">
                    <a:lumMod val="75000"/>
                    <a:lumOff val="25000"/>
                  </a:schemeClr>
                </a:solidFill>
                <a:latin typeface="微软雅黑" panose="020B0503020204020204" pitchFamily="34" charset="-122"/>
                <a:ea typeface="微软雅黑" panose="020B0503020204020204" pitchFamily="34" charset="-122"/>
              </a:rPr>
              <a:t>例</a:t>
            </a:r>
            <a:r>
              <a:rPr 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7-1</a:t>
            </a:r>
            <a:r>
              <a:rPr sz="2400" b="1"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sz="2400" b="1" dirty="0">
                <a:solidFill>
                  <a:schemeClr val="tx1">
                    <a:lumMod val="75000"/>
                    <a:lumOff val="25000"/>
                  </a:schemeClr>
                </a:solidFill>
                <a:latin typeface="微软雅黑" panose="020B0503020204020204" pitchFamily="34" charset="-122"/>
                <a:ea typeface="微软雅黑" panose="020B0503020204020204" pitchFamily="34" charset="-122"/>
              </a:rPr>
              <a:t>将求最大值的函数max()定义成函数模板。</a:t>
            </a:r>
            <a:endParaRPr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Rectangle 4"/>
          <p:cNvSpPr>
            <a:spLocks noChangeArrowheads="1"/>
          </p:cNvSpPr>
          <p:nvPr/>
        </p:nvSpPr>
        <p:spPr bwMode="auto">
          <a:xfrm>
            <a:off x="827088" y="555750"/>
            <a:ext cx="5113337" cy="4032000"/>
          </a:xfrm>
          <a:prstGeom prst="rect">
            <a:avLst/>
          </a:prstGeom>
          <a:noFill/>
          <a:ln w="38100">
            <a:solidFill>
              <a:schemeClr val="accent1"/>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Clr>
                <a:schemeClr val="tx2"/>
              </a:buClr>
              <a:buSzPct val="75000"/>
              <a:buFont typeface="Monotype Sorts" pitchFamily="2" charset="2"/>
              <a:buNone/>
            </a:pPr>
            <a:r>
              <a:rPr kumimoji="1" lang="en-US" altLang="zh-CN" sz="1800" dirty="0">
                <a:solidFill>
                  <a:schemeClr val="folHlink"/>
                </a:solidFill>
                <a:ea typeface="宋体" panose="02010600030101010101" pitchFamily="2" charset="-122"/>
              </a:rPr>
              <a:t>template</a:t>
            </a:r>
            <a:r>
              <a:rPr kumimoji="1" lang="en-US" altLang="zh-CN" sz="1800" dirty="0">
                <a:solidFill>
                  <a:schemeClr val="tx1"/>
                </a:solidFill>
                <a:ea typeface="宋体" panose="02010600030101010101" pitchFamily="2" charset="-122"/>
              </a:rPr>
              <a:t>&lt;</a:t>
            </a:r>
            <a:r>
              <a:rPr kumimoji="1" lang="en-US" altLang="zh-CN" sz="1800" dirty="0">
                <a:solidFill>
                  <a:schemeClr val="folHlink"/>
                </a:solidFill>
                <a:ea typeface="宋体" panose="02010600030101010101" pitchFamily="2" charset="-122"/>
              </a:rPr>
              <a:t>class</a:t>
            </a:r>
            <a:r>
              <a:rPr kumimoji="1" lang="en-US" altLang="zh-CN" sz="1800" dirty="0">
                <a:solidFill>
                  <a:schemeClr val="tx1"/>
                </a:solidFill>
                <a:ea typeface="宋体" panose="02010600030101010101" pitchFamily="2" charset="-122"/>
              </a:rPr>
              <a:t> T&gt;</a:t>
            </a:r>
            <a:endParaRPr kumimoji="1" lang="en-US" altLang="zh-CN" sz="1800" dirty="0">
              <a:solidFill>
                <a:schemeClr val="tx1"/>
              </a:solidFill>
              <a:ea typeface="宋体" panose="02010600030101010101" pitchFamily="2" charset="-122"/>
            </a:endParaRPr>
          </a:p>
          <a:p>
            <a:pPr>
              <a:buClr>
                <a:schemeClr val="tx2"/>
              </a:buClr>
              <a:buSzPct val="75000"/>
              <a:buFont typeface="Monotype Sorts" pitchFamily="2" charset="2"/>
              <a:buNone/>
            </a:pPr>
            <a:r>
              <a:rPr kumimoji="1" lang="en-US" altLang="zh-CN" sz="1800" dirty="0">
                <a:solidFill>
                  <a:schemeClr val="tx1"/>
                </a:solidFill>
                <a:ea typeface="宋体" panose="02010600030101010101" pitchFamily="2" charset="-122"/>
              </a:rPr>
              <a:t>T max(T x, T y)</a:t>
            </a:r>
            <a:endParaRPr kumimoji="1" lang="en-US" altLang="zh-CN" sz="1800" dirty="0">
              <a:solidFill>
                <a:schemeClr val="tx1"/>
              </a:solidFill>
              <a:ea typeface="宋体" panose="02010600030101010101" pitchFamily="2" charset="-122"/>
            </a:endParaRPr>
          </a:p>
          <a:p>
            <a:pPr>
              <a:buClr>
                <a:schemeClr val="tx2"/>
              </a:buClr>
              <a:buSzPct val="75000"/>
              <a:buFont typeface="Monotype Sorts" pitchFamily="2" charset="2"/>
              <a:buNone/>
            </a:pPr>
            <a:r>
              <a:rPr kumimoji="1" lang="en-US" altLang="zh-CN" sz="1800" dirty="0">
                <a:solidFill>
                  <a:schemeClr val="tx1"/>
                </a:solidFill>
                <a:ea typeface="宋体" panose="02010600030101010101" pitchFamily="2" charset="-122"/>
              </a:rPr>
              <a:t>{ </a:t>
            </a:r>
            <a:endParaRPr kumimoji="1" lang="en-US" altLang="zh-CN" sz="1800" dirty="0">
              <a:solidFill>
                <a:schemeClr val="tx1"/>
              </a:solidFill>
              <a:ea typeface="宋体" panose="02010600030101010101" pitchFamily="2" charset="-122"/>
            </a:endParaRPr>
          </a:p>
          <a:p>
            <a:pPr>
              <a:buClr>
                <a:schemeClr val="tx2"/>
              </a:buClr>
              <a:buSzPct val="75000"/>
              <a:buFont typeface="Monotype Sorts" pitchFamily="2" charset="2"/>
              <a:buNone/>
            </a:pPr>
            <a:r>
              <a:rPr kumimoji="1" lang="en-US" altLang="zh-CN" sz="1800" dirty="0">
                <a:solidFill>
                  <a:schemeClr val="tx1"/>
                </a:solidFill>
                <a:ea typeface="宋体" panose="02010600030101010101" pitchFamily="2" charset="-122"/>
              </a:rPr>
              <a:t>  </a:t>
            </a:r>
            <a:r>
              <a:rPr kumimoji="1" lang="en-US" altLang="zh-CN" sz="1800" dirty="0">
                <a:solidFill>
                  <a:schemeClr val="folHlink"/>
                </a:solidFill>
                <a:ea typeface="宋体" panose="02010600030101010101" pitchFamily="2" charset="-122"/>
              </a:rPr>
              <a:t>return</a:t>
            </a:r>
            <a:r>
              <a:rPr kumimoji="1" lang="en-US" altLang="zh-CN" sz="1800" dirty="0">
                <a:solidFill>
                  <a:schemeClr val="tx1"/>
                </a:solidFill>
                <a:ea typeface="宋体" panose="02010600030101010101" pitchFamily="2" charset="-122"/>
              </a:rPr>
              <a:t> (x&gt;y)? x : y; </a:t>
            </a:r>
            <a:endParaRPr kumimoji="1" lang="en-US" altLang="zh-CN" sz="1800" dirty="0">
              <a:solidFill>
                <a:schemeClr val="tx1"/>
              </a:solidFill>
              <a:ea typeface="宋体" panose="02010600030101010101" pitchFamily="2" charset="-122"/>
            </a:endParaRPr>
          </a:p>
          <a:p>
            <a:pPr>
              <a:buClr>
                <a:schemeClr val="tx2"/>
              </a:buClr>
              <a:buSzPct val="75000"/>
              <a:buFont typeface="Monotype Sorts" pitchFamily="2" charset="2"/>
              <a:buNone/>
            </a:pPr>
            <a:r>
              <a:rPr kumimoji="1" lang="en-US" altLang="zh-CN" sz="1800" dirty="0">
                <a:solidFill>
                  <a:schemeClr val="tx1"/>
                </a:solidFill>
                <a:ea typeface="宋体" panose="02010600030101010101" pitchFamily="2" charset="-122"/>
              </a:rPr>
              <a:t>}</a:t>
            </a:r>
            <a:endParaRPr kumimoji="1" lang="en-US" altLang="zh-CN" sz="1800" dirty="0">
              <a:solidFill>
                <a:schemeClr val="tx1"/>
              </a:solidFill>
              <a:ea typeface="宋体" panose="02010600030101010101" pitchFamily="2" charset="-122"/>
            </a:endParaRPr>
          </a:p>
          <a:p>
            <a:pPr>
              <a:buClr>
                <a:schemeClr val="tx2"/>
              </a:buClr>
              <a:buSzPct val="75000"/>
              <a:buFont typeface="Monotype Sorts" pitchFamily="2" charset="2"/>
              <a:buNone/>
            </a:pPr>
            <a:endParaRPr kumimoji="1" lang="en-US" altLang="zh-CN" sz="2400" dirty="0">
              <a:solidFill>
                <a:schemeClr val="tx1"/>
              </a:solidFill>
              <a:ea typeface="宋体" panose="02010600030101010101" pitchFamily="2" charset="-122"/>
            </a:endParaRPr>
          </a:p>
          <a:p>
            <a:pPr>
              <a:buClr>
                <a:schemeClr val="tx2"/>
              </a:buClr>
              <a:buSzPct val="75000"/>
              <a:buFont typeface="Monotype Sorts" pitchFamily="2" charset="2"/>
              <a:buNone/>
            </a:pPr>
            <a:endParaRPr kumimoji="1" lang="en-US" altLang="zh-CN" sz="2400" dirty="0">
              <a:solidFill>
                <a:schemeClr val="folHlink"/>
              </a:solidFill>
              <a:ea typeface="宋体" panose="02010600030101010101" pitchFamily="2" charset="-122"/>
            </a:endParaRPr>
          </a:p>
          <a:p>
            <a:pPr>
              <a:buClr>
                <a:schemeClr val="tx2"/>
              </a:buClr>
              <a:buSzPct val="75000"/>
              <a:buFont typeface="Monotype Sorts" pitchFamily="2" charset="2"/>
              <a:buNone/>
            </a:pPr>
            <a:endParaRPr kumimoji="1" lang="en-US" altLang="zh-CN" sz="2400" dirty="0">
              <a:solidFill>
                <a:schemeClr val="folHlink"/>
              </a:solidFill>
              <a:ea typeface="宋体" panose="02010600030101010101" pitchFamily="2" charset="-122"/>
            </a:endParaRPr>
          </a:p>
          <a:p>
            <a:pPr>
              <a:buClr>
                <a:schemeClr val="tx2"/>
              </a:buClr>
              <a:buSzPct val="75000"/>
              <a:buFont typeface="Monotype Sorts" pitchFamily="2" charset="2"/>
              <a:buNone/>
            </a:pPr>
            <a:endParaRPr kumimoji="1" lang="en-US" altLang="zh-CN" sz="2400" dirty="0" smtClean="0">
              <a:solidFill>
                <a:schemeClr val="folHlink"/>
              </a:solidFill>
              <a:ea typeface="宋体" panose="02010600030101010101" pitchFamily="2" charset="-122"/>
            </a:endParaRPr>
          </a:p>
          <a:p>
            <a:pPr>
              <a:buClr>
                <a:schemeClr val="tx2"/>
              </a:buClr>
              <a:buSzPct val="75000"/>
              <a:buFont typeface="Monotype Sorts" pitchFamily="2" charset="2"/>
              <a:buNone/>
            </a:pPr>
            <a:r>
              <a:rPr kumimoji="1" lang="en-US" altLang="zh-CN" sz="2400" dirty="0" smtClean="0">
                <a:solidFill>
                  <a:schemeClr val="folHlink"/>
                </a:solidFill>
                <a:ea typeface="宋体" panose="02010600030101010101" pitchFamily="2" charset="-122"/>
              </a:rPr>
              <a:t>void</a:t>
            </a:r>
            <a:r>
              <a:rPr kumimoji="1" lang="en-US" altLang="zh-CN" sz="2400" dirty="0" smtClean="0">
                <a:solidFill>
                  <a:schemeClr val="tx1"/>
                </a:solidFill>
                <a:ea typeface="宋体" panose="02010600030101010101" pitchFamily="2" charset="-122"/>
              </a:rPr>
              <a:t> </a:t>
            </a:r>
            <a:r>
              <a:rPr kumimoji="1" lang="en-US" altLang="zh-CN" sz="2400" dirty="0">
                <a:solidFill>
                  <a:schemeClr val="tx1"/>
                </a:solidFill>
                <a:ea typeface="宋体" panose="02010600030101010101" pitchFamily="2" charset="-122"/>
              </a:rPr>
              <a:t>main()</a:t>
            </a:r>
            <a:endParaRPr kumimoji="1" lang="en-US" altLang="zh-CN" sz="2400" dirty="0">
              <a:solidFill>
                <a:schemeClr val="tx1"/>
              </a:solidFill>
              <a:ea typeface="宋体" panose="02010600030101010101" pitchFamily="2" charset="-122"/>
            </a:endParaRPr>
          </a:p>
          <a:p>
            <a:pPr>
              <a:buClr>
                <a:schemeClr val="tx2"/>
              </a:buClr>
              <a:buSzPct val="75000"/>
              <a:buFont typeface="Monotype Sorts" pitchFamily="2" charset="2"/>
              <a:buNone/>
            </a:pPr>
            <a:r>
              <a:rPr kumimoji="1" lang="en-US" altLang="zh-CN" sz="2400" dirty="0">
                <a:solidFill>
                  <a:schemeClr val="tx1"/>
                </a:solidFill>
                <a:ea typeface="宋体" panose="02010600030101010101" pitchFamily="2" charset="-122"/>
              </a:rPr>
              <a:t>{	 </a:t>
            </a:r>
            <a:r>
              <a:rPr kumimoji="1" lang="en-US" altLang="zh-CN" sz="2400" dirty="0" err="1">
                <a:solidFill>
                  <a:schemeClr val="tx1"/>
                </a:solidFill>
                <a:ea typeface="宋体" panose="02010600030101010101" pitchFamily="2" charset="-122"/>
              </a:rPr>
              <a:t>cout</a:t>
            </a:r>
            <a:r>
              <a:rPr kumimoji="1" lang="en-US" altLang="zh-CN" sz="2400" dirty="0">
                <a:solidFill>
                  <a:schemeClr val="tx1"/>
                </a:solidFill>
                <a:ea typeface="宋体" panose="02010600030101010101" pitchFamily="2" charset="-122"/>
              </a:rPr>
              <a:t>&lt;&lt;max(5,6)&lt;&lt;</a:t>
            </a:r>
            <a:r>
              <a:rPr kumimoji="1" lang="en-US" altLang="zh-CN" sz="2400" dirty="0" err="1">
                <a:solidFill>
                  <a:schemeClr val="tx1"/>
                </a:solidFill>
                <a:ea typeface="宋体" panose="02010600030101010101" pitchFamily="2" charset="-122"/>
              </a:rPr>
              <a:t>endl</a:t>
            </a:r>
            <a:r>
              <a:rPr kumimoji="1" lang="en-US" altLang="zh-CN" sz="2400" dirty="0">
                <a:solidFill>
                  <a:schemeClr val="tx1"/>
                </a:solidFill>
                <a:ea typeface="宋体" panose="02010600030101010101" pitchFamily="2" charset="-122"/>
              </a:rPr>
              <a:t>;  }</a:t>
            </a:r>
            <a:endParaRPr kumimoji="1" lang="en-US" altLang="zh-CN" sz="2400" dirty="0">
              <a:solidFill>
                <a:schemeClr val="tx1"/>
              </a:solidFill>
              <a:ea typeface="宋体" panose="02010600030101010101" pitchFamily="2" charset="-122"/>
            </a:endParaRPr>
          </a:p>
        </p:txBody>
      </p:sp>
      <p:sp>
        <p:nvSpPr>
          <p:cNvPr id="19" name="Rectangle 5"/>
          <p:cNvSpPr>
            <a:spLocks noChangeArrowheads="1"/>
          </p:cNvSpPr>
          <p:nvPr/>
        </p:nvSpPr>
        <p:spPr bwMode="auto">
          <a:xfrm>
            <a:off x="468313" y="1995750"/>
            <a:ext cx="8351837" cy="1223963"/>
          </a:xfrm>
          <a:prstGeom prst="rect">
            <a:avLst/>
          </a:prstGeom>
          <a:noFill/>
          <a:ln w="25400" algn="ctr">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20" name="Text Box 6"/>
          <p:cNvSpPr txBox="1">
            <a:spLocks noChangeArrowheads="1"/>
          </p:cNvSpPr>
          <p:nvPr/>
        </p:nvSpPr>
        <p:spPr bwMode="auto">
          <a:xfrm>
            <a:off x="1116013" y="2068775"/>
            <a:ext cx="7920037"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Clr>
                <a:schemeClr val="tx2"/>
              </a:buClr>
              <a:buSzPct val="75000"/>
              <a:buFont typeface="Monotype Sorts" pitchFamily="2" charset="2"/>
              <a:buNone/>
            </a:pPr>
            <a:r>
              <a:rPr kumimoji="1" lang="en-US" altLang="zh-CN" sz="2400" dirty="0" err="1">
                <a:solidFill>
                  <a:schemeClr val="folHlink"/>
                </a:solidFill>
              </a:rPr>
              <a:t>int</a:t>
            </a:r>
            <a:r>
              <a:rPr lang="en-US" altLang="zh-CN" sz="2400" dirty="0">
                <a:solidFill>
                  <a:schemeClr val="tx1"/>
                </a:solidFill>
              </a:rPr>
              <a:t> max(</a:t>
            </a:r>
            <a:r>
              <a:rPr kumimoji="1" lang="en-US" altLang="zh-CN" sz="2400" dirty="0" err="1">
                <a:solidFill>
                  <a:schemeClr val="folHlink"/>
                </a:solidFill>
              </a:rPr>
              <a:t>int</a:t>
            </a:r>
            <a:r>
              <a:rPr lang="en-US" altLang="zh-CN" sz="2400" dirty="0">
                <a:solidFill>
                  <a:schemeClr val="tx1"/>
                </a:solidFill>
              </a:rPr>
              <a:t> x, </a:t>
            </a:r>
            <a:r>
              <a:rPr kumimoji="1" lang="en-US" altLang="zh-CN" sz="2400" dirty="0" err="1">
                <a:solidFill>
                  <a:schemeClr val="folHlink"/>
                </a:solidFill>
              </a:rPr>
              <a:t>int</a:t>
            </a:r>
            <a:r>
              <a:rPr lang="en-US" altLang="zh-CN" sz="2400" dirty="0">
                <a:solidFill>
                  <a:schemeClr val="tx1"/>
                </a:solidFill>
              </a:rPr>
              <a:t> y)                    </a:t>
            </a:r>
            <a:r>
              <a:rPr lang="zh-CN" altLang="en-US" sz="2800" dirty="0"/>
              <a:t>编译器自动生成！</a:t>
            </a:r>
            <a:endParaRPr lang="zh-CN" altLang="en-US" sz="2800" dirty="0"/>
          </a:p>
          <a:p>
            <a:pPr>
              <a:buClr>
                <a:schemeClr val="tx2"/>
              </a:buClr>
              <a:buSzPct val="75000"/>
              <a:buFont typeface="Monotype Sorts" pitchFamily="2" charset="2"/>
              <a:buNone/>
            </a:pPr>
            <a:r>
              <a:rPr lang="en-US" altLang="zh-CN" sz="2400" dirty="0">
                <a:solidFill>
                  <a:schemeClr val="tx1"/>
                </a:solidFill>
              </a:rPr>
              <a:t>{ </a:t>
            </a:r>
            <a:r>
              <a:rPr kumimoji="1" lang="en-US" altLang="zh-CN" sz="2400" dirty="0">
                <a:solidFill>
                  <a:schemeClr val="folHlink"/>
                </a:solidFill>
              </a:rPr>
              <a:t>return</a:t>
            </a:r>
            <a:r>
              <a:rPr lang="en-US" altLang="zh-CN" sz="2400" dirty="0">
                <a:solidFill>
                  <a:schemeClr val="tx1"/>
                </a:solidFill>
              </a:rPr>
              <a:t> (x&gt;y)? x : y; }              </a:t>
            </a:r>
            <a:r>
              <a:rPr lang="zh-CN" altLang="en-US" sz="2800" dirty="0"/>
              <a:t>隐式的！</a:t>
            </a:r>
            <a:endParaRPr lang="zh-CN" altLang="en-US" sz="2800" dirty="0"/>
          </a:p>
        </p:txBody>
      </p:sp>
      <p:sp>
        <p:nvSpPr>
          <p:cNvPr id="21" name="AutoShape 7"/>
          <p:cNvSpPr>
            <a:spLocks noChangeArrowheads="1"/>
          </p:cNvSpPr>
          <p:nvPr/>
        </p:nvSpPr>
        <p:spPr bwMode="auto">
          <a:xfrm>
            <a:off x="2844000" y="3219750"/>
            <a:ext cx="360363" cy="431800"/>
          </a:xfrm>
          <a:prstGeom prst="upArrow">
            <a:avLst>
              <a:gd name="adj1" fmla="val 50000"/>
              <a:gd name="adj2" fmla="val 29956"/>
            </a:avLst>
          </a:prstGeom>
          <a:solidFill>
            <a:schemeClr val="hlink"/>
          </a:solidFill>
          <a:ln w="25400" algn="ctr">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solidFill>
                  <a:schemeClr val="tx1"/>
                </a:solidFill>
                <a:latin typeface="Rockwell" panose="02060603020205020403" pitchFamily="18" charset="0"/>
                <a:ea typeface="微软雅黑" panose="020B0503020204020204" pitchFamily="34" charset="-122"/>
              </a:rPr>
              <a:t>函数模板生成模板函数</a:t>
            </a:r>
            <a:endParaRPr lang="zh-CN" sz="2400" b="1" dirty="0">
              <a:solidFill>
                <a:schemeClr val="tx1"/>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6" name="Text Box 3"/>
          <p:cNvSpPr txBox="1">
            <a:spLocks noChangeArrowheads="1"/>
          </p:cNvSpPr>
          <p:nvPr/>
        </p:nvSpPr>
        <p:spPr bwMode="auto">
          <a:xfrm>
            <a:off x="867337" y="771750"/>
            <a:ext cx="6783806" cy="3939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marL="457200" indent="-457200" eaLnBrk="0" hangingPunct="0">
              <a:defRPr sz="2400">
                <a:solidFill>
                  <a:schemeClr val="tx1"/>
                </a:solidFill>
                <a:latin typeface="Times New Roman" panose="02020603050405020304" charset="0"/>
                <a:ea typeface="宋体" panose="02010600030101010101" pitchFamily="2" charset="-122"/>
              </a:defRPr>
            </a:lvl1pPr>
            <a:lvl2pPr marL="914400" indent="-457200" eaLnBrk="0" hangingPunct="0">
              <a:defRPr sz="2400">
                <a:solidFill>
                  <a:schemeClr val="tx1"/>
                </a:solidFill>
                <a:latin typeface="Times New Roman" panose="02020603050405020304" charset="0"/>
                <a:ea typeface="宋体" panose="02010600030101010101" pitchFamily="2" charset="-122"/>
              </a:defRPr>
            </a:lvl2pPr>
            <a:lvl3pPr marL="1371600" indent="-457200" eaLnBrk="0" hangingPunct="0">
              <a:defRPr sz="2400">
                <a:solidFill>
                  <a:schemeClr val="tx1"/>
                </a:solidFill>
                <a:latin typeface="Times New Roman" panose="02020603050405020304" charset="0"/>
                <a:ea typeface="宋体" panose="02010600030101010101" pitchFamily="2" charset="-122"/>
              </a:defRPr>
            </a:lvl3pPr>
            <a:lvl4pPr marL="1828800" indent="-457200" eaLnBrk="0" hangingPunct="0">
              <a:defRPr sz="2400">
                <a:solidFill>
                  <a:schemeClr val="tx1"/>
                </a:solidFill>
                <a:latin typeface="Times New Roman" panose="02020603050405020304" charset="0"/>
                <a:ea typeface="宋体" panose="02010600030101010101" pitchFamily="2" charset="-122"/>
              </a:defRPr>
            </a:lvl4pPr>
            <a:lvl5pPr marL="2286000" indent="-457200" eaLnBrk="0" hangingPunct="0">
              <a:defRPr sz="2400">
                <a:solidFill>
                  <a:schemeClr val="tx1"/>
                </a:solidFill>
                <a:latin typeface="Times New Roman" panose="02020603050405020304" charset="0"/>
                <a:ea typeface="宋体" panose="02010600030101010101" pitchFamily="2" charset="-122"/>
              </a:defRPr>
            </a:lvl5pPr>
            <a:lvl6pPr marL="2743200" indent="-4572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3200400" indent="-4572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657600" indent="-4572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4114800" indent="-4572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pPr eaLnBrk="1" hangingPunct="1">
              <a:defRPr/>
            </a:pPr>
            <a:r>
              <a:rPr kumimoji="1" lang="zh-CN" altLang="en-US" sz="1600" dirty="0">
                <a:latin typeface="方正姚体" panose="02010601030101010101" pitchFamily="2" charset="-122"/>
                <a:ea typeface="方正姚体" panose="02010601030101010101" pitchFamily="2" charset="-122"/>
              </a:rPr>
              <a:t>看一段主程序的代码</a:t>
            </a:r>
            <a:r>
              <a:rPr kumimoji="1" lang="en-US" altLang="zh-CN" sz="1600" dirty="0">
                <a:latin typeface="方正姚体" panose="02010601030101010101" pitchFamily="2" charset="-122"/>
                <a:ea typeface="方正姚体" panose="02010601030101010101" pitchFamily="2" charset="-122"/>
              </a:rPr>
              <a:t>:</a:t>
            </a:r>
            <a:endParaRPr kumimoji="1" lang="en-US" altLang="zh-CN" sz="1600" dirty="0">
              <a:latin typeface="方正姚体" panose="02010601030101010101" pitchFamily="2" charset="-122"/>
              <a:ea typeface="方正姚体" panose="02010601030101010101" pitchFamily="2" charset="-122"/>
            </a:endParaRPr>
          </a:p>
          <a:p>
            <a:pPr marL="0" indent="0" eaLnBrk="1" hangingPunct="1">
              <a:defRPr/>
            </a:pPr>
            <a:r>
              <a:rPr kumimoji="1" lang="en-US" altLang="zh-CN" sz="1600" dirty="0">
                <a:latin typeface="方正姚体" panose="02010601030101010101" pitchFamily="2" charset="-122"/>
                <a:ea typeface="方正姚体" panose="02010601030101010101" pitchFamily="2" charset="-122"/>
              </a:rPr>
              <a:t>main()     //</a:t>
            </a:r>
            <a:r>
              <a:rPr kumimoji="1" lang="zh-CN" altLang="en-US" sz="1600" dirty="0">
                <a:latin typeface="方正姚体" panose="02010601030101010101" pitchFamily="2" charset="-122"/>
                <a:ea typeface="方正姚体" panose="02010601030101010101" pitchFamily="2" charset="-122"/>
              </a:rPr>
              <a:t>主程序</a:t>
            </a:r>
            <a:endParaRPr kumimoji="1" lang="zh-CN" altLang="en-US" sz="1600" dirty="0">
              <a:latin typeface="方正姚体" panose="02010601030101010101" pitchFamily="2" charset="-122"/>
              <a:ea typeface="方正姚体" panose="02010601030101010101" pitchFamily="2" charset="-122"/>
            </a:endParaRPr>
          </a:p>
          <a:p>
            <a:pPr marL="0" indent="0" eaLnBrk="1" hangingPunct="1">
              <a:defRPr/>
            </a:pPr>
            <a:r>
              <a:rPr kumimoji="1" lang="en-US" altLang="zh-CN" sz="1600" dirty="0">
                <a:latin typeface="方正姚体" panose="02010601030101010101" pitchFamily="2" charset="-122"/>
                <a:ea typeface="方正姚体" panose="02010601030101010101" pitchFamily="2" charset="-122"/>
              </a:rPr>
              <a:t>{	</a:t>
            </a:r>
            <a:r>
              <a:rPr kumimoji="1" lang="en-US" altLang="zh-CN" sz="1600" dirty="0" err="1">
                <a:latin typeface="方正姚体" panose="02010601030101010101" pitchFamily="2" charset="-122"/>
                <a:ea typeface="方正姚体" panose="02010601030101010101" pitchFamily="2" charset="-122"/>
              </a:rPr>
              <a:t>int</a:t>
            </a:r>
            <a:r>
              <a:rPr kumimoji="1" lang="en-US" altLang="zh-CN" sz="1600" dirty="0">
                <a:latin typeface="方正姚体" panose="02010601030101010101" pitchFamily="2" charset="-122"/>
                <a:ea typeface="方正姚体" panose="02010601030101010101" pitchFamily="2" charset="-122"/>
              </a:rPr>
              <a:t> i1=10, i2=56;</a:t>
            </a:r>
            <a:endParaRPr kumimoji="1" lang="en-US" altLang="zh-CN" sz="1600" dirty="0">
              <a:latin typeface="方正姚体" panose="02010601030101010101" pitchFamily="2" charset="-122"/>
              <a:ea typeface="方正姚体" panose="02010601030101010101" pitchFamily="2" charset="-122"/>
            </a:endParaRPr>
          </a:p>
          <a:p>
            <a:pPr marL="0" indent="0" eaLnBrk="1" hangingPunct="1">
              <a:defRPr/>
            </a:pPr>
            <a:r>
              <a:rPr kumimoji="1" lang="en-US" altLang="zh-CN" sz="1600" dirty="0">
                <a:latin typeface="方正姚体" panose="02010601030101010101" pitchFamily="2" charset="-122"/>
                <a:ea typeface="方正姚体" panose="02010601030101010101" pitchFamily="2" charset="-122"/>
              </a:rPr>
              <a:t>	float f1=12.5, f2=24.5;</a:t>
            </a:r>
            <a:endParaRPr kumimoji="1" lang="en-US" altLang="zh-CN" sz="1600" dirty="0">
              <a:latin typeface="方正姚体" panose="02010601030101010101" pitchFamily="2" charset="-122"/>
              <a:ea typeface="方正姚体" panose="02010601030101010101" pitchFamily="2" charset="-122"/>
            </a:endParaRPr>
          </a:p>
          <a:p>
            <a:pPr marL="0" indent="0" eaLnBrk="1" hangingPunct="1">
              <a:defRPr/>
            </a:pPr>
            <a:r>
              <a:rPr kumimoji="1" lang="en-US" altLang="zh-CN" sz="1600" dirty="0">
                <a:latin typeface="方正姚体" panose="02010601030101010101" pitchFamily="2" charset="-122"/>
                <a:ea typeface="方正姚体" panose="02010601030101010101" pitchFamily="2" charset="-122"/>
              </a:rPr>
              <a:t>	double d1=50.344, d2=4656.346;</a:t>
            </a:r>
            <a:endParaRPr kumimoji="1" lang="en-US" altLang="zh-CN" sz="1600" dirty="0">
              <a:latin typeface="方正姚体" panose="02010601030101010101" pitchFamily="2" charset="-122"/>
              <a:ea typeface="方正姚体" panose="02010601030101010101" pitchFamily="2" charset="-122"/>
            </a:endParaRPr>
          </a:p>
          <a:p>
            <a:pPr marL="0" indent="0" eaLnBrk="1" hangingPunct="1">
              <a:defRPr/>
            </a:pPr>
            <a:r>
              <a:rPr kumimoji="1" lang="en-US" altLang="zh-CN" sz="1600" dirty="0">
                <a:latin typeface="方正姚体" panose="02010601030101010101" pitchFamily="2" charset="-122"/>
                <a:ea typeface="方正姚体" panose="02010601030101010101" pitchFamily="2" charset="-122"/>
              </a:rPr>
              <a:t>	char c1=</a:t>
            </a:r>
            <a:r>
              <a:rPr kumimoji="1" lang="en-US" altLang="zh-CN" sz="1600" dirty="0">
                <a:ea typeface="方正姚体" panose="02010601030101010101" pitchFamily="2" charset="-122"/>
              </a:rPr>
              <a:t>’</a:t>
            </a:r>
            <a:r>
              <a:rPr kumimoji="1" lang="en-US" altLang="zh-CN" sz="1600" dirty="0">
                <a:latin typeface="方正姚体" panose="02010601030101010101" pitchFamily="2" charset="-122"/>
                <a:ea typeface="方正姚体" panose="02010601030101010101" pitchFamily="2" charset="-122"/>
              </a:rPr>
              <a:t>k</a:t>
            </a:r>
            <a:r>
              <a:rPr kumimoji="1" lang="en-US" altLang="zh-CN" sz="1600" dirty="0">
                <a:ea typeface="方正姚体" panose="02010601030101010101" pitchFamily="2" charset="-122"/>
              </a:rPr>
              <a:t>’</a:t>
            </a:r>
            <a:r>
              <a:rPr kumimoji="1" lang="en-US" altLang="zh-CN" sz="1600" dirty="0">
                <a:latin typeface="方正姚体" panose="02010601030101010101" pitchFamily="2" charset="-122"/>
                <a:ea typeface="方正姚体" panose="02010601030101010101" pitchFamily="2" charset="-122"/>
              </a:rPr>
              <a:t>, c2=</a:t>
            </a:r>
            <a:r>
              <a:rPr kumimoji="1" lang="en-US" altLang="zh-CN" sz="1600" dirty="0">
                <a:ea typeface="方正姚体" panose="02010601030101010101" pitchFamily="2" charset="-122"/>
              </a:rPr>
              <a:t>’</a:t>
            </a:r>
            <a:r>
              <a:rPr kumimoji="1" lang="en-US" altLang="zh-CN" sz="1600" dirty="0">
                <a:latin typeface="方正姚体" panose="02010601030101010101" pitchFamily="2" charset="-122"/>
                <a:ea typeface="方正姚体" panose="02010601030101010101" pitchFamily="2" charset="-122"/>
              </a:rPr>
              <a:t>n</a:t>
            </a:r>
            <a:r>
              <a:rPr kumimoji="1" lang="en-US" altLang="zh-CN" sz="1600" dirty="0">
                <a:ea typeface="方正姚体" panose="02010601030101010101" pitchFamily="2" charset="-122"/>
              </a:rPr>
              <a:t>’</a:t>
            </a:r>
            <a:r>
              <a:rPr kumimoji="1" lang="en-US" altLang="zh-CN" sz="1600" dirty="0">
                <a:latin typeface="方正姚体" panose="02010601030101010101" pitchFamily="2" charset="-122"/>
                <a:ea typeface="方正姚体" panose="02010601030101010101" pitchFamily="2" charset="-122"/>
              </a:rPr>
              <a:t>;	</a:t>
            </a:r>
            <a:endParaRPr kumimoji="1" lang="en-US" altLang="zh-CN" sz="1600" dirty="0">
              <a:latin typeface="方正姚体" panose="02010601030101010101" pitchFamily="2" charset="-122"/>
              <a:ea typeface="方正姚体" panose="02010601030101010101" pitchFamily="2" charset="-122"/>
            </a:endParaRPr>
          </a:p>
          <a:p>
            <a:pPr marL="0" indent="0" eaLnBrk="1" hangingPunct="1">
              <a:defRPr/>
            </a:pPr>
            <a:r>
              <a:rPr kumimoji="1" lang="en-US" altLang="zh-CN" sz="1600" dirty="0">
                <a:latin typeface="方正姚体" panose="02010601030101010101" pitchFamily="2" charset="-122"/>
                <a:ea typeface="方正姚体" panose="02010601030101010101" pitchFamily="2" charset="-122"/>
              </a:rPr>
              <a:t>	</a:t>
            </a:r>
            <a:r>
              <a:rPr kumimoji="1" lang="en-US" altLang="zh-CN" sz="1600" dirty="0" err="1">
                <a:latin typeface="方正姚体" panose="02010601030101010101" pitchFamily="2" charset="-122"/>
                <a:ea typeface="方正姚体" panose="02010601030101010101" pitchFamily="2" charset="-122"/>
              </a:rPr>
              <a:t>cout</a:t>
            </a:r>
            <a:r>
              <a:rPr kumimoji="1" lang="en-US" altLang="zh-CN" sz="1600" dirty="0">
                <a:latin typeface="方正姚体" panose="02010601030101010101" pitchFamily="2" charset="-122"/>
                <a:ea typeface="方正姚体" panose="02010601030101010101" pitchFamily="2" charset="-122"/>
              </a:rPr>
              <a:t>&lt;&lt;</a:t>
            </a:r>
            <a:r>
              <a:rPr kumimoji="1" lang="en-US" altLang="zh-CN" sz="1600" dirty="0">
                <a:ea typeface="方正姚体" panose="02010601030101010101" pitchFamily="2" charset="-122"/>
              </a:rPr>
              <a:t>”</a:t>
            </a:r>
            <a:r>
              <a:rPr kumimoji="1" lang="en-US" altLang="zh-CN" sz="1600" dirty="0">
                <a:latin typeface="方正姚体" panose="02010601030101010101" pitchFamily="2" charset="-122"/>
                <a:ea typeface="方正姚体" panose="02010601030101010101" pitchFamily="2" charset="-122"/>
              </a:rPr>
              <a:t>the max of i1,i2 is:</a:t>
            </a:r>
            <a:r>
              <a:rPr kumimoji="1" lang="en-US" altLang="zh-CN" sz="1600" dirty="0">
                <a:ea typeface="方正姚体" panose="02010601030101010101" pitchFamily="2" charset="-122"/>
              </a:rPr>
              <a:t>”</a:t>
            </a:r>
            <a:r>
              <a:rPr kumimoji="1" lang="en-US" altLang="zh-CN" sz="1600" dirty="0">
                <a:latin typeface="方正姚体" panose="02010601030101010101" pitchFamily="2" charset="-122"/>
                <a:ea typeface="方正姚体" panose="02010601030101010101" pitchFamily="2" charset="-122"/>
              </a:rPr>
              <a:t>&lt;&lt;</a:t>
            </a:r>
            <a:r>
              <a:rPr kumimoji="1" lang="en-US" altLang="zh-CN" sz="1600" dirty="0">
                <a:solidFill>
                  <a:srgbClr val="FF0000"/>
                </a:solidFill>
                <a:latin typeface="方正姚体" panose="02010601030101010101" pitchFamily="2" charset="-122"/>
                <a:ea typeface="方正姚体" panose="02010601030101010101" pitchFamily="2" charset="-122"/>
              </a:rPr>
              <a:t>max(i1,i2)</a:t>
            </a:r>
            <a:r>
              <a:rPr kumimoji="1" lang="en-US" altLang="zh-CN" sz="1600" dirty="0">
                <a:latin typeface="方正姚体" panose="02010601030101010101" pitchFamily="2" charset="-122"/>
                <a:ea typeface="方正姚体" panose="02010601030101010101" pitchFamily="2" charset="-122"/>
              </a:rPr>
              <a:t>&lt;&lt;</a:t>
            </a:r>
            <a:r>
              <a:rPr kumimoji="1" lang="en-US" altLang="zh-CN" sz="1600" dirty="0" err="1">
                <a:latin typeface="方正姚体" panose="02010601030101010101" pitchFamily="2" charset="-122"/>
                <a:ea typeface="方正姚体" panose="02010601030101010101" pitchFamily="2" charset="-122"/>
              </a:rPr>
              <a:t>endl</a:t>
            </a:r>
            <a:r>
              <a:rPr kumimoji="1" lang="en-US" altLang="zh-CN" sz="1600" dirty="0">
                <a:latin typeface="方正姚体" panose="02010601030101010101" pitchFamily="2" charset="-122"/>
                <a:ea typeface="方正姚体" panose="02010601030101010101" pitchFamily="2" charset="-122"/>
              </a:rPr>
              <a:t>;   </a:t>
            </a:r>
            <a:endParaRPr kumimoji="1" lang="en-US" altLang="zh-CN" sz="1600" dirty="0">
              <a:latin typeface="方正姚体" panose="02010601030101010101" pitchFamily="2" charset="-122"/>
              <a:ea typeface="方正姚体" panose="02010601030101010101" pitchFamily="2" charset="-122"/>
            </a:endParaRPr>
          </a:p>
          <a:p>
            <a:pPr marL="0" indent="0" eaLnBrk="1" hangingPunct="1">
              <a:defRPr/>
            </a:pPr>
            <a:r>
              <a:rPr kumimoji="1" lang="en-US" altLang="zh-CN" sz="1600" dirty="0">
                <a:latin typeface="方正姚体" panose="02010601030101010101" pitchFamily="2" charset="-122"/>
                <a:ea typeface="方正姚体" panose="02010601030101010101" pitchFamily="2" charset="-122"/>
              </a:rPr>
              <a:t>                 //</a:t>
            </a:r>
            <a:r>
              <a:rPr kumimoji="1" lang="zh-CN" altLang="en-US" sz="1600" dirty="0">
                <a:latin typeface="方正姚体" panose="02010601030101010101" pitchFamily="2" charset="-122"/>
                <a:ea typeface="方正姚体" panose="02010601030101010101" pitchFamily="2" charset="-122"/>
              </a:rPr>
              <a:t>根据传入的参数类型生成模板函数</a:t>
            </a:r>
            <a:r>
              <a:rPr kumimoji="1" lang="en-US" altLang="zh-CN" sz="1600" dirty="0">
                <a:latin typeface="方正姚体" panose="02010601030101010101" pitchFamily="2" charset="-122"/>
                <a:ea typeface="方正姚体" panose="02010601030101010101" pitchFamily="2" charset="-122"/>
              </a:rPr>
              <a:t>max(</a:t>
            </a:r>
            <a:r>
              <a:rPr kumimoji="1" lang="en-US" altLang="zh-CN" sz="1600" dirty="0" err="1">
                <a:latin typeface="方正姚体" panose="02010601030101010101" pitchFamily="2" charset="-122"/>
                <a:ea typeface="方正姚体" panose="02010601030101010101" pitchFamily="2" charset="-122"/>
              </a:rPr>
              <a:t>int,int</a:t>
            </a:r>
            <a:r>
              <a:rPr kumimoji="1" lang="en-US" altLang="zh-CN" sz="1600" dirty="0">
                <a:latin typeface="方正姚体" panose="02010601030101010101" pitchFamily="2" charset="-122"/>
                <a:ea typeface="方正姚体" panose="02010601030101010101" pitchFamily="2" charset="-122"/>
              </a:rPr>
              <a:t>)</a:t>
            </a:r>
            <a:endParaRPr kumimoji="1" lang="en-US" altLang="zh-CN" sz="1600" dirty="0">
              <a:latin typeface="方正姚体" panose="02010601030101010101" pitchFamily="2" charset="-122"/>
              <a:ea typeface="方正姚体" panose="02010601030101010101" pitchFamily="2" charset="-122"/>
            </a:endParaRPr>
          </a:p>
          <a:p>
            <a:pPr marL="0" indent="0" eaLnBrk="1" hangingPunct="1">
              <a:defRPr/>
            </a:pPr>
            <a:r>
              <a:rPr kumimoji="1" lang="en-US" altLang="zh-CN" sz="1600" dirty="0">
                <a:latin typeface="方正姚体" panose="02010601030101010101" pitchFamily="2" charset="-122"/>
                <a:ea typeface="方正姚体" panose="02010601030101010101" pitchFamily="2" charset="-122"/>
              </a:rPr>
              <a:t>	</a:t>
            </a:r>
            <a:r>
              <a:rPr kumimoji="1" lang="en-US" altLang="zh-CN" sz="1600" dirty="0" err="1">
                <a:latin typeface="方正姚体" panose="02010601030101010101" pitchFamily="2" charset="-122"/>
                <a:ea typeface="方正姚体" panose="02010601030101010101" pitchFamily="2" charset="-122"/>
              </a:rPr>
              <a:t>cout</a:t>
            </a:r>
            <a:r>
              <a:rPr kumimoji="1" lang="en-US" altLang="zh-CN" sz="1600" dirty="0">
                <a:latin typeface="方正姚体" panose="02010601030101010101" pitchFamily="2" charset="-122"/>
                <a:ea typeface="方正姚体" panose="02010601030101010101" pitchFamily="2" charset="-122"/>
              </a:rPr>
              <a:t>&lt;&lt;</a:t>
            </a:r>
            <a:r>
              <a:rPr kumimoji="1" lang="en-US" altLang="zh-CN" sz="1600" dirty="0">
                <a:ea typeface="方正姚体" panose="02010601030101010101" pitchFamily="2" charset="-122"/>
              </a:rPr>
              <a:t>”</a:t>
            </a:r>
            <a:r>
              <a:rPr kumimoji="1" lang="en-US" altLang="zh-CN" sz="1600" dirty="0">
                <a:latin typeface="方正姚体" panose="02010601030101010101" pitchFamily="2" charset="-122"/>
                <a:ea typeface="方正姚体" panose="02010601030101010101" pitchFamily="2" charset="-122"/>
              </a:rPr>
              <a:t>the max of f1,f2 is:</a:t>
            </a:r>
            <a:r>
              <a:rPr kumimoji="1" lang="en-US" altLang="zh-CN" sz="1600" dirty="0">
                <a:ea typeface="方正姚体" panose="02010601030101010101" pitchFamily="2" charset="-122"/>
              </a:rPr>
              <a:t>”</a:t>
            </a:r>
            <a:r>
              <a:rPr kumimoji="1" lang="en-US" altLang="zh-CN" sz="1600" dirty="0">
                <a:latin typeface="方正姚体" panose="02010601030101010101" pitchFamily="2" charset="-122"/>
                <a:ea typeface="方正姚体" panose="02010601030101010101" pitchFamily="2" charset="-122"/>
              </a:rPr>
              <a:t>&lt;&lt;</a:t>
            </a:r>
            <a:r>
              <a:rPr kumimoji="1" lang="en-US" altLang="zh-CN" sz="1600" dirty="0">
                <a:solidFill>
                  <a:srgbClr val="FF0000"/>
                </a:solidFill>
                <a:latin typeface="方正姚体" panose="02010601030101010101" pitchFamily="2" charset="-122"/>
                <a:ea typeface="方正姚体" panose="02010601030101010101" pitchFamily="2" charset="-122"/>
              </a:rPr>
              <a:t>max(f1,f2)</a:t>
            </a:r>
            <a:r>
              <a:rPr kumimoji="1" lang="en-US" altLang="zh-CN" sz="1600" dirty="0">
                <a:latin typeface="方正姚体" panose="02010601030101010101" pitchFamily="2" charset="-122"/>
                <a:ea typeface="方正姚体" panose="02010601030101010101" pitchFamily="2" charset="-122"/>
              </a:rPr>
              <a:t>&lt;&lt;</a:t>
            </a:r>
            <a:r>
              <a:rPr kumimoji="1" lang="en-US" altLang="zh-CN" sz="1600" dirty="0" err="1">
                <a:latin typeface="方正姚体" panose="02010601030101010101" pitchFamily="2" charset="-122"/>
                <a:ea typeface="方正姚体" panose="02010601030101010101" pitchFamily="2" charset="-122"/>
              </a:rPr>
              <a:t>endl</a:t>
            </a:r>
            <a:r>
              <a:rPr kumimoji="1" lang="en-US" altLang="zh-CN" sz="1600" dirty="0">
                <a:latin typeface="方正姚体" panose="02010601030101010101" pitchFamily="2" charset="-122"/>
                <a:ea typeface="方正姚体" panose="02010601030101010101" pitchFamily="2" charset="-122"/>
              </a:rPr>
              <a:t>;  </a:t>
            </a:r>
            <a:endParaRPr kumimoji="1" lang="en-US" altLang="zh-CN" sz="1600" dirty="0">
              <a:latin typeface="方正姚体" panose="02010601030101010101" pitchFamily="2" charset="-122"/>
              <a:ea typeface="方正姚体" panose="02010601030101010101" pitchFamily="2" charset="-122"/>
            </a:endParaRPr>
          </a:p>
          <a:p>
            <a:pPr marL="0" indent="0" eaLnBrk="1" hangingPunct="1">
              <a:defRPr/>
            </a:pPr>
            <a:r>
              <a:rPr kumimoji="1" lang="en-US" altLang="zh-CN" sz="1600" dirty="0">
                <a:latin typeface="方正姚体" panose="02010601030101010101" pitchFamily="2" charset="-122"/>
                <a:ea typeface="方正姚体" panose="02010601030101010101" pitchFamily="2" charset="-122"/>
              </a:rPr>
              <a:t>                //</a:t>
            </a:r>
            <a:r>
              <a:rPr kumimoji="1" lang="zh-CN" altLang="en-US" sz="1600" dirty="0">
                <a:latin typeface="方正姚体" panose="02010601030101010101" pitchFamily="2" charset="-122"/>
                <a:ea typeface="方正姚体" panose="02010601030101010101" pitchFamily="2" charset="-122"/>
              </a:rPr>
              <a:t>根据传入的参数类型生成模板函数</a:t>
            </a:r>
            <a:r>
              <a:rPr kumimoji="1" lang="en-US" altLang="zh-CN" sz="1600" dirty="0">
                <a:latin typeface="方正姚体" panose="02010601030101010101" pitchFamily="2" charset="-122"/>
                <a:ea typeface="方正姚体" panose="02010601030101010101" pitchFamily="2" charset="-122"/>
              </a:rPr>
              <a:t>max(</a:t>
            </a:r>
            <a:r>
              <a:rPr kumimoji="1" lang="en-US" altLang="zh-CN" sz="1600" dirty="0" err="1">
                <a:latin typeface="方正姚体" panose="02010601030101010101" pitchFamily="2" charset="-122"/>
                <a:ea typeface="方正姚体" panose="02010601030101010101" pitchFamily="2" charset="-122"/>
              </a:rPr>
              <a:t>float,float</a:t>
            </a:r>
            <a:r>
              <a:rPr kumimoji="1" lang="en-US" altLang="zh-CN" sz="1600" dirty="0">
                <a:latin typeface="方正姚体" panose="02010601030101010101" pitchFamily="2" charset="-122"/>
                <a:ea typeface="方正姚体" panose="02010601030101010101" pitchFamily="2" charset="-122"/>
              </a:rPr>
              <a:t>)</a:t>
            </a:r>
            <a:endParaRPr kumimoji="1" lang="en-US" altLang="zh-CN" sz="1600" dirty="0">
              <a:latin typeface="方正姚体" panose="02010601030101010101" pitchFamily="2" charset="-122"/>
              <a:ea typeface="方正姚体" panose="02010601030101010101" pitchFamily="2" charset="-122"/>
            </a:endParaRPr>
          </a:p>
          <a:p>
            <a:pPr marL="0" indent="0" eaLnBrk="1" hangingPunct="1">
              <a:defRPr/>
            </a:pPr>
            <a:r>
              <a:rPr kumimoji="1" lang="en-US" altLang="zh-CN" sz="1600" dirty="0">
                <a:latin typeface="方正姚体" panose="02010601030101010101" pitchFamily="2" charset="-122"/>
                <a:ea typeface="方正姚体" panose="02010601030101010101" pitchFamily="2" charset="-122"/>
              </a:rPr>
              <a:t>	</a:t>
            </a:r>
            <a:r>
              <a:rPr kumimoji="1" lang="en-US" altLang="zh-CN" sz="1600" dirty="0" err="1">
                <a:latin typeface="方正姚体" panose="02010601030101010101" pitchFamily="2" charset="-122"/>
                <a:ea typeface="方正姚体" panose="02010601030101010101" pitchFamily="2" charset="-122"/>
              </a:rPr>
              <a:t>cout</a:t>
            </a:r>
            <a:r>
              <a:rPr kumimoji="1" lang="en-US" altLang="zh-CN" sz="1600" dirty="0">
                <a:latin typeface="方正姚体" panose="02010601030101010101" pitchFamily="2" charset="-122"/>
                <a:ea typeface="方正姚体" panose="02010601030101010101" pitchFamily="2" charset="-122"/>
              </a:rPr>
              <a:t>&lt;&lt;</a:t>
            </a:r>
            <a:r>
              <a:rPr kumimoji="1" lang="en-US" altLang="zh-CN" sz="1600" dirty="0">
                <a:ea typeface="方正姚体" panose="02010601030101010101" pitchFamily="2" charset="-122"/>
              </a:rPr>
              <a:t>”</a:t>
            </a:r>
            <a:r>
              <a:rPr kumimoji="1" lang="en-US" altLang="zh-CN" sz="1600" dirty="0">
                <a:latin typeface="方正姚体" panose="02010601030101010101" pitchFamily="2" charset="-122"/>
                <a:ea typeface="方正姚体" panose="02010601030101010101" pitchFamily="2" charset="-122"/>
              </a:rPr>
              <a:t>the max of d1,d2 is:</a:t>
            </a:r>
            <a:r>
              <a:rPr kumimoji="1" lang="en-US" altLang="zh-CN" sz="1600" dirty="0">
                <a:ea typeface="方正姚体" panose="02010601030101010101" pitchFamily="2" charset="-122"/>
              </a:rPr>
              <a:t>”</a:t>
            </a:r>
            <a:r>
              <a:rPr kumimoji="1" lang="en-US" altLang="zh-CN" sz="1600" dirty="0">
                <a:latin typeface="方正姚体" panose="02010601030101010101" pitchFamily="2" charset="-122"/>
                <a:ea typeface="方正姚体" panose="02010601030101010101" pitchFamily="2" charset="-122"/>
              </a:rPr>
              <a:t>&lt;&lt;</a:t>
            </a:r>
            <a:r>
              <a:rPr kumimoji="1" lang="en-US" altLang="zh-CN" sz="1600" dirty="0">
                <a:solidFill>
                  <a:srgbClr val="FF0000"/>
                </a:solidFill>
                <a:latin typeface="方正姚体" panose="02010601030101010101" pitchFamily="2" charset="-122"/>
                <a:ea typeface="方正姚体" panose="02010601030101010101" pitchFamily="2" charset="-122"/>
              </a:rPr>
              <a:t>max(d1,d2)</a:t>
            </a:r>
            <a:r>
              <a:rPr kumimoji="1" lang="en-US" altLang="zh-CN" sz="1600" dirty="0">
                <a:latin typeface="方正姚体" panose="02010601030101010101" pitchFamily="2" charset="-122"/>
                <a:ea typeface="方正姚体" panose="02010601030101010101" pitchFamily="2" charset="-122"/>
              </a:rPr>
              <a:t>&lt;&lt;</a:t>
            </a:r>
            <a:r>
              <a:rPr kumimoji="1" lang="en-US" altLang="zh-CN" sz="1600" dirty="0" err="1">
                <a:latin typeface="方正姚体" panose="02010601030101010101" pitchFamily="2" charset="-122"/>
                <a:ea typeface="方正姚体" panose="02010601030101010101" pitchFamily="2" charset="-122"/>
              </a:rPr>
              <a:t>endl</a:t>
            </a:r>
            <a:r>
              <a:rPr kumimoji="1" lang="en-US" altLang="zh-CN" sz="1600" dirty="0">
                <a:latin typeface="方正姚体" panose="02010601030101010101" pitchFamily="2" charset="-122"/>
                <a:ea typeface="方正姚体" panose="02010601030101010101" pitchFamily="2" charset="-122"/>
              </a:rPr>
              <a:t>;   </a:t>
            </a:r>
            <a:endParaRPr kumimoji="1" lang="en-US" altLang="zh-CN" sz="1600" dirty="0">
              <a:latin typeface="方正姚体" panose="02010601030101010101" pitchFamily="2" charset="-122"/>
              <a:ea typeface="方正姚体" panose="02010601030101010101" pitchFamily="2" charset="-122"/>
            </a:endParaRPr>
          </a:p>
          <a:p>
            <a:pPr marL="0" indent="0" eaLnBrk="1" hangingPunct="1">
              <a:defRPr/>
            </a:pPr>
            <a:r>
              <a:rPr kumimoji="1" lang="en-US" altLang="zh-CN" sz="1600" dirty="0">
                <a:latin typeface="方正姚体" panose="02010601030101010101" pitchFamily="2" charset="-122"/>
                <a:ea typeface="方正姚体" panose="02010601030101010101" pitchFamily="2" charset="-122"/>
              </a:rPr>
              <a:t>                //</a:t>
            </a:r>
            <a:r>
              <a:rPr kumimoji="1" lang="zh-CN" altLang="en-US" sz="1600" dirty="0">
                <a:latin typeface="方正姚体" panose="02010601030101010101" pitchFamily="2" charset="-122"/>
                <a:ea typeface="方正姚体" panose="02010601030101010101" pitchFamily="2" charset="-122"/>
              </a:rPr>
              <a:t>根据传入的参数类型生成模板函数</a:t>
            </a:r>
            <a:r>
              <a:rPr kumimoji="1" lang="en-US" altLang="zh-CN" sz="1600" dirty="0">
                <a:latin typeface="方正姚体" panose="02010601030101010101" pitchFamily="2" charset="-122"/>
                <a:ea typeface="方正姚体" panose="02010601030101010101" pitchFamily="2" charset="-122"/>
              </a:rPr>
              <a:t>max(</a:t>
            </a:r>
            <a:r>
              <a:rPr kumimoji="1" lang="en-US" altLang="zh-CN" sz="1600" dirty="0" err="1">
                <a:latin typeface="方正姚体" panose="02010601030101010101" pitchFamily="2" charset="-122"/>
                <a:ea typeface="方正姚体" panose="02010601030101010101" pitchFamily="2" charset="-122"/>
              </a:rPr>
              <a:t>double,double</a:t>
            </a:r>
            <a:r>
              <a:rPr kumimoji="1" lang="en-US" altLang="zh-CN" sz="1600" dirty="0">
                <a:latin typeface="方正姚体" panose="02010601030101010101" pitchFamily="2" charset="-122"/>
                <a:ea typeface="方正姚体" panose="02010601030101010101" pitchFamily="2" charset="-122"/>
              </a:rPr>
              <a:t>)</a:t>
            </a:r>
            <a:endParaRPr kumimoji="1" lang="en-US" altLang="zh-CN" sz="1600" dirty="0">
              <a:latin typeface="方正姚体" panose="02010601030101010101" pitchFamily="2" charset="-122"/>
              <a:ea typeface="方正姚体" panose="02010601030101010101" pitchFamily="2" charset="-122"/>
            </a:endParaRPr>
          </a:p>
          <a:p>
            <a:pPr marL="0" indent="0" eaLnBrk="1" hangingPunct="1">
              <a:defRPr/>
            </a:pPr>
            <a:r>
              <a:rPr kumimoji="1" lang="en-US" altLang="zh-CN" sz="1600" dirty="0">
                <a:latin typeface="方正姚体" panose="02010601030101010101" pitchFamily="2" charset="-122"/>
                <a:ea typeface="方正姚体" panose="02010601030101010101" pitchFamily="2" charset="-122"/>
              </a:rPr>
              <a:t>	</a:t>
            </a:r>
            <a:r>
              <a:rPr kumimoji="1" lang="en-US" altLang="zh-CN" sz="1600" dirty="0" err="1">
                <a:latin typeface="方正姚体" panose="02010601030101010101" pitchFamily="2" charset="-122"/>
                <a:ea typeface="方正姚体" panose="02010601030101010101" pitchFamily="2" charset="-122"/>
              </a:rPr>
              <a:t>cout</a:t>
            </a:r>
            <a:r>
              <a:rPr kumimoji="1" lang="en-US" altLang="zh-CN" sz="1600" dirty="0">
                <a:latin typeface="方正姚体" panose="02010601030101010101" pitchFamily="2" charset="-122"/>
                <a:ea typeface="方正姚体" panose="02010601030101010101" pitchFamily="2" charset="-122"/>
              </a:rPr>
              <a:t>&lt;&lt;</a:t>
            </a:r>
            <a:r>
              <a:rPr kumimoji="1" lang="en-US" altLang="zh-CN" sz="1600" dirty="0">
                <a:ea typeface="方正姚体" panose="02010601030101010101" pitchFamily="2" charset="-122"/>
              </a:rPr>
              <a:t>”</a:t>
            </a:r>
            <a:r>
              <a:rPr kumimoji="1" lang="en-US" altLang="zh-CN" sz="1600" dirty="0">
                <a:latin typeface="方正姚体" panose="02010601030101010101" pitchFamily="2" charset="-122"/>
                <a:ea typeface="方正姚体" panose="02010601030101010101" pitchFamily="2" charset="-122"/>
              </a:rPr>
              <a:t>the max of c1,c2 is:</a:t>
            </a:r>
            <a:r>
              <a:rPr kumimoji="1" lang="en-US" altLang="zh-CN" sz="1600" dirty="0">
                <a:ea typeface="方正姚体" panose="02010601030101010101" pitchFamily="2" charset="-122"/>
              </a:rPr>
              <a:t>”</a:t>
            </a:r>
            <a:r>
              <a:rPr kumimoji="1" lang="en-US" altLang="zh-CN" sz="1600" dirty="0">
                <a:latin typeface="方正姚体" panose="02010601030101010101" pitchFamily="2" charset="-122"/>
                <a:ea typeface="方正姚体" panose="02010601030101010101" pitchFamily="2" charset="-122"/>
              </a:rPr>
              <a:t>&lt;&lt;</a:t>
            </a:r>
            <a:r>
              <a:rPr kumimoji="1" lang="en-US" altLang="zh-CN" sz="1600" dirty="0">
                <a:solidFill>
                  <a:srgbClr val="FF0000"/>
                </a:solidFill>
                <a:latin typeface="方正姚体" panose="02010601030101010101" pitchFamily="2" charset="-122"/>
                <a:ea typeface="方正姚体" panose="02010601030101010101" pitchFamily="2" charset="-122"/>
              </a:rPr>
              <a:t>max(c1,c2)</a:t>
            </a:r>
            <a:r>
              <a:rPr kumimoji="1" lang="en-US" altLang="zh-CN" sz="1600" dirty="0">
                <a:latin typeface="方正姚体" panose="02010601030101010101" pitchFamily="2" charset="-122"/>
                <a:ea typeface="方正姚体" panose="02010601030101010101" pitchFamily="2" charset="-122"/>
              </a:rPr>
              <a:t>&lt;&lt;</a:t>
            </a:r>
            <a:r>
              <a:rPr kumimoji="1" lang="en-US" altLang="zh-CN" sz="1600" dirty="0" err="1">
                <a:latin typeface="方正姚体" panose="02010601030101010101" pitchFamily="2" charset="-122"/>
                <a:ea typeface="方正姚体" panose="02010601030101010101" pitchFamily="2" charset="-122"/>
              </a:rPr>
              <a:t>endl</a:t>
            </a:r>
            <a:r>
              <a:rPr kumimoji="1" lang="en-US" altLang="zh-CN" sz="1600" dirty="0">
                <a:latin typeface="方正姚体" panose="02010601030101010101" pitchFamily="2" charset="-122"/>
                <a:ea typeface="方正姚体" panose="02010601030101010101" pitchFamily="2" charset="-122"/>
              </a:rPr>
              <a:t>;  </a:t>
            </a:r>
            <a:endParaRPr kumimoji="1" lang="en-US" altLang="zh-CN" sz="1600" dirty="0">
              <a:latin typeface="方正姚体" panose="02010601030101010101" pitchFamily="2" charset="-122"/>
              <a:ea typeface="方正姚体" panose="02010601030101010101" pitchFamily="2" charset="-122"/>
            </a:endParaRPr>
          </a:p>
          <a:p>
            <a:pPr marL="0" indent="0" eaLnBrk="1" hangingPunct="1">
              <a:defRPr/>
            </a:pPr>
            <a:r>
              <a:rPr kumimoji="1" lang="en-US" altLang="zh-CN" sz="1600" dirty="0">
                <a:latin typeface="方正姚体" panose="02010601030101010101" pitchFamily="2" charset="-122"/>
                <a:ea typeface="方正姚体" panose="02010601030101010101" pitchFamily="2" charset="-122"/>
              </a:rPr>
              <a:t>                //</a:t>
            </a:r>
            <a:r>
              <a:rPr kumimoji="1" lang="zh-CN" altLang="en-US" sz="1600" dirty="0">
                <a:latin typeface="方正姚体" panose="02010601030101010101" pitchFamily="2" charset="-122"/>
                <a:ea typeface="方正姚体" panose="02010601030101010101" pitchFamily="2" charset="-122"/>
              </a:rPr>
              <a:t>根据传入的参数类型生成模板函数</a:t>
            </a:r>
            <a:r>
              <a:rPr kumimoji="1" lang="en-US" altLang="zh-CN" sz="1600" dirty="0">
                <a:latin typeface="方正姚体" panose="02010601030101010101" pitchFamily="2" charset="-122"/>
                <a:ea typeface="方正姚体" panose="02010601030101010101" pitchFamily="2" charset="-122"/>
              </a:rPr>
              <a:t>max(</a:t>
            </a:r>
            <a:r>
              <a:rPr kumimoji="1" lang="en-US" altLang="zh-CN" sz="1600" dirty="0" err="1">
                <a:latin typeface="方正姚体" panose="02010601030101010101" pitchFamily="2" charset="-122"/>
                <a:ea typeface="方正姚体" panose="02010601030101010101" pitchFamily="2" charset="-122"/>
              </a:rPr>
              <a:t>char,char</a:t>
            </a:r>
            <a:r>
              <a:rPr kumimoji="1" lang="en-US" altLang="zh-CN" sz="1600" dirty="0">
                <a:latin typeface="方正姚体" panose="02010601030101010101" pitchFamily="2" charset="-122"/>
                <a:ea typeface="方正姚体" panose="02010601030101010101" pitchFamily="2" charset="-122"/>
              </a:rPr>
              <a:t>)</a:t>
            </a:r>
            <a:endParaRPr kumimoji="1" lang="en-US" altLang="zh-CN" sz="1600" dirty="0">
              <a:latin typeface="方正姚体" panose="02010601030101010101" pitchFamily="2" charset="-122"/>
              <a:ea typeface="方正姚体" panose="02010601030101010101" pitchFamily="2" charset="-122"/>
            </a:endParaRPr>
          </a:p>
          <a:p>
            <a:pPr marL="0" indent="0" eaLnBrk="1" hangingPunct="1">
              <a:defRPr/>
            </a:pPr>
            <a:r>
              <a:rPr kumimoji="1" lang="en-US" altLang="zh-CN" sz="1600" dirty="0">
                <a:latin typeface="方正姚体" panose="02010601030101010101" pitchFamily="2" charset="-122"/>
                <a:ea typeface="方正姚体" panose="02010601030101010101" pitchFamily="2" charset="-122"/>
              </a:rPr>
              <a:t>	return 0;</a:t>
            </a:r>
            <a:endParaRPr kumimoji="1" lang="en-US" altLang="zh-CN" sz="1600" dirty="0">
              <a:latin typeface="方正姚体" panose="02010601030101010101" pitchFamily="2" charset="-122"/>
              <a:ea typeface="方正姚体" panose="02010601030101010101" pitchFamily="2" charset="-122"/>
            </a:endParaRPr>
          </a:p>
          <a:p>
            <a:pPr marL="0" indent="0" eaLnBrk="1" hangingPunct="1">
              <a:defRPr/>
            </a:pPr>
            <a:r>
              <a:rPr kumimoji="1" lang="en-US" altLang="zh-CN" sz="1600" dirty="0">
                <a:latin typeface="方正姚体" panose="02010601030101010101" pitchFamily="2" charset="-122"/>
                <a:ea typeface="方正姚体" panose="02010601030101010101" pitchFamily="2" charset="-122"/>
              </a:rPr>
              <a:t>}</a:t>
            </a:r>
            <a:endParaRPr kumimoji="1" lang="en-US" altLang="zh-CN" sz="1600" dirty="0">
              <a:latin typeface="方正姚体" panose="02010601030101010101" pitchFamily="2" charset="-122"/>
              <a:ea typeface="方正姚体" panose="02010601030101010101" pitchFamily="2"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strVal val="#ppt_w*0.70"/>
                                          </p:val>
                                        </p:tav>
                                        <p:tav tm="100000">
                                          <p:val>
                                            <p:strVal val="#ppt_w"/>
                                          </p:val>
                                        </p:tav>
                                      </p:tavLst>
                                    </p:anim>
                                    <p:anim calcmode="lin" valueType="num">
                                      <p:cBhvr>
                                        <p:cTn id="12" dur="1000" fill="hold"/>
                                        <p:tgtEl>
                                          <p:spTgt spid="6"/>
                                        </p:tgtEl>
                                        <p:attrNameLst>
                                          <p:attrName>ppt_h</p:attrName>
                                        </p:attrNameLst>
                                      </p:cBhvr>
                                      <p:tavLst>
                                        <p:tav tm="0">
                                          <p:val>
                                            <p:strVal val="#ppt_h"/>
                                          </p:val>
                                        </p:tav>
                                        <p:tav tm="100000">
                                          <p:val>
                                            <p:strVal val="#ppt_h"/>
                                          </p:val>
                                        </p:tav>
                                      </p:tavLst>
                                    </p:anim>
                                    <p:animEffect transition="in" filter="fade">
                                      <p:cBhvr>
                                        <p:cTn id="1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solidFill>
                  <a:schemeClr val="tx1"/>
                </a:solidFill>
                <a:latin typeface="Rockwell" panose="02060603020205020403" pitchFamily="18" charset="0"/>
                <a:ea typeface="微软雅黑" panose="020B0503020204020204" pitchFamily="34" charset="-122"/>
              </a:rPr>
              <a:t>函数模板生成模板函数</a:t>
            </a:r>
            <a:endParaRPr lang="zh-CN" sz="2400" b="1" dirty="0">
              <a:solidFill>
                <a:schemeClr val="tx1"/>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graphicFrame>
        <p:nvGraphicFramePr>
          <p:cNvPr id="4" name="Object 4"/>
          <p:cNvGraphicFramePr>
            <a:graphicFrameLocks noChangeAspect="1"/>
          </p:cNvGraphicFramePr>
          <p:nvPr/>
        </p:nvGraphicFramePr>
        <p:xfrm>
          <a:off x="324000" y="1131750"/>
          <a:ext cx="7561425" cy="3385333"/>
        </p:xfrm>
        <a:graphic>
          <a:graphicData uri="http://schemas.openxmlformats.org/presentationml/2006/ole">
            <mc:AlternateContent xmlns:mc="http://schemas.openxmlformats.org/markup-compatibility/2006">
              <mc:Choice xmlns:v="urn:schemas-microsoft-com:vml" Requires="v">
                <p:oleObj spid="_x0000_s1034" name="Visio" r:id="rId1" imgW="4290060" imgH="1332230" progId="Visio.Drawing.6">
                  <p:embed/>
                </p:oleObj>
              </mc:Choice>
              <mc:Fallback>
                <p:oleObj name="Visio" r:id="rId1" imgW="4290060" imgH="1332230" progId="Visio.Drawing.6">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000" y="1131750"/>
                        <a:ext cx="7561425" cy="338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 Box 5"/>
          <p:cNvSpPr txBox="1">
            <a:spLocks noChangeArrowheads="1"/>
          </p:cNvSpPr>
          <p:nvPr/>
        </p:nvSpPr>
        <p:spPr bwMode="auto">
          <a:xfrm>
            <a:off x="396000" y="750164"/>
            <a:ext cx="75600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2400">
                <a:solidFill>
                  <a:schemeClr val="tx1"/>
                </a:solidFill>
                <a:latin typeface="Times New Roman" panose="02020603050405020304" charset="0"/>
                <a:ea typeface="宋体" panose="02010600030101010101" pitchFamily="2" charset="-122"/>
              </a:defRPr>
            </a:lvl1pPr>
            <a:lvl2pPr marL="742950" indent="-285750" eaLnBrk="0" hangingPunct="0">
              <a:defRPr sz="2400">
                <a:solidFill>
                  <a:schemeClr val="tx1"/>
                </a:solidFill>
                <a:latin typeface="Times New Roman" panose="02020603050405020304" charset="0"/>
                <a:ea typeface="宋体" panose="02010600030101010101" pitchFamily="2" charset="-122"/>
              </a:defRPr>
            </a:lvl2pPr>
            <a:lvl3pPr marL="1143000" indent="-228600" eaLnBrk="0" hangingPunct="0">
              <a:defRPr sz="2400">
                <a:solidFill>
                  <a:schemeClr val="tx1"/>
                </a:solidFill>
                <a:latin typeface="Times New Roman" panose="02020603050405020304" charset="0"/>
                <a:ea typeface="宋体" panose="02010600030101010101" pitchFamily="2" charset="-122"/>
              </a:defRPr>
            </a:lvl3pPr>
            <a:lvl4pPr marL="1600200" indent="-228600" eaLnBrk="0" hangingPunct="0">
              <a:defRPr sz="2400">
                <a:solidFill>
                  <a:schemeClr val="tx1"/>
                </a:solidFill>
                <a:latin typeface="Times New Roman" panose="02020603050405020304" charset="0"/>
                <a:ea typeface="宋体" panose="02010600030101010101" pitchFamily="2" charset="-122"/>
              </a:defRPr>
            </a:lvl4pPr>
            <a:lvl5pPr marL="2057400" indent="-228600" eaLnBrk="0" hangingPunct="0">
              <a:defRPr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pPr eaLnBrk="1" hangingPunct="1"/>
            <a:r>
              <a:rPr kumimoji="1" lang="zh-CN" altLang="en-US" sz="1600" dirty="0">
                <a:latin typeface="方正姚体" panose="02010601030101010101" pitchFamily="2" charset="-122"/>
                <a:ea typeface="方正姚体" panose="02010601030101010101" pitchFamily="2" charset="-122"/>
              </a:rPr>
              <a:t>上面例子中，函数模板</a:t>
            </a:r>
            <a:r>
              <a:rPr kumimoji="1" lang="en-US" altLang="zh-CN" sz="1600" dirty="0">
                <a:latin typeface="方正姚体" panose="02010601030101010101" pitchFamily="2" charset="-122"/>
                <a:ea typeface="方正姚体" panose="02010601030101010101" pitchFamily="2" charset="-122"/>
              </a:rPr>
              <a:t>max(</a:t>
            </a:r>
            <a:r>
              <a:rPr kumimoji="1" lang="en-US" altLang="zh-CN" sz="1600" dirty="0" err="1">
                <a:latin typeface="方正姚体" panose="02010601030101010101" pitchFamily="2" charset="-122"/>
                <a:ea typeface="方正姚体" panose="02010601030101010101" pitchFamily="2" charset="-122"/>
              </a:rPr>
              <a:t>x,y</a:t>
            </a:r>
            <a:r>
              <a:rPr kumimoji="1" lang="en-US" altLang="zh-CN" sz="1600" dirty="0">
                <a:latin typeface="方正姚体" panose="02010601030101010101" pitchFamily="2" charset="-122"/>
                <a:ea typeface="方正姚体" panose="02010601030101010101" pitchFamily="2" charset="-122"/>
              </a:rPr>
              <a:t>)</a:t>
            </a:r>
            <a:r>
              <a:rPr kumimoji="1" lang="zh-CN" altLang="en-US" sz="1600" dirty="0">
                <a:latin typeface="方正姚体" panose="02010601030101010101" pitchFamily="2" charset="-122"/>
                <a:ea typeface="方正姚体" panose="02010601030101010101" pitchFamily="2" charset="-122"/>
              </a:rPr>
              <a:t>根据传入的参数类型不同，生成了四个模板函数：</a:t>
            </a:r>
            <a:endParaRPr kumimoji="1" lang="zh-CN" altLang="en-US" sz="1600" dirty="0">
              <a:latin typeface="方正姚体" panose="02010601030101010101" pitchFamily="2" charset="-122"/>
              <a:ea typeface="方正姚体" panose="02010601030101010101" pitchFamily="2"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strVal val="#ppt_w*0.70"/>
                                          </p:val>
                                        </p:tav>
                                        <p:tav tm="100000">
                                          <p:val>
                                            <p:strVal val="#ppt_w"/>
                                          </p:val>
                                        </p:tav>
                                      </p:tavLst>
                                    </p:anim>
                                    <p:anim calcmode="lin" valueType="num">
                                      <p:cBhvr>
                                        <p:cTn id="12" dur="1000" fill="hold"/>
                                        <p:tgtEl>
                                          <p:spTgt spid="5"/>
                                        </p:tgtEl>
                                        <p:attrNameLst>
                                          <p:attrName>ppt_h</p:attrName>
                                        </p:attrNameLst>
                                      </p:cBhvr>
                                      <p:tavLst>
                                        <p:tav tm="0">
                                          <p:val>
                                            <p:strVal val="#ppt_h"/>
                                          </p:val>
                                        </p:tav>
                                        <p:tav tm="100000">
                                          <p:val>
                                            <p:strVal val="#ppt_h"/>
                                          </p:val>
                                        </p:tav>
                                      </p:tavLst>
                                    </p:anim>
                                    <p:animEffect transition="in" filter="fade">
                                      <p:cBhvr>
                                        <p:cTn id="13" dur="1000"/>
                                        <p:tgtEl>
                                          <p:spTgt spid="5"/>
                                        </p:tgtEl>
                                      </p:cBhvr>
                                    </p:animEffect>
                                  </p:childTnLst>
                                </p:cTn>
                              </p:par>
                            </p:childTnLst>
                          </p:cTn>
                        </p:par>
                        <p:par>
                          <p:cTn id="14" fill="hold">
                            <p:stCondLst>
                              <p:cond delay="1500"/>
                            </p:stCondLst>
                            <p:childTnLst>
                              <p:par>
                                <p:cTn id="15" presetID="9"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solidFill>
                  <a:schemeClr val="tx1"/>
                </a:solidFill>
                <a:latin typeface="Rockwell" panose="02060603020205020403" pitchFamily="18" charset="0"/>
                <a:ea typeface="微软雅黑" panose="020B0503020204020204" pitchFamily="34" charset="-122"/>
              </a:rPr>
              <a:t>函数模板生成模板函数</a:t>
            </a:r>
            <a:endParaRPr lang="zh-CN" sz="2400" b="1" dirty="0">
              <a:solidFill>
                <a:schemeClr val="tx1"/>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4" name="Text Box 4"/>
          <p:cNvSpPr txBox="1">
            <a:spLocks noChangeArrowheads="1"/>
          </p:cNvSpPr>
          <p:nvPr/>
        </p:nvSpPr>
        <p:spPr bwMode="auto">
          <a:xfrm>
            <a:off x="396000" y="843750"/>
            <a:ext cx="8352000" cy="40164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indent="274955" eaLnBrk="0" hangingPunct="0">
              <a:defRPr sz="2400">
                <a:solidFill>
                  <a:schemeClr val="tx1"/>
                </a:solidFill>
                <a:latin typeface="Times New Roman" panose="02020603050405020304" charset="0"/>
                <a:ea typeface="宋体" panose="02010600030101010101" pitchFamily="2" charset="-122"/>
              </a:defRPr>
            </a:lvl1pPr>
            <a:lvl2pPr marL="742950" indent="-285750" eaLnBrk="0" hangingPunct="0">
              <a:defRPr sz="2400">
                <a:solidFill>
                  <a:schemeClr val="tx1"/>
                </a:solidFill>
                <a:latin typeface="Times New Roman" panose="02020603050405020304" charset="0"/>
                <a:ea typeface="宋体" panose="02010600030101010101" pitchFamily="2" charset="-122"/>
              </a:defRPr>
            </a:lvl2pPr>
            <a:lvl3pPr marL="1143000" indent="-228600" eaLnBrk="0" hangingPunct="0">
              <a:defRPr sz="2400">
                <a:solidFill>
                  <a:schemeClr val="tx1"/>
                </a:solidFill>
                <a:latin typeface="Times New Roman" panose="02020603050405020304" charset="0"/>
                <a:ea typeface="宋体" panose="02010600030101010101" pitchFamily="2" charset="-122"/>
              </a:defRPr>
            </a:lvl3pPr>
            <a:lvl4pPr marL="1600200" indent="-228600" eaLnBrk="0" hangingPunct="0">
              <a:defRPr sz="2400">
                <a:solidFill>
                  <a:schemeClr val="tx1"/>
                </a:solidFill>
                <a:latin typeface="Times New Roman" panose="02020603050405020304" charset="0"/>
                <a:ea typeface="宋体" panose="02010600030101010101" pitchFamily="2" charset="-122"/>
              </a:defRPr>
            </a:lvl4pPr>
            <a:lvl5pPr marL="2057400" indent="-228600" eaLnBrk="0" hangingPunct="0">
              <a:defRPr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pPr eaLnBrk="1" hangingPunct="1">
              <a:lnSpc>
                <a:spcPct val="150000"/>
              </a:lnSpc>
              <a:defRPr/>
            </a:pPr>
            <a:r>
              <a:rPr kumimoji="1" lang="zh-CN" altLang="en-US" sz="1800" dirty="0">
                <a:latin typeface="+mn-ea"/>
                <a:ea typeface="+mn-ea"/>
              </a:rPr>
              <a:t>函数模板和模板函数的区别：</a:t>
            </a:r>
            <a:endParaRPr kumimoji="1" lang="en-US" altLang="zh-CN" sz="1800" dirty="0">
              <a:latin typeface="+mn-ea"/>
              <a:ea typeface="+mn-ea"/>
            </a:endParaRPr>
          </a:p>
          <a:p>
            <a:pPr marL="457200" indent="-457200" eaLnBrk="1" hangingPunct="1">
              <a:lnSpc>
                <a:spcPct val="150000"/>
              </a:lnSpc>
              <a:buFont typeface="Wingdings" panose="05000000000000000000" pitchFamily="2" charset="2"/>
              <a:buChar char="l"/>
              <a:defRPr/>
            </a:pPr>
            <a:r>
              <a:rPr kumimoji="1" lang="zh-CN" altLang="en-US" sz="1800" dirty="0" smtClean="0">
                <a:solidFill>
                  <a:schemeClr val="tx2"/>
                </a:solidFill>
                <a:latin typeface="+mn-ea"/>
                <a:ea typeface="+mn-ea"/>
              </a:rPr>
              <a:t>函数</a:t>
            </a:r>
            <a:r>
              <a:rPr kumimoji="1" lang="zh-CN" altLang="en-US" sz="1800" dirty="0">
                <a:solidFill>
                  <a:schemeClr val="tx2"/>
                </a:solidFill>
                <a:latin typeface="+mn-ea"/>
                <a:ea typeface="+mn-ea"/>
              </a:rPr>
              <a:t>模板</a:t>
            </a:r>
            <a:r>
              <a:rPr kumimoji="1" lang="zh-CN" altLang="en-US" sz="1800" dirty="0">
                <a:latin typeface="+mn-ea"/>
                <a:ea typeface="+mn-ea"/>
              </a:rPr>
              <a:t>是模板的定义，定义中用到的是通用的参数类型，它可以是任意类型</a:t>
            </a:r>
            <a:r>
              <a:rPr kumimoji="1" lang="en-US" altLang="zh-CN" sz="1800" dirty="0">
                <a:latin typeface="+mn-ea"/>
                <a:ea typeface="+mn-ea"/>
              </a:rPr>
              <a:t>T</a:t>
            </a:r>
            <a:r>
              <a:rPr kumimoji="1" lang="zh-CN" altLang="en-US" sz="1800" dirty="0">
                <a:latin typeface="+mn-ea"/>
                <a:ea typeface="+mn-ea"/>
              </a:rPr>
              <a:t>为参数和返回值。</a:t>
            </a:r>
            <a:endParaRPr kumimoji="1" lang="en-US" altLang="zh-CN" sz="1800" dirty="0">
              <a:latin typeface="+mn-ea"/>
              <a:ea typeface="+mn-ea"/>
            </a:endParaRPr>
          </a:p>
          <a:p>
            <a:pPr eaLnBrk="1" hangingPunct="1">
              <a:lnSpc>
                <a:spcPct val="150000"/>
              </a:lnSpc>
              <a:defRPr/>
            </a:pPr>
            <a:endParaRPr kumimoji="1" lang="zh-CN" altLang="en-US" sz="1800" dirty="0">
              <a:latin typeface="+mn-ea"/>
              <a:ea typeface="+mn-ea"/>
            </a:endParaRPr>
          </a:p>
          <a:p>
            <a:pPr marL="457200" indent="-457200" eaLnBrk="1" hangingPunct="1">
              <a:lnSpc>
                <a:spcPct val="150000"/>
              </a:lnSpc>
              <a:buFont typeface="Wingdings" panose="05000000000000000000" pitchFamily="2" charset="2"/>
              <a:buChar char="l"/>
              <a:defRPr/>
            </a:pPr>
            <a:r>
              <a:rPr kumimoji="1" lang="zh-CN" altLang="en-US" sz="1800" dirty="0">
                <a:solidFill>
                  <a:schemeClr val="tx2"/>
                </a:solidFill>
                <a:latin typeface="+mn-ea"/>
                <a:ea typeface="+mn-ea"/>
              </a:rPr>
              <a:t>模板函数</a:t>
            </a:r>
            <a:r>
              <a:rPr kumimoji="1" lang="zh-CN" altLang="en-US" sz="1800" dirty="0">
                <a:latin typeface="+mn-ea"/>
                <a:ea typeface="+mn-ea"/>
              </a:rPr>
              <a:t>是实实在在的函数定义，它是由编译系统碰见具体函数调用时生成的，具有函数代码</a:t>
            </a:r>
            <a:r>
              <a:rPr kumimoji="1" lang="zh-CN" altLang="en-US" sz="1800" dirty="0" smtClean="0">
                <a:latin typeface="+mn-ea"/>
                <a:ea typeface="+mn-ea"/>
              </a:rPr>
              <a:t>。</a:t>
            </a:r>
            <a:endParaRPr kumimoji="1" lang="en-US" altLang="zh-CN" sz="1800" dirty="0" smtClean="0">
              <a:latin typeface="+mn-ea"/>
              <a:ea typeface="+mn-ea"/>
            </a:endParaRPr>
          </a:p>
          <a:p>
            <a:pPr eaLnBrk="1" hangingPunct="1">
              <a:lnSpc>
                <a:spcPct val="150000"/>
              </a:lnSpc>
              <a:defRPr/>
            </a:pPr>
            <a:endParaRPr kumimoji="1" lang="en-US" altLang="zh-CN" sz="1800" dirty="0" smtClean="0">
              <a:latin typeface="+mn-ea"/>
              <a:ea typeface="+mn-ea"/>
            </a:endParaRPr>
          </a:p>
          <a:p>
            <a:pPr marL="457200" indent="-457200" eaLnBrk="1" hangingPunct="1">
              <a:lnSpc>
                <a:spcPct val="150000"/>
              </a:lnSpc>
              <a:buFont typeface="Wingdings" panose="05000000000000000000" pitchFamily="2" charset="2"/>
              <a:buChar char="l"/>
              <a:defRPr/>
            </a:pPr>
            <a:r>
              <a:rPr kumimoji="1" lang="zh-CN" altLang="en-US" sz="1800" dirty="0" smtClean="0">
                <a:solidFill>
                  <a:srgbClr val="FF0000"/>
                </a:solidFill>
                <a:latin typeface="+mn-ea"/>
                <a:ea typeface="+mn-ea"/>
              </a:rPr>
              <a:t>函数</a:t>
            </a:r>
            <a:r>
              <a:rPr kumimoji="1" lang="zh-CN" altLang="en-US" sz="1800" dirty="0">
                <a:solidFill>
                  <a:srgbClr val="FF0000"/>
                </a:solidFill>
                <a:latin typeface="+mn-ea"/>
                <a:ea typeface="+mn-ea"/>
              </a:rPr>
              <a:t>模板</a:t>
            </a:r>
            <a:r>
              <a:rPr kumimoji="1" lang="zh-CN" altLang="en-US" sz="1800" dirty="0">
                <a:latin typeface="+mn-ea"/>
                <a:ea typeface="+mn-ea"/>
              </a:rPr>
              <a:t>实现了函数参数的通用性，作为代码的重用机制，可以大幅度的提高程序设计的效率。</a:t>
            </a:r>
            <a:endParaRPr kumimoji="1" lang="zh-CN" altLang="en-US" sz="1800" dirty="0">
              <a:latin typeface="+mn-ea"/>
              <a:ea typeface="+mn-ea"/>
            </a:endParaRPr>
          </a:p>
          <a:p>
            <a:pPr eaLnBrk="1" hangingPunct="1">
              <a:defRPr/>
            </a:pPr>
            <a:endParaRPr kumimoji="1" lang="zh-CN" altLang="en-US" sz="1800" dirty="0">
              <a:latin typeface="+mn-ea"/>
              <a:ea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strVal val="#ppt_w*0.70"/>
                                          </p:val>
                                        </p:tav>
                                        <p:tav tm="100000">
                                          <p:val>
                                            <p:strVal val="#ppt_w"/>
                                          </p:val>
                                        </p:tav>
                                      </p:tavLst>
                                    </p:anim>
                                    <p:anim calcmode="lin" valueType="num">
                                      <p:cBhvr>
                                        <p:cTn id="12" dur="1000" fill="hold"/>
                                        <p:tgtEl>
                                          <p:spTgt spid="4"/>
                                        </p:tgtEl>
                                        <p:attrNameLst>
                                          <p:attrName>ppt_h</p:attrName>
                                        </p:attrNameLst>
                                      </p:cBhvr>
                                      <p:tavLst>
                                        <p:tav tm="0">
                                          <p:val>
                                            <p:strVal val="#ppt_h"/>
                                          </p:val>
                                        </p:tav>
                                        <p:tav tm="100000">
                                          <p:val>
                                            <p:strVal val="#ppt_h"/>
                                          </p:val>
                                        </p:tav>
                                      </p:tavLst>
                                    </p:anim>
                                    <p:animEffect transition="in" filter="fade">
                                      <p:cBhvr>
                                        <p:cTn id="1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注意</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12000" y="770263"/>
            <a:ext cx="8136000" cy="2696123"/>
          </a:xfrm>
          <a:prstGeom prst="rect">
            <a:avLst/>
          </a:prstGeom>
          <a:noFill/>
        </p:spPr>
        <p:txBody>
          <a:bodyPr wrap="square" rtlCol="0" anchor="t">
            <a:spAutoFit/>
          </a:bodyPr>
          <a:lstStyle/>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noProof="0" dirty="0" smtClean="0">
                <a:ln>
                  <a:noFill/>
                </a:ln>
                <a:effectLst/>
                <a:uLnTx/>
                <a:uFillTx/>
                <a:latin typeface="微软雅黑" panose="020B0503020204020204" pitchFamily="34" charset="-122"/>
                <a:ea typeface="微软雅黑" panose="020B0503020204020204" pitchFamily="34" charset="-122"/>
                <a:cs typeface="Times New Roman" panose="02020603050405020304" charset="0"/>
                <a:sym typeface="+mn-ea"/>
              </a:rPr>
              <a:t>1</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）在</a:t>
            </a:r>
            <a:r>
              <a:rPr lang="en-US" altLang="zh-CN"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template</a:t>
            </a:r>
            <a:r>
              <a:rPr lang="zh-CN" altLang="en-US"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语句和函数模板定义语句之间不允许有其他的语句</a:t>
            </a: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，例如：</a:t>
            </a:r>
            <a:endParaRPr kumimoji="0" lang="en-US" altLang="zh-CN"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44323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noProof="0" dirty="0" smtClean="0">
                <a:ln>
                  <a:noFill/>
                </a:ln>
                <a:solidFill>
                  <a:schemeClr val="accent1"/>
                </a:solidFill>
                <a:effectLst/>
                <a:uLnTx/>
                <a:uFillTx/>
                <a:latin typeface="微软雅黑" panose="020B0503020204020204" pitchFamily="34" charset="-122"/>
                <a:ea typeface="微软雅黑" panose="020B0503020204020204" pitchFamily="34" charset="-122"/>
                <a:sym typeface="+mn-ea"/>
              </a:rPr>
              <a:t>template</a:t>
            </a:r>
            <a:r>
              <a:rPr lang="x-none" noProof="0" dirty="0" smtClean="0">
                <a:ln>
                  <a:noFill/>
                </a:ln>
                <a:effectLst/>
                <a:uLnTx/>
                <a:uFillTx/>
                <a:latin typeface="微软雅黑" panose="020B0503020204020204" pitchFamily="34" charset="-122"/>
                <a:ea typeface="微软雅黑" panose="020B0503020204020204" pitchFamily="34" charset="-122"/>
                <a:sym typeface="+mn-ea"/>
              </a:rPr>
              <a:t>&lt;</a:t>
            </a:r>
            <a:r>
              <a:rPr lang="x-none" noProof="0" dirty="0" smtClean="0">
                <a:ln>
                  <a:noFill/>
                </a:ln>
                <a:solidFill>
                  <a:schemeClr val="accent1"/>
                </a:solidFill>
                <a:effectLst/>
                <a:uLnTx/>
                <a:uFillTx/>
                <a:latin typeface="微软雅黑" panose="020B0503020204020204" pitchFamily="34" charset="-122"/>
                <a:ea typeface="微软雅黑" panose="020B0503020204020204" pitchFamily="34" charset="-122"/>
                <a:sym typeface="+mn-ea"/>
              </a:rPr>
              <a:t>class </a:t>
            </a:r>
            <a:r>
              <a:rPr lang="x-none" noProof="0" dirty="0" smtClean="0">
                <a:ln>
                  <a:noFill/>
                </a:ln>
                <a:effectLst/>
                <a:uLnTx/>
                <a:uFillTx/>
                <a:latin typeface="微软雅黑" panose="020B0503020204020204" pitchFamily="34" charset="-122"/>
                <a:ea typeface="微软雅黑" panose="020B0503020204020204" pitchFamily="34" charset="-122"/>
                <a:sym typeface="+mn-ea"/>
              </a:rPr>
              <a:t>T1,</a:t>
            </a:r>
            <a:r>
              <a:rPr lang="x-none" noProof="0" dirty="0" smtClean="0">
                <a:ln>
                  <a:noFill/>
                </a:ln>
                <a:solidFill>
                  <a:schemeClr val="accent1"/>
                </a:solidFill>
                <a:effectLst/>
                <a:uLnTx/>
                <a:uFillTx/>
                <a:latin typeface="微软雅黑" panose="020B0503020204020204" pitchFamily="34" charset="-122"/>
                <a:ea typeface="微软雅黑" panose="020B0503020204020204" pitchFamily="34" charset="-122"/>
                <a:sym typeface="+mn-ea"/>
              </a:rPr>
              <a:t>class </a:t>
            </a:r>
            <a:r>
              <a:rPr lang="x-none" noProof="0" dirty="0" smtClean="0">
                <a:ln>
                  <a:noFill/>
                </a:ln>
                <a:effectLst/>
                <a:uLnTx/>
                <a:uFillTx/>
                <a:latin typeface="微软雅黑" panose="020B0503020204020204" pitchFamily="34" charset="-122"/>
                <a:ea typeface="微软雅黑" panose="020B0503020204020204" pitchFamily="34" charset="-122"/>
                <a:sym typeface="+mn-ea"/>
              </a:rPr>
              <a:t>T2&gt;</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44323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noProof="0" dirty="0" smtClean="0">
                <a:ln>
                  <a:noFill/>
                </a:ln>
                <a:solidFill>
                  <a:schemeClr val="accent1"/>
                </a:solidFill>
                <a:effectLst/>
                <a:uLnTx/>
                <a:uFillTx/>
                <a:latin typeface="微软雅黑" panose="020B0503020204020204" pitchFamily="34" charset="-122"/>
                <a:ea typeface="微软雅黑" panose="020B0503020204020204" pitchFamily="34" charset="-122"/>
                <a:sym typeface="+mn-ea"/>
              </a:rPr>
              <a:t>int</a:t>
            </a:r>
            <a:r>
              <a:rPr lang="x-none" noProof="0" dirty="0" smtClean="0">
                <a:ln>
                  <a:noFill/>
                </a:ln>
                <a:effectLst/>
                <a:uLnTx/>
                <a:uFillTx/>
                <a:latin typeface="微软雅黑" panose="020B0503020204020204" pitchFamily="34" charset="-122"/>
                <a:ea typeface="微软雅黑" panose="020B0503020204020204" pitchFamily="34" charset="-122"/>
                <a:sym typeface="+mn-ea"/>
              </a:rPr>
              <a:t> t;                      //</a:t>
            </a:r>
            <a:r>
              <a:rPr lang="x-none"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错误，不允许有其他的语句</a:t>
            </a:r>
            <a:endParaRPr kumimoji="0" lang="zh-CN" altLang="en-US"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273050" marR="0" lvl="0" indent="44323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noProof="0" dirty="0" smtClean="0">
                <a:ln>
                  <a:noFill/>
                </a:ln>
                <a:effectLst/>
                <a:uLnTx/>
                <a:uFillTx/>
                <a:latin typeface="微软雅黑" panose="020B0503020204020204" pitchFamily="34" charset="-122"/>
                <a:ea typeface="微软雅黑" panose="020B0503020204020204" pitchFamily="34" charset="-122"/>
                <a:sym typeface="+mn-ea"/>
              </a:rPr>
              <a:t>T1 max(T1 x,T2 y)</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44323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44323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noProof="0" dirty="0" smtClean="0">
                <a:ln>
                  <a:noFill/>
                </a:ln>
                <a:effectLst/>
                <a:uLnTx/>
                <a:uFillTx/>
                <a:latin typeface="微软雅黑" panose="020B0503020204020204" pitchFamily="34" charset="-122"/>
                <a:ea typeface="微软雅黑" panose="020B0503020204020204" pitchFamily="34" charset="-122"/>
                <a:sym typeface="+mn-ea"/>
              </a:rPr>
              <a:t> 	</a:t>
            </a:r>
            <a:r>
              <a:rPr lang="x-none" noProof="0" dirty="0" smtClean="0">
                <a:ln>
                  <a:noFill/>
                </a:ln>
                <a:solidFill>
                  <a:schemeClr val="accent1"/>
                </a:solidFill>
                <a:effectLst/>
                <a:uLnTx/>
                <a:uFillTx/>
                <a:latin typeface="微软雅黑" panose="020B0503020204020204" pitchFamily="34" charset="-122"/>
                <a:ea typeface="微软雅黑" panose="020B0503020204020204" pitchFamily="34" charset="-122"/>
                <a:sym typeface="+mn-ea"/>
              </a:rPr>
              <a:t>return </a:t>
            </a:r>
            <a:r>
              <a:rPr lang="x-none" noProof="0" dirty="0" smtClean="0">
                <a:ln>
                  <a:noFill/>
                </a:ln>
                <a:effectLst/>
                <a:uLnTx/>
                <a:uFillTx/>
                <a:latin typeface="微软雅黑" panose="020B0503020204020204" pitchFamily="34" charset="-122"/>
                <a:ea typeface="微软雅黑" panose="020B0503020204020204" pitchFamily="34" charset="-122"/>
                <a:sym typeface="+mn-ea"/>
              </a:rPr>
              <a:t>(x&gt;y)?x:y;</a:t>
            </a:r>
            <a:endParaRPr kumimoji="0" lang="zh-CN" altLang="en-US"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73050" marR="0" lvl="0" indent="44323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lang="x-none" noProof="0" dirty="0" smtClean="0">
                <a:ln>
                  <a:noFill/>
                </a:ln>
                <a:effectLst/>
                <a:uLnTx/>
                <a:uFillTx/>
                <a:latin typeface="微软雅黑" panose="020B0503020204020204" pitchFamily="34" charset="-122"/>
                <a:ea typeface="微软雅黑" panose="020B0503020204020204" pitchFamily="34" charset="-122"/>
                <a:sym typeface="+mn-ea"/>
              </a:rPr>
              <a:t>}</a:t>
            </a:r>
            <a:endParaRPr lang="en-US" noProof="0" dirty="0" smtClean="0">
              <a:ln>
                <a:noFill/>
              </a:ln>
              <a:effectLst/>
              <a:uLnTx/>
              <a:uFillTx/>
              <a:latin typeface="微软雅黑" panose="020B0503020204020204" pitchFamily="34" charset="-122"/>
              <a:ea typeface="微软雅黑" panose="020B0503020204020204" pitchFamily="34" charset="-122"/>
              <a:sym typeface="+mn-ea"/>
            </a:endParaRPr>
          </a:p>
          <a:p>
            <a:pPr marL="273050" marR="0" lvl="0" indent="44323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683568" y="267494"/>
            <a:ext cx="3128092" cy="504056"/>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chemeClr val="accent1"/>
                </a:solidFill>
                <a:latin typeface="微软雅黑" panose="020B0503020204020204" pitchFamily="34" charset="-122"/>
                <a:ea typeface="微软雅黑" panose="020B0503020204020204" pitchFamily="34" charset="-122"/>
              </a:rPr>
              <a:t>学习目标</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GOALS</a:t>
            </a:r>
            <a:endParaRPr lang="en-GB" sz="1800" b="1" dirty="0">
              <a:solidFill>
                <a:schemeClr val="accent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591208" y="1051523"/>
            <a:ext cx="8228791" cy="2562242"/>
          </a:xfrm>
          <a:prstGeom prst="rect">
            <a:avLst/>
          </a:prstGeom>
          <a:noFill/>
        </p:spPr>
        <p:txBody>
          <a:bodyPr wrap="square" lIns="68584" tIns="34291" rIns="68584" bIns="34291" rtlCol="0">
            <a:spAutoFit/>
          </a:bodyPr>
          <a:lstStyle/>
          <a:p>
            <a:pPr marL="457200" indent="-457200">
              <a:lnSpc>
                <a:spcPct val="150000"/>
              </a:lnSpc>
              <a:buFont typeface="Wingdings" panose="05000000000000000000" pitchFamily="2" charset="2"/>
              <a:buChar char="u"/>
              <a:defRPr/>
            </a:pPr>
            <a:r>
              <a:rPr lang="zh-CN" altLang="en-US"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rPr>
              <a:t>了解模板的概念；</a:t>
            </a:r>
            <a:endParaRPr lang="zh-CN" altLang="en-US" noProof="0" dirty="0" smtClean="0">
              <a:ln>
                <a:noFill/>
              </a:ln>
              <a:solidFill>
                <a:schemeClr val="tx1"/>
              </a:solidFill>
              <a:effectLst/>
              <a:uLnTx/>
              <a:uFillTx/>
              <a:latin typeface="微软雅黑" panose="020B0503020204020204" pitchFamily="34" charset="-122"/>
              <a:ea typeface="微软雅黑" panose="020B0503020204020204" pitchFamily="34" charset="-122"/>
              <a:sym typeface="+mn-ea"/>
            </a:endParaRPr>
          </a:p>
          <a:p>
            <a:pPr marL="457200" indent="-457200">
              <a:lnSpc>
                <a:spcPct val="150000"/>
              </a:lnSpc>
              <a:buFont typeface="Wingdings" panose="05000000000000000000" pitchFamily="2" charset="2"/>
              <a:buChar char="u"/>
              <a:defRPr/>
            </a:pPr>
            <a:r>
              <a:rPr lang="zh-CN" altLang="en-US" noProof="0" dirty="0" smtClean="0">
                <a:ln>
                  <a:noFill/>
                </a:ln>
                <a:effectLst/>
                <a:uLnTx/>
                <a:uFillTx/>
                <a:latin typeface="微软雅黑" panose="020B0503020204020204" pitchFamily="34" charset="-122"/>
                <a:ea typeface="微软雅黑" panose="020B0503020204020204" pitchFamily="34" charset="-122"/>
                <a:sym typeface="+mn-ea"/>
              </a:rPr>
              <a:t>掌握函数模板的定义和使用，理解函数模板与模板函数的关系</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u"/>
              <a:defRPr/>
            </a:pPr>
            <a:r>
              <a:rPr lang="zh-CN" altLang="en-US" dirty="0">
                <a:latin typeface="微软雅黑" panose="020B0503020204020204" pitchFamily="34" charset="-122"/>
                <a:ea typeface="微软雅黑" panose="020B0503020204020204" pitchFamily="34" charset="-122"/>
              </a:rPr>
              <a:t>掌握模板函数显式具体化</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u"/>
              <a:defRPr/>
            </a:pPr>
            <a:r>
              <a:rPr lang="zh-CN" altLang="en-US" dirty="0">
                <a:latin typeface="微软雅黑" panose="020B0503020204020204" pitchFamily="34" charset="-122"/>
                <a:ea typeface="微软雅黑" panose="020B0503020204020204" pitchFamily="34" charset="-122"/>
              </a:rPr>
              <a:t>掌握类模板的定义和使用，理解类模板与模板类的关系；</a:t>
            </a:r>
            <a:endParaRPr lang="zh-CN" altLang="en-US" dirty="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u"/>
              <a:defRPr/>
            </a:pPr>
            <a:r>
              <a:rPr lang="zh-CN" altLang="en-US" dirty="0">
                <a:latin typeface="微软雅黑" panose="020B0503020204020204" pitchFamily="34" charset="-122"/>
                <a:ea typeface="微软雅黑" panose="020B0503020204020204" pitchFamily="34" charset="-122"/>
              </a:rPr>
              <a:t>掌握类模板的派生</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u"/>
              <a:defRPr/>
            </a:pPr>
            <a:r>
              <a:rPr dirty="0">
                <a:latin typeface="微软雅黑" panose="020B0503020204020204" pitchFamily="34" charset="-122"/>
                <a:ea typeface="微软雅黑" panose="020B0503020204020204" pitchFamily="34" charset="-122"/>
              </a:rPr>
              <a:t>掌握类模板的显式具体化</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795216" y="895967"/>
            <a:ext cx="547260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5968533" y="429794"/>
            <a:ext cx="341135" cy="341756"/>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9" name="组合 28"/>
          <p:cNvGrpSpPr/>
          <p:nvPr/>
        </p:nvGrpSpPr>
        <p:grpSpPr>
          <a:xfrm>
            <a:off x="4983313" y="430021"/>
            <a:ext cx="341135" cy="341135"/>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2" name="组合 31"/>
          <p:cNvGrpSpPr/>
          <p:nvPr/>
        </p:nvGrpSpPr>
        <p:grpSpPr>
          <a:xfrm>
            <a:off x="5486749" y="429794"/>
            <a:ext cx="341755" cy="341756"/>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5" name="组合 34"/>
          <p:cNvGrpSpPr/>
          <p:nvPr/>
        </p:nvGrpSpPr>
        <p:grpSpPr>
          <a:xfrm>
            <a:off x="3974581" y="429794"/>
            <a:ext cx="341755" cy="341756"/>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8" name="组合 37"/>
          <p:cNvGrpSpPr/>
          <p:nvPr/>
        </p:nvGrpSpPr>
        <p:grpSpPr>
          <a:xfrm>
            <a:off x="4478637" y="429794"/>
            <a:ext cx="341755" cy="341756"/>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5"/>
                                        </p:tgtEl>
                                        <p:attrNameLst>
                                          <p:attrName>style.visibility</p:attrName>
                                        </p:attrNameLst>
                                      </p:cBhvr>
                                      <p:to>
                                        <p:strVal val="visible"/>
                                      </p:to>
                                    </p:set>
                                    <p:animEffect transition="in" filter="wipe(left)">
                                      <p:cBhvr>
                                        <p:cTn id="7" dur="100"/>
                                        <p:tgtEl>
                                          <p:spTgt spid="5"/>
                                        </p:tgtEl>
                                      </p:cBhvr>
                                    </p:animEffect>
                                  </p:childTnLst>
                                </p:cTn>
                              </p:par>
                              <p:par>
                                <p:cTn id="8" presetID="36" presetClass="emph" presetSubtype="0" fill="hold" grpId="1" nodeType="withEffect">
                                  <p:stCondLst>
                                    <p:cond delay="0"/>
                                  </p:stCondLst>
                                  <p:iterate type="lt">
                                    <p:tmPct val="30000"/>
                                  </p:iterate>
                                  <p:childTnLst>
                                    <p:animScale>
                                      <p:cBhvr>
                                        <p:cTn id="9" dur="50" autoRev="1" fill="hold">
                                          <p:stCondLst>
                                            <p:cond delay="0"/>
                                          </p:stCondLst>
                                        </p:cTn>
                                        <p:tgtEl>
                                          <p:spTgt spid="5"/>
                                        </p:tgtEl>
                                      </p:cBhvr>
                                      <p:to x="80000" y="100000"/>
                                    </p:animScale>
                                    <p:anim by="(#ppt_w*0.10)" calcmode="lin" valueType="num">
                                      <p:cBhvr>
                                        <p:cTn id="10" dur="50" autoRev="1" fill="hold">
                                          <p:stCondLst>
                                            <p:cond delay="0"/>
                                          </p:stCondLst>
                                        </p:cTn>
                                        <p:tgtEl>
                                          <p:spTgt spid="5"/>
                                        </p:tgtEl>
                                        <p:attrNameLst>
                                          <p:attrName>ppt_x</p:attrName>
                                        </p:attrNameLst>
                                      </p:cBhvr>
                                    </p:anim>
                                    <p:anim by="(-#ppt_w*0.10)" calcmode="lin" valueType="num">
                                      <p:cBhvr>
                                        <p:cTn id="11" dur="50" autoRev="1" fill="hold">
                                          <p:stCondLst>
                                            <p:cond delay="0"/>
                                          </p:stCondLst>
                                        </p:cTn>
                                        <p:tgtEl>
                                          <p:spTgt spid="5"/>
                                        </p:tgtEl>
                                        <p:attrNameLst>
                                          <p:attrName>ppt_y</p:attrName>
                                        </p:attrNameLst>
                                      </p:cBhvr>
                                    </p:anim>
                                    <p:animRot by="-480000">
                                      <p:cBhvr>
                                        <p:cTn id="12" dur="50" autoRev="1"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注意</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28301" y="843750"/>
            <a:ext cx="7919699" cy="3302635"/>
          </a:xfrm>
          <a:prstGeom prst="rect">
            <a:avLst/>
          </a:prstGeom>
          <a:noFill/>
        </p:spPr>
        <p:txBody>
          <a:bodyPr wrap="square" rtlCol="0" anchor="t">
            <a:spAutoFit/>
          </a:bodyPr>
          <a:lstStyle/>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（2） 模板函数中的动作必须相同。例如，下面的函数只能用函数重载，而不能用模板函数。</a:t>
            </a: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void print(char *name)</a:t>
            </a: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a:t>
            </a: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   cout&lt;&lt;name&lt;&lt;endl;</a:t>
            </a: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a:t>
            </a: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void print(char *name,int no)</a:t>
            </a: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a:t>
            </a: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   cout&lt;&lt;name&lt;&lt;no&lt;&lt;endl;</a:t>
            </a: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a:t>
            </a:r>
            <a:endParaRPr noProof="0" dirty="0" smtClean="0">
              <a:ln>
                <a:noFill/>
              </a:ln>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注意</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84000" y="771750"/>
            <a:ext cx="7978197" cy="3444020"/>
          </a:xfrm>
          <a:prstGeom prst="rect">
            <a:avLst/>
          </a:prstGeom>
          <a:noFill/>
        </p:spPr>
        <p:txBody>
          <a:bodyPr wrap="square" rtlCol="0" anchor="t">
            <a:spAutoFit/>
          </a:bodyPr>
          <a:lstStyle/>
          <a:p>
            <a:r>
              <a:rPr noProof="0" dirty="0" smtClean="0">
                <a:ln>
                  <a:noFill/>
                </a:ln>
                <a:effectLst/>
                <a:uLnTx/>
                <a:uFillTx/>
                <a:latin typeface="微软雅黑" panose="020B0503020204020204" pitchFamily="34" charset="-122"/>
                <a:ea typeface="微软雅黑" panose="020B0503020204020204" pitchFamily="34" charset="-122"/>
                <a:sym typeface="+mn-ea"/>
              </a:rPr>
              <a:t>（3）</a:t>
            </a:r>
            <a:r>
              <a:rPr lang="zh-CN" altLang="en-US" dirty="0">
                <a:latin typeface="方正姚体" panose="02010601030101010101" pitchFamily="2" charset="-122"/>
                <a:ea typeface="方正姚体" panose="02010601030101010101" pitchFamily="2" charset="-122"/>
              </a:rPr>
              <a:t>函数可以带有模板参数表中</a:t>
            </a:r>
            <a:r>
              <a:rPr lang="zh-CN" altLang="en-US" dirty="0">
                <a:highlight>
                  <a:srgbClr val="FFFF00"/>
                </a:highlight>
                <a:latin typeface="方正姚体" panose="02010601030101010101" pitchFamily="2" charset="-122"/>
                <a:ea typeface="方正姚体" panose="02010601030101010101" pitchFamily="2" charset="-122"/>
              </a:rPr>
              <a:t>未给出的、已存在的数据类型的参数</a:t>
            </a:r>
            <a:r>
              <a:rPr lang="zh-CN" altLang="en-US" dirty="0" smtClean="0">
                <a:latin typeface="方正姚体" panose="02010601030101010101" pitchFamily="2" charset="-122"/>
                <a:ea typeface="方正姚体" panose="02010601030101010101" pitchFamily="2" charset="-122"/>
              </a:rPr>
              <a:t>。</a:t>
            </a:r>
            <a:endParaRPr lang="en-US" altLang="zh-CN" dirty="0" smtClean="0">
              <a:latin typeface="方正姚体" panose="02010601030101010101" pitchFamily="2" charset="-122"/>
              <a:ea typeface="方正姚体" panose="02010601030101010101" pitchFamily="2" charset="-122"/>
            </a:endParaRPr>
          </a:p>
          <a:p>
            <a:endParaRPr lang="en-US" altLang="zh-CN" dirty="0">
              <a:latin typeface="方正姚体" panose="02010601030101010101" pitchFamily="2" charset="-122"/>
              <a:ea typeface="方正姚体" panose="02010601030101010101" pitchFamily="2" charset="-122"/>
            </a:endParaRPr>
          </a:p>
          <a:p>
            <a:r>
              <a:rPr lang="zh-CN" altLang="en-US" dirty="0" smtClean="0">
                <a:latin typeface="方正姚体" panose="02010601030101010101" pitchFamily="2" charset="-122"/>
                <a:ea typeface="方正姚体" panose="02010601030101010101" pitchFamily="2" charset="-122"/>
              </a:rPr>
              <a:t>例如</a:t>
            </a:r>
            <a:r>
              <a:rPr lang="zh-CN" altLang="en-US" dirty="0">
                <a:latin typeface="方正姚体" panose="02010601030101010101" pitchFamily="2" charset="-122"/>
                <a:ea typeface="方正姚体" panose="02010601030101010101" pitchFamily="2" charset="-122"/>
              </a:rPr>
              <a:t>： </a:t>
            </a:r>
            <a:endParaRPr lang="zh-CN" altLang="en-US" dirty="0">
              <a:latin typeface="方正姚体" panose="02010601030101010101" pitchFamily="2" charset="-122"/>
              <a:ea typeface="方正姚体" panose="02010601030101010101" pitchFamily="2" charset="-122"/>
            </a:endParaRPr>
          </a:p>
          <a:p>
            <a:r>
              <a:rPr lang="zh-CN" altLang="en-US" dirty="0">
                <a:latin typeface="方正姚体" panose="02010601030101010101" pitchFamily="2" charset="-122"/>
                <a:ea typeface="方正姚体" panose="02010601030101010101" pitchFamily="2" charset="-122"/>
              </a:rPr>
              <a:t>	</a:t>
            </a:r>
            <a:r>
              <a:rPr lang="en-US" altLang="zh-CN" dirty="0">
                <a:latin typeface="方正姚体" panose="02010601030101010101" pitchFamily="2" charset="-122"/>
                <a:ea typeface="方正姚体" panose="02010601030101010101" pitchFamily="2" charset="-122"/>
              </a:rPr>
              <a:t>template &lt;class T&gt; 	</a:t>
            </a:r>
            <a:endParaRPr lang="en-US" altLang="zh-CN" dirty="0">
              <a:latin typeface="方正姚体" panose="02010601030101010101" pitchFamily="2" charset="-122"/>
              <a:ea typeface="方正姚体" panose="02010601030101010101" pitchFamily="2" charset="-122"/>
            </a:endParaRPr>
          </a:p>
          <a:p>
            <a:pPr lvl="1"/>
            <a:r>
              <a:rPr lang="en-US" altLang="zh-CN" dirty="0">
                <a:latin typeface="方正姚体" panose="02010601030101010101" pitchFamily="2" charset="-122"/>
                <a:ea typeface="方正姚体" panose="02010601030101010101" pitchFamily="2" charset="-122"/>
              </a:rPr>
              <a:t>	T func2(T arg1</a:t>
            </a:r>
            <a:r>
              <a:rPr lang="zh-CN" altLang="en-US" dirty="0">
                <a:latin typeface="方正姚体" panose="02010601030101010101" pitchFamily="2" charset="-122"/>
                <a:ea typeface="方正姚体" panose="02010601030101010101" pitchFamily="2" charset="-122"/>
              </a:rPr>
              <a:t>，</a:t>
            </a:r>
            <a:r>
              <a:rPr lang="en-US" altLang="zh-CN" dirty="0" err="1">
                <a:highlight>
                  <a:srgbClr val="FFFF00"/>
                </a:highlight>
                <a:latin typeface="方正姚体" panose="02010601030101010101" pitchFamily="2" charset="-122"/>
                <a:ea typeface="方正姚体" panose="02010601030101010101" pitchFamily="2" charset="-122"/>
              </a:rPr>
              <a:t>int</a:t>
            </a:r>
            <a:r>
              <a:rPr lang="en-US" altLang="zh-CN" dirty="0">
                <a:highlight>
                  <a:srgbClr val="FFFF00"/>
                </a:highlight>
                <a:latin typeface="方正姚体" panose="02010601030101010101" pitchFamily="2" charset="-122"/>
                <a:ea typeface="方正姚体" panose="02010601030101010101" pitchFamily="2" charset="-122"/>
              </a:rPr>
              <a:t> arg2</a:t>
            </a:r>
            <a:r>
              <a:rPr lang="en-US" altLang="zh-CN" dirty="0">
                <a:latin typeface="方正姚体" panose="02010601030101010101" pitchFamily="2" charset="-122"/>
                <a:ea typeface="方正姚体" panose="02010601030101010101" pitchFamily="2" charset="-122"/>
              </a:rPr>
              <a:t>) </a:t>
            </a:r>
            <a:endParaRPr lang="en-US" altLang="zh-CN" dirty="0">
              <a:latin typeface="方正姚体" panose="02010601030101010101" pitchFamily="2" charset="-122"/>
              <a:ea typeface="方正姚体" panose="02010601030101010101" pitchFamily="2" charset="-122"/>
            </a:endParaRPr>
          </a:p>
          <a:p>
            <a:pPr lvl="1"/>
            <a:r>
              <a:rPr lang="en-US" altLang="zh-CN" dirty="0">
                <a:latin typeface="方正姚体" panose="02010601030101010101" pitchFamily="2" charset="-122"/>
                <a:ea typeface="方正姚体" panose="02010601030101010101" pitchFamily="2" charset="-122"/>
              </a:rPr>
              <a:t>	{</a:t>
            </a:r>
            <a:endParaRPr lang="en-US" altLang="zh-CN" dirty="0">
              <a:latin typeface="方正姚体" panose="02010601030101010101" pitchFamily="2" charset="-122"/>
              <a:ea typeface="方正姚体" panose="02010601030101010101" pitchFamily="2" charset="-122"/>
            </a:endParaRPr>
          </a:p>
          <a:p>
            <a:pPr lvl="1"/>
            <a:r>
              <a:rPr lang="en-US" altLang="zh-CN" dirty="0">
                <a:latin typeface="方正姚体" panose="02010601030101010101" pitchFamily="2" charset="-122"/>
                <a:ea typeface="方正姚体" panose="02010601030101010101" pitchFamily="2" charset="-122"/>
              </a:rPr>
              <a:t>		</a:t>
            </a:r>
            <a:r>
              <a:rPr lang="en-US" altLang="zh-CN" dirty="0">
                <a:latin typeface="Helvetica 65 Medium" pitchFamily="34" charset="0"/>
                <a:ea typeface="方正姚体" panose="02010601030101010101" pitchFamily="2" charset="-122"/>
              </a:rPr>
              <a:t>…</a:t>
            </a:r>
            <a:endParaRPr lang="en-US" altLang="zh-CN" dirty="0">
              <a:latin typeface="方正姚体" panose="02010601030101010101" pitchFamily="2" charset="-122"/>
              <a:ea typeface="方正姚体" panose="02010601030101010101" pitchFamily="2" charset="-122"/>
            </a:endParaRPr>
          </a:p>
          <a:p>
            <a:pPr lvl="1"/>
            <a:r>
              <a:rPr lang="en-US" altLang="zh-CN" dirty="0">
                <a:latin typeface="方正姚体" panose="02010601030101010101" pitchFamily="2" charset="-122"/>
                <a:ea typeface="方正姚体" panose="02010601030101010101" pitchFamily="2" charset="-122"/>
              </a:rPr>
              <a:t>	}</a:t>
            </a:r>
            <a:endParaRPr lang="en-US" altLang="zh-CN" dirty="0">
              <a:latin typeface="方正姚体" panose="02010601030101010101" pitchFamily="2" charset="-122"/>
              <a:ea typeface="方正姚体" panose="02010601030101010101" pitchFamily="2" charset="-122"/>
            </a:endParaRPr>
          </a:p>
          <a:p>
            <a:pPr marL="640080" marR="0" lvl="1" indent="-640080" algn="l" defTabSz="914400" rtl="0" eaLnBrk="1" fontAlgn="base" latinLnBrk="0" hangingPunct="1">
              <a:lnSpc>
                <a:spcPct val="150000"/>
              </a:lnSpc>
              <a:spcBef>
                <a:spcPct val="20000"/>
              </a:spcBef>
              <a:spcAft>
                <a:spcPct val="0"/>
              </a:spcAft>
              <a:buClr>
                <a:schemeClr val="accent1"/>
              </a:buClr>
              <a:buSzPct val="85000"/>
              <a:buFont typeface="Wingdings 2" panose="05020102010507070707" pitchFamily="18" charset="2"/>
              <a:buNone/>
              <a:defRPr/>
            </a:pP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endParaRPr noProof="0" dirty="0" smtClean="0">
              <a:ln>
                <a:noFill/>
              </a:ln>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注意</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80000" y="771750"/>
            <a:ext cx="8784000" cy="4081117"/>
          </a:xfrm>
          <a:prstGeom prst="rect">
            <a:avLst/>
          </a:prstGeom>
          <a:noFill/>
        </p:spPr>
        <p:txBody>
          <a:bodyPr wrap="square" rtlCol="0" anchor="t">
            <a:spAutoFit/>
          </a:bodyPr>
          <a:lstStyle/>
          <a:p>
            <a:pPr marL="640080" marR="0" lvl="1" indent="-640080" algn="l" defTabSz="914400" rtl="0" eaLnBrk="1" fontAlgn="base" latinLnBrk="0" hangingPunct="1">
              <a:lnSpc>
                <a:spcPct val="15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a:t>
            </a:r>
            <a:r>
              <a:rPr lang="en-US" noProof="0" dirty="0" smtClean="0">
                <a:ln>
                  <a:noFill/>
                </a:ln>
                <a:effectLst/>
                <a:uLnTx/>
                <a:uFillTx/>
                <a:latin typeface="微软雅黑" panose="020B0503020204020204" pitchFamily="34" charset="-122"/>
                <a:ea typeface="微软雅黑" panose="020B0503020204020204" pitchFamily="34" charset="-122"/>
                <a:sym typeface="+mn-ea"/>
              </a:rPr>
              <a:t>4</a:t>
            </a:r>
            <a:r>
              <a:rPr noProof="0" dirty="0" smtClean="0">
                <a:ln>
                  <a:noFill/>
                </a:ln>
                <a:effectLst/>
                <a:uLnTx/>
                <a:uFillTx/>
                <a:latin typeface="微软雅黑" panose="020B0503020204020204" pitchFamily="34" charset="-122"/>
                <a:ea typeface="微软雅黑" panose="020B0503020204020204" pitchFamily="34" charset="-122"/>
                <a:sym typeface="+mn-ea"/>
              </a:rPr>
              <a:t>）虽然函数模板中的模板形参T可以实例化为各种类型，但实例化T的各模板实参之间必须保持完全一致的类型。</a:t>
            </a:r>
            <a:r>
              <a:rPr noProof="0" dirty="0" smtClean="0">
                <a:ln>
                  <a:noFill/>
                </a:ln>
                <a:effectLst/>
                <a:highlight>
                  <a:srgbClr val="FFFF00"/>
                </a:highlight>
                <a:uLnTx/>
                <a:uFillTx/>
                <a:latin typeface="微软雅黑" panose="020B0503020204020204" pitchFamily="34" charset="-122"/>
                <a:ea typeface="微软雅黑" panose="020B0503020204020204" pitchFamily="34" charset="-122"/>
                <a:sym typeface="+mn-ea"/>
              </a:rPr>
              <a:t>模板类型并不具有</a:t>
            </a:r>
            <a:r>
              <a:rPr b="1" noProof="0" dirty="0" smtClean="0">
                <a:ln>
                  <a:noFill/>
                </a:ln>
                <a:solidFill>
                  <a:srgbClr val="FF0000"/>
                </a:solidFill>
                <a:effectLst/>
                <a:highlight>
                  <a:srgbClr val="FFFF00"/>
                </a:highlight>
                <a:uLnTx/>
                <a:uFillTx/>
                <a:latin typeface="微软雅黑" panose="020B0503020204020204" pitchFamily="34" charset="-122"/>
                <a:ea typeface="微软雅黑" panose="020B0503020204020204" pitchFamily="34" charset="-122"/>
                <a:sym typeface="+mn-ea"/>
              </a:rPr>
              <a:t>隐式的类型转换</a:t>
            </a:r>
            <a:r>
              <a:rPr noProof="0" dirty="0" smtClean="0">
                <a:ln>
                  <a:noFill/>
                </a:ln>
                <a:effectLst/>
                <a:uLnTx/>
                <a:uFillTx/>
                <a:latin typeface="微软雅黑" panose="020B0503020204020204" pitchFamily="34" charset="-122"/>
                <a:ea typeface="微软雅黑" panose="020B0503020204020204" pitchFamily="34" charset="-122"/>
                <a:sym typeface="+mn-ea"/>
              </a:rPr>
              <a:t>，例如:在int与char之间、float与int之间、float与double之间等的隐式类型转换。</a:t>
            </a:r>
            <a:endParaRPr lang="en-US"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50000"/>
              </a:lnSpc>
              <a:spcBef>
                <a:spcPct val="20000"/>
              </a:spcBef>
              <a:spcAft>
                <a:spcPct val="0"/>
              </a:spcAft>
              <a:buClr>
                <a:schemeClr val="accent1"/>
              </a:buClr>
              <a:buSzPct val="85000"/>
              <a:buFont typeface="Wingdings 2" panose="05020102010507070707" pitchFamily="18" charset="2"/>
              <a:buNone/>
              <a:defRPr/>
            </a:pPr>
            <a:r>
              <a:rPr lang="zh-CN" altLang="en-US" noProof="0" dirty="0" smtClean="0">
                <a:latin typeface="微软雅黑" panose="020B0503020204020204" pitchFamily="34" charset="-122"/>
                <a:ea typeface="微软雅黑" panose="020B0503020204020204" pitchFamily="34" charset="-122"/>
                <a:sym typeface="+mn-ea"/>
              </a:rPr>
              <a:t>例如：</a:t>
            </a:r>
            <a:endParaRPr lang="en-US" altLang="zh-CN" noProof="0" dirty="0" smtClean="0">
              <a:latin typeface="微软雅黑" panose="020B0503020204020204" pitchFamily="34" charset="-122"/>
              <a:ea typeface="微软雅黑" panose="020B0503020204020204" pitchFamily="34" charset="-122"/>
              <a:sym typeface="+mn-ea"/>
            </a:endParaRPr>
          </a:p>
          <a:p>
            <a:r>
              <a:rPr kumimoji="1" lang="en-US" altLang="zh-CN" dirty="0">
                <a:latin typeface="方正姚体" panose="02010601030101010101" pitchFamily="2" charset="-122"/>
                <a:ea typeface="方正姚体" panose="02010601030101010101" pitchFamily="2" charset="-122"/>
              </a:rPr>
              <a:t>void </a:t>
            </a:r>
            <a:r>
              <a:rPr kumimoji="1" lang="en-US" altLang="zh-CN" dirty="0" err="1">
                <a:latin typeface="方正姚体" panose="02010601030101010101" pitchFamily="2" charset="-122"/>
                <a:ea typeface="方正姚体" panose="02010601030101010101" pitchFamily="2" charset="-122"/>
              </a:rPr>
              <a:t>func</a:t>
            </a:r>
            <a:r>
              <a:rPr kumimoji="1" lang="en-US" altLang="zh-CN" dirty="0">
                <a:latin typeface="方正姚体" panose="02010601030101010101" pitchFamily="2" charset="-122"/>
                <a:ea typeface="方正姚体" panose="02010601030101010101" pitchFamily="2" charset="-122"/>
              </a:rPr>
              <a:t>(</a:t>
            </a:r>
            <a:r>
              <a:rPr kumimoji="1" lang="en-US" altLang="zh-CN" dirty="0" err="1">
                <a:latin typeface="方正姚体" panose="02010601030101010101" pitchFamily="2" charset="-122"/>
                <a:ea typeface="方正姚体" panose="02010601030101010101" pitchFamily="2" charset="-122"/>
              </a:rPr>
              <a:t>int</a:t>
            </a:r>
            <a:r>
              <a:rPr kumimoji="1" lang="en-US" altLang="zh-CN" dirty="0">
                <a:latin typeface="方正姚体" panose="02010601030101010101" pitchFamily="2" charset="-122"/>
                <a:ea typeface="方正姚体" panose="02010601030101010101" pitchFamily="2" charset="-122"/>
              </a:rPr>
              <a:t> </a:t>
            </a:r>
            <a:r>
              <a:rPr kumimoji="1" lang="en-US" altLang="zh-CN" dirty="0" err="1">
                <a:latin typeface="方正姚体" panose="02010601030101010101" pitchFamily="2" charset="-122"/>
                <a:ea typeface="方正姚体" panose="02010601030101010101" pitchFamily="2" charset="-122"/>
              </a:rPr>
              <a:t>i,char</a:t>
            </a:r>
            <a:r>
              <a:rPr kumimoji="1" lang="en-US" altLang="zh-CN" dirty="0">
                <a:latin typeface="方正姚体" panose="02010601030101010101" pitchFamily="2" charset="-122"/>
                <a:ea typeface="方正姚体" panose="02010601030101010101" pitchFamily="2" charset="-122"/>
              </a:rPr>
              <a:t> c)</a:t>
            </a:r>
            <a:endParaRPr kumimoji="1" lang="en-US" altLang="zh-CN" dirty="0">
              <a:latin typeface="方正姚体" panose="02010601030101010101" pitchFamily="2" charset="-122"/>
              <a:ea typeface="方正姚体" panose="02010601030101010101" pitchFamily="2" charset="-122"/>
            </a:endParaRPr>
          </a:p>
          <a:p>
            <a:r>
              <a:rPr kumimoji="1" lang="en-US" altLang="zh-CN" dirty="0">
                <a:latin typeface="方正姚体" panose="02010601030101010101" pitchFamily="2" charset="-122"/>
                <a:ea typeface="方正姚体" panose="02010601030101010101" pitchFamily="2" charset="-122"/>
              </a:rPr>
              <a:t>{</a:t>
            </a:r>
            <a:endParaRPr kumimoji="1" lang="en-US" altLang="zh-CN" dirty="0">
              <a:latin typeface="方正姚体" panose="02010601030101010101" pitchFamily="2" charset="-122"/>
              <a:ea typeface="方正姚体" panose="02010601030101010101" pitchFamily="2" charset="-122"/>
            </a:endParaRPr>
          </a:p>
          <a:p>
            <a:r>
              <a:rPr kumimoji="1" lang="en-US" altLang="zh-CN" dirty="0">
                <a:latin typeface="方正姚体" panose="02010601030101010101" pitchFamily="2" charset="-122"/>
                <a:ea typeface="方正姚体" panose="02010601030101010101" pitchFamily="2" charset="-122"/>
              </a:rPr>
              <a:t>      max(</a:t>
            </a:r>
            <a:r>
              <a:rPr kumimoji="1" lang="en-US" altLang="zh-CN" dirty="0" err="1">
                <a:latin typeface="方正姚体" panose="02010601030101010101" pitchFamily="2" charset="-122"/>
                <a:ea typeface="方正姚体" panose="02010601030101010101" pitchFamily="2" charset="-122"/>
              </a:rPr>
              <a:t>i</a:t>
            </a:r>
            <a:r>
              <a:rPr kumimoji="1" lang="en-US" altLang="zh-CN" dirty="0">
                <a:latin typeface="方正姚体" panose="02010601030101010101" pitchFamily="2" charset="-122"/>
                <a:ea typeface="方正姚体" panose="02010601030101010101" pitchFamily="2" charset="-122"/>
              </a:rPr>
              <a:t>, </a:t>
            </a:r>
            <a:r>
              <a:rPr kumimoji="1" lang="en-US" altLang="zh-CN" dirty="0" err="1">
                <a:latin typeface="方正姚体" panose="02010601030101010101" pitchFamily="2" charset="-122"/>
                <a:ea typeface="方正姚体" panose="02010601030101010101" pitchFamily="2" charset="-122"/>
              </a:rPr>
              <a:t>i</a:t>
            </a:r>
            <a:r>
              <a:rPr kumimoji="1" lang="en-US" altLang="zh-CN" dirty="0">
                <a:latin typeface="方正姚体" panose="02010601030101010101" pitchFamily="2" charset="-122"/>
                <a:ea typeface="方正姚体" panose="02010601030101010101" pitchFamily="2" charset="-122"/>
              </a:rPr>
              <a:t>);   //</a:t>
            </a:r>
            <a:r>
              <a:rPr kumimoji="1" lang="zh-CN" altLang="en-US" dirty="0">
                <a:latin typeface="方正姚体" panose="02010601030101010101" pitchFamily="2" charset="-122"/>
                <a:ea typeface="方正姚体" panose="02010601030101010101" pitchFamily="2" charset="-122"/>
              </a:rPr>
              <a:t>正确 </a:t>
            </a:r>
            <a:r>
              <a:rPr kumimoji="1" lang="en-US" altLang="zh-CN" dirty="0">
                <a:latin typeface="方正姚体" panose="02010601030101010101" pitchFamily="2" charset="-122"/>
                <a:ea typeface="方正姚体" panose="02010601030101010101" pitchFamily="2" charset="-122"/>
              </a:rPr>
              <a:t>,</a:t>
            </a:r>
            <a:r>
              <a:rPr kumimoji="1" lang="zh-CN" altLang="en-US" dirty="0">
                <a:latin typeface="方正姚体" panose="02010601030101010101" pitchFamily="2" charset="-122"/>
                <a:ea typeface="方正姚体" panose="02010601030101010101" pitchFamily="2" charset="-122"/>
              </a:rPr>
              <a:t>调用</a:t>
            </a:r>
            <a:r>
              <a:rPr kumimoji="1" lang="en-US" altLang="zh-CN" dirty="0">
                <a:latin typeface="方正姚体" panose="02010601030101010101" pitchFamily="2" charset="-122"/>
                <a:ea typeface="方正姚体" panose="02010601030101010101" pitchFamily="2" charset="-122"/>
              </a:rPr>
              <a:t>max(</a:t>
            </a:r>
            <a:r>
              <a:rPr kumimoji="1" lang="en-US" altLang="zh-CN" dirty="0" err="1">
                <a:latin typeface="方正姚体" panose="02010601030101010101" pitchFamily="2" charset="-122"/>
                <a:ea typeface="方正姚体" panose="02010601030101010101" pitchFamily="2" charset="-122"/>
              </a:rPr>
              <a:t>int,int</a:t>
            </a:r>
            <a:r>
              <a:rPr kumimoji="1" lang="en-US" altLang="zh-CN" dirty="0">
                <a:latin typeface="方正姚体" panose="02010601030101010101" pitchFamily="2" charset="-122"/>
                <a:ea typeface="方正姚体" panose="02010601030101010101" pitchFamily="2" charset="-122"/>
              </a:rPr>
              <a:t>)</a:t>
            </a:r>
            <a:endParaRPr kumimoji="1" lang="en-US" altLang="zh-CN" dirty="0">
              <a:latin typeface="方正姚体" panose="02010601030101010101" pitchFamily="2" charset="-122"/>
              <a:ea typeface="方正姚体" panose="02010601030101010101" pitchFamily="2" charset="-122"/>
            </a:endParaRPr>
          </a:p>
          <a:p>
            <a:r>
              <a:rPr kumimoji="1" lang="en-US" altLang="zh-CN" dirty="0">
                <a:latin typeface="方正姚体" panose="02010601030101010101" pitchFamily="2" charset="-122"/>
                <a:ea typeface="方正姚体" panose="02010601030101010101" pitchFamily="2" charset="-122"/>
              </a:rPr>
              <a:t>      max(c, c);  //</a:t>
            </a:r>
            <a:r>
              <a:rPr kumimoji="1" lang="zh-CN" altLang="en-US" dirty="0">
                <a:latin typeface="方正姚体" panose="02010601030101010101" pitchFamily="2" charset="-122"/>
                <a:ea typeface="方正姚体" panose="02010601030101010101" pitchFamily="2" charset="-122"/>
              </a:rPr>
              <a:t>正确 </a:t>
            </a:r>
            <a:r>
              <a:rPr kumimoji="1" lang="en-US" altLang="zh-CN" dirty="0">
                <a:latin typeface="方正姚体" panose="02010601030101010101" pitchFamily="2" charset="-122"/>
                <a:ea typeface="方正姚体" panose="02010601030101010101" pitchFamily="2" charset="-122"/>
              </a:rPr>
              <a:t>,</a:t>
            </a:r>
            <a:r>
              <a:rPr kumimoji="1" lang="zh-CN" altLang="en-US" dirty="0">
                <a:latin typeface="方正姚体" panose="02010601030101010101" pitchFamily="2" charset="-122"/>
                <a:ea typeface="方正姚体" panose="02010601030101010101" pitchFamily="2" charset="-122"/>
              </a:rPr>
              <a:t>调用</a:t>
            </a:r>
            <a:r>
              <a:rPr kumimoji="1" lang="en-US" altLang="zh-CN" dirty="0">
                <a:latin typeface="方正姚体" panose="02010601030101010101" pitchFamily="2" charset="-122"/>
                <a:ea typeface="方正姚体" panose="02010601030101010101" pitchFamily="2" charset="-122"/>
              </a:rPr>
              <a:t>max(</a:t>
            </a:r>
            <a:r>
              <a:rPr kumimoji="1" lang="en-US" altLang="zh-CN" dirty="0" err="1">
                <a:latin typeface="方正姚体" panose="02010601030101010101" pitchFamily="2" charset="-122"/>
                <a:ea typeface="方正姚体" panose="02010601030101010101" pitchFamily="2" charset="-122"/>
              </a:rPr>
              <a:t>char,char</a:t>
            </a:r>
            <a:r>
              <a:rPr kumimoji="1" lang="en-US" altLang="zh-CN" dirty="0">
                <a:latin typeface="方正姚体" panose="02010601030101010101" pitchFamily="2" charset="-122"/>
                <a:ea typeface="方正姚体" panose="02010601030101010101" pitchFamily="2" charset="-122"/>
              </a:rPr>
              <a:t>)</a:t>
            </a:r>
            <a:endParaRPr kumimoji="1" lang="en-US" altLang="zh-CN" dirty="0">
              <a:latin typeface="方正姚体" panose="02010601030101010101" pitchFamily="2" charset="-122"/>
              <a:ea typeface="方正姚体" panose="02010601030101010101" pitchFamily="2" charset="-122"/>
            </a:endParaRPr>
          </a:p>
          <a:p>
            <a:r>
              <a:rPr kumimoji="1" lang="en-US" altLang="zh-CN" dirty="0">
                <a:latin typeface="方正姚体" panose="02010601030101010101" pitchFamily="2" charset="-122"/>
                <a:ea typeface="方正姚体" panose="02010601030101010101" pitchFamily="2" charset="-122"/>
              </a:rPr>
              <a:t>      max(</a:t>
            </a:r>
            <a:r>
              <a:rPr kumimoji="1" lang="en-US" altLang="zh-CN" dirty="0" err="1">
                <a:latin typeface="方正姚体" panose="02010601030101010101" pitchFamily="2" charset="-122"/>
                <a:ea typeface="方正姚体" panose="02010601030101010101" pitchFamily="2" charset="-122"/>
              </a:rPr>
              <a:t>i</a:t>
            </a:r>
            <a:r>
              <a:rPr kumimoji="1" lang="en-US" altLang="zh-CN" dirty="0">
                <a:latin typeface="方正姚体" panose="02010601030101010101" pitchFamily="2" charset="-122"/>
                <a:ea typeface="方正姚体" panose="02010601030101010101" pitchFamily="2" charset="-122"/>
              </a:rPr>
              <a:t>, c);   //</a:t>
            </a:r>
            <a:r>
              <a:rPr kumimoji="1" lang="zh-CN" altLang="en-US" dirty="0">
                <a:solidFill>
                  <a:srgbClr val="FF0000"/>
                </a:solidFill>
                <a:latin typeface="方正姚体" panose="02010601030101010101" pitchFamily="2" charset="-122"/>
                <a:ea typeface="方正姚体" panose="02010601030101010101" pitchFamily="2" charset="-122"/>
              </a:rPr>
              <a:t>错误 </a:t>
            </a:r>
            <a:r>
              <a:rPr kumimoji="1" lang="en-US" altLang="zh-CN" dirty="0">
                <a:solidFill>
                  <a:srgbClr val="FF0000"/>
                </a:solidFill>
                <a:latin typeface="方正姚体" panose="02010601030101010101" pitchFamily="2" charset="-122"/>
                <a:ea typeface="方正姚体" panose="02010601030101010101" pitchFamily="2" charset="-122"/>
              </a:rPr>
              <a:t>,</a:t>
            </a:r>
            <a:r>
              <a:rPr kumimoji="1" lang="zh-CN" altLang="en-US" dirty="0">
                <a:solidFill>
                  <a:srgbClr val="FF0000"/>
                </a:solidFill>
                <a:latin typeface="方正姚体" panose="02010601030101010101" pitchFamily="2" charset="-122"/>
                <a:ea typeface="方正姚体" panose="02010601030101010101" pitchFamily="2" charset="-122"/>
              </a:rPr>
              <a:t>类型不匹配</a:t>
            </a:r>
            <a:endParaRPr kumimoji="1" lang="zh-CN" altLang="en-US" dirty="0">
              <a:solidFill>
                <a:srgbClr val="FF0000"/>
              </a:solidFill>
              <a:latin typeface="方正姚体" panose="02010601030101010101" pitchFamily="2" charset="-122"/>
              <a:ea typeface="方正姚体" panose="02010601030101010101" pitchFamily="2" charset="-122"/>
            </a:endParaRPr>
          </a:p>
          <a:p>
            <a:r>
              <a:rPr kumimoji="1" lang="zh-CN" altLang="en-US" dirty="0">
                <a:latin typeface="方正姚体" panose="02010601030101010101" pitchFamily="2" charset="-122"/>
                <a:ea typeface="方正姚体" panose="02010601030101010101" pitchFamily="2" charset="-122"/>
              </a:rPr>
              <a:t>      </a:t>
            </a:r>
            <a:r>
              <a:rPr kumimoji="1" lang="en-US" altLang="zh-CN" dirty="0">
                <a:latin typeface="方正姚体" panose="02010601030101010101" pitchFamily="2" charset="-122"/>
                <a:ea typeface="方正姚体" panose="02010601030101010101" pitchFamily="2" charset="-122"/>
              </a:rPr>
              <a:t>max(c, </a:t>
            </a:r>
            <a:r>
              <a:rPr kumimoji="1" lang="en-US" altLang="zh-CN" dirty="0" err="1">
                <a:latin typeface="方正姚体" panose="02010601030101010101" pitchFamily="2" charset="-122"/>
                <a:ea typeface="方正姚体" panose="02010601030101010101" pitchFamily="2" charset="-122"/>
              </a:rPr>
              <a:t>i</a:t>
            </a:r>
            <a:r>
              <a:rPr kumimoji="1" lang="en-US" altLang="zh-CN" dirty="0">
                <a:latin typeface="方正姚体" panose="02010601030101010101" pitchFamily="2" charset="-122"/>
                <a:ea typeface="方正姚体" panose="02010601030101010101" pitchFamily="2" charset="-122"/>
              </a:rPr>
              <a:t>);   //</a:t>
            </a:r>
            <a:r>
              <a:rPr kumimoji="1" lang="zh-CN" altLang="en-US" dirty="0">
                <a:solidFill>
                  <a:srgbClr val="FF0000"/>
                </a:solidFill>
                <a:latin typeface="方正姚体" panose="02010601030101010101" pitchFamily="2" charset="-122"/>
                <a:ea typeface="方正姚体" panose="02010601030101010101" pitchFamily="2" charset="-122"/>
              </a:rPr>
              <a:t>错误 </a:t>
            </a:r>
            <a:r>
              <a:rPr kumimoji="1" lang="en-US" altLang="zh-CN" dirty="0">
                <a:solidFill>
                  <a:srgbClr val="FF0000"/>
                </a:solidFill>
                <a:latin typeface="方正姚体" panose="02010601030101010101" pitchFamily="2" charset="-122"/>
                <a:ea typeface="方正姚体" panose="02010601030101010101" pitchFamily="2" charset="-122"/>
              </a:rPr>
              <a:t>,</a:t>
            </a:r>
            <a:r>
              <a:rPr kumimoji="1" lang="zh-CN" altLang="en-US" dirty="0">
                <a:solidFill>
                  <a:srgbClr val="FF0000"/>
                </a:solidFill>
                <a:latin typeface="方正姚体" panose="02010601030101010101" pitchFamily="2" charset="-122"/>
                <a:ea typeface="方正姚体" panose="02010601030101010101" pitchFamily="2" charset="-122"/>
              </a:rPr>
              <a:t>类型不匹配</a:t>
            </a:r>
            <a:endParaRPr kumimoji="1" lang="zh-CN" altLang="en-US" dirty="0">
              <a:solidFill>
                <a:srgbClr val="FF0000"/>
              </a:solidFill>
              <a:latin typeface="方正姚体" panose="02010601030101010101" pitchFamily="2" charset="-122"/>
              <a:ea typeface="方正姚体" panose="02010601030101010101" pitchFamily="2" charset="-122"/>
            </a:endParaRPr>
          </a:p>
          <a:p>
            <a:r>
              <a:rPr kumimoji="1" lang="en-US" altLang="zh-CN" dirty="0">
                <a:latin typeface="方正姚体" panose="02010601030101010101" pitchFamily="2" charset="-122"/>
                <a:ea typeface="方正姚体" panose="02010601030101010101" pitchFamily="2" charset="-122"/>
              </a:rPr>
              <a:t>}</a:t>
            </a:r>
            <a:endParaRPr kumimoji="1" lang="en-US" altLang="zh-CN" dirty="0">
              <a:latin typeface="方正姚体" panose="02010601030101010101" pitchFamily="2" charset="-122"/>
              <a:ea typeface="方正姚体" panose="02010601030101010101" pitchFamily="2" charset="-122"/>
            </a:endParaRP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endParaRPr noProof="0" dirty="0" smtClean="0">
              <a:ln>
                <a:noFill/>
              </a:ln>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p:nvPr/>
        </p:nvSpPr>
        <p:spPr>
          <a:xfrm>
            <a:off x="857885" y="200025"/>
            <a:ext cx="741108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例</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7</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2] 函数模板参数的问题，分析下面程序中的错误 </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内容占位符 2"/>
          <p:cNvSpPr txBox="1"/>
          <p:nvPr/>
        </p:nvSpPr>
        <p:spPr>
          <a:xfrm>
            <a:off x="668020" y="791210"/>
            <a:ext cx="7938135" cy="4570095"/>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a:buClrTx/>
              <a:buSzTx/>
              <a:buFontTx/>
              <a:buNone/>
              <a:defRPr/>
            </a:pP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#include </a:t>
            </a:r>
            <a:r>
              <a:rPr lang="en-US" sz="1200" dirty="0">
                <a:solidFill>
                  <a:sysClr val="windowText" lastClr="000000"/>
                </a:solidFill>
                <a:latin typeface="微软雅黑" panose="020B0503020204020204" pitchFamily="34" charset="-122"/>
                <a:ea typeface="微软雅黑" panose="020B0503020204020204" pitchFamily="34" charset="-122"/>
                <a:cs typeface="+mn-ea"/>
                <a:sym typeface="+mn-ea"/>
              </a:rPr>
              <a:t>&lt;</a:t>
            </a:r>
            <a:r>
              <a:rPr lang="x-none"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stdafx.h</a:t>
            </a:r>
            <a:r>
              <a:rPr lang="en-US"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&gt;</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#include </a:t>
            </a:r>
            <a:r>
              <a:rPr lang="en-US"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&lt;</a:t>
            </a:r>
            <a:r>
              <a:rPr lang="x-none"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iostream</a:t>
            </a:r>
            <a:r>
              <a:rPr lang="en-US"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&gt;</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using namespace std;</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template&lt;class T &gt;  //模板声明</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T </a:t>
            </a:r>
            <a:r>
              <a:rPr lang="x-none"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max(T </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x,T y)    //定义模板</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en-US"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return(x&gt;y)?x:y;</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en-US" alt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int</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main()</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int i=4,j=8;</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en-US"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char c='a',d='b';</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en-US"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float f=23.5;</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en-US"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double g=12222.222;</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en-US"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cout&lt;&lt;“the max of i,j is:  ”&lt;&lt;</a:t>
            </a:r>
            <a:r>
              <a:rPr lang="x-none"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max(i,j</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)&lt;&lt;endl;   	//正确</a:t>
            </a:r>
            <a:r>
              <a:rPr lang="zh-CN" altLang="en-US"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endParaRPr kumimoji="0" lang="x-none"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en-US"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cout&lt;&lt;"the max of i,f is:  "&lt;&lt;</a:t>
            </a:r>
            <a:r>
              <a:rPr lang="x-none"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max(f,i</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)&lt;&lt;endl;	</a:t>
            </a:r>
            <a:r>
              <a:rPr lang="en-US"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错误，类型不匹配</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en-US"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cout&lt;&lt;"the max of i,c is:  "&lt;&lt;</a:t>
            </a:r>
            <a:r>
              <a:rPr lang="x-none"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max(i,c</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)&lt;&lt;endl;	</a:t>
            </a:r>
            <a:r>
              <a:rPr lang="en-US"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错误，类型不匹配</a:t>
            </a:r>
            <a:endParaRPr kumimoji="0" lang="x-none" altLang="en-US"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en-US"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cout&lt;&lt;"the max of g,d is:  "&lt;&lt;</a:t>
            </a:r>
            <a:r>
              <a:rPr lang="x-none"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max(g,d</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)&lt;&lt;endl;</a:t>
            </a:r>
            <a:r>
              <a:rPr lang="en-US"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r>
              <a:rPr lang="en-US"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	</a:t>
            </a:r>
            <a:r>
              <a:rPr lang="x-none" sz="1200" noProof="0" dirty="0" smtClean="0">
                <a:solidFill>
                  <a:sysClr val="windowText" lastClr="000000"/>
                </a:solidFill>
                <a:latin typeface="微软雅黑" panose="020B0503020204020204" pitchFamily="34" charset="-122"/>
                <a:ea typeface="微软雅黑" panose="020B0503020204020204" pitchFamily="34" charset="-122"/>
                <a:cs typeface="+mn-ea"/>
                <a:sym typeface="+mn-ea"/>
              </a:rPr>
              <a:t>//</a:t>
            </a: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错误，类型不匹配</a:t>
            </a:r>
            <a:endParaRPr kumimoji="0" lang="x-none"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      </a:t>
            </a:r>
            <a:r>
              <a:rPr lang="en-US" alt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return 0;</a:t>
            </a:r>
            <a:endParaRPr kumimoji="0" lang="en-US" altLang="x-none" sz="1200" baseline="0"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a:p>
            <a:pPr marL="0" algn="l">
              <a:buClrTx/>
              <a:buSzTx/>
              <a:buFontTx/>
              <a:buNone/>
              <a:defRPr/>
            </a:pPr>
            <a:r>
              <a:rPr lang="x-none" sz="1200" noProof="0" dirty="0">
                <a:solidFill>
                  <a:sysClr val="windowText" lastClr="000000"/>
                </a:solidFill>
                <a:latin typeface="微软雅黑" panose="020B0503020204020204" pitchFamily="34" charset="-122"/>
                <a:ea typeface="微软雅黑" panose="020B0503020204020204" pitchFamily="34" charset="-122"/>
                <a:cs typeface="+mn-ea"/>
                <a:sym typeface="+mn-ea"/>
              </a:rPr>
              <a:t>}</a:t>
            </a:r>
            <a:endParaRPr lang="x-none" altLang="en-US" sz="1200" b="1" noProof="0" dirty="0">
              <a:solidFill>
                <a:sysClr val="windowText" lastClr="000000"/>
              </a:solidFill>
              <a:latin typeface="微软雅黑" panose="020B0503020204020204" pitchFamily="34" charset="-122"/>
              <a:ea typeface="微软雅黑" panose="020B0503020204020204" pitchFamily="34" charset="-122"/>
              <a:cs typeface="+mn-ea"/>
              <a:sym typeface="+mn-ea"/>
            </a:endParaRPr>
          </a:p>
        </p:txBody>
      </p:sp>
    </p:spTree>
  </p:cSld>
  <p:clrMapOvr>
    <a:masterClrMapping/>
  </p:clrMapOvr>
  <p:transition spd="slow" advClick="0" advTm="0">
    <p:cov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[解决方法]</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756000" y="627750"/>
            <a:ext cx="8136000" cy="2653034"/>
          </a:xfrm>
          <a:prstGeom prst="rect">
            <a:avLst/>
          </a:prstGeom>
        </p:spPr>
        <p:txBody>
          <a:bodyPr wrap="square">
            <a:spAutoFit/>
          </a:bodyPr>
          <a:lstStyle/>
          <a:p>
            <a:pPr marL="274320" indent="-274320">
              <a:lnSpc>
                <a:spcPct val="130000"/>
              </a:lnSpc>
              <a:buClr>
                <a:schemeClr val="accent3"/>
              </a:buClr>
              <a:buFont typeface="Wingdings" panose="05000000000000000000" pitchFamily="2" charset="2"/>
              <a:buChar char="u"/>
              <a:defRPr/>
            </a:pPr>
            <a:r>
              <a:rPr lang="zh-CN" altLang="en-US" sz="1600" dirty="0">
                <a:latin typeface="微软雅黑" panose="020B0503020204020204" pitchFamily="34" charset="-122"/>
                <a:ea typeface="微软雅黑" panose="020B0503020204020204" pitchFamily="34" charset="-122"/>
              </a:rPr>
              <a:t>1）采用强制类型转换。</a:t>
            </a:r>
            <a:endParaRPr lang="zh-CN" altLang="en-US" sz="1600" dirty="0">
              <a:latin typeface="微软雅黑" panose="020B0503020204020204" pitchFamily="34" charset="-122"/>
              <a:ea typeface="微软雅黑" panose="020B0503020204020204" pitchFamily="34" charset="-122"/>
            </a:endParaRP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[例]  将调用语句</a:t>
            </a:r>
            <a:r>
              <a:rPr lang="zh-CN" altLang="en-US" sz="1600" dirty="0" smtClean="0">
                <a:latin typeface="微软雅黑" panose="020B0503020204020204" pitchFamily="34" charset="-122"/>
                <a:ea typeface="微软雅黑" panose="020B0503020204020204" pitchFamily="34" charset="-122"/>
              </a:rPr>
              <a:t>max </a:t>
            </a:r>
            <a:r>
              <a:rPr lang="zh-CN" altLang="en-US" sz="1600" dirty="0">
                <a:latin typeface="微软雅黑" panose="020B0503020204020204" pitchFamily="34" charset="-122"/>
                <a:ea typeface="微软雅黑" panose="020B0503020204020204" pitchFamily="34" charset="-122"/>
              </a:rPr>
              <a:t>(f ,i) 改写为</a:t>
            </a:r>
            <a:r>
              <a:rPr lang="en-US" altLang="zh-CN"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        maximum(f, float(i)) </a:t>
            </a:r>
            <a:endParaRPr lang="zh-CN" altLang="en-US" sz="1600" dirty="0">
              <a:latin typeface="微软雅黑" panose="020B0503020204020204" pitchFamily="34" charset="-122"/>
              <a:ea typeface="微软雅黑" panose="020B0503020204020204" pitchFamily="34" charset="-122"/>
            </a:endParaRPr>
          </a:p>
          <a:p>
            <a:pPr marL="274320" indent="-274320">
              <a:lnSpc>
                <a:spcPct val="130000"/>
              </a:lnSpc>
              <a:buClr>
                <a:schemeClr val="accent3"/>
              </a:buClr>
              <a:buFont typeface="Wingdings" panose="05000000000000000000" pitchFamily="2" charset="2"/>
              <a:buChar char="u"/>
              <a:defRPr/>
            </a:pPr>
            <a:r>
              <a:rPr lang="zh-CN" altLang="en-US" sz="1600" dirty="0" smtClean="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2）</a:t>
            </a:r>
            <a:r>
              <a:rPr lang="zh-CN" altLang="en-US" sz="1600" dirty="0">
                <a:highlight>
                  <a:srgbClr val="FFFF00"/>
                </a:highlight>
                <a:latin typeface="微软雅黑" panose="020B0503020204020204" pitchFamily="34" charset="-122"/>
                <a:ea typeface="微软雅黑" panose="020B0503020204020204" pitchFamily="34" charset="-122"/>
              </a:rPr>
              <a:t>显式给出模板实参</a:t>
            </a:r>
            <a:r>
              <a:rPr lang="zh-CN" altLang="en-US" sz="1600" dirty="0">
                <a:latin typeface="微软雅黑" panose="020B0503020204020204" pitchFamily="34" charset="-122"/>
                <a:ea typeface="微软雅黑" panose="020B0503020204020204" pitchFamily="34" charset="-122"/>
              </a:rPr>
              <a:t>，强制生成对特定实例的调用。具体地说，就是在调用格式中要插入一个模板实参表。</a:t>
            </a:r>
            <a:endParaRPr lang="zh-CN" altLang="en-US" sz="1600" dirty="0">
              <a:latin typeface="微软雅黑" panose="020B0503020204020204" pitchFamily="34" charset="-122"/>
              <a:ea typeface="微软雅黑" panose="020B0503020204020204" pitchFamily="34" charset="-122"/>
            </a:endParaRP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[例]  将调用语句</a:t>
            </a:r>
            <a:r>
              <a:rPr lang="zh-CN" altLang="en-US" sz="1600" dirty="0" smtClean="0">
                <a:latin typeface="微软雅黑" panose="020B0503020204020204" pitchFamily="34" charset="-122"/>
                <a:ea typeface="微软雅黑" panose="020B0503020204020204" pitchFamily="34" charset="-122"/>
              </a:rPr>
              <a:t>max </a:t>
            </a:r>
            <a:r>
              <a:rPr lang="zh-CN" altLang="en-US" sz="1600" dirty="0">
                <a:latin typeface="微软雅黑" panose="020B0503020204020204" pitchFamily="34" charset="-122"/>
                <a:ea typeface="微软雅黑" panose="020B0503020204020204" pitchFamily="34" charset="-122"/>
              </a:rPr>
              <a:t>(i,c) 和</a:t>
            </a:r>
            <a:r>
              <a:rPr lang="zh-CN" altLang="en-US" sz="1600" dirty="0" smtClean="0">
                <a:latin typeface="微软雅黑" panose="020B0503020204020204" pitchFamily="34" charset="-122"/>
                <a:ea typeface="微软雅黑" panose="020B0503020204020204" pitchFamily="34" charset="-122"/>
              </a:rPr>
              <a:t>max(</a:t>
            </a:r>
            <a:r>
              <a:rPr lang="zh-CN" altLang="en-US" sz="1600" dirty="0">
                <a:latin typeface="微软雅黑" panose="020B0503020204020204" pitchFamily="34" charset="-122"/>
                <a:ea typeface="微软雅黑" panose="020B0503020204020204" pitchFamily="34" charset="-122"/>
              </a:rPr>
              <a:t>g,d)分别改写为</a:t>
            </a:r>
            <a:r>
              <a:rPr lang="en-US" altLang="zh-CN"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max&lt;</a:t>
            </a:r>
            <a:r>
              <a:rPr lang="zh-CN" altLang="en-US" sz="1600" dirty="0">
                <a:latin typeface="微软雅黑" panose="020B0503020204020204" pitchFamily="34" charset="-122"/>
                <a:ea typeface="微软雅黑" panose="020B0503020204020204" pitchFamily="34" charset="-122"/>
              </a:rPr>
              <a:t>int&gt;(i,c)  </a:t>
            </a:r>
            <a:endParaRPr lang="zh-CN" altLang="en-US" sz="1600" dirty="0">
              <a:latin typeface="微软雅黑" panose="020B0503020204020204" pitchFamily="34" charset="-122"/>
              <a:ea typeface="微软雅黑" panose="020B0503020204020204" pitchFamily="34" charset="-122"/>
            </a:endParaRP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max&lt;</a:t>
            </a:r>
            <a:r>
              <a:rPr lang="zh-CN" altLang="en-US" sz="1600" dirty="0">
                <a:latin typeface="微软雅黑" panose="020B0503020204020204" pitchFamily="34" charset="-122"/>
                <a:ea typeface="微软雅黑" panose="020B0503020204020204" pitchFamily="34" charset="-122"/>
              </a:rPr>
              <a:t>double&gt; (g,d)</a:t>
            </a:r>
            <a:endParaRPr lang="zh-CN" altLang="en-US" sz="1600" dirty="0">
              <a:latin typeface="微软雅黑" panose="020B0503020204020204" pitchFamily="34" charset="-122"/>
              <a:ea typeface="微软雅黑" panose="020B0503020204020204" pitchFamily="34" charset="-122"/>
            </a:endParaRPr>
          </a:p>
        </p:txBody>
      </p:sp>
      <p:sp>
        <p:nvSpPr>
          <p:cNvPr id="4" name="矩形 3"/>
          <p:cNvSpPr/>
          <p:nvPr/>
        </p:nvSpPr>
        <p:spPr>
          <a:xfrm>
            <a:off x="540000" y="3435750"/>
            <a:ext cx="7955520" cy="1021433"/>
          </a:xfrm>
          <a:prstGeom prst="rect">
            <a:avLst/>
          </a:prstGeom>
        </p:spPr>
        <p:txBody>
          <a:bodyPr wrap="square">
            <a:spAutoFit/>
          </a:bodyPr>
          <a:lstStyle/>
          <a:p>
            <a:pPr marL="274320" indent="-274320">
              <a:lnSpc>
                <a:spcPct val="130000"/>
              </a:lnSpc>
              <a:buClr>
                <a:schemeClr val="accent3"/>
              </a:buClr>
              <a:buFont typeface="Wingdings" panose="05000000000000000000" pitchFamily="2" charset="2"/>
              <a:buChar char="u"/>
              <a:defRPr/>
            </a:pPr>
            <a:r>
              <a:rPr lang="zh-CN" altLang="en-US" sz="1600" dirty="0">
                <a:latin typeface="微软雅黑" panose="020B0503020204020204" pitchFamily="34" charset="-122"/>
                <a:ea typeface="微软雅黑" panose="020B0503020204020204" pitchFamily="34" charset="-122"/>
              </a:rPr>
              <a:t>（3）</a:t>
            </a:r>
            <a:r>
              <a:rPr lang="zh-CN" altLang="en-US" sz="1600" dirty="0">
                <a:highlight>
                  <a:srgbClr val="FFFF00"/>
                </a:highlight>
                <a:latin typeface="微软雅黑" panose="020B0503020204020204" pitchFamily="34" charset="-122"/>
                <a:ea typeface="微软雅黑" panose="020B0503020204020204" pitchFamily="34" charset="-122"/>
              </a:rPr>
              <a:t>将函数模板中&lt;  &gt;的类型参数定义为两个类型参数分别为T1和T2</a:t>
            </a:r>
            <a:r>
              <a:rPr lang="zh-CN" altLang="en-US" sz="1600" dirty="0">
                <a:latin typeface="微软雅黑" panose="020B0503020204020204" pitchFamily="34" charset="-122"/>
                <a:ea typeface="微软雅黑" panose="020B0503020204020204" pitchFamily="34" charset="-122"/>
              </a:rPr>
              <a:t>，分别接受不同的数据类型。函数模板的返回类型参数为T1或T2</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74320" indent="-274320">
              <a:lnSpc>
                <a:spcPct val="130000"/>
              </a:lnSpc>
              <a:buClr>
                <a:schemeClr val="accent3"/>
              </a:buClr>
              <a:buFont typeface="Wingdings" panose="05000000000000000000" pitchFamily="2" charset="2"/>
              <a:buChar char="u"/>
              <a:defRPr/>
            </a:pP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）显式具体化模板函数。例如，我们通过重载模板函数实现比较字符串的大小</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228874" y="837850"/>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566931" y="627750"/>
            <a:ext cx="2780933" cy="533026"/>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666319" y="718882"/>
            <a:ext cx="2484669" cy="307340"/>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2000" dirty="0">
                <a:solidFill>
                  <a:schemeClr val="bg1"/>
                </a:solidFill>
              </a:rPr>
              <a:t>模板函数显式具体化</a:t>
            </a:r>
            <a:endParaRPr lang="zh-CN" altLang="en-US" sz="2000" dirty="0">
              <a:solidFill>
                <a:schemeClr val="bg1"/>
              </a:solidFill>
            </a:endParaRPr>
          </a:p>
        </p:txBody>
      </p:sp>
      <p:sp>
        <p:nvSpPr>
          <p:cNvPr id="18"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mn-lt"/>
                <a:ea typeface="+mn-ea"/>
                <a:cs typeface="+mn-cs"/>
                <a:sym typeface="+mn-ea"/>
              </a:rPr>
              <a:t>模板函数显式具体化</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Text Box 4"/>
          <p:cNvSpPr txBox="1">
            <a:spLocks noChangeArrowheads="1"/>
          </p:cNvSpPr>
          <p:nvPr/>
        </p:nvSpPr>
        <p:spPr bwMode="auto">
          <a:xfrm>
            <a:off x="900000" y="1137550"/>
            <a:ext cx="2997503"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eaLnBrk="0" hangingPunct="0">
              <a:defRPr sz="2400">
                <a:solidFill>
                  <a:schemeClr val="tx1"/>
                </a:solidFill>
                <a:latin typeface="Times New Roman" panose="02020603050405020304" charset="0"/>
                <a:ea typeface="宋体" panose="02010600030101010101" pitchFamily="2" charset="-122"/>
              </a:defRPr>
            </a:lvl1pPr>
            <a:lvl2pPr marL="742950" indent="-285750" eaLnBrk="0" hangingPunct="0">
              <a:defRPr sz="2400">
                <a:solidFill>
                  <a:schemeClr val="tx1"/>
                </a:solidFill>
                <a:latin typeface="Times New Roman" panose="02020603050405020304" charset="0"/>
                <a:ea typeface="宋体" panose="02010600030101010101" pitchFamily="2" charset="-122"/>
              </a:defRPr>
            </a:lvl2pPr>
            <a:lvl3pPr marL="1143000" indent="-228600" eaLnBrk="0" hangingPunct="0">
              <a:defRPr sz="2400">
                <a:solidFill>
                  <a:schemeClr val="tx1"/>
                </a:solidFill>
                <a:latin typeface="Times New Roman" panose="02020603050405020304" charset="0"/>
                <a:ea typeface="宋体" panose="02010600030101010101" pitchFamily="2" charset="-122"/>
              </a:defRPr>
            </a:lvl3pPr>
            <a:lvl4pPr marL="1600200" indent="-228600" eaLnBrk="0" hangingPunct="0">
              <a:defRPr sz="2400">
                <a:solidFill>
                  <a:schemeClr val="tx1"/>
                </a:solidFill>
                <a:latin typeface="Times New Roman" panose="02020603050405020304" charset="0"/>
                <a:ea typeface="宋体" panose="02010600030101010101" pitchFamily="2" charset="-122"/>
              </a:defRPr>
            </a:lvl4pPr>
            <a:lvl5pPr marL="2057400" indent="-228600" eaLnBrk="0" hangingPunct="0">
              <a:defRPr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pPr algn="just" eaLnBrk="1" hangingPunct="1">
              <a:spcBef>
                <a:spcPct val="50000"/>
              </a:spcBef>
            </a:pPr>
            <a:r>
              <a:rPr kumimoji="1" lang="en-US" altLang="zh-CN" sz="1600" dirty="0">
                <a:solidFill>
                  <a:srgbClr val="FF0000"/>
                </a:solidFill>
                <a:latin typeface="方正姚体" panose="02010601030101010101" pitchFamily="2" charset="-122"/>
                <a:ea typeface="方正姚体" panose="02010601030101010101" pitchFamily="2" charset="-122"/>
              </a:rPr>
              <a:t>①</a:t>
            </a:r>
            <a:r>
              <a:rPr kumimoji="1" lang="zh-CN" altLang="en-US" sz="1600" dirty="0">
                <a:solidFill>
                  <a:srgbClr val="FF0000"/>
                </a:solidFill>
                <a:latin typeface="方正姚体" panose="02010601030101010101" pitchFamily="2" charset="-122"/>
                <a:ea typeface="方正姚体" panose="02010601030101010101" pitchFamily="2" charset="-122"/>
              </a:rPr>
              <a:t>声明一个非模板函数的原型</a:t>
            </a:r>
            <a:r>
              <a:rPr kumimoji="1" lang="zh-CN" altLang="en-US" sz="1600" dirty="0">
                <a:latin typeface="方正姚体" panose="02010601030101010101" pitchFamily="2" charset="-122"/>
                <a:ea typeface="方正姚体" panose="02010601030101010101" pitchFamily="2" charset="-122"/>
              </a:rPr>
              <a:t>：</a:t>
            </a:r>
            <a:endParaRPr kumimoji="1" lang="zh-CN" altLang="en-US" sz="1600" dirty="0">
              <a:latin typeface="方正姚体" panose="02010601030101010101" pitchFamily="2" charset="-122"/>
              <a:ea typeface="方正姚体" panose="02010601030101010101" pitchFamily="2" charset="-122"/>
            </a:endParaRPr>
          </a:p>
        </p:txBody>
      </p:sp>
      <p:sp>
        <p:nvSpPr>
          <p:cNvPr id="10" name="Text Box 7"/>
          <p:cNvSpPr txBox="1">
            <a:spLocks noChangeArrowheads="1"/>
          </p:cNvSpPr>
          <p:nvPr/>
        </p:nvSpPr>
        <p:spPr bwMode="auto">
          <a:xfrm>
            <a:off x="1044000" y="1439276"/>
            <a:ext cx="5976000" cy="32008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marL="457200" indent="-457200" eaLnBrk="0" hangingPunct="0">
              <a:defRPr sz="2400">
                <a:solidFill>
                  <a:schemeClr val="tx1"/>
                </a:solidFill>
                <a:latin typeface="Times New Roman" panose="02020603050405020304" charset="0"/>
                <a:ea typeface="宋体" panose="02010600030101010101" pitchFamily="2" charset="-122"/>
              </a:defRPr>
            </a:lvl1pPr>
            <a:lvl2pPr marL="914400" indent="-457200" eaLnBrk="0" hangingPunct="0">
              <a:defRPr sz="2400">
                <a:solidFill>
                  <a:schemeClr val="tx1"/>
                </a:solidFill>
                <a:latin typeface="Times New Roman" panose="02020603050405020304" charset="0"/>
                <a:ea typeface="宋体" panose="02010600030101010101" pitchFamily="2" charset="-122"/>
              </a:defRPr>
            </a:lvl2pPr>
            <a:lvl3pPr marL="1371600" indent="-457200" eaLnBrk="0" hangingPunct="0">
              <a:defRPr sz="2400">
                <a:solidFill>
                  <a:schemeClr val="tx1"/>
                </a:solidFill>
                <a:latin typeface="Times New Roman" panose="02020603050405020304" charset="0"/>
                <a:ea typeface="宋体" panose="02010600030101010101" pitchFamily="2" charset="-122"/>
              </a:defRPr>
            </a:lvl3pPr>
            <a:lvl4pPr marL="1828800" indent="-457200" eaLnBrk="0" hangingPunct="0">
              <a:defRPr sz="2400">
                <a:solidFill>
                  <a:schemeClr val="tx1"/>
                </a:solidFill>
                <a:latin typeface="Times New Roman" panose="02020603050405020304" charset="0"/>
                <a:ea typeface="宋体" panose="02010600030101010101" pitchFamily="2" charset="-122"/>
              </a:defRPr>
            </a:lvl4pPr>
            <a:lvl5pPr marL="2286000" indent="-457200" eaLnBrk="0" hangingPunct="0">
              <a:defRPr sz="2400">
                <a:solidFill>
                  <a:schemeClr val="tx1"/>
                </a:solidFill>
                <a:latin typeface="Times New Roman" panose="02020603050405020304" charset="0"/>
                <a:ea typeface="宋体" panose="02010600030101010101" pitchFamily="2" charset="-122"/>
              </a:defRPr>
            </a:lvl5pPr>
            <a:lvl6pPr marL="2743200" indent="-4572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3200400" indent="-4572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657600" indent="-4572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4114800" indent="-4572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pPr marL="0" indent="0" eaLnBrk="1" hangingPunct="1"/>
            <a:r>
              <a:rPr kumimoji="1" lang="en-US" altLang="zh-CN" sz="1600" dirty="0" smtClean="0">
                <a:latin typeface="方正姚体" panose="02010601030101010101" pitchFamily="2" charset="-122"/>
                <a:ea typeface="方正姚体" panose="02010601030101010101" pitchFamily="2" charset="-122"/>
              </a:rPr>
              <a:t>template&lt;class </a:t>
            </a:r>
            <a:r>
              <a:rPr kumimoji="1" lang="en-US" altLang="zh-CN" sz="1600" dirty="0">
                <a:latin typeface="方正姚体" panose="02010601030101010101" pitchFamily="2" charset="-122"/>
                <a:ea typeface="方正姚体" panose="02010601030101010101" pitchFamily="2" charset="-122"/>
              </a:rPr>
              <a:t>T&gt;</a:t>
            </a:r>
            <a:endParaRPr kumimoji="1" lang="en-US" altLang="zh-CN" sz="1600" dirty="0">
              <a:latin typeface="方正姚体" panose="02010601030101010101" pitchFamily="2" charset="-122"/>
              <a:ea typeface="方正姚体" panose="02010601030101010101" pitchFamily="2" charset="-122"/>
            </a:endParaRPr>
          </a:p>
          <a:p>
            <a:pPr marL="0" indent="0" eaLnBrk="1" hangingPunct="1"/>
            <a:r>
              <a:rPr kumimoji="1" lang="en-US" altLang="zh-CN" sz="1600" dirty="0">
                <a:latin typeface="方正姚体" panose="02010601030101010101" pitchFamily="2" charset="-122"/>
                <a:ea typeface="方正姚体" panose="02010601030101010101" pitchFamily="2" charset="-122"/>
              </a:rPr>
              <a:t>T max(T x, T y)</a:t>
            </a:r>
            <a:endParaRPr kumimoji="1" lang="en-US" altLang="zh-CN" sz="1600" dirty="0">
              <a:latin typeface="方正姚体" panose="02010601030101010101" pitchFamily="2" charset="-122"/>
              <a:ea typeface="方正姚体" panose="02010601030101010101" pitchFamily="2" charset="-122"/>
            </a:endParaRPr>
          </a:p>
          <a:p>
            <a:pPr marL="0" indent="0" eaLnBrk="1" hangingPunct="1"/>
            <a:r>
              <a:rPr kumimoji="1" lang="en-US" altLang="zh-CN" sz="1600" dirty="0">
                <a:latin typeface="方正姚体" panose="02010601030101010101" pitchFamily="2" charset="-122"/>
                <a:ea typeface="方正姚体" panose="02010601030101010101" pitchFamily="2" charset="-122"/>
              </a:rPr>
              <a:t>{</a:t>
            </a:r>
            <a:endParaRPr kumimoji="1" lang="en-US" altLang="zh-CN" sz="1600" dirty="0">
              <a:latin typeface="方正姚体" panose="02010601030101010101" pitchFamily="2" charset="-122"/>
              <a:ea typeface="方正姚体" panose="02010601030101010101" pitchFamily="2" charset="-122"/>
            </a:endParaRPr>
          </a:p>
          <a:p>
            <a:pPr marL="0" indent="0" eaLnBrk="1" hangingPunct="1"/>
            <a:r>
              <a:rPr kumimoji="1" lang="en-US" altLang="zh-CN" sz="1600" dirty="0">
                <a:latin typeface="方正姚体" panose="02010601030101010101" pitchFamily="2" charset="-122"/>
                <a:ea typeface="方正姚体" panose="02010601030101010101" pitchFamily="2" charset="-122"/>
              </a:rPr>
              <a:t>	return (x&gt;y)?</a:t>
            </a:r>
            <a:r>
              <a:rPr kumimoji="1" lang="en-US" altLang="zh-CN" sz="1600" dirty="0" err="1">
                <a:latin typeface="方正姚体" panose="02010601030101010101" pitchFamily="2" charset="-122"/>
                <a:ea typeface="方正姚体" panose="02010601030101010101" pitchFamily="2" charset="-122"/>
              </a:rPr>
              <a:t>x:y</a:t>
            </a:r>
            <a:r>
              <a:rPr kumimoji="1" lang="en-US" altLang="zh-CN" sz="1600" dirty="0">
                <a:latin typeface="方正姚体" panose="02010601030101010101" pitchFamily="2" charset="-122"/>
                <a:ea typeface="方正姚体" panose="02010601030101010101" pitchFamily="2" charset="-122"/>
              </a:rPr>
              <a:t>;</a:t>
            </a:r>
            <a:endParaRPr kumimoji="1" lang="en-US" altLang="zh-CN" sz="1600" dirty="0">
              <a:latin typeface="方正姚体" panose="02010601030101010101" pitchFamily="2" charset="-122"/>
              <a:ea typeface="方正姚体" panose="02010601030101010101" pitchFamily="2" charset="-122"/>
            </a:endParaRPr>
          </a:p>
          <a:p>
            <a:pPr marL="0" indent="0" eaLnBrk="1" hangingPunct="1"/>
            <a:r>
              <a:rPr kumimoji="1" lang="en-US" altLang="zh-CN" sz="1600" dirty="0">
                <a:latin typeface="方正姚体" panose="02010601030101010101" pitchFamily="2" charset="-122"/>
                <a:ea typeface="方正姚体" panose="02010601030101010101" pitchFamily="2" charset="-122"/>
              </a:rPr>
              <a:t>}</a:t>
            </a:r>
            <a:endParaRPr kumimoji="1" lang="en-US" altLang="zh-CN" sz="1600" dirty="0">
              <a:latin typeface="方正姚体" panose="02010601030101010101" pitchFamily="2" charset="-122"/>
              <a:ea typeface="方正姚体" panose="02010601030101010101" pitchFamily="2" charset="-122"/>
            </a:endParaRPr>
          </a:p>
          <a:p>
            <a:pPr marL="0" indent="0" eaLnBrk="1" hangingPunct="1"/>
            <a:r>
              <a:rPr kumimoji="1" lang="en-US" altLang="zh-CN" sz="1600" dirty="0" err="1">
                <a:latin typeface="方正姚体" panose="02010601030101010101" pitchFamily="2" charset="-122"/>
                <a:ea typeface="方正姚体" panose="02010601030101010101" pitchFamily="2" charset="-122"/>
              </a:rPr>
              <a:t>int</a:t>
            </a:r>
            <a:r>
              <a:rPr kumimoji="1" lang="en-US" altLang="zh-CN" sz="1600" dirty="0">
                <a:latin typeface="方正姚体" panose="02010601030101010101" pitchFamily="2" charset="-122"/>
                <a:ea typeface="方正姚体" panose="02010601030101010101" pitchFamily="2" charset="-122"/>
              </a:rPr>
              <a:t> max(</a:t>
            </a:r>
            <a:r>
              <a:rPr kumimoji="1" lang="en-US" altLang="zh-CN" sz="1600" dirty="0" err="1">
                <a:latin typeface="方正姚体" panose="02010601030101010101" pitchFamily="2" charset="-122"/>
                <a:ea typeface="方正姚体" panose="02010601030101010101" pitchFamily="2" charset="-122"/>
              </a:rPr>
              <a:t>int</a:t>
            </a:r>
            <a:r>
              <a:rPr kumimoji="1" lang="en-US" altLang="zh-CN" sz="1600" dirty="0">
                <a:latin typeface="方正姚体" panose="02010601030101010101" pitchFamily="2" charset="-122"/>
                <a:ea typeface="方正姚体" panose="02010601030101010101" pitchFamily="2" charset="-122"/>
              </a:rPr>
              <a:t>, </a:t>
            </a:r>
            <a:r>
              <a:rPr kumimoji="1" lang="en-US" altLang="zh-CN" sz="1600" dirty="0" err="1">
                <a:latin typeface="方正姚体" panose="02010601030101010101" pitchFamily="2" charset="-122"/>
                <a:ea typeface="方正姚体" panose="02010601030101010101" pitchFamily="2" charset="-122"/>
              </a:rPr>
              <a:t>int</a:t>
            </a:r>
            <a:r>
              <a:rPr kumimoji="1" lang="en-US" altLang="zh-CN" sz="1600" dirty="0">
                <a:latin typeface="方正姚体" panose="02010601030101010101" pitchFamily="2" charset="-122"/>
                <a:ea typeface="方正姚体" panose="02010601030101010101" pitchFamily="2" charset="-122"/>
              </a:rPr>
              <a:t>)</a:t>
            </a:r>
            <a:r>
              <a:rPr kumimoji="1" lang="zh-CN" altLang="en-US" sz="1600" dirty="0">
                <a:latin typeface="方正姚体" panose="02010601030101010101" pitchFamily="2" charset="-122"/>
                <a:ea typeface="方正姚体" panose="02010601030101010101" pitchFamily="2" charset="-122"/>
              </a:rPr>
              <a:t>；</a:t>
            </a:r>
            <a:r>
              <a:rPr kumimoji="1" lang="en-US" altLang="zh-CN" sz="1600" dirty="0">
                <a:latin typeface="方正姚体" panose="02010601030101010101" pitchFamily="2" charset="-122"/>
                <a:ea typeface="方正姚体" panose="02010601030101010101" pitchFamily="2" charset="-122"/>
              </a:rPr>
              <a:t>//</a:t>
            </a:r>
            <a:r>
              <a:rPr kumimoji="1" lang="zh-CN" altLang="en-US" sz="1600" dirty="0">
                <a:latin typeface="方正姚体" panose="02010601030101010101" pitchFamily="2" charset="-122"/>
                <a:ea typeface="方正姚体" panose="02010601030101010101" pitchFamily="2" charset="-122"/>
              </a:rPr>
              <a:t>只声明一个非模板函数的原型</a:t>
            </a:r>
            <a:endParaRPr kumimoji="1" lang="zh-CN" altLang="en-US" sz="1600" dirty="0">
              <a:latin typeface="方正姚体" panose="02010601030101010101" pitchFamily="2" charset="-122"/>
              <a:ea typeface="方正姚体" panose="02010601030101010101" pitchFamily="2" charset="-122"/>
            </a:endParaRPr>
          </a:p>
          <a:p>
            <a:pPr marL="0" indent="0" eaLnBrk="1" hangingPunct="1"/>
            <a:r>
              <a:rPr kumimoji="1" lang="en-US" altLang="zh-CN" sz="1600" dirty="0">
                <a:latin typeface="方正姚体" panose="02010601030101010101" pitchFamily="2" charset="-122"/>
                <a:ea typeface="方正姚体" panose="02010601030101010101" pitchFamily="2" charset="-122"/>
              </a:rPr>
              <a:t>void </a:t>
            </a:r>
            <a:r>
              <a:rPr kumimoji="1" lang="en-US" altLang="zh-CN" sz="1600" dirty="0" err="1">
                <a:latin typeface="方正姚体" panose="02010601030101010101" pitchFamily="2" charset="-122"/>
                <a:ea typeface="方正姚体" panose="02010601030101010101" pitchFamily="2" charset="-122"/>
              </a:rPr>
              <a:t>func</a:t>
            </a:r>
            <a:r>
              <a:rPr kumimoji="1" lang="en-US" altLang="zh-CN" sz="1600" dirty="0">
                <a:latin typeface="方正姚体" panose="02010601030101010101" pitchFamily="2" charset="-122"/>
                <a:ea typeface="方正姚体" panose="02010601030101010101" pitchFamily="2" charset="-122"/>
              </a:rPr>
              <a:t>(</a:t>
            </a:r>
            <a:r>
              <a:rPr kumimoji="1" lang="en-US" altLang="zh-CN" sz="1600" dirty="0" err="1">
                <a:latin typeface="方正姚体" panose="02010601030101010101" pitchFamily="2" charset="-122"/>
                <a:ea typeface="方正姚体" panose="02010601030101010101" pitchFamily="2" charset="-122"/>
              </a:rPr>
              <a:t>int</a:t>
            </a:r>
            <a:r>
              <a:rPr kumimoji="1" lang="en-US" altLang="zh-CN" sz="1600" dirty="0">
                <a:latin typeface="方正姚体" panose="02010601030101010101" pitchFamily="2" charset="-122"/>
                <a:ea typeface="方正姚体" panose="02010601030101010101" pitchFamily="2" charset="-122"/>
              </a:rPr>
              <a:t> </a:t>
            </a:r>
            <a:r>
              <a:rPr kumimoji="1" lang="en-US" altLang="zh-CN" sz="1600" dirty="0" err="1">
                <a:latin typeface="方正姚体" panose="02010601030101010101" pitchFamily="2" charset="-122"/>
                <a:ea typeface="方正姚体" panose="02010601030101010101" pitchFamily="2" charset="-122"/>
              </a:rPr>
              <a:t>i,char</a:t>
            </a:r>
            <a:r>
              <a:rPr kumimoji="1" lang="en-US" altLang="zh-CN" sz="1600" dirty="0">
                <a:latin typeface="方正姚体" panose="02010601030101010101" pitchFamily="2" charset="-122"/>
                <a:ea typeface="方正姚体" panose="02010601030101010101" pitchFamily="2" charset="-122"/>
              </a:rPr>
              <a:t> c)</a:t>
            </a:r>
            <a:endParaRPr kumimoji="1" lang="en-US" altLang="zh-CN" sz="1600" dirty="0">
              <a:latin typeface="方正姚体" panose="02010601030101010101" pitchFamily="2" charset="-122"/>
              <a:ea typeface="方正姚体" panose="02010601030101010101" pitchFamily="2" charset="-122"/>
            </a:endParaRPr>
          </a:p>
          <a:p>
            <a:pPr marL="0" indent="0" eaLnBrk="1" hangingPunct="1"/>
            <a:r>
              <a:rPr kumimoji="1" lang="en-US" altLang="zh-CN" sz="1600" dirty="0">
                <a:latin typeface="方正姚体" panose="02010601030101010101" pitchFamily="2" charset="-122"/>
                <a:ea typeface="方正姚体" panose="02010601030101010101" pitchFamily="2" charset="-122"/>
              </a:rPr>
              <a:t>{</a:t>
            </a:r>
            <a:endParaRPr kumimoji="1" lang="en-US" altLang="zh-CN" sz="1600" dirty="0">
              <a:latin typeface="方正姚体" panose="02010601030101010101" pitchFamily="2" charset="-122"/>
              <a:ea typeface="方正姚体" panose="02010601030101010101" pitchFamily="2" charset="-122"/>
            </a:endParaRPr>
          </a:p>
          <a:p>
            <a:pPr marL="0" indent="0" eaLnBrk="1" hangingPunct="1"/>
            <a:r>
              <a:rPr kumimoji="1" lang="en-US" altLang="zh-CN" sz="1600" dirty="0">
                <a:latin typeface="方正姚体" panose="02010601030101010101" pitchFamily="2" charset="-122"/>
                <a:ea typeface="方正姚体" panose="02010601030101010101" pitchFamily="2" charset="-122"/>
              </a:rPr>
              <a:t>    max(</a:t>
            </a:r>
            <a:r>
              <a:rPr kumimoji="1" lang="en-US" altLang="zh-CN" sz="1600" dirty="0" err="1">
                <a:latin typeface="方正姚体" panose="02010601030101010101" pitchFamily="2" charset="-122"/>
                <a:ea typeface="方正姚体" panose="02010601030101010101" pitchFamily="2" charset="-122"/>
              </a:rPr>
              <a:t>i</a:t>
            </a:r>
            <a:r>
              <a:rPr kumimoji="1" lang="en-US" altLang="zh-CN" sz="1600" dirty="0">
                <a:latin typeface="方正姚体" panose="02010601030101010101" pitchFamily="2" charset="-122"/>
                <a:ea typeface="方正姚体" panose="02010601030101010101" pitchFamily="2" charset="-122"/>
              </a:rPr>
              <a:t>, </a:t>
            </a:r>
            <a:r>
              <a:rPr kumimoji="1" lang="en-US" altLang="zh-CN" sz="1600" dirty="0" err="1">
                <a:latin typeface="方正姚体" panose="02010601030101010101" pitchFamily="2" charset="-122"/>
                <a:ea typeface="方正姚体" panose="02010601030101010101" pitchFamily="2" charset="-122"/>
              </a:rPr>
              <a:t>i</a:t>
            </a:r>
            <a:r>
              <a:rPr kumimoji="1" lang="en-US" altLang="zh-CN" sz="1600" dirty="0">
                <a:latin typeface="方正姚体" panose="02010601030101010101" pitchFamily="2" charset="-122"/>
                <a:ea typeface="方正姚体" panose="02010601030101010101" pitchFamily="2" charset="-122"/>
              </a:rPr>
              <a:t>);    //</a:t>
            </a:r>
            <a:r>
              <a:rPr kumimoji="1" lang="zh-CN" altLang="en-US" sz="1600" dirty="0">
                <a:latin typeface="方正姚体" panose="02010601030101010101" pitchFamily="2" charset="-122"/>
                <a:ea typeface="方正姚体" panose="02010601030101010101" pitchFamily="2" charset="-122"/>
              </a:rPr>
              <a:t>正确 </a:t>
            </a:r>
            <a:r>
              <a:rPr kumimoji="1" lang="en-US" altLang="zh-CN" sz="1600" dirty="0">
                <a:latin typeface="方正姚体" panose="02010601030101010101" pitchFamily="2" charset="-122"/>
                <a:ea typeface="方正姚体" panose="02010601030101010101" pitchFamily="2" charset="-122"/>
              </a:rPr>
              <a:t>,</a:t>
            </a:r>
            <a:r>
              <a:rPr kumimoji="1" lang="zh-CN" altLang="en-US" sz="1600" dirty="0">
                <a:latin typeface="方正姚体" panose="02010601030101010101" pitchFamily="2" charset="-122"/>
                <a:ea typeface="方正姚体" panose="02010601030101010101" pitchFamily="2" charset="-122"/>
              </a:rPr>
              <a:t>调用</a:t>
            </a:r>
            <a:r>
              <a:rPr kumimoji="1" lang="en-US" altLang="zh-CN" sz="1600" dirty="0">
                <a:latin typeface="方正姚体" panose="02010601030101010101" pitchFamily="2" charset="-122"/>
                <a:ea typeface="方正姚体" panose="02010601030101010101" pitchFamily="2" charset="-122"/>
              </a:rPr>
              <a:t>max(</a:t>
            </a:r>
            <a:r>
              <a:rPr kumimoji="1" lang="en-US" altLang="zh-CN" sz="1600" dirty="0" err="1">
                <a:latin typeface="方正姚体" panose="02010601030101010101" pitchFamily="2" charset="-122"/>
                <a:ea typeface="方正姚体" panose="02010601030101010101" pitchFamily="2" charset="-122"/>
              </a:rPr>
              <a:t>int,int</a:t>
            </a:r>
            <a:r>
              <a:rPr kumimoji="1" lang="en-US" altLang="zh-CN" sz="1600" dirty="0">
                <a:latin typeface="方正姚体" panose="02010601030101010101" pitchFamily="2" charset="-122"/>
                <a:ea typeface="方正姚体" panose="02010601030101010101" pitchFamily="2" charset="-122"/>
              </a:rPr>
              <a:t>)</a:t>
            </a:r>
            <a:endParaRPr kumimoji="1" lang="en-US" altLang="zh-CN" sz="1600" dirty="0">
              <a:latin typeface="方正姚体" panose="02010601030101010101" pitchFamily="2" charset="-122"/>
              <a:ea typeface="方正姚体" panose="02010601030101010101" pitchFamily="2" charset="-122"/>
            </a:endParaRPr>
          </a:p>
          <a:p>
            <a:pPr marL="0" indent="0" eaLnBrk="1" hangingPunct="1"/>
            <a:r>
              <a:rPr kumimoji="1" lang="en-US" altLang="zh-CN" sz="1600" dirty="0">
                <a:latin typeface="方正姚体" panose="02010601030101010101" pitchFamily="2" charset="-122"/>
                <a:ea typeface="方正姚体" panose="02010601030101010101" pitchFamily="2" charset="-122"/>
              </a:rPr>
              <a:t>    max(c, c);  //</a:t>
            </a:r>
            <a:r>
              <a:rPr kumimoji="1" lang="zh-CN" altLang="en-US" sz="1600" dirty="0">
                <a:latin typeface="方正姚体" panose="02010601030101010101" pitchFamily="2" charset="-122"/>
                <a:ea typeface="方正姚体" panose="02010601030101010101" pitchFamily="2" charset="-122"/>
              </a:rPr>
              <a:t>正确 </a:t>
            </a:r>
            <a:r>
              <a:rPr kumimoji="1" lang="en-US" altLang="zh-CN" sz="1600" dirty="0">
                <a:latin typeface="方正姚体" panose="02010601030101010101" pitchFamily="2" charset="-122"/>
                <a:ea typeface="方正姚体" panose="02010601030101010101" pitchFamily="2" charset="-122"/>
              </a:rPr>
              <a:t>,</a:t>
            </a:r>
            <a:r>
              <a:rPr kumimoji="1" lang="zh-CN" altLang="en-US" sz="1600" dirty="0">
                <a:latin typeface="方正姚体" panose="02010601030101010101" pitchFamily="2" charset="-122"/>
                <a:ea typeface="方正姚体" panose="02010601030101010101" pitchFamily="2" charset="-122"/>
              </a:rPr>
              <a:t>调用</a:t>
            </a:r>
            <a:r>
              <a:rPr kumimoji="1" lang="en-US" altLang="zh-CN" sz="1600" dirty="0">
                <a:latin typeface="方正姚体" panose="02010601030101010101" pitchFamily="2" charset="-122"/>
                <a:ea typeface="方正姚体" panose="02010601030101010101" pitchFamily="2" charset="-122"/>
              </a:rPr>
              <a:t>max(</a:t>
            </a:r>
            <a:r>
              <a:rPr kumimoji="1" lang="en-US" altLang="zh-CN" sz="1600" dirty="0" err="1">
                <a:latin typeface="方正姚体" panose="02010601030101010101" pitchFamily="2" charset="-122"/>
                <a:ea typeface="方正姚体" panose="02010601030101010101" pitchFamily="2" charset="-122"/>
              </a:rPr>
              <a:t>char,char</a:t>
            </a:r>
            <a:r>
              <a:rPr kumimoji="1" lang="en-US" altLang="zh-CN" sz="1600" dirty="0">
                <a:latin typeface="方正姚体" panose="02010601030101010101" pitchFamily="2" charset="-122"/>
                <a:ea typeface="方正姚体" panose="02010601030101010101" pitchFamily="2" charset="-122"/>
              </a:rPr>
              <a:t>)</a:t>
            </a:r>
            <a:endParaRPr kumimoji="1" lang="en-US" altLang="zh-CN" sz="1600" dirty="0">
              <a:latin typeface="方正姚体" panose="02010601030101010101" pitchFamily="2" charset="-122"/>
              <a:ea typeface="方正姚体" panose="02010601030101010101" pitchFamily="2" charset="-122"/>
            </a:endParaRPr>
          </a:p>
          <a:p>
            <a:pPr marL="0" indent="0" eaLnBrk="1" hangingPunct="1"/>
            <a:r>
              <a:rPr kumimoji="1" lang="en-US" altLang="zh-CN" sz="1600" dirty="0">
                <a:latin typeface="方正姚体" panose="02010601030101010101" pitchFamily="2" charset="-122"/>
                <a:ea typeface="方正姚体" panose="02010601030101010101" pitchFamily="2" charset="-122"/>
              </a:rPr>
              <a:t>    max(</a:t>
            </a:r>
            <a:r>
              <a:rPr kumimoji="1" lang="en-US" altLang="zh-CN" sz="1600" dirty="0" err="1">
                <a:latin typeface="方正姚体" panose="02010601030101010101" pitchFamily="2" charset="-122"/>
                <a:ea typeface="方正姚体" panose="02010601030101010101" pitchFamily="2" charset="-122"/>
              </a:rPr>
              <a:t>i</a:t>
            </a:r>
            <a:r>
              <a:rPr kumimoji="1" lang="en-US" altLang="zh-CN" sz="1600" dirty="0">
                <a:latin typeface="方正姚体" panose="02010601030101010101" pitchFamily="2" charset="-122"/>
                <a:ea typeface="方正姚体" panose="02010601030101010101" pitchFamily="2" charset="-122"/>
              </a:rPr>
              <a:t>, c);   //</a:t>
            </a:r>
            <a:r>
              <a:rPr kumimoji="1" lang="zh-CN" altLang="en-US" sz="1600" dirty="0">
                <a:latin typeface="方正姚体" panose="02010601030101010101" pitchFamily="2" charset="-122"/>
                <a:ea typeface="方正姚体" panose="02010601030101010101" pitchFamily="2" charset="-122"/>
              </a:rPr>
              <a:t>正确 </a:t>
            </a:r>
            <a:r>
              <a:rPr kumimoji="1" lang="en-US" altLang="zh-CN" sz="1600" dirty="0">
                <a:latin typeface="方正姚体" panose="02010601030101010101" pitchFamily="2" charset="-122"/>
                <a:ea typeface="方正姚体" panose="02010601030101010101" pitchFamily="2" charset="-122"/>
              </a:rPr>
              <a:t>,</a:t>
            </a:r>
            <a:r>
              <a:rPr kumimoji="1" lang="zh-CN" altLang="en-US" sz="1600" dirty="0">
                <a:latin typeface="方正姚体" panose="02010601030101010101" pitchFamily="2" charset="-122"/>
                <a:ea typeface="方正姚体" panose="02010601030101010101" pitchFamily="2" charset="-122"/>
              </a:rPr>
              <a:t>调用 </a:t>
            </a:r>
            <a:r>
              <a:rPr kumimoji="1" lang="en-US" altLang="zh-CN" sz="1600" dirty="0">
                <a:latin typeface="方正姚体" panose="02010601030101010101" pitchFamily="2" charset="-122"/>
                <a:ea typeface="方正姚体" panose="02010601030101010101" pitchFamily="2" charset="-122"/>
              </a:rPr>
              <a:t>max(</a:t>
            </a:r>
            <a:r>
              <a:rPr kumimoji="1" lang="en-US" altLang="zh-CN" sz="1600" dirty="0" err="1">
                <a:latin typeface="方正姚体" panose="02010601030101010101" pitchFamily="2" charset="-122"/>
                <a:ea typeface="方正姚体" panose="02010601030101010101" pitchFamily="2" charset="-122"/>
              </a:rPr>
              <a:t>int,int</a:t>
            </a:r>
            <a:r>
              <a:rPr kumimoji="1" lang="en-US" altLang="zh-CN" sz="1600" dirty="0">
                <a:latin typeface="方正姚体" panose="02010601030101010101" pitchFamily="2" charset="-122"/>
                <a:ea typeface="方正姚体" panose="02010601030101010101" pitchFamily="2" charset="-122"/>
              </a:rPr>
              <a:t>),</a:t>
            </a:r>
            <a:r>
              <a:rPr kumimoji="1" lang="zh-CN" altLang="en-US" sz="1600" dirty="0">
                <a:highlight>
                  <a:srgbClr val="FFFF00"/>
                </a:highlight>
                <a:latin typeface="方正姚体" panose="02010601030101010101" pitchFamily="2" charset="-122"/>
                <a:ea typeface="方正姚体" panose="02010601030101010101" pitchFamily="2" charset="-122"/>
              </a:rPr>
              <a:t>使用隐式类型转换</a:t>
            </a:r>
            <a:endParaRPr kumimoji="1" lang="zh-CN" altLang="en-US" sz="1600" dirty="0">
              <a:highlight>
                <a:srgbClr val="FFFF00"/>
              </a:highlight>
              <a:latin typeface="方正姚体" panose="02010601030101010101" pitchFamily="2" charset="-122"/>
              <a:ea typeface="方正姚体" panose="02010601030101010101" pitchFamily="2" charset="-122"/>
            </a:endParaRPr>
          </a:p>
          <a:p>
            <a:pPr marL="0" indent="0" eaLnBrk="1" hangingPunct="1"/>
            <a:r>
              <a:rPr kumimoji="1" lang="zh-CN" altLang="en-US" sz="1600" dirty="0">
                <a:latin typeface="方正姚体" panose="02010601030101010101" pitchFamily="2" charset="-122"/>
                <a:ea typeface="方正姚体" panose="02010601030101010101" pitchFamily="2" charset="-122"/>
              </a:rPr>
              <a:t>    </a:t>
            </a:r>
            <a:r>
              <a:rPr kumimoji="1" lang="en-US" altLang="zh-CN" sz="1600" dirty="0">
                <a:latin typeface="方正姚体" panose="02010601030101010101" pitchFamily="2" charset="-122"/>
                <a:ea typeface="方正姚体" panose="02010601030101010101" pitchFamily="2" charset="-122"/>
              </a:rPr>
              <a:t>max(c, </a:t>
            </a:r>
            <a:r>
              <a:rPr kumimoji="1" lang="en-US" altLang="zh-CN" sz="1600" dirty="0" err="1">
                <a:latin typeface="方正姚体" panose="02010601030101010101" pitchFamily="2" charset="-122"/>
                <a:ea typeface="方正姚体" panose="02010601030101010101" pitchFamily="2" charset="-122"/>
              </a:rPr>
              <a:t>i</a:t>
            </a:r>
            <a:r>
              <a:rPr kumimoji="1" lang="en-US" altLang="zh-CN" sz="1600" dirty="0">
                <a:latin typeface="方正姚体" panose="02010601030101010101" pitchFamily="2" charset="-122"/>
                <a:ea typeface="方正姚体" panose="02010601030101010101" pitchFamily="2" charset="-122"/>
              </a:rPr>
              <a:t>);   //</a:t>
            </a:r>
            <a:r>
              <a:rPr kumimoji="1" lang="zh-CN" altLang="en-US" sz="1600" dirty="0">
                <a:latin typeface="方正姚体" panose="02010601030101010101" pitchFamily="2" charset="-122"/>
                <a:ea typeface="方正姚体" panose="02010601030101010101" pitchFamily="2" charset="-122"/>
              </a:rPr>
              <a:t>正确 </a:t>
            </a:r>
            <a:r>
              <a:rPr kumimoji="1" lang="en-US" altLang="zh-CN" sz="1600" dirty="0">
                <a:latin typeface="方正姚体" panose="02010601030101010101" pitchFamily="2" charset="-122"/>
                <a:ea typeface="方正姚体" panose="02010601030101010101" pitchFamily="2" charset="-122"/>
              </a:rPr>
              <a:t>,</a:t>
            </a:r>
            <a:r>
              <a:rPr kumimoji="1" lang="zh-CN" altLang="en-US" sz="1600" dirty="0">
                <a:latin typeface="方正姚体" panose="02010601030101010101" pitchFamily="2" charset="-122"/>
                <a:ea typeface="方正姚体" panose="02010601030101010101" pitchFamily="2" charset="-122"/>
              </a:rPr>
              <a:t>调用</a:t>
            </a:r>
            <a:r>
              <a:rPr kumimoji="1" lang="en-US" altLang="zh-CN" sz="1600" dirty="0">
                <a:latin typeface="方正姚体" panose="02010601030101010101" pitchFamily="2" charset="-122"/>
                <a:ea typeface="方正姚体" panose="02010601030101010101" pitchFamily="2" charset="-122"/>
              </a:rPr>
              <a:t>max(</a:t>
            </a:r>
            <a:r>
              <a:rPr kumimoji="1" lang="en-US" altLang="zh-CN" sz="1600" dirty="0" err="1">
                <a:latin typeface="方正姚体" panose="02010601030101010101" pitchFamily="2" charset="-122"/>
                <a:ea typeface="方正姚体" panose="02010601030101010101" pitchFamily="2" charset="-122"/>
              </a:rPr>
              <a:t>int,int</a:t>
            </a:r>
            <a:r>
              <a:rPr kumimoji="1" lang="en-US" altLang="zh-CN" sz="1600" dirty="0">
                <a:latin typeface="方正姚体" panose="02010601030101010101" pitchFamily="2" charset="-122"/>
                <a:ea typeface="方正姚体" panose="02010601030101010101" pitchFamily="2" charset="-122"/>
              </a:rPr>
              <a:t>),</a:t>
            </a:r>
            <a:r>
              <a:rPr kumimoji="1" lang="zh-CN" altLang="en-US" sz="1600" dirty="0">
                <a:latin typeface="方正姚体" panose="02010601030101010101" pitchFamily="2" charset="-122"/>
                <a:ea typeface="方正姚体" panose="02010601030101010101" pitchFamily="2" charset="-122"/>
              </a:rPr>
              <a:t>使用隐式类型转换</a:t>
            </a:r>
            <a:endParaRPr kumimoji="1" lang="zh-CN" altLang="en-US" sz="1600" dirty="0">
              <a:latin typeface="方正姚体" panose="02010601030101010101" pitchFamily="2" charset="-122"/>
              <a:ea typeface="方正姚体" panose="02010601030101010101" pitchFamily="2" charset="-122"/>
            </a:endParaRPr>
          </a:p>
          <a:p>
            <a:pPr marL="0" indent="0" eaLnBrk="1" hangingPunct="1"/>
            <a:r>
              <a:rPr kumimoji="1" lang="en-US" altLang="zh-CN" sz="1600" dirty="0">
                <a:latin typeface="方正姚体" panose="02010601030101010101" pitchFamily="2" charset="-122"/>
                <a:ea typeface="方正姚体" panose="02010601030101010101" pitchFamily="2" charset="-122"/>
              </a:rPr>
              <a:t>}</a:t>
            </a:r>
            <a:endParaRPr kumimoji="1" lang="en-US" altLang="zh-CN" sz="1600" dirty="0">
              <a:latin typeface="方正姚体" panose="02010601030101010101" pitchFamily="2" charset="-122"/>
              <a:ea typeface="方正姚体" panose="0201060103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0.70"/>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1000" fill="hold"/>
                                        <p:tgtEl>
                                          <p:spTgt spid="10"/>
                                        </p:tgtEl>
                                        <p:attrNameLst>
                                          <p:attrName>ppt_w</p:attrName>
                                        </p:attrNameLst>
                                      </p:cBhvr>
                                      <p:tavLst>
                                        <p:tav tm="0">
                                          <p:val>
                                            <p:strVal val="#ppt_w*0.70"/>
                                          </p:val>
                                        </p:tav>
                                        <p:tav tm="100000">
                                          <p:val>
                                            <p:strVal val="#ppt_w"/>
                                          </p:val>
                                        </p:tav>
                                      </p:tavLst>
                                    </p:anim>
                                    <p:anim calcmode="lin" valueType="num">
                                      <p:cBhvr>
                                        <p:cTn id="15" dur="1000" fill="hold"/>
                                        <p:tgtEl>
                                          <p:spTgt spid="10"/>
                                        </p:tgtEl>
                                        <p:attrNameLst>
                                          <p:attrName>ppt_h</p:attrName>
                                        </p:attrNameLst>
                                      </p:cBhvr>
                                      <p:tavLst>
                                        <p:tav tm="0">
                                          <p:val>
                                            <p:strVal val="#ppt_h"/>
                                          </p:val>
                                        </p:tav>
                                        <p:tav tm="100000">
                                          <p:val>
                                            <p:strVal val="#ppt_h"/>
                                          </p:val>
                                        </p:tav>
                                      </p:tavLst>
                                    </p:anim>
                                    <p:animEffect transition="in" filter="fade">
                                      <p:cBhvr>
                                        <p:cTn id="1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228874" y="837850"/>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566931" y="627750"/>
            <a:ext cx="2780933" cy="533026"/>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666319" y="718882"/>
            <a:ext cx="2484669" cy="307340"/>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2000" dirty="0">
                <a:solidFill>
                  <a:schemeClr val="bg1"/>
                </a:solidFill>
              </a:rPr>
              <a:t>模板函数显式具体化</a:t>
            </a:r>
            <a:endParaRPr lang="zh-CN" altLang="en-US" sz="2000" dirty="0">
              <a:solidFill>
                <a:schemeClr val="bg1"/>
              </a:solidFill>
            </a:endParaRPr>
          </a:p>
        </p:txBody>
      </p:sp>
      <p:sp>
        <p:nvSpPr>
          <p:cNvPr id="18"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mn-lt"/>
                <a:ea typeface="+mn-ea"/>
                <a:cs typeface="+mn-cs"/>
                <a:sym typeface="+mn-ea"/>
              </a:rPr>
              <a:t>模板函数显式具体化</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Text Box 7"/>
          <p:cNvSpPr txBox="1">
            <a:spLocks noChangeArrowheads="1"/>
          </p:cNvSpPr>
          <p:nvPr/>
        </p:nvSpPr>
        <p:spPr bwMode="auto">
          <a:xfrm>
            <a:off x="828000" y="1199260"/>
            <a:ext cx="4125604"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eaLnBrk="0" hangingPunct="0">
              <a:defRPr sz="2400">
                <a:solidFill>
                  <a:schemeClr val="tx1"/>
                </a:solidFill>
                <a:latin typeface="Times New Roman" panose="02020603050405020304" charset="0"/>
                <a:ea typeface="宋体" panose="02010600030101010101" pitchFamily="2" charset="-122"/>
              </a:defRPr>
            </a:lvl1pPr>
            <a:lvl2pPr marL="742950" indent="-285750" eaLnBrk="0" hangingPunct="0">
              <a:defRPr sz="2400">
                <a:solidFill>
                  <a:schemeClr val="tx1"/>
                </a:solidFill>
                <a:latin typeface="Times New Roman" panose="02020603050405020304" charset="0"/>
                <a:ea typeface="宋体" panose="02010600030101010101" pitchFamily="2" charset="-122"/>
              </a:defRPr>
            </a:lvl2pPr>
            <a:lvl3pPr marL="1143000" indent="-228600" eaLnBrk="0" hangingPunct="0">
              <a:defRPr sz="2400">
                <a:solidFill>
                  <a:schemeClr val="tx1"/>
                </a:solidFill>
                <a:latin typeface="Times New Roman" panose="02020603050405020304" charset="0"/>
                <a:ea typeface="宋体" panose="02010600030101010101" pitchFamily="2" charset="-122"/>
              </a:defRPr>
            </a:lvl3pPr>
            <a:lvl4pPr marL="1600200" indent="-228600" eaLnBrk="0" hangingPunct="0">
              <a:defRPr sz="2400">
                <a:solidFill>
                  <a:schemeClr val="tx1"/>
                </a:solidFill>
                <a:latin typeface="Times New Roman" panose="02020603050405020304" charset="0"/>
                <a:ea typeface="宋体" panose="02010600030101010101" pitchFamily="2" charset="-122"/>
              </a:defRPr>
            </a:lvl4pPr>
            <a:lvl5pPr marL="2057400" indent="-228600" eaLnBrk="0" hangingPunct="0">
              <a:defRPr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pPr eaLnBrk="1" hangingPunct="1">
              <a:spcBef>
                <a:spcPct val="50000"/>
              </a:spcBef>
            </a:pPr>
            <a:r>
              <a:rPr kumimoji="1" lang="en-US" altLang="zh-CN" sz="1600" dirty="0">
                <a:solidFill>
                  <a:srgbClr val="FF0000"/>
                </a:solidFill>
                <a:latin typeface="方正姚体" panose="02010601030101010101" pitchFamily="2" charset="-122"/>
                <a:ea typeface="方正姚体" panose="02010601030101010101" pitchFamily="2" charset="-122"/>
              </a:rPr>
              <a:t>②</a:t>
            </a:r>
            <a:r>
              <a:rPr kumimoji="1" lang="zh-CN" altLang="en-US" sz="1600" dirty="0">
                <a:solidFill>
                  <a:srgbClr val="FF0000"/>
                </a:solidFill>
                <a:latin typeface="方正姚体" panose="02010601030101010101" pitchFamily="2" charset="-122"/>
                <a:ea typeface="方正姚体" panose="02010601030101010101" pitchFamily="2" charset="-122"/>
              </a:rPr>
              <a:t>定义一个完整的非模板函数重载模板函数</a:t>
            </a:r>
            <a:endParaRPr kumimoji="1" lang="zh-CN" altLang="en-US" sz="1600" dirty="0">
              <a:solidFill>
                <a:srgbClr val="FF0000"/>
              </a:solidFill>
              <a:latin typeface="方正姚体" panose="02010601030101010101" pitchFamily="2" charset="-122"/>
              <a:ea typeface="方正姚体" panose="02010601030101010101" pitchFamily="2" charset="-122"/>
            </a:endParaRPr>
          </a:p>
        </p:txBody>
      </p:sp>
      <p:sp>
        <p:nvSpPr>
          <p:cNvPr id="9" name="Text Box 8"/>
          <p:cNvSpPr txBox="1">
            <a:spLocks noChangeArrowheads="1"/>
          </p:cNvSpPr>
          <p:nvPr/>
        </p:nvSpPr>
        <p:spPr bwMode="auto">
          <a:xfrm>
            <a:off x="789753" y="1621904"/>
            <a:ext cx="7776000" cy="19697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eaLnBrk="0" hangingPunct="0">
              <a:defRPr sz="2400">
                <a:solidFill>
                  <a:schemeClr val="tx1"/>
                </a:solidFill>
                <a:latin typeface="Times New Roman" panose="02020603050405020304" charset="0"/>
                <a:ea typeface="宋体" panose="02010600030101010101" pitchFamily="2" charset="-122"/>
              </a:defRPr>
            </a:lvl1pPr>
            <a:lvl2pPr marL="742950" indent="-285750" eaLnBrk="0" hangingPunct="0">
              <a:defRPr sz="2400">
                <a:solidFill>
                  <a:schemeClr val="tx1"/>
                </a:solidFill>
                <a:latin typeface="Times New Roman" panose="02020603050405020304" charset="0"/>
                <a:ea typeface="宋体" panose="02010600030101010101" pitchFamily="2" charset="-122"/>
              </a:defRPr>
            </a:lvl2pPr>
            <a:lvl3pPr marL="1143000" indent="-228600" eaLnBrk="0" hangingPunct="0">
              <a:defRPr sz="2400">
                <a:solidFill>
                  <a:schemeClr val="tx1"/>
                </a:solidFill>
                <a:latin typeface="Times New Roman" panose="02020603050405020304" charset="0"/>
                <a:ea typeface="宋体" panose="02010600030101010101" pitchFamily="2" charset="-122"/>
              </a:defRPr>
            </a:lvl3pPr>
            <a:lvl4pPr marL="1600200" indent="-228600" eaLnBrk="0" hangingPunct="0">
              <a:defRPr sz="2400">
                <a:solidFill>
                  <a:schemeClr val="tx1"/>
                </a:solidFill>
                <a:latin typeface="Times New Roman" panose="02020603050405020304" charset="0"/>
                <a:ea typeface="宋体" panose="02010600030101010101" pitchFamily="2" charset="-122"/>
              </a:defRPr>
            </a:lvl4pPr>
            <a:lvl5pPr marL="2057400" indent="-228600" eaLnBrk="0" hangingPunct="0">
              <a:defRPr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pPr eaLnBrk="1" hangingPunct="1"/>
            <a:r>
              <a:rPr kumimoji="1" lang="zh-CN" altLang="en-US" sz="1600" dirty="0">
                <a:latin typeface="方正姚体" panose="02010601030101010101" pitchFamily="2" charset="-122"/>
                <a:ea typeface="方正姚体" panose="02010601030101010101" pitchFamily="2" charset="-122"/>
              </a:rPr>
              <a:t>按照这种方式定义重载函数，所带的参数类型可以随意，就像一般的重载函数一样定义。</a:t>
            </a:r>
            <a:endParaRPr kumimoji="1" lang="zh-CN" altLang="en-US" sz="1600" dirty="0">
              <a:latin typeface="方正姚体" panose="02010601030101010101" pitchFamily="2" charset="-122"/>
              <a:ea typeface="方正姚体" panose="02010601030101010101" pitchFamily="2" charset="-122"/>
            </a:endParaRPr>
          </a:p>
          <a:p>
            <a:pPr eaLnBrk="1" hangingPunct="1"/>
            <a:r>
              <a:rPr kumimoji="1" lang="zh-CN" altLang="en-US" sz="1600" dirty="0">
                <a:latin typeface="方正姚体" panose="02010601030101010101" pitchFamily="2" charset="-122"/>
                <a:ea typeface="方正姚体" panose="02010601030101010101" pitchFamily="2" charset="-122"/>
              </a:rPr>
              <a:t>比如：在上面程序的模板定义下面定义如下函数：</a:t>
            </a:r>
            <a:endParaRPr kumimoji="1" lang="zh-CN" altLang="en-US" sz="1600" dirty="0">
              <a:latin typeface="方正姚体" panose="02010601030101010101" pitchFamily="2" charset="-122"/>
              <a:ea typeface="方正姚体" panose="02010601030101010101" pitchFamily="2" charset="-122"/>
            </a:endParaRPr>
          </a:p>
          <a:p>
            <a:pPr eaLnBrk="1" hangingPunct="1"/>
            <a:r>
              <a:rPr kumimoji="1" lang="en-US" altLang="zh-CN" sz="1600" dirty="0">
                <a:solidFill>
                  <a:schemeClr val="tx2"/>
                </a:solidFill>
                <a:latin typeface="方正姚体" panose="02010601030101010101" pitchFamily="2" charset="-122"/>
                <a:ea typeface="方正姚体" panose="02010601030101010101" pitchFamily="2" charset="-122"/>
              </a:rPr>
              <a:t>char *max(char *x, char *y)</a:t>
            </a:r>
            <a:endParaRPr kumimoji="1" lang="en-US" altLang="zh-CN" sz="1600" dirty="0">
              <a:solidFill>
                <a:schemeClr val="tx2"/>
              </a:solidFill>
              <a:latin typeface="方正姚体" panose="02010601030101010101" pitchFamily="2" charset="-122"/>
              <a:ea typeface="方正姚体" panose="02010601030101010101" pitchFamily="2" charset="-122"/>
            </a:endParaRPr>
          </a:p>
          <a:p>
            <a:pPr eaLnBrk="1" hangingPunct="1"/>
            <a:r>
              <a:rPr kumimoji="1" lang="en-US" altLang="zh-CN" sz="1600" dirty="0">
                <a:solidFill>
                  <a:schemeClr val="tx2"/>
                </a:solidFill>
                <a:latin typeface="方正姚体" panose="02010601030101010101" pitchFamily="2" charset="-122"/>
                <a:ea typeface="方正姚体" panose="02010601030101010101" pitchFamily="2" charset="-122"/>
              </a:rPr>
              <a:t>{</a:t>
            </a:r>
            <a:endParaRPr kumimoji="1" lang="en-US" altLang="zh-CN" sz="1600" dirty="0">
              <a:solidFill>
                <a:schemeClr val="tx2"/>
              </a:solidFill>
              <a:latin typeface="方正姚体" panose="02010601030101010101" pitchFamily="2" charset="-122"/>
              <a:ea typeface="方正姚体" panose="02010601030101010101" pitchFamily="2" charset="-122"/>
            </a:endParaRPr>
          </a:p>
          <a:p>
            <a:pPr eaLnBrk="1" hangingPunct="1"/>
            <a:r>
              <a:rPr kumimoji="1" lang="en-US" altLang="zh-CN" sz="1600" dirty="0">
                <a:solidFill>
                  <a:schemeClr val="tx2"/>
                </a:solidFill>
                <a:latin typeface="方正姚体" panose="02010601030101010101" pitchFamily="2" charset="-122"/>
                <a:ea typeface="方正姚体" panose="02010601030101010101" pitchFamily="2" charset="-122"/>
              </a:rPr>
              <a:t>      return (</a:t>
            </a:r>
            <a:r>
              <a:rPr kumimoji="1" lang="en-US" altLang="zh-CN" sz="1600" dirty="0" err="1">
                <a:solidFill>
                  <a:schemeClr val="tx2"/>
                </a:solidFill>
                <a:latin typeface="方正姚体" panose="02010601030101010101" pitchFamily="2" charset="-122"/>
                <a:ea typeface="方正姚体" panose="02010601030101010101" pitchFamily="2" charset="-122"/>
              </a:rPr>
              <a:t>strcmp</a:t>
            </a:r>
            <a:r>
              <a:rPr kumimoji="1" lang="en-US" altLang="zh-CN" sz="1600" dirty="0">
                <a:solidFill>
                  <a:schemeClr val="tx2"/>
                </a:solidFill>
                <a:latin typeface="方正姚体" panose="02010601030101010101" pitchFamily="2" charset="-122"/>
                <a:ea typeface="方正姚体" panose="02010601030101010101" pitchFamily="2" charset="-122"/>
              </a:rPr>
              <a:t>(</a:t>
            </a:r>
            <a:r>
              <a:rPr kumimoji="1" lang="en-US" altLang="zh-CN" sz="1600" dirty="0" err="1">
                <a:solidFill>
                  <a:schemeClr val="tx2"/>
                </a:solidFill>
                <a:latin typeface="方正姚体" panose="02010601030101010101" pitchFamily="2" charset="-122"/>
                <a:ea typeface="方正姚体" panose="02010601030101010101" pitchFamily="2" charset="-122"/>
              </a:rPr>
              <a:t>x,y</a:t>
            </a:r>
            <a:r>
              <a:rPr kumimoji="1" lang="en-US" altLang="zh-CN" sz="1600" dirty="0">
                <a:solidFill>
                  <a:schemeClr val="tx2"/>
                </a:solidFill>
                <a:latin typeface="方正姚体" panose="02010601030101010101" pitchFamily="2" charset="-122"/>
                <a:ea typeface="方正姚体" panose="02010601030101010101" pitchFamily="2" charset="-122"/>
              </a:rPr>
              <a:t>)&gt;0)?</a:t>
            </a:r>
            <a:r>
              <a:rPr kumimoji="1" lang="en-US" altLang="zh-CN" sz="1600" dirty="0" err="1">
                <a:solidFill>
                  <a:schemeClr val="tx2"/>
                </a:solidFill>
                <a:latin typeface="方正姚体" panose="02010601030101010101" pitchFamily="2" charset="-122"/>
                <a:ea typeface="方正姚体" panose="02010601030101010101" pitchFamily="2" charset="-122"/>
              </a:rPr>
              <a:t>x:y</a:t>
            </a:r>
            <a:r>
              <a:rPr kumimoji="1" lang="en-US" altLang="zh-CN" sz="1600" dirty="0">
                <a:solidFill>
                  <a:schemeClr val="tx2"/>
                </a:solidFill>
                <a:latin typeface="方正姚体" panose="02010601030101010101" pitchFamily="2" charset="-122"/>
                <a:ea typeface="方正姚体" panose="02010601030101010101" pitchFamily="2" charset="-122"/>
              </a:rPr>
              <a:t>;</a:t>
            </a:r>
            <a:endParaRPr kumimoji="1" lang="en-US" altLang="zh-CN" sz="1600" dirty="0">
              <a:solidFill>
                <a:schemeClr val="tx2"/>
              </a:solidFill>
              <a:latin typeface="方正姚体" panose="02010601030101010101" pitchFamily="2" charset="-122"/>
              <a:ea typeface="方正姚体" panose="02010601030101010101" pitchFamily="2" charset="-122"/>
            </a:endParaRPr>
          </a:p>
          <a:p>
            <a:pPr eaLnBrk="1" hangingPunct="1"/>
            <a:r>
              <a:rPr kumimoji="1" lang="en-US" altLang="zh-CN" sz="1600" dirty="0">
                <a:solidFill>
                  <a:schemeClr val="tx2"/>
                </a:solidFill>
                <a:latin typeface="方正姚体" panose="02010601030101010101" pitchFamily="2" charset="-122"/>
                <a:ea typeface="方正姚体" panose="02010601030101010101" pitchFamily="2" charset="-122"/>
              </a:rPr>
              <a:t>}</a:t>
            </a:r>
            <a:endParaRPr kumimoji="1" lang="en-US" altLang="zh-CN" sz="1600" dirty="0">
              <a:solidFill>
                <a:schemeClr val="tx2"/>
              </a:solidFill>
              <a:latin typeface="方正姚体" panose="02010601030101010101" pitchFamily="2" charset="-122"/>
              <a:ea typeface="方正姚体" panose="02010601030101010101" pitchFamily="2" charset="-122"/>
            </a:endParaRPr>
          </a:p>
          <a:p>
            <a:pPr eaLnBrk="1" hangingPunct="1"/>
            <a:r>
              <a:rPr kumimoji="1" lang="zh-CN" altLang="en-US" sz="1600" dirty="0">
                <a:highlight>
                  <a:srgbClr val="FFFF00"/>
                </a:highlight>
                <a:latin typeface="方正姚体" panose="02010601030101010101" pitchFamily="2" charset="-122"/>
                <a:ea typeface="方正姚体" panose="02010601030101010101" pitchFamily="2" charset="-122"/>
              </a:rPr>
              <a:t>此函数重载了上述函数模板</a:t>
            </a:r>
            <a:r>
              <a:rPr kumimoji="1" lang="zh-CN" altLang="en-US" sz="1600" dirty="0">
                <a:latin typeface="方正姚体" panose="02010601030101010101" pitchFamily="2" charset="-122"/>
                <a:ea typeface="方正姚体" panose="02010601030101010101" pitchFamily="2" charset="-122"/>
              </a:rPr>
              <a:t>，当出现调用语句</a:t>
            </a:r>
            <a:r>
              <a:rPr kumimoji="1" lang="en-US" altLang="zh-CN" sz="1600" dirty="0">
                <a:latin typeface="方正姚体" panose="02010601030101010101" pitchFamily="2" charset="-122"/>
                <a:ea typeface="方正姚体" panose="02010601030101010101" pitchFamily="2" charset="-122"/>
              </a:rPr>
              <a:t>max(</a:t>
            </a:r>
            <a:r>
              <a:rPr kumimoji="1" lang="en-US" altLang="zh-CN" sz="1600" dirty="0">
                <a:latin typeface="宋体" panose="02010600030101010101" pitchFamily="2" charset="-122"/>
                <a:ea typeface="方正姚体" panose="02010601030101010101" pitchFamily="2" charset="-122"/>
              </a:rPr>
              <a:t>“</a:t>
            </a:r>
            <a:r>
              <a:rPr kumimoji="1" lang="en-US" altLang="zh-CN" sz="1600" dirty="0" err="1">
                <a:latin typeface="方正姚体" panose="02010601030101010101" pitchFamily="2" charset="-122"/>
                <a:ea typeface="方正姚体" panose="02010601030101010101" pitchFamily="2" charset="-122"/>
              </a:rPr>
              <a:t>abcd</a:t>
            </a:r>
            <a:r>
              <a:rPr kumimoji="1" lang="en-US" altLang="zh-CN" sz="1600" dirty="0">
                <a:latin typeface="宋体" panose="02010600030101010101" pitchFamily="2" charset="-122"/>
                <a:ea typeface="方正姚体" panose="02010601030101010101" pitchFamily="2" charset="-122"/>
              </a:rPr>
              <a:t>”</a:t>
            </a:r>
            <a:r>
              <a:rPr kumimoji="1" lang="en-US" altLang="zh-CN" sz="1600" dirty="0">
                <a:latin typeface="方正姚体" panose="02010601030101010101" pitchFamily="2" charset="-122"/>
                <a:ea typeface="方正姚体" panose="02010601030101010101" pitchFamily="2" charset="-122"/>
              </a:rPr>
              <a:t>,</a:t>
            </a:r>
            <a:r>
              <a:rPr kumimoji="1" lang="en-US" altLang="zh-CN" sz="1600" dirty="0">
                <a:latin typeface="宋体" panose="02010600030101010101" pitchFamily="2" charset="-122"/>
                <a:ea typeface="方正姚体" panose="02010601030101010101" pitchFamily="2" charset="-122"/>
              </a:rPr>
              <a:t>“</a:t>
            </a:r>
            <a:r>
              <a:rPr kumimoji="1" lang="en-US" altLang="zh-CN" sz="1600" dirty="0" err="1">
                <a:latin typeface="方正姚体" panose="02010601030101010101" pitchFamily="2" charset="-122"/>
                <a:ea typeface="方正姚体" panose="02010601030101010101" pitchFamily="2" charset="-122"/>
              </a:rPr>
              <a:t>efgh</a:t>
            </a:r>
            <a:r>
              <a:rPr kumimoji="1" lang="en-US" altLang="zh-CN" sz="1600" dirty="0">
                <a:latin typeface="宋体" panose="02010600030101010101" pitchFamily="2" charset="-122"/>
                <a:ea typeface="方正姚体" panose="02010601030101010101" pitchFamily="2" charset="-122"/>
              </a:rPr>
              <a:t>”</a:t>
            </a:r>
            <a:r>
              <a:rPr kumimoji="1" lang="en-US" altLang="zh-CN" sz="1600" dirty="0">
                <a:latin typeface="方正姚体" panose="02010601030101010101" pitchFamily="2" charset="-122"/>
                <a:ea typeface="方正姚体" panose="02010601030101010101" pitchFamily="2" charset="-122"/>
              </a:rPr>
              <a:t>)</a:t>
            </a:r>
            <a:r>
              <a:rPr kumimoji="1" lang="zh-CN" altLang="en-US" sz="1600" dirty="0">
                <a:latin typeface="方正姚体" panose="02010601030101010101" pitchFamily="2" charset="-122"/>
                <a:ea typeface="方正姚体" panose="02010601030101010101" pitchFamily="2" charset="-122"/>
              </a:rPr>
              <a:t>；时，执行的是这个</a:t>
            </a:r>
            <a:r>
              <a:rPr kumimoji="1" lang="zh-CN" altLang="en-US" sz="1600" dirty="0">
                <a:highlight>
                  <a:srgbClr val="FFFF00"/>
                </a:highlight>
                <a:latin typeface="方正姚体" panose="02010601030101010101" pitchFamily="2" charset="-122"/>
                <a:ea typeface="方正姚体" panose="02010601030101010101" pitchFamily="2" charset="-122"/>
              </a:rPr>
              <a:t>重载的非模板函数</a:t>
            </a:r>
            <a:r>
              <a:rPr kumimoji="1" lang="zh-CN" altLang="en-US" sz="1600" dirty="0">
                <a:latin typeface="方正姚体" panose="02010601030101010101" pitchFamily="2" charset="-122"/>
                <a:ea typeface="方正姚体" panose="02010601030101010101" pitchFamily="2" charset="-122"/>
              </a:rPr>
              <a:t>。</a:t>
            </a:r>
            <a:endParaRPr kumimoji="1" lang="zh-CN" altLang="en-US" sz="1600" dirty="0">
              <a:latin typeface="方正姚体" panose="02010601030101010101" pitchFamily="2" charset="-122"/>
              <a:ea typeface="方正姚体" panose="0201060103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1000" fill="hold"/>
                                        <p:tgtEl>
                                          <p:spTgt spid="9"/>
                                        </p:tgtEl>
                                        <p:attrNameLst>
                                          <p:attrName>ppt_w</p:attrName>
                                        </p:attrNameLst>
                                      </p:cBhvr>
                                      <p:tavLst>
                                        <p:tav tm="0">
                                          <p:val>
                                            <p:strVal val="#ppt_w*0.70"/>
                                          </p:val>
                                        </p:tav>
                                        <p:tav tm="100000">
                                          <p:val>
                                            <p:strVal val="#ppt_w"/>
                                          </p:val>
                                        </p:tav>
                                      </p:tavLst>
                                    </p:anim>
                                    <p:anim calcmode="lin" valueType="num">
                                      <p:cBhvr>
                                        <p:cTn id="15" dur="1000" fill="hold"/>
                                        <p:tgtEl>
                                          <p:spTgt spid="9"/>
                                        </p:tgtEl>
                                        <p:attrNameLst>
                                          <p:attrName>ppt_h</p:attrName>
                                        </p:attrNameLst>
                                      </p:cBhvr>
                                      <p:tavLst>
                                        <p:tav tm="0">
                                          <p:val>
                                            <p:strVal val="#ppt_h"/>
                                          </p:val>
                                        </p:tav>
                                        <p:tav tm="100000">
                                          <p:val>
                                            <p:strVal val="#ppt_h"/>
                                          </p:val>
                                        </p:tav>
                                      </p:tavLst>
                                    </p:anim>
                                    <p:animEffect transition="in" filter="fade">
                                      <p:cBhvr>
                                        <p:cTn id="1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228874" y="837850"/>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566931" y="627750"/>
            <a:ext cx="2780933" cy="533026"/>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666319" y="718882"/>
            <a:ext cx="2484669" cy="307340"/>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2000" dirty="0">
                <a:solidFill>
                  <a:schemeClr val="bg1"/>
                </a:solidFill>
              </a:rPr>
              <a:t>模板函数显式具体化</a:t>
            </a:r>
            <a:endParaRPr lang="zh-CN" altLang="en-US" sz="2000" dirty="0">
              <a:solidFill>
                <a:schemeClr val="bg1"/>
              </a:solidFill>
            </a:endParaRPr>
          </a:p>
        </p:txBody>
      </p:sp>
      <p:sp>
        <p:nvSpPr>
          <p:cNvPr id="18"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mn-lt"/>
                <a:ea typeface="+mn-ea"/>
                <a:cs typeface="+mn-cs"/>
                <a:sym typeface="+mn-ea"/>
              </a:rPr>
              <a:t>模板函数显式具体化</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Rectangle 3"/>
          <p:cNvSpPr txBox="1">
            <a:spLocks noChangeArrowheads="1"/>
          </p:cNvSpPr>
          <p:nvPr/>
        </p:nvSpPr>
        <p:spPr bwMode="auto">
          <a:xfrm>
            <a:off x="792937" y="1186138"/>
            <a:ext cx="7774199" cy="36176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fontAlgn="base">
              <a:spcBef>
                <a:spcPct val="20000"/>
              </a:spcBef>
              <a:spcAft>
                <a:spcPct val="0"/>
              </a:spcAft>
              <a:buChar char="•"/>
              <a:defRPr sz="2800" b="1">
                <a:solidFill>
                  <a:schemeClr val="tx1"/>
                </a:solidFill>
                <a:latin typeface="+mn-lt"/>
                <a:ea typeface="+mn-ea"/>
                <a:cs typeface="+mn-cs"/>
              </a:defRPr>
            </a:lvl1pPr>
            <a:lvl2pPr marL="742950" indent="-285750" algn="l" rtl="0" fontAlgn="base">
              <a:spcBef>
                <a:spcPct val="20000"/>
              </a:spcBef>
              <a:spcAft>
                <a:spcPct val="0"/>
              </a:spcAft>
              <a:buChar char="–"/>
              <a:defRPr sz="2800" b="1">
                <a:solidFill>
                  <a:schemeClr val="tx1"/>
                </a:solidFill>
                <a:latin typeface="+mn-lt"/>
                <a:ea typeface="+mn-ea"/>
              </a:defRPr>
            </a:lvl2pPr>
            <a:lvl3pPr marL="1143000" indent="-228600" algn="l" rtl="0" fontAlgn="base">
              <a:spcBef>
                <a:spcPct val="20000"/>
              </a:spcBef>
              <a:spcAft>
                <a:spcPct val="0"/>
              </a:spcAft>
              <a:buChar char="•"/>
              <a:defRPr sz="2800" b="1">
                <a:solidFill>
                  <a:schemeClr val="tx1"/>
                </a:solidFill>
                <a:latin typeface="+mn-lt"/>
                <a:ea typeface="+mn-ea"/>
              </a:defRPr>
            </a:lvl3pPr>
            <a:lvl4pPr marL="1600200" indent="-228600" algn="l" rtl="0" fontAlgn="base">
              <a:spcBef>
                <a:spcPct val="20000"/>
              </a:spcBef>
              <a:spcAft>
                <a:spcPct val="0"/>
              </a:spcAft>
              <a:buChar char="–"/>
              <a:defRPr sz="2800" b="1">
                <a:solidFill>
                  <a:schemeClr val="tx1"/>
                </a:solidFill>
                <a:latin typeface="+mn-lt"/>
                <a:ea typeface="+mn-ea"/>
              </a:defRPr>
            </a:lvl4pPr>
            <a:lvl5pPr marL="2057400" indent="-228600" algn="l" rtl="0" fontAlgn="base">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kumimoji="1" lang="en-US" altLang="zh-CN" sz="1600" b="0" kern="0" dirty="0">
                <a:latin typeface="方正姚体" panose="02010601030101010101" pitchFamily="2" charset="-122"/>
              </a:rPr>
              <a:t>#include &lt;</a:t>
            </a:r>
            <a:r>
              <a:rPr kumimoji="1" lang="en-US" altLang="zh-CN" sz="1600" b="0" kern="0" dirty="0" err="1">
                <a:latin typeface="方正姚体" panose="02010601030101010101" pitchFamily="2" charset="-122"/>
              </a:rPr>
              <a:t>iostream.h</a:t>
            </a:r>
            <a:r>
              <a:rPr kumimoji="1" lang="en-US" altLang="zh-CN" sz="1600" b="0" kern="0" dirty="0">
                <a:latin typeface="方正姚体" panose="02010601030101010101" pitchFamily="2" charset="-122"/>
              </a:rPr>
              <a:t>&gt;</a:t>
            </a:r>
            <a:endParaRPr kumimoji="1" lang="en-US" altLang="zh-CN" sz="1600" b="0" kern="0" dirty="0">
              <a:latin typeface="方正姚体" panose="02010601030101010101" pitchFamily="2" charset="-122"/>
            </a:endParaRPr>
          </a:p>
          <a:p>
            <a:pPr marL="0" indent="0">
              <a:lnSpc>
                <a:spcPct val="80000"/>
              </a:lnSpc>
              <a:buClr>
                <a:schemeClr val="tx1"/>
              </a:buClr>
              <a:buNone/>
              <a:defRPr/>
            </a:pPr>
            <a:r>
              <a:rPr kumimoji="1" lang="en-US" altLang="zh-CN" sz="1600" b="0" kern="0" dirty="0">
                <a:latin typeface="方正姚体" panose="02010601030101010101" pitchFamily="2" charset="-122"/>
              </a:rPr>
              <a:t>template &lt;class T&gt;</a:t>
            </a:r>
            <a:endParaRPr kumimoji="1" lang="en-US" altLang="zh-CN" sz="1600" b="0" kern="0" dirty="0">
              <a:latin typeface="方正姚体" panose="02010601030101010101" pitchFamily="2" charset="-122"/>
            </a:endParaRPr>
          </a:p>
          <a:p>
            <a:pPr marL="0" indent="0">
              <a:lnSpc>
                <a:spcPct val="80000"/>
              </a:lnSpc>
              <a:buClr>
                <a:schemeClr val="tx1"/>
              </a:buClr>
              <a:buNone/>
              <a:defRPr/>
            </a:pPr>
            <a:r>
              <a:rPr kumimoji="1" lang="en-US" altLang="zh-CN" sz="1600" b="0" kern="0" dirty="0">
                <a:latin typeface="方正姚体" panose="02010601030101010101" pitchFamily="2" charset="-122"/>
              </a:rPr>
              <a:t>T Power(T a, </a:t>
            </a:r>
            <a:r>
              <a:rPr kumimoji="1" lang="en-US" altLang="zh-CN" sz="1600" b="0" kern="0" dirty="0" err="1">
                <a:latin typeface="方正姚体" panose="02010601030101010101" pitchFamily="2" charset="-122"/>
              </a:rPr>
              <a:t>int</a:t>
            </a:r>
            <a:r>
              <a:rPr kumimoji="1" lang="en-US" altLang="zh-CN" sz="1600" b="0" kern="0" dirty="0">
                <a:latin typeface="方正姚体" panose="02010601030101010101" pitchFamily="2" charset="-122"/>
              </a:rPr>
              <a:t> </a:t>
            </a:r>
            <a:r>
              <a:rPr kumimoji="1" lang="en-US" altLang="zh-CN" sz="1600" b="0" kern="0" dirty="0" err="1">
                <a:latin typeface="方正姚体" panose="02010601030101010101" pitchFamily="2" charset="-122"/>
              </a:rPr>
              <a:t>exp</a:t>
            </a:r>
            <a:r>
              <a:rPr kumimoji="1" lang="en-US" altLang="zh-CN" sz="1600" b="0" kern="0" dirty="0">
                <a:latin typeface="方正姚体" panose="02010601030101010101" pitchFamily="2" charset="-122"/>
              </a:rPr>
              <a:t>)</a:t>
            </a:r>
            <a:endParaRPr kumimoji="1" lang="en-US" altLang="zh-CN" sz="1600" b="0" kern="0" dirty="0">
              <a:latin typeface="方正姚体" panose="02010601030101010101" pitchFamily="2" charset="-122"/>
            </a:endParaRPr>
          </a:p>
          <a:p>
            <a:pPr marL="0" indent="0">
              <a:lnSpc>
                <a:spcPct val="80000"/>
              </a:lnSpc>
              <a:buClr>
                <a:schemeClr val="tx1"/>
              </a:buClr>
              <a:buNone/>
              <a:defRPr/>
            </a:pPr>
            <a:r>
              <a:rPr kumimoji="1" lang="en-US" altLang="zh-CN" sz="1600" b="0" kern="0" dirty="0">
                <a:latin typeface="方正姚体" panose="02010601030101010101" pitchFamily="2" charset="-122"/>
              </a:rPr>
              <a:t>{</a:t>
            </a:r>
            <a:endParaRPr kumimoji="1" lang="en-US" altLang="zh-CN" sz="1600" b="0" kern="0" dirty="0">
              <a:latin typeface="方正姚体" panose="02010601030101010101" pitchFamily="2" charset="-122"/>
            </a:endParaRPr>
          </a:p>
          <a:p>
            <a:pPr marL="0" indent="0">
              <a:lnSpc>
                <a:spcPct val="80000"/>
              </a:lnSpc>
              <a:buClr>
                <a:schemeClr val="tx1"/>
              </a:buClr>
              <a:buNone/>
              <a:defRPr/>
            </a:pPr>
            <a:r>
              <a:rPr kumimoji="1" lang="en-US" altLang="zh-CN" sz="1600" b="0" kern="0" dirty="0">
                <a:latin typeface="方正姚体" panose="02010601030101010101" pitchFamily="2" charset="-122"/>
              </a:rPr>
              <a:t>	T </a:t>
            </a:r>
            <a:r>
              <a:rPr kumimoji="1" lang="en-US" altLang="zh-CN" sz="1600" b="0" kern="0" dirty="0" err="1">
                <a:latin typeface="方正姚体" panose="02010601030101010101" pitchFamily="2" charset="-122"/>
              </a:rPr>
              <a:t>ans</a:t>
            </a:r>
            <a:r>
              <a:rPr kumimoji="1" lang="en-US" altLang="zh-CN" sz="1600" b="0" kern="0" dirty="0">
                <a:latin typeface="方正姚体" panose="02010601030101010101" pitchFamily="2" charset="-122"/>
              </a:rPr>
              <a:t> = a;</a:t>
            </a:r>
            <a:endParaRPr kumimoji="1" lang="en-US" altLang="zh-CN" sz="1600" b="0" kern="0" dirty="0">
              <a:latin typeface="方正姚体" panose="02010601030101010101" pitchFamily="2" charset="-122"/>
            </a:endParaRPr>
          </a:p>
          <a:p>
            <a:pPr marL="0" indent="0">
              <a:lnSpc>
                <a:spcPct val="80000"/>
              </a:lnSpc>
              <a:buClr>
                <a:schemeClr val="tx1"/>
              </a:buClr>
              <a:buNone/>
              <a:defRPr/>
            </a:pPr>
            <a:r>
              <a:rPr kumimoji="1" lang="en-US" altLang="zh-CN" sz="1600" b="0" kern="0" dirty="0">
                <a:latin typeface="方正姚体" panose="02010601030101010101" pitchFamily="2" charset="-122"/>
              </a:rPr>
              <a:t>	while(--</a:t>
            </a:r>
            <a:r>
              <a:rPr kumimoji="1" lang="en-US" altLang="zh-CN" sz="1600" b="0" kern="0" dirty="0" err="1">
                <a:latin typeface="方正姚体" panose="02010601030101010101" pitchFamily="2" charset="-122"/>
              </a:rPr>
              <a:t>exp</a:t>
            </a:r>
            <a:r>
              <a:rPr kumimoji="1" lang="en-US" altLang="zh-CN" sz="1600" b="0" kern="0" dirty="0">
                <a:latin typeface="方正姚体" panose="02010601030101010101" pitchFamily="2" charset="-122"/>
              </a:rPr>
              <a:t>&gt;0) </a:t>
            </a:r>
            <a:r>
              <a:rPr kumimoji="1" lang="en-US" altLang="zh-CN" sz="1600" b="0" kern="0" dirty="0" err="1">
                <a:latin typeface="方正姚体" panose="02010601030101010101" pitchFamily="2" charset="-122"/>
              </a:rPr>
              <a:t>ans</a:t>
            </a:r>
            <a:r>
              <a:rPr kumimoji="1" lang="en-US" altLang="zh-CN" sz="1600" b="0" kern="0" dirty="0">
                <a:latin typeface="方正姚体" panose="02010601030101010101" pitchFamily="2" charset="-122"/>
              </a:rPr>
              <a:t>*=a;</a:t>
            </a:r>
            <a:endParaRPr kumimoji="1" lang="en-US" altLang="zh-CN" sz="1600" b="0" kern="0" dirty="0">
              <a:latin typeface="方正姚体" panose="02010601030101010101" pitchFamily="2" charset="-122"/>
            </a:endParaRPr>
          </a:p>
          <a:p>
            <a:pPr marL="0" indent="0">
              <a:lnSpc>
                <a:spcPct val="80000"/>
              </a:lnSpc>
              <a:buClr>
                <a:schemeClr val="tx1"/>
              </a:buClr>
              <a:buNone/>
              <a:defRPr/>
            </a:pPr>
            <a:r>
              <a:rPr kumimoji="1" lang="en-US" altLang="zh-CN" sz="1600" b="0" kern="0" dirty="0">
                <a:latin typeface="方正姚体" panose="02010601030101010101" pitchFamily="2" charset="-122"/>
              </a:rPr>
              <a:t>	return </a:t>
            </a:r>
            <a:r>
              <a:rPr kumimoji="1" lang="en-US" altLang="zh-CN" sz="1600" b="0" kern="0" dirty="0" err="1">
                <a:latin typeface="方正姚体" panose="02010601030101010101" pitchFamily="2" charset="-122"/>
              </a:rPr>
              <a:t>ans</a:t>
            </a:r>
            <a:r>
              <a:rPr kumimoji="1" lang="en-US" altLang="zh-CN" sz="1600" b="0" kern="0" dirty="0">
                <a:latin typeface="方正姚体" panose="02010601030101010101" pitchFamily="2" charset="-122"/>
              </a:rPr>
              <a:t>;</a:t>
            </a:r>
            <a:endParaRPr kumimoji="1" lang="en-US" altLang="zh-CN" sz="1600" b="0" kern="0" dirty="0">
              <a:latin typeface="方正姚体" panose="02010601030101010101" pitchFamily="2" charset="-122"/>
            </a:endParaRPr>
          </a:p>
          <a:p>
            <a:pPr marL="0" indent="0">
              <a:lnSpc>
                <a:spcPct val="80000"/>
              </a:lnSpc>
              <a:buClr>
                <a:schemeClr val="tx1"/>
              </a:buClr>
              <a:buNone/>
              <a:defRPr/>
            </a:pPr>
            <a:r>
              <a:rPr kumimoji="1" lang="en-US" altLang="zh-CN" sz="1600" b="0" kern="0" dirty="0">
                <a:latin typeface="方正姚体" panose="02010601030101010101" pitchFamily="2" charset="-122"/>
              </a:rPr>
              <a:t>}</a:t>
            </a:r>
            <a:endParaRPr kumimoji="1" lang="en-US" altLang="zh-CN" sz="1600" b="0" kern="0" dirty="0">
              <a:latin typeface="方正姚体" panose="02010601030101010101" pitchFamily="2" charset="-122"/>
            </a:endParaRPr>
          </a:p>
          <a:p>
            <a:pPr marL="0" indent="0">
              <a:lnSpc>
                <a:spcPct val="80000"/>
              </a:lnSpc>
              <a:buClr>
                <a:schemeClr val="tx1"/>
              </a:buClr>
              <a:buNone/>
              <a:defRPr/>
            </a:pPr>
            <a:r>
              <a:rPr kumimoji="1" lang="en-US" altLang="zh-CN" sz="1600" b="0" kern="0" dirty="0">
                <a:latin typeface="方正姚体" panose="02010601030101010101" pitchFamily="2" charset="-122"/>
              </a:rPr>
              <a:t>// </a:t>
            </a:r>
            <a:r>
              <a:rPr kumimoji="1" lang="zh-CN" altLang="en-US" sz="1600" b="0" kern="0" dirty="0">
                <a:latin typeface="方正姚体" panose="02010601030101010101" pitchFamily="2" charset="-122"/>
              </a:rPr>
              <a:t>测试用主函数</a:t>
            </a:r>
            <a:endParaRPr kumimoji="1" lang="zh-CN" altLang="en-US" sz="1600" b="0" kern="0" dirty="0">
              <a:latin typeface="方正姚体" panose="02010601030101010101" pitchFamily="2" charset="-122"/>
            </a:endParaRPr>
          </a:p>
          <a:p>
            <a:pPr marL="0" indent="0">
              <a:lnSpc>
                <a:spcPct val="80000"/>
              </a:lnSpc>
              <a:buClr>
                <a:schemeClr val="tx1"/>
              </a:buClr>
              <a:buNone/>
              <a:defRPr/>
            </a:pPr>
            <a:r>
              <a:rPr kumimoji="1" lang="en-US" altLang="zh-CN" sz="1600" b="0" kern="0" dirty="0" err="1">
                <a:latin typeface="方正姚体" panose="02010601030101010101" pitchFamily="2" charset="-122"/>
              </a:rPr>
              <a:t>int</a:t>
            </a:r>
            <a:r>
              <a:rPr kumimoji="1" lang="en-US" altLang="zh-CN" sz="1600" b="0" kern="0" dirty="0">
                <a:latin typeface="方正姚体" panose="02010601030101010101" pitchFamily="2" charset="-122"/>
              </a:rPr>
              <a:t> main()</a:t>
            </a:r>
            <a:endParaRPr kumimoji="1" lang="en-US" altLang="zh-CN" sz="1600" b="0" kern="0" dirty="0">
              <a:latin typeface="方正姚体" panose="02010601030101010101" pitchFamily="2" charset="-122"/>
            </a:endParaRPr>
          </a:p>
          <a:p>
            <a:pPr marL="0" indent="0">
              <a:lnSpc>
                <a:spcPct val="80000"/>
              </a:lnSpc>
              <a:buClr>
                <a:schemeClr val="tx1"/>
              </a:buClr>
              <a:buNone/>
              <a:defRPr/>
            </a:pPr>
            <a:r>
              <a:rPr kumimoji="1" lang="en-US" altLang="zh-CN" sz="1600" b="0" kern="0" dirty="0">
                <a:latin typeface="方正姚体" panose="02010601030101010101" pitchFamily="2" charset="-122"/>
              </a:rPr>
              <a:t>{</a:t>
            </a:r>
            <a:endParaRPr kumimoji="1" lang="en-US" altLang="zh-CN" sz="1600" b="0" kern="0" dirty="0">
              <a:latin typeface="方正姚体" panose="02010601030101010101" pitchFamily="2" charset="-122"/>
            </a:endParaRPr>
          </a:p>
          <a:p>
            <a:pPr marL="0" indent="0">
              <a:lnSpc>
                <a:spcPct val="80000"/>
              </a:lnSpc>
              <a:buClr>
                <a:schemeClr val="tx1"/>
              </a:buClr>
              <a:buNone/>
              <a:defRPr/>
            </a:pPr>
            <a:r>
              <a:rPr kumimoji="1" lang="en-US" altLang="zh-CN" sz="1600" b="0" kern="0" dirty="0">
                <a:latin typeface="方正姚体" panose="02010601030101010101" pitchFamily="2" charset="-122"/>
              </a:rPr>
              <a:t>	</a:t>
            </a:r>
            <a:r>
              <a:rPr kumimoji="1" lang="en-US" altLang="zh-CN" sz="1600" b="0" kern="0" dirty="0" err="1">
                <a:latin typeface="方正姚体" panose="02010601030101010101" pitchFamily="2" charset="-122"/>
              </a:rPr>
              <a:t>cout</a:t>
            </a:r>
            <a:r>
              <a:rPr kumimoji="1" lang="en-US" altLang="zh-CN" sz="1600" b="0" kern="0" dirty="0">
                <a:latin typeface="方正姚体" panose="02010601030101010101" pitchFamily="2" charset="-122"/>
              </a:rPr>
              <a:t> &lt;&lt; "3^5= " &lt;&lt;Power(3, 5) &lt;&lt; </a:t>
            </a:r>
            <a:r>
              <a:rPr kumimoji="1" lang="en-US" altLang="zh-CN" sz="1600" b="0" kern="0" dirty="0" err="1">
                <a:latin typeface="方正姚体" panose="02010601030101010101" pitchFamily="2" charset="-122"/>
              </a:rPr>
              <a:t>endl</a:t>
            </a:r>
            <a:r>
              <a:rPr kumimoji="1" lang="en-US" altLang="zh-CN" sz="1600" b="0" kern="0" dirty="0">
                <a:latin typeface="方正姚体" panose="02010601030101010101" pitchFamily="2" charset="-122"/>
              </a:rPr>
              <a:t>;</a:t>
            </a:r>
            <a:endParaRPr kumimoji="1" lang="en-US" altLang="zh-CN" sz="1600" b="0" kern="0" dirty="0">
              <a:latin typeface="方正姚体" panose="02010601030101010101" pitchFamily="2" charset="-122"/>
            </a:endParaRPr>
          </a:p>
          <a:p>
            <a:pPr marL="0" indent="0">
              <a:lnSpc>
                <a:spcPct val="80000"/>
              </a:lnSpc>
              <a:buClr>
                <a:schemeClr val="tx1"/>
              </a:buClr>
              <a:buNone/>
              <a:defRPr/>
            </a:pPr>
            <a:r>
              <a:rPr kumimoji="1" lang="en-US" altLang="zh-CN" sz="1600" b="0" kern="0" dirty="0">
                <a:latin typeface="方正姚体" panose="02010601030101010101" pitchFamily="2" charset="-122"/>
              </a:rPr>
              <a:t>	</a:t>
            </a:r>
            <a:r>
              <a:rPr kumimoji="1" lang="en-US" altLang="zh-CN" sz="1600" b="0" kern="0" dirty="0" err="1">
                <a:latin typeface="方正姚体" panose="02010601030101010101" pitchFamily="2" charset="-122"/>
              </a:rPr>
              <a:t>cout</a:t>
            </a:r>
            <a:r>
              <a:rPr kumimoji="1" lang="en-US" altLang="zh-CN" sz="1600" b="0" kern="0" dirty="0">
                <a:latin typeface="方正姚体" panose="02010601030101010101" pitchFamily="2" charset="-122"/>
              </a:rPr>
              <a:t> &lt;&lt; "1.1^2= " &lt;&lt; Power(1.1, 2) &lt;&lt; </a:t>
            </a:r>
            <a:r>
              <a:rPr kumimoji="1" lang="en-US" altLang="zh-CN" sz="1600" b="0" kern="0" dirty="0" err="1">
                <a:latin typeface="方正姚体" panose="02010601030101010101" pitchFamily="2" charset="-122"/>
              </a:rPr>
              <a:t>endl</a:t>
            </a:r>
            <a:r>
              <a:rPr kumimoji="1" lang="en-US" altLang="zh-CN" sz="1600" b="0" kern="0" dirty="0">
                <a:latin typeface="方正姚体" panose="02010601030101010101" pitchFamily="2" charset="-122"/>
              </a:rPr>
              <a:t>;</a:t>
            </a:r>
            <a:endParaRPr kumimoji="1" lang="en-US" altLang="zh-CN" sz="1600" b="0" kern="0" dirty="0">
              <a:latin typeface="方正姚体" panose="02010601030101010101" pitchFamily="2" charset="-122"/>
            </a:endParaRPr>
          </a:p>
          <a:p>
            <a:pPr marL="0" indent="0">
              <a:lnSpc>
                <a:spcPct val="80000"/>
              </a:lnSpc>
              <a:buClr>
                <a:schemeClr val="tx1"/>
              </a:buClr>
              <a:buNone/>
              <a:defRPr/>
            </a:pPr>
            <a:r>
              <a:rPr kumimoji="1" lang="en-US" altLang="zh-CN" sz="1600" b="0" kern="0" dirty="0">
                <a:latin typeface="方正姚体" panose="02010601030101010101" pitchFamily="2" charset="-122"/>
              </a:rPr>
              <a:t>	return 0;</a:t>
            </a:r>
            <a:endParaRPr kumimoji="1" lang="en-US" altLang="zh-CN" sz="1600" b="0" kern="0" dirty="0">
              <a:latin typeface="方正姚体" panose="02010601030101010101" pitchFamily="2" charset="-122"/>
            </a:endParaRPr>
          </a:p>
          <a:p>
            <a:pPr marL="0" indent="0">
              <a:lnSpc>
                <a:spcPct val="80000"/>
              </a:lnSpc>
              <a:buClr>
                <a:schemeClr val="tx1"/>
              </a:buClr>
              <a:buNone/>
              <a:defRPr/>
            </a:pPr>
            <a:r>
              <a:rPr kumimoji="1" lang="en-US" altLang="zh-CN" sz="1600" b="0" kern="0" dirty="0">
                <a:latin typeface="方正姚体" panose="02010601030101010101" pitchFamily="2" charset="-122"/>
              </a:rPr>
              <a:t>}</a:t>
            </a:r>
            <a:endParaRPr lang="en-US" altLang="zh-CN" sz="1600" b="0" kern="0" dirty="0">
              <a:latin typeface="方正姚体" panose="02010601030101010101" pitchFamily="2" charset="-122"/>
            </a:endParaRPr>
          </a:p>
        </p:txBody>
      </p:sp>
      <p:sp>
        <p:nvSpPr>
          <p:cNvPr id="11" name="AutoShape 4"/>
          <p:cNvSpPr>
            <a:spLocks noChangeArrowheads="1"/>
          </p:cNvSpPr>
          <p:nvPr/>
        </p:nvSpPr>
        <p:spPr bwMode="auto">
          <a:xfrm>
            <a:off x="5652000" y="2127437"/>
            <a:ext cx="2727415" cy="1368742"/>
          </a:xfrm>
          <a:prstGeom prst="wedgeRectCallout">
            <a:avLst>
              <a:gd name="adj1" fmla="val -36310"/>
              <a:gd name="adj2" fmla="val 27727"/>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anose="02020603050405020304" charset="0"/>
                <a:ea typeface="宋体" panose="02010600030101010101" pitchFamily="2" charset="-122"/>
              </a:defRPr>
            </a:lvl1pPr>
            <a:lvl2pPr marL="742950" indent="-285750" eaLnBrk="0" hangingPunct="0">
              <a:defRPr sz="2400">
                <a:solidFill>
                  <a:schemeClr val="tx1"/>
                </a:solidFill>
                <a:latin typeface="Times New Roman" panose="02020603050405020304" charset="0"/>
                <a:ea typeface="宋体" panose="02010600030101010101" pitchFamily="2" charset="-122"/>
              </a:defRPr>
            </a:lvl2pPr>
            <a:lvl3pPr marL="1143000" indent="-228600" eaLnBrk="0" hangingPunct="0">
              <a:defRPr sz="2400">
                <a:solidFill>
                  <a:schemeClr val="tx1"/>
                </a:solidFill>
                <a:latin typeface="Times New Roman" panose="02020603050405020304" charset="0"/>
                <a:ea typeface="宋体" panose="02010600030101010101" pitchFamily="2" charset="-122"/>
              </a:defRPr>
            </a:lvl3pPr>
            <a:lvl4pPr marL="1600200" indent="-228600" eaLnBrk="0" hangingPunct="0">
              <a:defRPr sz="2400">
                <a:solidFill>
                  <a:schemeClr val="tx1"/>
                </a:solidFill>
                <a:latin typeface="Times New Roman" panose="02020603050405020304" charset="0"/>
                <a:ea typeface="宋体" panose="02010600030101010101" pitchFamily="2" charset="-122"/>
              </a:defRPr>
            </a:lvl4pPr>
            <a:lvl5pPr marL="2057400" indent="-228600" eaLnBrk="0" hangingPunct="0">
              <a:defRPr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pPr eaLnBrk="1" hangingPunct="1"/>
            <a:r>
              <a:rPr lang="zh-CN" altLang="en-US" dirty="0"/>
              <a:t>运算结果</a:t>
            </a:r>
            <a:r>
              <a:rPr lang="en-US" altLang="zh-CN" dirty="0"/>
              <a:t>:</a:t>
            </a:r>
            <a:endParaRPr lang="en-US" altLang="zh-CN" dirty="0"/>
          </a:p>
          <a:p>
            <a:pPr eaLnBrk="1" hangingPunct="1"/>
            <a:r>
              <a:rPr kumimoji="1" lang="en-US" altLang="zh-CN" dirty="0"/>
              <a:t>3^5=243</a:t>
            </a:r>
            <a:endParaRPr kumimoji="1" lang="en-US" altLang="zh-CN" dirty="0"/>
          </a:p>
          <a:p>
            <a:pPr eaLnBrk="1" hangingPunct="1"/>
            <a:r>
              <a:rPr kumimoji="1" lang="en-US" altLang="zh-CN" dirty="0"/>
              <a:t>1.1^2=1.21</a:t>
            </a:r>
            <a:endParaRPr kumimoji="1" lang="en-US" altLang="zh-CN" dirty="0"/>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dirty="0">
                <a:solidFill>
                  <a:schemeClr val="tx1"/>
                </a:solidFill>
                <a:latin typeface="Rockwell" panose="02060603020205020403" pitchFamily="18" charset="0"/>
                <a:ea typeface="微软雅黑" panose="020B0503020204020204" pitchFamily="34" charset="-122"/>
              </a:rPr>
              <a:t>模板函数重载的调用顺序</a:t>
            </a:r>
            <a:endParaRPr lang="en-GB" altLang="zh-CN" sz="2400" b="1" dirty="0">
              <a:solidFill>
                <a:schemeClr val="tx1"/>
              </a:solidFill>
              <a:latin typeface="微软雅黑" panose="020B0503020204020204" pitchFamily="34" charset="-122"/>
              <a:ea typeface="微软雅黑" panose="020B0503020204020204" pitchFamily="34" charset="-122"/>
            </a:endParaRPr>
          </a:p>
        </p:txBody>
      </p:sp>
      <p:sp>
        <p:nvSpPr>
          <p:cNvPr id="7" name="Text Box 6"/>
          <p:cNvSpPr txBox="1">
            <a:spLocks noChangeArrowheads="1"/>
          </p:cNvSpPr>
          <p:nvPr/>
        </p:nvSpPr>
        <p:spPr bwMode="auto">
          <a:xfrm>
            <a:off x="857880" y="1203750"/>
            <a:ext cx="7674120" cy="2585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eaLnBrk="0" hangingPunct="0">
              <a:defRPr sz="2400">
                <a:solidFill>
                  <a:schemeClr val="tx1"/>
                </a:solidFill>
                <a:latin typeface="Times New Roman" panose="02020603050405020304" charset="0"/>
                <a:ea typeface="宋体" panose="02010600030101010101" pitchFamily="2" charset="-122"/>
              </a:defRPr>
            </a:lvl1pPr>
            <a:lvl2pPr marL="742950" indent="-285750" eaLnBrk="0" hangingPunct="0">
              <a:defRPr sz="2400">
                <a:solidFill>
                  <a:schemeClr val="tx1"/>
                </a:solidFill>
                <a:latin typeface="Times New Roman" panose="02020603050405020304" charset="0"/>
                <a:ea typeface="宋体" panose="02010600030101010101" pitchFamily="2" charset="-122"/>
              </a:defRPr>
            </a:lvl2pPr>
            <a:lvl3pPr marL="1143000" indent="-228600" eaLnBrk="0" hangingPunct="0">
              <a:defRPr sz="2400">
                <a:solidFill>
                  <a:schemeClr val="tx1"/>
                </a:solidFill>
                <a:latin typeface="Times New Roman" panose="02020603050405020304" charset="0"/>
                <a:ea typeface="宋体" panose="02010600030101010101" pitchFamily="2" charset="-122"/>
              </a:defRPr>
            </a:lvl3pPr>
            <a:lvl4pPr marL="1600200" indent="-228600" eaLnBrk="0" hangingPunct="0">
              <a:defRPr sz="2400">
                <a:solidFill>
                  <a:schemeClr val="tx1"/>
                </a:solidFill>
                <a:latin typeface="Times New Roman" panose="02020603050405020304" charset="0"/>
                <a:ea typeface="宋体" panose="02010600030101010101" pitchFamily="2" charset="-122"/>
              </a:defRPr>
            </a:lvl4pPr>
            <a:lvl5pPr marL="2057400" indent="-228600" eaLnBrk="0" hangingPunct="0">
              <a:defRPr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pPr eaLnBrk="1" hangingPunct="1">
              <a:lnSpc>
                <a:spcPct val="150000"/>
              </a:lnSpc>
              <a:defRPr/>
            </a:pPr>
            <a:r>
              <a:rPr kumimoji="1" lang="zh-CN" altLang="en-US" sz="1600" dirty="0">
                <a:latin typeface="+mn-ea"/>
                <a:ea typeface="+mn-ea"/>
              </a:rPr>
              <a:t>在</a:t>
            </a:r>
            <a:r>
              <a:rPr kumimoji="1" lang="en-US" altLang="zh-CN" sz="1600" dirty="0">
                <a:latin typeface="+mn-ea"/>
                <a:ea typeface="+mn-ea"/>
              </a:rPr>
              <a:t>C</a:t>
            </a:r>
            <a:r>
              <a:rPr kumimoji="1" lang="zh-CN" altLang="en-US" sz="1600" dirty="0">
                <a:latin typeface="+mn-ea"/>
                <a:ea typeface="+mn-ea"/>
              </a:rPr>
              <a:t>＋＋</a:t>
            </a:r>
            <a:r>
              <a:rPr kumimoji="1" lang="zh-CN" altLang="en-US" sz="1600" dirty="0" smtClean="0">
                <a:latin typeface="+mn-ea"/>
                <a:ea typeface="+mn-ea"/>
              </a:rPr>
              <a:t>中函数</a:t>
            </a:r>
            <a:r>
              <a:rPr kumimoji="1" lang="zh-CN" altLang="en-US" sz="1600" dirty="0">
                <a:latin typeface="+mn-ea"/>
                <a:ea typeface="+mn-ea"/>
              </a:rPr>
              <a:t>模板与同名的非模板函数重载时，调用的顺序遵循下述约定</a:t>
            </a:r>
            <a:r>
              <a:rPr kumimoji="1" lang="zh-CN" altLang="en-US" sz="1600" dirty="0" smtClean="0">
                <a:latin typeface="+mn-ea"/>
                <a:ea typeface="+mn-ea"/>
              </a:rPr>
              <a:t>：</a:t>
            </a:r>
            <a:endParaRPr kumimoji="1" lang="en-US" altLang="zh-CN" sz="1600" dirty="0" smtClean="0">
              <a:latin typeface="+mn-ea"/>
              <a:ea typeface="+mn-ea"/>
            </a:endParaRPr>
          </a:p>
          <a:p>
            <a:pPr eaLnBrk="1" hangingPunct="1">
              <a:lnSpc>
                <a:spcPct val="150000"/>
              </a:lnSpc>
              <a:buClr>
                <a:schemeClr val="hlink"/>
              </a:buClr>
              <a:buFont typeface="+mj-lt"/>
              <a:buAutoNum type="arabicPeriod"/>
              <a:defRPr/>
            </a:pPr>
            <a:r>
              <a:rPr kumimoji="1" lang="zh-CN" altLang="en-US" sz="1600" dirty="0">
                <a:latin typeface="+mn-ea"/>
              </a:rPr>
              <a:t>寻找一个</a:t>
            </a:r>
            <a:r>
              <a:rPr kumimoji="1" lang="zh-CN" altLang="en-US" sz="1600" dirty="0">
                <a:highlight>
                  <a:srgbClr val="FFFF00"/>
                </a:highlight>
                <a:latin typeface="+mn-ea"/>
              </a:rPr>
              <a:t>参数</a:t>
            </a:r>
            <a:r>
              <a:rPr kumimoji="1" lang="zh-CN" altLang="en-US" sz="1600" dirty="0">
                <a:solidFill>
                  <a:srgbClr val="FF0000"/>
                </a:solidFill>
                <a:highlight>
                  <a:srgbClr val="FFFF00"/>
                </a:highlight>
                <a:latin typeface="+mn-ea"/>
              </a:rPr>
              <a:t>完全匹配</a:t>
            </a:r>
            <a:r>
              <a:rPr kumimoji="1" lang="zh-CN" altLang="en-US" sz="1600" dirty="0">
                <a:latin typeface="+mn-ea"/>
              </a:rPr>
              <a:t>的函数，如果找到就调用它。</a:t>
            </a:r>
            <a:endParaRPr kumimoji="1" lang="zh-CN" altLang="en-US" sz="1600" dirty="0">
              <a:latin typeface="+mn-ea"/>
            </a:endParaRPr>
          </a:p>
          <a:p>
            <a:pPr eaLnBrk="1" hangingPunct="1">
              <a:lnSpc>
                <a:spcPct val="150000"/>
              </a:lnSpc>
              <a:buClr>
                <a:schemeClr val="hlink"/>
              </a:buClr>
              <a:buFont typeface="+mj-lt"/>
              <a:buAutoNum type="arabicPeriod"/>
              <a:defRPr/>
            </a:pPr>
            <a:r>
              <a:rPr kumimoji="1" lang="zh-CN" altLang="en-US" sz="1600" dirty="0">
                <a:latin typeface="+mn-ea"/>
              </a:rPr>
              <a:t>寻找一个</a:t>
            </a:r>
            <a:r>
              <a:rPr kumimoji="1" lang="zh-CN" altLang="en-US" sz="1600" dirty="0">
                <a:highlight>
                  <a:srgbClr val="FFFF00"/>
                </a:highlight>
                <a:latin typeface="+mn-ea"/>
              </a:rPr>
              <a:t>函数模板</a:t>
            </a:r>
            <a:r>
              <a:rPr kumimoji="1" lang="zh-CN" altLang="en-US" sz="1600" dirty="0">
                <a:latin typeface="+mn-ea"/>
              </a:rPr>
              <a:t>，将其</a:t>
            </a:r>
            <a:r>
              <a:rPr kumimoji="1" lang="zh-CN" altLang="en-US" sz="1600" dirty="0">
                <a:solidFill>
                  <a:srgbClr val="FF0000"/>
                </a:solidFill>
                <a:latin typeface="+mn-ea"/>
              </a:rPr>
              <a:t>实例化</a:t>
            </a:r>
            <a:r>
              <a:rPr kumimoji="1" lang="zh-CN" altLang="en-US" sz="1600" dirty="0">
                <a:latin typeface="+mn-ea"/>
              </a:rPr>
              <a:t>，产生一个</a:t>
            </a:r>
            <a:r>
              <a:rPr kumimoji="1" lang="zh-CN" altLang="en-US" sz="1600" dirty="0">
                <a:solidFill>
                  <a:srgbClr val="FF0000"/>
                </a:solidFill>
                <a:latin typeface="+mn-ea"/>
              </a:rPr>
              <a:t>匹配的模板函数</a:t>
            </a:r>
            <a:r>
              <a:rPr kumimoji="1" lang="zh-CN" altLang="en-US" sz="1600" dirty="0">
                <a:latin typeface="+mn-ea"/>
              </a:rPr>
              <a:t>。若找到了，就调用它。</a:t>
            </a:r>
            <a:endParaRPr kumimoji="1" lang="zh-CN" altLang="en-US" sz="1600" dirty="0">
              <a:latin typeface="+mn-ea"/>
            </a:endParaRPr>
          </a:p>
          <a:p>
            <a:pPr eaLnBrk="1" hangingPunct="1">
              <a:lnSpc>
                <a:spcPct val="150000"/>
              </a:lnSpc>
              <a:buClr>
                <a:schemeClr val="hlink"/>
              </a:buClr>
              <a:buFont typeface="+mj-lt"/>
              <a:buAutoNum type="arabicPeriod"/>
              <a:defRPr/>
            </a:pPr>
            <a:r>
              <a:rPr kumimoji="1" lang="zh-CN" altLang="en-US" sz="1600" dirty="0">
                <a:latin typeface="+mn-ea"/>
              </a:rPr>
              <a:t>若（</a:t>
            </a:r>
            <a:r>
              <a:rPr kumimoji="1" lang="en-US" altLang="zh-CN" sz="1600" dirty="0">
                <a:latin typeface="+mn-ea"/>
              </a:rPr>
              <a:t>1</a:t>
            </a:r>
            <a:r>
              <a:rPr kumimoji="1" lang="zh-CN" altLang="en-US" sz="1600" dirty="0">
                <a:latin typeface="+mn-ea"/>
              </a:rPr>
              <a:t>）和（</a:t>
            </a:r>
            <a:r>
              <a:rPr kumimoji="1" lang="en-US" altLang="zh-CN" sz="1600" dirty="0">
                <a:latin typeface="+mn-ea"/>
              </a:rPr>
              <a:t>2</a:t>
            </a:r>
            <a:r>
              <a:rPr kumimoji="1" lang="zh-CN" altLang="en-US" sz="1600" dirty="0">
                <a:latin typeface="+mn-ea"/>
              </a:rPr>
              <a:t>）都失败，再试一试</a:t>
            </a:r>
            <a:r>
              <a:rPr kumimoji="1" lang="zh-CN" altLang="en-US" sz="1600" dirty="0">
                <a:highlight>
                  <a:srgbClr val="FFFF00"/>
                </a:highlight>
                <a:latin typeface="+mn-ea"/>
              </a:rPr>
              <a:t>低一级的对函数的</a:t>
            </a:r>
            <a:r>
              <a:rPr kumimoji="1" lang="zh-CN" altLang="en-US" sz="1600" dirty="0">
                <a:solidFill>
                  <a:srgbClr val="FF0000"/>
                </a:solidFill>
                <a:highlight>
                  <a:srgbClr val="FFFF00"/>
                </a:highlight>
                <a:latin typeface="+mn-ea"/>
              </a:rPr>
              <a:t>重载方法</a:t>
            </a:r>
            <a:r>
              <a:rPr kumimoji="1" lang="zh-CN" altLang="en-US" sz="1600" dirty="0">
                <a:latin typeface="+mn-ea"/>
              </a:rPr>
              <a:t>。例如通过类型转换可产生参数匹配等，若找到了，就调用它。若（</a:t>
            </a:r>
            <a:r>
              <a:rPr kumimoji="1" lang="en-US" altLang="zh-CN" sz="1600" dirty="0">
                <a:latin typeface="+mn-ea"/>
              </a:rPr>
              <a:t>1</a:t>
            </a:r>
            <a:r>
              <a:rPr kumimoji="1" lang="zh-CN" altLang="en-US" sz="1600" dirty="0">
                <a:latin typeface="+mn-ea"/>
              </a:rPr>
              <a:t>），（</a:t>
            </a:r>
            <a:r>
              <a:rPr kumimoji="1" lang="en-US" altLang="zh-CN" sz="1600" dirty="0">
                <a:latin typeface="+mn-ea"/>
              </a:rPr>
              <a:t>2</a:t>
            </a:r>
            <a:r>
              <a:rPr kumimoji="1" lang="zh-CN" altLang="en-US" sz="1600" dirty="0">
                <a:latin typeface="+mn-ea"/>
              </a:rPr>
              <a:t>），（</a:t>
            </a:r>
            <a:r>
              <a:rPr kumimoji="1" lang="en-US" altLang="zh-CN" sz="1600" dirty="0">
                <a:latin typeface="+mn-ea"/>
              </a:rPr>
              <a:t>3</a:t>
            </a:r>
            <a:r>
              <a:rPr kumimoji="1" lang="zh-CN" altLang="en-US" sz="1600" dirty="0">
                <a:latin typeface="+mn-ea"/>
              </a:rPr>
              <a:t>）均未找到匹配的函数，则是一个错误的调用。如果在第（</a:t>
            </a:r>
            <a:r>
              <a:rPr kumimoji="1" lang="en-US" altLang="zh-CN" sz="1600" dirty="0">
                <a:latin typeface="+mn-ea"/>
              </a:rPr>
              <a:t>1</a:t>
            </a:r>
            <a:r>
              <a:rPr kumimoji="1" lang="zh-CN" altLang="en-US" sz="1600" dirty="0">
                <a:latin typeface="+mn-ea"/>
              </a:rPr>
              <a:t>）步有多于一个的选择，那么这个调用是意义不明确的，是一个错误调用</a:t>
            </a:r>
            <a:r>
              <a:rPr kumimoji="1" lang="zh-CN" altLang="en-US" sz="1600" dirty="0" smtClean="0">
                <a:latin typeface="+mn-ea"/>
              </a:rPr>
              <a:t>。</a:t>
            </a:r>
            <a:endParaRPr kumimoji="1" lang="zh-CN" altLang="en-US" sz="1600" dirty="0">
              <a:latin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03</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004718"/>
            <a:ext cx="4970590" cy="623250"/>
          </a:xfrm>
          <a:prstGeom prst="rect">
            <a:avLst/>
          </a:prstGeom>
          <a:noFill/>
        </p:spPr>
        <p:txBody>
          <a:bodyPr wrap="square" lIns="68584" tIns="34291" rIns="68584" bIns="34291" rtlCol="0">
            <a:spAutoFit/>
          </a:bodyPr>
          <a:lstStyle/>
          <a:p>
            <a:r>
              <a:rPr lang="zh-CN" altLang="en-GB" sz="3600" b="1" dirty="0">
                <a:solidFill>
                  <a:schemeClr val="tx1">
                    <a:lumMod val="75000"/>
                    <a:lumOff val="25000"/>
                  </a:schemeClr>
                </a:solidFill>
                <a:latin typeface="微软雅黑" panose="020B0503020204020204" pitchFamily="34" charset="-122"/>
                <a:ea typeface="微软雅黑" panose="020B0503020204020204" pitchFamily="34" charset="-122"/>
              </a:rPr>
              <a:t>类模板与模板类</a:t>
            </a:r>
            <a:endParaRPr lang="zh-CN" altLang="en-GB"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9797" y="1034606"/>
            <a:ext cx="8178111" cy="2857707"/>
          </a:xfrm>
          <a:prstGeom prst="rect">
            <a:avLst/>
          </a:prstGeom>
          <a:noFill/>
        </p:spPr>
        <p:txBody>
          <a:bodyPr wrap="square" lIns="68584" tIns="34291" rIns="68584" bIns="34291" rtlCol="0">
            <a:spAutoFit/>
          </a:bodyPr>
          <a:lstStyle/>
          <a:p>
            <a:pPr marL="342900" indent="-342900">
              <a:lnSpc>
                <a:spcPct val="150000"/>
              </a:lnSpc>
              <a:buClr>
                <a:schemeClr val="accent1">
                  <a:lumMod val="75000"/>
                </a:schemeClr>
              </a:buClr>
              <a:buFont typeface="Arial" panose="020B0604020202020204" pitchFamily="34" charset="0"/>
              <a:buChar char="•"/>
            </a:pPr>
            <a:r>
              <a:rPr lang="zh-CN" altLang="en-US" dirty="0">
                <a:latin typeface="+mn-ea"/>
                <a:sym typeface="+mn-ea"/>
              </a:rPr>
              <a:t>模板是</a:t>
            </a:r>
            <a:r>
              <a:rPr lang="en-US" altLang="zh-CN" dirty="0">
                <a:latin typeface="+mn-ea"/>
                <a:sym typeface="+mn-ea"/>
              </a:rPr>
              <a:t>C++</a:t>
            </a:r>
            <a:r>
              <a:rPr lang="zh-CN" altLang="en-US" dirty="0">
                <a:latin typeface="+mn-ea"/>
                <a:sym typeface="+mn-ea"/>
              </a:rPr>
              <a:t>支持参数化多态性的工具之一。</a:t>
            </a:r>
            <a:endParaRPr lang="en-US" altLang="zh-CN" dirty="0">
              <a:latin typeface="+mn-ea"/>
            </a:endParaRPr>
          </a:p>
          <a:p>
            <a:pPr marL="342900" indent="-342900">
              <a:lnSpc>
                <a:spcPct val="150000"/>
              </a:lnSpc>
              <a:buClr>
                <a:schemeClr val="accent1">
                  <a:lumMod val="75000"/>
                </a:schemeClr>
              </a:buClr>
              <a:buFont typeface="Arial" panose="020B0604020202020204" pitchFamily="34" charset="0"/>
              <a:buChar char="•"/>
            </a:pPr>
            <a:r>
              <a:rPr lang="en-US" altLang="zh-CN" dirty="0">
                <a:solidFill>
                  <a:srgbClr val="FF0000"/>
                </a:solidFill>
                <a:latin typeface="+mn-ea"/>
                <a:sym typeface="+mn-ea"/>
              </a:rPr>
              <a:t>C++</a:t>
            </a:r>
            <a:r>
              <a:rPr lang="zh-CN" altLang="en-US" dirty="0">
                <a:solidFill>
                  <a:srgbClr val="FF0000"/>
                </a:solidFill>
                <a:latin typeface="+mn-ea"/>
                <a:sym typeface="+mn-ea"/>
              </a:rPr>
              <a:t>的模板机制</a:t>
            </a:r>
            <a:r>
              <a:rPr lang="zh-CN" altLang="en-US" dirty="0">
                <a:solidFill>
                  <a:schemeClr val="tx1"/>
                </a:solidFill>
                <a:latin typeface="+mn-ea"/>
                <a:sym typeface="+mn-ea"/>
              </a:rPr>
              <a:t>为泛化型程序设计提供了良好的支持。使用模板可以方便地建立起通用类型的函数库和类库，减少程序开发的重复及代码冗余</a:t>
            </a:r>
            <a:r>
              <a:rPr lang="zh-CN" altLang="en-US" dirty="0" smtClean="0">
                <a:solidFill>
                  <a:schemeClr val="tx1"/>
                </a:solidFill>
                <a:latin typeface="+mn-ea"/>
                <a:sym typeface="+mn-ea"/>
              </a:rPr>
              <a:t>。</a:t>
            </a:r>
            <a:endParaRPr lang="en-US" altLang="zh-CN" dirty="0" smtClean="0">
              <a:solidFill>
                <a:schemeClr val="tx1"/>
              </a:solidFill>
              <a:latin typeface="+mn-ea"/>
              <a:sym typeface="+mn-ea"/>
            </a:endParaRPr>
          </a:p>
          <a:p>
            <a:pPr marL="342900" indent="-342900">
              <a:lnSpc>
                <a:spcPct val="150000"/>
              </a:lnSpc>
              <a:buClr>
                <a:schemeClr val="accent1">
                  <a:lumMod val="75000"/>
                </a:schemeClr>
              </a:buClr>
              <a:buFont typeface="Arial" panose="020B0604020202020204" pitchFamily="34" charset="0"/>
              <a:buChar char="•"/>
            </a:pPr>
            <a:r>
              <a:rPr lang="en-US" altLang="zh-CN" i="1" dirty="0" err="1">
                <a:solidFill>
                  <a:srgbClr val="FF0000"/>
                </a:solidFill>
                <a:effectLst>
                  <a:outerShdw blurRad="38100" dist="38100" dir="2700000" algn="tl">
                    <a:srgbClr val="000000">
                      <a:alpha val="43137"/>
                    </a:srgbClr>
                  </a:outerShdw>
                </a:effectLst>
                <a:latin typeface="+mn-ea"/>
              </a:rPr>
              <a:t>模板</a:t>
            </a:r>
            <a:r>
              <a:rPr lang="en-US" altLang="zh-CN" i="1" dirty="0">
                <a:solidFill>
                  <a:srgbClr val="FF0000"/>
                </a:solidFill>
                <a:effectLst>
                  <a:outerShdw blurRad="38100" dist="38100" dir="2700000" algn="tl">
                    <a:srgbClr val="000000">
                      <a:alpha val="43137"/>
                    </a:srgbClr>
                  </a:outerShdw>
                </a:effectLst>
                <a:latin typeface="+mn-ea"/>
              </a:rPr>
              <a:t> </a:t>
            </a:r>
            <a:r>
              <a:rPr lang="en-US" altLang="zh-CN" dirty="0" err="1">
                <a:latin typeface="+mn-ea"/>
              </a:rPr>
              <a:t>是生成类或函数的框架</a:t>
            </a:r>
            <a:r>
              <a:rPr lang="en-US" altLang="zh-CN" dirty="0" smtClean="0">
                <a:latin typeface="+mn-ea"/>
              </a:rPr>
              <a:t>。</a:t>
            </a:r>
            <a:endParaRPr lang="en-US" altLang="zh-CN" dirty="0">
              <a:latin typeface="+mn-ea"/>
            </a:endParaRPr>
          </a:p>
          <a:p>
            <a:pPr>
              <a:lnSpc>
                <a:spcPct val="150000"/>
              </a:lnSpc>
              <a:buClr>
                <a:schemeClr val="accent1">
                  <a:lumMod val="75000"/>
                </a:schemeClr>
              </a:buClr>
            </a:pPr>
            <a:r>
              <a:rPr lang="en-US" altLang="zh-CN" dirty="0">
                <a:latin typeface="+mn-ea"/>
              </a:rPr>
              <a:t> </a:t>
            </a:r>
            <a:r>
              <a:rPr lang="en-US" altLang="zh-CN" dirty="0" smtClean="0">
                <a:latin typeface="+mn-ea"/>
              </a:rPr>
              <a:t>    </a:t>
            </a:r>
            <a:r>
              <a:rPr lang="en-US" altLang="zh-CN" dirty="0" err="1" smtClean="0">
                <a:latin typeface="+mn-ea"/>
              </a:rPr>
              <a:t>与类或函数显式指定数据类型不同</a:t>
            </a:r>
            <a:r>
              <a:rPr lang="en-US" altLang="zh-CN" dirty="0" err="1">
                <a:latin typeface="+mn-ea"/>
              </a:rPr>
              <a:t>，模板使用形参</a:t>
            </a:r>
            <a:r>
              <a:rPr lang="en-US" altLang="zh-CN" dirty="0" smtClean="0">
                <a:latin typeface="+mn-ea"/>
              </a:rPr>
              <a:t>。</a:t>
            </a:r>
            <a:endParaRPr lang="en-US" altLang="zh-CN" dirty="0" smtClean="0">
              <a:latin typeface="+mn-ea"/>
            </a:endParaRPr>
          </a:p>
          <a:p>
            <a:pPr>
              <a:lnSpc>
                <a:spcPct val="150000"/>
              </a:lnSpc>
              <a:buClr>
                <a:schemeClr val="accent1">
                  <a:lumMod val="75000"/>
                </a:schemeClr>
              </a:buClr>
            </a:pPr>
            <a:r>
              <a:rPr lang="en-US" altLang="zh-CN" dirty="0">
                <a:latin typeface="+mn-ea"/>
              </a:rPr>
              <a:t> </a:t>
            </a:r>
            <a:r>
              <a:rPr lang="en-US" altLang="zh-CN" dirty="0" smtClean="0">
                <a:latin typeface="+mn-ea"/>
              </a:rPr>
              <a:t>    </a:t>
            </a:r>
            <a:r>
              <a:rPr lang="en-US" altLang="zh-CN" dirty="0" err="1" smtClean="0">
                <a:latin typeface="+mn-ea"/>
              </a:rPr>
              <a:t>当实际数据类型赋值给形参的时候</a:t>
            </a:r>
            <a:r>
              <a:rPr lang="en-US" altLang="zh-CN" dirty="0" err="1">
                <a:latin typeface="+mn-ea"/>
              </a:rPr>
              <a:t>，才由编译器生成类或函数</a:t>
            </a:r>
            <a:r>
              <a:rPr lang="en-US" altLang="zh-CN" dirty="0">
                <a:latin typeface="+mn-ea"/>
              </a:rPr>
              <a:t>。</a:t>
            </a:r>
            <a:endParaRPr lang="en-US" altLang="zh-CN" dirty="0">
              <a:latin typeface="+mn-ea"/>
            </a:endParaRPr>
          </a:p>
          <a:p>
            <a:pPr marL="342900" indent="-342900">
              <a:lnSpc>
                <a:spcPct val="120000"/>
              </a:lnSpc>
              <a:buClr>
                <a:schemeClr val="accent1">
                  <a:lumMod val="75000"/>
                </a:schemeClr>
              </a:buClr>
              <a:buFont typeface="Arial" panose="020B0604020202020204" pitchFamily="34" charset="0"/>
              <a:buChar char="•"/>
            </a:pPr>
            <a:endParaRPr lang="zh-CN" altLang="en-US" sz="1600" dirty="0">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795216" y="895967"/>
            <a:ext cx="547260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5968533" y="429794"/>
            <a:ext cx="341135" cy="341756"/>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9" name="组合 28"/>
          <p:cNvGrpSpPr/>
          <p:nvPr/>
        </p:nvGrpSpPr>
        <p:grpSpPr>
          <a:xfrm>
            <a:off x="4983313" y="430021"/>
            <a:ext cx="341135" cy="341135"/>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2" name="组合 31"/>
          <p:cNvGrpSpPr/>
          <p:nvPr/>
        </p:nvGrpSpPr>
        <p:grpSpPr>
          <a:xfrm>
            <a:off x="5486749" y="429794"/>
            <a:ext cx="341755" cy="341756"/>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5" name="组合 34"/>
          <p:cNvGrpSpPr/>
          <p:nvPr/>
        </p:nvGrpSpPr>
        <p:grpSpPr>
          <a:xfrm>
            <a:off x="3974581" y="429794"/>
            <a:ext cx="341755" cy="341756"/>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8" name="组合 37"/>
          <p:cNvGrpSpPr/>
          <p:nvPr/>
        </p:nvGrpSpPr>
        <p:grpSpPr>
          <a:xfrm>
            <a:off x="4478637" y="429794"/>
            <a:ext cx="341755" cy="341756"/>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
        <p:nvSpPr>
          <p:cNvPr id="23" name="Text Placeholder 4"/>
          <p:cNvSpPr txBox="1"/>
          <p:nvPr/>
        </p:nvSpPr>
        <p:spPr>
          <a:xfrm>
            <a:off x="683568" y="267494"/>
            <a:ext cx="3128092" cy="504056"/>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chemeClr val="accent1"/>
                </a:solidFill>
                <a:latin typeface="微软雅黑" panose="020B0503020204020204" pitchFamily="34" charset="-122"/>
                <a:ea typeface="微软雅黑" panose="020B0503020204020204" pitchFamily="34" charset="-122"/>
              </a:rPr>
              <a:t>前言</a:t>
            </a:r>
            <a:r>
              <a:rPr lang="en-US" altLang="zh-CN" b="1" dirty="0">
                <a:solidFill>
                  <a:schemeClr val="accent1"/>
                </a:solidFill>
                <a:latin typeface="微软雅黑" panose="020B0503020204020204" pitchFamily="34" charset="-122"/>
                <a:ea typeface="微软雅黑" panose="020B0503020204020204" pitchFamily="34" charset="-122"/>
              </a:rPr>
              <a:t>/PREFACE</a:t>
            </a:r>
            <a:endParaRPr lang="en-GB" altLang="zh-CN" b="1"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5"/>
                                        </p:tgtEl>
                                        <p:attrNameLst>
                                          <p:attrName>style.visibility</p:attrName>
                                        </p:attrNameLst>
                                      </p:cBhvr>
                                      <p:to>
                                        <p:strVal val="visible"/>
                                      </p:to>
                                    </p:set>
                                    <p:animEffect transition="in" filter="wipe(left)">
                                      <p:cBhvr>
                                        <p:cTn id="7" dur="100"/>
                                        <p:tgtEl>
                                          <p:spTgt spid="5"/>
                                        </p:tgtEl>
                                      </p:cBhvr>
                                    </p:animEffect>
                                  </p:childTnLst>
                                </p:cTn>
                              </p:par>
                              <p:par>
                                <p:cTn id="8" presetID="36" presetClass="emph" presetSubtype="0" fill="hold" grpId="1" nodeType="withEffect">
                                  <p:stCondLst>
                                    <p:cond delay="0"/>
                                  </p:stCondLst>
                                  <p:iterate type="lt">
                                    <p:tmPct val="30000"/>
                                  </p:iterate>
                                  <p:childTnLst>
                                    <p:animScale>
                                      <p:cBhvr>
                                        <p:cTn id="9" dur="50" autoRev="1" fill="hold">
                                          <p:stCondLst>
                                            <p:cond delay="0"/>
                                          </p:stCondLst>
                                        </p:cTn>
                                        <p:tgtEl>
                                          <p:spTgt spid="5"/>
                                        </p:tgtEl>
                                      </p:cBhvr>
                                      <p:to x="80000" y="100000"/>
                                    </p:animScale>
                                    <p:anim by="(#ppt_w*0.10)" calcmode="lin" valueType="num">
                                      <p:cBhvr>
                                        <p:cTn id="10" dur="50" autoRev="1" fill="hold">
                                          <p:stCondLst>
                                            <p:cond delay="0"/>
                                          </p:stCondLst>
                                        </p:cTn>
                                        <p:tgtEl>
                                          <p:spTgt spid="5"/>
                                        </p:tgtEl>
                                        <p:attrNameLst>
                                          <p:attrName>ppt_x</p:attrName>
                                        </p:attrNameLst>
                                      </p:cBhvr>
                                    </p:anim>
                                    <p:anim by="(-#ppt_w*0.10)" calcmode="lin" valueType="num">
                                      <p:cBhvr>
                                        <p:cTn id="11" dur="50" autoRev="1" fill="hold">
                                          <p:stCondLst>
                                            <p:cond delay="0"/>
                                          </p:stCondLst>
                                        </p:cTn>
                                        <p:tgtEl>
                                          <p:spTgt spid="5"/>
                                        </p:tgtEl>
                                        <p:attrNameLst>
                                          <p:attrName>ppt_y</p:attrName>
                                        </p:attrNameLst>
                                      </p:cBhvr>
                                    </p:anim>
                                    <p:animRot by="-480000">
                                      <p:cBhvr>
                                        <p:cTn id="12" dur="50" autoRev="1"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7.3 类模板与模板类</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80000" y="637024"/>
            <a:ext cx="8496000" cy="1526187"/>
          </a:xfrm>
          <a:prstGeom prst="rect">
            <a:avLst/>
          </a:prstGeom>
          <a:noFill/>
        </p:spPr>
        <p:txBody>
          <a:bodyPr wrap="square" rtlCol="0" anchor="t">
            <a:spAutoFit/>
          </a:bodyPr>
          <a:lstStyle/>
          <a:p>
            <a:pPr marL="0" marR="0" lvl="1" indent="-640080" algn="l" defTabSz="914400" rtl="0" eaLnBrk="1" fontAlgn="base" latinLnBrk="0" hangingPunct="1">
              <a:lnSpc>
                <a:spcPct val="150000"/>
              </a:lnSpc>
              <a:spcAft>
                <a:spcPct val="0"/>
              </a:spcAft>
              <a:buClr>
                <a:schemeClr val="accent1"/>
              </a:buClr>
              <a:buSzPct val="85000"/>
              <a:buFont typeface="Wingdings 2" panose="05020102010507070707" pitchFamily="18" charset="2"/>
              <a:buNone/>
              <a:defRPr/>
            </a:pPr>
            <a:r>
              <a:rPr sz="1600" noProof="0" dirty="0" smtClean="0">
                <a:ln>
                  <a:noFill/>
                </a:ln>
                <a:effectLst/>
                <a:uLnTx/>
                <a:uFillTx/>
                <a:latin typeface="微软雅黑" panose="020B0503020204020204" pitchFamily="34" charset="-122"/>
                <a:ea typeface="微软雅黑" panose="020B0503020204020204" pitchFamily="34" charset="-122"/>
                <a:sym typeface="+mn-ea"/>
              </a:rPr>
              <a:t>类是对一组对象的公共性质的抽象，而</a:t>
            </a:r>
            <a:r>
              <a:rPr sz="16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类模板</a:t>
            </a:r>
            <a:r>
              <a:rPr sz="1600" noProof="0" dirty="0" smtClean="0">
                <a:ln>
                  <a:noFill/>
                </a:ln>
                <a:effectLst/>
                <a:uLnTx/>
                <a:uFillTx/>
                <a:latin typeface="微软雅黑" panose="020B0503020204020204" pitchFamily="34" charset="-122"/>
                <a:ea typeface="微软雅黑" panose="020B0503020204020204" pitchFamily="34" charset="-122"/>
                <a:sym typeface="+mn-ea"/>
              </a:rPr>
              <a:t>则是对一组类的公共性质的抽象。类模板是一系列相关类的模板，这些相关类的成员组成相同，成员函数的源代码形式也相同，不同的只是所针对的类型。类模板为类声明了一种模式，使得类中的某些数据成员、成员函数的参数和成员函数的返回值能取任意类型（包括系统预定的和用户自定义的）。</a:t>
            </a:r>
            <a:endParaRPr sz="1600" noProof="0" dirty="0" smtClean="0">
              <a:ln>
                <a:noFill/>
              </a:ln>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720119" y="1026834"/>
            <a:ext cx="7938129" cy="3835201"/>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class Compare_float</a:t>
            </a:r>
            <a:endParaRPr lang="zh-CN" altLang="en-US" sz="1200" dirty="0">
              <a:solidFill>
                <a:schemeClr val="tx1"/>
              </a:solidFill>
              <a:latin typeface="微软雅黑" panose="020B0503020204020204" pitchFamily="34" charset="-122"/>
              <a:ea typeface="微软雅黑" panose="020B0503020204020204" pitchFamily="34" charset="-122"/>
            </a:endParaRPr>
          </a:p>
          <a:p>
            <a:pPr algn="ctr"/>
            <a:r>
              <a:rPr lang="zh-CN" altLang="en-US" sz="1200" dirty="0">
                <a:solidFill>
                  <a:schemeClr val="tx1"/>
                </a:solidFill>
                <a:latin typeface="微软雅黑" panose="020B0503020204020204" pitchFamily="34" charset="-122"/>
                <a:ea typeface="微软雅黑" panose="020B0503020204020204" pitchFamily="34" charset="-122"/>
              </a:rPr>
              <a:t>                   {</a:t>
            </a:r>
            <a:endParaRPr lang="zh-CN" altLang="en-US" sz="1200" dirty="0">
              <a:solidFill>
                <a:schemeClr val="tx1"/>
              </a:solidFill>
              <a:latin typeface="微软雅黑" panose="020B0503020204020204" pitchFamily="34" charset="-122"/>
              <a:ea typeface="微软雅黑" panose="020B0503020204020204" pitchFamily="34" charset="-122"/>
            </a:endParaRPr>
          </a:p>
          <a:p>
            <a:pPr algn="ctr"/>
            <a:r>
              <a:rPr lang="zh-CN" altLang="en-US" sz="1200" dirty="0">
                <a:solidFill>
                  <a:schemeClr val="tx1"/>
                </a:solidFill>
                <a:latin typeface="微软雅黑" panose="020B0503020204020204" pitchFamily="34" charset="-122"/>
                <a:ea typeface="微软雅黑" panose="020B0503020204020204" pitchFamily="34" charset="-122"/>
              </a:rPr>
              <a:t>                                   public :</a:t>
            </a:r>
            <a:endParaRPr lang="zh-CN" altLang="en-US" sz="1200" dirty="0">
              <a:solidFill>
                <a:schemeClr val="tx1"/>
              </a:solidFill>
              <a:latin typeface="微软雅黑" panose="020B0503020204020204" pitchFamily="34" charset="-122"/>
              <a:ea typeface="微软雅黑" panose="020B0503020204020204" pitchFamily="34" charset="-122"/>
            </a:endParaRPr>
          </a:p>
          <a:p>
            <a:pPr algn="ctr"/>
            <a:r>
              <a:rPr lang="zh-CN" altLang="en-US" sz="1200" dirty="0">
                <a:solidFill>
                  <a:schemeClr val="tx1"/>
                </a:solidFill>
                <a:latin typeface="微软雅黑" panose="020B0503020204020204" pitchFamily="34" charset="-122"/>
                <a:ea typeface="微软雅黑" panose="020B0503020204020204" pitchFamily="34" charset="-122"/>
              </a:rPr>
              <a:t>	                                                       Compare(float a,float b)</a:t>
            </a:r>
            <a:endParaRPr lang="zh-CN" altLang="en-US" sz="1200" dirty="0">
              <a:solidFill>
                <a:schemeClr val="tx1"/>
              </a:solidFill>
              <a:latin typeface="微软雅黑" panose="020B0503020204020204" pitchFamily="34" charset="-122"/>
              <a:ea typeface="微软雅黑" panose="020B0503020204020204" pitchFamily="34" charset="-122"/>
            </a:endParaRP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a:t>
            </a:r>
            <a:endParaRPr lang="zh-CN" altLang="en-US" sz="1200" dirty="0">
              <a:solidFill>
                <a:schemeClr val="tx1"/>
              </a:solidFill>
              <a:latin typeface="微软雅黑" panose="020B0503020204020204" pitchFamily="34" charset="-122"/>
              <a:ea typeface="微软雅黑" panose="020B0503020204020204" pitchFamily="34" charset="-122"/>
            </a:endParaRP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 x=a;y=b;</a:t>
            </a:r>
            <a:endParaRPr lang="zh-CN" altLang="en-US" sz="1200" dirty="0">
              <a:solidFill>
                <a:schemeClr val="tx1"/>
              </a:solidFill>
              <a:latin typeface="微软雅黑" panose="020B0503020204020204" pitchFamily="34" charset="-122"/>
              <a:ea typeface="微软雅黑" panose="020B0503020204020204" pitchFamily="34" charset="-122"/>
            </a:endParaRP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a:t>
            </a:r>
            <a:endParaRPr lang="zh-CN" altLang="en-US" sz="1200" dirty="0">
              <a:solidFill>
                <a:schemeClr val="tx1"/>
              </a:solidFill>
              <a:latin typeface="微软雅黑" panose="020B0503020204020204" pitchFamily="34" charset="-122"/>
              <a:ea typeface="微软雅黑" panose="020B0503020204020204" pitchFamily="34" charset="-122"/>
            </a:endParaRP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float max( )</a:t>
            </a:r>
            <a:endParaRPr lang="zh-CN" altLang="en-US" sz="1200" dirty="0">
              <a:solidFill>
                <a:schemeClr val="tx1"/>
              </a:solidFill>
              <a:latin typeface="微软雅黑" panose="020B0503020204020204" pitchFamily="34" charset="-122"/>
              <a:ea typeface="微软雅黑" panose="020B0503020204020204" pitchFamily="34" charset="-122"/>
            </a:endParaRP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a:t>
            </a:r>
            <a:endParaRPr lang="zh-CN" altLang="en-US" sz="1200" dirty="0">
              <a:solidFill>
                <a:schemeClr val="tx1"/>
              </a:solidFill>
              <a:latin typeface="微软雅黑" panose="020B0503020204020204" pitchFamily="34" charset="-122"/>
              <a:ea typeface="微软雅黑" panose="020B0503020204020204" pitchFamily="34" charset="-122"/>
            </a:endParaRP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return (x&gt;y)?x:y;</a:t>
            </a:r>
            <a:endParaRPr lang="zh-CN" altLang="en-US" sz="1200" dirty="0">
              <a:solidFill>
                <a:schemeClr val="tx1"/>
              </a:solidFill>
              <a:latin typeface="微软雅黑" panose="020B0503020204020204" pitchFamily="34" charset="-122"/>
              <a:ea typeface="微软雅黑" panose="020B0503020204020204" pitchFamily="34" charset="-122"/>
            </a:endParaRP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a:t>
            </a:r>
            <a:endParaRPr lang="zh-CN" altLang="en-US" sz="1200" dirty="0">
              <a:solidFill>
                <a:schemeClr val="tx1"/>
              </a:solidFill>
              <a:latin typeface="微软雅黑" panose="020B0503020204020204" pitchFamily="34" charset="-122"/>
              <a:ea typeface="微软雅黑" panose="020B0503020204020204" pitchFamily="34" charset="-122"/>
            </a:endParaRP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float min( )</a:t>
            </a:r>
            <a:endParaRPr lang="zh-CN" altLang="en-US" sz="1200" dirty="0">
              <a:solidFill>
                <a:schemeClr val="tx1"/>
              </a:solidFill>
              <a:latin typeface="微软雅黑" panose="020B0503020204020204" pitchFamily="34" charset="-122"/>
              <a:ea typeface="微软雅黑" panose="020B0503020204020204" pitchFamily="34" charset="-122"/>
            </a:endParaRP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a:t>
            </a:r>
            <a:endParaRPr lang="zh-CN" altLang="en-US" sz="1200" dirty="0">
              <a:solidFill>
                <a:schemeClr val="tx1"/>
              </a:solidFill>
              <a:latin typeface="微软雅黑" panose="020B0503020204020204" pitchFamily="34" charset="-122"/>
              <a:ea typeface="微软雅黑" panose="020B0503020204020204" pitchFamily="34" charset="-122"/>
            </a:endParaRP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return (x&lt;y)?x:y;</a:t>
            </a:r>
            <a:endParaRPr lang="zh-CN" altLang="en-US" sz="1200" dirty="0">
              <a:solidFill>
                <a:schemeClr val="tx1"/>
              </a:solidFill>
              <a:latin typeface="微软雅黑" panose="020B0503020204020204" pitchFamily="34" charset="-122"/>
              <a:ea typeface="微软雅黑" panose="020B0503020204020204" pitchFamily="34" charset="-122"/>
            </a:endParaRP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a:t>
            </a:r>
            <a:endParaRPr lang="zh-CN" altLang="en-US" sz="1200" dirty="0">
              <a:solidFill>
                <a:schemeClr val="tx1"/>
              </a:solidFill>
              <a:latin typeface="微软雅黑" panose="020B0503020204020204" pitchFamily="34" charset="-122"/>
              <a:ea typeface="微软雅黑" panose="020B0503020204020204" pitchFamily="34" charset="-122"/>
            </a:endParaRPr>
          </a:p>
          <a:p>
            <a:pPr algn="ct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private :</a:t>
            </a:r>
            <a:endParaRPr lang="zh-CN" altLang="en-US" sz="1200" dirty="0">
              <a:solidFill>
                <a:schemeClr val="tx1"/>
              </a:solidFill>
              <a:latin typeface="微软雅黑" panose="020B0503020204020204" pitchFamily="34" charset="-122"/>
              <a:ea typeface="微软雅黑" panose="020B0503020204020204" pitchFamily="34" charset="-122"/>
            </a:endParaRPr>
          </a:p>
          <a:p>
            <a:pPr algn="ctr"/>
            <a:r>
              <a:rPr lang="zh-CN" altLang="en-US" sz="1200" dirty="0">
                <a:solidFill>
                  <a:schemeClr val="tx1"/>
                </a:solidFill>
                <a:latin typeface="微软雅黑" panose="020B0503020204020204" pitchFamily="34" charset="-122"/>
                <a:ea typeface="微软雅黑" panose="020B0503020204020204" pitchFamily="34" charset="-122"/>
              </a:rPr>
              <a:t>	</a:t>
            </a: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float x,y;</a:t>
            </a:r>
            <a:endParaRPr lang="zh-CN" altLang="en-US" sz="1200" dirty="0">
              <a:solidFill>
                <a:schemeClr val="tx1"/>
              </a:solidFill>
              <a:latin typeface="微软雅黑" panose="020B0503020204020204" pitchFamily="34" charset="-122"/>
              <a:ea typeface="微软雅黑" panose="020B0503020204020204" pitchFamily="34" charset="-122"/>
            </a:endParaRPr>
          </a:p>
          <a:p>
            <a:pPr algn="ctr"/>
            <a:r>
              <a:rPr lang="en-US" altLang="zh-CN" sz="1200" dirty="0">
                <a:solidFill>
                  <a:schemeClr val="tx1"/>
                </a:solidFill>
                <a:latin typeface="微软雅黑" panose="020B0503020204020204" pitchFamily="34" charset="-122"/>
                <a:ea typeface="微软雅黑" panose="020B0503020204020204" pitchFamily="34" charset="-122"/>
              </a:rPr>
              <a:t>	</a:t>
            </a:r>
            <a:r>
              <a:rPr lang="zh-CN" altLang="en-US" sz="1200" dirty="0">
                <a:solidFill>
                  <a:schemeClr val="tx1"/>
                </a:solidFill>
                <a:latin typeface="微软雅黑" panose="020B0503020204020204" pitchFamily="34" charset="-122"/>
                <a:ea typeface="微软雅黑" panose="020B0503020204020204" pitchFamily="34" charset="-122"/>
              </a:rPr>
              <a:t>}</a:t>
            </a:r>
            <a:r>
              <a:rPr lang="en-US" altLang="zh-CN" sz="1200" dirty="0">
                <a:solidFill>
                  <a:schemeClr val="tx1"/>
                </a:solidFill>
                <a:latin typeface="微软雅黑" panose="020B0503020204020204" pitchFamily="34" charset="-122"/>
                <a:ea typeface="微软雅黑" panose="020B0503020204020204" pitchFamily="34" charset="-122"/>
              </a:rPr>
              <a:t>;</a:t>
            </a:r>
            <a:endParaRPr lang="en-US" altLang="zh-CN" sz="1200" dirty="0">
              <a:solidFill>
                <a:schemeClr val="tx1"/>
              </a:solidFill>
              <a:latin typeface="微软雅黑" panose="020B0503020204020204" pitchFamily="34" charset="-122"/>
              <a:ea typeface="微软雅黑" panose="020B0503020204020204" pitchFamily="34" charset="-122"/>
            </a:endParaRPr>
          </a:p>
          <a:p>
            <a:pPr algn="ctr"/>
            <a:endParaRPr lang="zh-CN" altLang="en-US" dirty="0"/>
          </a:p>
        </p:txBody>
      </p:sp>
      <p:sp>
        <p:nvSpPr>
          <p:cNvPr id="18" name="Title 1"/>
          <p:cNvSpPr txBox="1"/>
          <p:nvPr/>
        </p:nvSpPr>
        <p:spPr>
          <a:xfrm>
            <a:off x="857885" y="200025"/>
            <a:ext cx="694753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假如有两个或多个类的功能相同，只是数据类型不同。</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内容占位符 2"/>
          <p:cNvSpPr txBox="1"/>
          <p:nvPr/>
        </p:nvSpPr>
        <p:spPr>
          <a:xfrm>
            <a:off x="720090" y="1059815"/>
            <a:ext cx="3413125" cy="371094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class Compare_int</a:t>
            </a:r>
            <a:endParaRPr sz="1200" dirty="0">
              <a:latin typeface="微软雅黑" panose="020B0503020204020204" pitchFamily="34" charset="-122"/>
              <a:ea typeface="微软雅黑" panose="020B0503020204020204" pitchFamily="34" charset="-122"/>
            </a:endParaRP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a:t>
            </a:r>
            <a:endParaRPr sz="1200" dirty="0">
              <a:latin typeface="微软雅黑" panose="020B0503020204020204" pitchFamily="34" charset="-122"/>
              <a:ea typeface="微软雅黑" panose="020B0503020204020204" pitchFamily="34" charset="-122"/>
            </a:endParaRP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public :</a:t>
            </a:r>
            <a:endParaRPr sz="1200" dirty="0">
              <a:latin typeface="微软雅黑" panose="020B0503020204020204" pitchFamily="34" charset="-122"/>
              <a:ea typeface="微软雅黑" panose="020B0503020204020204" pitchFamily="34" charset="-122"/>
            </a:endParaRP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	Compare(int a,int b)</a:t>
            </a:r>
            <a:endParaRPr sz="1200" dirty="0">
              <a:latin typeface="微软雅黑" panose="020B0503020204020204" pitchFamily="34" charset="-122"/>
              <a:ea typeface="微软雅黑" panose="020B0503020204020204" pitchFamily="34" charset="-122"/>
            </a:endParaRP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	{</a:t>
            </a:r>
            <a:endParaRPr sz="1200" dirty="0">
              <a:latin typeface="微软雅黑" panose="020B0503020204020204" pitchFamily="34" charset="-122"/>
              <a:ea typeface="微软雅黑" panose="020B0503020204020204" pitchFamily="34" charset="-122"/>
            </a:endParaRP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	    x=a;y=b;	}</a:t>
            </a:r>
            <a:endParaRPr sz="1200" dirty="0">
              <a:latin typeface="微软雅黑" panose="020B0503020204020204" pitchFamily="34" charset="-122"/>
              <a:ea typeface="微软雅黑" panose="020B0503020204020204" pitchFamily="34" charset="-122"/>
            </a:endParaRP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	int max( )</a:t>
            </a:r>
            <a:endParaRPr sz="1200" dirty="0">
              <a:latin typeface="微软雅黑" panose="020B0503020204020204" pitchFamily="34" charset="-122"/>
              <a:ea typeface="微软雅黑" panose="020B0503020204020204" pitchFamily="34" charset="-122"/>
            </a:endParaRP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	{</a:t>
            </a:r>
            <a:endParaRPr sz="1200" dirty="0">
              <a:latin typeface="微软雅黑" panose="020B0503020204020204" pitchFamily="34" charset="-122"/>
              <a:ea typeface="微软雅黑" panose="020B0503020204020204" pitchFamily="34" charset="-122"/>
            </a:endParaRP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	return (x&gt;y)?x:y;}</a:t>
            </a:r>
            <a:endParaRPr sz="1200" dirty="0">
              <a:latin typeface="微软雅黑" panose="020B0503020204020204" pitchFamily="34" charset="-122"/>
              <a:ea typeface="微软雅黑" panose="020B0503020204020204" pitchFamily="34" charset="-122"/>
            </a:endParaRP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	int min( )</a:t>
            </a:r>
            <a:endParaRPr sz="1200" dirty="0">
              <a:latin typeface="微软雅黑" panose="020B0503020204020204" pitchFamily="34" charset="-122"/>
              <a:ea typeface="微软雅黑" panose="020B0503020204020204" pitchFamily="34" charset="-122"/>
            </a:endParaRP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	{</a:t>
            </a:r>
            <a:endParaRPr sz="1200" dirty="0">
              <a:latin typeface="微软雅黑" panose="020B0503020204020204" pitchFamily="34" charset="-122"/>
              <a:ea typeface="微软雅黑" panose="020B0503020204020204" pitchFamily="34" charset="-122"/>
            </a:endParaRP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	return (x&lt;y)?x:y;}</a:t>
            </a:r>
            <a:endParaRPr sz="1200" dirty="0">
              <a:latin typeface="微软雅黑" panose="020B0503020204020204" pitchFamily="34" charset="-122"/>
              <a:ea typeface="微软雅黑" panose="020B0503020204020204" pitchFamily="34" charset="-122"/>
            </a:endParaRP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private :</a:t>
            </a:r>
            <a:endParaRPr sz="1200" dirty="0">
              <a:latin typeface="微软雅黑" panose="020B0503020204020204" pitchFamily="34" charset="-122"/>
              <a:ea typeface="微软雅黑" panose="020B0503020204020204" pitchFamily="34" charset="-122"/>
            </a:endParaRP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	int x,y;</a:t>
            </a:r>
            <a:endParaRPr sz="1200" dirty="0">
              <a:latin typeface="微软雅黑" panose="020B0503020204020204" pitchFamily="34" charset="-122"/>
              <a:ea typeface="微软雅黑" panose="020B0503020204020204" pitchFamily="34" charset="-122"/>
            </a:endParaRPr>
          </a:p>
          <a:p>
            <a:pPr marL="274320" indent="-274320">
              <a:buClr>
                <a:schemeClr val="accent3"/>
              </a:buClr>
              <a:buFont typeface="Wingdings 2" panose="05020102010507070707"/>
              <a:buChar char=""/>
              <a:defRPr/>
            </a:pPr>
            <a:r>
              <a:rPr sz="1200" dirty="0">
                <a:latin typeface="微软雅黑" panose="020B0503020204020204" pitchFamily="34" charset="-122"/>
                <a:ea typeface="微软雅黑" panose="020B0503020204020204" pitchFamily="34" charset="-122"/>
              </a:rPr>
              <a:t>};</a:t>
            </a:r>
            <a:endParaRPr sz="1200" dirty="0">
              <a:latin typeface="微软雅黑" panose="020B0503020204020204" pitchFamily="34" charset="-122"/>
              <a:ea typeface="微软雅黑" panose="020B0503020204020204" pitchFamily="34" charset="-122"/>
            </a:endParaRPr>
          </a:p>
        </p:txBody>
      </p:sp>
      <p:sp>
        <p:nvSpPr>
          <p:cNvPr id="9" name="流程图: 数据 8"/>
          <p:cNvSpPr/>
          <p:nvPr/>
        </p:nvSpPr>
        <p:spPr>
          <a:xfrm rot="16200000" flipH="1">
            <a:off x="300419" y="1370727"/>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p:nvPr/>
        </p:nvCxnSpPr>
        <p:spPr>
          <a:xfrm>
            <a:off x="4283710" y="1059815"/>
            <a:ext cx="0" cy="3816350"/>
          </a:xfrm>
          <a:prstGeom prst="line">
            <a:avLst/>
          </a:prstGeom>
          <a:ln w="1270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ppt_y</p:attrName>
                                        </p:attrNameLst>
                                      </p:cBhvr>
                                      <p:tavLst>
                                        <p:tav tm="0">
                                          <p:val>
                                            <p:strVal val="#ppt_y+#ppt_h*1.125000"/>
                                          </p:val>
                                        </p:tav>
                                        <p:tav tm="100000">
                                          <p:val>
                                            <p:strVal val="#ppt_y"/>
                                          </p:val>
                                        </p:tav>
                                      </p:tavLst>
                                    </p:anim>
                                    <p:animEffect transition="in" filter="wipe(up)">
                                      <p:cBhvr>
                                        <p:cTn id="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7.3.1 类模板的定义和使用</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756000" y="771660"/>
            <a:ext cx="6345555" cy="2360930"/>
          </a:xfrm>
          <a:prstGeom prst="rect">
            <a:avLst/>
          </a:prstGeom>
          <a:noFill/>
        </p:spPr>
        <p:txBody>
          <a:bodyPr wrap="square" rtlCol="0" anchor="t">
            <a:spAutoFit/>
          </a:bodyPr>
          <a:lstStyle/>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类模板的定义格式如下：</a:t>
            </a: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template</a:t>
            </a:r>
            <a:r>
              <a:rPr noProof="0" dirty="0" smtClean="0">
                <a:ln>
                  <a:noFill/>
                </a:ln>
                <a:effectLst/>
                <a:uLnTx/>
                <a:uFillTx/>
                <a:latin typeface="微软雅黑" panose="020B0503020204020204" pitchFamily="34" charset="-122"/>
                <a:ea typeface="微软雅黑" panose="020B0503020204020204" pitchFamily="34" charset="-122"/>
                <a:sym typeface="+mn-ea"/>
              </a:rPr>
              <a:t> &lt;</a:t>
            </a:r>
            <a:r>
              <a:rPr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class</a:t>
            </a:r>
            <a:r>
              <a:rPr noProof="0" dirty="0" smtClean="0">
                <a:ln>
                  <a:noFill/>
                </a:ln>
                <a:effectLst/>
                <a:uLnTx/>
                <a:uFillTx/>
                <a:latin typeface="微软雅黑" panose="020B0503020204020204" pitchFamily="34" charset="-122"/>
                <a:ea typeface="微软雅黑" panose="020B0503020204020204" pitchFamily="34" charset="-122"/>
                <a:sym typeface="+mn-ea"/>
              </a:rPr>
              <a:t>类型参数名1，</a:t>
            </a:r>
            <a:r>
              <a:rPr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class</a:t>
            </a:r>
            <a:r>
              <a:rPr noProof="0" dirty="0" smtClean="0">
                <a:ln>
                  <a:noFill/>
                </a:ln>
                <a:effectLst/>
                <a:uLnTx/>
                <a:uFillTx/>
                <a:latin typeface="微软雅黑" panose="020B0503020204020204" pitchFamily="34" charset="-122"/>
                <a:ea typeface="微软雅黑" panose="020B0503020204020204" pitchFamily="34" charset="-122"/>
                <a:sym typeface="+mn-ea"/>
              </a:rPr>
              <a:t>类型参数名2，…&gt;</a:t>
            </a: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class 类名</a:t>
            </a: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a:t>
            </a: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     类声明体</a:t>
            </a: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a:t>
            </a: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00000"/>
              </a:lnSpc>
              <a:spcBef>
                <a:spcPct val="20000"/>
              </a:spcBef>
              <a:spcAft>
                <a:spcPct val="0"/>
              </a:spcAft>
              <a:buClr>
                <a:schemeClr val="accent1"/>
              </a:buClr>
              <a:buSzPct val="85000"/>
              <a:buFont typeface="Wingdings 2" panose="05020102010507070707" pitchFamily="18" charset="2"/>
              <a:buNone/>
              <a:defRPr/>
            </a:pPr>
            <a:endParaRPr noProof="0" dirty="0" smtClean="0">
              <a:ln>
                <a:noFill/>
              </a:ln>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9160" y="295910"/>
            <a:ext cx="3840480" cy="337185"/>
          </a:xfrm>
          <a:prstGeom prst="rect">
            <a:avLst/>
          </a:prstGeom>
          <a:noFill/>
        </p:spPr>
        <p:txBody>
          <a:bodyPr wrap="none" rtlCol="0" anchor="t">
            <a:spAutoFit/>
          </a:bodyPr>
          <a:lstStyle/>
          <a:p>
            <a:r>
              <a:rPr lang="zh-CN" altLang="en-US" sz="1600" dirty="0">
                <a:latin typeface="微软雅黑" panose="020B0503020204020204" pitchFamily="34" charset="-122"/>
                <a:ea typeface="微软雅黑" panose="020B0503020204020204" pitchFamily="34" charset="-122"/>
                <a:sym typeface="+mn-ea"/>
              </a:rPr>
              <a:t>例如，将上面两个类写成以下的类模板：</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898525" y="812165"/>
            <a:ext cx="7274560" cy="4184650"/>
          </a:xfrm>
          <a:prstGeom prst="rect">
            <a:avLst/>
          </a:prstGeom>
          <a:noFill/>
        </p:spPr>
        <p:txBody>
          <a:bodyPr wrap="square" rtlCol="0" anchor="t">
            <a:spAutoFit/>
          </a:bodyPr>
          <a:lstStyle/>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template &lt;class T&gt;    //声明一个模板，虚拟类型名为T</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class Compare    </a:t>
            </a:r>
            <a:r>
              <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//类模板名为Compare</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public :</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Compare(T a, T b)</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x=a;y=b;</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T max( )</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return (x&gt;y)?x:y;</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T min( )</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return (x&lt;y)?x:y;</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private :</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	T x,y;</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数据 3"/>
          <p:cNvSpPr/>
          <p:nvPr/>
        </p:nvSpPr>
        <p:spPr>
          <a:xfrm rot="16200000" flipH="1">
            <a:off x="516555" y="146876"/>
            <a:ext cx="533026"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783067" y="52312"/>
            <a:ext cx="2780933" cy="533026"/>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882455" y="143444"/>
            <a:ext cx="2484669" cy="307340"/>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2000" dirty="0">
                <a:solidFill>
                  <a:schemeClr val="bg1"/>
                </a:solidFill>
              </a:rPr>
              <a:t>类模板的使用</a:t>
            </a:r>
            <a:r>
              <a:rPr lang="en-US" altLang="zh-CN" sz="2000" dirty="0">
                <a:solidFill>
                  <a:schemeClr val="bg1"/>
                </a:solidFill>
              </a:rPr>
              <a:t>:</a:t>
            </a:r>
            <a:endParaRPr lang="en-US" altLang="zh-CN" sz="2000" dirty="0">
              <a:solidFill>
                <a:schemeClr val="bg1"/>
              </a:solidFill>
            </a:endParaRPr>
          </a:p>
        </p:txBody>
      </p:sp>
      <p:sp>
        <p:nvSpPr>
          <p:cNvPr id="19" name="内容占位符 2"/>
          <p:cNvSpPr txBox="1"/>
          <p:nvPr/>
        </p:nvSpPr>
        <p:spPr>
          <a:xfrm>
            <a:off x="836893" y="1203750"/>
            <a:ext cx="7681720" cy="29432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74320" indent="457200" fontAlgn="auto">
              <a:lnSpc>
                <a:spcPct val="150000"/>
              </a:lnSpc>
              <a:spcBef>
                <a:spcPts val="0"/>
              </a:spcBef>
              <a:buClr>
                <a:schemeClr val="accent3"/>
              </a:buClr>
              <a:buFont typeface="Wingdings 2" panose="05020102010507070707"/>
              <a:buNone/>
              <a:defRPr/>
            </a:pPr>
            <a:r>
              <a:rPr sz="1600" dirty="0">
                <a:solidFill>
                  <a:srgbClr val="FF0000"/>
                </a:solidFill>
                <a:highlight>
                  <a:srgbClr val="FFFF00"/>
                </a:highlight>
                <a:latin typeface="微软雅黑" panose="020B0503020204020204" pitchFamily="34" charset="-122"/>
                <a:ea typeface="微软雅黑" panose="020B0503020204020204" pitchFamily="34" charset="-122"/>
              </a:rPr>
              <a:t>类模板</a:t>
            </a:r>
            <a:r>
              <a:rPr sz="1600" dirty="0">
                <a:highlight>
                  <a:srgbClr val="FFFF00"/>
                </a:highlight>
                <a:latin typeface="微软雅黑" panose="020B0503020204020204" pitchFamily="34" charset="-122"/>
                <a:ea typeface="微软雅黑" panose="020B0503020204020204" pitchFamily="34" charset="-122"/>
              </a:rPr>
              <a:t>不是一个具体的、实际的类，而是代表一种类型的类</a:t>
            </a:r>
            <a:r>
              <a:rPr sz="1600" dirty="0">
                <a:latin typeface="微软雅黑" panose="020B0503020204020204" pitchFamily="34" charset="-122"/>
                <a:ea typeface="微软雅黑" panose="020B0503020204020204" pitchFamily="34" charset="-122"/>
              </a:rPr>
              <a:t>，编译程序不会为类模板创建程序代码，但是通过对类模板的实例化生成一个具体的类（即</a:t>
            </a:r>
            <a:r>
              <a:rPr sz="1600" dirty="0">
                <a:solidFill>
                  <a:srgbClr val="FF0000"/>
                </a:solidFill>
                <a:latin typeface="微软雅黑" panose="020B0503020204020204" pitchFamily="34" charset="-122"/>
                <a:ea typeface="微软雅黑" panose="020B0503020204020204" pitchFamily="34" charset="-122"/>
              </a:rPr>
              <a:t>模板类</a:t>
            </a:r>
            <a:r>
              <a:rPr sz="1600" dirty="0">
                <a:latin typeface="微软雅黑" panose="020B0503020204020204" pitchFamily="34" charset="-122"/>
                <a:ea typeface="微软雅黑" panose="020B0503020204020204" pitchFamily="34" charset="-122"/>
              </a:rPr>
              <a:t>）和该</a:t>
            </a:r>
            <a:r>
              <a:rPr sz="1600" dirty="0">
                <a:solidFill>
                  <a:srgbClr val="FF0000"/>
                </a:solidFill>
                <a:latin typeface="微软雅黑" panose="020B0503020204020204" pitchFamily="34" charset="-122"/>
                <a:ea typeface="微软雅黑" panose="020B0503020204020204" pitchFamily="34" charset="-122"/>
              </a:rPr>
              <a:t>具体类</a:t>
            </a:r>
            <a:r>
              <a:rPr sz="1600" dirty="0">
                <a:latin typeface="微软雅黑" panose="020B0503020204020204" pitchFamily="34" charset="-122"/>
                <a:ea typeface="微软雅黑" panose="020B0503020204020204" pitchFamily="34" charset="-122"/>
              </a:rPr>
              <a:t>的对象。</a:t>
            </a:r>
            <a:endParaRPr sz="1600" dirty="0">
              <a:latin typeface="微软雅黑" panose="020B0503020204020204" pitchFamily="34" charset="-122"/>
              <a:ea typeface="微软雅黑" panose="020B0503020204020204" pitchFamily="34" charset="-122"/>
            </a:endParaRPr>
          </a:p>
          <a:p>
            <a:pPr marL="274320" indent="457200" fontAlgn="auto">
              <a:lnSpc>
                <a:spcPct val="150000"/>
              </a:lnSpc>
              <a:spcBef>
                <a:spcPts val="0"/>
              </a:spcBef>
              <a:buClr>
                <a:schemeClr val="accent3"/>
              </a:buClr>
              <a:buFont typeface="Wingdings 2" panose="05020102010507070707"/>
              <a:buNone/>
              <a:defRPr/>
            </a:pPr>
            <a:endParaRPr sz="1600" dirty="0">
              <a:latin typeface="微软雅黑" panose="020B0503020204020204" pitchFamily="34" charset="-122"/>
              <a:ea typeface="微软雅黑" panose="020B0503020204020204" pitchFamily="34" charset="-122"/>
            </a:endParaRPr>
          </a:p>
          <a:p>
            <a:pPr marL="274320" indent="457200" fontAlgn="auto">
              <a:lnSpc>
                <a:spcPct val="150000"/>
              </a:lnSpc>
              <a:spcBef>
                <a:spcPts val="0"/>
              </a:spcBef>
              <a:buClr>
                <a:schemeClr val="accent3"/>
              </a:buClr>
              <a:buFont typeface="Wingdings 2" panose="05020102010507070707"/>
              <a:buNone/>
              <a:defRPr/>
            </a:pPr>
            <a:r>
              <a:rPr sz="1600" dirty="0">
                <a:latin typeface="微软雅黑" panose="020B0503020204020204" pitchFamily="34" charset="-122"/>
                <a:ea typeface="微软雅黑" panose="020B0503020204020204" pitchFamily="34" charset="-122"/>
              </a:rPr>
              <a:t>其实例化的一般形式是：</a:t>
            </a:r>
            <a:endParaRPr sz="1600" dirty="0">
              <a:latin typeface="微软雅黑" panose="020B0503020204020204" pitchFamily="34" charset="-122"/>
              <a:ea typeface="微软雅黑" panose="020B0503020204020204" pitchFamily="34" charset="-122"/>
            </a:endParaRPr>
          </a:p>
          <a:p>
            <a:pPr marL="274320" indent="457200" fontAlgn="auto">
              <a:lnSpc>
                <a:spcPct val="150000"/>
              </a:lnSpc>
              <a:spcBef>
                <a:spcPts val="0"/>
              </a:spcBef>
              <a:buClr>
                <a:schemeClr val="accent3"/>
              </a:buClr>
              <a:buFont typeface="Wingdings 2" panose="05020102010507070707"/>
              <a:buNone/>
              <a:defRPr/>
            </a:pPr>
            <a:endParaRPr sz="1600" dirty="0">
              <a:latin typeface="微软雅黑" panose="020B0503020204020204" pitchFamily="34" charset="-122"/>
              <a:ea typeface="微软雅黑" panose="020B0503020204020204" pitchFamily="34" charset="-122"/>
            </a:endParaRPr>
          </a:p>
          <a:p>
            <a:pPr marL="274320" indent="457200" fontAlgn="auto">
              <a:lnSpc>
                <a:spcPct val="150000"/>
              </a:lnSpc>
              <a:spcBef>
                <a:spcPts val="0"/>
              </a:spcBef>
              <a:buClr>
                <a:schemeClr val="accent3"/>
              </a:buClr>
              <a:buFont typeface="Wingdings 2" panose="05020102010507070707"/>
              <a:buNone/>
              <a:defRPr/>
            </a:pPr>
            <a:r>
              <a:rPr sz="1600" dirty="0">
                <a:latin typeface="微软雅黑" panose="020B0503020204020204" pitchFamily="34" charset="-122"/>
                <a:ea typeface="微软雅黑" panose="020B0503020204020204" pitchFamily="34" charset="-122"/>
              </a:rPr>
              <a:t>类名&lt;实际的数据类型1,实际的数据类型2 , …&gt;</a:t>
            </a:r>
            <a:r>
              <a:rPr sz="1600" dirty="0" err="1" smtClean="0">
                <a:latin typeface="微软雅黑" panose="020B0503020204020204" pitchFamily="34" charset="-122"/>
                <a:ea typeface="微软雅黑" panose="020B0503020204020204" pitchFamily="34" charset="-122"/>
              </a:rPr>
              <a:t>对象名</a:t>
            </a:r>
            <a:endParaRPr lang="en-US" sz="1600" dirty="0" smtClean="0">
              <a:latin typeface="微软雅黑" panose="020B0503020204020204" pitchFamily="34" charset="-122"/>
              <a:ea typeface="微软雅黑" panose="020B0503020204020204" pitchFamily="34" charset="-122"/>
            </a:endParaRPr>
          </a:p>
          <a:p>
            <a:pPr marL="274320" indent="457200" fontAlgn="auto">
              <a:lnSpc>
                <a:spcPct val="150000"/>
              </a:lnSpc>
              <a:spcBef>
                <a:spcPts val="0"/>
              </a:spcBef>
              <a:buClr>
                <a:schemeClr val="accent3"/>
              </a:buClr>
              <a:buFont typeface="Wingdings 2" panose="05020102010507070707"/>
              <a:buNone/>
              <a:defRPr/>
            </a:pPr>
            <a:endParaRPr lang="en-US" sz="16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amond(in)">
                                      <p:cBhvr>
                                        <p:cTn id="7"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69340" y="1192530"/>
            <a:ext cx="7008495" cy="2862322"/>
          </a:xfrm>
          <a:prstGeom prst="rect">
            <a:avLst/>
          </a:prstGeom>
          <a:noFill/>
        </p:spPr>
        <p:txBody>
          <a:bodyPr wrap="square" rtlCol="0" anchor="t">
            <a:spAutoFit/>
          </a:bodyPr>
          <a:lstStyle/>
          <a:p>
            <a:pPr>
              <a:lnSpc>
                <a:spcPct val="15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例如：</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    Compare &lt;int&gt; cmp(4,7);</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在类模板名之后的尖括号中指定实际的类型为int，编译系统就用int取代类模板中的类型参数T，这样就把类模板实例化了，并生成了该整型类的一个对象cmp。</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[比较] 类模板与模板类的区别</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52000" y="771750"/>
            <a:ext cx="8711999" cy="3942618"/>
          </a:xfrm>
          <a:prstGeom prst="rect">
            <a:avLst/>
          </a:prstGeom>
          <a:noFill/>
        </p:spPr>
        <p:txBody>
          <a:bodyPr wrap="square" rtlCol="0" anchor="t">
            <a:spAutoFit/>
          </a:bodyPr>
          <a:lstStyle/>
          <a:p>
            <a:pPr marL="640080" marR="0" lvl="1" indent="-640080" algn="l" defTabSz="914400" rtl="0" eaLnBrk="1" fontAlgn="base" latinLnBrk="0" hangingPunct="1">
              <a:lnSpc>
                <a:spcPct val="15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Arial" panose="020B0604020202020204" pitchFamily="34" charset="0"/>
                <a:ea typeface="微软雅黑" panose="020B0503020204020204" pitchFamily="34" charset="-122"/>
                <a:sym typeface="+mn-ea"/>
              </a:rPr>
              <a:t>►</a:t>
            </a:r>
            <a:r>
              <a:rPr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类模板</a:t>
            </a:r>
            <a:r>
              <a:rPr noProof="0" dirty="0" err="1" smtClean="0">
                <a:ln>
                  <a:noFill/>
                </a:ln>
                <a:effectLst/>
                <a:uLnTx/>
                <a:uFillTx/>
                <a:latin typeface="微软雅黑" panose="020B0503020204020204" pitchFamily="34" charset="-122"/>
                <a:ea typeface="微软雅黑" panose="020B0503020204020204" pitchFamily="34" charset="-122"/>
                <a:sym typeface="+mn-ea"/>
              </a:rPr>
              <a:t>是模板的定义，不是一个实实在在的类，定义中用到通用类型参数</a:t>
            </a:r>
            <a:r>
              <a:rPr lang="en-US" noProof="0" dirty="0" smtClean="0">
                <a:ln>
                  <a:noFill/>
                </a:ln>
                <a:effectLst/>
                <a:uLnTx/>
                <a:uFillTx/>
                <a:latin typeface="微软雅黑" panose="020B0503020204020204" pitchFamily="34" charset="-122"/>
                <a:ea typeface="微软雅黑" panose="020B0503020204020204" pitchFamily="34" charset="-122"/>
                <a:sym typeface="+mn-ea"/>
              </a:rPr>
              <a:t>;</a:t>
            </a: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5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Arial" panose="020B0604020202020204" pitchFamily="34" charset="0"/>
                <a:ea typeface="微软雅黑" panose="020B0503020204020204" pitchFamily="34" charset="-122"/>
                <a:sym typeface="+mn-ea"/>
              </a:rPr>
              <a:t>►</a:t>
            </a:r>
            <a:r>
              <a:rPr noProof="0" dirty="0" err="1" smtClean="0">
                <a:ln>
                  <a:noFill/>
                </a:ln>
                <a:solidFill>
                  <a:srgbClr val="FF0000"/>
                </a:solidFill>
                <a:effectLst/>
                <a:uLnTx/>
                <a:uFillTx/>
                <a:latin typeface="微软雅黑" panose="020B0503020204020204" pitchFamily="34" charset="-122"/>
                <a:ea typeface="微软雅黑" panose="020B0503020204020204" pitchFamily="34" charset="-122"/>
                <a:sym typeface="+mn-ea"/>
              </a:rPr>
              <a:t>模板类</a:t>
            </a:r>
            <a:r>
              <a:rPr noProof="0" dirty="0" err="1" smtClean="0">
                <a:ln>
                  <a:noFill/>
                </a:ln>
                <a:effectLst/>
                <a:uLnTx/>
                <a:uFillTx/>
                <a:latin typeface="微软雅黑" panose="020B0503020204020204" pitchFamily="34" charset="-122"/>
                <a:ea typeface="微软雅黑" panose="020B0503020204020204" pitchFamily="34" charset="-122"/>
                <a:sym typeface="+mn-ea"/>
              </a:rPr>
              <a:t>是实实在在的类定义，是类模板的实例化。类定义中参数被实际类型所代替</a:t>
            </a:r>
            <a:r>
              <a:rPr lang="en-US" noProof="0" dirty="0" smtClean="0">
                <a:ln>
                  <a:noFill/>
                </a:ln>
                <a:effectLst/>
                <a:uLnTx/>
                <a:uFillTx/>
                <a:latin typeface="微软雅黑" panose="020B0503020204020204" pitchFamily="34" charset="-122"/>
                <a:ea typeface="微软雅黑" panose="020B0503020204020204" pitchFamily="34" charset="-122"/>
                <a:sym typeface="+mn-ea"/>
              </a:rPr>
              <a:t>.</a:t>
            </a:r>
            <a:endParaRPr noProof="0" dirty="0" smtClean="0">
              <a:ln>
                <a:noFill/>
              </a:ln>
              <a:effectLst/>
              <a:uLnTx/>
              <a:uFillTx/>
              <a:latin typeface="微软雅黑" panose="020B0503020204020204" pitchFamily="34" charset="-122"/>
              <a:ea typeface="微软雅黑" panose="020B0503020204020204" pitchFamily="34" charset="-122"/>
              <a:sym typeface="+mn-ea"/>
            </a:endParaRPr>
          </a:p>
          <a:p>
            <a:pPr marL="640080" marR="0" lvl="1" indent="-640080" algn="l" defTabSz="914400" rtl="0" eaLnBrk="1" fontAlgn="base" latinLnBrk="0" hangingPunct="1">
              <a:lnSpc>
                <a:spcPct val="150000"/>
              </a:lnSpc>
              <a:spcBef>
                <a:spcPct val="20000"/>
              </a:spcBef>
              <a:spcAft>
                <a:spcPct val="0"/>
              </a:spcAft>
              <a:buClr>
                <a:schemeClr val="accent1"/>
              </a:buClr>
              <a:buSzPct val="85000"/>
              <a:buFont typeface="Wingdings 2" panose="05020102010507070707" pitchFamily="18" charset="2"/>
              <a:buNone/>
              <a:defRPr/>
            </a:pPr>
            <a:r>
              <a:rPr noProof="0" dirty="0" smtClean="0">
                <a:ln>
                  <a:noFill/>
                </a:ln>
                <a:effectLst/>
                <a:uLnTx/>
                <a:uFillTx/>
                <a:latin typeface="微软雅黑" panose="020B0503020204020204" pitchFamily="34" charset="-122"/>
                <a:ea typeface="微软雅黑" panose="020B0503020204020204" pitchFamily="34" charset="-122"/>
                <a:sym typeface="+mn-ea"/>
              </a:rPr>
              <a:t>例</a:t>
            </a:r>
            <a:r>
              <a:rPr lang="en-US" noProof="0" dirty="0" smtClean="0">
                <a:ln>
                  <a:noFill/>
                </a:ln>
                <a:effectLst/>
                <a:uLnTx/>
                <a:uFillTx/>
                <a:latin typeface="微软雅黑" panose="020B0503020204020204" pitchFamily="34" charset="-122"/>
                <a:ea typeface="微软雅黑" panose="020B0503020204020204" pitchFamily="34" charset="-122"/>
                <a:sym typeface="+mn-ea"/>
              </a:rPr>
              <a:t>:</a:t>
            </a:r>
            <a:endParaRPr lang="en-US" dirty="0">
              <a:latin typeface="微软雅黑" panose="020B0503020204020204" pitchFamily="34" charset="-122"/>
              <a:ea typeface="微软雅黑" panose="020B0503020204020204" pitchFamily="34" charset="-122"/>
              <a:sym typeface="+mn-ea"/>
            </a:endParaRPr>
          </a:p>
          <a:p>
            <a:pPr>
              <a:spcBef>
                <a:spcPct val="20000"/>
              </a:spcBef>
              <a:buClr>
                <a:schemeClr val="tx2"/>
              </a:buClr>
              <a:buSzPct val="75000"/>
              <a:buFont typeface="Monotype Sorts" pitchFamily="2" charset="2"/>
              <a:buNone/>
            </a:pPr>
            <a:r>
              <a:rPr kumimoji="1" lang="en-US" altLang="zh-CN" dirty="0">
                <a:solidFill>
                  <a:schemeClr val="folHlink"/>
                </a:solidFill>
                <a:latin typeface="Arial Black" panose="020B0A04020102020204" pitchFamily="34" charset="0"/>
              </a:rPr>
              <a:t>template</a:t>
            </a:r>
            <a:r>
              <a:rPr kumimoji="1" lang="en-US" altLang="zh-CN" dirty="0">
                <a:latin typeface="Arial Black" panose="020B0A04020102020204" pitchFamily="34" charset="0"/>
              </a:rPr>
              <a:t>&lt;</a:t>
            </a:r>
            <a:r>
              <a:rPr kumimoji="1" lang="en-US" altLang="zh-CN" dirty="0">
                <a:solidFill>
                  <a:schemeClr val="folHlink"/>
                </a:solidFill>
                <a:latin typeface="Arial Black" panose="020B0A04020102020204" pitchFamily="34" charset="0"/>
              </a:rPr>
              <a:t>class</a:t>
            </a:r>
            <a:r>
              <a:rPr kumimoji="1" lang="en-US" altLang="zh-CN" dirty="0">
                <a:latin typeface="Arial Black" panose="020B0A04020102020204" pitchFamily="34" charset="0"/>
              </a:rPr>
              <a:t> T&gt;</a:t>
            </a:r>
            <a:endParaRPr kumimoji="1" lang="en-US" altLang="zh-CN" dirty="0">
              <a:latin typeface="Arial Black" panose="020B0A04020102020204" pitchFamily="34" charset="0"/>
            </a:endParaRPr>
          </a:p>
          <a:p>
            <a:pPr>
              <a:spcBef>
                <a:spcPct val="20000"/>
              </a:spcBef>
              <a:buClr>
                <a:schemeClr val="tx2"/>
              </a:buClr>
              <a:buSzPct val="75000"/>
              <a:buFont typeface="Monotype Sorts" pitchFamily="2" charset="2"/>
              <a:buNone/>
            </a:pPr>
            <a:r>
              <a:rPr kumimoji="1" lang="en-US" altLang="zh-CN" dirty="0">
                <a:solidFill>
                  <a:schemeClr val="folHlink"/>
                </a:solidFill>
                <a:latin typeface="Arial Black" panose="020B0A04020102020204" pitchFamily="34" charset="0"/>
              </a:rPr>
              <a:t>class</a:t>
            </a:r>
            <a:r>
              <a:rPr kumimoji="1" lang="en-US" altLang="zh-CN" dirty="0">
                <a:latin typeface="Arial Black" panose="020B0A04020102020204" pitchFamily="34" charset="0"/>
              </a:rPr>
              <a:t> Stack</a:t>
            </a:r>
            <a:endParaRPr kumimoji="1" lang="en-US" altLang="zh-CN" dirty="0">
              <a:latin typeface="Arial Black" panose="020B0A04020102020204" pitchFamily="34" charset="0"/>
            </a:endParaRPr>
          </a:p>
          <a:p>
            <a:pPr>
              <a:spcBef>
                <a:spcPct val="20000"/>
              </a:spcBef>
              <a:buClr>
                <a:schemeClr val="tx2"/>
              </a:buClr>
              <a:buSzPct val="75000"/>
              <a:buFont typeface="Monotype Sorts" pitchFamily="2" charset="2"/>
              <a:buNone/>
            </a:pPr>
            <a:r>
              <a:rPr kumimoji="1" lang="en-US" altLang="zh-CN" dirty="0">
                <a:latin typeface="Arial Black" panose="020B0A04020102020204" pitchFamily="34" charset="0"/>
              </a:rPr>
              <a:t> { </a:t>
            </a:r>
            <a:endParaRPr kumimoji="1" lang="en-US" altLang="zh-CN" dirty="0">
              <a:latin typeface="Arial Black" panose="020B0A04020102020204" pitchFamily="34" charset="0"/>
            </a:endParaRPr>
          </a:p>
          <a:p>
            <a:pPr>
              <a:spcBef>
                <a:spcPct val="20000"/>
              </a:spcBef>
              <a:buClr>
                <a:schemeClr val="tx2"/>
              </a:buClr>
              <a:buSzPct val="75000"/>
              <a:buFont typeface="Monotype Sorts" pitchFamily="2" charset="2"/>
              <a:buNone/>
            </a:pPr>
            <a:r>
              <a:rPr kumimoji="1" lang="en-US" altLang="zh-CN" dirty="0">
                <a:latin typeface="Arial Black" panose="020B0A04020102020204" pitchFamily="34" charset="0"/>
              </a:rPr>
              <a:t>	 </a:t>
            </a:r>
            <a:r>
              <a:rPr kumimoji="1" lang="zh-CN" altLang="en-US" dirty="0">
                <a:latin typeface="Arial Black" panose="020B0A04020102020204" pitchFamily="34" charset="0"/>
                <a:ea typeface="黑体" panose="02010609060101010101" pitchFamily="49" charset="-122"/>
              </a:rPr>
              <a:t>数据成员；</a:t>
            </a:r>
            <a:endParaRPr kumimoji="1" lang="zh-CN" altLang="en-US" dirty="0">
              <a:latin typeface="Arial Black" panose="020B0A04020102020204" pitchFamily="34" charset="0"/>
              <a:ea typeface="黑体" panose="02010609060101010101" pitchFamily="49" charset="-122"/>
            </a:endParaRPr>
          </a:p>
          <a:p>
            <a:pPr>
              <a:spcBef>
                <a:spcPct val="20000"/>
              </a:spcBef>
              <a:buClr>
                <a:schemeClr val="tx2"/>
              </a:buClr>
              <a:buSzPct val="75000"/>
              <a:buFont typeface="Monotype Sorts" pitchFamily="2" charset="2"/>
              <a:buNone/>
            </a:pPr>
            <a:r>
              <a:rPr kumimoji="1" lang="zh-CN" altLang="en-US" dirty="0">
                <a:latin typeface="Arial Black" panose="020B0A04020102020204" pitchFamily="34" charset="0"/>
                <a:ea typeface="黑体" panose="02010609060101010101" pitchFamily="49" charset="-122"/>
              </a:rPr>
              <a:t>	 成员函数；</a:t>
            </a:r>
            <a:r>
              <a:rPr kumimoji="1" lang="zh-CN" altLang="en-US" dirty="0">
                <a:latin typeface="Arial Black" panose="020B0A04020102020204" pitchFamily="34" charset="0"/>
              </a:rPr>
              <a:t> </a:t>
            </a:r>
            <a:endParaRPr kumimoji="1" lang="zh-CN" altLang="en-US" dirty="0">
              <a:latin typeface="Arial Black" panose="020B0A04020102020204" pitchFamily="34" charset="0"/>
            </a:endParaRPr>
          </a:p>
          <a:p>
            <a:pPr>
              <a:spcBef>
                <a:spcPct val="20000"/>
              </a:spcBef>
              <a:buClr>
                <a:schemeClr val="tx2"/>
              </a:buClr>
              <a:buSzPct val="75000"/>
              <a:buFont typeface="Monotype Sorts" pitchFamily="2" charset="2"/>
              <a:buNone/>
            </a:pPr>
            <a:r>
              <a:rPr kumimoji="1" lang="zh-CN" altLang="en-US" dirty="0">
                <a:latin typeface="Arial Black" panose="020B0A04020102020204" pitchFamily="34" charset="0"/>
              </a:rPr>
              <a:t> </a:t>
            </a:r>
            <a:r>
              <a:rPr kumimoji="1" lang="en-US" altLang="zh-CN" dirty="0">
                <a:latin typeface="Arial Black" panose="020B0A04020102020204" pitchFamily="34" charset="0"/>
              </a:rPr>
              <a:t>};</a:t>
            </a:r>
            <a:endParaRPr kumimoji="1" lang="en-US" altLang="zh-CN" dirty="0">
              <a:latin typeface="Arial Black" panose="020B0A04020102020204" pitchFamily="34" charset="0"/>
            </a:endParaRPr>
          </a:p>
          <a:p>
            <a:pPr>
              <a:lnSpc>
                <a:spcPct val="90000"/>
              </a:lnSpc>
            </a:pPr>
            <a:r>
              <a:rPr lang="zh-CN" altLang="en-US" dirty="0">
                <a:latin typeface="Arial" panose="020B0604020202020204" pitchFamily="34" charset="0"/>
              </a:rPr>
              <a:t>直接使用： 声明对象</a:t>
            </a:r>
            <a:endParaRPr lang="zh-CN" altLang="en-US" dirty="0">
              <a:latin typeface="Arial" panose="020B0604020202020204" pitchFamily="34" charset="0"/>
            </a:endParaRPr>
          </a:p>
          <a:p>
            <a:pPr>
              <a:lnSpc>
                <a:spcPct val="90000"/>
              </a:lnSpc>
            </a:pPr>
            <a:r>
              <a:rPr lang="zh-CN" altLang="en-US" dirty="0">
                <a:latin typeface="Arial" panose="020B0604020202020204" pitchFamily="34" charset="0"/>
              </a:rPr>
              <a:t>  </a:t>
            </a:r>
            <a:r>
              <a:rPr lang="en-US" altLang="zh-CN" dirty="0">
                <a:solidFill>
                  <a:schemeClr val="folHlink"/>
                </a:solidFill>
                <a:latin typeface="Arial" panose="020B0604020202020204" pitchFamily="34" charset="0"/>
              </a:rPr>
              <a:t>Stack&lt;char&gt;  </a:t>
            </a:r>
            <a:r>
              <a:rPr lang="en-US" altLang="zh-CN" dirty="0" err="1">
                <a:solidFill>
                  <a:schemeClr val="folHlink"/>
                </a:solidFill>
                <a:latin typeface="Arial" panose="020B0604020202020204" pitchFamily="34" charset="0"/>
              </a:rPr>
              <a:t>st</a:t>
            </a:r>
            <a:r>
              <a:rPr lang="en-US" altLang="zh-CN" dirty="0" smtClean="0">
                <a:solidFill>
                  <a:schemeClr val="folHlink"/>
                </a:solidFill>
                <a:latin typeface="Arial" panose="020B0604020202020204" pitchFamily="34" charset="0"/>
              </a:rPr>
              <a:t>;</a:t>
            </a:r>
            <a:endParaRPr lang="en-US" altLang="zh-CN" dirty="0">
              <a:solidFill>
                <a:schemeClr val="folHlink"/>
              </a:solidFill>
              <a:latin typeface="Arial" panose="020B0604020202020204" pitchFamily="34" charset="0"/>
            </a:endParaRPr>
          </a:p>
        </p:txBody>
      </p:sp>
      <p:graphicFrame>
        <p:nvGraphicFramePr>
          <p:cNvPr id="7" name="对象 6"/>
          <p:cNvGraphicFramePr>
            <a:graphicFrameLocks noChangeAspect="1"/>
          </p:cNvGraphicFramePr>
          <p:nvPr/>
        </p:nvGraphicFramePr>
        <p:xfrm>
          <a:off x="3132000" y="1851750"/>
          <a:ext cx="5489105" cy="3153918"/>
        </p:xfrm>
        <a:graphic>
          <a:graphicData uri="http://schemas.openxmlformats.org/presentationml/2006/ole">
            <mc:AlternateContent xmlns:mc="http://schemas.openxmlformats.org/markup-compatibility/2006">
              <mc:Choice xmlns:v="urn:schemas-microsoft-com:vml" Requires="v">
                <p:oleObj spid="_x0000_s2056" name="Visio" r:id="rId1" imgW="4989830" imgH="2133600" progId="Visio.Drawing.6">
                  <p:embed/>
                </p:oleObj>
              </mc:Choice>
              <mc:Fallback>
                <p:oleObj name="Visio" r:id="rId1" imgW="4989830" imgH="2133600" progId="Visio.Drawing.6">
                  <p:embed/>
                  <p:pic>
                    <p:nvPicPr>
                      <p:cNvPr id="0" name="对象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000" y="1851750"/>
                        <a:ext cx="5489105" cy="3153918"/>
                      </a:xfrm>
                      <a:prstGeom prst="rect">
                        <a:avLst/>
                      </a:prstGeom>
                      <a:noFill/>
                      <a:ln>
                        <a:noFill/>
                      </a:ln>
                      <a:effectLst/>
                    </p:spPr>
                  </p:pic>
                </p:oleObj>
              </mc:Fallback>
            </mc:AlternateContent>
          </a:graphicData>
        </a:graphic>
      </p:graphicFrame>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strVal val="#ppt_w*0.70"/>
                                          </p:val>
                                        </p:tav>
                                        <p:tav tm="100000">
                                          <p:val>
                                            <p:strVal val="#ppt_w"/>
                                          </p:val>
                                        </p:tav>
                                      </p:tavLst>
                                    </p:anim>
                                    <p:anim calcmode="lin" valueType="num">
                                      <p:cBhvr>
                                        <p:cTn id="13" dur="1000" fill="hold"/>
                                        <p:tgtEl>
                                          <p:spTgt spid="7"/>
                                        </p:tgtEl>
                                        <p:attrNameLst>
                                          <p:attrName>ppt_h</p:attrName>
                                        </p:attrNameLst>
                                      </p:cBhvr>
                                      <p:tavLst>
                                        <p:tav tm="0">
                                          <p:val>
                                            <p:strVal val="#ppt_h"/>
                                          </p:val>
                                        </p:tav>
                                        <p:tav tm="100000">
                                          <p:val>
                                            <p:strVal val="#ppt_h"/>
                                          </p:val>
                                        </p:tav>
                                      </p:tavLst>
                                    </p:anim>
                                    <p:animEffect transition="in" filter="fade">
                                      <p:cBhvr>
                                        <p:cTn id="1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6000" y="627750"/>
            <a:ext cx="7591425" cy="4247317"/>
          </a:xfrm>
          <a:prstGeom prst="rect">
            <a:avLst/>
          </a:prstGeom>
          <a:noFill/>
        </p:spPr>
        <p:txBody>
          <a:bodyPr wrap="square" rtlCol="0" anchor="t">
            <a:spAutoFit/>
          </a:bodyPr>
          <a:lstStyle/>
          <a:p>
            <a:pPr>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还可以在类定义体外定义成员函数：</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其一般格式为：</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template &lt;class类型参数名1，class类型参数名2，…&gt;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函数返回类型 类名&lt;类型参数名1,类型参数名 2,…&gt;∷成员函数名(参数表)</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     函数体</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模板参数可以是一个，也可以是多个，可以是类型参数，也可以是非类型参数。参数类型由关键字</a:t>
            </a:r>
            <a:r>
              <a:rPr lang="zh-CN" altLang="en-US" dirty="0">
                <a:solidFill>
                  <a:schemeClr val="tx1">
                    <a:lumMod val="75000"/>
                    <a:lumOff val="25000"/>
                  </a:schemeClr>
                </a:solidFill>
                <a:highlight>
                  <a:srgbClr val="FFFF00"/>
                </a:highlight>
                <a:latin typeface="微软雅黑" panose="020B0503020204020204" pitchFamily="34" charset="-122"/>
                <a:ea typeface="微软雅黑" panose="020B0503020204020204" pitchFamily="34" charset="-122"/>
              </a:rPr>
              <a:t>class或typename及其后面的标识符</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构成。非类型参数由一个普通参数构成，代表模板定义中的一个常量</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7.3.2 类模板的派生</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792480" y="1033145"/>
            <a:ext cx="6136640" cy="1050925"/>
          </a:xfrm>
          <a:prstGeom prst="rect">
            <a:avLst/>
          </a:prstGeom>
        </p:spPr>
        <p:txBody>
          <a:bodyPr wrap="square">
            <a:spAutoFit/>
          </a:bodyPr>
          <a:lstStyle/>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类模板的派生有2种方式：</a:t>
            </a:r>
            <a:endParaRPr lang="zh-CN" altLang="en-US" sz="1600" dirty="0">
              <a:latin typeface="微软雅黑" panose="020B0503020204020204" pitchFamily="34" charset="-122"/>
              <a:ea typeface="微软雅黑" panose="020B0503020204020204" pitchFamily="34" charset="-122"/>
            </a:endParaRPr>
          </a:p>
          <a:p>
            <a:pPr marL="274320" indent="-274320">
              <a:lnSpc>
                <a:spcPct val="130000"/>
              </a:lnSpc>
              <a:buClr>
                <a:schemeClr val="accent3"/>
              </a:buClr>
              <a:buFont typeface="Wingdings" panose="05000000000000000000" pitchFamily="2" charset="2"/>
              <a:buChar char="u"/>
              <a:defRPr/>
            </a:pPr>
            <a:r>
              <a:rPr lang="zh-CN" altLang="en-US" sz="1600" dirty="0">
                <a:latin typeface="微软雅黑" panose="020B0503020204020204" pitchFamily="34" charset="-122"/>
                <a:ea typeface="微软雅黑" panose="020B0503020204020204" pitchFamily="34" charset="-122"/>
              </a:rPr>
              <a:t>1. 从类模板派生类模板，</a:t>
            </a:r>
            <a:endParaRPr lang="zh-CN" altLang="en-US" sz="1600" dirty="0">
              <a:latin typeface="微软雅黑" panose="020B0503020204020204" pitchFamily="34" charset="-122"/>
              <a:ea typeface="微软雅黑" panose="020B0503020204020204" pitchFamily="34" charset="-122"/>
            </a:endParaRPr>
          </a:p>
          <a:p>
            <a:pPr marL="274320" indent="-274320">
              <a:lnSpc>
                <a:spcPct val="130000"/>
              </a:lnSpc>
              <a:buClr>
                <a:schemeClr val="accent3"/>
              </a:buClr>
              <a:buFont typeface="Wingdings" panose="05000000000000000000" pitchFamily="2" charset="2"/>
              <a:buChar char="u"/>
              <a:defRPr/>
            </a:pPr>
            <a:r>
              <a:rPr lang="zh-CN" altLang="en-US" sz="1600" dirty="0">
                <a:latin typeface="微软雅黑" panose="020B0503020204020204" pitchFamily="34" charset="-122"/>
                <a:ea typeface="微软雅黑" panose="020B0503020204020204" pitchFamily="34" charset="-122"/>
              </a:rPr>
              <a:t>2. 从类模板派生非模板类（普通类）。</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6000" y="619185"/>
            <a:ext cx="5256000" cy="4154984"/>
          </a:xfrm>
          <a:prstGeom prst="rect">
            <a:avLst/>
          </a:prstGeom>
          <a:noFill/>
        </p:spPr>
        <p:txBody>
          <a:bodyPr wrap="square" rtlCol="0" anchor="t">
            <a:spAutoFit/>
          </a:bodyPr>
          <a:lstStyle/>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从一个已有的类模板派生出新的类模板，格式如下：</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template &lt;class T&gt;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class Base</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template &lt;class T&gt;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class Derived:</a:t>
            </a:r>
            <a:r>
              <a:rPr lang="zh-CN" altLang="en-US" sz="1600" dirty="0" smtClean="0">
                <a:solidFill>
                  <a:schemeClr val="tx1">
                    <a:lumMod val="75000"/>
                    <a:lumOff val="25000"/>
                  </a:schemeClr>
                </a:solidFill>
                <a:highlight>
                  <a:srgbClr val="FFFF00"/>
                </a:highlight>
                <a:latin typeface="微软雅黑" panose="020B0503020204020204" pitchFamily="34" charset="-122"/>
                <a:ea typeface="微软雅黑" panose="020B0503020204020204" pitchFamily="34" charset="-122"/>
              </a:rPr>
              <a:t>public Base&lt;T&gt;</a:t>
            </a:r>
            <a:endParaRPr lang="zh-CN" altLang="en-US" sz="1600" dirty="0" smtClean="0">
              <a:solidFill>
                <a:schemeClr val="tx1">
                  <a:lumMod val="75000"/>
                  <a:lumOff val="25000"/>
                </a:schemeClr>
              </a:solidFill>
              <a:highlight>
                <a:srgbClr val="FFFF00"/>
              </a:highlight>
              <a:latin typeface="微软雅黑" panose="020B0503020204020204" pitchFamily="34" charset="-122"/>
              <a:ea typeface="微软雅黑" panose="020B0503020204020204" pitchFamily="34" charset="-122"/>
            </a:endParaRPr>
          </a:p>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1. 从类模板派生类模板：</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1547665" y="1131590"/>
            <a:ext cx="894259" cy="523220"/>
            <a:chOff x="2215144" y="927951"/>
            <a:chExt cx="1244730" cy="959254"/>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47" name="文本框 9"/>
            <p:cNvSpPr txBox="1"/>
            <p:nvPr/>
          </p:nvSpPr>
          <p:spPr>
            <a:xfrm>
              <a:off x="2393075" y="927951"/>
              <a:ext cx="1066799" cy="95925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1547665" y="1811204"/>
            <a:ext cx="894259" cy="523220"/>
            <a:chOff x="2215144" y="1952311"/>
            <a:chExt cx="1244730" cy="959257"/>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0" name="文本框 10"/>
            <p:cNvSpPr txBox="1"/>
            <p:nvPr/>
          </p:nvSpPr>
          <p:spPr>
            <a:xfrm>
              <a:off x="2393075" y="1952311"/>
              <a:ext cx="1066799" cy="959257"/>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1547665" y="2513052"/>
            <a:ext cx="894259" cy="523220"/>
            <a:chOff x="2215144" y="3018134"/>
            <a:chExt cx="1244730" cy="95925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3" name="文本框 11"/>
            <p:cNvSpPr txBox="1"/>
            <p:nvPr/>
          </p:nvSpPr>
          <p:spPr>
            <a:xfrm>
              <a:off x="2393075" y="3018134"/>
              <a:ext cx="1066799"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1547665" y="3195543"/>
            <a:ext cx="894259" cy="523220"/>
            <a:chOff x="2215144" y="4047039"/>
            <a:chExt cx="1244730" cy="959256"/>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6" name="文本框 12"/>
            <p:cNvSpPr txBox="1"/>
            <p:nvPr/>
          </p:nvSpPr>
          <p:spPr>
            <a:xfrm>
              <a:off x="2393075" y="4047039"/>
              <a:ext cx="1066799" cy="959256"/>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2226918" y="1144901"/>
            <a:ext cx="5537556" cy="459690"/>
            <a:chOff x="4315150" y="953426"/>
            <a:chExt cx="3857250" cy="540057"/>
          </a:xfrm>
        </p:grpSpPr>
        <p:sp>
          <p:nvSpPr>
            <p:cNvPr id="61" name="矩形 60"/>
            <p:cNvSpPr/>
            <p:nvPr/>
          </p:nvSpPr>
          <p:spPr>
            <a:xfrm>
              <a:off x="4540341" y="1036090"/>
              <a:ext cx="3519112" cy="405833"/>
            </a:xfrm>
            <a:prstGeom prst="rect">
              <a:avLst/>
            </a:prstGeom>
            <a:ln w="15875">
              <a:noFill/>
            </a:ln>
          </p:spPr>
          <p:txBody>
            <a:bodyPr wrap="square" lIns="68580" tIns="34290" rIns="68580" bIns="34290">
              <a:spAutoFit/>
            </a:bodyPr>
            <a:lstStyle/>
            <a:p>
              <a:r>
                <a:rPr lang="zh-CN" altLang="en-GB" b="1" dirty="0">
                  <a:solidFill>
                    <a:schemeClr val="tx1">
                      <a:lumMod val="75000"/>
                      <a:lumOff val="25000"/>
                    </a:schemeClr>
                  </a:solidFill>
                  <a:latin typeface="微软雅黑" panose="020B0503020204020204" pitchFamily="34" charset="-122"/>
                  <a:ea typeface="微软雅黑" panose="020B0503020204020204" pitchFamily="34" charset="-122"/>
                </a:rPr>
                <a:t>模板的概念</a:t>
              </a:r>
              <a:endParaRPr lang="zh-CN" altLang="en-GB"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2226917" y="1839054"/>
            <a:ext cx="5537557" cy="459690"/>
            <a:chOff x="4315150" y="1647579"/>
            <a:chExt cx="3857250" cy="540057"/>
          </a:xfrm>
        </p:grpSpPr>
        <p:sp>
          <p:nvSpPr>
            <p:cNvPr id="64" name="矩形 63"/>
            <p:cNvSpPr/>
            <p:nvPr/>
          </p:nvSpPr>
          <p:spPr>
            <a:xfrm>
              <a:off x="4540343" y="1730243"/>
              <a:ext cx="3199837" cy="405833"/>
            </a:xfrm>
            <a:prstGeom prst="rect">
              <a:avLst/>
            </a:prstGeom>
            <a:ln w="15875">
              <a:noFill/>
            </a:ln>
          </p:spPr>
          <p:txBody>
            <a:bodyPr wrap="square" lIns="68580" tIns="34290" rIns="68580" bIns="34290">
              <a:spAutoFit/>
            </a:bodyPr>
            <a:lstStyle/>
            <a:p>
              <a:r>
                <a:rPr lang="zh-CN" altLang="en-GB" b="1" dirty="0">
                  <a:solidFill>
                    <a:schemeClr val="tx1">
                      <a:lumMod val="75000"/>
                      <a:lumOff val="25000"/>
                    </a:schemeClr>
                  </a:solidFill>
                  <a:latin typeface="微软雅黑" panose="020B0503020204020204" pitchFamily="34" charset="-122"/>
                  <a:ea typeface="微软雅黑" panose="020B0503020204020204" pitchFamily="34" charset="-122"/>
                </a:rPr>
                <a:t>函数模板与模板函数</a:t>
              </a:r>
              <a:endParaRPr lang="zh-CN" altLang="en-GB"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2226917" y="2533206"/>
            <a:ext cx="5537558" cy="459690"/>
            <a:chOff x="4315150" y="2341731"/>
            <a:chExt cx="3857250" cy="540057"/>
          </a:xfrm>
        </p:grpSpPr>
        <p:sp>
          <p:nvSpPr>
            <p:cNvPr id="67" name="矩形 66"/>
            <p:cNvSpPr/>
            <p:nvPr/>
          </p:nvSpPr>
          <p:spPr>
            <a:xfrm>
              <a:off x="4540343" y="2424395"/>
              <a:ext cx="3128000" cy="405833"/>
            </a:xfrm>
            <a:prstGeom prst="rect">
              <a:avLst/>
            </a:prstGeom>
            <a:ln w="15875">
              <a:noFill/>
            </a:ln>
          </p:spPr>
          <p:txBody>
            <a:bodyPr wrap="square" lIns="68580" tIns="34290" rIns="68580" bIns="34290">
              <a:spAutoFit/>
            </a:bodyPr>
            <a:lstStyle/>
            <a:p>
              <a:r>
                <a:rPr lang="zh-CN" altLang="en-GB" b="1" dirty="0">
                  <a:solidFill>
                    <a:schemeClr val="tx1">
                      <a:lumMod val="75000"/>
                      <a:lumOff val="25000"/>
                    </a:schemeClr>
                  </a:solidFill>
                  <a:latin typeface="微软雅黑" panose="020B0503020204020204" pitchFamily="34" charset="-122"/>
                  <a:ea typeface="微软雅黑" panose="020B0503020204020204" pitchFamily="34" charset="-122"/>
                </a:rPr>
                <a:t>类模板与模板类</a:t>
              </a:r>
              <a:endParaRPr lang="zh-CN" altLang="en-GB"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2226917" y="3243986"/>
            <a:ext cx="5537558" cy="459690"/>
            <a:chOff x="4315150" y="3035884"/>
            <a:chExt cx="3857250" cy="540057"/>
          </a:xfrm>
        </p:grpSpPr>
        <p:sp>
          <p:nvSpPr>
            <p:cNvPr id="70" name="矩形 69"/>
            <p:cNvSpPr/>
            <p:nvPr/>
          </p:nvSpPr>
          <p:spPr>
            <a:xfrm>
              <a:off x="4540343" y="3118548"/>
              <a:ext cx="3128000" cy="405833"/>
            </a:xfrm>
            <a:prstGeom prst="rect">
              <a:avLst/>
            </a:prstGeom>
            <a:ln w="15875">
              <a:noFill/>
            </a:ln>
          </p:spPr>
          <p:txBody>
            <a:bodyPr wrap="square" lIns="68580" tIns="34290" rIns="68580" bIns="3429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标准模板库</a:t>
              </a:r>
              <a:endParaRPr lang="zh-CN" altLang="en-GB"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7" name="组合 56"/>
          <p:cNvGrpSpPr/>
          <p:nvPr/>
        </p:nvGrpSpPr>
        <p:grpSpPr>
          <a:xfrm>
            <a:off x="1451190" y="3920530"/>
            <a:ext cx="894259" cy="523220"/>
            <a:chOff x="2215144" y="4047039"/>
            <a:chExt cx="1244730" cy="959256"/>
          </a:xfrm>
        </p:grpSpPr>
        <p:sp>
          <p:nvSpPr>
            <p:cNvPr id="58" name="平行四边形 57"/>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9" name="文本框 12"/>
            <p:cNvSpPr txBox="1"/>
            <p:nvPr/>
          </p:nvSpPr>
          <p:spPr>
            <a:xfrm>
              <a:off x="2393075" y="4047039"/>
              <a:ext cx="1066799" cy="959256"/>
            </a:xfrm>
            <a:prstGeom prst="rect">
              <a:avLst/>
            </a:prstGeom>
            <a:noFill/>
          </p:spPr>
          <p:txBody>
            <a:bodyPr wrap="square" rtlCol="0">
              <a:spAutoFit/>
            </a:bodyPr>
            <a:lstStyle/>
            <a:p>
              <a:r>
                <a:rPr lang="en-US" altLang="zh-CN" sz="2800" dirty="0" smtClean="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grpSp>
        <p:nvGrpSpPr>
          <p:cNvPr id="72" name="组合 71"/>
          <p:cNvGrpSpPr/>
          <p:nvPr/>
        </p:nvGrpSpPr>
        <p:grpSpPr>
          <a:xfrm>
            <a:off x="2130442" y="3968973"/>
            <a:ext cx="5537558" cy="459690"/>
            <a:chOff x="4315150" y="3035884"/>
            <a:chExt cx="3857250" cy="540057"/>
          </a:xfrm>
        </p:grpSpPr>
        <p:sp>
          <p:nvSpPr>
            <p:cNvPr id="73" name="矩形 72"/>
            <p:cNvSpPr/>
            <p:nvPr/>
          </p:nvSpPr>
          <p:spPr>
            <a:xfrm>
              <a:off x="4540343" y="3118548"/>
              <a:ext cx="3128000" cy="405833"/>
            </a:xfrm>
            <a:prstGeom prst="rect">
              <a:avLst/>
            </a:prstGeom>
            <a:ln w="15875">
              <a:noFill/>
            </a:ln>
          </p:spPr>
          <p:txBody>
            <a:bodyPr wrap="square" lIns="68580" tIns="34290" rIns="68580" bIns="34290">
              <a:spAutoFit/>
            </a:bodyPr>
            <a:lstStyle/>
            <a:p>
              <a:r>
                <a:rPr lang="zh-CN" altLang="en-GB" b="1" dirty="0">
                  <a:solidFill>
                    <a:schemeClr val="tx1">
                      <a:lumMod val="75000"/>
                      <a:lumOff val="25000"/>
                    </a:schemeClr>
                  </a:solidFill>
                  <a:latin typeface="微软雅黑" panose="020B0503020204020204" pitchFamily="34" charset="-122"/>
                  <a:ea typeface="微软雅黑" panose="020B0503020204020204" pitchFamily="34" charset="-122"/>
                </a:rPr>
                <a:t>程序实例</a:t>
              </a:r>
              <a:endParaRPr lang="zh-CN" altLang="en-GB"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4" name="平行四边形 73"/>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flip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1+#ppt_w/2"/>
                                          </p:val>
                                        </p:tav>
                                        <p:tav tm="100000">
                                          <p:val>
                                            <p:strVal val="#ppt_x"/>
                                          </p:val>
                                        </p:tav>
                                      </p:tavLst>
                                    </p:anim>
                                    <p:anim calcmode="lin" valueType="num">
                                      <p:cBhvr additive="base">
                                        <p:cTn id="12" dur="500" fill="hold"/>
                                        <p:tgtEl>
                                          <p:spTgt spid="6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0-#ppt_w/2"/>
                                          </p:val>
                                        </p:tav>
                                        <p:tav tm="100000">
                                          <p:val>
                                            <p:strVal val="#ppt_x"/>
                                          </p:val>
                                        </p:tav>
                                      </p:tavLst>
                                    </p:anim>
                                    <p:anim calcmode="lin" valueType="num">
                                      <p:cBhvr additive="base">
                                        <p:cTn id="17" dur="500" fill="hold"/>
                                        <p:tgtEl>
                                          <p:spTgt spid="48"/>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additive="base">
                                        <p:cTn id="20" dur="500" fill="hold"/>
                                        <p:tgtEl>
                                          <p:spTgt spid="63"/>
                                        </p:tgtEl>
                                        <p:attrNameLst>
                                          <p:attrName>ppt_x</p:attrName>
                                        </p:attrNameLst>
                                      </p:cBhvr>
                                      <p:tavLst>
                                        <p:tav tm="0">
                                          <p:val>
                                            <p:strVal val="1+#ppt_w/2"/>
                                          </p:val>
                                        </p:tav>
                                        <p:tav tm="100000">
                                          <p:val>
                                            <p:strVal val="#ppt_x"/>
                                          </p:val>
                                        </p:tav>
                                      </p:tavLst>
                                    </p:anim>
                                    <p:anim calcmode="lin" valueType="num">
                                      <p:cBhvr additive="base">
                                        <p:cTn id="21" dur="500" fill="hold"/>
                                        <p:tgtEl>
                                          <p:spTgt spid="6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0-#ppt_w/2"/>
                                          </p:val>
                                        </p:tav>
                                        <p:tav tm="100000">
                                          <p:val>
                                            <p:strVal val="#ppt_x"/>
                                          </p:val>
                                        </p:tav>
                                      </p:tavLst>
                                    </p:anim>
                                    <p:anim calcmode="lin" valueType="num">
                                      <p:cBhvr additive="base">
                                        <p:cTn id="26" dur="500" fill="hold"/>
                                        <p:tgtEl>
                                          <p:spTgt spid="51"/>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additive="base">
                                        <p:cTn id="29" dur="500" fill="hold"/>
                                        <p:tgtEl>
                                          <p:spTgt spid="66"/>
                                        </p:tgtEl>
                                        <p:attrNameLst>
                                          <p:attrName>ppt_x</p:attrName>
                                        </p:attrNameLst>
                                      </p:cBhvr>
                                      <p:tavLst>
                                        <p:tav tm="0">
                                          <p:val>
                                            <p:strVal val="1+#ppt_w/2"/>
                                          </p:val>
                                        </p:tav>
                                        <p:tav tm="100000">
                                          <p:val>
                                            <p:strVal val="#ppt_x"/>
                                          </p:val>
                                        </p:tav>
                                      </p:tavLst>
                                    </p:anim>
                                    <p:anim calcmode="lin" valueType="num">
                                      <p:cBhvr additive="base">
                                        <p:cTn id="30" dur="500" fill="hold"/>
                                        <p:tgtEl>
                                          <p:spTgt spid="66"/>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nodeType="after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additive="base">
                                        <p:cTn id="34" dur="500" fill="hold"/>
                                        <p:tgtEl>
                                          <p:spTgt spid="54"/>
                                        </p:tgtEl>
                                        <p:attrNameLst>
                                          <p:attrName>ppt_x</p:attrName>
                                        </p:attrNameLst>
                                      </p:cBhvr>
                                      <p:tavLst>
                                        <p:tav tm="0">
                                          <p:val>
                                            <p:strVal val="0-#ppt_w/2"/>
                                          </p:val>
                                        </p:tav>
                                        <p:tav tm="100000">
                                          <p:val>
                                            <p:strVal val="#ppt_x"/>
                                          </p:val>
                                        </p:tav>
                                      </p:tavLst>
                                    </p:anim>
                                    <p:anim calcmode="lin" valueType="num">
                                      <p:cBhvr additive="base">
                                        <p:cTn id="35" dur="500" fill="hold"/>
                                        <p:tgtEl>
                                          <p:spTgt spid="54"/>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69"/>
                                        </p:tgtEl>
                                        <p:attrNameLst>
                                          <p:attrName>style.visibility</p:attrName>
                                        </p:attrNameLst>
                                      </p:cBhvr>
                                      <p:to>
                                        <p:strVal val="visible"/>
                                      </p:to>
                                    </p:set>
                                    <p:anim calcmode="lin" valueType="num">
                                      <p:cBhvr additive="base">
                                        <p:cTn id="38" dur="500" fill="hold"/>
                                        <p:tgtEl>
                                          <p:spTgt spid="69"/>
                                        </p:tgtEl>
                                        <p:attrNameLst>
                                          <p:attrName>ppt_x</p:attrName>
                                        </p:attrNameLst>
                                      </p:cBhvr>
                                      <p:tavLst>
                                        <p:tav tm="0">
                                          <p:val>
                                            <p:strVal val="1+#ppt_w/2"/>
                                          </p:val>
                                        </p:tav>
                                        <p:tav tm="100000">
                                          <p:val>
                                            <p:strVal val="#ppt_x"/>
                                          </p:val>
                                        </p:tav>
                                      </p:tavLst>
                                    </p:anim>
                                    <p:anim calcmode="lin" valueType="num">
                                      <p:cBhvr additive="base">
                                        <p:cTn id="39" dur="500" fill="hold"/>
                                        <p:tgtEl>
                                          <p:spTgt spid="69"/>
                                        </p:tgtEl>
                                        <p:attrNameLst>
                                          <p:attrName>ppt_y</p:attrName>
                                        </p:attrNameLst>
                                      </p:cBhvr>
                                      <p:tavLst>
                                        <p:tav tm="0">
                                          <p:val>
                                            <p:strVal val="#ppt_y"/>
                                          </p:val>
                                        </p:tav>
                                        <p:tav tm="100000">
                                          <p:val>
                                            <p:strVal val="#ppt_y"/>
                                          </p:val>
                                        </p:tav>
                                      </p:tavLst>
                                    </p:anim>
                                  </p:childTnLst>
                                </p:cTn>
                              </p:par>
                            </p:childTnLst>
                          </p:cTn>
                        </p:par>
                        <p:par>
                          <p:cTn id="40" fill="hold">
                            <p:stCondLst>
                              <p:cond delay="2000"/>
                            </p:stCondLst>
                            <p:childTnLst>
                              <p:par>
                                <p:cTn id="41" presetID="2" presetClass="entr" presetSubtype="8" fill="hold" nodeType="after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500" fill="hold"/>
                                        <p:tgtEl>
                                          <p:spTgt spid="57"/>
                                        </p:tgtEl>
                                        <p:attrNameLst>
                                          <p:attrName>ppt_x</p:attrName>
                                        </p:attrNameLst>
                                      </p:cBhvr>
                                      <p:tavLst>
                                        <p:tav tm="0">
                                          <p:val>
                                            <p:strVal val="0-#ppt_w/2"/>
                                          </p:val>
                                        </p:tav>
                                        <p:tav tm="100000">
                                          <p:val>
                                            <p:strVal val="#ppt_x"/>
                                          </p:val>
                                        </p:tav>
                                      </p:tavLst>
                                    </p:anim>
                                    <p:anim calcmode="lin" valueType="num">
                                      <p:cBhvr additive="base">
                                        <p:cTn id="44" dur="500" fill="hold"/>
                                        <p:tgtEl>
                                          <p:spTgt spid="57"/>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72"/>
                                        </p:tgtEl>
                                        <p:attrNameLst>
                                          <p:attrName>style.visibility</p:attrName>
                                        </p:attrNameLst>
                                      </p:cBhvr>
                                      <p:to>
                                        <p:strVal val="visible"/>
                                      </p:to>
                                    </p:set>
                                    <p:anim calcmode="lin" valueType="num">
                                      <p:cBhvr additive="base">
                                        <p:cTn id="47" dur="500" fill="hold"/>
                                        <p:tgtEl>
                                          <p:spTgt spid="72"/>
                                        </p:tgtEl>
                                        <p:attrNameLst>
                                          <p:attrName>ppt_x</p:attrName>
                                        </p:attrNameLst>
                                      </p:cBhvr>
                                      <p:tavLst>
                                        <p:tav tm="0">
                                          <p:val>
                                            <p:strVal val="1+#ppt_w/2"/>
                                          </p:val>
                                        </p:tav>
                                        <p:tav tm="100000">
                                          <p:val>
                                            <p:strVal val="#ppt_x"/>
                                          </p:val>
                                        </p:tav>
                                      </p:tavLst>
                                    </p:anim>
                                    <p:anim calcmode="lin" valueType="num">
                                      <p:cBhvr additive="base">
                                        <p:cTn id="48"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8000" y="699750"/>
            <a:ext cx="6984000" cy="2862322"/>
          </a:xfrm>
          <a:prstGeom prst="rect">
            <a:avLst/>
          </a:prstGeom>
          <a:noFill/>
        </p:spPr>
        <p:txBody>
          <a:bodyPr wrap="square" rtlCol="0" anchor="t">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从一个已有的类模板派生出非模板类，格式如下： </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template &lt;class T&gt;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class Base</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class Derived:public Base&lt;int&gt;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2. 从类模板派生非模板类（普通类） </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11455"/>
            <a:ext cx="672465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7.3.3 类模板显式具体化</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84000" y="771750"/>
            <a:ext cx="7704000" cy="1710084"/>
          </a:xfrm>
          <a:prstGeom prst="rect">
            <a:avLst/>
          </a:prstGeom>
          <a:noFill/>
        </p:spPr>
        <p:txBody>
          <a:bodyPr wrap="square" rtlCol="0" anchor="t">
            <a:spAutoFit/>
          </a:bodyPr>
          <a:lstStyle/>
          <a:p>
            <a:pPr marL="0" marR="0" lvl="1" indent="-640080" algn="l" defTabSz="914400" rtl="0" eaLnBrk="1" fontAlgn="base" latinLnBrk="0" hangingPunct="1">
              <a:lnSpc>
                <a:spcPct val="150000"/>
              </a:lnSpc>
              <a:spcAft>
                <a:spcPct val="0"/>
              </a:spcAft>
              <a:buClr>
                <a:schemeClr val="accent1"/>
              </a:buClr>
              <a:buSzPct val="85000"/>
              <a:buFont typeface="Wingdings 2" panose="05020102010507070707" pitchFamily="18" charset="2"/>
              <a:buNone/>
              <a:defRPr/>
            </a:pPr>
            <a:r>
              <a:rPr noProof="0" dirty="0" smtClean="0">
                <a:ln>
                  <a:noFill/>
                </a:ln>
                <a:effectLst/>
                <a:uLnTx/>
                <a:uFillTx/>
                <a:ea typeface="微软雅黑" panose="020B0503020204020204" pitchFamily="34" charset="-122"/>
                <a:sym typeface="+mn-ea"/>
              </a:rPr>
              <a:t>类模板显式具体化与模板函数显式具体化类似，也是特定类型用于替换模板中类型参数的定义。通过显式具体化类模板，可以优化类模板基于某种特殊数据类型的实现，可以克服某种特定数据类型在实例化类模板所出现的不足。</a:t>
            </a:r>
            <a:endParaRPr noProof="0" dirty="0" smtClean="0">
              <a:ln>
                <a:noFill/>
              </a:ln>
              <a:effectLst/>
              <a:uLnTx/>
              <a:uFillTx/>
              <a:ea typeface="微软雅黑" panose="020B0503020204020204" pitchFamily="34" charset="-122"/>
              <a:sym typeface="+mn-ea"/>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2480" y="602615"/>
            <a:ext cx="6136640" cy="3290570"/>
          </a:xfrm>
          <a:prstGeom prst="rect">
            <a:avLst/>
          </a:prstGeom>
        </p:spPr>
        <p:txBody>
          <a:bodyPr wrap="square">
            <a:spAutoFit/>
          </a:bodyPr>
          <a:lstStyle/>
          <a:p>
            <a:pPr indent="0">
              <a:lnSpc>
                <a:spcPct val="130000"/>
              </a:lnSpc>
              <a:buClr>
                <a:schemeClr val="accent3"/>
              </a:buClr>
              <a:buFont typeface="Wingdings" panose="05000000000000000000" pitchFamily="2" charset="2"/>
              <a:buNone/>
              <a:defRPr/>
            </a:pPr>
            <a:endParaRPr lang="zh-CN" altLang="en-US" sz="1600" dirty="0">
              <a:latin typeface="微软雅黑" panose="020B0503020204020204" pitchFamily="34" charset="-122"/>
              <a:ea typeface="微软雅黑" panose="020B0503020204020204" pitchFamily="34" charset="-122"/>
            </a:endParaRPr>
          </a:p>
          <a:p>
            <a:pPr marL="274320" indent="-274320">
              <a:lnSpc>
                <a:spcPct val="130000"/>
              </a:lnSpc>
              <a:buClr>
                <a:schemeClr val="accent3"/>
              </a:buClr>
              <a:buFont typeface="Wingdings" panose="05000000000000000000" pitchFamily="2" charset="2"/>
              <a:buChar char="u"/>
              <a:defRPr/>
            </a:pPr>
            <a:r>
              <a:rPr lang="zh-CN" altLang="en-US" sz="1600" dirty="0">
                <a:latin typeface="微软雅黑" panose="020B0503020204020204" pitchFamily="34" charset="-122"/>
                <a:ea typeface="微软雅黑" panose="020B0503020204020204" pitchFamily="34" charset="-122"/>
              </a:rPr>
              <a:t>模板有两种特化：全特化和偏特化（也称为局部特化）。</a:t>
            </a:r>
            <a:endParaRPr lang="zh-CN" altLang="en-US" sz="1600" dirty="0">
              <a:latin typeface="微软雅黑" panose="020B0503020204020204" pitchFamily="34" charset="-122"/>
              <a:ea typeface="微软雅黑" panose="020B0503020204020204" pitchFamily="34" charset="-122"/>
            </a:endParaRPr>
          </a:p>
          <a:p>
            <a:pPr marL="274320" indent="-274320">
              <a:lnSpc>
                <a:spcPct val="130000"/>
              </a:lnSpc>
              <a:buClr>
                <a:schemeClr val="accent3"/>
              </a:buClr>
              <a:buFont typeface="Wingdings" panose="05000000000000000000" pitchFamily="2" charset="2"/>
              <a:buChar char="u"/>
              <a:defRPr/>
            </a:pPr>
            <a:endParaRPr lang="zh-CN" altLang="en-US" sz="1600" dirty="0">
              <a:latin typeface="微软雅黑" panose="020B0503020204020204" pitchFamily="34" charset="-122"/>
              <a:ea typeface="微软雅黑" panose="020B0503020204020204" pitchFamily="34" charset="-122"/>
            </a:endParaRPr>
          </a:p>
          <a:p>
            <a:pPr marL="274320" indent="-274320">
              <a:lnSpc>
                <a:spcPct val="130000"/>
              </a:lnSpc>
              <a:buClr>
                <a:schemeClr val="accent3"/>
              </a:buClr>
              <a:buFont typeface="Wingdings" panose="05000000000000000000" pitchFamily="2" charset="2"/>
              <a:buChar char="u"/>
              <a:defRPr/>
            </a:pPr>
            <a:r>
              <a:rPr lang="zh-CN" altLang="en-US" sz="1600" dirty="0">
                <a:highlight>
                  <a:srgbClr val="FFFF00"/>
                </a:highlight>
                <a:latin typeface="微软雅黑" panose="020B0503020204020204" pitchFamily="34" charset="-122"/>
                <a:ea typeface="微软雅黑" panose="020B0503020204020204" pitchFamily="34" charset="-122"/>
              </a:rPr>
              <a:t>全特化就是模板中模板参数全被指定为确定的类型</a:t>
            </a:r>
            <a:r>
              <a:rPr lang="zh-CN" altLang="en-US"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p>
            <a:pPr marL="274320" indent="-274320">
              <a:lnSpc>
                <a:spcPct val="130000"/>
              </a:lnSpc>
              <a:buClr>
                <a:schemeClr val="accent3"/>
              </a:buClr>
              <a:buFont typeface="Wingdings" panose="05000000000000000000" pitchFamily="2" charset="2"/>
              <a:buChar char="u"/>
              <a:defRPr/>
            </a:pPr>
            <a:endParaRPr lang="zh-CN" altLang="en-US" sz="1600" dirty="0">
              <a:latin typeface="微软雅黑" panose="020B0503020204020204" pitchFamily="34" charset="-122"/>
              <a:ea typeface="微软雅黑" panose="020B0503020204020204" pitchFamily="34" charset="-122"/>
            </a:endParaRPr>
          </a:p>
          <a:p>
            <a:pPr marL="274320" indent="-274320">
              <a:lnSpc>
                <a:spcPct val="130000"/>
              </a:lnSpc>
              <a:buClr>
                <a:schemeClr val="accent3"/>
              </a:buClr>
              <a:buFont typeface="Wingdings" panose="05000000000000000000" pitchFamily="2" charset="2"/>
              <a:buChar char="u"/>
              <a:defRPr/>
            </a:pPr>
            <a:r>
              <a:rPr lang="zh-CN" altLang="en-US" sz="1600" dirty="0">
                <a:latin typeface="微软雅黑" panose="020B0503020204020204" pitchFamily="34" charset="-122"/>
                <a:ea typeface="微软雅黑" panose="020B0503020204020204" pitchFamily="34" charset="-122"/>
              </a:rPr>
              <a:t>偏特化就是模板中的模板参数没有被全部指定为确定的类型，需要编译器在编译时进行确定。</a:t>
            </a:r>
            <a:endParaRPr lang="zh-CN" altLang="en-US" sz="1600" dirty="0">
              <a:latin typeface="微软雅黑" panose="020B0503020204020204" pitchFamily="34" charset="-122"/>
              <a:ea typeface="微软雅黑" panose="020B0503020204020204" pitchFamily="34" charset="-122"/>
            </a:endParaRPr>
          </a:p>
          <a:p>
            <a:pPr marL="274320" indent="-274320">
              <a:lnSpc>
                <a:spcPct val="130000"/>
              </a:lnSpc>
              <a:buClr>
                <a:schemeClr val="accent3"/>
              </a:buClr>
              <a:buFont typeface="Wingdings" panose="05000000000000000000" pitchFamily="2" charset="2"/>
              <a:buChar char="u"/>
              <a:defRPr/>
            </a:pPr>
            <a:endParaRPr lang="zh-CN" altLang="en-US" sz="1600" dirty="0">
              <a:latin typeface="微软雅黑" panose="020B0503020204020204" pitchFamily="34" charset="-122"/>
              <a:ea typeface="微软雅黑" panose="020B0503020204020204" pitchFamily="34" charset="-122"/>
            </a:endParaRPr>
          </a:p>
          <a:p>
            <a:pPr marL="274320" indent="-274320">
              <a:lnSpc>
                <a:spcPct val="130000"/>
              </a:lnSpc>
              <a:buClr>
                <a:schemeClr val="accent3"/>
              </a:buClr>
              <a:buFont typeface="Wingdings" panose="05000000000000000000" pitchFamily="2" charset="2"/>
              <a:buChar char="u"/>
              <a:defRPr/>
            </a:pPr>
            <a:r>
              <a:rPr lang="zh-CN" altLang="en-US" sz="1600" dirty="0">
                <a:highlight>
                  <a:srgbClr val="FFFF00"/>
                </a:highlight>
                <a:latin typeface="微软雅黑" panose="020B0503020204020204" pitchFamily="34" charset="-122"/>
                <a:ea typeface="微软雅黑" panose="020B0503020204020204" pitchFamily="34" charset="-122"/>
              </a:rPr>
              <a:t>模板函数只能全特化，没有偏特化</a:t>
            </a:r>
            <a:r>
              <a:rPr lang="zh-CN" altLang="en-US" sz="1600" dirty="0">
                <a:latin typeface="微软雅黑" panose="020B0503020204020204" pitchFamily="34" charset="-122"/>
                <a:ea typeface="微软雅黑" panose="020B0503020204020204" pitchFamily="34" charset="-122"/>
              </a:rPr>
              <a:t>。而模板类是可以全特化和偏特化的。</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2480" y="602615"/>
            <a:ext cx="6136640" cy="2973122"/>
          </a:xfrm>
          <a:prstGeom prst="rect">
            <a:avLst/>
          </a:prstGeom>
        </p:spPr>
        <p:txBody>
          <a:bodyPr wrap="square">
            <a:spAutoFit/>
          </a:bodyPr>
          <a:lstStyle/>
          <a:p>
            <a:pPr indent="0">
              <a:lnSpc>
                <a:spcPct val="130000"/>
              </a:lnSpc>
              <a:buClr>
                <a:schemeClr val="accent3"/>
              </a:buClr>
              <a:buFont typeface="Wingdings" panose="05000000000000000000" pitchFamily="2" charset="2"/>
              <a:buNone/>
              <a:defRPr/>
            </a:pPr>
            <a:r>
              <a:rPr lang="zh-CN" altLang="en-US" sz="1600" dirty="0" smtClean="0">
                <a:latin typeface="微软雅黑" panose="020B0503020204020204" pitchFamily="34" charset="-122"/>
                <a:ea typeface="微软雅黑" panose="020B0503020204020204" pitchFamily="34" charset="-122"/>
              </a:rPr>
              <a:t>例如</a:t>
            </a:r>
            <a:r>
              <a:rPr lang="zh-CN" altLang="en-US" sz="1600" dirty="0">
                <a:latin typeface="微软雅黑" panose="020B0503020204020204" pitchFamily="34" charset="-122"/>
                <a:ea typeface="微软雅黑" panose="020B0503020204020204" pitchFamily="34" charset="-122"/>
              </a:rPr>
              <a:t>，类模板MyClass：</a:t>
            </a:r>
            <a:endParaRPr lang="zh-CN" altLang="en-US" sz="1600" dirty="0">
              <a:latin typeface="微软雅黑" panose="020B0503020204020204" pitchFamily="34" charset="-122"/>
              <a:ea typeface="微软雅黑" panose="020B0503020204020204" pitchFamily="34" charset="-122"/>
            </a:endParaRP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template&lt;class T1,class T2&gt;</a:t>
            </a:r>
            <a:endParaRPr lang="zh-CN" altLang="en-US" sz="1600" dirty="0">
              <a:latin typeface="微软雅黑" panose="020B0503020204020204" pitchFamily="34" charset="-122"/>
              <a:ea typeface="微软雅黑" panose="020B0503020204020204" pitchFamily="34" charset="-122"/>
            </a:endParaRP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class MyClass {…};</a:t>
            </a:r>
            <a:endParaRPr lang="zh-CN" altLang="en-US" sz="1600" dirty="0">
              <a:latin typeface="微软雅黑" panose="020B0503020204020204" pitchFamily="34" charset="-122"/>
              <a:ea typeface="微软雅黑" panose="020B0503020204020204" pitchFamily="34" charset="-122"/>
            </a:endParaRPr>
          </a:p>
          <a:p>
            <a:pPr marL="274320" indent="-274320">
              <a:lnSpc>
                <a:spcPct val="130000"/>
              </a:lnSpc>
              <a:buClr>
                <a:schemeClr val="accent3"/>
              </a:buClr>
              <a:buFont typeface="Wingdings" panose="05000000000000000000" pitchFamily="2" charset="2"/>
              <a:buChar char="u"/>
              <a:defRPr/>
            </a:pPr>
            <a:r>
              <a:rPr lang="zh-CN" altLang="en-US" sz="1600" dirty="0">
                <a:latin typeface="微软雅黑" panose="020B0503020204020204" pitchFamily="34" charset="-122"/>
                <a:ea typeface="微软雅黑" panose="020B0503020204020204" pitchFamily="34" charset="-122"/>
              </a:rPr>
              <a:t>全特化：</a:t>
            </a:r>
            <a:endParaRPr lang="zh-CN" altLang="en-US" sz="1600" dirty="0">
              <a:latin typeface="微软雅黑" panose="020B0503020204020204" pitchFamily="34" charset="-122"/>
              <a:ea typeface="微软雅黑" panose="020B0503020204020204" pitchFamily="34" charset="-122"/>
            </a:endParaRP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template&lt;&gt;</a:t>
            </a:r>
            <a:endParaRPr lang="zh-CN" altLang="en-US" sz="1600" dirty="0">
              <a:latin typeface="微软雅黑" panose="020B0503020204020204" pitchFamily="34" charset="-122"/>
              <a:ea typeface="微软雅黑" panose="020B0503020204020204" pitchFamily="34" charset="-122"/>
            </a:endParaRP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class MyClass&lt;int,int&gt;{…};      //全特化</a:t>
            </a:r>
            <a:endParaRPr lang="zh-CN" altLang="en-US" sz="1600" dirty="0">
              <a:latin typeface="微软雅黑" panose="020B0503020204020204" pitchFamily="34" charset="-122"/>
              <a:ea typeface="微软雅黑" panose="020B0503020204020204" pitchFamily="34" charset="-122"/>
            </a:endParaRPr>
          </a:p>
          <a:p>
            <a:pPr marL="274320" indent="-274320">
              <a:lnSpc>
                <a:spcPct val="130000"/>
              </a:lnSpc>
              <a:buClr>
                <a:schemeClr val="accent3"/>
              </a:buClr>
              <a:buFont typeface="Wingdings" panose="05000000000000000000" pitchFamily="2" charset="2"/>
              <a:buChar char="u"/>
              <a:defRPr/>
            </a:pPr>
            <a:r>
              <a:rPr lang="zh-CN" altLang="en-US" sz="1600" dirty="0">
                <a:latin typeface="微软雅黑" panose="020B0503020204020204" pitchFamily="34" charset="-122"/>
                <a:ea typeface="微软雅黑" panose="020B0503020204020204" pitchFamily="34" charset="-122"/>
              </a:rPr>
              <a:t>偏特化</a:t>
            </a:r>
            <a:endParaRPr lang="zh-CN" altLang="en-US" sz="1600" dirty="0">
              <a:latin typeface="微软雅黑" panose="020B0503020204020204" pitchFamily="34" charset="-122"/>
              <a:ea typeface="微软雅黑" panose="020B0503020204020204" pitchFamily="34" charset="-122"/>
            </a:endParaRP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template&lt;class T1&gt;</a:t>
            </a:r>
            <a:endParaRPr lang="zh-CN" altLang="en-US" sz="1600" dirty="0">
              <a:latin typeface="微软雅黑" panose="020B0503020204020204" pitchFamily="34" charset="-122"/>
              <a:ea typeface="微软雅黑" panose="020B0503020204020204" pitchFamily="34" charset="-122"/>
            </a:endParaRPr>
          </a:p>
          <a:p>
            <a:pPr indent="0">
              <a:lnSpc>
                <a:spcPct val="130000"/>
              </a:lnSpc>
              <a:buClr>
                <a:schemeClr val="accent3"/>
              </a:buClr>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rPr>
              <a:t>class MyClass&lt;T1,int&gt;{…};       //偏</a:t>
            </a:r>
            <a:r>
              <a:rPr lang="zh-CN" altLang="en-US" sz="1600" dirty="0" smtClean="0">
                <a:latin typeface="微软雅黑" panose="020B0503020204020204" pitchFamily="34" charset="-122"/>
                <a:ea typeface="微软雅黑" panose="020B0503020204020204" pitchFamily="34" charset="-122"/>
              </a:rPr>
              <a:t>特化</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7"/>
          <p:cNvSpPr txBox="1">
            <a:spLocks noChangeArrowheads="1"/>
          </p:cNvSpPr>
          <p:nvPr/>
        </p:nvSpPr>
        <p:spPr>
          <a:xfrm>
            <a:off x="756000" y="627750"/>
            <a:ext cx="8065175" cy="4184987"/>
          </a:xfrm>
          <a:prstGeom prst="rect">
            <a:avLst/>
          </a:prstGeom>
        </p:spPr>
        <p:txBody>
          <a:bodyPr vert="horz" lIns="92075" tIns="46038" rIns="92075" bIns="46038"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spcBef>
                <a:spcPct val="5000"/>
              </a:spcBef>
              <a:buFont typeface="Wingdings" panose="05000000000000000000" pitchFamily="2" charset="2"/>
              <a:buNone/>
              <a:tabLst>
                <a:tab pos="355600" algn="l"/>
              </a:tabLst>
            </a:pPr>
            <a:r>
              <a:rPr lang="en-US" altLang="zh-CN" sz="1400" b="1" dirty="0" smtClean="0">
                <a:latin typeface="Times New Roman" panose="02020603050405020304" charset="0"/>
                <a:ea typeface="楷体_GB2312" pitchFamily="49" charset="-122"/>
              </a:rPr>
              <a:t>#</a:t>
            </a:r>
            <a:r>
              <a:rPr lang="en-US" altLang="zh-CN" sz="1400" b="1" dirty="0" err="1" smtClean="0">
                <a:latin typeface="Times New Roman" panose="02020603050405020304" charset="0"/>
                <a:ea typeface="楷体_GB2312" pitchFamily="49" charset="-122"/>
              </a:rPr>
              <a:t>ifndef</a:t>
            </a:r>
            <a:r>
              <a:rPr lang="en-US" altLang="zh-CN" sz="1400" b="1" dirty="0" smtClean="0">
                <a:latin typeface="Times New Roman" panose="02020603050405020304" charset="0"/>
                <a:ea typeface="楷体_GB2312" pitchFamily="49" charset="-122"/>
              </a:rPr>
              <a:t> ARRAY_H</a:t>
            </a:r>
            <a:endParaRPr lang="en-US" altLang="zh-CN" sz="1400" b="1" dirty="0" smtClean="0">
              <a:latin typeface="Times New Roman" panose="02020603050405020304"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en-US" altLang="zh-CN" sz="1400" b="1" dirty="0" smtClean="0">
                <a:latin typeface="Times New Roman" panose="02020603050405020304" charset="0"/>
                <a:ea typeface="楷体_GB2312" pitchFamily="49" charset="-122"/>
              </a:rPr>
              <a:t>#define ARRAY_H</a:t>
            </a:r>
            <a:endParaRPr lang="en-US" altLang="zh-CN" sz="1400" b="1" dirty="0" smtClean="0">
              <a:latin typeface="Times New Roman" panose="02020603050405020304"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en-US" altLang="zh-CN" sz="1400" b="1" dirty="0" smtClean="0">
                <a:latin typeface="Times New Roman" panose="02020603050405020304" charset="0"/>
                <a:ea typeface="楷体_GB2312" pitchFamily="49" charset="-122"/>
              </a:rPr>
              <a:t>#include &lt;</a:t>
            </a:r>
            <a:r>
              <a:rPr lang="en-US" altLang="zh-CN" sz="1400" b="1" dirty="0" err="1" smtClean="0">
                <a:latin typeface="Times New Roman" panose="02020603050405020304" charset="0"/>
                <a:ea typeface="楷体_GB2312" pitchFamily="49" charset="-122"/>
              </a:rPr>
              <a:t>cassert</a:t>
            </a:r>
            <a:r>
              <a:rPr lang="en-US" altLang="zh-CN" sz="1400" b="1" dirty="0" smtClean="0">
                <a:latin typeface="Times New Roman" panose="02020603050405020304" charset="0"/>
                <a:ea typeface="楷体_GB2312" pitchFamily="49" charset="-122"/>
              </a:rPr>
              <a:t>&gt;</a:t>
            </a:r>
            <a:endParaRPr lang="en-US" altLang="zh-CN" sz="1400" b="1" dirty="0" smtClean="0">
              <a:latin typeface="Times New Roman" panose="02020603050405020304"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en-US" altLang="zh-CN" sz="1400" b="1" dirty="0" smtClean="0">
                <a:latin typeface="Times New Roman" panose="02020603050405020304" charset="0"/>
                <a:ea typeface="楷体_GB2312" pitchFamily="49" charset="-122"/>
              </a:rPr>
              <a:t>template &lt;class T&gt; //</a:t>
            </a:r>
            <a:r>
              <a:rPr lang="zh-CN" altLang="en-US" sz="1400" b="1" dirty="0" smtClean="0">
                <a:latin typeface="Times New Roman" panose="02020603050405020304" charset="0"/>
                <a:ea typeface="楷体_GB2312" pitchFamily="49" charset="-122"/>
              </a:rPr>
              <a:t>数组类模板定义</a:t>
            </a:r>
            <a:endParaRPr lang="zh-CN" altLang="en-US" sz="1400" b="1" dirty="0" smtClean="0">
              <a:latin typeface="Times New Roman" panose="02020603050405020304"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en-US" altLang="zh-CN" sz="1400" b="1" dirty="0" smtClean="0">
                <a:latin typeface="Times New Roman" panose="02020603050405020304" charset="0"/>
                <a:ea typeface="楷体_GB2312" pitchFamily="49" charset="-122"/>
              </a:rPr>
              <a:t>class Array {</a:t>
            </a:r>
            <a:endParaRPr lang="en-US" altLang="zh-CN" sz="1400" b="1" dirty="0" smtClean="0">
              <a:latin typeface="Times New Roman" panose="02020603050405020304"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en-US" altLang="zh-CN" sz="1400" b="1" dirty="0" smtClean="0">
                <a:latin typeface="Times New Roman" panose="02020603050405020304" charset="0"/>
                <a:ea typeface="楷体_GB2312" pitchFamily="49" charset="-122"/>
              </a:rPr>
              <a:t>private:</a:t>
            </a:r>
            <a:endParaRPr lang="en-US" altLang="zh-CN" sz="1400" b="1" dirty="0" smtClean="0">
              <a:latin typeface="Times New Roman" panose="02020603050405020304"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en-US" altLang="zh-CN" sz="1400" b="1" dirty="0" smtClean="0">
                <a:latin typeface="Times New Roman" panose="02020603050405020304" charset="0"/>
                <a:ea typeface="楷体_GB2312" pitchFamily="49" charset="-122"/>
              </a:rPr>
              <a:t>	T* list;	//</a:t>
            </a:r>
            <a:r>
              <a:rPr lang="zh-CN" altLang="en-US" sz="1400" b="1" dirty="0" smtClean="0">
                <a:latin typeface="Times New Roman" panose="02020603050405020304" charset="0"/>
                <a:ea typeface="楷体_GB2312" pitchFamily="49" charset="-122"/>
              </a:rPr>
              <a:t>用于存放动态分配的数组内存首地址</a:t>
            </a:r>
            <a:endParaRPr lang="zh-CN" altLang="en-US" sz="1400" b="1" dirty="0" smtClean="0">
              <a:latin typeface="Times New Roman" panose="02020603050405020304"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zh-CN" altLang="en-US" sz="1400" b="1" dirty="0" smtClean="0">
                <a:latin typeface="Times New Roman" panose="02020603050405020304" charset="0"/>
                <a:ea typeface="楷体_GB2312" pitchFamily="49" charset="-122"/>
              </a:rPr>
              <a:t>	</a:t>
            </a:r>
            <a:r>
              <a:rPr lang="en-US" altLang="zh-CN" sz="1400" b="1" dirty="0" err="1" smtClean="0">
                <a:latin typeface="Times New Roman" panose="02020603050405020304" charset="0"/>
                <a:ea typeface="楷体_GB2312" pitchFamily="49" charset="-122"/>
              </a:rPr>
              <a:t>int</a:t>
            </a:r>
            <a:r>
              <a:rPr lang="en-US" altLang="zh-CN" sz="1400" b="1" dirty="0" smtClean="0">
                <a:latin typeface="Times New Roman" panose="02020603050405020304" charset="0"/>
                <a:ea typeface="楷体_GB2312" pitchFamily="49" charset="-122"/>
              </a:rPr>
              <a:t> size;	//</a:t>
            </a:r>
            <a:r>
              <a:rPr lang="zh-CN" altLang="en-US" sz="1400" b="1" dirty="0" smtClean="0">
                <a:latin typeface="Times New Roman" panose="02020603050405020304" charset="0"/>
                <a:ea typeface="楷体_GB2312" pitchFamily="49" charset="-122"/>
              </a:rPr>
              <a:t>数组大小（元素个数）</a:t>
            </a:r>
            <a:endParaRPr lang="zh-CN" altLang="en-US" sz="1400" b="1" dirty="0" smtClean="0">
              <a:latin typeface="Times New Roman" panose="02020603050405020304"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en-US" altLang="zh-CN" sz="1400" b="1" dirty="0" smtClean="0">
                <a:latin typeface="Times New Roman" panose="02020603050405020304" charset="0"/>
                <a:ea typeface="楷体_GB2312" pitchFamily="49" charset="-122"/>
              </a:rPr>
              <a:t>public:</a:t>
            </a:r>
            <a:endParaRPr lang="en-US" altLang="zh-CN" sz="1400" b="1" dirty="0" smtClean="0">
              <a:latin typeface="Times New Roman" panose="02020603050405020304"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en-US" altLang="zh-CN" sz="1400" b="1" dirty="0" smtClean="0">
                <a:latin typeface="Times New Roman" panose="02020603050405020304" charset="0"/>
                <a:ea typeface="楷体_GB2312" pitchFamily="49" charset="-122"/>
              </a:rPr>
              <a:t>	Array(</a:t>
            </a:r>
            <a:r>
              <a:rPr lang="en-US" altLang="zh-CN" sz="1400" b="1" dirty="0" err="1" smtClean="0">
                <a:latin typeface="Times New Roman" panose="02020603050405020304" charset="0"/>
                <a:ea typeface="楷体_GB2312" pitchFamily="49" charset="-122"/>
              </a:rPr>
              <a:t>int</a:t>
            </a:r>
            <a:r>
              <a:rPr lang="en-US" altLang="zh-CN" sz="1400" b="1" dirty="0" smtClean="0">
                <a:latin typeface="Times New Roman" panose="02020603050405020304" charset="0"/>
                <a:ea typeface="楷体_GB2312" pitchFamily="49" charset="-122"/>
              </a:rPr>
              <a:t> </a:t>
            </a:r>
            <a:r>
              <a:rPr lang="en-US" altLang="zh-CN" sz="1400" b="1" dirty="0" err="1" smtClean="0">
                <a:latin typeface="Times New Roman" panose="02020603050405020304" charset="0"/>
                <a:ea typeface="楷体_GB2312" pitchFamily="49" charset="-122"/>
              </a:rPr>
              <a:t>sz</a:t>
            </a:r>
            <a:r>
              <a:rPr lang="en-US" altLang="zh-CN" sz="1400" b="1" dirty="0" smtClean="0">
                <a:latin typeface="Times New Roman" panose="02020603050405020304" charset="0"/>
                <a:ea typeface="楷体_GB2312" pitchFamily="49" charset="-122"/>
              </a:rPr>
              <a:t> = 50);		//</a:t>
            </a:r>
            <a:r>
              <a:rPr lang="zh-CN" altLang="en-US" sz="1400" b="1" dirty="0" smtClean="0">
                <a:latin typeface="Times New Roman" panose="02020603050405020304" charset="0"/>
                <a:ea typeface="楷体_GB2312" pitchFamily="49" charset="-122"/>
              </a:rPr>
              <a:t>构造函数</a:t>
            </a:r>
            <a:endParaRPr lang="zh-CN" altLang="en-US" sz="1400" b="1" dirty="0" smtClean="0">
              <a:latin typeface="Times New Roman" panose="02020603050405020304"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zh-CN" altLang="en-US" sz="1400" b="1" dirty="0" smtClean="0">
                <a:latin typeface="Times New Roman" panose="02020603050405020304" charset="0"/>
                <a:ea typeface="楷体_GB2312" pitchFamily="49" charset="-122"/>
              </a:rPr>
              <a:t>	</a:t>
            </a:r>
            <a:r>
              <a:rPr lang="en-US" altLang="zh-CN" sz="1400" b="1" dirty="0" smtClean="0">
                <a:latin typeface="Times New Roman" panose="02020603050405020304" charset="0"/>
                <a:ea typeface="楷体_GB2312" pitchFamily="49" charset="-122"/>
              </a:rPr>
              <a:t>Array(</a:t>
            </a:r>
            <a:r>
              <a:rPr lang="en-US" altLang="zh-CN" sz="1400" b="1" dirty="0" err="1" smtClean="0">
                <a:latin typeface="Times New Roman" panose="02020603050405020304" charset="0"/>
                <a:ea typeface="楷体_GB2312" pitchFamily="49" charset="-122"/>
              </a:rPr>
              <a:t>const</a:t>
            </a:r>
            <a:r>
              <a:rPr lang="en-US" altLang="zh-CN" sz="1400" b="1" dirty="0" smtClean="0">
                <a:latin typeface="Times New Roman" panose="02020603050405020304" charset="0"/>
                <a:ea typeface="楷体_GB2312" pitchFamily="49" charset="-122"/>
              </a:rPr>
              <a:t> Array&lt;T&gt; &amp;a);	//</a:t>
            </a:r>
            <a:r>
              <a:rPr lang="zh-CN" altLang="en-US" sz="1400" b="1" dirty="0" smtClean="0">
                <a:latin typeface="Times New Roman" panose="02020603050405020304" charset="0"/>
                <a:ea typeface="楷体_GB2312" pitchFamily="49" charset="-122"/>
              </a:rPr>
              <a:t>拷贝构造函数</a:t>
            </a:r>
            <a:endParaRPr lang="zh-CN" altLang="en-US" sz="1400" b="1" dirty="0" smtClean="0">
              <a:latin typeface="Times New Roman" panose="02020603050405020304"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zh-CN" altLang="en-US" sz="1400" b="1" dirty="0" smtClean="0">
                <a:latin typeface="Times New Roman" panose="02020603050405020304" charset="0"/>
                <a:ea typeface="楷体_GB2312" pitchFamily="49" charset="-122"/>
              </a:rPr>
              <a:t>	</a:t>
            </a:r>
            <a:r>
              <a:rPr lang="en-US" altLang="zh-CN" sz="1400" b="1" dirty="0" smtClean="0">
                <a:latin typeface="Times New Roman" panose="02020603050405020304" charset="0"/>
                <a:ea typeface="楷体_GB2312" pitchFamily="49" charset="-122"/>
              </a:rPr>
              <a:t>~Array();			//</a:t>
            </a:r>
            <a:r>
              <a:rPr lang="zh-CN" altLang="en-US" sz="1400" b="1" dirty="0" smtClean="0">
                <a:latin typeface="Times New Roman" panose="02020603050405020304" charset="0"/>
                <a:ea typeface="楷体_GB2312" pitchFamily="49" charset="-122"/>
              </a:rPr>
              <a:t>析构函数</a:t>
            </a:r>
            <a:endParaRPr lang="zh-CN" altLang="en-US" sz="1400" b="1" dirty="0" smtClean="0">
              <a:latin typeface="Times New Roman" panose="02020603050405020304"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zh-CN" altLang="en-US" sz="1400" b="1" dirty="0" smtClean="0">
                <a:latin typeface="Times New Roman" panose="02020603050405020304" charset="0"/>
                <a:ea typeface="楷体_GB2312" pitchFamily="49" charset="-122"/>
              </a:rPr>
              <a:t>	</a:t>
            </a:r>
            <a:r>
              <a:rPr lang="en-US" altLang="zh-CN" sz="1400" b="1" dirty="0" smtClean="0">
                <a:highlight>
                  <a:srgbClr val="FFFF00"/>
                </a:highlight>
                <a:latin typeface="Times New Roman" panose="02020603050405020304" charset="0"/>
                <a:ea typeface="楷体_GB2312" pitchFamily="49" charset="-122"/>
              </a:rPr>
              <a:t>Array&lt;T&gt; &amp; operator = (</a:t>
            </a:r>
            <a:r>
              <a:rPr lang="en-US" altLang="zh-CN" sz="1400" b="1" dirty="0" err="1" smtClean="0">
                <a:highlight>
                  <a:srgbClr val="FFFF00"/>
                </a:highlight>
                <a:latin typeface="Times New Roman" panose="02020603050405020304" charset="0"/>
                <a:ea typeface="楷体_GB2312" pitchFamily="49" charset="-122"/>
              </a:rPr>
              <a:t>const</a:t>
            </a:r>
            <a:r>
              <a:rPr lang="en-US" altLang="zh-CN" sz="1400" b="1" dirty="0" smtClean="0">
                <a:highlight>
                  <a:srgbClr val="FFFF00"/>
                </a:highlight>
                <a:latin typeface="Times New Roman" panose="02020603050405020304" charset="0"/>
                <a:ea typeface="楷体_GB2312" pitchFamily="49" charset="-122"/>
              </a:rPr>
              <a:t> Array&lt;T&gt; &amp;</a:t>
            </a:r>
            <a:r>
              <a:rPr lang="en-US" altLang="zh-CN" sz="1400" b="1" dirty="0" err="1" smtClean="0">
                <a:highlight>
                  <a:srgbClr val="FFFF00"/>
                </a:highlight>
                <a:latin typeface="Times New Roman" panose="02020603050405020304" charset="0"/>
                <a:ea typeface="楷体_GB2312" pitchFamily="49" charset="-122"/>
              </a:rPr>
              <a:t>rhs</a:t>
            </a:r>
            <a:r>
              <a:rPr lang="en-US" altLang="zh-CN" sz="1400" b="1" dirty="0" smtClean="0">
                <a:highlight>
                  <a:srgbClr val="FFFF00"/>
                </a:highlight>
                <a:latin typeface="Times New Roman" panose="02020603050405020304" charset="0"/>
                <a:ea typeface="楷体_GB2312" pitchFamily="49" charset="-122"/>
              </a:rPr>
              <a:t>)</a:t>
            </a:r>
            <a:r>
              <a:rPr lang="en-US" altLang="zh-CN" sz="1400" b="1" dirty="0" smtClean="0">
                <a:latin typeface="Times New Roman" panose="02020603050405020304" charset="0"/>
                <a:ea typeface="楷体_GB2312" pitchFamily="49" charset="-122"/>
              </a:rPr>
              <a:t>; 	//</a:t>
            </a:r>
            <a:r>
              <a:rPr lang="zh-CN" altLang="en-US" sz="1400" b="1" dirty="0" smtClean="0">
                <a:latin typeface="Times New Roman" panose="02020603050405020304" charset="0"/>
                <a:ea typeface="楷体_GB2312" pitchFamily="49" charset="-122"/>
              </a:rPr>
              <a:t>重载</a:t>
            </a:r>
            <a:r>
              <a:rPr lang="en-US" altLang="zh-CN" sz="1400" b="1" dirty="0" smtClean="0">
                <a:latin typeface="Times New Roman" panose="02020603050405020304" charset="0"/>
                <a:ea typeface="楷体_GB2312" pitchFamily="49" charset="-122"/>
              </a:rPr>
              <a:t>"=“</a:t>
            </a:r>
            <a:endParaRPr lang="zh-CN" altLang="en-US" sz="1400" b="1" dirty="0" smtClean="0">
              <a:latin typeface="Times New Roman" panose="02020603050405020304"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zh-CN" altLang="en-US" sz="1400" b="1" dirty="0" smtClean="0">
                <a:latin typeface="Times New Roman" panose="02020603050405020304" charset="0"/>
                <a:ea typeface="楷体_GB2312" pitchFamily="49" charset="-122"/>
              </a:rPr>
              <a:t>	</a:t>
            </a:r>
            <a:r>
              <a:rPr lang="en-US" altLang="zh-CN" sz="1400" b="1" dirty="0" smtClean="0">
                <a:highlight>
                  <a:srgbClr val="FFFF00"/>
                </a:highlight>
                <a:latin typeface="Times New Roman" panose="02020603050405020304" charset="0"/>
                <a:ea typeface="楷体_GB2312" pitchFamily="49" charset="-122"/>
              </a:rPr>
              <a:t>T &amp; operator [] (</a:t>
            </a:r>
            <a:r>
              <a:rPr lang="en-US" altLang="zh-CN" sz="1400" b="1" dirty="0" err="1" smtClean="0">
                <a:highlight>
                  <a:srgbClr val="FFFF00"/>
                </a:highlight>
                <a:latin typeface="Times New Roman" panose="02020603050405020304" charset="0"/>
                <a:ea typeface="楷体_GB2312" pitchFamily="49" charset="-122"/>
              </a:rPr>
              <a:t>int</a:t>
            </a:r>
            <a:r>
              <a:rPr lang="en-US" altLang="zh-CN" sz="1400" b="1" dirty="0" smtClean="0">
                <a:highlight>
                  <a:srgbClr val="FFFF00"/>
                </a:highlight>
                <a:latin typeface="Times New Roman" panose="02020603050405020304" charset="0"/>
                <a:ea typeface="楷体_GB2312" pitchFamily="49" charset="-122"/>
              </a:rPr>
              <a:t> </a:t>
            </a:r>
            <a:r>
              <a:rPr lang="en-US" altLang="zh-CN" sz="1400" b="1" dirty="0" err="1" smtClean="0">
                <a:highlight>
                  <a:srgbClr val="FFFF00"/>
                </a:highlight>
                <a:latin typeface="Times New Roman" panose="02020603050405020304" charset="0"/>
                <a:ea typeface="楷体_GB2312" pitchFamily="49" charset="-122"/>
              </a:rPr>
              <a:t>i</a:t>
            </a:r>
            <a:r>
              <a:rPr lang="en-US" altLang="zh-CN" sz="1400" b="1" dirty="0" smtClean="0">
                <a:highlight>
                  <a:srgbClr val="FFFF00"/>
                </a:highlight>
                <a:latin typeface="Times New Roman" panose="02020603050405020304" charset="0"/>
                <a:ea typeface="楷体_GB2312" pitchFamily="49" charset="-122"/>
              </a:rPr>
              <a:t>)</a:t>
            </a:r>
            <a:r>
              <a:rPr lang="en-US" altLang="zh-CN" sz="1400" b="1" dirty="0" smtClean="0">
                <a:latin typeface="Times New Roman" panose="02020603050405020304" charset="0"/>
                <a:ea typeface="楷体_GB2312" pitchFamily="49" charset="-122"/>
              </a:rPr>
              <a:t>; 	//</a:t>
            </a:r>
            <a:r>
              <a:rPr lang="zh-CN" altLang="en-US" sz="1400" b="1" dirty="0" smtClean="0">
                <a:latin typeface="Times New Roman" panose="02020603050405020304" charset="0"/>
                <a:ea typeface="楷体_GB2312" pitchFamily="49" charset="-122"/>
              </a:rPr>
              <a:t>重载</a:t>
            </a:r>
            <a:r>
              <a:rPr lang="en-US" altLang="zh-CN" sz="1400" b="1" dirty="0" smtClean="0">
                <a:latin typeface="Times New Roman" panose="02020603050405020304" charset="0"/>
                <a:ea typeface="楷体_GB2312" pitchFamily="49" charset="-122"/>
              </a:rPr>
              <a:t>"[]”</a:t>
            </a:r>
            <a:endParaRPr lang="zh-CN" altLang="en-US" sz="1400" b="1" dirty="0" smtClean="0">
              <a:latin typeface="Times New Roman" panose="02020603050405020304"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zh-CN" altLang="en-US" sz="1400" b="1" dirty="0" smtClean="0">
                <a:latin typeface="Times New Roman" panose="02020603050405020304" charset="0"/>
                <a:ea typeface="楷体_GB2312" pitchFamily="49" charset="-122"/>
              </a:rPr>
              <a:t>	</a:t>
            </a:r>
            <a:r>
              <a:rPr lang="en-US" altLang="zh-CN" sz="1400" b="1" dirty="0" err="1" smtClean="0">
                <a:highlight>
                  <a:srgbClr val="FFFF00"/>
                </a:highlight>
                <a:latin typeface="Times New Roman" panose="02020603050405020304" charset="0"/>
                <a:ea typeface="楷体_GB2312" pitchFamily="49" charset="-122"/>
              </a:rPr>
              <a:t>const</a:t>
            </a:r>
            <a:r>
              <a:rPr lang="en-US" altLang="zh-CN" sz="1400" b="1" dirty="0" smtClean="0">
                <a:highlight>
                  <a:srgbClr val="FFFF00"/>
                </a:highlight>
                <a:latin typeface="Times New Roman" panose="02020603050405020304" charset="0"/>
                <a:ea typeface="楷体_GB2312" pitchFamily="49" charset="-122"/>
              </a:rPr>
              <a:t> T &amp; operator [] (</a:t>
            </a:r>
            <a:r>
              <a:rPr lang="en-US" altLang="zh-CN" sz="1400" b="1" dirty="0" err="1" smtClean="0">
                <a:highlight>
                  <a:srgbClr val="FFFF00"/>
                </a:highlight>
                <a:latin typeface="Times New Roman" panose="02020603050405020304" charset="0"/>
                <a:ea typeface="楷体_GB2312" pitchFamily="49" charset="-122"/>
              </a:rPr>
              <a:t>int</a:t>
            </a:r>
            <a:r>
              <a:rPr lang="en-US" altLang="zh-CN" sz="1400" b="1" dirty="0" smtClean="0">
                <a:highlight>
                  <a:srgbClr val="FFFF00"/>
                </a:highlight>
                <a:latin typeface="Times New Roman" panose="02020603050405020304" charset="0"/>
                <a:ea typeface="楷体_GB2312" pitchFamily="49" charset="-122"/>
              </a:rPr>
              <a:t> </a:t>
            </a:r>
            <a:r>
              <a:rPr lang="en-US" altLang="zh-CN" sz="1400" b="1" dirty="0" err="1" smtClean="0">
                <a:highlight>
                  <a:srgbClr val="FFFF00"/>
                </a:highlight>
                <a:latin typeface="Times New Roman" panose="02020603050405020304" charset="0"/>
                <a:ea typeface="楷体_GB2312" pitchFamily="49" charset="-122"/>
              </a:rPr>
              <a:t>i</a:t>
            </a:r>
            <a:r>
              <a:rPr lang="en-US" altLang="zh-CN" sz="1400" b="1" dirty="0" smtClean="0">
                <a:highlight>
                  <a:srgbClr val="FFFF00"/>
                </a:highlight>
                <a:latin typeface="Times New Roman" panose="02020603050405020304" charset="0"/>
                <a:ea typeface="楷体_GB2312" pitchFamily="49" charset="-122"/>
              </a:rPr>
              <a:t>) </a:t>
            </a:r>
            <a:r>
              <a:rPr lang="en-US" altLang="zh-CN" sz="1400" b="1" dirty="0" err="1" smtClean="0">
                <a:highlight>
                  <a:srgbClr val="FFFF00"/>
                </a:highlight>
                <a:latin typeface="Times New Roman" panose="02020603050405020304" charset="0"/>
                <a:ea typeface="楷体_GB2312" pitchFamily="49" charset="-122"/>
              </a:rPr>
              <a:t>const</a:t>
            </a:r>
            <a:r>
              <a:rPr lang="en-US" altLang="zh-CN" sz="1400" b="1" dirty="0" smtClean="0">
                <a:highlight>
                  <a:srgbClr val="FFFF00"/>
                </a:highlight>
                <a:latin typeface="Times New Roman" panose="02020603050405020304" charset="0"/>
                <a:ea typeface="楷体_GB2312" pitchFamily="49" charset="-122"/>
              </a:rPr>
              <a:t>;</a:t>
            </a:r>
            <a:r>
              <a:rPr lang="en-US" altLang="zh-CN" sz="1400" b="1" dirty="0" smtClean="0">
                <a:latin typeface="Times New Roman" panose="02020603050405020304" charset="0"/>
                <a:ea typeface="楷体_GB2312" pitchFamily="49" charset="-122"/>
              </a:rPr>
              <a:t>	</a:t>
            </a:r>
            <a:endParaRPr lang="zh-CN" altLang="en-US" sz="1400" b="1" dirty="0" smtClean="0">
              <a:latin typeface="Times New Roman" panose="02020603050405020304"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zh-CN" altLang="en-US" sz="1400" b="1" dirty="0" smtClean="0">
                <a:latin typeface="Times New Roman" panose="02020603050405020304" charset="0"/>
                <a:ea typeface="楷体_GB2312" pitchFamily="49" charset="-122"/>
              </a:rPr>
              <a:t>	</a:t>
            </a:r>
            <a:r>
              <a:rPr lang="en-US" altLang="zh-CN" sz="1400" b="1" dirty="0" smtClean="0">
                <a:latin typeface="Times New Roman" panose="02020603050405020304" charset="0"/>
                <a:ea typeface="楷体_GB2312" pitchFamily="49" charset="-122"/>
              </a:rPr>
              <a:t>operator T * ();		//</a:t>
            </a:r>
            <a:r>
              <a:rPr lang="zh-CN" altLang="en-US" sz="1400" b="1" dirty="0" smtClean="0">
                <a:latin typeface="Times New Roman" panose="02020603050405020304" charset="0"/>
                <a:ea typeface="楷体_GB2312" pitchFamily="49" charset="-122"/>
              </a:rPr>
              <a:t>重载到</a:t>
            </a:r>
            <a:r>
              <a:rPr lang="en-US" altLang="zh-CN" sz="1400" b="1" dirty="0" smtClean="0">
                <a:latin typeface="Times New Roman" panose="02020603050405020304" charset="0"/>
                <a:ea typeface="楷体_GB2312" pitchFamily="49" charset="-122"/>
              </a:rPr>
              <a:t>T*</a:t>
            </a:r>
            <a:r>
              <a:rPr lang="zh-CN" altLang="en-US" sz="1400" b="1" dirty="0" smtClean="0">
                <a:latin typeface="Times New Roman" panose="02020603050405020304" charset="0"/>
                <a:ea typeface="楷体_GB2312" pitchFamily="49" charset="-122"/>
              </a:rPr>
              <a:t>类型的转换</a:t>
            </a:r>
            <a:endParaRPr lang="zh-CN" altLang="en-US" sz="1400" b="1" dirty="0" smtClean="0">
              <a:latin typeface="Times New Roman" panose="02020603050405020304"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zh-CN" altLang="en-US" sz="1400" b="1" dirty="0" smtClean="0">
                <a:latin typeface="Times New Roman" panose="02020603050405020304" charset="0"/>
                <a:ea typeface="楷体_GB2312" pitchFamily="49" charset="-122"/>
              </a:rPr>
              <a:t>	</a:t>
            </a:r>
            <a:r>
              <a:rPr lang="en-US" altLang="zh-CN" sz="1400" b="1" dirty="0" smtClean="0">
                <a:latin typeface="Times New Roman" panose="02020603050405020304" charset="0"/>
                <a:ea typeface="楷体_GB2312" pitchFamily="49" charset="-122"/>
              </a:rPr>
              <a:t>operator </a:t>
            </a:r>
            <a:r>
              <a:rPr lang="en-US" altLang="zh-CN" sz="1400" b="1" dirty="0" err="1" smtClean="0">
                <a:latin typeface="Times New Roman" panose="02020603050405020304" charset="0"/>
                <a:ea typeface="楷体_GB2312" pitchFamily="49" charset="-122"/>
              </a:rPr>
              <a:t>const</a:t>
            </a:r>
            <a:r>
              <a:rPr lang="en-US" altLang="zh-CN" sz="1400" b="1" dirty="0" smtClean="0">
                <a:latin typeface="Times New Roman" panose="02020603050405020304" charset="0"/>
                <a:ea typeface="楷体_GB2312" pitchFamily="49" charset="-122"/>
              </a:rPr>
              <a:t> T * () </a:t>
            </a:r>
            <a:r>
              <a:rPr lang="en-US" altLang="zh-CN" sz="1400" b="1" dirty="0" err="1" smtClean="0">
                <a:latin typeface="Times New Roman" panose="02020603050405020304" charset="0"/>
                <a:ea typeface="楷体_GB2312" pitchFamily="49" charset="-122"/>
              </a:rPr>
              <a:t>const</a:t>
            </a:r>
            <a:r>
              <a:rPr lang="en-US" altLang="zh-CN" sz="1400" b="1" dirty="0" smtClean="0">
                <a:latin typeface="Times New Roman" panose="02020603050405020304" charset="0"/>
                <a:ea typeface="楷体_GB2312" pitchFamily="49" charset="-122"/>
              </a:rPr>
              <a:t>;</a:t>
            </a:r>
            <a:endParaRPr lang="zh-CN" altLang="en-US" sz="1400" b="1" dirty="0" smtClean="0">
              <a:latin typeface="Times New Roman" panose="02020603050405020304"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zh-CN" altLang="en-US" sz="1400" b="1" dirty="0" smtClean="0">
                <a:latin typeface="Times New Roman" panose="02020603050405020304" charset="0"/>
                <a:ea typeface="楷体_GB2312" pitchFamily="49" charset="-122"/>
              </a:rPr>
              <a:t>	</a:t>
            </a:r>
            <a:r>
              <a:rPr lang="en-US" altLang="zh-CN" sz="1400" b="1" dirty="0" err="1" smtClean="0">
                <a:latin typeface="Times New Roman" panose="02020603050405020304" charset="0"/>
                <a:ea typeface="楷体_GB2312" pitchFamily="49" charset="-122"/>
              </a:rPr>
              <a:t>int</a:t>
            </a:r>
            <a:r>
              <a:rPr lang="en-US" altLang="zh-CN" sz="1400" b="1" dirty="0" smtClean="0">
                <a:latin typeface="Times New Roman" panose="02020603050405020304" charset="0"/>
                <a:ea typeface="楷体_GB2312" pitchFamily="49" charset="-122"/>
              </a:rPr>
              <a:t> </a:t>
            </a:r>
            <a:r>
              <a:rPr lang="en-US" altLang="zh-CN" sz="1400" b="1" dirty="0" err="1" smtClean="0">
                <a:latin typeface="Times New Roman" panose="02020603050405020304" charset="0"/>
                <a:ea typeface="楷体_GB2312" pitchFamily="49" charset="-122"/>
              </a:rPr>
              <a:t>getSize</a:t>
            </a:r>
            <a:r>
              <a:rPr lang="en-US" altLang="zh-CN" sz="1400" b="1" dirty="0" smtClean="0">
                <a:latin typeface="Times New Roman" panose="02020603050405020304" charset="0"/>
                <a:ea typeface="楷体_GB2312" pitchFamily="49" charset="-122"/>
              </a:rPr>
              <a:t>() </a:t>
            </a:r>
            <a:r>
              <a:rPr lang="en-US" altLang="zh-CN" sz="1400" b="1" dirty="0" err="1" smtClean="0">
                <a:latin typeface="Times New Roman" panose="02020603050405020304" charset="0"/>
                <a:ea typeface="楷体_GB2312" pitchFamily="49" charset="-122"/>
              </a:rPr>
              <a:t>const</a:t>
            </a:r>
            <a:r>
              <a:rPr lang="en-US" altLang="zh-CN" sz="1400" b="1" dirty="0" smtClean="0">
                <a:latin typeface="Times New Roman" panose="02020603050405020304" charset="0"/>
                <a:ea typeface="楷体_GB2312" pitchFamily="49" charset="-122"/>
              </a:rPr>
              <a:t>;	//</a:t>
            </a:r>
            <a:r>
              <a:rPr lang="zh-CN" altLang="en-US" sz="1400" b="1" dirty="0" smtClean="0">
                <a:latin typeface="Times New Roman" panose="02020603050405020304" charset="0"/>
                <a:ea typeface="楷体_GB2312" pitchFamily="49" charset="-122"/>
              </a:rPr>
              <a:t>取数组的大小</a:t>
            </a:r>
            <a:endParaRPr lang="zh-CN" altLang="en-US" sz="1400" b="1" dirty="0" smtClean="0">
              <a:latin typeface="Times New Roman" panose="02020603050405020304"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zh-CN" altLang="en-US" sz="1400" b="1" dirty="0" smtClean="0">
                <a:latin typeface="Times New Roman" panose="02020603050405020304" charset="0"/>
                <a:ea typeface="楷体_GB2312" pitchFamily="49" charset="-122"/>
              </a:rPr>
              <a:t>	</a:t>
            </a:r>
            <a:r>
              <a:rPr lang="en-US" altLang="zh-CN" sz="1400" b="1" dirty="0" smtClean="0">
                <a:latin typeface="Times New Roman" panose="02020603050405020304" charset="0"/>
                <a:ea typeface="楷体_GB2312" pitchFamily="49" charset="-122"/>
              </a:rPr>
              <a:t>void resize(</a:t>
            </a:r>
            <a:r>
              <a:rPr lang="en-US" altLang="zh-CN" sz="1400" b="1" dirty="0" err="1" smtClean="0">
                <a:latin typeface="Times New Roman" panose="02020603050405020304" charset="0"/>
                <a:ea typeface="楷体_GB2312" pitchFamily="49" charset="-122"/>
              </a:rPr>
              <a:t>int</a:t>
            </a:r>
            <a:r>
              <a:rPr lang="en-US" altLang="zh-CN" sz="1400" b="1" dirty="0" smtClean="0">
                <a:latin typeface="Times New Roman" panose="02020603050405020304" charset="0"/>
                <a:ea typeface="楷体_GB2312" pitchFamily="49" charset="-122"/>
              </a:rPr>
              <a:t> </a:t>
            </a:r>
            <a:r>
              <a:rPr lang="en-US" altLang="zh-CN" sz="1400" b="1" dirty="0" err="1" smtClean="0">
                <a:latin typeface="Times New Roman" panose="02020603050405020304" charset="0"/>
                <a:ea typeface="楷体_GB2312" pitchFamily="49" charset="-122"/>
              </a:rPr>
              <a:t>sz</a:t>
            </a:r>
            <a:r>
              <a:rPr lang="en-US" altLang="zh-CN" sz="1400" b="1" dirty="0" smtClean="0">
                <a:latin typeface="Times New Roman" panose="02020603050405020304" charset="0"/>
                <a:ea typeface="楷体_GB2312" pitchFamily="49" charset="-122"/>
              </a:rPr>
              <a:t>);	//</a:t>
            </a:r>
            <a:r>
              <a:rPr lang="zh-CN" altLang="en-US" sz="1400" b="1" dirty="0" smtClean="0">
                <a:latin typeface="Times New Roman" panose="02020603050405020304" charset="0"/>
                <a:ea typeface="楷体_GB2312" pitchFamily="49" charset="-122"/>
              </a:rPr>
              <a:t>修改数组的大小</a:t>
            </a:r>
            <a:endParaRPr lang="zh-CN" altLang="en-US" sz="1400" b="1" dirty="0" smtClean="0">
              <a:latin typeface="Times New Roman" panose="02020603050405020304" charset="0"/>
              <a:ea typeface="楷体_GB2312" pitchFamily="49" charset="-122"/>
            </a:endParaRPr>
          </a:p>
          <a:p>
            <a:pPr marL="0" indent="0">
              <a:lnSpc>
                <a:spcPct val="90000"/>
              </a:lnSpc>
              <a:spcBef>
                <a:spcPct val="5000"/>
              </a:spcBef>
              <a:buFont typeface="Wingdings" panose="05000000000000000000" pitchFamily="2" charset="2"/>
              <a:buNone/>
              <a:tabLst>
                <a:tab pos="355600" algn="l"/>
              </a:tabLst>
            </a:pPr>
            <a:r>
              <a:rPr lang="en-US" altLang="zh-CN" sz="1400" b="1" dirty="0" smtClean="0">
                <a:latin typeface="Times New Roman" panose="02020603050405020304" charset="0"/>
                <a:ea typeface="楷体_GB2312" pitchFamily="49" charset="-122"/>
              </a:rPr>
              <a:t>};</a:t>
            </a:r>
            <a:endParaRPr lang="en-US" altLang="zh-CN" sz="1400" b="1" dirty="0">
              <a:latin typeface="Times New Roman" panose="02020603050405020304" charset="0"/>
              <a:ea typeface="楷体_GB2312" pitchFamily="49" charset="-122"/>
            </a:endParaRPr>
          </a:p>
        </p:txBody>
      </p:sp>
    </p:spTree>
  </p:cSld>
  <p:clrMapOvr>
    <a:masterClrMapping/>
  </p:clrMapOvr>
  <p:transition spd="slow" advClick="0" advTm="0">
    <p:cove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p:cNvSpPr txBox="1">
            <a:spLocks noChangeArrowheads="1"/>
          </p:cNvSpPr>
          <p:nvPr/>
        </p:nvSpPr>
        <p:spPr>
          <a:xfrm>
            <a:off x="108000" y="1203750"/>
            <a:ext cx="3960000" cy="2088000"/>
          </a:xfrm>
          <a:prstGeom prst="rect">
            <a:avLst/>
          </a:prstGeom>
        </p:spPr>
        <p:txBody>
          <a:bodyPr vert="horz" lIns="92075" tIns="46038" rIns="92075" bIns="46038"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spcBef>
                <a:spcPct val="0"/>
              </a:spcBef>
              <a:buFont typeface="Wingdings" panose="05000000000000000000" pitchFamily="2" charset="2"/>
              <a:buNone/>
              <a:tabLst>
                <a:tab pos="355600" algn="l"/>
              </a:tabLst>
            </a:pPr>
            <a:r>
              <a:rPr lang="en-US" altLang="zh-CN" sz="1400" dirty="0" smtClean="0">
                <a:latin typeface="Times New Roman" panose="02020603050405020304" charset="0"/>
                <a:ea typeface="楷体_GB2312" pitchFamily="49" charset="-122"/>
              </a:rPr>
              <a:t>// </a:t>
            </a:r>
            <a:r>
              <a:rPr lang="zh-CN" altLang="en-US" sz="1400" dirty="0" smtClean="0">
                <a:latin typeface="Times New Roman" panose="02020603050405020304" charset="0"/>
                <a:ea typeface="楷体_GB2312" pitchFamily="49" charset="-122"/>
              </a:rPr>
              <a:t>构造函数</a:t>
            </a:r>
            <a:endParaRPr lang="zh-CN" altLang="en-US" sz="1400" dirty="0" smtClean="0">
              <a:latin typeface="Times New Roman" panose="02020603050405020304" charset="0"/>
              <a:ea typeface="楷体_GB2312" pitchFamily="49" charset="-122"/>
            </a:endParaRPr>
          </a:p>
          <a:p>
            <a:pPr marL="0" indent="0">
              <a:lnSpc>
                <a:spcPct val="90000"/>
              </a:lnSpc>
              <a:spcBef>
                <a:spcPct val="0"/>
              </a:spcBef>
              <a:buFont typeface="Wingdings" panose="05000000000000000000" pitchFamily="2" charset="2"/>
              <a:buNone/>
              <a:tabLst>
                <a:tab pos="355600" algn="l"/>
              </a:tabLst>
            </a:pPr>
            <a:r>
              <a:rPr lang="en-US" altLang="zh-CN" sz="1400" dirty="0" smtClean="0">
                <a:latin typeface="Times New Roman" panose="02020603050405020304" charset="0"/>
                <a:ea typeface="楷体_GB2312" pitchFamily="49" charset="-122"/>
              </a:rPr>
              <a:t>template &lt;class T&gt;</a:t>
            </a:r>
            <a:endParaRPr lang="en-US" altLang="zh-CN" sz="1400" dirty="0" smtClean="0">
              <a:latin typeface="Times New Roman" panose="02020603050405020304" charset="0"/>
              <a:ea typeface="楷体_GB2312" pitchFamily="49" charset="-122"/>
            </a:endParaRPr>
          </a:p>
          <a:p>
            <a:pPr marL="0" indent="0">
              <a:lnSpc>
                <a:spcPct val="90000"/>
              </a:lnSpc>
              <a:spcBef>
                <a:spcPct val="0"/>
              </a:spcBef>
              <a:buFont typeface="Wingdings" panose="05000000000000000000" pitchFamily="2" charset="2"/>
              <a:buNone/>
              <a:tabLst>
                <a:tab pos="355600" algn="l"/>
              </a:tabLst>
            </a:pPr>
            <a:r>
              <a:rPr lang="en-US" altLang="zh-CN" sz="1400" dirty="0" smtClean="0">
                <a:latin typeface="Times New Roman" panose="02020603050405020304" charset="0"/>
                <a:ea typeface="楷体_GB2312" pitchFamily="49" charset="-122"/>
              </a:rPr>
              <a:t>Array&lt;T&gt;::Array(</a:t>
            </a:r>
            <a:r>
              <a:rPr lang="en-US" altLang="zh-CN" sz="1400" dirty="0" err="1" smtClean="0">
                <a:latin typeface="Times New Roman" panose="02020603050405020304" charset="0"/>
                <a:ea typeface="楷体_GB2312" pitchFamily="49" charset="-122"/>
              </a:rPr>
              <a:t>int</a:t>
            </a:r>
            <a:r>
              <a:rPr lang="en-US" altLang="zh-CN" sz="1400" dirty="0" smtClean="0">
                <a:latin typeface="Times New Roman" panose="02020603050405020304" charset="0"/>
                <a:ea typeface="楷体_GB2312" pitchFamily="49" charset="-122"/>
              </a:rPr>
              <a:t> </a:t>
            </a:r>
            <a:r>
              <a:rPr lang="en-US" altLang="zh-CN" sz="1400" dirty="0" err="1" smtClean="0">
                <a:latin typeface="Times New Roman" panose="02020603050405020304" charset="0"/>
                <a:ea typeface="楷体_GB2312" pitchFamily="49" charset="-122"/>
              </a:rPr>
              <a:t>sz</a:t>
            </a:r>
            <a:r>
              <a:rPr lang="en-US" altLang="zh-CN" sz="1400" dirty="0" smtClean="0">
                <a:latin typeface="Times New Roman" panose="02020603050405020304" charset="0"/>
                <a:ea typeface="楷体_GB2312" pitchFamily="49" charset="-122"/>
              </a:rPr>
              <a:t>) {</a:t>
            </a:r>
            <a:endParaRPr lang="en-US" altLang="zh-CN" sz="1400" dirty="0" smtClean="0">
              <a:latin typeface="Times New Roman" panose="02020603050405020304" charset="0"/>
              <a:ea typeface="楷体_GB2312" pitchFamily="49" charset="-122"/>
            </a:endParaRPr>
          </a:p>
          <a:p>
            <a:pPr marL="0" indent="0">
              <a:lnSpc>
                <a:spcPct val="90000"/>
              </a:lnSpc>
              <a:spcBef>
                <a:spcPct val="0"/>
              </a:spcBef>
              <a:buFont typeface="Wingdings" panose="05000000000000000000" pitchFamily="2" charset="2"/>
              <a:buNone/>
              <a:tabLst>
                <a:tab pos="355600" algn="l"/>
              </a:tabLst>
            </a:pPr>
            <a:r>
              <a:rPr lang="en-US" altLang="zh-CN" sz="1400" dirty="0" smtClean="0">
                <a:latin typeface="Times New Roman" panose="02020603050405020304" charset="0"/>
                <a:ea typeface="楷体_GB2312" pitchFamily="49" charset="-122"/>
              </a:rPr>
              <a:t>	 //</a:t>
            </a:r>
            <a:r>
              <a:rPr lang="en-US" altLang="zh-CN" sz="1400" dirty="0" err="1" smtClean="0">
                <a:latin typeface="Times New Roman" panose="02020603050405020304" charset="0"/>
                <a:ea typeface="楷体_GB2312" pitchFamily="49" charset="-122"/>
              </a:rPr>
              <a:t>sz</a:t>
            </a:r>
            <a:r>
              <a:rPr lang="zh-CN" altLang="en-US" sz="1400" dirty="0" smtClean="0">
                <a:latin typeface="Times New Roman" panose="02020603050405020304" charset="0"/>
                <a:ea typeface="楷体_GB2312" pitchFamily="49" charset="-122"/>
              </a:rPr>
              <a:t>为数组大小（元素个数），应当非负</a:t>
            </a:r>
            <a:endParaRPr lang="en-US" altLang="zh-CN" sz="1400" dirty="0" smtClean="0">
              <a:latin typeface="Times New Roman" panose="02020603050405020304" charset="0"/>
              <a:ea typeface="楷体_GB2312" pitchFamily="49" charset="-122"/>
            </a:endParaRPr>
          </a:p>
          <a:p>
            <a:pPr marL="0" indent="0">
              <a:lnSpc>
                <a:spcPct val="90000"/>
              </a:lnSpc>
              <a:spcBef>
                <a:spcPct val="0"/>
              </a:spcBef>
              <a:buFont typeface="Wingdings" panose="05000000000000000000" pitchFamily="2" charset="2"/>
              <a:buNone/>
              <a:tabLst>
                <a:tab pos="355600" algn="l"/>
              </a:tabLst>
            </a:pPr>
            <a:r>
              <a:rPr lang="en-US" altLang="zh-CN" sz="1400" dirty="0" smtClean="0">
                <a:latin typeface="Times New Roman" panose="02020603050405020304" charset="0"/>
                <a:ea typeface="楷体_GB2312" pitchFamily="49" charset="-122"/>
              </a:rPr>
              <a:t>	assert(</a:t>
            </a:r>
            <a:r>
              <a:rPr lang="en-US" altLang="zh-CN" sz="1400" dirty="0" err="1" smtClean="0">
                <a:latin typeface="Times New Roman" panose="02020603050405020304" charset="0"/>
                <a:ea typeface="楷体_GB2312" pitchFamily="49" charset="-122"/>
              </a:rPr>
              <a:t>sz</a:t>
            </a:r>
            <a:r>
              <a:rPr lang="en-US" altLang="zh-CN" sz="1400" dirty="0" smtClean="0">
                <a:latin typeface="Times New Roman" panose="02020603050405020304" charset="0"/>
                <a:ea typeface="楷体_GB2312" pitchFamily="49" charset="-122"/>
              </a:rPr>
              <a:t> &gt;= 0);	</a:t>
            </a:r>
            <a:endParaRPr lang="en-US" altLang="zh-CN" sz="1400" dirty="0" smtClean="0">
              <a:latin typeface="Times New Roman" panose="02020603050405020304" charset="0"/>
              <a:ea typeface="楷体_GB2312" pitchFamily="49" charset="-122"/>
            </a:endParaRPr>
          </a:p>
          <a:p>
            <a:pPr marL="0" indent="0">
              <a:lnSpc>
                <a:spcPct val="90000"/>
              </a:lnSpc>
              <a:spcBef>
                <a:spcPct val="0"/>
              </a:spcBef>
              <a:buFont typeface="Wingdings" panose="05000000000000000000" pitchFamily="2" charset="2"/>
              <a:buNone/>
              <a:tabLst>
                <a:tab pos="355600" algn="l"/>
              </a:tabLst>
            </a:pPr>
            <a:r>
              <a:rPr lang="en-US" altLang="zh-CN" sz="1400" dirty="0" smtClean="0">
                <a:latin typeface="Times New Roman" panose="02020603050405020304" charset="0"/>
                <a:ea typeface="楷体_GB2312" pitchFamily="49" charset="-122"/>
              </a:rPr>
              <a:t>	// </a:t>
            </a:r>
            <a:r>
              <a:rPr lang="zh-CN" altLang="en-US" sz="1400" dirty="0" smtClean="0">
                <a:latin typeface="Times New Roman" panose="02020603050405020304" charset="0"/>
                <a:ea typeface="楷体_GB2312" pitchFamily="49" charset="-122"/>
              </a:rPr>
              <a:t>将元素个数赋值给变量</a:t>
            </a:r>
            <a:r>
              <a:rPr lang="en-US" altLang="zh-CN" sz="1400" dirty="0" smtClean="0">
                <a:latin typeface="Times New Roman" panose="02020603050405020304" charset="0"/>
                <a:ea typeface="楷体_GB2312" pitchFamily="49" charset="-122"/>
              </a:rPr>
              <a:t>size</a:t>
            </a:r>
            <a:endParaRPr lang="en-US" altLang="zh-CN" sz="1400" dirty="0" smtClean="0">
              <a:latin typeface="Times New Roman" panose="02020603050405020304" charset="0"/>
              <a:ea typeface="楷体_GB2312" pitchFamily="49" charset="-122"/>
            </a:endParaRPr>
          </a:p>
          <a:p>
            <a:pPr marL="0" indent="0">
              <a:lnSpc>
                <a:spcPct val="90000"/>
              </a:lnSpc>
              <a:spcBef>
                <a:spcPct val="0"/>
              </a:spcBef>
              <a:buFont typeface="Wingdings" panose="05000000000000000000" pitchFamily="2" charset="2"/>
              <a:buNone/>
              <a:tabLst>
                <a:tab pos="355600" algn="l"/>
              </a:tabLst>
            </a:pPr>
            <a:r>
              <a:rPr lang="zh-CN" altLang="en-US" sz="1400" dirty="0" smtClean="0">
                <a:latin typeface="Times New Roman" panose="02020603050405020304" charset="0"/>
                <a:ea typeface="楷体_GB2312" pitchFamily="49" charset="-122"/>
              </a:rPr>
              <a:t>	</a:t>
            </a:r>
            <a:r>
              <a:rPr lang="en-US" altLang="zh-CN" sz="1400" dirty="0" smtClean="0">
                <a:latin typeface="Times New Roman" panose="02020603050405020304" charset="0"/>
                <a:ea typeface="楷体_GB2312" pitchFamily="49" charset="-122"/>
              </a:rPr>
              <a:t>size = </a:t>
            </a:r>
            <a:r>
              <a:rPr lang="en-US" altLang="zh-CN" sz="1400" dirty="0" err="1" smtClean="0">
                <a:latin typeface="Times New Roman" panose="02020603050405020304" charset="0"/>
                <a:ea typeface="楷体_GB2312" pitchFamily="49" charset="-122"/>
              </a:rPr>
              <a:t>sz</a:t>
            </a:r>
            <a:r>
              <a:rPr lang="en-US" altLang="zh-CN" sz="1400" dirty="0" smtClean="0">
                <a:latin typeface="Times New Roman" panose="02020603050405020304" charset="0"/>
                <a:ea typeface="楷体_GB2312" pitchFamily="49" charset="-122"/>
              </a:rPr>
              <a:t>;</a:t>
            </a:r>
            <a:endParaRPr lang="en-US" altLang="zh-CN" sz="1400" dirty="0" smtClean="0">
              <a:latin typeface="Times New Roman" panose="02020603050405020304" charset="0"/>
              <a:ea typeface="楷体_GB2312" pitchFamily="49" charset="-122"/>
            </a:endParaRPr>
          </a:p>
          <a:p>
            <a:pPr marL="0" indent="0">
              <a:lnSpc>
                <a:spcPct val="90000"/>
              </a:lnSpc>
              <a:spcBef>
                <a:spcPct val="0"/>
              </a:spcBef>
              <a:buFont typeface="Wingdings" panose="05000000000000000000" pitchFamily="2" charset="2"/>
              <a:buNone/>
              <a:tabLst>
                <a:tab pos="355600" algn="l"/>
              </a:tabLst>
            </a:pPr>
            <a:r>
              <a:rPr lang="en-US" altLang="zh-CN" sz="1400" dirty="0" smtClean="0">
                <a:latin typeface="Times New Roman" panose="02020603050405020304" charset="0"/>
                <a:ea typeface="楷体_GB2312" pitchFamily="49" charset="-122"/>
              </a:rPr>
              <a:t>	//</a:t>
            </a:r>
            <a:r>
              <a:rPr lang="zh-CN" altLang="en-US" sz="1400" dirty="0" smtClean="0">
                <a:latin typeface="Times New Roman" panose="02020603050405020304" charset="0"/>
                <a:ea typeface="楷体_GB2312" pitchFamily="49" charset="-122"/>
              </a:rPr>
              <a:t>动态分配</a:t>
            </a:r>
            <a:r>
              <a:rPr lang="en-US" altLang="zh-CN" sz="1400" dirty="0" smtClean="0">
                <a:latin typeface="Times New Roman" panose="02020603050405020304" charset="0"/>
                <a:ea typeface="楷体_GB2312" pitchFamily="49" charset="-122"/>
              </a:rPr>
              <a:t>size</a:t>
            </a:r>
            <a:r>
              <a:rPr lang="zh-CN" altLang="en-US" sz="1400" dirty="0" smtClean="0">
                <a:latin typeface="Times New Roman" panose="02020603050405020304" charset="0"/>
                <a:ea typeface="楷体_GB2312" pitchFamily="49" charset="-122"/>
              </a:rPr>
              <a:t>个</a:t>
            </a:r>
            <a:r>
              <a:rPr lang="en-US" altLang="zh-CN" sz="1400" dirty="0" smtClean="0">
                <a:latin typeface="Times New Roman" panose="02020603050405020304" charset="0"/>
                <a:ea typeface="楷体_GB2312" pitchFamily="49" charset="-122"/>
              </a:rPr>
              <a:t>T</a:t>
            </a:r>
            <a:r>
              <a:rPr lang="zh-CN" altLang="en-US" sz="1400" dirty="0" smtClean="0">
                <a:latin typeface="Times New Roman" panose="02020603050405020304" charset="0"/>
                <a:ea typeface="楷体_GB2312" pitchFamily="49" charset="-122"/>
              </a:rPr>
              <a:t>类型的元素空间</a:t>
            </a:r>
            <a:endParaRPr lang="en-US" altLang="zh-CN" sz="1400" dirty="0" smtClean="0">
              <a:latin typeface="Times New Roman" panose="02020603050405020304" charset="0"/>
              <a:ea typeface="楷体_GB2312" pitchFamily="49" charset="-122"/>
            </a:endParaRPr>
          </a:p>
          <a:p>
            <a:pPr marL="0" indent="0">
              <a:lnSpc>
                <a:spcPct val="90000"/>
              </a:lnSpc>
              <a:spcBef>
                <a:spcPct val="0"/>
              </a:spcBef>
              <a:buFont typeface="Wingdings" panose="05000000000000000000" pitchFamily="2" charset="2"/>
              <a:buNone/>
              <a:tabLst>
                <a:tab pos="355600" algn="l"/>
              </a:tabLst>
            </a:pPr>
            <a:r>
              <a:rPr lang="en-US" altLang="zh-CN" sz="1400" dirty="0" smtClean="0">
                <a:latin typeface="Times New Roman" panose="02020603050405020304" charset="0"/>
                <a:ea typeface="楷体_GB2312" pitchFamily="49" charset="-122"/>
              </a:rPr>
              <a:t>	list = new T [size];	</a:t>
            </a:r>
            <a:endParaRPr lang="zh-CN" altLang="en-US" sz="1400" dirty="0" smtClean="0">
              <a:latin typeface="Times New Roman" panose="02020603050405020304" charset="0"/>
              <a:ea typeface="楷体_GB2312" pitchFamily="49" charset="-122"/>
            </a:endParaRPr>
          </a:p>
          <a:p>
            <a:pPr marL="0" indent="0">
              <a:lnSpc>
                <a:spcPct val="90000"/>
              </a:lnSpc>
              <a:spcBef>
                <a:spcPct val="0"/>
              </a:spcBef>
              <a:buFont typeface="Wingdings" panose="05000000000000000000" pitchFamily="2" charset="2"/>
              <a:buNone/>
              <a:tabLst>
                <a:tab pos="355600" algn="l"/>
              </a:tabLst>
            </a:pPr>
            <a:r>
              <a:rPr lang="en-US" altLang="zh-CN" sz="1400" dirty="0" smtClean="0">
                <a:latin typeface="Times New Roman" panose="02020603050405020304" charset="0"/>
                <a:ea typeface="楷体_GB2312" pitchFamily="49" charset="-122"/>
              </a:rPr>
              <a:t>}</a:t>
            </a:r>
            <a:endParaRPr lang="en-US" altLang="zh-CN" sz="1400" dirty="0">
              <a:latin typeface="Times New Roman" panose="02020603050405020304" charset="0"/>
              <a:ea typeface="楷体_GB2312" pitchFamily="49" charset="-122"/>
            </a:endParaRPr>
          </a:p>
        </p:txBody>
      </p:sp>
      <p:sp>
        <p:nvSpPr>
          <p:cNvPr id="3" name="Rectangle 1027"/>
          <p:cNvSpPr txBox="1">
            <a:spLocks noChangeArrowheads="1"/>
          </p:cNvSpPr>
          <p:nvPr/>
        </p:nvSpPr>
        <p:spPr>
          <a:xfrm>
            <a:off x="4284000" y="1212240"/>
            <a:ext cx="4731912" cy="2743537"/>
          </a:xfrm>
          <a:prstGeom prst="rect">
            <a:avLst/>
          </a:prstGeom>
        </p:spPr>
        <p:txBody>
          <a:bodyPr vert="horz" lIns="92075" tIns="46038" rIns="92075" bIns="46038"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buFont typeface="Wingdings" panose="05000000000000000000" pitchFamily="2" charset="2"/>
              <a:buNone/>
            </a:pPr>
            <a:r>
              <a:rPr lang="en-US" altLang="zh-CN" sz="1400" dirty="0" smtClean="0">
                <a:latin typeface="Times New Roman" panose="02020603050405020304" charset="0"/>
                <a:ea typeface="楷体_GB2312" pitchFamily="49" charset="-122"/>
              </a:rPr>
              <a:t>//</a:t>
            </a:r>
            <a:r>
              <a:rPr lang="zh-CN" altLang="en-US" sz="1400" dirty="0" smtClean="0">
                <a:latin typeface="Times New Roman" panose="02020603050405020304" charset="0"/>
                <a:ea typeface="楷体_GB2312" pitchFamily="49" charset="-122"/>
              </a:rPr>
              <a:t>拷贝构造函数</a:t>
            </a:r>
            <a:endParaRPr lang="zh-CN" altLang="en-US" sz="1400" dirty="0" smtClean="0">
              <a:latin typeface="Times New Roman" panose="02020603050405020304" charset="0"/>
              <a:ea typeface="楷体_GB2312" pitchFamily="49" charset="-122"/>
            </a:endParaRPr>
          </a:p>
          <a:p>
            <a:pPr>
              <a:lnSpc>
                <a:spcPct val="80000"/>
              </a:lnSpc>
              <a:buFont typeface="Wingdings" panose="05000000000000000000" pitchFamily="2" charset="2"/>
              <a:buNone/>
            </a:pPr>
            <a:r>
              <a:rPr lang="en-US" altLang="zh-CN" sz="1400" dirty="0" smtClean="0">
                <a:latin typeface="Times New Roman" panose="02020603050405020304" charset="0"/>
                <a:ea typeface="楷体_GB2312" pitchFamily="49" charset="-122"/>
              </a:rPr>
              <a:t>template &lt;class T&gt;</a:t>
            </a:r>
            <a:endParaRPr lang="en-US" altLang="zh-CN" sz="1400" dirty="0" smtClean="0">
              <a:latin typeface="Times New Roman" panose="02020603050405020304" charset="0"/>
              <a:ea typeface="楷体_GB2312" pitchFamily="49" charset="-122"/>
            </a:endParaRPr>
          </a:p>
          <a:p>
            <a:pPr>
              <a:lnSpc>
                <a:spcPct val="80000"/>
              </a:lnSpc>
              <a:buFont typeface="Wingdings" panose="05000000000000000000" pitchFamily="2" charset="2"/>
              <a:buNone/>
            </a:pPr>
            <a:r>
              <a:rPr lang="en-US" altLang="zh-CN" sz="1400" dirty="0" smtClean="0">
                <a:latin typeface="Times New Roman" panose="02020603050405020304" charset="0"/>
                <a:ea typeface="楷体_GB2312" pitchFamily="49" charset="-122"/>
              </a:rPr>
              <a:t>Array&lt;T&gt;::Array(</a:t>
            </a:r>
            <a:r>
              <a:rPr lang="en-US" altLang="zh-CN" sz="1400" dirty="0" err="1" smtClean="0">
                <a:latin typeface="Times New Roman" panose="02020603050405020304" charset="0"/>
                <a:ea typeface="楷体_GB2312" pitchFamily="49" charset="-122"/>
              </a:rPr>
              <a:t>const</a:t>
            </a:r>
            <a:r>
              <a:rPr lang="en-US" altLang="zh-CN" sz="1400" dirty="0" smtClean="0">
                <a:latin typeface="Times New Roman" panose="02020603050405020304" charset="0"/>
                <a:ea typeface="楷体_GB2312" pitchFamily="49" charset="-122"/>
              </a:rPr>
              <a:t> Array&lt;T&gt; &amp;a) {</a:t>
            </a:r>
            <a:endParaRPr lang="en-US" altLang="zh-CN" sz="1400" dirty="0" smtClean="0">
              <a:latin typeface="Times New Roman" panose="02020603050405020304" charset="0"/>
              <a:ea typeface="楷体_GB2312" pitchFamily="49" charset="-122"/>
            </a:endParaRPr>
          </a:p>
          <a:p>
            <a:pPr>
              <a:lnSpc>
                <a:spcPct val="80000"/>
              </a:lnSpc>
              <a:buFont typeface="Wingdings" panose="05000000000000000000" pitchFamily="2" charset="2"/>
              <a:buNone/>
            </a:pPr>
            <a:r>
              <a:rPr lang="en-US" altLang="zh-CN" sz="1400" dirty="0" smtClean="0">
                <a:latin typeface="Times New Roman" panose="02020603050405020304" charset="0"/>
                <a:ea typeface="楷体_GB2312" pitchFamily="49" charset="-122"/>
              </a:rPr>
              <a:t>	//</a:t>
            </a:r>
            <a:r>
              <a:rPr lang="zh-CN" altLang="en-US" sz="1400" dirty="0" smtClean="0">
                <a:latin typeface="Times New Roman" panose="02020603050405020304" charset="0"/>
                <a:ea typeface="楷体_GB2312" pitchFamily="49" charset="-122"/>
              </a:rPr>
              <a:t>从对象</a:t>
            </a:r>
            <a:r>
              <a:rPr lang="en-US" altLang="zh-CN" sz="1400" dirty="0" smtClean="0">
                <a:latin typeface="Times New Roman" panose="02020603050405020304" charset="0"/>
                <a:ea typeface="楷体_GB2312" pitchFamily="49" charset="-122"/>
              </a:rPr>
              <a:t>x</a:t>
            </a:r>
            <a:r>
              <a:rPr lang="zh-CN" altLang="en-US" sz="1400" dirty="0" smtClean="0">
                <a:latin typeface="Times New Roman" panose="02020603050405020304" charset="0"/>
                <a:ea typeface="楷体_GB2312" pitchFamily="49" charset="-122"/>
              </a:rPr>
              <a:t>取得数组大小，并赋值给当前对象的成员</a:t>
            </a:r>
            <a:endParaRPr lang="zh-CN" altLang="en-US" sz="1400" dirty="0" smtClean="0">
              <a:latin typeface="Times New Roman" panose="02020603050405020304" charset="0"/>
              <a:ea typeface="楷体_GB2312" pitchFamily="49" charset="-122"/>
            </a:endParaRPr>
          </a:p>
          <a:p>
            <a:pPr>
              <a:lnSpc>
                <a:spcPct val="80000"/>
              </a:lnSpc>
              <a:buFont typeface="Wingdings" panose="05000000000000000000" pitchFamily="2" charset="2"/>
              <a:buNone/>
            </a:pPr>
            <a:r>
              <a:rPr lang="zh-CN" altLang="en-US" sz="1400" dirty="0" smtClean="0">
                <a:latin typeface="Times New Roman" panose="02020603050405020304" charset="0"/>
                <a:ea typeface="楷体_GB2312" pitchFamily="49" charset="-122"/>
              </a:rPr>
              <a:t>	</a:t>
            </a:r>
            <a:r>
              <a:rPr lang="en-US" altLang="zh-CN" sz="1400" dirty="0" smtClean="0">
                <a:latin typeface="Times New Roman" panose="02020603050405020304" charset="0"/>
                <a:ea typeface="楷体_GB2312" pitchFamily="49" charset="-122"/>
              </a:rPr>
              <a:t>size = </a:t>
            </a:r>
            <a:r>
              <a:rPr lang="en-US" altLang="zh-CN" sz="1400" dirty="0" err="1" smtClean="0">
                <a:latin typeface="Times New Roman" panose="02020603050405020304" charset="0"/>
                <a:ea typeface="楷体_GB2312" pitchFamily="49" charset="-122"/>
              </a:rPr>
              <a:t>a.size</a:t>
            </a:r>
            <a:r>
              <a:rPr lang="en-US" altLang="zh-CN" sz="1400" dirty="0" smtClean="0">
                <a:latin typeface="Times New Roman" panose="02020603050405020304" charset="0"/>
                <a:ea typeface="楷体_GB2312" pitchFamily="49" charset="-122"/>
              </a:rPr>
              <a:t>;</a:t>
            </a:r>
            <a:endParaRPr lang="en-US" altLang="zh-CN" sz="1400" dirty="0" smtClean="0">
              <a:latin typeface="Times New Roman" panose="02020603050405020304" charset="0"/>
              <a:ea typeface="楷体_GB2312" pitchFamily="49" charset="-122"/>
            </a:endParaRPr>
          </a:p>
          <a:p>
            <a:pPr>
              <a:lnSpc>
                <a:spcPct val="80000"/>
              </a:lnSpc>
              <a:buFont typeface="Wingdings" panose="05000000000000000000" pitchFamily="2" charset="2"/>
              <a:buNone/>
            </a:pPr>
            <a:r>
              <a:rPr lang="en-US" altLang="zh-CN" sz="1400" dirty="0" smtClean="0">
                <a:latin typeface="Times New Roman" panose="02020603050405020304" charset="0"/>
                <a:ea typeface="楷体_GB2312" pitchFamily="49" charset="-122"/>
              </a:rPr>
              <a:t>	//</a:t>
            </a:r>
            <a:r>
              <a:rPr lang="zh-CN" altLang="en-US" sz="1400" dirty="0" smtClean="0">
                <a:latin typeface="Times New Roman" panose="02020603050405020304" charset="0"/>
                <a:ea typeface="楷体_GB2312" pitchFamily="49" charset="-122"/>
              </a:rPr>
              <a:t>为对象申请内存并进行出错检查</a:t>
            </a:r>
            <a:endParaRPr lang="zh-CN" altLang="en-US" sz="1400" dirty="0" smtClean="0">
              <a:latin typeface="Times New Roman" panose="02020603050405020304" charset="0"/>
              <a:ea typeface="楷体_GB2312" pitchFamily="49" charset="-122"/>
            </a:endParaRPr>
          </a:p>
          <a:p>
            <a:pPr>
              <a:lnSpc>
                <a:spcPct val="80000"/>
              </a:lnSpc>
              <a:buFont typeface="Wingdings" panose="05000000000000000000" pitchFamily="2" charset="2"/>
              <a:buNone/>
            </a:pPr>
            <a:r>
              <a:rPr lang="zh-CN" altLang="en-US" sz="1400" dirty="0" smtClean="0">
                <a:latin typeface="Times New Roman" panose="02020603050405020304" charset="0"/>
                <a:ea typeface="楷体_GB2312" pitchFamily="49" charset="-122"/>
              </a:rPr>
              <a:t>	</a:t>
            </a:r>
            <a:r>
              <a:rPr lang="en-US" altLang="zh-CN" sz="1400" dirty="0" smtClean="0">
                <a:latin typeface="Times New Roman" panose="02020603050405020304" charset="0"/>
                <a:ea typeface="楷体_GB2312" pitchFamily="49" charset="-122"/>
              </a:rPr>
              <a:t>list = new T[size];// </a:t>
            </a:r>
            <a:r>
              <a:rPr lang="zh-CN" altLang="en-US" sz="1400" dirty="0" smtClean="0">
                <a:latin typeface="Times New Roman" panose="02020603050405020304" charset="0"/>
                <a:ea typeface="楷体_GB2312" pitchFamily="49" charset="-122"/>
              </a:rPr>
              <a:t>动态分配</a:t>
            </a:r>
            <a:r>
              <a:rPr lang="en-US" altLang="zh-CN" sz="1400" dirty="0" smtClean="0">
                <a:latin typeface="Times New Roman" panose="02020603050405020304" charset="0"/>
                <a:ea typeface="楷体_GB2312" pitchFamily="49" charset="-122"/>
              </a:rPr>
              <a:t>n</a:t>
            </a:r>
            <a:r>
              <a:rPr lang="zh-CN" altLang="en-US" sz="1400" dirty="0" smtClean="0">
                <a:latin typeface="Times New Roman" panose="02020603050405020304" charset="0"/>
                <a:ea typeface="楷体_GB2312" pitchFamily="49" charset="-122"/>
              </a:rPr>
              <a:t>个</a:t>
            </a:r>
            <a:r>
              <a:rPr lang="en-US" altLang="zh-CN" sz="1400" dirty="0" smtClean="0">
                <a:latin typeface="Times New Roman" panose="02020603050405020304" charset="0"/>
                <a:ea typeface="楷体_GB2312" pitchFamily="49" charset="-122"/>
              </a:rPr>
              <a:t>T</a:t>
            </a:r>
            <a:r>
              <a:rPr lang="zh-CN" altLang="en-US" sz="1400" dirty="0" smtClean="0">
                <a:latin typeface="Times New Roman" panose="02020603050405020304" charset="0"/>
                <a:ea typeface="楷体_GB2312" pitchFamily="49" charset="-122"/>
              </a:rPr>
              <a:t>类型的元素空间</a:t>
            </a:r>
            <a:endParaRPr lang="zh-CN" altLang="en-US" sz="1400" dirty="0" smtClean="0">
              <a:latin typeface="Times New Roman" panose="02020603050405020304" charset="0"/>
              <a:ea typeface="楷体_GB2312" pitchFamily="49" charset="-122"/>
            </a:endParaRPr>
          </a:p>
          <a:p>
            <a:pPr>
              <a:lnSpc>
                <a:spcPct val="80000"/>
              </a:lnSpc>
              <a:buFont typeface="Wingdings" panose="05000000000000000000" pitchFamily="2" charset="2"/>
              <a:buNone/>
            </a:pPr>
            <a:r>
              <a:rPr lang="zh-CN" altLang="en-US" sz="1400" dirty="0" smtClean="0">
                <a:latin typeface="Times New Roman" panose="02020603050405020304" charset="0"/>
                <a:ea typeface="楷体_GB2312" pitchFamily="49" charset="-122"/>
              </a:rPr>
              <a:t>	</a:t>
            </a:r>
            <a:r>
              <a:rPr lang="en-US" altLang="zh-CN" sz="1400" dirty="0" smtClean="0">
                <a:latin typeface="Times New Roman" panose="02020603050405020304" charset="0"/>
                <a:ea typeface="楷体_GB2312" pitchFamily="49" charset="-122"/>
              </a:rPr>
              <a:t>//</a:t>
            </a:r>
            <a:r>
              <a:rPr lang="zh-CN" altLang="en-US" sz="1400" dirty="0" smtClean="0">
                <a:latin typeface="Times New Roman" panose="02020603050405020304" charset="0"/>
                <a:ea typeface="楷体_GB2312" pitchFamily="49" charset="-122"/>
              </a:rPr>
              <a:t>从对象</a:t>
            </a:r>
            <a:r>
              <a:rPr lang="en-US" altLang="zh-CN" sz="1400" dirty="0" smtClean="0">
                <a:latin typeface="Times New Roman" panose="02020603050405020304" charset="0"/>
                <a:ea typeface="楷体_GB2312" pitchFamily="49" charset="-122"/>
              </a:rPr>
              <a:t>X</a:t>
            </a:r>
            <a:r>
              <a:rPr lang="zh-CN" altLang="en-US" sz="1400" dirty="0" smtClean="0">
                <a:latin typeface="Times New Roman" panose="02020603050405020304" charset="0"/>
                <a:ea typeface="楷体_GB2312" pitchFamily="49" charset="-122"/>
              </a:rPr>
              <a:t>复制数组元素到本对象  </a:t>
            </a:r>
            <a:endParaRPr lang="zh-CN" altLang="en-US" sz="1400" dirty="0" smtClean="0">
              <a:latin typeface="Times New Roman" panose="02020603050405020304" charset="0"/>
              <a:ea typeface="楷体_GB2312" pitchFamily="49" charset="-122"/>
            </a:endParaRPr>
          </a:p>
          <a:p>
            <a:pPr>
              <a:lnSpc>
                <a:spcPct val="80000"/>
              </a:lnSpc>
              <a:buFont typeface="Wingdings" panose="05000000000000000000" pitchFamily="2" charset="2"/>
              <a:buNone/>
            </a:pPr>
            <a:r>
              <a:rPr lang="zh-CN" altLang="en-US" sz="1400" dirty="0" smtClean="0">
                <a:latin typeface="Times New Roman" panose="02020603050405020304" charset="0"/>
                <a:ea typeface="楷体_GB2312" pitchFamily="49" charset="-122"/>
              </a:rPr>
              <a:t>	</a:t>
            </a:r>
            <a:r>
              <a:rPr lang="en-US" altLang="zh-CN" sz="1400" dirty="0" smtClean="0">
                <a:latin typeface="Times New Roman" panose="02020603050405020304" charset="0"/>
                <a:ea typeface="楷体_GB2312" pitchFamily="49" charset="-122"/>
              </a:rPr>
              <a:t>for (</a:t>
            </a:r>
            <a:r>
              <a:rPr lang="en-US" altLang="zh-CN" sz="1400" dirty="0" err="1" smtClean="0">
                <a:latin typeface="Times New Roman" panose="02020603050405020304" charset="0"/>
                <a:ea typeface="楷体_GB2312" pitchFamily="49" charset="-122"/>
              </a:rPr>
              <a:t>int</a:t>
            </a:r>
            <a:r>
              <a:rPr lang="en-US" altLang="zh-CN" sz="1400" dirty="0" smtClean="0">
                <a:latin typeface="Times New Roman" panose="02020603050405020304" charset="0"/>
                <a:ea typeface="楷体_GB2312" pitchFamily="49" charset="-122"/>
              </a:rPr>
              <a:t> </a:t>
            </a:r>
            <a:r>
              <a:rPr lang="en-US" altLang="zh-CN" sz="1400" dirty="0" err="1" smtClean="0">
                <a:latin typeface="Times New Roman" panose="02020603050405020304" charset="0"/>
                <a:ea typeface="楷体_GB2312" pitchFamily="49" charset="-122"/>
              </a:rPr>
              <a:t>i</a:t>
            </a:r>
            <a:r>
              <a:rPr lang="en-US" altLang="zh-CN" sz="1400" dirty="0" smtClean="0">
                <a:latin typeface="Times New Roman" panose="02020603050405020304" charset="0"/>
                <a:ea typeface="楷体_GB2312" pitchFamily="49" charset="-122"/>
              </a:rPr>
              <a:t> = 0; </a:t>
            </a:r>
            <a:r>
              <a:rPr lang="en-US" altLang="zh-CN" sz="1400" dirty="0" err="1" smtClean="0">
                <a:latin typeface="Times New Roman" panose="02020603050405020304" charset="0"/>
                <a:ea typeface="楷体_GB2312" pitchFamily="49" charset="-122"/>
              </a:rPr>
              <a:t>i</a:t>
            </a:r>
            <a:r>
              <a:rPr lang="en-US" altLang="zh-CN" sz="1400" dirty="0" smtClean="0">
                <a:latin typeface="Times New Roman" panose="02020603050405020304" charset="0"/>
                <a:ea typeface="楷体_GB2312" pitchFamily="49" charset="-122"/>
              </a:rPr>
              <a:t> &lt; size; </a:t>
            </a:r>
            <a:r>
              <a:rPr lang="en-US" altLang="zh-CN" sz="1400" dirty="0" err="1" smtClean="0">
                <a:latin typeface="Times New Roman" panose="02020603050405020304" charset="0"/>
                <a:ea typeface="楷体_GB2312" pitchFamily="49" charset="-122"/>
              </a:rPr>
              <a:t>i</a:t>
            </a:r>
            <a:r>
              <a:rPr lang="en-US" altLang="zh-CN" sz="1400" dirty="0" smtClean="0">
                <a:latin typeface="Times New Roman" panose="02020603050405020304" charset="0"/>
                <a:ea typeface="楷体_GB2312" pitchFamily="49" charset="-122"/>
              </a:rPr>
              <a:t>++)</a:t>
            </a:r>
            <a:endParaRPr lang="en-US" altLang="zh-CN" sz="1400" dirty="0" smtClean="0">
              <a:latin typeface="Times New Roman" panose="02020603050405020304" charset="0"/>
              <a:ea typeface="楷体_GB2312" pitchFamily="49" charset="-122"/>
            </a:endParaRPr>
          </a:p>
          <a:p>
            <a:pPr>
              <a:lnSpc>
                <a:spcPct val="80000"/>
              </a:lnSpc>
              <a:buFont typeface="Wingdings" panose="05000000000000000000" pitchFamily="2" charset="2"/>
              <a:buNone/>
            </a:pPr>
            <a:r>
              <a:rPr lang="en-US" altLang="zh-CN" sz="1400" dirty="0" smtClean="0">
                <a:latin typeface="Times New Roman" panose="02020603050405020304" charset="0"/>
                <a:ea typeface="楷体_GB2312" pitchFamily="49" charset="-122"/>
              </a:rPr>
              <a:t>		list[</a:t>
            </a:r>
            <a:r>
              <a:rPr lang="en-US" altLang="zh-CN" sz="1400" dirty="0" err="1" smtClean="0">
                <a:latin typeface="Times New Roman" panose="02020603050405020304" charset="0"/>
                <a:ea typeface="楷体_GB2312" pitchFamily="49" charset="-122"/>
              </a:rPr>
              <a:t>i</a:t>
            </a:r>
            <a:r>
              <a:rPr lang="en-US" altLang="zh-CN" sz="1400" dirty="0" smtClean="0">
                <a:latin typeface="Times New Roman" panose="02020603050405020304" charset="0"/>
                <a:ea typeface="楷体_GB2312" pitchFamily="49" charset="-122"/>
              </a:rPr>
              <a:t>] = </a:t>
            </a:r>
            <a:r>
              <a:rPr lang="en-US" altLang="zh-CN" sz="1400" dirty="0" err="1" smtClean="0">
                <a:latin typeface="Times New Roman" panose="02020603050405020304" charset="0"/>
                <a:ea typeface="楷体_GB2312" pitchFamily="49" charset="-122"/>
              </a:rPr>
              <a:t>a.list</a:t>
            </a:r>
            <a:r>
              <a:rPr lang="en-US" altLang="zh-CN" sz="1400" dirty="0" smtClean="0">
                <a:latin typeface="Times New Roman" panose="02020603050405020304" charset="0"/>
                <a:ea typeface="楷体_GB2312" pitchFamily="49" charset="-122"/>
              </a:rPr>
              <a:t>[</a:t>
            </a:r>
            <a:r>
              <a:rPr lang="en-US" altLang="zh-CN" sz="1400" dirty="0" err="1" smtClean="0">
                <a:latin typeface="Times New Roman" panose="02020603050405020304" charset="0"/>
                <a:ea typeface="楷体_GB2312" pitchFamily="49" charset="-122"/>
              </a:rPr>
              <a:t>i</a:t>
            </a:r>
            <a:r>
              <a:rPr lang="en-US" altLang="zh-CN" sz="1400" dirty="0" smtClean="0">
                <a:latin typeface="Times New Roman" panose="02020603050405020304" charset="0"/>
                <a:ea typeface="楷体_GB2312" pitchFamily="49" charset="-122"/>
              </a:rPr>
              <a:t>];</a:t>
            </a:r>
            <a:endParaRPr lang="en-US" altLang="zh-CN" sz="1400" dirty="0" smtClean="0">
              <a:latin typeface="Times New Roman" panose="02020603050405020304" charset="0"/>
              <a:ea typeface="楷体_GB2312" pitchFamily="49" charset="-122"/>
            </a:endParaRPr>
          </a:p>
          <a:p>
            <a:pPr>
              <a:lnSpc>
                <a:spcPct val="80000"/>
              </a:lnSpc>
              <a:buFont typeface="Wingdings" panose="05000000000000000000" pitchFamily="2" charset="2"/>
              <a:buNone/>
            </a:pPr>
            <a:r>
              <a:rPr lang="en-US" altLang="zh-CN" sz="1400" dirty="0" smtClean="0">
                <a:latin typeface="Times New Roman" panose="02020603050405020304" charset="0"/>
                <a:ea typeface="楷体_GB2312" pitchFamily="49" charset="-122"/>
              </a:rPr>
              <a:t>}</a:t>
            </a:r>
            <a:endParaRPr lang="en-US" altLang="zh-CN" sz="1400" dirty="0">
              <a:latin typeface="Times New Roman" panose="02020603050405020304" charset="0"/>
              <a:ea typeface="楷体_GB2312" pitchFamily="49" charset="-122"/>
            </a:endParaRPr>
          </a:p>
        </p:txBody>
      </p:sp>
    </p:spTree>
  </p:cSld>
  <p:clrMapOvr>
    <a:masterClrMapping/>
  </p:clrMapOvr>
  <p:transition spd="slow" advClick="0" advTm="0">
    <p:cove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026"/>
          <p:cNvSpPr>
            <a:spLocks noGrp="1" noChangeArrowheads="1"/>
          </p:cNvSpPr>
          <p:nvPr>
            <p:ph type="title" idx="4294967295"/>
          </p:nvPr>
        </p:nvSpPr>
        <p:spPr/>
        <p:txBody>
          <a:bodyPr vert="horz" lIns="69056" tIns="34529" rIns="69056" bIns="34529" rtlCol="0" anchor="ctr">
            <a:normAutofit/>
          </a:bodyPr>
          <a:lstStyle/>
          <a:p>
            <a:r>
              <a:rPr lang="zh-CN" altLang="en-US">
                <a:ea typeface="楷体_GB2312" pitchFamily="49" charset="-122"/>
              </a:rPr>
              <a:t>浅拷贝</a:t>
            </a:r>
            <a:endParaRPr lang="zh-CN" altLang="en-US">
              <a:ea typeface="楷体_GB2312" pitchFamily="49" charset="-122"/>
            </a:endParaRPr>
          </a:p>
        </p:txBody>
      </p:sp>
      <p:grpSp>
        <p:nvGrpSpPr>
          <p:cNvPr id="22532" name="Group 1068"/>
          <p:cNvGrpSpPr/>
          <p:nvPr/>
        </p:nvGrpSpPr>
        <p:grpSpPr bwMode="auto">
          <a:xfrm>
            <a:off x="2343150" y="1295401"/>
            <a:ext cx="5372100" cy="2907506"/>
            <a:chOff x="816" y="1200"/>
            <a:chExt cx="4512" cy="2442"/>
          </a:xfrm>
        </p:grpSpPr>
        <p:sp>
          <p:nvSpPr>
            <p:cNvPr id="22536" name="Text Box 1030"/>
            <p:cNvSpPr txBox="1">
              <a:spLocks noChangeArrowheads="1"/>
            </p:cNvSpPr>
            <p:nvPr/>
          </p:nvSpPr>
          <p:spPr bwMode="auto">
            <a:xfrm>
              <a:off x="1034" y="1438"/>
              <a:ext cx="425" cy="64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a:r>
                <a:rPr lang="en-US" altLang="zh-CN" sz="1350" b="0">
                  <a:solidFill>
                    <a:schemeClr val="tx1"/>
                  </a:solidFill>
                  <a:ea typeface="楷体_GB2312" pitchFamily="49" charset="-122"/>
                </a:rPr>
                <a:t> list</a:t>
              </a:r>
              <a:endParaRPr lang="en-US" altLang="zh-CN" sz="1350" b="0">
                <a:solidFill>
                  <a:schemeClr val="tx1"/>
                </a:solidFill>
                <a:ea typeface="楷体_GB2312" pitchFamily="49" charset="-122"/>
              </a:endParaRPr>
            </a:p>
            <a:p>
              <a:pPr algn="just"/>
              <a:r>
                <a:rPr lang="en-US" altLang="zh-CN" sz="1350" b="0">
                  <a:solidFill>
                    <a:schemeClr val="tx1"/>
                  </a:solidFill>
                  <a:ea typeface="楷体_GB2312" pitchFamily="49" charset="-122"/>
                </a:rPr>
                <a:t> size</a:t>
              </a:r>
              <a:endParaRPr lang="en-US" altLang="zh-CN" sz="1350" b="0">
                <a:solidFill>
                  <a:schemeClr val="tx1"/>
                </a:solidFill>
                <a:ea typeface="楷体_GB2312" pitchFamily="49" charset="-122"/>
              </a:endParaRPr>
            </a:p>
          </p:txBody>
        </p:sp>
        <p:sp>
          <p:nvSpPr>
            <p:cNvPr id="22537" name="Text Box 1031"/>
            <p:cNvSpPr txBox="1">
              <a:spLocks noChangeArrowheads="1"/>
            </p:cNvSpPr>
            <p:nvPr/>
          </p:nvSpPr>
          <p:spPr bwMode="auto">
            <a:xfrm>
              <a:off x="816" y="1398"/>
              <a:ext cx="158" cy="18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a:r>
                <a:rPr lang="en-US" altLang="zh-CN" sz="1350" b="0">
                  <a:solidFill>
                    <a:schemeClr val="tx1"/>
                  </a:solidFill>
                  <a:ea typeface="楷体_GB2312" pitchFamily="49" charset="-122"/>
                </a:rPr>
                <a:t>a</a:t>
              </a:r>
              <a:endParaRPr lang="en-US" altLang="zh-CN" sz="1350" b="0">
                <a:solidFill>
                  <a:schemeClr val="tx1"/>
                </a:solidFill>
                <a:ea typeface="楷体_GB2312" pitchFamily="49" charset="-122"/>
              </a:endParaRPr>
            </a:p>
          </p:txBody>
        </p:sp>
        <p:grpSp>
          <p:nvGrpSpPr>
            <p:cNvPr id="22538" name="Group 1032"/>
            <p:cNvGrpSpPr/>
            <p:nvPr/>
          </p:nvGrpSpPr>
          <p:grpSpPr bwMode="auto">
            <a:xfrm>
              <a:off x="1895" y="1615"/>
              <a:ext cx="692" cy="1573"/>
              <a:chOff x="3915" y="8565"/>
              <a:chExt cx="420" cy="2385"/>
            </a:xfrm>
          </p:grpSpPr>
          <p:sp>
            <p:nvSpPr>
              <p:cNvPr id="22562" name="Rectangle 1033"/>
              <p:cNvSpPr>
                <a:spLocks noChangeArrowheads="1"/>
              </p:cNvSpPr>
              <p:nvPr/>
            </p:nvSpPr>
            <p:spPr bwMode="auto">
              <a:xfrm>
                <a:off x="3915" y="8565"/>
                <a:ext cx="420" cy="238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endParaRPr lang="zh-CN" altLang="en-US" sz="1800">
                  <a:ea typeface="楷体_GB2312" pitchFamily="49" charset="-122"/>
                </a:endParaRPr>
              </a:p>
            </p:txBody>
          </p:sp>
          <p:sp>
            <p:nvSpPr>
              <p:cNvPr id="22563" name="Line 1034"/>
              <p:cNvSpPr>
                <a:spLocks noChangeShapeType="1"/>
              </p:cNvSpPr>
              <p:nvPr/>
            </p:nvSpPr>
            <p:spPr bwMode="auto">
              <a:xfrm>
                <a:off x="3915" y="880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2564" name="Line 1035"/>
              <p:cNvSpPr>
                <a:spLocks noChangeShapeType="1"/>
              </p:cNvSpPr>
              <p:nvPr/>
            </p:nvSpPr>
            <p:spPr bwMode="auto">
              <a:xfrm>
                <a:off x="3915" y="904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2565" name="Line 1036"/>
              <p:cNvSpPr>
                <a:spLocks noChangeShapeType="1"/>
              </p:cNvSpPr>
              <p:nvPr/>
            </p:nvSpPr>
            <p:spPr bwMode="auto">
              <a:xfrm>
                <a:off x="3915" y="928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2566" name="Line 1037"/>
              <p:cNvSpPr>
                <a:spLocks noChangeShapeType="1"/>
              </p:cNvSpPr>
              <p:nvPr/>
            </p:nvSpPr>
            <p:spPr bwMode="auto">
              <a:xfrm>
                <a:off x="3915" y="952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2567" name="Line 1038"/>
              <p:cNvSpPr>
                <a:spLocks noChangeShapeType="1"/>
              </p:cNvSpPr>
              <p:nvPr/>
            </p:nvSpPr>
            <p:spPr bwMode="auto">
              <a:xfrm>
                <a:off x="3915" y="976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2568" name="Line 1039"/>
              <p:cNvSpPr>
                <a:spLocks noChangeShapeType="1"/>
              </p:cNvSpPr>
              <p:nvPr/>
            </p:nvSpPr>
            <p:spPr bwMode="auto">
              <a:xfrm>
                <a:off x="3915" y="1000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2569" name="Line 1040"/>
              <p:cNvSpPr>
                <a:spLocks noChangeShapeType="1"/>
              </p:cNvSpPr>
              <p:nvPr/>
            </p:nvSpPr>
            <p:spPr bwMode="auto">
              <a:xfrm>
                <a:off x="3915" y="1024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2570" name="Line 1041"/>
              <p:cNvSpPr>
                <a:spLocks noChangeShapeType="1"/>
              </p:cNvSpPr>
              <p:nvPr/>
            </p:nvSpPr>
            <p:spPr bwMode="auto">
              <a:xfrm>
                <a:off x="3915" y="1048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2571" name="Line 1042"/>
              <p:cNvSpPr>
                <a:spLocks noChangeShapeType="1"/>
              </p:cNvSpPr>
              <p:nvPr/>
            </p:nvSpPr>
            <p:spPr bwMode="auto">
              <a:xfrm>
                <a:off x="3915" y="1072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grpSp>
        <p:sp>
          <p:nvSpPr>
            <p:cNvPr id="22539" name="Text Box 1043"/>
            <p:cNvSpPr txBox="1">
              <a:spLocks noChangeArrowheads="1"/>
            </p:cNvSpPr>
            <p:nvPr/>
          </p:nvSpPr>
          <p:spPr bwMode="auto">
            <a:xfrm>
              <a:off x="1895" y="1200"/>
              <a:ext cx="742" cy="39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a:r>
                <a:rPr lang="en-US" altLang="zh-CN" sz="1200" b="0">
                  <a:solidFill>
                    <a:schemeClr val="tx1"/>
                  </a:solidFill>
                  <a:ea typeface="楷体_GB2312" pitchFamily="49" charset="-122"/>
                </a:rPr>
                <a:t>a</a:t>
              </a:r>
              <a:r>
                <a:rPr lang="zh-CN" altLang="en-US" sz="1200" b="0">
                  <a:solidFill>
                    <a:schemeClr val="tx1"/>
                  </a:solidFill>
                  <a:ea typeface="楷体_GB2312" pitchFamily="49" charset="-122"/>
                </a:rPr>
                <a:t>的数组元素</a:t>
              </a:r>
              <a:endParaRPr lang="zh-CN" altLang="en-US" sz="1200" b="0">
                <a:solidFill>
                  <a:schemeClr val="tx1"/>
                </a:solidFill>
                <a:ea typeface="楷体_GB2312" pitchFamily="49" charset="-122"/>
              </a:endParaRPr>
            </a:p>
            <a:p>
              <a:pPr algn="just"/>
              <a:r>
                <a:rPr lang="zh-CN" altLang="en-US" sz="1200" b="0">
                  <a:solidFill>
                    <a:schemeClr val="tx1"/>
                  </a:solidFill>
                  <a:ea typeface="楷体_GB2312" pitchFamily="49" charset="-122"/>
                </a:rPr>
                <a:t>占用的内存</a:t>
              </a:r>
              <a:endParaRPr lang="zh-CN" altLang="en-US" sz="1200" b="0">
                <a:solidFill>
                  <a:schemeClr val="tx1"/>
                </a:solidFill>
                <a:ea typeface="楷体_GB2312" pitchFamily="49" charset="-122"/>
              </a:endParaRPr>
            </a:p>
          </p:txBody>
        </p:sp>
        <p:sp>
          <p:nvSpPr>
            <p:cNvPr id="22540" name="Line 1044"/>
            <p:cNvSpPr>
              <a:spLocks noChangeShapeType="1"/>
            </p:cNvSpPr>
            <p:nvPr/>
          </p:nvSpPr>
          <p:spPr bwMode="auto">
            <a:xfrm>
              <a:off x="1400" y="1625"/>
              <a:ext cx="495" cy="0"/>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22541" name="Text Box 1045"/>
            <p:cNvSpPr txBox="1">
              <a:spLocks noChangeArrowheads="1"/>
            </p:cNvSpPr>
            <p:nvPr/>
          </p:nvSpPr>
          <p:spPr bwMode="auto">
            <a:xfrm>
              <a:off x="1133" y="3425"/>
              <a:ext cx="1068" cy="21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t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ctr"/>
              <a:r>
                <a:rPr lang="zh-CN" altLang="en-US" sz="1350" b="0">
                  <a:solidFill>
                    <a:schemeClr val="tx1"/>
                  </a:solidFill>
                  <a:ea typeface="楷体_GB2312" pitchFamily="49" charset="-122"/>
                </a:rPr>
                <a:t>拷贝前</a:t>
              </a:r>
              <a:endParaRPr lang="zh-CN" altLang="en-US" sz="1350" b="0">
                <a:solidFill>
                  <a:schemeClr val="tx1"/>
                </a:solidFill>
                <a:ea typeface="楷体_GB2312" pitchFamily="49" charset="-122"/>
              </a:endParaRPr>
            </a:p>
          </p:txBody>
        </p:sp>
        <p:sp>
          <p:nvSpPr>
            <p:cNvPr id="22542" name="Text Box 1047"/>
            <p:cNvSpPr txBox="1">
              <a:spLocks noChangeArrowheads="1"/>
            </p:cNvSpPr>
            <p:nvPr/>
          </p:nvSpPr>
          <p:spPr bwMode="auto">
            <a:xfrm>
              <a:off x="3725" y="1438"/>
              <a:ext cx="426" cy="64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a:r>
                <a:rPr lang="en-US" altLang="zh-CN" sz="1350" b="0">
                  <a:solidFill>
                    <a:schemeClr val="tx1"/>
                  </a:solidFill>
                  <a:ea typeface="楷体_GB2312" pitchFamily="49" charset="-122"/>
                </a:rPr>
                <a:t> list</a:t>
              </a:r>
              <a:endParaRPr lang="en-US" altLang="zh-CN" sz="1350" b="0">
                <a:solidFill>
                  <a:schemeClr val="tx1"/>
                </a:solidFill>
                <a:ea typeface="楷体_GB2312" pitchFamily="49" charset="-122"/>
              </a:endParaRPr>
            </a:p>
            <a:p>
              <a:pPr algn="just"/>
              <a:r>
                <a:rPr lang="en-US" altLang="zh-CN" sz="1350" b="0">
                  <a:solidFill>
                    <a:schemeClr val="tx1"/>
                  </a:solidFill>
                  <a:ea typeface="楷体_GB2312" pitchFamily="49" charset="-122"/>
                </a:rPr>
                <a:t> size</a:t>
              </a:r>
              <a:endParaRPr lang="en-US" altLang="zh-CN" sz="1350" b="0">
                <a:solidFill>
                  <a:schemeClr val="tx1"/>
                </a:solidFill>
                <a:ea typeface="楷体_GB2312" pitchFamily="49" charset="-122"/>
              </a:endParaRPr>
            </a:p>
          </p:txBody>
        </p:sp>
        <p:sp>
          <p:nvSpPr>
            <p:cNvPr id="22543" name="Text Box 1048"/>
            <p:cNvSpPr txBox="1">
              <a:spLocks noChangeArrowheads="1"/>
            </p:cNvSpPr>
            <p:nvPr/>
          </p:nvSpPr>
          <p:spPr bwMode="auto">
            <a:xfrm>
              <a:off x="3507" y="1398"/>
              <a:ext cx="159" cy="18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a:r>
                <a:rPr lang="en-US" altLang="zh-CN" sz="1350" b="0">
                  <a:solidFill>
                    <a:schemeClr val="tx1"/>
                  </a:solidFill>
                  <a:ea typeface="楷体_GB2312" pitchFamily="49" charset="-122"/>
                </a:rPr>
                <a:t>a</a:t>
              </a:r>
              <a:endParaRPr lang="en-US" altLang="zh-CN" sz="1350" b="0">
                <a:solidFill>
                  <a:schemeClr val="tx1"/>
                </a:solidFill>
                <a:ea typeface="楷体_GB2312" pitchFamily="49" charset="-122"/>
              </a:endParaRPr>
            </a:p>
          </p:txBody>
        </p:sp>
        <p:grpSp>
          <p:nvGrpSpPr>
            <p:cNvPr id="22544" name="Group 1049"/>
            <p:cNvGrpSpPr/>
            <p:nvPr/>
          </p:nvGrpSpPr>
          <p:grpSpPr bwMode="auto">
            <a:xfrm>
              <a:off x="4586" y="1615"/>
              <a:ext cx="693" cy="1573"/>
              <a:chOff x="3915" y="8565"/>
              <a:chExt cx="420" cy="2385"/>
            </a:xfrm>
          </p:grpSpPr>
          <p:sp>
            <p:nvSpPr>
              <p:cNvPr id="22552" name="Rectangle 1050"/>
              <p:cNvSpPr>
                <a:spLocks noChangeArrowheads="1"/>
              </p:cNvSpPr>
              <p:nvPr/>
            </p:nvSpPr>
            <p:spPr bwMode="auto">
              <a:xfrm>
                <a:off x="3915" y="8565"/>
                <a:ext cx="420" cy="238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endParaRPr lang="zh-CN" altLang="en-US" sz="1800">
                  <a:ea typeface="楷体_GB2312" pitchFamily="49" charset="-122"/>
                </a:endParaRPr>
              </a:p>
            </p:txBody>
          </p:sp>
          <p:sp>
            <p:nvSpPr>
              <p:cNvPr id="22553" name="Line 1051"/>
              <p:cNvSpPr>
                <a:spLocks noChangeShapeType="1"/>
              </p:cNvSpPr>
              <p:nvPr/>
            </p:nvSpPr>
            <p:spPr bwMode="auto">
              <a:xfrm>
                <a:off x="3915" y="880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2554" name="Line 1052"/>
              <p:cNvSpPr>
                <a:spLocks noChangeShapeType="1"/>
              </p:cNvSpPr>
              <p:nvPr/>
            </p:nvSpPr>
            <p:spPr bwMode="auto">
              <a:xfrm>
                <a:off x="3915" y="904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2555" name="Line 1053"/>
              <p:cNvSpPr>
                <a:spLocks noChangeShapeType="1"/>
              </p:cNvSpPr>
              <p:nvPr/>
            </p:nvSpPr>
            <p:spPr bwMode="auto">
              <a:xfrm>
                <a:off x="3915" y="928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2556" name="Line 1054"/>
              <p:cNvSpPr>
                <a:spLocks noChangeShapeType="1"/>
              </p:cNvSpPr>
              <p:nvPr/>
            </p:nvSpPr>
            <p:spPr bwMode="auto">
              <a:xfrm>
                <a:off x="3915" y="952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2557" name="Line 1055"/>
              <p:cNvSpPr>
                <a:spLocks noChangeShapeType="1"/>
              </p:cNvSpPr>
              <p:nvPr/>
            </p:nvSpPr>
            <p:spPr bwMode="auto">
              <a:xfrm>
                <a:off x="3915" y="976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2558" name="Line 1056"/>
              <p:cNvSpPr>
                <a:spLocks noChangeShapeType="1"/>
              </p:cNvSpPr>
              <p:nvPr/>
            </p:nvSpPr>
            <p:spPr bwMode="auto">
              <a:xfrm>
                <a:off x="3915" y="1000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2559" name="Line 1057"/>
              <p:cNvSpPr>
                <a:spLocks noChangeShapeType="1"/>
              </p:cNvSpPr>
              <p:nvPr/>
            </p:nvSpPr>
            <p:spPr bwMode="auto">
              <a:xfrm>
                <a:off x="3915" y="1024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2560" name="Line 1058"/>
              <p:cNvSpPr>
                <a:spLocks noChangeShapeType="1"/>
              </p:cNvSpPr>
              <p:nvPr/>
            </p:nvSpPr>
            <p:spPr bwMode="auto">
              <a:xfrm>
                <a:off x="3915" y="1048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2561" name="Line 1059"/>
              <p:cNvSpPr>
                <a:spLocks noChangeShapeType="1"/>
              </p:cNvSpPr>
              <p:nvPr/>
            </p:nvSpPr>
            <p:spPr bwMode="auto">
              <a:xfrm>
                <a:off x="3915" y="1072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grpSp>
        <p:sp>
          <p:nvSpPr>
            <p:cNvPr id="22545" name="Text Box 1060"/>
            <p:cNvSpPr txBox="1">
              <a:spLocks noChangeArrowheads="1"/>
            </p:cNvSpPr>
            <p:nvPr/>
          </p:nvSpPr>
          <p:spPr bwMode="auto">
            <a:xfrm>
              <a:off x="4586" y="1200"/>
              <a:ext cx="742" cy="39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a:r>
                <a:rPr lang="en-US" altLang="zh-CN" sz="1200" b="0">
                  <a:solidFill>
                    <a:schemeClr val="tx1"/>
                  </a:solidFill>
                  <a:ea typeface="楷体_GB2312" pitchFamily="49" charset="-122"/>
                </a:rPr>
                <a:t>a</a:t>
              </a:r>
              <a:r>
                <a:rPr lang="zh-CN" altLang="en-US" sz="1200" b="0">
                  <a:solidFill>
                    <a:schemeClr val="tx1"/>
                  </a:solidFill>
                  <a:ea typeface="楷体_GB2312" pitchFamily="49" charset="-122"/>
                </a:rPr>
                <a:t>的数组元素</a:t>
              </a:r>
              <a:endParaRPr lang="zh-CN" altLang="en-US" sz="1200" b="0">
                <a:solidFill>
                  <a:schemeClr val="tx1"/>
                </a:solidFill>
                <a:ea typeface="楷体_GB2312" pitchFamily="49" charset="-122"/>
              </a:endParaRPr>
            </a:p>
            <a:p>
              <a:pPr algn="just"/>
              <a:r>
                <a:rPr lang="zh-CN" altLang="en-US" sz="1200" b="0">
                  <a:solidFill>
                    <a:schemeClr val="tx1"/>
                  </a:solidFill>
                  <a:ea typeface="楷体_GB2312" pitchFamily="49" charset="-122"/>
                </a:rPr>
                <a:t>占用的内存</a:t>
              </a:r>
              <a:endParaRPr lang="zh-CN" altLang="en-US" sz="1200" b="0">
                <a:solidFill>
                  <a:schemeClr val="tx1"/>
                </a:solidFill>
                <a:ea typeface="楷体_GB2312" pitchFamily="49" charset="-122"/>
              </a:endParaRPr>
            </a:p>
          </p:txBody>
        </p:sp>
        <p:sp>
          <p:nvSpPr>
            <p:cNvPr id="22546" name="Line 1061"/>
            <p:cNvSpPr>
              <a:spLocks noChangeShapeType="1"/>
            </p:cNvSpPr>
            <p:nvPr/>
          </p:nvSpPr>
          <p:spPr bwMode="auto">
            <a:xfrm>
              <a:off x="4091" y="1625"/>
              <a:ext cx="495" cy="0"/>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22547" name="Text Box 1062"/>
            <p:cNvSpPr txBox="1">
              <a:spLocks noChangeArrowheads="1"/>
            </p:cNvSpPr>
            <p:nvPr/>
          </p:nvSpPr>
          <p:spPr bwMode="auto">
            <a:xfrm>
              <a:off x="3824" y="3425"/>
              <a:ext cx="1069" cy="21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t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ctr"/>
              <a:r>
                <a:rPr lang="zh-CN" altLang="en-US" sz="1350" b="0">
                  <a:solidFill>
                    <a:schemeClr val="tx1"/>
                  </a:solidFill>
                  <a:ea typeface="楷体_GB2312" pitchFamily="49" charset="-122"/>
                </a:rPr>
                <a:t>拷贝后</a:t>
              </a:r>
              <a:endParaRPr lang="zh-CN" altLang="en-US" sz="1350" b="0">
                <a:solidFill>
                  <a:schemeClr val="tx1"/>
                </a:solidFill>
                <a:ea typeface="楷体_GB2312" pitchFamily="49" charset="-122"/>
              </a:endParaRPr>
            </a:p>
          </p:txBody>
        </p:sp>
        <p:sp>
          <p:nvSpPr>
            <p:cNvPr id="22548" name="Text Box 1064"/>
            <p:cNvSpPr txBox="1">
              <a:spLocks noChangeArrowheads="1"/>
            </p:cNvSpPr>
            <p:nvPr/>
          </p:nvSpPr>
          <p:spPr bwMode="auto">
            <a:xfrm>
              <a:off x="3725" y="2506"/>
              <a:ext cx="426" cy="64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a:r>
                <a:rPr lang="en-US" altLang="zh-CN" sz="1350" b="0">
                  <a:solidFill>
                    <a:schemeClr val="tx1"/>
                  </a:solidFill>
                  <a:ea typeface="楷体_GB2312" pitchFamily="49" charset="-122"/>
                </a:rPr>
                <a:t> list</a:t>
              </a:r>
              <a:endParaRPr lang="en-US" altLang="zh-CN" sz="1350" b="0">
                <a:solidFill>
                  <a:schemeClr val="tx1"/>
                </a:solidFill>
                <a:ea typeface="楷体_GB2312" pitchFamily="49" charset="-122"/>
              </a:endParaRPr>
            </a:p>
            <a:p>
              <a:pPr algn="just"/>
              <a:r>
                <a:rPr lang="en-US" altLang="zh-CN" sz="1350" b="0">
                  <a:solidFill>
                    <a:schemeClr val="tx1"/>
                  </a:solidFill>
                  <a:ea typeface="楷体_GB2312" pitchFamily="49" charset="-122"/>
                </a:rPr>
                <a:t> size</a:t>
              </a:r>
              <a:endParaRPr lang="en-US" altLang="zh-CN" sz="1350" b="0">
                <a:solidFill>
                  <a:schemeClr val="tx1"/>
                </a:solidFill>
                <a:ea typeface="楷体_GB2312" pitchFamily="49" charset="-122"/>
              </a:endParaRPr>
            </a:p>
          </p:txBody>
        </p:sp>
        <p:sp>
          <p:nvSpPr>
            <p:cNvPr id="22549" name="Text Box 1065"/>
            <p:cNvSpPr txBox="1">
              <a:spLocks noChangeArrowheads="1"/>
            </p:cNvSpPr>
            <p:nvPr/>
          </p:nvSpPr>
          <p:spPr bwMode="auto">
            <a:xfrm>
              <a:off x="3507" y="2466"/>
              <a:ext cx="159" cy="18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a:r>
                <a:rPr lang="en-US" altLang="zh-CN" sz="1350" b="0">
                  <a:solidFill>
                    <a:schemeClr val="tx1"/>
                  </a:solidFill>
                  <a:ea typeface="楷体_GB2312" pitchFamily="49" charset="-122"/>
                </a:rPr>
                <a:t>b</a:t>
              </a:r>
              <a:endParaRPr lang="en-US" altLang="zh-CN" sz="1350" b="0">
                <a:solidFill>
                  <a:schemeClr val="tx1"/>
                </a:solidFill>
                <a:ea typeface="楷体_GB2312" pitchFamily="49" charset="-122"/>
              </a:endParaRPr>
            </a:p>
          </p:txBody>
        </p:sp>
        <p:sp>
          <p:nvSpPr>
            <p:cNvPr id="22550" name="Line 1066"/>
            <p:cNvSpPr>
              <a:spLocks noChangeShapeType="1"/>
            </p:cNvSpPr>
            <p:nvPr/>
          </p:nvSpPr>
          <p:spPr bwMode="auto">
            <a:xfrm flipV="1">
              <a:off x="4071" y="1615"/>
              <a:ext cx="515" cy="1098"/>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22551" name="AutoShape 1067"/>
            <p:cNvSpPr>
              <a:spLocks noChangeArrowheads="1"/>
            </p:cNvSpPr>
            <p:nvPr/>
          </p:nvSpPr>
          <p:spPr bwMode="auto">
            <a:xfrm>
              <a:off x="3873" y="2080"/>
              <a:ext cx="139" cy="425"/>
            </a:xfrm>
            <a:prstGeom prst="downArrow">
              <a:avLst>
                <a:gd name="adj1" fmla="val 50000"/>
                <a:gd name="adj2" fmla="val 76439"/>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vert="eaVert"/>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endParaRPr lang="zh-CN" altLang="en-US" sz="1800">
                <a:ea typeface="楷体_GB2312" pitchFamily="49" charset="-122"/>
              </a:endParaRPr>
            </a:p>
          </p:txBody>
        </p:sp>
      </p:grpSp>
      <p:sp>
        <p:nvSpPr>
          <p:cNvPr id="22533" name="Text Box 1069"/>
          <p:cNvSpPr txBox="1">
            <a:spLocks noChangeArrowheads="1"/>
          </p:cNvSpPr>
          <p:nvPr/>
        </p:nvSpPr>
        <p:spPr bwMode="auto">
          <a:xfrm>
            <a:off x="4286250" y="3886200"/>
            <a:ext cx="1543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spcBef>
                <a:spcPct val="50000"/>
              </a:spcBef>
            </a:pPr>
            <a:endParaRPr lang="zh-CN" altLang="zh-CN" sz="1800" b="0">
              <a:latin typeface="楷体_GB2312" pitchFamily="49" charset="-122"/>
              <a:ea typeface="楷体_GB2312" pitchFamily="49" charset="-122"/>
            </a:endParaRPr>
          </a:p>
        </p:txBody>
      </p:sp>
      <p:sp>
        <p:nvSpPr>
          <p:cNvPr id="22534" name="Text Box 1070"/>
          <p:cNvSpPr txBox="1">
            <a:spLocks noChangeArrowheads="1"/>
          </p:cNvSpPr>
          <p:nvPr/>
        </p:nvSpPr>
        <p:spPr bwMode="auto">
          <a:xfrm>
            <a:off x="4114800" y="3662363"/>
            <a:ext cx="2171700"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nSpc>
                <a:spcPct val="90000"/>
              </a:lnSpc>
            </a:pPr>
            <a:r>
              <a:rPr lang="en-US" altLang="zh-CN" sz="1500">
                <a:solidFill>
                  <a:schemeClr val="tx1"/>
                </a:solidFill>
              </a:rPr>
              <a:t>int main() {</a:t>
            </a:r>
            <a:endParaRPr lang="en-US" altLang="zh-CN" sz="1500">
              <a:solidFill>
                <a:schemeClr val="tx1"/>
              </a:solidFill>
            </a:endParaRPr>
          </a:p>
          <a:p>
            <a:pPr>
              <a:lnSpc>
                <a:spcPct val="90000"/>
              </a:lnSpc>
            </a:pPr>
            <a:r>
              <a:rPr lang="en-US" altLang="zh-CN" sz="1500">
                <a:solidFill>
                  <a:schemeClr val="tx1"/>
                </a:solidFill>
              </a:rPr>
              <a:t>  Array&lt;int&gt; a(10);</a:t>
            </a:r>
            <a:endParaRPr lang="en-US" altLang="zh-CN" sz="1500">
              <a:solidFill>
                <a:schemeClr val="tx1"/>
              </a:solidFill>
            </a:endParaRPr>
          </a:p>
          <a:p>
            <a:pPr>
              <a:lnSpc>
                <a:spcPct val="90000"/>
              </a:lnSpc>
            </a:pPr>
            <a:r>
              <a:rPr lang="en-US" altLang="zh-CN" sz="1500">
                <a:solidFill>
                  <a:schemeClr val="tx1"/>
                </a:solidFill>
              </a:rPr>
              <a:t>  ......</a:t>
            </a:r>
            <a:endParaRPr lang="en-US" altLang="zh-CN" sz="1500">
              <a:solidFill>
                <a:schemeClr val="tx1"/>
              </a:solidFill>
            </a:endParaRPr>
          </a:p>
          <a:p>
            <a:pPr>
              <a:lnSpc>
                <a:spcPct val="90000"/>
              </a:lnSpc>
            </a:pPr>
            <a:r>
              <a:rPr lang="en-US" altLang="zh-CN" sz="1500">
                <a:solidFill>
                  <a:schemeClr val="tx1"/>
                </a:solidFill>
              </a:rPr>
              <a:t>  Array&lt;int&gt; b(a);</a:t>
            </a:r>
            <a:endParaRPr lang="en-US" altLang="zh-CN" sz="1500">
              <a:solidFill>
                <a:schemeClr val="tx1"/>
              </a:solidFill>
            </a:endParaRPr>
          </a:p>
          <a:p>
            <a:pPr>
              <a:lnSpc>
                <a:spcPct val="90000"/>
              </a:lnSpc>
            </a:pPr>
            <a:r>
              <a:rPr lang="en-US" altLang="zh-CN" sz="1500">
                <a:solidFill>
                  <a:schemeClr val="tx1"/>
                </a:solidFill>
              </a:rPr>
              <a:t>  ......</a:t>
            </a:r>
            <a:endParaRPr lang="en-US" altLang="zh-CN" sz="1500">
              <a:solidFill>
                <a:schemeClr val="tx1"/>
              </a:solidFill>
            </a:endParaRPr>
          </a:p>
          <a:p>
            <a:pPr>
              <a:lnSpc>
                <a:spcPct val="90000"/>
              </a:lnSpc>
            </a:pPr>
            <a:r>
              <a:rPr lang="en-US" altLang="zh-CN" sz="1500">
                <a:solidFill>
                  <a:schemeClr val="tx1"/>
                </a:solidFill>
              </a:rPr>
              <a:t>}</a:t>
            </a:r>
            <a:endParaRPr lang="en-US" altLang="zh-CN" sz="1500">
              <a:solidFill>
                <a:schemeClr val="tx1"/>
              </a:solidFill>
            </a:endParaRPr>
          </a:p>
        </p:txBody>
      </p:sp>
      <p:sp>
        <p:nvSpPr>
          <p:cNvPr id="22535" name="Text Box 1071"/>
          <p:cNvSpPr txBox="1">
            <a:spLocks noChangeArrowheads="1"/>
          </p:cNvSpPr>
          <p:nvPr/>
        </p:nvSpPr>
        <p:spPr bwMode="auto">
          <a:xfrm>
            <a:off x="1257301" y="2343150"/>
            <a:ext cx="2135981"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r>
              <a:rPr lang="en-US" altLang="zh-CN" sz="1500">
                <a:solidFill>
                  <a:schemeClr val="tx1"/>
                </a:solidFill>
                <a:ea typeface="楷体_GB2312" pitchFamily="49" charset="-122"/>
              </a:rPr>
              <a:t>template &lt;class T&gt;</a:t>
            </a:r>
            <a:endParaRPr lang="en-US" altLang="zh-CN" sz="1500">
              <a:solidFill>
                <a:schemeClr val="tx1"/>
              </a:solidFill>
              <a:ea typeface="楷体_GB2312" pitchFamily="49" charset="-122"/>
            </a:endParaRPr>
          </a:p>
          <a:p>
            <a:r>
              <a:rPr lang="en-US" altLang="zh-CN" sz="1500">
                <a:solidFill>
                  <a:schemeClr val="tx1"/>
                </a:solidFill>
                <a:ea typeface="楷体_GB2312" pitchFamily="49" charset="-122"/>
              </a:rPr>
              <a:t>Array&lt;T&gt;::Array(</a:t>
            </a:r>
            <a:endParaRPr lang="en-US" altLang="zh-CN" sz="1500">
              <a:solidFill>
                <a:schemeClr val="tx1"/>
              </a:solidFill>
              <a:ea typeface="楷体_GB2312" pitchFamily="49" charset="-122"/>
            </a:endParaRPr>
          </a:p>
          <a:p>
            <a:r>
              <a:rPr lang="en-US" altLang="zh-CN" sz="1500">
                <a:solidFill>
                  <a:schemeClr val="tx1"/>
                </a:solidFill>
                <a:ea typeface="楷体_GB2312" pitchFamily="49" charset="-122"/>
              </a:rPr>
              <a:t>const Array&lt;T&gt;&amp; x) {</a:t>
            </a:r>
            <a:endParaRPr lang="en-US" altLang="zh-CN" sz="1500">
              <a:solidFill>
                <a:schemeClr val="tx1"/>
              </a:solidFill>
              <a:ea typeface="楷体_GB2312" pitchFamily="49" charset="-122"/>
            </a:endParaRPr>
          </a:p>
          <a:p>
            <a:r>
              <a:rPr lang="en-US" altLang="zh-CN" sz="1500">
                <a:solidFill>
                  <a:schemeClr val="tx1"/>
                </a:solidFill>
                <a:ea typeface="楷体_GB2312" pitchFamily="49" charset="-122"/>
              </a:rPr>
              <a:t>  size = x.size;</a:t>
            </a:r>
            <a:endParaRPr lang="en-US" altLang="zh-CN" sz="1500">
              <a:solidFill>
                <a:schemeClr val="tx1"/>
              </a:solidFill>
              <a:ea typeface="楷体_GB2312" pitchFamily="49" charset="-122"/>
            </a:endParaRPr>
          </a:p>
          <a:p>
            <a:r>
              <a:rPr lang="en-US" altLang="zh-CN" sz="1500">
                <a:solidFill>
                  <a:schemeClr val="tx1"/>
                </a:solidFill>
                <a:ea typeface="楷体_GB2312" pitchFamily="49" charset="-122"/>
              </a:rPr>
              <a:t>  list = x.list;</a:t>
            </a:r>
            <a:endParaRPr lang="en-US" altLang="zh-CN" sz="1500">
              <a:solidFill>
                <a:schemeClr val="tx1"/>
              </a:solidFill>
              <a:ea typeface="楷体_GB2312" pitchFamily="49" charset="-122"/>
            </a:endParaRPr>
          </a:p>
          <a:p>
            <a:r>
              <a:rPr lang="en-US" altLang="zh-CN" sz="1500">
                <a:solidFill>
                  <a:schemeClr val="tx1"/>
                </a:solidFill>
                <a:ea typeface="楷体_GB2312" pitchFamily="49" charset="-122"/>
              </a:rPr>
              <a:t>}</a:t>
            </a:r>
            <a:endParaRPr lang="en-US" altLang="zh-CN" sz="1500">
              <a:solidFill>
                <a:schemeClr val="tx1"/>
              </a:solidFill>
              <a:ea typeface="楷体_GB2312" pitchFamily="49"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026"/>
          <p:cNvSpPr>
            <a:spLocks noGrp="1" noChangeArrowheads="1"/>
          </p:cNvSpPr>
          <p:nvPr>
            <p:ph type="title" idx="4294967295"/>
          </p:nvPr>
        </p:nvSpPr>
        <p:spPr/>
        <p:txBody>
          <a:bodyPr vert="horz" lIns="69056" tIns="34529" rIns="69056" bIns="34529" rtlCol="0" anchor="ctr">
            <a:normAutofit/>
          </a:bodyPr>
          <a:lstStyle/>
          <a:p>
            <a:r>
              <a:rPr lang="zh-CN" altLang="en-US">
                <a:latin typeface="Times New Roman" panose="02020603050405020304" charset="0"/>
                <a:ea typeface="楷体_GB2312" pitchFamily="49" charset="-122"/>
              </a:rPr>
              <a:t>深拷贝</a:t>
            </a:r>
            <a:endParaRPr lang="zh-CN" altLang="en-US">
              <a:latin typeface="Times New Roman" panose="02020603050405020304" charset="0"/>
              <a:ea typeface="楷体_GB2312" pitchFamily="49" charset="-122"/>
            </a:endParaRPr>
          </a:p>
        </p:txBody>
      </p:sp>
      <p:grpSp>
        <p:nvGrpSpPr>
          <p:cNvPr id="23556" name="Group 1082"/>
          <p:cNvGrpSpPr/>
          <p:nvPr/>
        </p:nvGrpSpPr>
        <p:grpSpPr bwMode="auto">
          <a:xfrm>
            <a:off x="2057400" y="1183482"/>
            <a:ext cx="4800600" cy="3474244"/>
            <a:chOff x="768" y="1114"/>
            <a:chExt cx="4032" cy="2918"/>
          </a:xfrm>
        </p:grpSpPr>
        <p:sp>
          <p:nvSpPr>
            <p:cNvPr id="23557" name="Text Box 1030"/>
            <p:cNvSpPr txBox="1">
              <a:spLocks noChangeArrowheads="1"/>
            </p:cNvSpPr>
            <p:nvPr/>
          </p:nvSpPr>
          <p:spPr bwMode="auto">
            <a:xfrm>
              <a:off x="958" y="1960"/>
              <a:ext cx="371" cy="56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a:r>
                <a:rPr lang="en-US" altLang="zh-CN" sz="1200" b="0">
                  <a:solidFill>
                    <a:schemeClr val="tx1"/>
                  </a:solidFill>
                  <a:ea typeface="楷体_GB2312" pitchFamily="49" charset="-122"/>
                </a:rPr>
                <a:t> list</a:t>
              </a:r>
              <a:endParaRPr lang="en-US" altLang="zh-CN" sz="1200" b="0">
                <a:solidFill>
                  <a:schemeClr val="tx1"/>
                </a:solidFill>
                <a:ea typeface="楷体_GB2312" pitchFamily="49" charset="-122"/>
              </a:endParaRPr>
            </a:p>
            <a:p>
              <a:pPr algn="just"/>
              <a:r>
                <a:rPr lang="en-US" altLang="zh-CN" sz="1200" b="0">
                  <a:solidFill>
                    <a:schemeClr val="tx1"/>
                  </a:solidFill>
                  <a:ea typeface="楷体_GB2312" pitchFamily="49" charset="-122"/>
                </a:rPr>
                <a:t> size</a:t>
              </a:r>
              <a:endParaRPr lang="en-US" altLang="zh-CN" sz="1200" b="0">
                <a:solidFill>
                  <a:schemeClr val="tx1"/>
                </a:solidFill>
                <a:ea typeface="楷体_GB2312" pitchFamily="49" charset="-122"/>
              </a:endParaRPr>
            </a:p>
          </p:txBody>
        </p:sp>
        <p:sp>
          <p:nvSpPr>
            <p:cNvPr id="23558" name="Text Box 1031"/>
            <p:cNvSpPr txBox="1">
              <a:spLocks noChangeArrowheads="1"/>
            </p:cNvSpPr>
            <p:nvPr/>
          </p:nvSpPr>
          <p:spPr bwMode="auto">
            <a:xfrm>
              <a:off x="768" y="1926"/>
              <a:ext cx="138" cy="16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a:r>
                <a:rPr lang="en-US" altLang="zh-CN" sz="1200" b="0">
                  <a:solidFill>
                    <a:schemeClr val="tx1"/>
                  </a:solidFill>
                  <a:ea typeface="楷体_GB2312" pitchFamily="49" charset="-122"/>
                </a:rPr>
                <a:t>a</a:t>
              </a:r>
              <a:endParaRPr lang="en-US" altLang="zh-CN" sz="1200" b="0">
                <a:solidFill>
                  <a:schemeClr val="tx1"/>
                </a:solidFill>
                <a:ea typeface="楷体_GB2312" pitchFamily="49" charset="-122"/>
              </a:endParaRPr>
            </a:p>
          </p:txBody>
        </p:sp>
        <p:grpSp>
          <p:nvGrpSpPr>
            <p:cNvPr id="23559" name="Group 1032"/>
            <p:cNvGrpSpPr/>
            <p:nvPr/>
          </p:nvGrpSpPr>
          <p:grpSpPr bwMode="auto">
            <a:xfrm>
              <a:off x="1709" y="2116"/>
              <a:ext cx="604" cy="829"/>
              <a:chOff x="3915" y="8565"/>
              <a:chExt cx="420" cy="2385"/>
            </a:xfrm>
          </p:grpSpPr>
          <p:sp>
            <p:nvSpPr>
              <p:cNvPr id="23595" name="Rectangle 1033"/>
              <p:cNvSpPr>
                <a:spLocks noChangeArrowheads="1"/>
              </p:cNvSpPr>
              <p:nvPr/>
            </p:nvSpPr>
            <p:spPr bwMode="auto">
              <a:xfrm>
                <a:off x="3915" y="8565"/>
                <a:ext cx="420" cy="238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endParaRPr lang="zh-CN" altLang="en-US" sz="1800">
                  <a:ea typeface="楷体_GB2312" pitchFamily="49" charset="-122"/>
                </a:endParaRPr>
              </a:p>
            </p:txBody>
          </p:sp>
          <p:sp>
            <p:nvSpPr>
              <p:cNvPr id="23596" name="Line 1034"/>
              <p:cNvSpPr>
                <a:spLocks noChangeShapeType="1"/>
              </p:cNvSpPr>
              <p:nvPr/>
            </p:nvSpPr>
            <p:spPr bwMode="auto">
              <a:xfrm>
                <a:off x="3915" y="880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597" name="Line 1035"/>
              <p:cNvSpPr>
                <a:spLocks noChangeShapeType="1"/>
              </p:cNvSpPr>
              <p:nvPr/>
            </p:nvSpPr>
            <p:spPr bwMode="auto">
              <a:xfrm>
                <a:off x="3915" y="904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598" name="Line 1036"/>
              <p:cNvSpPr>
                <a:spLocks noChangeShapeType="1"/>
              </p:cNvSpPr>
              <p:nvPr/>
            </p:nvSpPr>
            <p:spPr bwMode="auto">
              <a:xfrm>
                <a:off x="3915" y="928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599" name="Line 1037"/>
              <p:cNvSpPr>
                <a:spLocks noChangeShapeType="1"/>
              </p:cNvSpPr>
              <p:nvPr/>
            </p:nvSpPr>
            <p:spPr bwMode="auto">
              <a:xfrm>
                <a:off x="3915" y="952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600" name="Line 1038"/>
              <p:cNvSpPr>
                <a:spLocks noChangeShapeType="1"/>
              </p:cNvSpPr>
              <p:nvPr/>
            </p:nvSpPr>
            <p:spPr bwMode="auto">
              <a:xfrm>
                <a:off x="3915" y="976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601" name="Line 1039"/>
              <p:cNvSpPr>
                <a:spLocks noChangeShapeType="1"/>
              </p:cNvSpPr>
              <p:nvPr/>
            </p:nvSpPr>
            <p:spPr bwMode="auto">
              <a:xfrm>
                <a:off x="3915" y="1000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602" name="Line 1040"/>
              <p:cNvSpPr>
                <a:spLocks noChangeShapeType="1"/>
              </p:cNvSpPr>
              <p:nvPr/>
            </p:nvSpPr>
            <p:spPr bwMode="auto">
              <a:xfrm>
                <a:off x="3915" y="1024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603" name="Line 1041"/>
              <p:cNvSpPr>
                <a:spLocks noChangeShapeType="1"/>
              </p:cNvSpPr>
              <p:nvPr/>
            </p:nvSpPr>
            <p:spPr bwMode="auto">
              <a:xfrm>
                <a:off x="3915" y="1048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604" name="Line 1042"/>
              <p:cNvSpPr>
                <a:spLocks noChangeShapeType="1"/>
              </p:cNvSpPr>
              <p:nvPr/>
            </p:nvSpPr>
            <p:spPr bwMode="auto">
              <a:xfrm>
                <a:off x="3915" y="1072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grpSp>
        <p:sp>
          <p:nvSpPr>
            <p:cNvPr id="23560" name="Text Box 1043"/>
            <p:cNvSpPr txBox="1">
              <a:spLocks noChangeArrowheads="1"/>
            </p:cNvSpPr>
            <p:nvPr/>
          </p:nvSpPr>
          <p:spPr bwMode="auto">
            <a:xfrm>
              <a:off x="1709" y="1753"/>
              <a:ext cx="648" cy="34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a:r>
                <a:rPr lang="en-US" altLang="zh-CN" sz="1050" b="0">
                  <a:solidFill>
                    <a:schemeClr val="tx1"/>
                  </a:solidFill>
                  <a:ea typeface="楷体_GB2312" pitchFamily="49" charset="-122"/>
                </a:rPr>
                <a:t>a</a:t>
              </a:r>
              <a:r>
                <a:rPr lang="zh-CN" altLang="en-US" sz="1050" b="0">
                  <a:solidFill>
                    <a:schemeClr val="tx1"/>
                  </a:solidFill>
                  <a:ea typeface="楷体_GB2312" pitchFamily="49" charset="-122"/>
                </a:rPr>
                <a:t>的数组元素</a:t>
              </a:r>
              <a:endParaRPr lang="zh-CN" altLang="en-US" sz="1050" b="0">
                <a:solidFill>
                  <a:schemeClr val="tx1"/>
                </a:solidFill>
                <a:ea typeface="楷体_GB2312" pitchFamily="49" charset="-122"/>
              </a:endParaRPr>
            </a:p>
            <a:p>
              <a:pPr algn="just"/>
              <a:r>
                <a:rPr lang="zh-CN" altLang="en-US" sz="1050" b="0">
                  <a:solidFill>
                    <a:schemeClr val="tx1"/>
                  </a:solidFill>
                  <a:ea typeface="楷体_GB2312" pitchFamily="49" charset="-122"/>
                </a:rPr>
                <a:t>占用的内存</a:t>
              </a:r>
              <a:endParaRPr lang="zh-CN" altLang="en-US" sz="1050" b="0">
                <a:solidFill>
                  <a:schemeClr val="tx1"/>
                </a:solidFill>
                <a:ea typeface="楷体_GB2312" pitchFamily="49" charset="-122"/>
              </a:endParaRPr>
            </a:p>
          </p:txBody>
        </p:sp>
        <p:sp>
          <p:nvSpPr>
            <p:cNvPr id="23561" name="Line 1044"/>
            <p:cNvSpPr>
              <a:spLocks noChangeShapeType="1"/>
            </p:cNvSpPr>
            <p:nvPr/>
          </p:nvSpPr>
          <p:spPr bwMode="auto">
            <a:xfrm>
              <a:off x="1277" y="2124"/>
              <a:ext cx="432" cy="0"/>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23562" name="Text Box 1045"/>
            <p:cNvSpPr txBox="1">
              <a:spLocks noChangeArrowheads="1"/>
            </p:cNvSpPr>
            <p:nvPr/>
          </p:nvSpPr>
          <p:spPr bwMode="auto">
            <a:xfrm>
              <a:off x="1044" y="3843"/>
              <a:ext cx="933" cy="189"/>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t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ctr"/>
              <a:r>
                <a:rPr lang="zh-CN" altLang="en-US" sz="1200" b="0">
                  <a:solidFill>
                    <a:schemeClr val="tx1"/>
                  </a:solidFill>
                  <a:ea typeface="楷体_GB2312" pitchFamily="49" charset="-122"/>
                </a:rPr>
                <a:t>拷贝前</a:t>
              </a:r>
              <a:endParaRPr lang="zh-CN" altLang="en-US" sz="1200" b="0">
                <a:solidFill>
                  <a:schemeClr val="tx1"/>
                </a:solidFill>
                <a:ea typeface="楷体_GB2312" pitchFamily="49" charset="-122"/>
              </a:endParaRPr>
            </a:p>
          </p:txBody>
        </p:sp>
        <p:sp>
          <p:nvSpPr>
            <p:cNvPr id="23563" name="Text Box 1047"/>
            <p:cNvSpPr txBox="1">
              <a:spLocks noChangeArrowheads="1"/>
            </p:cNvSpPr>
            <p:nvPr/>
          </p:nvSpPr>
          <p:spPr bwMode="auto">
            <a:xfrm>
              <a:off x="3306" y="1322"/>
              <a:ext cx="372" cy="56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a:r>
                <a:rPr lang="en-US" altLang="zh-CN" sz="1200" b="0">
                  <a:solidFill>
                    <a:schemeClr val="tx1"/>
                  </a:solidFill>
                  <a:ea typeface="楷体_GB2312" pitchFamily="49" charset="-122"/>
                </a:rPr>
                <a:t> list</a:t>
              </a:r>
              <a:endParaRPr lang="en-US" altLang="zh-CN" sz="1200" b="0">
                <a:solidFill>
                  <a:schemeClr val="tx1"/>
                </a:solidFill>
                <a:ea typeface="楷体_GB2312" pitchFamily="49" charset="-122"/>
              </a:endParaRPr>
            </a:p>
            <a:p>
              <a:pPr algn="just"/>
              <a:r>
                <a:rPr lang="en-US" altLang="zh-CN" sz="1200" b="0">
                  <a:solidFill>
                    <a:schemeClr val="tx1"/>
                  </a:solidFill>
                  <a:ea typeface="楷体_GB2312" pitchFamily="49" charset="-122"/>
                </a:rPr>
                <a:t> size</a:t>
              </a:r>
              <a:endParaRPr lang="en-US" altLang="zh-CN" sz="1200" b="0">
                <a:solidFill>
                  <a:schemeClr val="tx1"/>
                </a:solidFill>
                <a:ea typeface="楷体_GB2312" pitchFamily="49" charset="-122"/>
              </a:endParaRPr>
            </a:p>
          </p:txBody>
        </p:sp>
        <p:sp>
          <p:nvSpPr>
            <p:cNvPr id="23564" name="Text Box 1048"/>
            <p:cNvSpPr txBox="1">
              <a:spLocks noChangeArrowheads="1"/>
            </p:cNvSpPr>
            <p:nvPr/>
          </p:nvSpPr>
          <p:spPr bwMode="auto">
            <a:xfrm>
              <a:off x="3116" y="1287"/>
              <a:ext cx="138" cy="16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a:r>
                <a:rPr lang="en-US" altLang="zh-CN" sz="1200" b="0">
                  <a:solidFill>
                    <a:schemeClr val="tx1"/>
                  </a:solidFill>
                  <a:ea typeface="楷体_GB2312" pitchFamily="49" charset="-122"/>
                </a:rPr>
                <a:t>a</a:t>
              </a:r>
              <a:endParaRPr lang="en-US" altLang="zh-CN" sz="1200" b="0">
                <a:solidFill>
                  <a:schemeClr val="tx1"/>
                </a:solidFill>
                <a:ea typeface="楷体_GB2312" pitchFamily="49" charset="-122"/>
              </a:endParaRPr>
            </a:p>
          </p:txBody>
        </p:sp>
        <p:grpSp>
          <p:nvGrpSpPr>
            <p:cNvPr id="23565" name="Group 1049"/>
            <p:cNvGrpSpPr/>
            <p:nvPr/>
          </p:nvGrpSpPr>
          <p:grpSpPr bwMode="auto">
            <a:xfrm>
              <a:off x="4057" y="1477"/>
              <a:ext cx="605" cy="820"/>
              <a:chOff x="3915" y="8565"/>
              <a:chExt cx="420" cy="2385"/>
            </a:xfrm>
          </p:grpSpPr>
          <p:sp>
            <p:nvSpPr>
              <p:cNvPr id="23585" name="Rectangle 1050"/>
              <p:cNvSpPr>
                <a:spLocks noChangeArrowheads="1"/>
              </p:cNvSpPr>
              <p:nvPr/>
            </p:nvSpPr>
            <p:spPr bwMode="auto">
              <a:xfrm>
                <a:off x="3915" y="8565"/>
                <a:ext cx="420" cy="238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endParaRPr lang="zh-CN" altLang="en-US" sz="1800">
                  <a:ea typeface="楷体_GB2312" pitchFamily="49" charset="-122"/>
                </a:endParaRPr>
              </a:p>
            </p:txBody>
          </p:sp>
          <p:sp>
            <p:nvSpPr>
              <p:cNvPr id="23586" name="Line 1051"/>
              <p:cNvSpPr>
                <a:spLocks noChangeShapeType="1"/>
              </p:cNvSpPr>
              <p:nvPr/>
            </p:nvSpPr>
            <p:spPr bwMode="auto">
              <a:xfrm>
                <a:off x="3915" y="880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587" name="Line 1052"/>
              <p:cNvSpPr>
                <a:spLocks noChangeShapeType="1"/>
              </p:cNvSpPr>
              <p:nvPr/>
            </p:nvSpPr>
            <p:spPr bwMode="auto">
              <a:xfrm>
                <a:off x="3915" y="904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588" name="Line 1053"/>
              <p:cNvSpPr>
                <a:spLocks noChangeShapeType="1"/>
              </p:cNvSpPr>
              <p:nvPr/>
            </p:nvSpPr>
            <p:spPr bwMode="auto">
              <a:xfrm>
                <a:off x="3915" y="928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589" name="Line 1054"/>
              <p:cNvSpPr>
                <a:spLocks noChangeShapeType="1"/>
              </p:cNvSpPr>
              <p:nvPr/>
            </p:nvSpPr>
            <p:spPr bwMode="auto">
              <a:xfrm>
                <a:off x="3915" y="952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590" name="Line 1055"/>
              <p:cNvSpPr>
                <a:spLocks noChangeShapeType="1"/>
              </p:cNvSpPr>
              <p:nvPr/>
            </p:nvSpPr>
            <p:spPr bwMode="auto">
              <a:xfrm>
                <a:off x="3915" y="976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591" name="Line 1056"/>
              <p:cNvSpPr>
                <a:spLocks noChangeShapeType="1"/>
              </p:cNvSpPr>
              <p:nvPr/>
            </p:nvSpPr>
            <p:spPr bwMode="auto">
              <a:xfrm>
                <a:off x="3915" y="1000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592" name="Line 1057"/>
              <p:cNvSpPr>
                <a:spLocks noChangeShapeType="1"/>
              </p:cNvSpPr>
              <p:nvPr/>
            </p:nvSpPr>
            <p:spPr bwMode="auto">
              <a:xfrm>
                <a:off x="3915" y="1024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593" name="Line 1058"/>
              <p:cNvSpPr>
                <a:spLocks noChangeShapeType="1"/>
              </p:cNvSpPr>
              <p:nvPr/>
            </p:nvSpPr>
            <p:spPr bwMode="auto">
              <a:xfrm>
                <a:off x="3915" y="1048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594" name="Line 1059"/>
              <p:cNvSpPr>
                <a:spLocks noChangeShapeType="1"/>
              </p:cNvSpPr>
              <p:nvPr/>
            </p:nvSpPr>
            <p:spPr bwMode="auto">
              <a:xfrm>
                <a:off x="3915" y="1072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grpSp>
        <p:sp>
          <p:nvSpPr>
            <p:cNvPr id="23566" name="Text Box 1060"/>
            <p:cNvSpPr txBox="1">
              <a:spLocks noChangeArrowheads="1"/>
            </p:cNvSpPr>
            <p:nvPr/>
          </p:nvSpPr>
          <p:spPr bwMode="auto">
            <a:xfrm>
              <a:off x="4057" y="1114"/>
              <a:ext cx="648" cy="34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a:r>
                <a:rPr lang="en-US" altLang="zh-CN" sz="1050" b="0">
                  <a:solidFill>
                    <a:schemeClr val="tx1"/>
                  </a:solidFill>
                  <a:ea typeface="楷体_GB2312" pitchFamily="49" charset="-122"/>
                </a:rPr>
                <a:t>a</a:t>
              </a:r>
              <a:r>
                <a:rPr lang="zh-CN" altLang="en-US" sz="1050" b="0">
                  <a:solidFill>
                    <a:schemeClr val="tx1"/>
                  </a:solidFill>
                  <a:ea typeface="楷体_GB2312" pitchFamily="49" charset="-122"/>
                </a:rPr>
                <a:t>的数组元素</a:t>
              </a:r>
              <a:endParaRPr lang="zh-CN" altLang="en-US" sz="1050" b="0">
                <a:solidFill>
                  <a:schemeClr val="tx1"/>
                </a:solidFill>
                <a:ea typeface="楷体_GB2312" pitchFamily="49" charset="-122"/>
              </a:endParaRPr>
            </a:p>
            <a:p>
              <a:pPr algn="just"/>
              <a:r>
                <a:rPr lang="zh-CN" altLang="en-US" sz="1050" b="0">
                  <a:solidFill>
                    <a:schemeClr val="tx1"/>
                  </a:solidFill>
                  <a:ea typeface="楷体_GB2312" pitchFamily="49" charset="-122"/>
                </a:rPr>
                <a:t>占用的内存</a:t>
              </a:r>
              <a:endParaRPr lang="zh-CN" altLang="en-US" sz="1050" b="0">
                <a:solidFill>
                  <a:schemeClr val="tx1"/>
                </a:solidFill>
                <a:ea typeface="楷体_GB2312" pitchFamily="49" charset="-122"/>
              </a:endParaRPr>
            </a:p>
          </p:txBody>
        </p:sp>
        <p:sp>
          <p:nvSpPr>
            <p:cNvPr id="23567" name="Line 1061"/>
            <p:cNvSpPr>
              <a:spLocks noChangeShapeType="1"/>
            </p:cNvSpPr>
            <p:nvPr/>
          </p:nvSpPr>
          <p:spPr bwMode="auto">
            <a:xfrm>
              <a:off x="3626" y="1485"/>
              <a:ext cx="431" cy="0"/>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23568" name="Text Box 1062"/>
            <p:cNvSpPr txBox="1">
              <a:spLocks noChangeArrowheads="1"/>
            </p:cNvSpPr>
            <p:nvPr/>
          </p:nvSpPr>
          <p:spPr bwMode="auto">
            <a:xfrm>
              <a:off x="3462" y="3843"/>
              <a:ext cx="932" cy="189"/>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t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ctr"/>
              <a:r>
                <a:rPr lang="zh-CN" altLang="en-US" sz="1200" b="0">
                  <a:solidFill>
                    <a:schemeClr val="tx1"/>
                  </a:solidFill>
                  <a:ea typeface="楷体_GB2312" pitchFamily="49" charset="-122"/>
                </a:rPr>
                <a:t>拷贝后</a:t>
              </a:r>
              <a:endParaRPr lang="zh-CN" altLang="en-US" sz="1200" b="0">
                <a:solidFill>
                  <a:schemeClr val="tx1"/>
                </a:solidFill>
                <a:ea typeface="楷体_GB2312" pitchFamily="49" charset="-122"/>
              </a:endParaRPr>
            </a:p>
          </p:txBody>
        </p:sp>
        <p:sp>
          <p:nvSpPr>
            <p:cNvPr id="23569" name="Text Box 1064"/>
            <p:cNvSpPr txBox="1">
              <a:spLocks noChangeArrowheads="1"/>
            </p:cNvSpPr>
            <p:nvPr/>
          </p:nvSpPr>
          <p:spPr bwMode="auto">
            <a:xfrm>
              <a:off x="3306" y="2358"/>
              <a:ext cx="372" cy="56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a:r>
                <a:rPr lang="en-US" altLang="zh-CN" sz="1200" b="0">
                  <a:solidFill>
                    <a:schemeClr val="tx1"/>
                  </a:solidFill>
                  <a:ea typeface="楷体_GB2312" pitchFamily="49" charset="-122"/>
                </a:rPr>
                <a:t> list</a:t>
              </a:r>
              <a:endParaRPr lang="en-US" altLang="zh-CN" sz="1200" b="0">
                <a:solidFill>
                  <a:schemeClr val="tx1"/>
                </a:solidFill>
                <a:ea typeface="楷体_GB2312" pitchFamily="49" charset="-122"/>
              </a:endParaRPr>
            </a:p>
            <a:p>
              <a:pPr algn="just"/>
              <a:r>
                <a:rPr lang="en-US" altLang="zh-CN" sz="1200" b="0">
                  <a:solidFill>
                    <a:schemeClr val="tx1"/>
                  </a:solidFill>
                  <a:ea typeface="楷体_GB2312" pitchFamily="49" charset="-122"/>
                </a:rPr>
                <a:t> size</a:t>
              </a:r>
              <a:endParaRPr lang="en-US" altLang="zh-CN" sz="1200" b="0">
                <a:solidFill>
                  <a:schemeClr val="tx1"/>
                </a:solidFill>
                <a:ea typeface="楷体_GB2312" pitchFamily="49" charset="-122"/>
              </a:endParaRPr>
            </a:p>
          </p:txBody>
        </p:sp>
        <p:sp>
          <p:nvSpPr>
            <p:cNvPr id="23570" name="Text Box 1065"/>
            <p:cNvSpPr txBox="1">
              <a:spLocks noChangeArrowheads="1"/>
            </p:cNvSpPr>
            <p:nvPr/>
          </p:nvSpPr>
          <p:spPr bwMode="auto">
            <a:xfrm>
              <a:off x="3116" y="2323"/>
              <a:ext cx="138" cy="16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a:r>
                <a:rPr lang="en-US" altLang="zh-CN" sz="1200" b="0">
                  <a:solidFill>
                    <a:schemeClr val="tx1"/>
                  </a:solidFill>
                  <a:ea typeface="楷体_GB2312" pitchFamily="49" charset="-122"/>
                </a:rPr>
                <a:t>b</a:t>
              </a:r>
              <a:endParaRPr lang="en-US" altLang="zh-CN" sz="1200" b="0">
                <a:solidFill>
                  <a:schemeClr val="tx1"/>
                </a:solidFill>
                <a:ea typeface="楷体_GB2312" pitchFamily="49" charset="-122"/>
              </a:endParaRPr>
            </a:p>
          </p:txBody>
        </p:sp>
        <p:grpSp>
          <p:nvGrpSpPr>
            <p:cNvPr id="23571" name="Group 1067"/>
            <p:cNvGrpSpPr/>
            <p:nvPr/>
          </p:nvGrpSpPr>
          <p:grpSpPr bwMode="auto">
            <a:xfrm>
              <a:off x="4057" y="2530"/>
              <a:ext cx="605" cy="820"/>
              <a:chOff x="3915" y="8565"/>
              <a:chExt cx="420" cy="2385"/>
            </a:xfrm>
          </p:grpSpPr>
          <p:sp>
            <p:nvSpPr>
              <p:cNvPr id="23575" name="Rectangle 1068"/>
              <p:cNvSpPr>
                <a:spLocks noChangeArrowheads="1"/>
              </p:cNvSpPr>
              <p:nvPr/>
            </p:nvSpPr>
            <p:spPr bwMode="auto">
              <a:xfrm>
                <a:off x="3915" y="8565"/>
                <a:ext cx="420" cy="238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endParaRPr lang="zh-CN" altLang="en-US" sz="1800">
                  <a:ea typeface="楷体_GB2312" pitchFamily="49" charset="-122"/>
                </a:endParaRPr>
              </a:p>
            </p:txBody>
          </p:sp>
          <p:sp>
            <p:nvSpPr>
              <p:cNvPr id="23576" name="Line 1069"/>
              <p:cNvSpPr>
                <a:spLocks noChangeShapeType="1"/>
              </p:cNvSpPr>
              <p:nvPr/>
            </p:nvSpPr>
            <p:spPr bwMode="auto">
              <a:xfrm>
                <a:off x="3915" y="880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577" name="Line 1070"/>
              <p:cNvSpPr>
                <a:spLocks noChangeShapeType="1"/>
              </p:cNvSpPr>
              <p:nvPr/>
            </p:nvSpPr>
            <p:spPr bwMode="auto">
              <a:xfrm>
                <a:off x="3915" y="904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578" name="Line 1071"/>
              <p:cNvSpPr>
                <a:spLocks noChangeShapeType="1"/>
              </p:cNvSpPr>
              <p:nvPr/>
            </p:nvSpPr>
            <p:spPr bwMode="auto">
              <a:xfrm>
                <a:off x="3915" y="928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579" name="Line 1072"/>
              <p:cNvSpPr>
                <a:spLocks noChangeShapeType="1"/>
              </p:cNvSpPr>
              <p:nvPr/>
            </p:nvSpPr>
            <p:spPr bwMode="auto">
              <a:xfrm>
                <a:off x="3915" y="952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580" name="Line 1073"/>
              <p:cNvSpPr>
                <a:spLocks noChangeShapeType="1"/>
              </p:cNvSpPr>
              <p:nvPr/>
            </p:nvSpPr>
            <p:spPr bwMode="auto">
              <a:xfrm>
                <a:off x="3915" y="976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581" name="Line 1074"/>
              <p:cNvSpPr>
                <a:spLocks noChangeShapeType="1"/>
              </p:cNvSpPr>
              <p:nvPr/>
            </p:nvSpPr>
            <p:spPr bwMode="auto">
              <a:xfrm>
                <a:off x="3915" y="1000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582" name="Line 1075"/>
              <p:cNvSpPr>
                <a:spLocks noChangeShapeType="1"/>
              </p:cNvSpPr>
              <p:nvPr/>
            </p:nvSpPr>
            <p:spPr bwMode="auto">
              <a:xfrm>
                <a:off x="3915" y="1024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583" name="Line 1076"/>
              <p:cNvSpPr>
                <a:spLocks noChangeShapeType="1"/>
              </p:cNvSpPr>
              <p:nvPr/>
            </p:nvSpPr>
            <p:spPr bwMode="auto">
              <a:xfrm>
                <a:off x="3915" y="1048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sp>
            <p:nvSpPr>
              <p:cNvPr id="23584" name="Line 1077"/>
              <p:cNvSpPr>
                <a:spLocks noChangeShapeType="1"/>
              </p:cNvSpPr>
              <p:nvPr/>
            </p:nvSpPr>
            <p:spPr bwMode="auto">
              <a:xfrm>
                <a:off x="3915" y="10725"/>
                <a:ext cx="4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350"/>
              </a:p>
            </p:txBody>
          </p:sp>
        </p:grpSp>
        <p:sp>
          <p:nvSpPr>
            <p:cNvPr id="23572" name="Text Box 1078"/>
            <p:cNvSpPr txBox="1">
              <a:spLocks noChangeArrowheads="1"/>
            </p:cNvSpPr>
            <p:nvPr/>
          </p:nvSpPr>
          <p:spPr bwMode="auto">
            <a:xfrm>
              <a:off x="4057" y="3402"/>
              <a:ext cx="648" cy="34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a:r>
                <a:rPr lang="en-US" altLang="zh-CN" sz="1050" b="0">
                  <a:solidFill>
                    <a:schemeClr val="tx1"/>
                  </a:solidFill>
                  <a:ea typeface="楷体_GB2312" pitchFamily="49" charset="-122"/>
                </a:rPr>
                <a:t>b</a:t>
              </a:r>
              <a:r>
                <a:rPr lang="zh-CN" altLang="en-US" sz="1050" b="0">
                  <a:solidFill>
                    <a:schemeClr val="tx1"/>
                  </a:solidFill>
                  <a:ea typeface="楷体_GB2312" pitchFamily="49" charset="-122"/>
                </a:rPr>
                <a:t>的数组元素</a:t>
              </a:r>
              <a:endParaRPr lang="zh-CN" altLang="en-US" sz="1050" b="0">
                <a:solidFill>
                  <a:schemeClr val="tx1"/>
                </a:solidFill>
                <a:ea typeface="楷体_GB2312" pitchFamily="49" charset="-122"/>
              </a:endParaRPr>
            </a:p>
            <a:p>
              <a:pPr algn="just"/>
              <a:r>
                <a:rPr lang="zh-CN" altLang="en-US" sz="1050" b="0">
                  <a:solidFill>
                    <a:schemeClr val="tx1"/>
                  </a:solidFill>
                  <a:ea typeface="楷体_GB2312" pitchFamily="49" charset="-122"/>
                </a:rPr>
                <a:t>占用的内存</a:t>
              </a:r>
              <a:endParaRPr lang="zh-CN" altLang="en-US" sz="1050" b="0">
                <a:solidFill>
                  <a:schemeClr val="tx1"/>
                </a:solidFill>
                <a:ea typeface="楷体_GB2312" pitchFamily="49" charset="-122"/>
              </a:endParaRPr>
            </a:p>
          </p:txBody>
        </p:sp>
        <p:sp>
          <p:nvSpPr>
            <p:cNvPr id="23573" name="Line 1079"/>
            <p:cNvSpPr>
              <a:spLocks noChangeShapeType="1"/>
            </p:cNvSpPr>
            <p:nvPr/>
          </p:nvSpPr>
          <p:spPr bwMode="auto">
            <a:xfrm>
              <a:off x="3626" y="2530"/>
              <a:ext cx="431" cy="0"/>
            </a:xfrm>
            <a:prstGeom prst="line">
              <a:avLst/>
            </a:prstGeom>
            <a:noFill/>
            <a:ln w="9525">
              <a:solidFill>
                <a:schemeClr val="tx1"/>
              </a:solidFill>
              <a:round/>
              <a:tailEnd type="triangle" w="sm" len="lg"/>
            </a:ln>
            <a:extLst>
              <a:ext uri="{909E8E84-426E-40DD-AFC4-6F175D3DCCD1}">
                <a14:hiddenFill xmlns:a14="http://schemas.microsoft.com/office/drawing/2010/main">
                  <a:noFill/>
                </a14:hiddenFill>
              </a:ext>
            </a:extLst>
          </p:spPr>
          <p:txBody>
            <a:bodyPr/>
            <a:lstStyle/>
            <a:p>
              <a:endParaRPr lang="zh-CN" altLang="en-US" sz="1350"/>
            </a:p>
          </p:txBody>
        </p:sp>
        <p:sp>
          <p:nvSpPr>
            <p:cNvPr id="23574" name="AutoShape 1080"/>
            <p:cNvSpPr>
              <a:spLocks noChangeArrowheads="1"/>
            </p:cNvSpPr>
            <p:nvPr/>
          </p:nvSpPr>
          <p:spPr bwMode="auto">
            <a:xfrm>
              <a:off x="4662" y="2219"/>
              <a:ext cx="138" cy="449"/>
            </a:xfrm>
            <a:prstGeom prst="curvedLeftArrow">
              <a:avLst>
                <a:gd name="adj1" fmla="val 65072"/>
                <a:gd name="adj2" fmla="val 130145"/>
                <a:gd name="adj3" fmla="val 33333"/>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endParaRPr lang="zh-CN" altLang="en-US" sz="1800">
                <a:ea typeface="楷体_GB2312" pitchFamily="49" charset="-122"/>
              </a:endParaRPr>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p:cNvSpPr txBox="1">
            <a:spLocks noChangeArrowheads="1"/>
          </p:cNvSpPr>
          <p:nvPr/>
        </p:nvSpPr>
        <p:spPr>
          <a:xfrm>
            <a:off x="684000" y="698021"/>
            <a:ext cx="7848600" cy="3961729"/>
          </a:xfrm>
          <a:prstGeom prst="rect">
            <a:avLst/>
          </a:prstGeom>
        </p:spPr>
        <p:txBody>
          <a:bodyPr vert="horz" lIns="92075" tIns="46038" rIns="92075" bIns="46038"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ct val="0"/>
              </a:spcBef>
              <a:buFont typeface="Wingdings" panose="05000000000000000000" pitchFamily="2" charset="2"/>
              <a:buNone/>
              <a:tabLst>
                <a:tab pos="273050" algn="l"/>
                <a:tab pos="534670" algn="l"/>
                <a:tab pos="807720" algn="l"/>
              </a:tabLst>
            </a:pPr>
            <a:r>
              <a:rPr lang="en-US" altLang="zh-CN" sz="1800" dirty="0" smtClean="0">
                <a:highlight>
                  <a:srgbClr val="FFFF00"/>
                </a:highlight>
                <a:latin typeface="Times New Roman" panose="02020603050405020304" charset="0"/>
                <a:ea typeface="楷体_GB2312" pitchFamily="49" charset="-122"/>
              </a:rPr>
              <a:t>//</a:t>
            </a:r>
            <a:r>
              <a:rPr lang="zh-CN" altLang="en-US" sz="1800" dirty="0" smtClean="0">
                <a:highlight>
                  <a:srgbClr val="FFFF00"/>
                </a:highlight>
                <a:latin typeface="Times New Roman" panose="02020603050405020304" charset="0"/>
                <a:ea typeface="楷体_GB2312" pitchFamily="49" charset="-122"/>
              </a:rPr>
              <a:t>重载</a:t>
            </a:r>
            <a:r>
              <a:rPr lang="en-US" altLang="zh-CN" sz="1800" dirty="0" smtClean="0">
                <a:highlight>
                  <a:srgbClr val="FFFF00"/>
                </a:highlight>
                <a:latin typeface="Times New Roman" panose="02020603050405020304" charset="0"/>
                <a:ea typeface="楷体_GB2312" pitchFamily="49" charset="-122"/>
              </a:rPr>
              <a:t>“=”</a:t>
            </a:r>
            <a:r>
              <a:rPr lang="zh-CN" altLang="en-US" sz="1800" dirty="0" smtClean="0">
                <a:highlight>
                  <a:srgbClr val="FFFF00"/>
                </a:highlight>
                <a:latin typeface="Times New Roman" panose="02020603050405020304" charset="0"/>
                <a:ea typeface="楷体_GB2312" pitchFamily="49" charset="-122"/>
              </a:rPr>
              <a:t>运算符</a:t>
            </a:r>
            <a:endParaRPr lang="zh-CN" altLang="en-US" sz="1800" dirty="0" smtClean="0">
              <a:highlight>
                <a:srgbClr val="FFFF00"/>
              </a:highlight>
              <a:latin typeface="Times New Roman" panose="02020603050405020304" charset="0"/>
              <a:ea typeface="楷体_GB2312" pitchFamily="49" charset="-122"/>
            </a:endParaRPr>
          </a:p>
          <a:p>
            <a:pPr marL="0" indent="0">
              <a:lnSpc>
                <a:spcPct val="150000"/>
              </a:lnSpc>
              <a:spcBef>
                <a:spcPct val="0"/>
              </a:spcBef>
              <a:buFont typeface="Wingdings" panose="05000000000000000000" pitchFamily="2" charset="2"/>
              <a:buNone/>
              <a:tabLst>
                <a:tab pos="273050" algn="l"/>
                <a:tab pos="534670" algn="l"/>
                <a:tab pos="807720" algn="l"/>
              </a:tabLst>
            </a:pPr>
            <a:r>
              <a:rPr lang="en-US" altLang="zh-CN" sz="1800" dirty="0" smtClean="0">
                <a:latin typeface="Times New Roman" panose="02020603050405020304" charset="0"/>
                <a:ea typeface="楷体_GB2312" pitchFamily="49" charset="-122"/>
              </a:rPr>
              <a:t>template &lt;class T&gt;</a:t>
            </a:r>
            <a:endParaRPr lang="en-US" altLang="zh-CN" sz="1800" dirty="0" smtClean="0">
              <a:latin typeface="Times New Roman" panose="02020603050405020304" charset="0"/>
              <a:ea typeface="楷体_GB2312" pitchFamily="49" charset="-122"/>
            </a:endParaRPr>
          </a:p>
          <a:p>
            <a:pPr marL="0" indent="0">
              <a:lnSpc>
                <a:spcPct val="150000"/>
              </a:lnSpc>
              <a:spcBef>
                <a:spcPct val="0"/>
              </a:spcBef>
              <a:buFont typeface="Wingdings" panose="05000000000000000000" pitchFamily="2" charset="2"/>
              <a:buNone/>
              <a:tabLst>
                <a:tab pos="273050" algn="l"/>
                <a:tab pos="534670" algn="l"/>
                <a:tab pos="807720" algn="l"/>
              </a:tabLst>
            </a:pPr>
            <a:r>
              <a:rPr lang="en-US" altLang="zh-CN" sz="1800" dirty="0" smtClean="0">
                <a:latin typeface="Times New Roman" panose="02020603050405020304" charset="0"/>
                <a:ea typeface="楷体_GB2312" pitchFamily="49" charset="-122"/>
              </a:rPr>
              <a:t>Array&lt;T&gt; &amp;Array&lt;T&gt;::operator = (</a:t>
            </a:r>
            <a:r>
              <a:rPr lang="en-US" altLang="zh-CN" sz="1800" dirty="0" err="1" smtClean="0">
                <a:latin typeface="Times New Roman" panose="02020603050405020304" charset="0"/>
                <a:ea typeface="楷体_GB2312" pitchFamily="49" charset="-122"/>
              </a:rPr>
              <a:t>const</a:t>
            </a:r>
            <a:r>
              <a:rPr lang="en-US" altLang="zh-CN" sz="1800" dirty="0" smtClean="0">
                <a:latin typeface="Times New Roman" panose="02020603050405020304" charset="0"/>
                <a:ea typeface="楷体_GB2312" pitchFamily="49" charset="-122"/>
              </a:rPr>
              <a:t> Array&lt;T&gt;&amp; </a:t>
            </a:r>
            <a:r>
              <a:rPr lang="en-US" altLang="zh-CN" sz="1800" dirty="0" err="1" smtClean="0">
                <a:latin typeface="Times New Roman" panose="02020603050405020304" charset="0"/>
                <a:ea typeface="楷体_GB2312" pitchFamily="49" charset="-122"/>
              </a:rPr>
              <a:t>rhs</a:t>
            </a:r>
            <a:r>
              <a:rPr lang="en-US" altLang="zh-CN" sz="1800" dirty="0" smtClean="0">
                <a:latin typeface="Times New Roman" panose="02020603050405020304" charset="0"/>
                <a:ea typeface="楷体_GB2312" pitchFamily="49" charset="-122"/>
              </a:rPr>
              <a:t>) {</a:t>
            </a:r>
            <a:endParaRPr lang="en-US" altLang="zh-CN" sz="1800" dirty="0" smtClean="0">
              <a:latin typeface="Times New Roman" panose="02020603050405020304" charset="0"/>
              <a:ea typeface="楷体_GB2312" pitchFamily="49" charset="-122"/>
            </a:endParaRPr>
          </a:p>
          <a:p>
            <a:pPr marL="0" indent="0">
              <a:lnSpc>
                <a:spcPct val="150000"/>
              </a:lnSpc>
              <a:spcBef>
                <a:spcPct val="0"/>
              </a:spcBef>
              <a:buFont typeface="Wingdings" panose="05000000000000000000" pitchFamily="2" charset="2"/>
              <a:buNone/>
              <a:tabLst>
                <a:tab pos="273050" algn="l"/>
                <a:tab pos="534670" algn="l"/>
                <a:tab pos="807720" algn="l"/>
              </a:tabLst>
            </a:pPr>
            <a:r>
              <a:rPr lang="en-US" altLang="zh-CN" sz="1800" dirty="0" smtClean="0">
                <a:latin typeface="Times New Roman" panose="02020603050405020304" charset="0"/>
                <a:ea typeface="楷体_GB2312" pitchFamily="49" charset="-122"/>
              </a:rPr>
              <a:t>	if (&amp;</a:t>
            </a:r>
            <a:r>
              <a:rPr lang="en-US" altLang="zh-CN" sz="1800" dirty="0" err="1" smtClean="0">
                <a:latin typeface="Times New Roman" panose="02020603050405020304" charset="0"/>
                <a:ea typeface="楷体_GB2312" pitchFamily="49" charset="-122"/>
              </a:rPr>
              <a:t>rhs</a:t>
            </a:r>
            <a:r>
              <a:rPr lang="en-US" altLang="zh-CN" sz="1800" dirty="0" smtClean="0">
                <a:latin typeface="Times New Roman" panose="02020603050405020304" charset="0"/>
                <a:ea typeface="楷体_GB2312" pitchFamily="49" charset="-122"/>
              </a:rPr>
              <a:t> != this) {</a:t>
            </a:r>
            <a:endParaRPr lang="en-US" altLang="zh-CN" sz="1800" dirty="0" smtClean="0">
              <a:latin typeface="Times New Roman" panose="02020603050405020304" charset="0"/>
              <a:ea typeface="楷体_GB2312" pitchFamily="49" charset="-122"/>
            </a:endParaRPr>
          </a:p>
          <a:p>
            <a:pPr marL="0" indent="0">
              <a:lnSpc>
                <a:spcPct val="150000"/>
              </a:lnSpc>
              <a:spcBef>
                <a:spcPct val="0"/>
              </a:spcBef>
              <a:buFont typeface="Wingdings" panose="05000000000000000000" pitchFamily="2" charset="2"/>
              <a:buNone/>
              <a:tabLst>
                <a:tab pos="273050" algn="l"/>
                <a:tab pos="534670" algn="l"/>
                <a:tab pos="807720" algn="l"/>
              </a:tabLst>
            </a:pPr>
            <a:r>
              <a:rPr lang="zh-CN" altLang="en-US" sz="1800" dirty="0" smtClean="0">
                <a:latin typeface="Times New Roman" panose="02020603050405020304" charset="0"/>
                <a:ea typeface="楷体_GB2312" pitchFamily="49" charset="-122"/>
              </a:rPr>
              <a:t>		</a:t>
            </a:r>
            <a:r>
              <a:rPr lang="en-US" altLang="zh-CN" sz="1800" dirty="0" smtClean="0">
                <a:latin typeface="Times New Roman" panose="02020603050405020304" charset="0"/>
                <a:ea typeface="楷体_GB2312" pitchFamily="49" charset="-122"/>
              </a:rPr>
              <a:t>if (size != </a:t>
            </a:r>
            <a:r>
              <a:rPr lang="en-US" altLang="zh-CN" sz="1800" dirty="0" err="1" smtClean="0">
                <a:latin typeface="Times New Roman" panose="02020603050405020304" charset="0"/>
                <a:ea typeface="楷体_GB2312" pitchFamily="49" charset="-122"/>
              </a:rPr>
              <a:t>rhs.size</a:t>
            </a:r>
            <a:r>
              <a:rPr lang="en-US" altLang="zh-CN" sz="1800" dirty="0" smtClean="0">
                <a:latin typeface="Times New Roman" panose="02020603050405020304" charset="0"/>
                <a:ea typeface="楷体_GB2312" pitchFamily="49" charset="-122"/>
              </a:rPr>
              <a:t>) {</a:t>
            </a:r>
            <a:endParaRPr lang="en-US" altLang="zh-CN" sz="1800" dirty="0" smtClean="0">
              <a:latin typeface="Times New Roman" panose="02020603050405020304" charset="0"/>
              <a:ea typeface="楷体_GB2312" pitchFamily="49" charset="-122"/>
            </a:endParaRPr>
          </a:p>
          <a:p>
            <a:pPr marL="0" indent="0">
              <a:lnSpc>
                <a:spcPct val="150000"/>
              </a:lnSpc>
              <a:spcBef>
                <a:spcPct val="0"/>
              </a:spcBef>
              <a:buFont typeface="Wingdings" panose="05000000000000000000" pitchFamily="2" charset="2"/>
              <a:buNone/>
              <a:tabLst>
                <a:tab pos="273050" algn="l"/>
                <a:tab pos="534670" algn="l"/>
                <a:tab pos="807720" algn="l"/>
              </a:tabLst>
            </a:pPr>
            <a:r>
              <a:rPr lang="en-US" altLang="zh-CN" sz="1800" dirty="0" smtClean="0">
                <a:latin typeface="Times New Roman" panose="02020603050405020304" charset="0"/>
                <a:ea typeface="楷体_GB2312" pitchFamily="49" charset="-122"/>
              </a:rPr>
              <a:t>			delete [] list;	//</a:t>
            </a:r>
            <a:r>
              <a:rPr lang="zh-CN" altLang="en-US" sz="1800" dirty="0" smtClean="0">
                <a:latin typeface="Times New Roman" panose="02020603050405020304" charset="0"/>
                <a:ea typeface="楷体_GB2312" pitchFamily="49" charset="-122"/>
              </a:rPr>
              <a:t>删除数组原有内存</a:t>
            </a:r>
            <a:endParaRPr lang="zh-CN" altLang="en-US" sz="1800" dirty="0" smtClean="0">
              <a:latin typeface="Times New Roman" panose="02020603050405020304" charset="0"/>
              <a:ea typeface="楷体_GB2312" pitchFamily="49" charset="-122"/>
            </a:endParaRPr>
          </a:p>
          <a:p>
            <a:pPr marL="0" indent="0">
              <a:lnSpc>
                <a:spcPct val="150000"/>
              </a:lnSpc>
              <a:spcBef>
                <a:spcPct val="0"/>
              </a:spcBef>
              <a:buFont typeface="Wingdings" panose="05000000000000000000" pitchFamily="2" charset="2"/>
              <a:buNone/>
              <a:tabLst>
                <a:tab pos="273050" algn="l"/>
                <a:tab pos="534670" algn="l"/>
                <a:tab pos="807720" algn="l"/>
              </a:tabLst>
            </a:pPr>
            <a:r>
              <a:rPr lang="zh-CN" altLang="en-US" sz="1800" dirty="0" smtClean="0">
                <a:latin typeface="Times New Roman" panose="02020603050405020304" charset="0"/>
                <a:ea typeface="楷体_GB2312" pitchFamily="49" charset="-122"/>
              </a:rPr>
              <a:t>			</a:t>
            </a:r>
            <a:r>
              <a:rPr lang="en-US" altLang="zh-CN" sz="1800" dirty="0" smtClean="0">
                <a:latin typeface="Times New Roman" panose="02020603050405020304" charset="0"/>
                <a:ea typeface="楷体_GB2312" pitchFamily="49" charset="-122"/>
              </a:rPr>
              <a:t>size = </a:t>
            </a:r>
            <a:r>
              <a:rPr lang="en-US" altLang="zh-CN" sz="1800" dirty="0" err="1" smtClean="0">
                <a:latin typeface="Times New Roman" panose="02020603050405020304" charset="0"/>
                <a:ea typeface="楷体_GB2312" pitchFamily="49" charset="-122"/>
              </a:rPr>
              <a:t>rhs.size</a:t>
            </a:r>
            <a:r>
              <a:rPr lang="en-US" altLang="zh-CN" sz="1800" dirty="0" smtClean="0">
                <a:latin typeface="Times New Roman" panose="02020603050405020304" charset="0"/>
                <a:ea typeface="楷体_GB2312" pitchFamily="49" charset="-122"/>
              </a:rPr>
              <a:t>;	//</a:t>
            </a:r>
            <a:r>
              <a:rPr lang="zh-CN" altLang="en-US" sz="1800" dirty="0" smtClean="0">
                <a:latin typeface="Times New Roman" panose="02020603050405020304" charset="0"/>
                <a:ea typeface="楷体_GB2312" pitchFamily="49" charset="-122"/>
              </a:rPr>
              <a:t>设置本对象的数组大小</a:t>
            </a:r>
            <a:endParaRPr lang="zh-CN" altLang="en-US" sz="1800" dirty="0" smtClean="0">
              <a:latin typeface="Times New Roman" panose="02020603050405020304" charset="0"/>
              <a:ea typeface="楷体_GB2312" pitchFamily="49" charset="-122"/>
            </a:endParaRPr>
          </a:p>
          <a:p>
            <a:pPr marL="0" indent="0">
              <a:lnSpc>
                <a:spcPct val="150000"/>
              </a:lnSpc>
              <a:spcBef>
                <a:spcPct val="0"/>
              </a:spcBef>
              <a:buFont typeface="Wingdings" panose="05000000000000000000" pitchFamily="2" charset="2"/>
              <a:buNone/>
              <a:tabLst>
                <a:tab pos="273050" algn="l"/>
                <a:tab pos="534670" algn="l"/>
                <a:tab pos="807720" algn="l"/>
              </a:tabLst>
            </a:pPr>
            <a:r>
              <a:rPr lang="zh-CN" altLang="en-US" sz="1800" dirty="0" smtClean="0">
                <a:latin typeface="Times New Roman" panose="02020603050405020304" charset="0"/>
                <a:ea typeface="楷体_GB2312" pitchFamily="49" charset="-122"/>
              </a:rPr>
              <a:t>			</a:t>
            </a:r>
            <a:r>
              <a:rPr lang="en-US" altLang="zh-CN" sz="1800" dirty="0" smtClean="0">
                <a:latin typeface="Times New Roman" panose="02020603050405020304" charset="0"/>
                <a:ea typeface="楷体_GB2312" pitchFamily="49" charset="-122"/>
              </a:rPr>
              <a:t>list = new T[size];	//</a:t>
            </a:r>
            <a:r>
              <a:rPr lang="zh-CN" altLang="en-US" sz="1800" dirty="0" smtClean="0">
                <a:latin typeface="Times New Roman" panose="02020603050405020304" charset="0"/>
                <a:ea typeface="楷体_GB2312" pitchFamily="49" charset="-122"/>
              </a:rPr>
              <a:t>重新分配</a:t>
            </a:r>
            <a:r>
              <a:rPr lang="en-US" altLang="zh-CN" sz="1800" dirty="0" smtClean="0">
                <a:latin typeface="Times New Roman" panose="02020603050405020304" charset="0"/>
                <a:ea typeface="楷体_GB2312" pitchFamily="49" charset="-122"/>
              </a:rPr>
              <a:t>n</a:t>
            </a:r>
            <a:r>
              <a:rPr lang="zh-CN" altLang="en-US" sz="1800" dirty="0" smtClean="0">
                <a:latin typeface="Times New Roman" panose="02020603050405020304" charset="0"/>
                <a:ea typeface="楷体_GB2312" pitchFamily="49" charset="-122"/>
              </a:rPr>
              <a:t>个元素的内存</a:t>
            </a:r>
            <a:endParaRPr lang="zh-CN" altLang="en-US" sz="1800" dirty="0" smtClean="0">
              <a:latin typeface="Times New Roman" panose="02020603050405020304" charset="0"/>
              <a:ea typeface="楷体_GB2312" pitchFamily="49" charset="-122"/>
            </a:endParaRPr>
          </a:p>
          <a:p>
            <a:pPr marL="0" indent="0">
              <a:lnSpc>
                <a:spcPct val="150000"/>
              </a:lnSpc>
              <a:spcBef>
                <a:spcPct val="0"/>
              </a:spcBef>
              <a:buFont typeface="Wingdings" panose="05000000000000000000" pitchFamily="2" charset="2"/>
              <a:buNone/>
              <a:tabLst>
                <a:tab pos="273050" algn="l"/>
                <a:tab pos="534670" algn="l"/>
                <a:tab pos="807720" algn="l"/>
              </a:tabLst>
            </a:pPr>
            <a:r>
              <a:rPr lang="zh-CN" altLang="en-US" sz="1800" dirty="0" smtClean="0">
                <a:latin typeface="Times New Roman" panose="02020603050405020304" charset="0"/>
                <a:ea typeface="楷体_GB2312" pitchFamily="49" charset="-122"/>
              </a:rPr>
              <a:t>		</a:t>
            </a:r>
            <a:r>
              <a:rPr lang="en-US" altLang="zh-CN" sz="1800" dirty="0" smtClean="0">
                <a:latin typeface="Times New Roman" panose="02020603050405020304" charset="0"/>
                <a:ea typeface="楷体_GB2312" pitchFamily="49" charset="-122"/>
              </a:rPr>
              <a:t>}</a:t>
            </a:r>
            <a:endParaRPr lang="en-US" altLang="zh-CN" sz="1800" dirty="0" smtClean="0">
              <a:latin typeface="Times New Roman" panose="02020603050405020304" charset="0"/>
              <a:ea typeface="楷体_GB2312" pitchFamily="49" charset="-122"/>
            </a:endParaRPr>
          </a:p>
          <a:p>
            <a:pPr marL="0" indent="0">
              <a:lnSpc>
                <a:spcPct val="150000"/>
              </a:lnSpc>
              <a:spcBef>
                <a:spcPct val="0"/>
              </a:spcBef>
              <a:buFont typeface="Wingdings" panose="05000000000000000000" pitchFamily="2" charset="2"/>
              <a:buNone/>
              <a:tabLst>
                <a:tab pos="273050" algn="l"/>
                <a:tab pos="534670" algn="l"/>
                <a:tab pos="807720" algn="l"/>
              </a:tabLst>
            </a:pPr>
            <a:r>
              <a:rPr lang="en-US" altLang="zh-CN" sz="1800" dirty="0" smtClean="0">
                <a:latin typeface="Times New Roman" panose="02020603050405020304" charset="0"/>
                <a:ea typeface="楷体_GB2312" pitchFamily="49" charset="-122"/>
              </a:rPr>
              <a:t>		//</a:t>
            </a:r>
            <a:r>
              <a:rPr lang="zh-CN" altLang="en-US" sz="1800" dirty="0" smtClean="0">
                <a:latin typeface="Times New Roman" panose="02020603050405020304" charset="0"/>
                <a:ea typeface="楷体_GB2312" pitchFamily="49" charset="-122"/>
              </a:rPr>
              <a:t>从对象</a:t>
            </a:r>
            <a:r>
              <a:rPr lang="en-US" altLang="zh-CN" sz="1800" dirty="0" smtClean="0">
                <a:latin typeface="Times New Roman" panose="02020603050405020304" charset="0"/>
                <a:ea typeface="楷体_GB2312" pitchFamily="49" charset="-122"/>
              </a:rPr>
              <a:t>X</a:t>
            </a:r>
            <a:r>
              <a:rPr lang="zh-CN" altLang="en-US" sz="1800" dirty="0" smtClean="0">
                <a:latin typeface="Times New Roman" panose="02020603050405020304" charset="0"/>
                <a:ea typeface="楷体_GB2312" pitchFamily="49" charset="-122"/>
              </a:rPr>
              <a:t>复制数组元素到本对象  </a:t>
            </a:r>
            <a:endParaRPr lang="zh-CN" altLang="en-US" sz="1800" dirty="0" smtClean="0">
              <a:latin typeface="Times New Roman" panose="02020603050405020304" charset="0"/>
              <a:ea typeface="楷体_GB2312" pitchFamily="49" charset="-122"/>
            </a:endParaRPr>
          </a:p>
          <a:p>
            <a:pPr marL="0" indent="0">
              <a:lnSpc>
                <a:spcPct val="150000"/>
              </a:lnSpc>
              <a:spcBef>
                <a:spcPct val="0"/>
              </a:spcBef>
              <a:buFont typeface="Wingdings" panose="05000000000000000000" pitchFamily="2" charset="2"/>
              <a:buNone/>
              <a:tabLst>
                <a:tab pos="273050" algn="l"/>
                <a:tab pos="534670" algn="l"/>
                <a:tab pos="807720" algn="l"/>
              </a:tabLst>
            </a:pPr>
            <a:r>
              <a:rPr lang="zh-CN" altLang="en-US" sz="1800" dirty="0" smtClean="0">
                <a:latin typeface="Times New Roman" panose="02020603050405020304" charset="0"/>
                <a:ea typeface="楷体_GB2312" pitchFamily="49" charset="-122"/>
              </a:rPr>
              <a:t>		</a:t>
            </a:r>
            <a:r>
              <a:rPr lang="en-US" altLang="zh-CN" sz="1800" dirty="0" smtClean="0">
                <a:latin typeface="Times New Roman" panose="02020603050405020304" charset="0"/>
                <a:ea typeface="楷体_GB2312" pitchFamily="49" charset="-122"/>
              </a:rPr>
              <a:t>for (</a:t>
            </a:r>
            <a:r>
              <a:rPr lang="en-US" altLang="zh-CN" sz="1800" dirty="0" err="1" smtClean="0">
                <a:latin typeface="Times New Roman" panose="02020603050405020304" charset="0"/>
                <a:ea typeface="楷体_GB2312" pitchFamily="49" charset="-122"/>
              </a:rPr>
              <a:t>int</a:t>
            </a:r>
            <a:r>
              <a:rPr lang="en-US" altLang="zh-CN" sz="1800" dirty="0" smtClean="0">
                <a:latin typeface="Times New Roman" panose="02020603050405020304" charset="0"/>
                <a:ea typeface="楷体_GB2312" pitchFamily="49" charset="-122"/>
              </a:rPr>
              <a:t> </a:t>
            </a:r>
            <a:r>
              <a:rPr lang="en-US" altLang="zh-CN" sz="1800" dirty="0" err="1" smtClean="0">
                <a:latin typeface="Times New Roman" panose="02020603050405020304" charset="0"/>
                <a:ea typeface="楷体_GB2312" pitchFamily="49" charset="-122"/>
              </a:rPr>
              <a:t>i</a:t>
            </a:r>
            <a:r>
              <a:rPr lang="en-US" altLang="zh-CN" sz="1800" dirty="0" smtClean="0">
                <a:latin typeface="Times New Roman" panose="02020603050405020304" charset="0"/>
                <a:ea typeface="楷体_GB2312" pitchFamily="49" charset="-122"/>
              </a:rPr>
              <a:t> = 0; </a:t>
            </a:r>
            <a:r>
              <a:rPr lang="en-US" altLang="zh-CN" sz="1800" dirty="0" err="1" smtClean="0">
                <a:latin typeface="Times New Roman" panose="02020603050405020304" charset="0"/>
                <a:ea typeface="楷体_GB2312" pitchFamily="49" charset="-122"/>
              </a:rPr>
              <a:t>i</a:t>
            </a:r>
            <a:r>
              <a:rPr lang="en-US" altLang="zh-CN" sz="1800" dirty="0" smtClean="0">
                <a:latin typeface="Times New Roman" panose="02020603050405020304" charset="0"/>
                <a:ea typeface="楷体_GB2312" pitchFamily="49" charset="-122"/>
              </a:rPr>
              <a:t> &lt; size; </a:t>
            </a:r>
            <a:r>
              <a:rPr lang="en-US" altLang="zh-CN" sz="1800" dirty="0" err="1" smtClean="0">
                <a:latin typeface="Times New Roman" panose="02020603050405020304" charset="0"/>
                <a:ea typeface="楷体_GB2312" pitchFamily="49" charset="-122"/>
              </a:rPr>
              <a:t>i</a:t>
            </a:r>
            <a:r>
              <a:rPr lang="en-US" altLang="zh-CN" sz="1800" dirty="0" smtClean="0">
                <a:latin typeface="Times New Roman" panose="02020603050405020304" charset="0"/>
                <a:ea typeface="楷体_GB2312" pitchFamily="49" charset="-122"/>
              </a:rPr>
              <a:t>++)</a:t>
            </a:r>
            <a:endParaRPr lang="en-US" altLang="zh-CN" sz="1800" dirty="0" smtClean="0">
              <a:latin typeface="Times New Roman" panose="02020603050405020304" charset="0"/>
              <a:ea typeface="楷体_GB2312" pitchFamily="49" charset="-122"/>
            </a:endParaRPr>
          </a:p>
          <a:p>
            <a:pPr marL="0" indent="0">
              <a:lnSpc>
                <a:spcPct val="150000"/>
              </a:lnSpc>
              <a:spcBef>
                <a:spcPct val="0"/>
              </a:spcBef>
              <a:buFont typeface="Wingdings" panose="05000000000000000000" pitchFamily="2" charset="2"/>
              <a:buNone/>
              <a:tabLst>
                <a:tab pos="273050" algn="l"/>
                <a:tab pos="534670" algn="l"/>
                <a:tab pos="807720" algn="l"/>
              </a:tabLst>
            </a:pPr>
            <a:r>
              <a:rPr lang="en-US" altLang="zh-CN" sz="1800" dirty="0" smtClean="0">
                <a:latin typeface="Times New Roman" panose="02020603050405020304" charset="0"/>
                <a:ea typeface="楷体_GB2312" pitchFamily="49" charset="-122"/>
              </a:rPr>
              <a:t>			list[</a:t>
            </a:r>
            <a:r>
              <a:rPr lang="en-US" altLang="zh-CN" sz="1800" dirty="0" err="1" smtClean="0">
                <a:latin typeface="Times New Roman" panose="02020603050405020304" charset="0"/>
                <a:ea typeface="楷体_GB2312" pitchFamily="49" charset="-122"/>
              </a:rPr>
              <a:t>i</a:t>
            </a:r>
            <a:r>
              <a:rPr lang="en-US" altLang="zh-CN" sz="1800" dirty="0" smtClean="0">
                <a:latin typeface="Times New Roman" panose="02020603050405020304" charset="0"/>
                <a:ea typeface="楷体_GB2312" pitchFamily="49" charset="-122"/>
              </a:rPr>
              <a:t>] = </a:t>
            </a:r>
            <a:r>
              <a:rPr lang="en-US" altLang="zh-CN" sz="1800" dirty="0" err="1" smtClean="0">
                <a:latin typeface="Times New Roman" panose="02020603050405020304" charset="0"/>
                <a:ea typeface="楷体_GB2312" pitchFamily="49" charset="-122"/>
              </a:rPr>
              <a:t>rhs.list</a:t>
            </a:r>
            <a:r>
              <a:rPr lang="en-US" altLang="zh-CN" sz="1800" dirty="0" smtClean="0">
                <a:latin typeface="Times New Roman" panose="02020603050405020304" charset="0"/>
                <a:ea typeface="楷体_GB2312" pitchFamily="49" charset="-122"/>
              </a:rPr>
              <a:t>[</a:t>
            </a:r>
            <a:r>
              <a:rPr lang="en-US" altLang="zh-CN" sz="1800" dirty="0" err="1" smtClean="0">
                <a:latin typeface="Times New Roman" panose="02020603050405020304" charset="0"/>
                <a:ea typeface="楷体_GB2312" pitchFamily="49" charset="-122"/>
              </a:rPr>
              <a:t>i</a:t>
            </a:r>
            <a:r>
              <a:rPr lang="en-US" altLang="zh-CN" sz="1800" dirty="0" smtClean="0">
                <a:latin typeface="Times New Roman" panose="02020603050405020304" charset="0"/>
                <a:ea typeface="楷体_GB2312" pitchFamily="49" charset="-122"/>
              </a:rPr>
              <a:t>];</a:t>
            </a:r>
            <a:endParaRPr lang="en-US" altLang="zh-CN" sz="1800" dirty="0" smtClean="0">
              <a:latin typeface="Times New Roman" panose="02020603050405020304" charset="0"/>
              <a:ea typeface="楷体_GB2312" pitchFamily="49" charset="-122"/>
            </a:endParaRPr>
          </a:p>
          <a:p>
            <a:pPr marL="0" indent="0">
              <a:lnSpc>
                <a:spcPct val="150000"/>
              </a:lnSpc>
              <a:spcBef>
                <a:spcPct val="0"/>
              </a:spcBef>
              <a:buFont typeface="Wingdings" panose="05000000000000000000" pitchFamily="2" charset="2"/>
              <a:buNone/>
              <a:tabLst>
                <a:tab pos="273050" algn="l"/>
                <a:tab pos="534670" algn="l"/>
                <a:tab pos="807720" algn="l"/>
              </a:tabLst>
            </a:pPr>
            <a:r>
              <a:rPr lang="en-US" altLang="zh-CN" sz="1800" dirty="0" smtClean="0">
                <a:latin typeface="Times New Roman" panose="02020603050405020304" charset="0"/>
                <a:ea typeface="楷体_GB2312" pitchFamily="49" charset="-122"/>
              </a:rPr>
              <a:t>	}</a:t>
            </a:r>
            <a:endParaRPr lang="en-US" altLang="zh-CN" sz="1800" dirty="0" smtClean="0">
              <a:latin typeface="Times New Roman" panose="02020603050405020304" charset="0"/>
              <a:ea typeface="楷体_GB2312" pitchFamily="49" charset="-122"/>
            </a:endParaRPr>
          </a:p>
          <a:p>
            <a:pPr marL="0" indent="0">
              <a:lnSpc>
                <a:spcPct val="150000"/>
              </a:lnSpc>
              <a:spcBef>
                <a:spcPct val="0"/>
              </a:spcBef>
              <a:buFont typeface="Wingdings" panose="05000000000000000000" pitchFamily="2" charset="2"/>
              <a:buNone/>
              <a:tabLst>
                <a:tab pos="273050" algn="l"/>
                <a:tab pos="534670" algn="l"/>
                <a:tab pos="807720" algn="l"/>
              </a:tabLst>
            </a:pPr>
            <a:r>
              <a:rPr lang="en-US" altLang="zh-CN" sz="1800" dirty="0" smtClean="0">
                <a:latin typeface="Times New Roman" panose="02020603050405020304" charset="0"/>
                <a:ea typeface="楷体_GB2312" pitchFamily="49" charset="-122"/>
              </a:rPr>
              <a:t>	return *this;	//</a:t>
            </a:r>
            <a:r>
              <a:rPr lang="zh-CN" altLang="en-US" sz="1800" dirty="0" smtClean="0">
                <a:latin typeface="Times New Roman" panose="02020603050405020304" charset="0"/>
                <a:ea typeface="楷体_GB2312" pitchFamily="49" charset="-122"/>
              </a:rPr>
              <a:t>返回当前对象的引用</a:t>
            </a:r>
            <a:endParaRPr lang="zh-CN" altLang="en-US" sz="1800" dirty="0" smtClean="0">
              <a:latin typeface="Times New Roman" panose="02020603050405020304" charset="0"/>
              <a:ea typeface="楷体_GB2312" pitchFamily="49" charset="-122"/>
            </a:endParaRPr>
          </a:p>
          <a:p>
            <a:pPr marL="0" indent="0">
              <a:lnSpc>
                <a:spcPct val="150000"/>
              </a:lnSpc>
              <a:spcBef>
                <a:spcPct val="0"/>
              </a:spcBef>
              <a:buFont typeface="Wingdings" panose="05000000000000000000" pitchFamily="2" charset="2"/>
              <a:buNone/>
              <a:tabLst>
                <a:tab pos="273050" algn="l"/>
                <a:tab pos="534670" algn="l"/>
                <a:tab pos="807720" algn="l"/>
              </a:tabLst>
            </a:pPr>
            <a:r>
              <a:rPr lang="en-US" altLang="zh-CN" sz="1800" dirty="0" smtClean="0">
                <a:latin typeface="Times New Roman" panose="02020603050405020304" charset="0"/>
                <a:ea typeface="楷体_GB2312" pitchFamily="49" charset="-122"/>
              </a:rPr>
              <a:t>}</a:t>
            </a:r>
            <a:endParaRPr lang="en-US" altLang="zh-CN" sz="1800" dirty="0">
              <a:latin typeface="Times New Roman" panose="02020603050405020304" charset="0"/>
              <a:ea typeface="楷体_GB2312" pitchFamily="49" charset="-122"/>
            </a:endParaRPr>
          </a:p>
        </p:txBody>
      </p:sp>
    </p:spTree>
  </p:cSld>
  <p:clrMapOvr>
    <a:masterClrMapping/>
  </p:clrMapOvr>
  <p:transition spd="slow" advClick="0" advTm="0">
    <p:cove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051"/>
          <p:cNvSpPr txBox="1">
            <a:spLocks noChangeArrowheads="1"/>
          </p:cNvSpPr>
          <p:nvPr/>
        </p:nvSpPr>
        <p:spPr>
          <a:xfrm>
            <a:off x="684000" y="699750"/>
            <a:ext cx="7239000" cy="3911600"/>
          </a:xfrm>
          <a:prstGeom prst="rect">
            <a:avLst/>
          </a:prstGeom>
        </p:spPr>
        <p:txBody>
          <a:bodyPr vert="horz" lIns="92075" tIns="46038" rIns="92075" bIns="46038"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nSpc>
                <a:spcPct val="150000"/>
              </a:lnSpc>
              <a:spcBef>
                <a:spcPts val="0"/>
              </a:spcBef>
              <a:buFont typeface="Wingdings" panose="05000000000000000000" pitchFamily="2" charset="2"/>
              <a:buNone/>
            </a:pPr>
            <a:r>
              <a:rPr lang="en-US" altLang="zh-CN" sz="1800" dirty="0" smtClean="0">
                <a:latin typeface="Times New Roman" panose="02020603050405020304" charset="0"/>
                <a:ea typeface="楷体_GB2312" pitchFamily="49" charset="-122"/>
              </a:rPr>
              <a:t>template &lt;class T&gt;</a:t>
            </a:r>
            <a:endParaRPr lang="en-US" altLang="zh-CN" sz="1800" dirty="0" smtClean="0">
              <a:latin typeface="Times New Roman" panose="02020603050405020304" charset="0"/>
              <a:ea typeface="楷体_GB2312" pitchFamily="49" charset="-122"/>
            </a:endParaRPr>
          </a:p>
          <a:p>
            <a:pPr marL="0">
              <a:lnSpc>
                <a:spcPct val="150000"/>
              </a:lnSpc>
              <a:spcBef>
                <a:spcPts val="0"/>
              </a:spcBef>
              <a:buFont typeface="Wingdings" panose="05000000000000000000" pitchFamily="2" charset="2"/>
              <a:buNone/>
            </a:pPr>
            <a:r>
              <a:rPr lang="en-US" altLang="zh-CN" sz="1800" dirty="0" smtClean="0">
                <a:latin typeface="Times New Roman" panose="02020603050405020304" charset="0"/>
                <a:ea typeface="楷体_GB2312" pitchFamily="49" charset="-122"/>
              </a:rPr>
              <a:t>T &amp;Array&lt;T&gt;::operator[] (</a:t>
            </a:r>
            <a:r>
              <a:rPr lang="en-US" altLang="zh-CN" sz="1800" dirty="0" err="1" smtClean="0">
                <a:latin typeface="Times New Roman" panose="02020603050405020304" charset="0"/>
                <a:ea typeface="楷体_GB2312" pitchFamily="49" charset="-122"/>
              </a:rPr>
              <a:t>int</a:t>
            </a:r>
            <a:r>
              <a:rPr lang="en-US" altLang="zh-CN" sz="1800" dirty="0" smtClean="0">
                <a:latin typeface="Times New Roman" panose="02020603050405020304" charset="0"/>
                <a:ea typeface="楷体_GB2312" pitchFamily="49" charset="-122"/>
              </a:rPr>
              <a:t> n) {</a:t>
            </a:r>
            <a:endParaRPr lang="en-US" altLang="zh-CN" sz="1800" dirty="0" smtClean="0">
              <a:latin typeface="Times New Roman" panose="02020603050405020304" charset="0"/>
              <a:ea typeface="楷体_GB2312" pitchFamily="49" charset="-122"/>
            </a:endParaRPr>
          </a:p>
          <a:p>
            <a:pPr marL="0">
              <a:lnSpc>
                <a:spcPct val="150000"/>
              </a:lnSpc>
              <a:spcBef>
                <a:spcPts val="0"/>
              </a:spcBef>
              <a:buFont typeface="Wingdings" panose="05000000000000000000" pitchFamily="2" charset="2"/>
              <a:buNone/>
            </a:pPr>
            <a:r>
              <a:rPr lang="en-US" altLang="zh-CN" sz="1800" dirty="0" smtClean="0">
                <a:latin typeface="Times New Roman" panose="02020603050405020304" charset="0"/>
                <a:ea typeface="楷体_GB2312" pitchFamily="49" charset="-122"/>
              </a:rPr>
              <a:t>	</a:t>
            </a:r>
            <a:r>
              <a:rPr lang="en-US" altLang="zh-CN" sz="1800" dirty="0" smtClean="0">
                <a:highlight>
                  <a:srgbClr val="FFFF00"/>
                </a:highlight>
                <a:latin typeface="Times New Roman" panose="02020603050405020304" charset="0"/>
                <a:ea typeface="楷体_GB2312" pitchFamily="49" charset="-122"/>
              </a:rPr>
              <a:t>assert(n &gt;= 0 &amp;&amp; n &lt; size)</a:t>
            </a:r>
            <a:r>
              <a:rPr lang="en-US" altLang="zh-CN" sz="1800" dirty="0" smtClean="0">
                <a:latin typeface="Times New Roman" panose="02020603050405020304" charset="0"/>
                <a:ea typeface="楷体_GB2312" pitchFamily="49" charset="-122"/>
              </a:rPr>
              <a:t>;//</a:t>
            </a:r>
            <a:r>
              <a:rPr lang="zh-CN" altLang="en-US" sz="1800" dirty="0" smtClean="0">
                <a:latin typeface="Times New Roman" panose="02020603050405020304" charset="0"/>
                <a:ea typeface="楷体_GB2312" pitchFamily="49" charset="-122"/>
              </a:rPr>
              <a:t>越界检查</a:t>
            </a:r>
            <a:endParaRPr lang="zh-CN" altLang="en-US" sz="1800" dirty="0" smtClean="0">
              <a:latin typeface="Times New Roman" panose="02020603050405020304" charset="0"/>
              <a:ea typeface="楷体_GB2312" pitchFamily="49" charset="-122"/>
            </a:endParaRPr>
          </a:p>
          <a:p>
            <a:pPr marL="0">
              <a:lnSpc>
                <a:spcPct val="150000"/>
              </a:lnSpc>
              <a:spcBef>
                <a:spcPts val="0"/>
              </a:spcBef>
              <a:buFont typeface="Wingdings" panose="05000000000000000000" pitchFamily="2" charset="2"/>
              <a:buNone/>
            </a:pPr>
            <a:r>
              <a:rPr lang="zh-CN" altLang="en-US" sz="1800" dirty="0" smtClean="0">
                <a:latin typeface="Times New Roman" panose="02020603050405020304" charset="0"/>
                <a:ea typeface="楷体_GB2312" pitchFamily="49" charset="-122"/>
              </a:rPr>
              <a:t>	</a:t>
            </a:r>
            <a:r>
              <a:rPr lang="en-US" altLang="zh-CN" sz="1800" dirty="0" smtClean="0">
                <a:latin typeface="Times New Roman" panose="02020603050405020304" charset="0"/>
                <a:ea typeface="楷体_GB2312" pitchFamily="49" charset="-122"/>
              </a:rPr>
              <a:t>return list[n];	 //</a:t>
            </a:r>
            <a:r>
              <a:rPr lang="zh-CN" altLang="en-US" sz="1800" dirty="0" smtClean="0">
                <a:latin typeface="Times New Roman" panose="02020603050405020304" charset="0"/>
                <a:ea typeface="楷体_GB2312" pitchFamily="49" charset="-122"/>
              </a:rPr>
              <a:t>返回下标为</a:t>
            </a:r>
            <a:r>
              <a:rPr lang="en-US" altLang="zh-CN" sz="1800" dirty="0" smtClean="0">
                <a:latin typeface="Times New Roman" panose="02020603050405020304" charset="0"/>
                <a:ea typeface="楷体_GB2312" pitchFamily="49" charset="-122"/>
              </a:rPr>
              <a:t>n</a:t>
            </a:r>
            <a:r>
              <a:rPr lang="zh-CN" altLang="en-US" sz="1800" dirty="0" smtClean="0">
                <a:latin typeface="Times New Roman" panose="02020603050405020304" charset="0"/>
                <a:ea typeface="楷体_GB2312" pitchFamily="49" charset="-122"/>
              </a:rPr>
              <a:t>的数组元素</a:t>
            </a:r>
            <a:endParaRPr lang="zh-CN" altLang="en-US" sz="1800" dirty="0" smtClean="0">
              <a:latin typeface="Times New Roman" panose="02020603050405020304" charset="0"/>
              <a:ea typeface="楷体_GB2312" pitchFamily="49" charset="-122"/>
            </a:endParaRPr>
          </a:p>
          <a:p>
            <a:pPr marL="0">
              <a:lnSpc>
                <a:spcPct val="150000"/>
              </a:lnSpc>
              <a:spcBef>
                <a:spcPts val="0"/>
              </a:spcBef>
              <a:buFont typeface="Wingdings" panose="05000000000000000000" pitchFamily="2" charset="2"/>
              <a:buNone/>
            </a:pPr>
            <a:r>
              <a:rPr lang="en-US" altLang="zh-CN" sz="1800" dirty="0" smtClean="0">
                <a:latin typeface="Times New Roman" panose="02020603050405020304" charset="0"/>
                <a:ea typeface="楷体_GB2312" pitchFamily="49" charset="-122"/>
              </a:rPr>
              <a:t>}</a:t>
            </a:r>
            <a:endParaRPr lang="en-US" altLang="zh-CN" sz="1800" dirty="0" smtClean="0">
              <a:latin typeface="Times New Roman" panose="02020603050405020304" charset="0"/>
              <a:ea typeface="楷体_GB2312" pitchFamily="49" charset="-122"/>
            </a:endParaRPr>
          </a:p>
          <a:p>
            <a:pPr marL="0">
              <a:lnSpc>
                <a:spcPct val="150000"/>
              </a:lnSpc>
              <a:spcBef>
                <a:spcPts val="0"/>
              </a:spcBef>
              <a:buFont typeface="Wingdings" panose="05000000000000000000" pitchFamily="2" charset="2"/>
              <a:buNone/>
            </a:pPr>
            <a:r>
              <a:rPr lang="en-US" altLang="zh-CN" sz="1800" dirty="0" smtClean="0">
                <a:latin typeface="Times New Roman" panose="02020603050405020304" charset="0"/>
                <a:ea typeface="楷体_GB2312" pitchFamily="49" charset="-122"/>
              </a:rPr>
              <a:t>template &lt;class T&gt;</a:t>
            </a:r>
            <a:endParaRPr lang="en-US" altLang="zh-CN" sz="1800" dirty="0" smtClean="0">
              <a:latin typeface="Times New Roman" panose="02020603050405020304" charset="0"/>
              <a:ea typeface="楷体_GB2312" pitchFamily="49" charset="-122"/>
            </a:endParaRPr>
          </a:p>
          <a:p>
            <a:pPr marL="0">
              <a:lnSpc>
                <a:spcPct val="150000"/>
              </a:lnSpc>
              <a:spcBef>
                <a:spcPts val="0"/>
              </a:spcBef>
              <a:buFont typeface="Wingdings" panose="05000000000000000000" pitchFamily="2" charset="2"/>
              <a:buNone/>
            </a:pPr>
            <a:r>
              <a:rPr lang="en-US" altLang="zh-CN" sz="1800" dirty="0" err="1" smtClean="0">
                <a:latin typeface="Times New Roman" panose="02020603050405020304" charset="0"/>
                <a:ea typeface="楷体_GB2312" pitchFamily="49" charset="-122"/>
              </a:rPr>
              <a:t>const</a:t>
            </a:r>
            <a:r>
              <a:rPr lang="en-US" altLang="zh-CN" sz="1800" dirty="0" smtClean="0">
                <a:latin typeface="Times New Roman" panose="02020603050405020304" charset="0"/>
                <a:ea typeface="楷体_GB2312" pitchFamily="49" charset="-122"/>
              </a:rPr>
              <a:t> T &amp;Array&lt;T&gt;::operator[] (</a:t>
            </a:r>
            <a:r>
              <a:rPr lang="en-US" altLang="zh-CN" sz="1800" dirty="0" err="1" smtClean="0">
                <a:latin typeface="Times New Roman" panose="02020603050405020304" charset="0"/>
                <a:ea typeface="楷体_GB2312" pitchFamily="49" charset="-122"/>
              </a:rPr>
              <a:t>int</a:t>
            </a:r>
            <a:r>
              <a:rPr lang="en-US" altLang="zh-CN" sz="1800" dirty="0" smtClean="0">
                <a:latin typeface="Times New Roman" panose="02020603050405020304" charset="0"/>
                <a:ea typeface="楷体_GB2312" pitchFamily="49" charset="-122"/>
              </a:rPr>
              <a:t> n) </a:t>
            </a:r>
            <a:r>
              <a:rPr lang="en-US" altLang="zh-CN" sz="1800" dirty="0" err="1" smtClean="0">
                <a:latin typeface="Times New Roman" panose="02020603050405020304" charset="0"/>
                <a:ea typeface="楷体_GB2312" pitchFamily="49" charset="-122"/>
              </a:rPr>
              <a:t>const</a:t>
            </a:r>
            <a:r>
              <a:rPr lang="en-US" altLang="zh-CN" sz="1800" dirty="0" smtClean="0">
                <a:latin typeface="Times New Roman" panose="02020603050405020304" charset="0"/>
                <a:ea typeface="楷体_GB2312" pitchFamily="49" charset="-122"/>
              </a:rPr>
              <a:t> {</a:t>
            </a:r>
            <a:endParaRPr lang="en-US" altLang="zh-CN" sz="1800" dirty="0" smtClean="0">
              <a:latin typeface="Times New Roman" panose="02020603050405020304" charset="0"/>
              <a:ea typeface="楷体_GB2312" pitchFamily="49" charset="-122"/>
            </a:endParaRPr>
          </a:p>
          <a:p>
            <a:pPr marL="0">
              <a:lnSpc>
                <a:spcPct val="150000"/>
              </a:lnSpc>
              <a:spcBef>
                <a:spcPts val="0"/>
              </a:spcBef>
              <a:buFont typeface="Wingdings" panose="05000000000000000000" pitchFamily="2" charset="2"/>
              <a:buNone/>
            </a:pPr>
            <a:r>
              <a:rPr lang="en-US" altLang="zh-CN" sz="1800" dirty="0" smtClean="0">
                <a:latin typeface="Times New Roman" panose="02020603050405020304" charset="0"/>
                <a:ea typeface="楷体_GB2312" pitchFamily="49" charset="-122"/>
              </a:rPr>
              <a:t>	assert(n &gt;= 0 &amp;&amp; n &lt; size); //</a:t>
            </a:r>
            <a:r>
              <a:rPr lang="zh-CN" altLang="en-US" sz="1800" dirty="0" smtClean="0">
                <a:latin typeface="Times New Roman" panose="02020603050405020304" charset="0"/>
                <a:ea typeface="楷体_GB2312" pitchFamily="49" charset="-122"/>
              </a:rPr>
              <a:t>越界检查</a:t>
            </a:r>
            <a:endParaRPr lang="zh-CN" altLang="en-US" sz="1800" dirty="0" smtClean="0">
              <a:latin typeface="Times New Roman" panose="02020603050405020304" charset="0"/>
              <a:ea typeface="楷体_GB2312" pitchFamily="49" charset="-122"/>
            </a:endParaRPr>
          </a:p>
          <a:p>
            <a:pPr marL="0">
              <a:lnSpc>
                <a:spcPct val="150000"/>
              </a:lnSpc>
              <a:spcBef>
                <a:spcPts val="0"/>
              </a:spcBef>
              <a:buFont typeface="Wingdings" panose="05000000000000000000" pitchFamily="2" charset="2"/>
              <a:buNone/>
            </a:pPr>
            <a:r>
              <a:rPr lang="zh-CN" altLang="en-US" sz="1800" dirty="0" smtClean="0">
                <a:latin typeface="Times New Roman" panose="02020603050405020304" charset="0"/>
                <a:ea typeface="楷体_GB2312" pitchFamily="49" charset="-122"/>
              </a:rPr>
              <a:t>	</a:t>
            </a:r>
            <a:r>
              <a:rPr lang="en-US" altLang="zh-CN" sz="1800" dirty="0" smtClean="0">
                <a:latin typeface="Times New Roman" panose="02020603050405020304" charset="0"/>
                <a:ea typeface="楷体_GB2312" pitchFamily="49" charset="-122"/>
              </a:rPr>
              <a:t>return list[n];	 //</a:t>
            </a:r>
            <a:r>
              <a:rPr lang="zh-CN" altLang="en-US" sz="1800" dirty="0" smtClean="0">
                <a:latin typeface="Times New Roman" panose="02020603050405020304" charset="0"/>
                <a:ea typeface="楷体_GB2312" pitchFamily="49" charset="-122"/>
              </a:rPr>
              <a:t>返回下标为</a:t>
            </a:r>
            <a:r>
              <a:rPr lang="en-US" altLang="zh-CN" sz="1800" dirty="0" smtClean="0">
                <a:latin typeface="Times New Roman" panose="02020603050405020304" charset="0"/>
                <a:ea typeface="楷体_GB2312" pitchFamily="49" charset="-122"/>
              </a:rPr>
              <a:t>n</a:t>
            </a:r>
            <a:r>
              <a:rPr lang="zh-CN" altLang="en-US" sz="1800" dirty="0" smtClean="0">
                <a:latin typeface="Times New Roman" panose="02020603050405020304" charset="0"/>
                <a:ea typeface="楷体_GB2312" pitchFamily="49" charset="-122"/>
              </a:rPr>
              <a:t>的数组元素</a:t>
            </a:r>
            <a:endParaRPr lang="zh-CN" altLang="en-US" sz="1800" dirty="0" smtClean="0">
              <a:latin typeface="Times New Roman" panose="02020603050405020304" charset="0"/>
              <a:ea typeface="楷体_GB2312" pitchFamily="49" charset="-122"/>
            </a:endParaRPr>
          </a:p>
          <a:p>
            <a:pPr marL="0">
              <a:lnSpc>
                <a:spcPct val="150000"/>
              </a:lnSpc>
              <a:spcBef>
                <a:spcPts val="0"/>
              </a:spcBef>
              <a:buFont typeface="Wingdings" panose="05000000000000000000" pitchFamily="2" charset="2"/>
              <a:buNone/>
            </a:pPr>
            <a:r>
              <a:rPr lang="en-US" altLang="zh-CN" sz="1800" dirty="0" smtClean="0">
                <a:latin typeface="Times New Roman" panose="02020603050405020304" charset="0"/>
                <a:ea typeface="楷体_GB2312" pitchFamily="49" charset="-122"/>
              </a:rPr>
              <a:t>}</a:t>
            </a:r>
            <a:endParaRPr lang="en-US" altLang="zh-CN" sz="1800" dirty="0">
              <a:latin typeface="Times New Roman" panose="02020603050405020304" charset="0"/>
              <a:ea typeface="楷体_GB2312" pitchFamily="49" charset="-122"/>
            </a:endParaRPr>
          </a:p>
        </p:txBody>
      </p:sp>
    </p:spTree>
  </p:cSld>
  <p:clrMapOvr>
    <a:masterClrMapping/>
  </p:clrMapOvr>
  <p:transition spd="slow" advClick="0" advTm="0">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01</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004718"/>
            <a:ext cx="4970590" cy="622300"/>
          </a:xfrm>
          <a:prstGeom prst="rect">
            <a:avLst/>
          </a:prstGeom>
          <a:noFill/>
        </p:spPr>
        <p:txBody>
          <a:bodyPr wrap="square" lIns="68584" tIns="34291" rIns="68584" bIns="34291" rtlCol="0">
            <a:spAutoFit/>
          </a:bodyPr>
          <a:lstStyle/>
          <a:p>
            <a:pPr algn="ctr"/>
            <a:r>
              <a:rPr lang="zh-CN" sz="3600" b="1" dirty="0">
                <a:solidFill>
                  <a:schemeClr val="tx1">
                    <a:lumMod val="75000"/>
                    <a:lumOff val="25000"/>
                  </a:schemeClr>
                </a:solidFill>
                <a:latin typeface="微软雅黑" panose="020B0503020204020204" pitchFamily="34" charset="-122"/>
                <a:ea typeface="微软雅黑" panose="020B0503020204020204" pitchFamily="34" charset="-122"/>
              </a:rPr>
              <a:t>模板的概念</a:t>
            </a:r>
            <a:endParaRPr 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051"/>
          <p:cNvSpPr txBox="1">
            <a:spLocks noChangeArrowheads="1"/>
          </p:cNvSpPr>
          <p:nvPr/>
        </p:nvSpPr>
        <p:spPr>
          <a:xfrm>
            <a:off x="756000" y="699750"/>
            <a:ext cx="8001000" cy="2592000"/>
          </a:xfrm>
          <a:prstGeom prst="rect">
            <a:avLst/>
          </a:prstGeom>
        </p:spPr>
        <p:txBody>
          <a:bodyPr vert="horz" lIns="92075" tIns="46038" rIns="92075" bIns="46038"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buFont typeface="Wingdings" panose="05000000000000000000" pitchFamily="2" charset="2"/>
              <a:buNone/>
            </a:pPr>
            <a:r>
              <a:rPr lang="en-US" altLang="zh-CN" sz="1800" dirty="0" smtClean="0">
                <a:latin typeface="Times New Roman" panose="02020603050405020304" charset="0"/>
                <a:ea typeface="楷体_GB2312" pitchFamily="49" charset="-122"/>
              </a:rPr>
              <a:t>template &lt;class T&gt;</a:t>
            </a:r>
            <a:endParaRPr lang="en-US" altLang="zh-CN" sz="1800" dirty="0" smtClean="0">
              <a:latin typeface="Times New Roman" panose="02020603050405020304" charset="0"/>
              <a:ea typeface="楷体_GB2312" pitchFamily="49" charset="-122"/>
            </a:endParaRPr>
          </a:p>
          <a:p>
            <a:pPr>
              <a:lnSpc>
                <a:spcPct val="80000"/>
              </a:lnSpc>
              <a:buFont typeface="Wingdings" panose="05000000000000000000" pitchFamily="2" charset="2"/>
              <a:buNone/>
            </a:pPr>
            <a:r>
              <a:rPr lang="en-US" altLang="zh-CN" sz="1800" dirty="0" smtClean="0">
                <a:latin typeface="Times New Roman" panose="02020603050405020304" charset="0"/>
                <a:ea typeface="楷体_GB2312" pitchFamily="49" charset="-122"/>
              </a:rPr>
              <a:t>Array&lt;T&gt;::operator T * () {</a:t>
            </a:r>
            <a:endParaRPr lang="en-US" altLang="zh-CN" sz="1800" dirty="0" smtClean="0">
              <a:latin typeface="Times New Roman" panose="02020603050405020304" charset="0"/>
              <a:ea typeface="楷体_GB2312" pitchFamily="49" charset="-122"/>
            </a:endParaRPr>
          </a:p>
          <a:p>
            <a:pPr>
              <a:lnSpc>
                <a:spcPct val="80000"/>
              </a:lnSpc>
              <a:buFont typeface="Wingdings" panose="05000000000000000000" pitchFamily="2" charset="2"/>
              <a:buNone/>
            </a:pPr>
            <a:r>
              <a:rPr lang="en-US" altLang="zh-CN" sz="1800" dirty="0" smtClean="0">
                <a:latin typeface="Times New Roman" panose="02020603050405020304" charset="0"/>
                <a:ea typeface="楷体_GB2312" pitchFamily="49" charset="-122"/>
              </a:rPr>
              <a:t>	return list;	//</a:t>
            </a:r>
            <a:r>
              <a:rPr lang="zh-CN" altLang="en-US" sz="1800" dirty="0" smtClean="0">
                <a:latin typeface="Times New Roman" panose="02020603050405020304" charset="0"/>
                <a:ea typeface="楷体_GB2312" pitchFamily="49" charset="-122"/>
              </a:rPr>
              <a:t>返回私有数组的首地址</a:t>
            </a:r>
            <a:endParaRPr lang="zh-CN" altLang="en-US" sz="1800" dirty="0" smtClean="0">
              <a:latin typeface="Times New Roman" panose="02020603050405020304" charset="0"/>
              <a:ea typeface="楷体_GB2312" pitchFamily="49" charset="-122"/>
            </a:endParaRPr>
          </a:p>
          <a:p>
            <a:pPr>
              <a:lnSpc>
                <a:spcPct val="80000"/>
              </a:lnSpc>
              <a:buFont typeface="Wingdings" panose="05000000000000000000" pitchFamily="2" charset="2"/>
              <a:buNone/>
            </a:pPr>
            <a:r>
              <a:rPr lang="en-US" altLang="zh-CN" sz="1800" dirty="0" smtClean="0">
                <a:latin typeface="Times New Roman" panose="02020603050405020304" charset="0"/>
                <a:ea typeface="楷体_GB2312" pitchFamily="49" charset="-122"/>
              </a:rPr>
              <a:t>}</a:t>
            </a:r>
            <a:endParaRPr lang="en-US" altLang="zh-CN" sz="1800" dirty="0" smtClean="0">
              <a:latin typeface="Times New Roman" panose="02020603050405020304" charset="0"/>
              <a:ea typeface="楷体_GB2312" pitchFamily="49" charset="-122"/>
            </a:endParaRPr>
          </a:p>
          <a:p>
            <a:pPr>
              <a:lnSpc>
                <a:spcPct val="80000"/>
              </a:lnSpc>
              <a:buFont typeface="Wingdings" panose="05000000000000000000" pitchFamily="2" charset="2"/>
              <a:buNone/>
            </a:pPr>
            <a:endParaRPr lang="en-US" altLang="zh-CN" sz="1800" dirty="0" smtClean="0">
              <a:latin typeface="Times New Roman" panose="02020603050405020304" charset="0"/>
              <a:ea typeface="楷体_GB2312" pitchFamily="49" charset="-122"/>
            </a:endParaRPr>
          </a:p>
          <a:p>
            <a:pPr>
              <a:lnSpc>
                <a:spcPct val="80000"/>
              </a:lnSpc>
              <a:buFont typeface="Wingdings" panose="05000000000000000000" pitchFamily="2" charset="2"/>
              <a:buNone/>
            </a:pPr>
            <a:r>
              <a:rPr lang="en-US" altLang="zh-CN" sz="1800" dirty="0" smtClean="0">
                <a:latin typeface="Times New Roman" panose="02020603050405020304" charset="0"/>
                <a:ea typeface="楷体_GB2312" pitchFamily="49" charset="-122"/>
              </a:rPr>
              <a:t>template &lt;class T&gt;</a:t>
            </a:r>
            <a:endParaRPr lang="en-US" altLang="zh-CN" sz="1800" dirty="0" smtClean="0">
              <a:latin typeface="Times New Roman" panose="02020603050405020304" charset="0"/>
              <a:ea typeface="楷体_GB2312" pitchFamily="49" charset="-122"/>
            </a:endParaRPr>
          </a:p>
          <a:p>
            <a:pPr>
              <a:lnSpc>
                <a:spcPct val="80000"/>
              </a:lnSpc>
              <a:buFont typeface="Wingdings" panose="05000000000000000000" pitchFamily="2" charset="2"/>
              <a:buNone/>
            </a:pPr>
            <a:r>
              <a:rPr lang="en-US" altLang="zh-CN" sz="1800" dirty="0" smtClean="0">
                <a:latin typeface="Times New Roman" panose="02020603050405020304" charset="0"/>
                <a:ea typeface="楷体_GB2312" pitchFamily="49" charset="-122"/>
              </a:rPr>
              <a:t>Array&lt;T&gt;::operator </a:t>
            </a:r>
            <a:r>
              <a:rPr lang="en-US" altLang="zh-CN" sz="1800" dirty="0" err="1" smtClean="0">
                <a:latin typeface="Times New Roman" panose="02020603050405020304" charset="0"/>
                <a:ea typeface="楷体_GB2312" pitchFamily="49" charset="-122"/>
              </a:rPr>
              <a:t>const</a:t>
            </a:r>
            <a:r>
              <a:rPr lang="en-US" altLang="zh-CN" sz="1800" dirty="0" smtClean="0">
                <a:latin typeface="Times New Roman" panose="02020603050405020304" charset="0"/>
                <a:ea typeface="楷体_GB2312" pitchFamily="49" charset="-122"/>
              </a:rPr>
              <a:t> T * () </a:t>
            </a:r>
            <a:r>
              <a:rPr lang="en-US" altLang="zh-CN" sz="1800" dirty="0" err="1" smtClean="0">
                <a:latin typeface="Times New Roman" panose="02020603050405020304" charset="0"/>
                <a:ea typeface="楷体_GB2312" pitchFamily="49" charset="-122"/>
              </a:rPr>
              <a:t>const</a:t>
            </a:r>
            <a:r>
              <a:rPr lang="en-US" altLang="zh-CN" sz="1800" dirty="0" smtClean="0">
                <a:latin typeface="Times New Roman" panose="02020603050405020304" charset="0"/>
                <a:ea typeface="楷体_GB2312" pitchFamily="49" charset="-122"/>
              </a:rPr>
              <a:t> {</a:t>
            </a:r>
            <a:endParaRPr lang="en-US" altLang="zh-CN" sz="1800" dirty="0" smtClean="0">
              <a:latin typeface="Times New Roman" panose="02020603050405020304" charset="0"/>
              <a:ea typeface="楷体_GB2312" pitchFamily="49" charset="-122"/>
            </a:endParaRPr>
          </a:p>
          <a:p>
            <a:pPr>
              <a:lnSpc>
                <a:spcPct val="80000"/>
              </a:lnSpc>
              <a:buFont typeface="Wingdings" panose="05000000000000000000" pitchFamily="2" charset="2"/>
              <a:buNone/>
            </a:pPr>
            <a:r>
              <a:rPr lang="en-US" altLang="zh-CN" sz="1800" dirty="0" smtClean="0">
                <a:latin typeface="Times New Roman" panose="02020603050405020304" charset="0"/>
                <a:ea typeface="楷体_GB2312" pitchFamily="49" charset="-122"/>
              </a:rPr>
              <a:t>	return list;	//</a:t>
            </a:r>
            <a:r>
              <a:rPr lang="zh-CN" altLang="en-US" sz="1800" dirty="0" smtClean="0">
                <a:latin typeface="Times New Roman" panose="02020603050405020304" charset="0"/>
                <a:ea typeface="楷体_GB2312" pitchFamily="49" charset="-122"/>
              </a:rPr>
              <a:t>返回私有数组的首地址</a:t>
            </a:r>
            <a:endParaRPr lang="zh-CN" altLang="en-US" sz="1800" dirty="0" smtClean="0">
              <a:latin typeface="Times New Roman" panose="02020603050405020304" charset="0"/>
              <a:ea typeface="楷体_GB2312" pitchFamily="49" charset="-122"/>
            </a:endParaRPr>
          </a:p>
          <a:p>
            <a:pPr>
              <a:lnSpc>
                <a:spcPct val="80000"/>
              </a:lnSpc>
              <a:buFont typeface="Wingdings" panose="05000000000000000000" pitchFamily="2" charset="2"/>
              <a:buNone/>
            </a:pPr>
            <a:r>
              <a:rPr lang="en-US" altLang="zh-CN" sz="1800" dirty="0" smtClean="0">
                <a:latin typeface="Times New Roman" panose="02020603050405020304" charset="0"/>
                <a:ea typeface="楷体_GB2312" pitchFamily="49" charset="-122"/>
              </a:rPr>
              <a:t>}</a:t>
            </a:r>
            <a:endParaRPr lang="en-US" altLang="zh-CN" sz="1800" dirty="0">
              <a:latin typeface="Times New Roman" panose="02020603050405020304" charset="0"/>
              <a:ea typeface="楷体_GB2312" pitchFamily="49" charset="-122"/>
            </a:endParaRPr>
          </a:p>
        </p:txBody>
      </p:sp>
    </p:spTree>
  </p:cSld>
  <p:clrMapOvr>
    <a:masterClrMapping/>
  </p:clrMapOvr>
  <p:transition spd="slow" advClick="0" advTm="0">
    <p:cove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40000" y="627750"/>
            <a:ext cx="3776662" cy="4332287"/>
          </a:xfrm>
          <a:prstGeom prst="rect">
            <a:avLst/>
          </a:prstGeom>
        </p:spPr>
        <p:txBody>
          <a:bodyPr vert="horz" lIns="92075" tIns="46038" rIns="92075" bIns="46038"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Font typeface="Wingdings" panose="05000000000000000000" pitchFamily="2" charset="2"/>
              <a:buNone/>
            </a:pPr>
            <a:r>
              <a:rPr lang="en-US" altLang="zh-CN" sz="2200" b="1" smtClean="0">
                <a:latin typeface="Times New Roman" panose="02020603050405020304" charset="0"/>
              </a:rPr>
              <a:t>#include &lt;iostream&gt;</a:t>
            </a:r>
            <a:endParaRPr lang="en-US" altLang="zh-CN" sz="2200" b="1" smtClean="0">
              <a:latin typeface="Times New Roman" panose="02020603050405020304" charset="0"/>
            </a:endParaRPr>
          </a:p>
          <a:p>
            <a:pPr>
              <a:lnSpc>
                <a:spcPct val="90000"/>
              </a:lnSpc>
              <a:buFont typeface="Wingdings" panose="05000000000000000000" pitchFamily="2" charset="2"/>
              <a:buNone/>
            </a:pPr>
            <a:r>
              <a:rPr lang="en-US" altLang="zh-CN" sz="2200" b="1" smtClean="0">
                <a:latin typeface="Times New Roman" panose="02020603050405020304" charset="0"/>
              </a:rPr>
              <a:t>using namespace std;</a:t>
            </a:r>
            <a:endParaRPr lang="en-US" altLang="zh-CN" sz="2200" b="1" smtClean="0">
              <a:latin typeface="Times New Roman" panose="02020603050405020304" charset="0"/>
            </a:endParaRPr>
          </a:p>
          <a:p>
            <a:pPr>
              <a:lnSpc>
                <a:spcPct val="90000"/>
              </a:lnSpc>
              <a:buFont typeface="Wingdings" panose="05000000000000000000" pitchFamily="2" charset="2"/>
              <a:buNone/>
            </a:pPr>
            <a:r>
              <a:rPr lang="en-US" altLang="zh-CN" sz="2200" b="1" smtClean="0">
                <a:latin typeface="Times New Roman" panose="02020603050405020304" charset="0"/>
              </a:rPr>
              <a:t>void read(int *p, int n) {</a:t>
            </a:r>
            <a:endParaRPr lang="en-US" altLang="zh-CN" sz="2200" b="1" smtClean="0">
              <a:latin typeface="Times New Roman" panose="02020603050405020304" charset="0"/>
            </a:endParaRPr>
          </a:p>
          <a:p>
            <a:pPr>
              <a:lnSpc>
                <a:spcPct val="90000"/>
              </a:lnSpc>
              <a:buFont typeface="Wingdings" panose="05000000000000000000" pitchFamily="2" charset="2"/>
              <a:buNone/>
            </a:pPr>
            <a:r>
              <a:rPr lang="en-US" altLang="zh-CN" sz="2200" b="1" smtClean="0">
                <a:latin typeface="Times New Roman" panose="02020603050405020304" charset="0"/>
              </a:rPr>
              <a:t> for (int i = 0; i &lt; n; i++)</a:t>
            </a:r>
            <a:endParaRPr lang="en-US" altLang="zh-CN" sz="2200" b="1" smtClean="0">
              <a:latin typeface="Times New Roman" panose="02020603050405020304" charset="0"/>
            </a:endParaRPr>
          </a:p>
          <a:p>
            <a:pPr>
              <a:lnSpc>
                <a:spcPct val="90000"/>
              </a:lnSpc>
              <a:buFont typeface="Wingdings" panose="05000000000000000000" pitchFamily="2" charset="2"/>
              <a:buNone/>
            </a:pPr>
            <a:r>
              <a:rPr lang="en-US" altLang="zh-CN" sz="2200" b="1" smtClean="0">
                <a:latin typeface="Times New Roman" panose="02020603050405020304" charset="0"/>
              </a:rPr>
              <a:t>    cin &gt;&gt; p[i];</a:t>
            </a:r>
            <a:endParaRPr lang="en-US" altLang="zh-CN" sz="2200" b="1" smtClean="0">
              <a:latin typeface="Times New Roman" panose="02020603050405020304" charset="0"/>
            </a:endParaRPr>
          </a:p>
          <a:p>
            <a:pPr>
              <a:lnSpc>
                <a:spcPct val="90000"/>
              </a:lnSpc>
              <a:buFont typeface="Wingdings" panose="05000000000000000000" pitchFamily="2" charset="2"/>
              <a:buNone/>
            </a:pPr>
            <a:r>
              <a:rPr lang="en-US" altLang="zh-CN" sz="2200" b="1" smtClean="0">
                <a:latin typeface="Times New Roman" panose="02020603050405020304" charset="0"/>
              </a:rPr>
              <a:t>}</a:t>
            </a:r>
            <a:endParaRPr lang="en-US" altLang="zh-CN" sz="2200" b="1" smtClean="0">
              <a:latin typeface="Times New Roman" panose="02020603050405020304" charset="0"/>
            </a:endParaRPr>
          </a:p>
          <a:p>
            <a:pPr>
              <a:lnSpc>
                <a:spcPct val="90000"/>
              </a:lnSpc>
              <a:buFont typeface="Wingdings" panose="05000000000000000000" pitchFamily="2" charset="2"/>
              <a:buNone/>
            </a:pPr>
            <a:r>
              <a:rPr lang="en-US" altLang="zh-CN" sz="2200" b="1" smtClean="0">
                <a:latin typeface="Times New Roman" panose="02020603050405020304" charset="0"/>
              </a:rPr>
              <a:t>int main() {</a:t>
            </a:r>
            <a:endParaRPr lang="en-US" altLang="zh-CN" sz="2200" b="1" smtClean="0">
              <a:latin typeface="Times New Roman" panose="02020603050405020304" charset="0"/>
            </a:endParaRPr>
          </a:p>
          <a:p>
            <a:pPr>
              <a:lnSpc>
                <a:spcPct val="90000"/>
              </a:lnSpc>
              <a:buFont typeface="Wingdings" panose="05000000000000000000" pitchFamily="2" charset="2"/>
              <a:buNone/>
            </a:pPr>
            <a:r>
              <a:rPr lang="en-US" altLang="zh-CN" sz="2200" b="1" smtClean="0">
                <a:latin typeface="Times New Roman" panose="02020603050405020304" charset="0"/>
              </a:rPr>
              <a:t> int a[10];</a:t>
            </a:r>
            <a:endParaRPr lang="en-US" altLang="zh-CN" sz="2200" b="1" smtClean="0">
              <a:latin typeface="Times New Roman" panose="02020603050405020304" charset="0"/>
            </a:endParaRPr>
          </a:p>
          <a:p>
            <a:pPr>
              <a:lnSpc>
                <a:spcPct val="90000"/>
              </a:lnSpc>
              <a:buFont typeface="Wingdings" panose="05000000000000000000" pitchFamily="2" charset="2"/>
              <a:buNone/>
            </a:pPr>
            <a:r>
              <a:rPr lang="en-US" altLang="zh-CN" sz="2200" b="1" smtClean="0">
                <a:latin typeface="Times New Roman" panose="02020603050405020304" charset="0"/>
              </a:rPr>
              <a:t> read(a, 10);</a:t>
            </a:r>
            <a:endParaRPr lang="en-US" altLang="zh-CN" sz="2200" b="1" smtClean="0">
              <a:latin typeface="Times New Roman" panose="02020603050405020304" charset="0"/>
            </a:endParaRPr>
          </a:p>
          <a:p>
            <a:pPr>
              <a:lnSpc>
                <a:spcPct val="90000"/>
              </a:lnSpc>
              <a:buFont typeface="Wingdings" panose="05000000000000000000" pitchFamily="2" charset="2"/>
              <a:buNone/>
            </a:pPr>
            <a:r>
              <a:rPr lang="en-US" altLang="zh-CN" sz="2200" b="1" smtClean="0">
                <a:latin typeface="Times New Roman" panose="02020603050405020304" charset="0"/>
              </a:rPr>
              <a:t> return 0;</a:t>
            </a:r>
            <a:endParaRPr lang="en-US" altLang="zh-CN" sz="2200" b="1" smtClean="0">
              <a:latin typeface="Times New Roman" panose="02020603050405020304" charset="0"/>
            </a:endParaRPr>
          </a:p>
          <a:p>
            <a:pPr>
              <a:lnSpc>
                <a:spcPct val="90000"/>
              </a:lnSpc>
              <a:buFont typeface="Wingdings" panose="05000000000000000000" pitchFamily="2" charset="2"/>
              <a:buNone/>
            </a:pPr>
            <a:r>
              <a:rPr lang="en-US" altLang="zh-CN" sz="2200" b="1" smtClean="0">
                <a:latin typeface="Times New Roman" panose="02020603050405020304" charset="0"/>
              </a:rPr>
              <a:t>}</a:t>
            </a:r>
            <a:endParaRPr lang="en-US" altLang="zh-CN" sz="2200" b="1" dirty="0">
              <a:latin typeface="Times New Roman" panose="02020603050405020304" charset="0"/>
            </a:endParaRPr>
          </a:p>
        </p:txBody>
      </p:sp>
      <p:sp>
        <p:nvSpPr>
          <p:cNvPr id="3" name="Rectangle 4"/>
          <p:cNvSpPr txBox="1">
            <a:spLocks noChangeArrowheads="1"/>
          </p:cNvSpPr>
          <p:nvPr/>
        </p:nvSpPr>
        <p:spPr>
          <a:xfrm>
            <a:off x="4811137" y="642037"/>
            <a:ext cx="3910013" cy="4451350"/>
          </a:xfrm>
          <a:prstGeom prst="rect">
            <a:avLst/>
          </a:prstGeom>
        </p:spPr>
        <p:txBody>
          <a:bodyPr vert="horz" lIns="92075" tIns="46038" rIns="92075" bIns="46038"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Font typeface="Wingdings" panose="05000000000000000000" pitchFamily="2" charset="2"/>
              <a:buNone/>
            </a:pPr>
            <a:r>
              <a:rPr lang="en-US" altLang="zh-CN" sz="2200" b="1" dirty="0" smtClean="0">
                <a:latin typeface="Times New Roman" panose="02020603050405020304" charset="0"/>
              </a:rPr>
              <a:t>#include "</a:t>
            </a:r>
            <a:r>
              <a:rPr lang="en-US" altLang="zh-CN" sz="2200" b="1" dirty="0" err="1" smtClean="0">
                <a:latin typeface="Times New Roman" panose="02020603050405020304" charset="0"/>
              </a:rPr>
              <a:t>Array.h</a:t>
            </a:r>
            <a:r>
              <a:rPr lang="en-US" altLang="zh-CN" sz="2200" b="1" dirty="0" smtClean="0">
                <a:latin typeface="Times New Roman" panose="02020603050405020304" charset="0"/>
              </a:rPr>
              <a:t>"</a:t>
            </a:r>
            <a:endParaRPr lang="en-US" altLang="zh-CN" sz="2200" b="1" dirty="0" smtClean="0">
              <a:latin typeface="Times New Roman" panose="02020603050405020304" charset="0"/>
            </a:endParaRPr>
          </a:p>
          <a:p>
            <a:pPr>
              <a:lnSpc>
                <a:spcPct val="90000"/>
              </a:lnSpc>
              <a:buFont typeface="Wingdings" panose="05000000000000000000" pitchFamily="2" charset="2"/>
              <a:buNone/>
            </a:pPr>
            <a:r>
              <a:rPr lang="en-US" altLang="zh-CN" sz="2200" b="1" dirty="0" smtClean="0">
                <a:latin typeface="Times New Roman" panose="02020603050405020304" charset="0"/>
              </a:rPr>
              <a:t>#include &lt;</a:t>
            </a:r>
            <a:r>
              <a:rPr lang="en-US" altLang="zh-CN" sz="2200" b="1" dirty="0" err="1" smtClean="0">
                <a:latin typeface="Times New Roman" panose="02020603050405020304" charset="0"/>
              </a:rPr>
              <a:t>iostream</a:t>
            </a:r>
            <a:r>
              <a:rPr lang="en-US" altLang="zh-CN" sz="2200" b="1" dirty="0" smtClean="0">
                <a:latin typeface="Times New Roman" panose="02020603050405020304" charset="0"/>
              </a:rPr>
              <a:t>&gt;</a:t>
            </a:r>
            <a:endParaRPr lang="en-US" altLang="zh-CN" sz="2200" b="1" dirty="0" smtClean="0">
              <a:latin typeface="Times New Roman" panose="02020603050405020304" charset="0"/>
            </a:endParaRPr>
          </a:p>
          <a:p>
            <a:pPr>
              <a:lnSpc>
                <a:spcPct val="90000"/>
              </a:lnSpc>
              <a:buFont typeface="Wingdings" panose="05000000000000000000" pitchFamily="2" charset="2"/>
              <a:buNone/>
            </a:pPr>
            <a:r>
              <a:rPr lang="en-US" altLang="zh-CN" sz="2200" b="1" dirty="0" smtClean="0">
                <a:latin typeface="Times New Roman" panose="02020603050405020304" charset="0"/>
              </a:rPr>
              <a:t>using namespace </a:t>
            </a:r>
            <a:r>
              <a:rPr lang="en-US" altLang="zh-CN" sz="2200" b="1" dirty="0" err="1" smtClean="0">
                <a:latin typeface="Times New Roman" panose="02020603050405020304" charset="0"/>
              </a:rPr>
              <a:t>std</a:t>
            </a:r>
            <a:r>
              <a:rPr lang="en-US" altLang="zh-CN" sz="2200" b="1" dirty="0" smtClean="0">
                <a:latin typeface="Times New Roman" panose="02020603050405020304" charset="0"/>
              </a:rPr>
              <a:t>;</a:t>
            </a:r>
            <a:endParaRPr lang="en-US" altLang="zh-CN" sz="2200" b="1" dirty="0" smtClean="0">
              <a:latin typeface="Times New Roman" panose="02020603050405020304" charset="0"/>
            </a:endParaRPr>
          </a:p>
          <a:p>
            <a:pPr>
              <a:lnSpc>
                <a:spcPct val="90000"/>
              </a:lnSpc>
              <a:buFont typeface="Wingdings" panose="05000000000000000000" pitchFamily="2" charset="2"/>
              <a:buNone/>
            </a:pPr>
            <a:r>
              <a:rPr lang="en-US" altLang="zh-CN" sz="2200" b="1" dirty="0" smtClean="0">
                <a:latin typeface="Times New Roman" panose="02020603050405020304" charset="0"/>
              </a:rPr>
              <a:t>void read(</a:t>
            </a:r>
            <a:r>
              <a:rPr lang="en-US" altLang="zh-CN" sz="2200" b="1" dirty="0" err="1" smtClean="0">
                <a:latin typeface="Times New Roman" panose="02020603050405020304" charset="0"/>
              </a:rPr>
              <a:t>int</a:t>
            </a:r>
            <a:r>
              <a:rPr lang="en-US" altLang="zh-CN" sz="2200" b="1" dirty="0" smtClean="0">
                <a:latin typeface="Times New Roman" panose="02020603050405020304" charset="0"/>
              </a:rPr>
              <a:t> *p, </a:t>
            </a:r>
            <a:r>
              <a:rPr lang="en-US" altLang="zh-CN" sz="2200" b="1" dirty="0" err="1" smtClean="0">
                <a:latin typeface="Times New Roman" panose="02020603050405020304" charset="0"/>
              </a:rPr>
              <a:t>int</a:t>
            </a:r>
            <a:r>
              <a:rPr lang="en-US" altLang="zh-CN" sz="2200" b="1" dirty="0" smtClean="0">
                <a:latin typeface="Times New Roman" panose="02020603050405020304" charset="0"/>
              </a:rPr>
              <a:t> n) {</a:t>
            </a:r>
            <a:endParaRPr lang="en-US" altLang="zh-CN" sz="2200" b="1" dirty="0" smtClean="0">
              <a:latin typeface="Times New Roman" panose="02020603050405020304" charset="0"/>
            </a:endParaRPr>
          </a:p>
          <a:p>
            <a:pPr>
              <a:lnSpc>
                <a:spcPct val="90000"/>
              </a:lnSpc>
              <a:buFont typeface="Wingdings" panose="05000000000000000000" pitchFamily="2" charset="2"/>
              <a:buNone/>
            </a:pPr>
            <a:r>
              <a:rPr lang="en-US" altLang="zh-CN" sz="2200" b="1" dirty="0" smtClean="0">
                <a:latin typeface="Times New Roman" panose="02020603050405020304" charset="0"/>
              </a:rPr>
              <a:t> for (</a:t>
            </a:r>
            <a:r>
              <a:rPr lang="en-US" altLang="zh-CN" sz="2200" b="1" dirty="0" err="1" smtClean="0">
                <a:latin typeface="Times New Roman" panose="02020603050405020304" charset="0"/>
              </a:rPr>
              <a:t>int</a:t>
            </a:r>
            <a:r>
              <a:rPr lang="en-US" altLang="zh-CN" sz="2200" b="1" dirty="0" smtClean="0">
                <a:latin typeface="Times New Roman" panose="02020603050405020304" charset="0"/>
              </a:rPr>
              <a:t> </a:t>
            </a:r>
            <a:r>
              <a:rPr lang="en-US" altLang="zh-CN" sz="2200" b="1" dirty="0" err="1" smtClean="0">
                <a:latin typeface="Times New Roman" panose="02020603050405020304" charset="0"/>
              </a:rPr>
              <a:t>i</a:t>
            </a:r>
            <a:r>
              <a:rPr lang="en-US" altLang="zh-CN" sz="2200" b="1" dirty="0" smtClean="0">
                <a:latin typeface="Times New Roman" panose="02020603050405020304" charset="0"/>
              </a:rPr>
              <a:t> = 0; </a:t>
            </a:r>
            <a:r>
              <a:rPr lang="en-US" altLang="zh-CN" sz="2200" b="1" dirty="0" err="1" smtClean="0">
                <a:latin typeface="Times New Roman" panose="02020603050405020304" charset="0"/>
              </a:rPr>
              <a:t>i</a:t>
            </a:r>
            <a:r>
              <a:rPr lang="en-US" altLang="zh-CN" sz="2200" b="1" dirty="0" smtClean="0">
                <a:latin typeface="Times New Roman" panose="02020603050405020304" charset="0"/>
              </a:rPr>
              <a:t> &lt; n; </a:t>
            </a:r>
            <a:r>
              <a:rPr lang="en-US" altLang="zh-CN" sz="2200" b="1" dirty="0" err="1" smtClean="0">
                <a:latin typeface="Times New Roman" panose="02020603050405020304" charset="0"/>
              </a:rPr>
              <a:t>i</a:t>
            </a:r>
            <a:r>
              <a:rPr lang="en-US" altLang="zh-CN" sz="2200" b="1" dirty="0" smtClean="0">
                <a:latin typeface="Times New Roman" panose="02020603050405020304" charset="0"/>
              </a:rPr>
              <a:t>++)</a:t>
            </a:r>
            <a:endParaRPr lang="en-US" altLang="zh-CN" sz="2200" b="1" dirty="0" smtClean="0">
              <a:latin typeface="Times New Roman" panose="02020603050405020304" charset="0"/>
            </a:endParaRPr>
          </a:p>
          <a:p>
            <a:pPr>
              <a:lnSpc>
                <a:spcPct val="90000"/>
              </a:lnSpc>
              <a:buFont typeface="Wingdings" panose="05000000000000000000" pitchFamily="2" charset="2"/>
              <a:buNone/>
            </a:pPr>
            <a:r>
              <a:rPr lang="en-US" altLang="zh-CN" sz="2200" b="1" dirty="0" smtClean="0">
                <a:latin typeface="Times New Roman" panose="02020603050405020304" charset="0"/>
              </a:rPr>
              <a:t>   </a:t>
            </a:r>
            <a:r>
              <a:rPr lang="en-US" altLang="zh-CN" sz="2200" b="1" dirty="0" err="1" smtClean="0">
                <a:latin typeface="Times New Roman" panose="02020603050405020304" charset="0"/>
              </a:rPr>
              <a:t>cin</a:t>
            </a:r>
            <a:r>
              <a:rPr lang="en-US" altLang="zh-CN" sz="2200" b="1" dirty="0" smtClean="0">
                <a:latin typeface="Times New Roman" panose="02020603050405020304" charset="0"/>
              </a:rPr>
              <a:t> &gt;&gt; p[</a:t>
            </a:r>
            <a:r>
              <a:rPr lang="en-US" altLang="zh-CN" sz="2200" b="1" dirty="0" err="1" smtClean="0">
                <a:latin typeface="Times New Roman" panose="02020603050405020304" charset="0"/>
              </a:rPr>
              <a:t>i</a:t>
            </a:r>
            <a:r>
              <a:rPr lang="en-US" altLang="zh-CN" sz="2200" b="1" dirty="0" smtClean="0">
                <a:latin typeface="Times New Roman" panose="02020603050405020304" charset="0"/>
              </a:rPr>
              <a:t>];</a:t>
            </a:r>
            <a:endParaRPr lang="en-US" altLang="zh-CN" sz="2200" b="1" dirty="0" smtClean="0">
              <a:latin typeface="Times New Roman" panose="02020603050405020304" charset="0"/>
            </a:endParaRPr>
          </a:p>
          <a:p>
            <a:pPr>
              <a:lnSpc>
                <a:spcPct val="90000"/>
              </a:lnSpc>
              <a:buFont typeface="Wingdings" panose="05000000000000000000" pitchFamily="2" charset="2"/>
              <a:buNone/>
            </a:pPr>
            <a:r>
              <a:rPr lang="en-US" altLang="zh-CN" sz="2200" b="1" dirty="0" smtClean="0">
                <a:latin typeface="Times New Roman" panose="02020603050405020304" charset="0"/>
              </a:rPr>
              <a:t>}</a:t>
            </a:r>
            <a:endParaRPr lang="en-US" altLang="zh-CN" sz="2200" b="1" dirty="0" smtClean="0">
              <a:latin typeface="Times New Roman" panose="02020603050405020304" charset="0"/>
            </a:endParaRPr>
          </a:p>
          <a:p>
            <a:pPr>
              <a:lnSpc>
                <a:spcPct val="90000"/>
              </a:lnSpc>
              <a:buFont typeface="Wingdings" panose="05000000000000000000" pitchFamily="2" charset="2"/>
              <a:buNone/>
            </a:pPr>
            <a:r>
              <a:rPr lang="en-US" altLang="zh-CN" sz="2200" b="1" dirty="0" err="1" smtClean="0">
                <a:latin typeface="Times New Roman" panose="02020603050405020304" charset="0"/>
              </a:rPr>
              <a:t>int</a:t>
            </a:r>
            <a:r>
              <a:rPr lang="en-US" altLang="zh-CN" sz="2200" b="1" dirty="0" smtClean="0">
                <a:latin typeface="Times New Roman" panose="02020603050405020304" charset="0"/>
              </a:rPr>
              <a:t> main() {</a:t>
            </a:r>
            <a:endParaRPr lang="en-US" altLang="zh-CN" sz="2200" b="1" dirty="0" smtClean="0">
              <a:latin typeface="Times New Roman" panose="02020603050405020304" charset="0"/>
            </a:endParaRPr>
          </a:p>
          <a:p>
            <a:pPr>
              <a:lnSpc>
                <a:spcPct val="90000"/>
              </a:lnSpc>
              <a:buFont typeface="Wingdings" panose="05000000000000000000" pitchFamily="2" charset="2"/>
              <a:buNone/>
            </a:pPr>
            <a:r>
              <a:rPr lang="en-US" altLang="zh-CN" sz="2200" b="1" dirty="0" smtClean="0">
                <a:latin typeface="Times New Roman" panose="02020603050405020304" charset="0"/>
              </a:rPr>
              <a:t> Array&lt;</a:t>
            </a:r>
            <a:r>
              <a:rPr lang="en-US" altLang="zh-CN" sz="2200" b="1" dirty="0" err="1" smtClean="0">
                <a:latin typeface="Times New Roman" panose="02020603050405020304" charset="0"/>
              </a:rPr>
              <a:t>int</a:t>
            </a:r>
            <a:r>
              <a:rPr lang="en-US" altLang="zh-CN" sz="2200" b="1" dirty="0" smtClean="0">
                <a:latin typeface="Times New Roman" panose="02020603050405020304" charset="0"/>
              </a:rPr>
              <a:t>&gt; a(10);</a:t>
            </a:r>
            <a:endParaRPr lang="en-US" altLang="zh-CN" sz="2200" b="1" dirty="0" smtClean="0">
              <a:latin typeface="Times New Roman" panose="02020603050405020304" charset="0"/>
            </a:endParaRPr>
          </a:p>
          <a:p>
            <a:pPr>
              <a:lnSpc>
                <a:spcPct val="90000"/>
              </a:lnSpc>
              <a:buFont typeface="Wingdings" panose="05000000000000000000" pitchFamily="2" charset="2"/>
              <a:buNone/>
            </a:pPr>
            <a:r>
              <a:rPr lang="en-US" altLang="zh-CN" sz="2200" b="1" dirty="0" smtClean="0">
                <a:latin typeface="Times New Roman" panose="02020603050405020304" charset="0"/>
              </a:rPr>
              <a:t> read(a, 10);</a:t>
            </a:r>
            <a:endParaRPr lang="en-US" altLang="zh-CN" sz="2200" b="1" dirty="0" smtClean="0">
              <a:latin typeface="Times New Roman" panose="02020603050405020304" charset="0"/>
            </a:endParaRPr>
          </a:p>
          <a:p>
            <a:pPr>
              <a:lnSpc>
                <a:spcPct val="90000"/>
              </a:lnSpc>
              <a:buFont typeface="Wingdings" panose="05000000000000000000" pitchFamily="2" charset="2"/>
              <a:buNone/>
            </a:pPr>
            <a:r>
              <a:rPr lang="en-US" altLang="zh-CN" sz="2200" b="1" dirty="0" smtClean="0">
                <a:latin typeface="Times New Roman" panose="02020603050405020304" charset="0"/>
              </a:rPr>
              <a:t> return 0;</a:t>
            </a:r>
            <a:endParaRPr lang="en-US" altLang="zh-CN" sz="2200" b="1" dirty="0" smtClean="0">
              <a:latin typeface="Times New Roman" panose="02020603050405020304" charset="0"/>
            </a:endParaRPr>
          </a:p>
          <a:p>
            <a:pPr>
              <a:lnSpc>
                <a:spcPct val="90000"/>
              </a:lnSpc>
              <a:buFont typeface="Wingdings" panose="05000000000000000000" pitchFamily="2" charset="2"/>
              <a:buNone/>
            </a:pPr>
            <a:r>
              <a:rPr lang="en-US" altLang="zh-CN" sz="2200" b="1" dirty="0" smtClean="0">
                <a:latin typeface="Times New Roman" panose="02020603050405020304" charset="0"/>
              </a:rPr>
              <a:t>}</a:t>
            </a:r>
            <a:endParaRPr lang="en-US" altLang="zh-CN" sz="2200" b="1" dirty="0">
              <a:latin typeface="Times New Roman" panose="02020603050405020304" charset="0"/>
            </a:endParaRPr>
          </a:p>
        </p:txBody>
      </p:sp>
    </p:spTree>
  </p:cSld>
  <p:clrMapOvr>
    <a:masterClrMapping/>
  </p:clrMapOvr>
  <p:transition spd="slow" advClick="0" advTm="0">
    <p:cove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612000" y="51750"/>
            <a:ext cx="8001000" cy="612105"/>
          </a:xfrm>
          <a:prstGeom prst="rect">
            <a:avLst/>
          </a:prstGeom>
        </p:spPr>
        <p:txBody>
          <a:bodyPr vert="horz" lIns="92075" tIns="46038" rIns="92075" bIns="46038"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latin typeface="Times New Roman" panose="02020603050405020304" charset="0"/>
                <a:ea typeface="楷体_GB2312" pitchFamily="49" charset="-122"/>
              </a:rPr>
              <a:t>Array</a:t>
            </a:r>
            <a:r>
              <a:rPr lang="zh-CN" altLang="en-US" dirty="0" smtClean="0">
                <a:latin typeface="Times New Roman" panose="02020603050405020304" charset="0"/>
                <a:ea typeface="楷体_GB2312" pitchFamily="49" charset="-122"/>
              </a:rPr>
              <a:t>类的应用</a:t>
            </a:r>
            <a:endParaRPr lang="zh-CN" altLang="en-US" dirty="0">
              <a:latin typeface="Times New Roman" panose="02020603050405020304" charset="0"/>
              <a:ea typeface="楷体_GB2312" pitchFamily="49" charset="-122"/>
            </a:endParaRPr>
          </a:p>
        </p:txBody>
      </p:sp>
      <p:sp>
        <p:nvSpPr>
          <p:cNvPr id="3" name="Rectangle 3"/>
          <p:cNvSpPr txBox="1">
            <a:spLocks noChangeArrowheads="1"/>
          </p:cNvSpPr>
          <p:nvPr/>
        </p:nvSpPr>
        <p:spPr>
          <a:xfrm>
            <a:off x="684000" y="771750"/>
            <a:ext cx="7424738" cy="1224000"/>
          </a:xfrm>
          <a:prstGeom prst="rect">
            <a:avLst/>
          </a:prstGeom>
        </p:spPr>
        <p:txBody>
          <a:bodyPr vert="horz" lIns="92075" tIns="46038" rIns="92075" bIns="46038"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smtClean="0">
                <a:latin typeface="Times New Roman" panose="02020603050405020304" charset="0"/>
                <a:ea typeface="楷体_GB2312" pitchFamily="49" charset="-122"/>
              </a:rPr>
              <a:t>例：</a:t>
            </a:r>
            <a:r>
              <a:rPr lang="en-US" altLang="zh-CN" dirty="0" smtClean="0">
                <a:latin typeface="Times New Roman" panose="02020603050405020304" charset="0"/>
                <a:ea typeface="楷体_GB2312" pitchFamily="49" charset="-122"/>
              </a:rPr>
              <a:t> </a:t>
            </a:r>
            <a:r>
              <a:rPr lang="zh-CN" altLang="en-US" dirty="0" smtClean="0">
                <a:latin typeface="Times New Roman" panose="02020603050405020304" charset="0"/>
                <a:ea typeface="楷体_GB2312" pitchFamily="49" charset="-122"/>
              </a:rPr>
              <a:t>求范围</a:t>
            </a:r>
            <a:r>
              <a:rPr lang="en-US" altLang="zh-CN" dirty="0" smtClean="0">
                <a:latin typeface="Times New Roman" panose="02020603050405020304" charset="0"/>
                <a:ea typeface="楷体_GB2312" pitchFamily="49" charset="-122"/>
              </a:rPr>
              <a:t>2~N</a:t>
            </a:r>
            <a:r>
              <a:rPr lang="zh-CN" altLang="en-US" dirty="0" smtClean="0">
                <a:latin typeface="Times New Roman" panose="02020603050405020304" charset="0"/>
                <a:ea typeface="楷体_GB2312" pitchFamily="49" charset="-122"/>
              </a:rPr>
              <a:t>中的质数，</a:t>
            </a:r>
            <a:r>
              <a:rPr lang="en-US" altLang="zh-CN" dirty="0" smtClean="0">
                <a:latin typeface="Times New Roman" panose="02020603050405020304" charset="0"/>
                <a:ea typeface="楷体_GB2312" pitchFamily="49" charset="-122"/>
              </a:rPr>
              <a:t>N</a:t>
            </a:r>
            <a:r>
              <a:rPr lang="zh-CN" altLang="en-US" dirty="0" smtClean="0">
                <a:latin typeface="Times New Roman" panose="02020603050405020304" charset="0"/>
                <a:ea typeface="楷体_GB2312" pitchFamily="49" charset="-122"/>
              </a:rPr>
              <a:t>在程序运行时由键盘输入。</a:t>
            </a:r>
            <a:endParaRPr lang="zh-CN" altLang="en-US" dirty="0">
              <a:latin typeface="Times New Roman" panose="02020603050405020304" charset="0"/>
              <a:ea typeface="楷体_GB2312" pitchFamily="49" charset="-122"/>
            </a:endParaRPr>
          </a:p>
        </p:txBody>
      </p:sp>
    </p:spTree>
  </p:cSld>
  <p:clrMapOvr>
    <a:masterClrMapping/>
  </p:clrMapOvr>
  <p:transition spd="slow" advClick="0" advTm="0">
    <p:cove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a:spLocks noChangeArrowheads="1"/>
          </p:cNvSpPr>
          <p:nvPr/>
        </p:nvSpPr>
        <p:spPr>
          <a:xfrm>
            <a:off x="323850" y="627750"/>
            <a:ext cx="8820150" cy="4079550"/>
          </a:xfrm>
          <a:prstGeom prst="rect">
            <a:avLst/>
          </a:prstGeom>
        </p:spPr>
        <p:txBody>
          <a:bodyPr vert="horz" lIns="92075" tIns="46038" rIns="92075" bIns="46038"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spcBef>
                <a:spcPct val="0"/>
              </a:spcBef>
              <a:buFont typeface="Wingdings" panose="05000000000000000000" pitchFamily="2" charset="2"/>
              <a:buNone/>
              <a:tabLst>
                <a:tab pos="355600" algn="l"/>
                <a:tab pos="628650" algn="l"/>
                <a:tab pos="902970" algn="l"/>
              </a:tabLst>
            </a:pPr>
            <a:r>
              <a:rPr lang="en-US" altLang="zh-CN" sz="1600" b="1" dirty="0" smtClean="0">
                <a:latin typeface="Times New Roman" panose="02020603050405020304" charset="0"/>
                <a:ea typeface="楷体_GB2312" pitchFamily="49" charset="-122"/>
              </a:rPr>
              <a:t>#include &lt;</a:t>
            </a:r>
            <a:r>
              <a:rPr lang="en-US" altLang="zh-CN" sz="1600" b="1" dirty="0" err="1" smtClean="0">
                <a:latin typeface="Times New Roman" panose="02020603050405020304" charset="0"/>
                <a:ea typeface="楷体_GB2312" pitchFamily="49" charset="-122"/>
              </a:rPr>
              <a:t>iostream</a:t>
            </a:r>
            <a:r>
              <a:rPr lang="en-US" altLang="zh-CN" sz="1600" b="1" dirty="0" smtClean="0">
                <a:latin typeface="Times New Roman" panose="02020603050405020304" charset="0"/>
                <a:ea typeface="楷体_GB2312" pitchFamily="49" charset="-122"/>
              </a:rPr>
              <a:t>&gt;</a:t>
            </a:r>
            <a:endParaRPr lang="en-US" altLang="zh-CN" sz="1600" b="1" dirty="0" smtClean="0">
              <a:latin typeface="Times New Roman" panose="02020603050405020304" charset="0"/>
              <a:ea typeface="楷体_GB2312" pitchFamily="49" charset="-122"/>
            </a:endParaRPr>
          </a:p>
          <a:p>
            <a:pPr>
              <a:lnSpc>
                <a:spcPct val="90000"/>
              </a:lnSpc>
              <a:spcBef>
                <a:spcPct val="0"/>
              </a:spcBef>
              <a:buFont typeface="Wingdings" panose="05000000000000000000" pitchFamily="2" charset="2"/>
              <a:buNone/>
              <a:tabLst>
                <a:tab pos="355600" algn="l"/>
                <a:tab pos="628650" algn="l"/>
                <a:tab pos="902970" algn="l"/>
              </a:tabLst>
            </a:pPr>
            <a:r>
              <a:rPr lang="en-US" altLang="zh-CN" sz="1600" b="1" dirty="0" smtClean="0">
                <a:latin typeface="Times New Roman" panose="02020603050405020304" charset="0"/>
                <a:ea typeface="楷体_GB2312" pitchFamily="49" charset="-122"/>
              </a:rPr>
              <a:t>#include &lt;</a:t>
            </a:r>
            <a:r>
              <a:rPr lang="en-US" altLang="zh-CN" sz="1600" b="1" dirty="0" err="1" smtClean="0">
                <a:latin typeface="Times New Roman" panose="02020603050405020304" charset="0"/>
                <a:ea typeface="楷体_GB2312" pitchFamily="49" charset="-122"/>
              </a:rPr>
              <a:t>iomanip</a:t>
            </a:r>
            <a:r>
              <a:rPr lang="en-US" altLang="zh-CN" sz="1600" b="1" dirty="0" smtClean="0">
                <a:latin typeface="Times New Roman" panose="02020603050405020304" charset="0"/>
                <a:ea typeface="楷体_GB2312" pitchFamily="49" charset="-122"/>
              </a:rPr>
              <a:t>&gt;</a:t>
            </a:r>
            <a:endParaRPr lang="en-US" altLang="zh-CN" sz="1600" b="1" dirty="0" smtClean="0">
              <a:latin typeface="Times New Roman" panose="02020603050405020304" charset="0"/>
              <a:ea typeface="楷体_GB2312" pitchFamily="49" charset="-122"/>
            </a:endParaRPr>
          </a:p>
          <a:p>
            <a:pPr>
              <a:lnSpc>
                <a:spcPct val="90000"/>
              </a:lnSpc>
              <a:spcBef>
                <a:spcPct val="0"/>
              </a:spcBef>
              <a:buFont typeface="Wingdings" panose="05000000000000000000" pitchFamily="2" charset="2"/>
              <a:buNone/>
              <a:tabLst>
                <a:tab pos="355600" algn="l"/>
                <a:tab pos="628650" algn="l"/>
                <a:tab pos="902970" algn="l"/>
              </a:tabLst>
            </a:pPr>
            <a:r>
              <a:rPr lang="en-US" altLang="zh-CN" sz="1600" b="1" dirty="0" smtClean="0">
                <a:latin typeface="Times New Roman" panose="02020603050405020304" charset="0"/>
                <a:ea typeface="楷体_GB2312" pitchFamily="49" charset="-122"/>
              </a:rPr>
              <a:t>#include "</a:t>
            </a:r>
            <a:r>
              <a:rPr lang="en-US" altLang="zh-CN" sz="1600" b="1" dirty="0" err="1" smtClean="0">
                <a:latin typeface="Times New Roman" panose="02020603050405020304" charset="0"/>
                <a:ea typeface="楷体_GB2312" pitchFamily="49" charset="-122"/>
              </a:rPr>
              <a:t>Array.h</a:t>
            </a:r>
            <a:r>
              <a:rPr lang="en-US" altLang="zh-CN" sz="1600" b="1" dirty="0" smtClean="0">
                <a:latin typeface="Times New Roman" panose="02020603050405020304" charset="0"/>
                <a:ea typeface="楷体_GB2312" pitchFamily="49" charset="-122"/>
              </a:rPr>
              <a:t>"</a:t>
            </a:r>
            <a:endParaRPr lang="en-US" altLang="zh-CN" sz="1600" b="1" dirty="0" smtClean="0">
              <a:latin typeface="Times New Roman" panose="02020603050405020304" charset="0"/>
              <a:ea typeface="楷体_GB2312" pitchFamily="49" charset="-122"/>
            </a:endParaRPr>
          </a:p>
          <a:p>
            <a:pPr>
              <a:lnSpc>
                <a:spcPct val="90000"/>
              </a:lnSpc>
              <a:spcBef>
                <a:spcPct val="0"/>
              </a:spcBef>
              <a:buFont typeface="Wingdings" panose="05000000000000000000" pitchFamily="2" charset="2"/>
              <a:buNone/>
              <a:tabLst>
                <a:tab pos="355600" algn="l"/>
                <a:tab pos="628650" algn="l"/>
                <a:tab pos="902970" algn="l"/>
              </a:tabLst>
            </a:pPr>
            <a:r>
              <a:rPr lang="en-US" altLang="zh-CN" sz="1600" b="1" dirty="0" smtClean="0">
                <a:latin typeface="Times New Roman" panose="02020603050405020304" charset="0"/>
                <a:ea typeface="楷体_GB2312" pitchFamily="49" charset="-122"/>
              </a:rPr>
              <a:t>using namespace </a:t>
            </a:r>
            <a:r>
              <a:rPr lang="en-US" altLang="zh-CN" sz="1600" b="1" dirty="0" err="1" smtClean="0">
                <a:latin typeface="Times New Roman" panose="02020603050405020304" charset="0"/>
                <a:ea typeface="楷体_GB2312" pitchFamily="49" charset="-122"/>
              </a:rPr>
              <a:t>std</a:t>
            </a:r>
            <a:r>
              <a:rPr lang="en-US" altLang="zh-CN" sz="1600" b="1" dirty="0" smtClean="0">
                <a:latin typeface="Times New Roman" panose="02020603050405020304" charset="0"/>
                <a:ea typeface="楷体_GB2312" pitchFamily="49" charset="-122"/>
              </a:rPr>
              <a:t>;</a:t>
            </a:r>
            <a:endParaRPr lang="en-US" altLang="zh-CN" sz="1600" b="1" dirty="0" smtClean="0">
              <a:latin typeface="Times New Roman" panose="02020603050405020304" charset="0"/>
              <a:ea typeface="楷体_GB2312" pitchFamily="49" charset="-122"/>
            </a:endParaRPr>
          </a:p>
          <a:p>
            <a:pPr>
              <a:lnSpc>
                <a:spcPct val="90000"/>
              </a:lnSpc>
              <a:spcBef>
                <a:spcPct val="0"/>
              </a:spcBef>
              <a:buFont typeface="Wingdings" panose="05000000000000000000" pitchFamily="2" charset="2"/>
              <a:buNone/>
              <a:tabLst>
                <a:tab pos="355600" algn="l"/>
                <a:tab pos="628650" algn="l"/>
                <a:tab pos="902970" algn="l"/>
              </a:tabLst>
            </a:pPr>
            <a:r>
              <a:rPr lang="en-US" altLang="zh-CN" sz="1600" b="1" dirty="0" err="1" smtClean="0">
                <a:latin typeface="Times New Roman" panose="02020603050405020304" charset="0"/>
                <a:ea typeface="楷体_GB2312" pitchFamily="49" charset="-122"/>
              </a:rPr>
              <a:t>int</a:t>
            </a:r>
            <a:r>
              <a:rPr lang="en-US" altLang="zh-CN" sz="1600" b="1" dirty="0" smtClean="0">
                <a:latin typeface="Times New Roman" panose="02020603050405020304" charset="0"/>
                <a:ea typeface="楷体_GB2312" pitchFamily="49" charset="-122"/>
              </a:rPr>
              <a:t> main() {</a:t>
            </a:r>
            <a:endParaRPr lang="en-US" altLang="zh-CN" sz="1600" b="1" dirty="0" smtClean="0">
              <a:latin typeface="Times New Roman" panose="02020603050405020304" charset="0"/>
              <a:ea typeface="楷体_GB2312" pitchFamily="49" charset="-122"/>
            </a:endParaRPr>
          </a:p>
          <a:p>
            <a:pPr>
              <a:lnSpc>
                <a:spcPct val="90000"/>
              </a:lnSpc>
              <a:spcBef>
                <a:spcPct val="0"/>
              </a:spcBef>
              <a:buFont typeface="Wingdings" panose="05000000000000000000" pitchFamily="2" charset="2"/>
              <a:buNone/>
              <a:tabLst>
                <a:tab pos="355600" algn="l"/>
                <a:tab pos="628650" algn="l"/>
                <a:tab pos="902970" algn="l"/>
              </a:tabLst>
            </a:pPr>
            <a:r>
              <a:rPr lang="en-US" altLang="zh-CN" sz="1600" b="1" dirty="0" smtClean="0">
                <a:latin typeface="Times New Roman" panose="02020603050405020304" charset="0"/>
                <a:ea typeface="楷体_GB2312" pitchFamily="49" charset="-122"/>
              </a:rPr>
              <a:t>	Array&lt;</a:t>
            </a:r>
            <a:r>
              <a:rPr lang="en-US" altLang="zh-CN" sz="1600" b="1" dirty="0" err="1" smtClean="0">
                <a:latin typeface="Times New Roman" panose="02020603050405020304" charset="0"/>
                <a:ea typeface="楷体_GB2312" pitchFamily="49" charset="-122"/>
              </a:rPr>
              <a:t>int</a:t>
            </a:r>
            <a:r>
              <a:rPr lang="en-US" altLang="zh-CN" sz="1600" b="1" dirty="0" smtClean="0">
                <a:latin typeface="Times New Roman" panose="02020603050405020304" charset="0"/>
                <a:ea typeface="楷体_GB2312" pitchFamily="49" charset="-122"/>
              </a:rPr>
              <a:t>&gt; a(10);	// </a:t>
            </a:r>
            <a:r>
              <a:rPr lang="zh-CN" altLang="en-US" sz="1600" b="1" dirty="0" smtClean="0">
                <a:latin typeface="Times New Roman" panose="02020603050405020304" charset="0"/>
                <a:ea typeface="楷体_GB2312" pitchFamily="49" charset="-122"/>
              </a:rPr>
              <a:t>用来存放质数的数组，初始状态有</a:t>
            </a:r>
            <a:r>
              <a:rPr lang="en-US" altLang="zh-CN" sz="1600" b="1" dirty="0" smtClean="0">
                <a:latin typeface="Times New Roman" panose="02020603050405020304" charset="0"/>
                <a:ea typeface="楷体_GB2312" pitchFamily="49" charset="-122"/>
              </a:rPr>
              <a:t>10</a:t>
            </a:r>
            <a:r>
              <a:rPr lang="zh-CN" altLang="en-US" sz="1600" b="1" dirty="0" smtClean="0">
                <a:latin typeface="Times New Roman" panose="02020603050405020304" charset="0"/>
                <a:ea typeface="楷体_GB2312" pitchFamily="49" charset="-122"/>
              </a:rPr>
              <a:t>个元素。</a:t>
            </a:r>
            <a:endParaRPr lang="zh-CN" altLang="en-US" sz="1600" b="1" dirty="0" smtClean="0">
              <a:latin typeface="Times New Roman" panose="02020603050405020304" charset="0"/>
              <a:ea typeface="楷体_GB2312" pitchFamily="49" charset="-122"/>
            </a:endParaRPr>
          </a:p>
          <a:p>
            <a:pPr>
              <a:lnSpc>
                <a:spcPct val="90000"/>
              </a:lnSpc>
              <a:spcBef>
                <a:spcPct val="0"/>
              </a:spcBef>
              <a:buFont typeface="Wingdings" panose="05000000000000000000" pitchFamily="2" charset="2"/>
              <a:buNone/>
              <a:tabLst>
                <a:tab pos="355600" algn="l"/>
                <a:tab pos="628650" algn="l"/>
                <a:tab pos="902970" algn="l"/>
              </a:tabLst>
            </a:pPr>
            <a:r>
              <a:rPr lang="zh-CN" altLang="en-US" sz="1600" b="1" dirty="0" smtClean="0">
                <a:latin typeface="Times New Roman" panose="02020603050405020304" charset="0"/>
                <a:ea typeface="楷体_GB2312" pitchFamily="49" charset="-122"/>
              </a:rPr>
              <a:t>	</a:t>
            </a:r>
            <a:r>
              <a:rPr lang="en-US" altLang="zh-CN" sz="1600" b="1" dirty="0" err="1" smtClean="0">
                <a:latin typeface="Times New Roman" panose="02020603050405020304" charset="0"/>
                <a:ea typeface="楷体_GB2312" pitchFamily="49" charset="-122"/>
              </a:rPr>
              <a:t>int</a:t>
            </a:r>
            <a:r>
              <a:rPr lang="en-US" altLang="zh-CN" sz="1600" b="1" dirty="0" smtClean="0">
                <a:latin typeface="Times New Roman" panose="02020603050405020304" charset="0"/>
                <a:ea typeface="楷体_GB2312" pitchFamily="49" charset="-122"/>
              </a:rPr>
              <a:t> n, count = 0;</a:t>
            </a:r>
            <a:endParaRPr lang="en-US" altLang="zh-CN" sz="1600" b="1" dirty="0" smtClean="0">
              <a:latin typeface="Times New Roman" panose="02020603050405020304" charset="0"/>
              <a:ea typeface="楷体_GB2312" pitchFamily="49" charset="-122"/>
            </a:endParaRPr>
          </a:p>
          <a:p>
            <a:pPr>
              <a:lnSpc>
                <a:spcPct val="90000"/>
              </a:lnSpc>
              <a:spcBef>
                <a:spcPct val="0"/>
              </a:spcBef>
              <a:buFont typeface="Wingdings" panose="05000000000000000000" pitchFamily="2" charset="2"/>
              <a:buNone/>
              <a:tabLst>
                <a:tab pos="355600" algn="l"/>
                <a:tab pos="628650" algn="l"/>
                <a:tab pos="902970" algn="l"/>
              </a:tabLst>
            </a:pPr>
            <a:r>
              <a:rPr lang="en-US" altLang="zh-CN" sz="1600" b="1" dirty="0" smtClean="0">
                <a:latin typeface="Times New Roman" panose="02020603050405020304" charset="0"/>
                <a:ea typeface="楷体_GB2312" pitchFamily="49" charset="-122"/>
              </a:rPr>
              <a:t>	</a:t>
            </a:r>
            <a:r>
              <a:rPr lang="en-US" altLang="zh-CN" sz="1600" b="1" dirty="0" err="1" smtClean="0">
                <a:latin typeface="Times New Roman" panose="02020603050405020304" charset="0"/>
                <a:ea typeface="楷体_GB2312" pitchFamily="49" charset="-122"/>
              </a:rPr>
              <a:t>cout</a:t>
            </a:r>
            <a:r>
              <a:rPr lang="en-US" altLang="zh-CN" sz="1600" b="1" dirty="0" smtClean="0">
                <a:latin typeface="Times New Roman" panose="02020603050405020304" charset="0"/>
                <a:ea typeface="楷体_GB2312" pitchFamily="49" charset="-122"/>
              </a:rPr>
              <a:t> &lt;&lt; "Enter a value &gt;= 2 as upper limit for prime numbers: ";</a:t>
            </a:r>
            <a:endParaRPr lang="en-US" altLang="zh-CN" sz="1600" b="1" dirty="0" smtClean="0">
              <a:latin typeface="Times New Roman" panose="02020603050405020304" charset="0"/>
              <a:ea typeface="楷体_GB2312" pitchFamily="49" charset="-122"/>
            </a:endParaRPr>
          </a:p>
          <a:p>
            <a:pPr>
              <a:lnSpc>
                <a:spcPct val="90000"/>
              </a:lnSpc>
              <a:spcBef>
                <a:spcPct val="0"/>
              </a:spcBef>
              <a:buFont typeface="Wingdings" panose="05000000000000000000" pitchFamily="2" charset="2"/>
              <a:buNone/>
              <a:tabLst>
                <a:tab pos="355600" algn="l"/>
                <a:tab pos="628650" algn="l"/>
                <a:tab pos="902970" algn="l"/>
              </a:tabLst>
            </a:pPr>
            <a:r>
              <a:rPr lang="en-US" altLang="zh-CN" sz="1600" b="1" dirty="0" smtClean="0">
                <a:latin typeface="Times New Roman" panose="02020603050405020304" charset="0"/>
                <a:ea typeface="楷体_GB2312" pitchFamily="49" charset="-122"/>
              </a:rPr>
              <a:t>	</a:t>
            </a:r>
            <a:r>
              <a:rPr lang="en-US" altLang="zh-CN" sz="1600" b="1" dirty="0" err="1" smtClean="0">
                <a:latin typeface="Times New Roman" panose="02020603050405020304" charset="0"/>
                <a:ea typeface="楷体_GB2312" pitchFamily="49" charset="-122"/>
              </a:rPr>
              <a:t>cin</a:t>
            </a:r>
            <a:r>
              <a:rPr lang="en-US" altLang="zh-CN" sz="1600" b="1" dirty="0" smtClean="0">
                <a:latin typeface="Times New Roman" panose="02020603050405020304" charset="0"/>
                <a:ea typeface="楷体_GB2312" pitchFamily="49" charset="-122"/>
              </a:rPr>
              <a:t> &gt;&gt; n;</a:t>
            </a:r>
            <a:endParaRPr lang="en-US" altLang="zh-CN" sz="1600" b="1" dirty="0" smtClean="0">
              <a:latin typeface="Times New Roman" panose="02020603050405020304" charset="0"/>
              <a:ea typeface="楷体_GB2312" pitchFamily="49" charset="-122"/>
            </a:endParaRPr>
          </a:p>
          <a:p>
            <a:pPr>
              <a:lnSpc>
                <a:spcPct val="90000"/>
              </a:lnSpc>
              <a:spcBef>
                <a:spcPct val="0"/>
              </a:spcBef>
              <a:buFont typeface="Wingdings" panose="05000000000000000000" pitchFamily="2" charset="2"/>
              <a:buNone/>
              <a:tabLst>
                <a:tab pos="355600" algn="l"/>
                <a:tab pos="628650" algn="l"/>
                <a:tab pos="902970" algn="l"/>
              </a:tabLst>
            </a:pPr>
            <a:r>
              <a:rPr lang="en-US" altLang="zh-CN" sz="1600" b="1" dirty="0" smtClean="0">
                <a:latin typeface="Times New Roman" panose="02020603050405020304" charset="0"/>
                <a:ea typeface="楷体_GB2312" pitchFamily="49" charset="-122"/>
              </a:rPr>
              <a:t>	for (</a:t>
            </a:r>
            <a:r>
              <a:rPr lang="en-US" altLang="zh-CN" sz="1600" b="1" dirty="0" err="1" smtClean="0">
                <a:latin typeface="Times New Roman" panose="02020603050405020304" charset="0"/>
                <a:ea typeface="楷体_GB2312" pitchFamily="49" charset="-122"/>
              </a:rPr>
              <a:t>int</a:t>
            </a:r>
            <a:r>
              <a:rPr lang="en-US" altLang="zh-CN" sz="1600" b="1" dirty="0" smtClean="0">
                <a:latin typeface="Times New Roman" panose="02020603050405020304" charset="0"/>
                <a:ea typeface="楷体_GB2312" pitchFamily="49" charset="-122"/>
              </a:rPr>
              <a:t> </a:t>
            </a:r>
            <a:r>
              <a:rPr lang="en-US" altLang="zh-CN" sz="1600" b="1" dirty="0" err="1" smtClean="0">
                <a:latin typeface="Times New Roman" panose="02020603050405020304" charset="0"/>
                <a:ea typeface="楷体_GB2312" pitchFamily="49" charset="-122"/>
              </a:rPr>
              <a:t>i</a:t>
            </a:r>
            <a:r>
              <a:rPr lang="en-US" altLang="zh-CN" sz="1600" b="1" dirty="0" smtClean="0">
                <a:latin typeface="Times New Roman" panose="02020603050405020304" charset="0"/>
                <a:ea typeface="楷体_GB2312" pitchFamily="49" charset="-122"/>
              </a:rPr>
              <a:t> = 2; </a:t>
            </a:r>
            <a:r>
              <a:rPr lang="en-US" altLang="zh-CN" sz="1600" b="1" dirty="0" err="1" smtClean="0">
                <a:latin typeface="Times New Roman" panose="02020603050405020304" charset="0"/>
                <a:ea typeface="楷体_GB2312" pitchFamily="49" charset="-122"/>
              </a:rPr>
              <a:t>i</a:t>
            </a:r>
            <a:r>
              <a:rPr lang="en-US" altLang="zh-CN" sz="1600" b="1" dirty="0" smtClean="0">
                <a:latin typeface="Times New Roman" panose="02020603050405020304" charset="0"/>
                <a:ea typeface="楷体_GB2312" pitchFamily="49" charset="-122"/>
              </a:rPr>
              <a:t> &lt;= n; </a:t>
            </a:r>
            <a:r>
              <a:rPr lang="en-US" altLang="zh-CN" sz="1600" b="1" dirty="0" err="1" smtClean="0">
                <a:latin typeface="Times New Roman" panose="02020603050405020304" charset="0"/>
                <a:ea typeface="楷体_GB2312" pitchFamily="49" charset="-122"/>
              </a:rPr>
              <a:t>i</a:t>
            </a:r>
            <a:r>
              <a:rPr lang="en-US" altLang="zh-CN" sz="1600" b="1" dirty="0" smtClean="0">
                <a:latin typeface="Times New Roman" panose="02020603050405020304" charset="0"/>
                <a:ea typeface="楷体_GB2312" pitchFamily="49" charset="-122"/>
              </a:rPr>
              <a:t>++) {</a:t>
            </a:r>
            <a:endParaRPr lang="en-US" altLang="zh-CN" sz="1600" b="1" dirty="0" smtClean="0">
              <a:latin typeface="Times New Roman" panose="02020603050405020304" charset="0"/>
              <a:ea typeface="楷体_GB2312" pitchFamily="49" charset="-122"/>
            </a:endParaRPr>
          </a:p>
          <a:p>
            <a:pPr>
              <a:lnSpc>
                <a:spcPct val="90000"/>
              </a:lnSpc>
              <a:spcBef>
                <a:spcPct val="0"/>
              </a:spcBef>
              <a:buFont typeface="Wingdings" panose="05000000000000000000" pitchFamily="2" charset="2"/>
              <a:buNone/>
              <a:tabLst>
                <a:tab pos="355600" algn="l"/>
                <a:tab pos="628650" algn="l"/>
                <a:tab pos="902970" algn="l"/>
              </a:tabLst>
            </a:pPr>
            <a:r>
              <a:rPr lang="zh-CN" altLang="en-US" sz="1600" b="1" dirty="0" smtClean="0">
                <a:latin typeface="Times New Roman" panose="02020603050405020304" charset="0"/>
                <a:ea typeface="楷体_GB2312" pitchFamily="49" charset="-122"/>
              </a:rPr>
              <a:t>		</a:t>
            </a:r>
            <a:r>
              <a:rPr lang="en-US" altLang="zh-CN" sz="1600" b="1" dirty="0" smtClean="0">
                <a:latin typeface="Times New Roman" panose="02020603050405020304" charset="0"/>
                <a:ea typeface="楷体_GB2312" pitchFamily="49" charset="-122"/>
              </a:rPr>
              <a:t>bool </a:t>
            </a:r>
            <a:r>
              <a:rPr lang="en-US" altLang="zh-CN" sz="1600" b="1" dirty="0" err="1" smtClean="0">
                <a:latin typeface="Times New Roman" panose="02020603050405020304" charset="0"/>
                <a:ea typeface="楷体_GB2312" pitchFamily="49" charset="-122"/>
              </a:rPr>
              <a:t>isPrime</a:t>
            </a:r>
            <a:r>
              <a:rPr lang="en-US" altLang="zh-CN" sz="1600" b="1" dirty="0" smtClean="0">
                <a:latin typeface="Times New Roman" panose="02020603050405020304" charset="0"/>
                <a:ea typeface="楷体_GB2312" pitchFamily="49" charset="-122"/>
              </a:rPr>
              <a:t> = true;</a:t>
            </a:r>
            <a:endParaRPr lang="en-US" altLang="zh-CN" sz="1600" b="1" dirty="0" smtClean="0">
              <a:latin typeface="Times New Roman" panose="02020603050405020304" charset="0"/>
              <a:ea typeface="楷体_GB2312" pitchFamily="49" charset="-122"/>
            </a:endParaRPr>
          </a:p>
          <a:p>
            <a:pPr>
              <a:lnSpc>
                <a:spcPct val="90000"/>
              </a:lnSpc>
              <a:spcBef>
                <a:spcPct val="0"/>
              </a:spcBef>
              <a:buFont typeface="Wingdings" panose="05000000000000000000" pitchFamily="2" charset="2"/>
              <a:buNone/>
              <a:tabLst>
                <a:tab pos="355600" algn="l"/>
                <a:tab pos="628650" algn="l"/>
                <a:tab pos="902970" algn="l"/>
              </a:tabLst>
            </a:pPr>
            <a:r>
              <a:rPr lang="en-US" altLang="zh-CN" sz="1600" b="1" dirty="0" smtClean="0">
                <a:latin typeface="Times New Roman" panose="02020603050405020304" charset="0"/>
                <a:ea typeface="楷体_GB2312" pitchFamily="49" charset="-122"/>
              </a:rPr>
              <a:t>		for (</a:t>
            </a:r>
            <a:r>
              <a:rPr lang="en-US" altLang="zh-CN" sz="1600" b="1" dirty="0" err="1" smtClean="0">
                <a:latin typeface="Times New Roman" panose="02020603050405020304" charset="0"/>
                <a:ea typeface="楷体_GB2312" pitchFamily="49" charset="-122"/>
              </a:rPr>
              <a:t>int</a:t>
            </a:r>
            <a:r>
              <a:rPr lang="en-US" altLang="zh-CN" sz="1600" b="1" dirty="0" smtClean="0">
                <a:latin typeface="Times New Roman" panose="02020603050405020304" charset="0"/>
                <a:ea typeface="楷体_GB2312" pitchFamily="49" charset="-122"/>
              </a:rPr>
              <a:t> j = 0; j &lt; count; </a:t>
            </a:r>
            <a:r>
              <a:rPr lang="en-US" altLang="zh-CN" sz="1600" b="1" dirty="0" err="1" smtClean="0">
                <a:latin typeface="Times New Roman" panose="02020603050405020304" charset="0"/>
                <a:ea typeface="楷体_GB2312" pitchFamily="49" charset="-122"/>
              </a:rPr>
              <a:t>j++</a:t>
            </a:r>
            <a:r>
              <a:rPr lang="en-US" altLang="zh-CN" sz="1600" b="1" dirty="0" smtClean="0">
                <a:latin typeface="Times New Roman" panose="02020603050405020304" charset="0"/>
                <a:ea typeface="楷体_GB2312" pitchFamily="49" charset="-122"/>
              </a:rPr>
              <a:t>)</a:t>
            </a:r>
            <a:endParaRPr lang="en-US" altLang="zh-CN" sz="1600" b="1" dirty="0" smtClean="0">
              <a:latin typeface="Times New Roman" panose="02020603050405020304" charset="0"/>
              <a:ea typeface="楷体_GB2312" pitchFamily="49" charset="-122"/>
            </a:endParaRPr>
          </a:p>
          <a:p>
            <a:pPr>
              <a:lnSpc>
                <a:spcPct val="90000"/>
              </a:lnSpc>
              <a:spcBef>
                <a:spcPct val="0"/>
              </a:spcBef>
              <a:buFont typeface="Wingdings" panose="05000000000000000000" pitchFamily="2" charset="2"/>
              <a:buNone/>
              <a:tabLst>
                <a:tab pos="355600" algn="l"/>
                <a:tab pos="628650" algn="l"/>
                <a:tab pos="902970" algn="l"/>
              </a:tabLst>
            </a:pPr>
            <a:r>
              <a:rPr lang="en-US" altLang="zh-CN" sz="1600" b="1" dirty="0" smtClean="0">
                <a:latin typeface="Times New Roman" panose="02020603050405020304" charset="0"/>
                <a:ea typeface="楷体_GB2312" pitchFamily="49" charset="-122"/>
              </a:rPr>
              <a:t>			if (</a:t>
            </a:r>
            <a:r>
              <a:rPr lang="en-US" altLang="zh-CN" sz="1600" b="1" dirty="0" err="1" smtClean="0">
                <a:latin typeface="Times New Roman" panose="02020603050405020304" charset="0"/>
                <a:ea typeface="楷体_GB2312" pitchFamily="49" charset="-122"/>
              </a:rPr>
              <a:t>i</a:t>
            </a:r>
            <a:r>
              <a:rPr lang="en-US" altLang="zh-CN" sz="1600" b="1" dirty="0" smtClean="0">
                <a:latin typeface="Times New Roman" panose="02020603050405020304" charset="0"/>
                <a:ea typeface="楷体_GB2312" pitchFamily="49" charset="-122"/>
              </a:rPr>
              <a:t> % a[j] == 0) {	//</a:t>
            </a:r>
            <a:r>
              <a:rPr lang="zh-CN" altLang="en-US" sz="1600" b="1" dirty="0" smtClean="0">
                <a:latin typeface="Times New Roman" panose="02020603050405020304" charset="0"/>
                <a:ea typeface="楷体_GB2312" pitchFamily="49" charset="-122"/>
              </a:rPr>
              <a:t>若</a:t>
            </a:r>
            <a:r>
              <a:rPr lang="en-US" altLang="zh-CN" sz="1600" b="1" dirty="0" err="1" smtClean="0">
                <a:latin typeface="Times New Roman" panose="02020603050405020304" charset="0"/>
                <a:ea typeface="楷体_GB2312" pitchFamily="49" charset="-122"/>
              </a:rPr>
              <a:t>i</a:t>
            </a:r>
            <a:r>
              <a:rPr lang="zh-CN" altLang="en-US" sz="1600" b="1" dirty="0" smtClean="0">
                <a:latin typeface="Times New Roman" panose="02020603050405020304" charset="0"/>
                <a:ea typeface="楷体_GB2312" pitchFamily="49" charset="-122"/>
              </a:rPr>
              <a:t>被</a:t>
            </a:r>
            <a:r>
              <a:rPr lang="en-US" altLang="zh-CN" sz="1600" b="1" dirty="0" smtClean="0">
                <a:latin typeface="Times New Roman" panose="02020603050405020304" charset="0"/>
                <a:ea typeface="楷体_GB2312" pitchFamily="49" charset="-122"/>
              </a:rPr>
              <a:t>a[j]</a:t>
            </a:r>
            <a:r>
              <a:rPr lang="zh-CN" altLang="en-US" sz="1600" b="1" dirty="0" smtClean="0">
                <a:latin typeface="Times New Roman" panose="02020603050405020304" charset="0"/>
                <a:ea typeface="楷体_GB2312" pitchFamily="49" charset="-122"/>
              </a:rPr>
              <a:t>整除，说明</a:t>
            </a:r>
            <a:r>
              <a:rPr lang="en-US" altLang="zh-CN" sz="1600" b="1" dirty="0" err="1" smtClean="0">
                <a:latin typeface="Times New Roman" panose="02020603050405020304" charset="0"/>
                <a:ea typeface="楷体_GB2312" pitchFamily="49" charset="-122"/>
              </a:rPr>
              <a:t>i</a:t>
            </a:r>
            <a:r>
              <a:rPr lang="zh-CN" altLang="en-US" sz="1600" b="1" dirty="0" smtClean="0">
                <a:latin typeface="Times New Roman" panose="02020603050405020304" charset="0"/>
                <a:ea typeface="楷体_GB2312" pitchFamily="49" charset="-122"/>
              </a:rPr>
              <a:t>不是质数</a:t>
            </a:r>
            <a:endParaRPr lang="zh-CN" altLang="en-US" sz="1600" b="1" dirty="0" smtClean="0">
              <a:latin typeface="Times New Roman" panose="02020603050405020304" charset="0"/>
              <a:ea typeface="楷体_GB2312" pitchFamily="49" charset="-122"/>
            </a:endParaRPr>
          </a:p>
          <a:p>
            <a:pPr>
              <a:lnSpc>
                <a:spcPct val="90000"/>
              </a:lnSpc>
              <a:spcBef>
                <a:spcPct val="0"/>
              </a:spcBef>
              <a:buFont typeface="Wingdings" panose="05000000000000000000" pitchFamily="2" charset="2"/>
              <a:buNone/>
              <a:tabLst>
                <a:tab pos="355600" algn="l"/>
                <a:tab pos="628650" algn="l"/>
                <a:tab pos="902970" algn="l"/>
              </a:tabLst>
            </a:pPr>
            <a:r>
              <a:rPr lang="zh-CN" altLang="en-US" sz="1600" b="1" dirty="0" smtClean="0">
                <a:latin typeface="Times New Roman" panose="02020603050405020304" charset="0"/>
                <a:ea typeface="楷体_GB2312" pitchFamily="49" charset="-122"/>
              </a:rPr>
              <a:t>				</a:t>
            </a:r>
            <a:r>
              <a:rPr lang="en-US" altLang="zh-CN" sz="1600" b="1" dirty="0" err="1" smtClean="0">
                <a:latin typeface="Times New Roman" panose="02020603050405020304" charset="0"/>
                <a:ea typeface="楷体_GB2312" pitchFamily="49" charset="-122"/>
              </a:rPr>
              <a:t>isPrime</a:t>
            </a:r>
            <a:r>
              <a:rPr lang="en-US" altLang="zh-CN" sz="1600" b="1" dirty="0" smtClean="0">
                <a:latin typeface="Times New Roman" panose="02020603050405020304" charset="0"/>
                <a:ea typeface="楷体_GB2312" pitchFamily="49" charset="-122"/>
              </a:rPr>
              <a:t> = false; break;			}</a:t>
            </a:r>
            <a:endParaRPr lang="en-US" altLang="zh-CN" sz="1600" b="1" dirty="0" smtClean="0">
              <a:latin typeface="Times New Roman" panose="02020603050405020304" charset="0"/>
              <a:ea typeface="楷体_GB2312" pitchFamily="49" charset="-122"/>
            </a:endParaRPr>
          </a:p>
          <a:p>
            <a:pPr>
              <a:lnSpc>
                <a:spcPct val="90000"/>
              </a:lnSpc>
              <a:spcBef>
                <a:spcPct val="0"/>
              </a:spcBef>
              <a:buFont typeface="Wingdings" panose="05000000000000000000" pitchFamily="2" charset="2"/>
              <a:buNone/>
              <a:tabLst>
                <a:tab pos="355600" algn="l"/>
                <a:tab pos="628650" algn="l"/>
                <a:tab pos="902970" algn="l"/>
              </a:tabLst>
            </a:pPr>
            <a:r>
              <a:rPr lang="zh-CN" altLang="en-US" sz="1600" b="1" dirty="0" smtClean="0">
                <a:latin typeface="Times New Roman" panose="02020603050405020304" charset="0"/>
                <a:ea typeface="楷体_GB2312" pitchFamily="49" charset="-122"/>
              </a:rPr>
              <a:t>		</a:t>
            </a:r>
            <a:r>
              <a:rPr lang="en-US" altLang="zh-CN" sz="1600" b="1" dirty="0" smtClean="0">
                <a:latin typeface="Times New Roman" panose="02020603050405020304" charset="0"/>
                <a:ea typeface="楷体_GB2312" pitchFamily="49" charset="-122"/>
              </a:rPr>
              <a:t>if (</a:t>
            </a:r>
            <a:r>
              <a:rPr lang="en-US" altLang="zh-CN" sz="1600" b="1" dirty="0" err="1" smtClean="0">
                <a:latin typeface="Times New Roman" panose="02020603050405020304" charset="0"/>
                <a:ea typeface="楷体_GB2312" pitchFamily="49" charset="-122"/>
              </a:rPr>
              <a:t>isPrime</a:t>
            </a:r>
            <a:r>
              <a:rPr lang="en-US" altLang="zh-CN" sz="1600" b="1" dirty="0" smtClean="0">
                <a:latin typeface="Times New Roman" panose="02020603050405020304" charset="0"/>
                <a:ea typeface="楷体_GB2312" pitchFamily="49" charset="-122"/>
              </a:rPr>
              <a:t>) { </a:t>
            </a:r>
            <a:endParaRPr lang="en-US" altLang="zh-CN" sz="1600" b="1" dirty="0" smtClean="0">
              <a:latin typeface="Times New Roman" panose="02020603050405020304" charset="0"/>
              <a:ea typeface="楷体_GB2312" pitchFamily="49" charset="-122"/>
            </a:endParaRPr>
          </a:p>
          <a:p>
            <a:pPr>
              <a:lnSpc>
                <a:spcPct val="90000"/>
              </a:lnSpc>
              <a:spcBef>
                <a:spcPct val="0"/>
              </a:spcBef>
              <a:buFont typeface="Wingdings" panose="05000000000000000000" pitchFamily="2" charset="2"/>
              <a:buNone/>
              <a:tabLst>
                <a:tab pos="355600" algn="l"/>
                <a:tab pos="628650" algn="l"/>
                <a:tab pos="902970" algn="l"/>
              </a:tabLst>
            </a:pPr>
            <a:r>
              <a:rPr lang="zh-CN" altLang="en-US" sz="1600" b="1" dirty="0" smtClean="0">
                <a:latin typeface="Times New Roman" panose="02020603050405020304" charset="0"/>
                <a:ea typeface="楷体_GB2312" pitchFamily="49" charset="-122"/>
              </a:rPr>
              <a:t>			</a:t>
            </a:r>
            <a:r>
              <a:rPr lang="en-US" altLang="zh-CN" sz="1600" b="1" dirty="0" smtClean="0">
                <a:latin typeface="Times New Roman" panose="02020603050405020304" charset="0"/>
                <a:ea typeface="楷体_GB2312" pitchFamily="49" charset="-122"/>
              </a:rPr>
              <a:t>if (count == </a:t>
            </a:r>
            <a:r>
              <a:rPr lang="en-US" altLang="zh-CN" sz="1600" b="1" dirty="0" err="1" smtClean="0">
                <a:latin typeface="Times New Roman" panose="02020603050405020304" charset="0"/>
                <a:ea typeface="楷体_GB2312" pitchFamily="49" charset="-122"/>
              </a:rPr>
              <a:t>a.getSize</a:t>
            </a:r>
            <a:r>
              <a:rPr lang="en-US" altLang="zh-CN" sz="1600" b="1" dirty="0" smtClean="0">
                <a:latin typeface="Times New Roman" panose="02020603050405020304" charset="0"/>
                <a:ea typeface="楷体_GB2312" pitchFamily="49" charset="-122"/>
              </a:rPr>
              <a:t>()) </a:t>
            </a:r>
            <a:r>
              <a:rPr lang="en-US" altLang="zh-CN" sz="1600" b="1" dirty="0" err="1" smtClean="0">
                <a:latin typeface="Times New Roman" panose="02020603050405020304" charset="0"/>
                <a:ea typeface="楷体_GB2312" pitchFamily="49" charset="-122"/>
              </a:rPr>
              <a:t>a.resize</a:t>
            </a:r>
            <a:r>
              <a:rPr lang="en-US" altLang="zh-CN" sz="1600" b="1" dirty="0" smtClean="0">
                <a:latin typeface="Times New Roman" panose="02020603050405020304" charset="0"/>
                <a:ea typeface="楷体_GB2312" pitchFamily="49" charset="-122"/>
              </a:rPr>
              <a:t>(count * 2);</a:t>
            </a:r>
            <a:endParaRPr lang="en-US" altLang="zh-CN" sz="1600" b="1" dirty="0" smtClean="0">
              <a:latin typeface="Times New Roman" panose="02020603050405020304" charset="0"/>
              <a:ea typeface="楷体_GB2312" pitchFamily="49" charset="-122"/>
            </a:endParaRPr>
          </a:p>
          <a:p>
            <a:pPr>
              <a:lnSpc>
                <a:spcPct val="90000"/>
              </a:lnSpc>
              <a:spcBef>
                <a:spcPct val="0"/>
              </a:spcBef>
              <a:buFont typeface="Wingdings" panose="05000000000000000000" pitchFamily="2" charset="2"/>
              <a:buNone/>
              <a:tabLst>
                <a:tab pos="355600" algn="l"/>
                <a:tab pos="628650" algn="l"/>
                <a:tab pos="902970" algn="l"/>
              </a:tabLst>
            </a:pPr>
            <a:r>
              <a:rPr lang="en-US" altLang="zh-CN" sz="1600" b="1" dirty="0" smtClean="0">
                <a:latin typeface="Times New Roman" panose="02020603050405020304" charset="0"/>
                <a:ea typeface="楷体_GB2312" pitchFamily="49" charset="-122"/>
              </a:rPr>
              <a:t>			a[count++] = </a:t>
            </a:r>
            <a:r>
              <a:rPr lang="en-US" altLang="zh-CN" sz="1600" b="1" dirty="0" err="1" smtClean="0">
                <a:latin typeface="Times New Roman" panose="02020603050405020304" charset="0"/>
                <a:ea typeface="楷体_GB2312" pitchFamily="49" charset="-122"/>
              </a:rPr>
              <a:t>i</a:t>
            </a:r>
            <a:r>
              <a:rPr lang="en-US" altLang="zh-CN" sz="1600" b="1" dirty="0" smtClean="0">
                <a:latin typeface="Times New Roman" panose="02020603050405020304" charset="0"/>
                <a:ea typeface="楷体_GB2312" pitchFamily="49" charset="-122"/>
              </a:rPr>
              <a:t>;}</a:t>
            </a:r>
            <a:endParaRPr lang="en-US" altLang="zh-CN" sz="1600" b="1" dirty="0" smtClean="0">
              <a:latin typeface="Times New Roman" panose="02020603050405020304" charset="0"/>
              <a:ea typeface="楷体_GB2312" pitchFamily="49" charset="-122"/>
            </a:endParaRPr>
          </a:p>
          <a:p>
            <a:pPr>
              <a:lnSpc>
                <a:spcPct val="90000"/>
              </a:lnSpc>
              <a:spcBef>
                <a:spcPct val="0"/>
              </a:spcBef>
              <a:buFont typeface="Wingdings" panose="05000000000000000000" pitchFamily="2" charset="2"/>
              <a:buNone/>
              <a:tabLst>
                <a:tab pos="355600" algn="l"/>
                <a:tab pos="628650" algn="l"/>
                <a:tab pos="902970" algn="l"/>
              </a:tabLst>
            </a:pPr>
            <a:r>
              <a:rPr lang="en-US" altLang="zh-CN" sz="1600" b="1" dirty="0" smtClean="0">
                <a:latin typeface="Times New Roman" panose="02020603050405020304" charset="0"/>
                <a:ea typeface="楷体_GB2312" pitchFamily="49" charset="-122"/>
              </a:rPr>
              <a:t>	}</a:t>
            </a:r>
            <a:endParaRPr lang="en-US" altLang="zh-CN" sz="1600" b="1" dirty="0" smtClean="0">
              <a:latin typeface="Times New Roman" panose="02020603050405020304" charset="0"/>
              <a:ea typeface="楷体_GB2312" pitchFamily="49" charset="-122"/>
            </a:endParaRPr>
          </a:p>
          <a:p>
            <a:pPr>
              <a:lnSpc>
                <a:spcPct val="90000"/>
              </a:lnSpc>
              <a:spcBef>
                <a:spcPct val="0"/>
              </a:spcBef>
              <a:buFont typeface="Wingdings" panose="05000000000000000000" pitchFamily="2" charset="2"/>
              <a:buNone/>
              <a:tabLst>
                <a:tab pos="355600" algn="l"/>
                <a:tab pos="628650" algn="l"/>
                <a:tab pos="902970" algn="l"/>
              </a:tabLst>
            </a:pPr>
            <a:r>
              <a:rPr lang="en-US" altLang="zh-CN" sz="1600" b="1" dirty="0" smtClean="0">
                <a:latin typeface="Times New Roman" panose="02020603050405020304" charset="0"/>
                <a:ea typeface="楷体_GB2312" pitchFamily="49" charset="-122"/>
              </a:rPr>
              <a:t>	for (</a:t>
            </a:r>
            <a:r>
              <a:rPr lang="en-US" altLang="zh-CN" sz="1600" b="1" dirty="0" err="1" smtClean="0">
                <a:latin typeface="Times New Roman" panose="02020603050405020304" charset="0"/>
                <a:ea typeface="楷体_GB2312" pitchFamily="49" charset="-122"/>
              </a:rPr>
              <a:t>int</a:t>
            </a:r>
            <a:r>
              <a:rPr lang="en-US" altLang="zh-CN" sz="1600" b="1" dirty="0" smtClean="0">
                <a:latin typeface="Times New Roman" panose="02020603050405020304" charset="0"/>
                <a:ea typeface="楷体_GB2312" pitchFamily="49" charset="-122"/>
              </a:rPr>
              <a:t> </a:t>
            </a:r>
            <a:r>
              <a:rPr lang="en-US" altLang="zh-CN" sz="1600" b="1" dirty="0" err="1" smtClean="0">
                <a:latin typeface="Times New Roman" panose="02020603050405020304" charset="0"/>
                <a:ea typeface="楷体_GB2312" pitchFamily="49" charset="-122"/>
              </a:rPr>
              <a:t>i</a:t>
            </a:r>
            <a:r>
              <a:rPr lang="en-US" altLang="zh-CN" sz="1600" b="1" dirty="0" smtClean="0">
                <a:latin typeface="Times New Roman" panose="02020603050405020304" charset="0"/>
                <a:ea typeface="楷体_GB2312" pitchFamily="49" charset="-122"/>
              </a:rPr>
              <a:t> = 0; </a:t>
            </a:r>
            <a:r>
              <a:rPr lang="en-US" altLang="zh-CN" sz="1600" b="1" dirty="0" err="1" smtClean="0">
                <a:latin typeface="Times New Roman" panose="02020603050405020304" charset="0"/>
                <a:ea typeface="楷体_GB2312" pitchFamily="49" charset="-122"/>
              </a:rPr>
              <a:t>i</a:t>
            </a:r>
            <a:r>
              <a:rPr lang="en-US" altLang="zh-CN" sz="1600" b="1" dirty="0" smtClean="0">
                <a:latin typeface="Times New Roman" panose="02020603050405020304" charset="0"/>
                <a:ea typeface="楷体_GB2312" pitchFamily="49" charset="-122"/>
              </a:rPr>
              <a:t> &lt; count; </a:t>
            </a:r>
            <a:r>
              <a:rPr lang="en-US" altLang="zh-CN" sz="1600" b="1" dirty="0" err="1" smtClean="0">
                <a:latin typeface="Times New Roman" panose="02020603050405020304" charset="0"/>
                <a:ea typeface="楷体_GB2312" pitchFamily="49" charset="-122"/>
              </a:rPr>
              <a:t>i</a:t>
            </a:r>
            <a:r>
              <a:rPr lang="en-US" altLang="zh-CN" sz="1600" b="1" dirty="0" smtClean="0">
                <a:latin typeface="Times New Roman" panose="02020603050405020304" charset="0"/>
                <a:ea typeface="楷体_GB2312" pitchFamily="49" charset="-122"/>
              </a:rPr>
              <a:t>++)	</a:t>
            </a:r>
            <a:r>
              <a:rPr lang="en-US" altLang="zh-CN" sz="1600" b="1" dirty="0" err="1" smtClean="0">
                <a:latin typeface="Times New Roman" panose="02020603050405020304" charset="0"/>
                <a:ea typeface="楷体_GB2312" pitchFamily="49" charset="-122"/>
              </a:rPr>
              <a:t>cout</a:t>
            </a:r>
            <a:r>
              <a:rPr lang="en-US" altLang="zh-CN" sz="1600" b="1" dirty="0" smtClean="0">
                <a:latin typeface="Times New Roman" panose="02020603050405020304" charset="0"/>
                <a:ea typeface="楷体_GB2312" pitchFamily="49" charset="-122"/>
              </a:rPr>
              <a:t> &lt;&lt; </a:t>
            </a:r>
            <a:r>
              <a:rPr lang="en-US" altLang="zh-CN" sz="1600" b="1" dirty="0" err="1" smtClean="0">
                <a:latin typeface="Times New Roman" panose="02020603050405020304" charset="0"/>
                <a:ea typeface="楷体_GB2312" pitchFamily="49" charset="-122"/>
              </a:rPr>
              <a:t>setw</a:t>
            </a:r>
            <a:r>
              <a:rPr lang="en-US" altLang="zh-CN" sz="1600" b="1" dirty="0" smtClean="0">
                <a:latin typeface="Times New Roman" panose="02020603050405020304" charset="0"/>
                <a:ea typeface="楷体_GB2312" pitchFamily="49" charset="-122"/>
              </a:rPr>
              <a:t>(8) &lt;&lt; a[</a:t>
            </a:r>
            <a:r>
              <a:rPr lang="en-US" altLang="zh-CN" sz="1600" b="1" dirty="0" err="1" smtClean="0">
                <a:latin typeface="Times New Roman" panose="02020603050405020304" charset="0"/>
                <a:ea typeface="楷体_GB2312" pitchFamily="49" charset="-122"/>
              </a:rPr>
              <a:t>i</a:t>
            </a:r>
            <a:r>
              <a:rPr lang="en-US" altLang="zh-CN" sz="1600" b="1" dirty="0" smtClean="0">
                <a:latin typeface="Times New Roman" panose="02020603050405020304" charset="0"/>
                <a:ea typeface="楷体_GB2312" pitchFamily="49" charset="-122"/>
              </a:rPr>
              <a:t>];</a:t>
            </a:r>
            <a:endParaRPr lang="en-US" altLang="zh-CN" sz="1600" b="1" dirty="0" smtClean="0">
              <a:latin typeface="Times New Roman" panose="02020603050405020304" charset="0"/>
              <a:ea typeface="楷体_GB2312" pitchFamily="49" charset="-122"/>
            </a:endParaRPr>
          </a:p>
          <a:p>
            <a:pPr>
              <a:lnSpc>
                <a:spcPct val="90000"/>
              </a:lnSpc>
              <a:spcBef>
                <a:spcPct val="0"/>
              </a:spcBef>
              <a:buFont typeface="Wingdings" panose="05000000000000000000" pitchFamily="2" charset="2"/>
              <a:buNone/>
              <a:tabLst>
                <a:tab pos="355600" algn="l"/>
                <a:tab pos="628650" algn="l"/>
                <a:tab pos="902970" algn="l"/>
              </a:tabLst>
            </a:pPr>
            <a:r>
              <a:rPr lang="en-US" altLang="zh-CN" sz="1600" b="1" dirty="0" smtClean="0">
                <a:latin typeface="Times New Roman" panose="02020603050405020304" charset="0"/>
                <a:ea typeface="楷体_GB2312" pitchFamily="49" charset="-122"/>
              </a:rPr>
              <a:t>	</a:t>
            </a:r>
            <a:r>
              <a:rPr lang="en-US" altLang="zh-CN" sz="1600" b="1" dirty="0" err="1" smtClean="0">
                <a:latin typeface="Times New Roman" panose="02020603050405020304" charset="0"/>
                <a:ea typeface="楷体_GB2312" pitchFamily="49" charset="-122"/>
              </a:rPr>
              <a:t>cout</a:t>
            </a:r>
            <a:r>
              <a:rPr lang="en-US" altLang="zh-CN" sz="1600" b="1" dirty="0" smtClean="0">
                <a:latin typeface="Times New Roman" panose="02020603050405020304" charset="0"/>
                <a:ea typeface="楷体_GB2312" pitchFamily="49" charset="-122"/>
              </a:rPr>
              <a:t> &lt;&lt; </a:t>
            </a:r>
            <a:r>
              <a:rPr lang="en-US" altLang="zh-CN" sz="1600" b="1" dirty="0" err="1" smtClean="0">
                <a:latin typeface="Times New Roman" panose="02020603050405020304" charset="0"/>
                <a:ea typeface="楷体_GB2312" pitchFamily="49" charset="-122"/>
              </a:rPr>
              <a:t>endl</a:t>
            </a:r>
            <a:r>
              <a:rPr lang="en-US" altLang="zh-CN" sz="1600" b="1" dirty="0" smtClean="0">
                <a:latin typeface="Times New Roman" panose="02020603050405020304" charset="0"/>
                <a:ea typeface="楷体_GB2312" pitchFamily="49" charset="-122"/>
              </a:rPr>
              <a:t>;</a:t>
            </a:r>
            <a:endParaRPr lang="en-US" altLang="zh-CN" sz="1600" b="1" dirty="0" smtClean="0">
              <a:latin typeface="Times New Roman" panose="02020603050405020304" charset="0"/>
              <a:ea typeface="楷体_GB2312" pitchFamily="49" charset="-122"/>
            </a:endParaRPr>
          </a:p>
          <a:p>
            <a:pPr>
              <a:lnSpc>
                <a:spcPct val="90000"/>
              </a:lnSpc>
              <a:spcBef>
                <a:spcPct val="0"/>
              </a:spcBef>
              <a:buFont typeface="Wingdings" panose="05000000000000000000" pitchFamily="2" charset="2"/>
              <a:buNone/>
              <a:tabLst>
                <a:tab pos="355600" algn="l"/>
                <a:tab pos="628650" algn="l"/>
                <a:tab pos="902970" algn="l"/>
              </a:tabLst>
            </a:pPr>
            <a:r>
              <a:rPr lang="en-US" altLang="zh-CN" sz="1600" b="1" dirty="0" smtClean="0">
                <a:latin typeface="Times New Roman" panose="02020603050405020304" charset="0"/>
                <a:ea typeface="楷体_GB2312" pitchFamily="49" charset="-122"/>
              </a:rPr>
              <a:t>	return 0;}</a:t>
            </a:r>
            <a:endParaRPr lang="en-US" altLang="zh-CN" sz="1600" b="1" dirty="0" smtClean="0">
              <a:latin typeface="Times New Roman" panose="02020603050405020304" charset="0"/>
              <a:ea typeface="楷体_GB2312" pitchFamily="49" charset="-122"/>
            </a:endParaRPr>
          </a:p>
          <a:p>
            <a:pPr>
              <a:lnSpc>
                <a:spcPct val="90000"/>
              </a:lnSpc>
              <a:spcBef>
                <a:spcPct val="0"/>
              </a:spcBef>
              <a:buFont typeface="Wingdings" panose="05000000000000000000" pitchFamily="2" charset="2"/>
              <a:buNone/>
              <a:tabLst>
                <a:tab pos="355600" algn="l"/>
                <a:tab pos="628650" algn="l"/>
                <a:tab pos="902970" algn="l"/>
              </a:tabLst>
            </a:pPr>
            <a:endParaRPr lang="en-US" altLang="zh-CN" sz="2200" b="1" dirty="0">
              <a:latin typeface="Times New Roman" panose="02020603050405020304" charset="0"/>
              <a:ea typeface="楷体_GB2312" pitchFamily="49" charset="-122"/>
            </a:endParaRPr>
          </a:p>
        </p:txBody>
      </p:sp>
    </p:spTree>
  </p:cSld>
  <p:clrMapOvr>
    <a:masterClrMapping/>
  </p:clrMapOvr>
  <p:transition spd="slow" advClick="0" advTm="0">
    <p:cove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p:cNvSpPr txBox="1">
            <a:spLocks noChangeArrowheads="1"/>
          </p:cNvSpPr>
          <p:nvPr/>
        </p:nvSpPr>
        <p:spPr>
          <a:xfrm>
            <a:off x="828000" y="0"/>
            <a:ext cx="7315200" cy="648618"/>
          </a:xfrm>
          <a:prstGeom prst="rect">
            <a:avLst/>
          </a:prstGeom>
        </p:spPr>
        <p:txBody>
          <a:bodyPr vert="horz" lIns="92075" tIns="46038" rIns="92075" bIns="46038"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400" smtClean="0">
                <a:ea typeface="楷体_GB2312" pitchFamily="49" charset="-122"/>
              </a:rPr>
              <a:t>单链表的结点类模板</a:t>
            </a:r>
            <a:endParaRPr lang="zh-CN" altLang="en-US" sz="3400" dirty="0">
              <a:ea typeface="楷体_GB2312" pitchFamily="49" charset="-122"/>
            </a:endParaRPr>
          </a:p>
        </p:txBody>
      </p:sp>
      <p:sp>
        <p:nvSpPr>
          <p:cNvPr id="3" name="Rectangle 1027"/>
          <p:cNvSpPr txBox="1">
            <a:spLocks noChangeArrowheads="1"/>
          </p:cNvSpPr>
          <p:nvPr/>
        </p:nvSpPr>
        <p:spPr>
          <a:xfrm>
            <a:off x="540000" y="699750"/>
            <a:ext cx="5760000" cy="4292600"/>
          </a:xfrm>
          <a:prstGeom prst="rect">
            <a:avLst/>
          </a:prstGeom>
        </p:spPr>
        <p:txBody>
          <a:bodyPr vert="horz" lIns="92075" tIns="46038" rIns="92075" bIns="46038"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Font typeface="Wingdings" panose="05000000000000000000" pitchFamily="2" charset="2"/>
              <a:buNone/>
            </a:pPr>
            <a:r>
              <a:rPr lang="en-US" altLang="zh-CN" sz="2300" dirty="0" smtClean="0">
                <a:latin typeface="Times New Roman" panose="02020603050405020304" charset="0"/>
                <a:ea typeface="楷体_GB2312" pitchFamily="49" charset="-122"/>
              </a:rPr>
              <a:t>template &lt;class T&gt;</a:t>
            </a:r>
            <a:endParaRPr lang="en-US" altLang="zh-CN" sz="2300" dirty="0" smtClean="0">
              <a:latin typeface="Times New Roman" panose="02020603050405020304" charset="0"/>
              <a:ea typeface="楷体_GB2312" pitchFamily="49" charset="-122"/>
            </a:endParaRPr>
          </a:p>
          <a:p>
            <a:pPr>
              <a:lnSpc>
                <a:spcPct val="90000"/>
              </a:lnSpc>
              <a:buFont typeface="Wingdings" panose="05000000000000000000" pitchFamily="2" charset="2"/>
              <a:buNone/>
            </a:pPr>
            <a:r>
              <a:rPr lang="en-US" altLang="zh-CN" sz="2300" dirty="0" smtClean="0">
                <a:latin typeface="Times New Roman" panose="02020603050405020304" charset="0"/>
                <a:ea typeface="楷体_GB2312" pitchFamily="49" charset="-122"/>
              </a:rPr>
              <a:t>class Node {</a:t>
            </a:r>
            <a:endParaRPr lang="en-US" altLang="zh-CN" sz="2300" dirty="0" smtClean="0">
              <a:latin typeface="Times New Roman" panose="02020603050405020304" charset="0"/>
              <a:ea typeface="楷体_GB2312" pitchFamily="49" charset="-122"/>
            </a:endParaRPr>
          </a:p>
          <a:p>
            <a:pPr>
              <a:lnSpc>
                <a:spcPct val="90000"/>
              </a:lnSpc>
              <a:buFont typeface="Wingdings" panose="05000000000000000000" pitchFamily="2" charset="2"/>
              <a:buNone/>
            </a:pPr>
            <a:r>
              <a:rPr lang="en-US" altLang="zh-CN" sz="2300" dirty="0" smtClean="0">
                <a:latin typeface="Times New Roman" panose="02020603050405020304" charset="0"/>
                <a:ea typeface="楷体_GB2312" pitchFamily="49" charset="-122"/>
              </a:rPr>
              <a:t>private:</a:t>
            </a:r>
            <a:endParaRPr lang="en-US" altLang="zh-CN" sz="2300" dirty="0" smtClean="0">
              <a:latin typeface="Times New Roman" panose="02020603050405020304" charset="0"/>
              <a:ea typeface="楷体_GB2312" pitchFamily="49" charset="-122"/>
            </a:endParaRPr>
          </a:p>
          <a:p>
            <a:pPr>
              <a:lnSpc>
                <a:spcPct val="90000"/>
              </a:lnSpc>
              <a:buFont typeface="Wingdings" panose="05000000000000000000" pitchFamily="2" charset="2"/>
              <a:buNone/>
            </a:pPr>
            <a:r>
              <a:rPr lang="en-US" altLang="zh-CN" sz="2300" dirty="0" smtClean="0">
                <a:latin typeface="Times New Roman" panose="02020603050405020304" charset="0"/>
                <a:ea typeface="楷体_GB2312" pitchFamily="49" charset="-122"/>
              </a:rPr>
              <a:t>  Node&lt;T&gt; *next;</a:t>
            </a:r>
            <a:endParaRPr lang="en-US" altLang="zh-CN" sz="2300" dirty="0" smtClean="0">
              <a:latin typeface="Times New Roman" panose="02020603050405020304" charset="0"/>
              <a:ea typeface="楷体_GB2312" pitchFamily="49" charset="-122"/>
            </a:endParaRPr>
          </a:p>
          <a:p>
            <a:pPr>
              <a:lnSpc>
                <a:spcPct val="90000"/>
              </a:lnSpc>
              <a:buFont typeface="Wingdings" panose="05000000000000000000" pitchFamily="2" charset="2"/>
              <a:buNone/>
            </a:pPr>
            <a:r>
              <a:rPr lang="en-US" altLang="zh-CN" sz="2300" dirty="0" smtClean="0">
                <a:latin typeface="Times New Roman" panose="02020603050405020304" charset="0"/>
                <a:ea typeface="楷体_GB2312" pitchFamily="49" charset="-122"/>
              </a:rPr>
              <a:t>public:</a:t>
            </a:r>
            <a:endParaRPr lang="en-US" altLang="zh-CN" sz="2300" dirty="0" smtClean="0">
              <a:latin typeface="Times New Roman" panose="02020603050405020304" charset="0"/>
              <a:ea typeface="楷体_GB2312" pitchFamily="49" charset="-122"/>
            </a:endParaRPr>
          </a:p>
          <a:p>
            <a:pPr>
              <a:lnSpc>
                <a:spcPct val="90000"/>
              </a:lnSpc>
              <a:buFont typeface="Wingdings" panose="05000000000000000000" pitchFamily="2" charset="2"/>
              <a:buNone/>
            </a:pPr>
            <a:r>
              <a:rPr lang="en-US" altLang="zh-CN" sz="2300" dirty="0" smtClean="0">
                <a:latin typeface="Times New Roman" panose="02020603050405020304" charset="0"/>
                <a:ea typeface="楷体_GB2312" pitchFamily="49" charset="-122"/>
              </a:rPr>
              <a:t>  T data; </a:t>
            </a:r>
            <a:endParaRPr lang="en-US" altLang="zh-CN" sz="2300" dirty="0" smtClean="0">
              <a:latin typeface="Times New Roman" panose="02020603050405020304" charset="0"/>
              <a:ea typeface="楷体_GB2312" pitchFamily="49" charset="-122"/>
            </a:endParaRPr>
          </a:p>
          <a:p>
            <a:pPr>
              <a:lnSpc>
                <a:spcPct val="90000"/>
              </a:lnSpc>
              <a:buFont typeface="Wingdings" panose="05000000000000000000" pitchFamily="2" charset="2"/>
              <a:buNone/>
            </a:pPr>
            <a:r>
              <a:rPr lang="en-US" altLang="zh-CN" sz="2300" dirty="0" smtClean="0">
                <a:latin typeface="Times New Roman" panose="02020603050405020304" charset="0"/>
                <a:ea typeface="楷体_GB2312" pitchFamily="49" charset="-122"/>
              </a:rPr>
              <a:t>  Node(</a:t>
            </a:r>
            <a:r>
              <a:rPr lang="en-US" altLang="zh-CN" sz="2300" dirty="0" err="1" smtClean="0">
                <a:latin typeface="Times New Roman" panose="02020603050405020304" charset="0"/>
                <a:ea typeface="楷体_GB2312" pitchFamily="49" charset="-122"/>
              </a:rPr>
              <a:t>const</a:t>
            </a:r>
            <a:r>
              <a:rPr lang="en-US" altLang="zh-CN" sz="2300" dirty="0" smtClean="0">
                <a:latin typeface="Times New Roman" panose="02020603050405020304" charset="0"/>
                <a:ea typeface="楷体_GB2312" pitchFamily="49" charset="-122"/>
              </a:rPr>
              <a:t> T&amp; </a:t>
            </a:r>
            <a:r>
              <a:rPr lang="en-US" altLang="zh-CN" sz="2300" dirty="0" err="1" smtClean="0">
                <a:latin typeface="Times New Roman" panose="02020603050405020304" charset="0"/>
                <a:ea typeface="楷体_GB2312" pitchFamily="49" charset="-122"/>
              </a:rPr>
              <a:t>item,Node</a:t>
            </a:r>
            <a:r>
              <a:rPr lang="en-US" altLang="zh-CN" sz="2300" dirty="0" smtClean="0">
                <a:latin typeface="Times New Roman" panose="02020603050405020304" charset="0"/>
                <a:ea typeface="楷体_GB2312" pitchFamily="49" charset="-122"/>
              </a:rPr>
              <a:t>&lt;T&gt;* next = 0);</a:t>
            </a:r>
            <a:endParaRPr lang="en-US" altLang="zh-CN" sz="2300" dirty="0" smtClean="0">
              <a:latin typeface="Times New Roman" panose="02020603050405020304" charset="0"/>
              <a:ea typeface="楷体_GB2312" pitchFamily="49" charset="-122"/>
            </a:endParaRPr>
          </a:p>
          <a:p>
            <a:pPr>
              <a:lnSpc>
                <a:spcPct val="90000"/>
              </a:lnSpc>
              <a:buFont typeface="Wingdings" panose="05000000000000000000" pitchFamily="2" charset="2"/>
              <a:buNone/>
            </a:pPr>
            <a:r>
              <a:rPr lang="en-US" altLang="zh-CN" sz="2300" dirty="0" smtClean="0">
                <a:latin typeface="Times New Roman" panose="02020603050405020304" charset="0"/>
                <a:ea typeface="楷体_GB2312" pitchFamily="49" charset="-122"/>
              </a:rPr>
              <a:t>  void </a:t>
            </a:r>
            <a:r>
              <a:rPr lang="en-US" altLang="zh-CN" sz="2300" dirty="0" err="1" smtClean="0">
                <a:latin typeface="Times New Roman" panose="02020603050405020304" charset="0"/>
                <a:ea typeface="楷体_GB2312" pitchFamily="49" charset="-122"/>
              </a:rPr>
              <a:t>insertAfter</a:t>
            </a:r>
            <a:r>
              <a:rPr lang="en-US" altLang="zh-CN" sz="2300" dirty="0" smtClean="0">
                <a:latin typeface="Times New Roman" panose="02020603050405020304" charset="0"/>
                <a:ea typeface="楷体_GB2312" pitchFamily="49" charset="-122"/>
              </a:rPr>
              <a:t>(Node&lt;T&gt; *p);</a:t>
            </a:r>
            <a:endParaRPr lang="en-US" altLang="zh-CN" sz="2300" dirty="0" smtClean="0">
              <a:latin typeface="Times New Roman" panose="02020603050405020304" charset="0"/>
              <a:ea typeface="楷体_GB2312" pitchFamily="49" charset="-122"/>
            </a:endParaRPr>
          </a:p>
          <a:p>
            <a:pPr>
              <a:lnSpc>
                <a:spcPct val="90000"/>
              </a:lnSpc>
              <a:buFont typeface="Wingdings" panose="05000000000000000000" pitchFamily="2" charset="2"/>
              <a:buNone/>
            </a:pPr>
            <a:r>
              <a:rPr lang="en-US" altLang="zh-CN" sz="2300" dirty="0" smtClean="0">
                <a:latin typeface="Times New Roman" panose="02020603050405020304" charset="0"/>
                <a:ea typeface="楷体_GB2312" pitchFamily="49" charset="-122"/>
              </a:rPr>
              <a:t>  Node&lt;T&gt; *</a:t>
            </a:r>
            <a:r>
              <a:rPr lang="en-US" altLang="zh-CN" sz="2300" dirty="0" err="1" smtClean="0">
                <a:latin typeface="Times New Roman" panose="02020603050405020304" charset="0"/>
                <a:ea typeface="楷体_GB2312" pitchFamily="49" charset="-122"/>
              </a:rPr>
              <a:t>deleteAfter</a:t>
            </a:r>
            <a:r>
              <a:rPr lang="en-US" altLang="zh-CN" sz="2300" dirty="0" smtClean="0">
                <a:latin typeface="Times New Roman" panose="02020603050405020304" charset="0"/>
                <a:ea typeface="楷体_GB2312" pitchFamily="49" charset="-122"/>
              </a:rPr>
              <a:t>();</a:t>
            </a:r>
            <a:endParaRPr lang="en-US" altLang="zh-CN" sz="2300" dirty="0" smtClean="0">
              <a:latin typeface="Times New Roman" panose="02020603050405020304" charset="0"/>
              <a:ea typeface="楷体_GB2312" pitchFamily="49" charset="-122"/>
            </a:endParaRPr>
          </a:p>
          <a:p>
            <a:pPr>
              <a:lnSpc>
                <a:spcPct val="90000"/>
              </a:lnSpc>
              <a:buFont typeface="Wingdings" panose="05000000000000000000" pitchFamily="2" charset="2"/>
              <a:buNone/>
            </a:pPr>
            <a:r>
              <a:rPr lang="en-US" altLang="zh-CN" sz="2300" dirty="0" smtClean="0">
                <a:latin typeface="Times New Roman" panose="02020603050405020304" charset="0"/>
                <a:ea typeface="楷体_GB2312" pitchFamily="49" charset="-122"/>
              </a:rPr>
              <a:t>  Node&lt;T&gt; *</a:t>
            </a:r>
            <a:r>
              <a:rPr lang="en-US" altLang="zh-CN" sz="2300" dirty="0" err="1" smtClean="0">
                <a:latin typeface="Times New Roman" panose="02020603050405020304" charset="0"/>
                <a:ea typeface="楷体_GB2312" pitchFamily="49" charset="-122"/>
              </a:rPr>
              <a:t>nextNode</a:t>
            </a:r>
            <a:r>
              <a:rPr lang="en-US" altLang="zh-CN" sz="2300" dirty="0" smtClean="0">
                <a:latin typeface="Times New Roman" panose="02020603050405020304" charset="0"/>
                <a:ea typeface="楷体_GB2312" pitchFamily="49" charset="-122"/>
              </a:rPr>
              <a:t>() </a:t>
            </a:r>
            <a:r>
              <a:rPr lang="en-US" altLang="zh-CN" sz="2300" dirty="0" err="1" smtClean="0">
                <a:latin typeface="Times New Roman" panose="02020603050405020304" charset="0"/>
                <a:ea typeface="楷体_GB2312" pitchFamily="49" charset="-122"/>
              </a:rPr>
              <a:t>const</a:t>
            </a:r>
            <a:r>
              <a:rPr lang="en-US" altLang="zh-CN" sz="2300" dirty="0" smtClean="0">
                <a:latin typeface="Times New Roman" panose="02020603050405020304" charset="0"/>
                <a:ea typeface="楷体_GB2312" pitchFamily="49" charset="-122"/>
              </a:rPr>
              <a:t>;</a:t>
            </a:r>
            <a:endParaRPr lang="en-US" altLang="zh-CN" sz="2300" dirty="0" smtClean="0">
              <a:latin typeface="Times New Roman" panose="02020603050405020304" charset="0"/>
              <a:ea typeface="楷体_GB2312" pitchFamily="49" charset="-122"/>
            </a:endParaRPr>
          </a:p>
          <a:p>
            <a:pPr>
              <a:lnSpc>
                <a:spcPct val="90000"/>
              </a:lnSpc>
              <a:buFont typeface="Wingdings" panose="05000000000000000000" pitchFamily="2" charset="2"/>
              <a:buNone/>
            </a:pPr>
            <a:r>
              <a:rPr lang="en-US" altLang="zh-CN" sz="2300" dirty="0" smtClean="0">
                <a:latin typeface="Times New Roman" panose="02020603050405020304" charset="0"/>
                <a:ea typeface="楷体_GB2312" pitchFamily="49" charset="-122"/>
              </a:rPr>
              <a:t>};    </a:t>
            </a:r>
            <a:endParaRPr lang="en-US" altLang="zh-CN" sz="2300" dirty="0">
              <a:latin typeface="Times New Roman" panose="02020603050405020304" charset="0"/>
              <a:ea typeface="楷体_GB2312" pitchFamily="49" charset="-122"/>
            </a:endParaRPr>
          </a:p>
        </p:txBody>
      </p:sp>
      <p:sp>
        <p:nvSpPr>
          <p:cNvPr id="4" name="Rectangle 3"/>
          <p:cNvSpPr txBox="1">
            <a:spLocks noChangeArrowheads="1"/>
          </p:cNvSpPr>
          <p:nvPr/>
        </p:nvSpPr>
        <p:spPr>
          <a:xfrm>
            <a:off x="6350478" y="915750"/>
            <a:ext cx="2397522" cy="3751537"/>
          </a:xfrm>
          <a:prstGeom prst="rect">
            <a:avLst/>
          </a:prstGeom>
        </p:spPr>
        <p:txBody>
          <a:bodyPr vert="horz" lIns="92075" tIns="46038" rIns="92075" bIns="46038"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pPr>
            <a:r>
              <a:rPr lang="zh-CN" altLang="en-US" dirty="0" smtClean="0">
                <a:ea typeface="楷体_GB2312" pitchFamily="49" charset="-122"/>
              </a:rPr>
              <a:t>生成结点</a:t>
            </a:r>
            <a:endParaRPr lang="zh-CN" altLang="en-US" dirty="0" smtClean="0">
              <a:ea typeface="楷体_GB2312" pitchFamily="49" charset="-122"/>
            </a:endParaRPr>
          </a:p>
          <a:p>
            <a:pPr>
              <a:lnSpc>
                <a:spcPct val="110000"/>
              </a:lnSpc>
            </a:pPr>
            <a:r>
              <a:rPr lang="zh-CN" altLang="en-US" dirty="0" smtClean="0">
                <a:ea typeface="楷体_GB2312" pitchFamily="49" charset="-122"/>
              </a:rPr>
              <a:t>插入结点</a:t>
            </a:r>
            <a:endParaRPr lang="zh-CN" altLang="en-US" dirty="0" smtClean="0">
              <a:ea typeface="楷体_GB2312" pitchFamily="49" charset="-122"/>
            </a:endParaRPr>
          </a:p>
          <a:p>
            <a:pPr>
              <a:lnSpc>
                <a:spcPct val="110000"/>
              </a:lnSpc>
            </a:pPr>
            <a:r>
              <a:rPr lang="zh-CN" altLang="en-US" dirty="0" smtClean="0">
                <a:ea typeface="楷体_GB2312" pitchFamily="49" charset="-122"/>
              </a:rPr>
              <a:t>查找结点</a:t>
            </a:r>
            <a:endParaRPr lang="zh-CN" altLang="en-US" dirty="0" smtClean="0">
              <a:ea typeface="楷体_GB2312" pitchFamily="49" charset="-122"/>
            </a:endParaRPr>
          </a:p>
          <a:p>
            <a:pPr>
              <a:lnSpc>
                <a:spcPct val="110000"/>
              </a:lnSpc>
            </a:pPr>
            <a:r>
              <a:rPr lang="zh-CN" altLang="en-US" dirty="0" smtClean="0">
                <a:ea typeface="楷体_GB2312" pitchFamily="49" charset="-122"/>
              </a:rPr>
              <a:t>删除结点</a:t>
            </a:r>
            <a:endParaRPr lang="zh-CN" altLang="en-US" dirty="0" smtClean="0">
              <a:ea typeface="楷体_GB2312" pitchFamily="49" charset="-122"/>
            </a:endParaRPr>
          </a:p>
          <a:p>
            <a:pPr>
              <a:lnSpc>
                <a:spcPct val="110000"/>
              </a:lnSpc>
            </a:pPr>
            <a:r>
              <a:rPr lang="zh-CN" altLang="en-US" dirty="0" smtClean="0">
                <a:ea typeface="楷体_GB2312" pitchFamily="49" charset="-122"/>
              </a:rPr>
              <a:t>遍历链表</a:t>
            </a:r>
            <a:endParaRPr lang="zh-CN" altLang="en-US" dirty="0" smtClean="0">
              <a:ea typeface="楷体_GB2312" pitchFamily="49" charset="-122"/>
            </a:endParaRPr>
          </a:p>
          <a:p>
            <a:pPr>
              <a:lnSpc>
                <a:spcPct val="110000"/>
              </a:lnSpc>
            </a:pPr>
            <a:r>
              <a:rPr lang="zh-CN" altLang="en-US" dirty="0" smtClean="0">
                <a:ea typeface="楷体_GB2312" pitchFamily="49" charset="-122"/>
              </a:rPr>
              <a:t>清空链表</a:t>
            </a:r>
            <a:endParaRPr lang="zh-CN" altLang="en-US" dirty="0">
              <a:ea typeface="楷体_GB2312" pitchFamily="49" charset="-122"/>
            </a:endParaRPr>
          </a:p>
        </p:txBody>
      </p:sp>
    </p:spTree>
  </p:cSld>
  <p:clrMapOvr>
    <a:masterClrMapping/>
  </p:clrMapOvr>
  <p:transition spd="slow" advClick="0" advTm="0">
    <p:cove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p:cNvSpPr txBox="1">
            <a:spLocks noChangeArrowheads="1"/>
          </p:cNvSpPr>
          <p:nvPr/>
        </p:nvSpPr>
        <p:spPr>
          <a:xfrm>
            <a:off x="828000" y="0"/>
            <a:ext cx="7315200" cy="648618"/>
          </a:xfrm>
          <a:prstGeom prst="rect">
            <a:avLst/>
          </a:prstGeom>
        </p:spPr>
        <p:txBody>
          <a:bodyPr vert="horz" lIns="92075" tIns="46038" rIns="92075" bIns="46038"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400" smtClean="0">
                <a:ea typeface="楷体_GB2312" pitchFamily="49" charset="-122"/>
              </a:rPr>
              <a:t>单链表的结点类模板</a:t>
            </a:r>
            <a:endParaRPr lang="zh-CN" altLang="en-US" sz="3400" dirty="0">
              <a:ea typeface="楷体_GB2312" pitchFamily="49" charset="-122"/>
            </a:endParaRPr>
          </a:p>
        </p:txBody>
      </p:sp>
      <p:sp>
        <p:nvSpPr>
          <p:cNvPr id="3" name="Rectangle 2"/>
          <p:cNvSpPr txBox="1">
            <a:spLocks noChangeArrowheads="1"/>
          </p:cNvSpPr>
          <p:nvPr/>
        </p:nvSpPr>
        <p:spPr>
          <a:xfrm>
            <a:off x="396000" y="634547"/>
            <a:ext cx="2880000" cy="549002"/>
          </a:xfrm>
          <a:prstGeom prst="rect">
            <a:avLst/>
          </a:prstGeom>
        </p:spPr>
        <p:txBody>
          <a:bodyPr vert="horz" lIns="92075" tIns="46038" rIns="92075" bIns="46038"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1800" dirty="0" smtClean="0">
                <a:ea typeface="楷体_GB2312" pitchFamily="49" charset="-122"/>
              </a:rPr>
              <a:t>在结点之后插入一个结点</a:t>
            </a:r>
            <a:endParaRPr lang="zh-CN" altLang="en-US" sz="1800" dirty="0">
              <a:ea typeface="楷体_GB2312" pitchFamily="49" charset="-122"/>
            </a:endParaRPr>
          </a:p>
        </p:txBody>
      </p:sp>
      <p:sp>
        <p:nvSpPr>
          <p:cNvPr id="4" name="Text Box 7"/>
          <p:cNvSpPr txBox="1">
            <a:spLocks noChangeArrowheads="1"/>
          </p:cNvSpPr>
          <p:nvPr/>
        </p:nvSpPr>
        <p:spPr bwMode="auto">
          <a:xfrm>
            <a:off x="2392363" y="1029025"/>
            <a:ext cx="1598612" cy="5048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eaLnBrk="1" hangingPunct="1"/>
            <a:r>
              <a:rPr kumimoji="1" lang="en-US" altLang="zh-CN" b="0">
                <a:solidFill>
                  <a:schemeClr val="tx1"/>
                </a:solidFill>
              </a:rPr>
              <a:t> data1</a:t>
            </a:r>
            <a:endParaRPr kumimoji="1" lang="en-US" altLang="zh-CN" b="0">
              <a:solidFill>
                <a:schemeClr val="tx1"/>
              </a:solidFill>
            </a:endParaRPr>
          </a:p>
        </p:txBody>
      </p:sp>
      <p:sp>
        <p:nvSpPr>
          <p:cNvPr id="5" name="Line 8"/>
          <p:cNvSpPr>
            <a:spLocks noChangeShapeType="1"/>
          </p:cNvSpPr>
          <p:nvPr/>
        </p:nvSpPr>
        <p:spPr bwMode="auto">
          <a:xfrm>
            <a:off x="3190875" y="1029025"/>
            <a:ext cx="0" cy="5048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 name="Line 9"/>
          <p:cNvSpPr>
            <a:spLocks noChangeShapeType="1"/>
          </p:cNvSpPr>
          <p:nvPr/>
        </p:nvSpPr>
        <p:spPr bwMode="auto">
          <a:xfrm>
            <a:off x="3695700" y="1303663"/>
            <a:ext cx="2293938" cy="0"/>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7" name="Group 10"/>
          <p:cNvGrpSpPr/>
          <p:nvPr/>
        </p:nvGrpSpPr>
        <p:grpSpPr bwMode="auto">
          <a:xfrm>
            <a:off x="5967413" y="1029025"/>
            <a:ext cx="2125662" cy="504825"/>
            <a:chOff x="2505" y="2775"/>
            <a:chExt cx="1515" cy="360"/>
          </a:xfrm>
        </p:grpSpPr>
        <p:sp>
          <p:nvSpPr>
            <p:cNvPr id="8" name="Text Box 11"/>
            <p:cNvSpPr txBox="1">
              <a:spLocks noChangeArrowheads="1"/>
            </p:cNvSpPr>
            <p:nvPr/>
          </p:nvSpPr>
          <p:spPr bwMode="auto">
            <a:xfrm>
              <a:off x="2505" y="2775"/>
              <a:ext cx="1140" cy="36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eaLnBrk="1" hangingPunct="1"/>
              <a:r>
                <a:rPr kumimoji="1" lang="en-US" altLang="zh-CN" b="0">
                  <a:solidFill>
                    <a:schemeClr val="tx1"/>
                  </a:solidFill>
                </a:rPr>
                <a:t> data2</a:t>
              </a:r>
              <a:endParaRPr kumimoji="1" lang="en-US" altLang="zh-CN" b="0">
                <a:solidFill>
                  <a:schemeClr val="tx1"/>
                </a:solidFill>
              </a:endParaRPr>
            </a:p>
          </p:txBody>
        </p:sp>
        <p:sp>
          <p:nvSpPr>
            <p:cNvPr id="9" name="Line 12"/>
            <p:cNvSpPr>
              <a:spLocks noChangeShapeType="1"/>
            </p:cNvSpPr>
            <p:nvPr/>
          </p:nvSpPr>
          <p:spPr bwMode="auto">
            <a:xfrm>
              <a:off x="3075" y="2775"/>
              <a:ext cx="0" cy="36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 name="Line 13"/>
            <p:cNvSpPr>
              <a:spLocks noChangeShapeType="1"/>
            </p:cNvSpPr>
            <p:nvPr/>
          </p:nvSpPr>
          <p:spPr bwMode="auto">
            <a:xfrm>
              <a:off x="3435" y="2970"/>
              <a:ext cx="585" cy="0"/>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11" name="Text Box 14"/>
          <p:cNvSpPr txBox="1">
            <a:spLocks noChangeArrowheads="1"/>
          </p:cNvSpPr>
          <p:nvPr/>
        </p:nvSpPr>
        <p:spPr bwMode="auto">
          <a:xfrm>
            <a:off x="7848600" y="987750"/>
            <a:ext cx="882650" cy="5461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ctr" eaLnBrk="1" hangingPunct="1"/>
            <a:r>
              <a:rPr kumimoji="1" lang="en-US" altLang="zh-CN" b="0">
                <a:solidFill>
                  <a:schemeClr val="tx1"/>
                </a:solidFill>
              </a:rPr>
              <a:t>…</a:t>
            </a:r>
            <a:endParaRPr kumimoji="1" lang="en-US" altLang="zh-CN" b="0">
              <a:solidFill>
                <a:schemeClr val="tx1"/>
              </a:solidFill>
            </a:endParaRPr>
          </a:p>
        </p:txBody>
      </p:sp>
      <p:sp>
        <p:nvSpPr>
          <p:cNvPr id="12" name="Text Box 15"/>
          <p:cNvSpPr txBox="1">
            <a:spLocks noChangeArrowheads="1"/>
          </p:cNvSpPr>
          <p:nvPr/>
        </p:nvSpPr>
        <p:spPr bwMode="auto">
          <a:xfrm>
            <a:off x="2759075" y="2341888"/>
            <a:ext cx="1050925" cy="39846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eaLnBrk="1" hangingPunct="1"/>
            <a:r>
              <a:rPr kumimoji="1" lang="en-US" altLang="zh-CN" b="0">
                <a:solidFill>
                  <a:schemeClr val="tx1"/>
                </a:solidFill>
              </a:rPr>
              <a:t>   p</a:t>
            </a:r>
            <a:endParaRPr kumimoji="1" lang="en-US" altLang="zh-CN" b="0">
              <a:solidFill>
                <a:schemeClr val="tx1"/>
              </a:solidFill>
            </a:endParaRPr>
          </a:p>
        </p:txBody>
      </p:sp>
      <p:sp>
        <p:nvSpPr>
          <p:cNvPr id="13" name="Text Box 19"/>
          <p:cNvSpPr txBox="1">
            <a:spLocks noChangeArrowheads="1"/>
          </p:cNvSpPr>
          <p:nvPr/>
        </p:nvSpPr>
        <p:spPr bwMode="auto">
          <a:xfrm>
            <a:off x="4159250" y="2227588"/>
            <a:ext cx="1598613" cy="5048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eaLnBrk="1" hangingPunct="1"/>
            <a:r>
              <a:rPr kumimoji="1" lang="en-US" altLang="zh-CN" b="0">
                <a:solidFill>
                  <a:schemeClr val="tx1"/>
                </a:solidFill>
              </a:rPr>
              <a:t> data</a:t>
            </a:r>
            <a:endParaRPr kumimoji="1" lang="en-US" altLang="zh-CN" b="0">
              <a:solidFill>
                <a:schemeClr val="tx1"/>
              </a:solidFill>
            </a:endParaRPr>
          </a:p>
        </p:txBody>
      </p:sp>
      <p:sp>
        <p:nvSpPr>
          <p:cNvPr id="14" name="Line 20"/>
          <p:cNvSpPr>
            <a:spLocks noChangeShapeType="1"/>
          </p:cNvSpPr>
          <p:nvPr/>
        </p:nvSpPr>
        <p:spPr bwMode="auto">
          <a:xfrm>
            <a:off x="4957763" y="2227588"/>
            <a:ext cx="0" cy="5048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 name="Freeform 21"/>
          <p:cNvSpPr/>
          <p:nvPr/>
        </p:nvSpPr>
        <p:spPr bwMode="auto">
          <a:xfrm>
            <a:off x="5378450" y="1538613"/>
            <a:ext cx="757238" cy="966787"/>
          </a:xfrm>
          <a:custGeom>
            <a:avLst/>
            <a:gdLst>
              <a:gd name="T0" fmla="*/ 0 w 540"/>
              <a:gd name="T1" fmla="*/ 690 h 690"/>
              <a:gd name="T2" fmla="*/ 540 w 540"/>
              <a:gd name="T3" fmla="*/ 690 h 690"/>
              <a:gd name="T4" fmla="*/ 540 w 540"/>
              <a:gd name="T5" fmla="*/ 0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540" y="690"/>
                </a:lnTo>
                <a:lnTo>
                  <a:pt x="540" y="0"/>
                </a:lnTo>
              </a:path>
            </a:pathLst>
          </a:custGeom>
          <a:noFill/>
          <a:ln w="9525">
            <a:solidFill>
              <a:schemeClr val="tx1"/>
            </a:solidFill>
            <a:round/>
            <a:tailEnd type="triangle" w="sm" len="me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endParaRPr lang="zh-CN" altLang="en-US"/>
          </a:p>
        </p:txBody>
      </p:sp>
      <p:sp>
        <p:nvSpPr>
          <p:cNvPr id="16" name="Freeform 24"/>
          <p:cNvSpPr/>
          <p:nvPr/>
        </p:nvSpPr>
        <p:spPr bwMode="auto">
          <a:xfrm>
            <a:off x="3717925" y="1390975"/>
            <a:ext cx="441325" cy="1093788"/>
          </a:xfrm>
          <a:custGeom>
            <a:avLst/>
            <a:gdLst>
              <a:gd name="T0" fmla="*/ 0 w 315"/>
              <a:gd name="T1" fmla="*/ 0 h 780"/>
              <a:gd name="T2" fmla="*/ 0 w 315"/>
              <a:gd name="T3" fmla="*/ 780 h 780"/>
              <a:gd name="T4" fmla="*/ 315 w 315"/>
              <a:gd name="T5" fmla="*/ 780 h 780"/>
              <a:gd name="T6" fmla="*/ 0 60000 65536"/>
              <a:gd name="T7" fmla="*/ 0 60000 65536"/>
              <a:gd name="T8" fmla="*/ 0 60000 65536"/>
              <a:gd name="T9" fmla="*/ 0 w 315"/>
              <a:gd name="T10" fmla="*/ 0 h 780"/>
              <a:gd name="T11" fmla="*/ 315 w 315"/>
              <a:gd name="T12" fmla="*/ 780 h 780"/>
            </a:gdLst>
            <a:ahLst/>
            <a:cxnLst>
              <a:cxn ang="T6">
                <a:pos x="T0" y="T1"/>
              </a:cxn>
              <a:cxn ang="T7">
                <a:pos x="T2" y="T3"/>
              </a:cxn>
              <a:cxn ang="T8">
                <a:pos x="T4" y="T5"/>
              </a:cxn>
            </a:cxnLst>
            <a:rect l="T9" t="T10" r="T11" b="T12"/>
            <a:pathLst>
              <a:path w="315" h="780">
                <a:moveTo>
                  <a:pt x="0" y="0"/>
                </a:moveTo>
                <a:lnTo>
                  <a:pt x="0" y="780"/>
                </a:lnTo>
                <a:lnTo>
                  <a:pt x="315" y="780"/>
                </a:lnTo>
              </a:path>
            </a:pathLst>
          </a:custGeom>
          <a:noFill/>
          <a:ln w="9525">
            <a:solidFill>
              <a:schemeClr val="tx1"/>
            </a:solidFill>
            <a:round/>
            <a:tailEnd type="triangle" w="sm" len="me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endParaRPr lang="zh-CN" altLang="en-US"/>
          </a:p>
        </p:txBody>
      </p:sp>
      <p:sp>
        <p:nvSpPr>
          <p:cNvPr id="17" name="Line 27"/>
          <p:cNvSpPr>
            <a:spLocks noChangeShapeType="1"/>
          </p:cNvSpPr>
          <p:nvPr/>
        </p:nvSpPr>
        <p:spPr bwMode="auto">
          <a:xfrm>
            <a:off x="1739900" y="1319538"/>
            <a:ext cx="652463" cy="0"/>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8" name="Text Box 28"/>
          <p:cNvSpPr txBox="1">
            <a:spLocks noChangeArrowheads="1"/>
          </p:cNvSpPr>
          <p:nvPr/>
        </p:nvSpPr>
        <p:spPr bwMode="auto">
          <a:xfrm>
            <a:off x="1295400" y="1109988"/>
            <a:ext cx="609600" cy="39687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ctr" eaLnBrk="1" hangingPunct="1"/>
            <a:r>
              <a:rPr kumimoji="1" lang="en-US" altLang="zh-CN" b="0">
                <a:solidFill>
                  <a:schemeClr val="tx1"/>
                </a:solidFill>
              </a:rPr>
              <a:t>…</a:t>
            </a:r>
            <a:endParaRPr kumimoji="1" lang="en-US" altLang="zh-CN" b="0">
              <a:solidFill>
                <a:schemeClr val="tx1"/>
              </a:solidFill>
            </a:endParaRPr>
          </a:p>
        </p:txBody>
      </p:sp>
      <p:grpSp>
        <p:nvGrpSpPr>
          <p:cNvPr id="19" name="Group 31"/>
          <p:cNvGrpSpPr/>
          <p:nvPr/>
        </p:nvGrpSpPr>
        <p:grpSpPr bwMode="auto">
          <a:xfrm>
            <a:off x="4724400" y="1063950"/>
            <a:ext cx="381000" cy="457200"/>
            <a:chOff x="2976" y="1824"/>
            <a:chExt cx="240" cy="288"/>
          </a:xfrm>
        </p:grpSpPr>
        <p:sp>
          <p:nvSpPr>
            <p:cNvPr id="20" name="Line 29"/>
            <p:cNvSpPr>
              <a:spLocks noChangeShapeType="1"/>
            </p:cNvSpPr>
            <p:nvPr/>
          </p:nvSpPr>
          <p:spPr bwMode="auto">
            <a:xfrm flipH="1">
              <a:off x="2976" y="1824"/>
              <a:ext cx="240" cy="288"/>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30"/>
            <p:cNvSpPr>
              <a:spLocks noChangeShapeType="1"/>
            </p:cNvSpPr>
            <p:nvPr/>
          </p:nvSpPr>
          <p:spPr bwMode="auto">
            <a:xfrm>
              <a:off x="2976" y="1824"/>
              <a:ext cx="240" cy="288"/>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2" name="Text Box 32"/>
          <p:cNvSpPr txBox="1">
            <a:spLocks noChangeArrowheads="1"/>
          </p:cNvSpPr>
          <p:nvPr/>
        </p:nvSpPr>
        <p:spPr bwMode="auto">
          <a:xfrm>
            <a:off x="828000" y="2857251"/>
            <a:ext cx="74676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kumimoji="1" lang="en-US" altLang="zh-CN" b="0" dirty="0">
                <a:solidFill>
                  <a:schemeClr val="tx1"/>
                </a:solidFill>
                <a:ea typeface="楷体_GB2312" pitchFamily="49" charset="-122"/>
              </a:rPr>
              <a:t>template &lt;class T&gt;</a:t>
            </a:r>
            <a:endParaRPr kumimoji="1" lang="en-US" altLang="zh-CN" b="0" dirty="0">
              <a:solidFill>
                <a:schemeClr val="tx1"/>
              </a:solidFill>
              <a:ea typeface="楷体_GB2312" pitchFamily="49" charset="-122"/>
            </a:endParaRPr>
          </a:p>
          <a:p>
            <a:pPr eaLnBrk="1" hangingPunct="1">
              <a:buClr>
                <a:schemeClr val="accent2"/>
              </a:buClr>
              <a:buSzPct val="80000"/>
              <a:buFont typeface="Wingdings" panose="05000000000000000000" pitchFamily="2" charset="2"/>
              <a:buNone/>
            </a:pPr>
            <a:r>
              <a:rPr kumimoji="1" lang="en-US" altLang="zh-CN" b="0" dirty="0">
                <a:solidFill>
                  <a:schemeClr val="tx1"/>
                </a:solidFill>
                <a:ea typeface="楷体_GB2312" pitchFamily="49" charset="-122"/>
              </a:rPr>
              <a:t>void Node&lt;T&gt;::</a:t>
            </a:r>
            <a:r>
              <a:rPr kumimoji="1" lang="en-US" altLang="zh-CN" b="0" dirty="0" err="1">
                <a:solidFill>
                  <a:schemeClr val="tx1"/>
                </a:solidFill>
                <a:ea typeface="楷体_GB2312" pitchFamily="49" charset="-122"/>
              </a:rPr>
              <a:t>insertAfter</a:t>
            </a:r>
            <a:r>
              <a:rPr kumimoji="1" lang="en-US" altLang="zh-CN" b="0" dirty="0">
                <a:solidFill>
                  <a:schemeClr val="tx1"/>
                </a:solidFill>
                <a:ea typeface="楷体_GB2312" pitchFamily="49" charset="-122"/>
              </a:rPr>
              <a:t>(Node&lt;T&gt; *p) {</a:t>
            </a:r>
            <a:endParaRPr kumimoji="1" lang="en-US" altLang="zh-CN" b="0" dirty="0">
              <a:solidFill>
                <a:schemeClr val="tx1"/>
              </a:solidFill>
              <a:ea typeface="楷体_GB2312" pitchFamily="49" charset="-122"/>
            </a:endParaRPr>
          </a:p>
          <a:p>
            <a:pPr eaLnBrk="1" hangingPunct="1">
              <a:buClr>
                <a:schemeClr val="accent2"/>
              </a:buClr>
              <a:buSzPct val="80000"/>
              <a:buFont typeface="Wingdings" panose="05000000000000000000" pitchFamily="2" charset="2"/>
              <a:buNone/>
            </a:pPr>
            <a:r>
              <a:rPr kumimoji="1" lang="en-US" altLang="zh-CN" b="0" dirty="0">
                <a:solidFill>
                  <a:schemeClr val="tx1"/>
                </a:solidFill>
                <a:ea typeface="楷体_GB2312" pitchFamily="49" charset="-122"/>
              </a:rPr>
              <a:t>  //p</a:t>
            </a:r>
            <a:r>
              <a:rPr kumimoji="1" lang="zh-CN" altLang="en-US" b="0" dirty="0">
                <a:solidFill>
                  <a:schemeClr val="tx1"/>
                </a:solidFill>
                <a:ea typeface="楷体_GB2312" pitchFamily="49" charset="-122"/>
              </a:rPr>
              <a:t>节点指针域指向当前节点的后继节点</a:t>
            </a:r>
            <a:endParaRPr kumimoji="1" lang="zh-CN" altLang="en-US" b="0" dirty="0">
              <a:solidFill>
                <a:schemeClr val="tx1"/>
              </a:solidFill>
              <a:ea typeface="楷体_GB2312" pitchFamily="49" charset="-122"/>
            </a:endParaRPr>
          </a:p>
          <a:p>
            <a:pPr eaLnBrk="1" hangingPunct="1">
              <a:buClr>
                <a:schemeClr val="accent2"/>
              </a:buClr>
              <a:buSzPct val="80000"/>
              <a:buFont typeface="Wingdings" panose="05000000000000000000" pitchFamily="2" charset="2"/>
              <a:buNone/>
            </a:pPr>
            <a:r>
              <a:rPr kumimoji="1" lang="zh-CN" altLang="en-US" b="0" dirty="0">
                <a:solidFill>
                  <a:schemeClr val="tx1"/>
                </a:solidFill>
                <a:ea typeface="楷体_GB2312" pitchFamily="49" charset="-122"/>
              </a:rPr>
              <a:t>  </a:t>
            </a:r>
            <a:r>
              <a:rPr kumimoji="1" lang="en-US" altLang="zh-CN" b="0" dirty="0">
                <a:solidFill>
                  <a:schemeClr val="tx1"/>
                </a:solidFill>
                <a:ea typeface="楷体_GB2312" pitchFamily="49" charset="-122"/>
              </a:rPr>
              <a:t>p-&gt;next = next;     </a:t>
            </a:r>
            <a:endParaRPr kumimoji="1" lang="en-US" altLang="zh-CN" b="0" dirty="0">
              <a:solidFill>
                <a:schemeClr val="tx1"/>
              </a:solidFill>
              <a:ea typeface="楷体_GB2312" pitchFamily="49" charset="-122"/>
            </a:endParaRPr>
          </a:p>
          <a:p>
            <a:pPr eaLnBrk="1" hangingPunct="1">
              <a:buClr>
                <a:schemeClr val="accent2"/>
              </a:buClr>
              <a:buSzPct val="80000"/>
              <a:buFont typeface="Wingdings" panose="05000000000000000000" pitchFamily="2" charset="2"/>
              <a:buNone/>
            </a:pPr>
            <a:r>
              <a:rPr kumimoji="1" lang="en-US" altLang="zh-CN" b="0" dirty="0">
                <a:solidFill>
                  <a:schemeClr val="tx1"/>
                </a:solidFill>
                <a:ea typeface="楷体_GB2312" pitchFamily="49" charset="-122"/>
              </a:rPr>
              <a:t>  next = p; //</a:t>
            </a:r>
            <a:r>
              <a:rPr kumimoji="1" lang="zh-CN" altLang="en-US" b="0" dirty="0">
                <a:solidFill>
                  <a:schemeClr val="tx1"/>
                </a:solidFill>
                <a:ea typeface="楷体_GB2312" pitchFamily="49" charset="-122"/>
              </a:rPr>
              <a:t>当前节点的指针域指向</a:t>
            </a:r>
            <a:r>
              <a:rPr kumimoji="1" lang="en-US" altLang="zh-CN" b="0" dirty="0">
                <a:solidFill>
                  <a:schemeClr val="tx1"/>
                </a:solidFill>
                <a:ea typeface="楷体_GB2312" pitchFamily="49" charset="-122"/>
              </a:rPr>
              <a:t>p </a:t>
            </a:r>
            <a:endParaRPr kumimoji="1" lang="en-US" altLang="zh-CN" b="0" dirty="0">
              <a:solidFill>
                <a:schemeClr val="tx1"/>
              </a:solidFill>
              <a:ea typeface="楷体_GB2312" pitchFamily="49" charset="-122"/>
            </a:endParaRPr>
          </a:p>
          <a:p>
            <a:pPr eaLnBrk="1" hangingPunct="1">
              <a:buClr>
                <a:schemeClr val="accent2"/>
              </a:buClr>
              <a:buSzPct val="80000"/>
              <a:buFont typeface="Wingdings" panose="05000000000000000000" pitchFamily="2" charset="2"/>
              <a:buNone/>
            </a:pPr>
            <a:r>
              <a:rPr kumimoji="1" lang="en-US" altLang="zh-CN" b="0" dirty="0">
                <a:solidFill>
                  <a:schemeClr val="tx1"/>
                </a:solidFill>
                <a:ea typeface="楷体_GB2312" pitchFamily="49" charset="-122"/>
              </a:rPr>
              <a:t>}</a:t>
            </a:r>
            <a:endParaRPr lang="en-US" altLang="zh-CN" sz="2000" b="0" dirty="0">
              <a:solidFill>
                <a:schemeClr val="tx1"/>
              </a:solidFill>
              <a:ea typeface="楷体_GB2312" pitchFamily="49" charset="-122"/>
            </a:endParaRPr>
          </a:p>
        </p:txBody>
      </p:sp>
      <p:sp>
        <p:nvSpPr>
          <p:cNvPr id="23" name="Line 33"/>
          <p:cNvSpPr>
            <a:spLocks noChangeShapeType="1"/>
          </p:cNvSpPr>
          <p:nvPr/>
        </p:nvSpPr>
        <p:spPr bwMode="auto">
          <a:xfrm>
            <a:off x="3157538" y="2664150"/>
            <a:ext cx="990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advClick="0" advTm="0">
    <p:cove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p:cNvSpPr txBox="1">
            <a:spLocks noChangeArrowheads="1"/>
          </p:cNvSpPr>
          <p:nvPr/>
        </p:nvSpPr>
        <p:spPr>
          <a:xfrm>
            <a:off x="828000" y="0"/>
            <a:ext cx="7315200" cy="648618"/>
          </a:xfrm>
          <a:prstGeom prst="rect">
            <a:avLst/>
          </a:prstGeom>
        </p:spPr>
        <p:txBody>
          <a:bodyPr vert="horz" lIns="92075" tIns="46038" rIns="92075" bIns="46038"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400" smtClean="0">
                <a:ea typeface="楷体_GB2312" pitchFamily="49" charset="-122"/>
              </a:rPr>
              <a:t>单链表的结点类模板</a:t>
            </a:r>
            <a:endParaRPr lang="zh-CN" altLang="en-US" sz="3400" dirty="0">
              <a:ea typeface="楷体_GB2312" pitchFamily="49" charset="-122"/>
            </a:endParaRPr>
          </a:p>
        </p:txBody>
      </p:sp>
      <p:sp>
        <p:nvSpPr>
          <p:cNvPr id="3" name="Rectangle 2"/>
          <p:cNvSpPr txBox="1">
            <a:spLocks noChangeArrowheads="1"/>
          </p:cNvSpPr>
          <p:nvPr/>
        </p:nvSpPr>
        <p:spPr>
          <a:xfrm>
            <a:off x="324000" y="688059"/>
            <a:ext cx="2888087" cy="335210"/>
          </a:xfrm>
          <a:prstGeom prst="rect">
            <a:avLst/>
          </a:prstGeom>
        </p:spPr>
        <p:txBody>
          <a:bodyPr vert="horz" lIns="92075" tIns="46038" rIns="92075" bIns="46038" rtlCol="0" anchor="ctr">
            <a:normAutofit fontScale="4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latin typeface="楷体_GB2312" pitchFamily="49" charset="-122"/>
                <a:ea typeface="楷体_GB2312" pitchFamily="49" charset="-122"/>
              </a:rPr>
              <a:t> </a:t>
            </a:r>
            <a:r>
              <a:rPr lang="zh-CN" altLang="en-US" sz="4500" dirty="0" smtClean="0">
                <a:latin typeface="楷体_GB2312" pitchFamily="49" charset="-122"/>
                <a:ea typeface="楷体_GB2312" pitchFamily="49" charset="-122"/>
              </a:rPr>
              <a:t>删除结点之后的结点</a:t>
            </a:r>
            <a:endParaRPr lang="zh-CN" altLang="en-US" sz="4500" dirty="0">
              <a:latin typeface="楷体_GB2312" pitchFamily="49" charset="-122"/>
              <a:ea typeface="楷体_GB2312" pitchFamily="49" charset="-122"/>
            </a:endParaRPr>
          </a:p>
        </p:txBody>
      </p:sp>
      <p:sp>
        <p:nvSpPr>
          <p:cNvPr id="4" name="Text Box 8"/>
          <p:cNvSpPr txBox="1">
            <a:spLocks noChangeArrowheads="1"/>
          </p:cNvSpPr>
          <p:nvPr/>
        </p:nvSpPr>
        <p:spPr bwMode="auto">
          <a:xfrm>
            <a:off x="2355850" y="1131750"/>
            <a:ext cx="1322388" cy="71437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eaLnBrk="1" hangingPunct="1"/>
            <a:r>
              <a:rPr kumimoji="1" lang="en-US" altLang="zh-CN" sz="2000" b="0">
                <a:solidFill>
                  <a:schemeClr val="tx1"/>
                </a:solidFill>
              </a:rPr>
              <a:t> data1</a:t>
            </a:r>
            <a:endParaRPr kumimoji="1" lang="en-US" altLang="zh-CN" sz="2000" b="0">
              <a:solidFill>
                <a:schemeClr val="tx1"/>
              </a:solidFill>
            </a:endParaRPr>
          </a:p>
        </p:txBody>
      </p:sp>
      <p:sp>
        <p:nvSpPr>
          <p:cNvPr id="5" name="Line 9"/>
          <p:cNvSpPr>
            <a:spLocks noChangeShapeType="1"/>
          </p:cNvSpPr>
          <p:nvPr/>
        </p:nvSpPr>
        <p:spPr bwMode="auto">
          <a:xfrm>
            <a:off x="3017838" y="1131750"/>
            <a:ext cx="0" cy="7143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 name="Line 10"/>
          <p:cNvSpPr>
            <a:spLocks noChangeShapeType="1"/>
          </p:cNvSpPr>
          <p:nvPr/>
        </p:nvSpPr>
        <p:spPr bwMode="auto">
          <a:xfrm>
            <a:off x="3435350" y="1519100"/>
            <a:ext cx="1008063" cy="0"/>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7" name="Group 11"/>
          <p:cNvGrpSpPr/>
          <p:nvPr/>
        </p:nvGrpSpPr>
        <p:grpSpPr bwMode="auto">
          <a:xfrm>
            <a:off x="4443413" y="1131750"/>
            <a:ext cx="1757362" cy="714375"/>
            <a:chOff x="2505" y="2775"/>
            <a:chExt cx="1515" cy="360"/>
          </a:xfrm>
        </p:grpSpPr>
        <p:sp>
          <p:nvSpPr>
            <p:cNvPr id="8" name="Text Box 12"/>
            <p:cNvSpPr txBox="1">
              <a:spLocks noChangeArrowheads="1"/>
            </p:cNvSpPr>
            <p:nvPr/>
          </p:nvSpPr>
          <p:spPr bwMode="auto">
            <a:xfrm>
              <a:off x="2505" y="2775"/>
              <a:ext cx="1140" cy="36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eaLnBrk="1" hangingPunct="1"/>
              <a:r>
                <a:rPr kumimoji="1" lang="en-US" altLang="zh-CN" sz="2000" b="0">
                  <a:solidFill>
                    <a:schemeClr val="tx1"/>
                  </a:solidFill>
                </a:rPr>
                <a:t> data2</a:t>
              </a:r>
              <a:endParaRPr kumimoji="1" lang="en-US" altLang="zh-CN" sz="2000" b="0">
                <a:solidFill>
                  <a:schemeClr val="tx1"/>
                </a:solidFill>
              </a:endParaRPr>
            </a:p>
          </p:txBody>
        </p:sp>
        <p:sp>
          <p:nvSpPr>
            <p:cNvPr id="9" name="Line 13"/>
            <p:cNvSpPr>
              <a:spLocks noChangeShapeType="1"/>
            </p:cNvSpPr>
            <p:nvPr/>
          </p:nvSpPr>
          <p:spPr bwMode="auto">
            <a:xfrm>
              <a:off x="3075" y="2775"/>
              <a:ext cx="0" cy="36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 name="Line 14"/>
            <p:cNvSpPr>
              <a:spLocks noChangeShapeType="1"/>
            </p:cNvSpPr>
            <p:nvPr/>
          </p:nvSpPr>
          <p:spPr bwMode="auto">
            <a:xfrm>
              <a:off x="3435" y="2970"/>
              <a:ext cx="585" cy="0"/>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15"/>
          <p:cNvGrpSpPr/>
          <p:nvPr/>
        </p:nvGrpSpPr>
        <p:grpSpPr bwMode="auto">
          <a:xfrm>
            <a:off x="6200775" y="1131750"/>
            <a:ext cx="1757363" cy="714375"/>
            <a:chOff x="2505" y="2775"/>
            <a:chExt cx="1515" cy="360"/>
          </a:xfrm>
        </p:grpSpPr>
        <p:sp>
          <p:nvSpPr>
            <p:cNvPr id="12" name="Text Box 16"/>
            <p:cNvSpPr txBox="1">
              <a:spLocks noChangeArrowheads="1"/>
            </p:cNvSpPr>
            <p:nvPr/>
          </p:nvSpPr>
          <p:spPr bwMode="auto">
            <a:xfrm>
              <a:off x="2505" y="2775"/>
              <a:ext cx="1140" cy="36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just" eaLnBrk="1" hangingPunct="1"/>
              <a:r>
                <a:rPr kumimoji="1" lang="en-US" altLang="zh-CN" sz="2000" b="0">
                  <a:solidFill>
                    <a:schemeClr val="tx1"/>
                  </a:solidFill>
                </a:rPr>
                <a:t> data3</a:t>
              </a:r>
              <a:endParaRPr kumimoji="1" lang="en-US" altLang="zh-CN" sz="2000" b="0">
                <a:solidFill>
                  <a:schemeClr val="tx1"/>
                </a:solidFill>
              </a:endParaRPr>
            </a:p>
          </p:txBody>
        </p:sp>
        <p:sp>
          <p:nvSpPr>
            <p:cNvPr id="13" name="Line 17"/>
            <p:cNvSpPr>
              <a:spLocks noChangeShapeType="1"/>
            </p:cNvSpPr>
            <p:nvPr/>
          </p:nvSpPr>
          <p:spPr bwMode="auto">
            <a:xfrm>
              <a:off x="3075" y="2775"/>
              <a:ext cx="0" cy="36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 name="Line 18"/>
            <p:cNvSpPr>
              <a:spLocks noChangeShapeType="1"/>
            </p:cNvSpPr>
            <p:nvPr/>
          </p:nvSpPr>
          <p:spPr bwMode="auto">
            <a:xfrm>
              <a:off x="3435" y="2970"/>
              <a:ext cx="585" cy="0"/>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15" name="Text Box 19"/>
          <p:cNvSpPr txBox="1">
            <a:spLocks noChangeArrowheads="1"/>
          </p:cNvSpPr>
          <p:nvPr/>
        </p:nvSpPr>
        <p:spPr bwMode="auto">
          <a:xfrm>
            <a:off x="7848600" y="1227000"/>
            <a:ext cx="730250"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ctr" eaLnBrk="1" hangingPunct="1"/>
            <a:r>
              <a:rPr kumimoji="1" lang="en-US" altLang="zh-CN" sz="2000" b="0">
                <a:solidFill>
                  <a:schemeClr val="tx1"/>
                </a:solidFill>
              </a:rPr>
              <a:t>…</a:t>
            </a:r>
            <a:endParaRPr kumimoji="1" lang="en-US" altLang="zh-CN" sz="2000" b="0">
              <a:solidFill>
                <a:schemeClr val="tx1"/>
              </a:solidFill>
            </a:endParaRPr>
          </a:p>
        </p:txBody>
      </p:sp>
      <p:sp>
        <p:nvSpPr>
          <p:cNvPr id="16" name="Freeform 25"/>
          <p:cNvSpPr/>
          <p:nvPr/>
        </p:nvSpPr>
        <p:spPr bwMode="auto">
          <a:xfrm>
            <a:off x="3435350" y="1614350"/>
            <a:ext cx="2992438" cy="1039812"/>
          </a:xfrm>
          <a:custGeom>
            <a:avLst/>
            <a:gdLst>
              <a:gd name="T0" fmla="*/ 0 w 2580"/>
              <a:gd name="T1" fmla="*/ 0 h 525"/>
              <a:gd name="T2" fmla="*/ 0 w 2580"/>
              <a:gd name="T3" fmla="*/ 525 h 525"/>
              <a:gd name="T4" fmla="*/ 2580 w 2580"/>
              <a:gd name="T5" fmla="*/ 525 h 525"/>
              <a:gd name="T6" fmla="*/ 2580 w 2580"/>
              <a:gd name="T7" fmla="*/ 120 h 525"/>
              <a:gd name="T8" fmla="*/ 0 60000 65536"/>
              <a:gd name="T9" fmla="*/ 0 60000 65536"/>
              <a:gd name="T10" fmla="*/ 0 60000 65536"/>
              <a:gd name="T11" fmla="*/ 0 60000 65536"/>
              <a:gd name="T12" fmla="*/ 0 w 2580"/>
              <a:gd name="T13" fmla="*/ 0 h 525"/>
              <a:gd name="T14" fmla="*/ 2580 w 2580"/>
              <a:gd name="T15" fmla="*/ 525 h 525"/>
            </a:gdLst>
            <a:ahLst/>
            <a:cxnLst>
              <a:cxn ang="T8">
                <a:pos x="T0" y="T1"/>
              </a:cxn>
              <a:cxn ang="T9">
                <a:pos x="T2" y="T3"/>
              </a:cxn>
              <a:cxn ang="T10">
                <a:pos x="T4" y="T5"/>
              </a:cxn>
              <a:cxn ang="T11">
                <a:pos x="T6" y="T7"/>
              </a:cxn>
            </a:cxnLst>
            <a:rect l="T12" t="T13" r="T14" b="T15"/>
            <a:pathLst>
              <a:path w="2580" h="525">
                <a:moveTo>
                  <a:pt x="0" y="0"/>
                </a:moveTo>
                <a:lnTo>
                  <a:pt x="0" y="525"/>
                </a:lnTo>
                <a:lnTo>
                  <a:pt x="2580" y="525"/>
                </a:lnTo>
                <a:lnTo>
                  <a:pt x="2580" y="120"/>
                </a:lnTo>
              </a:path>
            </a:pathLst>
          </a:custGeom>
          <a:noFill/>
          <a:ln w="9525">
            <a:solidFill>
              <a:schemeClr val="tx1"/>
            </a:solidFill>
            <a:round/>
            <a:tailEnd type="triangle" w="sm" len="me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endParaRPr lang="zh-CN" altLang="en-US"/>
          </a:p>
        </p:txBody>
      </p:sp>
      <p:sp>
        <p:nvSpPr>
          <p:cNvPr id="17" name="Line 29"/>
          <p:cNvSpPr>
            <a:spLocks noChangeShapeType="1"/>
          </p:cNvSpPr>
          <p:nvPr/>
        </p:nvSpPr>
        <p:spPr bwMode="auto">
          <a:xfrm>
            <a:off x="1835150" y="1506400"/>
            <a:ext cx="538163" cy="0"/>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8" name="Text Box 30"/>
          <p:cNvSpPr txBox="1">
            <a:spLocks noChangeArrowheads="1"/>
          </p:cNvSpPr>
          <p:nvPr/>
        </p:nvSpPr>
        <p:spPr bwMode="auto">
          <a:xfrm>
            <a:off x="1371600" y="1284150"/>
            <a:ext cx="50482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lgn="ctr" eaLnBrk="1" hangingPunct="1"/>
            <a:r>
              <a:rPr kumimoji="1" lang="en-US" altLang="zh-CN" sz="2000" b="0">
                <a:solidFill>
                  <a:schemeClr val="tx1"/>
                </a:solidFill>
              </a:rPr>
              <a:t>…</a:t>
            </a:r>
            <a:endParaRPr kumimoji="1" lang="en-US" altLang="zh-CN" sz="2000" b="0">
              <a:solidFill>
                <a:schemeClr val="tx1"/>
              </a:solidFill>
            </a:endParaRPr>
          </a:p>
        </p:txBody>
      </p:sp>
      <p:grpSp>
        <p:nvGrpSpPr>
          <p:cNvPr id="19" name="Group 31"/>
          <p:cNvGrpSpPr/>
          <p:nvPr/>
        </p:nvGrpSpPr>
        <p:grpSpPr bwMode="auto">
          <a:xfrm>
            <a:off x="3886200" y="1314312"/>
            <a:ext cx="381000" cy="457200"/>
            <a:chOff x="2976" y="1824"/>
            <a:chExt cx="240" cy="288"/>
          </a:xfrm>
        </p:grpSpPr>
        <p:sp>
          <p:nvSpPr>
            <p:cNvPr id="20" name="Line 32"/>
            <p:cNvSpPr>
              <a:spLocks noChangeShapeType="1"/>
            </p:cNvSpPr>
            <p:nvPr/>
          </p:nvSpPr>
          <p:spPr bwMode="auto">
            <a:xfrm flipH="1">
              <a:off x="2976" y="1824"/>
              <a:ext cx="240" cy="288"/>
            </a:xfrm>
            <a:prstGeom prst="line">
              <a:avLst/>
            </a:prstGeom>
            <a:noFill/>
            <a:ln w="38100" cap="sq">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33"/>
            <p:cNvSpPr>
              <a:spLocks noChangeShapeType="1"/>
            </p:cNvSpPr>
            <p:nvPr/>
          </p:nvSpPr>
          <p:spPr bwMode="auto">
            <a:xfrm>
              <a:off x="2976" y="1824"/>
              <a:ext cx="240" cy="288"/>
            </a:xfrm>
            <a:prstGeom prst="line">
              <a:avLst/>
            </a:prstGeom>
            <a:noFill/>
            <a:ln w="38100" cap="sq">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2" name="Text Box 36"/>
          <p:cNvSpPr txBox="1">
            <a:spLocks noChangeArrowheads="1"/>
          </p:cNvSpPr>
          <p:nvPr/>
        </p:nvSpPr>
        <p:spPr bwMode="auto">
          <a:xfrm>
            <a:off x="1371600" y="396240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spcBef>
                <a:spcPct val="50000"/>
              </a:spcBef>
            </a:pPr>
            <a:endParaRPr lang="zh-CN" altLang="zh-CN" b="0"/>
          </a:p>
        </p:txBody>
      </p:sp>
      <p:sp>
        <p:nvSpPr>
          <p:cNvPr id="23" name="Text Box 37"/>
          <p:cNvSpPr txBox="1">
            <a:spLocks noChangeArrowheads="1"/>
          </p:cNvSpPr>
          <p:nvPr/>
        </p:nvSpPr>
        <p:spPr bwMode="auto">
          <a:xfrm>
            <a:off x="1257300" y="2749411"/>
            <a:ext cx="6934200" cy="243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73050" algn="l"/>
                <a:tab pos="534670" algn="l"/>
              </a:tabLst>
              <a:defRPr sz="2400" b="1">
                <a:solidFill>
                  <a:schemeClr val="bg2"/>
                </a:solidFill>
                <a:latin typeface="Times New Roman" panose="02020603050405020304" charset="0"/>
                <a:ea typeface="宋体" panose="02010600030101010101" pitchFamily="2" charset="-122"/>
              </a:defRPr>
            </a:lvl1pPr>
            <a:lvl2pPr marL="742950" indent="-285750" eaLnBrk="0" hangingPunct="0">
              <a:tabLst>
                <a:tab pos="273050" algn="l"/>
                <a:tab pos="534670" algn="l"/>
              </a:tabLst>
              <a:defRPr sz="2400" b="1">
                <a:solidFill>
                  <a:schemeClr val="bg2"/>
                </a:solidFill>
                <a:latin typeface="Times New Roman" panose="02020603050405020304" charset="0"/>
                <a:ea typeface="宋体" panose="02010600030101010101" pitchFamily="2" charset="-122"/>
              </a:defRPr>
            </a:lvl2pPr>
            <a:lvl3pPr marL="1143000" indent="-228600" eaLnBrk="0" hangingPunct="0">
              <a:tabLst>
                <a:tab pos="273050" algn="l"/>
                <a:tab pos="534670" algn="l"/>
              </a:tabLst>
              <a:defRPr sz="2400" b="1">
                <a:solidFill>
                  <a:schemeClr val="bg2"/>
                </a:solidFill>
                <a:latin typeface="Times New Roman" panose="02020603050405020304" charset="0"/>
                <a:ea typeface="宋体" panose="02010600030101010101" pitchFamily="2" charset="-122"/>
              </a:defRPr>
            </a:lvl3pPr>
            <a:lvl4pPr marL="1600200" indent="-228600" eaLnBrk="0" hangingPunct="0">
              <a:tabLst>
                <a:tab pos="273050" algn="l"/>
                <a:tab pos="534670" algn="l"/>
              </a:tabLst>
              <a:defRPr sz="2400" b="1">
                <a:solidFill>
                  <a:schemeClr val="bg2"/>
                </a:solidFill>
                <a:latin typeface="Times New Roman" panose="02020603050405020304" charset="0"/>
                <a:ea typeface="宋体" panose="02010600030101010101" pitchFamily="2" charset="-122"/>
              </a:defRPr>
            </a:lvl4pPr>
            <a:lvl5pPr marL="2057400" indent="-228600" eaLnBrk="0" hangingPunct="0">
              <a:tabLst>
                <a:tab pos="273050" algn="l"/>
                <a:tab pos="534670" algn="l"/>
              </a:tabLst>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tabLst>
                <a:tab pos="273050" algn="l"/>
                <a:tab pos="534670" algn="l"/>
              </a:tabLs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tabLst>
                <a:tab pos="273050" algn="l"/>
                <a:tab pos="534670" algn="l"/>
              </a:tabLs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tabLst>
                <a:tab pos="273050" algn="l"/>
                <a:tab pos="534670" algn="l"/>
              </a:tabLs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tabLst>
                <a:tab pos="273050" algn="l"/>
                <a:tab pos="534670" algn="l"/>
              </a:tabLst>
              <a:defRPr sz="2400" b="1">
                <a:solidFill>
                  <a:schemeClr val="bg2"/>
                </a:solidFill>
                <a:latin typeface="Times New Roman" panose="02020603050405020304"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kumimoji="1" lang="en-US" altLang="zh-CN" sz="2200">
                <a:solidFill>
                  <a:schemeClr val="tx1"/>
                </a:solidFill>
              </a:rPr>
              <a:t>Node&lt;T&gt; *Node&lt;T&gt;::deleteAfter(void) {</a:t>
            </a:r>
            <a:endParaRPr kumimoji="1" lang="en-US" altLang="zh-CN" sz="2200">
              <a:solidFill>
                <a:schemeClr val="tx1"/>
              </a:solidFill>
            </a:endParaRPr>
          </a:p>
          <a:p>
            <a:pPr eaLnBrk="1" hangingPunct="1">
              <a:buClr>
                <a:schemeClr val="accent2"/>
              </a:buClr>
              <a:buSzPct val="80000"/>
              <a:buFont typeface="Wingdings" panose="05000000000000000000" pitchFamily="2" charset="2"/>
              <a:buNone/>
            </a:pPr>
            <a:r>
              <a:rPr kumimoji="1" lang="en-US" altLang="zh-CN" sz="2200">
                <a:solidFill>
                  <a:schemeClr val="tx1"/>
                </a:solidFill>
              </a:rPr>
              <a:t>  Node&lt;T&gt; *tempPtr = next;  </a:t>
            </a:r>
            <a:endParaRPr kumimoji="1" lang="en-US" altLang="zh-CN" sz="2200">
              <a:solidFill>
                <a:schemeClr val="tx1"/>
              </a:solidFill>
            </a:endParaRPr>
          </a:p>
          <a:p>
            <a:pPr eaLnBrk="1" hangingPunct="1">
              <a:buClr>
                <a:schemeClr val="accent2"/>
              </a:buClr>
              <a:buSzPct val="80000"/>
              <a:buFont typeface="Wingdings" panose="05000000000000000000" pitchFamily="2" charset="2"/>
              <a:buNone/>
            </a:pPr>
            <a:r>
              <a:rPr kumimoji="1" lang="en-US" altLang="zh-CN" sz="2200">
                <a:solidFill>
                  <a:schemeClr val="tx1"/>
                </a:solidFill>
              </a:rPr>
              <a:t>  if (next == 0) </a:t>
            </a:r>
            <a:endParaRPr kumimoji="1" lang="en-US" altLang="zh-CN" sz="2200">
              <a:solidFill>
                <a:schemeClr val="tx1"/>
              </a:solidFill>
            </a:endParaRPr>
          </a:p>
          <a:p>
            <a:pPr eaLnBrk="1" hangingPunct="1">
              <a:buClr>
                <a:schemeClr val="accent2"/>
              </a:buClr>
              <a:buSzPct val="80000"/>
              <a:buFont typeface="Wingdings" panose="05000000000000000000" pitchFamily="2" charset="2"/>
              <a:buNone/>
            </a:pPr>
            <a:r>
              <a:rPr kumimoji="1" lang="en-US" altLang="zh-CN" sz="2200">
                <a:solidFill>
                  <a:schemeClr val="tx1"/>
                </a:solidFill>
              </a:rPr>
              <a:t>     return 0;</a:t>
            </a:r>
            <a:endParaRPr kumimoji="1" lang="en-US" altLang="zh-CN" sz="2200">
              <a:solidFill>
                <a:schemeClr val="tx1"/>
              </a:solidFill>
            </a:endParaRPr>
          </a:p>
          <a:p>
            <a:pPr eaLnBrk="1" hangingPunct="1">
              <a:buClr>
                <a:schemeClr val="accent2"/>
              </a:buClr>
              <a:buSzPct val="80000"/>
              <a:buFont typeface="Wingdings" panose="05000000000000000000" pitchFamily="2" charset="2"/>
              <a:buNone/>
            </a:pPr>
            <a:r>
              <a:rPr kumimoji="1" lang="en-US" altLang="zh-CN" sz="2200">
                <a:solidFill>
                  <a:schemeClr val="tx1"/>
                </a:solidFill>
              </a:rPr>
              <a:t>  next = tempPtr-&gt;next; </a:t>
            </a:r>
            <a:endParaRPr kumimoji="1" lang="en-US" altLang="zh-CN" sz="2200">
              <a:solidFill>
                <a:schemeClr val="tx1"/>
              </a:solidFill>
            </a:endParaRPr>
          </a:p>
          <a:p>
            <a:pPr eaLnBrk="1" hangingPunct="1">
              <a:buClr>
                <a:schemeClr val="accent2"/>
              </a:buClr>
              <a:buSzPct val="80000"/>
              <a:buFont typeface="Wingdings" panose="05000000000000000000" pitchFamily="2" charset="2"/>
              <a:buNone/>
            </a:pPr>
            <a:r>
              <a:rPr kumimoji="1" lang="en-US" altLang="zh-CN" sz="2200">
                <a:solidFill>
                  <a:schemeClr val="tx1"/>
                </a:solidFill>
              </a:rPr>
              <a:t>  return tempPtr;   </a:t>
            </a:r>
            <a:endParaRPr kumimoji="1" lang="en-US" altLang="zh-CN" sz="2200">
              <a:solidFill>
                <a:schemeClr val="tx1"/>
              </a:solidFill>
            </a:endParaRPr>
          </a:p>
          <a:p>
            <a:pPr eaLnBrk="1" hangingPunct="1">
              <a:buClr>
                <a:schemeClr val="accent2"/>
              </a:buClr>
              <a:buSzPct val="80000"/>
              <a:buFont typeface="Wingdings" panose="05000000000000000000" pitchFamily="2" charset="2"/>
              <a:buNone/>
            </a:pPr>
            <a:r>
              <a:rPr kumimoji="1" lang="en-US" altLang="zh-CN" sz="2200">
                <a:solidFill>
                  <a:schemeClr val="tx1"/>
                </a:solidFill>
              </a:rPr>
              <a:t>}</a:t>
            </a:r>
            <a:endParaRPr kumimoji="1" lang="en-US" altLang="zh-CN" sz="2200">
              <a:solidFill>
                <a:schemeClr val="tx1"/>
              </a:solidFill>
            </a:endParaRPr>
          </a:p>
        </p:txBody>
      </p:sp>
      <p:sp>
        <p:nvSpPr>
          <p:cNvPr id="24" name="Text Box 39"/>
          <p:cNvSpPr txBox="1">
            <a:spLocks noChangeArrowheads="1"/>
          </p:cNvSpPr>
          <p:nvPr/>
        </p:nvSpPr>
        <p:spPr bwMode="auto">
          <a:xfrm>
            <a:off x="4343400" y="2228712"/>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a:spcBef>
                <a:spcPct val="50000"/>
              </a:spcBef>
            </a:pPr>
            <a:r>
              <a:rPr lang="en-US" altLang="zh-CN" sz="2000" b="0">
                <a:solidFill>
                  <a:schemeClr val="tx1"/>
                </a:solidFill>
              </a:rPr>
              <a:t>tempPtr</a:t>
            </a:r>
            <a:endParaRPr lang="en-US" altLang="zh-CN" sz="2000" b="0">
              <a:solidFill>
                <a:schemeClr val="tx1"/>
              </a:solidFill>
            </a:endParaRPr>
          </a:p>
        </p:txBody>
      </p:sp>
      <p:sp>
        <p:nvSpPr>
          <p:cNvPr id="25" name="Line 41"/>
          <p:cNvSpPr>
            <a:spLocks noChangeShapeType="1"/>
          </p:cNvSpPr>
          <p:nvPr/>
        </p:nvSpPr>
        <p:spPr bwMode="auto">
          <a:xfrm flipV="1">
            <a:off x="4876800" y="1847712"/>
            <a:ext cx="0" cy="4572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advClick="0" advTm="0">
    <p:cove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p:cNvSpPr txBox="1">
            <a:spLocks noChangeArrowheads="1"/>
          </p:cNvSpPr>
          <p:nvPr/>
        </p:nvSpPr>
        <p:spPr>
          <a:xfrm>
            <a:off x="828000" y="0"/>
            <a:ext cx="7315200" cy="648618"/>
          </a:xfrm>
          <a:prstGeom prst="rect">
            <a:avLst/>
          </a:prstGeom>
        </p:spPr>
        <p:txBody>
          <a:bodyPr vert="horz" lIns="92075" tIns="46038" rIns="92075" bIns="46038"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600" dirty="0">
                <a:latin typeface="Times New Roman" panose="02020603050405020304" charset="0"/>
                <a:ea typeface="楷体_GB2312" pitchFamily="49" charset="-122"/>
              </a:rPr>
              <a:t>链表类模板</a:t>
            </a:r>
            <a:endParaRPr lang="zh-CN" altLang="en-US" sz="3400" dirty="0">
              <a:ea typeface="楷体_GB2312" pitchFamily="49" charset="-122"/>
            </a:endParaRPr>
          </a:p>
        </p:txBody>
      </p:sp>
      <p:sp>
        <p:nvSpPr>
          <p:cNvPr id="3" name="Rectangle 1027"/>
          <p:cNvSpPr txBox="1">
            <a:spLocks noChangeArrowheads="1"/>
          </p:cNvSpPr>
          <p:nvPr/>
        </p:nvSpPr>
        <p:spPr>
          <a:xfrm>
            <a:off x="684000" y="555237"/>
            <a:ext cx="3957638" cy="4608513"/>
          </a:xfrm>
          <a:prstGeom prst="rect">
            <a:avLst/>
          </a:prstGeom>
        </p:spPr>
        <p:txBody>
          <a:bodyPr vert="horz" lIns="92075" tIns="46038" rIns="92075" bIns="46038"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ct val="5000"/>
              </a:spcBef>
              <a:buFont typeface="Wingdings" panose="05000000000000000000" pitchFamily="2" charset="2"/>
              <a:buNone/>
            </a:pPr>
            <a:r>
              <a:rPr lang="en-US" altLang="zh-CN" sz="1300" smtClean="0">
                <a:latin typeface="Times New Roman" panose="02020603050405020304" charset="0"/>
                <a:ea typeface="楷体_GB2312" pitchFamily="49" charset="-122"/>
              </a:rPr>
              <a:t>#ifndef LINKEDLIST_H</a:t>
            </a:r>
            <a:endParaRPr lang="en-US" altLang="zh-CN" sz="1300" smtClean="0">
              <a:latin typeface="Times New Roman" panose="02020603050405020304" charset="0"/>
              <a:ea typeface="楷体_GB2312" pitchFamily="49" charset="-122"/>
            </a:endParaRPr>
          </a:p>
          <a:p>
            <a:pPr>
              <a:spcBef>
                <a:spcPct val="5000"/>
              </a:spcBef>
              <a:buFont typeface="Wingdings" panose="05000000000000000000" pitchFamily="2" charset="2"/>
              <a:buNone/>
            </a:pPr>
            <a:r>
              <a:rPr lang="en-US" altLang="zh-CN" sz="1300" smtClean="0">
                <a:latin typeface="Times New Roman" panose="02020603050405020304" charset="0"/>
                <a:ea typeface="楷体_GB2312" pitchFamily="49" charset="-122"/>
              </a:rPr>
              <a:t>#define LINKEDLIST_H</a:t>
            </a:r>
            <a:endParaRPr lang="en-US" altLang="zh-CN" sz="1300" smtClean="0">
              <a:latin typeface="Times New Roman" panose="02020603050405020304" charset="0"/>
              <a:ea typeface="楷体_GB2312" pitchFamily="49" charset="-122"/>
            </a:endParaRPr>
          </a:p>
          <a:p>
            <a:pPr>
              <a:spcBef>
                <a:spcPct val="5000"/>
              </a:spcBef>
              <a:buFont typeface="Wingdings" panose="05000000000000000000" pitchFamily="2" charset="2"/>
              <a:buNone/>
            </a:pPr>
            <a:r>
              <a:rPr lang="en-US" altLang="zh-CN" sz="1300" smtClean="0">
                <a:latin typeface="Times New Roman" panose="02020603050405020304" charset="0"/>
                <a:ea typeface="楷体_GB2312" pitchFamily="49" charset="-122"/>
              </a:rPr>
              <a:t>#include "Node.h"</a:t>
            </a:r>
            <a:endParaRPr lang="en-US" altLang="zh-CN" sz="1300" smtClean="0">
              <a:latin typeface="Times New Roman" panose="02020603050405020304" charset="0"/>
              <a:ea typeface="楷体_GB2312" pitchFamily="49" charset="-122"/>
            </a:endParaRPr>
          </a:p>
          <a:p>
            <a:pPr>
              <a:spcBef>
                <a:spcPct val="5000"/>
              </a:spcBef>
              <a:buFont typeface="Wingdings" panose="05000000000000000000" pitchFamily="2" charset="2"/>
              <a:buNone/>
            </a:pPr>
            <a:endParaRPr lang="en-US" altLang="zh-CN" sz="1300" smtClean="0">
              <a:latin typeface="Times New Roman" panose="02020603050405020304" charset="0"/>
              <a:ea typeface="楷体_GB2312" pitchFamily="49" charset="-122"/>
            </a:endParaRPr>
          </a:p>
          <a:p>
            <a:pPr>
              <a:spcBef>
                <a:spcPct val="5000"/>
              </a:spcBef>
              <a:buFont typeface="Wingdings" panose="05000000000000000000" pitchFamily="2" charset="2"/>
              <a:buNone/>
            </a:pPr>
            <a:r>
              <a:rPr lang="en-US" altLang="zh-CN" sz="1300" smtClean="0">
                <a:latin typeface="Times New Roman" panose="02020603050405020304" charset="0"/>
                <a:ea typeface="楷体_GB2312" pitchFamily="49" charset="-122"/>
              </a:rPr>
              <a:t>template &lt;class T&gt;</a:t>
            </a:r>
            <a:endParaRPr lang="en-US" altLang="zh-CN" sz="1300" smtClean="0">
              <a:latin typeface="Times New Roman" panose="02020603050405020304" charset="0"/>
              <a:ea typeface="楷体_GB2312" pitchFamily="49" charset="-122"/>
            </a:endParaRPr>
          </a:p>
          <a:p>
            <a:pPr>
              <a:spcBef>
                <a:spcPct val="5000"/>
              </a:spcBef>
              <a:buFont typeface="Wingdings" panose="05000000000000000000" pitchFamily="2" charset="2"/>
              <a:buNone/>
            </a:pPr>
            <a:r>
              <a:rPr lang="en-US" altLang="zh-CN" sz="1300" smtClean="0">
                <a:latin typeface="Times New Roman" panose="02020603050405020304" charset="0"/>
                <a:ea typeface="楷体_GB2312" pitchFamily="49" charset="-122"/>
              </a:rPr>
              <a:t>class LinkedList {</a:t>
            </a:r>
            <a:endParaRPr lang="en-US" altLang="zh-CN" sz="1300" smtClean="0">
              <a:latin typeface="Times New Roman" panose="02020603050405020304" charset="0"/>
              <a:ea typeface="楷体_GB2312" pitchFamily="49" charset="-122"/>
            </a:endParaRPr>
          </a:p>
          <a:p>
            <a:pPr>
              <a:spcBef>
                <a:spcPct val="5000"/>
              </a:spcBef>
              <a:buFont typeface="Wingdings" panose="05000000000000000000" pitchFamily="2" charset="2"/>
              <a:buNone/>
            </a:pPr>
            <a:r>
              <a:rPr lang="en-US" altLang="zh-CN" sz="1300" smtClean="0">
                <a:latin typeface="Times New Roman" panose="02020603050405020304" charset="0"/>
                <a:ea typeface="楷体_GB2312" pitchFamily="49" charset="-122"/>
              </a:rPr>
              <a:t>private:</a:t>
            </a:r>
            <a:endParaRPr lang="en-US" altLang="zh-CN" sz="1300" smtClean="0">
              <a:latin typeface="Times New Roman" panose="02020603050405020304" charset="0"/>
              <a:ea typeface="楷体_GB2312" pitchFamily="49" charset="-122"/>
            </a:endParaRPr>
          </a:p>
          <a:p>
            <a:pPr>
              <a:spcBef>
                <a:spcPct val="5000"/>
              </a:spcBef>
              <a:buFont typeface="Wingdings" panose="05000000000000000000" pitchFamily="2" charset="2"/>
              <a:buNone/>
            </a:pPr>
            <a:r>
              <a:rPr lang="en-US" altLang="zh-CN" sz="1300" smtClean="0">
                <a:latin typeface="Times New Roman" panose="02020603050405020304" charset="0"/>
                <a:ea typeface="楷体_GB2312" pitchFamily="49" charset="-122"/>
              </a:rPr>
              <a:t>	//</a:t>
            </a:r>
            <a:r>
              <a:rPr lang="zh-CN" altLang="en-US" sz="1300" smtClean="0">
                <a:latin typeface="Times New Roman" panose="02020603050405020304" charset="0"/>
                <a:ea typeface="楷体_GB2312" pitchFamily="49" charset="-122"/>
              </a:rPr>
              <a:t>数据成员：</a:t>
            </a:r>
            <a:endParaRPr lang="zh-CN" altLang="en-US" sz="1300" smtClean="0">
              <a:latin typeface="Times New Roman" panose="02020603050405020304" charset="0"/>
              <a:ea typeface="楷体_GB2312" pitchFamily="49" charset="-122"/>
            </a:endParaRPr>
          </a:p>
          <a:p>
            <a:pPr>
              <a:spcBef>
                <a:spcPct val="5000"/>
              </a:spcBef>
              <a:buFont typeface="Wingdings" panose="05000000000000000000" pitchFamily="2" charset="2"/>
              <a:buNone/>
            </a:pPr>
            <a:r>
              <a:rPr lang="zh-CN" altLang="en-US" sz="1300" smtClean="0">
                <a:latin typeface="Times New Roman" panose="02020603050405020304" charset="0"/>
                <a:ea typeface="楷体_GB2312" pitchFamily="49" charset="-122"/>
              </a:rPr>
              <a:t>	</a:t>
            </a:r>
            <a:r>
              <a:rPr lang="en-US" altLang="zh-CN" sz="1300" smtClean="0">
                <a:latin typeface="Times New Roman" panose="02020603050405020304" charset="0"/>
                <a:ea typeface="楷体_GB2312" pitchFamily="49" charset="-122"/>
              </a:rPr>
              <a:t>Node&lt;T&gt; *front, *rear</a:t>
            </a:r>
            <a:endParaRPr lang="zh-CN" altLang="en-US" sz="1300" smtClean="0">
              <a:latin typeface="Times New Roman" panose="02020603050405020304" charset="0"/>
              <a:ea typeface="楷体_GB2312" pitchFamily="49" charset="-122"/>
            </a:endParaRPr>
          </a:p>
          <a:p>
            <a:pPr>
              <a:spcBef>
                <a:spcPct val="5000"/>
              </a:spcBef>
              <a:buFont typeface="Wingdings" panose="05000000000000000000" pitchFamily="2" charset="2"/>
              <a:buNone/>
            </a:pPr>
            <a:r>
              <a:rPr lang="zh-CN" altLang="en-US" sz="1300" smtClean="0">
                <a:latin typeface="Times New Roman" panose="02020603050405020304" charset="0"/>
                <a:ea typeface="楷体_GB2312" pitchFamily="49" charset="-122"/>
              </a:rPr>
              <a:t>	</a:t>
            </a:r>
            <a:r>
              <a:rPr lang="en-US" altLang="zh-CN" sz="1300" smtClean="0">
                <a:latin typeface="Times New Roman" panose="02020603050405020304" charset="0"/>
                <a:ea typeface="楷体_GB2312" pitchFamily="49" charset="-122"/>
              </a:rPr>
              <a:t>Node&lt;T&gt; *prevPtr, *currPtr;   </a:t>
            </a:r>
            <a:endParaRPr lang="zh-CN" altLang="en-US" sz="1300" smtClean="0">
              <a:latin typeface="Times New Roman" panose="02020603050405020304" charset="0"/>
              <a:ea typeface="楷体_GB2312" pitchFamily="49" charset="-122"/>
            </a:endParaRPr>
          </a:p>
          <a:p>
            <a:pPr>
              <a:spcBef>
                <a:spcPct val="5000"/>
              </a:spcBef>
              <a:buFont typeface="Wingdings" panose="05000000000000000000" pitchFamily="2" charset="2"/>
              <a:buNone/>
            </a:pPr>
            <a:r>
              <a:rPr lang="zh-CN" altLang="en-US" sz="1300" smtClean="0">
                <a:latin typeface="Times New Roman" panose="02020603050405020304" charset="0"/>
                <a:ea typeface="楷体_GB2312" pitchFamily="49" charset="-122"/>
              </a:rPr>
              <a:t>	</a:t>
            </a:r>
            <a:r>
              <a:rPr lang="en-US" altLang="zh-CN" sz="1300" smtClean="0">
                <a:latin typeface="Times New Roman" panose="02020603050405020304" charset="0"/>
                <a:ea typeface="楷体_GB2312" pitchFamily="49" charset="-122"/>
              </a:rPr>
              <a:t>int size;</a:t>
            </a:r>
            <a:endParaRPr lang="zh-CN" altLang="en-US" sz="1300" smtClean="0">
              <a:latin typeface="Times New Roman" panose="02020603050405020304" charset="0"/>
              <a:ea typeface="楷体_GB2312" pitchFamily="49" charset="-122"/>
            </a:endParaRPr>
          </a:p>
          <a:p>
            <a:pPr>
              <a:spcBef>
                <a:spcPct val="5000"/>
              </a:spcBef>
              <a:buFont typeface="Wingdings" panose="05000000000000000000" pitchFamily="2" charset="2"/>
              <a:buNone/>
            </a:pPr>
            <a:r>
              <a:rPr lang="zh-CN" altLang="en-US" sz="1300" smtClean="0">
                <a:latin typeface="Times New Roman" panose="02020603050405020304" charset="0"/>
                <a:ea typeface="楷体_GB2312" pitchFamily="49" charset="-122"/>
              </a:rPr>
              <a:t>	</a:t>
            </a:r>
            <a:r>
              <a:rPr lang="en-US" altLang="zh-CN" sz="1300" smtClean="0">
                <a:latin typeface="Times New Roman" panose="02020603050405020304" charset="0"/>
                <a:ea typeface="楷体_GB2312" pitchFamily="49" charset="-122"/>
              </a:rPr>
              <a:t>int position;	</a:t>
            </a:r>
            <a:endParaRPr lang="zh-CN" altLang="en-US" sz="1300" smtClean="0">
              <a:latin typeface="Times New Roman" panose="02020603050405020304" charset="0"/>
              <a:ea typeface="楷体_GB2312" pitchFamily="49" charset="-122"/>
            </a:endParaRPr>
          </a:p>
          <a:p>
            <a:pPr>
              <a:spcBef>
                <a:spcPct val="5000"/>
              </a:spcBef>
              <a:buFont typeface="Wingdings" panose="05000000000000000000" pitchFamily="2" charset="2"/>
              <a:buNone/>
            </a:pPr>
            <a:endParaRPr lang="zh-CN" altLang="en-US" sz="1300" smtClean="0">
              <a:latin typeface="Times New Roman" panose="02020603050405020304" charset="0"/>
              <a:ea typeface="楷体_GB2312" pitchFamily="49" charset="-122"/>
            </a:endParaRPr>
          </a:p>
          <a:p>
            <a:pPr>
              <a:spcBef>
                <a:spcPct val="5000"/>
              </a:spcBef>
              <a:buFont typeface="Wingdings" panose="05000000000000000000" pitchFamily="2" charset="2"/>
              <a:buNone/>
            </a:pPr>
            <a:r>
              <a:rPr lang="en-US" altLang="zh-CN" sz="1300" smtClean="0">
                <a:latin typeface="Times New Roman" panose="02020603050405020304" charset="0"/>
                <a:ea typeface="楷体_GB2312" pitchFamily="49" charset="-122"/>
              </a:rPr>
              <a:t>	Node&lt;T&gt; *newNode(const T &amp;item,Node&lt;T&gt; *ptrNext=NULL);</a:t>
            </a:r>
            <a:endParaRPr lang="en-US" altLang="zh-CN" sz="1300" smtClean="0">
              <a:latin typeface="Times New Roman" panose="02020603050405020304" charset="0"/>
              <a:ea typeface="楷体_GB2312" pitchFamily="49" charset="-122"/>
            </a:endParaRPr>
          </a:p>
          <a:p>
            <a:pPr>
              <a:spcBef>
                <a:spcPct val="5000"/>
              </a:spcBef>
              <a:buFont typeface="Wingdings" panose="05000000000000000000" pitchFamily="2" charset="2"/>
              <a:buNone/>
            </a:pPr>
            <a:r>
              <a:rPr lang="zh-CN" altLang="en-US" sz="1300" smtClean="0">
                <a:latin typeface="Times New Roman" panose="02020603050405020304" charset="0"/>
                <a:ea typeface="楷体_GB2312" pitchFamily="49" charset="-122"/>
              </a:rPr>
              <a:t>	</a:t>
            </a:r>
            <a:r>
              <a:rPr lang="en-US" altLang="zh-CN" sz="1300" smtClean="0">
                <a:latin typeface="Times New Roman" panose="02020603050405020304" charset="0"/>
                <a:ea typeface="楷体_GB2312" pitchFamily="49" charset="-122"/>
              </a:rPr>
              <a:t>void freeNode(Node&lt;T&gt; *p);</a:t>
            </a:r>
            <a:endParaRPr lang="en-US" altLang="zh-CN" sz="1300" smtClean="0">
              <a:latin typeface="Times New Roman" panose="02020603050405020304" charset="0"/>
              <a:ea typeface="楷体_GB2312" pitchFamily="49" charset="-122"/>
            </a:endParaRPr>
          </a:p>
          <a:p>
            <a:pPr>
              <a:spcBef>
                <a:spcPct val="5000"/>
              </a:spcBef>
              <a:buFont typeface="Wingdings" panose="05000000000000000000" pitchFamily="2" charset="2"/>
              <a:buNone/>
            </a:pPr>
            <a:r>
              <a:rPr lang="zh-CN" altLang="en-US" sz="1300" smtClean="0">
                <a:latin typeface="Times New Roman" panose="02020603050405020304" charset="0"/>
                <a:ea typeface="楷体_GB2312" pitchFamily="49" charset="-122"/>
              </a:rPr>
              <a:t>	</a:t>
            </a:r>
            <a:r>
              <a:rPr lang="en-US" altLang="zh-CN" sz="1300" smtClean="0">
                <a:latin typeface="Times New Roman" panose="02020603050405020304" charset="0"/>
                <a:ea typeface="楷体_GB2312" pitchFamily="49" charset="-122"/>
              </a:rPr>
              <a:t>void copy(const LinkedList&lt;T&gt;&amp; L);</a:t>
            </a:r>
            <a:endParaRPr lang="en-US" altLang="zh-CN" sz="1300" smtClean="0">
              <a:latin typeface="Times New Roman" panose="02020603050405020304" charset="0"/>
              <a:ea typeface="楷体_GB2312" pitchFamily="49" charset="-122"/>
            </a:endParaRPr>
          </a:p>
          <a:p>
            <a:pPr>
              <a:spcBef>
                <a:spcPct val="5000"/>
              </a:spcBef>
              <a:buFont typeface="Wingdings" panose="05000000000000000000" pitchFamily="2" charset="2"/>
              <a:buNone/>
            </a:pPr>
            <a:r>
              <a:rPr lang="en-US" altLang="zh-CN" sz="1300" smtClean="0">
                <a:latin typeface="Times New Roman" panose="02020603050405020304" charset="0"/>
                <a:ea typeface="楷体_GB2312" pitchFamily="49" charset="-122"/>
              </a:rPr>
              <a:t>public:</a:t>
            </a:r>
            <a:endParaRPr lang="en-US" altLang="zh-CN" sz="1300" smtClean="0">
              <a:latin typeface="Times New Roman" panose="02020603050405020304" charset="0"/>
              <a:ea typeface="楷体_GB2312" pitchFamily="49" charset="-122"/>
            </a:endParaRPr>
          </a:p>
          <a:p>
            <a:pPr>
              <a:spcBef>
                <a:spcPct val="5000"/>
              </a:spcBef>
              <a:buFont typeface="Wingdings" panose="05000000000000000000" pitchFamily="2" charset="2"/>
              <a:buNone/>
            </a:pPr>
            <a:r>
              <a:rPr lang="en-US" altLang="zh-CN" sz="1300" smtClean="0">
                <a:latin typeface="Times New Roman" panose="02020603050405020304" charset="0"/>
                <a:ea typeface="楷体_GB2312" pitchFamily="49" charset="-122"/>
              </a:rPr>
              <a:t>	LinkedList();	</a:t>
            </a:r>
            <a:endParaRPr lang="zh-CN" altLang="en-US" sz="1300" smtClean="0">
              <a:latin typeface="Times New Roman" panose="02020603050405020304" charset="0"/>
              <a:ea typeface="楷体_GB2312" pitchFamily="49" charset="-122"/>
            </a:endParaRPr>
          </a:p>
          <a:p>
            <a:pPr>
              <a:spcBef>
                <a:spcPct val="5000"/>
              </a:spcBef>
              <a:buFont typeface="Wingdings" panose="05000000000000000000" pitchFamily="2" charset="2"/>
              <a:buNone/>
            </a:pPr>
            <a:r>
              <a:rPr lang="zh-CN" altLang="en-US" sz="1300" smtClean="0">
                <a:latin typeface="Times New Roman" panose="02020603050405020304" charset="0"/>
                <a:ea typeface="楷体_GB2312" pitchFamily="49" charset="-122"/>
              </a:rPr>
              <a:t>	</a:t>
            </a:r>
            <a:r>
              <a:rPr lang="en-US" altLang="zh-CN" sz="1300" smtClean="0">
                <a:latin typeface="Times New Roman" panose="02020603050405020304" charset="0"/>
                <a:ea typeface="楷体_GB2312" pitchFamily="49" charset="-122"/>
              </a:rPr>
              <a:t>LinkedList(const LinkedList&lt;T&gt; &amp;L);  </a:t>
            </a:r>
            <a:endParaRPr lang="zh-CN" altLang="en-US" sz="1300" smtClean="0">
              <a:latin typeface="Times New Roman" panose="02020603050405020304" charset="0"/>
              <a:ea typeface="楷体_GB2312" pitchFamily="49" charset="-122"/>
            </a:endParaRPr>
          </a:p>
          <a:p>
            <a:pPr>
              <a:spcBef>
                <a:spcPct val="5000"/>
              </a:spcBef>
              <a:buFont typeface="Wingdings" panose="05000000000000000000" pitchFamily="2" charset="2"/>
              <a:buNone/>
            </a:pPr>
            <a:r>
              <a:rPr lang="zh-CN" altLang="en-US" sz="1300" smtClean="0">
                <a:latin typeface="Times New Roman" panose="02020603050405020304" charset="0"/>
                <a:ea typeface="楷体_GB2312" pitchFamily="49" charset="-122"/>
              </a:rPr>
              <a:t>	</a:t>
            </a:r>
            <a:r>
              <a:rPr lang="en-US" altLang="zh-CN" sz="1300" smtClean="0">
                <a:latin typeface="Times New Roman" panose="02020603050405020304" charset="0"/>
                <a:ea typeface="楷体_GB2312" pitchFamily="49" charset="-122"/>
              </a:rPr>
              <a:t>~LinkedList();	</a:t>
            </a:r>
            <a:endParaRPr lang="zh-CN" altLang="en-US" sz="1300" smtClean="0">
              <a:latin typeface="Times New Roman" panose="02020603050405020304" charset="0"/>
              <a:ea typeface="楷体_GB2312" pitchFamily="49" charset="-122"/>
            </a:endParaRPr>
          </a:p>
          <a:p>
            <a:pPr>
              <a:spcBef>
                <a:spcPct val="5000"/>
              </a:spcBef>
              <a:buFont typeface="Wingdings" panose="05000000000000000000" pitchFamily="2" charset="2"/>
              <a:buNone/>
            </a:pPr>
            <a:endParaRPr lang="en-US" altLang="zh-CN" sz="1300" smtClean="0">
              <a:latin typeface="Times New Roman" panose="02020603050405020304" charset="0"/>
              <a:ea typeface="楷体_GB2312" pitchFamily="49" charset="-122"/>
            </a:endParaRPr>
          </a:p>
          <a:p>
            <a:pPr>
              <a:spcBef>
                <a:spcPct val="5000"/>
              </a:spcBef>
              <a:buFont typeface="Wingdings" panose="05000000000000000000" pitchFamily="2" charset="2"/>
              <a:buNone/>
            </a:pPr>
            <a:endParaRPr lang="en-US" altLang="zh-CN" sz="1300" dirty="0">
              <a:latin typeface="Times New Roman" panose="02020603050405020304" charset="0"/>
              <a:ea typeface="楷体_GB2312" pitchFamily="49" charset="-122"/>
            </a:endParaRPr>
          </a:p>
        </p:txBody>
      </p:sp>
      <p:sp>
        <p:nvSpPr>
          <p:cNvPr id="4" name="Rectangle 1028"/>
          <p:cNvSpPr>
            <a:spLocks noChangeArrowheads="1"/>
          </p:cNvSpPr>
          <p:nvPr/>
        </p:nvSpPr>
        <p:spPr bwMode="auto">
          <a:xfrm>
            <a:off x="4571788" y="555237"/>
            <a:ext cx="4105275"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sz="2400" b="1">
                <a:solidFill>
                  <a:schemeClr val="bg2"/>
                </a:solidFill>
                <a:latin typeface="Times New Roman" panose="02020603050405020304" charset="0"/>
                <a:ea typeface="宋体" panose="02010600030101010101" pitchFamily="2" charset="-122"/>
              </a:defRPr>
            </a:lvl1pPr>
            <a:lvl2pPr marL="742950" indent="-285750" eaLnBrk="0" hangingPunct="0">
              <a:defRPr sz="2400" b="1">
                <a:solidFill>
                  <a:schemeClr val="bg2"/>
                </a:solidFill>
                <a:latin typeface="Times New Roman" panose="02020603050405020304" charset="0"/>
                <a:ea typeface="宋体" panose="02010600030101010101" pitchFamily="2" charset="-122"/>
              </a:defRPr>
            </a:lvl2pPr>
            <a:lvl3pPr marL="1143000" indent="-228600" eaLnBrk="0" hangingPunct="0">
              <a:defRPr sz="2400" b="1">
                <a:solidFill>
                  <a:schemeClr val="bg2"/>
                </a:solidFill>
                <a:latin typeface="Times New Roman" panose="02020603050405020304" charset="0"/>
                <a:ea typeface="宋体" panose="02010600030101010101" pitchFamily="2" charset="-122"/>
              </a:defRPr>
            </a:lvl3pPr>
            <a:lvl4pPr marL="1600200" indent="-228600" eaLnBrk="0" hangingPunct="0">
              <a:defRPr sz="2400" b="1">
                <a:solidFill>
                  <a:schemeClr val="bg2"/>
                </a:solidFill>
                <a:latin typeface="Times New Roman" panose="02020603050405020304" charset="0"/>
                <a:ea typeface="宋体" panose="02010600030101010101" pitchFamily="2" charset="-122"/>
              </a:defRPr>
            </a:lvl4pPr>
            <a:lvl5pPr marL="2057400" indent="-228600" eaLnBrk="0" hangingPunct="0">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b="1">
                <a:solidFill>
                  <a:schemeClr val="bg2"/>
                </a:solidFill>
                <a:latin typeface="Times New Roman" panose="02020603050405020304" charset="0"/>
                <a:ea typeface="宋体" panose="02010600030101010101" pitchFamily="2" charset="-122"/>
              </a:defRPr>
            </a:lvl9pPr>
          </a:lstStyle>
          <a:p>
            <a:pPr eaLnBrk="1" hangingPunct="1">
              <a:spcBef>
                <a:spcPct val="5000"/>
              </a:spcBef>
              <a:buClr>
                <a:schemeClr val="accent2"/>
              </a:buClr>
              <a:buSzPct val="80000"/>
              <a:buFont typeface="Wingdings" panose="05000000000000000000" pitchFamily="2" charset="2"/>
              <a:buNone/>
            </a:pPr>
            <a:r>
              <a:rPr kumimoji="1" lang="en-US" altLang="zh-CN" sz="1400" b="0">
                <a:solidFill>
                  <a:schemeClr val="tx1"/>
                </a:solidFill>
                <a:ea typeface="楷体_GB2312" pitchFamily="49" charset="-122"/>
              </a:rPr>
              <a:t>	LinkedList&lt;T&gt; &amp; operator = (const LinkedList&lt;T&gt; &amp;L); </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int getSize() const;</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bool isEmpty() const;</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void reset(int pos = 0</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void next();</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bool endOfList() const;</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int currentPosition(void) const;</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void insertFront(const T &amp;item);</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void insertRear(const T &amp;item);</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void insertAt(const T &amp;item);</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void insertAfter(const T &amp;item);</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T deleteFront();	</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void deleteCurrent();</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T&amp; data();</a:t>
            </a:r>
            <a:endParaRPr kumimoji="1" lang="zh-CN" altLang="en-US"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const T&amp; data() const</a:t>
            </a:r>
            <a:endParaRPr kumimoji="1" lang="en-US" altLang="zh-CN"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zh-CN" altLang="en-US" sz="1400" b="0">
                <a:solidFill>
                  <a:schemeClr val="tx1"/>
                </a:solidFill>
                <a:ea typeface="楷体_GB2312" pitchFamily="49" charset="-122"/>
              </a:rPr>
              <a:t>	</a:t>
            </a:r>
            <a:r>
              <a:rPr kumimoji="1" lang="en-US" altLang="zh-CN" sz="1400" b="0">
                <a:solidFill>
                  <a:schemeClr val="tx1"/>
                </a:solidFill>
                <a:ea typeface="楷体_GB2312" pitchFamily="49" charset="-122"/>
              </a:rPr>
              <a:t>void clear();</a:t>
            </a:r>
            <a:endParaRPr kumimoji="1" lang="en-US" altLang="zh-CN"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en-US" altLang="zh-CN" sz="1400" b="0">
                <a:solidFill>
                  <a:schemeClr val="tx1"/>
                </a:solidFill>
                <a:ea typeface="楷体_GB2312" pitchFamily="49" charset="-122"/>
              </a:rPr>
              <a:t>};</a:t>
            </a:r>
            <a:endParaRPr kumimoji="1" lang="en-US" altLang="zh-CN"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endParaRPr kumimoji="1" lang="en-US" altLang="zh-CN"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r>
              <a:rPr kumimoji="1" lang="en-US" altLang="zh-CN" sz="1400" b="0">
                <a:solidFill>
                  <a:schemeClr val="tx1"/>
                </a:solidFill>
                <a:ea typeface="楷体_GB2312" pitchFamily="49" charset="-122"/>
              </a:rPr>
              <a:t>#endif  //LINKEDLIST_H</a:t>
            </a:r>
            <a:endParaRPr kumimoji="1" lang="en-US" altLang="zh-CN" sz="1400" b="0">
              <a:solidFill>
                <a:schemeClr val="tx1"/>
              </a:solidFill>
              <a:ea typeface="楷体_GB2312" pitchFamily="49" charset="-122"/>
            </a:endParaRPr>
          </a:p>
          <a:p>
            <a:pPr eaLnBrk="1" hangingPunct="1">
              <a:spcBef>
                <a:spcPct val="5000"/>
              </a:spcBef>
              <a:buClr>
                <a:schemeClr val="accent2"/>
              </a:buClr>
              <a:buSzPct val="80000"/>
              <a:buFont typeface="Wingdings" panose="05000000000000000000" pitchFamily="2" charset="2"/>
              <a:buNone/>
            </a:pPr>
            <a:endParaRPr kumimoji="1" lang="en-US" altLang="zh-CN" sz="1400" b="0">
              <a:solidFill>
                <a:schemeClr val="tx1"/>
              </a:solidFill>
              <a:ea typeface="楷体_GB2312" pitchFamily="49" charset="-122"/>
            </a:endParaRPr>
          </a:p>
        </p:txBody>
      </p:sp>
    </p:spTree>
  </p:cSld>
  <p:clrMapOvr>
    <a:masterClrMapping/>
  </p:clrMapOvr>
  <p:transition spd="slow" advClick="0" advTm="0">
    <p:cove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p:cNvSpPr txBox="1">
            <a:spLocks noChangeArrowheads="1"/>
          </p:cNvSpPr>
          <p:nvPr/>
        </p:nvSpPr>
        <p:spPr>
          <a:xfrm>
            <a:off x="828000" y="0"/>
            <a:ext cx="7315200" cy="648618"/>
          </a:xfrm>
          <a:prstGeom prst="rect">
            <a:avLst/>
          </a:prstGeom>
        </p:spPr>
        <p:txBody>
          <a:bodyPr vert="horz" lIns="92075" tIns="46038" rIns="92075" bIns="46038"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600" dirty="0">
                <a:latin typeface="Times New Roman" panose="02020603050405020304" charset="0"/>
                <a:ea typeface="楷体_GB2312" pitchFamily="49" charset="-122"/>
              </a:rPr>
              <a:t>链表类模板</a:t>
            </a:r>
            <a:endParaRPr lang="zh-CN" altLang="en-US" sz="3400" dirty="0">
              <a:ea typeface="楷体_GB2312" pitchFamily="49" charset="-122"/>
            </a:endParaRPr>
          </a:p>
        </p:txBody>
      </p:sp>
      <p:sp>
        <p:nvSpPr>
          <p:cNvPr id="3" name="Rectangle 35"/>
          <p:cNvSpPr txBox="1">
            <a:spLocks noChangeArrowheads="1"/>
          </p:cNvSpPr>
          <p:nvPr/>
        </p:nvSpPr>
        <p:spPr>
          <a:xfrm>
            <a:off x="324000" y="624365"/>
            <a:ext cx="3240000" cy="4468125"/>
          </a:xfrm>
          <a:prstGeom prst="rect">
            <a:avLst/>
          </a:prstGeom>
        </p:spPr>
        <p:txBody>
          <a:bodyPr vert="horz" lIns="92075" tIns="46038" rIns="92075" bIns="46038"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ct val="15000"/>
              </a:spcBef>
              <a:buFont typeface="Wingdings" panose="05000000000000000000" pitchFamily="2" charset="2"/>
              <a:buNone/>
              <a:tabLst>
                <a:tab pos="273050" algn="l"/>
                <a:tab pos="534670" algn="l"/>
              </a:tabLst>
            </a:pPr>
            <a:r>
              <a:rPr lang="en-US" altLang="zh-CN" sz="1400" dirty="0" smtClean="0">
                <a:latin typeface="Times New Roman" panose="02020603050405020304" charset="0"/>
              </a:rPr>
              <a:t>//9_7.cpp</a:t>
            </a:r>
            <a:endParaRPr lang="en-US" altLang="zh-CN" sz="1400" dirty="0" smtClean="0">
              <a:latin typeface="Times New Roman" panose="02020603050405020304" charset="0"/>
            </a:endParaRPr>
          </a:p>
          <a:p>
            <a:pPr marL="0" indent="0">
              <a:spcBef>
                <a:spcPct val="15000"/>
              </a:spcBef>
              <a:buFont typeface="Wingdings" panose="05000000000000000000" pitchFamily="2" charset="2"/>
              <a:buNone/>
              <a:tabLst>
                <a:tab pos="273050" algn="l"/>
                <a:tab pos="534670" algn="l"/>
              </a:tabLst>
            </a:pPr>
            <a:r>
              <a:rPr lang="en-US" altLang="zh-CN" sz="1400" dirty="0" smtClean="0">
                <a:latin typeface="Times New Roman" panose="02020603050405020304" charset="0"/>
              </a:rPr>
              <a:t>#include &lt;</a:t>
            </a:r>
            <a:r>
              <a:rPr lang="en-US" altLang="zh-CN" sz="1400" dirty="0" err="1" smtClean="0">
                <a:latin typeface="Times New Roman" panose="02020603050405020304" charset="0"/>
              </a:rPr>
              <a:t>iostream</a:t>
            </a:r>
            <a:r>
              <a:rPr lang="en-US" altLang="zh-CN" sz="1400" dirty="0" smtClean="0">
                <a:latin typeface="Times New Roman" panose="02020603050405020304" charset="0"/>
              </a:rPr>
              <a:t>&gt;</a:t>
            </a:r>
            <a:endParaRPr lang="en-US" altLang="zh-CN" sz="1400" dirty="0" smtClean="0">
              <a:latin typeface="Times New Roman" panose="02020603050405020304" charset="0"/>
            </a:endParaRPr>
          </a:p>
          <a:p>
            <a:pPr marL="0" indent="0">
              <a:spcBef>
                <a:spcPct val="15000"/>
              </a:spcBef>
              <a:buFont typeface="Wingdings" panose="05000000000000000000" pitchFamily="2" charset="2"/>
              <a:buNone/>
              <a:tabLst>
                <a:tab pos="273050" algn="l"/>
                <a:tab pos="534670" algn="l"/>
              </a:tabLst>
            </a:pPr>
            <a:r>
              <a:rPr lang="en-US" altLang="zh-CN" sz="1400" dirty="0" smtClean="0">
                <a:latin typeface="Times New Roman" panose="02020603050405020304" charset="0"/>
              </a:rPr>
              <a:t>#include "</a:t>
            </a:r>
            <a:r>
              <a:rPr lang="en-US" altLang="zh-CN" sz="1400" dirty="0" err="1" smtClean="0">
                <a:latin typeface="Times New Roman" panose="02020603050405020304" charset="0"/>
              </a:rPr>
              <a:t>LinkedList.h</a:t>
            </a:r>
            <a:r>
              <a:rPr lang="en-US" altLang="zh-CN" sz="1400" dirty="0" smtClean="0">
                <a:latin typeface="Times New Roman" panose="02020603050405020304" charset="0"/>
              </a:rPr>
              <a:t>"</a:t>
            </a:r>
            <a:endParaRPr lang="en-US" altLang="zh-CN" sz="1400" dirty="0" smtClean="0">
              <a:latin typeface="Times New Roman" panose="02020603050405020304" charset="0"/>
            </a:endParaRPr>
          </a:p>
          <a:p>
            <a:pPr marL="0" indent="0">
              <a:spcBef>
                <a:spcPct val="15000"/>
              </a:spcBef>
              <a:buFont typeface="Wingdings" panose="05000000000000000000" pitchFamily="2" charset="2"/>
              <a:buNone/>
              <a:tabLst>
                <a:tab pos="273050" algn="l"/>
                <a:tab pos="534670" algn="l"/>
              </a:tabLst>
            </a:pPr>
            <a:r>
              <a:rPr lang="en-US" altLang="zh-CN" sz="1400" dirty="0" smtClean="0">
                <a:latin typeface="Times New Roman" panose="02020603050405020304" charset="0"/>
              </a:rPr>
              <a:t>using namespace </a:t>
            </a:r>
            <a:r>
              <a:rPr lang="en-US" altLang="zh-CN" sz="1400" dirty="0" err="1" smtClean="0">
                <a:latin typeface="Times New Roman" panose="02020603050405020304" charset="0"/>
              </a:rPr>
              <a:t>std</a:t>
            </a:r>
            <a:r>
              <a:rPr lang="en-US" altLang="zh-CN" sz="1400" dirty="0" smtClean="0">
                <a:latin typeface="Times New Roman" panose="02020603050405020304" charset="0"/>
              </a:rPr>
              <a:t>;</a:t>
            </a:r>
            <a:endParaRPr lang="en-US" altLang="zh-CN" sz="1400" dirty="0" smtClean="0">
              <a:latin typeface="Times New Roman" panose="02020603050405020304" charset="0"/>
            </a:endParaRPr>
          </a:p>
          <a:p>
            <a:pPr marL="0" indent="0">
              <a:spcBef>
                <a:spcPct val="15000"/>
              </a:spcBef>
              <a:buFont typeface="Wingdings" panose="05000000000000000000" pitchFamily="2" charset="2"/>
              <a:buNone/>
              <a:tabLst>
                <a:tab pos="273050" algn="l"/>
                <a:tab pos="534670" algn="l"/>
              </a:tabLst>
            </a:pPr>
            <a:r>
              <a:rPr lang="en-US" altLang="zh-CN" sz="1400" dirty="0" err="1" smtClean="0">
                <a:latin typeface="Times New Roman" panose="02020603050405020304" charset="0"/>
              </a:rPr>
              <a:t>int</a:t>
            </a:r>
            <a:r>
              <a:rPr lang="en-US" altLang="zh-CN" sz="1400" dirty="0" smtClean="0">
                <a:latin typeface="Times New Roman" panose="02020603050405020304" charset="0"/>
              </a:rPr>
              <a:t> main() {</a:t>
            </a:r>
            <a:endParaRPr lang="en-US" altLang="zh-CN" sz="1400" dirty="0" smtClean="0">
              <a:latin typeface="Times New Roman" panose="02020603050405020304" charset="0"/>
            </a:endParaRPr>
          </a:p>
          <a:p>
            <a:pPr marL="0" indent="0">
              <a:spcBef>
                <a:spcPct val="15000"/>
              </a:spcBef>
              <a:buFont typeface="Wingdings" panose="05000000000000000000" pitchFamily="2" charset="2"/>
              <a:buNone/>
              <a:tabLst>
                <a:tab pos="273050" algn="l"/>
                <a:tab pos="534670" algn="l"/>
              </a:tabLst>
            </a:pPr>
            <a:r>
              <a:rPr lang="en-US" altLang="zh-CN" sz="1400" dirty="0" smtClean="0">
                <a:latin typeface="Times New Roman" panose="02020603050405020304" charset="0"/>
              </a:rPr>
              <a:t>	</a:t>
            </a:r>
            <a:r>
              <a:rPr lang="en-US" altLang="zh-CN" sz="1400" dirty="0" err="1" smtClean="0">
                <a:latin typeface="Times New Roman" panose="02020603050405020304" charset="0"/>
              </a:rPr>
              <a:t>LinkedList</a:t>
            </a:r>
            <a:r>
              <a:rPr lang="en-US" altLang="zh-CN" sz="1400" dirty="0" smtClean="0">
                <a:latin typeface="Times New Roman" panose="02020603050405020304" charset="0"/>
              </a:rPr>
              <a:t>&lt;</a:t>
            </a:r>
            <a:r>
              <a:rPr lang="en-US" altLang="zh-CN" sz="1400" dirty="0" err="1" smtClean="0">
                <a:latin typeface="Times New Roman" panose="02020603050405020304" charset="0"/>
              </a:rPr>
              <a:t>int</a:t>
            </a:r>
            <a:r>
              <a:rPr lang="en-US" altLang="zh-CN" sz="1400" dirty="0" smtClean="0">
                <a:latin typeface="Times New Roman" panose="02020603050405020304" charset="0"/>
              </a:rPr>
              <a:t>&gt; list;</a:t>
            </a:r>
            <a:endParaRPr lang="en-US" altLang="zh-CN" sz="1400" dirty="0" smtClean="0">
              <a:latin typeface="Times New Roman" panose="02020603050405020304" charset="0"/>
            </a:endParaRPr>
          </a:p>
          <a:p>
            <a:pPr marL="0" indent="0">
              <a:spcBef>
                <a:spcPct val="15000"/>
              </a:spcBef>
              <a:buFont typeface="Wingdings" panose="05000000000000000000" pitchFamily="2" charset="2"/>
              <a:buNone/>
              <a:tabLst>
                <a:tab pos="273050" algn="l"/>
                <a:tab pos="534670" algn="l"/>
              </a:tabLst>
            </a:pPr>
            <a:r>
              <a:rPr lang="zh-CN" altLang="en-US" sz="1400" dirty="0" smtClean="0">
                <a:latin typeface="Times New Roman" panose="02020603050405020304" charset="0"/>
              </a:rPr>
              <a:t>	</a:t>
            </a:r>
            <a:r>
              <a:rPr lang="en-US" altLang="zh-CN" sz="1400" dirty="0" smtClean="0">
                <a:latin typeface="Times New Roman" panose="02020603050405020304" charset="0"/>
              </a:rPr>
              <a:t>for (</a:t>
            </a:r>
            <a:r>
              <a:rPr lang="en-US" altLang="zh-CN" sz="1400" dirty="0" err="1" smtClean="0">
                <a:latin typeface="Times New Roman" panose="02020603050405020304" charset="0"/>
              </a:rPr>
              <a:t>int</a:t>
            </a:r>
            <a:r>
              <a:rPr lang="en-US" altLang="zh-CN" sz="1400" dirty="0" smtClean="0">
                <a:latin typeface="Times New Roman" panose="02020603050405020304" charset="0"/>
              </a:rPr>
              <a:t> </a:t>
            </a:r>
            <a:r>
              <a:rPr lang="en-US" altLang="zh-CN" sz="1400" dirty="0" err="1" smtClean="0">
                <a:latin typeface="Times New Roman" panose="02020603050405020304" charset="0"/>
              </a:rPr>
              <a:t>i</a:t>
            </a:r>
            <a:r>
              <a:rPr lang="en-US" altLang="zh-CN" sz="1400" dirty="0" smtClean="0">
                <a:latin typeface="Times New Roman" panose="02020603050405020304" charset="0"/>
              </a:rPr>
              <a:t> = 0; </a:t>
            </a:r>
            <a:r>
              <a:rPr lang="en-US" altLang="zh-CN" sz="1400" dirty="0" err="1" smtClean="0">
                <a:latin typeface="Times New Roman" panose="02020603050405020304" charset="0"/>
              </a:rPr>
              <a:t>i</a:t>
            </a:r>
            <a:r>
              <a:rPr lang="en-US" altLang="zh-CN" sz="1400" dirty="0" smtClean="0">
                <a:latin typeface="Times New Roman" panose="02020603050405020304" charset="0"/>
              </a:rPr>
              <a:t> &lt; 10; </a:t>
            </a:r>
            <a:r>
              <a:rPr lang="en-US" altLang="zh-CN" sz="1400" dirty="0" err="1" smtClean="0">
                <a:latin typeface="Times New Roman" panose="02020603050405020304" charset="0"/>
              </a:rPr>
              <a:t>i</a:t>
            </a:r>
            <a:r>
              <a:rPr lang="en-US" altLang="zh-CN" sz="1400" dirty="0" smtClean="0">
                <a:latin typeface="Times New Roman" panose="02020603050405020304" charset="0"/>
              </a:rPr>
              <a:t>++) {</a:t>
            </a:r>
            <a:endParaRPr lang="en-US" altLang="zh-CN" sz="1400" dirty="0" smtClean="0">
              <a:latin typeface="Times New Roman" panose="02020603050405020304" charset="0"/>
            </a:endParaRPr>
          </a:p>
          <a:p>
            <a:pPr marL="0" indent="0">
              <a:spcBef>
                <a:spcPct val="15000"/>
              </a:spcBef>
              <a:buFont typeface="Wingdings" panose="05000000000000000000" pitchFamily="2" charset="2"/>
              <a:buNone/>
              <a:tabLst>
                <a:tab pos="273050" algn="l"/>
                <a:tab pos="534670" algn="l"/>
              </a:tabLst>
            </a:pPr>
            <a:r>
              <a:rPr lang="en-US" altLang="zh-CN" sz="1400" dirty="0" smtClean="0">
                <a:latin typeface="Times New Roman" panose="02020603050405020304" charset="0"/>
              </a:rPr>
              <a:t>		</a:t>
            </a:r>
            <a:r>
              <a:rPr lang="en-US" altLang="zh-CN" sz="1400" dirty="0" err="1" smtClean="0">
                <a:latin typeface="Times New Roman" panose="02020603050405020304" charset="0"/>
              </a:rPr>
              <a:t>int</a:t>
            </a:r>
            <a:r>
              <a:rPr lang="en-US" altLang="zh-CN" sz="1400" dirty="0" smtClean="0">
                <a:latin typeface="Times New Roman" panose="02020603050405020304" charset="0"/>
              </a:rPr>
              <a:t> item;</a:t>
            </a:r>
            <a:endParaRPr lang="en-US" altLang="zh-CN" sz="1400" dirty="0" smtClean="0">
              <a:latin typeface="Times New Roman" panose="02020603050405020304" charset="0"/>
            </a:endParaRPr>
          </a:p>
          <a:p>
            <a:pPr marL="0" indent="0">
              <a:spcBef>
                <a:spcPct val="15000"/>
              </a:spcBef>
              <a:buFont typeface="Wingdings" panose="05000000000000000000" pitchFamily="2" charset="2"/>
              <a:buNone/>
              <a:tabLst>
                <a:tab pos="273050" algn="l"/>
                <a:tab pos="534670" algn="l"/>
              </a:tabLst>
            </a:pPr>
            <a:r>
              <a:rPr lang="en-US" altLang="zh-CN" sz="1400" dirty="0" smtClean="0">
                <a:latin typeface="Times New Roman" panose="02020603050405020304" charset="0"/>
              </a:rPr>
              <a:t>		</a:t>
            </a:r>
            <a:r>
              <a:rPr lang="en-US" altLang="zh-CN" sz="1400" dirty="0" err="1" smtClean="0">
                <a:latin typeface="Times New Roman" panose="02020603050405020304" charset="0"/>
              </a:rPr>
              <a:t>cin</a:t>
            </a:r>
            <a:r>
              <a:rPr lang="en-US" altLang="zh-CN" sz="1400" dirty="0" smtClean="0">
                <a:latin typeface="Times New Roman" panose="02020603050405020304" charset="0"/>
              </a:rPr>
              <a:t> &gt;&gt; item;</a:t>
            </a:r>
            <a:endParaRPr lang="en-US" altLang="zh-CN" sz="1400" dirty="0" smtClean="0">
              <a:latin typeface="Times New Roman" panose="02020603050405020304" charset="0"/>
            </a:endParaRPr>
          </a:p>
          <a:p>
            <a:pPr marL="0" indent="0">
              <a:spcBef>
                <a:spcPct val="15000"/>
              </a:spcBef>
              <a:buFont typeface="Wingdings" panose="05000000000000000000" pitchFamily="2" charset="2"/>
              <a:buNone/>
              <a:tabLst>
                <a:tab pos="273050" algn="l"/>
                <a:tab pos="534670" algn="l"/>
              </a:tabLst>
            </a:pPr>
            <a:r>
              <a:rPr lang="en-US" altLang="zh-CN" sz="1400" dirty="0" smtClean="0">
                <a:latin typeface="Times New Roman" panose="02020603050405020304" charset="0"/>
              </a:rPr>
              <a:t>		</a:t>
            </a:r>
            <a:r>
              <a:rPr lang="en-US" altLang="zh-CN" sz="1400" dirty="0" err="1" smtClean="0">
                <a:latin typeface="Times New Roman" panose="02020603050405020304" charset="0"/>
              </a:rPr>
              <a:t>list.insertFront</a:t>
            </a:r>
            <a:r>
              <a:rPr lang="en-US" altLang="zh-CN" sz="1400" dirty="0" smtClean="0">
                <a:latin typeface="Times New Roman" panose="02020603050405020304" charset="0"/>
              </a:rPr>
              <a:t>(item);</a:t>
            </a:r>
            <a:endParaRPr lang="en-US" altLang="zh-CN" sz="1400" dirty="0" smtClean="0">
              <a:latin typeface="Times New Roman" panose="02020603050405020304" charset="0"/>
            </a:endParaRPr>
          </a:p>
          <a:p>
            <a:pPr marL="0" indent="0">
              <a:spcBef>
                <a:spcPct val="15000"/>
              </a:spcBef>
              <a:buFont typeface="Wingdings" panose="05000000000000000000" pitchFamily="2" charset="2"/>
              <a:buNone/>
              <a:tabLst>
                <a:tab pos="273050" algn="l"/>
                <a:tab pos="534670" algn="l"/>
              </a:tabLst>
            </a:pPr>
            <a:r>
              <a:rPr lang="en-US" altLang="zh-CN" sz="1400" dirty="0" smtClean="0">
                <a:latin typeface="Times New Roman" panose="02020603050405020304" charset="0"/>
              </a:rPr>
              <a:t>	}</a:t>
            </a:r>
            <a:endParaRPr lang="en-US" altLang="zh-CN" sz="1400" dirty="0" smtClean="0">
              <a:latin typeface="Times New Roman" panose="02020603050405020304" charset="0"/>
            </a:endParaRPr>
          </a:p>
          <a:p>
            <a:pPr marL="0" indent="0">
              <a:spcBef>
                <a:spcPct val="15000"/>
              </a:spcBef>
              <a:buFont typeface="Wingdings" panose="05000000000000000000" pitchFamily="2" charset="2"/>
              <a:buNone/>
              <a:tabLst>
                <a:tab pos="273050" algn="l"/>
                <a:tab pos="534670" algn="l"/>
              </a:tabLst>
            </a:pPr>
            <a:r>
              <a:rPr lang="zh-CN" altLang="en-US" sz="1400" dirty="0" smtClean="0">
                <a:latin typeface="Times New Roman" panose="02020603050405020304" charset="0"/>
              </a:rPr>
              <a:t>	</a:t>
            </a:r>
            <a:r>
              <a:rPr lang="en-US" altLang="zh-CN" sz="1400" dirty="0" err="1" smtClean="0">
                <a:latin typeface="Times New Roman" panose="02020603050405020304" charset="0"/>
              </a:rPr>
              <a:t>cout</a:t>
            </a:r>
            <a:r>
              <a:rPr lang="en-US" altLang="zh-CN" sz="1400" dirty="0" smtClean="0">
                <a:latin typeface="Times New Roman" panose="02020603050405020304" charset="0"/>
              </a:rPr>
              <a:t> &lt;&lt; "List: ";</a:t>
            </a:r>
            <a:endParaRPr lang="en-US" altLang="zh-CN" sz="1400" dirty="0" smtClean="0">
              <a:latin typeface="Times New Roman" panose="02020603050405020304" charset="0"/>
            </a:endParaRPr>
          </a:p>
          <a:p>
            <a:pPr marL="0" indent="0">
              <a:spcBef>
                <a:spcPct val="15000"/>
              </a:spcBef>
              <a:buFont typeface="Wingdings" panose="05000000000000000000" pitchFamily="2" charset="2"/>
              <a:buNone/>
              <a:tabLst>
                <a:tab pos="273050" algn="l"/>
                <a:tab pos="534670" algn="l"/>
              </a:tabLst>
            </a:pPr>
            <a:r>
              <a:rPr lang="en-US" altLang="zh-CN" sz="1400" dirty="0" smtClean="0">
                <a:latin typeface="Times New Roman" panose="02020603050405020304" charset="0"/>
              </a:rPr>
              <a:t>	</a:t>
            </a:r>
            <a:r>
              <a:rPr lang="en-US" altLang="zh-CN" sz="1400" dirty="0" err="1" smtClean="0">
                <a:latin typeface="Times New Roman" panose="02020603050405020304" charset="0"/>
              </a:rPr>
              <a:t>list.reset</a:t>
            </a:r>
            <a:r>
              <a:rPr lang="en-US" altLang="zh-CN" sz="1400" dirty="0" smtClean="0">
                <a:latin typeface="Times New Roman" panose="02020603050405020304" charset="0"/>
              </a:rPr>
              <a:t>();</a:t>
            </a:r>
            <a:endParaRPr lang="en-US" altLang="zh-CN" sz="1400" dirty="0" smtClean="0">
              <a:latin typeface="Times New Roman" panose="02020603050405020304" charset="0"/>
            </a:endParaRPr>
          </a:p>
          <a:p>
            <a:pPr marL="0" indent="0">
              <a:spcBef>
                <a:spcPct val="15000"/>
              </a:spcBef>
              <a:buFont typeface="Wingdings" panose="05000000000000000000" pitchFamily="2" charset="2"/>
              <a:buNone/>
              <a:tabLst>
                <a:tab pos="273050" algn="l"/>
                <a:tab pos="534670" algn="l"/>
              </a:tabLst>
            </a:pPr>
            <a:r>
              <a:rPr lang="zh-CN" altLang="en-US" sz="1400" dirty="0" smtClean="0">
                <a:latin typeface="Times New Roman" panose="02020603050405020304" charset="0"/>
              </a:rPr>
              <a:t>	</a:t>
            </a:r>
            <a:r>
              <a:rPr lang="en-US" altLang="zh-CN" sz="1400" dirty="0" smtClean="0">
                <a:latin typeface="Times New Roman" panose="02020603050405020304" charset="0"/>
              </a:rPr>
              <a:t>while (!</a:t>
            </a:r>
            <a:r>
              <a:rPr lang="en-US" altLang="zh-CN" sz="1400" dirty="0" err="1" smtClean="0">
                <a:latin typeface="Times New Roman" panose="02020603050405020304" charset="0"/>
              </a:rPr>
              <a:t>list.endOfList</a:t>
            </a:r>
            <a:r>
              <a:rPr lang="en-US" altLang="zh-CN" sz="1400" dirty="0" smtClean="0">
                <a:latin typeface="Times New Roman" panose="02020603050405020304" charset="0"/>
              </a:rPr>
              <a:t>()) {</a:t>
            </a:r>
            <a:endParaRPr lang="en-US" altLang="zh-CN" sz="1400" dirty="0" smtClean="0">
              <a:latin typeface="Times New Roman" panose="02020603050405020304" charset="0"/>
            </a:endParaRPr>
          </a:p>
          <a:p>
            <a:pPr marL="0" indent="0">
              <a:spcBef>
                <a:spcPct val="15000"/>
              </a:spcBef>
              <a:buFont typeface="Wingdings" panose="05000000000000000000" pitchFamily="2" charset="2"/>
              <a:buNone/>
              <a:tabLst>
                <a:tab pos="273050" algn="l"/>
                <a:tab pos="534670" algn="l"/>
              </a:tabLst>
            </a:pPr>
            <a:r>
              <a:rPr lang="en-US" altLang="zh-CN" sz="1400" dirty="0" smtClean="0">
                <a:latin typeface="Times New Roman" panose="02020603050405020304" charset="0"/>
              </a:rPr>
              <a:t>		</a:t>
            </a:r>
            <a:r>
              <a:rPr lang="en-US" altLang="zh-CN" sz="1400" dirty="0" err="1" smtClean="0">
                <a:latin typeface="Times New Roman" panose="02020603050405020304" charset="0"/>
              </a:rPr>
              <a:t>cout</a:t>
            </a:r>
            <a:r>
              <a:rPr lang="en-US" altLang="zh-CN" sz="1400" dirty="0" smtClean="0">
                <a:latin typeface="Times New Roman" panose="02020603050405020304" charset="0"/>
              </a:rPr>
              <a:t> &lt;&lt; </a:t>
            </a:r>
            <a:r>
              <a:rPr lang="en-US" altLang="zh-CN" sz="1400" dirty="0" err="1" smtClean="0">
                <a:latin typeface="Times New Roman" panose="02020603050405020304" charset="0"/>
              </a:rPr>
              <a:t>list.data</a:t>
            </a:r>
            <a:r>
              <a:rPr lang="en-US" altLang="zh-CN" sz="1400" dirty="0" smtClean="0">
                <a:latin typeface="Times New Roman" panose="02020603050405020304" charset="0"/>
              </a:rPr>
              <a:t>() &lt;&lt; "  ";</a:t>
            </a:r>
            <a:endParaRPr lang="en-US" altLang="zh-CN" sz="1400" dirty="0" smtClean="0">
              <a:latin typeface="Times New Roman" panose="02020603050405020304" charset="0"/>
            </a:endParaRPr>
          </a:p>
          <a:p>
            <a:pPr marL="0" indent="0">
              <a:spcBef>
                <a:spcPct val="15000"/>
              </a:spcBef>
              <a:buFont typeface="Wingdings" panose="05000000000000000000" pitchFamily="2" charset="2"/>
              <a:buNone/>
              <a:tabLst>
                <a:tab pos="273050" algn="l"/>
                <a:tab pos="534670" algn="l"/>
              </a:tabLst>
            </a:pPr>
            <a:r>
              <a:rPr lang="en-US" altLang="zh-CN" sz="1400" dirty="0" smtClean="0">
                <a:latin typeface="Times New Roman" panose="02020603050405020304" charset="0"/>
              </a:rPr>
              <a:t>		</a:t>
            </a:r>
            <a:r>
              <a:rPr lang="en-US" altLang="zh-CN" sz="1400" dirty="0" err="1" smtClean="0">
                <a:latin typeface="Times New Roman" panose="02020603050405020304" charset="0"/>
              </a:rPr>
              <a:t>list.next</a:t>
            </a:r>
            <a:r>
              <a:rPr lang="en-US" altLang="zh-CN" sz="1400" dirty="0" smtClean="0">
                <a:latin typeface="Times New Roman" panose="02020603050405020304" charset="0"/>
              </a:rPr>
              <a:t>();	</a:t>
            </a:r>
            <a:endParaRPr lang="zh-CN" altLang="en-US" sz="1400" dirty="0" smtClean="0">
              <a:latin typeface="Times New Roman" panose="02020603050405020304" charset="0"/>
            </a:endParaRPr>
          </a:p>
          <a:p>
            <a:pPr marL="0" indent="0">
              <a:spcBef>
                <a:spcPct val="15000"/>
              </a:spcBef>
              <a:buFont typeface="Wingdings" panose="05000000000000000000" pitchFamily="2" charset="2"/>
              <a:buNone/>
              <a:tabLst>
                <a:tab pos="273050" algn="l"/>
                <a:tab pos="534670" algn="l"/>
              </a:tabLst>
            </a:pPr>
            <a:r>
              <a:rPr lang="zh-CN" altLang="en-US" sz="1400" dirty="0" smtClean="0">
                <a:latin typeface="Times New Roman" panose="02020603050405020304" charset="0"/>
              </a:rPr>
              <a:t>	</a:t>
            </a:r>
            <a:r>
              <a:rPr lang="en-US" altLang="zh-CN" sz="1400" dirty="0" smtClean="0">
                <a:latin typeface="Times New Roman" panose="02020603050405020304" charset="0"/>
              </a:rPr>
              <a:t>}</a:t>
            </a:r>
            <a:endParaRPr lang="en-US" altLang="zh-CN" sz="1400" dirty="0" smtClean="0">
              <a:latin typeface="Times New Roman" panose="02020603050405020304" charset="0"/>
            </a:endParaRPr>
          </a:p>
          <a:p>
            <a:pPr marL="0" indent="0">
              <a:spcBef>
                <a:spcPct val="15000"/>
              </a:spcBef>
              <a:buFont typeface="Wingdings" panose="05000000000000000000" pitchFamily="2" charset="2"/>
              <a:buNone/>
              <a:tabLst>
                <a:tab pos="273050" algn="l"/>
                <a:tab pos="534670" algn="l"/>
              </a:tabLst>
            </a:pPr>
            <a:r>
              <a:rPr lang="en-US" altLang="zh-CN" sz="1400" dirty="0" smtClean="0">
                <a:latin typeface="Times New Roman" panose="02020603050405020304" charset="0"/>
              </a:rPr>
              <a:t>	</a:t>
            </a:r>
            <a:r>
              <a:rPr lang="en-US" altLang="zh-CN" sz="1400" dirty="0" err="1" smtClean="0">
                <a:latin typeface="Times New Roman" panose="02020603050405020304" charset="0"/>
              </a:rPr>
              <a:t>cout</a:t>
            </a:r>
            <a:r>
              <a:rPr lang="en-US" altLang="zh-CN" sz="1400" dirty="0" smtClean="0">
                <a:latin typeface="Times New Roman" panose="02020603050405020304" charset="0"/>
              </a:rPr>
              <a:t> &lt;&lt; </a:t>
            </a:r>
            <a:r>
              <a:rPr lang="en-US" altLang="zh-CN" sz="1400" dirty="0" err="1" smtClean="0">
                <a:latin typeface="Times New Roman" panose="02020603050405020304" charset="0"/>
              </a:rPr>
              <a:t>endl</a:t>
            </a:r>
            <a:r>
              <a:rPr lang="en-US" altLang="zh-CN" sz="1400" dirty="0" smtClean="0">
                <a:latin typeface="Times New Roman" panose="02020603050405020304" charset="0"/>
              </a:rPr>
              <a:t>;</a:t>
            </a:r>
            <a:endParaRPr lang="en-US" altLang="zh-CN" sz="1400" dirty="0" smtClean="0">
              <a:latin typeface="Times New Roman" panose="02020603050405020304" charset="0"/>
            </a:endParaRPr>
          </a:p>
          <a:p>
            <a:pPr marL="0" indent="0">
              <a:spcBef>
                <a:spcPct val="15000"/>
              </a:spcBef>
              <a:buFont typeface="Wingdings" panose="05000000000000000000" pitchFamily="2" charset="2"/>
              <a:buNone/>
              <a:tabLst>
                <a:tab pos="273050" algn="l"/>
                <a:tab pos="534670" algn="l"/>
              </a:tabLst>
            </a:pPr>
            <a:endParaRPr lang="en-US" altLang="zh-CN" sz="1400" dirty="0">
              <a:latin typeface="Times New Roman" panose="02020603050405020304" charset="0"/>
            </a:endParaRPr>
          </a:p>
        </p:txBody>
      </p:sp>
      <p:sp>
        <p:nvSpPr>
          <p:cNvPr id="4" name="Rectangle 36"/>
          <p:cNvSpPr>
            <a:spLocks noChangeArrowheads="1"/>
          </p:cNvSpPr>
          <p:nvPr/>
        </p:nvSpPr>
        <p:spPr bwMode="auto">
          <a:xfrm>
            <a:off x="4356000" y="627750"/>
            <a:ext cx="4681163" cy="4464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tabLst>
                <a:tab pos="273050" algn="l"/>
                <a:tab pos="534670" algn="l"/>
              </a:tabLst>
              <a:defRPr sz="2400" b="1">
                <a:solidFill>
                  <a:schemeClr val="bg2"/>
                </a:solidFill>
                <a:latin typeface="Times New Roman" panose="02020603050405020304" charset="0"/>
                <a:ea typeface="宋体" panose="02010600030101010101" pitchFamily="2" charset="-122"/>
              </a:defRPr>
            </a:lvl1pPr>
            <a:lvl2pPr marL="742950" indent="-285750" eaLnBrk="0" hangingPunct="0">
              <a:tabLst>
                <a:tab pos="273050" algn="l"/>
                <a:tab pos="534670" algn="l"/>
              </a:tabLst>
              <a:defRPr sz="2400" b="1">
                <a:solidFill>
                  <a:schemeClr val="bg2"/>
                </a:solidFill>
                <a:latin typeface="Times New Roman" panose="02020603050405020304" charset="0"/>
                <a:ea typeface="宋体" panose="02010600030101010101" pitchFamily="2" charset="-122"/>
              </a:defRPr>
            </a:lvl2pPr>
            <a:lvl3pPr marL="1143000" indent="-228600" eaLnBrk="0" hangingPunct="0">
              <a:tabLst>
                <a:tab pos="273050" algn="l"/>
                <a:tab pos="534670" algn="l"/>
              </a:tabLst>
              <a:defRPr sz="2400" b="1">
                <a:solidFill>
                  <a:schemeClr val="bg2"/>
                </a:solidFill>
                <a:latin typeface="Times New Roman" panose="02020603050405020304" charset="0"/>
                <a:ea typeface="宋体" panose="02010600030101010101" pitchFamily="2" charset="-122"/>
              </a:defRPr>
            </a:lvl3pPr>
            <a:lvl4pPr marL="1600200" indent="-228600" eaLnBrk="0" hangingPunct="0">
              <a:tabLst>
                <a:tab pos="273050" algn="l"/>
                <a:tab pos="534670" algn="l"/>
              </a:tabLst>
              <a:defRPr sz="2400" b="1">
                <a:solidFill>
                  <a:schemeClr val="bg2"/>
                </a:solidFill>
                <a:latin typeface="Times New Roman" panose="02020603050405020304" charset="0"/>
                <a:ea typeface="宋体" panose="02010600030101010101" pitchFamily="2" charset="-122"/>
              </a:defRPr>
            </a:lvl4pPr>
            <a:lvl5pPr marL="2057400" indent="-228600" eaLnBrk="0" hangingPunct="0">
              <a:tabLst>
                <a:tab pos="273050" algn="l"/>
                <a:tab pos="534670" algn="l"/>
              </a:tabLst>
              <a:defRPr sz="2400" b="1">
                <a:solidFill>
                  <a:schemeClr val="bg2"/>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tabLst>
                <a:tab pos="273050" algn="l"/>
                <a:tab pos="534670" algn="l"/>
              </a:tabLst>
              <a:defRPr sz="2400" b="1">
                <a:solidFill>
                  <a:schemeClr val="bg2"/>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tabLst>
                <a:tab pos="273050" algn="l"/>
                <a:tab pos="534670" algn="l"/>
              </a:tabLst>
              <a:defRPr sz="2400" b="1">
                <a:solidFill>
                  <a:schemeClr val="bg2"/>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tabLst>
                <a:tab pos="273050" algn="l"/>
                <a:tab pos="534670" algn="l"/>
              </a:tabLst>
              <a:defRPr sz="2400" b="1">
                <a:solidFill>
                  <a:schemeClr val="bg2"/>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tabLst>
                <a:tab pos="273050" algn="l"/>
                <a:tab pos="534670" algn="l"/>
              </a:tabLst>
              <a:defRPr sz="2400" b="1">
                <a:solidFill>
                  <a:schemeClr val="bg2"/>
                </a:solidFill>
                <a:latin typeface="Times New Roman" panose="02020603050405020304" charset="0"/>
                <a:ea typeface="宋体" panose="02010600030101010101" pitchFamily="2" charset="-122"/>
              </a:defRPr>
            </a:lvl9pPr>
          </a:lstStyle>
          <a:p>
            <a:pPr eaLnBrk="1" hangingPunct="1">
              <a:spcBef>
                <a:spcPct val="15000"/>
              </a:spcBef>
              <a:buClr>
                <a:schemeClr val="accent2"/>
              </a:buClr>
              <a:buSzPct val="80000"/>
              <a:buFont typeface="Wingdings" panose="05000000000000000000" pitchFamily="2" charset="2"/>
              <a:buNone/>
            </a:pPr>
            <a:r>
              <a:rPr kumimoji="1" lang="zh-CN" altLang="en-US" sz="1600" b="0" dirty="0">
                <a:solidFill>
                  <a:schemeClr val="tx1"/>
                </a:solidFill>
              </a:rPr>
              <a:t>	</a:t>
            </a:r>
            <a:r>
              <a:rPr kumimoji="1" lang="en-US" altLang="zh-CN" sz="1400" b="0" dirty="0" err="1">
                <a:solidFill>
                  <a:schemeClr val="tx1"/>
                </a:solidFill>
              </a:rPr>
              <a:t>int</a:t>
            </a:r>
            <a:r>
              <a:rPr kumimoji="1" lang="en-US" altLang="zh-CN" sz="1400" b="0" dirty="0">
                <a:solidFill>
                  <a:schemeClr val="tx1"/>
                </a:solidFill>
              </a:rPr>
              <a:t> key;</a:t>
            </a:r>
            <a:endParaRPr kumimoji="1" lang="en-US" altLang="zh-CN" sz="1400" b="0" dirty="0">
              <a:solidFill>
                <a:schemeClr val="tx1"/>
              </a:solidFill>
            </a:endParaRP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a:t>
            </a:r>
            <a:r>
              <a:rPr kumimoji="1" lang="en-US" altLang="zh-CN" sz="1400" b="0" dirty="0" err="1">
                <a:solidFill>
                  <a:schemeClr val="tx1"/>
                </a:solidFill>
              </a:rPr>
              <a:t>cout</a:t>
            </a:r>
            <a:r>
              <a:rPr kumimoji="1" lang="en-US" altLang="zh-CN" sz="1400" b="0" dirty="0">
                <a:solidFill>
                  <a:schemeClr val="tx1"/>
                </a:solidFill>
              </a:rPr>
              <a:t> &lt;&lt; "Please enter some integer needed to be deleted: ";</a:t>
            </a:r>
            <a:endParaRPr kumimoji="1" lang="en-US" altLang="zh-CN" sz="1400" b="0" dirty="0">
              <a:solidFill>
                <a:schemeClr val="tx1"/>
              </a:solidFill>
            </a:endParaRP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a:t>
            </a:r>
            <a:r>
              <a:rPr kumimoji="1" lang="en-US" altLang="zh-CN" sz="1400" b="0" dirty="0" err="1">
                <a:solidFill>
                  <a:schemeClr val="tx1"/>
                </a:solidFill>
              </a:rPr>
              <a:t>cin</a:t>
            </a:r>
            <a:r>
              <a:rPr kumimoji="1" lang="en-US" altLang="zh-CN" sz="1400" b="0" dirty="0">
                <a:solidFill>
                  <a:schemeClr val="tx1"/>
                </a:solidFill>
              </a:rPr>
              <a:t> &gt;&gt; key;</a:t>
            </a:r>
            <a:endParaRPr kumimoji="1" lang="en-US" altLang="zh-CN" sz="1400" b="0" dirty="0">
              <a:solidFill>
                <a:schemeClr val="tx1"/>
              </a:solidFill>
            </a:endParaRPr>
          </a:p>
          <a:p>
            <a:pPr eaLnBrk="1" hangingPunct="1">
              <a:spcBef>
                <a:spcPct val="15000"/>
              </a:spcBef>
              <a:buClr>
                <a:schemeClr val="accent2"/>
              </a:buClr>
              <a:buSzPct val="80000"/>
              <a:buFont typeface="Wingdings" panose="05000000000000000000" pitchFamily="2" charset="2"/>
              <a:buNone/>
            </a:pPr>
            <a:r>
              <a:rPr kumimoji="1" lang="zh-CN" altLang="en-US" sz="1400" b="0" dirty="0">
                <a:solidFill>
                  <a:schemeClr val="tx1"/>
                </a:solidFill>
              </a:rPr>
              <a:t>	</a:t>
            </a:r>
            <a:r>
              <a:rPr kumimoji="1" lang="en-US" altLang="zh-CN" sz="1400" b="0" dirty="0" err="1">
                <a:solidFill>
                  <a:schemeClr val="tx1"/>
                </a:solidFill>
              </a:rPr>
              <a:t>list.reset</a:t>
            </a:r>
            <a:r>
              <a:rPr kumimoji="1" lang="en-US" altLang="zh-CN" sz="1400" b="0" dirty="0">
                <a:solidFill>
                  <a:schemeClr val="tx1"/>
                </a:solidFill>
              </a:rPr>
              <a:t>();</a:t>
            </a:r>
            <a:endParaRPr kumimoji="1" lang="en-US" altLang="zh-CN" sz="1400" b="0" dirty="0">
              <a:solidFill>
                <a:schemeClr val="tx1"/>
              </a:solidFill>
            </a:endParaRP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while (!</a:t>
            </a:r>
            <a:r>
              <a:rPr kumimoji="1" lang="en-US" altLang="zh-CN" sz="1400" b="0" dirty="0" err="1">
                <a:solidFill>
                  <a:schemeClr val="tx1"/>
                </a:solidFill>
              </a:rPr>
              <a:t>list.endOfList</a:t>
            </a:r>
            <a:r>
              <a:rPr kumimoji="1" lang="en-US" altLang="zh-CN" sz="1400" b="0" dirty="0">
                <a:solidFill>
                  <a:schemeClr val="tx1"/>
                </a:solidFill>
              </a:rPr>
              <a:t>()) {</a:t>
            </a:r>
            <a:endParaRPr kumimoji="1" lang="en-US" altLang="zh-CN" sz="1400" b="0" dirty="0">
              <a:solidFill>
                <a:schemeClr val="tx1"/>
              </a:solidFill>
            </a:endParaRP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if (</a:t>
            </a:r>
            <a:r>
              <a:rPr kumimoji="1" lang="en-US" altLang="zh-CN" sz="1400" b="0" dirty="0" err="1">
                <a:solidFill>
                  <a:schemeClr val="tx1"/>
                </a:solidFill>
              </a:rPr>
              <a:t>list.data</a:t>
            </a:r>
            <a:r>
              <a:rPr kumimoji="1" lang="en-US" altLang="zh-CN" sz="1400" b="0" dirty="0">
                <a:solidFill>
                  <a:schemeClr val="tx1"/>
                </a:solidFill>
              </a:rPr>
              <a:t>() == key) </a:t>
            </a:r>
            <a:endParaRPr kumimoji="1" lang="en-US" altLang="zh-CN" sz="1400" b="0" dirty="0">
              <a:solidFill>
                <a:schemeClr val="tx1"/>
              </a:solidFill>
            </a:endParaRP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a:t>
            </a:r>
            <a:r>
              <a:rPr kumimoji="1" lang="en-US" altLang="zh-CN" sz="1400" b="0" dirty="0" err="1">
                <a:solidFill>
                  <a:schemeClr val="tx1"/>
                </a:solidFill>
              </a:rPr>
              <a:t>list.deleteCurrent</a:t>
            </a:r>
            <a:r>
              <a:rPr kumimoji="1" lang="en-US" altLang="zh-CN" sz="1400" b="0" dirty="0">
                <a:solidFill>
                  <a:schemeClr val="tx1"/>
                </a:solidFill>
              </a:rPr>
              <a:t>();</a:t>
            </a:r>
            <a:endParaRPr kumimoji="1" lang="en-US" altLang="zh-CN" sz="1400" b="0" dirty="0">
              <a:solidFill>
                <a:schemeClr val="tx1"/>
              </a:solidFill>
            </a:endParaRP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a:t>
            </a:r>
            <a:r>
              <a:rPr kumimoji="1" lang="en-US" altLang="zh-CN" sz="1400" b="0" dirty="0" err="1">
                <a:solidFill>
                  <a:schemeClr val="tx1"/>
                </a:solidFill>
              </a:rPr>
              <a:t>list.next</a:t>
            </a:r>
            <a:r>
              <a:rPr kumimoji="1" lang="en-US" altLang="zh-CN" sz="1400" b="0" dirty="0">
                <a:solidFill>
                  <a:schemeClr val="tx1"/>
                </a:solidFill>
              </a:rPr>
              <a:t>();</a:t>
            </a:r>
            <a:endParaRPr kumimoji="1" lang="en-US" altLang="zh-CN" sz="1400" b="0" dirty="0">
              <a:solidFill>
                <a:schemeClr val="tx1"/>
              </a:solidFill>
            </a:endParaRP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a:t>
            </a:r>
            <a:endParaRPr kumimoji="1" lang="en-US" altLang="zh-CN" sz="1400" b="0" dirty="0">
              <a:solidFill>
                <a:schemeClr val="tx1"/>
              </a:solidFill>
            </a:endParaRPr>
          </a:p>
          <a:p>
            <a:pPr eaLnBrk="1" hangingPunct="1">
              <a:spcBef>
                <a:spcPct val="15000"/>
              </a:spcBef>
              <a:buClr>
                <a:schemeClr val="accent2"/>
              </a:buClr>
              <a:buSzPct val="80000"/>
              <a:buFont typeface="Wingdings" panose="05000000000000000000" pitchFamily="2" charset="2"/>
              <a:buNone/>
            </a:pPr>
            <a:r>
              <a:rPr kumimoji="1" lang="zh-CN" altLang="en-US" sz="1400" b="0" dirty="0">
                <a:solidFill>
                  <a:schemeClr val="tx1"/>
                </a:solidFill>
              </a:rPr>
              <a:t>	</a:t>
            </a:r>
            <a:r>
              <a:rPr kumimoji="1" lang="en-US" altLang="zh-CN" sz="1400" b="0" dirty="0" err="1">
                <a:solidFill>
                  <a:schemeClr val="tx1"/>
                </a:solidFill>
              </a:rPr>
              <a:t>cout</a:t>
            </a:r>
            <a:r>
              <a:rPr kumimoji="1" lang="en-US" altLang="zh-CN" sz="1400" b="0" dirty="0">
                <a:solidFill>
                  <a:schemeClr val="tx1"/>
                </a:solidFill>
              </a:rPr>
              <a:t> &lt;&lt; "List: ";</a:t>
            </a:r>
            <a:endParaRPr kumimoji="1" lang="en-US" altLang="zh-CN" sz="1400" b="0" dirty="0">
              <a:solidFill>
                <a:schemeClr val="tx1"/>
              </a:solidFill>
            </a:endParaRP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a:t>
            </a:r>
            <a:r>
              <a:rPr kumimoji="1" lang="en-US" altLang="zh-CN" sz="1400" b="0" dirty="0" err="1">
                <a:solidFill>
                  <a:schemeClr val="tx1"/>
                </a:solidFill>
              </a:rPr>
              <a:t>list.reset</a:t>
            </a:r>
            <a:r>
              <a:rPr kumimoji="1" lang="en-US" altLang="zh-CN" sz="1400" b="0" dirty="0">
                <a:solidFill>
                  <a:schemeClr val="tx1"/>
                </a:solidFill>
              </a:rPr>
              <a:t>();</a:t>
            </a:r>
            <a:endParaRPr kumimoji="1" lang="en-US" altLang="zh-CN" sz="1400" b="0" dirty="0">
              <a:solidFill>
                <a:schemeClr val="tx1"/>
              </a:solidFill>
            </a:endParaRPr>
          </a:p>
          <a:p>
            <a:pPr eaLnBrk="1" hangingPunct="1">
              <a:spcBef>
                <a:spcPct val="15000"/>
              </a:spcBef>
              <a:buClr>
                <a:schemeClr val="accent2"/>
              </a:buClr>
              <a:buSzPct val="80000"/>
              <a:buFont typeface="Wingdings" panose="05000000000000000000" pitchFamily="2" charset="2"/>
              <a:buNone/>
            </a:pPr>
            <a:r>
              <a:rPr kumimoji="1" lang="zh-CN" altLang="en-US" sz="1400" b="0" dirty="0">
                <a:solidFill>
                  <a:schemeClr val="tx1"/>
                </a:solidFill>
              </a:rPr>
              <a:t>	</a:t>
            </a:r>
            <a:r>
              <a:rPr kumimoji="1" lang="en-US" altLang="zh-CN" sz="1400" b="0" dirty="0">
                <a:solidFill>
                  <a:schemeClr val="tx1"/>
                </a:solidFill>
              </a:rPr>
              <a:t>while (!</a:t>
            </a:r>
            <a:r>
              <a:rPr kumimoji="1" lang="en-US" altLang="zh-CN" sz="1400" b="0" dirty="0" err="1">
                <a:solidFill>
                  <a:schemeClr val="tx1"/>
                </a:solidFill>
              </a:rPr>
              <a:t>list.endOfList</a:t>
            </a:r>
            <a:r>
              <a:rPr kumimoji="1" lang="en-US" altLang="zh-CN" sz="1400" b="0" dirty="0">
                <a:solidFill>
                  <a:schemeClr val="tx1"/>
                </a:solidFill>
              </a:rPr>
              <a:t>()) {</a:t>
            </a:r>
            <a:endParaRPr kumimoji="1" lang="en-US" altLang="zh-CN" sz="1400" b="0" dirty="0">
              <a:solidFill>
                <a:schemeClr val="tx1"/>
              </a:solidFill>
            </a:endParaRP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a:t>
            </a:r>
            <a:r>
              <a:rPr kumimoji="1" lang="en-US" altLang="zh-CN" sz="1400" b="0" dirty="0" err="1">
                <a:solidFill>
                  <a:schemeClr val="tx1"/>
                </a:solidFill>
              </a:rPr>
              <a:t>cout</a:t>
            </a:r>
            <a:r>
              <a:rPr kumimoji="1" lang="en-US" altLang="zh-CN" sz="1400" b="0" dirty="0">
                <a:solidFill>
                  <a:schemeClr val="tx1"/>
                </a:solidFill>
              </a:rPr>
              <a:t> &lt;&lt; </a:t>
            </a:r>
            <a:r>
              <a:rPr kumimoji="1" lang="en-US" altLang="zh-CN" sz="1400" b="0" dirty="0" err="1">
                <a:solidFill>
                  <a:schemeClr val="tx1"/>
                </a:solidFill>
              </a:rPr>
              <a:t>list.data</a:t>
            </a:r>
            <a:r>
              <a:rPr kumimoji="1" lang="en-US" altLang="zh-CN" sz="1400" b="0" dirty="0">
                <a:solidFill>
                  <a:schemeClr val="tx1"/>
                </a:solidFill>
              </a:rPr>
              <a:t>() &lt;&lt; "  ";</a:t>
            </a:r>
            <a:endParaRPr kumimoji="1" lang="en-US" altLang="zh-CN" sz="1400" b="0" dirty="0">
              <a:solidFill>
                <a:schemeClr val="tx1"/>
              </a:solidFill>
            </a:endParaRP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a:t>
            </a:r>
            <a:r>
              <a:rPr kumimoji="1" lang="en-US" altLang="zh-CN" sz="1400" b="0" dirty="0" err="1">
                <a:solidFill>
                  <a:schemeClr val="tx1"/>
                </a:solidFill>
              </a:rPr>
              <a:t>list.next</a:t>
            </a:r>
            <a:endParaRPr kumimoji="1" lang="zh-CN" altLang="en-US" sz="1400" b="0" dirty="0">
              <a:solidFill>
                <a:schemeClr val="tx1"/>
              </a:solidFill>
            </a:endParaRPr>
          </a:p>
          <a:p>
            <a:pPr eaLnBrk="1" hangingPunct="1">
              <a:spcBef>
                <a:spcPct val="15000"/>
              </a:spcBef>
              <a:buClr>
                <a:schemeClr val="accent2"/>
              </a:buClr>
              <a:buSzPct val="80000"/>
              <a:buFont typeface="Wingdings" panose="05000000000000000000" pitchFamily="2" charset="2"/>
              <a:buNone/>
            </a:pPr>
            <a:r>
              <a:rPr kumimoji="1" lang="zh-CN" altLang="en-US" sz="1400" b="0" dirty="0">
                <a:solidFill>
                  <a:schemeClr val="tx1"/>
                </a:solidFill>
              </a:rPr>
              <a:t>	</a:t>
            </a:r>
            <a:r>
              <a:rPr kumimoji="1" lang="en-US" altLang="zh-CN" sz="1400" b="0" dirty="0">
                <a:solidFill>
                  <a:schemeClr val="tx1"/>
                </a:solidFill>
              </a:rPr>
              <a:t>}</a:t>
            </a:r>
            <a:endParaRPr kumimoji="1" lang="en-US" altLang="zh-CN" sz="1400" b="0" dirty="0">
              <a:solidFill>
                <a:schemeClr val="tx1"/>
              </a:solidFill>
            </a:endParaRP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a:t>
            </a:r>
            <a:r>
              <a:rPr kumimoji="1" lang="en-US" altLang="zh-CN" sz="1400" b="0" dirty="0" err="1">
                <a:solidFill>
                  <a:schemeClr val="tx1"/>
                </a:solidFill>
              </a:rPr>
              <a:t>cout</a:t>
            </a:r>
            <a:r>
              <a:rPr kumimoji="1" lang="en-US" altLang="zh-CN" sz="1400" b="0" dirty="0">
                <a:solidFill>
                  <a:schemeClr val="tx1"/>
                </a:solidFill>
              </a:rPr>
              <a:t> &lt;&lt; </a:t>
            </a:r>
            <a:r>
              <a:rPr kumimoji="1" lang="en-US" altLang="zh-CN" sz="1400" b="0" dirty="0" err="1">
                <a:solidFill>
                  <a:schemeClr val="tx1"/>
                </a:solidFill>
              </a:rPr>
              <a:t>endl</a:t>
            </a:r>
            <a:r>
              <a:rPr kumimoji="1" lang="en-US" altLang="zh-CN" sz="1400" b="0" dirty="0">
                <a:solidFill>
                  <a:schemeClr val="tx1"/>
                </a:solidFill>
              </a:rPr>
              <a:t>;</a:t>
            </a:r>
            <a:endParaRPr kumimoji="1" lang="en-US" altLang="zh-CN" sz="1400" b="0" dirty="0">
              <a:solidFill>
                <a:schemeClr val="tx1"/>
              </a:solidFill>
            </a:endParaRP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	return 0;</a:t>
            </a:r>
            <a:endParaRPr kumimoji="1" lang="en-US" altLang="zh-CN" sz="1400" b="0" dirty="0">
              <a:solidFill>
                <a:schemeClr val="tx1"/>
              </a:solidFill>
            </a:endParaRPr>
          </a:p>
          <a:p>
            <a:pPr eaLnBrk="1" hangingPunct="1">
              <a:spcBef>
                <a:spcPct val="15000"/>
              </a:spcBef>
              <a:buClr>
                <a:schemeClr val="accent2"/>
              </a:buClr>
              <a:buSzPct val="80000"/>
              <a:buFont typeface="Wingdings" panose="05000000000000000000" pitchFamily="2" charset="2"/>
              <a:buNone/>
            </a:pPr>
            <a:r>
              <a:rPr kumimoji="1" lang="en-US" altLang="zh-CN" sz="1400" b="0" dirty="0">
                <a:solidFill>
                  <a:schemeClr val="tx1"/>
                </a:solidFill>
              </a:rPr>
              <a:t>}</a:t>
            </a:r>
            <a:endParaRPr kumimoji="1" lang="en-US" altLang="zh-CN" sz="1400" b="0" dirty="0">
              <a:solidFill>
                <a:schemeClr val="tx1"/>
              </a:solidFill>
            </a:endParaRPr>
          </a:p>
        </p:txBody>
      </p:sp>
    </p:spTree>
  </p:cSld>
  <p:clrMapOvr>
    <a:masterClrMapping/>
  </p:clrMapOvr>
  <p:transition spd="slow" advClick="0" advTm="0">
    <p:cove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0824" name="Picture 72" descr="未标题-84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98853" y="514826"/>
            <a:ext cx="3076164" cy="2650142"/>
          </a:xfrm>
          <a:prstGeom prst="rect">
            <a:avLst/>
          </a:prstGeom>
          <a:noFill/>
          <a:extLst>
            <a:ext uri="{909E8E84-426E-40DD-AFC4-6F175D3DCCD1}">
              <a14:hiddenFill xmlns:a14="http://schemas.microsoft.com/office/drawing/2010/main">
                <a:solidFill>
                  <a:srgbClr val="FFFFFF"/>
                </a:solidFill>
              </a14:hiddenFill>
            </a:ext>
          </a:extLst>
        </p:spPr>
      </p:pic>
      <p:sp>
        <p:nvSpPr>
          <p:cNvPr id="970756" name="文本框 45"/>
          <p:cNvSpPr txBox="1">
            <a:spLocks noChangeArrowheads="1"/>
          </p:cNvSpPr>
          <p:nvPr/>
        </p:nvSpPr>
        <p:spPr bwMode="auto">
          <a:xfrm>
            <a:off x="2270530" y="3740931"/>
            <a:ext cx="139517" cy="277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2" tIns="34526" rIns="69052" bIns="34526">
            <a:spAutoFit/>
          </a:bodyPr>
          <a:lstStyle>
            <a:lvl1pPr defTabSz="1228725" eaLnBrk="0" hangingPunct="0">
              <a:defRPr>
                <a:solidFill>
                  <a:schemeClr val="tx1"/>
                </a:solidFill>
                <a:latin typeface="Arial" panose="020B0604020202020204" pitchFamily="34" charset="0"/>
                <a:ea typeface="宋体" panose="02010600030101010101" pitchFamily="2" charset="-122"/>
              </a:defRPr>
            </a:lvl1pPr>
            <a:lvl2pPr marL="998855" indent="-384175" defTabSz="1228725" eaLnBrk="0" hangingPunct="0">
              <a:defRPr>
                <a:solidFill>
                  <a:schemeClr val="tx1"/>
                </a:solidFill>
                <a:latin typeface="Arial" panose="020B0604020202020204" pitchFamily="34" charset="0"/>
                <a:ea typeface="宋体" panose="02010600030101010101" pitchFamily="2" charset="-122"/>
              </a:defRPr>
            </a:lvl2pPr>
            <a:lvl3pPr marL="1535430" indent="-306705" defTabSz="1228725" eaLnBrk="0" hangingPunct="0">
              <a:defRPr>
                <a:solidFill>
                  <a:schemeClr val="tx1"/>
                </a:solidFill>
                <a:latin typeface="Arial" panose="020B0604020202020204" pitchFamily="34" charset="0"/>
                <a:ea typeface="宋体" panose="02010600030101010101" pitchFamily="2" charset="-122"/>
              </a:defRPr>
            </a:lvl3pPr>
            <a:lvl4pPr marL="2149475" indent="-306705" defTabSz="1228725" eaLnBrk="0" hangingPunct="0">
              <a:defRPr>
                <a:solidFill>
                  <a:schemeClr val="tx1"/>
                </a:solidFill>
                <a:latin typeface="Arial" panose="020B0604020202020204" pitchFamily="34" charset="0"/>
                <a:ea typeface="宋体" panose="02010600030101010101" pitchFamily="2" charset="-122"/>
              </a:defRPr>
            </a:lvl4pPr>
            <a:lvl5pPr marL="2764155" indent="-307975" defTabSz="1228725" eaLnBrk="0" hangingPunct="0">
              <a:defRPr>
                <a:solidFill>
                  <a:schemeClr val="tx1"/>
                </a:solidFill>
                <a:latin typeface="Arial" panose="020B0604020202020204" pitchFamily="34" charset="0"/>
                <a:ea typeface="宋体" panose="02010600030101010101" pitchFamily="2" charset="-122"/>
              </a:defRPr>
            </a:lvl5pPr>
            <a:lvl6pPr marL="3221355" indent="-307975" defTabSz="1228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678555" indent="-307975" defTabSz="1228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4135755" indent="-307975" defTabSz="1228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592955" indent="-307975" defTabSz="1228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FEB54F"/>
              </a:solidFill>
              <a:latin typeface="微软雅黑" panose="020B0503020204020204" pitchFamily="34" charset="-122"/>
              <a:ea typeface="微软雅黑" panose="020B0503020204020204" pitchFamily="34" charset="-122"/>
            </a:endParaRPr>
          </a:p>
        </p:txBody>
      </p:sp>
      <p:sp>
        <p:nvSpPr>
          <p:cNvPr id="970757" name="矩形 134"/>
          <p:cNvSpPr>
            <a:spLocks noChangeArrowheads="1"/>
          </p:cNvSpPr>
          <p:nvPr/>
        </p:nvSpPr>
        <p:spPr bwMode="auto">
          <a:xfrm>
            <a:off x="3708056" y="871828"/>
            <a:ext cx="1433957" cy="1551559"/>
          </a:xfrm>
          <a:prstGeom prst="rect">
            <a:avLst/>
          </a:prstGeom>
          <a:noFill/>
          <a:ln>
            <a:noFill/>
          </a:ln>
          <a:effectLst>
            <a:outerShdw dist="50800" dir="2700000" algn="tl" rotWithShape="0">
              <a:srgbClr val="000000">
                <a:alpha val="3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17" tIns="25708" rIns="51417" bIns="25708">
            <a:spAutoFit/>
          </a:bodyPr>
          <a:lstStyle/>
          <a:p>
            <a:pPr algn="ctr" defTabSz="514350"/>
            <a:r>
              <a:rPr lang="en-US" altLang="zh-CN" sz="9745" b="1">
                <a:solidFill>
                  <a:schemeClr val="bg1"/>
                </a:solidFill>
                <a:latin typeface="微软雅黑" panose="020B0503020204020204" pitchFamily="34" charset="-122"/>
                <a:ea typeface="微软雅黑" panose="020B0503020204020204" pitchFamily="34" charset="-122"/>
                <a:cs typeface="方正兰亭细黑_GBK"/>
                <a:sym typeface="微软雅黑" panose="020B0503020204020204" pitchFamily="34" charset="-122"/>
              </a:rPr>
              <a:t>4</a:t>
            </a:r>
            <a:endParaRPr lang="en-US" altLang="zh-CN" sz="9745" b="1">
              <a:solidFill>
                <a:schemeClr val="bg1"/>
              </a:solidFill>
              <a:latin typeface="微软雅黑" panose="020B0503020204020204" pitchFamily="34" charset="-122"/>
              <a:ea typeface="微软雅黑" panose="020B0503020204020204" pitchFamily="34" charset="-122"/>
              <a:cs typeface="方正兰亭细黑_GBK"/>
              <a:sym typeface="微软雅黑" panose="020B0503020204020204" pitchFamily="34" charset="-122"/>
            </a:endParaRPr>
          </a:p>
        </p:txBody>
      </p:sp>
      <p:grpSp>
        <p:nvGrpSpPr>
          <p:cNvPr id="91" name="组合 90"/>
          <p:cNvGrpSpPr/>
          <p:nvPr/>
        </p:nvGrpSpPr>
        <p:grpSpPr bwMode="auto">
          <a:xfrm>
            <a:off x="3160654" y="708797"/>
            <a:ext cx="349862" cy="351051"/>
            <a:chOff x="1192404" y="608225"/>
            <a:chExt cx="1755828" cy="1759616"/>
          </a:xfrm>
        </p:grpSpPr>
        <p:grpSp>
          <p:nvGrpSpPr>
            <p:cNvPr id="970759" name="组合 79"/>
            <p:cNvGrpSpPr/>
            <p:nvPr/>
          </p:nvGrpSpPr>
          <p:grpSpPr bwMode="auto">
            <a:xfrm>
              <a:off x="1192404" y="608225"/>
              <a:ext cx="1755828" cy="1759616"/>
              <a:chOff x="6379729" y="2488774"/>
              <a:chExt cx="2513016" cy="2513016"/>
            </a:xfrm>
          </p:grpSpPr>
          <p:sp>
            <p:nvSpPr>
              <p:cNvPr id="94" name="任意多边形 82"/>
              <p:cNvSpPr/>
              <p:nvPr/>
            </p:nvSpPr>
            <p:spPr>
              <a:xfrm rot="3738964">
                <a:off x="6379732" y="2488771"/>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5" name="任意多边形 83"/>
              <p:cNvGrpSpPr/>
              <p:nvPr/>
            </p:nvGrpSpPr>
            <p:grpSpPr bwMode="auto">
              <a:xfrm>
                <a:off x="6397313" y="2490687"/>
                <a:ext cx="2505748" cy="2500354"/>
                <a:chOff x="1883664" y="1987296"/>
                <a:chExt cx="1322832" cy="1322832"/>
              </a:xfrm>
            </p:grpSpPr>
            <p:pic>
              <p:nvPicPr>
                <p:cNvPr id="970762"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970763" name="Text Box 11"/>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solidFill>
                      <a:srgbClr val="FFFFFF"/>
                    </a:solidFill>
                  </a:endParaRPr>
                </a:p>
              </p:txBody>
            </p:sp>
          </p:grpSp>
        </p:grpSp>
        <p:sp>
          <p:nvSpPr>
            <p:cNvPr id="93"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solidFill>
                  <a:srgbClr val="FFFFFF"/>
                </a:solidFill>
              </a:endParaRPr>
            </a:p>
          </p:txBody>
        </p:sp>
      </p:grpSp>
      <p:grpSp>
        <p:nvGrpSpPr>
          <p:cNvPr id="96" name="组合 95"/>
          <p:cNvGrpSpPr/>
          <p:nvPr/>
        </p:nvGrpSpPr>
        <p:grpSpPr bwMode="auto">
          <a:xfrm>
            <a:off x="3070213" y="1708402"/>
            <a:ext cx="414122" cy="415311"/>
            <a:chOff x="1192404" y="608225"/>
            <a:chExt cx="1755828" cy="1759616"/>
          </a:xfrm>
        </p:grpSpPr>
        <p:grpSp>
          <p:nvGrpSpPr>
            <p:cNvPr id="970768" name="组合 79"/>
            <p:cNvGrpSpPr/>
            <p:nvPr/>
          </p:nvGrpSpPr>
          <p:grpSpPr bwMode="auto">
            <a:xfrm>
              <a:off x="1192404" y="608225"/>
              <a:ext cx="1755828" cy="1759616"/>
              <a:chOff x="6379729" y="2488774"/>
              <a:chExt cx="2513016" cy="2513016"/>
            </a:xfrm>
          </p:grpSpPr>
          <p:sp>
            <p:nvSpPr>
              <p:cNvPr id="99" name="任意多边形 82"/>
              <p:cNvSpPr/>
              <p:nvPr/>
            </p:nvSpPr>
            <p:spPr>
              <a:xfrm rot="3738964">
                <a:off x="6379727" y="2488776"/>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00" name="任意多边形 83"/>
              <p:cNvGrpSpPr/>
              <p:nvPr/>
            </p:nvGrpSpPr>
            <p:grpSpPr bwMode="auto">
              <a:xfrm>
                <a:off x="6393826" y="2490687"/>
                <a:ext cx="2505748" cy="2500354"/>
                <a:chOff x="2950464" y="1987296"/>
                <a:chExt cx="1322832" cy="1322832"/>
              </a:xfrm>
            </p:grpSpPr>
            <p:pic>
              <p:nvPicPr>
                <p:cNvPr id="970771" name="任意多边形 8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04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970772" name="Text Box 20"/>
                <p:cNvSpPr txBox="1">
                  <a:spLocks noChangeArrowheads="1"/>
                </p:cNvSpPr>
                <p:nvPr/>
              </p:nvSpPr>
              <p:spPr bwMode="auto">
                <a:xfrm rot="16377237">
                  <a:off x="2957338"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solidFill>
                      <a:srgbClr val="FFFFFF"/>
                    </a:solidFill>
                  </a:endParaRPr>
                </a:p>
              </p:txBody>
            </p:sp>
          </p:grpSp>
        </p:grpSp>
        <p:sp>
          <p:nvSpPr>
            <p:cNvPr id="98" name="椭圆 80"/>
            <p:cNvSpPr/>
            <p:nvPr/>
          </p:nvSpPr>
          <p:spPr bwMode="auto">
            <a:xfrm>
              <a:off x="1449791" y="856764"/>
              <a:ext cx="1268851" cy="1271594"/>
            </a:xfrm>
            <a:prstGeom prst="ellipse">
              <a:avLst/>
            </a:prstGeom>
            <a:solidFill>
              <a:srgbClr val="FFC00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solidFill>
                  <a:srgbClr val="FFFFFF"/>
                </a:solidFill>
              </a:endParaRPr>
            </a:p>
          </p:txBody>
        </p:sp>
      </p:grpSp>
      <p:grpSp>
        <p:nvGrpSpPr>
          <p:cNvPr id="101" name="组合 100"/>
          <p:cNvGrpSpPr/>
          <p:nvPr/>
        </p:nvGrpSpPr>
        <p:grpSpPr bwMode="auto">
          <a:xfrm>
            <a:off x="5534714" y="1870243"/>
            <a:ext cx="395082" cy="396271"/>
            <a:chOff x="1192404" y="608225"/>
            <a:chExt cx="1755828" cy="1759616"/>
          </a:xfrm>
        </p:grpSpPr>
        <p:grpSp>
          <p:nvGrpSpPr>
            <p:cNvPr id="970777" name="组合 79"/>
            <p:cNvGrpSpPr/>
            <p:nvPr/>
          </p:nvGrpSpPr>
          <p:grpSpPr bwMode="auto">
            <a:xfrm>
              <a:off x="1192404" y="608225"/>
              <a:ext cx="1755828" cy="1759616"/>
              <a:chOff x="6379729" y="2488774"/>
              <a:chExt cx="2513016" cy="2513016"/>
            </a:xfrm>
          </p:grpSpPr>
          <p:sp>
            <p:nvSpPr>
              <p:cNvPr id="104" name="任意多边形 82"/>
              <p:cNvSpPr/>
              <p:nvPr/>
            </p:nvSpPr>
            <p:spPr>
              <a:xfrm rot="3738964">
                <a:off x="6379727" y="2488776"/>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05" name="任意多边形 83"/>
              <p:cNvGrpSpPr/>
              <p:nvPr/>
            </p:nvGrpSpPr>
            <p:grpSpPr bwMode="auto">
              <a:xfrm>
                <a:off x="6401157" y="2490687"/>
                <a:ext cx="2494201" cy="2500354"/>
                <a:chOff x="4005072" y="1987296"/>
                <a:chExt cx="1316736" cy="1322832"/>
              </a:xfrm>
            </p:grpSpPr>
            <p:pic>
              <p:nvPicPr>
                <p:cNvPr id="970780" name="任意多边形 8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05072" y="1987296"/>
                  <a:ext cx="1316736" cy="1322832"/>
                </a:xfrm>
                <a:prstGeom prst="rect">
                  <a:avLst/>
                </a:prstGeom>
                <a:noFill/>
                <a:extLst>
                  <a:ext uri="{909E8E84-426E-40DD-AFC4-6F175D3DCCD1}">
                    <a14:hiddenFill xmlns:a14="http://schemas.microsoft.com/office/drawing/2010/main">
                      <a:solidFill>
                        <a:srgbClr val="FFFFFF"/>
                      </a:solidFill>
                    </a14:hiddenFill>
                  </a:ext>
                </a:extLst>
              </p:spPr>
            </p:pic>
            <p:sp>
              <p:nvSpPr>
                <p:cNvPr id="970781" name="Text Box 29"/>
                <p:cNvSpPr txBox="1">
                  <a:spLocks noChangeArrowheads="1"/>
                </p:cNvSpPr>
                <p:nvPr/>
              </p:nvSpPr>
              <p:spPr bwMode="auto">
                <a:xfrm rot="16377237">
                  <a:off x="4008076"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solidFill>
                      <a:srgbClr val="FFFFFF"/>
                    </a:solidFill>
                  </a:endParaRPr>
                </a:p>
              </p:txBody>
            </p:sp>
          </p:grpSp>
        </p:grpSp>
        <p:sp>
          <p:nvSpPr>
            <p:cNvPr id="103" name="椭圆 80"/>
            <p:cNvSpPr/>
            <p:nvPr/>
          </p:nvSpPr>
          <p:spPr bwMode="auto">
            <a:xfrm>
              <a:off x="1449791" y="856764"/>
              <a:ext cx="1268851" cy="1271594"/>
            </a:xfrm>
            <a:prstGeom prst="ellipse">
              <a:avLst/>
            </a:prstGeom>
            <a:solidFill>
              <a:srgbClr val="FD7104"/>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solidFill>
                  <a:srgbClr val="FFFFFF"/>
                </a:solidFill>
              </a:endParaRPr>
            </a:p>
          </p:txBody>
        </p:sp>
      </p:grpSp>
      <p:grpSp>
        <p:nvGrpSpPr>
          <p:cNvPr id="116" name="组合 115"/>
          <p:cNvGrpSpPr/>
          <p:nvPr/>
        </p:nvGrpSpPr>
        <p:grpSpPr bwMode="auto">
          <a:xfrm>
            <a:off x="5481164" y="1168139"/>
            <a:ext cx="349862" cy="351051"/>
            <a:chOff x="1192404" y="608225"/>
            <a:chExt cx="1755828" cy="1759616"/>
          </a:xfrm>
        </p:grpSpPr>
        <p:grpSp>
          <p:nvGrpSpPr>
            <p:cNvPr id="970786" name="组合 79"/>
            <p:cNvGrpSpPr/>
            <p:nvPr/>
          </p:nvGrpSpPr>
          <p:grpSpPr bwMode="auto">
            <a:xfrm>
              <a:off x="1192404" y="608225"/>
              <a:ext cx="1755828" cy="1759616"/>
              <a:chOff x="6379729" y="2488774"/>
              <a:chExt cx="2513016" cy="2513016"/>
            </a:xfrm>
          </p:grpSpPr>
          <p:sp>
            <p:nvSpPr>
              <p:cNvPr id="119" name="任意多边形 82"/>
              <p:cNvSpPr/>
              <p:nvPr/>
            </p:nvSpPr>
            <p:spPr>
              <a:xfrm rot="3738964">
                <a:off x="6379732" y="2488771"/>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20" name="任意多边形 83"/>
              <p:cNvGrpSpPr/>
              <p:nvPr/>
            </p:nvGrpSpPr>
            <p:grpSpPr bwMode="auto">
              <a:xfrm>
                <a:off x="6393371" y="2490687"/>
                <a:ext cx="2505748" cy="2500354"/>
                <a:chOff x="7150608" y="1987296"/>
                <a:chExt cx="1322832" cy="1322832"/>
              </a:xfrm>
            </p:grpSpPr>
            <p:pic>
              <p:nvPicPr>
                <p:cNvPr id="970789" name="任意多边形 8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50608"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970790" name="Text Box 38"/>
                <p:cNvSpPr txBox="1">
                  <a:spLocks noChangeArrowheads="1"/>
                </p:cNvSpPr>
                <p:nvPr/>
              </p:nvSpPr>
              <p:spPr bwMode="auto">
                <a:xfrm rot="16377237">
                  <a:off x="7157722"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solidFill>
                      <a:srgbClr val="FFFFFF"/>
                    </a:solidFill>
                  </a:endParaRPr>
                </a:p>
              </p:txBody>
            </p:sp>
          </p:grpSp>
        </p:grpSp>
        <p:sp>
          <p:nvSpPr>
            <p:cNvPr id="118" name="椭圆 80"/>
            <p:cNvSpPr/>
            <p:nvPr/>
          </p:nvSpPr>
          <p:spPr bwMode="auto">
            <a:xfrm>
              <a:off x="1449791" y="856764"/>
              <a:ext cx="1268851" cy="1271594"/>
            </a:xfrm>
            <a:prstGeom prst="ellipse">
              <a:avLst/>
            </a:prstGeom>
            <a:solidFill>
              <a:srgbClr val="C0000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solidFill>
                  <a:srgbClr val="FFFFFF"/>
                </a:solidFill>
              </a:endParaRPr>
            </a:p>
          </p:txBody>
        </p:sp>
      </p:grpSp>
      <p:grpSp>
        <p:nvGrpSpPr>
          <p:cNvPr id="106" name="组合 105"/>
          <p:cNvGrpSpPr/>
          <p:nvPr/>
        </p:nvGrpSpPr>
        <p:grpSpPr bwMode="auto">
          <a:xfrm>
            <a:off x="2944073" y="2247474"/>
            <a:ext cx="349862" cy="351052"/>
            <a:chOff x="1192404" y="608225"/>
            <a:chExt cx="1755828" cy="1759616"/>
          </a:xfrm>
        </p:grpSpPr>
        <p:grpSp>
          <p:nvGrpSpPr>
            <p:cNvPr id="970795" name="组合 79"/>
            <p:cNvGrpSpPr/>
            <p:nvPr/>
          </p:nvGrpSpPr>
          <p:grpSpPr bwMode="auto">
            <a:xfrm>
              <a:off x="1192404" y="608225"/>
              <a:ext cx="1755828" cy="1759616"/>
              <a:chOff x="6379729" y="2488774"/>
              <a:chExt cx="2513016" cy="2513016"/>
            </a:xfrm>
          </p:grpSpPr>
          <p:sp>
            <p:nvSpPr>
              <p:cNvPr id="109"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10" name="任意多边形 83"/>
              <p:cNvGrpSpPr/>
              <p:nvPr/>
            </p:nvGrpSpPr>
            <p:grpSpPr bwMode="auto">
              <a:xfrm>
                <a:off x="6393188" y="2490687"/>
                <a:ext cx="2505748" cy="2500354"/>
                <a:chOff x="5096256" y="1987296"/>
                <a:chExt cx="1322832" cy="1322832"/>
              </a:xfrm>
            </p:grpSpPr>
            <p:pic>
              <p:nvPicPr>
                <p:cNvPr id="970798" name="任意多边形 83"/>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96256"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970799" name="Text Box 47"/>
                <p:cNvSpPr txBox="1">
                  <a:spLocks noChangeArrowheads="1"/>
                </p:cNvSpPr>
                <p:nvPr/>
              </p:nvSpPr>
              <p:spPr bwMode="auto">
                <a:xfrm rot="16377237">
                  <a:off x="510346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solidFill>
                      <a:srgbClr val="FFFFFF"/>
                    </a:solidFill>
                  </a:endParaRPr>
                </a:p>
              </p:txBody>
            </p:sp>
          </p:grpSp>
        </p:grpSp>
        <p:sp>
          <p:nvSpPr>
            <p:cNvPr id="108" name="椭圆 80"/>
            <p:cNvSpPr/>
            <p:nvPr/>
          </p:nvSpPr>
          <p:spPr bwMode="auto">
            <a:xfrm>
              <a:off x="1449791" y="856764"/>
              <a:ext cx="1268851" cy="1271594"/>
            </a:xfrm>
            <a:prstGeom prst="ellipse">
              <a:avLst/>
            </a:prstGeom>
            <a:solidFill>
              <a:srgbClr val="595859"/>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solidFill>
                  <a:srgbClr val="FFFFFF"/>
                </a:solidFill>
              </a:endParaRPr>
            </a:p>
          </p:txBody>
        </p:sp>
      </p:grpSp>
      <p:grpSp>
        <p:nvGrpSpPr>
          <p:cNvPr id="51" name="组合 50"/>
          <p:cNvGrpSpPr/>
          <p:nvPr/>
        </p:nvGrpSpPr>
        <p:grpSpPr>
          <a:xfrm>
            <a:off x="5892396" y="1391396"/>
            <a:ext cx="345756" cy="345756"/>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54"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grpSp>
      <p:grpSp>
        <p:nvGrpSpPr>
          <p:cNvPr id="2" name="组合 50"/>
          <p:cNvGrpSpPr/>
          <p:nvPr/>
        </p:nvGrpSpPr>
        <p:grpSpPr>
          <a:xfrm>
            <a:off x="2815043" y="1221225"/>
            <a:ext cx="345756" cy="345757"/>
            <a:chOff x="304800" y="673100"/>
            <a:chExt cx="4000500" cy="4000500"/>
          </a:xfrm>
          <a:effectLst>
            <a:outerShdw blurRad="444500" dist="254000" dir="8100000" algn="tr" rotWithShape="0">
              <a:prstClr val="black">
                <a:alpha val="50000"/>
              </a:prstClr>
            </a:outerShdw>
          </a:effectLst>
        </p:grpSpPr>
        <p:sp>
          <p:nvSpPr>
            <p:cNvPr id="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4"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grpSp>
      <p:grpSp>
        <p:nvGrpSpPr>
          <p:cNvPr id="6" name="组合 50"/>
          <p:cNvGrpSpPr/>
          <p:nvPr/>
        </p:nvGrpSpPr>
        <p:grpSpPr>
          <a:xfrm>
            <a:off x="5646432" y="2457942"/>
            <a:ext cx="273754" cy="273755"/>
            <a:chOff x="304800" y="673100"/>
            <a:chExt cx="4000500" cy="4000500"/>
          </a:xfrm>
          <a:effectLst>
            <a:outerShdw blurRad="444500" dist="254000" dir="8100000" algn="tr" rotWithShape="0">
              <a:prstClr val="black">
                <a:alpha val="50000"/>
              </a:prstClr>
            </a:outerShdw>
          </a:effectLst>
        </p:grpSpPr>
        <p:sp>
          <p:nvSpPr>
            <p:cNvPr id="7"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8"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grpSp>
      <p:grpSp>
        <p:nvGrpSpPr>
          <p:cNvPr id="9" name="组合 50"/>
          <p:cNvGrpSpPr/>
          <p:nvPr/>
        </p:nvGrpSpPr>
        <p:grpSpPr>
          <a:xfrm>
            <a:off x="2474221" y="1604087"/>
            <a:ext cx="303755" cy="303755"/>
            <a:chOff x="304800" y="673100"/>
            <a:chExt cx="4000500" cy="4000500"/>
          </a:xfrm>
          <a:effectLst>
            <a:outerShdw blurRad="444500" dist="254000" dir="8100000" algn="tr" rotWithShape="0">
              <a:prstClr val="black">
                <a:alpha val="50000"/>
              </a:prstClr>
            </a:outerShdw>
          </a:effectLst>
        </p:grpSpPr>
        <p:sp>
          <p:nvSpPr>
            <p:cNvPr id="11"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2"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grpSp>
      <p:grpSp>
        <p:nvGrpSpPr>
          <p:cNvPr id="13" name="组合 50"/>
          <p:cNvGrpSpPr/>
          <p:nvPr/>
        </p:nvGrpSpPr>
        <p:grpSpPr>
          <a:xfrm>
            <a:off x="3500005" y="2518011"/>
            <a:ext cx="303755" cy="303755"/>
            <a:chOff x="304800" y="673100"/>
            <a:chExt cx="4000500" cy="4000500"/>
          </a:xfrm>
          <a:effectLst>
            <a:outerShdw blurRad="444500" dist="254000" dir="8100000" algn="tr" rotWithShape="0">
              <a:prstClr val="black">
                <a:alpha val="50000"/>
              </a:prstClr>
            </a:outerShdw>
          </a:effectLst>
        </p:grpSpPr>
        <p:sp>
          <p:nvSpPr>
            <p:cNvPr id="14"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5"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grpSp>
      <p:grpSp>
        <p:nvGrpSpPr>
          <p:cNvPr id="16" name="组合 50"/>
          <p:cNvGrpSpPr/>
          <p:nvPr/>
        </p:nvGrpSpPr>
        <p:grpSpPr>
          <a:xfrm>
            <a:off x="5252540" y="784794"/>
            <a:ext cx="273755" cy="273755"/>
            <a:chOff x="304800" y="673100"/>
            <a:chExt cx="4000500" cy="4000500"/>
          </a:xfrm>
          <a:effectLst>
            <a:outerShdw blurRad="444500" dist="254000" dir="8100000" algn="tr" rotWithShape="0">
              <a:prstClr val="black">
                <a:alpha val="50000"/>
              </a:prstClr>
            </a:outerShdw>
          </a:effectLst>
        </p:grpSpPr>
        <p:sp>
          <p:nvSpPr>
            <p:cNvPr id="17"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8"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grpSp>
      <p:grpSp>
        <p:nvGrpSpPr>
          <p:cNvPr id="111" name="组合 110"/>
          <p:cNvGrpSpPr/>
          <p:nvPr/>
        </p:nvGrpSpPr>
        <p:grpSpPr bwMode="auto">
          <a:xfrm>
            <a:off x="5103933" y="2247474"/>
            <a:ext cx="349862" cy="351052"/>
            <a:chOff x="1192404" y="608225"/>
            <a:chExt cx="1755828" cy="1759616"/>
          </a:xfrm>
        </p:grpSpPr>
        <p:grpSp>
          <p:nvGrpSpPr>
            <p:cNvPr id="970810" name="组合 79"/>
            <p:cNvGrpSpPr/>
            <p:nvPr/>
          </p:nvGrpSpPr>
          <p:grpSpPr bwMode="auto">
            <a:xfrm>
              <a:off x="1192404" y="608225"/>
              <a:ext cx="1755828" cy="1759616"/>
              <a:chOff x="6379729" y="2488774"/>
              <a:chExt cx="2513016" cy="2513016"/>
            </a:xfrm>
          </p:grpSpPr>
          <p:sp>
            <p:nvSpPr>
              <p:cNvPr id="114"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15" name="任意多边形 83"/>
              <p:cNvGrpSpPr/>
              <p:nvPr/>
            </p:nvGrpSpPr>
            <p:grpSpPr bwMode="auto">
              <a:xfrm>
                <a:off x="6400992" y="2490687"/>
                <a:ext cx="2494201" cy="2500354"/>
                <a:chOff x="6114288" y="1987296"/>
                <a:chExt cx="1316736" cy="1322832"/>
              </a:xfrm>
            </p:grpSpPr>
            <p:pic>
              <p:nvPicPr>
                <p:cNvPr id="970813" name="任意多边形 8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14288" y="1987296"/>
                  <a:ext cx="1316736" cy="1322832"/>
                </a:xfrm>
                <a:prstGeom prst="rect">
                  <a:avLst/>
                </a:prstGeom>
                <a:noFill/>
                <a:extLst>
                  <a:ext uri="{909E8E84-426E-40DD-AFC4-6F175D3DCCD1}">
                    <a14:hiddenFill xmlns:a14="http://schemas.microsoft.com/office/drawing/2010/main">
                      <a:solidFill>
                        <a:srgbClr val="FFFFFF"/>
                      </a:solidFill>
                    </a14:hiddenFill>
                  </a:ext>
                </a:extLst>
              </p:spPr>
            </p:pic>
            <p:sp>
              <p:nvSpPr>
                <p:cNvPr id="970814" name="Text Box 62"/>
                <p:cNvSpPr txBox="1">
                  <a:spLocks noChangeArrowheads="1"/>
                </p:cNvSpPr>
                <p:nvPr/>
              </p:nvSpPr>
              <p:spPr bwMode="auto">
                <a:xfrm rot="16377237">
                  <a:off x="6117379"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solidFill>
                      <a:srgbClr val="FFFFFF"/>
                    </a:solidFill>
                  </a:endParaRPr>
                </a:p>
              </p:txBody>
            </p:sp>
          </p:grpSp>
        </p:grpSp>
        <p:sp>
          <p:nvSpPr>
            <p:cNvPr id="113" name="椭圆 80"/>
            <p:cNvSpPr/>
            <p:nvPr/>
          </p:nvSpPr>
          <p:spPr bwMode="auto">
            <a:xfrm>
              <a:off x="1449791" y="856764"/>
              <a:ext cx="1268851" cy="1271594"/>
            </a:xfrm>
            <a:prstGeom prst="ellipse">
              <a:avLst/>
            </a:prstGeom>
            <a:solidFill>
              <a:schemeClr val="accent2">
                <a:lumMod val="50000"/>
              </a:schemeClr>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solidFill>
                  <a:srgbClr val="FFFFFF"/>
                </a:solidFill>
              </a:endParaRPr>
            </a:p>
          </p:txBody>
        </p:sp>
      </p:grpSp>
      <p:sp>
        <p:nvSpPr>
          <p:cNvPr id="970818" name="文本框 33"/>
          <p:cNvSpPr txBox="1">
            <a:spLocks noChangeArrowheads="1"/>
          </p:cNvSpPr>
          <p:nvPr/>
        </p:nvSpPr>
        <p:spPr bwMode="auto">
          <a:xfrm>
            <a:off x="3133285" y="2837942"/>
            <a:ext cx="2681081" cy="692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38" tIns="34268" rIns="68538" bIns="34268"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50">
                <a:latin typeface="Impact" panose="020B0806030902050204" pitchFamily="34" charset="0"/>
                <a:ea typeface="方正大黑简体" pitchFamily="65" charset="-122"/>
              </a:rPr>
              <a:t>第四部分</a:t>
            </a:r>
            <a:endParaRPr lang="zh-CN" altLang="en-US" sz="4050">
              <a:latin typeface="Impact" panose="020B0806030902050204" pitchFamily="34" charset="0"/>
              <a:ea typeface="方正大黑简体" pitchFamily="65" charset="-122"/>
            </a:endParaRPr>
          </a:p>
        </p:txBody>
      </p:sp>
      <p:grpSp>
        <p:nvGrpSpPr>
          <p:cNvPr id="970819" name="Group 67"/>
          <p:cNvGrpSpPr/>
          <p:nvPr/>
        </p:nvGrpSpPr>
        <p:grpSpPr bwMode="auto">
          <a:xfrm>
            <a:off x="2753672" y="3542200"/>
            <a:ext cx="3437925" cy="431972"/>
            <a:chOff x="4522" y="2750"/>
            <a:chExt cx="4861" cy="552"/>
          </a:xfrm>
        </p:grpSpPr>
        <p:sp>
          <p:nvSpPr>
            <p:cNvPr id="5" name="圆角矩形 4"/>
            <p:cNvSpPr>
              <a:spLocks noChangeArrowheads="1"/>
            </p:cNvSpPr>
            <p:nvPr/>
          </p:nvSpPr>
          <p:spPr bwMode="auto">
            <a:xfrm>
              <a:off x="4522" y="2750"/>
              <a:ext cx="4861" cy="552"/>
            </a:xfrm>
            <a:prstGeom prst="roundRect">
              <a:avLst>
                <a:gd name="adj" fmla="val 50000"/>
              </a:avLst>
            </a:prstGeom>
            <a:gradFill rotWithShape="1">
              <a:gsLst>
                <a:gs pos="0">
                  <a:srgbClr val="FAFAFA"/>
                </a:gs>
                <a:gs pos="74001">
                  <a:srgbClr val="D7D7D7"/>
                </a:gs>
                <a:gs pos="83000">
                  <a:srgbClr val="D7D7D7"/>
                </a:gs>
                <a:gs pos="100000">
                  <a:srgbClr val="E4E4E4"/>
                </a:gs>
              </a:gsLst>
              <a:lin ang="5400000" scaled="1"/>
            </a:gradFill>
            <a:ln w="12700" algn="ctr">
              <a:solidFill>
                <a:srgbClr val="7F7F7F"/>
              </a:solidFill>
              <a:miter lim="800000"/>
            </a:ln>
          </p:spPr>
          <p:txBody>
            <a:bodyPr lIns="68572" tIns="34286" rIns="68572" bIns="34286" anchor="ctr"/>
            <a:lstStyle/>
            <a:p>
              <a:pPr algn="ctr">
                <a:defRPr/>
              </a:pPr>
              <a:endParaRPr lang="zh-CN" altLang="en-US" sz="1350">
                <a:solidFill>
                  <a:schemeClr val="lt1"/>
                </a:solidFill>
              </a:endParaRPr>
            </a:p>
          </p:txBody>
        </p:sp>
        <p:sp>
          <p:nvSpPr>
            <p:cNvPr id="10" name="任意多边形 9"/>
            <p:cNvSpPr/>
            <p:nvPr/>
          </p:nvSpPr>
          <p:spPr>
            <a:xfrm>
              <a:off x="4522" y="2750"/>
              <a:ext cx="4849" cy="297"/>
            </a:xfrm>
            <a:custGeom>
              <a:avLst/>
              <a:gdLst>
                <a:gd name="connsiteX0" fmla="*/ 368300 w 6483350"/>
                <a:gd name="connsiteY0" fmla="*/ 0 h 396875"/>
                <a:gd name="connsiteX1" fmla="*/ 6115050 w 6483350"/>
                <a:gd name="connsiteY1" fmla="*/ 0 h 396875"/>
                <a:gd name="connsiteX2" fmla="*/ 6483350 w 6483350"/>
                <a:gd name="connsiteY2" fmla="*/ 368300 h 396875"/>
                <a:gd name="connsiteX3" fmla="*/ 6477581 w 6483350"/>
                <a:gd name="connsiteY3" fmla="*/ 396875 h 396875"/>
                <a:gd name="connsiteX4" fmla="*/ 5769 w 6483350"/>
                <a:gd name="connsiteY4" fmla="*/ 396875 h 396875"/>
                <a:gd name="connsiteX5" fmla="*/ 0 w 6483350"/>
                <a:gd name="connsiteY5" fmla="*/ 368300 h 396875"/>
                <a:gd name="connsiteX6" fmla="*/ 368300 w 6483350"/>
                <a:gd name="connsiteY6" fmla="*/ 0 h 39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83350" h="396875">
                  <a:moveTo>
                    <a:pt x="368300" y="0"/>
                  </a:moveTo>
                  <a:lnTo>
                    <a:pt x="6115050" y="0"/>
                  </a:lnTo>
                  <a:cubicBezTo>
                    <a:pt x="6318456" y="0"/>
                    <a:pt x="6483350" y="164894"/>
                    <a:pt x="6483350" y="368300"/>
                  </a:cubicBezTo>
                  <a:lnTo>
                    <a:pt x="6477581" y="396875"/>
                  </a:lnTo>
                  <a:lnTo>
                    <a:pt x="5769" y="396875"/>
                  </a:lnTo>
                  <a:lnTo>
                    <a:pt x="0" y="368300"/>
                  </a:lnTo>
                  <a:cubicBezTo>
                    <a:pt x="0" y="164894"/>
                    <a:pt x="164894" y="0"/>
                    <a:pt x="368300" y="0"/>
                  </a:cubicBezTo>
                  <a:close/>
                </a:path>
              </a:pathLst>
            </a:cu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grpSp>
      <p:sp>
        <p:nvSpPr>
          <p:cNvPr id="970822" name="圆角矩形 606"/>
          <p:cNvSpPr>
            <a:spLocks noChangeArrowheads="1"/>
          </p:cNvSpPr>
          <p:nvPr/>
        </p:nvSpPr>
        <p:spPr bwMode="auto">
          <a:xfrm>
            <a:off x="2682272" y="3495789"/>
            <a:ext cx="3401035" cy="533122"/>
          </a:xfrm>
          <a:prstGeom prst="roundRect">
            <a:avLst>
              <a:gd name="adj" fmla="val 16667"/>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25400">
                <a:solidFill>
                  <a:srgbClr val="000000"/>
                </a:solidFill>
                <a:round/>
              </a14:hiddenLine>
            </a:ext>
          </a:extLst>
        </p:spPr>
        <p:txBody>
          <a:bodyPr lIns="68572" tIns="34286" rIns="68572" bIns="34286" anchor="ctr"/>
          <a:lstStyle/>
          <a:p>
            <a:pPr algn="ctr"/>
            <a:r>
              <a:rPr lang="zh-CN" altLang="en-US" sz="2700" kern="0" dirty="0"/>
              <a:t>综合训练</a:t>
            </a:r>
            <a:endParaRPr lang="zh-CN"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afterEffect">
                                  <p:stCondLst>
                                    <p:cond delay="0"/>
                                  </p:stCondLst>
                                  <p:childTnLst>
                                    <p:set>
                                      <p:cBhvr>
                                        <p:cTn id="6" dur="1" fill="hold">
                                          <p:stCondLst>
                                            <p:cond delay="0"/>
                                          </p:stCondLst>
                                        </p:cTn>
                                        <p:tgtEl>
                                          <p:spTgt spid="970824"/>
                                        </p:tgtEl>
                                        <p:attrNameLst>
                                          <p:attrName>style.visibility</p:attrName>
                                        </p:attrNameLst>
                                      </p:cBhvr>
                                      <p:to>
                                        <p:strVal val="visible"/>
                                      </p:to>
                                    </p:set>
                                    <p:anim calcmode="lin" valueType="num">
                                      <p:cBhvr>
                                        <p:cTn id="7" dur="1000" fill="hold"/>
                                        <p:tgtEl>
                                          <p:spTgt spid="970824"/>
                                        </p:tgtEl>
                                        <p:attrNameLst>
                                          <p:attrName>ppt_w</p:attrName>
                                        </p:attrNameLst>
                                      </p:cBhvr>
                                      <p:tavLst>
                                        <p:tav tm="0">
                                          <p:val>
                                            <p:fltVal val="0"/>
                                          </p:val>
                                        </p:tav>
                                        <p:tav tm="100000">
                                          <p:val>
                                            <p:strVal val="#ppt_w"/>
                                          </p:val>
                                        </p:tav>
                                      </p:tavLst>
                                    </p:anim>
                                    <p:anim calcmode="lin" valueType="num">
                                      <p:cBhvr>
                                        <p:cTn id="8" dur="1000" fill="hold"/>
                                        <p:tgtEl>
                                          <p:spTgt spid="970824"/>
                                        </p:tgtEl>
                                        <p:attrNameLst>
                                          <p:attrName>ppt_h</p:attrName>
                                        </p:attrNameLst>
                                      </p:cBhvr>
                                      <p:tavLst>
                                        <p:tav tm="0">
                                          <p:val>
                                            <p:fltVal val="0"/>
                                          </p:val>
                                        </p:tav>
                                        <p:tav tm="100000">
                                          <p:val>
                                            <p:strVal val="#ppt_h"/>
                                          </p:val>
                                        </p:tav>
                                      </p:tavLst>
                                    </p:anim>
                                    <p:anim calcmode="lin" valueType="num">
                                      <p:cBhvr>
                                        <p:cTn id="9" dur="1000" fill="hold"/>
                                        <p:tgtEl>
                                          <p:spTgt spid="97082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970824"/>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42" presetClass="entr" presetSubtype="0" fill="hold" grpId="0" nodeType="afterEffect">
                                  <p:stCondLst>
                                    <p:cond delay="0"/>
                                  </p:stCondLst>
                                  <p:childTnLst>
                                    <p:set>
                                      <p:cBhvr>
                                        <p:cTn id="13" dur="1" fill="hold">
                                          <p:stCondLst>
                                            <p:cond delay="0"/>
                                          </p:stCondLst>
                                        </p:cTn>
                                        <p:tgtEl>
                                          <p:spTgt spid="970757"/>
                                        </p:tgtEl>
                                        <p:attrNameLst>
                                          <p:attrName>style.visibility</p:attrName>
                                        </p:attrNameLst>
                                      </p:cBhvr>
                                      <p:to>
                                        <p:strVal val="visible"/>
                                      </p:to>
                                    </p:set>
                                    <p:animEffect transition="in" filter="fade">
                                      <p:cBhvr>
                                        <p:cTn id="14" dur="1000"/>
                                        <p:tgtEl>
                                          <p:spTgt spid="970757"/>
                                        </p:tgtEl>
                                      </p:cBhvr>
                                    </p:animEffect>
                                    <p:anim calcmode="lin" valueType="num">
                                      <p:cBhvr>
                                        <p:cTn id="15" dur="1000" fill="hold"/>
                                        <p:tgtEl>
                                          <p:spTgt spid="970757"/>
                                        </p:tgtEl>
                                        <p:attrNameLst>
                                          <p:attrName>ppt_x</p:attrName>
                                        </p:attrNameLst>
                                      </p:cBhvr>
                                      <p:tavLst>
                                        <p:tav tm="0">
                                          <p:val>
                                            <p:strVal val="#ppt_x"/>
                                          </p:val>
                                        </p:tav>
                                        <p:tav tm="100000">
                                          <p:val>
                                            <p:strVal val="#ppt_x"/>
                                          </p:val>
                                        </p:tav>
                                      </p:tavLst>
                                    </p:anim>
                                    <p:anim calcmode="lin" valueType="num">
                                      <p:cBhvr>
                                        <p:cTn id="16" dur="1000" fill="hold"/>
                                        <p:tgtEl>
                                          <p:spTgt spid="970757"/>
                                        </p:tgtEl>
                                        <p:attrNameLst>
                                          <p:attrName>ppt_y</p:attrName>
                                        </p:attrNameLst>
                                      </p:cBhvr>
                                      <p:tavLst>
                                        <p:tav tm="0">
                                          <p:val>
                                            <p:strVal val="#ppt_y+.1"/>
                                          </p:val>
                                        </p:tav>
                                        <p:tav tm="100000">
                                          <p:val>
                                            <p:strVal val="#ppt_y"/>
                                          </p:val>
                                        </p:tav>
                                      </p:tavLst>
                                    </p:anim>
                                  </p:childTnLst>
                                </p:cTn>
                              </p:par>
                            </p:childTnLst>
                          </p:cTn>
                        </p:par>
                        <p:par>
                          <p:cTn id="17" fill="hold">
                            <p:stCondLst>
                              <p:cond delay="2000"/>
                            </p:stCondLst>
                            <p:childTnLst>
                              <p:par>
                                <p:cTn id="18" presetID="31" presetClass="entr" presetSubtype="0" fill="hold" nodeType="afterEffect">
                                  <p:stCondLst>
                                    <p:cond delay="0"/>
                                  </p:stCondLst>
                                  <p:iterate type="lt">
                                    <p:tmPct val="5000"/>
                                  </p:iterate>
                                  <p:childTnLst>
                                    <p:set>
                                      <p:cBhvr>
                                        <p:cTn id="19" dur="1" fill="hold">
                                          <p:stCondLst>
                                            <p:cond delay="0"/>
                                          </p:stCondLst>
                                        </p:cTn>
                                        <p:tgtEl>
                                          <p:spTgt spid="91"/>
                                        </p:tgtEl>
                                        <p:attrNameLst>
                                          <p:attrName>style.visibility</p:attrName>
                                        </p:attrNameLst>
                                      </p:cBhvr>
                                      <p:to>
                                        <p:strVal val="visible"/>
                                      </p:to>
                                    </p:set>
                                    <p:anim calcmode="lin" valueType="num">
                                      <p:cBhvr>
                                        <p:cTn id="20" dur="2000" fill="hold"/>
                                        <p:tgtEl>
                                          <p:spTgt spid="91"/>
                                        </p:tgtEl>
                                        <p:attrNameLst>
                                          <p:attrName>ppt_w</p:attrName>
                                        </p:attrNameLst>
                                      </p:cBhvr>
                                      <p:tavLst>
                                        <p:tav tm="0">
                                          <p:val>
                                            <p:fltVal val="0"/>
                                          </p:val>
                                        </p:tav>
                                        <p:tav tm="100000">
                                          <p:val>
                                            <p:strVal val="#ppt_w"/>
                                          </p:val>
                                        </p:tav>
                                      </p:tavLst>
                                    </p:anim>
                                    <p:anim calcmode="lin" valueType="num">
                                      <p:cBhvr>
                                        <p:cTn id="21" dur="2000" fill="hold"/>
                                        <p:tgtEl>
                                          <p:spTgt spid="91"/>
                                        </p:tgtEl>
                                        <p:attrNameLst>
                                          <p:attrName>ppt_h</p:attrName>
                                        </p:attrNameLst>
                                      </p:cBhvr>
                                      <p:tavLst>
                                        <p:tav tm="0">
                                          <p:val>
                                            <p:fltVal val="0"/>
                                          </p:val>
                                        </p:tav>
                                        <p:tav tm="100000">
                                          <p:val>
                                            <p:strVal val="#ppt_h"/>
                                          </p:val>
                                        </p:tav>
                                      </p:tavLst>
                                    </p:anim>
                                    <p:anim calcmode="lin" valueType="num">
                                      <p:cBhvr>
                                        <p:cTn id="22" dur="2000" fill="hold"/>
                                        <p:tgtEl>
                                          <p:spTgt spid="91"/>
                                        </p:tgtEl>
                                        <p:attrNameLst>
                                          <p:attrName>style.rotation</p:attrName>
                                        </p:attrNameLst>
                                      </p:cBhvr>
                                      <p:tavLst>
                                        <p:tav tm="0">
                                          <p:val>
                                            <p:fltVal val="90"/>
                                          </p:val>
                                        </p:tav>
                                        <p:tav tm="100000">
                                          <p:val>
                                            <p:fltVal val="0"/>
                                          </p:val>
                                        </p:tav>
                                      </p:tavLst>
                                    </p:anim>
                                    <p:animEffect transition="in" filter="fade">
                                      <p:cBhvr>
                                        <p:cTn id="23" dur="2000"/>
                                        <p:tgtEl>
                                          <p:spTgt spid="91"/>
                                        </p:tgtEl>
                                      </p:cBhvr>
                                    </p:animEffect>
                                  </p:childTnLst>
                                </p:cTn>
                              </p:par>
                              <p:par>
                                <p:cTn id="24" presetID="31" presetClass="entr" presetSubtype="0" fill="hold" nodeType="withEffect">
                                  <p:stCondLst>
                                    <p:cond delay="0"/>
                                  </p:stCondLst>
                                  <p:iterate type="lt">
                                    <p:tmPct val="5000"/>
                                  </p:iterate>
                                  <p:childTnLst>
                                    <p:set>
                                      <p:cBhvr>
                                        <p:cTn id="25" dur="1" fill="hold">
                                          <p:stCondLst>
                                            <p:cond delay="0"/>
                                          </p:stCondLst>
                                        </p:cTn>
                                        <p:tgtEl>
                                          <p:spTgt spid="106"/>
                                        </p:tgtEl>
                                        <p:attrNameLst>
                                          <p:attrName>style.visibility</p:attrName>
                                        </p:attrNameLst>
                                      </p:cBhvr>
                                      <p:to>
                                        <p:strVal val="visible"/>
                                      </p:to>
                                    </p:set>
                                    <p:anim calcmode="lin" valueType="num">
                                      <p:cBhvr>
                                        <p:cTn id="26" dur="2000" fill="hold"/>
                                        <p:tgtEl>
                                          <p:spTgt spid="106"/>
                                        </p:tgtEl>
                                        <p:attrNameLst>
                                          <p:attrName>ppt_w</p:attrName>
                                        </p:attrNameLst>
                                      </p:cBhvr>
                                      <p:tavLst>
                                        <p:tav tm="0">
                                          <p:val>
                                            <p:fltVal val="0"/>
                                          </p:val>
                                        </p:tav>
                                        <p:tav tm="100000">
                                          <p:val>
                                            <p:strVal val="#ppt_w"/>
                                          </p:val>
                                        </p:tav>
                                      </p:tavLst>
                                    </p:anim>
                                    <p:anim calcmode="lin" valueType="num">
                                      <p:cBhvr>
                                        <p:cTn id="27" dur="2000" fill="hold"/>
                                        <p:tgtEl>
                                          <p:spTgt spid="106"/>
                                        </p:tgtEl>
                                        <p:attrNameLst>
                                          <p:attrName>ppt_h</p:attrName>
                                        </p:attrNameLst>
                                      </p:cBhvr>
                                      <p:tavLst>
                                        <p:tav tm="0">
                                          <p:val>
                                            <p:fltVal val="0"/>
                                          </p:val>
                                        </p:tav>
                                        <p:tav tm="100000">
                                          <p:val>
                                            <p:strVal val="#ppt_h"/>
                                          </p:val>
                                        </p:tav>
                                      </p:tavLst>
                                    </p:anim>
                                    <p:anim calcmode="lin" valueType="num">
                                      <p:cBhvr>
                                        <p:cTn id="28" dur="2000" fill="hold"/>
                                        <p:tgtEl>
                                          <p:spTgt spid="106"/>
                                        </p:tgtEl>
                                        <p:attrNameLst>
                                          <p:attrName>style.rotation</p:attrName>
                                        </p:attrNameLst>
                                      </p:cBhvr>
                                      <p:tavLst>
                                        <p:tav tm="0">
                                          <p:val>
                                            <p:fltVal val="90"/>
                                          </p:val>
                                        </p:tav>
                                        <p:tav tm="100000">
                                          <p:val>
                                            <p:fltVal val="0"/>
                                          </p:val>
                                        </p:tav>
                                      </p:tavLst>
                                    </p:anim>
                                    <p:animEffect transition="in" filter="fade">
                                      <p:cBhvr>
                                        <p:cTn id="29" dur="2000"/>
                                        <p:tgtEl>
                                          <p:spTgt spid="106"/>
                                        </p:tgtEl>
                                      </p:cBhvr>
                                    </p:animEffect>
                                  </p:childTnLst>
                                </p:cTn>
                              </p:par>
                              <p:par>
                                <p:cTn id="30" presetID="31" presetClass="entr" presetSubtype="0" fill="hold" nodeType="withEffect">
                                  <p:stCondLst>
                                    <p:cond delay="0"/>
                                  </p:stCondLst>
                                  <p:iterate type="lt">
                                    <p:tmPct val="5000"/>
                                  </p:iterate>
                                  <p:childTnLst>
                                    <p:set>
                                      <p:cBhvr>
                                        <p:cTn id="31" dur="1" fill="hold">
                                          <p:stCondLst>
                                            <p:cond delay="0"/>
                                          </p:stCondLst>
                                        </p:cTn>
                                        <p:tgtEl>
                                          <p:spTgt spid="51"/>
                                        </p:tgtEl>
                                        <p:attrNameLst>
                                          <p:attrName>style.visibility</p:attrName>
                                        </p:attrNameLst>
                                      </p:cBhvr>
                                      <p:to>
                                        <p:strVal val="visible"/>
                                      </p:to>
                                    </p:set>
                                    <p:anim calcmode="lin" valueType="num">
                                      <p:cBhvr>
                                        <p:cTn id="32" dur="2000" fill="hold"/>
                                        <p:tgtEl>
                                          <p:spTgt spid="51"/>
                                        </p:tgtEl>
                                        <p:attrNameLst>
                                          <p:attrName>ppt_w</p:attrName>
                                        </p:attrNameLst>
                                      </p:cBhvr>
                                      <p:tavLst>
                                        <p:tav tm="0">
                                          <p:val>
                                            <p:fltVal val="0"/>
                                          </p:val>
                                        </p:tav>
                                        <p:tav tm="100000">
                                          <p:val>
                                            <p:strVal val="#ppt_w"/>
                                          </p:val>
                                        </p:tav>
                                      </p:tavLst>
                                    </p:anim>
                                    <p:anim calcmode="lin" valueType="num">
                                      <p:cBhvr>
                                        <p:cTn id="33" dur="2000" fill="hold"/>
                                        <p:tgtEl>
                                          <p:spTgt spid="51"/>
                                        </p:tgtEl>
                                        <p:attrNameLst>
                                          <p:attrName>ppt_h</p:attrName>
                                        </p:attrNameLst>
                                      </p:cBhvr>
                                      <p:tavLst>
                                        <p:tav tm="0">
                                          <p:val>
                                            <p:fltVal val="0"/>
                                          </p:val>
                                        </p:tav>
                                        <p:tav tm="100000">
                                          <p:val>
                                            <p:strVal val="#ppt_h"/>
                                          </p:val>
                                        </p:tav>
                                      </p:tavLst>
                                    </p:anim>
                                    <p:anim calcmode="lin" valueType="num">
                                      <p:cBhvr>
                                        <p:cTn id="34" dur="2000" fill="hold"/>
                                        <p:tgtEl>
                                          <p:spTgt spid="51"/>
                                        </p:tgtEl>
                                        <p:attrNameLst>
                                          <p:attrName>style.rotation</p:attrName>
                                        </p:attrNameLst>
                                      </p:cBhvr>
                                      <p:tavLst>
                                        <p:tav tm="0">
                                          <p:val>
                                            <p:fltVal val="90"/>
                                          </p:val>
                                        </p:tav>
                                        <p:tav tm="100000">
                                          <p:val>
                                            <p:fltVal val="0"/>
                                          </p:val>
                                        </p:tav>
                                      </p:tavLst>
                                    </p:anim>
                                    <p:animEffect transition="in" filter="fade">
                                      <p:cBhvr>
                                        <p:cTn id="35" dur="2000"/>
                                        <p:tgtEl>
                                          <p:spTgt spid="51"/>
                                        </p:tgtEl>
                                      </p:cBhvr>
                                    </p:animEffect>
                                  </p:childTnLst>
                                </p:cTn>
                              </p:par>
                              <p:par>
                                <p:cTn id="36" presetID="31" presetClass="entr" presetSubtype="0" fill="hold" nodeType="withEffect">
                                  <p:stCondLst>
                                    <p:cond delay="0"/>
                                  </p:stCondLst>
                                  <p:iterate type="lt">
                                    <p:tmPct val="5000"/>
                                  </p:iterate>
                                  <p:childTnLst>
                                    <p:set>
                                      <p:cBhvr>
                                        <p:cTn id="37" dur="1" fill="hold">
                                          <p:stCondLst>
                                            <p:cond delay="0"/>
                                          </p:stCondLst>
                                        </p:cTn>
                                        <p:tgtEl>
                                          <p:spTgt spid="116"/>
                                        </p:tgtEl>
                                        <p:attrNameLst>
                                          <p:attrName>style.visibility</p:attrName>
                                        </p:attrNameLst>
                                      </p:cBhvr>
                                      <p:to>
                                        <p:strVal val="visible"/>
                                      </p:to>
                                    </p:set>
                                    <p:anim calcmode="lin" valueType="num">
                                      <p:cBhvr>
                                        <p:cTn id="38" dur="2000" fill="hold"/>
                                        <p:tgtEl>
                                          <p:spTgt spid="116"/>
                                        </p:tgtEl>
                                        <p:attrNameLst>
                                          <p:attrName>ppt_w</p:attrName>
                                        </p:attrNameLst>
                                      </p:cBhvr>
                                      <p:tavLst>
                                        <p:tav tm="0">
                                          <p:val>
                                            <p:fltVal val="0"/>
                                          </p:val>
                                        </p:tav>
                                        <p:tav tm="100000">
                                          <p:val>
                                            <p:strVal val="#ppt_w"/>
                                          </p:val>
                                        </p:tav>
                                      </p:tavLst>
                                    </p:anim>
                                    <p:anim calcmode="lin" valueType="num">
                                      <p:cBhvr>
                                        <p:cTn id="39" dur="2000" fill="hold"/>
                                        <p:tgtEl>
                                          <p:spTgt spid="116"/>
                                        </p:tgtEl>
                                        <p:attrNameLst>
                                          <p:attrName>ppt_h</p:attrName>
                                        </p:attrNameLst>
                                      </p:cBhvr>
                                      <p:tavLst>
                                        <p:tav tm="0">
                                          <p:val>
                                            <p:fltVal val="0"/>
                                          </p:val>
                                        </p:tav>
                                        <p:tav tm="100000">
                                          <p:val>
                                            <p:strVal val="#ppt_h"/>
                                          </p:val>
                                        </p:tav>
                                      </p:tavLst>
                                    </p:anim>
                                    <p:anim calcmode="lin" valueType="num">
                                      <p:cBhvr>
                                        <p:cTn id="40" dur="2000" fill="hold"/>
                                        <p:tgtEl>
                                          <p:spTgt spid="116"/>
                                        </p:tgtEl>
                                        <p:attrNameLst>
                                          <p:attrName>style.rotation</p:attrName>
                                        </p:attrNameLst>
                                      </p:cBhvr>
                                      <p:tavLst>
                                        <p:tav tm="0">
                                          <p:val>
                                            <p:fltVal val="90"/>
                                          </p:val>
                                        </p:tav>
                                        <p:tav tm="100000">
                                          <p:val>
                                            <p:fltVal val="0"/>
                                          </p:val>
                                        </p:tav>
                                      </p:tavLst>
                                    </p:anim>
                                    <p:animEffect transition="in" filter="fade">
                                      <p:cBhvr>
                                        <p:cTn id="41" dur="2000"/>
                                        <p:tgtEl>
                                          <p:spTgt spid="116"/>
                                        </p:tgtEl>
                                      </p:cBhvr>
                                    </p:animEffect>
                                  </p:childTnLst>
                                </p:cTn>
                              </p:par>
                              <p:par>
                                <p:cTn id="42" presetID="31" presetClass="entr" presetSubtype="0" fill="hold" nodeType="withEffect">
                                  <p:stCondLst>
                                    <p:cond delay="0"/>
                                  </p:stCondLst>
                                  <p:iterate type="lt">
                                    <p:tmPct val="5000"/>
                                  </p:iterate>
                                  <p:childTnLst>
                                    <p:set>
                                      <p:cBhvr>
                                        <p:cTn id="43" dur="1" fill="hold">
                                          <p:stCondLst>
                                            <p:cond delay="0"/>
                                          </p:stCondLst>
                                        </p:cTn>
                                        <p:tgtEl>
                                          <p:spTgt spid="9"/>
                                        </p:tgtEl>
                                        <p:attrNameLst>
                                          <p:attrName>style.visibility</p:attrName>
                                        </p:attrNameLst>
                                      </p:cBhvr>
                                      <p:to>
                                        <p:strVal val="visible"/>
                                      </p:to>
                                    </p:set>
                                    <p:anim calcmode="lin" valueType="num">
                                      <p:cBhvr>
                                        <p:cTn id="44" dur="2000" fill="hold"/>
                                        <p:tgtEl>
                                          <p:spTgt spid="9"/>
                                        </p:tgtEl>
                                        <p:attrNameLst>
                                          <p:attrName>ppt_w</p:attrName>
                                        </p:attrNameLst>
                                      </p:cBhvr>
                                      <p:tavLst>
                                        <p:tav tm="0">
                                          <p:val>
                                            <p:fltVal val="0"/>
                                          </p:val>
                                        </p:tav>
                                        <p:tav tm="100000">
                                          <p:val>
                                            <p:strVal val="#ppt_w"/>
                                          </p:val>
                                        </p:tav>
                                      </p:tavLst>
                                    </p:anim>
                                    <p:anim calcmode="lin" valueType="num">
                                      <p:cBhvr>
                                        <p:cTn id="45" dur="2000" fill="hold"/>
                                        <p:tgtEl>
                                          <p:spTgt spid="9"/>
                                        </p:tgtEl>
                                        <p:attrNameLst>
                                          <p:attrName>ppt_h</p:attrName>
                                        </p:attrNameLst>
                                      </p:cBhvr>
                                      <p:tavLst>
                                        <p:tav tm="0">
                                          <p:val>
                                            <p:fltVal val="0"/>
                                          </p:val>
                                        </p:tav>
                                        <p:tav tm="100000">
                                          <p:val>
                                            <p:strVal val="#ppt_h"/>
                                          </p:val>
                                        </p:tav>
                                      </p:tavLst>
                                    </p:anim>
                                    <p:anim calcmode="lin" valueType="num">
                                      <p:cBhvr>
                                        <p:cTn id="46" dur="2000" fill="hold"/>
                                        <p:tgtEl>
                                          <p:spTgt spid="9"/>
                                        </p:tgtEl>
                                        <p:attrNameLst>
                                          <p:attrName>style.rotation</p:attrName>
                                        </p:attrNameLst>
                                      </p:cBhvr>
                                      <p:tavLst>
                                        <p:tav tm="0">
                                          <p:val>
                                            <p:fltVal val="90"/>
                                          </p:val>
                                        </p:tav>
                                        <p:tav tm="100000">
                                          <p:val>
                                            <p:fltVal val="0"/>
                                          </p:val>
                                        </p:tav>
                                      </p:tavLst>
                                    </p:anim>
                                    <p:animEffect transition="in" filter="fade">
                                      <p:cBhvr>
                                        <p:cTn id="47" dur="2000"/>
                                        <p:tgtEl>
                                          <p:spTgt spid="9"/>
                                        </p:tgtEl>
                                      </p:cBhvr>
                                    </p:animEffect>
                                  </p:childTnLst>
                                </p:cTn>
                              </p:par>
                              <p:par>
                                <p:cTn id="48" presetID="31" presetClass="entr" presetSubtype="0" fill="hold" nodeType="withEffect">
                                  <p:stCondLst>
                                    <p:cond delay="0"/>
                                  </p:stCondLst>
                                  <p:iterate type="lt">
                                    <p:tmPct val="5000"/>
                                  </p:iterate>
                                  <p:childTnLst>
                                    <p:set>
                                      <p:cBhvr>
                                        <p:cTn id="49" dur="1" fill="hold">
                                          <p:stCondLst>
                                            <p:cond delay="0"/>
                                          </p:stCondLst>
                                        </p:cTn>
                                        <p:tgtEl>
                                          <p:spTgt spid="96"/>
                                        </p:tgtEl>
                                        <p:attrNameLst>
                                          <p:attrName>style.visibility</p:attrName>
                                        </p:attrNameLst>
                                      </p:cBhvr>
                                      <p:to>
                                        <p:strVal val="visible"/>
                                      </p:to>
                                    </p:set>
                                    <p:anim calcmode="lin" valueType="num">
                                      <p:cBhvr>
                                        <p:cTn id="50" dur="2000" fill="hold"/>
                                        <p:tgtEl>
                                          <p:spTgt spid="96"/>
                                        </p:tgtEl>
                                        <p:attrNameLst>
                                          <p:attrName>ppt_w</p:attrName>
                                        </p:attrNameLst>
                                      </p:cBhvr>
                                      <p:tavLst>
                                        <p:tav tm="0">
                                          <p:val>
                                            <p:fltVal val="0"/>
                                          </p:val>
                                        </p:tav>
                                        <p:tav tm="100000">
                                          <p:val>
                                            <p:strVal val="#ppt_w"/>
                                          </p:val>
                                        </p:tav>
                                      </p:tavLst>
                                    </p:anim>
                                    <p:anim calcmode="lin" valueType="num">
                                      <p:cBhvr>
                                        <p:cTn id="51" dur="2000" fill="hold"/>
                                        <p:tgtEl>
                                          <p:spTgt spid="96"/>
                                        </p:tgtEl>
                                        <p:attrNameLst>
                                          <p:attrName>ppt_h</p:attrName>
                                        </p:attrNameLst>
                                      </p:cBhvr>
                                      <p:tavLst>
                                        <p:tav tm="0">
                                          <p:val>
                                            <p:fltVal val="0"/>
                                          </p:val>
                                        </p:tav>
                                        <p:tav tm="100000">
                                          <p:val>
                                            <p:strVal val="#ppt_h"/>
                                          </p:val>
                                        </p:tav>
                                      </p:tavLst>
                                    </p:anim>
                                    <p:anim calcmode="lin" valueType="num">
                                      <p:cBhvr>
                                        <p:cTn id="52" dur="2000" fill="hold"/>
                                        <p:tgtEl>
                                          <p:spTgt spid="96"/>
                                        </p:tgtEl>
                                        <p:attrNameLst>
                                          <p:attrName>style.rotation</p:attrName>
                                        </p:attrNameLst>
                                      </p:cBhvr>
                                      <p:tavLst>
                                        <p:tav tm="0">
                                          <p:val>
                                            <p:fltVal val="90"/>
                                          </p:val>
                                        </p:tav>
                                        <p:tav tm="100000">
                                          <p:val>
                                            <p:fltVal val="0"/>
                                          </p:val>
                                        </p:tav>
                                      </p:tavLst>
                                    </p:anim>
                                    <p:animEffect transition="in" filter="fade">
                                      <p:cBhvr>
                                        <p:cTn id="53" dur="2000"/>
                                        <p:tgtEl>
                                          <p:spTgt spid="96"/>
                                        </p:tgtEl>
                                      </p:cBhvr>
                                    </p:animEffect>
                                  </p:childTnLst>
                                </p:cTn>
                              </p:par>
                              <p:par>
                                <p:cTn id="54" presetID="31" presetClass="entr" presetSubtype="0" fill="hold" nodeType="withEffect">
                                  <p:stCondLst>
                                    <p:cond delay="0"/>
                                  </p:stCondLst>
                                  <p:iterate type="lt">
                                    <p:tmPct val="5000"/>
                                  </p:iterate>
                                  <p:childTnLst>
                                    <p:set>
                                      <p:cBhvr>
                                        <p:cTn id="55" dur="1" fill="hold">
                                          <p:stCondLst>
                                            <p:cond delay="0"/>
                                          </p:stCondLst>
                                        </p:cTn>
                                        <p:tgtEl>
                                          <p:spTgt spid="6"/>
                                        </p:tgtEl>
                                        <p:attrNameLst>
                                          <p:attrName>style.visibility</p:attrName>
                                        </p:attrNameLst>
                                      </p:cBhvr>
                                      <p:to>
                                        <p:strVal val="visible"/>
                                      </p:to>
                                    </p:set>
                                    <p:anim calcmode="lin" valueType="num">
                                      <p:cBhvr>
                                        <p:cTn id="56" dur="2000" fill="hold"/>
                                        <p:tgtEl>
                                          <p:spTgt spid="6"/>
                                        </p:tgtEl>
                                        <p:attrNameLst>
                                          <p:attrName>ppt_w</p:attrName>
                                        </p:attrNameLst>
                                      </p:cBhvr>
                                      <p:tavLst>
                                        <p:tav tm="0">
                                          <p:val>
                                            <p:fltVal val="0"/>
                                          </p:val>
                                        </p:tav>
                                        <p:tav tm="100000">
                                          <p:val>
                                            <p:strVal val="#ppt_w"/>
                                          </p:val>
                                        </p:tav>
                                      </p:tavLst>
                                    </p:anim>
                                    <p:anim calcmode="lin" valueType="num">
                                      <p:cBhvr>
                                        <p:cTn id="57" dur="2000" fill="hold"/>
                                        <p:tgtEl>
                                          <p:spTgt spid="6"/>
                                        </p:tgtEl>
                                        <p:attrNameLst>
                                          <p:attrName>ppt_h</p:attrName>
                                        </p:attrNameLst>
                                      </p:cBhvr>
                                      <p:tavLst>
                                        <p:tav tm="0">
                                          <p:val>
                                            <p:fltVal val="0"/>
                                          </p:val>
                                        </p:tav>
                                        <p:tav tm="100000">
                                          <p:val>
                                            <p:strVal val="#ppt_h"/>
                                          </p:val>
                                        </p:tav>
                                      </p:tavLst>
                                    </p:anim>
                                    <p:anim calcmode="lin" valueType="num">
                                      <p:cBhvr>
                                        <p:cTn id="58" dur="2000" fill="hold"/>
                                        <p:tgtEl>
                                          <p:spTgt spid="6"/>
                                        </p:tgtEl>
                                        <p:attrNameLst>
                                          <p:attrName>style.rotation</p:attrName>
                                        </p:attrNameLst>
                                      </p:cBhvr>
                                      <p:tavLst>
                                        <p:tav tm="0">
                                          <p:val>
                                            <p:fltVal val="90"/>
                                          </p:val>
                                        </p:tav>
                                        <p:tav tm="100000">
                                          <p:val>
                                            <p:fltVal val="0"/>
                                          </p:val>
                                        </p:tav>
                                      </p:tavLst>
                                    </p:anim>
                                    <p:animEffect transition="in" filter="fade">
                                      <p:cBhvr>
                                        <p:cTn id="59" dur="2000"/>
                                        <p:tgtEl>
                                          <p:spTgt spid="6"/>
                                        </p:tgtEl>
                                      </p:cBhvr>
                                    </p:animEffect>
                                  </p:childTnLst>
                                </p:cTn>
                              </p:par>
                              <p:par>
                                <p:cTn id="60" presetID="31" presetClass="entr" presetSubtype="0" fill="hold" nodeType="withEffect">
                                  <p:stCondLst>
                                    <p:cond delay="0"/>
                                  </p:stCondLst>
                                  <p:iterate type="lt">
                                    <p:tmPct val="5000"/>
                                  </p:iterate>
                                  <p:childTnLst>
                                    <p:set>
                                      <p:cBhvr>
                                        <p:cTn id="61" dur="1" fill="hold">
                                          <p:stCondLst>
                                            <p:cond delay="0"/>
                                          </p:stCondLst>
                                        </p:cTn>
                                        <p:tgtEl>
                                          <p:spTgt spid="101"/>
                                        </p:tgtEl>
                                        <p:attrNameLst>
                                          <p:attrName>style.visibility</p:attrName>
                                        </p:attrNameLst>
                                      </p:cBhvr>
                                      <p:to>
                                        <p:strVal val="visible"/>
                                      </p:to>
                                    </p:set>
                                    <p:anim calcmode="lin" valueType="num">
                                      <p:cBhvr>
                                        <p:cTn id="62" dur="2000" fill="hold"/>
                                        <p:tgtEl>
                                          <p:spTgt spid="101"/>
                                        </p:tgtEl>
                                        <p:attrNameLst>
                                          <p:attrName>ppt_w</p:attrName>
                                        </p:attrNameLst>
                                      </p:cBhvr>
                                      <p:tavLst>
                                        <p:tav tm="0">
                                          <p:val>
                                            <p:fltVal val="0"/>
                                          </p:val>
                                        </p:tav>
                                        <p:tav tm="100000">
                                          <p:val>
                                            <p:strVal val="#ppt_w"/>
                                          </p:val>
                                        </p:tav>
                                      </p:tavLst>
                                    </p:anim>
                                    <p:anim calcmode="lin" valueType="num">
                                      <p:cBhvr>
                                        <p:cTn id="63" dur="2000" fill="hold"/>
                                        <p:tgtEl>
                                          <p:spTgt spid="101"/>
                                        </p:tgtEl>
                                        <p:attrNameLst>
                                          <p:attrName>ppt_h</p:attrName>
                                        </p:attrNameLst>
                                      </p:cBhvr>
                                      <p:tavLst>
                                        <p:tav tm="0">
                                          <p:val>
                                            <p:fltVal val="0"/>
                                          </p:val>
                                        </p:tav>
                                        <p:tav tm="100000">
                                          <p:val>
                                            <p:strVal val="#ppt_h"/>
                                          </p:val>
                                        </p:tav>
                                      </p:tavLst>
                                    </p:anim>
                                    <p:anim calcmode="lin" valueType="num">
                                      <p:cBhvr>
                                        <p:cTn id="64" dur="2000" fill="hold"/>
                                        <p:tgtEl>
                                          <p:spTgt spid="101"/>
                                        </p:tgtEl>
                                        <p:attrNameLst>
                                          <p:attrName>style.rotation</p:attrName>
                                        </p:attrNameLst>
                                      </p:cBhvr>
                                      <p:tavLst>
                                        <p:tav tm="0">
                                          <p:val>
                                            <p:fltVal val="90"/>
                                          </p:val>
                                        </p:tav>
                                        <p:tav tm="100000">
                                          <p:val>
                                            <p:fltVal val="0"/>
                                          </p:val>
                                        </p:tav>
                                      </p:tavLst>
                                    </p:anim>
                                    <p:animEffect transition="in" filter="fade">
                                      <p:cBhvr>
                                        <p:cTn id="65" dur="2000"/>
                                        <p:tgtEl>
                                          <p:spTgt spid="101"/>
                                        </p:tgtEl>
                                      </p:cBhvr>
                                    </p:animEffect>
                                  </p:childTnLst>
                                </p:cTn>
                              </p:par>
                              <p:par>
                                <p:cTn id="66" presetID="31" presetClass="entr" presetSubtype="0" fill="hold" nodeType="withEffect">
                                  <p:stCondLst>
                                    <p:cond delay="0"/>
                                  </p:stCondLst>
                                  <p:iterate type="lt">
                                    <p:tmPct val="5000"/>
                                  </p:iterate>
                                  <p:childTnLst>
                                    <p:set>
                                      <p:cBhvr>
                                        <p:cTn id="67" dur="1" fill="hold">
                                          <p:stCondLst>
                                            <p:cond delay="0"/>
                                          </p:stCondLst>
                                        </p:cTn>
                                        <p:tgtEl>
                                          <p:spTgt spid="2"/>
                                        </p:tgtEl>
                                        <p:attrNameLst>
                                          <p:attrName>style.visibility</p:attrName>
                                        </p:attrNameLst>
                                      </p:cBhvr>
                                      <p:to>
                                        <p:strVal val="visible"/>
                                      </p:to>
                                    </p:set>
                                    <p:anim calcmode="lin" valueType="num">
                                      <p:cBhvr>
                                        <p:cTn id="68" dur="2000" fill="hold"/>
                                        <p:tgtEl>
                                          <p:spTgt spid="2"/>
                                        </p:tgtEl>
                                        <p:attrNameLst>
                                          <p:attrName>ppt_w</p:attrName>
                                        </p:attrNameLst>
                                      </p:cBhvr>
                                      <p:tavLst>
                                        <p:tav tm="0">
                                          <p:val>
                                            <p:fltVal val="0"/>
                                          </p:val>
                                        </p:tav>
                                        <p:tav tm="100000">
                                          <p:val>
                                            <p:strVal val="#ppt_w"/>
                                          </p:val>
                                        </p:tav>
                                      </p:tavLst>
                                    </p:anim>
                                    <p:anim calcmode="lin" valueType="num">
                                      <p:cBhvr>
                                        <p:cTn id="69" dur="2000" fill="hold"/>
                                        <p:tgtEl>
                                          <p:spTgt spid="2"/>
                                        </p:tgtEl>
                                        <p:attrNameLst>
                                          <p:attrName>ppt_h</p:attrName>
                                        </p:attrNameLst>
                                      </p:cBhvr>
                                      <p:tavLst>
                                        <p:tav tm="0">
                                          <p:val>
                                            <p:fltVal val="0"/>
                                          </p:val>
                                        </p:tav>
                                        <p:tav tm="100000">
                                          <p:val>
                                            <p:strVal val="#ppt_h"/>
                                          </p:val>
                                        </p:tav>
                                      </p:tavLst>
                                    </p:anim>
                                    <p:anim calcmode="lin" valueType="num">
                                      <p:cBhvr>
                                        <p:cTn id="70" dur="2000" fill="hold"/>
                                        <p:tgtEl>
                                          <p:spTgt spid="2"/>
                                        </p:tgtEl>
                                        <p:attrNameLst>
                                          <p:attrName>style.rotation</p:attrName>
                                        </p:attrNameLst>
                                      </p:cBhvr>
                                      <p:tavLst>
                                        <p:tav tm="0">
                                          <p:val>
                                            <p:fltVal val="90"/>
                                          </p:val>
                                        </p:tav>
                                        <p:tav tm="100000">
                                          <p:val>
                                            <p:fltVal val="0"/>
                                          </p:val>
                                        </p:tav>
                                      </p:tavLst>
                                    </p:anim>
                                    <p:animEffect transition="in" filter="fade">
                                      <p:cBhvr>
                                        <p:cTn id="71" dur="2000"/>
                                        <p:tgtEl>
                                          <p:spTgt spid="2"/>
                                        </p:tgtEl>
                                      </p:cBhvr>
                                    </p:animEffect>
                                  </p:childTnLst>
                                </p:cTn>
                              </p:par>
                              <p:par>
                                <p:cTn id="72" presetID="31" presetClass="entr" presetSubtype="0" fill="hold" nodeType="withEffect">
                                  <p:stCondLst>
                                    <p:cond delay="0"/>
                                  </p:stCondLst>
                                  <p:iterate type="lt">
                                    <p:tmPct val="5000"/>
                                  </p:iterate>
                                  <p:childTnLst>
                                    <p:set>
                                      <p:cBhvr>
                                        <p:cTn id="73" dur="1" fill="hold">
                                          <p:stCondLst>
                                            <p:cond delay="0"/>
                                          </p:stCondLst>
                                        </p:cTn>
                                        <p:tgtEl>
                                          <p:spTgt spid="13"/>
                                        </p:tgtEl>
                                        <p:attrNameLst>
                                          <p:attrName>style.visibility</p:attrName>
                                        </p:attrNameLst>
                                      </p:cBhvr>
                                      <p:to>
                                        <p:strVal val="visible"/>
                                      </p:to>
                                    </p:set>
                                    <p:anim calcmode="lin" valueType="num">
                                      <p:cBhvr>
                                        <p:cTn id="74" dur="2000" fill="hold"/>
                                        <p:tgtEl>
                                          <p:spTgt spid="13"/>
                                        </p:tgtEl>
                                        <p:attrNameLst>
                                          <p:attrName>ppt_w</p:attrName>
                                        </p:attrNameLst>
                                      </p:cBhvr>
                                      <p:tavLst>
                                        <p:tav tm="0">
                                          <p:val>
                                            <p:fltVal val="0"/>
                                          </p:val>
                                        </p:tav>
                                        <p:tav tm="100000">
                                          <p:val>
                                            <p:strVal val="#ppt_w"/>
                                          </p:val>
                                        </p:tav>
                                      </p:tavLst>
                                    </p:anim>
                                    <p:anim calcmode="lin" valueType="num">
                                      <p:cBhvr>
                                        <p:cTn id="75" dur="2000" fill="hold"/>
                                        <p:tgtEl>
                                          <p:spTgt spid="13"/>
                                        </p:tgtEl>
                                        <p:attrNameLst>
                                          <p:attrName>ppt_h</p:attrName>
                                        </p:attrNameLst>
                                      </p:cBhvr>
                                      <p:tavLst>
                                        <p:tav tm="0">
                                          <p:val>
                                            <p:fltVal val="0"/>
                                          </p:val>
                                        </p:tav>
                                        <p:tav tm="100000">
                                          <p:val>
                                            <p:strVal val="#ppt_h"/>
                                          </p:val>
                                        </p:tav>
                                      </p:tavLst>
                                    </p:anim>
                                    <p:anim calcmode="lin" valueType="num">
                                      <p:cBhvr>
                                        <p:cTn id="76" dur="2000" fill="hold"/>
                                        <p:tgtEl>
                                          <p:spTgt spid="13"/>
                                        </p:tgtEl>
                                        <p:attrNameLst>
                                          <p:attrName>style.rotation</p:attrName>
                                        </p:attrNameLst>
                                      </p:cBhvr>
                                      <p:tavLst>
                                        <p:tav tm="0">
                                          <p:val>
                                            <p:fltVal val="90"/>
                                          </p:val>
                                        </p:tav>
                                        <p:tav tm="100000">
                                          <p:val>
                                            <p:fltVal val="0"/>
                                          </p:val>
                                        </p:tav>
                                      </p:tavLst>
                                    </p:anim>
                                    <p:animEffect transition="in" filter="fade">
                                      <p:cBhvr>
                                        <p:cTn id="77" dur="2000"/>
                                        <p:tgtEl>
                                          <p:spTgt spid="13"/>
                                        </p:tgtEl>
                                      </p:cBhvr>
                                    </p:animEffect>
                                  </p:childTnLst>
                                </p:cTn>
                              </p:par>
                              <p:par>
                                <p:cTn id="78" presetID="31" presetClass="entr" presetSubtype="0" fill="hold" nodeType="withEffect">
                                  <p:stCondLst>
                                    <p:cond delay="0"/>
                                  </p:stCondLst>
                                  <p:iterate type="lt">
                                    <p:tmPct val="5000"/>
                                  </p:iterate>
                                  <p:childTnLst>
                                    <p:set>
                                      <p:cBhvr>
                                        <p:cTn id="79" dur="1" fill="hold">
                                          <p:stCondLst>
                                            <p:cond delay="0"/>
                                          </p:stCondLst>
                                        </p:cTn>
                                        <p:tgtEl>
                                          <p:spTgt spid="16"/>
                                        </p:tgtEl>
                                        <p:attrNameLst>
                                          <p:attrName>style.visibility</p:attrName>
                                        </p:attrNameLst>
                                      </p:cBhvr>
                                      <p:to>
                                        <p:strVal val="visible"/>
                                      </p:to>
                                    </p:set>
                                    <p:anim calcmode="lin" valueType="num">
                                      <p:cBhvr>
                                        <p:cTn id="80" dur="2000" fill="hold"/>
                                        <p:tgtEl>
                                          <p:spTgt spid="16"/>
                                        </p:tgtEl>
                                        <p:attrNameLst>
                                          <p:attrName>ppt_w</p:attrName>
                                        </p:attrNameLst>
                                      </p:cBhvr>
                                      <p:tavLst>
                                        <p:tav tm="0">
                                          <p:val>
                                            <p:fltVal val="0"/>
                                          </p:val>
                                        </p:tav>
                                        <p:tav tm="100000">
                                          <p:val>
                                            <p:strVal val="#ppt_w"/>
                                          </p:val>
                                        </p:tav>
                                      </p:tavLst>
                                    </p:anim>
                                    <p:anim calcmode="lin" valueType="num">
                                      <p:cBhvr>
                                        <p:cTn id="81" dur="2000" fill="hold"/>
                                        <p:tgtEl>
                                          <p:spTgt spid="16"/>
                                        </p:tgtEl>
                                        <p:attrNameLst>
                                          <p:attrName>ppt_h</p:attrName>
                                        </p:attrNameLst>
                                      </p:cBhvr>
                                      <p:tavLst>
                                        <p:tav tm="0">
                                          <p:val>
                                            <p:fltVal val="0"/>
                                          </p:val>
                                        </p:tav>
                                        <p:tav tm="100000">
                                          <p:val>
                                            <p:strVal val="#ppt_h"/>
                                          </p:val>
                                        </p:tav>
                                      </p:tavLst>
                                    </p:anim>
                                    <p:anim calcmode="lin" valueType="num">
                                      <p:cBhvr>
                                        <p:cTn id="82" dur="2000" fill="hold"/>
                                        <p:tgtEl>
                                          <p:spTgt spid="16"/>
                                        </p:tgtEl>
                                        <p:attrNameLst>
                                          <p:attrName>style.rotation</p:attrName>
                                        </p:attrNameLst>
                                      </p:cBhvr>
                                      <p:tavLst>
                                        <p:tav tm="0">
                                          <p:val>
                                            <p:fltVal val="90"/>
                                          </p:val>
                                        </p:tav>
                                        <p:tav tm="100000">
                                          <p:val>
                                            <p:fltVal val="0"/>
                                          </p:val>
                                        </p:tav>
                                      </p:tavLst>
                                    </p:anim>
                                    <p:animEffect transition="in" filter="fade">
                                      <p:cBhvr>
                                        <p:cTn id="83" dur="2000"/>
                                        <p:tgtEl>
                                          <p:spTgt spid="16"/>
                                        </p:tgtEl>
                                      </p:cBhvr>
                                    </p:animEffect>
                                  </p:childTnLst>
                                </p:cTn>
                              </p:par>
                              <p:par>
                                <p:cTn id="84" presetID="31" presetClass="entr" presetSubtype="0" fill="hold" nodeType="withEffect">
                                  <p:stCondLst>
                                    <p:cond delay="0"/>
                                  </p:stCondLst>
                                  <p:iterate type="lt">
                                    <p:tmPct val="5000"/>
                                  </p:iterate>
                                  <p:childTnLst>
                                    <p:set>
                                      <p:cBhvr>
                                        <p:cTn id="85" dur="1" fill="hold">
                                          <p:stCondLst>
                                            <p:cond delay="0"/>
                                          </p:stCondLst>
                                        </p:cTn>
                                        <p:tgtEl>
                                          <p:spTgt spid="111"/>
                                        </p:tgtEl>
                                        <p:attrNameLst>
                                          <p:attrName>style.visibility</p:attrName>
                                        </p:attrNameLst>
                                      </p:cBhvr>
                                      <p:to>
                                        <p:strVal val="visible"/>
                                      </p:to>
                                    </p:set>
                                    <p:anim calcmode="lin" valueType="num">
                                      <p:cBhvr>
                                        <p:cTn id="86" dur="2000" fill="hold"/>
                                        <p:tgtEl>
                                          <p:spTgt spid="111"/>
                                        </p:tgtEl>
                                        <p:attrNameLst>
                                          <p:attrName>ppt_w</p:attrName>
                                        </p:attrNameLst>
                                      </p:cBhvr>
                                      <p:tavLst>
                                        <p:tav tm="0">
                                          <p:val>
                                            <p:fltVal val="0"/>
                                          </p:val>
                                        </p:tav>
                                        <p:tav tm="100000">
                                          <p:val>
                                            <p:strVal val="#ppt_w"/>
                                          </p:val>
                                        </p:tav>
                                      </p:tavLst>
                                    </p:anim>
                                    <p:anim calcmode="lin" valueType="num">
                                      <p:cBhvr>
                                        <p:cTn id="87" dur="2000" fill="hold"/>
                                        <p:tgtEl>
                                          <p:spTgt spid="111"/>
                                        </p:tgtEl>
                                        <p:attrNameLst>
                                          <p:attrName>ppt_h</p:attrName>
                                        </p:attrNameLst>
                                      </p:cBhvr>
                                      <p:tavLst>
                                        <p:tav tm="0">
                                          <p:val>
                                            <p:fltVal val="0"/>
                                          </p:val>
                                        </p:tav>
                                        <p:tav tm="100000">
                                          <p:val>
                                            <p:strVal val="#ppt_h"/>
                                          </p:val>
                                        </p:tav>
                                      </p:tavLst>
                                    </p:anim>
                                    <p:anim calcmode="lin" valueType="num">
                                      <p:cBhvr>
                                        <p:cTn id="88" dur="2000" fill="hold"/>
                                        <p:tgtEl>
                                          <p:spTgt spid="111"/>
                                        </p:tgtEl>
                                        <p:attrNameLst>
                                          <p:attrName>style.rotation</p:attrName>
                                        </p:attrNameLst>
                                      </p:cBhvr>
                                      <p:tavLst>
                                        <p:tav tm="0">
                                          <p:val>
                                            <p:fltVal val="90"/>
                                          </p:val>
                                        </p:tav>
                                        <p:tav tm="100000">
                                          <p:val>
                                            <p:fltVal val="0"/>
                                          </p:val>
                                        </p:tav>
                                      </p:tavLst>
                                    </p:anim>
                                    <p:animEffect transition="in" filter="fade">
                                      <p:cBhvr>
                                        <p:cTn id="89" dur="2000"/>
                                        <p:tgtEl>
                                          <p:spTgt spid="111"/>
                                        </p:tgtEl>
                                      </p:cBhvr>
                                    </p:animEffect>
                                  </p:childTnLst>
                                </p:cTn>
                              </p:par>
                            </p:childTnLst>
                          </p:cTn>
                        </p:par>
                        <p:par>
                          <p:cTn id="90" fill="hold">
                            <p:stCondLst>
                              <p:cond delay="4000"/>
                            </p:stCondLst>
                            <p:childTnLst>
                              <p:par>
                                <p:cTn id="91" presetID="45" presetClass="entr" presetSubtype="0" fill="hold" grpId="0" nodeType="afterEffect">
                                  <p:stCondLst>
                                    <p:cond delay="0"/>
                                  </p:stCondLst>
                                  <p:iterate type="lt">
                                    <p:tmPct val="18000"/>
                                  </p:iterate>
                                  <p:childTnLst>
                                    <p:set>
                                      <p:cBhvr>
                                        <p:cTn id="92" dur="1" fill="hold">
                                          <p:stCondLst>
                                            <p:cond delay="0"/>
                                          </p:stCondLst>
                                        </p:cTn>
                                        <p:tgtEl>
                                          <p:spTgt spid="970818"/>
                                        </p:tgtEl>
                                        <p:attrNameLst>
                                          <p:attrName>style.visibility</p:attrName>
                                        </p:attrNameLst>
                                      </p:cBhvr>
                                      <p:to>
                                        <p:strVal val="visible"/>
                                      </p:to>
                                    </p:set>
                                    <p:animEffect transition="in" filter="fade">
                                      <p:cBhvr>
                                        <p:cTn id="93" dur="750"/>
                                        <p:tgtEl>
                                          <p:spTgt spid="970818"/>
                                        </p:tgtEl>
                                      </p:cBhvr>
                                    </p:animEffect>
                                    <p:anim calcmode="lin" valueType="num">
                                      <p:cBhvr>
                                        <p:cTn id="94" dur="750" fill="hold"/>
                                        <p:tgtEl>
                                          <p:spTgt spid="970818"/>
                                        </p:tgtEl>
                                        <p:attrNameLst>
                                          <p:attrName>ppt_w</p:attrName>
                                        </p:attrNameLst>
                                      </p:cBhvr>
                                      <p:tavLst>
                                        <p:tav tm="0" fmla="#ppt_w*sin(2.5*pi*$)">
                                          <p:val>
                                            <p:fltVal val="0"/>
                                          </p:val>
                                        </p:tav>
                                        <p:tav tm="100000">
                                          <p:val>
                                            <p:fltVal val="1"/>
                                          </p:val>
                                        </p:tav>
                                      </p:tavLst>
                                    </p:anim>
                                    <p:anim calcmode="lin" valueType="num">
                                      <p:cBhvr>
                                        <p:cTn id="95" dur="750" fill="hold"/>
                                        <p:tgtEl>
                                          <p:spTgt spid="970818"/>
                                        </p:tgtEl>
                                        <p:attrNameLst>
                                          <p:attrName>ppt_h</p:attrName>
                                        </p:attrNameLst>
                                      </p:cBhvr>
                                      <p:tavLst>
                                        <p:tav tm="0">
                                          <p:val>
                                            <p:strVal val="#ppt_h"/>
                                          </p:val>
                                        </p:tav>
                                        <p:tav tm="100000">
                                          <p:val>
                                            <p:strVal val="#ppt_h"/>
                                          </p:val>
                                        </p:tav>
                                      </p:tavLst>
                                    </p:anim>
                                  </p:childTnLst>
                                </p:cTn>
                              </p:par>
                            </p:childTnLst>
                          </p:cTn>
                        </p:par>
                        <p:par>
                          <p:cTn id="96" fill="hold">
                            <p:stCondLst>
                              <p:cond delay="5154"/>
                            </p:stCondLst>
                            <p:childTnLst>
                              <p:par>
                                <p:cTn id="97" presetID="15" presetClass="entr" presetSubtype="0" fill="hold" nodeType="afterEffect">
                                  <p:stCondLst>
                                    <p:cond delay="0"/>
                                  </p:stCondLst>
                                  <p:childTnLst>
                                    <p:set>
                                      <p:cBhvr>
                                        <p:cTn id="98" dur="1" fill="hold">
                                          <p:stCondLst>
                                            <p:cond delay="0"/>
                                          </p:stCondLst>
                                        </p:cTn>
                                        <p:tgtEl>
                                          <p:spTgt spid="970819"/>
                                        </p:tgtEl>
                                        <p:attrNameLst>
                                          <p:attrName>style.visibility</p:attrName>
                                        </p:attrNameLst>
                                      </p:cBhvr>
                                      <p:to>
                                        <p:strVal val="visible"/>
                                      </p:to>
                                    </p:set>
                                    <p:anim calcmode="lin" valueType="num">
                                      <p:cBhvr>
                                        <p:cTn id="99" dur="2000" fill="hold"/>
                                        <p:tgtEl>
                                          <p:spTgt spid="970819"/>
                                        </p:tgtEl>
                                        <p:attrNameLst>
                                          <p:attrName>ppt_w</p:attrName>
                                        </p:attrNameLst>
                                      </p:cBhvr>
                                      <p:tavLst>
                                        <p:tav tm="0">
                                          <p:val>
                                            <p:fltVal val="0"/>
                                          </p:val>
                                        </p:tav>
                                        <p:tav tm="100000">
                                          <p:val>
                                            <p:strVal val="#ppt_w"/>
                                          </p:val>
                                        </p:tav>
                                      </p:tavLst>
                                    </p:anim>
                                    <p:anim calcmode="lin" valueType="num">
                                      <p:cBhvr>
                                        <p:cTn id="100" dur="2000" fill="hold"/>
                                        <p:tgtEl>
                                          <p:spTgt spid="970819"/>
                                        </p:tgtEl>
                                        <p:attrNameLst>
                                          <p:attrName>ppt_h</p:attrName>
                                        </p:attrNameLst>
                                      </p:cBhvr>
                                      <p:tavLst>
                                        <p:tav tm="0">
                                          <p:val>
                                            <p:fltVal val="0"/>
                                          </p:val>
                                        </p:tav>
                                        <p:tav tm="100000">
                                          <p:val>
                                            <p:strVal val="#ppt_h"/>
                                          </p:val>
                                        </p:tav>
                                      </p:tavLst>
                                    </p:anim>
                                    <p:anim calcmode="lin" valueType="num">
                                      <p:cBhvr>
                                        <p:cTn id="101" dur="2000" fill="hold"/>
                                        <p:tgtEl>
                                          <p:spTgt spid="970819"/>
                                        </p:tgtEl>
                                        <p:attrNameLst>
                                          <p:attrName>ppt_x</p:attrName>
                                        </p:attrNameLst>
                                      </p:cBhvr>
                                      <p:tavLst>
                                        <p:tav tm="0" fmla="#ppt_x+(cos(-2*pi*(1-$))*-#ppt_x-sin(-2*pi*(1-$))*(1-#ppt_y))*(1-$)">
                                          <p:val>
                                            <p:fltVal val="0"/>
                                          </p:val>
                                        </p:tav>
                                        <p:tav tm="100000">
                                          <p:val>
                                            <p:fltVal val="1"/>
                                          </p:val>
                                        </p:tav>
                                      </p:tavLst>
                                    </p:anim>
                                    <p:anim calcmode="lin" valueType="num">
                                      <p:cBhvr>
                                        <p:cTn id="102" dur="2000" fill="hold"/>
                                        <p:tgtEl>
                                          <p:spTgt spid="970819"/>
                                        </p:tgtEl>
                                        <p:attrNameLst>
                                          <p:attrName>ppt_y</p:attrName>
                                        </p:attrNameLst>
                                      </p:cBhvr>
                                      <p:tavLst>
                                        <p:tav tm="0" fmla="#ppt_y+(sin(-2*pi*(1-$))*-#ppt_x+cos(-2*pi*(1-$))*(1-#ppt_y))*(1-$)">
                                          <p:val>
                                            <p:fltVal val="0"/>
                                          </p:val>
                                        </p:tav>
                                        <p:tav tm="100000">
                                          <p:val>
                                            <p:fltVal val="1"/>
                                          </p:val>
                                        </p:tav>
                                      </p:tavLst>
                                    </p:anim>
                                  </p:childTnLst>
                                </p:cTn>
                              </p:par>
                            </p:childTnLst>
                          </p:cTn>
                        </p:par>
                        <p:par>
                          <p:cTn id="103" fill="hold">
                            <p:stCondLst>
                              <p:cond delay="7154"/>
                            </p:stCondLst>
                            <p:childTnLst>
                              <p:par>
                                <p:cTn id="104" presetID="22" presetClass="entr" presetSubtype="8" fill="hold" grpId="0" nodeType="afterEffect">
                                  <p:stCondLst>
                                    <p:cond delay="0"/>
                                  </p:stCondLst>
                                  <p:childTnLst>
                                    <p:set>
                                      <p:cBhvr>
                                        <p:cTn id="105" dur="1" fill="hold">
                                          <p:stCondLst>
                                            <p:cond delay="0"/>
                                          </p:stCondLst>
                                        </p:cTn>
                                        <p:tgtEl>
                                          <p:spTgt spid="970822"/>
                                        </p:tgtEl>
                                        <p:attrNameLst>
                                          <p:attrName>style.visibility</p:attrName>
                                        </p:attrNameLst>
                                      </p:cBhvr>
                                      <p:to>
                                        <p:strVal val="visible"/>
                                      </p:to>
                                    </p:set>
                                    <p:animEffect transition="in" filter="wipe(left)">
                                      <p:cBhvr>
                                        <p:cTn id="106" dur="3000"/>
                                        <p:tgtEl>
                                          <p:spTgt spid="970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0757" grpId="0"/>
      <p:bldP spid="970818" grpId="0"/>
      <p:bldP spid="9708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7.1</a:t>
            </a:r>
            <a:r>
              <a:rPr lang="zh-CN" altLang="en-GB" sz="2400" b="1" dirty="0">
                <a:solidFill>
                  <a:schemeClr val="tx1">
                    <a:lumMod val="75000"/>
                    <a:lumOff val="25000"/>
                  </a:schemeClr>
                </a:solidFill>
                <a:latin typeface="微软雅黑" panose="020B0503020204020204" pitchFamily="34" charset="-122"/>
                <a:ea typeface="微软雅黑" panose="020B0503020204020204" pitchFamily="34" charset="-122"/>
              </a:rPr>
              <a:t>模板的概念</a:t>
            </a:r>
            <a:endParaRPr lang="zh-CN" altLang="en-GB"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1491750"/>
            <a:ext cx="6192000" cy="460375"/>
          </a:xfrm>
          <a:prstGeom prst="rect">
            <a:avLst/>
          </a:prstGeom>
        </p:spPr>
        <p:txBody>
          <a:bodyPr wrap="square">
            <a:spAutoFit/>
          </a:bodyPr>
          <a:lstStyle/>
          <a:p>
            <a:pPr marL="457200" indent="-457200">
              <a:buFont typeface="Arial" panose="020B0604020202020204" pitchFamily="34" charset="0"/>
              <a:buChar char="•"/>
              <a:defRPr/>
            </a:pPr>
            <a:endParaRPr lang="zh-CN" altLang="en-US" sz="2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787400" y="1278255"/>
            <a:ext cx="5054600" cy="3549305"/>
          </a:xfrm>
          <a:prstGeom prst="rect">
            <a:avLst/>
          </a:prstGeom>
          <a:noFill/>
        </p:spPr>
        <p:txBody>
          <a:bodyPr wrap="square" rtlCol="0" anchor="t">
            <a:spAutoFit/>
          </a:bodyPr>
          <a:lstStyle/>
          <a:p>
            <a:pPr eaLnBrk="1" hangingPunct="1">
              <a:lnSpc>
                <a:spcPct val="80000"/>
              </a:lnSpc>
              <a:buClr>
                <a:srgbClr val="0BD0D9"/>
              </a:buClr>
              <a:buSzPct val="9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a:t>
            </a:r>
            <a:r>
              <a:rPr lang="zh-CN" altLang="en-US" sz="2000" dirty="0">
                <a:solidFill>
                  <a:srgbClr val="FF0000"/>
                </a:solidFill>
                <a:latin typeface="华文楷体" panose="02010600040101010101" pitchFamily="2" charset="-122"/>
                <a:ea typeface="华文楷体" panose="02010600040101010101" pitchFamily="2" charset="-122"/>
                <a:sym typeface="+mn-ea"/>
              </a:rPr>
              <a:t>引例</a:t>
            </a:r>
            <a:r>
              <a:rPr lang="en-US" altLang="zh-CN" sz="2000" dirty="0">
                <a:solidFill>
                  <a:srgbClr val="FF0000"/>
                </a:solidFill>
                <a:latin typeface="华文楷体" panose="02010600040101010101" pitchFamily="2" charset="-122"/>
                <a:ea typeface="华文楷体" panose="02010600040101010101" pitchFamily="2" charset="-122"/>
                <a:sym typeface="+mn-ea"/>
              </a:rPr>
              <a:t>] </a:t>
            </a:r>
            <a:endParaRPr lang="en-US" altLang="zh-CN" sz="2000" dirty="0">
              <a:solidFill>
                <a:srgbClr val="FF0000"/>
              </a:solidFill>
              <a:latin typeface="华文楷体" panose="02010600040101010101" pitchFamily="2" charset="-122"/>
              <a:ea typeface="华文楷体" panose="02010600040101010101" pitchFamily="2" charset="-122"/>
              <a:sym typeface="+mn-ea"/>
            </a:endParaRPr>
          </a:p>
          <a:p>
            <a:pPr eaLnBrk="1" hangingPunct="1">
              <a:lnSpc>
                <a:spcPct val="80000"/>
              </a:lnSpc>
              <a:buClr>
                <a:srgbClr val="0BD0D9"/>
              </a:buClr>
              <a:buSzPct val="95000"/>
              <a:buFont typeface="Wingdings 2" panose="05020102010507070707" pitchFamily="18" charset="2"/>
              <a:buNone/>
            </a:pPr>
            <a:endParaRPr lang="en-US" altLang="zh-CN" sz="2000" kern="1200" dirty="0">
              <a:solidFill>
                <a:srgbClr val="FF0000"/>
              </a:solidFill>
              <a:latin typeface="华文楷体" panose="02010600040101010101" pitchFamily="2" charset="-122"/>
              <a:ea typeface="华文楷体" panose="02010600040101010101" pitchFamily="2" charset="-122"/>
            </a:endParaRPr>
          </a:p>
          <a:p>
            <a:pPr eaLnBrk="1" hangingPunct="1">
              <a:lnSpc>
                <a:spcPct val="80000"/>
              </a:lnSpc>
              <a:buClr>
                <a:srgbClr val="0BD0D9"/>
              </a:buClr>
              <a:buSzPct val="9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      int  max( int x, int y)</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 </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   return (x&gt;y) ? x: y;</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double  max( double x, double y)</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 </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   return (x&gt;y) ? x: y;</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char  max( char x, char y)</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 </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   return (x&gt;y) ? x: y;</a:t>
            </a:r>
            <a:endParaRPr lang="en-US" altLang="zh-CN" sz="2000" kern="1200" dirty="0">
              <a:solidFill>
                <a:srgbClr val="FF0000"/>
              </a:solidFill>
              <a:latin typeface="华文楷体" panose="02010600040101010101" pitchFamily="2" charset="-122"/>
              <a:ea typeface="华文楷体" panose="02010600040101010101" pitchFamily="2" charset="-122"/>
            </a:endParaRPr>
          </a:p>
          <a:p>
            <a:pPr lvl="1" eaLnBrk="1" hangingPunct="1">
              <a:lnSpc>
                <a:spcPct val="80000"/>
              </a:lnSpc>
              <a:buClr>
                <a:schemeClr val="accent1"/>
              </a:buClr>
              <a:buSzPct val="85000"/>
              <a:buFont typeface="Wingdings 2" panose="05020102010507070707" pitchFamily="18" charset="2"/>
              <a:buNone/>
            </a:pPr>
            <a:r>
              <a:rPr lang="en-US" altLang="zh-CN" sz="2000" dirty="0">
                <a:solidFill>
                  <a:srgbClr val="FF0000"/>
                </a:solidFill>
                <a:latin typeface="华文楷体" panose="02010600040101010101" pitchFamily="2" charset="-122"/>
                <a:ea typeface="华文楷体" panose="02010600040101010101" pitchFamily="2" charset="-122"/>
                <a:sym typeface="+mn-ea"/>
              </a:rPr>
              <a:t>}</a:t>
            </a:r>
            <a:endParaRPr lang="zh-CN" altLang="en-US" sz="2000" dirty="0" smtClean="0">
              <a:solidFill>
                <a:srgbClr val="FF0000"/>
              </a:solidFill>
              <a:latin typeface="华文楷体" panose="02010600040101010101" pitchFamily="2" charset="-122"/>
              <a:ea typeface="华文楷体" panose="02010600040101010101" pitchFamily="2" charset="-122"/>
            </a:endParaRPr>
          </a:p>
        </p:txBody>
      </p:sp>
      <p:pic>
        <p:nvPicPr>
          <p:cNvPr id="6" name="图片 5"/>
          <p:cNvPicPr>
            <a:picLocks noChangeAspect="1"/>
          </p:cNvPicPr>
          <p:nvPr/>
        </p:nvPicPr>
        <p:blipFill>
          <a:blip r:embed="rId1"/>
          <a:stretch>
            <a:fillRect/>
          </a:stretch>
        </p:blipFill>
        <p:spPr>
          <a:xfrm>
            <a:off x="4716000" y="608142"/>
            <a:ext cx="3463290" cy="2715260"/>
          </a:xfrm>
          <a:prstGeom prst="rect">
            <a:avLst/>
          </a:prstGeom>
        </p:spPr>
      </p:pic>
      <p:pic>
        <p:nvPicPr>
          <p:cNvPr id="7" name="图片 6"/>
          <p:cNvPicPr>
            <a:picLocks noChangeAspect="1"/>
          </p:cNvPicPr>
          <p:nvPr/>
        </p:nvPicPr>
        <p:blipFill>
          <a:blip r:embed="rId2"/>
          <a:stretch>
            <a:fillRect/>
          </a:stretch>
        </p:blipFill>
        <p:spPr>
          <a:xfrm>
            <a:off x="3841115" y="3775075"/>
            <a:ext cx="4618990" cy="1323975"/>
          </a:xfrm>
          <a:prstGeom prst="rect">
            <a:avLst/>
          </a:prstGeom>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117416" y="527057"/>
            <a:ext cx="6024010" cy="423978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350" b="0" kern="0" dirty="0">
                <a:latin typeface="方正姚体" panose="02010601030101010101" pitchFamily="2" charset="-122"/>
              </a:rPr>
              <a:t>#include&lt;</a:t>
            </a:r>
            <a:r>
              <a:rPr lang="en-US" altLang="zh-CN" sz="1350" b="0" kern="0" dirty="0" err="1">
                <a:latin typeface="方正姚体" panose="02010601030101010101" pitchFamily="2" charset="-122"/>
              </a:rPr>
              <a:t>iostream.h</a:t>
            </a:r>
            <a:r>
              <a:rPr lang="en-US" altLang="zh-CN" sz="1350" b="0" kern="0" dirty="0">
                <a:latin typeface="方正姚体" panose="02010601030101010101" pitchFamily="2" charset="-122"/>
              </a:rPr>
              <a:t>&gt;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#include&lt;</a:t>
            </a:r>
            <a:r>
              <a:rPr lang="en-US" altLang="zh-CN" sz="1350" b="0" kern="0" dirty="0" err="1">
                <a:latin typeface="方正姚体" panose="02010601030101010101" pitchFamily="2" charset="-122"/>
              </a:rPr>
              <a:t>stdlib.h</a:t>
            </a:r>
            <a:r>
              <a:rPr lang="en-US" altLang="zh-CN" sz="1350" b="0" kern="0" dirty="0">
                <a:latin typeface="方正姚体" panose="02010601030101010101" pitchFamily="2" charset="-122"/>
              </a:rPr>
              <a:t>&gt;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template&lt;class </a:t>
            </a:r>
            <a:r>
              <a:rPr lang="en-US" altLang="zh-CN" sz="1350" b="0" kern="0" dirty="0" err="1">
                <a:latin typeface="方正姚体" panose="02010601030101010101" pitchFamily="2" charset="-122"/>
              </a:rPr>
              <a:t>SType</a:t>
            </a:r>
            <a:r>
              <a:rPr lang="en-US" altLang="zh-CN" sz="1350" b="0" kern="0" dirty="0">
                <a:latin typeface="方正姚体" panose="02010601030101010101" pitchFamily="2" charset="-122"/>
              </a:rPr>
              <a:t>&gt;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class Stack</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public:</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Stack(</a:t>
            </a:r>
            <a:r>
              <a:rPr lang="en-US" altLang="zh-CN" sz="1350" b="0" kern="0" dirty="0" err="1">
                <a:latin typeface="方正姚体" panose="02010601030101010101" pitchFamily="2" charset="-122"/>
              </a:rPr>
              <a:t>int</a:t>
            </a:r>
            <a:r>
              <a:rPr lang="en-US" altLang="zh-CN" sz="1350" b="0" kern="0" dirty="0">
                <a:latin typeface="方正姚体" panose="02010601030101010101" pitchFamily="2" charset="-122"/>
              </a:rPr>
              <a:t> size);     //</a:t>
            </a:r>
            <a:r>
              <a:rPr lang="zh-CN" altLang="en-US" sz="1350" b="0" kern="0" dirty="0">
                <a:latin typeface="方正姚体" panose="02010601030101010101" pitchFamily="2" charset="-122"/>
              </a:rPr>
              <a:t>构造函数</a:t>
            </a:r>
            <a:endParaRPr lang="zh-CN" altLang="en-US" sz="1350" b="0" kern="0" dirty="0">
              <a:latin typeface="方正姚体" panose="02010601030101010101" pitchFamily="2" charset="-122"/>
            </a:endParaRPr>
          </a:p>
          <a:p>
            <a:pPr marL="0" indent="0">
              <a:lnSpc>
                <a:spcPct val="80000"/>
              </a:lnSpc>
              <a:buClr>
                <a:schemeClr val="tx1"/>
              </a:buClr>
              <a:buNone/>
              <a:defRPr/>
            </a:pPr>
            <a:r>
              <a:rPr lang="zh-CN" altLang="en-US" sz="1350" b="0" kern="0" dirty="0">
                <a:latin typeface="方正姚体" panose="02010601030101010101" pitchFamily="2" charset="-122"/>
              </a:rPr>
              <a:t>         </a:t>
            </a:r>
            <a:r>
              <a:rPr lang="en-US" altLang="zh-CN" sz="1350" b="0" kern="0" dirty="0">
                <a:latin typeface="方正姚体" panose="02010601030101010101" pitchFamily="2" charset="-122"/>
              </a:rPr>
              <a:t>~Stack()               //</a:t>
            </a:r>
            <a:r>
              <a:rPr lang="zh-CN" altLang="en-US" sz="1350" b="0" kern="0" dirty="0">
                <a:latin typeface="方正姚体" panose="02010601030101010101" pitchFamily="2" charset="-122"/>
              </a:rPr>
              <a:t>析构函数  </a:t>
            </a:r>
            <a:endParaRPr lang="zh-CN" altLang="en-US" sz="1350" b="0" kern="0" dirty="0">
              <a:latin typeface="方正姚体" panose="02010601030101010101" pitchFamily="2" charset="-122"/>
            </a:endParaRPr>
          </a:p>
          <a:p>
            <a:pPr marL="0" indent="0">
              <a:lnSpc>
                <a:spcPct val="80000"/>
              </a:lnSpc>
              <a:buClr>
                <a:schemeClr val="tx1"/>
              </a:buClr>
              <a:buNone/>
              <a:defRPr/>
            </a:pPr>
            <a:r>
              <a:rPr lang="zh-CN" altLang="en-US" sz="1350" b="0" kern="0" dirty="0">
                <a:latin typeface="方正姚体" panose="02010601030101010101" pitchFamily="2" charset="-122"/>
              </a:rPr>
              <a:t>         </a:t>
            </a:r>
            <a:r>
              <a:rPr lang="en-US" altLang="zh-CN" sz="1350" b="0" kern="0" dirty="0">
                <a:latin typeface="方正姚体" panose="02010601030101010101" pitchFamily="2" charset="-122"/>
              </a:rPr>
              <a:t>{delete [] s;}</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void push(</a:t>
            </a:r>
            <a:r>
              <a:rPr lang="en-US" altLang="zh-CN" sz="1350" b="0" kern="0" dirty="0" err="1">
                <a:latin typeface="方正姚体" panose="02010601030101010101" pitchFamily="2" charset="-122"/>
              </a:rPr>
              <a:t>SType</a:t>
            </a:r>
            <a:r>
              <a:rPr lang="en-US" altLang="zh-CN" sz="1350" b="0" kern="0" dirty="0">
                <a:latin typeface="方正姚体" panose="02010601030101010101" pitchFamily="2" charset="-122"/>
              </a:rPr>
              <a:t> </a:t>
            </a:r>
            <a:r>
              <a:rPr lang="en-US" altLang="zh-CN" sz="1350" b="0" kern="0" dirty="0" err="1">
                <a:latin typeface="方正姚体" panose="02010601030101010101" pitchFamily="2" charset="-122"/>
              </a:rPr>
              <a:t>i</a:t>
            </a:r>
            <a:r>
              <a:rPr lang="en-US" altLang="zh-CN" sz="1350" b="0" kern="0" dirty="0">
                <a:latin typeface="方正姚体" panose="02010601030101010101" pitchFamily="2" charset="-122"/>
              </a:rPr>
              <a:t>);        //</a:t>
            </a:r>
            <a:r>
              <a:rPr lang="zh-CN" altLang="en-US" sz="1350" b="0" kern="0" dirty="0">
                <a:latin typeface="方正姚体" panose="02010601030101010101" pitchFamily="2" charset="-122"/>
              </a:rPr>
              <a:t>入栈操作</a:t>
            </a:r>
            <a:endParaRPr lang="zh-CN" altLang="en-US" sz="1350" b="0" kern="0" dirty="0">
              <a:latin typeface="方正姚体" panose="02010601030101010101" pitchFamily="2" charset="-122"/>
            </a:endParaRPr>
          </a:p>
          <a:p>
            <a:pPr marL="0" indent="0">
              <a:lnSpc>
                <a:spcPct val="80000"/>
              </a:lnSpc>
              <a:buClr>
                <a:schemeClr val="tx1"/>
              </a:buClr>
              <a:buNone/>
              <a:defRPr/>
            </a:pPr>
            <a:r>
              <a:rPr lang="zh-CN" altLang="en-US" sz="1350" b="0" kern="0" dirty="0">
                <a:latin typeface="方正姚体" panose="02010601030101010101" pitchFamily="2" charset="-122"/>
              </a:rPr>
              <a:t>         </a:t>
            </a:r>
            <a:r>
              <a:rPr lang="en-US" altLang="zh-CN" sz="1350" b="0" kern="0" dirty="0" err="1">
                <a:latin typeface="方正姚体" panose="02010601030101010101" pitchFamily="2" charset="-122"/>
              </a:rPr>
              <a:t>SType</a:t>
            </a:r>
            <a:r>
              <a:rPr lang="en-US" altLang="zh-CN" sz="1350" b="0" kern="0" dirty="0">
                <a:latin typeface="方正姚体" panose="02010601030101010101" pitchFamily="2" charset="-122"/>
              </a:rPr>
              <a:t> pop();                  //</a:t>
            </a:r>
            <a:r>
              <a:rPr lang="zh-CN" altLang="en-US" sz="1350" b="0" kern="0" dirty="0">
                <a:latin typeface="方正姚体" panose="02010601030101010101" pitchFamily="2" charset="-122"/>
              </a:rPr>
              <a:t>出栈操作</a:t>
            </a:r>
            <a:endParaRPr lang="zh-CN" altLang="en-US"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private:</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a:t>
            </a:r>
            <a:r>
              <a:rPr lang="en-US" altLang="zh-CN" sz="1350" b="0" kern="0" dirty="0" err="1">
                <a:latin typeface="方正姚体" panose="02010601030101010101" pitchFamily="2" charset="-122"/>
              </a:rPr>
              <a:t>int</a:t>
            </a:r>
            <a:r>
              <a:rPr lang="en-US" altLang="zh-CN" sz="1350" b="0" kern="0" dirty="0">
                <a:latin typeface="方正姚体" panose="02010601030101010101" pitchFamily="2" charset="-122"/>
              </a:rPr>
              <a:t> </a:t>
            </a:r>
            <a:r>
              <a:rPr lang="en-US" altLang="zh-CN" sz="1350" b="0" kern="0" dirty="0" err="1">
                <a:latin typeface="方正姚体" panose="02010601030101010101" pitchFamily="2" charset="-122"/>
              </a:rPr>
              <a:t>tos,length</a:t>
            </a:r>
            <a:r>
              <a:rPr lang="en-US" altLang="zh-CN" sz="1350" b="0" kern="0" dirty="0">
                <a:latin typeface="方正姚体" panose="02010601030101010101" pitchFamily="2" charset="-122"/>
              </a:rPr>
              <a:t>;                 //length</a:t>
            </a:r>
            <a:r>
              <a:rPr lang="zh-CN" altLang="en-US" sz="1350" b="0" kern="0" dirty="0">
                <a:latin typeface="方正姚体" panose="02010601030101010101" pitchFamily="2" charset="-122"/>
              </a:rPr>
              <a:t>为栈的空间长度</a:t>
            </a:r>
            <a:r>
              <a:rPr lang="en-US" altLang="zh-CN" sz="1350" b="0" kern="0" dirty="0">
                <a:latin typeface="方正姚体" panose="02010601030101010101" pitchFamily="2" charset="-122"/>
              </a:rPr>
              <a:t>,</a:t>
            </a:r>
            <a:r>
              <a:rPr lang="en-US" altLang="zh-CN" sz="1350" b="0" kern="0" dirty="0" err="1">
                <a:latin typeface="方正姚体" panose="02010601030101010101" pitchFamily="2" charset="-122"/>
              </a:rPr>
              <a:t>tos</a:t>
            </a:r>
            <a:r>
              <a:rPr lang="zh-CN" altLang="en-US" sz="1350" b="0" kern="0" dirty="0">
                <a:latin typeface="方正姚体" panose="02010601030101010101" pitchFamily="2" charset="-122"/>
              </a:rPr>
              <a:t>为栈内已占空间的长度</a:t>
            </a:r>
            <a:endParaRPr lang="zh-CN" altLang="en-US" sz="1350" b="0" kern="0" dirty="0">
              <a:latin typeface="方正姚体" panose="02010601030101010101" pitchFamily="2" charset="-122"/>
            </a:endParaRPr>
          </a:p>
          <a:p>
            <a:pPr marL="0" indent="0">
              <a:lnSpc>
                <a:spcPct val="80000"/>
              </a:lnSpc>
              <a:buClr>
                <a:schemeClr val="tx1"/>
              </a:buClr>
              <a:buNone/>
              <a:defRPr/>
            </a:pPr>
            <a:r>
              <a:rPr lang="zh-CN" altLang="en-US" sz="1350" b="0" kern="0" dirty="0">
                <a:latin typeface="方正姚体" panose="02010601030101010101" pitchFamily="2" charset="-122"/>
              </a:rPr>
              <a:t>         </a:t>
            </a:r>
            <a:r>
              <a:rPr lang="en-US" altLang="zh-CN" sz="1350" b="0" kern="0" dirty="0" err="1">
                <a:latin typeface="方正姚体" panose="02010601030101010101" pitchFamily="2" charset="-122"/>
              </a:rPr>
              <a:t>SType</a:t>
            </a:r>
            <a:r>
              <a:rPr lang="en-US" altLang="zh-CN" sz="1350" b="0" kern="0" dirty="0">
                <a:latin typeface="方正姚体" panose="02010601030101010101" pitchFamily="2" charset="-122"/>
              </a:rPr>
              <a:t> *s;</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template &lt;class </a:t>
            </a:r>
            <a:r>
              <a:rPr lang="en-US" altLang="zh-CN" sz="1350" b="0" kern="0" dirty="0" err="1">
                <a:latin typeface="方正姚体" panose="02010601030101010101" pitchFamily="2" charset="-122"/>
              </a:rPr>
              <a:t>Stype</a:t>
            </a:r>
            <a:r>
              <a:rPr lang="en-US" altLang="zh-CN" sz="1350" b="0" kern="0" dirty="0">
                <a:latin typeface="方正姚体" panose="02010601030101010101" pitchFamily="2" charset="-122"/>
              </a:rPr>
              <a:t>&gt;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Stack&lt;</a:t>
            </a:r>
            <a:r>
              <a:rPr lang="en-US" altLang="zh-CN" sz="1350" b="0" kern="0" dirty="0" err="1">
                <a:latin typeface="方正姚体" panose="02010601030101010101" pitchFamily="2" charset="-122"/>
              </a:rPr>
              <a:t>Stype</a:t>
            </a:r>
            <a:r>
              <a:rPr lang="en-US" altLang="zh-CN" sz="1350" b="0" kern="0" dirty="0">
                <a:latin typeface="方正姚体" panose="02010601030101010101" pitchFamily="2" charset="-122"/>
              </a:rPr>
              <a:t>&gt;::Stack(</a:t>
            </a:r>
            <a:r>
              <a:rPr lang="en-US" altLang="zh-CN" sz="1350" b="0" kern="0" dirty="0" err="1">
                <a:latin typeface="方正姚体" panose="02010601030101010101" pitchFamily="2" charset="-122"/>
              </a:rPr>
              <a:t>int</a:t>
            </a:r>
            <a:r>
              <a:rPr lang="en-US" altLang="zh-CN" sz="1350" b="0" kern="0" dirty="0">
                <a:latin typeface="方正姚体" panose="02010601030101010101" pitchFamily="2" charset="-122"/>
              </a:rPr>
              <a:t> size)</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s=new </a:t>
            </a:r>
            <a:r>
              <a:rPr lang="en-US" altLang="zh-CN" sz="1350" b="0" kern="0" dirty="0" err="1">
                <a:latin typeface="方正姚体" panose="02010601030101010101" pitchFamily="2" charset="-122"/>
              </a:rPr>
              <a:t>Stype</a:t>
            </a:r>
            <a:r>
              <a:rPr lang="en-US" altLang="zh-CN" sz="1350" b="0" kern="0" dirty="0">
                <a:latin typeface="方正姚体" panose="02010601030101010101" pitchFamily="2" charset="-122"/>
              </a:rPr>
              <a:t>[size];</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if(!s)                                   //</a:t>
            </a:r>
            <a:r>
              <a:rPr lang="zh-CN" altLang="en-US" sz="1350" b="0" kern="0" dirty="0">
                <a:latin typeface="方正姚体" panose="02010601030101010101" pitchFamily="2" charset="-122"/>
              </a:rPr>
              <a:t>如果内存分配不成功</a:t>
            </a:r>
            <a:endParaRPr lang="zh-CN" altLang="en-US" sz="1350" b="0" kern="0" dirty="0">
              <a:latin typeface="方正姚体" panose="02010601030101010101" pitchFamily="2" charset="-122"/>
            </a:endParaRPr>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9867" y="-19188"/>
            <a:ext cx="582186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228481"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740720" y="20082"/>
            <a:ext cx="4371058"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latin typeface="Rockwell" panose="02060603020205020403" pitchFamily="18" charset="0"/>
                <a:ea typeface="微软雅黑" panose="020B0503020204020204" pitchFamily="34" charset="-122"/>
              </a:rPr>
              <a:t>综例</a:t>
            </a:r>
            <a:r>
              <a:rPr lang="en-US" altLang="zh-CN" sz="2250" dirty="0">
                <a:latin typeface="Rockwell" panose="02060603020205020403" pitchFamily="18" charset="0"/>
                <a:ea typeface="微软雅黑" panose="020B0503020204020204" pitchFamily="34" charset="-122"/>
              </a:rPr>
              <a:t>1  </a:t>
            </a:r>
            <a:endParaRPr lang="zh-CN" altLang="en-US" sz="225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13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847526" y="518562"/>
            <a:ext cx="6035913" cy="464328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350" b="0" kern="0" dirty="0">
                <a:latin typeface="方正姚体" panose="02010601030101010101" pitchFamily="2" charset="-122"/>
              </a:rPr>
              <a: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a:t>
            </a:r>
            <a:r>
              <a:rPr lang="en-US" altLang="zh-CN" sz="1350" b="0" kern="0" dirty="0" err="1">
                <a:latin typeface="方正姚体" panose="02010601030101010101" pitchFamily="2" charset="-122"/>
              </a:rPr>
              <a:t>cout</a:t>
            </a:r>
            <a:r>
              <a:rPr lang="en-US" altLang="zh-CN" sz="1350" b="0" kern="0" dirty="0">
                <a:latin typeface="方正姚体" panose="02010601030101010101" pitchFamily="2" charset="-122"/>
              </a:rPr>
              <a:t>&lt;&lt;"Can't Allocate stack."&lt;&lt;</a:t>
            </a:r>
            <a:r>
              <a:rPr lang="en-US" altLang="zh-CN" sz="1350" b="0" kern="0" dirty="0" err="1">
                <a:latin typeface="方正姚体" panose="02010601030101010101" pitchFamily="2" charset="-122"/>
              </a:rPr>
              <a:t>endl</a:t>
            </a:r>
            <a:r>
              <a:rPr lang="en-US" altLang="zh-CN" sz="1350" b="0" kern="0" dirty="0">
                <a:latin typeface="方正姚体" panose="02010601030101010101" pitchFamily="2" charset="-122"/>
              </a:rPr>
              <a: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exit(1);</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length=size;</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a:t>
            </a:r>
            <a:r>
              <a:rPr lang="en-US" altLang="zh-CN" sz="1350" b="0" kern="0" dirty="0" err="1">
                <a:latin typeface="方正姚体" panose="02010601030101010101" pitchFamily="2" charset="-122"/>
              </a:rPr>
              <a:t>tos</a:t>
            </a:r>
            <a:r>
              <a:rPr lang="en-US" altLang="zh-CN" sz="1350" b="0" kern="0" dirty="0">
                <a:latin typeface="方正姚体" panose="02010601030101010101" pitchFamily="2" charset="-122"/>
              </a:rPr>
              <a:t>=0;</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template&lt;class </a:t>
            </a:r>
            <a:r>
              <a:rPr lang="en-US" altLang="zh-CN" sz="1350" b="0" kern="0" dirty="0" err="1">
                <a:latin typeface="方正姚体" panose="02010601030101010101" pitchFamily="2" charset="-122"/>
              </a:rPr>
              <a:t>SType</a:t>
            </a:r>
            <a:r>
              <a:rPr lang="en-US" altLang="zh-CN" sz="1350" b="0" kern="0" dirty="0">
                <a:latin typeface="方正姚体" panose="02010601030101010101" pitchFamily="2" charset="-122"/>
              </a:rPr>
              <a:t>&gt;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void Stack&lt;</a:t>
            </a:r>
            <a:r>
              <a:rPr lang="en-US" altLang="zh-CN" sz="1350" b="0" kern="0" dirty="0" err="1">
                <a:latin typeface="方正姚体" panose="02010601030101010101" pitchFamily="2" charset="-122"/>
              </a:rPr>
              <a:t>SType</a:t>
            </a:r>
            <a:r>
              <a:rPr lang="en-US" altLang="zh-CN" sz="1350" b="0" kern="0" dirty="0">
                <a:latin typeface="方正姚体" panose="02010601030101010101" pitchFamily="2" charset="-122"/>
              </a:rPr>
              <a:t>&gt;::push(</a:t>
            </a:r>
            <a:r>
              <a:rPr lang="en-US" altLang="zh-CN" sz="1350" b="0" kern="0" dirty="0" err="1">
                <a:latin typeface="方正姚体" panose="02010601030101010101" pitchFamily="2" charset="-122"/>
              </a:rPr>
              <a:t>SType</a:t>
            </a:r>
            <a:r>
              <a:rPr lang="en-US" altLang="zh-CN" sz="1350" b="0" kern="0" dirty="0">
                <a:latin typeface="方正姚体" panose="02010601030101010101" pitchFamily="2" charset="-122"/>
              </a:rPr>
              <a:t> </a:t>
            </a:r>
            <a:r>
              <a:rPr lang="en-US" altLang="zh-CN" sz="1350" b="0" kern="0" dirty="0" err="1">
                <a:latin typeface="方正姚体" panose="02010601030101010101" pitchFamily="2" charset="-122"/>
              </a:rPr>
              <a:t>i</a:t>
            </a:r>
            <a:r>
              <a:rPr lang="en-US" altLang="zh-CN" sz="1350" b="0" kern="0" dirty="0">
                <a:latin typeface="方正姚体" panose="02010601030101010101" pitchFamily="2" charset="-122"/>
              </a:rPr>
              <a: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if(</a:t>
            </a:r>
            <a:r>
              <a:rPr lang="en-US" altLang="zh-CN" sz="1350" b="0" kern="0" dirty="0" err="1">
                <a:latin typeface="方正姚体" panose="02010601030101010101" pitchFamily="2" charset="-122"/>
              </a:rPr>
              <a:t>tos</a:t>
            </a:r>
            <a:r>
              <a:rPr lang="en-US" altLang="zh-CN" sz="1350" b="0" kern="0" dirty="0">
                <a:latin typeface="方正姚体" panose="02010601030101010101" pitchFamily="2" charset="-122"/>
              </a:rPr>
              <a:t>==length)             //</a:t>
            </a:r>
            <a:r>
              <a:rPr lang="zh-CN" altLang="en-US" sz="1350" b="0" kern="0" dirty="0">
                <a:latin typeface="方正姚体" panose="02010601030101010101" pitchFamily="2" charset="-122"/>
              </a:rPr>
              <a:t>如果栈满</a:t>
            </a:r>
            <a:endParaRPr lang="zh-CN" altLang="en-US" sz="1350" b="0" kern="0" dirty="0">
              <a:latin typeface="方正姚体" panose="02010601030101010101" pitchFamily="2" charset="-122"/>
            </a:endParaRPr>
          </a:p>
          <a:p>
            <a:pPr marL="0" indent="0">
              <a:lnSpc>
                <a:spcPct val="80000"/>
              </a:lnSpc>
              <a:buClr>
                <a:schemeClr val="tx1"/>
              </a:buClr>
              <a:buNone/>
              <a:defRPr/>
            </a:pPr>
            <a:r>
              <a:rPr lang="zh-CN" altLang="en-US" sz="1350" b="0" kern="0" dirty="0">
                <a:latin typeface="方正姚体" panose="02010601030101010101" pitchFamily="2" charset="-122"/>
              </a:rPr>
              <a:t>    </a:t>
            </a:r>
            <a:r>
              <a:rPr lang="en-US" altLang="zh-CN" sz="1350" b="0" kern="0" dirty="0">
                <a:latin typeface="方正姚体" panose="02010601030101010101" pitchFamily="2" charset="-122"/>
              </a:rPr>
              <a: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a:t>
            </a:r>
            <a:r>
              <a:rPr lang="en-US" altLang="zh-CN" sz="1350" b="0" kern="0" dirty="0" err="1">
                <a:latin typeface="方正姚体" panose="02010601030101010101" pitchFamily="2" charset="-122"/>
              </a:rPr>
              <a:t>cout</a:t>
            </a:r>
            <a:r>
              <a:rPr lang="en-US" altLang="zh-CN" sz="1350" b="0" kern="0" dirty="0">
                <a:latin typeface="方正姚体" panose="02010601030101010101" pitchFamily="2" charset="-122"/>
              </a:rPr>
              <a:t>&lt;&lt;"Stack is full"&lt;&lt;</a:t>
            </a:r>
            <a:r>
              <a:rPr lang="en-US" altLang="zh-CN" sz="1350" b="0" kern="0" dirty="0" err="1">
                <a:latin typeface="方正姚体" panose="02010601030101010101" pitchFamily="2" charset="-122"/>
              </a:rPr>
              <a:t>endl</a:t>
            </a:r>
            <a:r>
              <a:rPr lang="en-US" altLang="zh-CN" sz="1350" b="0" kern="0" dirty="0">
                <a:latin typeface="方正姚体" panose="02010601030101010101" pitchFamily="2" charset="-122"/>
              </a:rPr>
              <a: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s[</a:t>
            </a:r>
            <a:r>
              <a:rPr lang="en-US" altLang="zh-CN" sz="1350" b="0" kern="0" dirty="0" err="1">
                <a:latin typeface="方正姚体" panose="02010601030101010101" pitchFamily="2" charset="-122"/>
              </a:rPr>
              <a:t>tos</a:t>
            </a:r>
            <a:r>
              <a:rPr lang="en-US" altLang="zh-CN" sz="1350" b="0" kern="0" dirty="0">
                <a:latin typeface="方正姚体" panose="02010601030101010101" pitchFamily="2" charset="-122"/>
              </a:rPr>
              <a:t>]=</a:t>
            </a:r>
            <a:r>
              <a:rPr lang="en-US" altLang="zh-CN" sz="1350" b="0" kern="0" dirty="0" err="1">
                <a:latin typeface="方正姚体" panose="02010601030101010101" pitchFamily="2" charset="-122"/>
              </a:rPr>
              <a:t>i</a:t>
            </a:r>
            <a:r>
              <a:rPr lang="en-US" altLang="zh-CN" sz="1350" b="0" kern="0" dirty="0">
                <a:latin typeface="方正姚体" panose="02010601030101010101" pitchFamily="2" charset="-122"/>
              </a:rPr>
              <a: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a:t>
            </a:r>
            <a:r>
              <a:rPr lang="en-US" altLang="zh-CN" sz="1350" b="0" kern="0" dirty="0" err="1">
                <a:latin typeface="方正姚体" panose="02010601030101010101" pitchFamily="2" charset="-122"/>
              </a:rPr>
              <a:t>tos</a:t>
            </a:r>
            <a:r>
              <a:rPr lang="en-US" altLang="zh-CN" sz="1350" b="0" kern="0" dirty="0">
                <a:latin typeface="方正姚体" panose="02010601030101010101" pitchFamily="2" charset="-122"/>
              </a:rPr>
              <a: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template &lt;class </a:t>
            </a:r>
            <a:r>
              <a:rPr lang="en-US" altLang="zh-CN" sz="1350" b="0" kern="0" dirty="0" err="1">
                <a:latin typeface="方正姚体" panose="02010601030101010101" pitchFamily="2" charset="-122"/>
              </a:rPr>
              <a:t>Stype</a:t>
            </a:r>
            <a:r>
              <a:rPr lang="en-US" altLang="zh-CN" sz="1350" b="0" kern="0" dirty="0">
                <a:latin typeface="方正姚体" panose="02010601030101010101" pitchFamily="2" charset="-122"/>
              </a:rPr>
              <a:t>&gt;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err="1">
                <a:latin typeface="方正姚体" panose="02010601030101010101" pitchFamily="2" charset="-122"/>
              </a:rPr>
              <a:t>Stype</a:t>
            </a:r>
            <a:r>
              <a:rPr lang="en-US" altLang="zh-CN" sz="1350" b="0" kern="0" dirty="0">
                <a:latin typeface="方正姚体" panose="02010601030101010101" pitchFamily="2" charset="-122"/>
              </a:rPr>
              <a:t> Stack&lt;</a:t>
            </a:r>
            <a:r>
              <a:rPr lang="en-US" altLang="zh-CN" sz="1350" b="0" kern="0" dirty="0" err="1">
                <a:latin typeface="方正姚体" panose="02010601030101010101" pitchFamily="2" charset="-122"/>
              </a:rPr>
              <a:t>Stype</a:t>
            </a:r>
            <a:r>
              <a:rPr lang="en-US" altLang="zh-CN" sz="1350" b="0" kern="0" dirty="0">
                <a:latin typeface="方正姚体" panose="02010601030101010101" pitchFamily="2" charset="-122"/>
              </a:rPr>
              <a:t>&gt;::pop()</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if(</a:t>
            </a:r>
            <a:r>
              <a:rPr lang="en-US" altLang="zh-CN" sz="1350" b="0" kern="0" dirty="0" err="1">
                <a:latin typeface="方正姚体" panose="02010601030101010101" pitchFamily="2" charset="-122"/>
              </a:rPr>
              <a:t>tos</a:t>
            </a:r>
            <a:r>
              <a:rPr lang="en-US" altLang="zh-CN" sz="1350" b="0" kern="0" dirty="0">
                <a:latin typeface="方正姚体" panose="02010601030101010101" pitchFamily="2" charset="-122"/>
              </a:rPr>
              <a:t>==0)                     //</a:t>
            </a:r>
            <a:r>
              <a:rPr lang="zh-CN" altLang="en-US" sz="1350" b="0" kern="0" dirty="0">
                <a:latin typeface="方正姚体" panose="02010601030101010101" pitchFamily="2" charset="-122"/>
              </a:rPr>
              <a:t>如果栈空</a:t>
            </a:r>
            <a:endParaRPr lang="zh-CN" altLang="en-US" sz="1350" b="0" kern="0" dirty="0">
              <a:latin typeface="方正姚体" panose="02010601030101010101" pitchFamily="2" charset="-122"/>
            </a:endParaRPr>
          </a:p>
          <a:p>
            <a:pPr marL="0" indent="0">
              <a:lnSpc>
                <a:spcPct val="80000"/>
              </a:lnSpc>
              <a:buClr>
                <a:schemeClr val="tx1"/>
              </a:buClr>
              <a:buNone/>
              <a:defRPr/>
            </a:pPr>
            <a:r>
              <a:rPr lang="zh-CN" altLang="en-US" sz="1350" b="0" kern="0" dirty="0">
                <a:latin typeface="方正姚体" panose="02010601030101010101" pitchFamily="2" charset="-122"/>
              </a:rPr>
              <a:t>    </a:t>
            </a:r>
            <a:r>
              <a:rPr lang="en-US" altLang="zh-CN" sz="1350" b="0" kern="0" dirty="0">
                <a:latin typeface="方正姚体" panose="02010601030101010101" pitchFamily="2" charset="-122"/>
              </a:rPr>
              <a:t>{</a:t>
            </a:r>
            <a:endParaRPr lang="en-US" altLang="zh-CN" sz="1350" b="0" kern="0" dirty="0">
              <a:latin typeface="方正姚体" panose="02010601030101010101" pitchFamily="2" charset="-122"/>
            </a:endParaRPr>
          </a:p>
        </p:txBody>
      </p:sp>
      <p:pic>
        <p:nvPicPr>
          <p:cNvPr id="3"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9867" y="-19188"/>
            <a:ext cx="582186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228481" y="53402"/>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1" name="TextBox 64"/>
          <p:cNvSpPr txBox="1">
            <a:spLocks noChangeArrowheads="1"/>
          </p:cNvSpPr>
          <p:nvPr/>
        </p:nvSpPr>
        <p:spPr bwMode="auto">
          <a:xfrm>
            <a:off x="740720" y="20082"/>
            <a:ext cx="4371058"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latin typeface="Rockwell" panose="02060603020205020403" pitchFamily="18" charset="0"/>
                <a:ea typeface="微软雅黑" panose="020B0503020204020204" pitchFamily="34" charset="-122"/>
              </a:rPr>
              <a:t>综例</a:t>
            </a:r>
            <a:r>
              <a:rPr lang="en-US" altLang="zh-CN" sz="2250" dirty="0">
                <a:latin typeface="Rockwell" panose="02060603020205020403" pitchFamily="18" charset="0"/>
                <a:ea typeface="微软雅黑" panose="020B0503020204020204" pitchFamily="34" charset="-122"/>
              </a:rPr>
              <a:t>1  </a:t>
            </a:r>
            <a:endParaRPr lang="zh-CN" altLang="en-US" sz="225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13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793549" y="844458"/>
            <a:ext cx="3706451" cy="385293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500" b="0" kern="0" dirty="0">
                <a:latin typeface="方正姚体" panose="02010601030101010101" pitchFamily="2" charset="-122"/>
              </a:rPr>
              <a:t> </a:t>
            </a:r>
            <a:r>
              <a:rPr lang="en-US" altLang="zh-CN" sz="1500" b="0" kern="0" dirty="0" err="1">
                <a:latin typeface="方正姚体" panose="02010601030101010101" pitchFamily="2" charset="-122"/>
              </a:rPr>
              <a:t>cout</a:t>
            </a:r>
            <a:r>
              <a:rPr lang="en-US" altLang="zh-CN" sz="1500" b="0" kern="0" dirty="0">
                <a:latin typeface="方正姚体" panose="02010601030101010101" pitchFamily="2" charset="-122"/>
              </a:rPr>
              <a:t>&lt;&lt;"Stack overflow."&lt;&lt;</a:t>
            </a:r>
            <a:r>
              <a:rPr lang="en-US" altLang="zh-CN" sz="1500" b="0" kern="0" dirty="0" err="1">
                <a:latin typeface="方正姚体" panose="02010601030101010101" pitchFamily="2" charset="-122"/>
              </a:rPr>
              <a:t>endl</a:t>
            </a:r>
            <a:r>
              <a:rPr lang="en-US" altLang="zh-CN" sz="1500" b="0" kern="0" dirty="0">
                <a:latin typeface="方正姚体" panose="02010601030101010101" pitchFamily="2" charset="-122"/>
              </a:rPr>
              <a:t>;</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         return 0;</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    }</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    </a:t>
            </a:r>
            <a:r>
              <a:rPr lang="en-US" altLang="zh-CN" sz="1500" b="0" kern="0" dirty="0" err="1">
                <a:latin typeface="方正姚体" panose="02010601030101010101" pitchFamily="2" charset="-122"/>
              </a:rPr>
              <a:t>tos</a:t>
            </a:r>
            <a:r>
              <a:rPr lang="en-US" altLang="zh-CN" sz="1500" b="0" kern="0" dirty="0">
                <a:latin typeface="方正姚体" panose="02010601030101010101" pitchFamily="2" charset="-122"/>
              </a:rPr>
              <a:t>--;</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    return s[</a:t>
            </a:r>
            <a:r>
              <a:rPr lang="en-US" altLang="zh-CN" sz="1500" b="0" kern="0" dirty="0" err="1">
                <a:latin typeface="方正姚体" panose="02010601030101010101" pitchFamily="2" charset="-122"/>
              </a:rPr>
              <a:t>tos</a:t>
            </a:r>
            <a:r>
              <a:rPr lang="en-US" altLang="zh-CN" sz="1500" b="0" kern="0" dirty="0">
                <a:latin typeface="方正姚体" panose="02010601030101010101" pitchFamily="2" charset="-122"/>
              </a:rPr>
              <a:t>];</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void main()</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    Stack&lt;</a:t>
            </a:r>
            <a:r>
              <a:rPr lang="en-US" altLang="zh-CN" sz="1500" b="0" kern="0" dirty="0" err="1">
                <a:latin typeface="方正姚体" panose="02010601030101010101" pitchFamily="2" charset="-122"/>
              </a:rPr>
              <a:t>int</a:t>
            </a:r>
            <a:r>
              <a:rPr lang="en-US" altLang="zh-CN" sz="1500" b="0" kern="0" dirty="0">
                <a:latin typeface="方正姚体" panose="02010601030101010101" pitchFamily="2" charset="-122"/>
              </a:rPr>
              <a:t>&gt;a(10);</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    Stack&lt;double&gt;b(10);</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    Stack&lt;char&gt;c(10);</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    </a:t>
            </a:r>
            <a:r>
              <a:rPr lang="en-US" altLang="zh-CN" sz="1500" b="0" kern="0" dirty="0" err="1">
                <a:latin typeface="方正姚体" panose="02010601030101010101" pitchFamily="2" charset="-122"/>
              </a:rPr>
              <a:t>a.push</a:t>
            </a:r>
            <a:r>
              <a:rPr lang="en-US" altLang="zh-CN" sz="1500" b="0" kern="0" dirty="0">
                <a:latin typeface="方正姚体" panose="02010601030101010101" pitchFamily="2" charset="-122"/>
              </a:rPr>
              <a:t>(45);</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    </a:t>
            </a:r>
            <a:r>
              <a:rPr lang="en-US" altLang="zh-CN" sz="1500" b="0" kern="0" dirty="0" err="1">
                <a:latin typeface="方正姚体" panose="02010601030101010101" pitchFamily="2" charset="-122"/>
              </a:rPr>
              <a:t>b.push</a:t>
            </a:r>
            <a:r>
              <a:rPr lang="en-US" altLang="zh-CN" sz="1500" b="0" kern="0" dirty="0">
                <a:latin typeface="方正姚体" panose="02010601030101010101" pitchFamily="2" charset="-122"/>
              </a:rPr>
              <a:t>(100-0.7);</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    </a:t>
            </a:r>
            <a:r>
              <a:rPr lang="en-US" altLang="zh-CN" sz="1500" b="0" kern="0" dirty="0" err="1">
                <a:latin typeface="方正姚体" panose="02010601030101010101" pitchFamily="2" charset="-122"/>
              </a:rPr>
              <a:t>a.push</a:t>
            </a:r>
            <a:r>
              <a:rPr lang="en-US" altLang="zh-CN" sz="1500" b="0" kern="0" dirty="0">
                <a:latin typeface="方正姚体" panose="02010601030101010101" pitchFamily="2" charset="-122"/>
              </a:rPr>
              <a:t>(10);</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    </a:t>
            </a:r>
            <a:r>
              <a:rPr lang="en-US" altLang="zh-CN" sz="1500" b="0" kern="0" dirty="0" err="1">
                <a:latin typeface="方正姚体" panose="02010601030101010101" pitchFamily="2" charset="-122"/>
              </a:rPr>
              <a:t>a.push</a:t>
            </a:r>
            <a:r>
              <a:rPr lang="en-US" altLang="zh-CN" sz="1500" b="0" kern="0" dirty="0">
                <a:latin typeface="方正姚体" panose="02010601030101010101" pitchFamily="2" charset="-122"/>
              </a:rPr>
              <a:t>(8+6);</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    </a:t>
            </a:r>
            <a:r>
              <a:rPr lang="en-US" altLang="zh-CN" sz="1500" b="0" kern="0" dirty="0" err="1">
                <a:latin typeface="方正姚体" panose="02010601030101010101" pitchFamily="2" charset="-122"/>
              </a:rPr>
              <a:t>b.push</a:t>
            </a:r>
            <a:r>
              <a:rPr lang="en-US" altLang="zh-CN" sz="1500" b="0" kern="0" dirty="0">
                <a:latin typeface="方正姚体" panose="02010601030101010101" pitchFamily="2" charset="-122"/>
              </a:rPr>
              <a:t>(2*1.5);</a:t>
            </a:r>
            <a:endParaRPr lang="en-US" altLang="zh-CN" sz="1500" b="0" kern="0" dirty="0">
              <a:latin typeface="方正姚体" panose="02010601030101010101" pitchFamily="2" charset="-122"/>
            </a:endParaRPr>
          </a:p>
        </p:txBody>
      </p:sp>
      <p:pic>
        <p:nvPicPr>
          <p:cNvPr id="3"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9867" y="-19188"/>
            <a:ext cx="582186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228481" y="53402"/>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1" name="TextBox 64"/>
          <p:cNvSpPr txBox="1">
            <a:spLocks noChangeArrowheads="1"/>
          </p:cNvSpPr>
          <p:nvPr/>
        </p:nvSpPr>
        <p:spPr bwMode="auto">
          <a:xfrm>
            <a:off x="740720" y="20082"/>
            <a:ext cx="4371058"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latin typeface="Rockwell" panose="02060603020205020403" pitchFamily="18" charset="0"/>
                <a:ea typeface="微软雅黑" panose="020B0503020204020204" pitchFamily="34" charset="-122"/>
              </a:rPr>
              <a:t>综例</a:t>
            </a:r>
            <a:r>
              <a:rPr lang="en-US" altLang="zh-CN" sz="2250" dirty="0">
                <a:latin typeface="Rockwell" panose="02060603020205020403" pitchFamily="18" charset="0"/>
                <a:ea typeface="微软雅黑" panose="020B0503020204020204" pitchFamily="34" charset="-122"/>
              </a:rPr>
              <a:t>1  </a:t>
            </a:r>
            <a:endParaRPr lang="zh-CN" altLang="en-US" sz="2250" dirty="0">
              <a:latin typeface="Rockwell" panose="02060603020205020403" pitchFamily="18" charset="0"/>
              <a:ea typeface="微软雅黑" panose="020B0503020204020204" pitchFamily="34" charset="-122"/>
            </a:endParaRPr>
          </a:p>
        </p:txBody>
      </p:sp>
      <p:sp>
        <p:nvSpPr>
          <p:cNvPr id="12" name="Rectangle 2"/>
          <p:cNvSpPr txBox="1">
            <a:spLocks noChangeArrowheads="1"/>
          </p:cNvSpPr>
          <p:nvPr/>
        </p:nvSpPr>
        <p:spPr bwMode="auto">
          <a:xfrm>
            <a:off x="5580000" y="1203750"/>
            <a:ext cx="2549075" cy="260671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500" b="0" kern="0" dirty="0">
                <a:latin typeface="方正姚体" panose="02010601030101010101" pitchFamily="2" charset="-122"/>
              </a:rPr>
              <a:t>    </a:t>
            </a:r>
            <a:r>
              <a:rPr lang="en-US" altLang="zh-CN" sz="1500" b="0" kern="0" dirty="0" err="1">
                <a:latin typeface="方正姚体" panose="02010601030101010101" pitchFamily="2" charset="-122"/>
              </a:rPr>
              <a:t>cout</a:t>
            </a:r>
            <a:r>
              <a:rPr lang="en-US" altLang="zh-CN" sz="1500" b="0" kern="0" dirty="0">
                <a:latin typeface="方正姚体" panose="02010601030101010101" pitchFamily="2" charset="-122"/>
              </a:rPr>
              <a:t>&lt;&lt;</a:t>
            </a:r>
            <a:r>
              <a:rPr lang="en-US" altLang="zh-CN" sz="1500" b="0" kern="0" dirty="0" err="1">
                <a:latin typeface="方正姚体" panose="02010601030101010101" pitchFamily="2" charset="-122"/>
              </a:rPr>
              <a:t>a.pop</a:t>
            </a:r>
            <a:r>
              <a:rPr lang="en-US" altLang="zh-CN" sz="1500" b="0" kern="0" dirty="0">
                <a:latin typeface="方正姚体" panose="02010601030101010101" pitchFamily="2" charset="-122"/>
              </a:rPr>
              <a:t>()&lt;&lt;",";</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    </a:t>
            </a:r>
            <a:r>
              <a:rPr lang="en-US" altLang="zh-CN" sz="1500" b="0" kern="0" dirty="0" err="1">
                <a:latin typeface="方正姚体" panose="02010601030101010101" pitchFamily="2" charset="-122"/>
              </a:rPr>
              <a:t>cout</a:t>
            </a:r>
            <a:r>
              <a:rPr lang="en-US" altLang="zh-CN" sz="1500" b="0" kern="0" dirty="0">
                <a:latin typeface="方正姚体" panose="02010601030101010101" pitchFamily="2" charset="-122"/>
              </a:rPr>
              <a:t>&lt;&lt;</a:t>
            </a:r>
            <a:r>
              <a:rPr lang="en-US" altLang="zh-CN" sz="1500" b="0" kern="0" dirty="0" err="1">
                <a:latin typeface="方正姚体" panose="02010601030101010101" pitchFamily="2" charset="-122"/>
              </a:rPr>
              <a:t>a.pop</a:t>
            </a:r>
            <a:r>
              <a:rPr lang="en-US" altLang="zh-CN" sz="1500" b="0" kern="0" dirty="0">
                <a:latin typeface="方正姚体" panose="02010601030101010101" pitchFamily="2" charset="-122"/>
              </a:rPr>
              <a:t>()&lt;&lt;",";</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    </a:t>
            </a:r>
            <a:r>
              <a:rPr lang="en-US" altLang="zh-CN" sz="1500" b="0" kern="0" dirty="0" err="1">
                <a:latin typeface="方正姚体" panose="02010601030101010101" pitchFamily="2" charset="-122"/>
              </a:rPr>
              <a:t>cout</a:t>
            </a:r>
            <a:r>
              <a:rPr lang="en-US" altLang="zh-CN" sz="1500" b="0" kern="0" dirty="0">
                <a:latin typeface="方正姚体" panose="02010601030101010101" pitchFamily="2" charset="-122"/>
              </a:rPr>
              <a:t>&lt;&lt;</a:t>
            </a:r>
            <a:r>
              <a:rPr lang="en-US" altLang="zh-CN" sz="1500" b="0" kern="0" dirty="0" err="1">
                <a:latin typeface="方正姚体" panose="02010601030101010101" pitchFamily="2" charset="-122"/>
              </a:rPr>
              <a:t>a.pop</a:t>
            </a:r>
            <a:r>
              <a:rPr lang="en-US" altLang="zh-CN" sz="1500" b="0" kern="0" dirty="0">
                <a:latin typeface="方正姚体" panose="02010601030101010101" pitchFamily="2" charset="-122"/>
              </a:rPr>
              <a:t>()&lt;&lt;";";</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    </a:t>
            </a:r>
            <a:r>
              <a:rPr lang="en-US" altLang="zh-CN" sz="1500" b="0" kern="0" dirty="0" err="1">
                <a:latin typeface="方正姚体" panose="02010601030101010101" pitchFamily="2" charset="-122"/>
              </a:rPr>
              <a:t>cout</a:t>
            </a:r>
            <a:r>
              <a:rPr lang="en-US" altLang="zh-CN" sz="1500" b="0" kern="0" dirty="0">
                <a:latin typeface="方正姚体" panose="02010601030101010101" pitchFamily="2" charset="-122"/>
              </a:rPr>
              <a:t>&lt;&lt;</a:t>
            </a:r>
            <a:r>
              <a:rPr lang="en-US" altLang="zh-CN" sz="1500" b="0" kern="0" dirty="0" err="1">
                <a:latin typeface="方正姚体" panose="02010601030101010101" pitchFamily="2" charset="-122"/>
              </a:rPr>
              <a:t>b.pop</a:t>
            </a:r>
            <a:r>
              <a:rPr lang="en-US" altLang="zh-CN" sz="1500" b="0" kern="0" dirty="0">
                <a:latin typeface="方正姚体" panose="02010601030101010101" pitchFamily="2" charset="-122"/>
              </a:rPr>
              <a:t>()&lt;&lt;",";</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    </a:t>
            </a:r>
            <a:r>
              <a:rPr lang="en-US" altLang="zh-CN" sz="1500" b="0" kern="0" dirty="0" err="1">
                <a:latin typeface="方正姚体" panose="02010601030101010101" pitchFamily="2" charset="-122"/>
              </a:rPr>
              <a:t>cout</a:t>
            </a:r>
            <a:r>
              <a:rPr lang="en-US" altLang="zh-CN" sz="1500" b="0" kern="0" dirty="0">
                <a:latin typeface="方正姚体" panose="02010601030101010101" pitchFamily="2" charset="-122"/>
              </a:rPr>
              <a:t>&lt;&lt;</a:t>
            </a:r>
            <a:r>
              <a:rPr lang="en-US" altLang="zh-CN" sz="1500" b="0" kern="0" dirty="0" err="1">
                <a:latin typeface="方正姚体" panose="02010601030101010101" pitchFamily="2" charset="-122"/>
              </a:rPr>
              <a:t>b.pop</a:t>
            </a:r>
            <a:r>
              <a:rPr lang="en-US" altLang="zh-CN" sz="1500" b="0" kern="0" dirty="0">
                <a:latin typeface="方正姚体" panose="02010601030101010101" pitchFamily="2" charset="-122"/>
              </a:rPr>
              <a:t>()&lt;&lt;</a:t>
            </a:r>
            <a:r>
              <a:rPr lang="en-US" altLang="zh-CN" sz="1500" b="0" kern="0" dirty="0" err="1">
                <a:latin typeface="方正姚体" panose="02010601030101010101" pitchFamily="2" charset="-122"/>
              </a:rPr>
              <a:t>endl</a:t>
            </a:r>
            <a:r>
              <a:rPr lang="en-US" altLang="zh-CN" sz="1500" b="0" kern="0" dirty="0">
                <a:latin typeface="方正姚体" panose="02010601030101010101" pitchFamily="2" charset="-122"/>
              </a:rPr>
              <a:t>;</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    for(</a:t>
            </a:r>
            <a:r>
              <a:rPr lang="en-US" altLang="zh-CN" sz="1500" b="0" kern="0" dirty="0" err="1">
                <a:latin typeface="方正姚体" panose="02010601030101010101" pitchFamily="2" charset="-122"/>
              </a:rPr>
              <a:t>int</a:t>
            </a:r>
            <a:r>
              <a:rPr lang="en-US" altLang="zh-CN" sz="1500" b="0" kern="0" dirty="0">
                <a:latin typeface="方正姚体" panose="02010601030101010101" pitchFamily="2" charset="-122"/>
              </a:rPr>
              <a:t> </a:t>
            </a:r>
            <a:r>
              <a:rPr lang="en-US" altLang="zh-CN" sz="1500" b="0" kern="0" dirty="0" err="1">
                <a:latin typeface="方正姚体" panose="02010601030101010101" pitchFamily="2" charset="-122"/>
              </a:rPr>
              <a:t>i</a:t>
            </a:r>
            <a:r>
              <a:rPr lang="en-US" altLang="zh-CN" sz="1500" b="0" kern="0" dirty="0">
                <a:latin typeface="方正姚体" panose="02010601030101010101" pitchFamily="2" charset="-122"/>
              </a:rPr>
              <a:t>=0;i&lt;10;i++)</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          </a:t>
            </a:r>
            <a:r>
              <a:rPr lang="en-US" altLang="zh-CN" sz="1500" b="0" kern="0" dirty="0" err="1">
                <a:latin typeface="方正姚体" panose="02010601030101010101" pitchFamily="2" charset="-122"/>
              </a:rPr>
              <a:t>c.push</a:t>
            </a:r>
            <a:r>
              <a:rPr lang="en-US" altLang="zh-CN" sz="1500" b="0" kern="0" dirty="0">
                <a:latin typeface="方正姚体" panose="02010601030101010101" pitchFamily="2" charset="-122"/>
              </a:rPr>
              <a:t>((char)'j'-</a:t>
            </a:r>
            <a:r>
              <a:rPr lang="en-US" altLang="zh-CN" sz="1500" b="0" kern="0" dirty="0" err="1">
                <a:latin typeface="方正姚体" panose="02010601030101010101" pitchFamily="2" charset="-122"/>
              </a:rPr>
              <a:t>i</a:t>
            </a:r>
            <a:r>
              <a:rPr lang="en-US" altLang="zh-CN" sz="1500" b="0" kern="0" dirty="0">
                <a:latin typeface="方正姚体" panose="02010601030101010101" pitchFamily="2" charset="-122"/>
              </a:rPr>
              <a:t>);</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    for(</a:t>
            </a:r>
            <a:r>
              <a:rPr lang="en-US" altLang="zh-CN" sz="1500" b="0" kern="0" dirty="0" err="1">
                <a:latin typeface="方正姚体" panose="02010601030101010101" pitchFamily="2" charset="-122"/>
              </a:rPr>
              <a:t>i</a:t>
            </a:r>
            <a:r>
              <a:rPr lang="en-US" altLang="zh-CN" sz="1500" b="0" kern="0" dirty="0">
                <a:latin typeface="方正姚体" panose="02010601030101010101" pitchFamily="2" charset="-122"/>
              </a:rPr>
              <a:t>=0;i&lt;10;i++)</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           </a:t>
            </a:r>
            <a:r>
              <a:rPr lang="en-US" altLang="zh-CN" sz="1500" b="0" kern="0" dirty="0" err="1">
                <a:latin typeface="方正姚体" panose="02010601030101010101" pitchFamily="2" charset="-122"/>
              </a:rPr>
              <a:t>cout</a:t>
            </a:r>
            <a:r>
              <a:rPr lang="en-US" altLang="zh-CN" sz="1500" b="0" kern="0" dirty="0">
                <a:latin typeface="方正姚体" panose="02010601030101010101" pitchFamily="2" charset="-122"/>
              </a:rPr>
              <a:t>&lt;&lt;</a:t>
            </a:r>
            <a:r>
              <a:rPr lang="en-US" altLang="zh-CN" sz="1500" b="0" kern="0" dirty="0" err="1">
                <a:latin typeface="方正姚体" panose="02010601030101010101" pitchFamily="2" charset="-122"/>
              </a:rPr>
              <a:t>c.pop</a:t>
            </a:r>
            <a:r>
              <a:rPr lang="en-US" altLang="zh-CN" sz="1500" b="0" kern="0" dirty="0">
                <a:latin typeface="方正姚体" panose="02010601030101010101" pitchFamily="2" charset="-122"/>
              </a:rPr>
              <a:t>();</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    </a:t>
            </a:r>
            <a:r>
              <a:rPr lang="en-US" altLang="zh-CN" sz="1500" b="0" kern="0" dirty="0" err="1">
                <a:latin typeface="方正姚体" panose="02010601030101010101" pitchFamily="2" charset="-122"/>
              </a:rPr>
              <a:t>cout</a:t>
            </a:r>
            <a:r>
              <a:rPr lang="en-US" altLang="zh-CN" sz="1500" b="0" kern="0" dirty="0">
                <a:latin typeface="方正姚体" panose="02010601030101010101" pitchFamily="2" charset="-122"/>
              </a:rPr>
              <a:t>&lt;&lt;</a:t>
            </a:r>
            <a:r>
              <a:rPr lang="en-US" altLang="zh-CN" sz="1500" b="0" kern="0" dirty="0" err="1">
                <a:latin typeface="方正姚体" panose="02010601030101010101" pitchFamily="2" charset="-122"/>
              </a:rPr>
              <a:t>endl</a:t>
            </a:r>
            <a:r>
              <a:rPr lang="en-US" altLang="zh-CN" sz="1500" b="0" kern="0" dirty="0">
                <a:latin typeface="方正姚体" panose="02010601030101010101" pitchFamily="2" charset="-122"/>
              </a:rPr>
              <a:t>;</a:t>
            </a:r>
            <a:endParaRPr lang="en-US" altLang="zh-CN" sz="1500" b="0" kern="0" dirty="0">
              <a:latin typeface="方正姚体" panose="02010601030101010101" pitchFamily="2" charset="-122"/>
            </a:endParaRPr>
          </a:p>
          <a:p>
            <a:pPr marL="0" indent="0">
              <a:lnSpc>
                <a:spcPct val="80000"/>
              </a:lnSpc>
              <a:buClr>
                <a:schemeClr val="tx1"/>
              </a:buClr>
              <a:buNone/>
              <a:defRPr/>
            </a:pPr>
            <a:r>
              <a:rPr lang="en-US" altLang="zh-CN" sz="1500" b="0" kern="0" dirty="0">
                <a:latin typeface="方正姚体" panose="02010601030101010101" pitchFamily="2" charset="-122"/>
              </a:rPr>
              <a:t>}</a:t>
            </a:r>
            <a:endParaRPr lang="en-US" altLang="zh-CN" sz="1500" b="0" kern="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13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88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49238" y="661409"/>
            <a:ext cx="5183672" cy="2537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88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56800" y="1378879"/>
            <a:ext cx="5183672" cy="237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88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29944" y="1934470"/>
            <a:ext cx="5128919" cy="2537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88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1430" y="2544140"/>
            <a:ext cx="5183672" cy="242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矩形 1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867" y="-19188"/>
            <a:ext cx="5821862"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p:nvPr/>
        </p:nvGrpSpPr>
        <p:grpSpPr bwMode="auto">
          <a:xfrm>
            <a:off x="228481" y="53402"/>
            <a:ext cx="349862" cy="351052"/>
            <a:chOff x="1192404" y="608225"/>
            <a:chExt cx="1755828" cy="1759616"/>
          </a:xfrm>
        </p:grpSpPr>
        <p:grpSp>
          <p:nvGrpSpPr>
            <p:cNvPr id="9" name="组合 79"/>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2" name="任意多边形 83"/>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5" name="TextBox 64"/>
          <p:cNvSpPr txBox="1">
            <a:spLocks noChangeArrowheads="1"/>
          </p:cNvSpPr>
          <p:nvPr/>
        </p:nvSpPr>
        <p:spPr bwMode="auto">
          <a:xfrm>
            <a:off x="740720" y="20082"/>
            <a:ext cx="4371058"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latin typeface="Rockwell" panose="02060603020205020403" pitchFamily="18" charset="0"/>
                <a:ea typeface="微软雅黑" panose="020B0503020204020204" pitchFamily="34" charset="-122"/>
              </a:rPr>
              <a:t>综例</a:t>
            </a:r>
            <a:r>
              <a:rPr lang="en-US" altLang="zh-CN" sz="2250" dirty="0">
                <a:latin typeface="Rockwell" panose="02060603020205020403" pitchFamily="18" charset="0"/>
                <a:ea typeface="微软雅黑" panose="020B0503020204020204" pitchFamily="34" charset="-122"/>
              </a:rPr>
              <a:t>1  </a:t>
            </a:r>
            <a:endParaRPr lang="zh-CN" altLang="en-US" sz="225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1+#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45" presetClass="entr" presetSubtype="0" fill="hold" grpId="0" nodeType="afterEffect">
                                  <p:stCondLst>
                                    <p:cond delay="0"/>
                                  </p:stCondLst>
                                  <p:iterate type="lt">
                                    <p:tmPct val="10000"/>
                                  </p:iterate>
                                  <p:childTnLst>
                                    <p:set>
                                      <p:cBhvr>
                                        <p:cTn id="29" dur="1" fill="hold">
                                          <p:stCondLst>
                                            <p:cond delay="0"/>
                                          </p:stCondLst>
                                        </p:cTn>
                                        <p:tgtEl>
                                          <p:spTgt spid="15"/>
                                        </p:tgtEl>
                                        <p:attrNameLst>
                                          <p:attrName>style.visibility</p:attrName>
                                        </p:attrNameLst>
                                      </p:cBhvr>
                                      <p:to>
                                        <p:strVal val="visible"/>
                                      </p:to>
                                    </p:set>
                                    <p:animEffect transition="in" filter="fade">
                                      <p:cBhvr>
                                        <p:cTn id="30" dur="1000"/>
                                        <p:tgtEl>
                                          <p:spTgt spid="15"/>
                                        </p:tgtEl>
                                      </p:cBhvr>
                                    </p:animEffect>
                                    <p:anim calcmode="lin" valueType="num">
                                      <p:cBhvr>
                                        <p:cTn id="31" dur="1000" fill="hold"/>
                                        <p:tgtEl>
                                          <p:spTgt spid="15"/>
                                        </p:tgtEl>
                                        <p:attrNameLst>
                                          <p:attrName>ppt_w</p:attrName>
                                        </p:attrNameLst>
                                      </p:cBhvr>
                                      <p:tavLst>
                                        <p:tav tm="0" fmla="#ppt_w*sin(2.5*pi*$)">
                                          <p:val>
                                            <p:fltVal val="0"/>
                                          </p:val>
                                        </p:tav>
                                        <p:tav tm="100000">
                                          <p:val>
                                            <p:fltVal val="1"/>
                                          </p:val>
                                        </p:tav>
                                      </p:tavLst>
                                    </p:anim>
                                    <p:anim calcmode="lin" valueType="num">
                                      <p:cBhvr>
                                        <p:cTn id="32" dur="1000" fill="hold"/>
                                        <p:tgtEl>
                                          <p:spTgt spid="15"/>
                                        </p:tgtEl>
                                        <p:attrNameLst>
                                          <p:attrName>ppt_h</p:attrName>
                                        </p:attrNameLst>
                                      </p:cBhvr>
                                      <p:tavLst>
                                        <p:tav tm="0">
                                          <p:val>
                                            <p:strVal val="#ppt_h"/>
                                          </p:val>
                                        </p:tav>
                                        <p:tav tm="100000">
                                          <p:val>
                                            <p:strVal val="#ppt_h"/>
                                          </p:val>
                                        </p:tav>
                                      </p:tavLst>
                                    </p:anim>
                                  </p:childTnLst>
                                </p:cTn>
                              </p:par>
                            </p:childTnLst>
                          </p:cTn>
                        </p:par>
                        <p:par>
                          <p:cTn id="33" fill="hold">
                            <p:stCondLst>
                              <p:cond delay="1899"/>
                            </p:stCondLst>
                            <p:childTnLst>
                              <p:par>
                                <p:cTn id="34" presetID="26" presetClass="emph" presetSubtype="0" fill="hold" grpId="1" nodeType="afterEffect">
                                  <p:stCondLst>
                                    <p:cond delay="0"/>
                                  </p:stCondLst>
                                  <p:iterate type="lt">
                                    <p:tmPct val="0"/>
                                  </p:iterate>
                                  <p:childTnLst>
                                    <p:animEffect transition="out" filter="fade">
                                      <p:cBhvr>
                                        <p:cTn id="35" dur="500" tmFilter="0, 0; .2, .5; .8, .5; 1, 0"/>
                                        <p:tgtEl>
                                          <p:spTgt spid="15"/>
                                        </p:tgtEl>
                                      </p:cBhvr>
                                    </p:animEffect>
                                    <p:animScale>
                                      <p:cBhvr>
                                        <p:cTn id="36"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403412" y="790480"/>
            <a:ext cx="8474527" cy="302450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buFontTx/>
              <a:buNone/>
              <a:defRPr/>
            </a:pPr>
            <a:r>
              <a:rPr lang="zh-CN" altLang="en-US" sz="2100" b="0" kern="0" dirty="0">
                <a:latin typeface="方正姚体" panose="02010601030101010101" pitchFamily="2" charset="-122"/>
              </a:rPr>
              <a:t>要求：</a:t>
            </a:r>
            <a:endParaRPr lang="zh-CN" altLang="en-US" sz="2100" b="0" kern="0" dirty="0">
              <a:latin typeface="方正姚体" panose="02010601030101010101" pitchFamily="2" charset="-122"/>
            </a:endParaRPr>
          </a:p>
          <a:p>
            <a:pPr>
              <a:buFontTx/>
              <a:buNone/>
              <a:defRPr/>
            </a:pPr>
            <a:r>
              <a:rPr lang="zh-CN" altLang="en-US" sz="2100" b="0" kern="0" dirty="0">
                <a:latin typeface="方正姚体" panose="02010601030101010101" pitchFamily="2" charset="-122"/>
              </a:rPr>
              <a:t>设计一个单向链表的类模板，输出</a:t>
            </a:r>
            <a:r>
              <a:rPr lang="en-US" altLang="zh-CN" sz="2100" b="0" kern="0" dirty="0">
                <a:latin typeface="方正姚体" panose="02010601030101010101" pitchFamily="2" charset="-122"/>
              </a:rPr>
              <a:t>26</a:t>
            </a:r>
            <a:r>
              <a:rPr lang="zh-CN" altLang="en-US" sz="2100" b="0" kern="0" dirty="0">
                <a:latin typeface="方正姚体" panose="02010601030101010101" pitchFamily="2" charset="-122"/>
              </a:rPr>
              <a:t>个英文字母。 </a:t>
            </a:r>
            <a:endParaRPr lang="zh-CN" altLang="en-US" sz="2100" b="0" kern="0" dirty="0">
              <a:latin typeface="方正姚体" panose="02010601030101010101" pitchFamily="2" charset="-122"/>
            </a:endParaRPr>
          </a:p>
          <a:p>
            <a:pPr>
              <a:buFontTx/>
              <a:buNone/>
              <a:defRPr/>
            </a:pPr>
            <a:r>
              <a:rPr lang="zh-CN" altLang="en-US" sz="2100" b="0" kern="0" dirty="0">
                <a:latin typeface="方正姚体" panose="02010601030101010101" pitchFamily="2" charset="-122"/>
              </a:rPr>
              <a:t>分析</a:t>
            </a:r>
            <a:r>
              <a:rPr lang="en-US" altLang="zh-CN" sz="2100" b="0" kern="0" dirty="0">
                <a:latin typeface="方正姚体" panose="02010601030101010101" pitchFamily="2" charset="-122"/>
              </a:rPr>
              <a:t>: </a:t>
            </a:r>
            <a:br>
              <a:rPr lang="en-US" altLang="zh-CN" sz="2100" b="0" kern="0" dirty="0">
                <a:latin typeface="方正姚体" panose="02010601030101010101" pitchFamily="2" charset="-122"/>
              </a:rPr>
            </a:br>
            <a:r>
              <a:rPr lang="zh-CN" altLang="en-US" sz="2100" b="0" kern="0" dirty="0">
                <a:latin typeface="方正姚体" panose="02010601030101010101" pitchFamily="2" charset="-122"/>
              </a:rPr>
              <a:t>类模板不是一个具体的实际的类，使用时必须首先将其实例化为具体的模板类，然后再通过模板类定义对象。</a:t>
            </a:r>
            <a:endParaRPr lang="zh-CN" altLang="en-US" sz="2100" b="0" kern="0" dirty="0">
              <a:latin typeface="方正姚体" panose="02010601030101010101" pitchFamily="2" charset="-122"/>
            </a:endParaRPr>
          </a:p>
          <a:p>
            <a:pPr>
              <a:buFontTx/>
              <a:buNone/>
              <a:defRPr/>
            </a:pPr>
            <a:r>
              <a:rPr lang="zh-CN" altLang="en-US" sz="2100" b="0" kern="0" dirty="0">
                <a:latin typeface="方正姚体" panose="02010601030101010101" pitchFamily="2" charset="-122"/>
              </a:rPr>
              <a:t>一个完整的参考程序如下：</a:t>
            </a:r>
            <a:endParaRPr lang="zh-CN" altLang="en-US" sz="2100" b="0" kern="0" dirty="0">
              <a:latin typeface="方正姚体" panose="02010601030101010101" pitchFamily="2" charset="-122"/>
            </a:endParaRPr>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228481"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661621" y="51338"/>
            <a:ext cx="3993214"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latin typeface="Rockwell" panose="02060603020205020403" pitchFamily="18" charset="0"/>
                <a:ea typeface="微软雅黑" panose="020B0503020204020204" pitchFamily="34" charset="-122"/>
              </a:rPr>
              <a:t>综例</a:t>
            </a:r>
            <a:r>
              <a:rPr lang="en-US" altLang="zh-CN" sz="2250" dirty="0">
                <a:latin typeface="Rockwell" panose="02060603020205020403" pitchFamily="18" charset="0"/>
                <a:ea typeface="微软雅黑" panose="020B0503020204020204" pitchFamily="34" charset="-122"/>
              </a:rPr>
              <a:t>2</a:t>
            </a:r>
            <a:r>
              <a:rPr lang="zh-CN" altLang="en-US" sz="2250" dirty="0">
                <a:latin typeface="Rockwell" panose="02060603020205020403" pitchFamily="18" charset="0"/>
                <a:ea typeface="微软雅黑" panose="020B0503020204020204" pitchFamily="34" charset="-122"/>
              </a:rPr>
              <a:t>：单向链表的类模板</a:t>
            </a:r>
            <a:endParaRPr lang="zh-CN" altLang="en-US" sz="225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0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07747" y="790480"/>
            <a:ext cx="5827614" cy="41576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500" b="0" kern="0" dirty="0">
                <a:latin typeface="+mn-ea"/>
              </a:rPr>
              <a:t>#include&lt;</a:t>
            </a:r>
            <a:r>
              <a:rPr lang="en-US" altLang="zh-CN" sz="1500" b="0" kern="0" dirty="0" err="1">
                <a:latin typeface="+mn-ea"/>
              </a:rPr>
              <a:t>iostream.h</a:t>
            </a:r>
            <a:r>
              <a:rPr lang="en-US" altLang="zh-CN" sz="1500" b="0" kern="0" dirty="0">
                <a:latin typeface="+mn-ea"/>
              </a:rPr>
              <a:t>&gt;</a:t>
            </a:r>
            <a:endParaRPr lang="en-US" altLang="zh-CN" sz="1500" b="0" kern="0" dirty="0">
              <a:latin typeface="+mn-ea"/>
            </a:endParaRPr>
          </a:p>
          <a:p>
            <a:pPr marL="0" indent="0">
              <a:lnSpc>
                <a:spcPct val="80000"/>
              </a:lnSpc>
              <a:buClr>
                <a:schemeClr val="tx1"/>
              </a:buClr>
              <a:buNone/>
              <a:defRPr/>
            </a:pPr>
            <a:r>
              <a:rPr lang="en-US" altLang="zh-CN" sz="1500" b="0" kern="0" dirty="0">
                <a:latin typeface="+mn-ea"/>
              </a:rPr>
              <a:t>template&lt;class </a:t>
            </a:r>
            <a:r>
              <a:rPr lang="en-US" altLang="zh-CN" sz="1500" b="0" kern="0" dirty="0" err="1">
                <a:latin typeface="+mn-ea"/>
              </a:rPr>
              <a:t>DType</a:t>
            </a:r>
            <a:r>
              <a:rPr lang="en-US" altLang="zh-CN" sz="1500" b="0" kern="0" dirty="0">
                <a:latin typeface="+mn-ea"/>
              </a:rPr>
              <a:t>&gt;</a:t>
            </a:r>
            <a:endParaRPr lang="en-US" altLang="zh-CN" sz="1500" b="0" kern="0" dirty="0">
              <a:latin typeface="+mn-ea"/>
            </a:endParaRPr>
          </a:p>
          <a:p>
            <a:pPr marL="0" indent="0">
              <a:lnSpc>
                <a:spcPct val="80000"/>
              </a:lnSpc>
              <a:buClr>
                <a:schemeClr val="tx1"/>
              </a:buClr>
              <a:buNone/>
              <a:defRPr/>
            </a:pPr>
            <a:r>
              <a:rPr lang="en-US" altLang="zh-CN" sz="1500" b="0" kern="0" dirty="0">
                <a:latin typeface="+mn-ea"/>
              </a:rPr>
              <a:t>class List</a:t>
            </a:r>
            <a:endParaRPr lang="en-US" altLang="zh-CN" sz="1500" b="0" kern="0" dirty="0">
              <a:latin typeface="+mn-ea"/>
            </a:endParaRPr>
          </a:p>
          <a:p>
            <a:pPr marL="0" indent="0">
              <a:lnSpc>
                <a:spcPct val="80000"/>
              </a:lnSpc>
              <a:buClr>
                <a:schemeClr val="tx1"/>
              </a:buClr>
              <a:buNone/>
              <a:defRPr/>
            </a:pPr>
            <a:r>
              <a:rPr lang="en-US" altLang="zh-CN" sz="1500" b="0" kern="0" dirty="0">
                <a:latin typeface="+mn-ea"/>
              </a:rPr>
              <a:t>{</a:t>
            </a:r>
            <a:endParaRPr lang="en-US" altLang="zh-CN" sz="1500" b="0" kern="0" dirty="0">
              <a:latin typeface="+mn-ea"/>
            </a:endParaRPr>
          </a:p>
          <a:p>
            <a:pPr marL="0" indent="0">
              <a:lnSpc>
                <a:spcPct val="80000"/>
              </a:lnSpc>
              <a:buClr>
                <a:schemeClr val="tx1"/>
              </a:buClr>
              <a:buNone/>
              <a:defRPr/>
            </a:pPr>
            <a:r>
              <a:rPr lang="en-US" altLang="zh-CN" sz="1500" b="0" kern="0" dirty="0">
                <a:latin typeface="+mn-ea"/>
              </a:rPr>
              <a:t>public:</a:t>
            </a:r>
            <a:endParaRPr lang="en-US" altLang="zh-CN" sz="1500" b="0" kern="0" dirty="0">
              <a:latin typeface="+mn-ea"/>
            </a:endParaRPr>
          </a:p>
          <a:p>
            <a:pPr marL="0" indent="0">
              <a:lnSpc>
                <a:spcPct val="80000"/>
              </a:lnSpc>
              <a:buClr>
                <a:schemeClr val="tx1"/>
              </a:buClr>
              <a:buNone/>
              <a:defRPr/>
            </a:pPr>
            <a:r>
              <a:rPr lang="en-US" altLang="zh-CN" sz="1500" b="0" kern="0" dirty="0">
                <a:latin typeface="+mn-ea"/>
              </a:rPr>
              <a:t>        List(</a:t>
            </a:r>
            <a:r>
              <a:rPr lang="en-US" altLang="zh-CN" sz="1500" b="0" kern="0" dirty="0" err="1">
                <a:latin typeface="+mn-ea"/>
              </a:rPr>
              <a:t>DType</a:t>
            </a:r>
            <a:r>
              <a:rPr lang="en-US" altLang="zh-CN" sz="1500" b="0" kern="0" dirty="0">
                <a:latin typeface="+mn-ea"/>
              </a:rPr>
              <a:t> d){data=</a:t>
            </a:r>
            <a:r>
              <a:rPr lang="en-US" altLang="zh-CN" sz="1500" b="0" kern="0" dirty="0" err="1">
                <a:latin typeface="+mn-ea"/>
              </a:rPr>
              <a:t>d;next</a:t>
            </a:r>
            <a:r>
              <a:rPr lang="en-US" altLang="zh-CN" sz="1500" b="0" kern="0" dirty="0">
                <a:latin typeface="+mn-ea"/>
              </a:rPr>
              <a:t>=0;}       //</a:t>
            </a:r>
            <a:r>
              <a:rPr lang="zh-CN" altLang="en-US" sz="1500" b="0" kern="0" dirty="0">
                <a:latin typeface="+mn-ea"/>
              </a:rPr>
              <a:t>构造函数</a:t>
            </a:r>
            <a:endParaRPr lang="zh-CN" altLang="en-US" sz="1500" b="0" kern="0" dirty="0">
              <a:latin typeface="+mn-ea"/>
            </a:endParaRPr>
          </a:p>
          <a:p>
            <a:pPr marL="0" indent="0">
              <a:lnSpc>
                <a:spcPct val="80000"/>
              </a:lnSpc>
              <a:buClr>
                <a:schemeClr val="tx1"/>
              </a:buClr>
              <a:buNone/>
              <a:defRPr/>
            </a:pPr>
            <a:r>
              <a:rPr lang="zh-CN" altLang="en-US" sz="1500" b="0" kern="0" dirty="0">
                <a:latin typeface="+mn-ea"/>
              </a:rPr>
              <a:t>        </a:t>
            </a:r>
            <a:r>
              <a:rPr lang="en-US" altLang="zh-CN" sz="1500" b="0" kern="0" dirty="0">
                <a:latin typeface="+mn-ea"/>
              </a:rPr>
              <a:t>void Add(List *node){node-&gt;next=</a:t>
            </a:r>
            <a:r>
              <a:rPr lang="en-US" altLang="zh-CN" sz="1500" b="0" kern="0" dirty="0" err="1">
                <a:latin typeface="+mn-ea"/>
              </a:rPr>
              <a:t>this;next</a:t>
            </a:r>
            <a:r>
              <a:rPr lang="en-US" altLang="zh-CN" sz="1500" b="0" kern="0" dirty="0">
                <a:latin typeface="+mn-ea"/>
              </a:rPr>
              <a:t>=0;}</a:t>
            </a:r>
            <a:endParaRPr lang="en-US" altLang="zh-CN" sz="1500" b="0" kern="0" dirty="0">
              <a:latin typeface="+mn-ea"/>
            </a:endParaRPr>
          </a:p>
          <a:p>
            <a:pPr marL="0" indent="0">
              <a:lnSpc>
                <a:spcPct val="80000"/>
              </a:lnSpc>
              <a:buClr>
                <a:schemeClr val="tx1"/>
              </a:buClr>
              <a:buNone/>
              <a:defRPr/>
            </a:pPr>
            <a:r>
              <a:rPr lang="en-US" altLang="zh-CN" sz="1500" b="0" kern="0" dirty="0">
                <a:latin typeface="+mn-ea"/>
              </a:rPr>
              <a:t>        List*</a:t>
            </a:r>
            <a:r>
              <a:rPr lang="en-US" altLang="zh-CN" sz="1500" b="0" kern="0" dirty="0" err="1">
                <a:latin typeface="+mn-ea"/>
              </a:rPr>
              <a:t>GetNext</a:t>
            </a:r>
            <a:r>
              <a:rPr lang="en-US" altLang="zh-CN" sz="1500" b="0" kern="0" dirty="0">
                <a:latin typeface="+mn-ea"/>
              </a:rPr>
              <a:t>(){return next;}</a:t>
            </a:r>
            <a:endParaRPr lang="en-US" altLang="zh-CN" sz="1500" b="0" kern="0" dirty="0">
              <a:latin typeface="+mn-ea"/>
            </a:endParaRPr>
          </a:p>
          <a:p>
            <a:pPr marL="0" indent="0">
              <a:lnSpc>
                <a:spcPct val="80000"/>
              </a:lnSpc>
              <a:buClr>
                <a:schemeClr val="tx1"/>
              </a:buClr>
              <a:buNone/>
              <a:defRPr/>
            </a:pPr>
            <a:r>
              <a:rPr lang="en-US" altLang="zh-CN" sz="1500" b="0" kern="0" dirty="0">
                <a:latin typeface="+mn-ea"/>
              </a:rPr>
              <a:t>        </a:t>
            </a:r>
            <a:r>
              <a:rPr lang="en-US" altLang="zh-CN" sz="1500" b="0" kern="0" dirty="0" err="1">
                <a:latin typeface="+mn-ea"/>
              </a:rPr>
              <a:t>DType</a:t>
            </a:r>
            <a:r>
              <a:rPr lang="en-US" altLang="zh-CN" sz="1500" b="0" kern="0" dirty="0">
                <a:latin typeface="+mn-ea"/>
              </a:rPr>
              <a:t> </a:t>
            </a:r>
            <a:r>
              <a:rPr lang="en-US" altLang="zh-CN" sz="1500" b="0" kern="0" dirty="0" err="1">
                <a:latin typeface="+mn-ea"/>
              </a:rPr>
              <a:t>GetData</a:t>
            </a:r>
            <a:r>
              <a:rPr lang="en-US" altLang="zh-CN" sz="1500" b="0" kern="0" dirty="0">
                <a:latin typeface="+mn-ea"/>
              </a:rPr>
              <a:t>(){return data;}</a:t>
            </a:r>
            <a:endParaRPr lang="en-US" altLang="zh-CN" sz="1500" b="0" kern="0" dirty="0">
              <a:latin typeface="+mn-ea"/>
            </a:endParaRPr>
          </a:p>
          <a:p>
            <a:pPr marL="0" indent="0">
              <a:lnSpc>
                <a:spcPct val="80000"/>
              </a:lnSpc>
              <a:buClr>
                <a:schemeClr val="tx1"/>
              </a:buClr>
              <a:buNone/>
              <a:defRPr/>
            </a:pPr>
            <a:r>
              <a:rPr lang="en-US" altLang="zh-CN" sz="1500" b="0" kern="0" dirty="0">
                <a:latin typeface="+mn-ea"/>
              </a:rPr>
              <a:t>private:</a:t>
            </a:r>
            <a:endParaRPr lang="en-US" altLang="zh-CN" sz="1500" b="0" kern="0" dirty="0">
              <a:latin typeface="+mn-ea"/>
            </a:endParaRPr>
          </a:p>
          <a:p>
            <a:pPr marL="0" indent="0">
              <a:lnSpc>
                <a:spcPct val="80000"/>
              </a:lnSpc>
              <a:buClr>
                <a:schemeClr val="tx1"/>
              </a:buClr>
              <a:buNone/>
              <a:defRPr/>
            </a:pPr>
            <a:r>
              <a:rPr lang="en-US" altLang="zh-CN" sz="1500" b="0" kern="0" dirty="0">
                <a:latin typeface="+mn-ea"/>
              </a:rPr>
              <a:t>        </a:t>
            </a:r>
            <a:r>
              <a:rPr lang="en-US" altLang="zh-CN" sz="1500" b="0" kern="0" dirty="0" err="1">
                <a:latin typeface="+mn-ea"/>
              </a:rPr>
              <a:t>DType</a:t>
            </a:r>
            <a:r>
              <a:rPr lang="en-US" altLang="zh-CN" sz="1500" b="0" kern="0" dirty="0">
                <a:latin typeface="+mn-ea"/>
              </a:rPr>
              <a:t> data;</a:t>
            </a:r>
            <a:endParaRPr lang="en-US" altLang="zh-CN" sz="1500" b="0" kern="0" dirty="0">
              <a:latin typeface="+mn-ea"/>
            </a:endParaRPr>
          </a:p>
          <a:p>
            <a:pPr marL="0" indent="0">
              <a:lnSpc>
                <a:spcPct val="80000"/>
              </a:lnSpc>
              <a:buClr>
                <a:schemeClr val="tx1"/>
              </a:buClr>
              <a:buNone/>
              <a:defRPr/>
            </a:pPr>
            <a:r>
              <a:rPr lang="en-US" altLang="zh-CN" sz="1500" b="0" kern="0" dirty="0">
                <a:latin typeface="+mn-ea"/>
              </a:rPr>
              <a:t>        List *next;</a:t>
            </a:r>
            <a:endParaRPr lang="en-US" altLang="zh-CN" sz="1500" b="0" kern="0" dirty="0">
              <a:latin typeface="+mn-ea"/>
            </a:endParaRPr>
          </a:p>
          <a:p>
            <a:pPr marL="0" indent="0">
              <a:lnSpc>
                <a:spcPct val="80000"/>
              </a:lnSpc>
              <a:buClr>
                <a:schemeClr val="tx1"/>
              </a:buClr>
              <a:buNone/>
              <a:defRPr/>
            </a:pPr>
            <a:r>
              <a:rPr lang="en-US" altLang="zh-CN" sz="1500" b="0" kern="0" dirty="0">
                <a:latin typeface="+mn-ea"/>
              </a:rPr>
              <a:t>};</a:t>
            </a:r>
            <a:endParaRPr lang="en-US" altLang="zh-CN" sz="1500" b="0" kern="0" dirty="0">
              <a:latin typeface="+mn-ea"/>
            </a:endParaRPr>
          </a:p>
          <a:p>
            <a:pPr marL="0" indent="0">
              <a:lnSpc>
                <a:spcPct val="80000"/>
              </a:lnSpc>
              <a:buClr>
                <a:schemeClr val="tx1"/>
              </a:buClr>
              <a:buNone/>
              <a:defRPr/>
            </a:pPr>
            <a:r>
              <a:rPr lang="en-US" altLang="zh-CN" sz="1500" b="0" kern="0" dirty="0">
                <a:latin typeface="+mn-ea"/>
              </a:rPr>
              <a:t>void main()</a:t>
            </a:r>
            <a:endParaRPr lang="en-US" altLang="zh-CN" sz="1500" b="0" kern="0" dirty="0">
              <a:latin typeface="+mn-ea"/>
            </a:endParaRPr>
          </a:p>
          <a:p>
            <a:pPr marL="0" indent="0">
              <a:lnSpc>
                <a:spcPct val="80000"/>
              </a:lnSpc>
              <a:buClr>
                <a:schemeClr val="tx1"/>
              </a:buClr>
              <a:buNone/>
              <a:defRPr/>
            </a:pPr>
            <a:r>
              <a:rPr lang="en-US" altLang="zh-CN" sz="1500" b="0" kern="0" dirty="0">
                <a:latin typeface="+mn-ea"/>
              </a:rPr>
              <a:t>{</a:t>
            </a:r>
            <a:endParaRPr lang="en-US" altLang="zh-CN" sz="1500" b="0" kern="0" dirty="0">
              <a:latin typeface="+mn-ea"/>
            </a:endParaRPr>
          </a:p>
          <a:p>
            <a:pPr marL="0" indent="0">
              <a:lnSpc>
                <a:spcPct val="80000"/>
              </a:lnSpc>
              <a:buClr>
                <a:schemeClr val="tx1"/>
              </a:buClr>
              <a:buNone/>
              <a:defRPr/>
            </a:pPr>
            <a:r>
              <a:rPr lang="en-US" altLang="zh-CN" sz="1500" b="0" kern="0" dirty="0">
                <a:latin typeface="+mn-ea"/>
              </a:rPr>
              <a:t>    List&lt;char&gt;start(‘a’);      //</a:t>
            </a:r>
            <a:r>
              <a:rPr lang="zh-CN" altLang="en-US" sz="1500" b="0" kern="0" dirty="0">
                <a:latin typeface="+mn-ea"/>
              </a:rPr>
              <a:t>定义模板类对象</a:t>
            </a:r>
            <a:r>
              <a:rPr lang="en-US" altLang="zh-CN" sz="1500" b="0" kern="0" dirty="0">
                <a:latin typeface="+mn-ea"/>
              </a:rPr>
              <a:t>start</a:t>
            </a:r>
            <a:endParaRPr lang="en-US" altLang="zh-CN" sz="1500" b="0" kern="0" dirty="0">
              <a:latin typeface="+mn-ea"/>
            </a:endParaRPr>
          </a:p>
          <a:p>
            <a:pPr marL="0" indent="0">
              <a:lnSpc>
                <a:spcPct val="80000"/>
              </a:lnSpc>
              <a:buClr>
                <a:schemeClr val="tx1"/>
              </a:buClr>
              <a:buNone/>
              <a:defRPr/>
            </a:pPr>
            <a:r>
              <a:rPr lang="en-US" altLang="zh-CN" sz="1500" b="0" kern="0" dirty="0">
                <a:latin typeface="+mn-ea"/>
              </a:rPr>
              <a:t>    List&lt;char&gt;*p,*last;      //</a:t>
            </a:r>
            <a:r>
              <a:rPr lang="zh-CN" altLang="en-US" sz="1500" b="0" kern="0" dirty="0">
                <a:latin typeface="+mn-ea"/>
              </a:rPr>
              <a:t>定义模板类对象指针*</a:t>
            </a:r>
            <a:r>
              <a:rPr lang="en-US" altLang="zh-CN" sz="1500" b="0" kern="0" dirty="0">
                <a:latin typeface="+mn-ea"/>
              </a:rPr>
              <a:t>p,*last</a:t>
            </a:r>
            <a:endParaRPr lang="en-US" altLang="zh-CN" sz="1500" b="0" kern="0" dirty="0">
              <a:latin typeface="+mn-ea"/>
            </a:endParaRPr>
          </a:p>
        </p:txBody>
      </p:sp>
      <p:pic>
        <p:nvPicPr>
          <p:cNvPr id="3"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228481" y="53402"/>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1" name="TextBox 64"/>
          <p:cNvSpPr txBox="1">
            <a:spLocks noChangeArrowheads="1"/>
          </p:cNvSpPr>
          <p:nvPr/>
        </p:nvSpPr>
        <p:spPr bwMode="auto">
          <a:xfrm>
            <a:off x="661621" y="51338"/>
            <a:ext cx="3993214"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latin typeface="Rockwell" panose="02060603020205020403" pitchFamily="18" charset="0"/>
                <a:ea typeface="微软雅黑" panose="020B0503020204020204" pitchFamily="34" charset="-122"/>
              </a:rPr>
              <a:t>综例</a:t>
            </a:r>
            <a:r>
              <a:rPr lang="en-US" altLang="zh-CN" sz="2250" dirty="0">
                <a:latin typeface="Rockwell" panose="02060603020205020403" pitchFamily="18" charset="0"/>
                <a:ea typeface="微软雅黑" panose="020B0503020204020204" pitchFamily="34" charset="-122"/>
              </a:rPr>
              <a:t>2</a:t>
            </a:r>
            <a:r>
              <a:rPr lang="zh-CN" altLang="en-US" sz="2250" dirty="0">
                <a:latin typeface="Rockwell" panose="02060603020205020403" pitchFamily="18" charset="0"/>
                <a:ea typeface="微软雅黑" panose="020B0503020204020204" pitchFamily="34" charset="-122"/>
              </a:rPr>
              <a:t>：单向链表的类模板</a:t>
            </a:r>
            <a:endParaRPr lang="zh-CN" altLang="en-US" sz="225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20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1658194" y="736446"/>
            <a:ext cx="5827614" cy="319114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350" kern="0" dirty="0">
                <a:latin typeface="方正姚体" panose="02010601030101010101" pitchFamily="2" charset="-122"/>
              </a:rPr>
              <a:t>   </a:t>
            </a:r>
            <a:r>
              <a:rPr lang="en-US" altLang="zh-CN" sz="1350" b="0" kern="0" dirty="0">
                <a:latin typeface="方正姚体" panose="02010601030101010101" pitchFamily="2" charset="-122"/>
              </a:rPr>
              <a:t>   last=&amp;start;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for(</a:t>
            </a:r>
            <a:r>
              <a:rPr lang="en-US" altLang="zh-CN" sz="1350" b="0" kern="0" dirty="0" err="1">
                <a:latin typeface="方正姚体" panose="02010601030101010101" pitchFamily="2" charset="-122"/>
              </a:rPr>
              <a:t>int</a:t>
            </a:r>
            <a:r>
              <a:rPr lang="en-US" altLang="zh-CN" sz="1350" b="0" kern="0" dirty="0">
                <a:latin typeface="方正姚体" panose="02010601030101010101" pitchFamily="2" charset="-122"/>
              </a:rPr>
              <a:t> </a:t>
            </a:r>
            <a:r>
              <a:rPr lang="en-US" altLang="zh-CN" sz="1350" b="0" kern="0" dirty="0" err="1">
                <a:latin typeface="方正姚体" panose="02010601030101010101" pitchFamily="2" charset="-122"/>
              </a:rPr>
              <a:t>i</a:t>
            </a:r>
            <a:r>
              <a:rPr lang="en-US" altLang="zh-CN" sz="1350" b="0" kern="0" dirty="0">
                <a:latin typeface="方正姚体" panose="02010601030101010101" pitchFamily="2" charset="-122"/>
              </a:rPr>
              <a:t>=1;i&lt;26;i++)</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p=new List&lt;char&gt;('a'+</a:t>
            </a:r>
            <a:r>
              <a:rPr lang="en-US" altLang="zh-CN" sz="1350" b="0" kern="0" dirty="0" err="1">
                <a:latin typeface="方正姚体" panose="02010601030101010101" pitchFamily="2" charset="-122"/>
              </a:rPr>
              <a:t>i</a:t>
            </a:r>
            <a:r>
              <a:rPr lang="en-US" altLang="zh-CN" sz="1350" b="0" kern="0" dirty="0">
                <a:latin typeface="方正姚体" panose="02010601030101010101" pitchFamily="2" charset="-122"/>
              </a:rPr>
              <a: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p-&gt;Add(last);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last=p;</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a:t>
            </a:r>
            <a:r>
              <a:rPr lang="en-US" altLang="zh-CN" sz="1350" b="0" kern="0" dirty="0" err="1">
                <a:latin typeface="方正姚体" panose="02010601030101010101" pitchFamily="2" charset="-122"/>
              </a:rPr>
              <a:t>cout</a:t>
            </a:r>
            <a:r>
              <a:rPr lang="en-US" altLang="zh-CN" sz="1350" b="0" kern="0" dirty="0">
                <a:latin typeface="方正姚体" panose="02010601030101010101" pitchFamily="2" charset="-122"/>
              </a:rPr>
              <a:t>&lt;&lt;</a:t>
            </a:r>
            <a:r>
              <a:rPr lang="en-US" altLang="zh-CN" sz="1350" b="0" kern="0" dirty="0" err="1">
                <a:latin typeface="方正姚体" panose="02010601030101010101" pitchFamily="2" charset="-122"/>
              </a:rPr>
              <a:t>endl</a:t>
            </a:r>
            <a:r>
              <a:rPr lang="en-US" altLang="zh-CN" sz="1350" b="0" kern="0" dirty="0">
                <a:latin typeface="方正姚体" panose="02010601030101010101" pitchFamily="2" charset="-122"/>
              </a:rPr>
              <a: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p=&amp;start;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while(p)</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a:t>
            </a:r>
            <a:r>
              <a:rPr lang="en-US" altLang="zh-CN" sz="1350" b="0" kern="0" dirty="0" err="1">
                <a:latin typeface="方正姚体" panose="02010601030101010101" pitchFamily="2" charset="-122"/>
              </a:rPr>
              <a:t>cout</a:t>
            </a:r>
            <a:r>
              <a:rPr lang="en-US" altLang="zh-CN" sz="1350" b="0" kern="0" dirty="0">
                <a:latin typeface="方正姚体" panose="02010601030101010101" pitchFamily="2" charset="-122"/>
              </a:rPr>
              <a:t>&lt;&lt;p-&gt;</a:t>
            </a:r>
            <a:r>
              <a:rPr lang="en-US" altLang="zh-CN" sz="1350" b="0" kern="0" dirty="0" err="1">
                <a:latin typeface="方正姚体" panose="02010601030101010101" pitchFamily="2" charset="-122"/>
              </a:rPr>
              <a:t>GetData</a:t>
            </a:r>
            <a:r>
              <a:rPr lang="en-US" altLang="zh-CN" sz="1350" b="0" kern="0" dirty="0">
                <a:latin typeface="方正姚体" panose="02010601030101010101" pitchFamily="2" charset="-122"/>
              </a:rPr>
              <a: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p=p-&gt;</a:t>
            </a:r>
            <a:r>
              <a:rPr lang="en-US" altLang="zh-CN" sz="1350" b="0" kern="0" dirty="0" err="1">
                <a:latin typeface="方正姚体" panose="02010601030101010101" pitchFamily="2" charset="-122"/>
              </a:rPr>
              <a:t>GetNext</a:t>
            </a:r>
            <a:r>
              <a:rPr lang="en-US" altLang="zh-CN" sz="1350" b="0" kern="0" dirty="0">
                <a:latin typeface="方正姚体" panose="02010601030101010101" pitchFamily="2" charset="-122"/>
              </a:rPr>
              <a:t>();</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      }</a:t>
            </a:r>
            <a:endParaRPr lang="en-US" altLang="zh-CN" sz="1350" b="0" kern="0" dirty="0">
              <a:latin typeface="方正姚体" panose="02010601030101010101" pitchFamily="2" charset="-122"/>
            </a:endParaRPr>
          </a:p>
          <a:p>
            <a:pPr marL="0" indent="0">
              <a:lnSpc>
                <a:spcPct val="80000"/>
              </a:lnSpc>
              <a:buClr>
                <a:schemeClr val="tx1"/>
              </a:buClr>
              <a:buNone/>
              <a:defRPr/>
            </a:pPr>
            <a:r>
              <a:rPr lang="en-US" altLang="zh-CN" sz="1350" b="0" kern="0" dirty="0">
                <a:latin typeface="方正姚体" panose="02010601030101010101" pitchFamily="2" charset="-122"/>
              </a:rPr>
              <a:t>}</a:t>
            </a:r>
            <a:endParaRPr lang="en-US" altLang="zh-CN" sz="1350" b="0" kern="0" dirty="0">
              <a:latin typeface="方正姚体" panose="02010601030101010101" pitchFamily="2" charset="-122"/>
            </a:endParaRPr>
          </a:p>
        </p:txBody>
      </p:sp>
      <p:pic>
        <p:nvPicPr>
          <p:cNvPr id="7"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p:nvPr/>
        </p:nvGrpSpPr>
        <p:grpSpPr bwMode="auto">
          <a:xfrm>
            <a:off x="228481" y="53402"/>
            <a:ext cx="349862" cy="351052"/>
            <a:chOff x="1192404" y="608225"/>
            <a:chExt cx="1755828" cy="1759616"/>
          </a:xfrm>
        </p:grpSpPr>
        <p:grpSp>
          <p:nvGrpSpPr>
            <p:cNvPr id="9" name="组合 79"/>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2" name="任意多边形 83"/>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5" name="TextBox 64"/>
          <p:cNvSpPr txBox="1">
            <a:spLocks noChangeArrowheads="1"/>
          </p:cNvSpPr>
          <p:nvPr/>
        </p:nvSpPr>
        <p:spPr bwMode="auto">
          <a:xfrm>
            <a:off x="661621" y="51338"/>
            <a:ext cx="3993214"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latin typeface="Rockwell" panose="02060603020205020403" pitchFamily="18" charset="0"/>
                <a:ea typeface="微软雅黑" panose="020B0503020204020204" pitchFamily="34" charset="-122"/>
              </a:rPr>
              <a:t>综例</a:t>
            </a:r>
            <a:r>
              <a:rPr lang="en-US" altLang="zh-CN" sz="2250" dirty="0">
                <a:latin typeface="Rockwell" panose="02060603020205020403" pitchFamily="18" charset="0"/>
                <a:ea typeface="微软雅黑" panose="020B0503020204020204" pitchFamily="34" charset="-122"/>
              </a:rPr>
              <a:t>2</a:t>
            </a:r>
            <a:r>
              <a:rPr lang="zh-CN" altLang="en-US" sz="2250" dirty="0">
                <a:latin typeface="Rockwell" panose="02060603020205020403" pitchFamily="18" charset="0"/>
                <a:ea typeface="微软雅黑" panose="020B0503020204020204" pitchFamily="34" charset="-122"/>
              </a:rPr>
              <a:t>：单向链表的类模板</a:t>
            </a:r>
            <a:endParaRPr lang="zh-CN" altLang="en-US" sz="225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ppt_w</p:attrName>
                                        </p:attrNameLst>
                                      </p:cBhvr>
                                      <p:tavLst>
                                        <p:tav tm="0" fmla="#ppt_w*sin(2.5*pi*$)">
                                          <p:val>
                                            <p:fltVal val="0"/>
                                          </p:val>
                                        </p:tav>
                                        <p:tav tm="100000">
                                          <p:val>
                                            <p:fltVal val="1"/>
                                          </p:val>
                                        </p:tav>
                                      </p:tavLst>
                                    </p:anim>
                                    <p:anim calcmode="lin" valueType="num">
                                      <p:cBhvr>
                                        <p:cTn id="9" dur="1000" fill="hold"/>
                                        <p:tgtEl>
                                          <p:spTgt spid="15"/>
                                        </p:tgtEl>
                                        <p:attrNameLst>
                                          <p:attrName>ppt_h</p:attrName>
                                        </p:attrNameLst>
                                      </p:cBhvr>
                                      <p:tavLst>
                                        <p:tav tm="0">
                                          <p:val>
                                            <p:strVal val="#ppt_h"/>
                                          </p:val>
                                        </p:tav>
                                        <p:tav tm="100000">
                                          <p:val>
                                            <p:strVal val="#ppt_h"/>
                                          </p:val>
                                        </p:tav>
                                      </p:tavLst>
                                    </p:anim>
                                  </p:childTnLst>
                                </p:cTn>
                              </p:par>
                            </p:childTnLst>
                          </p:cTn>
                        </p:par>
                        <p:par>
                          <p:cTn id="10" fill="hold">
                            <p:stCondLst>
                              <p:cond delay="20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5"/>
                                        </p:tgtEl>
                                      </p:cBhvr>
                                    </p:animEffect>
                                    <p:animScale>
                                      <p:cBhvr>
                                        <p:cTn id="13"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882-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27084" y="1490977"/>
            <a:ext cx="5506238" cy="2645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88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7084" y="1923049"/>
            <a:ext cx="5506238" cy="2645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88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7084" y="2355121"/>
            <a:ext cx="5506238" cy="2537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p:nvPr/>
        </p:nvGrpSpPr>
        <p:grpSpPr bwMode="auto">
          <a:xfrm>
            <a:off x="228481" y="53402"/>
            <a:ext cx="349862" cy="351052"/>
            <a:chOff x="1192404" y="608225"/>
            <a:chExt cx="1755828" cy="1759616"/>
          </a:xfrm>
        </p:grpSpPr>
        <p:grpSp>
          <p:nvGrpSpPr>
            <p:cNvPr id="9" name="组合 79"/>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2" name="任意多边形 83"/>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5" name="TextBox 64"/>
          <p:cNvSpPr txBox="1">
            <a:spLocks noChangeArrowheads="1"/>
          </p:cNvSpPr>
          <p:nvPr/>
        </p:nvSpPr>
        <p:spPr bwMode="auto">
          <a:xfrm>
            <a:off x="661621" y="51338"/>
            <a:ext cx="3993214"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latin typeface="Rockwell" panose="02060603020205020403" pitchFamily="18" charset="0"/>
                <a:ea typeface="微软雅黑" panose="020B0503020204020204" pitchFamily="34" charset="-122"/>
              </a:rPr>
              <a:t>综例</a:t>
            </a:r>
            <a:r>
              <a:rPr lang="en-US" altLang="zh-CN" sz="2250" dirty="0">
                <a:latin typeface="Rockwell" panose="02060603020205020403" pitchFamily="18" charset="0"/>
                <a:ea typeface="微软雅黑" panose="020B0503020204020204" pitchFamily="34" charset="-122"/>
              </a:rPr>
              <a:t>2</a:t>
            </a:r>
            <a:r>
              <a:rPr lang="zh-CN" altLang="en-US" sz="2250" dirty="0">
                <a:latin typeface="Rockwell" panose="02060603020205020403" pitchFamily="18" charset="0"/>
                <a:ea typeface="微软雅黑" panose="020B0503020204020204" pitchFamily="34" charset="-122"/>
              </a:rPr>
              <a:t>：单向链表的类模板</a:t>
            </a:r>
            <a:endParaRPr lang="zh-CN" altLang="en-US" sz="225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45" presetClass="entr" presetSubtype="0" fill="hold" grpId="0" nodeType="afterEffect">
                                  <p:stCondLst>
                                    <p:cond delay="0"/>
                                  </p:stCondLst>
                                  <p:iterate type="lt">
                                    <p:tmPct val="10000"/>
                                  </p:iterate>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anim calcmode="lin" valueType="num">
                                      <p:cBhvr>
                                        <p:cTn id="25" dur="1000" fill="hold"/>
                                        <p:tgtEl>
                                          <p:spTgt spid="15"/>
                                        </p:tgtEl>
                                        <p:attrNameLst>
                                          <p:attrName>ppt_w</p:attrName>
                                        </p:attrNameLst>
                                      </p:cBhvr>
                                      <p:tavLst>
                                        <p:tav tm="0" fmla="#ppt_w*sin(2.5*pi*$)">
                                          <p:val>
                                            <p:fltVal val="0"/>
                                          </p:val>
                                        </p:tav>
                                        <p:tav tm="100000">
                                          <p:val>
                                            <p:fltVal val="1"/>
                                          </p:val>
                                        </p:tav>
                                      </p:tavLst>
                                    </p:anim>
                                    <p:anim calcmode="lin" valueType="num">
                                      <p:cBhvr>
                                        <p:cTn id="26" dur="1000" fill="hold"/>
                                        <p:tgtEl>
                                          <p:spTgt spid="15"/>
                                        </p:tgtEl>
                                        <p:attrNameLst>
                                          <p:attrName>ppt_h</p:attrName>
                                        </p:attrNameLst>
                                      </p:cBhvr>
                                      <p:tavLst>
                                        <p:tav tm="0">
                                          <p:val>
                                            <p:strVal val="#ppt_h"/>
                                          </p:val>
                                        </p:tav>
                                        <p:tav tm="100000">
                                          <p:val>
                                            <p:strVal val="#ppt_h"/>
                                          </p:val>
                                        </p:tav>
                                      </p:tavLst>
                                    </p:anim>
                                  </p:childTnLst>
                                </p:cTn>
                              </p:par>
                            </p:childTnLst>
                          </p:cTn>
                        </p:par>
                        <p:par>
                          <p:cTn id="27" fill="hold">
                            <p:stCondLst>
                              <p:cond delay="2599"/>
                            </p:stCondLst>
                            <p:childTnLst>
                              <p:par>
                                <p:cTn id="28" presetID="26" presetClass="emph" presetSubtype="0" fill="hold" grpId="1" nodeType="afterEffect">
                                  <p:stCondLst>
                                    <p:cond delay="0"/>
                                  </p:stCondLst>
                                  <p:iterate type="lt">
                                    <p:tmPct val="0"/>
                                  </p:iterate>
                                  <p:childTnLst>
                                    <p:animEffect transition="out" filter="fade">
                                      <p:cBhvr>
                                        <p:cTn id="29" dur="500" tmFilter="0, 0; .2, .5; .8, .5; 1, 0"/>
                                        <p:tgtEl>
                                          <p:spTgt spid="15"/>
                                        </p:tgtEl>
                                      </p:cBhvr>
                                    </p:animEffect>
                                    <p:animScale>
                                      <p:cBhvr>
                                        <p:cTn id="30"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166958" y="736446"/>
            <a:ext cx="8777251" cy="319114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lnSpc>
                <a:spcPct val="80000"/>
              </a:lnSpc>
              <a:buClr>
                <a:schemeClr val="tx1"/>
              </a:buClr>
              <a:buNone/>
              <a:defRPr/>
            </a:pPr>
            <a:r>
              <a:rPr lang="en-US" altLang="zh-CN" sz="1800" kern="0" dirty="0">
                <a:latin typeface="方正姚体" panose="02010601030101010101" pitchFamily="2" charset="-122"/>
              </a:rPr>
              <a:t>   </a:t>
            </a:r>
            <a:r>
              <a:rPr lang="en-US" altLang="zh-CN" sz="1800" b="0" kern="0" dirty="0">
                <a:latin typeface="方正姚体" panose="02010601030101010101" pitchFamily="2" charset="-122"/>
              </a:rPr>
              <a:t>   </a:t>
            </a:r>
            <a:r>
              <a:rPr lang="zh-CN" altLang="en-US" sz="1800" b="0" kern="0" dirty="0">
                <a:latin typeface="方正姚体" panose="02010601030101010101" pitchFamily="2" charset="-122"/>
              </a:rPr>
              <a:t>要求：</a:t>
            </a:r>
            <a:endParaRPr lang="en-US" altLang="zh-CN" sz="1800" b="0" kern="0" dirty="0">
              <a:latin typeface="方正姚体" panose="02010601030101010101" pitchFamily="2" charset="-122"/>
            </a:endParaRPr>
          </a:p>
          <a:p>
            <a:pPr marL="0" indent="0">
              <a:spcBef>
                <a:spcPts val="0"/>
              </a:spcBef>
              <a:buClr>
                <a:schemeClr val="tx1"/>
              </a:buClr>
              <a:buNone/>
              <a:defRPr/>
            </a:pPr>
            <a:r>
              <a:rPr lang="zh-CN" altLang="en-US" sz="1800" b="0" dirty="0"/>
              <a:t>构造带头结点的双向循环链表，用插入函数以及输出函数，初始化</a:t>
            </a:r>
            <a:r>
              <a:rPr lang="en-US" altLang="zh-CN" sz="1800" b="0" dirty="0"/>
              <a:t>26</a:t>
            </a:r>
            <a:r>
              <a:rPr lang="zh-CN" altLang="en-US" sz="1800" b="0" dirty="0"/>
              <a:t>个英文字母。</a:t>
            </a:r>
            <a:endParaRPr lang="en-US" altLang="zh-CN" sz="1800" b="0" dirty="0"/>
          </a:p>
          <a:p>
            <a:pPr marL="0" indent="0">
              <a:spcBef>
                <a:spcPts val="0"/>
              </a:spcBef>
              <a:buClr>
                <a:schemeClr val="tx1"/>
              </a:buClr>
              <a:buNone/>
              <a:defRPr/>
            </a:pPr>
            <a:r>
              <a:rPr lang="zh-CN" altLang="en-US" sz="1800" b="0" dirty="0"/>
              <a:t>插入算法的思路：（</a:t>
            </a:r>
            <a:r>
              <a:rPr lang="en-US" altLang="zh-CN" sz="1800" b="0" dirty="0"/>
              <a:t>insert</a:t>
            </a:r>
            <a:r>
              <a:rPr lang="zh-CN" altLang="en-US" sz="1800" b="0" dirty="0"/>
              <a:t>）本算法为结点后插入</a:t>
            </a:r>
            <a:br>
              <a:rPr lang="zh-CN" altLang="en-US" sz="1800" dirty="0"/>
            </a:br>
            <a:r>
              <a:rPr lang="en-US" altLang="zh-CN" sz="1800" b="0" dirty="0"/>
              <a:t>1</a:t>
            </a:r>
            <a:r>
              <a:rPr lang="zh-CN" altLang="en-US" sz="1800" b="0" dirty="0"/>
              <a:t>、声明一结点</a:t>
            </a:r>
            <a:r>
              <a:rPr lang="en-US" altLang="zh-CN" sz="1800" b="0" dirty="0"/>
              <a:t>p</a:t>
            </a:r>
            <a:r>
              <a:rPr lang="zh-CN" altLang="en-US" sz="1800" b="0" dirty="0"/>
              <a:t>指向头结点，初始化</a:t>
            </a:r>
            <a:r>
              <a:rPr lang="en-US" altLang="zh-CN" sz="1800" b="0" dirty="0" err="1"/>
              <a:t>i</a:t>
            </a:r>
            <a:r>
              <a:rPr lang="zh-CN" altLang="en-US" sz="1800" b="0" dirty="0"/>
              <a:t>从</a:t>
            </a:r>
            <a:r>
              <a:rPr lang="en-US" altLang="zh-CN" sz="1800" b="0" dirty="0"/>
              <a:t>0</a:t>
            </a:r>
            <a:r>
              <a:rPr lang="zh-CN" altLang="en-US" sz="1800" b="0" dirty="0"/>
              <a:t>开始。</a:t>
            </a:r>
            <a:br>
              <a:rPr lang="zh-CN" altLang="en-US" sz="1800" dirty="0"/>
            </a:br>
            <a:r>
              <a:rPr lang="en-US" altLang="zh-CN" sz="1800" b="0" dirty="0"/>
              <a:t>2</a:t>
            </a:r>
            <a:r>
              <a:rPr lang="zh-CN" altLang="en-US" sz="1800" b="0" dirty="0"/>
              <a:t>、遍历链表，让指针</a:t>
            </a:r>
            <a:r>
              <a:rPr lang="en-US" altLang="zh-CN" sz="1800" b="0" dirty="0"/>
              <a:t>p</a:t>
            </a:r>
            <a:r>
              <a:rPr lang="zh-CN" altLang="en-US" sz="1800" b="0" dirty="0"/>
              <a:t>向后移动，直至移动到要插入元素的结点，即向后移动</a:t>
            </a:r>
            <a:r>
              <a:rPr lang="en-US" altLang="zh-CN" sz="1800" b="0" dirty="0"/>
              <a:t>k</a:t>
            </a:r>
            <a:r>
              <a:rPr lang="zh-CN" altLang="en-US" sz="1800" b="0" dirty="0"/>
              <a:t>次。</a:t>
            </a:r>
            <a:br>
              <a:rPr lang="zh-CN" altLang="en-US" sz="1800" dirty="0"/>
            </a:br>
            <a:r>
              <a:rPr lang="en-US" altLang="zh-CN" sz="1800" b="0" dirty="0"/>
              <a:t>3</a:t>
            </a:r>
            <a:r>
              <a:rPr lang="zh-CN" altLang="en-US" sz="1800" b="0" dirty="0"/>
              <a:t>、让指针</a:t>
            </a:r>
            <a:r>
              <a:rPr lang="en-US" altLang="zh-CN" sz="1800" b="0" dirty="0"/>
              <a:t>q</a:t>
            </a:r>
            <a:r>
              <a:rPr lang="zh-CN" altLang="en-US" sz="1800" b="0" dirty="0"/>
              <a:t>指向</a:t>
            </a:r>
            <a:r>
              <a:rPr lang="en-US" altLang="zh-CN" sz="1800" b="0" dirty="0"/>
              <a:t>p</a:t>
            </a:r>
            <a:r>
              <a:rPr lang="zh-CN" altLang="en-US" sz="1800" b="0" dirty="0"/>
              <a:t>的右边一个结点。</a:t>
            </a:r>
            <a:br>
              <a:rPr lang="zh-CN" altLang="en-US" sz="1800" dirty="0"/>
            </a:br>
            <a:r>
              <a:rPr lang="en-US" altLang="zh-CN" sz="1800" b="0" dirty="0"/>
              <a:t>4</a:t>
            </a:r>
            <a:r>
              <a:rPr lang="zh-CN" altLang="en-US" sz="1800" b="0" dirty="0"/>
              <a:t>、在系统中新建一个结点</a:t>
            </a:r>
            <a:r>
              <a:rPr lang="en-US" altLang="zh-CN" sz="1800" b="0" dirty="0"/>
              <a:t>s</a:t>
            </a:r>
            <a:r>
              <a:rPr lang="zh-CN" altLang="en-US" sz="1800" b="0" dirty="0"/>
              <a:t>。</a:t>
            </a:r>
            <a:endParaRPr lang="en-US" altLang="zh-CN" sz="1800" b="0" dirty="0"/>
          </a:p>
          <a:p>
            <a:pPr marL="0" indent="0">
              <a:spcBef>
                <a:spcPts val="0"/>
              </a:spcBef>
              <a:buClr>
                <a:schemeClr val="tx1"/>
              </a:buClr>
              <a:buNone/>
              <a:defRPr/>
            </a:pPr>
            <a:r>
              <a:rPr lang="zh-CN" altLang="en-US" sz="1800" b="0" dirty="0"/>
              <a:t>删除算法的思路：（</a:t>
            </a:r>
            <a:r>
              <a:rPr lang="en-US" altLang="zh-CN" sz="1800" b="0" dirty="0"/>
              <a:t>erase</a:t>
            </a:r>
            <a:r>
              <a:rPr lang="zh-CN" altLang="en-US" sz="1800" b="0" dirty="0"/>
              <a:t>）本算法为删除第</a:t>
            </a:r>
            <a:r>
              <a:rPr lang="en-US" altLang="zh-CN" sz="1800" b="0" dirty="0"/>
              <a:t>k</a:t>
            </a:r>
            <a:r>
              <a:rPr lang="zh-CN" altLang="en-US" sz="1800" b="0" dirty="0"/>
              <a:t>个结点</a:t>
            </a:r>
            <a:br>
              <a:rPr lang="zh-CN" altLang="en-US" sz="1800" b="0" dirty="0"/>
            </a:br>
            <a:r>
              <a:rPr lang="en-US" altLang="zh-CN" sz="1800" b="0" dirty="0"/>
              <a:t>1</a:t>
            </a:r>
            <a:r>
              <a:rPr lang="zh-CN" altLang="en-US" sz="1800" b="0" dirty="0"/>
              <a:t>、声明一结点</a:t>
            </a:r>
            <a:r>
              <a:rPr lang="en-US" altLang="zh-CN" sz="1800" b="0" dirty="0"/>
              <a:t>p</a:t>
            </a:r>
            <a:r>
              <a:rPr lang="zh-CN" altLang="en-US" sz="1800" b="0" dirty="0"/>
              <a:t>指向链表第一个结点，初始化</a:t>
            </a:r>
            <a:r>
              <a:rPr lang="en-US" altLang="zh-CN" sz="1800" b="0" dirty="0" err="1"/>
              <a:t>i</a:t>
            </a:r>
            <a:r>
              <a:rPr lang="zh-CN" altLang="en-US" sz="1800" b="0" dirty="0"/>
              <a:t>从</a:t>
            </a:r>
            <a:r>
              <a:rPr lang="en-US" altLang="zh-CN" sz="1800" b="0" dirty="0"/>
              <a:t>0</a:t>
            </a:r>
            <a:r>
              <a:rPr lang="zh-CN" altLang="en-US" sz="1800" b="0" dirty="0"/>
              <a:t>开始。</a:t>
            </a:r>
            <a:br>
              <a:rPr lang="zh-CN" altLang="en-US" sz="1800" b="0" dirty="0"/>
            </a:br>
            <a:r>
              <a:rPr lang="en-US" altLang="zh-CN" sz="1800" b="0" dirty="0"/>
              <a:t>2</a:t>
            </a:r>
            <a:r>
              <a:rPr lang="zh-CN" altLang="en-US" sz="1800" b="0" dirty="0"/>
              <a:t>、遍历链表，让指针</a:t>
            </a:r>
            <a:r>
              <a:rPr lang="en-US" altLang="zh-CN" sz="1800" b="0" dirty="0"/>
              <a:t>p</a:t>
            </a:r>
            <a:r>
              <a:rPr lang="zh-CN" altLang="en-US" sz="1800" b="0" dirty="0"/>
              <a:t>向后移动，一直移动到要删除结点的前一个结点，即向后移动</a:t>
            </a:r>
            <a:r>
              <a:rPr lang="en-US" altLang="zh-CN" sz="1800" b="0" dirty="0"/>
              <a:t>k-1</a:t>
            </a:r>
            <a:r>
              <a:rPr lang="zh-CN" altLang="en-US" sz="1800" b="0" dirty="0"/>
              <a:t>次。</a:t>
            </a:r>
            <a:br>
              <a:rPr lang="zh-CN" altLang="en-US" sz="1800" b="0" dirty="0"/>
            </a:br>
            <a:r>
              <a:rPr lang="en-US" altLang="zh-CN" sz="1800" b="0" dirty="0"/>
              <a:t>3</a:t>
            </a:r>
            <a:r>
              <a:rPr lang="zh-CN" altLang="en-US" sz="1800" b="0" dirty="0"/>
              <a:t>、让指针</a:t>
            </a:r>
            <a:r>
              <a:rPr lang="en-US" altLang="zh-CN" sz="1800" b="0" dirty="0"/>
              <a:t>q</a:t>
            </a:r>
            <a:r>
              <a:rPr lang="zh-CN" altLang="en-US" sz="1800" b="0" dirty="0"/>
              <a:t>指向</a:t>
            </a:r>
            <a:r>
              <a:rPr lang="en-US" altLang="zh-CN" sz="1800" b="0" dirty="0"/>
              <a:t>p</a:t>
            </a:r>
            <a:r>
              <a:rPr lang="zh-CN" altLang="en-US" sz="1800" b="0" dirty="0"/>
              <a:t>的右边一个结点。</a:t>
            </a:r>
            <a:br>
              <a:rPr lang="zh-CN" altLang="en-US" sz="1800" b="0" dirty="0"/>
            </a:br>
            <a:r>
              <a:rPr lang="en-US" altLang="zh-CN" sz="1800" b="0" dirty="0"/>
              <a:t>4</a:t>
            </a:r>
            <a:r>
              <a:rPr lang="zh-CN" altLang="en-US" sz="1800" b="0" dirty="0"/>
              <a:t>、执行</a:t>
            </a:r>
            <a:r>
              <a:rPr lang="en-US" altLang="zh-CN" sz="1800" b="0" dirty="0"/>
              <a:t>q=p-&gt;right; p-&gt;right=q-&gt;right; q-&gt;right-&gt;left=q;</a:t>
            </a:r>
            <a:r>
              <a:rPr lang="zh-CN" altLang="en-US" sz="1800" b="0" dirty="0"/>
              <a:t>删除结点。</a:t>
            </a:r>
            <a:endParaRPr lang="en-US" altLang="zh-CN" sz="1800" b="0" dirty="0"/>
          </a:p>
        </p:txBody>
      </p:sp>
      <p:pic>
        <p:nvPicPr>
          <p:cNvPr id="7"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p:nvPr/>
        </p:nvGrpSpPr>
        <p:grpSpPr bwMode="auto">
          <a:xfrm>
            <a:off x="228481" y="53402"/>
            <a:ext cx="349862" cy="351052"/>
            <a:chOff x="1192404" y="608225"/>
            <a:chExt cx="1755828" cy="1759616"/>
          </a:xfrm>
        </p:grpSpPr>
        <p:grpSp>
          <p:nvGrpSpPr>
            <p:cNvPr id="9" name="组合 79"/>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2" name="任意多边形 83"/>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5" name="TextBox 64"/>
          <p:cNvSpPr txBox="1">
            <a:spLocks noChangeArrowheads="1"/>
          </p:cNvSpPr>
          <p:nvPr/>
        </p:nvSpPr>
        <p:spPr bwMode="auto">
          <a:xfrm>
            <a:off x="661621" y="51338"/>
            <a:ext cx="4342202"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latin typeface="Rockwell" panose="02060603020205020403" pitchFamily="18" charset="0"/>
                <a:ea typeface="微软雅黑" panose="020B0503020204020204" pitchFamily="34" charset="-122"/>
              </a:rPr>
              <a:t>综例</a:t>
            </a:r>
            <a:r>
              <a:rPr lang="en-US" altLang="zh-CN" sz="2250" dirty="0">
                <a:latin typeface="Rockwell" panose="02060603020205020403" pitchFamily="18" charset="0"/>
                <a:ea typeface="微软雅黑" panose="020B0503020204020204" pitchFamily="34" charset="-122"/>
              </a:rPr>
              <a:t>3</a:t>
            </a:r>
            <a:r>
              <a:rPr lang="zh-CN" altLang="en-US" sz="2250" dirty="0">
                <a:latin typeface="Rockwell" panose="02060603020205020403" pitchFamily="18" charset="0"/>
                <a:ea typeface="微软雅黑" panose="020B0503020204020204" pitchFamily="34" charset="-122"/>
              </a:rPr>
              <a:t>：带头结点的双向循环链表</a:t>
            </a:r>
            <a:endParaRPr lang="zh-CN" altLang="en-US" sz="225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ppt_w</p:attrName>
                                        </p:attrNameLst>
                                      </p:cBhvr>
                                      <p:tavLst>
                                        <p:tav tm="0" fmla="#ppt_w*sin(2.5*pi*$)">
                                          <p:val>
                                            <p:fltVal val="0"/>
                                          </p:val>
                                        </p:tav>
                                        <p:tav tm="100000">
                                          <p:val>
                                            <p:fltVal val="1"/>
                                          </p:val>
                                        </p:tav>
                                      </p:tavLst>
                                    </p:anim>
                                    <p:anim calcmode="lin" valueType="num">
                                      <p:cBhvr>
                                        <p:cTn id="9" dur="1000" fill="hold"/>
                                        <p:tgtEl>
                                          <p:spTgt spid="15"/>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5"/>
                                        </p:tgtEl>
                                      </p:cBhvr>
                                    </p:animEffect>
                                    <p:animScale>
                                      <p:cBhvr>
                                        <p:cTn id="13"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39867" y="736446"/>
            <a:ext cx="6845941" cy="440631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200" b="0" dirty="0"/>
              <a:t>#include &lt;</a:t>
            </a:r>
            <a:r>
              <a:rPr lang="en-US" altLang="zh-CN" sz="1200" b="0" dirty="0" err="1"/>
              <a:t>iostream</a:t>
            </a:r>
            <a:r>
              <a:rPr lang="en-US" altLang="zh-CN" sz="1200" b="0" dirty="0"/>
              <a:t>&gt;  </a:t>
            </a:r>
            <a:endParaRPr lang="en-US" altLang="zh-CN" sz="1200" b="0" dirty="0"/>
          </a:p>
          <a:p>
            <a:pPr marL="0" indent="0">
              <a:buNone/>
            </a:pPr>
            <a:r>
              <a:rPr lang="en-US" altLang="zh-CN" sz="1200" b="0" dirty="0"/>
              <a:t>using namespace </a:t>
            </a:r>
            <a:r>
              <a:rPr lang="en-US" altLang="zh-CN" sz="1200" b="0" dirty="0" err="1"/>
              <a:t>std</a:t>
            </a:r>
            <a:r>
              <a:rPr lang="en-US" altLang="zh-CN" sz="1200" b="0" dirty="0"/>
              <a:t>;  </a:t>
            </a:r>
            <a:endParaRPr lang="en-US" altLang="zh-CN" sz="1200" b="0" dirty="0"/>
          </a:p>
          <a:p>
            <a:pPr marL="0" indent="0">
              <a:buNone/>
            </a:pPr>
            <a:r>
              <a:rPr lang="en-US" altLang="zh-CN" sz="1200" b="0" dirty="0"/>
              <a:t>template &lt;</a:t>
            </a:r>
            <a:r>
              <a:rPr lang="en-US" altLang="zh-CN" sz="1200" b="0" dirty="0" err="1"/>
              <a:t>typename</a:t>
            </a:r>
            <a:r>
              <a:rPr lang="en-US" altLang="zh-CN" sz="1200" b="0" dirty="0"/>
              <a:t> T&gt;  </a:t>
            </a:r>
            <a:endParaRPr lang="en-US" altLang="zh-CN" sz="1200" b="0" dirty="0"/>
          </a:p>
          <a:p>
            <a:pPr marL="0" indent="0">
              <a:buNone/>
            </a:pPr>
            <a:r>
              <a:rPr lang="en-US" altLang="zh-CN" sz="1200" dirty="0"/>
              <a:t>class</a:t>
            </a:r>
            <a:r>
              <a:rPr lang="en-US" altLang="zh-CN" sz="1200" b="0" dirty="0"/>
              <a:t> List;  </a:t>
            </a:r>
            <a:endParaRPr lang="en-US" altLang="zh-CN" sz="1200" b="0" dirty="0"/>
          </a:p>
          <a:p>
            <a:pPr marL="0" indent="0">
              <a:buNone/>
            </a:pPr>
            <a:r>
              <a:rPr lang="en-US" altLang="zh-CN" sz="1200" b="0" dirty="0"/>
              <a:t>template &lt;</a:t>
            </a:r>
            <a:r>
              <a:rPr lang="en-US" altLang="zh-CN" sz="1200" b="0" dirty="0" err="1"/>
              <a:t>typename</a:t>
            </a:r>
            <a:r>
              <a:rPr lang="en-US" altLang="zh-CN" sz="1200" b="0" dirty="0"/>
              <a:t> T&gt;  </a:t>
            </a:r>
            <a:endParaRPr lang="en-US" altLang="zh-CN" sz="1200" b="0" dirty="0"/>
          </a:p>
          <a:p>
            <a:pPr marL="0" indent="0">
              <a:buNone/>
            </a:pPr>
            <a:r>
              <a:rPr lang="en-US" altLang="zh-CN" sz="1200" dirty="0"/>
              <a:t>class</a:t>
            </a:r>
            <a:r>
              <a:rPr lang="en-US" altLang="zh-CN" sz="1200" b="0" dirty="0"/>
              <a:t> Node{  </a:t>
            </a:r>
            <a:endParaRPr lang="en-US" altLang="zh-CN" sz="1200" b="0" dirty="0"/>
          </a:p>
          <a:p>
            <a:pPr marL="0" indent="0">
              <a:buNone/>
            </a:pPr>
            <a:r>
              <a:rPr lang="en-US" altLang="zh-CN" sz="1200" b="0" dirty="0"/>
              <a:t>friend </a:t>
            </a:r>
            <a:r>
              <a:rPr lang="en-US" altLang="zh-CN" sz="1200" dirty="0"/>
              <a:t>class</a:t>
            </a:r>
            <a:r>
              <a:rPr lang="en-US" altLang="zh-CN" sz="1200" b="0" dirty="0"/>
              <a:t> List&lt;T&gt;;  </a:t>
            </a:r>
            <a:endParaRPr lang="en-US" altLang="zh-CN" sz="1200" b="0" dirty="0"/>
          </a:p>
          <a:p>
            <a:pPr marL="0" indent="0">
              <a:buNone/>
            </a:pPr>
            <a:r>
              <a:rPr lang="en-US" altLang="zh-CN" sz="1200" dirty="0"/>
              <a:t>private</a:t>
            </a:r>
            <a:r>
              <a:rPr lang="en-US" altLang="zh-CN" sz="1200" b="0" dirty="0"/>
              <a:t>:  </a:t>
            </a:r>
            <a:endParaRPr lang="en-US" altLang="zh-CN" sz="1200" b="0" dirty="0"/>
          </a:p>
          <a:p>
            <a:pPr marL="0" indent="0">
              <a:buNone/>
            </a:pPr>
            <a:r>
              <a:rPr lang="en-US" altLang="zh-CN" sz="1200" b="0" dirty="0"/>
              <a:t>T data;  </a:t>
            </a:r>
            <a:endParaRPr lang="en-US" altLang="zh-CN" sz="1200" b="0" dirty="0"/>
          </a:p>
          <a:p>
            <a:pPr marL="0" indent="0">
              <a:buNone/>
            </a:pPr>
            <a:r>
              <a:rPr lang="en-US" altLang="zh-CN" sz="1200" b="0" dirty="0"/>
              <a:t>Node&lt;T&gt; *left,*right;  </a:t>
            </a:r>
            <a:endParaRPr lang="en-US" altLang="zh-CN" sz="1200" b="0" dirty="0"/>
          </a:p>
          <a:p>
            <a:pPr marL="0" indent="0">
              <a:buNone/>
            </a:pPr>
            <a:r>
              <a:rPr lang="en-US" altLang="zh-CN" sz="1200" b="0" dirty="0"/>
              <a:t>};  </a:t>
            </a:r>
            <a:endParaRPr lang="en-US" altLang="zh-CN" sz="1200" b="0" dirty="0"/>
          </a:p>
          <a:p>
            <a:pPr marL="0" indent="0">
              <a:buNone/>
            </a:pPr>
            <a:r>
              <a:rPr lang="en-US" altLang="zh-CN" sz="1200" b="0" dirty="0"/>
              <a:t>template &lt;</a:t>
            </a:r>
            <a:r>
              <a:rPr lang="en-US" altLang="zh-CN" sz="1200" b="0" dirty="0" err="1"/>
              <a:t>typename</a:t>
            </a:r>
            <a:r>
              <a:rPr lang="en-US" altLang="zh-CN" sz="1200" b="0" dirty="0"/>
              <a:t> T&gt;  </a:t>
            </a:r>
            <a:endParaRPr lang="en-US" altLang="zh-CN" sz="1200" b="0" dirty="0"/>
          </a:p>
          <a:p>
            <a:pPr marL="0" indent="0">
              <a:buNone/>
            </a:pPr>
            <a:r>
              <a:rPr lang="en-US" altLang="zh-CN" sz="1200" dirty="0"/>
              <a:t>class</a:t>
            </a:r>
            <a:r>
              <a:rPr lang="en-US" altLang="zh-CN" sz="1200" b="0" dirty="0"/>
              <a:t> List{  </a:t>
            </a:r>
            <a:endParaRPr lang="en-US" altLang="zh-CN" sz="1200" b="0" dirty="0"/>
          </a:p>
          <a:p>
            <a:pPr marL="0" indent="0">
              <a:buNone/>
            </a:pPr>
            <a:r>
              <a:rPr lang="en-US" altLang="zh-CN" sz="1200" dirty="0"/>
              <a:t>public</a:t>
            </a:r>
            <a:r>
              <a:rPr lang="en-US" altLang="zh-CN" sz="1200" b="0" dirty="0"/>
              <a:t>:  </a:t>
            </a:r>
            <a:endParaRPr lang="en-US" altLang="zh-CN" sz="1200" b="0" dirty="0"/>
          </a:p>
          <a:p>
            <a:pPr marL="0" indent="0">
              <a:buNone/>
            </a:pPr>
            <a:r>
              <a:rPr lang="en-US" altLang="zh-CN" sz="1200" b="0" dirty="0"/>
              <a:t>List();                                 //</a:t>
            </a:r>
            <a:r>
              <a:rPr lang="zh-CN" altLang="en-US" sz="1200" b="0" dirty="0"/>
              <a:t>构造函数  </a:t>
            </a:r>
            <a:endParaRPr lang="zh-CN" altLang="en-US" sz="1200" b="0" dirty="0"/>
          </a:p>
          <a:p>
            <a:pPr marL="0" indent="0">
              <a:buNone/>
            </a:pPr>
            <a:r>
              <a:rPr lang="en-US" altLang="zh-CN" sz="1200" b="0" dirty="0"/>
              <a:t>~List();                                //</a:t>
            </a:r>
            <a:r>
              <a:rPr lang="zh-CN" altLang="en-US" sz="1200" b="0" dirty="0"/>
              <a:t>析构函数  </a:t>
            </a:r>
            <a:endParaRPr lang="zh-CN" altLang="en-US" sz="1200" b="0" dirty="0"/>
          </a:p>
          <a:p>
            <a:pPr marL="0" indent="0">
              <a:buNone/>
            </a:pPr>
            <a:r>
              <a:rPr lang="en-US" altLang="zh-CN" sz="1200" b="0" dirty="0"/>
              <a:t>bool empty()</a:t>
            </a:r>
            <a:r>
              <a:rPr lang="en-US" altLang="zh-CN" sz="1200" dirty="0" err="1"/>
              <a:t>const</a:t>
            </a:r>
            <a:r>
              <a:rPr lang="en-US" altLang="zh-CN" sz="1200" b="0" dirty="0"/>
              <a:t>{</a:t>
            </a:r>
            <a:r>
              <a:rPr lang="en-US" altLang="zh-CN" sz="1200" dirty="0"/>
              <a:t>return</a:t>
            </a:r>
            <a:r>
              <a:rPr lang="en-US" altLang="zh-CN" sz="1200" b="0" dirty="0"/>
              <a:t> header-&gt;right==header-&gt;left;}//</a:t>
            </a:r>
            <a:r>
              <a:rPr lang="zh-CN" altLang="en-US" sz="1200" b="0" dirty="0"/>
              <a:t>测试表是否为空  </a:t>
            </a:r>
            <a:endParaRPr lang="zh-CN" altLang="en-US" sz="1200" b="0" dirty="0"/>
          </a:p>
          <a:p>
            <a:pPr marL="0" indent="0">
              <a:buNone/>
            </a:pPr>
            <a:r>
              <a:rPr lang="en-US" altLang="zh-CN" sz="1200" dirty="0" err="1"/>
              <a:t>int</a:t>
            </a:r>
            <a:r>
              <a:rPr lang="en-US" altLang="zh-CN" sz="1200" b="0" dirty="0"/>
              <a:t> size()</a:t>
            </a:r>
            <a:r>
              <a:rPr lang="en-US" altLang="zh-CN" sz="1200" dirty="0" err="1"/>
              <a:t>const</a:t>
            </a:r>
            <a:r>
              <a:rPr lang="en-US" altLang="zh-CN" sz="1200" b="0" dirty="0"/>
              <a:t>;                        //</a:t>
            </a:r>
            <a:r>
              <a:rPr lang="zh-CN" altLang="en-US" sz="1200" b="0" dirty="0"/>
              <a:t>返回表的长度  </a:t>
            </a:r>
            <a:endParaRPr lang="zh-CN" altLang="en-US" sz="1200" b="0" dirty="0"/>
          </a:p>
          <a:p>
            <a:pPr marL="0" indent="0">
              <a:buNone/>
            </a:pPr>
            <a:r>
              <a:rPr lang="en-US" altLang="zh-CN" sz="1200" b="0" dirty="0"/>
              <a:t>bool retrieve(</a:t>
            </a:r>
            <a:r>
              <a:rPr lang="en-US" altLang="zh-CN" sz="1200" dirty="0" err="1"/>
              <a:t>int</a:t>
            </a:r>
            <a:r>
              <a:rPr lang="en-US" altLang="zh-CN" sz="1200" b="0" dirty="0"/>
              <a:t> </a:t>
            </a:r>
            <a:r>
              <a:rPr lang="en-US" altLang="zh-CN" sz="1200" b="0" dirty="0" err="1"/>
              <a:t>k,T</a:t>
            </a:r>
            <a:r>
              <a:rPr lang="en-US" altLang="zh-CN" sz="1200" b="0" dirty="0"/>
              <a:t>&amp; x)</a:t>
            </a:r>
            <a:r>
              <a:rPr lang="en-US" altLang="zh-CN" sz="1200" dirty="0" err="1"/>
              <a:t>const</a:t>
            </a:r>
            <a:r>
              <a:rPr lang="en-US" altLang="zh-CN" sz="1200" b="0" dirty="0"/>
              <a:t>;         //</a:t>
            </a:r>
            <a:r>
              <a:rPr lang="zh-CN" altLang="en-US" sz="1200" b="0" dirty="0"/>
              <a:t>返回表位置</a:t>
            </a:r>
            <a:r>
              <a:rPr lang="en-US" altLang="zh-CN" sz="1200" b="0" dirty="0"/>
              <a:t>k</a:t>
            </a:r>
            <a:r>
              <a:rPr lang="zh-CN" altLang="en-US" sz="1200" b="0" dirty="0"/>
              <a:t>处的元素</a:t>
            </a:r>
            <a:r>
              <a:rPr lang="en-US" altLang="zh-CN" sz="1200" b="0" dirty="0"/>
              <a:t>x </a:t>
            </a:r>
            <a:endParaRPr lang="en-US" altLang="zh-CN" sz="1200" b="0" dirty="0"/>
          </a:p>
          <a:p>
            <a:pPr marL="0" indent="0">
              <a:lnSpc>
                <a:spcPct val="80000"/>
              </a:lnSpc>
              <a:buClr>
                <a:schemeClr val="tx1"/>
              </a:buClr>
              <a:buNone/>
              <a:defRPr/>
            </a:pPr>
            <a:endParaRPr lang="en-US" altLang="zh-CN" sz="1350" b="0" kern="0" dirty="0">
              <a:latin typeface="方正姚体" panose="02010601030101010101" pitchFamily="2" charset="-122"/>
            </a:endParaRPr>
          </a:p>
        </p:txBody>
      </p:sp>
      <p:pic>
        <p:nvPicPr>
          <p:cNvPr id="7"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p:nvPr/>
        </p:nvGrpSpPr>
        <p:grpSpPr bwMode="auto">
          <a:xfrm>
            <a:off x="228481" y="53402"/>
            <a:ext cx="349862" cy="351052"/>
            <a:chOff x="1192404" y="608225"/>
            <a:chExt cx="1755828" cy="1759616"/>
          </a:xfrm>
        </p:grpSpPr>
        <p:grpSp>
          <p:nvGrpSpPr>
            <p:cNvPr id="9" name="组合 79"/>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2" name="任意多边形 83"/>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5" name="TextBox 64"/>
          <p:cNvSpPr txBox="1">
            <a:spLocks noChangeArrowheads="1"/>
          </p:cNvSpPr>
          <p:nvPr/>
        </p:nvSpPr>
        <p:spPr bwMode="auto">
          <a:xfrm>
            <a:off x="661621" y="51338"/>
            <a:ext cx="4612091"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latin typeface="Rockwell" panose="02060603020205020403" pitchFamily="18" charset="0"/>
                <a:ea typeface="微软雅黑" panose="020B0503020204020204" pitchFamily="34" charset="-122"/>
              </a:rPr>
              <a:t>综例</a:t>
            </a:r>
            <a:r>
              <a:rPr lang="en-US" altLang="zh-CN" sz="2250" dirty="0">
                <a:latin typeface="Rockwell" panose="02060603020205020403" pitchFamily="18" charset="0"/>
                <a:ea typeface="微软雅黑" panose="020B0503020204020204" pitchFamily="34" charset="-122"/>
              </a:rPr>
              <a:t>3</a:t>
            </a:r>
            <a:r>
              <a:rPr lang="zh-CN" altLang="en-US" sz="2250" dirty="0">
                <a:latin typeface="Rockwell" panose="02060603020205020403" pitchFamily="18" charset="0"/>
                <a:ea typeface="微软雅黑" panose="020B0503020204020204" pitchFamily="34" charset="-122"/>
              </a:rPr>
              <a:t>：</a:t>
            </a:r>
            <a:r>
              <a:rPr lang="zh-CN" altLang="en-US" sz="2400" dirty="0">
                <a:latin typeface="Rockwell" panose="02060603020205020403" pitchFamily="18" charset="0"/>
                <a:ea typeface="微软雅黑" panose="020B0503020204020204" pitchFamily="34" charset="-122"/>
              </a:rPr>
              <a:t>带头结点的双向循环链表</a:t>
            </a:r>
            <a:endParaRPr lang="zh-CN" altLang="en-US" sz="240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ppt_w</p:attrName>
                                        </p:attrNameLst>
                                      </p:cBhvr>
                                      <p:tavLst>
                                        <p:tav tm="0" fmla="#ppt_w*sin(2.5*pi*$)">
                                          <p:val>
                                            <p:fltVal val="0"/>
                                          </p:val>
                                        </p:tav>
                                        <p:tav tm="100000">
                                          <p:val>
                                            <p:fltVal val="1"/>
                                          </p:val>
                                        </p:tav>
                                      </p:tavLst>
                                    </p:anim>
                                    <p:anim calcmode="lin" valueType="num">
                                      <p:cBhvr>
                                        <p:cTn id="9" dur="1000" fill="hold"/>
                                        <p:tgtEl>
                                          <p:spTgt spid="15"/>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5"/>
                                        </p:tgtEl>
                                      </p:cBhvr>
                                    </p:animEffect>
                                    <p:animScale>
                                      <p:cBhvr>
                                        <p:cTn id="13"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8470" y="1262936"/>
            <a:ext cx="8136890" cy="3756814"/>
          </a:xfrm>
          <a:prstGeom prst="rect">
            <a:avLst/>
          </a:prstGeom>
          <a:solidFill>
            <a:srgbClr val="BAE2E9">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en-GB" sz="2400" b="1" dirty="0">
                <a:solidFill>
                  <a:schemeClr val="tx1">
                    <a:lumMod val="75000"/>
                    <a:lumOff val="25000"/>
                  </a:schemeClr>
                </a:solidFill>
                <a:latin typeface="微软雅黑" panose="020B0503020204020204" pitchFamily="34" charset="-122"/>
                <a:ea typeface="微软雅黑" panose="020B0503020204020204" pitchFamily="34" charset="-122"/>
              </a:rPr>
              <a:t>7.1</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模板的概念</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731520" y="1403350"/>
            <a:ext cx="7728480" cy="2862322"/>
          </a:xfrm>
          <a:prstGeom prst="rect">
            <a:avLst/>
          </a:prstGeom>
        </p:spPr>
        <p:txBody>
          <a:bodyPr wrap="square">
            <a:spAutoFit/>
          </a:bodyPr>
          <a:lstStyle/>
          <a:p>
            <a:pPr marL="457200" indent="-457200">
              <a:buFont typeface="Arial" panose="020B0604020202020204" pitchFamily="34" charset="0"/>
              <a:buChar char="•"/>
              <a:defRPr/>
            </a:pPr>
            <a:r>
              <a:rPr lang="zh-CN" altLang="en-US" dirty="0">
                <a:latin typeface="微软雅黑" panose="020B0503020204020204" pitchFamily="34" charset="-122"/>
                <a:ea typeface="微软雅黑" panose="020B0503020204020204" pitchFamily="34" charset="-122"/>
              </a:rPr>
              <a:t>在C++中，模板是实现代码重用机制的一种工具，它可以实现类型参数化，即把类型定义为参数，从而实现代码的可重用性。</a:t>
            </a:r>
            <a:endParaRPr lang="zh-CN" altLang="en-US" dirty="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defRPr/>
            </a:pPr>
            <a:r>
              <a:rPr lang="zh-CN" altLang="en-US" dirty="0">
                <a:latin typeface="微软雅黑" panose="020B0503020204020204" pitchFamily="34" charset="-122"/>
                <a:ea typeface="微软雅黑" panose="020B0503020204020204" pitchFamily="34" charset="-122"/>
              </a:rPr>
              <a:t>C++程序由类和函数组成，C++中的模板也分为类模板和函数模板。</a:t>
            </a:r>
            <a:endParaRPr lang="zh-CN" altLang="en-US" dirty="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defRPr/>
            </a:pPr>
            <a:endParaRPr lang="zh-CN" altLang="en-US" dirty="0">
              <a:latin typeface="微软雅黑" panose="020B0503020204020204" pitchFamily="34" charset="-122"/>
              <a:ea typeface="微软雅黑" panose="020B0503020204020204" pitchFamily="34" charset="-122"/>
            </a:endParaRPr>
          </a:p>
          <a:p>
            <a:pPr>
              <a:defRPr/>
            </a:pP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例</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defRPr/>
            </a:pPr>
            <a:r>
              <a:rPr kumimoji="1" lang="en-US" altLang="zh-CN" dirty="0">
                <a:solidFill>
                  <a:schemeClr val="folHlink"/>
                </a:solidFill>
                <a:latin typeface="Arial Black" panose="020B0A04020102020204" pitchFamily="34" charset="0"/>
              </a:rPr>
              <a:t>template</a:t>
            </a:r>
            <a:r>
              <a:rPr kumimoji="1" lang="en-US" altLang="zh-CN" dirty="0">
                <a:latin typeface="Arial Black" panose="020B0A04020102020204" pitchFamily="34" charset="0"/>
              </a:rPr>
              <a:t>&lt;</a:t>
            </a:r>
            <a:r>
              <a:rPr kumimoji="1" lang="en-US" altLang="zh-CN" dirty="0">
                <a:solidFill>
                  <a:schemeClr val="folHlink"/>
                </a:solidFill>
                <a:latin typeface="Arial Black" panose="020B0A04020102020204" pitchFamily="34" charset="0"/>
              </a:rPr>
              <a:t>class</a:t>
            </a:r>
            <a:r>
              <a:rPr kumimoji="1" lang="en-US" altLang="zh-CN" dirty="0">
                <a:latin typeface="Arial Black" panose="020B0A04020102020204" pitchFamily="34" charset="0"/>
              </a:rPr>
              <a:t> T&gt;</a:t>
            </a:r>
            <a:endParaRPr kumimoji="1" lang="en-US" altLang="zh-CN" dirty="0">
              <a:latin typeface="Arial Black" panose="020B0A04020102020204" pitchFamily="34" charset="0"/>
            </a:endParaRPr>
          </a:p>
          <a:p>
            <a:pPr marL="457200" indent="-457200">
              <a:buFont typeface="Arial" panose="020B0604020202020204" pitchFamily="34" charset="0"/>
              <a:buChar char="•"/>
              <a:defRPr/>
            </a:pPr>
            <a:r>
              <a:rPr lang="zh-CN" altLang="en-US" dirty="0" smtClean="0">
                <a:latin typeface="微软雅黑" panose="020B0503020204020204" pitchFamily="34" charset="-122"/>
                <a:ea typeface="微软雅黑" panose="020B0503020204020204" pitchFamily="34" charset="-122"/>
              </a:rPr>
              <a:t>T </a:t>
            </a:r>
            <a:r>
              <a:rPr lang="zh-CN" altLang="en-US" dirty="0">
                <a:latin typeface="微软雅黑" panose="020B0503020204020204" pitchFamily="34" charset="-122"/>
                <a:ea typeface="微软雅黑" panose="020B0503020204020204" pitchFamily="34" charset="-122"/>
              </a:rPr>
              <a:t>max( T x, T y)</a:t>
            </a:r>
            <a:endParaRPr lang="zh-CN" altLang="en-US" dirty="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defRPr/>
            </a:pPr>
            <a:r>
              <a:rPr lang="zh-CN" altLang="en-US" dirty="0" smtClean="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defRPr/>
            </a:pPr>
            <a:r>
              <a:rPr lang="zh-CN" altLang="en-US"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return (x&gt;y) ? x : y;</a:t>
            </a:r>
            <a:endParaRPr lang="zh-CN" altLang="en-US" dirty="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defRPr/>
            </a:pP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32100" name="AutoShape 4"/>
          <p:cNvSpPr/>
          <p:nvPr/>
        </p:nvSpPr>
        <p:spPr>
          <a:xfrm>
            <a:off x="4526915" y="3526790"/>
            <a:ext cx="3744913" cy="892175"/>
          </a:xfrm>
          <a:prstGeom prst="wedgeRectCallout">
            <a:avLst>
              <a:gd name="adj1" fmla="val -65856"/>
              <a:gd name="adj2" fmla="val -68861"/>
            </a:avLst>
          </a:prstGeom>
          <a:solidFill>
            <a:schemeClr val="bg2"/>
          </a:solidFill>
          <a:ln w="9525" cap="flat" cmpd="sng">
            <a:solidFill>
              <a:schemeClr val="tx1"/>
            </a:solidFill>
            <a:prstDash val="solid"/>
            <a:miter/>
            <a:headEnd type="none" w="med" len="med"/>
            <a:tailEnd type="none" w="med" len="med"/>
          </a:ln>
        </p:spPr>
        <p:txBody>
          <a:bodyPr/>
          <a:lstStyle/>
          <a:p>
            <a:pPr eaLnBrk="0" hangingPunct="0">
              <a:buClr>
                <a:schemeClr val="accent2"/>
              </a:buClr>
              <a:buSzPct val="60000"/>
              <a:buFont typeface="Wingdings" panose="05000000000000000000" pitchFamily="2" charset="2"/>
              <a:buNone/>
            </a:pPr>
            <a:r>
              <a:rPr lang="en-US" altLang="zh-CN" sz="2400" b="1" dirty="0">
                <a:latin typeface="Arial" panose="020B0604020202020204" pitchFamily="34" charset="0"/>
              </a:rPr>
              <a:t>     </a:t>
            </a:r>
            <a:r>
              <a:rPr lang="zh-CN" altLang="en-US" sz="2400" b="1" dirty="0">
                <a:latin typeface="Arial" panose="020B0604020202020204" pitchFamily="34" charset="0"/>
              </a:rPr>
              <a:t>这个以参数化表示的函数称为</a:t>
            </a:r>
            <a:r>
              <a:rPr lang="zh-CN" altLang="en-US" sz="2400" b="1" dirty="0">
                <a:solidFill>
                  <a:srgbClr val="FF0000"/>
                </a:solidFill>
                <a:latin typeface="Arial" panose="020B0604020202020204" pitchFamily="34" charset="0"/>
              </a:rPr>
              <a:t>函数模板</a:t>
            </a:r>
            <a:r>
              <a:rPr lang="zh-CN" altLang="en-US" sz="2400" b="1" dirty="0">
                <a:latin typeface="Arial" panose="020B0604020202020204" pitchFamily="34" charset="0"/>
              </a:rPr>
              <a:t>。</a:t>
            </a:r>
            <a:endParaRPr lang="zh-CN" altLang="en-US" sz="2400" b="1" dirty="0">
              <a:latin typeface="Arial" panose="020B0604020202020204" pitchFamily="34" charset="0"/>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132100"/>
                                        </p:tgtEl>
                                        <p:attrNameLst>
                                          <p:attrName>style.visibility</p:attrName>
                                        </p:attrNameLst>
                                      </p:cBhvr>
                                      <p:to>
                                        <p:strVal val="visible"/>
                                      </p:to>
                                    </p:set>
                                    <p:anim calcmode="lin" valueType="num">
                                      <p:cBhvr>
                                        <p:cTn id="13" dur="1000" fill="hold"/>
                                        <p:tgtEl>
                                          <p:spTgt spid="132100"/>
                                        </p:tgtEl>
                                        <p:attrNameLst>
                                          <p:attrName>ppt_w</p:attrName>
                                        </p:attrNameLst>
                                      </p:cBhvr>
                                      <p:tavLst>
                                        <p:tav tm="0">
                                          <p:val>
                                            <p:strVal val="#ppt_w*0.70"/>
                                          </p:val>
                                        </p:tav>
                                        <p:tav tm="100000">
                                          <p:val>
                                            <p:strVal val="#ppt_w"/>
                                          </p:val>
                                        </p:tav>
                                      </p:tavLst>
                                    </p:anim>
                                    <p:anim calcmode="lin" valueType="num">
                                      <p:cBhvr>
                                        <p:cTn id="14" dur="1000" fill="hold"/>
                                        <p:tgtEl>
                                          <p:spTgt spid="132100"/>
                                        </p:tgtEl>
                                        <p:attrNameLst>
                                          <p:attrName>ppt_h</p:attrName>
                                        </p:attrNameLst>
                                      </p:cBhvr>
                                      <p:tavLst>
                                        <p:tav tm="0">
                                          <p:val>
                                            <p:strVal val="#ppt_h"/>
                                          </p:val>
                                        </p:tav>
                                        <p:tav tm="100000">
                                          <p:val>
                                            <p:strVal val="#ppt_h"/>
                                          </p:val>
                                        </p:tav>
                                      </p:tavLst>
                                    </p:anim>
                                    <p:animEffect transition="in" filter="fade">
                                      <p:cBhvr>
                                        <p:cTn id="15" dur="1000"/>
                                        <p:tgtEl>
                                          <p:spTgt spid="132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2100" grpId="0" bldLvl="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39867" y="736446"/>
            <a:ext cx="6845941" cy="319114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350" dirty="0" err="1"/>
              <a:t>int</a:t>
            </a:r>
            <a:r>
              <a:rPr lang="en-US" altLang="zh-CN" sz="1350" b="0" dirty="0"/>
              <a:t> locate(</a:t>
            </a:r>
            <a:r>
              <a:rPr lang="en-US" altLang="zh-CN" sz="1350" dirty="0" err="1"/>
              <a:t>const</a:t>
            </a:r>
            <a:r>
              <a:rPr lang="en-US" altLang="zh-CN" sz="1350" b="0" dirty="0"/>
              <a:t> T&amp; x)</a:t>
            </a:r>
            <a:r>
              <a:rPr lang="en-US" altLang="zh-CN" sz="1350" dirty="0" err="1"/>
              <a:t>const</a:t>
            </a:r>
            <a:r>
              <a:rPr lang="en-US" altLang="zh-CN" sz="1350" b="0" dirty="0"/>
              <a:t>;            //</a:t>
            </a:r>
            <a:r>
              <a:rPr lang="zh-CN" altLang="en-US" sz="1350" b="0" dirty="0"/>
              <a:t>返回元素</a:t>
            </a:r>
            <a:r>
              <a:rPr lang="en-US" altLang="zh-CN" sz="1350" b="0" dirty="0"/>
              <a:t>x</a:t>
            </a:r>
            <a:r>
              <a:rPr lang="zh-CN" altLang="en-US" sz="1350" b="0" dirty="0"/>
              <a:t>在表中的位置  </a:t>
            </a:r>
            <a:endParaRPr lang="zh-CN" altLang="en-US" sz="1350" b="0" dirty="0"/>
          </a:p>
          <a:p>
            <a:pPr marL="0" indent="0">
              <a:buNone/>
            </a:pPr>
            <a:r>
              <a:rPr lang="en-US" altLang="zh-CN" sz="1350" b="0" dirty="0"/>
              <a:t>List&lt;T&gt;&amp; insert(</a:t>
            </a:r>
            <a:r>
              <a:rPr lang="en-US" altLang="zh-CN" sz="1350" dirty="0" err="1"/>
              <a:t>int</a:t>
            </a:r>
            <a:r>
              <a:rPr lang="en-US" altLang="zh-CN" sz="1350" b="0" dirty="0"/>
              <a:t> </a:t>
            </a:r>
            <a:r>
              <a:rPr lang="en-US" altLang="zh-CN" sz="1350" b="0" dirty="0" err="1"/>
              <a:t>k,</a:t>
            </a:r>
            <a:r>
              <a:rPr lang="en-US" altLang="zh-CN" sz="1350" dirty="0" err="1"/>
              <a:t>const</a:t>
            </a:r>
            <a:r>
              <a:rPr lang="en-US" altLang="zh-CN" sz="1350" b="0" dirty="0"/>
              <a:t> T&amp; x);        //</a:t>
            </a:r>
            <a:r>
              <a:rPr lang="zh-CN" altLang="en-US" sz="1350" b="0" dirty="0"/>
              <a:t>在位置</a:t>
            </a:r>
            <a:r>
              <a:rPr lang="en-US" altLang="zh-CN" sz="1350" b="0" dirty="0"/>
              <a:t>k</a:t>
            </a:r>
            <a:r>
              <a:rPr lang="zh-CN" altLang="en-US" sz="1350" b="0" dirty="0"/>
              <a:t>处插入元素</a:t>
            </a:r>
            <a:r>
              <a:rPr lang="en-US" altLang="zh-CN" sz="1350" b="0" dirty="0"/>
              <a:t>x  </a:t>
            </a:r>
            <a:endParaRPr lang="en-US" altLang="zh-CN" sz="1350" b="0" dirty="0"/>
          </a:p>
          <a:p>
            <a:pPr marL="0" indent="0">
              <a:buNone/>
            </a:pPr>
            <a:r>
              <a:rPr lang="en-US" altLang="zh-CN" sz="1350" b="0" dirty="0"/>
              <a:t>List&lt;T&gt;&amp; erase(</a:t>
            </a:r>
            <a:r>
              <a:rPr lang="en-US" altLang="zh-CN" sz="1350" dirty="0" err="1"/>
              <a:t>int</a:t>
            </a:r>
            <a:r>
              <a:rPr lang="en-US" altLang="zh-CN" sz="1350" b="0" dirty="0"/>
              <a:t> k);                    //</a:t>
            </a:r>
            <a:r>
              <a:rPr lang="zh-CN" altLang="en-US" sz="1350" b="0" dirty="0"/>
              <a:t>从位置</a:t>
            </a:r>
            <a:r>
              <a:rPr lang="en-US" altLang="zh-CN" sz="1350" b="0" dirty="0"/>
              <a:t>k</a:t>
            </a:r>
            <a:r>
              <a:rPr lang="zh-CN" altLang="en-US" sz="1350" b="0" dirty="0"/>
              <a:t>处删除元素  </a:t>
            </a:r>
            <a:endParaRPr lang="zh-CN" altLang="en-US" sz="1350" b="0" dirty="0"/>
          </a:p>
          <a:p>
            <a:pPr marL="0" indent="0">
              <a:buNone/>
            </a:pPr>
            <a:r>
              <a:rPr lang="en-US" altLang="zh-CN" sz="1350" dirty="0"/>
              <a:t>void</a:t>
            </a:r>
            <a:r>
              <a:rPr lang="en-US" altLang="zh-CN" sz="1350" b="0" dirty="0"/>
              <a:t> </a:t>
            </a:r>
            <a:r>
              <a:rPr lang="en-US" altLang="zh-CN" sz="1350" b="0" dirty="0" err="1"/>
              <a:t>print_list</a:t>
            </a:r>
            <a:r>
              <a:rPr lang="en-US" altLang="zh-CN" sz="1350" b="0" dirty="0"/>
              <a:t>()</a:t>
            </a:r>
            <a:r>
              <a:rPr lang="en-US" altLang="zh-CN" sz="1350" dirty="0" err="1"/>
              <a:t>const</a:t>
            </a:r>
            <a:r>
              <a:rPr lang="en-US" altLang="zh-CN" sz="1350" b="0" dirty="0"/>
              <a:t>;                 //</a:t>
            </a:r>
            <a:r>
              <a:rPr lang="zh-CN" altLang="en-US" sz="1350" b="0" dirty="0"/>
              <a:t>打印表  </a:t>
            </a:r>
            <a:endParaRPr lang="zh-CN" altLang="en-US" sz="1350" b="0" dirty="0"/>
          </a:p>
          <a:p>
            <a:pPr marL="0" indent="0">
              <a:buNone/>
            </a:pPr>
            <a:r>
              <a:rPr lang="en-US" altLang="zh-CN" sz="1350" dirty="0"/>
              <a:t>private</a:t>
            </a:r>
            <a:r>
              <a:rPr lang="en-US" altLang="zh-CN" sz="1350" b="0" dirty="0"/>
              <a:t>:  </a:t>
            </a:r>
            <a:endParaRPr lang="en-US" altLang="zh-CN" sz="1350" b="0" dirty="0"/>
          </a:p>
          <a:p>
            <a:pPr marL="0" indent="0">
              <a:buNone/>
            </a:pPr>
            <a:r>
              <a:rPr lang="en-US" altLang="zh-CN" sz="1350" b="0" dirty="0"/>
              <a:t>Node&lt;T&gt; *header;  </a:t>
            </a:r>
            <a:endParaRPr lang="en-US" altLang="zh-CN" sz="1350" b="0" dirty="0"/>
          </a:p>
          <a:p>
            <a:pPr marL="0" indent="0">
              <a:buNone/>
            </a:pPr>
            <a:r>
              <a:rPr lang="en-US" altLang="zh-CN" sz="1350" b="0" dirty="0"/>
              <a:t>};  </a:t>
            </a:r>
            <a:endParaRPr lang="en-US" altLang="zh-CN" sz="1350" b="0" dirty="0"/>
          </a:p>
          <a:p>
            <a:pPr marL="0" indent="0">
              <a:buNone/>
            </a:pPr>
            <a:r>
              <a:rPr lang="en-US" altLang="zh-CN" sz="1350" b="0" dirty="0"/>
              <a:t>template &lt;</a:t>
            </a:r>
            <a:r>
              <a:rPr lang="en-US" altLang="zh-CN" sz="1350" b="0" dirty="0" err="1"/>
              <a:t>typename</a:t>
            </a:r>
            <a:r>
              <a:rPr lang="en-US" altLang="zh-CN" sz="1350" b="0" dirty="0"/>
              <a:t> T&gt;  </a:t>
            </a:r>
            <a:endParaRPr lang="en-US" altLang="zh-CN" sz="1350" b="0" dirty="0"/>
          </a:p>
          <a:p>
            <a:pPr marL="0" indent="0">
              <a:buNone/>
            </a:pPr>
            <a:r>
              <a:rPr lang="en-US" altLang="zh-CN" sz="1350" b="0" dirty="0"/>
              <a:t>List&lt;T&gt;::List()  </a:t>
            </a:r>
            <a:endParaRPr lang="en-US" altLang="zh-CN" sz="1350" b="0" dirty="0"/>
          </a:p>
          <a:p>
            <a:pPr marL="0" indent="0">
              <a:buNone/>
            </a:pPr>
            <a:r>
              <a:rPr lang="en-US" altLang="zh-CN" sz="1350" b="0" dirty="0"/>
              <a:t>{  </a:t>
            </a:r>
            <a:endParaRPr lang="en-US" altLang="zh-CN" sz="1350" b="0" dirty="0"/>
          </a:p>
          <a:p>
            <a:pPr marL="0" indent="0">
              <a:buNone/>
            </a:pPr>
            <a:r>
              <a:rPr lang="en-US" altLang="zh-CN" sz="1350" b="0" dirty="0"/>
              <a:t>Node&lt;T&gt; *p=</a:t>
            </a:r>
            <a:r>
              <a:rPr lang="en-US" altLang="zh-CN" sz="1350" dirty="0"/>
              <a:t>new</a:t>
            </a:r>
            <a:r>
              <a:rPr lang="en-US" altLang="zh-CN" sz="1350" b="0" dirty="0"/>
              <a:t> Node&lt;T&gt;;  </a:t>
            </a:r>
            <a:endParaRPr lang="en-US" altLang="zh-CN" sz="1350" b="0" dirty="0"/>
          </a:p>
          <a:p>
            <a:pPr marL="0" indent="0">
              <a:buNone/>
            </a:pPr>
            <a:r>
              <a:rPr lang="en-US" altLang="zh-CN" sz="1350" b="0" dirty="0"/>
              <a:t>header=p-&gt;left=p-&gt;right=p;  </a:t>
            </a:r>
            <a:endParaRPr lang="en-US" altLang="zh-CN" sz="1350" b="0" dirty="0"/>
          </a:p>
          <a:p>
            <a:pPr marL="0" indent="0">
              <a:buNone/>
            </a:pPr>
            <a:r>
              <a:rPr lang="en-US" altLang="zh-CN" sz="1350" b="0" dirty="0"/>
              <a:t>} </a:t>
            </a:r>
            <a:r>
              <a:rPr lang="en-US" altLang="zh-CN" sz="2100" b="0" dirty="0"/>
              <a:t> </a:t>
            </a:r>
            <a:endParaRPr lang="en-US" altLang="zh-CN" sz="2100" b="0" dirty="0"/>
          </a:p>
        </p:txBody>
      </p:sp>
      <p:pic>
        <p:nvPicPr>
          <p:cNvPr id="7"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p:nvPr/>
        </p:nvGrpSpPr>
        <p:grpSpPr bwMode="auto">
          <a:xfrm>
            <a:off x="228481" y="53402"/>
            <a:ext cx="349862" cy="351052"/>
            <a:chOff x="1192404" y="608225"/>
            <a:chExt cx="1755828" cy="1759616"/>
          </a:xfrm>
        </p:grpSpPr>
        <p:grpSp>
          <p:nvGrpSpPr>
            <p:cNvPr id="9" name="组合 79"/>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2" name="任意多边形 83"/>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5" name="TextBox 64"/>
          <p:cNvSpPr txBox="1">
            <a:spLocks noChangeArrowheads="1"/>
          </p:cNvSpPr>
          <p:nvPr/>
        </p:nvSpPr>
        <p:spPr bwMode="auto">
          <a:xfrm>
            <a:off x="661621" y="51338"/>
            <a:ext cx="4774025"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latin typeface="Rockwell" panose="02060603020205020403" pitchFamily="18" charset="0"/>
                <a:ea typeface="微软雅黑" panose="020B0503020204020204" pitchFamily="34" charset="-122"/>
              </a:rPr>
              <a:t>综例</a:t>
            </a:r>
            <a:r>
              <a:rPr lang="en-US" altLang="zh-CN" sz="2250" dirty="0">
                <a:latin typeface="Rockwell" panose="02060603020205020403" pitchFamily="18" charset="0"/>
                <a:ea typeface="微软雅黑" panose="020B0503020204020204" pitchFamily="34" charset="-122"/>
              </a:rPr>
              <a:t>3</a:t>
            </a:r>
            <a:r>
              <a:rPr lang="zh-CN" altLang="en-US" sz="2250" dirty="0">
                <a:latin typeface="Rockwell" panose="02060603020205020403" pitchFamily="18" charset="0"/>
                <a:ea typeface="微软雅黑" panose="020B0503020204020204" pitchFamily="34" charset="-122"/>
              </a:rPr>
              <a:t>：</a:t>
            </a:r>
            <a:r>
              <a:rPr lang="zh-CN" altLang="en-US" sz="2400" dirty="0">
                <a:latin typeface="Rockwell" panose="02060603020205020403" pitchFamily="18" charset="0"/>
                <a:ea typeface="微软雅黑" panose="020B0503020204020204" pitchFamily="34" charset="-122"/>
              </a:rPr>
              <a:t>带头结点的双向循环链表</a:t>
            </a:r>
            <a:endParaRPr lang="zh-CN" altLang="en-US" sz="240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ppt_w</p:attrName>
                                        </p:attrNameLst>
                                      </p:cBhvr>
                                      <p:tavLst>
                                        <p:tav tm="0" fmla="#ppt_w*sin(2.5*pi*$)">
                                          <p:val>
                                            <p:fltVal val="0"/>
                                          </p:val>
                                        </p:tav>
                                        <p:tav tm="100000">
                                          <p:val>
                                            <p:fltVal val="1"/>
                                          </p:val>
                                        </p:tav>
                                      </p:tavLst>
                                    </p:anim>
                                    <p:anim calcmode="lin" valueType="num">
                                      <p:cBhvr>
                                        <p:cTn id="9" dur="1000" fill="hold"/>
                                        <p:tgtEl>
                                          <p:spTgt spid="15"/>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5"/>
                                        </p:tgtEl>
                                      </p:cBhvr>
                                    </p:animEffect>
                                    <p:animScale>
                                      <p:cBhvr>
                                        <p:cTn id="13"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39866" y="736502"/>
            <a:ext cx="3176444" cy="431823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500" b="0" dirty="0"/>
              <a:t>template &lt;</a:t>
            </a:r>
            <a:r>
              <a:rPr lang="en-US" altLang="zh-CN" sz="1500" b="0" dirty="0" err="1"/>
              <a:t>typename</a:t>
            </a:r>
            <a:r>
              <a:rPr lang="en-US" altLang="zh-CN" sz="1500" b="0" dirty="0"/>
              <a:t> T&gt;  </a:t>
            </a:r>
            <a:endParaRPr lang="en-US" altLang="zh-CN" sz="1500" b="0" dirty="0"/>
          </a:p>
          <a:p>
            <a:pPr marL="0" indent="0">
              <a:buNone/>
            </a:pPr>
            <a:r>
              <a:rPr lang="en-US" altLang="zh-CN" sz="1500" b="0" dirty="0"/>
              <a:t>List&lt;T&gt;::~List()  </a:t>
            </a:r>
            <a:endParaRPr lang="en-US" altLang="zh-CN" sz="1500" b="0" dirty="0"/>
          </a:p>
          <a:p>
            <a:pPr marL="0" indent="0">
              <a:buNone/>
            </a:pPr>
            <a:r>
              <a:rPr lang="en-US" altLang="zh-CN" sz="1500" b="0" dirty="0"/>
              <a:t>{  </a:t>
            </a:r>
            <a:endParaRPr lang="en-US" altLang="zh-CN" sz="1500" b="0" dirty="0"/>
          </a:p>
          <a:p>
            <a:pPr marL="0" indent="0">
              <a:buNone/>
            </a:pPr>
            <a:r>
              <a:rPr lang="en-US" altLang="zh-CN" sz="1500" b="0" dirty="0"/>
              <a:t>Node&lt;T&gt; *p=0,*q=0;  </a:t>
            </a:r>
            <a:endParaRPr lang="en-US" altLang="zh-CN" sz="1500" b="0" dirty="0"/>
          </a:p>
          <a:p>
            <a:pPr marL="0" indent="0">
              <a:buNone/>
            </a:pPr>
            <a:r>
              <a:rPr lang="en-US" altLang="zh-CN" sz="1500" b="0" dirty="0"/>
              <a:t>p=header-&gt;right;  </a:t>
            </a:r>
            <a:endParaRPr lang="en-US" altLang="zh-CN" sz="1500" b="0" dirty="0"/>
          </a:p>
          <a:p>
            <a:pPr marL="0" indent="0">
              <a:buNone/>
            </a:pPr>
            <a:r>
              <a:rPr lang="en-US" altLang="zh-CN" sz="1500" dirty="0"/>
              <a:t>while</a:t>
            </a:r>
            <a:r>
              <a:rPr lang="en-US" altLang="zh-CN" sz="1500" b="0" dirty="0"/>
              <a:t>(header-&gt;right==header-&gt;left){  </a:t>
            </a:r>
            <a:endParaRPr lang="en-US" altLang="zh-CN" sz="1500" b="0" dirty="0"/>
          </a:p>
          <a:p>
            <a:pPr marL="0" indent="0">
              <a:buNone/>
            </a:pPr>
            <a:r>
              <a:rPr lang="en-US" altLang="zh-CN" sz="1500" b="0" dirty="0"/>
              <a:t>q=p-&gt;right;  </a:t>
            </a:r>
            <a:endParaRPr lang="en-US" altLang="zh-CN" sz="1500" b="0" dirty="0"/>
          </a:p>
          <a:p>
            <a:pPr marL="0" indent="0">
              <a:buNone/>
            </a:pPr>
            <a:r>
              <a:rPr lang="en-US" altLang="zh-CN" sz="1500" b="0" dirty="0"/>
              <a:t>header-&gt;right=q;  </a:t>
            </a:r>
            <a:endParaRPr lang="en-US" altLang="zh-CN" sz="1500" b="0" dirty="0"/>
          </a:p>
          <a:p>
            <a:pPr marL="0" indent="0">
              <a:buNone/>
            </a:pPr>
            <a:r>
              <a:rPr lang="en-US" altLang="zh-CN" sz="1500" b="0" dirty="0"/>
              <a:t>q-&gt;left=header;  </a:t>
            </a:r>
            <a:endParaRPr lang="en-US" altLang="zh-CN" sz="1500" b="0" dirty="0"/>
          </a:p>
          <a:p>
            <a:pPr marL="0" indent="0">
              <a:buNone/>
            </a:pPr>
            <a:r>
              <a:rPr lang="en-US" altLang="zh-CN" sz="1500" b="0" dirty="0"/>
              <a:t>delete p;  </a:t>
            </a:r>
            <a:endParaRPr lang="en-US" altLang="zh-CN" sz="1500" b="0" dirty="0"/>
          </a:p>
          <a:p>
            <a:pPr marL="0" indent="0">
              <a:buNone/>
            </a:pPr>
            <a:r>
              <a:rPr lang="en-US" altLang="zh-CN" sz="1500" b="0" dirty="0"/>
              <a:t>p=q;  </a:t>
            </a:r>
            <a:endParaRPr lang="en-US" altLang="zh-CN" sz="1500" b="0" dirty="0"/>
          </a:p>
          <a:p>
            <a:pPr marL="0" indent="0">
              <a:buNone/>
            </a:pPr>
            <a:r>
              <a:rPr lang="en-US" altLang="zh-CN" sz="1500" b="0" dirty="0"/>
              <a:t>}  </a:t>
            </a:r>
            <a:endParaRPr lang="en-US" altLang="zh-CN" sz="1500" b="0" dirty="0"/>
          </a:p>
          <a:p>
            <a:pPr marL="0" indent="0">
              <a:buNone/>
            </a:pPr>
            <a:r>
              <a:rPr lang="en-US" altLang="zh-CN" sz="1500" b="0" dirty="0"/>
              <a:t>delete header;  </a:t>
            </a:r>
            <a:endParaRPr lang="en-US" altLang="zh-CN" sz="1500" b="0" dirty="0"/>
          </a:p>
          <a:p>
            <a:pPr marL="0" indent="0">
              <a:buNone/>
            </a:pPr>
            <a:r>
              <a:rPr lang="en-US" altLang="zh-CN" sz="1500" b="0" dirty="0"/>
              <a:t>}  </a:t>
            </a:r>
            <a:endParaRPr lang="en-US" altLang="zh-CN" sz="1500" b="0" dirty="0"/>
          </a:p>
          <a:p>
            <a:pPr marL="0" indent="0">
              <a:buNone/>
            </a:pPr>
            <a:r>
              <a:rPr lang="en-US" altLang="zh-CN" sz="1500" b="0" dirty="0"/>
              <a:t>  </a:t>
            </a:r>
            <a:endParaRPr lang="en-US" altLang="zh-CN" sz="1500" b="0" dirty="0"/>
          </a:p>
        </p:txBody>
      </p:sp>
      <p:pic>
        <p:nvPicPr>
          <p:cNvPr id="7"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p:nvPr/>
        </p:nvGrpSpPr>
        <p:grpSpPr bwMode="auto">
          <a:xfrm>
            <a:off x="228481" y="53402"/>
            <a:ext cx="349862" cy="351052"/>
            <a:chOff x="1192404" y="608225"/>
            <a:chExt cx="1755828" cy="1759616"/>
          </a:xfrm>
        </p:grpSpPr>
        <p:grpSp>
          <p:nvGrpSpPr>
            <p:cNvPr id="9" name="组合 79"/>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2" name="任意多边形 83"/>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5" name="TextBox 64"/>
          <p:cNvSpPr txBox="1">
            <a:spLocks noChangeArrowheads="1"/>
          </p:cNvSpPr>
          <p:nvPr/>
        </p:nvSpPr>
        <p:spPr bwMode="auto">
          <a:xfrm>
            <a:off x="661621" y="51338"/>
            <a:ext cx="4558113"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latin typeface="Rockwell" panose="02060603020205020403" pitchFamily="18" charset="0"/>
                <a:ea typeface="微软雅黑" panose="020B0503020204020204" pitchFamily="34" charset="-122"/>
              </a:rPr>
              <a:t>综例</a:t>
            </a:r>
            <a:r>
              <a:rPr lang="en-US" altLang="zh-CN" sz="2250" dirty="0">
                <a:latin typeface="Rockwell" panose="02060603020205020403" pitchFamily="18" charset="0"/>
                <a:ea typeface="微软雅黑" panose="020B0503020204020204" pitchFamily="34" charset="-122"/>
              </a:rPr>
              <a:t>3</a:t>
            </a:r>
            <a:r>
              <a:rPr lang="zh-CN" altLang="en-US" sz="2250" dirty="0">
                <a:latin typeface="Rockwell" panose="02060603020205020403" pitchFamily="18" charset="0"/>
                <a:ea typeface="微软雅黑" panose="020B0503020204020204" pitchFamily="34" charset="-122"/>
              </a:rPr>
              <a:t>：</a:t>
            </a:r>
            <a:r>
              <a:rPr lang="zh-CN" altLang="en-US" sz="2400" dirty="0">
                <a:latin typeface="Rockwell" panose="02060603020205020403" pitchFamily="18" charset="0"/>
                <a:ea typeface="微软雅黑" panose="020B0503020204020204" pitchFamily="34" charset="-122"/>
              </a:rPr>
              <a:t>带头结点的双向循环链表</a:t>
            </a:r>
            <a:endParaRPr lang="zh-CN" altLang="en-US" sz="2400" dirty="0">
              <a:latin typeface="Rockwell" panose="02060603020205020403" pitchFamily="18" charset="0"/>
              <a:ea typeface="微软雅黑" panose="020B0503020204020204" pitchFamily="34" charset="-122"/>
            </a:endParaRPr>
          </a:p>
        </p:txBody>
      </p:sp>
      <p:sp>
        <p:nvSpPr>
          <p:cNvPr id="16" name="Rectangle 2"/>
          <p:cNvSpPr txBox="1">
            <a:spLocks noChangeArrowheads="1"/>
          </p:cNvSpPr>
          <p:nvPr/>
        </p:nvSpPr>
        <p:spPr bwMode="auto">
          <a:xfrm>
            <a:off x="5767765" y="682524"/>
            <a:ext cx="3176444" cy="431823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500" b="0" dirty="0"/>
              <a:t>template &lt;</a:t>
            </a:r>
            <a:r>
              <a:rPr lang="en-US" altLang="zh-CN" sz="1500" b="0" dirty="0" err="1"/>
              <a:t>typename</a:t>
            </a:r>
            <a:r>
              <a:rPr lang="en-US" altLang="zh-CN" sz="1500" b="0" dirty="0"/>
              <a:t> T&gt;  </a:t>
            </a:r>
            <a:endParaRPr lang="en-US" altLang="zh-CN" sz="1500" b="0" dirty="0"/>
          </a:p>
          <a:p>
            <a:pPr marL="0" indent="0">
              <a:buNone/>
            </a:pPr>
            <a:r>
              <a:rPr lang="en-US" altLang="zh-CN" sz="1500" dirty="0" err="1"/>
              <a:t>int</a:t>
            </a:r>
            <a:r>
              <a:rPr lang="en-US" altLang="zh-CN" sz="1500" b="0" dirty="0"/>
              <a:t> List&lt;T&gt;::size()</a:t>
            </a:r>
            <a:r>
              <a:rPr lang="en-US" altLang="zh-CN" sz="1500" dirty="0" err="1"/>
              <a:t>const</a:t>
            </a:r>
            <a:r>
              <a:rPr lang="en-US" altLang="zh-CN" sz="1500" b="0" dirty="0"/>
              <a:t>  </a:t>
            </a:r>
            <a:endParaRPr lang="en-US" altLang="zh-CN" sz="1500" b="0" dirty="0"/>
          </a:p>
          <a:p>
            <a:pPr marL="0" indent="0">
              <a:buNone/>
            </a:pPr>
            <a:r>
              <a:rPr lang="en-US" altLang="zh-CN" sz="1500" b="0" dirty="0"/>
              <a:t>{  </a:t>
            </a:r>
            <a:endParaRPr lang="en-US" altLang="zh-CN" sz="1500" b="0" dirty="0"/>
          </a:p>
          <a:p>
            <a:pPr marL="0" indent="0">
              <a:buNone/>
            </a:pPr>
            <a:r>
              <a:rPr lang="en-US" altLang="zh-CN" sz="1500" b="0" dirty="0"/>
              <a:t>Node&lt;T&gt; *p=header-&gt;right;  </a:t>
            </a:r>
            <a:endParaRPr lang="en-US" altLang="zh-CN" sz="1500" b="0" dirty="0"/>
          </a:p>
          <a:p>
            <a:pPr marL="0" indent="0">
              <a:buNone/>
            </a:pPr>
            <a:r>
              <a:rPr lang="en-US" altLang="zh-CN" sz="1500" dirty="0" err="1"/>
              <a:t>int</a:t>
            </a:r>
            <a:r>
              <a:rPr lang="en-US" altLang="zh-CN" sz="1500" b="0" dirty="0"/>
              <a:t> </a:t>
            </a:r>
            <a:r>
              <a:rPr lang="en-US" altLang="zh-CN" sz="1500" b="0" dirty="0" err="1"/>
              <a:t>len</a:t>
            </a:r>
            <a:r>
              <a:rPr lang="en-US" altLang="zh-CN" sz="1500" b="0" dirty="0"/>
              <a:t>=0;  </a:t>
            </a:r>
            <a:endParaRPr lang="en-US" altLang="zh-CN" sz="1500" b="0" dirty="0"/>
          </a:p>
          <a:p>
            <a:pPr marL="0" indent="0">
              <a:buNone/>
            </a:pPr>
            <a:r>
              <a:rPr lang="en-US" altLang="zh-CN" sz="1500" dirty="0"/>
              <a:t>while</a:t>
            </a:r>
            <a:r>
              <a:rPr lang="en-US" altLang="zh-CN" sz="1500" b="0" dirty="0"/>
              <a:t>(p!=header){  </a:t>
            </a:r>
            <a:endParaRPr lang="en-US" altLang="zh-CN" sz="1500" b="0" dirty="0"/>
          </a:p>
          <a:p>
            <a:pPr marL="0" indent="0">
              <a:buNone/>
            </a:pPr>
            <a:r>
              <a:rPr lang="en-US" altLang="zh-CN" sz="1500" b="0" dirty="0"/>
              <a:t>p=p-&gt;right;  </a:t>
            </a:r>
            <a:endParaRPr lang="en-US" altLang="zh-CN" sz="1500" b="0" dirty="0"/>
          </a:p>
          <a:p>
            <a:pPr marL="0" indent="0">
              <a:buNone/>
            </a:pPr>
            <a:r>
              <a:rPr lang="en-US" altLang="zh-CN" sz="1500" b="0" dirty="0"/>
              <a:t>++</a:t>
            </a:r>
            <a:r>
              <a:rPr lang="en-US" altLang="zh-CN" sz="1500" b="0" dirty="0" err="1"/>
              <a:t>len</a:t>
            </a:r>
            <a:r>
              <a:rPr lang="en-US" altLang="zh-CN" sz="1500" b="0" dirty="0"/>
              <a:t>;  </a:t>
            </a:r>
            <a:endParaRPr lang="en-US" altLang="zh-CN" sz="1500" b="0" dirty="0"/>
          </a:p>
          <a:p>
            <a:pPr marL="0" indent="0">
              <a:buNone/>
            </a:pPr>
            <a:r>
              <a:rPr lang="en-US" altLang="zh-CN" sz="1500" b="0" dirty="0"/>
              <a:t>}  </a:t>
            </a:r>
            <a:endParaRPr lang="en-US" altLang="zh-CN" sz="1500" b="0" dirty="0"/>
          </a:p>
          <a:p>
            <a:pPr marL="0" indent="0">
              <a:buNone/>
            </a:pPr>
            <a:r>
              <a:rPr lang="en-US" altLang="zh-CN" sz="1500" dirty="0"/>
              <a:t>return</a:t>
            </a:r>
            <a:r>
              <a:rPr lang="en-US" altLang="zh-CN" sz="1500" b="0" dirty="0"/>
              <a:t> </a:t>
            </a:r>
            <a:r>
              <a:rPr lang="en-US" altLang="zh-CN" sz="1500" b="0" dirty="0" err="1"/>
              <a:t>len</a:t>
            </a:r>
            <a:r>
              <a:rPr lang="en-US" altLang="zh-CN" sz="1500" b="0" dirty="0"/>
              <a:t>;  </a:t>
            </a:r>
            <a:endParaRPr lang="en-US" altLang="zh-CN" sz="1500" b="0" dirty="0"/>
          </a:p>
          <a:p>
            <a:pPr marL="0" indent="0">
              <a:buNone/>
            </a:pPr>
            <a:r>
              <a:rPr lang="en-US" altLang="zh-CN" sz="1500" b="0" dirty="0"/>
              <a:t>}</a:t>
            </a:r>
            <a:endParaRPr lang="en-US" altLang="zh-CN" sz="1500" b="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ppt_w</p:attrName>
                                        </p:attrNameLst>
                                      </p:cBhvr>
                                      <p:tavLst>
                                        <p:tav tm="0" fmla="#ppt_w*sin(2.5*pi*$)">
                                          <p:val>
                                            <p:fltVal val="0"/>
                                          </p:val>
                                        </p:tav>
                                        <p:tav tm="100000">
                                          <p:val>
                                            <p:fltVal val="1"/>
                                          </p:val>
                                        </p:tav>
                                      </p:tavLst>
                                    </p:anim>
                                    <p:anim calcmode="lin" valueType="num">
                                      <p:cBhvr>
                                        <p:cTn id="9" dur="1000" fill="hold"/>
                                        <p:tgtEl>
                                          <p:spTgt spid="15"/>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5"/>
                                        </p:tgtEl>
                                      </p:cBhvr>
                                    </p:animEffect>
                                    <p:animScale>
                                      <p:cBhvr>
                                        <p:cTn id="13"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39867" y="736446"/>
            <a:ext cx="2636664" cy="319114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500" b="0" dirty="0"/>
              <a:t>template &lt;</a:t>
            </a:r>
            <a:r>
              <a:rPr lang="en-US" altLang="zh-CN" sz="1500" b="0" dirty="0" err="1"/>
              <a:t>typename</a:t>
            </a:r>
            <a:r>
              <a:rPr lang="en-US" altLang="zh-CN" sz="1500" b="0" dirty="0"/>
              <a:t> T&gt;  </a:t>
            </a:r>
            <a:endParaRPr lang="en-US" altLang="zh-CN" sz="1500" b="0" dirty="0"/>
          </a:p>
          <a:p>
            <a:pPr marL="0" indent="0">
              <a:buNone/>
            </a:pPr>
            <a:r>
              <a:rPr lang="en-US" altLang="zh-CN" sz="1500" b="0" dirty="0"/>
              <a:t>bool List&lt;T&gt;::retrieve(</a:t>
            </a:r>
            <a:r>
              <a:rPr lang="en-US" altLang="zh-CN" sz="1500" dirty="0" err="1"/>
              <a:t>int</a:t>
            </a:r>
            <a:r>
              <a:rPr lang="en-US" altLang="zh-CN" sz="1500" b="0" dirty="0"/>
              <a:t> </a:t>
            </a:r>
            <a:r>
              <a:rPr lang="en-US" altLang="zh-CN" sz="1500" b="0" dirty="0" err="1"/>
              <a:t>k,T</a:t>
            </a:r>
            <a:r>
              <a:rPr lang="en-US" altLang="zh-CN" sz="1500" b="0" dirty="0"/>
              <a:t>&amp; x)</a:t>
            </a:r>
            <a:r>
              <a:rPr lang="en-US" altLang="zh-CN" sz="1500" dirty="0" err="1"/>
              <a:t>const</a:t>
            </a:r>
            <a:r>
              <a:rPr lang="en-US" altLang="zh-CN" sz="1500" b="0" dirty="0"/>
              <a:t>  </a:t>
            </a:r>
            <a:endParaRPr lang="en-US" altLang="zh-CN" sz="1500" b="0" dirty="0"/>
          </a:p>
          <a:p>
            <a:pPr marL="0" indent="0">
              <a:buNone/>
            </a:pPr>
            <a:r>
              <a:rPr lang="en-US" altLang="zh-CN" sz="1500" b="0" dirty="0"/>
              <a:t>{  </a:t>
            </a:r>
            <a:endParaRPr lang="en-US" altLang="zh-CN" sz="1500" b="0" dirty="0"/>
          </a:p>
          <a:p>
            <a:pPr marL="0" indent="0">
              <a:buNone/>
            </a:pPr>
            <a:r>
              <a:rPr lang="en-US" altLang="zh-CN" sz="1500" b="0" dirty="0"/>
              <a:t>Node&lt;T&gt; *p=header-&gt;right;  </a:t>
            </a:r>
            <a:endParaRPr lang="en-US" altLang="zh-CN" sz="1500" b="0" dirty="0"/>
          </a:p>
          <a:p>
            <a:pPr marL="0" indent="0">
              <a:buNone/>
            </a:pPr>
            <a:r>
              <a:rPr lang="en-US" altLang="zh-CN" sz="1500" dirty="0" err="1"/>
              <a:t>int</a:t>
            </a:r>
            <a:r>
              <a:rPr lang="en-US" altLang="zh-CN" sz="1500" b="0" dirty="0"/>
              <a:t> </a:t>
            </a:r>
            <a:r>
              <a:rPr lang="en-US" altLang="zh-CN" sz="1500" b="0" dirty="0" err="1"/>
              <a:t>i</a:t>
            </a:r>
            <a:r>
              <a:rPr lang="en-US" altLang="zh-CN" sz="1500" b="0" dirty="0"/>
              <a:t>=0;  </a:t>
            </a:r>
            <a:endParaRPr lang="en-US" altLang="zh-CN" sz="1500" b="0" dirty="0"/>
          </a:p>
          <a:p>
            <a:pPr marL="0" indent="0">
              <a:buNone/>
            </a:pPr>
            <a:r>
              <a:rPr lang="en-US" altLang="zh-CN" sz="1500" dirty="0"/>
              <a:t>while</a:t>
            </a:r>
            <a:r>
              <a:rPr lang="en-US" altLang="zh-CN" sz="1500" b="0" dirty="0"/>
              <a:t>(</a:t>
            </a:r>
            <a:r>
              <a:rPr lang="en-US" altLang="zh-CN" sz="1500" b="0" dirty="0" err="1"/>
              <a:t>i</a:t>
            </a:r>
            <a:r>
              <a:rPr lang="en-US" altLang="zh-CN" sz="1500" b="0" dirty="0"/>
              <a:t>&lt;k-1){  </a:t>
            </a:r>
            <a:endParaRPr lang="en-US" altLang="zh-CN" sz="1500" b="0" dirty="0"/>
          </a:p>
          <a:p>
            <a:pPr marL="0" indent="0">
              <a:buNone/>
            </a:pPr>
            <a:r>
              <a:rPr lang="en-US" altLang="zh-CN" sz="1500" b="0" dirty="0"/>
              <a:t>p=p-&gt;right;  </a:t>
            </a:r>
            <a:endParaRPr lang="en-US" altLang="zh-CN" sz="1500" b="0" dirty="0"/>
          </a:p>
          <a:p>
            <a:pPr marL="0" indent="0">
              <a:buNone/>
            </a:pPr>
            <a:r>
              <a:rPr lang="en-US" altLang="zh-CN" sz="1500" b="0" dirty="0"/>
              <a:t>++</a:t>
            </a:r>
            <a:r>
              <a:rPr lang="en-US" altLang="zh-CN" sz="1500" b="0" dirty="0" err="1"/>
              <a:t>i</a:t>
            </a:r>
            <a:r>
              <a:rPr lang="en-US" altLang="zh-CN" sz="1500" b="0" dirty="0"/>
              <a:t>;  </a:t>
            </a:r>
            <a:endParaRPr lang="en-US" altLang="zh-CN" sz="1500" b="0" dirty="0"/>
          </a:p>
          <a:p>
            <a:pPr marL="0" indent="0">
              <a:buNone/>
            </a:pPr>
            <a:r>
              <a:rPr lang="en-US" altLang="zh-CN" sz="1500" b="0" dirty="0"/>
              <a:t>}  </a:t>
            </a:r>
            <a:endParaRPr lang="en-US" altLang="zh-CN" sz="1500" b="0" dirty="0"/>
          </a:p>
          <a:p>
            <a:pPr marL="0" indent="0">
              <a:buNone/>
            </a:pPr>
            <a:r>
              <a:rPr lang="en-US" altLang="zh-CN" sz="1500" b="0" dirty="0"/>
              <a:t>x=p-&gt;data;  </a:t>
            </a:r>
            <a:endParaRPr lang="en-US" altLang="zh-CN" sz="1500" b="0" dirty="0"/>
          </a:p>
          <a:p>
            <a:pPr marL="0" indent="0">
              <a:buNone/>
            </a:pPr>
            <a:r>
              <a:rPr lang="en-US" altLang="zh-CN" sz="1500" dirty="0"/>
              <a:t>return</a:t>
            </a:r>
            <a:r>
              <a:rPr lang="en-US" altLang="zh-CN" sz="1500" b="0" dirty="0"/>
              <a:t> </a:t>
            </a:r>
            <a:r>
              <a:rPr lang="en-US" altLang="zh-CN" sz="1500" dirty="0"/>
              <a:t>true</a:t>
            </a:r>
            <a:r>
              <a:rPr lang="en-US" altLang="zh-CN" sz="1500" b="0" dirty="0"/>
              <a:t>;  </a:t>
            </a:r>
            <a:endParaRPr lang="en-US" altLang="zh-CN" sz="1500" b="0" dirty="0"/>
          </a:p>
          <a:p>
            <a:pPr marL="0" indent="0">
              <a:buNone/>
            </a:pPr>
            <a:r>
              <a:rPr lang="en-US" altLang="zh-CN" sz="1500" b="0" dirty="0"/>
              <a:t>}  </a:t>
            </a:r>
            <a:endParaRPr lang="en-US" altLang="zh-CN" sz="1500" b="0" dirty="0"/>
          </a:p>
          <a:p>
            <a:pPr marL="0" indent="0">
              <a:lnSpc>
                <a:spcPct val="80000"/>
              </a:lnSpc>
              <a:buClr>
                <a:schemeClr val="tx1"/>
              </a:buClr>
              <a:buNone/>
              <a:defRPr/>
            </a:pPr>
            <a:endParaRPr lang="en-US" altLang="zh-CN" sz="1350" b="0" kern="0" dirty="0">
              <a:latin typeface="方正姚体" panose="02010601030101010101" pitchFamily="2" charset="-122"/>
            </a:endParaRPr>
          </a:p>
        </p:txBody>
      </p:sp>
      <p:pic>
        <p:nvPicPr>
          <p:cNvPr id="7"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p:nvPr/>
        </p:nvGrpSpPr>
        <p:grpSpPr bwMode="auto">
          <a:xfrm>
            <a:off x="228481" y="53402"/>
            <a:ext cx="349862" cy="351052"/>
            <a:chOff x="1192404" y="608225"/>
            <a:chExt cx="1755828" cy="1759616"/>
          </a:xfrm>
        </p:grpSpPr>
        <p:grpSp>
          <p:nvGrpSpPr>
            <p:cNvPr id="9" name="组合 79"/>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2" name="任意多边形 83"/>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5" name="TextBox 64"/>
          <p:cNvSpPr txBox="1">
            <a:spLocks noChangeArrowheads="1"/>
          </p:cNvSpPr>
          <p:nvPr/>
        </p:nvSpPr>
        <p:spPr bwMode="auto">
          <a:xfrm>
            <a:off x="661621" y="51338"/>
            <a:ext cx="4666069"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latin typeface="Rockwell" panose="02060603020205020403" pitchFamily="18" charset="0"/>
                <a:ea typeface="微软雅黑" panose="020B0503020204020204" pitchFamily="34" charset="-122"/>
              </a:rPr>
              <a:t>综例</a:t>
            </a:r>
            <a:r>
              <a:rPr lang="en-US" altLang="zh-CN" sz="2250" dirty="0">
                <a:latin typeface="Rockwell" panose="02060603020205020403" pitchFamily="18" charset="0"/>
                <a:ea typeface="微软雅黑" panose="020B0503020204020204" pitchFamily="34" charset="-122"/>
              </a:rPr>
              <a:t>3</a:t>
            </a:r>
            <a:r>
              <a:rPr lang="zh-CN" altLang="en-US" sz="2250" dirty="0">
                <a:latin typeface="Rockwell" panose="02060603020205020403" pitchFamily="18" charset="0"/>
                <a:ea typeface="微软雅黑" panose="020B0503020204020204" pitchFamily="34" charset="-122"/>
              </a:rPr>
              <a:t>：</a:t>
            </a:r>
            <a:r>
              <a:rPr lang="zh-CN" altLang="en-US" sz="2400" dirty="0">
                <a:latin typeface="Rockwell" panose="02060603020205020403" pitchFamily="18" charset="0"/>
                <a:ea typeface="微软雅黑" panose="020B0503020204020204" pitchFamily="34" charset="-122"/>
              </a:rPr>
              <a:t>带头结点的双向循环链表</a:t>
            </a:r>
            <a:endParaRPr lang="zh-CN" altLang="en-US" sz="2400" dirty="0">
              <a:latin typeface="Rockwell" panose="02060603020205020403" pitchFamily="18" charset="0"/>
              <a:ea typeface="微软雅黑" panose="020B0503020204020204" pitchFamily="34" charset="-122"/>
            </a:endParaRPr>
          </a:p>
        </p:txBody>
      </p:sp>
      <p:sp>
        <p:nvSpPr>
          <p:cNvPr id="16" name="Rectangle 2"/>
          <p:cNvSpPr txBox="1">
            <a:spLocks noChangeArrowheads="1"/>
          </p:cNvSpPr>
          <p:nvPr/>
        </p:nvSpPr>
        <p:spPr bwMode="auto">
          <a:xfrm>
            <a:off x="5551855" y="850687"/>
            <a:ext cx="2636664" cy="319114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500" b="0" dirty="0"/>
              <a:t>template &lt;</a:t>
            </a:r>
            <a:r>
              <a:rPr lang="en-US" altLang="zh-CN" sz="1500" b="0" dirty="0" err="1"/>
              <a:t>typename</a:t>
            </a:r>
            <a:r>
              <a:rPr lang="en-US" altLang="zh-CN" sz="1500" b="0" dirty="0"/>
              <a:t> T&gt;  </a:t>
            </a:r>
            <a:endParaRPr lang="en-US" altLang="zh-CN" sz="1500" b="0" dirty="0"/>
          </a:p>
          <a:p>
            <a:pPr marL="0" indent="0">
              <a:buNone/>
            </a:pPr>
            <a:r>
              <a:rPr lang="en-US" altLang="zh-CN" sz="1500" dirty="0" err="1"/>
              <a:t>int</a:t>
            </a:r>
            <a:r>
              <a:rPr lang="en-US" altLang="zh-CN" sz="1500" b="0" dirty="0"/>
              <a:t> List&lt;T&gt;::locate(</a:t>
            </a:r>
            <a:r>
              <a:rPr lang="en-US" altLang="zh-CN" sz="1500" dirty="0" err="1"/>
              <a:t>const</a:t>
            </a:r>
            <a:r>
              <a:rPr lang="en-US" altLang="zh-CN" sz="1500" b="0" dirty="0"/>
              <a:t> T&amp; x)</a:t>
            </a:r>
            <a:r>
              <a:rPr lang="en-US" altLang="zh-CN" sz="1500" dirty="0" err="1"/>
              <a:t>const</a:t>
            </a:r>
            <a:r>
              <a:rPr lang="en-US" altLang="zh-CN" sz="1500" b="0" dirty="0"/>
              <a:t>  </a:t>
            </a:r>
            <a:endParaRPr lang="en-US" altLang="zh-CN" sz="1500" b="0" dirty="0"/>
          </a:p>
          <a:p>
            <a:pPr marL="0" indent="0">
              <a:buNone/>
            </a:pPr>
            <a:r>
              <a:rPr lang="en-US" altLang="zh-CN" sz="1500" b="0" dirty="0"/>
              <a:t>{  </a:t>
            </a:r>
            <a:endParaRPr lang="en-US" altLang="zh-CN" sz="1500" b="0" dirty="0"/>
          </a:p>
          <a:p>
            <a:pPr marL="0" indent="0">
              <a:buNone/>
            </a:pPr>
            <a:r>
              <a:rPr lang="en-US" altLang="zh-CN" sz="1500" b="0" dirty="0"/>
              <a:t>Node&lt;T&gt; *p=header-&gt;right;  </a:t>
            </a:r>
            <a:endParaRPr lang="en-US" altLang="zh-CN" sz="1500" b="0" dirty="0"/>
          </a:p>
          <a:p>
            <a:pPr marL="0" indent="0">
              <a:buNone/>
            </a:pPr>
            <a:r>
              <a:rPr lang="en-US" altLang="zh-CN" sz="1500" dirty="0" err="1"/>
              <a:t>int</a:t>
            </a:r>
            <a:r>
              <a:rPr lang="en-US" altLang="zh-CN" sz="1500" b="0" dirty="0"/>
              <a:t> </a:t>
            </a:r>
            <a:r>
              <a:rPr lang="en-US" altLang="zh-CN" sz="1500" b="0" dirty="0" err="1"/>
              <a:t>i</a:t>
            </a:r>
            <a:r>
              <a:rPr lang="en-US" altLang="zh-CN" sz="1500" b="0" dirty="0"/>
              <a:t>=1;  </a:t>
            </a:r>
            <a:endParaRPr lang="en-US" altLang="zh-CN" sz="1500" b="0" dirty="0"/>
          </a:p>
          <a:p>
            <a:pPr marL="0" indent="0">
              <a:buNone/>
            </a:pPr>
            <a:r>
              <a:rPr lang="en-US" altLang="zh-CN" sz="1500" dirty="0"/>
              <a:t>while</a:t>
            </a:r>
            <a:r>
              <a:rPr lang="en-US" altLang="zh-CN" sz="1500" b="0" dirty="0"/>
              <a:t>((p!=header)){  </a:t>
            </a:r>
            <a:endParaRPr lang="en-US" altLang="zh-CN" sz="1500" b="0" dirty="0"/>
          </a:p>
          <a:p>
            <a:pPr marL="0" indent="0">
              <a:buNone/>
            </a:pPr>
            <a:r>
              <a:rPr lang="en-US" altLang="zh-CN" sz="1500" dirty="0"/>
              <a:t>if</a:t>
            </a:r>
            <a:r>
              <a:rPr lang="en-US" altLang="zh-CN" sz="1500" b="0" dirty="0"/>
              <a:t> (p-&gt;data==x) </a:t>
            </a:r>
            <a:r>
              <a:rPr lang="en-US" altLang="zh-CN" sz="1500" dirty="0"/>
              <a:t>return</a:t>
            </a:r>
            <a:r>
              <a:rPr lang="en-US" altLang="zh-CN" sz="1500" b="0" dirty="0"/>
              <a:t> </a:t>
            </a:r>
            <a:r>
              <a:rPr lang="en-US" altLang="zh-CN" sz="1500" b="0" dirty="0" err="1"/>
              <a:t>i</a:t>
            </a:r>
            <a:r>
              <a:rPr lang="en-US" altLang="zh-CN" sz="1500" b="0" dirty="0"/>
              <a:t>;  </a:t>
            </a:r>
            <a:endParaRPr lang="en-US" altLang="zh-CN" sz="1500" b="0" dirty="0"/>
          </a:p>
          <a:p>
            <a:pPr marL="0" indent="0">
              <a:buNone/>
            </a:pPr>
            <a:r>
              <a:rPr lang="en-US" altLang="zh-CN" sz="1500" b="0" dirty="0"/>
              <a:t>p=p-&gt;right;  </a:t>
            </a:r>
            <a:endParaRPr lang="en-US" altLang="zh-CN" sz="1500" b="0" dirty="0"/>
          </a:p>
          <a:p>
            <a:pPr marL="0" indent="0">
              <a:buNone/>
            </a:pPr>
            <a:r>
              <a:rPr lang="en-US" altLang="zh-CN" sz="1500" b="0" dirty="0"/>
              <a:t>++</a:t>
            </a:r>
            <a:r>
              <a:rPr lang="en-US" altLang="zh-CN" sz="1500" b="0" dirty="0" err="1"/>
              <a:t>i</a:t>
            </a:r>
            <a:r>
              <a:rPr lang="en-US" altLang="zh-CN" sz="1500" b="0" dirty="0"/>
              <a:t>;  </a:t>
            </a:r>
            <a:endParaRPr lang="en-US" altLang="zh-CN" sz="1500" b="0" dirty="0"/>
          </a:p>
          <a:p>
            <a:pPr marL="0" indent="0">
              <a:buNone/>
            </a:pPr>
            <a:r>
              <a:rPr lang="en-US" altLang="zh-CN" sz="1500" b="0" dirty="0"/>
              <a:t>}  </a:t>
            </a:r>
            <a:endParaRPr lang="en-US" altLang="zh-CN" sz="1500" b="0" dirty="0"/>
          </a:p>
          <a:p>
            <a:pPr marL="0" indent="0">
              <a:buNone/>
            </a:pPr>
            <a:r>
              <a:rPr lang="en-US" altLang="zh-CN" sz="1500" dirty="0"/>
              <a:t>return</a:t>
            </a:r>
            <a:r>
              <a:rPr lang="en-US" altLang="zh-CN" sz="1500" b="0" dirty="0"/>
              <a:t> 0;  </a:t>
            </a:r>
            <a:endParaRPr lang="en-US" altLang="zh-CN" sz="1500" b="0" dirty="0"/>
          </a:p>
          <a:p>
            <a:pPr marL="0" indent="0">
              <a:buNone/>
            </a:pPr>
            <a:r>
              <a:rPr lang="en-US" altLang="zh-CN" sz="1500" b="0" dirty="0"/>
              <a:t>} </a:t>
            </a:r>
            <a:r>
              <a:rPr lang="en-US" altLang="zh-CN" sz="900" b="0" dirty="0"/>
              <a:t> </a:t>
            </a:r>
            <a:endParaRPr lang="en-US" altLang="zh-CN" sz="900" b="0" dirty="0"/>
          </a:p>
          <a:p>
            <a:pPr marL="0" indent="0">
              <a:lnSpc>
                <a:spcPct val="80000"/>
              </a:lnSpc>
              <a:buClr>
                <a:schemeClr val="tx1"/>
              </a:buClr>
              <a:buNone/>
              <a:defRPr/>
            </a:pPr>
            <a:endParaRPr lang="en-US" altLang="zh-CN" sz="1350" b="0" kern="0" dirty="0">
              <a:latin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ppt_w</p:attrName>
                                        </p:attrNameLst>
                                      </p:cBhvr>
                                      <p:tavLst>
                                        <p:tav tm="0" fmla="#ppt_w*sin(2.5*pi*$)">
                                          <p:val>
                                            <p:fltVal val="0"/>
                                          </p:val>
                                        </p:tav>
                                        <p:tav tm="100000">
                                          <p:val>
                                            <p:fltVal val="1"/>
                                          </p:val>
                                        </p:tav>
                                      </p:tavLst>
                                    </p:anim>
                                    <p:anim calcmode="lin" valueType="num">
                                      <p:cBhvr>
                                        <p:cTn id="9" dur="1000" fill="hold"/>
                                        <p:tgtEl>
                                          <p:spTgt spid="15"/>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5"/>
                                        </p:tgtEl>
                                      </p:cBhvr>
                                    </p:animEffect>
                                    <p:animScale>
                                      <p:cBhvr>
                                        <p:cTn id="13"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279767" y="736446"/>
            <a:ext cx="3860409" cy="319114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500" b="0" dirty="0"/>
              <a:t>template &lt;</a:t>
            </a:r>
            <a:r>
              <a:rPr lang="en-US" altLang="zh-CN" sz="1500" b="0" dirty="0" err="1"/>
              <a:t>typename</a:t>
            </a:r>
            <a:r>
              <a:rPr lang="en-US" altLang="zh-CN" sz="1500" b="0" dirty="0"/>
              <a:t> T&gt;  </a:t>
            </a:r>
            <a:endParaRPr lang="en-US" altLang="zh-CN" sz="1500" b="0" dirty="0"/>
          </a:p>
          <a:p>
            <a:pPr marL="0" indent="0">
              <a:buNone/>
            </a:pPr>
            <a:r>
              <a:rPr lang="en-US" altLang="zh-CN" sz="1500" b="0" dirty="0"/>
              <a:t>List&lt;T&gt;&amp; List&lt;T&gt;::insert(</a:t>
            </a:r>
            <a:r>
              <a:rPr lang="en-US" altLang="zh-CN" sz="1500" dirty="0" err="1"/>
              <a:t>int</a:t>
            </a:r>
            <a:r>
              <a:rPr lang="en-US" altLang="zh-CN" sz="1500" b="0" dirty="0"/>
              <a:t> </a:t>
            </a:r>
            <a:r>
              <a:rPr lang="en-US" altLang="zh-CN" sz="1500" b="0" dirty="0" err="1"/>
              <a:t>k,</a:t>
            </a:r>
            <a:r>
              <a:rPr lang="en-US" altLang="zh-CN" sz="1500" dirty="0" err="1"/>
              <a:t>const</a:t>
            </a:r>
            <a:r>
              <a:rPr lang="en-US" altLang="zh-CN" sz="1500" b="0" dirty="0"/>
              <a:t> T&amp; x)  </a:t>
            </a:r>
            <a:endParaRPr lang="en-US" altLang="zh-CN" sz="1500" b="0" dirty="0"/>
          </a:p>
          <a:p>
            <a:pPr marL="0" indent="0">
              <a:buNone/>
            </a:pPr>
            <a:r>
              <a:rPr lang="en-US" altLang="zh-CN" sz="1500" b="0" dirty="0"/>
              <a:t>{  </a:t>
            </a:r>
            <a:endParaRPr lang="en-US" altLang="zh-CN" sz="1500" b="0" dirty="0"/>
          </a:p>
          <a:p>
            <a:pPr marL="0" indent="0">
              <a:buNone/>
            </a:pPr>
            <a:r>
              <a:rPr lang="en-US" altLang="zh-CN" sz="1500" b="0" dirty="0"/>
              <a:t>Node&lt;T&gt; *p=0,*q=0;  </a:t>
            </a:r>
            <a:endParaRPr lang="en-US" altLang="zh-CN" sz="1500" b="0" dirty="0"/>
          </a:p>
          <a:p>
            <a:pPr marL="0" indent="0">
              <a:buNone/>
            </a:pPr>
            <a:r>
              <a:rPr lang="en-US" altLang="zh-CN" sz="1500" b="0" dirty="0"/>
              <a:t>p=header;  </a:t>
            </a:r>
            <a:endParaRPr lang="en-US" altLang="zh-CN" sz="1500" b="0" dirty="0"/>
          </a:p>
          <a:p>
            <a:pPr marL="0" indent="0">
              <a:buNone/>
            </a:pPr>
            <a:r>
              <a:rPr lang="en-US" altLang="zh-CN" sz="1500" dirty="0" err="1"/>
              <a:t>int</a:t>
            </a:r>
            <a:r>
              <a:rPr lang="en-US" altLang="zh-CN" sz="1500" b="0" dirty="0"/>
              <a:t> </a:t>
            </a:r>
            <a:r>
              <a:rPr lang="en-US" altLang="zh-CN" sz="1500" b="0" dirty="0" err="1"/>
              <a:t>i</a:t>
            </a:r>
            <a:r>
              <a:rPr lang="en-US" altLang="zh-CN" sz="1500" b="0" dirty="0"/>
              <a:t>=0;  </a:t>
            </a:r>
            <a:endParaRPr lang="en-US" altLang="zh-CN" sz="1500" b="0" dirty="0"/>
          </a:p>
          <a:p>
            <a:pPr marL="0" indent="0">
              <a:buNone/>
            </a:pPr>
            <a:r>
              <a:rPr lang="en-US" altLang="zh-CN" sz="1500" dirty="0"/>
              <a:t>while</a:t>
            </a:r>
            <a:r>
              <a:rPr lang="en-US" altLang="zh-CN" sz="1500" b="0" dirty="0"/>
              <a:t>(</a:t>
            </a:r>
            <a:r>
              <a:rPr lang="en-US" altLang="zh-CN" sz="1500" b="0" dirty="0" err="1"/>
              <a:t>i</a:t>
            </a:r>
            <a:r>
              <a:rPr lang="en-US" altLang="zh-CN" sz="1500" b="0" dirty="0"/>
              <a:t>&lt;k){  </a:t>
            </a:r>
            <a:endParaRPr lang="en-US" altLang="zh-CN" sz="1500" b="0" dirty="0"/>
          </a:p>
          <a:p>
            <a:pPr marL="0" indent="0">
              <a:buNone/>
            </a:pPr>
            <a:r>
              <a:rPr lang="en-US" altLang="zh-CN" sz="1500" b="0" dirty="0"/>
              <a:t>p=p-&gt;right;  </a:t>
            </a:r>
            <a:endParaRPr lang="en-US" altLang="zh-CN" sz="1500" b="0" dirty="0"/>
          </a:p>
          <a:p>
            <a:pPr marL="0" indent="0">
              <a:buNone/>
            </a:pPr>
            <a:r>
              <a:rPr lang="en-US" altLang="zh-CN" sz="1500" b="0" dirty="0"/>
              <a:t>++</a:t>
            </a:r>
            <a:r>
              <a:rPr lang="en-US" altLang="zh-CN" sz="1500" b="0" dirty="0" err="1"/>
              <a:t>i</a:t>
            </a:r>
            <a:r>
              <a:rPr lang="en-US" altLang="zh-CN" sz="1500" b="0" dirty="0"/>
              <a:t>;  </a:t>
            </a:r>
            <a:endParaRPr lang="en-US" altLang="zh-CN" sz="1500" b="0" dirty="0"/>
          </a:p>
          <a:p>
            <a:pPr marL="0" indent="0">
              <a:buNone/>
            </a:pPr>
            <a:r>
              <a:rPr lang="en-US" altLang="zh-CN" sz="1500" b="0" dirty="0"/>
              <a:t>}  </a:t>
            </a:r>
            <a:endParaRPr lang="en-US" altLang="zh-CN" sz="1500" b="0" dirty="0"/>
          </a:p>
          <a:p>
            <a:pPr marL="0" indent="0">
              <a:lnSpc>
                <a:spcPct val="80000"/>
              </a:lnSpc>
              <a:buClr>
                <a:schemeClr val="tx1"/>
              </a:buClr>
              <a:buNone/>
              <a:defRPr/>
            </a:pPr>
            <a:endParaRPr lang="en-US" altLang="zh-CN" sz="1350" b="0" kern="0" dirty="0">
              <a:latin typeface="方正姚体" panose="02010601030101010101" pitchFamily="2" charset="-122"/>
            </a:endParaRPr>
          </a:p>
        </p:txBody>
      </p:sp>
      <p:pic>
        <p:nvPicPr>
          <p:cNvPr id="7"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p:nvPr/>
        </p:nvGrpSpPr>
        <p:grpSpPr bwMode="auto">
          <a:xfrm>
            <a:off x="228481" y="53402"/>
            <a:ext cx="349862" cy="351052"/>
            <a:chOff x="1192404" y="608225"/>
            <a:chExt cx="1755828" cy="1759616"/>
          </a:xfrm>
        </p:grpSpPr>
        <p:grpSp>
          <p:nvGrpSpPr>
            <p:cNvPr id="9" name="组合 79"/>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2" name="任意多边形 83"/>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5" name="TextBox 64"/>
          <p:cNvSpPr txBox="1">
            <a:spLocks noChangeArrowheads="1"/>
          </p:cNvSpPr>
          <p:nvPr/>
        </p:nvSpPr>
        <p:spPr bwMode="auto">
          <a:xfrm>
            <a:off x="661621" y="51338"/>
            <a:ext cx="4666069"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latin typeface="Rockwell" panose="02060603020205020403" pitchFamily="18" charset="0"/>
                <a:ea typeface="微软雅黑" panose="020B0503020204020204" pitchFamily="34" charset="-122"/>
              </a:rPr>
              <a:t>综例</a:t>
            </a:r>
            <a:r>
              <a:rPr lang="en-US" altLang="zh-CN" sz="2250" dirty="0">
                <a:latin typeface="Rockwell" panose="02060603020205020403" pitchFamily="18" charset="0"/>
                <a:ea typeface="微软雅黑" panose="020B0503020204020204" pitchFamily="34" charset="-122"/>
              </a:rPr>
              <a:t>3</a:t>
            </a:r>
            <a:r>
              <a:rPr lang="zh-CN" altLang="en-US" sz="2250" dirty="0">
                <a:latin typeface="Rockwell" panose="02060603020205020403" pitchFamily="18" charset="0"/>
                <a:ea typeface="微软雅黑" panose="020B0503020204020204" pitchFamily="34" charset="-122"/>
              </a:rPr>
              <a:t>：</a:t>
            </a:r>
            <a:r>
              <a:rPr lang="zh-CN" altLang="en-US" sz="2400" dirty="0">
                <a:latin typeface="Rockwell" panose="02060603020205020403" pitchFamily="18" charset="0"/>
                <a:ea typeface="微软雅黑" panose="020B0503020204020204" pitchFamily="34" charset="-122"/>
              </a:rPr>
              <a:t>带头结点的双向循环链表</a:t>
            </a:r>
            <a:endParaRPr lang="zh-CN" altLang="en-US" sz="2400" dirty="0">
              <a:latin typeface="Rockwell" panose="02060603020205020403" pitchFamily="18" charset="0"/>
              <a:ea typeface="微软雅黑" panose="020B0503020204020204" pitchFamily="34" charset="-122"/>
            </a:endParaRPr>
          </a:p>
        </p:txBody>
      </p:sp>
      <p:sp>
        <p:nvSpPr>
          <p:cNvPr id="16" name="Rectangle 2"/>
          <p:cNvSpPr txBox="1">
            <a:spLocks noChangeArrowheads="1"/>
          </p:cNvSpPr>
          <p:nvPr/>
        </p:nvSpPr>
        <p:spPr bwMode="auto">
          <a:xfrm>
            <a:off x="5137777" y="850687"/>
            <a:ext cx="3590520" cy="319114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500" b="0" dirty="0"/>
              <a:t>  </a:t>
            </a:r>
            <a:endParaRPr lang="en-US" altLang="zh-CN" sz="1500" b="0" dirty="0"/>
          </a:p>
          <a:p>
            <a:pPr marL="0" indent="0">
              <a:buNone/>
            </a:pPr>
            <a:r>
              <a:rPr lang="en-US" altLang="zh-CN" sz="1500" b="0" dirty="0"/>
              <a:t>q=p-&gt;right;  </a:t>
            </a:r>
            <a:endParaRPr lang="en-US" altLang="zh-CN" sz="1500" b="0" dirty="0"/>
          </a:p>
          <a:p>
            <a:pPr marL="0" indent="0">
              <a:buNone/>
            </a:pPr>
            <a:r>
              <a:rPr lang="en-US" altLang="zh-CN" sz="1500" b="0" dirty="0"/>
              <a:t>Node&lt;T&gt; *s=</a:t>
            </a:r>
            <a:r>
              <a:rPr lang="en-US" altLang="zh-CN" sz="1500" dirty="0"/>
              <a:t>new</a:t>
            </a:r>
            <a:r>
              <a:rPr lang="en-US" altLang="zh-CN" sz="1500" b="0" dirty="0"/>
              <a:t> Node&lt;T&gt;;  </a:t>
            </a:r>
            <a:endParaRPr lang="en-US" altLang="zh-CN" sz="1500" b="0" dirty="0"/>
          </a:p>
          <a:p>
            <a:pPr marL="0" indent="0">
              <a:buNone/>
            </a:pPr>
            <a:r>
              <a:rPr lang="en-US" altLang="zh-CN" sz="1500" b="0" dirty="0"/>
              <a:t>s-&gt;data=x;  </a:t>
            </a:r>
            <a:endParaRPr lang="en-US" altLang="zh-CN" sz="1500" b="0" dirty="0"/>
          </a:p>
          <a:p>
            <a:pPr marL="0" indent="0">
              <a:buNone/>
            </a:pPr>
            <a:r>
              <a:rPr lang="en-US" altLang="zh-CN" sz="1500" b="0" dirty="0"/>
              <a:t>s-&gt;right=p-&gt;right;  </a:t>
            </a:r>
            <a:endParaRPr lang="en-US" altLang="zh-CN" sz="1500" b="0" dirty="0"/>
          </a:p>
          <a:p>
            <a:pPr marL="0" indent="0">
              <a:buNone/>
            </a:pPr>
            <a:r>
              <a:rPr lang="en-US" altLang="zh-CN" sz="1500" b="0" dirty="0"/>
              <a:t>s-&gt;left=q-&gt;left;  </a:t>
            </a:r>
            <a:endParaRPr lang="en-US" altLang="zh-CN" sz="1500" b="0" dirty="0"/>
          </a:p>
          <a:p>
            <a:pPr marL="0" indent="0">
              <a:buNone/>
            </a:pPr>
            <a:r>
              <a:rPr lang="en-US" altLang="zh-CN" sz="1500" b="0" dirty="0"/>
              <a:t>p-&gt;right=s;  </a:t>
            </a:r>
            <a:endParaRPr lang="en-US" altLang="zh-CN" sz="1500" b="0" dirty="0"/>
          </a:p>
          <a:p>
            <a:pPr marL="0" indent="0">
              <a:buNone/>
            </a:pPr>
            <a:r>
              <a:rPr lang="en-US" altLang="zh-CN" sz="1500" b="0" dirty="0"/>
              <a:t>q-&gt;left=s;  </a:t>
            </a:r>
            <a:endParaRPr lang="en-US" altLang="zh-CN" sz="1500" b="0" dirty="0"/>
          </a:p>
          <a:p>
            <a:pPr marL="0" indent="0">
              <a:buNone/>
            </a:pPr>
            <a:r>
              <a:rPr lang="en-US" altLang="zh-CN" sz="1500" dirty="0"/>
              <a:t>return</a:t>
            </a:r>
            <a:r>
              <a:rPr lang="en-US" altLang="zh-CN" sz="1500" b="0" dirty="0"/>
              <a:t> *</a:t>
            </a:r>
            <a:r>
              <a:rPr lang="en-US" altLang="zh-CN" sz="1500" dirty="0"/>
              <a:t>this</a:t>
            </a:r>
            <a:r>
              <a:rPr lang="en-US" altLang="zh-CN" sz="1500" b="0" dirty="0"/>
              <a:t>;  </a:t>
            </a:r>
            <a:endParaRPr lang="en-US" altLang="zh-CN" sz="1500" b="0" dirty="0"/>
          </a:p>
          <a:p>
            <a:pPr marL="0" indent="0">
              <a:buNone/>
            </a:pPr>
            <a:r>
              <a:rPr lang="en-US" altLang="zh-CN" sz="1500" b="0" dirty="0"/>
              <a:t>}  </a:t>
            </a:r>
            <a:endParaRPr lang="en-US" altLang="zh-CN" sz="1500" b="0" dirty="0"/>
          </a:p>
          <a:p>
            <a:pPr marL="0" indent="0">
              <a:lnSpc>
                <a:spcPct val="80000"/>
              </a:lnSpc>
              <a:buClr>
                <a:schemeClr val="tx1"/>
              </a:buClr>
              <a:buNone/>
              <a:defRPr/>
            </a:pPr>
            <a:endParaRPr lang="en-US" altLang="zh-CN" sz="1350" b="0" kern="0" dirty="0">
              <a:latin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ppt_w</p:attrName>
                                        </p:attrNameLst>
                                      </p:cBhvr>
                                      <p:tavLst>
                                        <p:tav tm="0" fmla="#ppt_w*sin(2.5*pi*$)">
                                          <p:val>
                                            <p:fltVal val="0"/>
                                          </p:val>
                                        </p:tav>
                                        <p:tav tm="100000">
                                          <p:val>
                                            <p:fltVal val="1"/>
                                          </p:val>
                                        </p:tav>
                                      </p:tavLst>
                                    </p:anim>
                                    <p:anim calcmode="lin" valueType="num">
                                      <p:cBhvr>
                                        <p:cTn id="9" dur="1000" fill="hold"/>
                                        <p:tgtEl>
                                          <p:spTgt spid="15"/>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5"/>
                                        </p:tgtEl>
                                      </p:cBhvr>
                                    </p:animEffect>
                                    <p:animScale>
                                      <p:cBhvr>
                                        <p:cTn id="13"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39867" y="736446"/>
            <a:ext cx="2636664" cy="440631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350" b="0" dirty="0"/>
              <a:t>template &lt;</a:t>
            </a:r>
            <a:r>
              <a:rPr lang="en-US" altLang="zh-CN" sz="1350" b="0" dirty="0" err="1"/>
              <a:t>typename</a:t>
            </a:r>
            <a:r>
              <a:rPr lang="en-US" altLang="zh-CN" sz="1350" b="0" dirty="0"/>
              <a:t> T&gt;  </a:t>
            </a:r>
            <a:endParaRPr lang="en-US" altLang="zh-CN" sz="1350" b="0" dirty="0"/>
          </a:p>
          <a:p>
            <a:pPr marL="0" indent="0">
              <a:buNone/>
            </a:pPr>
            <a:r>
              <a:rPr lang="en-US" altLang="zh-CN" sz="1350" b="0" dirty="0"/>
              <a:t>List&lt;T&gt;&amp; List&lt;T&gt;::erase(</a:t>
            </a:r>
            <a:r>
              <a:rPr lang="en-US" altLang="zh-CN" sz="1350" dirty="0" err="1"/>
              <a:t>int</a:t>
            </a:r>
            <a:r>
              <a:rPr lang="en-US" altLang="zh-CN" sz="1350" b="0" dirty="0"/>
              <a:t> k)  </a:t>
            </a:r>
            <a:endParaRPr lang="en-US" altLang="zh-CN" sz="1350" b="0" dirty="0"/>
          </a:p>
          <a:p>
            <a:pPr marL="0" indent="0">
              <a:buNone/>
            </a:pPr>
            <a:r>
              <a:rPr lang="en-US" altLang="zh-CN" sz="1350" b="0" dirty="0"/>
              <a:t>{  </a:t>
            </a:r>
            <a:endParaRPr lang="en-US" altLang="zh-CN" sz="1350" b="0" dirty="0"/>
          </a:p>
          <a:p>
            <a:pPr marL="0" indent="0">
              <a:buNone/>
            </a:pPr>
            <a:r>
              <a:rPr lang="en-US" altLang="zh-CN" sz="1350" b="0" dirty="0"/>
              <a:t>Node&lt;T&gt; *p=0,*q=0;  </a:t>
            </a:r>
            <a:endParaRPr lang="en-US" altLang="zh-CN" sz="1350" b="0" dirty="0"/>
          </a:p>
          <a:p>
            <a:pPr marL="0" indent="0">
              <a:buNone/>
            </a:pPr>
            <a:r>
              <a:rPr lang="en-US" altLang="zh-CN" sz="1350" b="0" dirty="0"/>
              <a:t>p=header;  </a:t>
            </a:r>
            <a:endParaRPr lang="en-US" altLang="zh-CN" sz="1350" b="0" dirty="0"/>
          </a:p>
          <a:p>
            <a:pPr marL="0" indent="0">
              <a:buNone/>
            </a:pPr>
            <a:r>
              <a:rPr lang="en-US" altLang="zh-CN" sz="1350" dirty="0" err="1"/>
              <a:t>int</a:t>
            </a:r>
            <a:r>
              <a:rPr lang="en-US" altLang="zh-CN" sz="1350" b="0" dirty="0"/>
              <a:t> </a:t>
            </a:r>
            <a:r>
              <a:rPr lang="en-US" altLang="zh-CN" sz="1350" b="0" dirty="0" err="1"/>
              <a:t>i</a:t>
            </a:r>
            <a:r>
              <a:rPr lang="en-US" altLang="zh-CN" sz="1350" b="0" dirty="0"/>
              <a:t>=0;  </a:t>
            </a:r>
            <a:endParaRPr lang="en-US" altLang="zh-CN" sz="1350" b="0" dirty="0"/>
          </a:p>
          <a:p>
            <a:pPr marL="0" indent="0">
              <a:buNone/>
            </a:pPr>
            <a:r>
              <a:rPr lang="en-US" altLang="zh-CN" sz="1350" dirty="0"/>
              <a:t>while</a:t>
            </a:r>
            <a:r>
              <a:rPr lang="en-US" altLang="zh-CN" sz="1350" b="0" dirty="0"/>
              <a:t>(</a:t>
            </a:r>
            <a:r>
              <a:rPr lang="en-US" altLang="zh-CN" sz="1350" b="0" dirty="0" err="1"/>
              <a:t>i</a:t>
            </a:r>
            <a:r>
              <a:rPr lang="en-US" altLang="zh-CN" sz="1350" b="0" dirty="0"/>
              <a:t>&lt;k-1){  </a:t>
            </a:r>
            <a:endParaRPr lang="en-US" altLang="zh-CN" sz="1350" b="0" dirty="0"/>
          </a:p>
          <a:p>
            <a:pPr marL="0" indent="0">
              <a:buNone/>
            </a:pPr>
            <a:r>
              <a:rPr lang="en-US" altLang="zh-CN" sz="1350" b="0" dirty="0"/>
              <a:t>p=p-&gt;right;  </a:t>
            </a:r>
            <a:endParaRPr lang="en-US" altLang="zh-CN" sz="1350" b="0" dirty="0"/>
          </a:p>
          <a:p>
            <a:pPr marL="0" indent="0">
              <a:buNone/>
            </a:pPr>
            <a:r>
              <a:rPr lang="en-US" altLang="zh-CN" sz="1350" b="0" dirty="0"/>
              <a:t>++</a:t>
            </a:r>
            <a:r>
              <a:rPr lang="en-US" altLang="zh-CN" sz="1350" b="0" dirty="0" err="1"/>
              <a:t>i</a:t>
            </a:r>
            <a:r>
              <a:rPr lang="en-US" altLang="zh-CN" sz="1350" b="0" dirty="0"/>
              <a:t>;  </a:t>
            </a:r>
            <a:endParaRPr lang="en-US" altLang="zh-CN" sz="1350" b="0" dirty="0"/>
          </a:p>
          <a:p>
            <a:pPr marL="0" indent="0">
              <a:buNone/>
            </a:pPr>
            <a:r>
              <a:rPr lang="en-US" altLang="zh-CN" sz="1350" b="0" dirty="0"/>
              <a:t>}  </a:t>
            </a:r>
            <a:endParaRPr lang="en-US" altLang="zh-CN" sz="1350" b="0" dirty="0"/>
          </a:p>
          <a:p>
            <a:pPr marL="0" indent="0">
              <a:buNone/>
            </a:pPr>
            <a:r>
              <a:rPr lang="en-US" altLang="zh-CN" sz="1350" b="0" dirty="0"/>
              <a:t>q=p-&gt;right;  </a:t>
            </a:r>
            <a:endParaRPr lang="en-US" altLang="zh-CN" sz="1350" b="0" dirty="0"/>
          </a:p>
          <a:p>
            <a:pPr marL="0" indent="0">
              <a:buNone/>
            </a:pPr>
            <a:r>
              <a:rPr lang="en-US" altLang="zh-CN" sz="1350" b="0" dirty="0"/>
              <a:t>p-&gt;right=q-&gt;right;  </a:t>
            </a:r>
            <a:endParaRPr lang="en-US" altLang="zh-CN" sz="1350" b="0" dirty="0"/>
          </a:p>
          <a:p>
            <a:pPr marL="0" indent="0">
              <a:buNone/>
            </a:pPr>
            <a:r>
              <a:rPr lang="en-US" altLang="zh-CN" sz="1350" b="0" dirty="0"/>
              <a:t>q-&gt;right-&gt;left=q;  </a:t>
            </a:r>
            <a:endParaRPr lang="en-US" altLang="zh-CN" sz="1350" b="0" dirty="0"/>
          </a:p>
          <a:p>
            <a:pPr marL="0" indent="0">
              <a:buNone/>
            </a:pPr>
            <a:r>
              <a:rPr lang="en-US" altLang="zh-CN" sz="1350" b="0" dirty="0"/>
              <a:t>delete q;  </a:t>
            </a:r>
            <a:endParaRPr lang="en-US" altLang="zh-CN" sz="1350" b="0" dirty="0"/>
          </a:p>
          <a:p>
            <a:pPr marL="0" indent="0">
              <a:buNone/>
            </a:pPr>
            <a:r>
              <a:rPr lang="en-US" altLang="zh-CN" sz="1350" dirty="0"/>
              <a:t>return</a:t>
            </a:r>
            <a:r>
              <a:rPr lang="en-US" altLang="zh-CN" sz="1350" b="0" dirty="0"/>
              <a:t> *</a:t>
            </a:r>
            <a:r>
              <a:rPr lang="en-US" altLang="zh-CN" sz="1350" dirty="0"/>
              <a:t>this</a:t>
            </a:r>
            <a:r>
              <a:rPr lang="en-US" altLang="zh-CN" sz="1350" b="0" dirty="0"/>
              <a:t>;  </a:t>
            </a:r>
            <a:endParaRPr lang="en-US" altLang="zh-CN" sz="1350" b="0" dirty="0"/>
          </a:p>
          <a:p>
            <a:pPr marL="0" indent="0">
              <a:buNone/>
            </a:pPr>
            <a:r>
              <a:rPr lang="en-US" altLang="zh-CN" sz="1350" b="0" dirty="0"/>
              <a:t>} </a:t>
            </a:r>
            <a:r>
              <a:rPr lang="en-US" altLang="zh-CN" sz="900" b="0" dirty="0"/>
              <a:t> </a:t>
            </a:r>
            <a:endParaRPr lang="en-US" altLang="zh-CN" sz="900" b="0" dirty="0"/>
          </a:p>
          <a:p>
            <a:pPr marL="0" indent="0">
              <a:lnSpc>
                <a:spcPct val="80000"/>
              </a:lnSpc>
              <a:buClr>
                <a:schemeClr val="tx1"/>
              </a:buClr>
              <a:buNone/>
              <a:defRPr/>
            </a:pPr>
            <a:endParaRPr lang="en-US" altLang="zh-CN" sz="1350" b="0" kern="0" dirty="0">
              <a:latin typeface="方正姚体" panose="02010601030101010101" pitchFamily="2" charset="-122"/>
            </a:endParaRPr>
          </a:p>
        </p:txBody>
      </p:sp>
      <p:pic>
        <p:nvPicPr>
          <p:cNvPr id="7"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p:nvPr/>
        </p:nvGrpSpPr>
        <p:grpSpPr bwMode="auto">
          <a:xfrm>
            <a:off x="228481" y="53402"/>
            <a:ext cx="349862" cy="351052"/>
            <a:chOff x="1192404" y="608225"/>
            <a:chExt cx="1755828" cy="1759616"/>
          </a:xfrm>
        </p:grpSpPr>
        <p:grpSp>
          <p:nvGrpSpPr>
            <p:cNvPr id="9" name="组合 79"/>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2" name="任意多边形 83"/>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5" name="TextBox 64"/>
          <p:cNvSpPr txBox="1">
            <a:spLocks noChangeArrowheads="1"/>
          </p:cNvSpPr>
          <p:nvPr/>
        </p:nvSpPr>
        <p:spPr bwMode="auto">
          <a:xfrm>
            <a:off x="661621" y="51338"/>
            <a:ext cx="4666069"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latin typeface="Rockwell" panose="02060603020205020403" pitchFamily="18" charset="0"/>
                <a:ea typeface="微软雅黑" panose="020B0503020204020204" pitchFamily="34" charset="-122"/>
              </a:rPr>
              <a:t>综例</a:t>
            </a:r>
            <a:r>
              <a:rPr lang="en-US" altLang="zh-CN" sz="2250" dirty="0">
                <a:latin typeface="Rockwell" panose="02060603020205020403" pitchFamily="18" charset="0"/>
                <a:ea typeface="微软雅黑" panose="020B0503020204020204" pitchFamily="34" charset="-122"/>
              </a:rPr>
              <a:t>3</a:t>
            </a:r>
            <a:r>
              <a:rPr lang="zh-CN" altLang="en-US" sz="2250" dirty="0">
                <a:latin typeface="Rockwell" panose="02060603020205020403" pitchFamily="18" charset="0"/>
                <a:ea typeface="微软雅黑" panose="020B0503020204020204" pitchFamily="34" charset="-122"/>
              </a:rPr>
              <a:t>：</a:t>
            </a:r>
            <a:r>
              <a:rPr lang="zh-CN" altLang="en-US" sz="2400" dirty="0">
                <a:latin typeface="Rockwell" panose="02060603020205020403" pitchFamily="18" charset="0"/>
                <a:ea typeface="微软雅黑" panose="020B0503020204020204" pitchFamily="34" charset="-122"/>
              </a:rPr>
              <a:t>带头结点的双向循环链表</a:t>
            </a:r>
            <a:endParaRPr lang="zh-CN" altLang="en-US" sz="2400" dirty="0">
              <a:latin typeface="Rockwell" panose="02060603020205020403" pitchFamily="18" charset="0"/>
              <a:ea typeface="微软雅黑" panose="020B0503020204020204" pitchFamily="34" charset="-122"/>
            </a:endParaRPr>
          </a:p>
        </p:txBody>
      </p:sp>
      <p:sp>
        <p:nvSpPr>
          <p:cNvPr id="16" name="Rectangle 2"/>
          <p:cNvSpPr txBox="1">
            <a:spLocks noChangeArrowheads="1"/>
          </p:cNvSpPr>
          <p:nvPr/>
        </p:nvSpPr>
        <p:spPr bwMode="auto">
          <a:xfrm>
            <a:off x="5120032" y="574568"/>
            <a:ext cx="2636664" cy="440631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350" b="0" dirty="0"/>
              <a:t>  </a:t>
            </a:r>
            <a:endParaRPr lang="en-US" altLang="zh-CN" sz="1350" b="0" dirty="0"/>
          </a:p>
          <a:p>
            <a:pPr marL="0" indent="0">
              <a:buNone/>
            </a:pPr>
            <a:r>
              <a:rPr lang="en-US" altLang="zh-CN" sz="1350" b="0" dirty="0"/>
              <a:t>template &lt;</a:t>
            </a:r>
            <a:r>
              <a:rPr lang="en-US" altLang="zh-CN" sz="1350" b="0" dirty="0" err="1"/>
              <a:t>typename</a:t>
            </a:r>
            <a:r>
              <a:rPr lang="en-US" altLang="zh-CN" sz="1350" b="0" dirty="0"/>
              <a:t> T&gt;  </a:t>
            </a:r>
            <a:endParaRPr lang="en-US" altLang="zh-CN" sz="1350" b="0" dirty="0"/>
          </a:p>
          <a:p>
            <a:pPr marL="0" indent="0">
              <a:buNone/>
            </a:pPr>
            <a:r>
              <a:rPr lang="en-US" altLang="zh-CN" sz="1350" dirty="0"/>
              <a:t>void</a:t>
            </a:r>
            <a:r>
              <a:rPr lang="en-US" altLang="zh-CN" sz="1350" b="0" dirty="0"/>
              <a:t> List&lt;T&gt;::</a:t>
            </a:r>
            <a:r>
              <a:rPr lang="en-US" altLang="zh-CN" sz="1350" b="0" dirty="0" err="1"/>
              <a:t>print_list</a:t>
            </a:r>
            <a:r>
              <a:rPr lang="en-US" altLang="zh-CN" sz="1350" b="0" dirty="0"/>
              <a:t>()</a:t>
            </a:r>
            <a:r>
              <a:rPr lang="en-US" altLang="zh-CN" sz="1350" dirty="0" err="1"/>
              <a:t>const</a:t>
            </a:r>
            <a:r>
              <a:rPr lang="en-US" altLang="zh-CN" sz="1350" b="0" dirty="0"/>
              <a:t>  </a:t>
            </a:r>
            <a:endParaRPr lang="en-US" altLang="zh-CN" sz="1350" b="0" dirty="0"/>
          </a:p>
          <a:p>
            <a:pPr marL="0" indent="0">
              <a:buNone/>
            </a:pPr>
            <a:r>
              <a:rPr lang="en-US" altLang="zh-CN" sz="1350" b="0" dirty="0"/>
              <a:t>{  </a:t>
            </a:r>
            <a:endParaRPr lang="en-US" altLang="zh-CN" sz="1350" b="0" dirty="0"/>
          </a:p>
          <a:p>
            <a:pPr marL="0" indent="0">
              <a:buNone/>
            </a:pPr>
            <a:r>
              <a:rPr lang="en-US" altLang="zh-CN" sz="1350" b="0" dirty="0"/>
              <a:t>Node&lt;T&gt; *p=header-&gt;right;  </a:t>
            </a:r>
            <a:endParaRPr lang="en-US" altLang="zh-CN" sz="1350" b="0" dirty="0"/>
          </a:p>
          <a:p>
            <a:pPr marL="0" indent="0">
              <a:buNone/>
            </a:pPr>
            <a:r>
              <a:rPr lang="en-US" altLang="zh-CN" sz="1350" dirty="0"/>
              <a:t>while</a:t>
            </a:r>
            <a:r>
              <a:rPr lang="en-US" altLang="zh-CN" sz="1350" b="0" dirty="0"/>
              <a:t>(p!=header){  </a:t>
            </a:r>
            <a:endParaRPr lang="en-US" altLang="zh-CN" sz="1350" b="0" dirty="0"/>
          </a:p>
          <a:p>
            <a:pPr marL="0" indent="0">
              <a:buNone/>
            </a:pPr>
            <a:r>
              <a:rPr lang="en-US" altLang="zh-CN" sz="1350" b="0" dirty="0" err="1"/>
              <a:t>cout</a:t>
            </a:r>
            <a:r>
              <a:rPr lang="en-US" altLang="zh-CN" sz="1350" b="0" dirty="0"/>
              <a:t> &lt;&lt;p-&gt;data &lt;&lt;" ";  </a:t>
            </a:r>
            <a:endParaRPr lang="en-US" altLang="zh-CN" sz="1350" b="0" dirty="0"/>
          </a:p>
          <a:p>
            <a:pPr marL="0" indent="0">
              <a:buNone/>
            </a:pPr>
            <a:r>
              <a:rPr lang="en-US" altLang="zh-CN" sz="1350" b="0" dirty="0"/>
              <a:t>p=p-&gt;right;  </a:t>
            </a:r>
            <a:endParaRPr lang="en-US" altLang="zh-CN" sz="1350" b="0" dirty="0"/>
          </a:p>
          <a:p>
            <a:pPr marL="0" indent="0">
              <a:buNone/>
            </a:pPr>
            <a:r>
              <a:rPr lang="en-US" altLang="zh-CN" sz="1350" b="0" dirty="0"/>
              <a:t>}  </a:t>
            </a:r>
            <a:endParaRPr lang="en-US" altLang="zh-CN" sz="1350" b="0" dirty="0"/>
          </a:p>
          <a:p>
            <a:pPr marL="0" indent="0">
              <a:buNone/>
            </a:pPr>
            <a:r>
              <a:rPr lang="en-US" altLang="zh-CN" sz="1350" b="0" dirty="0"/>
              <a:t>}</a:t>
            </a:r>
            <a:endParaRPr lang="en-US" altLang="zh-CN" sz="1350" b="0" dirty="0"/>
          </a:p>
          <a:p>
            <a:pPr marL="0" indent="0">
              <a:lnSpc>
                <a:spcPct val="80000"/>
              </a:lnSpc>
              <a:buClr>
                <a:schemeClr val="tx1"/>
              </a:buClr>
              <a:buNone/>
              <a:defRPr/>
            </a:pPr>
            <a:endParaRPr lang="en-US" altLang="zh-CN" sz="1350" b="0" kern="0" dirty="0">
              <a:latin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ppt_w</p:attrName>
                                        </p:attrNameLst>
                                      </p:cBhvr>
                                      <p:tavLst>
                                        <p:tav tm="0" fmla="#ppt_w*sin(2.5*pi*$)">
                                          <p:val>
                                            <p:fltVal val="0"/>
                                          </p:val>
                                        </p:tav>
                                        <p:tav tm="100000">
                                          <p:val>
                                            <p:fltVal val="1"/>
                                          </p:val>
                                        </p:tav>
                                      </p:tavLst>
                                    </p:anim>
                                    <p:anim calcmode="lin" valueType="num">
                                      <p:cBhvr>
                                        <p:cTn id="9" dur="1000" fill="hold"/>
                                        <p:tgtEl>
                                          <p:spTgt spid="15"/>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5"/>
                                        </p:tgtEl>
                                      </p:cBhvr>
                                    </p:animEffect>
                                    <p:animScale>
                                      <p:cBhvr>
                                        <p:cTn id="13"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39867" y="736446"/>
            <a:ext cx="6845941" cy="421033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indent="0">
              <a:buNone/>
            </a:pPr>
            <a:r>
              <a:rPr lang="en-US" altLang="zh-CN" sz="1800" dirty="0" err="1"/>
              <a:t>int</a:t>
            </a:r>
            <a:r>
              <a:rPr lang="en-US" altLang="zh-CN" sz="1800" b="0" dirty="0"/>
              <a:t> main()  </a:t>
            </a:r>
            <a:endParaRPr lang="en-US" altLang="zh-CN" sz="1800" b="0" dirty="0"/>
          </a:p>
          <a:p>
            <a:pPr marL="0" indent="0">
              <a:buNone/>
            </a:pPr>
            <a:r>
              <a:rPr lang="en-US" altLang="zh-CN" sz="1800" b="0" dirty="0"/>
              <a:t>{  </a:t>
            </a:r>
            <a:endParaRPr lang="en-US" altLang="zh-CN" sz="1800" b="0" dirty="0"/>
          </a:p>
          <a:p>
            <a:pPr marL="0" indent="0">
              <a:buNone/>
            </a:pPr>
            <a:r>
              <a:rPr lang="en-US" altLang="zh-CN" sz="1800" dirty="0" smtClean="0"/>
              <a:t>	</a:t>
            </a:r>
            <a:r>
              <a:rPr lang="en-US" altLang="zh-CN" sz="1800" dirty="0" err="1" smtClean="0"/>
              <a:t>int</a:t>
            </a:r>
            <a:r>
              <a:rPr lang="en-US" altLang="zh-CN" sz="1800" b="0" dirty="0"/>
              <a:t> s1,s2;  </a:t>
            </a:r>
            <a:endParaRPr lang="en-US" altLang="zh-CN" sz="1800" b="0" dirty="0"/>
          </a:p>
          <a:p>
            <a:pPr marL="0" indent="0">
              <a:buNone/>
            </a:pPr>
            <a:r>
              <a:rPr lang="en-US" altLang="zh-CN" sz="1800" b="0" dirty="0" smtClean="0"/>
              <a:t>	s1</a:t>
            </a:r>
            <a:r>
              <a:rPr lang="en-US" altLang="zh-CN" sz="1800" b="0" dirty="0"/>
              <a:t>='A';  </a:t>
            </a:r>
            <a:endParaRPr lang="en-US" altLang="zh-CN" sz="1800" b="0" dirty="0"/>
          </a:p>
          <a:p>
            <a:pPr marL="0" indent="0">
              <a:buNone/>
            </a:pPr>
            <a:r>
              <a:rPr lang="en-US" altLang="zh-CN" sz="1800" b="0" dirty="0" smtClean="0"/>
              <a:t>	s2</a:t>
            </a:r>
            <a:r>
              <a:rPr lang="en-US" altLang="zh-CN" sz="1800" b="0" dirty="0"/>
              <a:t>='Z';  </a:t>
            </a:r>
            <a:endParaRPr lang="en-US" altLang="zh-CN" sz="1800" b="0" dirty="0"/>
          </a:p>
          <a:p>
            <a:pPr marL="0" indent="0">
              <a:buNone/>
            </a:pPr>
            <a:r>
              <a:rPr lang="en-US" altLang="zh-CN" sz="1800" b="0" dirty="0" smtClean="0"/>
              <a:t>	List&lt;</a:t>
            </a:r>
            <a:r>
              <a:rPr lang="en-US" altLang="zh-CN" sz="1800" dirty="0" smtClean="0"/>
              <a:t>char</a:t>
            </a:r>
            <a:r>
              <a:rPr lang="en-US" altLang="zh-CN" sz="1800" b="0" dirty="0"/>
              <a:t>&gt; p;  </a:t>
            </a:r>
            <a:endParaRPr lang="en-US" altLang="zh-CN" sz="1800" b="0" dirty="0"/>
          </a:p>
          <a:p>
            <a:pPr marL="0" indent="0">
              <a:buNone/>
            </a:pPr>
            <a:r>
              <a:rPr lang="en-US" altLang="zh-CN" sz="1800" dirty="0" smtClean="0"/>
              <a:t>	for</a:t>
            </a:r>
            <a:r>
              <a:rPr lang="en-US" altLang="zh-CN" sz="1800" b="0" dirty="0" smtClean="0"/>
              <a:t>(</a:t>
            </a:r>
            <a:r>
              <a:rPr lang="en-US" altLang="zh-CN" sz="1800" dirty="0" err="1" smtClean="0"/>
              <a:t>int</a:t>
            </a:r>
            <a:r>
              <a:rPr lang="en-US" altLang="zh-CN" sz="1800" b="0" dirty="0"/>
              <a:t> </a:t>
            </a:r>
            <a:r>
              <a:rPr lang="en-US" altLang="zh-CN" sz="1800" b="0" dirty="0" err="1"/>
              <a:t>i</a:t>
            </a:r>
            <a:r>
              <a:rPr lang="en-US" altLang="zh-CN" sz="1800" b="0" dirty="0"/>
              <a:t>=s2; </a:t>
            </a:r>
            <a:r>
              <a:rPr lang="en-US" altLang="zh-CN" sz="1800" b="0" dirty="0" err="1"/>
              <a:t>i</a:t>
            </a:r>
            <a:r>
              <a:rPr lang="en-US" altLang="zh-CN" sz="1800" b="0" dirty="0"/>
              <a:t>&gt;=s1; --</a:t>
            </a:r>
            <a:r>
              <a:rPr lang="en-US" altLang="zh-CN" sz="1800" b="0" dirty="0" err="1"/>
              <a:t>i</a:t>
            </a:r>
            <a:r>
              <a:rPr lang="en-US" altLang="zh-CN" sz="1800" b="0" dirty="0"/>
              <a:t>){  </a:t>
            </a:r>
            <a:endParaRPr lang="en-US" altLang="zh-CN" sz="1800" b="0" dirty="0"/>
          </a:p>
          <a:p>
            <a:pPr marL="0" indent="0">
              <a:buNone/>
            </a:pPr>
            <a:r>
              <a:rPr lang="en-US" altLang="zh-CN" sz="1800" b="0" dirty="0" smtClean="0"/>
              <a:t>		</a:t>
            </a:r>
            <a:r>
              <a:rPr lang="en-US" altLang="zh-CN" sz="1800" b="0" dirty="0" err="1" smtClean="0"/>
              <a:t>p.insert</a:t>
            </a:r>
            <a:r>
              <a:rPr lang="en-US" altLang="zh-CN" sz="1800" b="0" dirty="0" smtClean="0"/>
              <a:t>(0,i</a:t>
            </a:r>
            <a:r>
              <a:rPr lang="en-US" altLang="zh-CN" sz="1800" b="0" dirty="0"/>
              <a:t>);  </a:t>
            </a:r>
            <a:endParaRPr lang="en-US" altLang="zh-CN" sz="1800" b="0" dirty="0"/>
          </a:p>
          <a:p>
            <a:pPr marL="0" indent="0">
              <a:buNone/>
            </a:pPr>
            <a:r>
              <a:rPr lang="en-US" altLang="zh-CN" sz="1800" b="0" dirty="0" smtClean="0"/>
              <a:t>	}</a:t>
            </a:r>
            <a:r>
              <a:rPr lang="en-US" altLang="zh-CN" sz="1800" b="0" dirty="0"/>
              <a:t>  </a:t>
            </a:r>
            <a:endParaRPr lang="en-US" altLang="zh-CN" sz="1800" b="0" dirty="0"/>
          </a:p>
          <a:p>
            <a:pPr marL="0" indent="0">
              <a:buNone/>
            </a:pPr>
            <a:r>
              <a:rPr lang="en-US" altLang="zh-CN" sz="1800" b="0" dirty="0" smtClean="0"/>
              <a:t>	</a:t>
            </a:r>
            <a:r>
              <a:rPr lang="en-US" altLang="zh-CN" sz="1800" b="0" dirty="0" err="1" smtClean="0"/>
              <a:t>p.print_list</a:t>
            </a:r>
            <a:r>
              <a:rPr lang="en-US" altLang="zh-CN" sz="1800" b="0" dirty="0"/>
              <a:t>();  </a:t>
            </a:r>
            <a:endParaRPr lang="en-US" altLang="zh-CN" sz="1800" b="0" dirty="0"/>
          </a:p>
          <a:p>
            <a:pPr marL="0" indent="0">
              <a:buNone/>
            </a:pPr>
            <a:r>
              <a:rPr lang="en-US" altLang="zh-CN" sz="1800" dirty="0" smtClean="0"/>
              <a:t>	return</a:t>
            </a:r>
            <a:r>
              <a:rPr lang="en-US" altLang="zh-CN" sz="1800" b="0" dirty="0"/>
              <a:t> 0;  </a:t>
            </a:r>
            <a:endParaRPr lang="en-US" altLang="zh-CN" sz="1800" b="0" dirty="0"/>
          </a:p>
          <a:p>
            <a:pPr marL="0" indent="0">
              <a:buNone/>
            </a:pPr>
            <a:r>
              <a:rPr lang="en-US" altLang="zh-CN" sz="1800" b="0" dirty="0"/>
              <a:t>} </a:t>
            </a:r>
            <a:endParaRPr lang="en-US" altLang="zh-CN" sz="1800" b="0" dirty="0"/>
          </a:p>
        </p:txBody>
      </p:sp>
      <p:pic>
        <p:nvPicPr>
          <p:cNvPr id="7"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9867" y="-19188"/>
            <a:ext cx="4795779"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p:nvPr/>
        </p:nvGrpSpPr>
        <p:grpSpPr bwMode="auto">
          <a:xfrm>
            <a:off x="228481" y="53402"/>
            <a:ext cx="349862" cy="351052"/>
            <a:chOff x="1192404" y="608225"/>
            <a:chExt cx="1755828" cy="1759616"/>
          </a:xfrm>
        </p:grpSpPr>
        <p:grpSp>
          <p:nvGrpSpPr>
            <p:cNvPr id="9" name="组合 79"/>
            <p:cNvGrpSpPr/>
            <p:nvPr/>
          </p:nvGrpSpPr>
          <p:grpSpPr bwMode="auto">
            <a:xfrm>
              <a:off x="1192404" y="608225"/>
              <a:ext cx="1755828" cy="1759616"/>
              <a:chOff x="6379729" y="2488774"/>
              <a:chExt cx="2513016" cy="2513016"/>
            </a:xfrm>
          </p:grpSpPr>
          <p:sp>
            <p:nvSpPr>
              <p:cNvPr id="11"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2" name="任意多边形 83"/>
              <p:cNvGrpSpPr/>
              <p:nvPr/>
            </p:nvGrpSpPr>
            <p:grpSpPr bwMode="auto">
              <a:xfrm>
                <a:off x="6397313" y="2490687"/>
                <a:ext cx="2505748" cy="2500354"/>
                <a:chOff x="1883664" y="1987296"/>
                <a:chExt cx="1322832" cy="1322832"/>
              </a:xfrm>
            </p:grpSpPr>
            <p:pic>
              <p:nvPicPr>
                <p:cNvPr id="13"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10"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5" name="TextBox 64"/>
          <p:cNvSpPr txBox="1">
            <a:spLocks noChangeArrowheads="1"/>
          </p:cNvSpPr>
          <p:nvPr/>
        </p:nvSpPr>
        <p:spPr bwMode="auto">
          <a:xfrm>
            <a:off x="661621" y="51338"/>
            <a:ext cx="4612091"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a:latin typeface="Rockwell" panose="02060603020205020403" pitchFamily="18" charset="0"/>
                <a:ea typeface="微软雅黑" panose="020B0503020204020204" pitchFamily="34" charset="-122"/>
              </a:rPr>
              <a:t>综例</a:t>
            </a:r>
            <a:r>
              <a:rPr lang="en-US" altLang="zh-CN" sz="2250" dirty="0">
                <a:latin typeface="Rockwell" panose="02060603020205020403" pitchFamily="18" charset="0"/>
                <a:ea typeface="微软雅黑" panose="020B0503020204020204" pitchFamily="34" charset="-122"/>
              </a:rPr>
              <a:t>3</a:t>
            </a:r>
            <a:r>
              <a:rPr lang="zh-CN" altLang="en-US" sz="2250" dirty="0">
                <a:latin typeface="Rockwell" panose="02060603020205020403" pitchFamily="18" charset="0"/>
                <a:ea typeface="微软雅黑" panose="020B0503020204020204" pitchFamily="34" charset="-122"/>
              </a:rPr>
              <a:t>：</a:t>
            </a:r>
            <a:r>
              <a:rPr lang="zh-CN" altLang="en-US" sz="2400" dirty="0">
                <a:latin typeface="Rockwell" panose="02060603020205020403" pitchFamily="18" charset="0"/>
                <a:ea typeface="微软雅黑" panose="020B0503020204020204" pitchFamily="34" charset="-122"/>
              </a:rPr>
              <a:t>带头结点的双向循环链表</a:t>
            </a:r>
            <a:endParaRPr lang="zh-CN" altLang="en-US" sz="240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ppt_w</p:attrName>
                                        </p:attrNameLst>
                                      </p:cBhvr>
                                      <p:tavLst>
                                        <p:tav tm="0" fmla="#ppt_w*sin(2.5*pi*$)">
                                          <p:val>
                                            <p:fltVal val="0"/>
                                          </p:val>
                                        </p:tav>
                                        <p:tav tm="100000">
                                          <p:val>
                                            <p:fltVal val="1"/>
                                          </p:val>
                                        </p:tav>
                                      </p:tavLst>
                                    </p:anim>
                                    <p:anim calcmode="lin" valueType="num">
                                      <p:cBhvr>
                                        <p:cTn id="9" dur="1000" fill="hold"/>
                                        <p:tgtEl>
                                          <p:spTgt spid="15"/>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5"/>
                                        </p:tgtEl>
                                      </p:cBhvr>
                                    </p:animEffect>
                                    <p:animScale>
                                      <p:cBhvr>
                                        <p:cTn id="13"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04</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72000" y="2170637"/>
            <a:ext cx="4970590" cy="623250"/>
          </a:xfrm>
          <a:prstGeom prst="rect">
            <a:avLst/>
          </a:prstGeom>
          <a:noFill/>
        </p:spPr>
        <p:txBody>
          <a:bodyPr wrap="square" lIns="68584" tIns="34291" rIns="68584" bIns="34291" rtlCol="0">
            <a:spAutoFit/>
          </a:bodyPr>
          <a:lstStyle/>
          <a:p>
            <a:r>
              <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标准模板库</a:t>
            </a:r>
            <a:endParaRPr lang="zh-CN" altLang="en-GB"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84000" y="-15875"/>
            <a:ext cx="7793037" cy="6436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600" dirty="0" smtClean="0"/>
              <a:t>1 </a:t>
            </a:r>
            <a:r>
              <a:rPr lang="zh-CN" altLang="en-US" sz="3600" dirty="0" smtClean="0"/>
              <a:t>泛型程序设计</a:t>
            </a:r>
            <a:endParaRPr lang="zh-CN" altLang="en-US" sz="3600" dirty="0" smtClean="0"/>
          </a:p>
        </p:txBody>
      </p:sp>
      <p:sp>
        <p:nvSpPr>
          <p:cNvPr id="5" name="Rectangle 3"/>
          <p:cNvSpPr txBox="1">
            <a:spLocks noChangeArrowheads="1"/>
          </p:cNvSpPr>
          <p:nvPr/>
        </p:nvSpPr>
        <p:spPr>
          <a:xfrm>
            <a:off x="396000" y="893570"/>
            <a:ext cx="8568000" cy="275818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400" dirty="0" smtClean="0"/>
              <a:t>泛型：是指将类型参数化以达到代码复用提高软件开发工作效率的一种数据类型。</a:t>
            </a:r>
            <a:endParaRPr lang="zh-CN" altLang="en-US" sz="2400" dirty="0" smtClean="0"/>
          </a:p>
          <a:p>
            <a:r>
              <a:rPr lang="zh-CN" altLang="en-US" sz="2400" dirty="0" smtClean="0"/>
              <a:t>泛型程式设计是一种「将类型参数化」的</a:t>
            </a:r>
            <a:r>
              <a:rPr lang="zh-CN" altLang="en-US" sz="2400" dirty="0" smtClean="0">
                <a:solidFill>
                  <a:schemeClr val="hlink"/>
                </a:solidFill>
              </a:rPr>
              <a:t>思维（编程）模式</a:t>
            </a:r>
            <a:r>
              <a:rPr lang="zh-CN" altLang="en-US" sz="2400" dirty="0" smtClean="0"/>
              <a:t>。 </a:t>
            </a:r>
            <a:endParaRPr lang="zh-CN" altLang="en-US" sz="2400" dirty="0" smtClean="0"/>
          </a:p>
          <a:p>
            <a:r>
              <a:rPr lang="zh-CN" altLang="en-US" sz="2400" dirty="0" smtClean="0"/>
              <a:t>目的：</a:t>
            </a:r>
            <a:r>
              <a:rPr lang="zh-CN" altLang="en-US" sz="2400" dirty="0" smtClean="0">
                <a:latin typeface="宋体" panose="02010600030101010101" pitchFamily="2" charset="-122"/>
              </a:rPr>
              <a:t>将程序写得尽可能通用</a:t>
            </a:r>
            <a:r>
              <a:rPr lang="zh-CN" altLang="en-US" sz="2400" dirty="0" smtClean="0"/>
              <a:t> ，即</a:t>
            </a:r>
            <a:r>
              <a:rPr lang="zh-CN" altLang="en-US" sz="2400" dirty="0" smtClean="0">
                <a:latin typeface="宋体" panose="02010600030101010101" pitchFamily="2" charset="-122"/>
              </a:rPr>
              <a:t>将适用性较强的算法从特定的数据结构中抽象出来，成为通用的</a:t>
            </a:r>
            <a:r>
              <a:rPr lang="en-US" altLang="zh-CN" sz="2400" dirty="0" smtClean="0">
                <a:latin typeface="宋体" panose="02010600030101010101" pitchFamily="2" charset="-122"/>
              </a:rPr>
              <a:t>.</a:t>
            </a:r>
            <a:endParaRPr lang="zh-CN" altLang="en-US" sz="2400" dirty="0" smtClean="0">
              <a:latin typeface="宋体" panose="02010600030101010101" pitchFamily="2"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84000" y="-15875"/>
            <a:ext cx="7793037" cy="9112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t>1 </a:t>
            </a:r>
            <a:r>
              <a:rPr lang="zh-CN" altLang="en-US" dirty="0" smtClean="0"/>
              <a:t>泛型程序设计</a:t>
            </a:r>
            <a:endParaRPr lang="zh-CN" altLang="en-US" dirty="0" smtClean="0"/>
          </a:p>
        </p:txBody>
      </p:sp>
      <p:sp>
        <p:nvSpPr>
          <p:cNvPr id="6" name="Rectangle 3"/>
          <p:cNvSpPr txBox="1">
            <a:spLocks noChangeArrowheads="1"/>
          </p:cNvSpPr>
          <p:nvPr/>
        </p:nvSpPr>
        <p:spPr bwMode="auto">
          <a:xfrm>
            <a:off x="252000" y="771750"/>
            <a:ext cx="8680342" cy="1512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zh-CN" altLang="en-US" sz="2000" kern="0" dirty="0" smtClean="0"/>
              <a:t>在面向对象的程序设计范型之下，程序员的队伍可能要分为两种，它们都以类作为工作对象； </a:t>
            </a:r>
            <a:endParaRPr lang="zh-CN" altLang="en-US" sz="2000" kern="0" dirty="0" smtClean="0"/>
          </a:p>
          <a:p>
            <a:pPr lvl="1">
              <a:defRPr/>
            </a:pPr>
            <a:r>
              <a:rPr lang="zh-CN" altLang="en-US" sz="2000" kern="0" dirty="0" smtClean="0"/>
              <a:t>一个队伍主要是</a:t>
            </a:r>
            <a:r>
              <a:rPr lang="zh-CN" altLang="en-US" sz="2000" kern="0" dirty="0" smtClean="0">
                <a:solidFill>
                  <a:srgbClr val="FF0000"/>
                </a:solidFill>
              </a:rPr>
              <a:t>设计类和类库</a:t>
            </a:r>
            <a:r>
              <a:rPr lang="zh-CN" altLang="en-US" sz="2000" kern="0" dirty="0" smtClean="0"/>
              <a:t>；</a:t>
            </a:r>
            <a:endParaRPr lang="en-US" altLang="zh-CN" sz="2000" kern="0" dirty="0" smtClean="0"/>
          </a:p>
          <a:p>
            <a:pPr lvl="1">
              <a:defRPr/>
            </a:pPr>
            <a:r>
              <a:rPr lang="zh-CN" altLang="en-US" sz="2000" kern="0" dirty="0" smtClean="0"/>
              <a:t>另一个队伍主要是</a:t>
            </a:r>
            <a:r>
              <a:rPr lang="zh-CN" altLang="en-US" sz="2000" kern="0" dirty="0" smtClean="0">
                <a:solidFill>
                  <a:srgbClr val="FF0000"/>
                </a:solidFill>
              </a:rPr>
              <a:t>使用类来设计应用程序</a:t>
            </a:r>
            <a:r>
              <a:rPr lang="zh-CN" altLang="en-US" sz="2000" kern="0" dirty="0" smtClean="0"/>
              <a:t>； </a:t>
            </a:r>
            <a:endParaRPr lang="zh-CN" altLang="en-US" sz="2000" kern="0" dirty="0" smtClean="0"/>
          </a:p>
        </p:txBody>
      </p:sp>
      <p:sp>
        <p:nvSpPr>
          <p:cNvPr id="7" name="Rectangle 3"/>
          <p:cNvSpPr txBox="1">
            <a:spLocks noChangeArrowheads="1"/>
          </p:cNvSpPr>
          <p:nvPr/>
        </p:nvSpPr>
        <p:spPr bwMode="auto">
          <a:xfrm>
            <a:off x="225377" y="2499750"/>
            <a:ext cx="8650652" cy="201600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defRPr/>
            </a:pPr>
            <a:r>
              <a:rPr lang="zh-CN" altLang="en-US" sz="2000" kern="0" dirty="0" smtClean="0"/>
              <a:t>结构化程序设计时代的标准：每天编写的源代码行数，程序结构清晰。</a:t>
            </a:r>
            <a:endParaRPr lang="zh-CN" altLang="en-US" sz="2000" kern="0" dirty="0" smtClean="0"/>
          </a:p>
          <a:p>
            <a:pPr>
              <a:lnSpc>
                <a:spcPct val="90000"/>
              </a:lnSpc>
              <a:defRPr/>
            </a:pPr>
            <a:r>
              <a:rPr lang="zh-CN" altLang="en-US" sz="2000" kern="0" dirty="0" smtClean="0">
                <a:solidFill>
                  <a:srgbClr val="FF3300"/>
                </a:solidFill>
              </a:rPr>
              <a:t>面向对象程序设计时代的标准：</a:t>
            </a:r>
            <a:endParaRPr lang="zh-CN" altLang="en-US" sz="2000" kern="0" dirty="0" smtClean="0">
              <a:solidFill>
                <a:srgbClr val="FF3300"/>
              </a:solidFill>
            </a:endParaRPr>
          </a:p>
          <a:p>
            <a:pPr lvl="1">
              <a:lnSpc>
                <a:spcPct val="90000"/>
              </a:lnSpc>
              <a:defRPr/>
            </a:pPr>
            <a:r>
              <a:rPr lang="zh-CN" altLang="en-US" sz="2000" kern="0" dirty="0" smtClean="0"/>
              <a:t>衡量一个应用程序员的生产力，要看他是否知道如何来最好地发挥已有类库的功能， </a:t>
            </a:r>
            <a:endParaRPr lang="zh-CN" altLang="en-US" sz="2000" kern="0" dirty="0" smtClean="0"/>
          </a:p>
          <a:p>
            <a:pPr lvl="1">
              <a:lnSpc>
                <a:spcPct val="90000"/>
              </a:lnSpc>
              <a:defRPr/>
            </a:pPr>
            <a:r>
              <a:rPr lang="zh-CN" altLang="en-US" sz="2000" kern="0" dirty="0" smtClean="0"/>
              <a:t>要看他有没有能力将已有的类库与新问题紧密的匹配起来， </a:t>
            </a:r>
            <a:endParaRPr lang="zh-CN" altLang="en-US" sz="2000" kern="0" dirty="0" smtClean="0"/>
          </a:p>
          <a:p>
            <a:pPr lvl="1">
              <a:lnSpc>
                <a:spcPct val="90000"/>
              </a:lnSpc>
              <a:defRPr/>
            </a:pPr>
            <a:r>
              <a:rPr lang="zh-CN" altLang="en-US" sz="2000" kern="0" dirty="0" smtClean="0"/>
              <a:t>还要看他不得不另外编写的代码是不是最少。 </a:t>
            </a:r>
            <a:endParaRPr lang="zh-CN" altLang="en-US" sz="20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1"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 calcmode="lin" valueType="num">
                                      <p:cBhvr additive="base">
                                        <p:cTn id="21"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7">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1" name="whoosh.wav"/>
                                        </p:tgtEl>
                                      </p:cMediaNode>
                                    </p:audio>
                                  </p:subTnLst>
                                </p:cTn>
                              </p:par>
                              <p:par>
                                <p:cTn id="23" presetID="2" presetClass="entr" presetSubtype="8" fill="hold" grpId="0"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900113" y="51750"/>
            <a:ext cx="7793037" cy="9112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dirty="0" smtClean="0"/>
              <a:t>1 </a:t>
            </a:r>
            <a:r>
              <a:rPr lang="zh-CN" altLang="en-US" sz="3200" dirty="0" smtClean="0"/>
              <a:t>泛型程序设计（续）</a:t>
            </a:r>
            <a:endParaRPr lang="zh-CN" altLang="en-US" sz="3200" dirty="0" smtClean="0"/>
          </a:p>
        </p:txBody>
      </p:sp>
      <p:sp>
        <p:nvSpPr>
          <p:cNvPr id="8" name="Rectangle 3"/>
          <p:cNvSpPr txBox="1">
            <a:spLocks noChangeArrowheads="1"/>
          </p:cNvSpPr>
          <p:nvPr/>
        </p:nvSpPr>
        <p:spPr bwMode="auto">
          <a:xfrm>
            <a:off x="324000" y="843750"/>
            <a:ext cx="8700553" cy="3600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defRPr/>
            </a:pPr>
            <a:r>
              <a:rPr lang="zh-CN" altLang="en-US" kern="0" dirty="0" smtClean="0">
                <a:latin typeface="宋体" panose="02010600030101010101" pitchFamily="2" charset="-122"/>
              </a:rPr>
              <a:t>将程序写得尽可能</a:t>
            </a:r>
            <a:r>
              <a:rPr lang="zh-CN" altLang="en-US" kern="0" dirty="0" smtClean="0">
                <a:solidFill>
                  <a:srgbClr val="FF0000"/>
                </a:solidFill>
                <a:latin typeface="宋体" panose="02010600030101010101" pitchFamily="2" charset="-122"/>
              </a:rPr>
              <a:t>通用</a:t>
            </a:r>
            <a:r>
              <a:rPr lang="zh-CN" altLang="en-US" kern="0" dirty="0" smtClean="0">
                <a:latin typeface="宋体" panose="02010600030101010101" pitchFamily="2" charset="-122"/>
              </a:rPr>
              <a:t>；</a:t>
            </a:r>
            <a:r>
              <a:rPr lang="zh-CN" altLang="en-US" kern="0" dirty="0" smtClean="0"/>
              <a:t> </a:t>
            </a:r>
            <a:endParaRPr lang="zh-CN" altLang="en-US" kern="0" dirty="0" smtClean="0"/>
          </a:p>
          <a:p>
            <a:pPr>
              <a:lnSpc>
                <a:spcPct val="90000"/>
              </a:lnSpc>
              <a:defRPr/>
            </a:pPr>
            <a:r>
              <a:rPr lang="zh-CN" altLang="en-US" kern="0" dirty="0" smtClean="0">
                <a:latin typeface="宋体" panose="02010600030101010101" pitchFamily="2" charset="-122"/>
              </a:rPr>
              <a:t>将算法从特定的数据结构中抽象出来，成为通用的；</a:t>
            </a:r>
            <a:endParaRPr lang="zh-CN" altLang="en-US" kern="0" dirty="0" smtClean="0">
              <a:latin typeface="宋体" panose="02010600030101010101" pitchFamily="2" charset="-122"/>
            </a:endParaRPr>
          </a:p>
          <a:p>
            <a:pPr>
              <a:lnSpc>
                <a:spcPct val="90000"/>
              </a:lnSpc>
              <a:defRPr/>
            </a:pPr>
            <a:r>
              <a:rPr lang="en-US" altLang="zh-CN" kern="0" dirty="0" smtClean="0"/>
              <a:t>C++</a:t>
            </a:r>
            <a:r>
              <a:rPr lang="zh-CN" altLang="en-US" kern="0" dirty="0" smtClean="0">
                <a:latin typeface="宋体" panose="02010600030101010101" pitchFamily="2" charset="-122"/>
              </a:rPr>
              <a:t>的模板为泛型程序设计奠定了关键的基础</a:t>
            </a:r>
            <a:r>
              <a:rPr lang="zh-CN" altLang="en-US" kern="0" dirty="0" smtClean="0"/>
              <a:t> ；</a:t>
            </a:r>
            <a:endParaRPr lang="zh-CN" altLang="en-US" kern="0" dirty="0" smtClean="0"/>
          </a:p>
          <a:p>
            <a:pPr>
              <a:lnSpc>
                <a:spcPct val="90000"/>
              </a:lnSpc>
              <a:defRPr/>
            </a:pPr>
            <a:r>
              <a:rPr lang="en-US" altLang="zh-CN" kern="0" dirty="0" smtClean="0"/>
              <a:t>STL</a:t>
            </a:r>
            <a:r>
              <a:rPr lang="zh-CN" altLang="en-US" kern="0" dirty="0" smtClean="0">
                <a:latin typeface="宋体" panose="02010600030101010101" pitchFamily="2" charset="-122"/>
              </a:rPr>
              <a:t>是泛型程序设计的一个范例</a:t>
            </a:r>
            <a:r>
              <a:rPr lang="zh-CN" altLang="en-US" kern="0" dirty="0" smtClean="0"/>
              <a:t> </a:t>
            </a:r>
            <a:endParaRPr lang="zh-CN" altLang="en-US" kern="0" dirty="0" smtClean="0"/>
          </a:p>
          <a:p>
            <a:pPr lvl="1">
              <a:lnSpc>
                <a:spcPct val="90000"/>
              </a:lnSpc>
              <a:defRPr/>
            </a:pPr>
            <a:r>
              <a:rPr lang="zh-CN" altLang="en-US" sz="2400" kern="0" dirty="0" smtClean="0">
                <a:solidFill>
                  <a:srgbClr val="92D050"/>
                </a:solidFill>
              </a:rPr>
              <a:t>容器</a:t>
            </a:r>
            <a:r>
              <a:rPr lang="en-US" altLang="zh-CN" sz="2400" kern="0" dirty="0" smtClean="0">
                <a:solidFill>
                  <a:srgbClr val="92D050"/>
                </a:solidFill>
              </a:rPr>
              <a:t>(container)</a:t>
            </a:r>
            <a:endParaRPr lang="en-US" altLang="zh-CN" sz="2400" kern="0" dirty="0" smtClean="0">
              <a:solidFill>
                <a:srgbClr val="92D050"/>
              </a:solidFill>
            </a:endParaRPr>
          </a:p>
          <a:p>
            <a:pPr lvl="1">
              <a:lnSpc>
                <a:spcPct val="90000"/>
              </a:lnSpc>
              <a:defRPr/>
            </a:pPr>
            <a:r>
              <a:rPr lang="zh-CN" altLang="en-US" sz="2400" kern="0" dirty="0" smtClean="0">
                <a:solidFill>
                  <a:srgbClr val="92D050"/>
                </a:solidFill>
              </a:rPr>
              <a:t>迭代器</a:t>
            </a:r>
            <a:r>
              <a:rPr lang="en-US" altLang="zh-CN" sz="2400" kern="0" dirty="0" smtClean="0">
                <a:solidFill>
                  <a:srgbClr val="92D050"/>
                </a:solidFill>
              </a:rPr>
              <a:t>(iterator)</a:t>
            </a:r>
            <a:endParaRPr lang="en-US" altLang="zh-CN" sz="2400" kern="0" dirty="0" smtClean="0">
              <a:solidFill>
                <a:srgbClr val="92D050"/>
              </a:solidFill>
            </a:endParaRPr>
          </a:p>
          <a:p>
            <a:pPr lvl="1">
              <a:lnSpc>
                <a:spcPct val="90000"/>
              </a:lnSpc>
              <a:defRPr/>
            </a:pPr>
            <a:r>
              <a:rPr lang="zh-CN" altLang="en-US" sz="2400" kern="0" dirty="0" smtClean="0">
                <a:solidFill>
                  <a:srgbClr val="92D050"/>
                </a:solidFill>
              </a:rPr>
              <a:t>算法（</a:t>
            </a:r>
            <a:r>
              <a:rPr lang="en-US" altLang="zh-CN" sz="2400" kern="0" dirty="0" smtClean="0">
                <a:solidFill>
                  <a:srgbClr val="92D050"/>
                </a:solidFill>
              </a:rPr>
              <a:t>algorithms</a:t>
            </a:r>
            <a:r>
              <a:rPr lang="zh-CN" altLang="en-US" sz="2400" kern="0" dirty="0" smtClean="0">
                <a:solidFill>
                  <a:srgbClr val="92D050"/>
                </a:solidFill>
              </a:rPr>
              <a:t>）</a:t>
            </a:r>
            <a:endParaRPr lang="zh-CN" altLang="en-US" sz="2400" kern="0" dirty="0" smtClean="0">
              <a:solidFill>
                <a:srgbClr val="92D050"/>
              </a:solidFill>
            </a:endParaRPr>
          </a:p>
          <a:p>
            <a:pPr lvl="1">
              <a:lnSpc>
                <a:spcPct val="90000"/>
              </a:lnSpc>
              <a:defRPr/>
            </a:pPr>
            <a:r>
              <a:rPr lang="zh-CN" altLang="en-US" sz="2400" kern="0" dirty="0" smtClean="0">
                <a:solidFill>
                  <a:srgbClr val="92D050"/>
                </a:solidFill>
              </a:rPr>
              <a:t>函数对象（</a:t>
            </a:r>
            <a:r>
              <a:rPr lang="en-US" altLang="zh-CN" sz="2400" kern="0" dirty="0" smtClean="0">
                <a:solidFill>
                  <a:srgbClr val="92D050"/>
                </a:solidFill>
              </a:rPr>
              <a:t>function object</a:t>
            </a:r>
            <a:r>
              <a:rPr lang="zh-CN" altLang="en-US" sz="2400" kern="0" dirty="0" smtClean="0">
                <a:solidFill>
                  <a:srgbClr val="92D050"/>
                </a:solidFill>
              </a:rPr>
              <a:t>）</a:t>
            </a:r>
            <a:endParaRPr lang="zh-CN" altLang="en-US" sz="2400" kern="0" dirty="0">
              <a:solidFill>
                <a:srgbClr val="92D05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6635" y="188595"/>
            <a:ext cx="6962775" cy="460375"/>
          </a:xfrm>
          <a:prstGeom prst="rect">
            <a:avLst/>
          </a:prstGeom>
          <a:noFill/>
        </p:spPr>
        <p:txBody>
          <a:bodyPr wrap="square" rtlCol="0" anchor="t">
            <a:spAutoFit/>
          </a:bodyPr>
          <a:lstStyle/>
          <a:p>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模板、模板函数、模板类和对象之间的关系</a:t>
            </a:r>
            <a:endPar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87033" y="4086912"/>
            <a:ext cx="8288967" cy="1015663"/>
          </a:xfrm>
          <a:prstGeom prst="rect">
            <a:avLst/>
          </a:prstGeom>
          <a:noFill/>
        </p:spPr>
        <p:txBody>
          <a:bodyPr wrap="square" rtlCol="0">
            <a:spAutoFit/>
          </a:bodyPr>
          <a:lstStyle/>
          <a:p>
            <a:pPr algn="l">
              <a:lnSpc>
                <a:spcPct val="150000"/>
              </a:lnSpc>
            </a:pPr>
            <a:r>
              <a:rPr lang="zh-CN" altLang="en-US" sz="1600" dirty="0" smtClean="0">
                <a:solidFill>
                  <a:srgbClr val="FFC000"/>
                </a:solidFill>
                <a:latin typeface="微软雅黑" panose="020B0503020204020204" pitchFamily="34" charset="-122"/>
                <a:ea typeface="微软雅黑" panose="020B0503020204020204" pitchFamily="34" charset="-122"/>
              </a:rPr>
              <a:t>[说明] </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 由于模板的作用是使程序能够对不同类型的数据进行相同方式的处理，因此，在进行相同方式的处理时，只有当参加运行的数据类型不同时，才可以定义模板。</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l"/>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Rectangle 4"/>
          <p:cNvSpPr>
            <a:spLocks noChangeArrowheads="1"/>
          </p:cNvSpPr>
          <p:nvPr/>
        </p:nvSpPr>
        <p:spPr bwMode="auto">
          <a:xfrm>
            <a:off x="1908175" y="2243825"/>
            <a:ext cx="2232025" cy="609600"/>
          </a:xfrm>
          <a:prstGeom prst="rect">
            <a:avLst/>
          </a:prstGeom>
          <a:solidFill>
            <a:schemeClr val="accent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spcBef>
                <a:spcPct val="0"/>
              </a:spcBef>
              <a:buClrTx/>
              <a:buSzTx/>
              <a:buFontTx/>
              <a:buNone/>
            </a:pPr>
            <a:r>
              <a:rPr kumimoji="1" lang="zh-CN" altLang="en-US" sz="2400">
                <a:solidFill>
                  <a:schemeClr val="tx1"/>
                </a:solidFill>
                <a:latin typeface="Times New Roman" panose="02020603050405020304" charset="0"/>
              </a:rPr>
              <a:t>模板函数</a:t>
            </a:r>
            <a:endParaRPr kumimoji="1" lang="zh-CN" altLang="en-US" sz="2400">
              <a:solidFill>
                <a:schemeClr val="tx1"/>
              </a:solidFill>
              <a:latin typeface="Times New Roman" panose="02020603050405020304" charset="0"/>
            </a:endParaRPr>
          </a:p>
        </p:txBody>
      </p:sp>
      <p:sp>
        <p:nvSpPr>
          <p:cNvPr id="7" name="Rectangle 5"/>
          <p:cNvSpPr>
            <a:spLocks noChangeArrowheads="1"/>
          </p:cNvSpPr>
          <p:nvPr/>
        </p:nvSpPr>
        <p:spPr bwMode="auto">
          <a:xfrm>
            <a:off x="5868988" y="2243825"/>
            <a:ext cx="1871662" cy="609600"/>
          </a:xfrm>
          <a:prstGeom prst="rect">
            <a:avLst/>
          </a:prstGeom>
          <a:solidFill>
            <a:schemeClr val="accent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spcBef>
                <a:spcPct val="0"/>
              </a:spcBef>
              <a:buClrTx/>
              <a:buSzTx/>
              <a:buFontTx/>
              <a:buNone/>
            </a:pPr>
            <a:r>
              <a:rPr kumimoji="1" lang="zh-CN" altLang="en-US" sz="2400">
                <a:solidFill>
                  <a:schemeClr val="tx1"/>
                </a:solidFill>
                <a:latin typeface="Times New Roman" panose="02020603050405020304" charset="0"/>
              </a:rPr>
              <a:t>模板类</a:t>
            </a:r>
            <a:endParaRPr kumimoji="1" lang="zh-CN" altLang="en-US" sz="2400">
              <a:solidFill>
                <a:schemeClr val="tx1"/>
              </a:solidFill>
              <a:latin typeface="Times New Roman" panose="02020603050405020304" charset="0"/>
            </a:endParaRPr>
          </a:p>
        </p:txBody>
      </p:sp>
      <p:sp>
        <p:nvSpPr>
          <p:cNvPr id="8" name="Rectangle 6"/>
          <p:cNvSpPr>
            <a:spLocks noChangeArrowheads="1"/>
          </p:cNvSpPr>
          <p:nvPr/>
        </p:nvSpPr>
        <p:spPr bwMode="auto">
          <a:xfrm>
            <a:off x="5868988" y="3324912"/>
            <a:ext cx="1943100" cy="609600"/>
          </a:xfrm>
          <a:prstGeom prst="rect">
            <a:avLst/>
          </a:prstGeom>
          <a:solidFill>
            <a:schemeClr val="accent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spcBef>
                <a:spcPct val="0"/>
              </a:spcBef>
              <a:buClrTx/>
              <a:buSzTx/>
              <a:buFontTx/>
              <a:buNone/>
            </a:pPr>
            <a:r>
              <a:rPr kumimoji="1" lang="zh-CN" altLang="en-US" sz="2400">
                <a:solidFill>
                  <a:schemeClr val="tx1"/>
                </a:solidFill>
                <a:latin typeface="Times New Roman" panose="02020603050405020304" charset="0"/>
              </a:rPr>
              <a:t>对象</a:t>
            </a:r>
            <a:endParaRPr kumimoji="1" lang="zh-CN" altLang="en-US" sz="2400">
              <a:solidFill>
                <a:schemeClr val="tx1"/>
              </a:solidFill>
              <a:latin typeface="Times New Roman" panose="02020603050405020304" charset="0"/>
            </a:endParaRPr>
          </a:p>
        </p:txBody>
      </p:sp>
      <p:sp>
        <p:nvSpPr>
          <p:cNvPr id="9" name="Rectangle 7"/>
          <p:cNvSpPr>
            <a:spLocks noChangeArrowheads="1"/>
          </p:cNvSpPr>
          <p:nvPr/>
        </p:nvSpPr>
        <p:spPr bwMode="auto">
          <a:xfrm>
            <a:off x="3276600" y="627750"/>
            <a:ext cx="3384550" cy="863600"/>
          </a:xfrm>
          <a:prstGeom prst="rect">
            <a:avLst/>
          </a:prstGeom>
          <a:solidFill>
            <a:schemeClr val="accent1"/>
          </a:solidFill>
          <a:ln w="254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algn="ctr">
              <a:spcBef>
                <a:spcPct val="0"/>
              </a:spcBef>
              <a:buClrTx/>
              <a:buSzTx/>
              <a:buFontTx/>
              <a:buNone/>
            </a:pPr>
            <a:r>
              <a:rPr kumimoji="1" lang="zh-CN" altLang="en-US" sz="2400" dirty="0">
                <a:solidFill>
                  <a:schemeClr val="tx1"/>
                </a:solidFill>
                <a:latin typeface="Times New Roman" panose="02020603050405020304" charset="0"/>
              </a:rPr>
              <a:t>模板</a:t>
            </a:r>
            <a:endParaRPr kumimoji="1" lang="zh-CN" altLang="en-US" sz="2400" dirty="0">
              <a:solidFill>
                <a:schemeClr val="tx1"/>
              </a:solidFill>
              <a:latin typeface="Times New Roman" panose="02020603050405020304" charset="0"/>
            </a:endParaRPr>
          </a:p>
          <a:p>
            <a:pPr algn="ctr">
              <a:spcBef>
                <a:spcPct val="0"/>
              </a:spcBef>
              <a:buClrTx/>
              <a:buSzTx/>
              <a:buFontTx/>
              <a:buNone/>
            </a:pPr>
            <a:r>
              <a:rPr kumimoji="1" lang="zh-CN" altLang="en-US" sz="2400" dirty="0">
                <a:solidFill>
                  <a:schemeClr val="tx1"/>
                </a:solidFill>
                <a:latin typeface="Times New Roman" panose="02020603050405020304" charset="0"/>
              </a:rPr>
              <a:t>（函数模板和类模板）</a:t>
            </a:r>
            <a:endParaRPr kumimoji="1" lang="zh-CN" altLang="en-US" sz="2400" dirty="0">
              <a:solidFill>
                <a:schemeClr val="tx1"/>
              </a:solidFill>
              <a:latin typeface="Times New Roman" panose="02020603050405020304" charset="0"/>
            </a:endParaRPr>
          </a:p>
        </p:txBody>
      </p:sp>
      <p:sp>
        <p:nvSpPr>
          <p:cNvPr id="10" name="Line 8"/>
          <p:cNvSpPr>
            <a:spLocks noChangeShapeType="1"/>
          </p:cNvSpPr>
          <p:nvPr/>
        </p:nvSpPr>
        <p:spPr bwMode="auto">
          <a:xfrm flipH="1">
            <a:off x="3132138" y="1491350"/>
            <a:ext cx="1298575" cy="752475"/>
          </a:xfrm>
          <a:prstGeom prst="line">
            <a:avLst/>
          </a:prstGeom>
          <a:noFill/>
          <a:ln w="57150">
            <a:solidFill>
              <a:srgbClr val="FF66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9"/>
          <p:cNvSpPr txBox="1">
            <a:spLocks noChangeArrowheads="1"/>
          </p:cNvSpPr>
          <p:nvPr/>
        </p:nvSpPr>
        <p:spPr bwMode="auto">
          <a:xfrm>
            <a:off x="1979613" y="1524687"/>
            <a:ext cx="1657350" cy="4730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742950" indent="-28575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50000"/>
              </a:spcBef>
              <a:buClr>
                <a:schemeClr val="tx1"/>
              </a:buClr>
              <a:buSzTx/>
              <a:buFontTx/>
              <a:buNone/>
            </a:pPr>
            <a:r>
              <a:rPr kumimoji="1" lang="zh-CN" altLang="en-US" sz="2500">
                <a:solidFill>
                  <a:srgbClr val="008000"/>
                </a:solidFill>
                <a:latin typeface="宋体" panose="02010600030101010101" pitchFamily="2" charset="-122"/>
                <a:ea typeface="宋体" panose="02010600030101010101" pitchFamily="2" charset="-122"/>
              </a:rPr>
              <a:t>实例化</a:t>
            </a:r>
            <a:endParaRPr kumimoji="1" lang="zh-CN" altLang="en-US" sz="2500">
              <a:solidFill>
                <a:srgbClr val="008000"/>
              </a:solidFill>
              <a:latin typeface="宋体" panose="02010600030101010101" pitchFamily="2" charset="-122"/>
              <a:ea typeface="宋体" panose="02010600030101010101" pitchFamily="2" charset="-122"/>
            </a:endParaRPr>
          </a:p>
        </p:txBody>
      </p:sp>
      <p:sp>
        <p:nvSpPr>
          <p:cNvPr id="12" name="Text Box 10"/>
          <p:cNvSpPr txBox="1">
            <a:spLocks noChangeArrowheads="1"/>
          </p:cNvSpPr>
          <p:nvPr/>
        </p:nvSpPr>
        <p:spPr bwMode="auto">
          <a:xfrm>
            <a:off x="5364163" y="1524687"/>
            <a:ext cx="1657350" cy="4730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742950" indent="-28575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50000"/>
              </a:spcBef>
              <a:buClr>
                <a:schemeClr val="tx1"/>
              </a:buClr>
              <a:buSzTx/>
              <a:buFontTx/>
              <a:buNone/>
            </a:pPr>
            <a:r>
              <a:rPr kumimoji="1" lang="zh-CN" altLang="en-US" sz="2500">
                <a:solidFill>
                  <a:srgbClr val="008000"/>
                </a:solidFill>
                <a:latin typeface="宋体" panose="02010600030101010101" pitchFamily="2" charset="-122"/>
                <a:ea typeface="宋体" panose="02010600030101010101" pitchFamily="2" charset="-122"/>
              </a:rPr>
              <a:t>实例化</a:t>
            </a:r>
            <a:endParaRPr kumimoji="1" lang="zh-CN" altLang="en-US" sz="2500">
              <a:solidFill>
                <a:srgbClr val="008000"/>
              </a:solidFill>
              <a:latin typeface="宋体" panose="02010600030101010101" pitchFamily="2" charset="-122"/>
              <a:ea typeface="宋体" panose="02010600030101010101" pitchFamily="2" charset="-122"/>
            </a:endParaRPr>
          </a:p>
        </p:txBody>
      </p:sp>
      <p:sp>
        <p:nvSpPr>
          <p:cNvPr id="13" name="Text Box 11"/>
          <p:cNvSpPr txBox="1">
            <a:spLocks noChangeArrowheads="1"/>
          </p:cNvSpPr>
          <p:nvPr/>
        </p:nvSpPr>
        <p:spPr bwMode="auto">
          <a:xfrm>
            <a:off x="6372225" y="2820087"/>
            <a:ext cx="1655763" cy="4730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742950" indent="-28575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50000"/>
              </a:spcBef>
              <a:buClr>
                <a:schemeClr val="tx1"/>
              </a:buClr>
              <a:buSzTx/>
              <a:buFontTx/>
              <a:buNone/>
            </a:pPr>
            <a:r>
              <a:rPr kumimoji="1" lang="zh-CN" altLang="en-US" sz="2500">
                <a:solidFill>
                  <a:srgbClr val="008000"/>
                </a:solidFill>
                <a:latin typeface="宋体" panose="02010600030101010101" pitchFamily="2" charset="-122"/>
                <a:ea typeface="宋体" panose="02010600030101010101" pitchFamily="2" charset="-122"/>
              </a:rPr>
              <a:t>实例化</a:t>
            </a:r>
            <a:endParaRPr kumimoji="1" lang="zh-CN" altLang="en-US" sz="2500">
              <a:solidFill>
                <a:srgbClr val="008000"/>
              </a:solidFill>
              <a:latin typeface="宋体" panose="02010600030101010101" pitchFamily="2" charset="-122"/>
              <a:ea typeface="宋体" panose="02010600030101010101" pitchFamily="2" charset="-122"/>
            </a:endParaRPr>
          </a:p>
        </p:txBody>
      </p:sp>
      <p:sp>
        <p:nvSpPr>
          <p:cNvPr id="14" name="Line 12"/>
          <p:cNvSpPr>
            <a:spLocks noChangeShapeType="1"/>
          </p:cNvSpPr>
          <p:nvPr/>
        </p:nvSpPr>
        <p:spPr bwMode="auto">
          <a:xfrm>
            <a:off x="4935538" y="1491350"/>
            <a:ext cx="1436687" cy="752475"/>
          </a:xfrm>
          <a:prstGeom prst="line">
            <a:avLst/>
          </a:prstGeom>
          <a:noFill/>
          <a:ln w="57150">
            <a:solidFill>
              <a:srgbClr val="FF66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Text Box 13"/>
          <p:cNvSpPr txBox="1">
            <a:spLocks noChangeArrowheads="1"/>
          </p:cNvSpPr>
          <p:nvPr/>
        </p:nvSpPr>
        <p:spPr bwMode="auto">
          <a:xfrm>
            <a:off x="1044575" y="3109012"/>
            <a:ext cx="3959225" cy="854075"/>
          </a:xfrm>
          <a:prstGeom prst="rect">
            <a:avLst/>
          </a:prstGeom>
          <a:gradFill rotWithShape="1">
            <a:gsLst>
              <a:gs pos="0">
                <a:srgbClr val="76765E"/>
              </a:gs>
              <a:gs pos="50000">
                <a:srgbClr val="FFFFCC"/>
              </a:gs>
              <a:gs pos="100000">
                <a:srgbClr val="76765E"/>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742950" indent="-28575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50000"/>
              </a:spcBef>
              <a:buClr>
                <a:schemeClr val="tx1"/>
              </a:buClr>
              <a:buSzTx/>
              <a:buFontTx/>
              <a:buNone/>
            </a:pPr>
            <a:r>
              <a:rPr kumimoji="1" lang="zh-CN" altLang="en-US" sz="2500" dirty="0">
                <a:solidFill>
                  <a:srgbClr val="FF0033"/>
                </a:solidFill>
                <a:latin typeface="宋体" panose="02010600030101010101" pitchFamily="2" charset="-122"/>
                <a:ea typeface="宋体" panose="02010600030101010101" pitchFamily="2" charset="-122"/>
              </a:rPr>
              <a:t>模板、模板类、模板函数和对象之间的关系</a:t>
            </a:r>
            <a:endParaRPr kumimoji="1" lang="zh-CN" altLang="en-US" sz="2500" dirty="0">
              <a:solidFill>
                <a:srgbClr val="FF0033"/>
              </a:solidFill>
              <a:latin typeface="宋体" panose="02010600030101010101" pitchFamily="2" charset="-122"/>
              <a:ea typeface="宋体" panose="02010600030101010101" pitchFamily="2" charset="-122"/>
            </a:endParaRPr>
          </a:p>
        </p:txBody>
      </p:sp>
      <p:sp>
        <p:nvSpPr>
          <p:cNvPr id="16" name="Line 14"/>
          <p:cNvSpPr>
            <a:spLocks noChangeShapeType="1"/>
          </p:cNvSpPr>
          <p:nvPr/>
        </p:nvSpPr>
        <p:spPr bwMode="auto">
          <a:xfrm>
            <a:off x="6661150" y="2820087"/>
            <a:ext cx="0" cy="504825"/>
          </a:xfrm>
          <a:prstGeom prst="line">
            <a:avLst/>
          </a:prstGeom>
          <a:noFill/>
          <a:ln w="57150">
            <a:solidFill>
              <a:srgbClr val="FF66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4"/>
          <p:cNvSpPr txBox="1">
            <a:spLocks noChangeArrowheads="1"/>
          </p:cNvSpPr>
          <p:nvPr/>
        </p:nvSpPr>
        <p:spPr bwMode="auto">
          <a:xfrm>
            <a:off x="875556" y="398"/>
            <a:ext cx="5545385" cy="5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dirty="0" smtClean="0">
                <a:latin typeface="Rockwell" panose="02060603020205020403" pitchFamily="18" charset="0"/>
                <a:ea typeface="微软雅黑" panose="020B0503020204020204" pitchFamily="34" charset="-122"/>
              </a:rPr>
              <a:t>2.</a:t>
            </a:r>
            <a:r>
              <a:rPr lang="zh-CN" altLang="en-US" sz="3000" dirty="0">
                <a:latin typeface="Rockwell" panose="02060603020205020403" pitchFamily="18" charset="0"/>
                <a:ea typeface="微软雅黑" panose="020B0503020204020204" pitchFamily="34" charset="-122"/>
              </a:rPr>
              <a:t>什么是类库？</a:t>
            </a:r>
            <a:endParaRPr lang="zh-CN" altLang="en-US" sz="3000" dirty="0">
              <a:latin typeface="Rockwell" panose="02060603020205020403" pitchFamily="18" charset="0"/>
              <a:ea typeface="微软雅黑" panose="020B0503020204020204" pitchFamily="34" charset="-122"/>
            </a:endParaRPr>
          </a:p>
        </p:txBody>
      </p:sp>
      <p:sp>
        <p:nvSpPr>
          <p:cNvPr id="3" name="Rectangle 3"/>
          <p:cNvSpPr txBox="1">
            <a:spLocks noChangeArrowheads="1"/>
          </p:cNvSpPr>
          <p:nvPr/>
        </p:nvSpPr>
        <p:spPr bwMode="auto">
          <a:xfrm>
            <a:off x="216549" y="915750"/>
            <a:ext cx="8459451" cy="3816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zh-CN" altLang="en-US" sz="2000" kern="0" dirty="0" smtClean="0"/>
              <a:t>类库是</a:t>
            </a:r>
            <a:r>
              <a:rPr lang="zh-CN" altLang="en-US" sz="2000" kern="0" dirty="0" smtClean="0">
                <a:solidFill>
                  <a:srgbClr val="FF0000"/>
                </a:solidFill>
              </a:rPr>
              <a:t>类的集合</a:t>
            </a:r>
            <a:r>
              <a:rPr lang="zh-CN" altLang="en-US" sz="2000" kern="0" dirty="0" smtClean="0"/>
              <a:t>，并且给出了多种类之间的关系描述。 </a:t>
            </a:r>
            <a:endParaRPr lang="zh-CN" altLang="en-US" sz="2000" kern="0" dirty="0" smtClean="0"/>
          </a:p>
          <a:p>
            <a:pPr>
              <a:defRPr/>
            </a:pPr>
            <a:r>
              <a:rPr lang="zh-CN" altLang="en-US" sz="2000" kern="0" dirty="0" smtClean="0"/>
              <a:t>为了便于程序员的开发工作，系统提供了一批可供</a:t>
            </a:r>
            <a:r>
              <a:rPr lang="zh-CN" altLang="en-US" sz="2000" kern="0" dirty="0" smtClean="0">
                <a:solidFill>
                  <a:srgbClr val="FF0000"/>
                </a:solidFill>
              </a:rPr>
              <a:t>重用的代码</a:t>
            </a:r>
            <a:r>
              <a:rPr lang="zh-CN" altLang="en-US" sz="2000" kern="0" dirty="0" smtClean="0"/>
              <a:t>。 （源程序代码）</a:t>
            </a:r>
            <a:endParaRPr lang="zh-CN" altLang="en-US" sz="2000" kern="0" dirty="0" smtClean="0"/>
          </a:p>
          <a:p>
            <a:pPr algn="just">
              <a:defRPr/>
            </a:pPr>
            <a:r>
              <a:rPr lang="zh-CN" altLang="en-US" sz="2000" kern="0" dirty="0" smtClean="0"/>
              <a:t>具体表现为</a:t>
            </a:r>
            <a:r>
              <a:rPr lang="zh-CN" altLang="en-US" sz="2000" kern="0" dirty="0" smtClean="0">
                <a:solidFill>
                  <a:srgbClr val="FF0000"/>
                </a:solidFill>
              </a:rPr>
              <a:t>一组类</a:t>
            </a:r>
            <a:r>
              <a:rPr lang="zh-CN" altLang="en-US" sz="2000" kern="0" dirty="0" smtClean="0"/>
              <a:t>，通过建立彼此间的继承关系形成</a:t>
            </a:r>
            <a:r>
              <a:rPr lang="zh-CN" altLang="en-US" sz="2000" kern="0" dirty="0" smtClean="0">
                <a:solidFill>
                  <a:srgbClr val="FF0000"/>
                </a:solidFill>
              </a:rPr>
              <a:t>类库</a:t>
            </a:r>
            <a:r>
              <a:rPr lang="zh-CN" altLang="en-US" sz="2000" kern="0" dirty="0" smtClean="0"/>
              <a:t>，以类的形式提供给用户重用。</a:t>
            </a:r>
            <a:endParaRPr lang="zh-CN" altLang="en-US" sz="2000" kern="0" dirty="0" smtClean="0"/>
          </a:p>
          <a:p>
            <a:pPr>
              <a:defRPr/>
            </a:pPr>
            <a:r>
              <a:rPr lang="zh-CN" altLang="en-US" sz="2000" kern="0" dirty="0"/>
              <a:t>在设计和实现面向对象的程序的时候，要用</a:t>
            </a:r>
            <a:r>
              <a:rPr lang="zh-CN" altLang="en-US" sz="2000" kern="0" dirty="0">
                <a:solidFill>
                  <a:srgbClr val="FF0000"/>
                </a:solidFill>
              </a:rPr>
              <a:t>类和类库</a:t>
            </a:r>
            <a:r>
              <a:rPr lang="zh-CN" altLang="en-US" sz="2000" kern="0" dirty="0"/>
              <a:t>，才能得到所需的对象，即类的实例。 </a:t>
            </a:r>
            <a:endParaRPr lang="zh-CN" altLang="en-US" sz="2000" kern="0" dirty="0"/>
          </a:p>
          <a:p>
            <a:pPr>
              <a:defRPr/>
            </a:pPr>
            <a:endParaRPr lang="zh-CN" altLang="en-US" sz="2000" kern="0" dirty="0"/>
          </a:p>
          <a:p>
            <a:pPr algn="just">
              <a:defRPr/>
            </a:pPr>
            <a:r>
              <a:rPr lang="zh-CN" altLang="en-US" sz="2000" kern="0" dirty="0"/>
              <a:t>所以，类库是一种预定义的面向对象的</a:t>
            </a:r>
            <a:r>
              <a:rPr lang="zh-CN" altLang="en-US" sz="2000" kern="0" dirty="0">
                <a:solidFill>
                  <a:srgbClr val="FF0000"/>
                </a:solidFill>
              </a:rPr>
              <a:t>程序库</a:t>
            </a:r>
            <a:r>
              <a:rPr lang="zh-CN" altLang="en-US" sz="2000" kern="0" dirty="0" smtClean="0"/>
              <a:t>。</a:t>
            </a:r>
            <a:endParaRPr lang="zh-CN" altLang="en-US" sz="20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17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1" name="carbrake.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1" name="carbrake.wav"/>
                                        </p:tgtEl>
                                      </p:cMediaNode>
                                    </p:audio>
                                  </p:sub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additive="base">
                                        <p:cTn id="30"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1" name="carbrake.wav"/>
                                        </p:tgtEl>
                                      </p:cMediaNode>
                                    </p:audio>
                                  </p:sub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 calcmode="lin" valueType="num">
                                      <p:cBhvr additive="base">
                                        <p:cTn id="36"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1" name="carbrake.wav"/>
                                        </p:tgtEl>
                                      </p:cMediaNode>
                                    </p:audio>
                                  </p:sub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1"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autoUpdateAnimBg="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4"/>
          <p:cNvSpPr txBox="1">
            <a:spLocks noChangeArrowheads="1"/>
          </p:cNvSpPr>
          <p:nvPr/>
        </p:nvSpPr>
        <p:spPr bwMode="auto">
          <a:xfrm>
            <a:off x="875556" y="398"/>
            <a:ext cx="5545385" cy="5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dirty="0" smtClean="0">
                <a:latin typeface="Rockwell" panose="02060603020205020403" pitchFamily="18" charset="0"/>
                <a:ea typeface="微软雅黑" panose="020B0503020204020204" pitchFamily="34" charset="-122"/>
              </a:rPr>
              <a:t>2.</a:t>
            </a:r>
            <a:r>
              <a:rPr lang="zh-CN" altLang="en-US" sz="3000" dirty="0">
                <a:latin typeface="Rockwell" panose="02060603020205020403" pitchFamily="18" charset="0"/>
                <a:ea typeface="微软雅黑" panose="020B0503020204020204" pitchFamily="34" charset="-122"/>
              </a:rPr>
              <a:t>什么是类库</a:t>
            </a:r>
            <a:r>
              <a:rPr lang="zh-CN" altLang="en-US" sz="3000" dirty="0" smtClean="0">
                <a:latin typeface="Rockwell" panose="02060603020205020403" pitchFamily="18" charset="0"/>
                <a:ea typeface="微软雅黑" panose="020B0503020204020204" pitchFamily="34" charset="-122"/>
              </a:rPr>
              <a:t>？</a:t>
            </a:r>
            <a:r>
              <a:rPr lang="zh-CN" altLang="en-US" sz="3000" dirty="0">
                <a:latin typeface="Rockwell" panose="02060603020205020403" pitchFamily="18" charset="0"/>
                <a:ea typeface="微软雅黑" panose="020B0503020204020204" pitchFamily="34" charset="-122"/>
              </a:rPr>
              <a:t>：类库的例子</a:t>
            </a:r>
            <a:endParaRPr lang="zh-CN" altLang="en-US" sz="3000" dirty="0">
              <a:latin typeface="Rockwell" panose="02060603020205020403" pitchFamily="18" charset="0"/>
              <a:ea typeface="微软雅黑" panose="020B0503020204020204" pitchFamily="34" charset="-122"/>
            </a:endParaRPr>
          </a:p>
        </p:txBody>
      </p:sp>
      <p:sp>
        <p:nvSpPr>
          <p:cNvPr id="3" name="Rectangle 3"/>
          <p:cNvSpPr txBox="1">
            <a:spLocks noChangeArrowheads="1"/>
          </p:cNvSpPr>
          <p:nvPr/>
        </p:nvSpPr>
        <p:spPr bwMode="auto">
          <a:xfrm>
            <a:off x="324000" y="915750"/>
            <a:ext cx="8409465" cy="3312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en-US" altLang="zh-CN" kern="0" dirty="0" smtClean="0">
                <a:latin typeface="Arial" panose="020B0604020202020204" pitchFamily="34" charset="0"/>
                <a:cs typeface="Arial" panose="020B0604020202020204" pitchFamily="34" charset="0"/>
              </a:rPr>
              <a:t>C++ Standard STL library</a:t>
            </a:r>
            <a:r>
              <a:rPr lang="zh-CN" altLang="en-US" kern="0" dirty="0" smtClean="0">
                <a:latin typeface="Arial" panose="020B0604020202020204" pitchFamily="34" charset="0"/>
                <a:cs typeface="Arial" panose="020B0604020202020204" pitchFamily="34" charset="0"/>
              </a:rPr>
              <a:t>；</a:t>
            </a:r>
            <a:endParaRPr lang="en-US" altLang="zh-CN" kern="0" dirty="0" smtClean="0">
              <a:latin typeface="Arial" panose="020B0604020202020204" pitchFamily="34" charset="0"/>
              <a:cs typeface="Arial" panose="020B0604020202020204" pitchFamily="34" charset="0"/>
            </a:endParaRPr>
          </a:p>
          <a:p>
            <a:pPr>
              <a:defRPr/>
            </a:pPr>
            <a:r>
              <a:rPr lang="en-US" altLang="zh-CN" kern="0" dirty="0" smtClean="0">
                <a:latin typeface="Arial" panose="020B0604020202020204" pitchFamily="34" charset="0"/>
                <a:cs typeface="Arial" panose="020B0604020202020204" pitchFamily="34" charset="0"/>
              </a:rPr>
              <a:t>Microsoft Visual C++</a:t>
            </a:r>
            <a:r>
              <a:rPr lang="zh-CN" altLang="en-US" kern="0" dirty="0" smtClean="0"/>
              <a:t>系统中提供的</a:t>
            </a:r>
            <a:r>
              <a:rPr lang="en-US" altLang="zh-CN" kern="0" dirty="0" smtClean="0"/>
              <a:t>MFC</a:t>
            </a:r>
            <a:r>
              <a:rPr lang="zh-CN" altLang="en-US" kern="0" dirty="0" smtClean="0"/>
              <a:t>类库； </a:t>
            </a:r>
            <a:endParaRPr lang="zh-CN" altLang="en-US" kern="0" dirty="0" smtClean="0"/>
          </a:p>
          <a:p>
            <a:pPr marL="0" indent="0">
              <a:buFontTx/>
              <a:buNone/>
              <a:defRPr/>
            </a:pPr>
            <a:r>
              <a:rPr lang="en-US" altLang="zh-CN" kern="0" dirty="0" smtClean="0"/>
              <a:t>	MFC:     Microsoft Foundation Class</a:t>
            </a:r>
            <a:endParaRPr lang="en-US" altLang="zh-CN" kern="0" dirty="0" smtClean="0"/>
          </a:p>
          <a:p>
            <a:pPr>
              <a:defRPr/>
            </a:pPr>
            <a:r>
              <a:rPr lang="en-US" altLang="zh-CN" kern="0" dirty="0" smtClean="0">
                <a:latin typeface="Arial" panose="020B0604020202020204" pitchFamily="34" charset="0"/>
                <a:cs typeface="Arial" panose="020B0604020202020204" pitchFamily="34" charset="0"/>
              </a:rPr>
              <a:t>Borland C++</a:t>
            </a:r>
            <a:r>
              <a:rPr lang="zh-CN" altLang="en-US" kern="0" dirty="0" smtClean="0"/>
              <a:t>系统中提供的</a:t>
            </a:r>
            <a:r>
              <a:rPr lang="en-US" altLang="zh-CN" kern="0" dirty="0" smtClean="0"/>
              <a:t>OWL</a:t>
            </a:r>
            <a:r>
              <a:rPr lang="zh-CN" altLang="en-US" kern="0" dirty="0" smtClean="0"/>
              <a:t>类库； </a:t>
            </a:r>
            <a:endParaRPr lang="zh-CN" altLang="en-US" kern="0" dirty="0" smtClean="0"/>
          </a:p>
          <a:p>
            <a:pPr>
              <a:defRPr/>
            </a:pPr>
            <a:r>
              <a:rPr lang="en-US" altLang="zh-CN" kern="0" dirty="0" smtClean="0">
                <a:latin typeface="Arial" panose="020B0604020202020204" pitchFamily="34" charset="0"/>
                <a:cs typeface="Arial" panose="020B0604020202020204" pitchFamily="34" charset="0"/>
              </a:rPr>
              <a:t>C++ Builder </a:t>
            </a:r>
            <a:r>
              <a:rPr lang="zh-CN" altLang="en-US" kern="0" dirty="0" smtClean="0"/>
              <a:t>系统中提供的</a:t>
            </a:r>
            <a:r>
              <a:rPr lang="en-US" altLang="zh-CN" kern="0" dirty="0" smtClean="0"/>
              <a:t>VCL</a:t>
            </a:r>
            <a:r>
              <a:rPr lang="zh-CN" altLang="en-US" kern="0" dirty="0" smtClean="0"/>
              <a:t>类库；</a:t>
            </a:r>
            <a:endParaRPr lang="en-US" altLang="zh-CN" kern="0" dirty="0" smtClean="0"/>
          </a:p>
          <a:p>
            <a:pPr>
              <a:defRPr/>
            </a:pPr>
            <a:r>
              <a:rPr lang="zh-CN" altLang="en-US" kern="0" dirty="0" smtClean="0"/>
              <a:t>近年很流行的</a:t>
            </a:r>
            <a:r>
              <a:rPr lang="en-US" altLang="zh-CN" kern="0" dirty="0" smtClean="0"/>
              <a:t>QT</a:t>
            </a:r>
            <a:r>
              <a:rPr lang="zh-CN" altLang="en-US" kern="0" dirty="0" smtClean="0"/>
              <a:t>库； </a:t>
            </a:r>
            <a:endParaRPr lang="zh-CN" altLang="en-US"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22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4"/>
          <p:cNvSpPr txBox="1">
            <a:spLocks noChangeArrowheads="1"/>
          </p:cNvSpPr>
          <p:nvPr/>
        </p:nvSpPr>
        <p:spPr bwMode="auto">
          <a:xfrm>
            <a:off x="875556" y="398"/>
            <a:ext cx="5545385" cy="5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dirty="0" smtClean="0">
                <a:latin typeface="Rockwell" panose="02060603020205020403" pitchFamily="18" charset="0"/>
                <a:ea typeface="微软雅黑" panose="020B0503020204020204" pitchFamily="34" charset="-122"/>
              </a:rPr>
              <a:t>2.</a:t>
            </a:r>
            <a:r>
              <a:rPr lang="zh-CN" altLang="en-US" sz="3000" dirty="0">
                <a:latin typeface="Rockwell" panose="02060603020205020403" pitchFamily="18" charset="0"/>
                <a:ea typeface="微软雅黑" panose="020B0503020204020204" pitchFamily="34" charset="-122"/>
              </a:rPr>
              <a:t>什么是类库</a:t>
            </a:r>
            <a:r>
              <a:rPr lang="zh-CN" altLang="en-US" sz="3000" dirty="0" smtClean="0">
                <a:latin typeface="Rockwell" panose="02060603020205020403" pitchFamily="18" charset="0"/>
                <a:ea typeface="微软雅黑" panose="020B0503020204020204" pitchFamily="34" charset="-122"/>
              </a:rPr>
              <a:t>？</a:t>
            </a:r>
            <a:r>
              <a:rPr lang="zh-CN" altLang="en-US" sz="3000" dirty="0">
                <a:latin typeface="Rockwell" panose="02060603020205020403" pitchFamily="18" charset="0"/>
                <a:ea typeface="微软雅黑" panose="020B0503020204020204" pitchFamily="34" charset="-122"/>
              </a:rPr>
              <a:t>类库有什么特点</a:t>
            </a:r>
            <a:endParaRPr lang="zh-CN" altLang="en-US" sz="3000" dirty="0">
              <a:latin typeface="Rockwell" panose="02060603020205020403" pitchFamily="18" charset="0"/>
              <a:ea typeface="微软雅黑" panose="020B0503020204020204" pitchFamily="34" charset="-122"/>
            </a:endParaRPr>
          </a:p>
        </p:txBody>
      </p:sp>
      <p:sp>
        <p:nvSpPr>
          <p:cNvPr id="3" name="Rectangle 3"/>
          <p:cNvSpPr txBox="1">
            <a:spLocks noChangeArrowheads="1"/>
          </p:cNvSpPr>
          <p:nvPr/>
        </p:nvSpPr>
        <p:spPr bwMode="auto">
          <a:xfrm>
            <a:off x="252000" y="771751"/>
            <a:ext cx="8352713" cy="4104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zh-CN" altLang="en-US" sz="2000" kern="0" dirty="0" smtClean="0"/>
              <a:t>通用性</a:t>
            </a:r>
            <a:endParaRPr lang="en-US" altLang="zh-CN" sz="2000" kern="0" dirty="0" smtClean="0"/>
          </a:p>
          <a:p>
            <a:pPr lvl="1">
              <a:defRPr/>
            </a:pPr>
            <a:r>
              <a:rPr lang="zh-CN" altLang="en-US" sz="2000" kern="0" dirty="0">
                <a:latin typeface="楷体" panose="02010609060101010101" pitchFamily="49" charset="-122"/>
                <a:ea typeface="楷体" panose="02010609060101010101" pitchFamily="49" charset="-122"/>
              </a:rPr>
              <a:t>基于重用的目的，选择具有广泛适用性的东西作为类库的内容，并经过全面的考虑，使之适用于较多的</a:t>
            </a:r>
            <a:r>
              <a:rPr lang="zh-CN" altLang="en-US" sz="2000" kern="0" dirty="0" smtClean="0">
                <a:latin typeface="楷体" panose="02010609060101010101" pitchFamily="49" charset="-122"/>
                <a:ea typeface="楷体" panose="02010609060101010101" pitchFamily="49" charset="-122"/>
              </a:rPr>
              <a:t>情况； </a:t>
            </a:r>
            <a:endParaRPr lang="zh-CN" altLang="en-US" sz="2000" kern="0" dirty="0" smtClean="0">
              <a:latin typeface="楷体" panose="02010609060101010101" pitchFamily="49" charset="-122"/>
              <a:ea typeface="楷体" panose="02010609060101010101" pitchFamily="49" charset="-122"/>
            </a:endParaRPr>
          </a:p>
          <a:p>
            <a:pPr>
              <a:defRPr/>
            </a:pPr>
            <a:r>
              <a:rPr lang="zh-CN" altLang="en-US" sz="2000" kern="0" dirty="0" smtClean="0"/>
              <a:t>可扩充性 </a:t>
            </a:r>
            <a:endParaRPr lang="en-US" altLang="zh-CN" sz="2000" kern="0" dirty="0" smtClean="0"/>
          </a:p>
          <a:p>
            <a:pPr lvl="1">
              <a:defRPr/>
            </a:pPr>
            <a:r>
              <a:rPr lang="zh-CN" altLang="en-US" sz="2000" kern="0" dirty="0"/>
              <a:t>在软件开发过程中，可以添加新的类供以后</a:t>
            </a:r>
            <a:r>
              <a:rPr lang="zh-CN" altLang="en-US" sz="2000" kern="0" dirty="0" smtClean="0"/>
              <a:t>使用； </a:t>
            </a:r>
            <a:endParaRPr lang="zh-CN" altLang="en-US" sz="2000" kern="0" dirty="0"/>
          </a:p>
          <a:p>
            <a:pPr lvl="1">
              <a:defRPr/>
            </a:pPr>
            <a:r>
              <a:rPr lang="zh-CN" altLang="en-US" sz="2000" kern="0" dirty="0"/>
              <a:t>对已有的类库进行改进时，只要保持接口不变，修改不会引起外部（即应用系统）软件的</a:t>
            </a:r>
            <a:r>
              <a:rPr lang="zh-CN" altLang="en-US" sz="2000" kern="0" dirty="0" smtClean="0"/>
              <a:t>变化；</a:t>
            </a:r>
            <a:endParaRPr lang="zh-CN" altLang="en-US" sz="2000" kern="0" dirty="0" smtClean="0"/>
          </a:p>
          <a:p>
            <a:pPr>
              <a:defRPr/>
            </a:pPr>
            <a:r>
              <a:rPr lang="zh-CN" altLang="en-US" sz="2000" kern="0" dirty="0" smtClean="0"/>
              <a:t>概念性与层次性 </a:t>
            </a:r>
            <a:endParaRPr lang="en-US" altLang="zh-CN" sz="2000" kern="0" dirty="0" smtClean="0"/>
          </a:p>
          <a:p>
            <a:pPr lvl="1">
              <a:defRPr/>
            </a:pPr>
            <a:r>
              <a:rPr lang="zh-CN" altLang="en-US" sz="2000" kern="0" dirty="0"/>
              <a:t>设计类要有一个明确的</a:t>
            </a:r>
            <a:r>
              <a:rPr lang="zh-CN" altLang="en-US" sz="2000" kern="0" dirty="0" smtClean="0"/>
              <a:t>目标，类</a:t>
            </a:r>
            <a:r>
              <a:rPr lang="zh-CN" altLang="en-US" sz="2000" kern="0" dirty="0"/>
              <a:t>的概念要</a:t>
            </a:r>
            <a:r>
              <a:rPr lang="zh-CN" altLang="en-US" sz="2000" kern="0" dirty="0" smtClean="0"/>
              <a:t>明确易于</a:t>
            </a:r>
            <a:r>
              <a:rPr lang="zh-CN" altLang="en-US" sz="2000" kern="0" dirty="0"/>
              <a:t>理解</a:t>
            </a:r>
            <a:r>
              <a:rPr lang="zh-CN" altLang="en-US" sz="2000" kern="0" dirty="0" smtClean="0"/>
              <a:t>，基</a:t>
            </a:r>
            <a:r>
              <a:rPr lang="zh-CN" altLang="en-US" sz="2000" kern="0" dirty="0"/>
              <a:t>类</a:t>
            </a:r>
            <a:r>
              <a:rPr lang="zh-CN" altLang="en-US" sz="2000" kern="0" dirty="0" smtClean="0"/>
              <a:t>具有共同性质</a:t>
            </a:r>
            <a:r>
              <a:rPr lang="zh-CN" altLang="en-US" sz="2000" kern="0" dirty="0"/>
              <a:t>；</a:t>
            </a:r>
            <a:endParaRPr lang="zh-CN" altLang="en-US" sz="2000" kern="0" dirty="0"/>
          </a:p>
          <a:p>
            <a:pPr>
              <a:defRPr/>
            </a:pPr>
            <a:r>
              <a:rPr lang="zh-CN" altLang="en-US" sz="2000" kern="0" dirty="0" smtClean="0"/>
              <a:t>灵活性 </a:t>
            </a:r>
            <a:endParaRPr lang="zh-CN" altLang="en-US" sz="20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0000" y="123750"/>
            <a:ext cx="2768707" cy="523220"/>
          </a:xfrm>
          <a:prstGeom prst="rect">
            <a:avLst/>
          </a:prstGeom>
        </p:spPr>
        <p:txBody>
          <a:bodyPr wrap="none">
            <a:spAutoFit/>
          </a:bodyPr>
          <a:lstStyle/>
          <a:p>
            <a:r>
              <a:rPr lang="en-US" altLang="zh-CN" sz="2800" dirty="0">
                <a:latin typeface="Rockwell" panose="02060603020205020403" pitchFamily="18" charset="0"/>
                <a:ea typeface="微软雅黑" panose="020B0503020204020204" pitchFamily="34" charset="-122"/>
              </a:rPr>
              <a:t>3.</a:t>
            </a:r>
            <a:r>
              <a:rPr lang="zh-CN" altLang="en-US" sz="2800" kern="0" dirty="0"/>
              <a:t>标准模板库</a:t>
            </a:r>
            <a:r>
              <a:rPr lang="en-US" altLang="zh-CN" sz="2800" kern="0" dirty="0"/>
              <a:t>STL</a:t>
            </a:r>
            <a:endParaRPr lang="zh-CN" altLang="en-US" sz="2800" dirty="0">
              <a:latin typeface="Rockwell" panose="02060603020205020403" pitchFamily="18" charset="0"/>
              <a:ea typeface="微软雅黑" panose="020B0503020204020204" pitchFamily="34" charset="-122"/>
            </a:endParaRPr>
          </a:p>
        </p:txBody>
      </p:sp>
      <p:sp>
        <p:nvSpPr>
          <p:cNvPr id="3" name="Rectangle 3"/>
          <p:cNvSpPr txBox="1">
            <a:spLocks noChangeArrowheads="1"/>
          </p:cNvSpPr>
          <p:nvPr/>
        </p:nvSpPr>
        <p:spPr bwMode="auto">
          <a:xfrm>
            <a:off x="108000" y="987750"/>
            <a:ext cx="8694223" cy="3312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fontAlgn="base">
              <a:spcBef>
                <a:spcPct val="20000"/>
              </a:spcBef>
              <a:spcAft>
                <a:spcPct val="0"/>
              </a:spcAft>
              <a:buChar char="•"/>
              <a:defRPr sz="2800" b="1">
                <a:solidFill>
                  <a:schemeClr val="tx1"/>
                </a:solidFill>
                <a:latin typeface="+mn-lt"/>
                <a:ea typeface="+mn-ea"/>
                <a:cs typeface="+mn-cs"/>
              </a:defRPr>
            </a:lvl1pPr>
            <a:lvl2pPr marL="742950" indent="-285750" algn="l" rtl="0" fontAlgn="base">
              <a:spcBef>
                <a:spcPct val="20000"/>
              </a:spcBef>
              <a:spcAft>
                <a:spcPct val="0"/>
              </a:spcAft>
              <a:buChar char="–"/>
              <a:defRPr sz="2800" b="1">
                <a:solidFill>
                  <a:schemeClr val="tx1"/>
                </a:solidFill>
                <a:latin typeface="+mn-lt"/>
                <a:ea typeface="+mn-ea"/>
              </a:defRPr>
            </a:lvl2pPr>
            <a:lvl3pPr marL="1143000" indent="-228600" algn="l" rtl="0" fontAlgn="base">
              <a:spcBef>
                <a:spcPct val="20000"/>
              </a:spcBef>
              <a:spcAft>
                <a:spcPct val="0"/>
              </a:spcAft>
              <a:buChar char="•"/>
              <a:defRPr sz="2800" b="1">
                <a:solidFill>
                  <a:schemeClr val="tx1"/>
                </a:solidFill>
                <a:latin typeface="+mn-lt"/>
                <a:ea typeface="+mn-ea"/>
              </a:defRPr>
            </a:lvl3pPr>
            <a:lvl4pPr marL="1600200" indent="-228600" algn="l" rtl="0" fontAlgn="base">
              <a:spcBef>
                <a:spcPct val="20000"/>
              </a:spcBef>
              <a:spcAft>
                <a:spcPct val="0"/>
              </a:spcAft>
              <a:buChar char="–"/>
              <a:defRPr sz="2800" b="1">
                <a:solidFill>
                  <a:schemeClr val="tx1"/>
                </a:solidFill>
                <a:latin typeface="+mn-lt"/>
                <a:ea typeface="+mn-ea"/>
              </a:defRPr>
            </a:lvl4pPr>
            <a:lvl5pPr marL="2057400" indent="-228600" algn="l" rtl="0" fontAlgn="base">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a:lnSpc>
                <a:spcPct val="150000"/>
              </a:lnSpc>
              <a:spcBef>
                <a:spcPts val="0"/>
              </a:spcBef>
              <a:defRPr/>
            </a:pPr>
            <a:r>
              <a:rPr lang="en-US" altLang="zh-CN" sz="1800" b="0" kern="0" dirty="0">
                <a:solidFill>
                  <a:srgbClr val="FF0000"/>
                </a:solidFill>
              </a:rPr>
              <a:t>STL</a:t>
            </a:r>
            <a:r>
              <a:rPr lang="zh-CN" altLang="en-US" sz="1800" b="0" kern="0" dirty="0">
                <a:solidFill>
                  <a:srgbClr val="FF0000"/>
                </a:solidFill>
              </a:rPr>
              <a:t>（</a:t>
            </a:r>
            <a:r>
              <a:rPr lang="en-US" altLang="zh-CN" sz="1800" b="0" kern="0" dirty="0">
                <a:solidFill>
                  <a:srgbClr val="FF0000"/>
                </a:solidFill>
              </a:rPr>
              <a:t>Standard Template Library</a:t>
            </a:r>
            <a:r>
              <a:rPr lang="zh-CN" altLang="en-US" sz="1800" b="0" kern="0" dirty="0">
                <a:solidFill>
                  <a:srgbClr val="FF0000"/>
                </a:solidFill>
              </a:rPr>
              <a:t>），</a:t>
            </a:r>
            <a:r>
              <a:rPr lang="zh-CN" altLang="en-US" sz="1800" b="0" kern="0" dirty="0"/>
              <a:t>即标准模板库，是一个具有工业强度的，高效的</a:t>
            </a:r>
            <a:r>
              <a:rPr lang="en-US" altLang="zh-CN" sz="1800" b="0" kern="0" dirty="0"/>
              <a:t>C++</a:t>
            </a:r>
            <a:r>
              <a:rPr lang="zh-CN" altLang="en-US" sz="1800" b="0" kern="0" dirty="0"/>
              <a:t>程序库。它被容纳于</a:t>
            </a:r>
            <a:r>
              <a:rPr lang="en-US" altLang="zh-CN" sz="1800" b="0" kern="0" dirty="0"/>
              <a:t>C++</a:t>
            </a:r>
            <a:r>
              <a:rPr lang="zh-CN" altLang="en-US" sz="1800" b="0" kern="0" dirty="0"/>
              <a:t>标准程序库（</a:t>
            </a:r>
            <a:r>
              <a:rPr lang="en-US" altLang="zh-CN" sz="1800" b="0" kern="0" dirty="0">
                <a:solidFill>
                  <a:srgbClr val="FF0000"/>
                </a:solidFill>
              </a:rPr>
              <a:t>C++ Standard Library</a:t>
            </a:r>
            <a:r>
              <a:rPr lang="zh-CN" altLang="en-US" sz="1800" b="0" kern="0" dirty="0"/>
              <a:t>）中，是</a:t>
            </a:r>
            <a:r>
              <a:rPr lang="en-US" altLang="zh-CN" sz="1800" b="0" kern="0" dirty="0"/>
              <a:t>ANSI/ISO C++</a:t>
            </a:r>
            <a:r>
              <a:rPr lang="zh-CN" altLang="en-US" sz="1800" b="0" kern="0" dirty="0"/>
              <a:t>标准中最新的也是极具革命性的一部分。</a:t>
            </a:r>
            <a:endParaRPr lang="en-US" altLang="zh-CN" sz="1800" b="0" kern="0" dirty="0"/>
          </a:p>
          <a:p>
            <a:pPr marL="0">
              <a:lnSpc>
                <a:spcPct val="150000"/>
              </a:lnSpc>
              <a:spcBef>
                <a:spcPts val="0"/>
              </a:spcBef>
              <a:defRPr/>
            </a:pPr>
            <a:r>
              <a:rPr lang="zh-CN" altLang="en-US" sz="1800" b="0" kern="0" dirty="0"/>
              <a:t>该库包含了诸多在计算机科学领域里所常用的</a:t>
            </a:r>
            <a:r>
              <a:rPr lang="zh-CN" altLang="en-US" sz="1800" b="0" kern="0" dirty="0">
                <a:solidFill>
                  <a:srgbClr val="FF0000"/>
                </a:solidFill>
              </a:rPr>
              <a:t>基本数据结构和基本算法</a:t>
            </a:r>
            <a:r>
              <a:rPr lang="zh-CN" altLang="en-US" sz="1800" b="0" kern="0" dirty="0"/>
              <a:t>。为广大</a:t>
            </a:r>
            <a:r>
              <a:rPr lang="en-US" altLang="zh-CN" sz="1800" b="0" kern="0" dirty="0"/>
              <a:t>C++</a:t>
            </a:r>
            <a:r>
              <a:rPr lang="zh-CN" altLang="en-US" sz="1800" b="0" kern="0" dirty="0"/>
              <a:t>程序员们提供了一个可扩展的应用框架，高度体现了软件的可复用性。</a:t>
            </a:r>
            <a:endParaRPr lang="en-US" altLang="zh-CN" sz="1800" b="0" kern="0" dirty="0"/>
          </a:p>
          <a:p>
            <a:pPr marL="0">
              <a:lnSpc>
                <a:spcPct val="150000"/>
              </a:lnSpc>
              <a:spcBef>
                <a:spcPts val="0"/>
              </a:spcBef>
              <a:defRPr/>
            </a:pPr>
            <a:r>
              <a:rPr lang="zh-CN" altLang="en-US" sz="1800" b="0" kern="0" dirty="0"/>
              <a:t>类似于</a:t>
            </a:r>
            <a:r>
              <a:rPr lang="en-US" altLang="zh-CN" sz="1800" b="0" kern="0" dirty="0"/>
              <a:t>Microsoft Visual C++</a:t>
            </a:r>
            <a:r>
              <a:rPr lang="zh-CN" altLang="en-US" sz="1800" b="0" kern="0" dirty="0"/>
              <a:t>中的</a:t>
            </a:r>
            <a:r>
              <a:rPr lang="en-US" altLang="zh-CN" sz="1800" b="0" kern="0" dirty="0">
                <a:solidFill>
                  <a:srgbClr val="FF0000"/>
                </a:solidFill>
              </a:rPr>
              <a:t>MFC</a:t>
            </a:r>
            <a:r>
              <a:rPr lang="zh-CN" altLang="en-US" sz="1800" b="0" kern="0" dirty="0">
                <a:solidFill>
                  <a:srgbClr val="FF0000"/>
                </a:solidFill>
              </a:rPr>
              <a:t>（</a:t>
            </a:r>
            <a:r>
              <a:rPr lang="en-US" altLang="zh-CN" sz="1800" b="0" kern="0" dirty="0">
                <a:solidFill>
                  <a:srgbClr val="FF0000"/>
                </a:solidFill>
              </a:rPr>
              <a:t>Microsoft Foundation Class Library</a:t>
            </a:r>
            <a:r>
              <a:rPr lang="zh-CN" altLang="en-US" sz="1800" b="0" kern="0" dirty="0"/>
              <a:t>），或者是</a:t>
            </a:r>
            <a:r>
              <a:rPr lang="en-US" altLang="zh-CN" sz="1800" b="0" kern="0" dirty="0"/>
              <a:t>Borland C++ Builder</a:t>
            </a:r>
            <a:r>
              <a:rPr lang="zh-CN" altLang="en-US" sz="1800" b="0" kern="0" dirty="0"/>
              <a:t>中的</a:t>
            </a:r>
            <a:r>
              <a:rPr lang="en-US" altLang="zh-CN" sz="1800" b="0" kern="0" dirty="0">
                <a:solidFill>
                  <a:srgbClr val="FF0000"/>
                </a:solidFill>
              </a:rPr>
              <a:t>VCL(Visual Component Library)</a:t>
            </a:r>
            <a:r>
              <a:rPr lang="zh-CN" altLang="en-US" sz="1800" b="0" kern="0" dirty="0"/>
              <a:t>；</a:t>
            </a:r>
            <a:endParaRPr lang="zh-CN" altLang="en-US" sz="1800" b="0" kern="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4"/>
          <p:cNvSpPr txBox="1">
            <a:spLocks noChangeArrowheads="1"/>
          </p:cNvSpPr>
          <p:nvPr/>
        </p:nvSpPr>
        <p:spPr bwMode="auto">
          <a:xfrm>
            <a:off x="732310" y="27385"/>
            <a:ext cx="5328592" cy="584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dirty="0" smtClean="0">
                <a:latin typeface="Rockwell" panose="02060603020205020403" pitchFamily="18" charset="0"/>
                <a:ea typeface="微软雅黑" panose="020B0503020204020204" pitchFamily="34" charset="-122"/>
              </a:rPr>
              <a:t>3.</a:t>
            </a:r>
            <a:r>
              <a:rPr lang="zh-CN" altLang="en-US" sz="3200" kern="0" dirty="0"/>
              <a:t>标准模板库</a:t>
            </a:r>
            <a:r>
              <a:rPr lang="en-US" altLang="zh-CN" sz="3200" kern="0" dirty="0"/>
              <a:t>STL</a:t>
            </a:r>
            <a:endParaRPr lang="zh-CN" altLang="en-US" sz="3000" dirty="0">
              <a:latin typeface="Rockwell" panose="02060603020205020403" pitchFamily="18" charset="0"/>
              <a:ea typeface="微软雅黑" panose="020B0503020204020204" pitchFamily="34" charset="-122"/>
            </a:endParaRPr>
          </a:p>
        </p:txBody>
      </p:sp>
      <p:sp>
        <p:nvSpPr>
          <p:cNvPr id="3" name="Rectangle 3"/>
          <p:cNvSpPr txBox="1">
            <a:spLocks noChangeArrowheads="1"/>
          </p:cNvSpPr>
          <p:nvPr/>
        </p:nvSpPr>
        <p:spPr bwMode="auto">
          <a:xfrm>
            <a:off x="180000" y="843750"/>
            <a:ext cx="8464360" cy="323416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fontAlgn="base">
              <a:spcBef>
                <a:spcPct val="20000"/>
              </a:spcBef>
              <a:spcAft>
                <a:spcPct val="0"/>
              </a:spcAft>
              <a:buChar char="•"/>
              <a:defRPr sz="2800" b="1">
                <a:solidFill>
                  <a:schemeClr val="tx1"/>
                </a:solidFill>
                <a:latin typeface="+mn-lt"/>
                <a:ea typeface="+mn-ea"/>
                <a:cs typeface="+mn-cs"/>
              </a:defRPr>
            </a:lvl1pPr>
            <a:lvl2pPr marL="742950" indent="-285750" algn="l" rtl="0" fontAlgn="base">
              <a:spcBef>
                <a:spcPct val="20000"/>
              </a:spcBef>
              <a:spcAft>
                <a:spcPct val="0"/>
              </a:spcAft>
              <a:buChar char="–"/>
              <a:defRPr sz="2800" b="1">
                <a:solidFill>
                  <a:schemeClr val="tx1"/>
                </a:solidFill>
                <a:latin typeface="+mn-lt"/>
                <a:ea typeface="+mn-ea"/>
              </a:defRPr>
            </a:lvl2pPr>
            <a:lvl3pPr marL="1143000" indent="-228600" algn="l" rtl="0" fontAlgn="base">
              <a:spcBef>
                <a:spcPct val="20000"/>
              </a:spcBef>
              <a:spcAft>
                <a:spcPct val="0"/>
              </a:spcAft>
              <a:buChar char="•"/>
              <a:defRPr sz="2800" b="1">
                <a:solidFill>
                  <a:schemeClr val="tx1"/>
                </a:solidFill>
                <a:latin typeface="+mn-lt"/>
                <a:ea typeface="+mn-ea"/>
              </a:defRPr>
            </a:lvl3pPr>
            <a:lvl4pPr marL="1600200" indent="-228600" algn="l" rtl="0" fontAlgn="base">
              <a:spcBef>
                <a:spcPct val="20000"/>
              </a:spcBef>
              <a:spcAft>
                <a:spcPct val="0"/>
              </a:spcAft>
              <a:buChar char="–"/>
              <a:defRPr sz="2800" b="1">
                <a:solidFill>
                  <a:schemeClr val="tx1"/>
                </a:solidFill>
                <a:latin typeface="+mn-lt"/>
                <a:ea typeface="+mn-ea"/>
              </a:defRPr>
            </a:lvl4pPr>
            <a:lvl5pPr marL="2057400" indent="-228600" algn="l" rtl="0" fontAlgn="base">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a:lnSpc>
                <a:spcPct val="150000"/>
              </a:lnSpc>
              <a:spcBef>
                <a:spcPts val="0"/>
              </a:spcBef>
              <a:defRPr/>
            </a:pPr>
            <a:r>
              <a:rPr lang="zh-CN" altLang="en-US" sz="2000" b="0" kern="0" dirty="0"/>
              <a:t>从逻辑层次来看，在</a:t>
            </a:r>
            <a:r>
              <a:rPr lang="en-US" altLang="zh-CN" sz="2000" b="0" kern="0" dirty="0"/>
              <a:t>STL</a:t>
            </a:r>
            <a:r>
              <a:rPr lang="zh-CN" altLang="en-US" sz="2000" b="0" kern="0" dirty="0"/>
              <a:t>中体现了</a:t>
            </a:r>
            <a:r>
              <a:rPr lang="zh-CN" altLang="en-US" sz="2000" b="0" kern="0" dirty="0">
                <a:solidFill>
                  <a:srgbClr val="FF0000"/>
                </a:solidFill>
              </a:rPr>
              <a:t>泛型化程序设计</a:t>
            </a:r>
            <a:r>
              <a:rPr lang="zh-CN" altLang="en-US" sz="2000" b="0" kern="0" dirty="0"/>
              <a:t>的思想（</a:t>
            </a:r>
            <a:r>
              <a:rPr lang="en-US" altLang="zh-CN" sz="2000" b="0" kern="0" dirty="0"/>
              <a:t>generic programming</a:t>
            </a:r>
            <a:r>
              <a:rPr lang="zh-CN" altLang="en-US" sz="2000" b="0" kern="0" dirty="0"/>
              <a:t>），引入了诸多新的名词，比如像</a:t>
            </a:r>
            <a:r>
              <a:rPr lang="zh-CN" altLang="en-US" sz="2000" b="0" kern="0" dirty="0">
                <a:solidFill>
                  <a:srgbClr val="FF0000"/>
                </a:solidFill>
              </a:rPr>
              <a:t>需求</a:t>
            </a:r>
            <a:r>
              <a:rPr lang="zh-CN" altLang="en-US" sz="2000" b="0" kern="0" dirty="0"/>
              <a:t>（</a:t>
            </a:r>
            <a:r>
              <a:rPr lang="en-US" altLang="zh-CN" sz="2000" b="0" kern="0" dirty="0"/>
              <a:t>requirements</a:t>
            </a:r>
            <a:r>
              <a:rPr lang="zh-CN" altLang="en-US" sz="2000" b="0" kern="0" dirty="0"/>
              <a:t>），</a:t>
            </a:r>
            <a:r>
              <a:rPr lang="zh-CN" altLang="en-US" sz="2000" b="0" kern="0" dirty="0">
                <a:solidFill>
                  <a:srgbClr val="FF0000"/>
                </a:solidFill>
              </a:rPr>
              <a:t>概念</a:t>
            </a:r>
            <a:r>
              <a:rPr lang="zh-CN" altLang="en-US" sz="2000" b="0" kern="0" dirty="0"/>
              <a:t>（</a:t>
            </a:r>
            <a:r>
              <a:rPr lang="en-US" altLang="zh-CN" sz="2000" b="0" kern="0" dirty="0"/>
              <a:t>concept</a:t>
            </a:r>
            <a:r>
              <a:rPr lang="zh-CN" altLang="en-US" sz="2000" b="0" kern="0" dirty="0"/>
              <a:t>），</a:t>
            </a:r>
            <a:r>
              <a:rPr lang="zh-CN" altLang="en-US" sz="2000" b="0" kern="0" dirty="0">
                <a:solidFill>
                  <a:srgbClr val="FF0000"/>
                </a:solidFill>
              </a:rPr>
              <a:t>模型</a:t>
            </a:r>
            <a:r>
              <a:rPr lang="zh-CN" altLang="en-US" sz="2000" b="0" kern="0" dirty="0"/>
              <a:t>（</a:t>
            </a:r>
            <a:r>
              <a:rPr lang="en-US" altLang="zh-CN" sz="2000" b="0" kern="0" dirty="0"/>
              <a:t>model</a:t>
            </a:r>
            <a:r>
              <a:rPr lang="zh-CN" altLang="en-US" sz="2000" b="0" kern="0" dirty="0"/>
              <a:t>），</a:t>
            </a:r>
            <a:r>
              <a:rPr lang="zh-CN" altLang="en-US" sz="2000" b="0" kern="0" dirty="0">
                <a:solidFill>
                  <a:srgbClr val="FF0000"/>
                </a:solidFill>
              </a:rPr>
              <a:t>容器</a:t>
            </a:r>
            <a:r>
              <a:rPr lang="zh-CN" altLang="en-US" sz="2000" b="0" kern="0" dirty="0"/>
              <a:t>（</a:t>
            </a:r>
            <a:r>
              <a:rPr lang="en-US" altLang="zh-CN" sz="2000" b="0" kern="0" dirty="0"/>
              <a:t>container</a:t>
            </a:r>
            <a:r>
              <a:rPr lang="zh-CN" altLang="en-US" sz="2000" b="0" kern="0" dirty="0"/>
              <a:t>），</a:t>
            </a:r>
            <a:r>
              <a:rPr lang="zh-CN" altLang="en-US" sz="2000" b="0" kern="0" dirty="0">
                <a:solidFill>
                  <a:srgbClr val="FF0000"/>
                </a:solidFill>
              </a:rPr>
              <a:t>算法</a:t>
            </a:r>
            <a:r>
              <a:rPr lang="zh-CN" altLang="en-US" sz="2000" b="0" kern="0" dirty="0"/>
              <a:t>（</a:t>
            </a:r>
            <a:r>
              <a:rPr lang="en-US" altLang="zh-CN" sz="2000" b="0" kern="0" dirty="0" err="1"/>
              <a:t>algorithmn</a:t>
            </a:r>
            <a:r>
              <a:rPr lang="zh-CN" altLang="en-US" sz="2000" b="0" kern="0" dirty="0"/>
              <a:t>），</a:t>
            </a:r>
            <a:r>
              <a:rPr lang="zh-CN" altLang="en-US" sz="2000" b="0" kern="0" dirty="0">
                <a:solidFill>
                  <a:srgbClr val="FF0000"/>
                </a:solidFill>
              </a:rPr>
              <a:t>迭代器</a:t>
            </a:r>
            <a:r>
              <a:rPr lang="zh-CN" altLang="en-US" sz="2000" b="0" kern="0" dirty="0"/>
              <a:t>（</a:t>
            </a:r>
            <a:r>
              <a:rPr lang="en-US" altLang="zh-CN" sz="2000" b="0" kern="0" dirty="0"/>
              <a:t>iterator</a:t>
            </a:r>
            <a:r>
              <a:rPr lang="zh-CN" altLang="en-US" sz="2000" b="0" kern="0" dirty="0"/>
              <a:t>）等。</a:t>
            </a:r>
            <a:endParaRPr lang="en-US" altLang="zh-CN" sz="2000" b="0" kern="0" dirty="0"/>
          </a:p>
          <a:p>
            <a:pPr marL="0">
              <a:lnSpc>
                <a:spcPct val="150000"/>
              </a:lnSpc>
              <a:spcBef>
                <a:spcPts val="0"/>
              </a:spcBef>
              <a:defRPr/>
            </a:pPr>
            <a:endParaRPr lang="zh-CN" altLang="en-US" sz="2000" b="0" kern="0" dirty="0"/>
          </a:p>
          <a:p>
            <a:pPr marL="0">
              <a:lnSpc>
                <a:spcPct val="150000"/>
              </a:lnSpc>
              <a:spcBef>
                <a:spcPts val="0"/>
              </a:spcBef>
              <a:defRPr/>
            </a:pPr>
            <a:r>
              <a:rPr lang="zh-CN" altLang="en-US" sz="2000" b="0" kern="0" dirty="0"/>
              <a:t>从实现层次看，整个</a:t>
            </a:r>
            <a:r>
              <a:rPr lang="en-US" altLang="zh-CN" sz="2000" b="0" kern="0" dirty="0"/>
              <a:t>STL</a:t>
            </a:r>
            <a:r>
              <a:rPr lang="zh-CN" altLang="en-US" sz="2000" b="0" kern="0" dirty="0"/>
              <a:t>是以一种</a:t>
            </a:r>
            <a:r>
              <a:rPr lang="zh-CN" altLang="en-US" sz="2000" b="0" kern="0" dirty="0">
                <a:solidFill>
                  <a:srgbClr val="FF0000"/>
                </a:solidFill>
              </a:rPr>
              <a:t>类型参数化</a:t>
            </a:r>
            <a:r>
              <a:rPr lang="zh-CN" altLang="en-US" sz="2000" b="0" kern="0" dirty="0"/>
              <a:t>（</a:t>
            </a:r>
            <a:r>
              <a:rPr lang="en-US" altLang="zh-CN" sz="2000" b="0" kern="0" dirty="0"/>
              <a:t>type parameterized</a:t>
            </a:r>
            <a:r>
              <a:rPr lang="zh-CN" altLang="en-US" sz="2000" b="0" kern="0" dirty="0"/>
              <a:t>）的方式基于</a:t>
            </a:r>
            <a:r>
              <a:rPr lang="zh-CN" altLang="en-US" sz="2000" b="0" kern="0" dirty="0">
                <a:solidFill>
                  <a:srgbClr val="FF0000"/>
                </a:solidFill>
              </a:rPr>
              <a:t>模板</a:t>
            </a:r>
            <a:r>
              <a:rPr lang="zh-CN" altLang="en-US" sz="2000" b="0" kern="0" dirty="0"/>
              <a:t>（</a:t>
            </a:r>
            <a:r>
              <a:rPr lang="en-US" altLang="zh-CN" sz="2000" b="0" kern="0" dirty="0"/>
              <a:t>template</a:t>
            </a:r>
            <a:r>
              <a:rPr lang="zh-CN" altLang="en-US" sz="2000" b="0" kern="0" dirty="0"/>
              <a:t>）实现的。</a:t>
            </a:r>
            <a:endParaRPr lang="zh-CN" altLang="en-US" sz="2000" b="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18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4"/>
          <p:cNvSpPr txBox="1">
            <a:spLocks noChangeArrowheads="1"/>
          </p:cNvSpPr>
          <p:nvPr/>
        </p:nvSpPr>
        <p:spPr bwMode="auto">
          <a:xfrm>
            <a:off x="732310" y="27385"/>
            <a:ext cx="5328592" cy="584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dirty="0" smtClean="0">
                <a:latin typeface="Rockwell" panose="02060603020205020403" pitchFamily="18" charset="0"/>
                <a:ea typeface="微软雅黑" panose="020B0503020204020204" pitchFamily="34" charset="-122"/>
              </a:rPr>
              <a:t>3.</a:t>
            </a:r>
            <a:r>
              <a:rPr lang="zh-CN" altLang="en-US" sz="3200" kern="0" dirty="0"/>
              <a:t>标准模板库</a:t>
            </a:r>
            <a:r>
              <a:rPr lang="en-US" altLang="zh-CN" sz="3200" kern="0" dirty="0"/>
              <a:t>STL</a:t>
            </a:r>
            <a:endParaRPr lang="zh-CN" altLang="en-US" sz="3000" dirty="0">
              <a:latin typeface="Rockwell" panose="02060603020205020403" pitchFamily="18" charset="0"/>
              <a:ea typeface="微软雅黑" panose="020B0503020204020204" pitchFamily="34" charset="-122"/>
            </a:endParaRPr>
          </a:p>
        </p:txBody>
      </p:sp>
      <p:sp>
        <p:nvSpPr>
          <p:cNvPr id="3" name="Rectangle 3"/>
          <p:cNvSpPr txBox="1">
            <a:spLocks noChangeArrowheads="1"/>
          </p:cNvSpPr>
          <p:nvPr/>
        </p:nvSpPr>
        <p:spPr bwMode="auto">
          <a:xfrm>
            <a:off x="468000" y="771750"/>
            <a:ext cx="8300849" cy="323416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en-US" altLang="zh-CN" sz="2800" kern="0" dirty="0">
                <a:solidFill>
                  <a:srgbClr val="FF3300"/>
                </a:solidFill>
              </a:rPr>
              <a:t>Standard Template Library ( STL)</a:t>
            </a:r>
            <a:endParaRPr lang="en-US" altLang="zh-CN" sz="2800" kern="0" dirty="0">
              <a:solidFill>
                <a:srgbClr val="FF3300"/>
              </a:solidFill>
            </a:endParaRPr>
          </a:p>
          <a:p>
            <a:pPr>
              <a:defRPr/>
            </a:pPr>
            <a:r>
              <a:rPr lang="zh-CN" altLang="en-US" sz="2800" kern="0" dirty="0"/>
              <a:t>包含常用算法和数据结构的通用库</a:t>
            </a:r>
            <a:endParaRPr lang="zh-CN" altLang="en-US" sz="2800" kern="0" dirty="0"/>
          </a:p>
          <a:p>
            <a:pPr>
              <a:defRPr/>
            </a:pPr>
            <a:r>
              <a:rPr lang="en-US" altLang="zh-CN" sz="2800" kern="0" dirty="0"/>
              <a:t>STL</a:t>
            </a:r>
            <a:r>
              <a:rPr lang="zh-CN" altLang="en-US" sz="2800" kern="0" dirty="0"/>
              <a:t>的核心内容是</a:t>
            </a:r>
            <a:r>
              <a:rPr lang="en-US" altLang="zh-CN" sz="2800" kern="0" dirty="0"/>
              <a:t>3</a:t>
            </a:r>
            <a:r>
              <a:rPr lang="zh-CN" altLang="en-US" sz="2800" kern="0" dirty="0"/>
              <a:t>个基本组件：</a:t>
            </a:r>
            <a:endParaRPr lang="zh-CN" altLang="en-US" sz="2800" kern="0" dirty="0"/>
          </a:p>
          <a:p>
            <a:pPr lvl="1">
              <a:defRPr/>
            </a:pPr>
            <a:r>
              <a:rPr lang="zh-CN" altLang="en-US" sz="2800" kern="0" dirty="0"/>
              <a:t>容器</a:t>
            </a:r>
            <a:endParaRPr lang="zh-CN" altLang="en-US" sz="2800" kern="0" dirty="0"/>
          </a:p>
          <a:p>
            <a:pPr lvl="1">
              <a:defRPr/>
            </a:pPr>
            <a:r>
              <a:rPr lang="zh-CN" altLang="en-US" sz="2800" kern="0" dirty="0"/>
              <a:t>算法</a:t>
            </a:r>
            <a:endParaRPr lang="zh-CN" altLang="en-US" sz="2800" kern="0" dirty="0"/>
          </a:p>
          <a:p>
            <a:pPr lvl="1">
              <a:defRPr/>
            </a:pPr>
            <a:r>
              <a:rPr lang="zh-CN" altLang="en-US" sz="2800" kern="0" dirty="0"/>
              <a:t>迭代器</a:t>
            </a:r>
            <a:endParaRPr lang="zh-CN" altLang="en-US" sz="2800" kern="0" dirty="0"/>
          </a:p>
          <a:p>
            <a:pPr>
              <a:defRPr/>
            </a:pPr>
            <a:endParaRPr lang="en-US" altLang="zh-CN" sz="28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18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1" name="whoosh.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1" name="whoosh.wav"/>
                                        </p:tgtEl>
                                      </p:cMediaNode>
                                    </p:audio>
                                  </p:sub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additive="base">
                                        <p:cTn id="30"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1" name="whoosh.wav"/>
                                        </p:tgtEl>
                                      </p:cMediaNode>
                                    </p:audio>
                                  </p:subTnLst>
                                </p:cTn>
                              </p:par>
                              <p:par>
                                <p:cTn id="32" presetID="2" presetClass="entr" presetSubtype="8" fill="hold" grpId="0"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additive="base">
                                        <p:cTn id="34"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1" name="whoosh.wav"/>
                                        </p:tgtEl>
                                      </p:cMediaNode>
                                    </p:audio>
                                  </p:subTnLst>
                                </p:cTn>
                              </p:par>
                              <p:par>
                                <p:cTn id="36" presetID="2" presetClass="entr" presetSubtype="8" fill="hold" grpId="0"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6"/>
                                            </p:cond>
                                          </p:stCondLst>
                                          <p:endCondLst>
                                            <p:cond evt="onStopAudio" delay="0">
                                              <p:tgtEl>
                                                <p:sldTgt/>
                                              </p:tgtEl>
                                            </p:cond>
                                          </p:endCondLst>
                                        </p:cTn>
                                        <p:tgtEl>
                                          <p:sndTgt r:embed="rId1" name="whoosh.wav"/>
                                        </p:tgtEl>
                                      </p:cMediaNode>
                                    </p:audio>
                                  </p:subTnLst>
                                </p:cTn>
                              </p:par>
                              <p:par>
                                <p:cTn id="40" presetID="2" presetClass="entr" presetSubtype="8" fill="hold" grpId="0" nodeType="with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autoUpdateAnimBg="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4"/>
          <p:cNvSpPr txBox="1">
            <a:spLocks noChangeArrowheads="1"/>
          </p:cNvSpPr>
          <p:nvPr/>
        </p:nvSpPr>
        <p:spPr bwMode="auto">
          <a:xfrm>
            <a:off x="732310" y="27385"/>
            <a:ext cx="5375324" cy="584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000" dirty="0" smtClean="0">
                <a:latin typeface="Rockwell" panose="02060603020205020403" pitchFamily="18" charset="0"/>
                <a:ea typeface="微软雅黑" panose="020B0503020204020204" pitchFamily="34" charset="-122"/>
              </a:rPr>
              <a:t>3.</a:t>
            </a:r>
            <a:r>
              <a:rPr lang="zh-CN" altLang="en-US" sz="3200" kern="0" dirty="0" smtClean="0"/>
              <a:t> 标准</a:t>
            </a:r>
            <a:r>
              <a:rPr lang="zh-CN" altLang="en-US" sz="3200" kern="0" dirty="0"/>
              <a:t>模板库</a:t>
            </a:r>
            <a:r>
              <a:rPr lang="en-US" altLang="zh-CN" sz="3200" kern="0" dirty="0" smtClean="0"/>
              <a:t>STL</a:t>
            </a:r>
            <a:r>
              <a:rPr lang="zh-CN" altLang="en-US" sz="3200" kern="0" dirty="0" smtClean="0"/>
              <a:t>：容器类</a:t>
            </a:r>
            <a:endParaRPr lang="zh-CN" altLang="en-US" sz="3000" dirty="0">
              <a:latin typeface="Rockwell" panose="02060603020205020403" pitchFamily="18" charset="0"/>
              <a:ea typeface="微软雅黑" panose="020B0503020204020204" pitchFamily="34" charset="-122"/>
            </a:endParaRPr>
          </a:p>
        </p:txBody>
      </p:sp>
      <p:sp>
        <p:nvSpPr>
          <p:cNvPr id="3" name="Rectangle 3"/>
          <p:cNvSpPr txBox="1">
            <a:spLocks noChangeArrowheads="1"/>
          </p:cNvSpPr>
          <p:nvPr/>
        </p:nvSpPr>
        <p:spPr bwMode="auto">
          <a:xfrm>
            <a:off x="108000" y="699750"/>
            <a:ext cx="8775544" cy="489093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defRPr/>
            </a:pPr>
            <a:r>
              <a:rPr lang="zh-CN" altLang="en-US" sz="2000" b="0" kern="0" dirty="0"/>
              <a:t>容器</a:t>
            </a:r>
            <a:r>
              <a:rPr lang="en-US" altLang="zh-CN" sz="2000" b="0" kern="0" dirty="0"/>
              <a:t>(container)</a:t>
            </a:r>
            <a:r>
              <a:rPr lang="zh-CN" altLang="en-US" sz="2000" b="0" kern="0" dirty="0"/>
              <a:t>类是用来</a:t>
            </a:r>
            <a:r>
              <a:rPr lang="zh-CN" altLang="en-US" sz="2000" b="0" dirty="0">
                <a:solidFill>
                  <a:srgbClr val="FF0000"/>
                </a:solidFill>
              </a:rPr>
              <a:t>容纳、包含</a:t>
            </a:r>
            <a:r>
              <a:rPr lang="zh-CN" altLang="en-US" sz="2000" b="0" dirty="0"/>
              <a:t>一组元素或元素集合的对象</a:t>
            </a:r>
            <a:r>
              <a:rPr lang="zh-CN" altLang="en-US" sz="2000" b="0" kern="0" dirty="0"/>
              <a:t>的，</a:t>
            </a:r>
            <a:r>
              <a:rPr lang="en-US" altLang="zh-CN" sz="2000" b="0" kern="0" dirty="0"/>
              <a:t>STL</a:t>
            </a:r>
            <a:r>
              <a:rPr lang="zh-CN" altLang="en-US" sz="2000" b="0" kern="0" dirty="0"/>
              <a:t>中定义了多种不同类型的容器，例如：</a:t>
            </a:r>
            <a:endParaRPr lang="zh-CN" altLang="en-US" sz="2000" b="0" kern="0" dirty="0"/>
          </a:p>
          <a:p>
            <a:pPr lvl="1">
              <a:lnSpc>
                <a:spcPct val="90000"/>
              </a:lnSpc>
              <a:defRPr/>
            </a:pPr>
            <a:r>
              <a:rPr lang="zh-CN" altLang="en-US" sz="2000" b="0" kern="0" dirty="0">
                <a:solidFill>
                  <a:srgbClr val="FF0000"/>
                </a:solidFill>
              </a:rPr>
              <a:t>向量 </a:t>
            </a:r>
            <a:r>
              <a:rPr lang="en-US" altLang="zh-CN" sz="2000" b="0" kern="0" dirty="0"/>
              <a:t>vector</a:t>
            </a:r>
            <a:endParaRPr lang="en-US" altLang="zh-CN" sz="2000" b="0" kern="0" dirty="0"/>
          </a:p>
          <a:p>
            <a:pPr lvl="1">
              <a:lnSpc>
                <a:spcPct val="90000"/>
              </a:lnSpc>
              <a:defRPr/>
            </a:pPr>
            <a:r>
              <a:rPr lang="zh-CN" altLang="en-US" sz="2000" b="0" kern="0" dirty="0">
                <a:solidFill>
                  <a:srgbClr val="FF0000"/>
                </a:solidFill>
              </a:rPr>
              <a:t>线性表</a:t>
            </a:r>
            <a:r>
              <a:rPr lang="zh-CN" altLang="en-US" sz="2000" b="0" kern="0" dirty="0"/>
              <a:t> </a:t>
            </a:r>
            <a:r>
              <a:rPr lang="en-US" altLang="zh-CN" sz="2000" b="0" kern="0" dirty="0"/>
              <a:t>list  </a:t>
            </a:r>
            <a:endParaRPr lang="en-US" altLang="zh-CN" sz="2000" b="0" kern="0" dirty="0"/>
          </a:p>
          <a:p>
            <a:pPr lvl="1">
              <a:lnSpc>
                <a:spcPct val="90000"/>
              </a:lnSpc>
              <a:defRPr/>
            </a:pPr>
            <a:r>
              <a:rPr lang="zh-CN" altLang="en-US" sz="2000" b="0" kern="0" dirty="0">
                <a:solidFill>
                  <a:srgbClr val="FF0000"/>
                </a:solidFill>
              </a:rPr>
              <a:t>队列 </a:t>
            </a:r>
            <a:r>
              <a:rPr lang="en-US" altLang="zh-CN" sz="2000" b="0" kern="0" dirty="0">
                <a:solidFill>
                  <a:srgbClr val="FF0000"/>
                </a:solidFill>
              </a:rPr>
              <a:t>q</a:t>
            </a:r>
            <a:r>
              <a:rPr lang="en-US" altLang="zh-CN" sz="2000" b="0" kern="0" dirty="0"/>
              <a:t>ueue</a:t>
            </a:r>
            <a:endParaRPr lang="en-US" altLang="zh-CN" sz="2000" b="0" kern="0" dirty="0"/>
          </a:p>
          <a:p>
            <a:pPr lvl="1">
              <a:lnSpc>
                <a:spcPct val="90000"/>
              </a:lnSpc>
              <a:defRPr/>
            </a:pPr>
            <a:r>
              <a:rPr lang="zh-CN" altLang="en-US" sz="2000" b="0" kern="0" dirty="0">
                <a:solidFill>
                  <a:srgbClr val="FF0000"/>
                </a:solidFill>
              </a:rPr>
              <a:t>映射 </a:t>
            </a:r>
            <a:r>
              <a:rPr lang="en-US" altLang="zh-CN" sz="2000" b="0" kern="0" dirty="0"/>
              <a:t>map</a:t>
            </a:r>
            <a:endParaRPr lang="en-US" altLang="zh-CN" sz="2000" b="0" kern="0" dirty="0"/>
          </a:p>
          <a:p>
            <a:pPr lvl="1">
              <a:lnSpc>
                <a:spcPct val="90000"/>
              </a:lnSpc>
              <a:defRPr/>
            </a:pPr>
            <a:r>
              <a:rPr lang="zh-CN" altLang="en-US" sz="2000" b="0" kern="0" dirty="0">
                <a:solidFill>
                  <a:srgbClr val="FF0000"/>
                </a:solidFill>
              </a:rPr>
              <a:t>集合 </a:t>
            </a:r>
            <a:r>
              <a:rPr lang="en-US" altLang="zh-CN" sz="2000" b="0" kern="0" dirty="0"/>
              <a:t>set</a:t>
            </a:r>
            <a:endParaRPr lang="en-US" altLang="zh-CN" sz="2000" b="0" kern="0" dirty="0"/>
          </a:p>
          <a:p>
            <a:pPr lvl="1">
              <a:lnSpc>
                <a:spcPct val="90000"/>
              </a:lnSpc>
              <a:defRPr/>
            </a:pPr>
            <a:r>
              <a:rPr lang="zh-CN" altLang="en-US" sz="2000" b="0" kern="0" dirty="0">
                <a:solidFill>
                  <a:srgbClr val="FF0000"/>
                </a:solidFill>
              </a:rPr>
              <a:t>字符串</a:t>
            </a:r>
            <a:r>
              <a:rPr lang="en-US" altLang="zh-CN" sz="2000" b="0" kern="0" dirty="0"/>
              <a:t>string</a:t>
            </a:r>
            <a:endParaRPr lang="en-US" altLang="zh-CN" sz="2000" b="0" kern="0" dirty="0"/>
          </a:p>
          <a:p>
            <a:pPr lvl="1">
              <a:lnSpc>
                <a:spcPct val="90000"/>
              </a:lnSpc>
              <a:defRPr/>
            </a:pPr>
            <a:r>
              <a:rPr lang="en-US" altLang="zh-CN" sz="2000" b="0" kern="0" dirty="0">
                <a:solidFill>
                  <a:srgbClr val="FF0000"/>
                </a:solidFill>
              </a:rPr>
              <a:t>stack</a:t>
            </a:r>
            <a:r>
              <a:rPr lang="en-US" altLang="zh-CN" sz="2000" b="0" kern="0" dirty="0"/>
              <a:t>: </a:t>
            </a:r>
            <a:r>
              <a:rPr lang="en-US" altLang="zh-CN" sz="2000" b="0" kern="0" dirty="0">
                <a:hlinkClick r:id="rId1"/>
              </a:rPr>
              <a:t>stack</a:t>
            </a:r>
            <a:endParaRPr lang="en-US" altLang="zh-CN" sz="2000" b="0" kern="0" dirty="0"/>
          </a:p>
          <a:p>
            <a:pPr lvl="1">
              <a:lnSpc>
                <a:spcPct val="90000"/>
              </a:lnSpc>
              <a:defRPr/>
            </a:pPr>
            <a:r>
              <a:rPr lang="en-US" altLang="zh-CN" sz="2000" b="0" dirty="0">
                <a:solidFill>
                  <a:srgbClr val="FF0000"/>
                </a:solidFill>
              </a:rPr>
              <a:t>associative array</a:t>
            </a:r>
            <a:r>
              <a:rPr lang="en-US" altLang="zh-CN" sz="2000" b="0" dirty="0"/>
              <a:t>: </a:t>
            </a:r>
            <a:r>
              <a:rPr lang="en-US" altLang="zh-CN" sz="2000" b="0" dirty="0">
                <a:hlinkClick r:id="rId2"/>
              </a:rPr>
              <a:t>map</a:t>
            </a:r>
            <a:endParaRPr lang="en-US" altLang="zh-CN" sz="2000" b="0" dirty="0"/>
          </a:p>
          <a:p>
            <a:pPr>
              <a:lnSpc>
                <a:spcPct val="90000"/>
              </a:lnSpc>
              <a:defRPr/>
            </a:pPr>
            <a:r>
              <a:rPr lang="en-US" altLang="zh-CN" sz="2000" b="0" kern="0" dirty="0"/>
              <a:t>(</a:t>
            </a:r>
            <a:r>
              <a:rPr lang="zh-CN" altLang="en-US" sz="2000" b="0" kern="0" dirty="0"/>
              <a:t>还有其他容器类，可以参考其他书籍或者查阅联机手册）</a:t>
            </a:r>
            <a:endParaRPr lang="zh-CN" altLang="en-US" sz="2000" b="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4"/>
          <p:cNvSpPr txBox="1">
            <a:spLocks noChangeArrowheads="1"/>
          </p:cNvSpPr>
          <p:nvPr/>
        </p:nvSpPr>
        <p:spPr bwMode="auto">
          <a:xfrm>
            <a:off x="732309" y="27385"/>
            <a:ext cx="7167065" cy="58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dirty="0">
                <a:latin typeface="Rockwell" panose="02060603020205020403" pitchFamily="18" charset="0"/>
                <a:ea typeface="微软雅黑" panose="020B0503020204020204" pitchFamily="34" charset="-122"/>
              </a:rPr>
              <a:t>3.</a:t>
            </a:r>
            <a:r>
              <a:rPr lang="zh-CN" altLang="en-US" sz="2800" kern="0" dirty="0"/>
              <a:t> 标准模板库</a:t>
            </a:r>
            <a:r>
              <a:rPr lang="en-US" altLang="zh-CN" sz="2800" kern="0" dirty="0"/>
              <a:t>STL</a:t>
            </a:r>
            <a:r>
              <a:rPr lang="zh-CN" altLang="en-US" sz="2800" kern="0" dirty="0"/>
              <a:t>：</a:t>
            </a:r>
            <a:r>
              <a:rPr lang="zh-CN" altLang="en-US" sz="3200" kern="0" dirty="0" smtClean="0"/>
              <a:t>常用算法</a:t>
            </a:r>
            <a:r>
              <a:rPr lang="en-US" altLang="zh-CN" sz="3200" kern="0" dirty="0"/>
              <a:t>&lt;algorithm</a:t>
            </a:r>
            <a:r>
              <a:rPr lang="en-US" altLang="zh-CN" sz="3200" kern="0" dirty="0" smtClean="0"/>
              <a:t>&gt;</a:t>
            </a:r>
            <a:endParaRPr lang="en-US" altLang="zh-CN" sz="3200" kern="0" dirty="0"/>
          </a:p>
        </p:txBody>
      </p:sp>
      <p:sp>
        <p:nvSpPr>
          <p:cNvPr id="3" name="Rectangle 3"/>
          <p:cNvSpPr txBox="1">
            <a:spLocks noChangeArrowheads="1"/>
          </p:cNvSpPr>
          <p:nvPr/>
        </p:nvSpPr>
        <p:spPr bwMode="auto">
          <a:xfrm>
            <a:off x="540000" y="699750"/>
            <a:ext cx="7575374" cy="397175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en-US" altLang="zh-CN" sz="2800" b="0" dirty="0"/>
              <a:t>C++</a:t>
            </a:r>
            <a:r>
              <a:rPr lang="zh-CN" altLang="en-US" sz="2800" b="0" dirty="0"/>
              <a:t>标准模板库中包括</a:t>
            </a:r>
            <a:r>
              <a:rPr lang="en-US" altLang="zh-CN" sz="2800" b="0" dirty="0"/>
              <a:t>70</a:t>
            </a:r>
            <a:r>
              <a:rPr lang="zh-CN" altLang="en-US" sz="2800" b="0" dirty="0"/>
              <a:t>多个算法</a:t>
            </a:r>
            <a:endParaRPr lang="zh-CN" altLang="en-US" sz="2800" b="0" dirty="0"/>
          </a:p>
          <a:p>
            <a:pPr lvl="1">
              <a:defRPr/>
            </a:pPr>
            <a:r>
              <a:rPr lang="zh-CN" altLang="en-US" sz="2800" b="0" kern="0" dirty="0"/>
              <a:t>排序 </a:t>
            </a:r>
            <a:r>
              <a:rPr lang="en-US" altLang="zh-CN" sz="2800" b="0" kern="0" dirty="0"/>
              <a:t>sort( )</a:t>
            </a:r>
            <a:endParaRPr lang="en-US" altLang="zh-CN" sz="2800" b="0" kern="0" dirty="0"/>
          </a:p>
          <a:p>
            <a:pPr lvl="1">
              <a:defRPr/>
            </a:pPr>
            <a:r>
              <a:rPr lang="zh-CN" altLang="en-US" sz="2800" b="0" kern="0" dirty="0"/>
              <a:t>查找 </a:t>
            </a:r>
            <a:r>
              <a:rPr lang="en-US" altLang="zh-CN" sz="2800" b="0" kern="0" dirty="0"/>
              <a:t>find( )</a:t>
            </a:r>
            <a:endParaRPr lang="en-US" altLang="zh-CN" sz="2800" b="0" kern="0" dirty="0"/>
          </a:p>
          <a:p>
            <a:pPr lvl="1">
              <a:defRPr/>
            </a:pPr>
            <a:r>
              <a:rPr lang="zh-CN" altLang="en-US" sz="2800" b="0" kern="0" dirty="0"/>
              <a:t>替换 </a:t>
            </a:r>
            <a:r>
              <a:rPr lang="en-US" altLang="zh-CN" sz="2800" b="0" kern="0" dirty="0"/>
              <a:t>replace( )</a:t>
            </a:r>
            <a:endParaRPr lang="en-US" altLang="zh-CN" sz="2800" b="0" kern="0" dirty="0"/>
          </a:p>
          <a:p>
            <a:pPr lvl="1">
              <a:defRPr/>
            </a:pPr>
            <a:r>
              <a:rPr lang="zh-CN" altLang="en-US" sz="2800" b="0" kern="0" dirty="0"/>
              <a:t>合并 </a:t>
            </a:r>
            <a:r>
              <a:rPr lang="en-US" altLang="zh-CN" sz="2800" b="0" kern="0" dirty="0"/>
              <a:t>merge( )</a:t>
            </a:r>
            <a:endParaRPr lang="en-US" altLang="zh-CN" sz="2800" b="0" kern="0" dirty="0"/>
          </a:p>
          <a:p>
            <a:pPr lvl="1">
              <a:defRPr/>
            </a:pPr>
            <a:r>
              <a:rPr lang="zh-CN" altLang="en-US" sz="2800" b="0" kern="0" dirty="0"/>
              <a:t>反序 </a:t>
            </a:r>
            <a:r>
              <a:rPr lang="en-US" altLang="zh-CN" sz="2800" b="0" kern="0" dirty="0"/>
              <a:t>reverse( )</a:t>
            </a:r>
            <a:endParaRPr lang="en-US" altLang="zh-CN" sz="2800" b="0" kern="0" dirty="0"/>
          </a:p>
          <a:p>
            <a:pPr lvl="1">
              <a:defRPr/>
            </a:pPr>
            <a:r>
              <a:rPr lang="zh-CN" altLang="en-US" sz="2800" b="0" kern="0" dirty="0"/>
              <a:t>统计 </a:t>
            </a:r>
            <a:r>
              <a:rPr lang="en-US" altLang="zh-CN" sz="2800" b="0" kern="0" dirty="0"/>
              <a:t>count( )</a:t>
            </a:r>
            <a:endParaRPr lang="en-US" altLang="zh-CN" sz="2800" b="0" kern="0" dirty="0"/>
          </a:p>
          <a:p>
            <a:pPr lvl="1">
              <a:defRPr/>
            </a:pPr>
            <a:r>
              <a:rPr lang="zh-CN" altLang="en-US" sz="2800" b="0" kern="0" dirty="0"/>
              <a:t>其他等等算法</a:t>
            </a:r>
            <a:endParaRPr lang="zh-CN" altLang="en-US" sz="2800" b="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35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4"/>
          <p:cNvSpPr txBox="1">
            <a:spLocks noChangeArrowheads="1"/>
          </p:cNvSpPr>
          <p:nvPr/>
        </p:nvSpPr>
        <p:spPr bwMode="auto">
          <a:xfrm>
            <a:off x="732309" y="27385"/>
            <a:ext cx="6951041" cy="584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dirty="0">
                <a:latin typeface="Rockwell" panose="02060603020205020403" pitchFamily="18" charset="0"/>
                <a:ea typeface="微软雅黑" panose="020B0503020204020204" pitchFamily="34" charset="-122"/>
              </a:rPr>
              <a:t>3.</a:t>
            </a:r>
            <a:r>
              <a:rPr lang="zh-CN" altLang="en-US" sz="2800" kern="0" dirty="0"/>
              <a:t> 标准模板库</a:t>
            </a:r>
            <a:r>
              <a:rPr lang="en-US" altLang="zh-CN" sz="2800" kern="0" dirty="0"/>
              <a:t>STL</a:t>
            </a:r>
            <a:r>
              <a:rPr lang="zh-CN" altLang="en-US" sz="2800" kern="0" dirty="0"/>
              <a:t>：</a:t>
            </a:r>
            <a:r>
              <a:rPr lang="zh-CN" altLang="en-US" sz="3200" kern="0" dirty="0" smtClean="0"/>
              <a:t>迭代</a:t>
            </a:r>
            <a:r>
              <a:rPr lang="zh-CN" altLang="en-US" sz="3200" kern="0" dirty="0"/>
              <a:t>器（</a:t>
            </a:r>
            <a:r>
              <a:rPr lang="en-US" altLang="zh-CN" sz="3200" kern="0" dirty="0"/>
              <a:t>iterator</a:t>
            </a:r>
            <a:r>
              <a:rPr lang="zh-CN" altLang="en-US" sz="3200" kern="0" dirty="0"/>
              <a:t>）</a:t>
            </a:r>
            <a:endParaRPr lang="en-US" altLang="zh-CN" sz="3200" kern="0" dirty="0"/>
          </a:p>
        </p:txBody>
      </p:sp>
      <p:sp>
        <p:nvSpPr>
          <p:cNvPr id="3" name="Rectangle 3"/>
          <p:cNvSpPr txBox="1">
            <a:spLocks noChangeArrowheads="1"/>
          </p:cNvSpPr>
          <p:nvPr/>
        </p:nvSpPr>
        <p:spPr bwMode="auto">
          <a:xfrm>
            <a:off x="468000" y="699750"/>
            <a:ext cx="8409449" cy="441439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defRPr/>
            </a:pPr>
            <a:r>
              <a:rPr lang="zh-CN" altLang="en-US" sz="2800" b="0" kern="0" dirty="0">
                <a:solidFill>
                  <a:srgbClr val="FF0000"/>
                </a:solidFill>
              </a:rPr>
              <a:t>迭代器是一种类似于指针的对象</a:t>
            </a:r>
            <a:r>
              <a:rPr lang="zh-CN" altLang="en-US" sz="2800" b="0" kern="0" dirty="0"/>
              <a:t>。可以使用迭代器来访问容器中的元素，就像我们使用指针来访问数组一样；</a:t>
            </a:r>
            <a:endParaRPr lang="zh-CN" altLang="en-US" sz="2800" b="0" kern="0" dirty="0"/>
          </a:p>
          <a:p>
            <a:pPr>
              <a:lnSpc>
                <a:spcPct val="90000"/>
              </a:lnSpc>
              <a:defRPr/>
            </a:pPr>
            <a:endParaRPr lang="zh-CN" altLang="en-US" sz="2800" b="0" kern="0" dirty="0"/>
          </a:p>
          <a:p>
            <a:pPr>
              <a:lnSpc>
                <a:spcPct val="90000"/>
              </a:lnSpc>
              <a:defRPr/>
            </a:pPr>
            <a:r>
              <a:rPr lang="en-US" altLang="zh-CN" sz="2800" b="0" kern="0" dirty="0"/>
              <a:t>STL</a:t>
            </a:r>
            <a:r>
              <a:rPr lang="zh-CN" altLang="en-US" sz="2800" b="0" kern="0" dirty="0"/>
              <a:t>中定义了五种迭代器：</a:t>
            </a:r>
            <a:endParaRPr lang="zh-CN" altLang="en-US" sz="2800" b="0" kern="0" dirty="0"/>
          </a:p>
          <a:p>
            <a:pPr lvl="1">
              <a:lnSpc>
                <a:spcPct val="90000"/>
              </a:lnSpc>
              <a:defRPr/>
            </a:pPr>
            <a:r>
              <a:rPr lang="zh-CN" altLang="en-US" sz="2400" b="0" kern="0" dirty="0"/>
              <a:t>随机访问迭代器  </a:t>
            </a:r>
            <a:r>
              <a:rPr lang="en-US" altLang="zh-CN" sz="2400" b="0" kern="0" dirty="0" err="1"/>
              <a:t>RandIter</a:t>
            </a:r>
            <a:endParaRPr lang="en-US" altLang="zh-CN" sz="2400" b="0" kern="0" dirty="0"/>
          </a:p>
          <a:p>
            <a:pPr lvl="1">
              <a:lnSpc>
                <a:spcPct val="90000"/>
              </a:lnSpc>
              <a:defRPr/>
            </a:pPr>
            <a:r>
              <a:rPr lang="zh-CN" altLang="en-US" sz="2400" b="0" kern="0" dirty="0"/>
              <a:t>双向迭代器  </a:t>
            </a:r>
            <a:r>
              <a:rPr lang="en-US" altLang="zh-CN" sz="2400" b="0" kern="0" dirty="0" err="1"/>
              <a:t>BiIter</a:t>
            </a:r>
            <a:endParaRPr lang="en-US" altLang="zh-CN" sz="2400" b="0" kern="0" dirty="0"/>
          </a:p>
          <a:p>
            <a:pPr lvl="1">
              <a:lnSpc>
                <a:spcPct val="90000"/>
              </a:lnSpc>
              <a:defRPr/>
            </a:pPr>
            <a:r>
              <a:rPr lang="zh-CN" altLang="en-US" sz="2400" b="0" kern="0" dirty="0"/>
              <a:t>前向迭代器  </a:t>
            </a:r>
            <a:r>
              <a:rPr lang="en-US" altLang="zh-CN" sz="2400" b="0" kern="0" dirty="0" err="1"/>
              <a:t>ForIter</a:t>
            </a:r>
            <a:endParaRPr lang="en-US" altLang="zh-CN" sz="2400" b="0" kern="0" dirty="0"/>
          </a:p>
          <a:p>
            <a:pPr lvl="1">
              <a:lnSpc>
                <a:spcPct val="90000"/>
              </a:lnSpc>
              <a:defRPr/>
            </a:pPr>
            <a:r>
              <a:rPr lang="zh-CN" altLang="en-US" sz="2400" b="0" kern="0" dirty="0"/>
              <a:t>输入迭代器  </a:t>
            </a:r>
            <a:r>
              <a:rPr lang="en-US" altLang="zh-CN" sz="2400" b="0" kern="0" dirty="0" err="1"/>
              <a:t>InIter</a:t>
            </a:r>
            <a:endParaRPr lang="en-US" altLang="zh-CN" sz="2400" b="0" kern="0" dirty="0"/>
          </a:p>
          <a:p>
            <a:pPr lvl="1">
              <a:lnSpc>
                <a:spcPct val="90000"/>
              </a:lnSpc>
              <a:defRPr/>
            </a:pPr>
            <a:r>
              <a:rPr lang="zh-CN" altLang="en-US" sz="2400" b="0" kern="0" dirty="0"/>
              <a:t>输出迭代器  </a:t>
            </a:r>
            <a:r>
              <a:rPr lang="en-US" altLang="zh-CN" sz="2400" b="0" kern="0" dirty="0" err="1"/>
              <a:t>OutIter</a:t>
            </a:r>
            <a:endParaRPr lang="en-US" altLang="zh-CN" sz="2400" b="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3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4"/>
          <p:cNvSpPr txBox="1">
            <a:spLocks noChangeArrowheads="1"/>
          </p:cNvSpPr>
          <p:nvPr/>
        </p:nvSpPr>
        <p:spPr bwMode="auto">
          <a:xfrm>
            <a:off x="694096" y="53975"/>
            <a:ext cx="6951041" cy="523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dirty="0" smtClean="0">
                <a:latin typeface="Rockwell" panose="02060603020205020403" pitchFamily="18" charset="0"/>
                <a:ea typeface="微软雅黑" panose="020B0503020204020204" pitchFamily="34" charset="-122"/>
              </a:rPr>
              <a:t>4.</a:t>
            </a:r>
            <a:r>
              <a:rPr lang="zh-CN" altLang="en-US" sz="2800" kern="0" dirty="0" smtClean="0"/>
              <a:t> </a:t>
            </a:r>
            <a:r>
              <a:rPr lang="en-US" altLang="zh-CN" sz="2800" kern="0" dirty="0" smtClean="0"/>
              <a:t>STL</a:t>
            </a:r>
            <a:r>
              <a:rPr lang="zh-CN" altLang="en-US" sz="2800" kern="0" dirty="0" smtClean="0"/>
              <a:t>的简单使用方法</a:t>
            </a:r>
            <a:endParaRPr lang="en-US" altLang="zh-CN" sz="3200" kern="0" dirty="0"/>
          </a:p>
        </p:txBody>
      </p:sp>
      <p:sp>
        <p:nvSpPr>
          <p:cNvPr id="3" name="Rectangle 3"/>
          <p:cNvSpPr txBox="1">
            <a:spLocks noChangeArrowheads="1"/>
          </p:cNvSpPr>
          <p:nvPr/>
        </p:nvSpPr>
        <p:spPr bwMode="auto">
          <a:xfrm>
            <a:off x="180000" y="771750"/>
            <a:ext cx="8599966" cy="3384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zh-CN" altLang="en-US" sz="2800" kern="0" dirty="0"/>
              <a:t>在实际的</a:t>
            </a:r>
            <a:r>
              <a:rPr lang="en-US" altLang="zh-CN" sz="2800" kern="0" dirty="0"/>
              <a:t>C++</a:t>
            </a:r>
            <a:r>
              <a:rPr lang="zh-CN" altLang="en-US" sz="2800" kern="0" dirty="0"/>
              <a:t>面向对象程序设计中，</a:t>
            </a:r>
            <a:r>
              <a:rPr lang="en-US" altLang="zh-CN" sz="2800" kern="0" dirty="0"/>
              <a:t>STL</a:t>
            </a:r>
            <a:r>
              <a:rPr lang="zh-CN" altLang="en-US" sz="2800" kern="0" dirty="0"/>
              <a:t>库将起着举足轻重的作用。</a:t>
            </a:r>
            <a:endParaRPr lang="zh-CN" altLang="en-US" sz="2800" kern="0" dirty="0"/>
          </a:p>
          <a:p>
            <a:pPr>
              <a:defRPr/>
            </a:pPr>
            <a:r>
              <a:rPr lang="en-US" altLang="zh-CN" sz="2800" kern="0" dirty="0"/>
              <a:t>STL</a:t>
            </a:r>
            <a:r>
              <a:rPr lang="zh-CN" altLang="en-US" sz="2800" kern="0" dirty="0"/>
              <a:t>是一个非常庞大、复杂的类库</a:t>
            </a:r>
            <a:endParaRPr lang="zh-CN" altLang="en-US" sz="2800" kern="0" dirty="0"/>
          </a:p>
          <a:p>
            <a:pPr>
              <a:defRPr/>
            </a:pPr>
            <a:r>
              <a:rPr lang="zh-CN" altLang="en-US" sz="2800" kern="0" dirty="0"/>
              <a:t>目前已经有不少专著介绍</a:t>
            </a:r>
            <a:r>
              <a:rPr lang="en-US" altLang="zh-CN" sz="2800" kern="0" dirty="0"/>
              <a:t>STL</a:t>
            </a:r>
            <a:endParaRPr lang="en-US" altLang="zh-CN" sz="2800" kern="0" dirty="0"/>
          </a:p>
          <a:p>
            <a:pPr>
              <a:defRPr/>
            </a:pPr>
            <a:endParaRPr lang="en-US" altLang="zh-CN" sz="2800" kern="0" dirty="0"/>
          </a:p>
          <a:p>
            <a:pPr>
              <a:defRPr/>
            </a:pPr>
            <a:r>
              <a:rPr lang="zh-CN" altLang="en-US" sz="2800" kern="0" dirty="0"/>
              <a:t>我们通过简单的实例介绍最基本的应用方法</a:t>
            </a:r>
            <a:endParaRPr lang="zh-CN" altLang="en-US" sz="2800" kern="0" dirty="0"/>
          </a:p>
          <a:p>
            <a:pPr>
              <a:defRPr/>
            </a:pPr>
            <a:endParaRPr lang="en-US" altLang="zh-CN" sz="28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ppt_w</p:attrName>
                                        </p:attrNameLst>
                                      </p:cBhvr>
                                      <p:tavLst>
                                        <p:tav tm="0" fmla="#ppt_w*sin(2.5*pi*$)">
                                          <p:val>
                                            <p:fltVal val="0"/>
                                          </p:val>
                                        </p:tav>
                                        <p:tav tm="100000">
                                          <p:val>
                                            <p:fltVal val="1"/>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22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
                                        </p:tgtEl>
                                      </p:cBhvr>
                                    </p:animEffect>
                                    <p:animScale>
                                      <p:cBhvr>
                                        <p:cTn id="13" dur="250" autoRev="1" fill="hold"/>
                                        <p:tgtEl>
                                          <p:spTgt spid="2"/>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1" name="whoosh.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1" name="whoosh.wav"/>
                                        </p:tgtEl>
                                      </p:cMediaNode>
                                    </p:audio>
                                  </p:sub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additive="base">
                                        <p:cTn id="30"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1" name="whoosh.wav"/>
                                        </p:tgtEl>
                                      </p:cMediaNode>
                                    </p:audio>
                                  </p:sub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autoUpdateAnimBg="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02</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004718"/>
            <a:ext cx="4970590" cy="623250"/>
          </a:xfrm>
          <a:prstGeom prst="rect">
            <a:avLst/>
          </a:prstGeom>
          <a:noFill/>
        </p:spPr>
        <p:txBody>
          <a:bodyPr wrap="square" lIns="68584" tIns="34291" rIns="68584" bIns="34291" rtlCol="0">
            <a:spAutoFit/>
          </a:bodyPr>
          <a:lstStyle/>
          <a:p>
            <a:r>
              <a:rPr lang="zh-CN" altLang="en-GB" sz="3600" b="1" dirty="0">
                <a:solidFill>
                  <a:schemeClr val="tx1">
                    <a:lumMod val="75000"/>
                    <a:lumOff val="25000"/>
                  </a:schemeClr>
                </a:solidFill>
                <a:latin typeface="微软雅黑" panose="020B0503020204020204" pitchFamily="34" charset="-122"/>
                <a:ea typeface="微软雅黑" panose="020B0503020204020204" pitchFamily="34" charset="-122"/>
              </a:rPr>
              <a:t>函数模板与模板函数</a:t>
            </a:r>
            <a:endParaRPr lang="zh-CN" altLang="en-GB"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05</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004718"/>
            <a:ext cx="4970590" cy="623250"/>
          </a:xfrm>
          <a:prstGeom prst="rect">
            <a:avLst/>
          </a:prstGeom>
          <a:noFill/>
        </p:spPr>
        <p:txBody>
          <a:bodyPr wrap="square" lIns="68584" tIns="34291" rIns="68584" bIns="34291" rtlCol="0">
            <a:spAutoFit/>
          </a:bodyPr>
          <a:lstStyle/>
          <a:p>
            <a:r>
              <a:rPr lang="zh-CN" altLang="zh-CN" sz="3600" b="1" dirty="0">
                <a:solidFill>
                  <a:schemeClr val="tx1">
                    <a:lumMod val="75000"/>
                    <a:lumOff val="25000"/>
                  </a:schemeClr>
                </a:solidFill>
                <a:latin typeface="微软雅黑" panose="020B0503020204020204" pitchFamily="34" charset="-122"/>
                <a:ea typeface="微软雅黑" panose="020B0503020204020204" pitchFamily="34" charset="-122"/>
              </a:rPr>
              <a:t>程序实例</a:t>
            </a:r>
            <a:endParaRPr lang="zh-CN" altLang="en-GB"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658194" y="457811"/>
            <a:ext cx="5827614" cy="68560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1" fontAlgn="base" hangingPunct="1">
              <a:spcBef>
                <a:spcPct val="0"/>
              </a:spcBef>
              <a:spcAft>
                <a:spcPct val="0"/>
              </a:spcAft>
              <a:defRPr sz="3200" b="1">
                <a:solidFill>
                  <a:srgbClr val="800000"/>
                </a:solidFill>
                <a:latin typeface="+mj-lt"/>
                <a:ea typeface="+mj-ea"/>
                <a:cs typeface="+mj-cs"/>
              </a:defRPr>
            </a:lvl1pPr>
            <a:lvl2pPr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2pPr>
            <a:lvl3pPr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3pPr>
            <a:lvl4pPr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4pPr>
            <a:lvl5pPr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5pPr>
            <a:lvl6pPr marL="457200"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6pPr>
            <a:lvl7pPr marL="914400"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7pPr>
            <a:lvl8pPr marL="1371600"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8pPr>
            <a:lvl9pPr marL="1828800" algn="l" rtl="0" eaLnBrk="1" fontAlgn="base" hangingPunct="1">
              <a:spcBef>
                <a:spcPct val="0"/>
              </a:spcBef>
              <a:spcAft>
                <a:spcPct val="0"/>
              </a:spcAft>
              <a:defRPr sz="3200" b="1">
                <a:solidFill>
                  <a:srgbClr val="800000"/>
                </a:solidFill>
                <a:latin typeface="Times New Roman" panose="02020603050405020304" charset="0"/>
                <a:ea typeface="宋体" panose="02010600030101010101" pitchFamily="2" charset="-122"/>
              </a:defRPr>
            </a:lvl9pPr>
          </a:lstStyle>
          <a:p>
            <a:pPr>
              <a:defRPr/>
            </a:pPr>
            <a:r>
              <a:rPr lang="zh-CN" altLang="en-US" sz="3000" kern="0" dirty="0"/>
              <a:t>标准模板库</a:t>
            </a:r>
            <a:r>
              <a:rPr lang="en-US" altLang="zh-CN" sz="3000" kern="0" dirty="0"/>
              <a:t>STL</a:t>
            </a:r>
            <a:r>
              <a:rPr lang="zh-CN" altLang="en-US" sz="3000" kern="0" dirty="0"/>
              <a:t>应用举例</a:t>
            </a:r>
            <a:endParaRPr lang="zh-CN" altLang="en-US" sz="3000" kern="0" dirty="0"/>
          </a:p>
        </p:txBody>
      </p:sp>
      <p:sp>
        <p:nvSpPr>
          <p:cNvPr id="3" name="Rectangle 3"/>
          <p:cNvSpPr txBox="1">
            <a:spLocks noChangeArrowheads="1"/>
          </p:cNvSpPr>
          <p:nvPr/>
        </p:nvSpPr>
        <p:spPr bwMode="auto">
          <a:xfrm>
            <a:off x="2800862" y="1383851"/>
            <a:ext cx="3942210" cy="284477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zh-CN" altLang="en-US" sz="2100" kern="0" dirty="0"/>
              <a:t>向量 </a:t>
            </a:r>
            <a:r>
              <a:rPr lang="en-US" altLang="zh-CN" sz="2100" kern="0" dirty="0"/>
              <a:t>vector</a:t>
            </a:r>
            <a:endParaRPr lang="en-US" altLang="zh-CN" sz="2100" kern="0" dirty="0"/>
          </a:p>
          <a:p>
            <a:pPr>
              <a:defRPr/>
            </a:pPr>
            <a:r>
              <a:rPr lang="zh-CN" altLang="en-US" sz="2100" kern="0" dirty="0"/>
              <a:t>线性表 </a:t>
            </a:r>
            <a:r>
              <a:rPr lang="en-US" altLang="zh-CN" sz="2100" kern="0" dirty="0"/>
              <a:t>list  </a:t>
            </a:r>
            <a:endParaRPr lang="en-US" altLang="zh-CN" sz="2100" kern="0" dirty="0"/>
          </a:p>
          <a:p>
            <a:pPr>
              <a:defRPr/>
            </a:pPr>
            <a:r>
              <a:rPr lang="zh-CN" altLang="en-US" sz="2100" kern="0" dirty="0"/>
              <a:t>队列 </a:t>
            </a:r>
            <a:r>
              <a:rPr lang="en-US" altLang="zh-CN" sz="2100" kern="0" dirty="0"/>
              <a:t>queue</a:t>
            </a:r>
            <a:endParaRPr lang="en-US" altLang="zh-CN" sz="2100" kern="0" dirty="0"/>
          </a:p>
          <a:p>
            <a:pPr>
              <a:defRPr/>
            </a:pPr>
            <a:r>
              <a:rPr lang="zh-CN" altLang="en-US" sz="2100" kern="0" dirty="0"/>
              <a:t>集合 </a:t>
            </a:r>
            <a:r>
              <a:rPr lang="en-US" altLang="zh-CN" sz="2100" kern="0" dirty="0"/>
              <a:t>set</a:t>
            </a:r>
            <a:endParaRPr lang="en-US" altLang="zh-CN" sz="2100" kern="0" dirty="0"/>
          </a:p>
          <a:p>
            <a:pPr>
              <a:defRPr/>
            </a:pPr>
            <a:r>
              <a:rPr lang="zh-CN" altLang="en-US" sz="2100" kern="0" dirty="0"/>
              <a:t>映射 </a:t>
            </a:r>
            <a:r>
              <a:rPr lang="en-US" altLang="zh-CN" sz="2100" kern="0" dirty="0"/>
              <a:t>map</a:t>
            </a:r>
            <a:endParaRPr lang="en-US" altLang="zh-CN" sz="2100" kern="0" dirty="0"/>
          </a:p>
          <a:p>
            <a:pPr>
              <a:defRPr/>
            </a:pPr>
            <a:r>
              <a:rPr lang="zh-CN" altLang="en-US" sz="2100" kern="0" dirty="0"/>
              <a:t>字符串</a:t>
            </a:r>
            <a:r>
              <a:rPr lang="en-US" altLang="zh-CN" sz="2100" kern="0" dirty="0"/>
              <a:t>string</a:t>
            </a:r>
            <a:endParaRPr lang="en-US" altLang="zh-CN" sz="2100" kern="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44602" y="790480"/>
            <a:ext cx="8656215" cy="33708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zh-CN" altLang="en-US" sz="2100" kern="0" dirty="0"/>
              <a:t>向量</a:t>
            </a:r>
            <a:r>
              <a:rPr lang="en-US" altLang="zh-CN" sz="2100" kern="0" dirty="0"/>
              <a:t>vector</a:t>
            </a:r>
            <a:r>
              <a:rPr lang="zh-CN" altLang="en-US" sz="2100" kern="0" dirty="0"/>
              <a:t>类可用来支持</a:t>
            </a:r>
            <a:r>
              <a:rPr lang="zh-CN" altLang="en-US" sz="2100" kern="0" dirty="0">
                <a:solidFill>
                  <a:srgbClr val="FF0000"/>
                </a:solidFill>
              </a:rPr>
              <a:t>动态数组</a:t>
            </a:r>
            <a:r>
              <a:rPr lang="zh-CN" altLang="en-US" sz="2100" kern="0" dirty="0"/>
              <a:t>，动态数组是指可以根据需要改变大小的数组。</a:t>
            </a:r>
            <a:endParaRPr lang="zh-CN" altLang="en-US" sz="2100" kern="0" dirty="0"/>
          </a:p>
          <a:p>
            <a:pPr>
              <a:defRPr/>
            </a:pPr>
            <a:endParaRPr lang="zh-CN" altLang="en-US" sz="2100" kern="0" dirty="0"/>
          </a:p>
          <a:p>
            <a:pPr>
              <a:defRPr/>
            </a:pPr>
            <a:r>
              <a:rPr lang="zh-CN" altLang="en-US" sz="2100" kern="0" dirty="0"/>
              <a:t>可以很容易地声明一个</a:t>
            </a:r>
            <a:r>
              <a:rPr lang="en-US" altLang="zh-CN" sz="2100" kern="0" dirty="0"/>
              <a:t>vector</a:t>
            </a:r>
            <a:r>
              <a:rPr lang="zh-CN" altLang="en-US" sz="2100" kern="0" dirty="0"/>
              <a:t>类对象，例如：</a:t>
            </a:r>
            <a:endParaRPr lang="zh-CN" altLang="en-US" sz="2100" kern="0" dirty="0"/>
          </a:p>
          <a:p>
            <a:pPr lvl="1">
              <a:buFontTx/>
              <a:buNone/>
              <a:defRPr/>
            </a:pPr>
            <a:r>
              <a:rPr lang="en-US" altLang="zh-CN" sz="2100" b="0" kern="0" dirty="0"/>
              <a:t>vector &lt;</a:t>
            </a:r>
            <a:r>
              <a:rPr lang="en-US" altLang="zh-CN" sz="2100" b="0" kern="0" dirty="0" err="1"/>
              <a:t>int</a:t>
            </a:r>
            <a:r>
              <a:rPr lang="en-US" altLang="zh-CN" sz="2100" b="0" kern="0" dirty="0"/>
              <a:t>&gt; iv;</a:t>
            </a:r>
            <a:endParaRPr lang="en-US" altLang="zh-CN" sz="2100" b="0" kern="0" dirty="0"/>
          </a:p>
          <a:p>
            <a:pPr lvl="1">
              <a:buFontTx/>
              <a:buNone/>
              <a:defRPr/>
            </a:pPr>
            <a:r>
              <a:rPr lang="en-US" altLang="zh-CN" sz="2100" b="0" kern="0" dirty="0"/>
              <a:t>vector &lt;</a:t>
            </a:r>
            <a:r>
              <a:rPr lang="en-US" altLang="zh-CN" sz="2100" b="0" kern="0" dirty="0" err="1"/>
              <a:t>int</a:t>
            </a:r>
            <a:r>
              <a:rPr lang="en-US" altLang="zh-CN" sz="2100" b="0" kern="0" dirty="0"/>
              <a:t>&gt; cv(5);</a:t>
            </a:r>
            <a:endParaRPr lang="en-US" altLang="zh-CN" sz="2100" b="0" kern="0" dirty="0"/>
          </a:p>
          <a:p>
            <a:pPr lvl="1">
              <a:buFontTx/>
              <a:buNone/>
              <a:defRPr/>
            </a:pPr>
            <a:r>
              <a:rPr lang="en-US" altLang="zh-CN" sz="2100" b="0" kern="0" dirty="0"/>
              <a:t>vector &lt;</a:t>
            </a:r>
            <a:r>
              <a:rPr lang="en-US" altLang="zh-CN" sz="2100" b="0" kern="0" dirty="0" err="1"/>
              <a:t>int</a:t>
            </a:r>
            <a:r>
              <a:rPr lang="en-US" altLang="zh-CN" sz="2100" b="0" kern="0" dirty="0"/>
              <a:t>&gt; cv(5,’x’);</a:t>
            </a:r>
            <a:endParaRPr lang="en-US" altLang="zh-CN" sz="2100" b="0" kern="0" dirty="0"/>
          </a:p>
          <a:p>
            <a:pPr lvl="1">
              <a:buFontTx/>
              <a:buNone/>
              <a:defRPr/>
            </a:pPr>
            <a:r>
              <a:rPr lang="en-US" altLang="zh-CN" sz="2100" b="0" kern="0" dirty="0"/>
              <a:t>vector &lt;</a:t>
            </a:r>
            <a:r>
              <a:rPr lang="en-US" altLang="zh-CN" sz="2100" b="0" kern="0" dirty="0" err="1"/>
              <a:t>int</a:t>
            </a:r>
            <a:r>
              <a:rPr lang="en-US" altLang="zh-CN" sz="2100" b="0" kern="0" dirty="0"/>
              <a:t>&gt; iv2(iv);</a:t>
            </a:r>
            <a:endParaRPr lang="en-US" altLang="zh-CN" sz="2100" b="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3197900"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1"/>
            <a:ext cx="2835540"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700" dirty="0">
                <a:latin typeface="Rockwell" panose="02060603020205020403" pitchFamily="18" charset="0"/>
                <a:ea typeface="微软雅黑" panose="020B0503020204020204" pitchFamily="34" charset="-122"/>
              </a:rPr>
              <a:t>1.</a:t>
            </a:r>
            <a:r>
              <a:rPr lang="zh-CN" altLang="en-US" sz="2700" kern="0" dirty="0"/>
              <a:t>向量 </a:t>
            </a:r>
            <a:r>
              <a:rPr lang="en-US" altLang="zh-CN" sz="2700" kern="0" dirty="0"/>
              <a:t>vector</a:t>
            </a:r>
            <a:endParaRPr lang="zh-CN" altLang="en-US" sz="270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3" name="whoosh.wav"/>
                                        </p:tgtEl>
                                      </p:cMediaNode>
                                    </p:audio>
                                  </p:subTnLst>
                                </p:cTn>
                              </p:par>
                              <p:par>
                                <p:cTn id="23" presetID="2" presetClass="entr" presetSubtype="8"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par>
                                <p:cTn id="27" presetID="2" presetClass="entr" presetSubtype="8"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3" name="whoosh.wav"/>
                                        </p:tgtEl>
                                      </p:cMediaNode>
                                    </p:audio>
                                  </p:subTnLst>
                                </p:cTn>
                              </p:par>
                            </p:childTnLst>
                          </p:cTn>
                        </p:par>
                        <p:par>
                          <p:cTn id="31" fill="hold">
                            <p:stCondLst>
                              <p:cond delay="500"/>
                            </p:stCondLst>
                            <p:childTnLst>
                              <p:par>
                                <p:cTn id="32" presetID="45" presetClass="entr" presetSubtype="0" fill="hold" grpId="0" nodeType="afterEffect">
                                  <p:stCondLst>
                                    <p:cond delay="0"/>
                                  </p:stCondLst>
                                  <p:iterate type="lt">
                                    <p:tmPct val="10000"/>
                                  </p:iterate>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anim calcmode="lin" valueType="num">
                                      <p:cBhvr>
                                        <p:cTn id="35" dur="1000" fill="hold"/>
                                        <p:tgtEl>
                                          <p:spTgt spid="12"/>
                                        </p:tgtEl>
                                        <p:attrNameLst>
                                          <p:attrName>ppt_w</p:attrName>
                                        </p:attrNameLst>
                                      </p:cBhvr>
                                      <p:tavLst>
                                        <p:tav tm="0" fmla="#ppt_w*sin(2.5*pi*$)">
                                          <p:val>
                                            <p:fltVal val="0"/>
                                          </p:val>
                                        </p:tav>
                                        <p:tav tm="100000">
                                          <p:val>
                                            <p:fltVal val="1"/>
                                          </p:val>
                                        </p:tav>
                                      </p:tavLst>
                                    </p:anim>
                                    <p:anim calcmode="lin" valueType="num">
                                      <p:cBhvr>
                                        <p:cTn id="36" dur="1000" fill="hold"/>
                                        <p:tgtEl>
                                          <p:spTgt spid="12"/>
                                        </p:tgtEl>
                                        <p:attrNameLst>
                                          <p:attrName>ppt_h</p:attrName>
                                        </p:attrNameLst>
                                      </p:cBhvr>
                                      <p:tavLst>
                                        <p:tav tm="0">
                                          <p:val>
                                            <p:strVal val="#ppt_h"/>
                                          </p:val>
                                        </p:tav>
                                        <p:tav tm="100000">
                                          <p:val>
                                            <p:strVal val="#ppt_h"/>
                                          </p:val>
                                        </p:tav>
                                      </p:tavLst>
                                    </p:anim>
                                  </p:childTnLst>
                                </p:cTn>
                              </p:par>
                            </p:childTnLst>
                          </p:cTn>
                        </p:par>
                        <p:par>
                          <p:cTn id="37" fill="hold">
                            <p:stCondLst>
                              <p:cond delay="2500"/>
                            </p:stCondLst>
                            <p:childTnLst>
                              <p:par>
                                <p:cTn id="38" presetID="26" presetClass="emph" presetSubtype="0" fill="hold" grpId="1" nodeType="afterEffect">
                                  <p:stCondLst>
                                    <p:cond delay="0"/>
                                  </p:stCondLst>
                                  <p:iterate type="lt">
                                    <p:tmPct val="0"/>
                                  </p:iterate>
                                  <p:childTnLst>
                                    <p:animEffect transition="out" filter="fade">
                                      <p:cBhvr>
                                        <p:cTn id="39" dur="500" tmFilter="0, 0; .2, .5; .8, .5; 1, 0"/>
                                        <p:tgtEl>
                                          <p:spTgt spid="12"/>
                                        </p:tgtEl>
                                      </p:cBhvr>
                                    </p:animEffect>
                                    <p:animScale>
                                      <p:cBhvr>
                                        <p:cTn id="40"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build="p"/>
      <p:bldP spid="12" grpId="0"/>
      <p:bldP spid="12" grpId="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443133" y="1029146"/>
            <a:ext cx="7156941" cy="391763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1800" b="0" kern="0" dirty="0"/>
              <a:t>// Access a vector using an iterator.</a:t>
            </a:r>
            <a:endParaRPr lang="en-US" altLang="zh-CN" sz="1800" b="0" kern="0" dirty="0"/>
          </a:p>
          <a:p>
            <a:pPr>
              <a:lnSpc>
                <a:spcPct val="90000"/>
              </a:lnSpc>
              <a:buFontTx/>
              <a:buNone/>
              <a:defRPr/>
            </a:pPr>
            <a:r>
              <a:rPr lang="en-US" altLang="zh-CN" sz="1800" b="0" kern="0" dirty="0"/>
              <a:t>#include &lt;</a:t>
            </a:r>
            <a:r>
              <a:rPr lang="en-US" altLang="zh-CN" sz="1800" b="0" kern="0" dirty="0" err="1"/>
              <a:t>iostream</a:t>
            </a:r>
            <a:r>
              <a:rPr lang="en-US" altLang="zh-CN" sz="1800" b="0" kern="0" dirty="0"/>
              <a:t>&gt;</a:t>
            </a:r>
            <a:endParaRPr lang="en-US" altLang="zh-CN" sz="1800" b="0" kern="0" dirty="0"/>
          </a:p>
          <a:p>
            <a:pPr>
              <a:lnSpc>
                <a:spcPct val="90000"/>
              </a:lnSpc>
              <a:buFontTx/>
              <a:buNone/>
              <a:defRPr/>
            </a:pPr>
            <a:r>
              <a:rPr lang="en-US" altLang="zh-CN" sz="1800" b="0" kern="0" dirty="0"/>
              <a:t>#include &lt;vector&gt;</a:t>
            </a:r>
            <a:endParaRPr lang="en-US" altLang="zh-CN" sz="1800" b="0" kern="0" dirty="0"/>
          </a:p>
          <a:p>
            <a:pPr>
              <a:lnSpc>
                <a:spcPct val="90000"/>
              </a:lnSpc>
              <a:buFontTx/>
              <a:buNone/>
              <a:defRPr/>
            </a:pPr>
            <a:r>
              <a:rPr lang="en-US" altLang="zh-CN" sz="1800" b="0" kern="0" dirty="0"/>
              <a:t>using namespace </a:t>
            </a:r>
            <a:r>
              <a:rPr lang="en-US" altLang="zh-CN" sz="1800" b="0" kern="0" dirty="0" err="1"/>
              <a:t>std</a:t>
            </a:r>
            <a:r>
              <a:rPr lang="en-US" altLang="zh-CN" sz="1800" b="0" kern="0" dirty="0"/>
              <a:t>;</a:t>
            </a:r>
            <a:endParaRPr lang="en-US" altLang="zh-CN" sz="1800" b="0" kern="0" dirty="0"/>
          </a:p>
          <a:p>
            <a:pPr>
              <a:lnSpc>
                <a:spcPct val="90000"/>
              </a:lnSpc>
              <a:buFontTx/>
              <a:buNone/>
              <a:defRPr/>
            </a:pPr>
            <a:r>
              <a:rPr lang="en-US" altLang="zh-CN" sz="1800" b="0" kern="0" dirty="0" err="1"/>
              <a:t>int</a:t>
            </a:r>
            <a:r>
              <a:rPr lang="en-US" altLang="zh-CN" sz="1800" b="0" kern="0" dirty="0"/>
              <a:t> main( )</a:t>
            </a:r>
            <a:endParaRPr lang="en-US" altLang="zh-CN" sz="1800" b="0" kern="0" dirty="0"/>
          </a:p>
          <a:p>
            <a:pPr>
              <a:lnSpc>
                <a:spcPct val="90000"/>
              </a:lnSpc>
              <a:buFontTx/>
              <a:buNone/>
              <a:defRPr/>
            </a:pPr>
            <a:r>
              <a:rPr lang="en-US" altLang="zh-CN" sz="1800" b="0" kern="0" dirty="0"/>
              <a:t>{</a:t>
            </a:r>
            <a:endParaRPr lang="en-US" altLang="zh-CN" sz="1800" b="0" kern="0" dirty="0"/>
          </a:p>
          <a:p>
            <a:pPr>
              <a:lnSpc>
                <a:spcPct val="90000"/>
              </a:lnSpc>
              <a:buFontTx/>
              <a:buNone/>
              <a:defRPr/>
            </a:pPr>
            <a:r>
              <a:rPr lang="en-US" altLang="zh-CN" sz="1800" b="0" kern="0" dirty="0"/>
              <a:t>        vector&lt;char&gt; v; // create zero-length vector</a:t>
            </a:r>
            <a:endParaRPr lang="en-US" altLang="zh-CN" sz="1800" b="0" kern="0" dirty="0"/>
          </a:p>
          <a:p>
            <a:pPr>
              <a:lnSpc>
                <a:spcPct val="90000"/>
              </a:lnSpc>
              <a:buFontTx/>
              <a:buNone/>
              <a:defRPr/>
            </a:pPr>
            <a:r>
              <a:rPr lang="en-US" altLang="zh-CN" sz="1800" b="0" kern="0" dirty="0"/>
              <a:t>        </a:t>
            </a:r>
            <a:r>
              <a:rPr lang="en-US" altLang="zh-CN" sz="1800" b="0" kern="0" dirty="0" err="1"/>
              <a:t>int</a:t>
            </a:r>
            <a:r>
              <a:rPr lang="en-US" altLang="zh-CN" sz="1800" b="0" kern="0" dirty="0"/>
              <a:t> </a:t>
            </a:r>
            <a:r>
              <a:rPr lang="en-US" altLang="zh-CN" sz="1800" b="0" kern="0" dirty="0" err="1"/>
              <a:t>i</a:t>
            </a:r>
            <a:r>
              <a:rPr lang="en-US" altLang="zh-CN" sz="1800" b="0" kern="0" dirty="0"/>
              <a:t>;</a:t>
            </a:r>
            <a:endParaRPr lang="en-US" altLang="zh-CN" sz="1800" b="0" kern="0" dirty="0"/>
          </a:p>
          <a:p>
            <a:pPr>
              <a:lnSpc>
                <a:spcPct val="90000"/>
              </a:lnSpc>
              <a:buFontTx/>
              <a:buNone/>
              <a:defRPr/>
            </a:pPr>
            <a:endParaRPr lang="en-US" altLang="zh-CN" sz="1800" b="0" kern="0" dirty="0"/>
          </a:p>
          <a:p>
            <a:pPr>
              <a:lnSpc>
                <a:spcPct val="90000"/>
              </a:lnSpc>
              <a:buFontTx/>
              <a:buNone/>
              <a:defRPr/>
            </a:pPr>
            <a:r>
              <a:rPr lang="en-US" altLang="zh-CN" sz="1800" b="0" kern="0" dirty="0"/>
              <a:t>  // put values into a vector</a:t>
            </a:r>
            <a:endParaRPr lang="en-US" altLang="zh-CN" sz="1800" b="0" kern="0" dirty="0"/>
          </a:p>
          <a:p>
            <a:pPr>
              <a:lnSpc>
                <a:spcPct val="90000"/>
              </a:lnSpc>
              <a:buFontTx/>
              <a:buNone/>
              <a:defRPr/>
            </a:pPr>
            <a:r>
              <a:rPr lang="en-US" altLang="zh-CN" sz="1800" b="0" kern="0" dirty="0"/>
              <a:t>       for(</a:t>
            </a:r>
            <a:r>
              <a:rPr lang="en-US" altLang="zh-CN" sz="1800" b="0" kern="0" dirty="0" err="1"/>
              <a:t>i</a:t>
            </a:r>
            <a:r>
              <a:rPr lang="en-US" altLang="zh-CN" sz="1800" b="0" kern="0" dirty="0"/>
              <a:t>=0; </a:t>
            </a:r>
            <a:r>
              <a:rPr lang="en-US" altLang="zh-CN" sz="1800" b="0" kern="0" dirty="0" err="1"/>
              <a:t>i</a:t>
            </a:r>
            <a:r>
              <a:rPr lang="en-US" altLang="zh-CN" sz="1800" b="0" kern="0" dirty="0"/>
              <a:t>&lt;10; </a:t>
            </a:r>
            <a:r>
              <a:rPr lang="en-US" altLang="zh-CN" sz="1800" b="0" kern="0" dirty="0" err="1"/>
              <a:t>i</a:t>
            </a:r>
            <a:r>
              <a:rPr lang="en-US" altLang="zh-CN" sz="1800" b="0" kern="0" dirty="0"/>
              <a:t>++) </a:t>
            </a:r>
            <a:endParaRPr lang="en-US" altLang="zh-CN" sz="1800" b="0" kern="0" dirty="0"/>
          </a:p>
          <a:p>
            <a:pPr>
              <a:lnSpc>
                <a:spcPct val="90000"/>
              </a:lnSpc>
              <a:buFontTx/>
              <a:buNone/>
              <a:defRPr/>
            </a:pPr>
            <a:r>
              <a:rPr lang="en-US" altLang="zh-CN" sz="1800" b="0" kern="0" dirty="0"/>
              <a:t>             </a:t>
            </a:r>
            <a:r>
              <a:rPr lang="en-US" altLang="zh-CN" sz="1800" b="0" kern="0" dirty="0" err="1"/>
              <a:t>v.push_back</a:t>
            </a:r>
            <a:r>
              <a:rPr lang="en-US" altLang="zh-CN" sz="1800" b="0" kern="0" dirty="0"/>
              <a:t>('A' + </a:t>
            </a:r>
            <a:r>
              <a:rPr lang="en-US" altLang="zh-CN" sz="1800" b="0" kern="0" dirty="0" err="1"/>
              <a:t>i</a:t>
            </a:r>
            <a:r>
              <a:rPr lang="en-US" altLang="zh-CN" sz="1800" b="0" kern="0" dirty="0"/>
              <a:t>);  </a:t>
            </a:r>
            <a:endParaRPr lang="en-US" altLang="zh-CN" sz="1800" b="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438541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1"/>
            <a:ext cx="3907865"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700" dirty="0">
                <a:latin typeface="Rockwell" panose="02060603020205020403" pitchFamily="18" charset="0"/>
                <a:ea typeface="微软雅黑" panose="020B0503020204020204" pitchFamily="34" charset="-122"/>
              </a:rPr>
              <a:t>例</a:t>
            </a:r>
            <a:r>
              <a:rPr lang="en-US" altLang="zh-CN" sz="2700" dirty="0">
                <a:latin typeface="Rockwell" panose="02060603020205020403" pitchFamily="18" charset="0"/>
                <a:ea typeface="微软雅黑" panose="020B0503020204020204" pitchFamily="34" charset="-122"/>
              </a:rPr>
              <a:t>1.</a:t>
            </a:r>
            <a:r>
              <a:rPr lang="zh-CN" altLang="en-US" sz="2700" kern="0" dirty="0"/>
              <a:t>向量 </a:t>
            </a:r>
            <a:r>
              <a:rPr lang="en-US" altLang="zh-CN" sz="2700" kern="0" dirty="0"/>
              <a:t>vector</a:t>
            </a:r>
            <a:r>
              <a:rPr lang="zh-CN" altLang="en-US" sz="2700" kern="0" dirty="0"/>
              <a:t>应用实例</a:t>
            </a:r>
            <a:endParaRPr lang="zh-CN" altLang="en-US" sz="270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5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82834" y="682524"/>
            <a:ext cx="7342686" cy="431823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1800" b="0" kern="0" dirty="0"/>
              <a:t>// can access vector contents using subscripting</a:t>
            </a:r>
            <a:endParaRPr lang="en-US" altLang="zh-CN" sz="1800" b="0" kern="0" dirty="0"/>
          </a:p>
          <a:p>
            <a:pPr>
              <a:lnSpc>
                <a:spcPct val="90000"/>
              </a:lnSpc>
              <a:buFontTx/>
              <a:buNone/>
              <a:defRPr/>
            </a:pPr>
            <a:r>
              <a:rPr lang="en-US" altLang="zh-CN" sz="1800" b="0" kern="0" dirty="0"/>
              <a:t>       for(</a:t>
            </a:r>
            <a:r>
              <a:rPr lang="en-US" altLang="zh-CN" sz="1800" b="0" kern="0" dirty="0" err="1"/>
              <a:t>i</a:t>
            </a:r>
            <a:r>
              <a:rPr lang="en-US" altLang="zh-CN" sz="1800" b="0" kern="0" dirty="0"/>
              <a:t>=0; </a:t>
            </a:r>
            <a:r>
              <a:rPr lang="en-US" altLang="zh-CN" sz="1800" b="0" kern="0" dirty="0" err="1"/>
              <a:t>i</a:t>
            </a:r>
            <a:r>
              <a:rPr lang="en-US" altLang="zh-CN" sz="1800" b="0" kern="0" dirty="0"/>
              <a:t>&lt;10; </a:t>
            </a:r>
            <a:r>
              <a:rPr lang="en-US" altLang="zh-CN" sz="1800" b="0" kern="0" dirty="0" err="1"/>
              <a:t>i</a:t>
            </a:r>
            <a:r>
              <a:rPr lang="en-US" altLang="zh-CN" sz="1800" b="0" kern="0" dirty="0"/>
              <a:t>++) </a:t>
            </a:r>
            <a:r>
              <a:rPr lang="en-US" altLang="zh-CN" sz="1800" b="0" kern="0" dirty="0" err="1"/>
              <a:t>cout</a:t>
            </a:r>
            <a:r>
              <a:rPr lang="en-US" altLang="zh-CN" sz="1800" b="0" kern="0" dirty="0"/>
              <a:t> &lt;&lt; v[</a:t>
            </a:r>
            <a:r>
              <a:rPr lang="en-US" altLang="zh-CN" sz="1800" b="0" kern="0" dirty="0" err="1"/>
              <a:t>i</a:t>
            </a:r>
            <a:r>
              <a:rPr lang="en-US" altLang="zh-CN" sz="1800" b="0" kern="0" dirty="0"/>
              <a:t>] &lt;&lt; " ";</a:t>
            </a:r>
            <a:endParaRPr lang="en-US" altLang="zh-CN" sz="1800" b="0" kern="0" dirty="0"/>
          </a:p>
          <a:p>
            <a:pPr>
              <a:lnSpc>
                <a:spcPct val="90000"/>
              </a:lnSpc>
              <a:buFontTx/>
              <a:buNone/>
              <a:defRPr/>
            </a:pPr>
            <a:r>
              <a:rPr lang="en-US" altLang="zh-CN" sz="1800" b="0" kern="0" dirty="0"/>
              <a:t>              </a:t>
            </a:r>
            <a:r>
              <a:rPr lang="en-US" altLang="zh-CN" sz="1800" b="0" kern="0" dirty="0" err="1"/>
              <a:t>cout</a:t>
            </a:r>
            <a:r>
              <a:rPr lang="en-US" altLang="zh-CN" sz="1800" b="0" kern="0" dirty="0"/>
              <a:t> &lt;&lt; </a:t>
            </a:r>
            <a:r>
              <a:rPr lang="en-US" altLang="zh-CN" sz="1800" b="0" kern="0" dirty="0" err="1"/>
              <a:t>endl</a:t>
            </a:r>
            <a:r>
              <a:rPr lang="en-US" altLang="zh-CN" sz="1800" b="0" kern="0" dirty="0"/>
              <a:t>;</a:t>
            </a:r>
            <a:endParaRPr lang="en-US" altLang="zh-CN" sz="1800" b="0" kern="0" dirty="0"/>
          </a:p>
          <a:p>
            <a:pPr>
              <a:lnSpc>
                <a:spcPct val="90000"/>
              </a:lnSpc>
              <a:buFontTx/>
              <a:buNone/>
              <a:defRPr/>
            </a:pPr>
            <a:endParaRPr lang="en-US" altLang="zh-CN" sz="1800" b="0" kern="0" dirty="0"/>
          </a:p>
          <a:p>
            <a:pPr>
              <a:lnSpc>
                <a:spcPct val="90000"/>
              </a:lnSpc>
              <a:buFontTx/>
              <a:buNone/>
              <a:defRPr/>
            </a:pPr>
            <a:r>
              <a:rPr lang="en-US" altLang="zh-CN" sz="1800" b="0" kern="0" dirty="0"/>
              <a:t>  // access via iterator</a:t>
            </a:r>
            <a:endParaRPr lang="en-US" altLang="zh-CN" sz="1800" b="0" kern="0" dirty="0"/>
          </a:p>
          <a:p>
            <a:pPr>
              <a:lnSpc>
                <a:spcPct val="90000"/>
              </a:lnSpc>
              <a:buFontTx/>
              <a:buNone/>
              <a:defRPr/>
            </a:pPr>
            <a:r>
              <a:rPr lang="en-US" altLang="zh-CN" sz="1800" b="0" kern="0" dirty="0"/>
              <a:t>      vector&lt;char&gt;::</a:t>
            </a:r>
            <a:r>
              <a:rPr lang="en-US" altLang="zh-CN" sz="1800" b="0" kern="0" dirty="0">
                <a:solidFill>
                  <a:srgbClr val="FF3300"/>
                </a:solidFill>
              </a:rPr>
              <a:t>iterator</a:t>
            </a:r>
            <a:r>
              <a:rPr lang="en-US" altLang="zh-CN" sz="1800" b="0" kern="0" dirty="0"/>
              <a:t> p = </a:t>
            </a:r>
            <a:r>
              <a:rPr lang="en-US" altLang="zh-CN" sz="1800" b="0" kern="0" dirty="0" err="1"/>
              <a:t>v.begin</a:t>
            </a:r>
            <a:r>
              <a:rPr lang="en-US" altLang="zh-CN" sz="1800" b="0" kern="0" dirty="0"/>
              <a:t>( );</a:t>
            </a:r>
            <a:endParaRPr lang="en-US" altLang="zh-CN" sz="1800" b="0" kern="0" dirty="0"/>
          </a:p>
          <a:p>
            <a:pPr>
              <a:lnSpc>
                <a:spcPct val="90000"/>
              </a:lnSpc>
              <a:buFontTx/>
              <a:buNone/>
              <a:defRPr/>
            </a:pPr>
            <a:r>
              <a:rPr lang="en-US" altLang="zh-CN" sz="1800" b="0" kern="0" dirty="0"/>
              <a:t>       while(p != </a:t>
            </a:r>
            <a:r>
              <a:rPr lang="en-US" altLang="zh-CN" sz="1800" b="0" kern="0" dirty="0" err="1"/>
              <a:t>v.end</a:t>
            </a:r>
            <a:r>
              <a:rPr lang="en-US" altLang="zh-CN" sz="1800" b="0" kern="0" dirty="0"/>
              <a:t>()) </a:t>
            </a:r>
            <a:endParaRPr lang="en-US" altLang="zh-CN" sz="1800" b="0" kern="0" dirty="0"/>
          </a:p>
          <a:p>
            <a:pPr>
              <a:lnSpc>
                <a:spcPct val="90000"/>
              </a:lnSpc>
              <a:buFontTx/>
              <a:buNone/>
              <a:defRPr/>
            </a:pPr>
            <a:r>
              <a:rPr lang="en-US" altLang="zh-CN" sz="1800" b="0" kern="0" dirty="0"/>
              <a:t>      {</a:t>
            </a:r>
            <a:endParaRPr lang="en-US" altLang="zh-CN" sz="1800" b="0" kern="0" dirty="0"/>
          </a:p>
          <a:p>
            <a:pPr>
              <a:lnSpc>
                <a:spcPct val="90000"/>
              </a:lnSpc>
              <a:buFontTx/>
              <a:buNone/>
              <a:defRPr/>
            </a:pPr>
            <a:r>
              <a:rPr lang="en-US" altLang="zh-CN" sz="1800" b="0" kern="0" dirty="0"/>
              <a:t>                 </a:t>
            </a:r>
            <a:r>
              <a:rPr lang="en-US" altLang="zh-CN" sz="1800" b="0" kern="0" dirty="0" err="1"/>
              <a:t>cout</a:t>
            </a:r>
            <a:r>
              <a:rPr lang="en-US" altLang="zh-CN" sz="1800" b="0" kern="0" dirty="0"/>
              <a:t> &lt;&lt; *p &lt;&lt; " ";</a:t>
            </a:r>
            <a:endParaRPr lang="en-US" altLang="zh-CN" sz="1800" b="0" kern="0" dirty="0"/>
          </a:p>
          <a:p>
            <a:pPr>
              <a:lnSpc>
                <a:spcPct val="90000"/>
              </a:lnSpc>
              <a:buFontTx/>
              <a:buNone/>
              <a:defRPr/>
            </a:pPr>
            <a:r>
              <a:rPr lang="en-US" altLang="zh-CN" sz="1800" b="0" kern="0" dirty="0"/>
              <a:t>                 p++;</a:t>
            </a:r>
            <a:endParaRPr lang="en-US" altLang="zh-CN" sz="1800" b="0" kern="0" dirty="0"/>
          </a:p>
          <a:p>
            <a:pPr>
              <a:lnSpc>
                <a:spcPct val="90000"/>
              </a:lnSpc>
              <a:buFontTx/>
              <a:buNone/>
              <a:defRPr/>
            </a:pPr>
            <a:r>
              <a:rPr lang="en-US" altLang="zh-CN" sz="1800" b="0" kern="0" dirty="0"/>
              <a:t>       }</a:t>
            </a:r>
            <a:endParaRPr lang="en-US" altLang="zh-CN" sz="1800" b="0" kern="0" dirty="0"/>
          </a:p>
          <a:p>
            <a:pPr>
              <a:lnSpc>
                <a:spcPct val="90000"/>
              </a:lnSpc>
              <a:buFontTx/>
              <a:buNone/>
              <a:defRPr/>
            </a:pPr>
            <a:r>
              <a:rPr lang="en-US" altLang="zh-CN" sz="1800" b="0" kern="0" dirty="0"/>
              <a:t>       return 0;</a:t>
            </a:r>
            <a:endParaRPr lang="en-US" altLang="zh-CN" sz="1800" b="0" kern="0" dirty="0"/>
          </a:p>
          <a:p>
            <a:pPr>
              <a:lnSpc>
                <a:spcPct val="90000"/>
              </a:lnSpc>
              <a:buFontTx/>
              <a:buNone/>
              <a:defRPr/>
            </a:pPr>
            <a:r>
              <a:rPr lang="en-US" altLang="zh-CN" sz="1800" b="0" kern="0" dirty="0"/>
              <a:t>}</a:t>
            </a:r>
            <a:endParaRPr lang="en-US" altLang="zh-CN" sz="2100" b="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438541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1"/>
            <a:ext cx="3907865"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700" dirty="0">
                <a:latin typeface="Rockwell" panose="02060603020205020403" pitchFamily="18" charset="0"/>
                <a:ea typeface="微软雅黑" panose="020B0503020204020204" pitchFamily="34" charset="-122"/>
              </a:rPr>
              <a:t>例</a:t>
            </a:r>
            <a:r>
              <a:rPr lang="en-US" altLang="zh-CN" sz="2700" dirty="0">
                <a:latin typeface="Rockwell" panose="02060603020205020403" pitchFamily="18" charset="0"/>
                <a:ea typeface="微软雅黑" panose="020B0503020204020204" pitchFamily="34" charset="-122"/>
              </a:rPr>
              <a:t>1.</a:t>
            </a:r>
            <a:r>
              <a:rPr lang="zh-CN" altLang="en-US" sz="2700" kern="0" dirty="0"/>
              <a:t>向量 </a:t>
            </a:r>
            <a:r>
              <a:rPr lang="en-US" altLang="zh-CN" sz="2700" kern="0" dirty="0"/>
              <a:t>vector</a:t>
            </a:r>
            <a:r>
              <a:rPr lang="zh-CN" altLang="en-US" sz="2700" kern="0" dirty="0"/>
              <a:t>应用实例</a:t>
            </a:r>
            <a:endParaRPr lang="zh-CN" altLang="en-US" sz="270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5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95949" y="628022"/>
            <a:ext cx="7604059" cy="42112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80000"/>
              </a:lnSpc>
              <a:buFontTx/>
              <a:buNone/>
              <a:defRPr/>
            </a:pPr>
            <a:r>
              <a:rPr lang="en-US" altLang="zh-CN" sz="1800" b="0" kern="0" dirty="0"/>
              <a:t>#include &lt;</a:t>
            </a:r>
            <a:r>
              <a:rPr lang="en-US" altLang="zh-CN" sz="1800" b="0" kern="0" dirty="0">
                <a:solidFill>
                  <a:srgbClr val="FF3300"/>
                </a:solidFill>
              </a:rPr>
              <a:t>algorithm</a:t>
            </a:r>
            <a:r>
              <a:rPr lang="en-US" altLang="zh-CN" sz="1800" b="0" kern="0" dirty="0"/>
              <a:t>&gt;</a:t>
            </a:r>
            <a:endParaRPr lang="en-US" altLang="zh-CN" sz="1800" b="0" kern="0" dirty="0"/>
          </a:p>
          <a:p>
            <a:pPr>
              <a:lnSpc>
                <a:spcPct val="80000"/>
              </a:lnSpc>
              <a:buFontTx/>
              <a:buNone/>
              <a:defRPr/>
            </a:pPr>
            <a:r>
              <a:rPr lang="en-US" altLang="zh-CN" sz="1800" b="0" kern="0" dirty="0"/>
              <a:t>#include &lt;</a:t>
            </a:r>
            <a:r>
              <a:rPr lang="en-US" altLang="zh-CN" sz="1800" b="0" kern="0" dirty="0" err="1"/>
              <a:t>iostream</a:t>
            </a:r>
            <a:r>
              <a:rPr lang="en-US" altLang="zh-CN" sz="1800" b="0" kern="0" dirty="0"/>
              <a:t>&gt;</a:t>
            </a:r>
            <a:endParaRPr lang="en-US" altLang="zh-CN" sz="1800" b="0" kern="0" dirty="0"/>
          </a:p>
          <a:p>
            <a:pPr>
              <a:lnSpc>
                <a:spcPct val="80000"/>
              </a:lnSpc>
              <a:buFontTx/>
              <a:buNone/>
              <a:defRPr/>
            </a:pPr>
            <a:r>
              <a:rPr lang="en-US" altLang="zh-CN" sz="1800" b="0" kern="0" dirty="0"/>
              <a:t>#include &lt;string&gt;</a:t>
            </a:r>
            <a:endParaRPr lang="en-US" altLang="zh-CN" sz="1800" b="0" kern="0" dirty="0"/>
          </a:p>
          <a:p>
            <a:pPr>
              <a:lnSpc>
                <a:spcPct val="80000"/>
              </a:lnSpc>
              <a:buFontTx/>
              <a:buNone/>
              <a:defRPr/>
            </a:pPr>
            <a:r>
              <a:rPr lang="en-US" altLang="zh-CN" sz="1800" b="0" kern="0" dirty="0"/>
              <a:t>#include &lt;vector&gt;</a:t>
            </a:r>
            <a:endParaRPr lang="en-US" altLang="zh-CN" sz="1800" b="0" kern="0" dirty="0"/>
          </a:p>
          <a:p>
            <a:pPr>
              <a:lnSpc>
                <a:spcPct val="80000"/>
              </a:lnSpc>
              <a:buFontTx/>
              <a:buNone/>
              <a:defRPr/>
            </a:pPr>
            <a:r>
              <a:rPr lang="en-US" altLang="zh-CN" sz="1800" b="0" kern="0" dirty="0"/>
              <a:t>using namespace </a:t>
            </a:r>
            <a:r>
              <a:rPr lang="en-US" altLang="zh-CN" sz="1800" b="0" kern="0" dirty="0" err="1"/>
              <a:t>std</a:t>
            </a:r>
            <a:r>
              <a:rPr lang="en-US" altLang="zh-CN" sz="1800" b="0" kern="0" dirty="0"/>
              <a:t>;</a:t>
            </a:r>
            <a:endParaRPr lang="en-US" altLang="zh-CN" sz="1800" b="0" kern="0" dirty="0"/>
          </a:p>
          <a:p>
            <a:pPr>
              <a:lnSpc>
                <a:spcPct val="80000"/>
              </a:lnSpc>
              <a:buFontTx/>
              <a:buNone/>
              <a:defRPr/>
            </a:pPr>
            <a:r>
              <a:rPr lang="en-US" altLang="zh-CN" sz="1800" b="0" kern="0" dirty="0"/>
              <a:t>void load(vector&lt;string&gt;&amp;);</a:t>
            </a:r>
            <a:endParaRPr lang="en-US" altLang="zh-CN" sz="1800" b="0" kern="0" dirty="0"/>
          </a:p>
          <a:p>
            <a:pPr>
              <a:lnSpc>
                <a:spcPct val="80000"/>
              </a:lnSpc>
              <a:buFontTx/>
              <a:buNone/>
              <a:defRPr/>
            </a:pPr>
            <a:r>
              <a:rPr lang="en-US" altLang="zh-CN" sz="1800" b="0" kern="0" dirty="0"/>
              <a:t>void print(vector&lt;string&gt;);</a:t>
            </a:r>
            <a:endParaRPr lang="en-US" altLang="zh-CN" sz="1800" b="0" kern="0" dirty="0"/>
          </a:p>
          <a:p>
            <a:pPr>
              <a:lnSpc>
                <a:spcPct val="80000"/>
              </a:lnSpc>
              <a:buFontTx/>
              <a:buNone/>
              <a:defRPr/>
            </a:pPr>
            <a:r>
              <a:rPr lang="en-US" altLang="zh-CN" sz="1800" b="0" kern="0" dirty="0" err="1"/>
              <a:t>const</a:t>
            </a:r>
            <a:r>
              <a:rPr lang="en-US" altLang="zh-CN" sz="1800" b="0" kern="0" dirty="0"/>
              <a:t> </a:t>
            </a:r>
            <a:r>
              <a:rPr lang="en-US" altLang="zh-CN" sz="1800" b="0" kern="0" dirty="0" err="1"/>
              <a:t>int</a:t>
            </a:r>
            <a:r>
              <a:rPr lang="en-US" altLang="zh-CN" sz="1800" b="0" kern="0" dirty="0"/>
              <a:t> SIZE=8;</a:t>
            </a:r>
            <a:endParaRPr lang="en-US" altLang="zh-CN" sz="1800" b="0" kern="0" dirty="0"/>
          </a:p>
          <a:p>
            <a:pPr>
              <a:lnSpc>
                <a:spcPct val="80000"/>
              </a:lnSpc>
              <a:buFontTx/>
              <a:buNone/>
              <a:defRPr/>
            </a:pPr>
            <a:r>
              <a:rPr lang="en-US" altLang="zh-CN" sz="1800" b="0" kern="0" dirty="0" err="1"/>
              <a:t>int</a:t>
            </a:r>
            <a:r>
              <a:rPr lang="en-US" altLang="zh-CN" sz="1800" b="0" kern="0" dirty="0"/>
              <a:t> main()</a:t>
            </a:r>
            <a:endParaRPr lang="en-US" altLang="zh-CN" sz="1800" b="0" kern="0" dirty="0"/>
          </a:p>
          <a:p>
            <a:pPr>
              <a:lnSpc>
                <a:spcPct val="80000"/>
              </a:lnSpc>
              <a:buFontTx/>
              <a:buNone/>
              <a:defRPr/>
            </a:pPr>
            <a:r>
              <a:rPr lang="en-US" altLang="zh-CN" sz="1800" b="0" kern="0" dirty="0"/>
              <a:t>{ </a:t>
            </a:r>
            <a:endParaRPr lang="en-US" altLang="zh-CN" sz="1800" b="0" kern="0" dirty="0"/>
          </a:p>
          <a:p>
            <a:pPr>
              <a:lnSpc>
                <a:spcPct val="80000"/>
              </a:lnSpc>
              <a:buFontTx/>
              <a:buNone/>
              <a:defRPr/>
            </a:pPr>
            <a:r>
              <a:rPr lang="en-US" altLang="zh-CN" sz="1800" b="0" kern="0" dirty="0"/>
              <a:t>      vector&lt;string&gt; v(SIZE);</a:t>
            </a:r>
            <a:endParaRPr lang="en-US" altLang="zh-CN" sz="1800" b="0" kern="0" dirty="0"/>
          </a:p>
          <a:p>
            <a:pPr>
              <a:lnSpc>
                <a:spcPct val="80000"/>
              </a:lnSpc>
              <a:buFontTx/>
              <a:buNone/>
              <a:defRPr/>
            </a:pPr>
            <a:r>
              <a:rPr lang="en-US" altLang="zh-CN" sz="1800" b="0" kern="0" dirty="0"/>
              <a:t>      load(v);</a:t>
            </a:r>
            <a:endParaRPr lang="en-US" altLang="zh-CN" sz="1800" b="0" kern="0" dirty="0"/>
          </a:p>
          <a:p>
            <a:pPr>
              <a:lnSpc>
                <a:spcPct val="80000"/>
              </a:lnSpc>
              <a:buFontTx/>
              <a:buNone/>
              <a:defRPr/>
            </a:pPr>
            <a:r>
              <a:rPr lang="en-US" altLang="zh-CN" sz="1800" b="0" kern="0" dirty="0"/>
              <a:t>      </a:t>
            </a:r>
            <a:r>
              <a:rPr lang="en-US" altLang="zh-CN" sz="1800" b="0" kern="0" dirty="0">
                <a:solidFill>
                  <a:srgbClr val="FF3300"/>
                </a:solidFill>
              </a:rPr>
              <a:t>sort</a:t>
            </a:r>
            <a:r>
              <a:rPr lang="en-US" altLang="zh-CN" sz="1800" b="0" kern="0" dirty="0"/>
              <a:t>(</a:t>
            </a:r>
            <a:r>
              <a:rPr lang="en-US" altLang="zh-CN" sz="1800" b="0" kern="0" dirty="0" err="1"/>
              <a:t>v.begin</a:t>
            </a:r>
            <a:r>
              <a:rPr lang="en-US" altLang="zh-CN" sz="1800" b="0" kern="0" dirty="0"/>
              <a:t>(),</a:t>
            </a:r>
            <a:r>
              <a:rPr lang="en-US" altLang="zh-CN" sz="1800" b="0" kern="0" dirty="0" err="1"/>
              <a:t>v.end</a:t>
            </a:r>
            <a:r>
              <a:rPr lang="en-US" altLang="zh-CN" sz="1800" b="0" kern="0" dirty="0"/>
              <a:t>()); //</a:t>
            </a:r>
            <a:r>
              <a:rPr lang="zh-CN" altLang="en-US" sz="1800" b="0" kern="0" dirty="0"/>
              <a:t>排序（利用标准库中的模板</a:t>
            </a:r>
            <a:r>
              <a:rPr lang="en-US" altLang="zh-CN" sz="1800" b="0" kern="0" dirty="0"/>
              <a:t>sort( )</a:t>
            </a:r>
            <a:r>
              <a:rPr lang="zh-CN" altLang="en-US" sz="1800" b="0" kern="0" dirty="0"/>
              <a:t>。）</a:t>
            </a:r>
            <a:endParaRPr lang="zh-CN" altLang="en-US" sz="1800" b="0" kern="0" dirty="0"/>
          </a:p>
          <a:p>
            <a:pPr>
              <a:lnSpc>
                <a:spcPct val="80000"/>
              </a:lnSpc>
              <a:buFontTx/>
              <a:buNone/>
              <a:defRPr/>
            </a:pPr>
            <a:r>
              <a:rPr lang="zh-CN" altLang="en-US" sz="1800" b="0" kern="0" dirty="0"/>
              <a:t>      </a:t>
            </a:r>
            <a:r>
              <a:rPr lang="en-US" altLang="zh-CN" sz="1800" b="0" kern="0" dirty="0"/>
              <a:t>print(v);</a:t>
            </a:r>
            <a:endParaRPr lang="en-US" altLang="zh-CN" sz="1800" b="0" kern="0" dirty="0"/>
          </a:p>
          <a:p>
            <a:pPr>
              <a:lnSpc>
                <a:spcPct val="80000"/>
              </a:lnSpc>
              <a:buFontTx/>
              <a:buNone/>
              <a:defRPr/>
            </a:pPr>
            <a:r>
              <a:rPr lang="en-US" altLang="zh-CN" sz="1800" b="0" kern="0" dirty="0"/>
              <a:t>      return 0;</a:t>
            </a:r>
            <a:endParaRPr lang="en-US" altLang="zh-CN" sz="1800" b="0" kern="0" dirty="0"/>
          </a:p>
          <a:p>
            <a:pPr>
              <a:lnSpc>
                <a:spcPct val="80000"/>
              </a:lnSpc>
              <a:buFontTx/>
              <a:buNone/>
              <a:defRPr/>
            </a:pPr>
            <a:r>
              <a:rPr lang="en-US" altLang="zh-CN" sz="1800" b="0" kern="0" dirty="0"/>
              <a:t>}</a:t>
            </a:r>
            <a:endParaRPr lang="en-US" altLang="zh-CN" sz="1800" b="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438541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1"/>
            <a:ext cx="3907865"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700" dirty="0">
                <a:latin typeface="Rockwell" panose="02060603020205020403" pitchFamily="18" charset="0"/>
                <a:ea typeface="微软雅黑" panose="020B0503020204020204" pitchFamily="34" charset="-122"/>
              </a:rPr>
              <a:t>例</a:t>
            </a:r>
            <a:r>
              <a:rPr lang="en-US" altLang="zh-CN" sz="2700" dirty="0">
                <a:latin typeface="Rockwell" panose="02060603020205020403" pitchFamily="18" charset="0"/>
                <a:ea typeface="微软雅黑" panose="020B0503020204020204" pitchFamily="34" charset="-122"/>
              </a:rPr>
              <a:t>2.</a:t>
            </a:r>
            <a:r>
              <a:rPr lang="zh-CN" altLang="en-US" sz="2700" kern="0" dirty="0"/>
              <a:t>排序算法</a:t>
            </a:r>
            <a:r>
              <a:rPr lang="en-US" altLang="zh-CN" sz="2700" kern="0" dirty="0"/>
              <a:t>sort</a:t>
            </a:r>
            <a:r>
              <a:rPr lang="zh-CN" altLang="en-US" sz="2700" kern="0" dirty="0"/>
              <a:t>实例</a:t>
            </a:r>
            <a:endParaRPr lang="zh-CN" altLang="en-US" sz="270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2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99792" y="466613"/>
            <a:ext cx="4480165" cy="464262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80000"/>
              </a:lnSpc>
              <a:buFontTx/>
              <a:buNone/>
              <a:defRPr/>
            </a:pPr>
            <a:r>
              <a:rPr lang="en-US" altLang="zh-CN" sz="1800" b="0" kern="0" dirty="0"/>
              <a:t>void load(vector&lt;string&gt;&amp; v)</a:t>
            </a:r>
            <a:endParaRPr lang="en-US" altLang="zh-CN" sz="1800" b="0" kern="0" dirty="0"/>
          </a:p>
          <a:p>
            <a:pPr>
              <a:lnSpc>
                <a:spcPct val="80000"/>
              </a:lnSpc>
              <a:buFontTx/>
              <a:buNone/>
              <a:defRPr/>
            </a:pPr>
            <a:r>
              <a:rPr lang="en-US" altLang="zh-CN" sz="1800" b="0" kern="0" dirty="0"/>
              <a:t>{ </a:t>
            </a:r>
            <a:endParaRPr lang="en-US" altLang="zh-CN" sz="1800" b="0" kern="0" dirty="0"/>
          </a:p>
          <a:p>
            <a:pPr>
              <a:lnSpc>
                <a:spcPct val="80000"/>
              </a:lnSpc>
              <a:buFontTx/>
              <a:buNone/>
              <a:defRPr/>
            </a:pPr>
            <a:r>
              <a:rPr lang="en-US" altLang="zh-CN" sz="1800" b="0" kern="0" dirty="0"/>
              <a:t>    v[0] = "Japan";</a:t>
            </a:r>
            <a:endParaRPr lang="en-US" altLang="zh-CN" sz="1800" b="0" kern="0" dirty="0"/>
          </a:p>
          <a:p>
            <a:pPr>
              <a:lnSpc>
                <a:spcPct val="80000"/>
              </a:lnSpc>
              <a:buFontTx/>
              <a:buNone/>
              <a:defRPr/>
            </a:pPr>
            <a:r>
              <a:rPr lang="en-US" altLang="zh-CN" sz="1800" b="0" kern="0" dirty="0"/>
              <a:t>    v[1] = "Italy";</a:t>
            </a:r>
            <a:endParaRPr lang="en-US" altLang="zh-CN" sz="1800" b="0" kern="0" dirty="0"/>
          </a:p>
          <a:p>
            <a:pPr>
              <a:lnSpc>
                <a:spcPct val="80000"/>
              </a:lnSpc>
              <a:buFontTx/>
              <a:buNone/>
              <a:defRPr/>
            </a:pPr>
            <a:r>
              <a:rPr lang="en-US" altLang="zh-CN" sz="1800" b="0" kern="0" dirty="0"/>
              <a:t>    v[2] = "Spain";</a:t>
            </a:r>
            <a:endParaRPr lang="en-US" altLang="zh-CN" sz="1800" b="0" kern="0" dirty="0"/>
          </a:p>
          <a:p>
            <a:pPr>
              <a:lnSpc>
                <a:spcPct val="80000"/>
              </a:lnSpc>
              <a:buFontTx/>
              <a:buNone/>
              <a:defRPr/>
            </a:pPr>
            <a:r>
              <a:rPr lang="en-US" altLang="zh-CN" sz="1800" b="0" kern="0" dirty="0"/>
              <a:t>    v[3] = "Egypt";</a:t>
            </a:r>
            <a:endParaRPr lang="en-US" altLang="zh-CN" sz="1800" b="0" kern="0" dirty="0"/>
          </a:p>
          <a:p>
            <a:pPr>
              <a:lnSpc>
                <a:spcPct val="80000"/>
              </a:lnSpc>
              <a:buFontTx/>
              <a:buNone/>
              <a:defRPr/>
            </a:pPr>
            <a:r>
              <a:rPr lang="en-US" altLang="zh-CN" sz="1800" b="0" kern="0" dirty="0"/>
              <a:t>    v[4] = "Chile";</a:t>
            </a:r>
            <a:endParaRPr lang="en-US" altLang="zh-CN" sz="1800" b="0" kern="0" dirty="0"/>
          </a:p>
          <a:p>
            <a:pPr>
              <a:lnSpc>
                <a:spcPct val="80000"/>
              </a:lnSpc>
              <a:buFontTx/>
              <a:buNone/>
              <a:defRPr/>
            </a:pPr>
            <a:r>
              <a:rPr lang="en-US" altLang="zh-CN" sz="1800" b="0" kern="0" dirty="0"/>
              <a:t>    v[5] = "Zaire";</a:t>
            </a:r>
            <a:endParaRPr lang="en-US" altLang="zh-CN" sz="1800" b="0" kern="0" dirty="0"/>
          </a:p>
          <a:p>
            <a:pPr>
              <a:lnSpc>
                <a:spcPct val="80000"/>
              </a:lnSpc>
              <a:buFontTx/>
              <a:buNone/>
              <a:defRPr/>
            </a:pPr>
            <a:r>
              <a:rPr lang="en-US" altLang="zh-CN" sz="1800" b="0" kern="0" dirty="0"/>
              <a:t>    v[6] = "Nepal";</a:t>
            </a:r>
            <a:endParaRPr lang="en-US" altLang="zh-CN" sz="1800" b="0" kern="0" dirty="0"/>
          </a:p>
          <a:p>
            <a:pPr>
              <a:lnSpc>
                <a:spcPct val="80000"/>
              </a:lnSpc>
              <a:buFontTx/>
              <a:buNone/>
              <a:defRPr/>
            </a:pPr>
            <a:r>
              <a:rPr lang="en-US" altLang="zh-CN" sz="1800" b="0" kern="0" dirty="0"/>
              <a:t>    v[7] = "Kenya";</a:t>
            </a:r>
            <a:endParaRPr lang="en-US" altLang="zh-CN" sz="1800" b="0" kern="0" dirty="0"/>
          </a:p>
          <a:p>
            <a:pPr>
              <a:lnSpc>
                <a:spcPct val="80000"/>
              </a:lnSpc>
              <a:buFontTx/>
              <a:buNone/>
              <a:defRPr/>
            </a:pPr>
            <a:r>
              <a:rPr lang="en-US" altLang="zh-CN" sz="1800" b="0" kern="0" dirty="0"/>
              <a:t>}</a:t>
            </a:r>
            <a:endParaRPr lang="en-US" altLang="zh-CN" sz="1800" b="0" kern="0" dirty="0"/>
          </a:p>
          <a:p>
            <a:pPr>
              <a:lnSpc>
                <a:spcPct val="80000"/>
              </a:lnSpc>
              <a:buFontTx/>
              <a:buNone/>
              <a:defRPr/>
            </a:pPr>
            <a:r>
              <a:rPr lang="en-US" altLang="zh-CN" sz="1800" b="0" kern="0" dirty="0"/>
              <a:t>void print(vector&lt;string&gt; v)</a:t>
            </a:r>
            <a:endParaRPr lang="en-US" altLang="zh-CN" sz="1800" b="0" kern="0" dirty="0"/>
          </a:p>
          <a:p>
            <a:pPr>
              <a:lnSpc>
                <a:spcPct val="80000"/>
              </a:lnSpc>
              <a:buFontTx/>
              <a:buNone/>
              <a:defRPr/>
            </a:pPr>
            <a:r>
              <a:rPr lang="en-US" altLang="zh-CN" sz="1800" b="0" kern="0" dirty="0"/>
              <a:t>{ </a:t>
            </a:r>
            <a:endParaRPr lang="en-US" altLang="zh-CN" sz="1800" b="0" kern="0" dirty="0"/>
          </a:p>
          <a:p>
            <a:pPr>
              <a:lnSpc>
                <a:spcPct val="80000"/>
              </a:lnSpc>
              <a:buFontTx/>
              <a:buNone/>
              <a:defRPr/>
            </a:pPr>
            <a:r>
              <a:rPr lang="en-US" altLang="zh-CN" sz="1800" b="0" kern="0" dirty="0"/>
              <a:t>    for (</a:t>
            </a:r>
            <a:r>
              <a:rPr lang="en-US" altLang="zh-CN" sz="1800" b="0" kern="0" dirty="0" err="1"/>
              <a:t>int</a:t>
            </a:r>
            <a:r>
              <a:rPr lang="en-US" altLang="zh-CN" sz="1800" b="0" kern="0" dirty="0"/>
              <a:t> </a:t>
            </a:r>
            <a:r>
              <a:rPr lang="en-US" altLang="zh-CN" sz="1800" b="0" kern="0" dirty="0" err="1"/>
              <a:t>i</a:t>
            </a:r>
            <a:r>
              <a:rPr lang="en-US" altLang="zh-CN" sz="1800" b="0" kern="0" dirty="0"/>
              <a:t>=0; </a:t>
            </a:r>
            <a:r>
              <a:rPr lang="en-US" altLang="zh-CN" sz="1800" b="0" kern="0" dirty="0" err="1"/>
              <a:t>i</a:t>
            </a:r>
            <a:r>
              <a:rPr lang="en-US" altLang="zh-CN" sz="1800" b="0" kern="0" dirty="0"/>
              <a:t>&lt;SIZE; </a:t>
            </a:r>
            <a:r>
              <a:rPr lang="en-US" altLang="zh-CN" sz="1800" b="0" kern="0" dirty="0" err="1"/>
              <a:t>i</a:t>
            </a:r>
            <a:r>
              <a:rPr lang="en-US" altLang="zh-CN" sz="1800" b="0" kern="0" dirty="0"/>
              <a:t>++)</a:t>
            </a:r>
            <a:endParaRPr lang="en-US" altLang="zh-CN" sz="1800" b="0" kern="0" dirty="0"/>
          </a:p>
          <a:p>
            <a:pPr>
              <a:lnSpc>
                <a:spcPct val="80000"/>
              </a:lnSpc>
              <a:buFontTx/>
              <a:buNone/>
              <a:defRPr/>
            </a:pPr>
            <a:r>
              <a:rPr lang="en-US" altLang="zh-CN" sz="1800" b="0" kern="0" dirty="0"/>
              <a:t>        </a:t>
            </a:r>
            <a:r>
              <a:rPr lang="en-US" altLang="zh-CN" sz="1800" b="0" kern="0" dirty="0" err="1"/>
              <a:t>cout</a:t>
            </a:r>
            <a:r>
              <a:rPr lang="en-US" altLang="zh-CN" sz="1800" b="0" kern="0" dirty="0"/>
              <a:t> &lt;&lt; v[</a:t>
            </a:r>
            <a:r>
              <a:rPr lang="en-US" altLang="zh-CN" sz="1800" b="0" kern="0" dirty="0" err="1"/>
              <a:t>i</a:t>
            </a:r>
            <a:r>
              <a:rPr lang="en-US" altLang="zh-CN" sz="1800" b="0" kern="0" dirty="0"/>
              <a:t>] &lt;&lt; </a:t>
            </a:r>
            <a:r>
              <a:rPr lang="en-US" altLang="zh-CN" sz="1800" b="0" kern="0" dirty="0" err="1"/>
              <a:t>endl</a:t>
            </a:r>
            <a:r>
              <a:rPr lang="en-US" altLang="zh-CN" sz="1800" b="0" kern="0" dirty="0"/>
              <a:t>;</a:t>
            </a:r>
            <a:endParaRPr lang="en-US" altLang="zh-CN" sz="1800" b="0" kern="0" dirty="0"/>
          </a:p>
          <a:p>
            <a:pPr>
              <a:lnSpc>
                <a:spcPct val="80000"/>
              </a:lnSpc>
              <a:buFontTx/>
              <a:buNone/>
              <a:defRPr/>
            </a:pPr>
            <a:r>
              <a:rPr lang="en-US" altLang="zh-CN" sz="1800" b="0" kern="0" dirty="0"/>
              <a:t>    </a:t>
            </a:r>
            <a:r>
              <a:rPr lang="en-US" altLang="zh-CN" sz="1800" b="0" kern="0" dirty="0" err="1"/>
              <a:t>cout</a:t>
            </a:r>
            <a:r>
              <a:rPr lang="en-US" altLang="zh-CN" sz="1800" b="0" kern="0" dirty="0"/>
              <a:t> &lt;&lt; </a:t>
            </a:r>
            <a:r>
              <a:rPr lang="en-US" altLang="zh-CN" sz="1800" b="0" kern="0" dirty="0" err="1"/>
              <a:t>endl</a:t>
            </a:r>
            <a:r>
              <a:rPr lang="en-US" altLang="zh-CN" sz="1800" b="0" kern="0" dirty="0"/>
              <a:t>;</a:t>
            </a:r>
            <a:endParaRPr lang="en-US" altLang="zh-CN" sz="1800" b="0" kern="0" dirty="0"/>
          </a:p>
          <a:p>
            <a:pPr>
              <a:lnSpc>
                <a:spcPct val="80000"/>
              </a:lnSpc>
              <a:buFontTx/>
              <a:buNone/>
              <a:defRPr/>
            </a:pPr>
            <a:r>
              <a:rPr lang="en-US" altLang="zh-CN" sz="1800" b="0" kern="0" dirty="0"/>
              <a:t>}</a:t>
            </a:r>
            <a:endParaRPr lang="en-US" altLang="zh-CN" sz="1800" b="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438541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1"/>
            <a:ext cx="3907865"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700" dirty="0">
                <a:latin typeface="Rockwell" panose="02060603020205020403" pitchFamily="18" charset="0"/>
                <a:ea typeface="微软雅黑" panose="020B0503020204020204" pitchFamily="34" charset="-122"/>
              </a:rPr>
              <a:t>例</a:t>
            </a:r>
            <a:r>
              <a:rPr lang="en-US" altLang="zh-CN" sz="2700" dirty="0">
                <a:latin typeface="Rockwell" panose="02060603020205020403" pitchFamily="18" charset="0"/>
                <a:ea typeface="微软雅黑" panose="020B0503020204020204" pitchFamily="34" charset="-122"/>
              </a:rPr>
              <a:t>2.</a:t>
            </a:r>
            <a:r>
              <a:rPr lang="zh-CN" altLang="en-US" sz="2700" kern="0" dirty="0"/>
              <a:t>排序算法</a:t>
            </a:r>
            <a:r>
              <a:rPr lang="en-US" altLang="zh-CN" sz="2700" kern="0" dirty="0"/>
              <a:t>sort</a:t>
            </a:r>
            <a:r>
              <a:rPr lang="zh-CN" altLang="en-US" sz="2700" kern="0" dirty="0"/>
              <a:t>实例</a:t>
            </a:r>
            <a:endParaRPr lang="zh-CN" altLang="en-US" sz="2700" dirty="0">
              <a:latin typeface="Rockwell" panose="02060603020205020403" pitchFamily="18" charset="0"/>
              <a:ea typeface="微软雅黑" panose="020B0503020204020204" pitchFamily="34" charset="-122"/>
            </a:endParaRPr>
          </a:p>
        </p:txBody>
      </p:sp>
      <p:sp>
        <p:nvSpPr>
          <p:cNvPr id="13" name="Rectangle 3"/>
          <p:cNvSpPr txBox="1">
            <a:spLocks noChangeArrowheads="1"/>
          </p:cNvSpPr>
          <p:nvPr/>
        </p:nvSpPr>
        <p:spPr bwMode="auto">
          <a:xfrm>
            <a:off x="6137057" y="844654"/>
            <a:ext cx="2159418" cy="350894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80000"/>
              </a:lnSpc>
              <a:buFontTx/>
              <a:buNone/>
              <a:defRPr/>
            </a:pPr>
            <a:r>
              <a:rPr lang="zh-CN" altLang="en-US" sz="2100" b="0" kern="0" dirty="0"/>
              <a:t>输出结果如下：</a:t>
            </a:r>
            <a:endParaRPr lang="zh-CN" altLang="en-US" sz="2100" b="0" kern="0" dirty="0"/>
          </a:p>
          <a:p>
            <a:pPr>
              <a:lnSpc>
                <a:spcPct val="80000"/>
              </a:lnSpc>
              <a:buFontTx/>
              <a:buNone/>
              <a:defRPr/>
            </a:pPr>
            <a:endParaRPr lang="zh-CN" altLang="en-US" sz="2100" b="0" kern="0" dirty="0"/>
          </a:p>
          <a:p>
            <a:pPr>
              <a:lnSpc>
                <a:spcPct val="80000"/>
              </a:lnSpc>
              <a:buFontTx/>
              <a:buNone/>
              <a:defRPr/>
            </a:pPr>
            <a:r>
              <a:rPr lang="en-US" altLang="zh-CN" sz="2100" b="0" kern="0" dirty="0"/>
              <a:t>Chile</a:t>
            </a:r>
            <a:endParaRPr lang="en-US" altLang="zh-CN" sz="2100" b="0" kern="0" dirty="0"/>
          </a:p>
          <a:p>
            <a:pPr>
              <a:lnSpc>
                <a:spcPct val="80000"/>
              </a:lnSpc>
              <a:buFontTx/>
              <a:buNone/>
              <a:defRPr/>
            </a:pPr>
            <a:r>
              <a:rPr lang="en-US" altLang="zh-CN" sz="2100" b="0" kern="0" dirty="0"/>
              <a:t>Egypt</a:t>
            </a:r>
            <a:endParaRPr lang="en-US" altLang="zh-CN" sz="2100" b="0" kern="0" dirty="0"/>
          </a:p>
          <a:p>
            <a:pPr>
              <a:lnSpc>
                <a:spcPct val="80000"/>
              </a:lnSpc>
              <a:buFontTx/>
              <a:buNone/>
              <a:defRPr/>
            </a:pPr>
            <a:r>
              <a:rPr lang="en-US" altLang="zh-CN" sz="2100" b="0" kern="0" dirty="0"/>
              <a:t>Italy</a:t>
            </a:r>
            <a:endParaRPr lang="en-US" altLang="zh-CN" sz="2100" b="0" kern="0" dirty="0"/>
          </a:p>
          <a:p>
            <a:pPr>
              <a:lnSpc>
                <a:spcPct val="80000"/>
              </a:lnSpc>
              <a:buFontTx/>
              <a:buNone/>
              <a:defRPr/>
            </a:pPr>
            <a:r>
              <a:rPr lang="en-US" altLang="zh-CN" sz="2100" b="0" kern="0" dirty="0"/>
              <a:t>Japan</a:t>
            </a:r>
            <a:endParaRPr lang="en-US" altLang="zh-CN" sz="2100" b="0" kern="0" dirty="0"/>
          </a:p>
          <a:p>
            <a:pPr>
              <a:lnSpc>
                <a:spcPct val="80000"/>
              </a:lnSpc>
              <a:buFontTx/>
              <a:buNone/>
              <a:defRPr/>
            </a:pPr>
            <a:r>
              <a:rPr lang="en-US" altLang="zh-CN" sz="2100" b="0" kern="0" dirty="0"/>
              <a:t>Kenya</a:t>
            </a:r>
            <a:endParaRPr lang="en-US" altLang="zh-CN" sz="2100" b="0" kern="0" dirty="0"/>
          </a:p>
          <a:p>
            <a:pPr>
              <a:lnSpc>
                <a:spcPct val="80000"/>
              </a:lnSpc>
              <a:buFontTx/>
              <a:buNone/>
              <a:defRPr/>
            </a:pPr>
            <a:r>
              <a:rPr lang="en-US" altLang="zh-CN" sz="2100" b="0" kern="0" dirty="0"/>
              <a:t>Nepal</a:t>
            </a:r>
            <a:endParaRPr lang="en-US" altLang="zh-CN" sz="2100" b="0" kern="0" dirty="0"/>
          </a:p>
          <a:p>
            <a:pPr>
              <a:lnSpc>
                <a:spcPct val="80000"/>
              </a:lnSpc>
              <a:buFontTx/>
              <a:buNone/>
              <a:defRPr/>
            </a:pPr>
            <a:r>
              <a:rPr lang="en-US" altLang="zh-CN" sz="2100" b="0" kern="0" dirty="0"/>
              <a:t>Spain</a:t>
            </a:r>
            <a:endParaRPr lang="en-US" altLang="zh-CN" sz="2100" b="0" kern="0" dirty="0"/>
          </a:p>
          <a:p>
            <a:pPr>
              <a:lnSpc>
                <a:spcPct val="80000"/>
              </a:lnSpc>
              <a:buFontTx/>
              <a:buNone/>
              <a:defRPr/>
            </a:pPr>
            <a:r>
              <a:rPr lang="en-US" altLang="zh-CN" sz="2100" b="0" kern="0" dirty="0"/>
              <a:t>Zaire</a:t>
            </a:r>
            <a:endParaRPr lang="en-US" altLang="zh-CN" sz="2100" b="0" kern="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2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43122" y="898436"/>
            <a:ext cx="8744417" cy="30852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defRPr/>
            </a:pPr>
            <a:r>
              <a:rPr lang="zh-CN" altLang="en-US" sz="2100" kern="0" dirty="0"/>
              <a:t>线性表 </a:t>
            </a:r>
            <a:r>
              <a:rPr lang="en-US" altLang="zh-CN" sz="2100" kern="0" dirty="0"/>
              <a:t>list </a:t>
            </a:r>
            <a:r>
              <a:rPr lang="zh-CN" altLang="en-US" sz="2100" kern="0" dirty="0"/>
              <a:t>类定义了</a:t>
            </a:r>
            <a:r>
              <a:rPr lang="zh-CN" altLang="en-US" sz="2100" kern="0" dirty="0">
                <a:solidFill>
                  <a:srgbClr val="FF0000"/>
                </a:solidFill>
              </a:rPr>
              <a:t>双向的线性表</a:t>
            </a:r>
            <a:r>
              <a:rPr lang="zh-CN" altLang="en-US" sz="2100" kern="0" dirty="0"/>
              <a:t>， 又可称为</a:t>
            </a:r>
            <a:r>
              <a:rPr lang="zh-CN" altLang="en-US" sz="2100" kern="0" dirty="0">
                <a:solidFill>
                  <a:srgbClr val="FF0000"/>
                </a:solidFill>
              </a:rPr>
              <a:t>双向链表</a:t>
            </a:r>
            <a:r>
              <a:rPr lang="zh-CN" altLang="en-US" sz="2100" kern="0" dirty="0"/>
              <a:t>。</a:t>
            </a:r>
            <a:r>
              <a:rPr lang="en-US" altLang="zh-CN" sz="2100" kern="0" dirty="0"/>
              <a:t>List</a:t>
            </a:r>
            <a:r>
              <a:rPr lang="zh-CN" altLang="en-US" sz="2100" kern="0" dirty="0"/>
              <a:t>类只支持顺序访问。</a:t>
            </a:r>
            <a:endParaRPr lang="zh-CN" altLang="en-US" sz="2100" kern="0" dirty="0"/>
          </a:p>
          <a:p>
            <a:pPr>
              <a:defRPr/>
            </a:pPr>
            <a:endParaRPr lang="zh-CN" altLang="en-US" sz="2100" kern="0" dirty="0"/>
          </a:p>
          <a:p>
            <a:pPr>
              <a:defRPr/>
            </a:pPr>
            <a:r>
              <a:rPr lang="zh-CN" altLang="en-US" sz="2100" kern="0" dirty="0"/>
              <a:t>下面的</a:t>
            </a:r>
            <a:r>
              <a:rPr lang="en-US" altLang="zh-CN" sz="2100" kern="0" dirty="0"/>
              <a:t>C++</a:t>
            </a:r>
            <a:r>
              <a:rPr lang="zh-CN" altLang="en-US" sz="2100" kern="0" dirty="0"/>
              <a:t>程序通过实例化链表</a:t>
            </a:r>
            <a:r>
              <a:rPr lang="en-US" altLang="zh-CN" sz="2100" kern="0" dirty="0"/>
              <a:t>list</a:t>
            </a:r>
            <a:r>
              <a:rPr lang="zh-CN" altLang="en-US" sz="2100" kern="0" dirty="0"/>
              <a:t>类模板建立了一个保存字符的链表，接着使用类模板的排序方法</a:t>
            </a:r>
            <a:r>
              <a:rPr lang="en-US" altLang="zh-CN" sz="2100" kern="0" dirty="0"/>
              <a:t>sort( )</a:t>
            </a:r>
            <a:r>
              <a:rPr lang="zh-CN" altLang="en-US" sz="2100" kern="0" dirty="0"/>
              <a:t>进行排序，然后输出经过排序后的字符。</a:t>
            </a:r>
            <a:endParaRPr lang="zh-CN" altLang="en-US" sz="2100" kern="0" dirty="0"/>
          </a:p>
        </p:txBody>
      </p:sp>
      <p:pic>
        <p:nvPicPr>
          <p:cNvPr id="13"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3197900"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组合 13"/>
          <p:cNvGrpSpPr/>
          <p:nvPr/>
        </p:nvGrpSpPr>
        <p:grpSpPr bwMode="auto">
          <a:xfrm>
            <a:off x="91836" y="53402"/>
            <a:ext cx="349862" cy="351052"/>
            <a:chOff x="1192404" y="608225"/>
            <a:chExt cx="1755828" cy="1759616"/>
          </a:xfrm>
        </p:grpSpPr>
        <p:grpSp>
          <p:nvGrpSpPr>
            <p:cNvPr id="15" name="组合 79"/>
            <p:cNvGrpSpPr/>
            <p:nvPr/>
          </p:nvGrpSpPr>
          <p:grpSpPr bwMode="auto">
            <a:xfrm>
              <a:off x="1192404" y="608225"/>
              <a:ext cx="1755828" cy="1759616"/>
              <a:chOff x="6379729" y="2488774"/>
              <a:chExt cx="2513016" cy="2513016"/>
            </a:xfrm>
          </p:grpSpPr>
          <p:sp>
            <p:nvSpPr>
              <p:cNvPr id="1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18" name="任意多边形 83"/>
              <p:cNvGrpSpPr/>
              <p:nvPr/>
            </p:nvGrpSpPr>
            <p:grpSpPr bwMode="auto">
              <a:xfrm>
                <a:off x="6397313" y="2490687"/>
                <a:ext cx="2505748" cy="2500354"/>
                <a:chOff x="1883664" y="1987296"/>
                <a:chExt cx="1322832" cy="1322832"/>
              </a:xfrm>
            </p:grpSpPr>
            <p:pic>
              <p:nvPicPr>
                <p:cNvPr id="1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1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21" name="TextBox 64"/>
          <p:cNvSpPr txBox="1">
            <a:spLocks noChangeArrowheads="1"/>
          </p:cNvSpPr>
          <p:nvPr/>
        </p:nvSpPr>
        <p:spPr bwMode="auto">
          <a:xfrm>
            <a:off x="494969" y="20081"/>
            <a:ext cx="2835540" cy="4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700" dirty="0">
                <a:latin typeface="Rockwell" panose="02060603020205020403" pitchFamily="18" charset="0"/>
                <a:ea typeface="微软雅黑" panose="020B0503020204020204" pitchFamily="34" charset="-122"/>
              </a:rPr>
              <a:t>2.</a:t>
            </a:r>
            <a:r>
              <a:rPr lang="zh-CN" altLang="en-US" sz="2700" dirty="0">
                <a:latin typeface="Rockwell" panose="02060603020205020403" pitchFamily="18" charset="0"/>
                <a:ea typeface="微软雅黑" panose="020B0503020204020204" pitchFamily="34" charset="-122"/>
              </a:rPr>
              <a:t>线性表 </a:t>
            </a:r>
            <a:r>
              <a:rPr lang="en-US" altLang="zh-CN" sz="2700" dirty="0">
                <a:latin typeface="Rockwell" panose="02060603020205020403" pitchFamily="18" charset="0"/>
                <a:ea typeface="微软雅黑" panose="020B0503020204020204" pitchFamily="34" charset="-122"/>
              </a:rPr>
              <a:t>list</a:t>
            </a:r>
            <a:endParaRPr lang="zh-CN" altLang="en-US" sz="270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ppt_w</p:attrName>
                                        </p:attrNameLst>
                                      </p:cBhvr>
                                      <p:tavLst>
                                        <p:tav tm="0" fmla="#ppt_w*sin(2.5*pi*$)">
                                          <p:val>
                                            <p:fltVal val="0"/>
                                          </p:val>
                                        </p:tav>
                                        <p:tav tm="100000">
                                          <p:val>
                                            <p:fltVal val="1"/>
                                          </p:val>
                                        </p:tav>
                                      </p:tavLst>
                                    </p:anim>
                                    <p:anim calcmode="lin" valueType="num">
                                      <p:cBhvr>
                                        <p:cTn id="9" dur="1000" fill="hold"/>
                                        <p:tgtEl>
                                          <p:spTgt spid="21"/>
                                        </p:tgtEl>
                                        <p:attrNameLst>
                                          <p:attrName>ppt_h</p:attrName>
                                        </p:attrNameLst>
                                      </p:cBhvr>
                                      <p:tavLst>
                                        <p:tav tm="0">
                                          <p:val>
                                            <p:strVal val="#ppt_h"/>
                                          </p:val>
                                        </p:tav>
                                        <p:tav tm="100000">
                                          <p:val>
                                            <p:strVal val="#ppt_h"/>
                                          </p:val>
                                        </p:tav>
                                      </p:tavLst>
                                    </p:anim>
                                  </p:childTnLst>
                                </p:cTn>
                              </p:par>
                            </p:childTnLst>
                          </p:cTn>
                        </p:par>
                        <p:par>
                          <p:cTn id="10" fill="hold">
                            <p:stCondLst>
                              <p:cond delay="18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21"/>
                                        </p:tgtEl>
                                      </p:cBhvr>
                                    </p:animEffect>
                                    <p:animScale>
                                      <p:cBhvr>
                                        <p:cTn id="13" dur="250" autoRev="1" fill="hold"/>
                                        <p:tgtEl>
                                          <p:spTgt spid="2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503221" y="682524"/>
            <a:ext cx="6603743" cy="431823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1800" kern="0" dirty="0"/>
              <a:t>// Sort a list.</a:t>
            </a:r>
            <a:endParaRPr lang="en-US" altLang="zh-CN" sz="1800" kern="0" dirty="0"/>
          </a:p>
          <a:p>
            <a:pPr>
              <a:lnSpc>
                <a:spcPct val="90000"/>
              </a:lnSpc>
              <a:buFontTx/>
              <a:buNone/>
              <a:defRPr/>
            </a:pPr>
            <a:r>
              <a:rPr lang="en-US" altLang="zh-CN" sz="1800" kern="0" dirty="0"/>
              <a:t>#include &lt;</a:t>
            </a:r>
            <a:r>
              <a:rPr lang="en-US" altLang="zh-CN" sz="1800" kern="0" dirty="0" err="1"/>
              <a:t>iostream</a:t>
            </a:r>
            <a:r>
              <a:rPr lang="en-US" altLang="zh-CN" sz="1800" kern="0" dirty="0"/>
              <a:t>&gt;</a:t>
            </a:r>
            <a:endParaRPr lang="en-US" altLang="zh-CN" sz="1800" kern="0" dirty="0"/>
          </a:p>
          <a:p>
            <a:pPr>
              <a:lnSpc>
                <a:spcPct val="90000"/>
              </a:lnSpc>
              <a:buFontTx/>
              <a:buNone/>
              <a:defRPr/>
            </a:pPr>
            <a:r>
              <a:rPr lang="en-US" altLang="zh-CN" sz="1800" kern="0" dirty="0"/>
              <a:t>#include &lt;list&gt;</a:t>
            </a:r>
            <a:endParaRPr lang="en-US" altLang="zh-CN" sz="1800" kern="0" dirty="0"/>
          </a:p>
          <a:p>
            <a:pPr>
              <a:lnSpc>
                <a:spcPct val="90000"/>
              </a:lnSpc>
              <a:buFontTx/>
              <a:buNone/>
              <a:defRPr/>
            </a:pPr>
            <a:r>
              <a:rPr lang="en-US" altLang="zh-CN" sz="1800" kern="0" dirty="0"/>
              <a:t>#include &lt;</a:t>
            </a:r>
            <a:r>
              <a:rPr lang="en-US" altLang="zh-CN" sz="1800" kern="0" dirty="0" err="1"/>
              <a:t>cstdlib</a:t>
            </a:r>
            <a:r>
              <a:rPr lang="en-US" altLang="zh-CN" sz="1800" kern="0" dirty="0"/>
              <a:t>&gt;</a:t>
            </a:r>
            <a:endParaRPr lang="en-US" altLang="zh-CN" sz="1800" kern="0" dirty="0"/>
          </a:p>
          <a:p>
            <a:pPr>
              <a:lnSpc>
                <a:spcPct val="90000"/>
              </a:lnSpc>
              <a:buFontTx/>
              <a:buNone/>
              <a:defRPr/>
            </a:pPr>
            <a:r>
              <a:rPr lang="en-US" altLang="zh-CN" sz="1800" kern="0" dirty="0"/>
              <a:t>using namespace </a:t>
            </a:r>
            <a:r>
              <a:rPr lang="en-US" altLang="zh-CN" sz="1800" kern="0" dirty="0" err="1"/>
              <a:t>std</a:t>
            </a:r>
            <a:r>
              <a:rPr lang="en-US" altLang="zh-CN" sz="1800" kern="0" dirty="0"/>
              <a:t>;</a:t>
            </a:r>
            <a:endParaRPr lang="en-US" altLang="zh-CN" sz="1800" kern="0" dirty="0"/>
          </a:p>
          <a:p>
            <a:pPr>
              <a:lnSpc>
                <a:spcPct val="90000"/>
              </a:lnSpc>
              <a:buFontTx/>
              <a:buNone/>
              <a:defRPr/>
            </a:pPr>
            <a:endParaRPr lang="en-US" altLang="zh-CN" sz="1800" kern="0" dirty="0"/>
          </a:p>
          <a:p>
            <a:pPr>
              <a:lnSpc>
                <a:spcPct val="90000"/>
              </a:lnSpc>
              <a:buFontTx/>
              <a:buNone/>
              <a:defRPr/>
            </a:pPr>
            <a:r>
              <a:rPr lang="en-US" altLang="zh-CN" sz="1800" kern="0" dirty="0" err="1"/>
              <a:t>int</a:t>
            </a:r>
            <a:r>
              <a:rPr lang="en-US" altLang="zh-CN" sz="1800" kern="0" dirty="0"/>
              <a:t> main()</a:t>
            </a:r>
            <a:endParaRPr lang="en-US" altLang="zh-CN" sz="1800" kern="0" dirty="0"/>
          </a:p>
          <a:p>
            <a:pPr>
              <a:lnSpc>
                <a:spcPct val="90000"/>
              </a:lnSpc>
              <a:buFontTx/>
              <a:buNone/>
              <a:defRPr/>
            </a:pPr>
            <a:r>
              <a:rPr lang="en-US" altLang="zh-CN" sz="1800" kern="0" dirty="0"/>
              <a:t>{ </a:t>
            </a:r>
            <a:endParaRPr lang="en-US" altLang="zh-CN" sz="1800" kern="0" dirty="0"/>
          </a:p>
          <a:p>
            <a:pPr>
              <a:lnSpc>
                <a:spcPct val="90000"/>
              </a:lnSpc>
              <a:buFontTx/>
              <a:buNone/>
              <a:defRPr/>
            </a:pPr>
            <a:r>
              <a:rPr lang="en-US" altLang="zh-CN" sz="1800" kern="0" dirty="0"/>
              <a:t>    </a:t>
            </a:r>
            <a:r>
              <a:rPr lang="en-US" altLang="zh-CN" sz="1800" kern="0" dirty="0" err="1"/>
              <a:t>int</a:t>
            </a:r>
            <a:r>
              <a:rPr lang="en-US" altLang="zh-CN" sz="1800" kern="0" dirty="0"/>
              <a:t> </a:t>
            </a:r>
            <a:r>
              <a:rPr lang="en-US" altLang="zh-CN" sz="1800" kern="0" dirty="0" err="1"/>
              <a:t>i</a:t>
            </a:r>
            <a:r>
              <a:rPr lang="en-US" altLang="zh-CN" sz="1800" kern="0" dirty="0"/>
              <a:t>;</a:t>
            </a:r>
            <a:endParaRPr lang="en-US" altLang="zh-CN" sz="1800" kern="0" dirty="0"/>
          </a:p>
          <a:p>
            <a:pPr>
              <a:lnSpc>
                <a:spcPct val="90000"/>
              </a:lnSpc>
              <a:buFontTx/>
              <a:buNone/>
              <a:defRPr/>
            </a:pPr>
            <a:r>
              <a:rPr lang="en-US" altLang="zh-CN" sz="1800" kern="0" dirty="0"/>
              <a:t>    list&lt;char&gt; </a:t>
            </a:r>
            <a:r>
              <a:rPr lang="en-US" altLang="zh-CN" sz="1800" kern="0" dirty="0" err="1"/>
              <a:t>lst</a:t>
            </a:r>
            <a:r>
              <a:rPr lang="en-US" altLang="zh-CN" sz="1800" kern="0" dirty="0"/>
              <a:t>;  </a:t>
            </a:r>
            <a:endParaRPr lang="en-US" altLang="zh-CN" sz="1800" kern="0" dirty="0"/>
          </a:p>
          <a:p>
            <a:pPr>
              <a:lnSpc>
                <a:spcPct val="90000"/>
              </a:lnSpc>
              <a:buFontTx/>
              <a:buNone/>
              <a:defRPr/>
            </a:pPr>
            <a:r>
              <a:rPr lang="en-US" altLang="zh-CN" sz="1800" kern="0" dirty="0"/>
              <a:t>  // create a list of random characters</a:t>
            </a:r>
            <a:endParaRPr lang="en-US" altLang="zh-CN" sz="1800" kern="0" dirty="0"/>
          </a:p>
          <a:p>
            <a:pPr>
              <a:lnSpc>
                <a:spcPct val="90000"/>
              </a:lnSpc>
              <a:buFontTx/>
              <a:buNone/>
              <a:defRPr/>
            </a:pPr>
            <a:r>
              <a:rPr lang="en-US" altLang="zh-CN" sz="1800" kern="0" dirty="0"/>
              <a:t>    for(</a:t>
            </a:r>
            <a:r>
              <a:rPr lang="en-US" altLang="zh-CN" sz="1800" kern="0" dirty="0" err="1"/>
              <a:t>i</a:t>
            </a:r>
            <a:r>
              <a:rPr lang="en-US" altLang="zh-CN" sz="1800" kern="0" dirty="0"/>
              <a:t>=0; </a:t>
            </a:r>
            <a:r>
              <a:rPr lang="en-US" altLang="zh-CN" sz="1800" kern="0" dirty="0" err="1"/>
              <a:t>i</a:t>
            </a:r>
            <a:r>
              <a:rPr lang="en-US" altLang="zh-CN" sz="1800" kern="0" dirty="0"/>
              <a:t>&lt;10; </a:t>
            </a:r>
            <a:r>
              <a:rPr lang="en-US" altLang="zh-CN" sz="1800" kern="0" dirty="0" err="1"/>
              <a:t>i</a:t>
            </a:r>
            <a:r>
              <a:rPr lang="en-US" altLang="zh-CN" sz="1800" kern="0" dirty="0"/>
              <a:t>++)</a:t>
            </a:r>
            <a:endParaRPr lang="en-US" altLang="zh-CN" sz="1800" kern="0" dirty="0"/>
          </a:p>
          <a:p>
            <a:pPr>
              <a:lnSpc>
                <a:spcPct val="90000"/>
              </a:lnSpc>
              <a:buFontTx/>
              <a:buNone/>
              <a:defRPr/>
            </a:pPr>
            <a:r>
              <a:rPr lang="en-US" altLang="zh-CN" sz="1800" kern="0" dirty="0"/>
              <a:t>          </a:t>
            </a:r>
            <a:r>
              <a:rPr lang="en-US" altLang="zh-CN" sz="1800" kern="0" dirty="0" err="1"/>
              <a:t>lst.push_back</a:t>
            </a:r>
            <a:r>
              <a:rPr lang="en-US" altLang="zh-CN" sz="1800" kern="0" dirty="0"/>
              <a:t>('A'+ (rand()%26));  </a:t>
            </a:r>
            <a:endParaRPr lang="en-US" altLang="zh-CN" sz="180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438541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2"/>
            <a:ext cx="3907865"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Rockwell" panose="02060603020205020403" pitchFamily="18" charset="0"/>
                <a:ea typeface="微软雅黑" panose="020B0503020204020204" pitchFamily="34" charset="-122"/>
              </a:rPr>
              <a:t>例</a:t>
            </a:r>
            <a:r>
              <a:rPr lang="en-US" altLang="zh-CN" sz="2400" dirty="0">
                <a:latin typeface="Rockwell" panose="02060603020205020403" pitchFamily="18" charset="0"/>
                <a:ea typeface="微软雅黑" panose="020B0503020204020204" pitchFamily="34" charset="-122"/>
              </a:rPr>
              <a:t>3.</a:t>
            </a:r>
            <a:r>
              <a:rPr lang="zh-CN" altLang="en-US" sz="2400" dirty="0">
                <a:latin typeface="Rockwell" panose="02060603020205020403" pitchFamily="18" charset="0"/>
                <a:ea typeface="微软雅黑" panose="020B0503020204020204" pitchFamily="34" charset="-122"/>
              </a:rPr>
              <a:t>线性表</a:t>
            </a:r>
            <a:r>
              <a:rPr lang="en-US" altLang="zh-CN" sz="2400" dirty="0">
                <a:latin typeface="Rockwell" panose="02060603020205020403" pitchFamily="18" charset="0"/>
                <a:ea typeface="微软雅黑" panose="020B0503020204020204" pitchFamily="34" charset="-122"/>
              </a:rPr>
              <a:t>list</a:t>
            </a:r>
            <a:r>
              <a:rPr lang="zh-CN" altLang="en-US" sz="2400" dirty="0">
                <a:latin typeface="Rockwell" panose="02060603020205020403" pitchFamily="18" charset="0"/>
                <a:ea typeface="微软雅黑" panose="020B0503020204020204" pitchFamily="34" charset="-122"/>
              </a:rPr>
              <a:t>应用实例</a:t>
            </a:r>
            <a:endParaRPr lang="zh-CN" altLang="en-US" sz="240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2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793548" y="736502"/>
            <a:ext cx="5827614" cy="377845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1"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b="1">
                <a:solidFill>
                  <a:schemeClr val="tx1"/>
                </a:solidFill>
                <a:latin typeface="+mn-lt"/>
                <a:ea typeface="+mn-ea"/>
              </a:defRPr>
            </a:lvl2pPr>
            <a:lvl3pPr marL="1143000" indent="-228600" algn="l" rtl="0" eaLnBrk="1" fontAlgn="base" hangingPunct="1">
              <a:spcBef>
                <a:spcPct val="20000"/>
              </a:spcBef>
              <a:spcAft>
                <a:spcPct val="0"/>
              </a:spcAft>
              <a:buChar char="•"/>
              <a:defRPr sz="2800" b="1">
                <a:solidFill>
                  <a:schemeClr val="tx1"/>
                </a:solidFill>
                <a:latin typeface="+mn-lt"/>
                <a:ea typeface="+mn-ea"/>
              </a:defRPr>
            </a:lvl3pPr>
            <a:lvl4pPr marL="1600200" indent="-228600" algn="l" rtl="0" eaLnBrk="1" fontAlgn="base" hangingPunct="1">
              <a:spcBef>
                <a:spcPct val="20000"/>
              </a:spcBef>
              <a:spcAft>
                <a:spcPct val="0"/>
              </a:spcAft>
              <a:buChar char="–"/>
              <a:defRPr sz="2800" b="1">
                <a:solidFill>
                  <a:schemeClr val="tx1"/>
                </a:solidFill>
                <a:latin typeface="+mn-lt"/>
                <a:ea typeface="+mn-ea"/>
              </a:defRPr>
            </a:lvl4pPr>
            <a:lvl5pPr marL="2057400" indent="-228600" algn="l" rtl="0" eaLnBrk="1" fontAlgn="base" hangingPunct="1">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nSpc>
                <a:spcPct val="90000"/>
              </a:lnSpc>
              <a:buFontTx/>
              <a:buNone/>
              <a:defRPr/>
            </a:pPr>
            <a:r>
              <a:rPr lang="en-US" altLang="zh-CN" sz="1800" kern="0" dirty="0"/>
              <a:t>  </a:t>
            </a:r>
            <a:r>
              <a:rPr lang="en-US" altLang="zh-CN" sz="1800" kern="0" dirty="0" err="1"/>
              <a:t>cout</a:t>
            </a:r>
            <a:r>
              <a:rPr lang="en-US" altLang="zh-CN" sz="1800" kern="0" dirty="0"/>
              <a:t> &lt;&lt; "Original contents: ";</a:t>
            </a:r>
            <a:endParaRPr lang="en-US" altLang="zh-CN" sz="1800" kern="0" dirty="0"/>
          </a:p>
          <a:p>
            <a:pPr>
              <a:lnSpc>
                <a:spcPct val="90000"/>
              </a:lnSpc>
              <a:buFontTx/>
              <a:buNone/>
              <a:defRPr/>
            </a:pPr>
            <a:r>
              <a:rPr lang="en-US" altLang="zh-CN" sz="1800" kern="0" dirty="0"/>
              <a:t>  list&lt;char&gt;::iterator p = </a:t>
            </a:r>
            <a:r>
              <a:rPr lang="en-US" altLang="zh-CN" sz="1800" kern="0" dirty="0" err="1"/>
              <a:t>lst.begin</a:t>
            </a:r>
            <a:r>
              <a:rPr lang="en-US" altLang="zh-CN" sz="1800" kern="0" dirty="0"/>
              <a:t>();</a:t>
            </a:r>
            <a:endParaRPr lang="en-US" altLang="zh-CN" sz="1800" kern="0" dirty="0"/>
          </a:p>
          <a:p>
            <a:pPr>
              <a:lnSpc>
                <a:spcPct val="90000"/>
              </a:lnSpc>
              <a:buFontTx/>
              <a:buNone/>
              <a:defRPr/>
            </a:pPr>
            <a:r>
              <a:rPr lang="en-US" altLang="zh-CN" sz="1800" kern="0" dirty="0"/>
              <a:t>  while(p != </a:t>
            </a:r>
            <a:r>
              <a:rPr lang="en-US" altLang="zh-CN" sz="1800" kern="0" dirty="0" err="1"/>
              <a:t>lst.end</a:t>
            </a:r>
            <a:r>
              <a:rPr lang="en-US" altLang="zh-CN" sz="1800" kern="0" dirty="0"/>
              <a:t>()) </a:t>
            </a:r>
            <a:endParaRPr lang="en-US" altLang="zh-CN" sz="1800" kern="0" dirty="0"/>
          </a:p>
          <a:p>
            <a:pPr>
              <a:lnSpc>
                <a:spcPct val="90000"/>
              </a:lnSpc>
              <a:buFontTx/>
              <a:buNone/>
              <a:defRPr/>
            </a:pPr>
            <a:r>
              <a:rPr lang="en-US" altLang="zh-CN" sz="1800" kern="0" dirty="0"/>
              <a:t>  {</a:t>
            </a:r>
            <a:endParaRPr lang="en-US" altLang="zh-CN" sz="1800" kern="0" dirty="0"/>
          </a:p>
          <a:p>
            <a:pPr>
              <a:lnSpc>
                <a:spcPct val="90000"/>
              </a:lnSpc>
              <a:buFontTx/>
              <a:buNone/>
              <a:defRPr/>
            </a:pPr>
            <a:r>
              <a:rPr lang="en-US" altLang="zh-CN" sz="1800" kern="0" dirty="0"/>
              <a:t>        </a:t>
            </a:r>
            <a:r>
              <a:rPr lang="en-US" altLang="zh-CN" sz="1800" kern="0" dirty="0" err="1"/>
              <a:t>cout</a:t>
            </a:r>
            <a:r>
              <a:rPr lang="en-US" altLang="zh-CN" sz="1800" kern="0" dirty="0"/>
              <a:t> &lt;&lt; *p;</a:t>
            </a:r>
            <a:endParaRPr lang="en-US" altLang="zh-CN" sz="1800" kern="0" dirty="0"/>
          </a:p>
          <a:p>
            <a:pPr>
              <a:lnSpc>
                <a:spcPct val="90000"/>
              </a:lnSpc>
              <a:buFontTx/>
              <a:buNone/>
              <a:defRPr/>
            </a:pPr>
            <a:r>
              <a:rPr lang="en-US" altLang="zh-CN" sz="1800" kern="0" dirty="0"/>
              <a:t>        p++;</a:t>
            </a:r>
            <a:endParaRPr lang="en-US" altLang="zh-CN" sz="1800" kern="0" dirty="0"/>
          </a:p>
          <a:p>
            <a:pPr>
              <a:lnSpc>
                <a:spcPct val="90000"/>
              </a:lnSpc>
              <a:buFontTx/>
              <a:buNone/>
              <a:defRPr/>
            </a:pPr>
            <a:r>
              <a:rPr lang="en-US" altLang="zh-CN" sz="1800" kern="0" dirty="0"/>
              <a:t>  }</a:t>
            </a:r>
            <a:endParaRPr lang="en-US" altLang="zh-CN" sz="1800" kern="0" dirty="0"/>
          </a:p>
          <a:p>
            <a:pPr>
              <a:lnSpc>
                <a:spcPct val="90000"/>
              </a:lnSpc>
              <a:buFontTx/>
              <a:buNone/>
              <a:defRPr/>
            </a:pPr>
            <a:r>
              <a:rPr lang="en-US" altLang="zh-CN" sz="1800" kern="0" dirty="0"/>
              <a:t>  </a:t>
            </a:r>
            <a:r>
              <a:rPr lang="en-US" altLang="zh-CN" sz="1800" kern="0" dirty="0" err="1"/>
              <a:t>cout</a:t>
            </a:r>
            <a:r>
              <a:rPr lang="en-US" altLang="zh-CN" sz="1800" kern="0" dirty="0"/>
              <a:t> &lt;&lt; </a:t>
            </a:r>
            <a:r>
              <a:rPr lang="en-US" altLang="zh-CN" sz="1800" kern="0" dirty="0" err="1"/>
              <a:t>endl</a:t>
            </a:r>
            <a:r>
              <a:rPr lang="en-US" altLang="zh-CN" sz="1800" kern="0" dirty="0"/>
              <a:t> &lt;&lt; </a:t>
            </a:r>
            <a:r>
              <a:rPr lang="en-US" altLang="zh-CN" sz="1800" kern="0" dirty="0" err="1"/>
              <a:t>endl</a:t>
            </a:r>
            <a:r>
              <a:rPr lang="en-US" altLang="zh-CN" sz="1800" kern="0" dirty="0"/>
              <a:t>;</a:t>
            </a:r>
            <a:endParaRPr lang="en-US" altLang="zh-CN" sz="1800" kern="0" dirty="0"/>
          </a:p>
          <a:p>
            <a:pPr>
              <a:lnSpc>
                <a:spcPct val="90000"/>
              </a:lnSpc>
              <a:buFontTx/>
              <a:buNone/>
              <a:defRPr/>
            </a:pPr>
            <a:endParaRPr lang="en-US" altLang="zh-CN" sz="1800" kern="0" dirty="0"/>
          </a:p>
          <a:p>
            <a:pPr>
              <a:lnSpc>
                <a:spcPct val="90000"/>
              </a:lnSpc>
              <a:buFontTx/>
              <a:buNone/>
              <a:defRPr/>
            </a:pPr>
            <a:r>
              <a:rPr lang="en-US" altLang="zh-CN" sz="1800" kern="0" dirty="0"/>
              <a:t>  // sort the list</a:t>
            </a:r>
            <a:endParaRPr lang="en-US" altLang="zh-CN" sz="1800" kern="0" dirty="0"/>
          </a:p>
          <a:p>
            <a:pPr>
              <a:lnSpc>
                <a:spcPct val="90000"/>
              </a:lnSpc>
              <a:buFontTx/>
              <a:buNone/>
              <a:defRPr/>
            </a:pPr>
            <a:r>
              <a:rPr lang="en-US" altLang="zh-CN" sz="1800" kern="0" dirty="0"/>
              <a:t>  </a:t>
            </a:r>
            <a:r>
              <a:rPr lang="en-US" altLang="zh-CN" sz="1800" kern="0" dirty="0" err="1"/>
              <a:t>lst.sort</a:t>
            </a:r>
            <a:r>
              <a:rPr lang="en-US" altLang="zh-CN" sz="1800" kern="0" dirty="0"/>
              <a:t>( );  </a:t>
            </a:r>
            <a:endParaRPr lang="en-US" altLang="zh-CN" sz="2100" kern="0" dirty="0"/>
          </a:p>
        </p:txBody>
      </p:sp>
      <p:pic>
        <p:nvPicPr>
          <p:cNvPr id="4" name="矩形 1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6476" y="-19188"/>
            <a:ext cx="4385413"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340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0082"/>
            <a:ext cx="3907865"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Rockwell" panose="02060603020205020403" pitchFamily="18" charset="0"/>
                <a:ea typeface="微软雅黑" panose="020B0503020204020204" pitchFamily="34" charset="-122"/>
              </a:rPr>
              <a:t>例</a:t>
            </a:r>
            <a:r>
              <a:rPr lang="en-US" altLang="zh-CN" sz="2400" dirty="0">
                <a:latin typeface="Rockwell" panose="02060603020205020403" pitchFamily="18" charset="0"/>
                <a:ea typeface="微软雅黑" panose="020B0503020204020204" pitchFamily="34" charset="-122"/>
              </a:rPr>
              <a:t>3.</a:t>
            </a:r>
            <a:r>
              <a:rPr lang="zh-CN" altLang="en-US" sz="2400" dirty="0">
                <a:latin typeface="Rockwell" panose="02060603020205020403" pitchFamily="18" charset="0"/>
                <a:ea typeface="微软雅黑" panose="020B0503020204020204" pitchFamily="34" charset="-122"/>
              </a:rPr>
              <a:t>线性表</a:t>
            </a:r>
            <a:r>
              <a:rPr lang="en-US" altLang="zh-CN" sz="2400" dirty="0">
                <a:latin typeface="Rockwell" panose="02060603020205020403" pitchFamily="18" charset="0"/>
                <a:ea typeface="微软雅黑" panose="020B0503020204020204" pitchFamily="34" charset="-122"/>
              </a:rPr>
              <a:t>list</a:t>
            </a:r>
            <a:r>
              <a:rPr lang="zh-CN" altLang="en-US" sz="2400" dirty="0">
                <a:latin typeface="Rockwell" panose="02060603020205020403" pitchFamily="18" charset="0"/>
                <a:ea typeface="微软雅黑" panose="020B0503020204020204" pitchFamily="34" charset="-122"/>
              </a:rPr>
              <a:t>应用实例</a:t>
            </a:r>
            <a:endParaRPr lang="zh-CN" altLang="en-US" sz="2400" dirty="0">
              <a:latin typeface="Rockwell" panose="02060603020205020403"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2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tags/tag1.xml><?xml version="1.0" encoding="utf-8"?>
<p:tagLst xmlns:p="http://schemas.openxmlformats.org/presentationml/2006/main">
  <p:tag name="commondata" val="eyJoZGlkIjoiYjgyOGQyODI3NTAyMDJjYmRjZmFkZWE1NDI5Y2Q4NDIifQ=="/>
</p:tagLst>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42444</Words>
  <Application>WPS 演示</Application>
  <PresentationFormat>全屏显示(16:9)</PresentationFormat>
  <Paragraphs>2328</Paragraphs>
  <Slides>142</Slides>
  <Notes>56</Notes>
  <HiddenSlides>0</HiddenSlides>
  <MMClips>0</MMClips>
  <ScaleCrop>false</ScaleCrop>
  <HeadingPairs>
    <vt:vector size="8" baseType="variant">
      <vt:variant>
        <vt:lpstr>已用的字体</vt:lpstr>
      </vt:variant>
      <vt:variant>
        <vt:i4>34</vt:i4>
      </vt:variant>
      <vt:variant>
        <vt:lpstr>主题</vt:lpstr>
      </vt:variant>
      <vt:variant>
        <vt:i4>1</vt:i4>
      </vt:variant>
      <vt:variant>
        <vt:lpstr>嵌入 OLE 服务器</vt:lpstr>
      </vt:variant>
      <vt:variant>
        <vt:i4>2</vt:i4>
      </vt:variant>
      <vt:variant>
        <vt:lpstr>幻灯片标题</vt:lpstr>
      </vt:variant>
      <vt:variant>
        <vt:i4>142</vt:i4>
      </vt:variant>
    </vt:vector>
  </HeadingPairs>
  <TitlesOfParts>
    <vt:vector size="179" baseType="lpstr">
      <vt:lpstr>Arial</vt:lpstr>
      <vt:lpstr>宋体</vt:lpstr>
      <vt:lpstr>Wingdings</vt:lpstr>
      <vt:lpstr>微软雅黑</vt:lpstr>
      <vt:lpstr>微软雅黑 Light</vt:lpstr>
      <vt:lpstr>华文楷体</vt:lpstr>
      <vt:lpstr>华文隶书</vt:lpstr>
      <vt:lpstr>Calibri</vt:lpstr>
      <vt:lpstr>Roboto Light</vt:lpstr>
      <vt:lpstr>Impact</vt:lpstr>
      <vt:lpstr>U.S. 101</vt:lpstr>
      <vt:lpstr>Segoe Print</vt:lpstr>
      <vt:lpstr>Roboto</vt:lpstr>
      <vt:lpstr>Times New Roman</vt:lpstr>
      <vt:lpstr>Open Sans Light</vt:lpstr>
      <vt:lpstr>Wingdings 2</vt:lpstr>
      <vt:lpstr>Arial Black</vt:lpstr>
      <vt:lpstr>Tahoma</vt:lpstr>
      <vt:lpstr>黑体</vt:lpstr>
      <vt:lpstr>Arial Unicode MS</vt:lpstr>
      <vt:lpstr>Monotype Sorts</vt:lpstr>
      <vt:lpstr>Wingdings</vt:lpstr>
      <vt:lpstr>Rockwell</vt:lpstr>
      <vt:lpstr>方正姚体</vt:lpstr>
      <vt:lpstr>Helvetica 65 Medium</vt:lpstr>
      <vt:lpstr>Wingdings 2</vt:lpstr>
      <vt:lpstr>楷体_GB2312</vt:lpstr>
      <vt:lpstr>新宋体</vt:lpstr>
      <vt:lpstr>隶书</vt:lpstr>
      <vt:lpstr>方正兰亭细黑_GBK</vt:lpstr>
      <vt:lpstr>Arial</vt:lpstr>
      <vt:lpstr>方正大黑简体</vt:lpstr>
      <vt:lpstr>楷体</vt:lpstr>
      <vt:lpstr>Arial Unicode MS</vt:lpstr>
      <vt:lpstr>Office 主题</vt:lpstr>
      <vt:lpstr>Visio.Drawing.6</vt:lpstr>
      <vt:lpstr>Visio.Drawing.6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浅拷贝</vt:lpstr>
      <vt:lpstr>深拷贝</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丫丫精饰</dc:title>
  <dc:creator>丫丫精饰</dc:creator>
  <cp:keywords>https:/cyppt.taobao.com</cp:keywords>
  <dc:description>https://cyppt.taobao.com/</dc:description>
  <dc:subject>丫丫精饰</dc:subject>
  <cp:category>https://cyppt.taobao.com/</cp:category>
  <cp:lastModifiedBy>YnicoleY</cp:lastModifiedBy>
  <cp:revision>227</cp:revision>
  <dcterms:created xsi:type="dcterms:W3CDTF">2015-12-11T17:46:00Z</dcterms:created>
  <dcterms:modified xsi:type="dcterms:W3CDTF">2024-01-03T01:27:03Z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E83FB3EF0B6C4731854DA20D027ABAF8_12</vt:lpwstr>
  </property>
</Properties>
</file>