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0"/>
  </p:handoutMasterIdLst>
  <p:sldIdLst>
    <p:sldId id="868" r:id="rId3"/>
    <p:sldId id="293" r:id="rId5"/>
    <p:sldId id="264" r:id="rId6"/>
    <p:sldId id="309" r:id="rId7"/>
    <p:sldId id="476" r:id="rId8"/>
    <p:sldId id="807" r:id="rId9"/>
    <p:sldId id="696" r:id="rId10"/>
    <p:sldId id="761" r:id="rId11"/>
    <p:sldId id="697" r:id="rId12"/>
    <p:sldId id="785" r:id="rId13"/>
    <p:sldId id="837" r:id="rId14"/>
    <p:sldId id="808" r:id="rId15"/>
    <p:sldId id="698" r:id="rId16"/>
    <p:sldId id="699" r:id="rId17"/>
    <p:sldId id="700" r:id="rId18"/>
    <p:sldId id="799" r:id="rId19"/>
    <p:sldId id="701" r:id="rId20"/>
    <p:sldId id="702" r:id="rId21"/>
    <p:sldId id="703" r:id="rId22"/>
    <p:sldId id="787" r:id="rId23"/>
    <p:sldId id="788" r:id="rId24"/>
    <p:sldId id="704" r:id="rId25"/>
    <p:sldId id="839" r:id="rId26"/>
    <p:sldId id="840" r:id="rId27"/>
    <p:sldId id="705" r:id="rId28"/>
    <p:sldId id="706" r:id="rId29"/>
    <p:sldId id="707" r:id="rId30"/>
    <p:sldId id="708" r:id="rId31"/>
    <p:sldId id="789" r:id="rId32"/>
    <p:sldId id="709" r:id="rId33"/>
    <p:sldId id="710" r:id="rId34"/>
    <p:sldId id="711" r:id="rId35"/>
    <p:sldId id="790" r:id="rId36"/>
    <p:sldId id="791" r:id="rId37"/>
    <p:sldId id="712" r:id="rId38"/>
    <p:sldId id="713" r:id="rId39"/>
    <p:sldId id="714" r:id="rId40"/>
    <p:sldId id="715" r:id="rId41"/>
    <p:sldId id="716" r:id="rId42"/>
    <p:sldId id="800" r:id="rId43"/>
    <p:sldId id="717" r:id="rId44"/>
    <p:sldId id="719" r:id="rId45"/>
    <p:sldId id="720" r:id="rId46"/>
    <p:sldId id="722" r:id="rId47"/>
    <p:sldId id="723" r:id="rId48"/>
    <p:sldId id="732" r:id="rId49"/>
    <p:sldId id="838" r:id="rId50"/>
    <p:sldId id="841" r:id="rId51"/>
    <p:sldId id="792" r:id="rId52"/>
    <p:sldId id="793" r:id="rId53"/>
    <p:sldId id="733" r:id="rId54"/>
    <p:sldId id="734" r:id="rId55"/>
    <p:sldId id="818" r:id="rId56"/>
    <p:sldId id="819" r:id="rId57"/>
    <p:sldId id="823" r:id="rId58"/>
    <p:sldId id="820" r:id="rId59"/>
    <p:sldId id="821" r:id="rId60"/>
    <p:sldId id="824" r:id="rId61"/>
    <p:sldId id="822" r:id="rId62"/>
    <p:sldId id="825" r:id="rId63"/>
    <p:sldId id="826" r:id="rId64"/>
    <p:sldId id="827" r:id="rId65"/>
    <p:sldId id="828" r:id="rId66"/>
    <p:sldId id="829" r:id="rId67"/>
    <p:sldId id="830" r:id="rId68"/>
    <p:sldId id="831" r:id="rId69"/>
    <p:sldId id="832" r:id="rId70"/>
    <p:sldId id="833" r:id="rId71"/>
    <p:sldId id="834" r:id="rId72"/>
    <p:sldId id="835" r:id="rId73"/>
    <p:sldId id="836" r:id="rId74"/>
    <p:sldId id="813" r:id="rId75"/>
    <p:sldId id="814" r:id="rId76"/>
    <p:sldId id="815" r:id="rId77"/>
    <p:sldId id="816" r:id="rId78"/>
    <p:sldId id="817" r:id="rId79"/>
    <p:sldId id="735" r:id="rId80"/>
    <p:sldId id="802" r:id="rId81"/>
    <p:sldId id="803" r:id="rId82"/>
    <p:sldId id="804" r:id="rId83"/>
    <p:sldId id="805" r:id="rId84"/>
    <p:sldId id="806" r:id="rId85"/>
    <p:sldId id="801" r:id="rId86"/>
    <p:sldId id="736" r:id="rId87"/>
    <p:sldId id="843" r:id="rId88"/>
    <p:sldId id="844" r:id="rId89"/>
    <p:sldId id="842" r:id="rId90"/>
    <p:sldId id="738" r:id="rId91"/>
    <p:sldId id="739" r:id="rId92"/>
    <p:sldId id="740" r:id="rId93"/>
    <p:sldId id="741" r:id="rId94"/>
    <p:sldId id="742" r:id="rId95"/>
    <p:sldId id="743" r:id="rId96"/>
    <p:sldId id="744" r:id="rId97"/>
    <p:sldId id="745" r:id="rId98"/>
    <p:sldId id="746" r:id="rId99"/>
    <p:sldId id="747" r:id="rId100"/>
    <p:sldId id="748" r:id="rId101"/>
    <p:sldId id="749" r:id="rId102"/>
    <p:sldId id="750" r:id="rId103"/>
    <p:sldId id="751" r:id="rId104"/>
    <p:sldId id="752" r:id="rId105"/>
    <p:sldId id="753" r:id="rId106"/>
    <p:sldId id="754" r:id="rId107"/>
    <p:sldId id="755" r:id="rId108"/>
    <p:sldId id="756" r:id="rId109"/>
    <p:sldId id="757" r:id="rId110"/>
    <p:sldId id="758" r:id="rId111"/>
    <p:sldId id="770" r:id="rId112"/>
    <p:sldId id="771" r:id="rId113"/>
    <p:sldId id="853" r:id="rId114"/>
    <p:sldId id="852" r:id="rId115"/>
    <p:sldId id="772" r:id="rId116"/>
    <p:sldId id="773" r:id="rId117"/>
    <p:sldId id="774" r:id="rId118"/>
    <p:sldId id="775" r:id="rId119"/>
    <p:sldId id="776" r:id="rId120"/>
    <p:sldId id="778" r:id="rId121"/>
    <p:sldId id="779" r:id="rId122"/>
    <p:sldId id="777" r:id="rId123"/>
    <p:sldId id="780" r:id="rId124"/>
    <p:sldId id="759" r:id="rId125"/>
    <p:sldId id="760" r:id="rId126"/>
    <p:sldId id="781" r:id="rId127"/>
    <p:sldId id="782" r:id="rId128"/>
    <p:sldId id="783" r:id="rId129"/>
    <p:sldId id="784" r:id="rId130"/>
    <p:sldId id="794" r:id="rId131"/>
    <p:sldId id="795" r:id="rId132"/>
    <p:sldId id="796" r:id="rId133"/>
    <p:sldId id="797" r:id="rId134"/>
    <p:sldId id="798" r:id="rId135"/>
    <p:sldId id="854" r:id="rId136"/>
    <p:sldId id="855" r:id="rId137"/>
    <p:sldId id="856" r:id="rId138"/>
    <p:sldId id="857" r:id="rId139"/>
    <p:sldId id="858" r:id="rId140"/>
    <p:sldId id="859" r:id="rId141"/>
    <p:sldId id="860" r:id="rId142"/>
    <p:sldId id="861" r:id="rId143"/>
    <p:sldId id="862" r:id="rId144"/>
    <p:sldId id="863" r:id="rId145"/>
    <p:sldId id="864" r:id="rId146"/>
    <p:sldId id="865" r:id="rId147"/>
    <p:sldId id="866" r:id="rId148"/>
    <p:sldId id="867" r:id="rId149"/>
  </p:sldIdLst>
  <p:sldSz cx="9144000" cy="5143500" type="screen16x9"/>
  <p:notesSz cx="6858000" cy="9144000"/>
  <p:custDataLst>
    <p:tags r:id="rId1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userDrawn="1">
          <p15:clr>
            <a:srgbClr val="A4A3A4"/>
          </p15:clr>
        </p15:guide>
        <p15:guide id="2" pos="28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9" d="100"/>
          <a:sy n="109" d="100"/>
        </p:scale>
        <p:origin x="65" y="634"/>
      </p:cViewPr>
      <p:guideLst>
        <p:guide orient="horz" pos="1581"/>
        <p:guide pos="285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10"/>
        <p:guide pos="2141"/>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4" Type="http://schemas.openxmlformats.org/officeDocument/2006/relationships/tags" Target="tags/tag1.xml"/><Relationship Id="rId153" Type="http://schemas.openxmlformats.org/officeDocument/2006/relationships/tableStyles" Target="tableStyles.xml"/><Relationship Id="rId152" Type="http://schemas.openxmlformats.org/officeDocument/2006/relationships/viewProps" Target="viewProps.xml"/><Relationship Id="rId151" Type="http://schemas.openxmlformats.org/officeDocument/2006/relationships/presProps" Target="presProps.xml"/><Relationship Id="rId150" Type="http://schemas.openxmlformats.org/officeDocument/2006/relationships/handoutMaster" Target="handoutMasters/handoutMaster1.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幻灯片图像占位符 1"/>
          <p:cNvSpPr>
            <a:spLocks noGrp="1" noRot="1" noChangeAspect="1" noTextEdit="1"/>
          </p:cNvSpPr>
          <p:nvPr>
            <p:ph type="sldImg"/>
          </p:nvPr>
        </p:nvSpPr>
        <p:spPr/>
      </p:sp>
      <p:sp>
        <p:nvSpPr>
          <p:cNvPr id="969731" name="备注占位符 2"/>
          <p:cNvSpPr>
            <a:spLocks noGrp="1"/>
          </p:cNvSpPr>
          <p:nvPr>
            <p:ph type="body" idx="1"/>
          </p:nvPr>
        </p:nvSpPr>
        <p:spPr/>
        <p:txBody>
          <a:bodyPr/>
          <a:lstStyle/>
          <a:p>
            <a:pPr defTabSz="1217930">
              <a:spcBef>
                <a:spcPct val="0"/>
              </a:spcBef>
            </a:pPr>
            <a:endParaRPr lang="zh-CN" altLang="en-US"/>
          </a:p>
        </p:txBody>
      </p:sp>
      <p:sp>
        <p:nvSpPr>
          <p:cNvPr id="9697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E9A5E3C-D5F1-471E-A382-98FCBA655F26}"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9" Type="http://schemas.openxmlformats.org/officeDocument/2006/relationships/notesSlide" Target="../notesSlides/notesSlide128.xml"/><Relationship Id="rId8" Type="http://schemas.openxmlformats.org/officeDocument/2006/relationships/slideLayout" Target="../slideLayouts/slideLayout9.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11.png"/></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7.png"/></Relationships>
</file>

<file path=ppt/slides/_rels/slide14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7.pn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3.bin"/></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p:cNvSpPr txBox="1"/>
          <p:nvPr/>
        </p:nvSpPr>
        <p:spPr>
          <a:xfrm>
            <a:off x="443383" y="1077253"/>
            <a:ext cx="4992617" cy="2323072"/>
          </a:xfrm>
          <a:prstGeom prst="rect">
            <a:avLst/>
          </a:prstGeom>
          <a:noFill/>
        </p:spPr>
        <p:txBody>
          <a:bodyPr wrap="square" rtlCol="0">
            <a:spAutoFit/>
          </a:bodyPr>
          <a:lstStyle/>
          <a:p>
            <a:r>
              <a:rPr lang="zh-CN" altLang="en-US" sz="405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50" b="1" dirty="0">
              <a:solidFill>
                <a:schemeClr val="bg1"/>
              </a:solidFill>
              <a:latin typeface="华文楷体" panose="02010600040101010101" pitchFamily="2" charset="-122"/>
              <a:ea typeface="华文楷体" panose="02010600040101010101" pitchFamily="2" charset="-122"/>
            </a:endParaRPr>
          </a:p>
          <a:p>
            <a:endParaRPr lang="en-US" altLang="zh-CN" sz="4050" b="1" dirty="0">
              <a:solidFill>
                <a:schemeClr val="bg1"/>
              </a:solidFill>
              <a:latin typeface="华文楷体" panose="02010600040101010101" pitchFamily="2" charset="-122"/>
              <a:ea typeface="华文楷体" panose="02010600040101010101" pitchFamily="2" charset="-122"/>
            </a:endParaRPr>
          </a:p>
          <a:p>
            <a:r>
              <a:rPr lang="zh-CN" altLang="en-US" sz="3200" b="1" dirty="0" smtClean="0">
                <a:solidFill>
                  <a:schemeClr val="bg1"/>
                </a:solidFill>
                <a:latin typeface="华文楷体" panose="02010600040101010101" pitchFamily="2" charset="-122"/>
                <a:ea typeface="华文楷体" panose="02010600040101010101" pitchFamily="2" charset="-122"/>
              </a:rPr>
              <a:t>第八讲：</a:t>
            </a:r>
            <a:r>
              <a:rPr lang="zh-CN" altLang="en-US" sz="3200" b="1" dirty="0">
                <a:solidFill>
                  <a:schemeClr val="bg1"/>
                </a:solidFill>
                <a:latin typeface="华文楷体" panose="02010600040101010101" pitchFamily="2" charset="-122"/>
                <a:ea typeface="华文楷体" panose="02010600040101010101" pitchFamily="2" charset="-122"/>
              </a:rPr>
              <a:t>文件操作和输入输出</a:t>
            </a:r>
            <a:r>
              <a:rPr lang="zh-CN" altLang="en-US" sz="3200" b="1" dirty="0" smtClean="0">
                <a:solidFill>
                  <a:schemeClr val="bg1"/>
                </a:solidFill>
                <a:latin typeface="华文楷体" panose="02010600040101010101" pitchFamily="2" charset="-122"/>
                <a:ea typeface="华文楷体" panose="02010600040101010101" pitchFamily="2" charset="-122"/>
              </a:rPr>
              <a:t>流</a:t>
            </a:r>
            <a:endParaRPr lang="zh-CN" altLang="en-US" sz="3200" b="1" dirty="0">
              <a:solidFill>
                <a:schemeClr val="bg1"/>
              </a:solidFill>
              <a:latin typeface="华文楷体" panose="02010600040101010101" pitchFamily="2" charset="-122"/>
              <a:ea typeface="华文楷体" panose="02010600040101010101" pitchFamily="2" charset="-122"/>
            </a:endParaRPr>
          </a:p>
        </p:txBody>
      </p:sp>
      <p:sp>
        <p:nvSpPr>
          <p:cNvPr id="117" name="TextBox 12"/>
          <p:cNvSpPr txBox="1"/>
          <p:nvPr/>
        </p:nvSpPr>
        <p:spPr>
          <a:xfrm>
            <a:off x="253769" y="177475"/>
            <a:ext cx="2083241" cy="922881"/>
          </a:xfrm>
          <a:prstGeom prst="rect">
            <a:avLst/>
          </a:prstGeom>
          <a:noFill/>
        </p:spPr>
        <p:txBody>
          <a:bodyPr wrap="square" rtlCol="0">
            <a:spAutoFit/>
          </a:bodyPr>
          <a:lstStyle/>
          <a:p>
            <a:r>
              <a:rPr lang="en-US" altLang="zh-CN" sz="5395" spc="-225" dirty="0" smtClean="0">
                <a:solidFill>
                  <a:schemeClr val="bg1"/>
                </a:solidFill>
                <a:latin typeface="华文楷体" panose="02010600040101010101" pitchFamily="2" charset="-122"/>
                <a:ea typeface="华文楷体" panose="02010600040101010101" pitchFamily="2" charset="-122"/>
              </a:rPr>
              <a:t>2022</a:t>
            </a:r>
            <a:endParaRPr lang="zh-CN" altLang="en-US" sz="5395" spc="-225" dirty="0">
              <a:solidFill>
                <a:schemeClr val="bg1"/>
              </a:solidFill>
              <a:latin typeface="华文楷体" panose="02010600040101010101" pitchFamily="2" charset="-122"/>
              <a:ea typeface="华文楷体" panose="02010600040101010101" pitchFamily="2" charset="-122"/>
            </a:endParaRPr>
          </a:p>
        </p:txBody>
      </p:sp>
      <p:sp>
        <p:nvSpPr>
          <p:cNvPr id="121" name="TextBox 33"/>
          <p:cNvSpPr txBox="1"/>
          <p:nvPr/>
        </p:nvSpPr>
        <p:spPr>
          <a:xfrm>
            <a:off x="684000" y="3507750"/>
            <a:ext cx="4652602" cy="461537"/>
          </a:xfrm>
          <a:prstGeom prst="rect">
            <a:avLst/>
          </a:prstGeom>
          <a:noFill/>
        </p:spPr>
        <p:txBody>
          <a:bodyPr wrap="square" rtlCol="0">
            <a:spAutoFit/>
          </a:bodyPr>
          <a:lstStyle/>
          <a:p>
            <a:r>
              <a:rPr lang="zh-CN" altLang="en-US" sz="2400" dirty="0">
                <a:solidFill>
                  <a:schemeClr val="bg1"/>
                </a:solidFill>
                <a:latin typeface="华文隶书" panose="02010800040101010101" pitchFamily="2" charset="-122"/>
                <a:ea typeface="华文隶书" panose="02010800040101010101" pitchFamily="2" charset="-122"/>
              </a:rPr>
              <a:t>李际军  </a:t>
            </a:r>
            <a:r>
              <a:rPr lang="en-US" altLang="zh-CN" sz="2400" dirty="0">
                <a:solidFill>
                  <a:schemeClr val="bg1"/>
                </a:solidFill>
                <a:latin typeface="华文隶书" panose="02010800040101010101" pitchFamily="2" charset="-122"/>
                <a:ea typeface="华文隶书" panose="02010800040101010101" pitchFamily="2" charset="-122"/>
              </a:rPr>
              <a:t>lijijun@cs.zju.edu.cn</a:t>
            </a:r>
            <a:endParaRPr lang="zh-CN" altLang="en-US" sz="2400" dirty="0">
              <a:solidFill>
                <a:schemeClr val="bg1"/>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5399"/>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rgbClr val="800000"/>
                </a:solidFill>
              </a:rPr>
              <a:t>与</a:t>
            </a:r>
            <a:r>
              <a:rPr lang="en-US" altLang="zh-CN" sz="2400" dirty="0" err="1">
                <a:solidFill>
                  <a:srgbClr val="800000"/>
                </a:solidFill>
              </a:rPr>
              <a:t>iostream</a:t>
            </a:r>
            <a:r>
              <a:rPr lang="zh-CN" altLang="en-US" sz="2400" dirty="0">
                <a:solidFill>
                  <a:srgbClr val="800000"/>
                </a:solidFill>
              </a:rPr>
              <a:t>类库有关的头文件</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3" name="Rectangle 1026"/>
          <p:cNvSpPr txBox="1">
            <a:spLocks noChangeArrowheads="1"/>
          </p:cNvSpPr>
          <p:nvPr/>
        </p:nvSpPr>
        <p:spPr>
          <a:xfrm>
            <a:off x="323528" y="548681"/>
            <a:ext cx="8382000" cy="447107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79450">
              <a:lnSpc>
                <a:spcPct val="150000"/>
              </a:lnSpc>
            </a:pPr>
            <a:r>
              <a:rPr lang="en-US" altLang="zh-CN" sz="2000" dirty="0" err="1"/>
              <a:t>iostream</a:t>
            </a:r>
            <a:r>
              <a:rPr lang="zh-CN" altLang="en-US" sz="2000" dirty="0"/>
              <a:t>类库中不同的类的声明被放在不同的头文件中</a:t>
            </a:r>
            <a:r>
              <a:rPr lang="zh-CN" altLang="en-US" sz="2000" dirty="0" smtClean="0"/>
              <a:t>，头文件</a:t>
            </a:r>
            <a:r>
              <a:rPr lang="zh-CN" altLang="en-US" sz="2000" dirty="0"/>
              <a:t>是程序与类库的接口，</a:t>
            </a:r>
            <a:r>
              <a:rPr lang="en-US" altLang="zh-CN" sz="2000" dirty="0" err="1"/>
              <a:t>iostream</a:t>
            </a:r>
            <a:r>
              <a:rPr lang="zh-CN" altLang="en-US" sz="2000" dirty="0"/>
              <a:t>类库的接口分别由不同的头文件来实现。常用的</a:t>
            </a:r>
            <a:r>
              <a:rPr lang="zh-CN" altLang="en-US" sz="2000" dirty="0" smtClean="0"/>
              <a:t>有</a:t>
            </a:r>
            <a:r>
              <a:rPr lang="en-US" altLang="zh-CN" sz="2000" dirty="0" smtClean="0"/>
              <a:t>:</a:t>
            </a:r>
            <a:endParaRPr lang="zh-CN" altLang="en-US" sz="2000" dirty="0"/>
          </a:p>
          <a:p>
            <a:pPr marL="1079500" lvl="1">
              <a:lnSpc>
                <a:spcPct val="150000"/>
              </a:lnSpc>
            </a:pPr>
            <a:r>
              <a:rPr lang="en-US" altLang="zh-CN" sz="1600" dirty="0" err="1"/>
              <a:t>iostream</a:t>
            </a:r>
            <a:r>
              <a:rPr lang="zh-CN" altLang="en-US" sz="1600" dirty="0"/>
              <a:t>包含了对输入输出流进行操作所需的基本信息。</a:t>
            </a:r>
            <a:endParaRPr lang="zh-CN" altLang="en-US" sz="1600" dirty="0"/>
          </a:p>
          <a:p>
            <a:pPr marL="1079500" lvl="1">
              <a:lnSpc>
                <a:spcPct val="150000"/>
              </a:lnSpc>
            </a:pPr>
            <a:r>
              <a:rPr lang="en-US" altLang="zh-CN" sz="1600" dirty="0" err="1"/>
              <a:t>fstream</a:t>
            </a:r>
            <a:r>
              <a:rPr lang="zh-CN" altLang="en-US" sz="1600" dirty="0"/>
              <a:t>用于用户管理的文件的</a:t>
            </a:r>
            <a:r>
              <a:rPr lang="en-US" altLang="zh-CN" sz="1600" dirty="0"/>
              <a:t>I/O</a:t>
            </a:r>
            <a:r>
              <a:rPr lang="zh-CN" altLang="en-US" sz="1600" dirty="0"/>
              <a:t>操作。</a:t>
            </a:r>
            <a:endParaRPr lang="zh-CN" altLang="en-US" sz="1600" dirty="0"/>
          </a:p>
          <a:p>
            <a:pPr marL="1079500" lvl="1">
              <a:lnSpc>
                <a:spcPct val="150000"/>
              </a:lnSpc>
            </a:pPr>
            <a:r>
              <a:rPr lang="en-US" altLang="zh-CN" sz="1600" dirty="0" err="1"/>
              <a:t>strstream</a:t>
            </a:r>
            <a:r>
              <a:rPr lang="zh-CN" altLang="en-US" sz="1600" dirty="0"/>
              <a:t>用于字符串流</a:t>
            </a:r>
            <a:r>
              <a:rPr lang="en-US" altLang="zh-CN" sz="1600" dirty="0"/>
              <a:t>I/O。</a:t>
            </a:r>
            <a:endParaRPr lang="en-US" altLang="zh-CN" sz="1600" dirty="0"/>
          </a:p>
          <a:p>
            <a:pPr marL="1079500" lvl="1">
              <a:lnSpc>
                <a:spcPct val="150000"/>
              </a:lnSpc>
            </a:pPr>
            <a:r>
              <a:rPr lang="en-US" altLang="zh-CN" sz="1600" dirty="0" err="1"/>
              <a:t>stdiostream</a:t>
            </a:r>
            <a:r>
              <a:rPr lang="zh-CN" altLang="en-US" sz="1600" dirty="0"/>
              <a:t>用于混合使用</a:t>
            </a:r>
            <a:r>
              <a:rPr lang="en-US" altLang="zh-CN" sz="1600" dirty="0"/>
              <a:t>C</a:t>
            </a:r>
            <a:r>
              <a:rPr lang="zh-CN" altLang="en-US" sz="1600" dirty="0"/>
              <a:t>和</a:t>
            </a:r>
            <a:r>
              <a:rPr lang="en-US" altLang="zh-CN" sz="1600" dirty="0"/>
              <a:t>C++</a:t>
            </a:r>
            <a:r>
              <a:rPr lang="zh-CN" altLang="en-US" sz="1600" dirty="0"/>
              <a:t>的</a:t>
            </a:r>
            <a:r>
              <a:rPr lang="en-US" altLang="zh-CN" sz="1600" dirty="0"/>
              <a:t>I/O</a:t>
            </a:r>
            <a:r>
              <a:rPr lang="zh-CN" altLang="en-US" sz="1600" dirty="0"/>
              <a:t>机制时。</a:t>
            </a:r>
            <a:endParaRPr lang="zh-CN" altLang="en-US" sz="1600" dirty="0"/>
          </a:p>
          <a:p>
            <a:pPr marL="1079500" lvl="1">
              <a:lnSpc>
                <a:spcPct val="150000"/>
              </a:lnSpc>
            </a:pPr>
            <a:r>
              <a:rPr lang="en-US" altLang="zh-CN" sz="1600" dirty="0" err="1"/>
              <a:t>iomanip</a:t>
            </a:r>
            <a:r>
              <a:rPr lang="zh-CN" altLang="en-US" sz="1600" dirty="0"/>
              <a:t>在使用格式化</a:t>
            </a:r>
            <a:r>
              <a:rPr lang="en-US" altLang="zh-CN" sz="1600" dirty="0"/>
              <a:t>I/O</a:t>
            </a:r>
            <a:r>
              <a:rPr lang="zh-CN" altLang="en-US" sz="1600" dirty="0"/>
              <a:t>时应包含此头文件。</a:t>
            </a:r>
            <a:endParaRPr lang="zh-CN" altLang="en-US" sz="1600" dirty="0"/>
          </a:p>
        </p:txBody>
      </p:sp>
    </p:spTree>
  </p:cSld>
  <p:clrMapOvr>
    <a:masterClrMapping/>
  </p:clrMapOvr>
  <p:transition spd="slow" advClick="0" advTm="0">
    <p:cove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684000" y="1460707"/>
            <a:ext cx="8352000" cy="830997"/>
          </a:xfrm>
          <a:prstGeom prst="rect">
            <a:avLst/>
          </a:prstGeom>
          <a:noFill/>
        </p:spPr>
        <p:txBody>
          <a:bodyPr wrap="square" rtlCol="0" anchor="t">
            <a:spAutoFit/>
          </a:bodyPr>
          <a:lstStyle/>
          <a:p>
            <a:pPr marL="342900" indent="-342900">
              <a:buClr>
                <a:srgbClr val="000000"/>
              </a:buClr>
              <a:buSzPct val="95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用流输入运算符“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”和流输出运算符“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”输入输出标准类型的数据</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在对文件的操作中，可以通过对文件流对象和运算符“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”实现对文件的读写，如同用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对标准设备进行读写一样。</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857880" y="1712595"/>
            <a:ext cx="7962120" cy="830997"/>
          </a:xfrm>
          <a:prstGeom prst="rect">
            <a:avLst/>
          </a:prstGeom>
          <a:noFill/>
        </p:spPr>
        <p:txBody>
          <a:bodyPr wrap="square" rtlCol="0" anchor="t">
            <a:spAutoFit/>
          </a:bodyPr>
          <a:lstStyle/>
          <a:p>
            <a:pPr marL="342900" indent="-342900">
              <a:buClr>
                <a:srgbClr val="000000"/>
              </a:buClr>
              <a:buSzPct val="95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用流输入运算符“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”和流输出运算符“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”输入输出标准类型的数据</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在对文件的操作中，可以通过对文件流对象和运算符“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”实现对文件的读写，如同用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对标准设备进行读写一样。</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303518" y="1712595"/>
            <a:ext cx="8408681" cy="1077218"/>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成员函数进行字符的输入输出</a:t>
            </a:r>
            <a:endParaRPr lang="en-US" altLang="zh-CN"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由于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类继承了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成员函数，因此可以使用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成员函数进行字符的输入输出。</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66319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3. </a:t>
            </a:r>
            <a:r>
              <a:rPr lang="zh-CN" altLang="en-US" sz="1600" dirty="0">
                <a:latin typeface="微软雅黑" panose="020B0503020204020204" pitchFamily="34" charset="-122"/>
                <a:ea typeface="微软雅黑" panose="020B0503020204020204" pitchFamily="34" charset="-122"/>
                <a:sym typeface="+mn-ea"/>
              </a:rPr>
              <a:t>二进制文件的读写操作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324000" y="1517015"/>
            <a:ext cx="8388200" cy="137268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二进制文件不同于文本文件以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ASCII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代码存放数据，它将内存中数据存储形式不加转换地传送到文件中。对于字符来说，二进制表示与文本表示是一样的，即字符的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ASCII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码的二进制表示。但对于数字来说，由于不需要转换，用二进制格式保存数字速度更快，占用空间更小，并可以大块地存储数据。</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对二进制文件的读写，主要用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write()</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474649" y="1491750"/>
            <a:ext cx="8096581" cy="58477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随机存取指在访问文件中的元素时，不必考虑各个元素的排列次序或位置，根据需要直接访问文件中任一个元素。为了进行随机存取，必须先确定文件指针的位置。</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1456055" y="1367155"/>
            <a:ext cx="4747260" cy="33718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文件流提供了常用的文件指针成员函数如下表所示：</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8" name="表格 7"/>
          <p:cNvGraphicFramePr>
            <a:graphicFrameLocks noGrp="1"/>
          </p:cNvGraphicFramePr>
          <p:nvPr/>
        </p:nvGraphicFramePr>
        <p:xfrm>
          <a:off x="1335405" y="1771650"/>
          <a:ext cx="6689725" cy="2972073"/>
        </p:xfrm>
        <a:graphic>
          <a:graphicData uri="http://schemas.openxmlformats.org/drawingml/2006/table">
            <a:tbl>
              <a:tblPr/>
              <a:tblGrid>
                <a:gridCol w="3343910"/>
                <a:gridCol w="3345815"/>
              </a:tblGrid>
              <a:tr h="424815">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文件操作方式</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功能</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seekg(</a:t>
                      </a:r>
                      <a:r>
                        <a:rPr lang="zh-CN" sz="1400" b="0">
                          <a:latin typeface="微软雅黑" panose="020B0503020204020204" pitchFamily="34" charset="-122"/>
                          <a:ea typeface="微软雅黑" panose="020B0503020204020204" pitchFamily="34" charset="-122"/>
                          <a:cs typeface="Times New Roman" panose="02020603050405020304"/>
                        </a:rPr>
                        <a:t>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将输入位置指针移动到指定位置</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seekg(</a:t>
                      </a:r>
                      <a:r>
                        <a:rPr lang="zh-CN" sz="1400" b="0">
                          <a:latin typeface="微软雅黑" panose="020B0503020204020204" pitchFamily="34" charset="-122"/>
                          <a:ea typeface="微软雅黑" panose="020B0503020204020204" pitchFamily="34" charset="-122"/>
                          <a:cs typeface="Times New Roman" panose="02020603050405020304"/>
                        </a:rPr>
                        <a:t>位移量</a:t>
                      </a:r>
                      <a:r>
                        <a:rPr lang="en-US" sz="1400" b="0">
                          <a:latin typeface="微软雅黑" panose="020B0503020204020204" pitchFamily="34" charset="-122"/>
                          <a:ea typeface="微软雅黑" panose="020B0503020204020204" pitchFamily="34" charset="-122"/>
                          <a:cs typeface="Times New Roman" panose="02020603050405020304"/>
                        </a:rPr>
                        <a:t>,</a:t>
                      </a:r>
                      <a:r>
                        <a:rPr lang="zh-CN" sz="1400" b="0">
                          <a:latin typeface="微软雅黑" panose="020B0503020204020204" pitchFamily="34" charset="-122"/>
                          <a:ea typeface="微软雅黑" panose="020B0503020204020204" pitchFamily="34" charset="-122"/>
                          <a:cs typeface="Times New Roman" panose="02020603050405020304"/>
                        </a:rPr>
                        <a:t>参考位置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以参照位置为基础移动指定的位移量</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seekp(</a:t>
                      </a:r>
                      <a:r>
                        <a:rPr lang="zh-CN" sz="1400" b="0">
                          <a:latin typeface="微软雅黑" panose="020B0503020204020204" pitchFamily="34" charset="-122"/>
                          <a:ea typeface="微软雅黑" panose="020B0503020204020204" pitchFamily="34" charset="-122"/>
                          <a:cs typeface="Times New Roman" panose="02020603050405020304"/>
                        </a:rPr>
                        <a:t>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将输出位置指针移动到指定位置</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seekp(</a:t>
                      </a:r>
                      <a:r>
                        <a:rPr lang="zh-CN" sz="1400" b="0">
                          <a:latin typeface="微软雅黑" panose="020B0503020204020204" pitchFamily="34" charset="-122"/>
                          <a:ea typeface="微软雅黑" panose="020B0503020204020204" pitchFamily="34" charset="-122"/>
                          <a:cs typeface="Times New Roman" panose="02020603050405020304"/>
                        </a:rPr>
                        <a:t>位移量</a:t>
                      </a:r>
                      <a:r>
                        <a:rPr lang="en-US" sz="1400" b="0">
                          <a:latin typeface="微软雅黑" panose="020B0503020204020204" pitchFamily="34" charset="-122"/>
                          <a:ea typeface="微软雅黑" panose="020B0503020204020204" pitchFamily="34" charset="-122"/>
                          <a:cs typeface="Times New Roman" panose="02020603050405020304"/>
                        </a:rPr>
                        <a:t>,</a:t>
                      </a:r>
                      <a:r>
                        <a:rPr lang="zh-CN" sz="1400" b="0">
                          <a:latin typeface="微软雅黑" panose="020B0503020204020204" pitchFamily="34" charset="-122"/>
                          <a:ea typeface="微软雅黑" panose="020B0503020204020204" pitchFamily="34" charset="-122"/>
                          <a:cs typeface="Times New Roman" panose="02020603050405020304"/>
                        </a:rPr>
                        <a:t>参考位置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以参照位置为基础移动指定的位移量</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tellg(</a:t>
                      </a:r>
                      <a:r>
                        <a:rPr lang="en-US" sz="1400" b="0" baseline="-25000">
                          <a:latin typeface="微软雅黑" panose="020B0503020204020204" pitchFamily="34" charset="-122"/>
                          <a:ea typeface="微软雅黑" panose="020B0503020204020204" pitchFamily="34" charset="-122"/>
                          <a:cs typeface="Times New Roman" panose="02020603050405020304"/>
                        </a:rPr>
                        <a:t> </a:t>
                      </a:r>
                      <a:r>
                        <a:rPr lang="en-US" sz="1400" b="0">
                          <a:latin typeface="微软雅黑" panose="020B0503020204020204" pitchFamily="34" charset="-122"/>
                          <a:ea typeface="微软雅黑" panose="020B0503020204020204" pitchFamily="34" charset="-122"/>
                          <a:cs typeface="Times New Roman" panose="02020603050405020304"/>
                        </a:rPr>
                        <a:t>)</a:t>
                      </a:r>
                      <a:endParaRPr lang="en-US"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返回输入文件指针的当前位置</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tellp(</a:t>
                      </a:r>
                      <a:r>
                        <a:rPr lang="en-US" sz="1400" b="0" baseline="-25000">
                          <a:latin typeface="微软雅黑" panose="020B0503020204020204" pitchFamily="34" charset="-122"/>
                          <a:ea typeface="微软雅黑" panose="020B0503020204020204" pitchFamily="34" charset="-122"/>
                          <a:cs typeface="Times New Roman" panose="02020603050405020304"/>
                        </a:rPr>
                        <a:t> </a:t>
                      </a:r>
                      <a:r>
                        <a:rPr lang="en-US" sz="1400" b="0">
                          <a:latin typeface="微软雅黑" panose="020B0503020204020204" pitchFamily="34" charset="-122"/>
                          <a:ea typeface="微软雅黑" panose="020B0503020204020204" pitchFamily="34" charset="-122"/>
                          <a:cs typeface="Times New Roman" panose="02020603050405020304"/>
                        </a:rPr>
                        <a:t>)</a:t>
                      </a:r>
                      <a:endParaRPr lang="en-US"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dirty="0">
                          <a:latin typeface="微软雅黑" panose="020B0503020204020204" pitchFamily="34" charset="-122"/>
                          <a:ea typeface="微软雅黑" panose="020B0503020204020204" pitchFamily="34" charset="-122"/>
                          <a:cs typeface="Times New Roman" panose="02020603050405020304"/>
                        </a:rPr>
                        <a:t>返回输出文件指针的当前位置</a:t>
                      </a:r>
                      <a:endParaRPr lang="zh-CN" sz="1400" b="0" dirty="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808990" y="1586441"/>
            <a:ext cx="7651010" cy="1077218"/>
          </a:xfrm>
          <a:prstGeom prst="rect">
            <a:avLst/>
          </a:prstGeom>
          <a:noFill/>
        </p:spPr>
        <p:txBody>
          <a:bodyPr wrap="square" rtlCol="0" anchor="t">
            <a:spAutoFit/>
          </a:bodyPr>
          <a:lstStyle/>
          <a:p>
            <a:pPr marR="0" indent="0" defTabSz="914400">
              <a:buClrTx/>
              <a:buSzTx/>
              <a:buNone/>
              <a:defRPr/>
            </a:pPr>
            <a:r>
              <a:rPr lang="zh-CN" altLang="en-US" sz="1600" noProof="0" dirty="0">
                <a:latin typeface="微软雅黑" panose="020B0503020204020204" pitchFamily="34" charset="-122"/>
                <a:ea typeface="微软雅黑" panose="020B0503020204020204" pitchFamily="34" charset="-122"/>
                <a:sym typeface="+mn-ea"/>
              </a:rPr>
              <a:t>参数中的位置和位移量均为长整型，以字节为单位。“参照位置”可以是</a:t>
            </a:r>
            <a:r>
              <a:rPr lang="en-US" sz="1600" noProof="0" dirty="0">
                <a:latin typeface="微软雅黑" panose="020B0503020204020204" pitchFamily="34" charset="-122"/>
                <a:ea typeface="微软雅黑" panose="020B0503020204020204" pitchFamily="34" charset="-122"/>
                <a:sym typeface="+mn-ea"/>
              </a:rPr>
              <a:t>:</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ios::beg    	//表示文件头，为默认值</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ios::cur   	               //当前位置</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ios::end   	//文件尾</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10" name="文本框 9"/>
          <p:cNvSpPr txBox="1"/>
          <p:nvPr/>
        </p:nvSpPr>
        <p:spPr>
          <a:xfrm>
            <a:off x="540000" y="1331606"/>
            <a:ext cx="8136000" cy="1520416"/>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是一个</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的对象：</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fin.seekg(10);  //把输入位置指针移动到离文件头10个字节处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fin.seekg(10,ios::beg);  //把输入位置指针移动到离文件头10个字节处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fin.seekg(5,ios::cur);  //把输入位置指针移动到当前位置后5个字节处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fin.seekg(-20,ios::end);  //把输入位置指针向前移动到离文件尾20个字节处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Rectangle 2"/>
          <p:cNvSpPr txBox="1">
            <a:spLocks noChangeArrowheads="1"/>
          </p:cNvSpPr>
          <p:nvPr/>
        </p:nvSpPr>
        <p:spPr>
          <a:xfrm>
            <a:off x="304800" y="597000"/>
            <a:ext cx="8382000" cy="44227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 有一个整型数组，含10个元素，从键盘输入10个整数给数组，将此数组送到磁盘文件中存放。</a:t>
            </a:r>
            <a:endParaRPr lang="zh-CN" altLang="en-US" sz="1400" dirty="0" smtClean="0"/>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endParaRPr lang="en-US" altLang="zh-CN" sz="1400" dirty="0" smtClean="0"/>
          </a:p>
          <a:p>
            <a:pPr indent="-6350">
              <a:buFontTx/>
              <a:buNone/>
            </a:pPr>
            <a:r>
              <a:rPr lang="en-US" altLang="zh-CN" sz="1400" dirty="0" smtClean="0"/>
              <a:t>using namespace </a:t>
            </a:r>
            <a:r>
              <a:rPr lang="en-US" altLang="zh-CN" sz="1400" dirty="0" err="1" smtClean="0"/>
              <a:t>std</a:t>
            </a:r>
            <a:r>
              <a:rPr lang="en-US" altLang="zh-CN" sz="1400" dirty="0" smtClean="0"/>
              <a:t>;</a:t>
            </a:r>
            <a:endParaRPr lang="en-US" altLang="zh-CN" sz="14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a:t>
            </a:r>
            <a:r>
              <a:rPr lang="en-US" altLang="zh-CN" sz="1400" dirty="0" err="1" smtClean="0"/>
              <a:t>int</a:t>
            </a:r>
            <a:r>
              <a:rPr lang="en-US" altLang="zh-CN" sz="1400" dirty="0" smtClean="0"/>
              <a:t> a[10];</a:t>
            </a:r>
            <a:endParaRPr lang="en-US" altLang="zh-CN" sz="1400" dirty="0" smtClean="0"/>
          </a:p>
          <a:p>
            <a:pPr indent="-6350">
              <a:buFontTx/>
              <a:buNone/>
            </a:pPr>
            <a:r>
              <a:rPr lang="en-US" altLang="zh-CN" sz="1400" dirty="0" smtClean="0"/>
              <a:t> </a:t>
            </a:r>
            <a:r>
              <a:rPr lang="en-US" altLang="zh-CN" sz="1400" dirty="0" err="1" smtClean="0"/>
              <a:t>ofstream</a:t>
            </a:r>
            <a:r>
              <a:rPr lang="en-US" altLang="zh-CN" sz="1400" dirty="0" smtClean="0"/>
              <a:t> </a:t>
            </a:r>
            <a:r>
              <a:rPr lang="en-US" altLang="zh-CN" sz="1400" dirty="0" err="1" smtClean="0"/>
              <a:t>outfile</a:t>
            </a:r>
            <a:r>
              <a:rPr lang="en-US" altLang="zh-CN" sz="1400" dirty="0" smtClean="0"/>
              <a:t>(″f1.dat″,ios::out);//</a:t>
            </a:r>
            <a:r>
              <a:rPr lang="zh-CN" altLang="en-US" sz="1400" dirty="0" smtClean="0"/>
              <a:t>定义文件流对象，打开磁盘文件″</a:t>
            </a:r>
            <a:r>
              <a:rPr lang="en-US" altLang="zh-CN" sz="1400" dirty="0" smtClean="0"/>
              <a:t>f1.dat″</a:t>
            </a:r>
            <a:endParaRPr lang="en-US" altLang="zh-CN" sz="1400" dirty="0" smtClean="0"/>
          </a:p>
          <a:p>
            <a:pPr indent="-6350">
              <a:buFontTx/>
              <a:buNone/>
            </a:pPr>
            <a:r>
              <a:rPr lang="en-US" altLang="zh-CN" sz="1400" dirty="0" smtClean="0"/>
              <a:t> if(!</a:t>
            </a:r>
            <a:r>
              <a:rPr lang="en-US" altLang="zh-CN" sz="1400" dirty="0" err="1" smtClean="0"/>
              <a:t>outfile</a:t>
            </a:r>
            <a:r>
              <a:rPr lang="en-US" altLang="zh-CN" sz="1400" dirty="0" smtClean="0"/>
              <a:t>)                        //</a:t>
            </a:r>
            <a:r>
              <a:rPr lang="zh-CN" altLang="en-US" sz="1400" dirty="0" smtClean="0"/>
              <a:t>如果打开失败，</a:t>
            </a:r>
            <a:r>
              <a:rPr lang="en-US" altLang="zh-CN" sz="1400" dirty="0" err="1" smtClean="0"/>
              <a:t>outfile</a:t>
            </a:r>
            <a:r>
              <a:rPr lang="zh-CN" altLang="en-US" sz="1400" dirty="0" smtClean="0"/>
              <a:t>返回0值</a:t>
            </a:r>
            <a:endParaRPr lang="zh-CN" altLang="en-US" sz="1400" dirty="0" smtClean="0"/>
          </a:p>
          <a:p>
            <a:pPr indent="-6350">
              <a:buFontTx/>
              <a:buNone/>
            </a:pPr>
            <a:r>
              <a:rPr lang="zh-CN" altLang="en-US"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exit(1);</a:t>
            </a:r>
            <a:endParaRPr lang="en-US" altLang="zh-CN" sz="1400" dirty="0" smtClean="0"/>
          </a:p>
          <a:p>
            <a:pPr indent="-6350">
              <a:buFontTx/>
              <a:buNone/>
            </a:pPr>
            <a:r>
              <a:rPr lang="en-US" altLang="zh-CN" sz="1400" dirty="0" smtClean="0"/>
              <a:t>  }</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&lt;&lt;″enter 10 integer numbers:″&lt;&lt;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=0;i&lt;10;i++)</a:t>
            </a:r>
            <a:endParaRPr lang="en-US" altLang="zh-CN" sz="1400" dirty="0" smtClean="0"/>
          </a:p>
          <a:p>
            <a:pPr indent="-6350">
              <a:buFontTx/>
              <a:buNone/>
            </a:pPr>
            <a:r>
              <a:rPr lang="en-US" altLang="zh-CN" sz="1400" dirty="0" smtClean="0"/>
              <a:t>  {</a:t>
            </a:r>
            <a:r>
              <a:rPr lang="en-US" altLang="zh-CN" sz="1400" dirty="0" err="1" smtClean="0"/>
              <a:t>cin</a:t>
            </a:r>
            <a:r>
              <a:rPr lang="en-US" altLang="zh-CN" sz="1400" dirty="0" smtClean="0"/>
              <a:t>&gt;&gt;a[</a:t>
            </a:r>
            <a:r>
              <a:rPr lang="en-US" altLang="zh-CN" sz="1400" dirty="0" err="1" smtClean="0"/>
              <a:t>i</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outfile</a:t>
            </a:r>
            <a:r>
              <a:rPr lang="en-US" altLang="zh-CN" sz="1400" dirty="0" smtClean="0"/>
              <a:t>&lt;&lt;a[</a:t>
            </a:r>
            <a:r>
              <a:rPr lang="en-US" altLang="zh-CN" sz="1400" dirty="0" err="1" smtClean="0"/>
              <a:t>i</a:t>
            </a:r>
            <a:r>
              <a:rPr lang="en-US" altLang="zh-CN" sz="1400" dirty="0" smtClean="0"/>
              <a:t>]&lt;&lt;″ ″;}            //</a:t>
            </a:r>
            <a:r>
              <a:rPr lang="zh-CN" altLang="en-US" sz="1400" dirty="0" smtClean="0"/>
              <a:t>向磁盘文件″</a:t>
            </a:r>
            <a:r>
              <a:rPr lang="en-US" altLang="zh-CN" sz="1400" dirty="0" smtClean="0"/>
              <a:t>f1.dat″</a:t>
            </a:r>
            <a:r>
              <a:rPr lang="zh-CN" altLang="en-US" sz="1400" dirty="0" smtClean="0"/>
              <a:t>输出数据</a:t>
            </a:r>
            <a:endParaRPr lang="zh-CN" altLang="en-US" sz="1400" dirty="0" smtClean="0"/>
          </a:p>
          <a:p>
            <a:pPr indent="-6350">
              <a:buFontTx/>
              <a:buNone/>
            </a:pPr>
            <a:r>
              <a:rPr lang="zh-CN" altLang="en-US" sz="1400" dirty="0" smtClean="0"/>
              <a:t> </a:t>
            </a:r>
            <a:r>
              <a:rPr lang="en-US" altLang="zh-CN" sz="1400" dirty="0" err="1" smtClean="0"/>
              <a:t>outfile.close</a:t>
            </a:r>
            <a:r>
              <a:rPr lang="en-US" altLang="zh-CN" sz="1400" dirty="0" smtClean="0"/>
              <a:t>();                   //</a:t>
            </a:r>
            <a:r>
              <a:rPr lang="zh-CN" altLang="en-US" sz="1400" dirty="0" smtClean="0"/>
              <a:t>关闭磁盘文件″</a:t>
            </a:r>
            <a:r>
              <a:rPr lang="en-US" altLang="zh-CN" sz="1400" dirty="0" smtClean="0"/>
              <a:t>f1.dat″</a:t>
            </a:r>
            <a:endParaRPr lang="en-US" altLang="zh-CN" sz="1400" dirty="0" smtClean="0"/>
          </a:p>
          <a:p>
            <a:pPr indent="-6350">
              <a:buFontTx/>
              <a:buNone/>
            </a:pPr>
            <a:r>
              <a:rPr lang="en-US" altLang="zh-CN" sz="1400" dirty="0" smtClean="0"/>
              <a:t> return 0;</a:t>
            </a:r>
            <a:endParaRPr lang="en-US" altLang="zh-CN" sz="1400" dirty="0" smtClean="0"/>
          </a:p>
          <a:p>
            <a:pPr indent="-6350">
              <a:buFontTx/>
              <a:buNone/>
            </a:pPr>
            <a:r>
              <a:rPr lang="en-US" altLang="zh-CN" sz="1400" dirty="0" smtClean="0"/>
              <a:t>} </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369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运行情况如下: </a:t>
            </a:r>
            <a:endParaRPr lang="zh-CN" altLang="en-US" sz="2000" dirty="0" smtClean="0"/>
          </a:p>
          <a:p>
            <a:pPr indent="-6350">
              <a:buFontTx/>
              <a:buNone/>
            </a:pPr>
            <a:r>
              <a:rPr lang="en-US" altLang="zh-CN" sz="2000" dirty="0" smtClean="0"/>
              <a:t>enter 10 integer numbers:</a:t>
            </a:r>
            <a:endParaRPr lang="en-US" altLang="zh-CN" sz="2000" dirty="0" smtClean="0"/>
          </a:p>
          <a:p>
            <a:pPr indent="-6350">
              <a:buFontTx/>
              <a:buNone/>
            </a:pPr>
            <a:r>
              <a:rPr lang="en-US" altLang="zh-CN" sz="2000" u="sng" dirty="0" smtClean="0"/>
              <a:t>1 3 5 2 4 6 10 8 7 9 ↙</a:t>
            </a:r>
            <a:endParaRPr lang="en-US" altLang="zh-CN" sz="2000" u="sng" dirty="0" smtClean="0"/>
          </a:p>
          <a:p>
            <a:pPr indent="-6350">
              <a:buFontTx/>
              <a:buNone/>
            </a:pPr>
            <a:endParaRPr lang="en-US" altLang="zh-CN" sz="2000" dirty="0" smtClean="0"/>
          </a:p>
          <a:p>
            <a:pPr indent="-6350">
              <a:buFontTx/>
              <a:buNone/>
            </a:pPr>
            <a:endParaRPr lang="en-US" altLang="zh-CN" sz="2000" dirty="0"/>
          </a:p>
          <a:p>
            <a:pPr indent="-6350">
              <a:buFontTx/>
              <a:buNone/>
            </a:pPr>
            <a:r>
              <a:rPr lang="zh-CN" altLang="en-US" sz="2000" dirty="0" smtClean="0"/>
              <a:t>请注意: 在向磁盘文件输出一个数据后，要输出一个(或几个)空格或换行符，以作为数据间的分隔，否则以后从磁盘文件读数据时，10个整数的数字连成一片无法区分。</a:t>
            </a:r>
            <a:endParaRPr lang="zh-CN" altLang="en-US" sz="2000" dirty="0"/>
          </a:p>
        </p:txBody>
      </p:sp>
    </p:spTree>
  </p:cSld>
  <p:clrMapOvr>
    <a:masterClrMapping/>
  </p:clrMapOvr>
  <p:transition spd="slow" advClick="0" advTm="0">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15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kern="0" dirty="0">
                <a:solidFill>
                  <a:schemeClr val="tx1"/>
                </a:solidFill>
                <a:latin typeface="隶书" panose="02010509060101010101" pitchFamily="49" charset="-122"/>
                <a:ea typeface="隶书" panose="02010509060101010101" pitchFamily="49" charset="-122"/>
              </a:rPr>
              <a:t>常用</a:t>
            </a:r>
            <a:r>
              <a:rPr lang="zh-CN" altLang="en-US" sz="2400" kern="0" dirty="0" smtClean="0">
                <a:solidFill>
                  <a:schemeClr val="tx1"/>
                </a:solidFill>
                <a:latin typeface="隶书" panose="02010509060101010101" pitchFamily="49" charset="-122"/>
                <a:ea typeface="隶书" panose="02010509060101010101" pitchFamily="49" charset="-122"/>
              </a:rPr>
              <a:t>输入输出</a:t>
            </a:r>
            <a:r>
              <a:rPr lang="zh-CN" altLang="en-US" sz="2400" kern="0" dirty="0">
                <a:solidFill>
                  <a:schemeClr val="tx1"/>
                </a:solidFill>
                <a:latin typeface="隶书" panose="02010509060101010101" pitchFamily="49" charset="-122"/>
                <a:ea typeface="隶书" panose="02010509060101010101" pitchFamily="49" charset="-122"/>
              </a:rPr>
              <a:t>头文件</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Text Box 6"/>
          <p:cNvSpPr txBox="1">
            <a:spLocks noChangeArrowheads="1"/>
          </p:cNvSpPr>
          <p:nvPr/>
        </p:nvSpPr>
        <p:spPr bwMode="auto">
          <a:xfrm>
            <a:off x="468000" y="568954"/>
            <a:ext cx="835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FF3300"/>
              </a:buClr>
              <a:buFont typeface="Wingdings" panose="05000000000000000000" pitchFamily="2" charset="2"/>
              <a:buChar char="Ø"/>
            </a:pPr>
            <a:r>
              <a:rPr kumimoji="1" lang="en-US" altLang="zh-CN" dirty="0">
                <a:ea typeface="Arial Unicode MS" pitchFamily="34" charset="-122"/>
              </a:rPr>
              <a:t>  </a:t>
            </a:r>
            <a:r>
              <a:rPr kumimoji="1" lang="en-US" altLang="zh-CN" sz="1800" dirty="0" err="1">
                <a:ea typeface="Arial Unicode MS" pitchFamily="34" charset="-122"/>
              </a:rPr>
              <a:t>iostream.h</a:t>
            </a:r>
            <a:r>
              <a:rPr kumimoji="1" lang="en-US" altLang="zh-CN" sz="1800" dirty="0">
                <a:ea typeface="Arial Unicode MS" pitchFamily="34" charset="-122"/>
              </a:rPr>
              <a:t>	</a:t>
            </a:r>
            <a:endParaRPr kumimoji="1" lang="en-US" altLang="zh-CN" sz="1800" dirty="0">
              <a:ea typeface="Arial Unicode MS" pitchFamily="34" charset="-122"/>
            </a:endParaRP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含有</a:t>
            </a:r>
            <a:r>
              <a:rPr kumimoji="1" lang="en-US" altLang="zh-CN" sz="1800" dirty="0" err="1">
                <a:ea typeface="Arial Unicode MS" pitchFamily="34" charset="-122"/>
              </a:rPr>
              <a:t>cin</a:t>
            </a:r>
            <a:r>
              <a:rPr kumimoji="1" lang="zh-CN" altLang="en-US" sz="1800" dirty="0">
                <a:ea typeface="Arial Unicode MS" pitchFamily="34" charset="-122"/>
              </a:rPr>
              <a:t>、</a:t>
            </a:r>
            <a:r>
              <a:rPr kumimoji="1" lang="en-US" altLang="zh-CN" sz="1800" dirty="0" err="1">
                <a:ea typeface="Arial Unicode MS" pitchFamily="34" charset="-122"/>
              </a:rPr>
              <a:t>cout</a:t>
            </a:r>
            <a:r>
              <a:rPr kumimoji="1" lang="zh-CN" altLang="en-US" sz="1800" dirty="0">
                <a:ea typeface="Arial Unicode MS" pitchFamily="34" charset="-122"/>
              </a:rPr>
              <a:t>、</a:t>
            </a:r>
            <a:r>
              <a:rPr kumimoji="1" lang="en-US" altLang="zh-CN" sz="1800" dirty="0" err="1">
                <a:ea typeface="Arial Unicode MS" pitchFamily="34" charset="-122"/>
              </a:rPr>
              <a:t>cerr</a:t>
            </a:r>
            <a:r>
              <a:rPr kumimoji="1" lang="zh-CN" altLang="en-US" sz="1800" dirty="0">
                <a:ea typeface="Arial Unicode MS" pitchFamily="34" charset="-122"/>
              </a:rPr>
              <a:t>、</a:t>
            </a:r>
            <a:r>
              <a:rPr kumimoji="1" lang="en-US" altLang="zh-CN" sz="1800" dirty="0">
                <a:ea typeface="Arial Unicode MS" pitchFamily="34" charset="-122"/>
              </a:rPr>
              <a:t>clog</a:t>
            </a:r>
            <a:r>
              <a:rPr kumimoji="1" lang="zh-CN" altLang="en-US" sz="1800" dirty="0">
                <a:ea typeface="Arial Unicode MS" pitchFamily="34" charset="-122"/>
              </a:rPr>
              <a:t>对象，提供无格式和格式化的</a:t>
            </a:r>
            <a:r>
              <a:rPr kumimoji="1" lang="en-US" altLang="zh-CN" sz="1800" dirty="0">
                <a:ea typeface="Arial Unicode MS" pitchFamily="34" charset="-122"/>
              </a:rPr>
              <a:t>I/O</a:t>
            </a:r>
            <a:endParaRPr kumimoji="1" lang="en-US" altLang="zh-CN" sz="1800" dirty="0">
              <a:ea typeface="Arial Unicode MS" pitchFamily="34" charset="-122"/>
            </a:endParaRPr>
          </a:p>
          <a:p>
            <a:pPr eaLnBrk="1" hangingPunct="1">
              <a:lnSpc>
                <a:spcPct val="150000"/>
              </a:lnSpc>
              <a:buClr>
                <a:srgbClr val="FF3300"/>
              </a:buClr>
              <a:buFont typeface="Wingdings" panose="05000000000000000000" pitchFamily="2" charset="2"/>
              <a:buChar char="Ø"/>
            </a:pPr>
            <a:r>
              <a:rPr kumimoji="1" lang="en-US" altLang="zh-CN" sz="1800" dirty="0">
                <a:ea typeface="Arial Unicode MS" pitchFamily="34" charset="-122"/>
              </a:rPr>
              <a:t>  </a:t>
            </a:r>
            <a:r>
              <a:rPr kumimoji="1" lang="en-US" altLang="zh-CN" sz="1800" dirty="0" err="1">
                <a:ea typeface="Arial Unicode MS" pitchFamily="34" charset="-122"/>
              </a:rPr>
              <a:t>iomanip.h</a:t>
            </a:r>
            <a:r>
              <a:rPr kumimoji="1" lang="en-US" altLang="zh-CN" sz="1800" dirty="0">
                <a:ea typeface="Arial Unicode MS" pitchFamily="34" charset="-122"/>
              </a:rPr>
              <a:t>	 </a:t>
            </a:r>
            <a:endParaRPr kumimoji="1" lang="en-US" altLang="zh-CN" sz="1800" dirty="0">
              <a:ea typeface="Arial Unicode MS" pitchFamily="34" charset="-122"/>
            </a:endParaRP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包含格式化</a:t>
            </a:r>
            <a:r>
              <a:rPr kumimoji="1" lang="en-US" altLang="zh-CN" sz="1800" dirty="0">
                <a:solidFill>
                  <a:srgbClr val="0000FF"/>
                </a:solidFill>
                <a:ea typeface="Arial Unicode MS" pitchFamily="34" charset="-122"/>
              </a:rPr>
              <a:t>I/O</a:t>
            </a:r>
            <a:r>
              <a:rPr kumimoji="1" lang="zh-CN" altLang="en-US" sz="1800" dirty="0">
                <a:solidFill>
                  <a:srgbClr val="0000FF"/>
                </a:solidFill>
                <a:ea typeface="Arial Unicode MS" pitchFamily="34" charset="-122"/>
              </a:rPr>
              <a:t>操纵算子</a:t>
            </a:r>
            <a:r>
              <a:rPr kumimoji="1" lang="zh-CN" altLang="en-US" sz="1800" dirty="0">
                <a:ea typeface="Arial Unicode MS" pitchFamily="34" charset="-122"/>
              </a:rPr>
              <a:t>，用于指定数据输入输出的格式</a:t>
            </a:r>
            <a:endParaRPr kumimoji="1" lang="en-US" altLang="zh-CN" sz="1800" dirty="0">
              <a:ea typeface="Arial Unicode MS" pitchFamily="34" charset="-122"/>
            </a:endParaRPr>
          </a:p>
          <a:p>
            <a:pPr eaLnBrk="1" hangingPunct="1">
              <a:lnSpc>
                <a:spcPct val="150000"/>
              </a:lnSpc>
              <a:buClr>
                <a:srgbClr val="FF3300"/>
              </a:buClr>
              <a:buFont typeface="Wingdings" panose="05000000000000000000" pitchFamily="2" charset="2"/>
              <a:buChar char="Ø"/>
            </a:pPr>
            <a:r>
              <a:rPr kumimoji="1" lang="en-US" altLang="zh-CN" sz="1800" dirty="0">
                <a:ea typeface="Arial Unicode MS" pitchFamily="34" charset="-122"/>
              </a:rPr>
              <a:t>  </a:t>
            </a:r>
            <a:r>
              <a:rPr kumimoji="1" lang="en-US" altLang="zh-CN" sz="1800" dirty="0" err="1">
                <a:ea typeface="Arial Unicode MS" pitchFamily="34" charset="-122"/>
              </a:rPr>
              <a:t>fstream.h</a:t>
            </a:r>
            <a:r>
              <a:rPr kumimoji="1" lang="en-US" altLang="zh-CN" sz="1800" dirty="0">
                <a:ea typeface="Arial Unicode MS" pitchFamily="34" charset="-122"/>
              </a:rPr>
              <a:t>	</a:t>
            </a:r>
            <a:endParaRPr kumimoji="1" lang="en-US" altLang="zh-CN" sz="1800" dirty="0">
              <a:ea typeface="Arial Unicode MS" pitchFamily="34" charset="-122"/>
            </a:endParaRPr>
          </a:p>
          <a:p>
            <a:pPr eaLnBrk="1" hangingPunct="1"/>
            <a:r>
              <a:rPr kumimoji="1" lang="en-US" altLang="zh-CN" sz="1800" dirty="0">
                <a:ea typeface="Arial Unicode MS" pitchFamily="34" charset="-122"/>
              </a:rPr>
              <a:t>    </a:t>
            </a:r>
            <a:r>
              <a:rPr kumimoji="1" lang="zh-CN" altLang="en-US" sz="1800" dirty="0">
                <a:ea typeface="Arial Unicode MS" pitchFamily="34" charset="-122"/>
              </a:rPr>
              <a:t>处理</a:t>
            </a:r>
            <a:r>
              <a:rPr kumimoji="1" lang="zh-CN" altLang="en-US" sz="1800" dirty="0">
                <a:solidFill>
                  <a:srgbClr val="0000FF"/>
                </a:solidFill>
                <a:ea typeface="Arial Unicode MS" pitchFamily="34" charset="-122"/>
              </a:rPr>
              <a:t>文件</a:t>
            </a:r>
            <a:r>
              <a:rPr kumimoji="1" lang="zh-CN" altLang="en-US" sz="1800" dirty="0">
                <a:ea typeface="Arial Unicode MS" pitchFamily="34" charset="-122"/>
              </a:rPr>
              <a:t>信息，包括建立文件，读</a:t>
            </a:r>
            <a:r>
              <a:rPr kumimoji="1" lang="en-US" altLang="zh-CN" sz="1800" dirty="0">
                <a:ea typeface="Arial Unicode MS" pitchFamily="34" charset="-122"/>
              </a:rPr>
              <a:t>/</a:t>
            </a:r>
            <a:r>
              <a:rPr kumimoji="1" lang="zh-CN" altLang="en-US" sz="1800" dirty="0">
                <a:ea typeface="Arial Unicode MS" pitchFamily="34" charset="-122"/>
              </a:rPr>
              <a:t>写文件的各种操作接口</a:t>
            </a:r>
            <a:endParaRPr kumimoji="1" lang="zh-CN" altLang="en-US" sz="1800" dirty="0">
              <a:ea typeface="Arial Unicode MS" pitchFamily="34" charset="-122"/>
            </a:endParaRP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    </a:t>
            </a:r>
            <a:endParaRPr kumimoji="1" lang="zh-CN" altLang="en-US" sz="1800" dirty="0">
              <a:ea typeface="Arial Unicode MS" pitchFamily="34" charset="-122"/>
            </a:endParaRP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每一种</a:t>
            </a:r>
            <a:r>
              <a:rPr kumimoji="1" lang="en-US" altLang="zh-CN" sz="1800" dirty="0">
                <a:ea typeface="Arial Unicode MS" pitchFamily="34" charset="-122"/>
              </a:rPr>
              <a:t>C++</a:t>
            </a:r>
            <a:r>
              <a:rPr kumimoji="1" lang="zh-CN" altLang="en-US" sz="1800" dirty="0">
                <a:ea typeface="Arial Unicode MS" pitchFamily="34" charset="-122"/>
              </a:rPr>
              <a:t>版本通常还包含其他一些与</a:t>
            </a:r>
            <a:r>
              <a:rPr kumimoji="1" lang="en-US" altLang="zh-CN" sz="1800" dirty="0">
                <a:ea typeface="Arial Unicode MS" pitchFamily="34" charset="-122"/>
              </a:rPr>
              <a:t>I/O</a:t>
            </a:r>
            <a:r>
              <a:rPr kumimoji="1" lang="zh-CN" altLang="en-US" sz="1800" dirty="0">
                <a:ea typeface="Arial Unicode MS" pitchFamily="34" charset="-122"/>
              </a:rPr>
              <a:t>相关的库，提供特定系统的某些功能</a:t>
            </a:r>
            <a:endParaRPr kumimoji="1" lang="zh-CN" altLang="en-US" sz="1800" dirty="0">
              <a:ea typeface="Arial Unicode MS"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None/>
            </a:pPr>
            <a:r>
              <a:rPr lang="zh-CN" altLang="en-US" sz="1400" dirty="0" smtClean="0">
                <a:latin typeface="Rockwell" panose="02060603020205020403" pitchFamily="18" charset="0"/>
                <a:ea typeface="微软雅黑" panose="020B0503020204020204" pitchFamily="34" charset="-122"/>
              </a:rPr>
              <a:t>例</a:t>
            </a:r>
            <a:r>
              <a:rPr lang="en-US" altLang="zh-CN" sz="1400" dirty="0">
                <a:latin typeface="Rockwell" panose="02060603020205020403" pitchFamily="18" charset="0"/>
                <a:ea typeface="微软雅黑" panose="020B0503020204020204" pitchFamily="34" charset="-122"/>
              </a:rPr>
              <a:t>13. </a:t>
            </a:r>
            <a:r>
              <a:rPr lang="zh-CN" altLang="en-US" sz="1400" dirty="0">
                <a:latin typeface="Rockwell" panose="02060603020205020403" pitchFamily="18" charset="0"/>
                <a:ea typeface="微软雅黑" panose="020B0503020204020204" pitchFamily="34" charset="-122"/>
              </a:rPr>
              <a:t>设置位置</a:t>
            </a:r>
            <a:r>
              <a:rPr lang="zh-CN" altLang="en-US" sz="1400" dirty="0" smtClean="0">
                <a:latin typeface="Rockwell" panose="02060603020205020403" pitchFamily="18" charset="0"/>
                <a:ea typeface="微软雅黑" panose="020B0503020204020204" pitchFamily="34" charset="-122"/>
              </a:rPr>
              <a:t>指针</a:t>
            </a:r>
            <a:endParaRPr lang="en-US" altLang="zh-CN" sz="1400" dirty="0" smtClean="0">
              <a:latin typeface="Rockwell" panose="02060603020205020403" pitchFamily="18" charset="0"/>
              <a:ea typeface="微软雅黑" panose="020B0503020204020204" pitchFamily="34" charset="-122"/>
            </a:endParaRPr>
          </a:p>
          <a:p>
            <a:pPr marL="0" indent="0">
              <a:buNone/>
              <a:defRPr/>
            </a:pPr>
            <a:r>
              <a:rPr lang="en-US" altLang="zh-CN" sz="1400" kern="0" dirty="0">
                <a:latin typeface="宋体" panose="02010600030101010101" pitchFamily="2" charset="-122"/>
              </a:rPr>
              <a:t>#include &lt;</a:t>
            </a:r>
            <a:r>
              <a:rPr lang="en-US" altLang="zh-CN" sz="1400" kern="0" dirty="0" err="1">
                <a:latin typeface="宋体" panose="02010600030101010101" pitchFamily="2" charset="-122"/>
              </a:rPr>
              <a:t>iostream</a:t>
            </a:r>
            <a:r>
              <a:rPr lang="en-US" altLang="zh-CN" sz="1400" kern="0" dirty="0">
                <a:latin typeface="宋体" panose="02010600030101010101" pitchFamily="2" charset="-122"/>
              </a:rPr>
              <a:t>&gt;</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#include &lt;</a:t>
            </a:r>
            <a:r>
              <a:rPr lang="en-US" altLang="zh-CN" sz="1400" kern="0" dirty="0" err="1">
                <a:latin typeface="宋体" panose="02010600030101010101" pitchFamily="2" charset="-122"/>
              </a:rPr>
              <a:t>fstream</a:t>
            </a:r>
            <a:r>
              <a:rPr lang="en-US" altLang="zh-CN" sz="1400" kern="0" dirty="0">
                <a:latin typeface="宋体" panose="02010600030101010101" pitchFamily="2" charset="-122"/>
              </a:rPr>
              <a:t>&gt;</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using namespace </a:t>
            </a:r>
            <a:r>
              <a:rPr lang="en-US" altLang="zh-CN" sz="1400" kern="0" dirty="0" err="1">
                <a:latin typeface="宋体" panose="02010600030101010101" pitchFamily="2" charset="-122"/>
              </a:rPr>
              <a:t>std</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void main() { </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char </a:t>
            </a:r>
            <a:r>
              <a:rPr lang="en-US" altLang="zh-CN" sz="1400" kern="0" dirty="0" err="1">
                <a:latin typeface="宋体" panose="02010600030101010101" pitchFamily="2" charset="-122"/>
              </a:rPr>
              <a:t>ch</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a:t>
            </a:r>
            <a:r>
              <a:rPr lang="en-US" altLang="zh-CN" sz="1400" kern="0" dirty="0" err="1">
                <a:latin typeface="宋体" panose="02010600030101010101" pitchFamily="2" charset="-122"/>
              </a:rPr>
              <a:t>ifstream</a:t>
            </a:r>
            <a:r>
              <a:rPr lang="en-US" altLang="zh-CN" sz="1400" kern="0" dirty="0">
                <a:latin typeface="宋体" panose="02010600030101010101" pitchFamily="2" charset="-122"/>
              </a:rPr>
              <a:t> </a:t>
            </a:r>
            <a:r>
              <a:rPr lang="en-US" altLang="zh-CN" sz="1400" kern="0" dirty="0" err="1">
                <a:latin typeface="宋体" panose="02010600030101010101" pitchFamily="2" charset="-122"/>
              </a:rPr>
              <a:t>tfile</a:t>
            </a:r>
            <a:r>
              <a:rPr lang="en-US" altLang="zh-CN" sz="1400" kern="0" dirty="0">
                <a:latin typeface="宋体" panose="02010600030101010101" pitchFamily="2" charset="-122"/>
              </a:rPr>
              <a:t>("payroll",</a:t>
            </a:r>
            <a:r>
              <a:rPr lang="en-US" altLang="zh-CN" sz="1400" kern="0" dirty="0" err="1">
                <a:latin typeface="宋体" panose="02010600030101010101" pitchFamily="2" charset="-122"/>
              </a:rPr>
              <a:t>ios</a:t>
            </a:r>
            <a:r>
              <a:rPr lang="en-US" altLang="zh-CN" sz="1400" kern="0" dirty="0">
                <a:latin typeface="宋体" panose="02010600030101010101" pitchFamily="2" charset="-122"/>
              </a:rPr>
              <a:t>::</a:t>
            </a:r>
            <a:r>
              <a:rPr lang="en-US" altLang="zh-CN" sz="1400" kern="0" dirty="0" err="1">
                <a:latin typeface="宋体" panose="02010600030101010101" pitchFamily="2" charset="-122"/>
              </a:rPr>
              <a:t>binary|ios</a:t>
            </a:r>
            <a:r>
              <a:rPr lang="en-US" altLang="zh-CN" sz="1400" kern="0" dirty="0">
                <a:latin typeface="宋体" panose="02010600030101010101" pitchFamily="2" charset="-122"/>
              </a:rPr>
              <a:t>::</a:t>
            </a:r>
            <a:r>
              <a:rPr lang="en-US" altLang="zh-CN" sz="1400" kern="0" dirty="0" err="1">
                <a:latin typeface="宋体" panose="02010600030101010101" pitchFamily="2" charset="-122"/>
              </a:rPr>
              <a:t>nocreate</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if(</a:t>
            </a:r>
            <a:r>
              <a:rPr lang="en-US" altLang="zh-CN" sz="1400" kern="0" dirty="0" err="1">
                <a:latin typeface="宋体" panose="02010600030101010101" pitchFamily="2" charset="-122"/>
              </a:rPr>
              <a:t>tfile</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 </a:t>
            </a:r>
            <a:r>
              <a:rPr lang="en-US" altLang="zh-CN" sz="1400" kern="0" dirty="0" err="1">
                <a:latin typeface="宋体" panose="02010600030101010101" pitchFamily="2" charset="-122"/>
              </a:rPr>
              <a:t>tfile.seekg</a:t>
            </a:r>
            <a:r>
              <a:rPr lang="en-US" altLang="zh-CN" sz="1400" kern="0" dirty="0">
                <a:latin typeface="宋体" panose="02010600030101010101" pitchFamily="2" charset="-122"/>
              </a:rPr>
              <a:t>(8);</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while(</a:t>
            </a:r>
            <a:r>
              <a:rPr lang="en-US" altLang="zh-CN" sz="1400" kern="0" dirty="0" err="1">
                <a:latin typeface="宋体" panose="02010600030101010101" pitchFamily="2" charset="-122"/>
              </a:rPr>
              <a:t>tfile.good</a:t>
            </a:r>
            <a:r>
              <a:rPr lang="en-US" altLang="zh-CN" sz="1400" kern="0" dirty="0">
                <a:latin typeface="宋体" panose="02010600030101010101" pitchFamily="2" charset="-122"/>
              </a:rPr>
              <a:t>()) </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 </a:t>
            </a:r>
            <a:r>
              <a:rPr lang="en-US" altLang="zh-CN" sz="1400" kern="0" dirty="0" err="1">
                <a:latin typeface="宋体" panose="02010600030101010101" pitchFamily="2" charset="-122"/>
              </a:rPr>
              <a:t>tfile.get</a:t>
            </a:r>
            <a:r>
              <a:rPr lang="en-US" altLang="zh-CN" sz="1400" kern="0" dirty="0">
                <a:latin typeface="宋体" panose="02010600030101010101" pitchFamily="2" charset="-122"/>
              </a:rPr>
              <a:t>(</a:t>
            </a:r>
            <a:r>
              <a:rPr lang="en-US" altLang="zh-CN" sz="1400" kern="0" dirty="0" err="1">
                <a:latin typeface="宋体" panose="02010600030101010101" pitchFamily="2" charset="-122"/>
              </a:rPr>
              <a:t>ch</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if (!</a:t>
            </a:r>
            <a:r>
              <a:rPr lang="en-US" altLang="zh-CN" sz="1400" kern="0" dirty="0" err="1">
                <a:latin typeface="宋体" panose="02010600030101010101" pitchFamily="2" charset="-122"/>
              </a:rPr>
              <a:t>ch</a:t>
            </a:r>
            <a:r>
              <a:rPr lang="en-US" altLang="zh-CN" sz="1400" kern="0" dirty="0">
                <a:latin typeface="宋体" panose="02010600030101010101" pitchFamily="2" charset="-122"/>
              </a:rPr>
              <a:t>) break; </a:t>
            </a:r>
            <a:r>
              <a:rPr lang="en-US" altLang="zh-CN" sz="1400" kern="0" dirty="0" err="1">
                <a:latin typeface="宋体" panose="02010600030101010101" pitchFamily="2" charset="-122"/>
              </a:rPr>
              <a:t>cout</a:t>
            </a:r>
            <a:r>
              <a:rPr lang="en-US" altLang="zh-CN" sz="1400" kern="0" dirty="0">
                <a:latin typeface="宋体" panose="02010600030101010101" pitchFamily="2" charset="-122"/>
              </a:rPr>
              <a:t>&lt;&lt;</a:t>
            </a:r>
            <a:r>
              <a:rPr lang="en-US" altLang="zh-CN" sz="1400" kern="0" dirty="0" err="1">
                <a:latin typeface="宋体" panose="02010600030101010101" pitchFamily="2" charset="-122"/>
              </a:rPr>
              <a:t>ch</a:t>
            </a:r>
            <a:r>
              <a:rPr lang="en-US" altLang="zh-CN" sz="1400" kern="0" dirty="0">
                <a:latin typeface="宋体" panose="02010600030101010101" pitchFamily="2" charset="-122"/>
              </a:rPr>
              <a:t>; }</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else </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 </a:t>
            </a:r>
            <a:r>
              <a:rPr lang="en-US" altLang="zh-CN" sz="1400" kern="0" dirty="0" err="1">
                <a:latin typeface="宋体" panose="02010600030101010101" pitchFamily="2" charset="-122"/>
              </a:rPr>
              <a:t>cout</a:t>
            </a:r>
            <a:r>
              <a:rPr lang="en-US" altLang="zh-CN" sz="1400" kern="0" dirty="0">
                <a:latin typeface="宋体" panose="02010600030101010101" pitchFamily="2" charset="-122"/>
              </a:rPr>
              <a:t>&lt;&lt;"ERROR: Cannot open file 'payroll'."&lt;&lt;</a:t>
            </a:r>
            <a:r>
              <a:rPr lang="en-US" altLang="zh-CN" sz="1400" kern="0" dirty="0" err="1">
                <a:latin typeface="宋体" panose="02010600030101010101" pitchFamily="2" charset="-122"/>
              </a:rPr>
              <a:t>endl</a:t>
            </a:r>
            <a:r>
              <a:rPr lang="en-US" altLang="zh-CN" sz="1400" kern="0" dirty="0">
                <a:latin typeface="宋体" panose="02010600030101010101" pitchFamily="2" charset="-122"/>
              </a:rPr>
              <a:t>; }</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  </a:t>
            </a:r>
            <a:r>
              <a:rPr lang="en-US" altLang="zh-CN" sz="1400" kern="0" dirty="0" err="1">
                <a:latin typeface="宋体" panose="02010600030101010101" pitchFamily="2" charset="-122"/>
              </a:rPr>
              <a:t>tfile.close</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buNone/>
              <a:defRPr/>
            </a:pPr>
            <a:r>
              <a:rPr lang="en-US" altLang="zh-CN" sz="1400" kern="0" dirty="0">
                <a:latin typeface="宋体" panose="02010600030101010101" pitchFamily="2" charset="-122"/>
              </a:rPr>
              <a:t>}</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None/>
            </a:pPr>
            <a:r>
              <a:rPr lang="zh-CN" altLang="en-US" sz="1400" dirty="0" smtClean="0">
                <a:latin typeface="Rockwell" panose="02060603020205020403" pitchFamily="18" charset="0"/>
                <a:ea typeface="微软雅黑" panose="020B0503020204020204" pitchFamily="34" charset="-122"/>
              </a:rPr>
              <a:t>例</a:t>
            </a:r>
            <a:r>
              <a:rPr lang="en-US" altLang="zh-CN" sz="1400" dirty="0" smtClean="0">
                <a:latin typeface="Rockwell" panose="02060603020205020403" pitchFamily="18" charset="0"/>
                <a:ea typeface="微软雅黑" panose="020B0503020204020204" pitchFamily="34" charset="-122"/>
              </a:rPr>
              <a:t>14.</a:t>
            </a:r>
            <a:r>
              <a:rPr lang="zh-CN" altLang="en-US" sz="1400" dirty="0">
                <a:latin typeface="Rockwell" panose="02060603020205020403" pitchFamily="18" charset="0"/>
                <a:ea typeface="微软雅黑" panose="020B0503020204020204" pitchFamily="34" charset="-122"/>
              </a:rPr>
              <a:t>文件读二进制记录</a:t>
            </a:r>
            <a:endParaRPr lang="en-US" altLang="zh-CN" sz="1400" dirty="0" smtClean="0">
              <a:latin typeface="Rockwell" panose="02060603020205020403" pitchFamily="18" charset="0"/>
              <a:ea typeface="微软雅黑" panose="020B0503020204020204" pitchFamily="34" charset="-122"/>
            </a:endParaRPr>
          </a:p>
          <a:p>
            <a:pPr marL="0" indent="0">
              <a:spcBef>
                <a:spcPts val="0"/>
              </a:spcBef>
              <a:buNone/>
              <a:defRPr/>
            </a:pPr>
            <a:r>
              <a:rPr lang="en-US" altLang="zh-CN" sz="1400" kern="0" dirty="0">
                <a:latin typeface="宋体" panose="02010600030101010101" pitchFamily="2" charset="-122"/>
              </a:rPr>
              <a:t>#include &lt;</a:t>
            </a:r>
            <a:r>
              <a:rPr lang="en-US" altLang="zh-CN" sz="1400" kern="0" dirty="0" err="1">
                <a:latin typeface="宋体" panose="02010600030101010101" pitchFamily="2" charset="-122"/>
              </a:rPr>
              <a:t>iostream</a:t>
            </a:r>
            <a:r>
              <a:rPr lang="en-US" altLang="zh-CN" sz="1400" kern="0" dirty="0">
                <a:latin typeface="宋体" panose="02010600030101010101" pitchFamily="2" charset="-122"/>
              </a:rPr>
              <a:t>&gt;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#include &lt;</a:t>
            </a:r>
            <a:r>
              <a:rPr lang="en-US" altLang="zh-CN" sz="1400" kern="0" dirty="0" err="1">
                <a:latin typeface="宋体" panose="02010600030101010101" pitchFamily="2" charset="-122"/>
              </a:rPr>
              <a:t>fstream</a:t>
            </a:r>
            <a:r>
              <a:rPr lang="en-US" altLang="zh-CN" sz="1400" kern="0" dirty="0">
                <a:latin typeface="宋体" panose="02010600030101010101" pitchFamily="2" charset="-122"/>
              </a:rPr>
              <a:t>&gt;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#include &lt;</a:t>
            </a:r>
            <a:r>
              <a:rPr lang="en-US" altLang="zh-CN" sz="1400" kern="0" dirty="0" err="1">
                <a:latin typeface="宋体" panose="02010600030101010101" pitchFamily="2" charset="-122"/>
              </a:rPr>
              <a:t>cstring</a:t>
            </a:r>
            <a:r>
              <a:rPr lang="en-US" altLang="zh-CN" sz="1400" kern="0" dirty="0">
                <a:latin typeface="宋体" panose="02010600030101010101" pitchFamily="2" charset="-122"/>
              </a:rPr>
              <a:t>&gt;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using namespace </a:t>
            </a:r>
            <a:r>
              <a:rPr lang="en-US" altLang="zh-CN" sz="1400" kern="0" dirty="0" err="1">
                <a:latin typeface="宋体" panose="02010600030101010101" pitchFamily="2" charset="-122"/>
              </a:rPr>
              <a:t>std</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void main()</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a:t>
            </a:r>
            <a:r>
              <a:rPr lang="en-US" altLang="zh-CN" sz="1400" kern="0" dirty="0" err="1">
                <a:latin typeface="宋体" panose="02010600030101010101" pitchFamily="2" charset="-122"/>
              </a:rPr>
              <a:t>struct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 double salary;</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char name[23];</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 employee;</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a:t>
            </a:r>
            <a:r>
              <a:rPr lang="en-US" altLang="zh-CN" sz="1400" kern="0" dirty="0" err="1">
                <a:solidFill>
                  <a:srgbClr val="FF0000"/>
                </a:solidFill>
                <a:latin typeface="宋体" panose="02010600030101010101" pitchFamily="2" charset="-122"/>
              </a:rPr>
              <a:t>ifstream</a:t>
            </a:r>
            <a:r>
              <a:rPr lang="en-US" altLang="zh-CN" sz="1400" kern="0" dirty="0">
                <a:solidFill>
                  <a:srgbClr val="FF0000"/>
                </a:solidFill>
                <a:latin typeface="宋体" panose="02010600030101010101" pitchFamily="2" charset="-122"/>
              </a:rPr>
              <a:t> is</a:t>
            </a:r>
            <a:r>
              <a:rPr lang="en-US" altLang="zh-CN" sz="1400" kern="0" dirty="0">
                <a:latin typeface="宋体" panose="02010600030101010101" pitchFamily="2" charset="-122"/>
              </a:rPr>
              <a:t>("payroll",</a:t>
            </a:r>
            <a:r>
              <a:rPr lang="en-US" altLang="zh-CN" sz="1400" kern="0" dirty="0" err="1">
                <a:latin typeface="宋体" panose="02010600030101010101" pitchFamily="2" charset="-122"/>
              </a:rPr>
              <a:t>ios</a:t>
            </a:r>
            <a:r>
              <a:rPr lang="en-US" altLang="zh-CN" sz="1400" kern="0" dirty="0">
                <a:latin typeface="宋体" panose="02010600030101010101" pitchFamily="2" charset="-122"/>
              </a:rPr>
              <a:t>::</a:t>
            </a:r>
            <a:r>
              <a:rPr lang="en-US" altLang="zh-CN" sz="1400" kern="0" dirty="0" err="1">
                <a:latin typeface="宋体" panose="02010600030101010101" pitchFamily="2" charset="-122"/>
              </a:rPr>
              <a:t>binary|ios</a:t>
            </a:r>
            <a:r>
              <a:rPr lang="en-US" altLang="zh-CN" sz="1400" kern="0" dirty="0">
                <a:latin typeface="宋体" panose="02010600030101010101" pitchFamily="2" charset="-122"/>
              </a:rPr>
              <a:t>::</a:t>
            </a:r>
            <a:r>
              <a:rPr lang="en-US" altLang="zh-CN" sz="1400" kern="0" dirty="0" err="1">
                <a:latin typeface="宋体" panose="02010600030101010101" pitchFamily="2" charset="-122"/>
              </a:rPr>
              <a:t>nocreate</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if (is)</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  </a:t>
            </a:r>
            <a:r>
              <a:rPr lang="en-US" altLang="zh-CN" sz="1400" kern="0" dirty="0" err="1">
                <a:latin typeface="宋体" panose="02010600030101010101" pitchFamily="2" charset="-122"/>
              </a:rPr>
              <a:t>is.</a:t>
            </a:r>
            <a:r>
              <a:rPr lang="en-US" altLang="zh-CN" sz="1400" kern="0" dirty="0" err="1">
                <a:solidFill>
                  <a:srgbClr val="FF0000"/>
                </a:solidFill>
                <a:latin typeface="宋体" panose="02010600030101010101" pitchFamily="2" charset="-122"/>
              </a:rPr>
              <a:t>read</a:t>
            </a:r>
            <a:r>
              <a:rPr lang="en-US" altLang="zh-CN" sz="1400" kern="0" dirty="0">
                <a:latin typeface="宋体" panose="02010600030101010101" pitchFamily="2" charset="-122"/>
              </a:rPr>
              <a:t>((char *) &amp;</a:t>
            </a:r>
            <a:r>
              <a:rPr lang="en-US" altLang="zh-CN" sz="1400" kern="0" dirty="0" err="1">
                <a:latin typeface="宋体" panose="02010600030101010101" pitchFamily="2" charset="-122"/>
              </a:rPr>
              <a:t>employee,sizeof</a:t>
            </a:r>
            <a:r>
              <a:rPr lang="en-US" altLang="zh-CN" sz="1400" kern="0" dirty="0">
                <a:latin typeface="宋体" panose="02010600030101010101" pitchFamily="2" charset="-122"/>
              </a:rPr>
              <a:t>(employee));</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a:t>
            </a:r>
            <a:r>
              <a:rPr lang="en-US" altLang="zh-CN" sz="1400" kern="0" dirty="0" err="1">
                <a:latin typeface="宋体" panose="02010600030101010101" pitchFamily="2" charset="-122"/>
              </a:rPr>
              <a:t>cout</a:t>
            </a:r>
            <a:r>
              <a:rPr lang="en-US" altLang="zh-CN" sz="1400" kern="0" dirty="0">
                <a:latin typeface="宋体" panose="02010600030101010101" pitchFamily="2" charset="-122"/>
              </a:rPr>
              <a:t>&lt;&lt;employee.name&lt;&lt;' '&lt;&lt;</a:t>
            </a:r>
            <a:r>
              <a:rPr lang="en-US" altLang="zh-CN" sz="1400" kern="0" dirty="0" err="1">
                <a:latin typeface="宋体" panose="02010600030101010101" pitchFamily="2" charset="-122"/>
              </a:rPr>
              <a:t>employee.salary</a:t>
            </a:r>
            <a:r>
              <a:rPr lang="en-US" altLang="zh-CN" sz="1400" kern="0" dirty="0">
                <a:latin typeface="宋体" panose="02010600030101010101" pitchFamily="2" charset="-122"/>
              </a:rPr>
              <a:t>&lt;&lt;</a:t>
            </a:r>
            <a:r>
              <a:rPr lang="en-US" altLang="zh-CN" sz="1400" kern="0" dirty="0" err="1">
                <a:latin typeface="宋体" panose="02010600030101010101" pitchFamily="2" charset="-122"/>
              </a:rPr>
              <a:t>endl</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else </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 </a:t>
            </a:r>
            <a:r>
              <a:rPr lang="en-US" altLang="zh-CN" sz="1400" kern="0" dirty="0" err="1">
                <a:latin typeface="宋体" panose="02010600030101010101" pitchFamily="2" charset="-122"/>
              </a:rPr>
              <a:t>cout</a:t>
            </a:r>
            <a:r>
              <a:rPr lang="en-US" altLang="zh-CN" sz="1400" kern="0" dirty="0">
                <a:latin typeface="宋体" panose="02010600030101010101" pitchFamily="2" charset="-122"/>
              </a:rPr>
              <a:t>&lt;&lt;"ERROR: Cannot open file 'payroll'."&lt;&lt;</a:t>
            </a:r>
            <a:r>
              <a:rPr lang="en-US" altLang="zh-CN" sz="1400" kern="0" dirty="0" err="1">
                <a:latin typeface="宋体" panose="02010600030101010101" pitchFamily="2" charset="-122"/>
              </a:rPr>
              <a:t>endl</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   </a:t>
            </a:r>
            <a:r>
              <a:rPr lang="en-US" altLang="zh-CN" sz="1400" kern="0" dirty="0" err="1">
                <a:latin typeface="宋体" panose="02010600030101010101" pitchFamily="2" charset="-122"/>
              </a:rPr>
              <a:t>is.close</a:t>
            </a:r>
            <a:r>
              <a:rPr lang="en-US" altLang="zh-CN" sz="1400" kern="0" dirty="0">
                <a:latin typeface="宋体" panose="02010600030101010101" pitchFamily="2" charset="-122"/>
              </a:rPr>
              <a:t>();</a:t>
            </a:r>
            <a:endParaRPr lang="en-US" altLang="zh-CN" sz="1400" kern="0" dirty="0">
              <a:latin typeface="宋体" panose="02010600030101010101" pitchFamily="2" charset="-122"/>
            </a:endParaRPr>
          </a:p>
          <a:p>
            <a:pPr marL="0" indent="0">
              <a:spcBef>
                <a:spcPts val="0"/>
              </a:spcBef>
              <a:buNone/>
              <a:defRPr/>
            </a:pPr>
            <a:r>
              <a:rPr lang="en-US" altLang="zh-CN" sz="1400" kern="0" dirty="0">
                <a:latin typeface="宋体" panose="02010600030101010101" pitchFamily="2" charset="-122"/>
              </a:rPr>
              <a:t>}</a:t>
            </a:r>
            <a:endParaRPr lang="en-US" altLang="zh-CN" sz="1400" kern="0" dirty="0">
              <a:latin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例</a:t>
            </a:r>
            <a:r>
              <a:rPr lang="zh-CN" altLang="en-US" sz="1400" dirty="0" smtClean="0"/>
              <a:t>：从上例建立的数据文件</a:t>
            </a:r>
            <a:r>
              <a:rPr lang="en-US" altLang="zh-CN" sz="1400" dirty="0" smtClean="0"/>
              <a:t>f1.dat</a:t>
            </a:r>
            <a:r>
              <a:rPr lang="zh-CN" altLang="en-US" sz="1400" dirty="0" smtClean="0"/>
              <a:t>中读入10个整数放在数组中，找出并输出10个数中的最大者和它在数组中的序号。</a:t>
            </a:r>
            <a:endParaRPr lang="zh-CN" altLang="en-US" sz="1400" dirty="0" smtClean="0"/>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endParaRPr lang="en-US" altLang="zh-CN" sz="14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a:t>
            </a:r>
            <a:r>
              <a:rPr lang="en-US" altLang="zh-CN" sz="1400" dirty="0" err="1" smtClean="0"/>
              <a:t>int</a:t>
            </a:r>
            <a:r>
              <a:rPr lang="en-US" altLang="zh-CN" sz="1400" dirty="0" smtClean="0"/>
              <a:t> a[10],</a:t>
            </a:r>
            <a:r>
              <a:rPr lang="en-US" altLang="zh-CN" sz="1400" dirty="0" err="1" smtClean="0"/>
              <a:t>max,i,order</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ifstream</a:t>
            </a:r>
            <a:r>
              <a:rPr lang="en-US" altLang="zh-CN" sz="1400" dirty="0" smtClean="0"/>
              <a:t> </a:t>
            </a:r>
            <a:r>
              <a:rPr lang="en-US" altLang="zh-CN" sz="1400" dirty="0" err="1" smtClean="0"/>
              <a:t>infile</a:t>
            </a:r>
            <a:r>
              <a:rPr lang="en-US" altLang="zh-CN" sz="1400" dirty="0" smtClean="0"/>
              <a:t>(″f1.dat″,ios::</a:t>
            </a:r>
            <a:r>
              <a:rPr lang="en-US" altLang="zh-CN" sz="1400" dirty="0" err="1" smtClean="0"/>
              <a:t>in|ios</a:t>
            </a:r>
            <a:r>
              <a:rPr lang="en-US" altLang="zh-CN" sz="1400" dirty="0" smtClean="0"/>
              <a:t>::</a:t>
            </a:r>
            <a:r>
              <a:rPr lang="en-US" altLang="zh-CN" sz="1400" dirty="0" err="1" smtClean="0"/>
              <a:t>nocreate</a:t>
            </a:r>
            <a:r>
              <a:rPr lang="en-US" altLang="zh-CN" sz="1400" dirty="0" smtClean="0"/>
              <a:t>);</a:t>
            </a:r>
            <a:endParaRPr lang="en-US" altLang="zh-CN" sz="1400" dirty="0" smtClean="0"/>
          </a:p>
          <a:p>
            <a:pPr indent="-6350">
              <a:buFontTx/>
              <a:buNone/>
            </a:pPr>
            <a:r>
              <a:rPr lang="en-US" altLang="zh-CN" sz="1400" dirty="0" smtClean="0"/>
              <a:t>//</a:t>
            </a:r>
            <a:r>
              <a:rPr lang="zh-CN" altLang="en-US" sz="1400" dirty="0" smtClean="0"/>
              <a:t>定义输入文件流对象，以输入方式打开磁盘文件</a:t>
            </a:r>
            <a:r>
              <a:rPr lang="en-US" altLang="zh-CN" sz="1400" dirty="0" smtClean="0"/>
              <a:t>f1.dat</a:t>
            </a:r>
            <a:endParaRPr lang="en-US" altLang="zh-CN" sz="1400" dirty="0" smtClean="0"/>
          </a:p>
          <a:p>
            <a:pPr indent="-6350">
              <a:buFontTx/>
              <a:buNone/>
            </a:pPr>
            <a:r>
              <a:rPr lang="en-US" altLang="zh-CN" sz="1400" dirty="0" smtClean="0"/>
              <a:t> if(!</a:t>
            </a:r>
            <a:r>
              <a:rPr lang="en-US" altLang="zh-CN" sz="1400" dirty="0" err="1" smtClean="0"/>
              <a:t>infile</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exit(1);</a:t>
            </a:r>
            <a:endParaRPr lang="en-US" altLang="zh-CN" sz="1400" dirty="0" smtClean="0"/>
          </a:p>
          <a:p>
            <a:pPr indent="-6350">
              <a:buFontTx/>
              <a:buNone/>
            </a:pPr>
            <a:r>
              <a:rPr lang="en-US" altLang="zh-CN" sz="1400" dirty="0" smtClean="0"/>
              <a:t>  }</a:t>
            </a:r>
            <a:endParaRPr lang="en-US" altLang="zh-CN" sz="1400" dirty="0" smtClean="0"/>
          </a:p>
          <a:p>
            <a:pPr indent="-6350">
              <a:buFontTx/>
              <a:buNone/>
            </a:pPr>
            <a:r>
              <a:rPr lang="en-US" altLang="zh-CN" sz="1400" dirty="0" smtClean="0"/>
              <a:t> for(</a:t>
            </a:r>
            <a:r>
              <a:rPr lang="en-US" altLang="zh-CN" sz="1400" dirty="0" err="1" smtClean="0"/>
              <a:t>i</a:t>
            </a:r>
            <a:r>
              <a:rPr lang="en-US" altLang="zh-CN" sz="1400" dirty="0" smtClean="0"/>
              <a:t>=0;i&lt;10;i++)</a:t>
            </a:r>
            <a:endParaRPr lang="en-US" altLang="zh-CN" sz="1400" dirty="0" smtClean="0"/>
          </a:p>
          <a:p>
            <a:pPr indent="-6350">
              <a:buFontTx/>
              <a:buNone/>
            </a:pPr>
            <a:r>
              <a:rPr lang="en-US" altLang="zh-CN" sz="1400" dirty="0" smtClean="0"/>
              <a:t>   {</a:t>
            </a:r>
            <a:r>
              <a:rPr lang="en-US" altLang="zh-CN" sz="1400" dirty="0" err="1" smtClean="0"/>
              <a:t>infile</a:t>
            </a:r>
            <a:r>
              <a:rPr lang="en-US" altLang="zh-CN" sz="1400" dirty="0" smtClean="0"/>
              <a:t>&gt;&gt;a[</a:t>
            </a:r>
            <a:r>
              <a:rPr lang="en-US" altLang="zh-CN" sz="1400" dirty="0" err="1" smtClean="0"/>
              <a:t>i</a:t>
            </a:r>
            <a:r>
              <a:rPr lang="en-US" altLang="zh-CN" sz="1400" dirty="0" smtClean="0"/>
              <a:t>];//</a:t>
            </a:r>
            <a:r>
              <a:rPr lang="zh-CN" altLang="en-US" sz="1400" dirty="0" smtClean="0"/>
              <a:t>从磁盘文件读入10个整数，顺序存放在</a:t>
            </a:r>
            <a:r>
              <a:rPr lang="en-US" altLang="zh-CN" sz="1400" dirty="0" smtClean="0"/>
              <a:t>a</a:t>
            </a:r>
            <a:r>
              <a:rPr lang="zh-CN" altLang="en-US" sz="1400" dirty="0" smtClean="0"/>
              <a:t>数组中</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a:t>
            </a:r>
            <a:r>
              <a:rPr lang="en-US" altLang="zh-CN" sz="1400" dirty="0" err="1" smtClean="0"/>
              <a:t>i</a:t>
            </a:r>
            <a:r>
              <a:rPr lang="en-US" altLang="zh-CN" sz="1400" dirty="0" smtClean="0"/>
              <a:t>]&lt;&lt;″ ″;}          //</a:t>
            </a:r>
            <a:r>
              <a:rPr lang="zh-CN" altLang="en-US" sz="1400" dirty="0" smtClean="0"/>
              <a:t>在显示器上顺序显示10个数</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max=a[0];</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600" dirty="0" smtClean="0"/>
              <a:t> order=0;</a:t>
            </a:r>
            <a:endParaRPr lang="en-US" altLang="zh-CN" sz="1600" dirty="0" smtClean="0"/>
          </a:p>
          <a:p>
            <a:pPr indent="-6350">
              <a:buFontTx/>
              <a:buNone/>
            </a:pPr>
            <a:r>
              <a:rPr lang="en-US" altLang="zh-CN" sz="1600" dirty="0" smtClean="0"/>
              <a:t> for(</a:t>
            </a:r>
            <a:r>
              <a:rPr lang="en-US" altLang="zh-CN" sz="1600" dirty="0" err="1" smtClean="0"/>
              <a:t>i</a:t>
            </a:r>
            <a:r>
              <a:rPr lang="en-US" altLang="zh-CN" sz="1600" dirty="0" smtClean="0"/>
              <a:t>=1;i&lt;10;i++)</a:t>
            </a:r>
            <a:endParaRPr lang="en-US" altLang="zh-CN" sz="1600" dirty="0" smtClean="0"/>
          </a:p>
          <a:p>
            <a:pPr indent="-6350">
              <a:buFontTx/>
              <a:buNone/>
            </a:pPr>
            <a:r>
              <a:rPr lang="en-US" altLang="zh-CN" sz="1600" dirty="0" smtClean="0"/>
              <a:t>   if(a[</a:t>
            </a:r>
            <a:r>
              <a:rPr lang="en-US" altLang="zh-CN" sz="1600" dirty="0" err="1" smtClean="0"/>
              <a:t>i</a:t>
            </a:r>
            <a:r>
              <a:rPr lang="en-US" altLang="zh-CN" sz="1600" dirty="0" smtClean="0"/>
              <a:t>]&gt;max)</a:t>
            </a:r>
            <a:endParaRPr lang="en-US" altLang="zh-CN" sz="1600" dirty="0" smtClean="0"/>
          </a:p>
          <a:p>
            <a:pPr indent="-6350">
              <a:buFontTx/>
              <a:buNone/>
            </a:pPr>
            <a:r>
              <a:rPr lang="en-US" altLang="zh-CN" sz="1600" dirty="0" smtClean="0"/>
              <a:t>{max=a[</a:t>
            </a:r>
            <a:r>
              <a:rPr lang="en-US" altLang="zh-CN" sz="1600" dirty="0" err="1" smtClean="0"/>
              <a:t>i</a:t>
            </a:r>
            <a:r>
              <a:rPr lang="en-US" altLang="zh-CN" sz="1600" dirty="0" smtClean="0"/>
              <a:t>];                //</a:t>
            </a:r>
            <a:r>
              <a:rPr lang="zh-CN" altLang="en-US" sz="1600" dirty="0" smtClean="0"/>
              <a:t>将当前最大值放在</a:t>
            </a:r>
            <a:r>
              <a:rPr lang="en-US" altLang="zh-CN" sz="1600" dirty="0" smtClean="0"/>
              <a:t>max</a:t>
            </a:r>
            <a:r>
              <a:rPr lang="zh-CN" altLang="en-US" sz="1600" dirty="0" smtClean="0"/>
              <a:t>中</a:t>
            </a:r>
            <a:endParaRPr lang="zh-CN" altLang="en-US" sz="1600" dirty="0" smtClean="0"/>
          </a:p>
          <a:p>
            <a:pPr indent="-6350">
              <a:buFontTx/>
              <a:buNone/>
            </a:pPr>
            <a:r>
              <a:rPr lang="en-US" altLang="zh-CN" sz="1600" dirty="0" smtClean="0"/>
              <a:t>order=</a:t>
            </a:r>
            <a:r>
              <a:rPr lang="en-US" altLang="zh-CN" sz="1600" dirty="0" err="1" smtClean="0"/>
              <a:t>i</a:t>
            </a:r>
            <a:r>
              <a:rPr lang="en-US" altLang="zh-CN" sz="1600" dirty="0" smtClean="0"/>
              <a:t>;                 //</a:t>
            </a:r>
            <a:r>
              <a:rPr lang="zh-CN" altLang="en-US" sz="1600" dirty="0" smtClean="0"/>
              <a:t>将当前最大值的元素序号放在</a:t>
            </a:r>
            <a:r>
              <a:rPr lang="en-US" altLang="zh-CN" sz="1600" dirty="0" smtClean="0"/>
              <a:t>order</a:t>
            </a:r>
            <a:r>
              <a:rPr lang="zh-CN" altLang="en-US" sz="1600" dirty="0" smtClean="0"/>
              <a:t>中</a:t>
            </a:r>
            <a:endParaRPr lang="zh-CN" altLang="en-US" sz="1600" dirty="0" smtClean="0"/>
          </a:p>
          <a:p>
            <a:pPr indent="-6350">
              <a:buFontTx/>
              <a:buNone/>
            </a:pPr>
            <a:r>
              <a:rPr lang="zh-CN" altLang="en-US" sz="1600" dirty="0" smtClean="0"/>
              <a:t>     }</a:t>
            </a:r>
            <a:endParaRPr lang="zh-CN" altLang="en-US" sz="1600" dirty="0" smtClean="0"/>
          </a:p>
          <a:p>
            <a:pPr indent="-6350">
              <a:buFontTx/>
              <a:buNone/>
            </a:pPr>
            <a:r>
              <a:rPr lang="zh-CN" altLang="en-US" sz="1600" dirty="0" smtClean="0"/>
              <a:t> </a:t>
            </a:r>
            <a:r>
              <a:rPr lang="en-US" altLang="zh-CN" sz="1600" dirty="0" err="1" smtClean="0"/>
              <a:t>cout</a:t>
            </a:r>
            <a:r>
              <a:rPr lang="en-US" altLang="zh-CN" sz="1600" dirty="0" smtClean="0"/>
              <a:t>&lt;&lt;″max=″&lt;&lt;max&lt;&lt;</a:t>
            </a:r>
            <a:r>
              <a:rPr lang="en-US" altLang="zh-CN" sz="1600" dirty="0" err="1" smtClean="0"/>
              <a:t>endl</a:t>
            </a:r>
            <a:r>
              <a:rPr lang="en-US" altLang="zh-CN" sz="1600" dirty="0" smtClean="0"/>
              <a:t>&lt;&lt;″order=″&lt;&lt;order&lt;&lt;</a:t>
            </a:r>
            <a:r>
              <a:rPr lang="en-US" altLang="zh-CN" sz="1600" dirty="0" err="1" smtClean="0"/>
              <a:t>endl</a:t>
            </a:r>
            <a:r>
              <a:rPr lang="en-US" altLang="zh-CN" sz="1600" dirty="0" smtClean="0"/>
              <a:t>;</a:t>
            </a:r>
            <a:endParaRPr lang="en-US" altLang="zh-CN" sz="1600" dirty="0" smtClean="0"/>
          </a:p>
          <a:p>
            <a:pPr indent="-6350">
              <a:buFontTx/>
              <a:buNone/>
            </a:pPr>
            <a:r>
              <a:rPr lang="en-US" altLang="zh-CN" sz="1600" dirty="0" smtClean="0"/>
              <a:t> </a:t>
            </a:r>
            <a:r>
              <a:rPr lang="en-US" altLang="zh-CN" sz="1600" dirty="0" err="1" smtClean="0"/>
              <a:t>infile.close</a:t>
            </a:r>
            <a:r>
              <a:rPr lang="en-US" altLang="zh-CN" sz="1600" dirty="0" smtClean="0"/>
              <a:t>();</a:t>
            </a:r>
            <a:endParaRPr lang="en-US" altLang="zh-CN" sz="1600" dirty="0" smtClean="0"/>
          </a:p>
          <a:p>
            <a:pPr indent="-6350">
              <a:buFontTx/>
              <a:buNone/>
            </a:pPr>
            <a:r>
              <a:rPr lang="en-US" altLang="zh-CN" sz="1600" dirty="0" smtClean="0"/>
              <a:t> return 0;</a:t>
            </a:r>
            <a:endParaRPr lang="en-US" altLang="zh-CN" sz="1600" dirty="0" smtClean="0"/>
          </a:p>
          <a:p>
            <a:pPr indent="-6350">
              <a:buFontTx/>
              <a:buNone/>
            </a:pPr>
            <a:r>
              <a:rPr lang="en-US" altLang="zh-CN" sz="1600" dirty="0" smtClean="0"/>
              <a:t>}</a:t>
            </a:r>
            <a:endParaRPr lang="zh-CN" altLang="en-US" sz="1600" dirty="0" smtClean="0"/>
          </a:p>
          <a:p>
            <a:pPr indent="-6350">
              <a:buFontTx/>
              <a:buNone/>
            </a:pPr>
            <a:r>
              <a:rPr lang="zh-CN" altLang="en-US" sz="1600" dirty="0" smtClean="0"/>
              <a:t>运行情况如下: </a:t>
            </a:r>
            <a:endParaRPr lang="zh-CN" altLang="en-US" sz="1600" dirty="0" smtClean="0"/>
          </a:p>
          <a:p>
            <a:pPr indent="-6350">
              <a:buFontTx/>
              <a:buNone/>
            </a:pPr>
            <a:r>
              <a:rPr lang="zh-CN" altLang="en-US" sz="1600" dirty="0" smtClean="0"/>
              <a:t>1 3 5 2 4 6 10 8 7 9(在磁盘文件中存放的10个数)</a:t>
            </a:r>
            <a:endParaRPr lang="zh-CN" altLang="en-US" sz="1600" dirty="0" smtClean="0"/>
          </a:p>
          <a:p>
            <a:pPr indent="-6350">
              <a:buFontTx/>
              <a:buNone/>
            </a:pPr>
            <a:r>
              <a:rPr lang="en-US" altLang="zh-CN" sz="1600" dirty="0" smtClean="0"/>
              <a:t>max=10                           (</a:t>
            </a:r>
            <a:r>
              <a:rPr lang="zh-CN" altLang="en-US" sz="1600" dirty="0" smtClean="0"/>
              <a:t>最大值为10)</a:t>
            </a:r>
            <a:endParaRPr lang="zh-CN" altLang="en-US" sz="1600" dirty="0" smtClean="0"/>
          </a:p>
          <a:p>
            <a:pPr indent="-6350">
              <a:buFontTx/>
              <a:buNone/>
            </a:pPr>
            <a:r>
              <a:rPr lang="en-US" altLang="zh-CN" sz="1600" dirty="0" smtClean="0"/>
              <a:t>order=6                          (</a:t>
            </a:r>
            <a:r>
              <a:rPr lang="zh-CN" altLang="en-US" sz="1600" dirty="0" smtClean="0"/>
              <a:t>最大值是数组中序号为6的元素)</a:t>
            </a:r>
            <a:endParaRPr lang="zh-CN" altLang="en-US" sz="1600" dirty="0"/>
          </a:p>
        </p:txBody>
      </p:sp>
    </p:spTree>
  </p:cSld>
  <p:clrMapOvr>
    <a:masterClrMapping/>
  </p:clrMapOvr>
  <p:transition spd="slow" advClick="0" advTm="0">
    <p:cove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 从键盘读入一行字符，把其中的字母字符依次存放在磁盘文件</a:t>
            </a:r>
            <a:r>
              <a:rPr lang="en-US" altLang="zh-CN" sz="1400" dirty="0" smtClean="0"/>
              <a:t>f2.dat</a:t>
            </a:r>
            <a:r>
              <a:rPr lang="zh-CN" altLang="en-US" sz="1400" dirty="0" smtClean="0"/>
              <a:t>中。再把它从磁盘文件读入程序，将其中的小写字母改为大写字母，再存入磁盘文件</a:t>
            </a:r>
            <a:r>
              <a:rPr lang="en-US" altLang="zh-CN" sz="1400" dirty="0" smtClean="0"/>
              <a:t>f3.dat。</a:t>
            </a:r>
            <a:endParaRPr lang="en-US" altLang="zh-CN" sz="1400" dirty="0" smtClean="0"/>
          </a:p>
          <a:p>
            <a:pPr indent="-6350">
              <a:buFontTx/>
              <a:buNone/>
            </a:pPr>
            <a:r>
              <a:rPr lang="en-US" altLang="zh-CN" sz="1400" dirty="0" smtClean="0"/>
              <a:t>#include &lt;</a:t>
            </a:r>
            <a:r>
              <a:rPr lang="en-US" altLang="zh-CN" sz="1400" dirty="0" err="1" smtClean="0"/>
              <a:t>fstream</a:t>
            </a:r>
            <a:r>
              <a:rPr lang="en-US" altLang="zh-CN" sz="1400" dirty="0" smtClean="0"/>
              <a:t>&gt;</a:t>
            </a:r>
            <a:endParaRPr lang="en-US" altLang="zh-CN" sz="1400" dirty="0" smtClean="0"/>
          </a:p>
          <a:p>
            <a:pPr indent="-6350">
              <a:buFontTx/>
              <a:buNone/>
            </a:pPr>
            <a:r>
              <a:rPr lang="en-US" altLang="zh-CN" sz="1400" dirty="0" smtClean="0"/>
              <a:t>using namespace </a:t>
            </a:r>
            <a:r>
              <a:rPr lang="en-US" altLang="zh-CN" sz="1400" dirty="0" err="1" smtClean="0"/>
              <a:t>std</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save_to_file</a:t>
            </a:r>
            <a:r>
              <a:rPr lang="zh-CN" altLang="en-US" sz="1400" dirty="0" smtClean="0"/>
              <a:t>函数从键盘读入一行字符，并将其中的字母存入磁盘文件</a:t>
            </a:r>
            <a:endParaRPr lang="zh-CN" altLang="en-US" sz="1400" dirty="0" smtClean="0"/>
          </a:p>
          <a:p>
            <a:pPr indent="-6350">
              <a:buFontTx/>
              <a:buNone/>
            </a:pPr>
            <a:r>
              <a:rPr lang="en-US" altLang="zh-CN" sz="1400" dirty="0" smtClean="0"/>
              <a:t>void </a:t>
            </a:r>
            <a:r>
              <a:rPr lang="en-US" altLang="zh-CN" sz="1400" dirty="0" err="1" smtClean="0"/>
              <a:t>save_to_file</a:t>
            </a:r>
            <a:r>
              <a:rPr lang="en-US" altLang="zh-CN" sz="1400" dirty="0" smtClean="0"/>
              <a:t>( )</a:t>
            </a:r>
            <a:endParaRPr lang="en-US" altLang="zh-CN" sz="1400" dirty="0" smtClean="0"/>
          </a:p>
          <a:p>
            <a:pPr indent="-6350">
              <a:buFontTx/>
              <a:buNone/>
            </a:pPr>
            <a:r>
              <a:rPr lang="en-US" altLang="zh-CN" sz="1400" dirty="0" smtClean="0"/>
              <a:t>{</a:t>
            </a:r>
            <a:r>
              <a:rPr lang="en-US" altLang="zh-CN" sz="1400" dirty="0" err="1" smtClean="0"/>
              <a:t>ofstream</a:t>
            </a:r>
            <a:r>
              <a:rPr lang="en-US" altLang="zh-CN" sz="1400" dirty="0" smtClean="0"/>
              <a:t> </a:t>
            </a:r>
            <a:r>
              <a:rPr lang="en-US" altLang="zh-CN" sz="1400" dirty="0" err="1" smtClean="0"/>
              <a:t>outfile</a:t>
            </a:r>
            <a:r>
              <a:rPr lang="en-US" altLang="zh-CN" sz="1400" dirty="0" smtClean="0"/>
              <a:t>(″f2.dat″);   </a:t>
            </a:r>
            <a:endParaRPr lang="en-US" altLang="zh-CN" sz="1400" dirty="0" smtClean="0"/>
          </a:p>
          <a:p>
            <a:pPr indent="-6350">
              <a:buFontTx/>
              <a:buNone/>
            </a:pPr>
            <a:r>
              <a:rPr lang="en-US" altLang="zh-CN" sz="1400" dirty="0" smtClean="0"/>
              <a:t>//</a:t>
            </a:r>
            <a:r>
              <a:rPr lang="zh-CN" altLang="en-US" sz="1400" dirty="0" smtClean="0"/>
              <a:t>定义输出文件流对象</a:t>
            </a:r>
            <a:r>
              <a:rPr lang="en-US" altLang="zh-CN" sz="1400" dirty="0" err="1" smtClean="0"/>
              <a:t>outfile</a:t>
            </a:r>
            <a:r>
              <a:rPr lang="en-US" altLang="zh-CN" sz="1400" dirty="0" smtClean="0"/>
              <a:t>，</a:t>
            </a:r>
            <a:r>
              <a:rPr lang="zh-CN" altLang="en-US" sz="1400" dirty="0" smtClean="0"/>
              <a:t>以输出方式打开磁盘文件</a:t>
            </a:r>
            <a:r>
              <a:rPr lang="en-US" altLang="zh-CN" sz="1400" dirty="0" smtClean="0"/>
              <a:t>f2.dat</a:t>
            </a:r>
            <a:endParaRPr lang="en-US" altLang="zh-CN" sz="1400" dirty="0" smtClean="0"/>
          </a:p>
          <a:p>
            <a:pPr indent="-6350">
              <a:buFontTx/>
              <a:buNone/>
            </a:pPr>
            <a:r>
              <a:rPr lang="en-US" altLang="zh-CN" sz="1400" dirty="0" smtClean="0"/>
              <a:t>if(!</a:t>
            </a:r>
            <a:r>
              <a:rPr lang="en-US" altLang="zh-CN" sz="1400" dirty="0" err="1" smtClean="0"/>
              <a:t>outfile</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cerr</a:t>
            </a:r>
            <a:r>
              <a:rPr lang="en-US" altLang="zh-CN" sz="1400" dirty="0" smtClean="0"/>
              <a:t>&lt;&lt;″open f2.dat error!″&lt;&lt;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exit(1);</a:t>
            </a:r>
            <a:endParaRPr lang="en-US" altLang="zh-CN" sz="1400" dirty="0" smtClean="0"/>
          </a:p>
          <a:p>
            <a:pPr indent="-6350">
              <a:buFontTx/>
              <a:buNone/>
            </a:pPr>
            <a:r>
              <a:rPr lang="en-US" altLang="zh-CN" sz="1400" dirty="0" smtClean="0"/>
              <a:t>  }</a:t>
            </a:r>
            <a:endParaRPr lang="en-US" altLang="zh-CN" sz="1400" dirty="0" smtClean="0"/>
          </a:p>
          <a:p>
            <a:pPr indent="-6350">
              <a:buFontTx/>
              <a:buNone/>
            </a:pPr>
            <a:r>
              <a:rPr lang="en-US" altLang="zh-CN" sz="1400" dirty="0" smtClean="0"/>
              <a:t> char c[80];</a:t>
            </a:r>
            <a:endParaRPr lang="en-US" altLang="zh-CN" sz="1400" dirty="0" smtClean="0"/>
          </a:p>
          <a:p>
            <a:pPr indent="-6350">
              <a:buFontTx/>
              <a:buNone/>
            </a:pPr>
            <a:r>
              <a:rPr lang="en-US" altLang="zh-CN" sz="1400" dirty="0" smtClean="0"/>
              <a:t> </a:t>
            </a:r>
            <a:r>
              <a:rPr lang="en-US" altLang="zh-CN" sz="1400" dirty="0" err="1" smtClean="0"/>
              <a:t>cin.getline</a:t>
            </a:r>
            <a:r>
              <a:rPr lang="en-US" altLang="zh-CN" sz="1400" dirty="0" smtClean="0"/>
              <a:t>(c,80);//</a:t>
            </a:r>
            <a:r>
              <a:rPr lang="zh-CN" altLang="en-US" sz="1400" dirty="0" smtClean="0"/>
              <a:t>从键盘读入一行字符</a:t>
            </a:r>
            <a:endParaRPr lang="zh-CN" altLang="en-US" sz="1400" dirty="0" smtClean="0"/>
          </a:p>
          <a:p>
            <a:pPr indent="-6350">
              <a:buFontTx/>
              <a:buNone/>
            </a:pPr>
            <a:r>
              <a:rPr lang="zh-CN" altLang="en-US" sz="1400" dirty="0" smtClean="0"/>
              <a:t> </a:t>
            </a:r>
            <a:r>
              <a:rPr lang="en-US" altLang="zh-CN" sz="1400" dirty="0" smtClean="0"/>
              <a:t>for(</a:t>
            </a:r>
            <a:r>
              <a:rPr lang="en-US" altLang="zh-CN" sz="1400" dirty="0" err="1" smtClean="0"/>
              <a:t>int</a:t>
            </a:r>
            <a:r>
              <a:rPr lang="en-US" altLang="zh-CN" sz="1400" dirty="0" smtClean="0"/>
              <a:t> </a:t>
            </a:r>
            <a:r>
              <a:rPr lang="en-US" altLang="zh-CN" sz="1400" dirty="0" err="1" smtClean="0"/>
              <a:t>i</a:t>
            </a:r>
            <a:r>
              <a:rPr lang="en-US" altLang="zh-CN" sz="1400" dirty="0" smtClean="0"/>
              <a:t>=0;c[</a:t>
            </a:r>
            <a:r>
              <a:rPr lang="en-US" altLang="zh-CN" sz="1400" dirty="0" err="1" smtClean="0"/>
              <a:t>i</a:t>
            </a:r>
            <a:r>
              <a:rPr lang="en-US" altLang="zh-CN" sz="1400" dirty="0" smtClean="0"/>
              <a:t>]!=0;i++)               //</a:t>
            </a:r>
            <a:r>
              <a:rPr lang="zh-CN" altLang="en-US" sz="1400" dirty="0" smtClean="0"/>
              <a:t>对字符逐个处理，直到遇′/0′为止</a:t>
            </a:r>
            <a:endParaRPr lang="zh-CN" altLang="en-US" sz="1400" dirty="0" smtClean="0"/>
          </a:p>
          <a:p>
            <a:pPr indent="-6350">
              <a:buFontTx/>
              <a:buNone/>
            </a:pPr>
            <a:r>
              <a:rPr lang="en-US" altLang="zh-CN" sz="1400" dirty="0" smtClean="0"/>
              <a:t>if(c[</a:t>
            </a:r>
            <a:r>
              <a:rPr lang="en-US" altLang="zh-CN" sz="1400" dirty="0" err="1" smtClean="0"/>
              <a:t>i</a:t>
            </a:r>
            <a:r>
              <a:rPr lang="en-US" altLang="zh-CN" sz="1400" dirty="0" smtClean="0"/>
              <a:t>]&gt;=65 &amp;&amp; c[</a:t>
            </a:r>
            <a:r>
              <a:rPr lang="en-US" altLang="zh-CN" sz="1400" dirty="0" err="1" smtClean="0"/>
              <a:t>i</a:t>
            </a:r>
            <a:r>
              <a:rPr lang="en-US" altLang="zh-CN" sz="1400" dirty="0" smtClean="0"/>
              <a:t>]&lt;=90||c[</a:t>
            </a:r>
            <a:r>
              <a:rPr lang="en-US" altLang="zh-CN" sz="1400" dirty="0" err="1" smtClean="0"/>
              <a:t>i</a:t>
            </a:r>
            <a:r>
              <a:rPr lang="en-US" altLang="zh-CN" sz="1400" dirty="0" smtClean="0"/>
              <a:t>]&gt;=97 &amp;&amp; c[</a:t>
            </a:r>
            <a:r>
              <a:rPr lang="en-US" altLang="zh-CN" sz="1400" dirty="0" err="1" smtClean="0"/>
              <a:t>i</a:t>
            </a:r>
            <a:r>
              <a:rPr lang="en-US" altLang="zh-CN" sz="1400" dirty="0" smtClean="0"/>
              <a:t>]&lt;=122)//</a:t>
            </a:r>
            <a:r>
              <a:rPr lang="zh-CN" altLang="en-US" sz="1400" dirty="0" smtClean="0"/>
              <a:t>如果是字母字符</a:t>
            </a:r>
            <a:endParaRPr lang="zh-CN" altLang="en-US" sz="1400" dirty="0" smtClean="0"/>
          </a:p>
          <a:p>
            <a:pPr indent="-6350">
              <a:buFontTx/>
              <a:buNone/>
            </a:pPr>
            <a:r>
              <a:rPr lang="zh-CN" altLang="en-US" sz="1400" dirty="0" smtClean="0"/>
              <a:t>{</a:t>
            </a:r>
            <a:r>
              <a:rPr lang="en-US" altLang="zh-CN" sz="1400" dirty="0" err="1" smtClean="0"/>
              <a:t>outfile.put</a:t>
            </a:r>
            <a:r>
              <a:rPr lang="en-US" altLang="zh-CN" sz="1400" dirty="0" smtClean="0"/>
              <a:t>(c[</a:t>
            </a:r>
            <a:r>
              <a:rPr lang="en-US" altLang="zh-CN" sz="1400" dirty="0" err="1" smtClean="0"/>
              <a:t>i</a:t>
            </a:r>
            <a:r>
              <a:rPr lang="en-US" altLang="zh-CN" sz="1400" dirty="0" smtClean="0"/>
              <a:t>]);                      //</a:t>
            </a:r>
            <a:r>
              <a:rPr lang="zh-CN" altLang="en-US" sz="1400" dirty="0" smtClean="0"/>
              <a:t>将字母字符存入磁盘文件</a:t>
            </a:r>
            <a:r>
              <a:rPr lang="en-US" altLang="zh-CN" sz="1400" dirty="0" smtClean="0"/>
              <a:t>f2.dat</a:t>
            </a:r>
            <a:endParaRPr lang="en-US" altLang="zh-CN" sz="1400" dirty="0"/>
          </a:p>
        </p:txBody>
      </p:sp>
    </p:spTree>
  </p:cSld>
  <p:clrMapOvr>
    <a:masterClrMapping/>
  </p:clrMapOvr>
  <p:transition spd="slow" advClick="0" advTm="0">
    <p:cove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200" dirty="0" err="1" smtClean="0"/>
              <a:t>cout</a:t>
            </a:r>
            <a:r>
              <a:rPr lang="en-US" altLang="zh-CN" sz="1200" dirty="0" smtClean="0"/>
              <a:t>&lt;&lt;c[</a:t>
            </a:r>
            <a:r>
              <a:rPr lang="en-US" altLang="zh-CN" sz="1200" dirty="0" err="1" smtClean="0"/>
              <a:t>i</a:t>
            </a:r>
            <a:r>
              <a:rPr lang="en-US" altLang="zh-CN" sz="1200" dirty="0" smtClean="0"/>
              <a:t>];}                            //</a:t>
            </a:r>
            <a:r>
              <a:rPr lang="zh-CN" altLang="en-US" sz="1200" dirty="0" smtClean="0"/>
              <a:t>同时送显示器显示</a:t>
            </a:r>
            <a:endParaRPr lang="zh-CN" altLang="en-US" sz="1200" dirty="0" smtClean="0"/>
          </a:p>
          <a:p>
            <a:pPr indent="-6350">
              <a:buFontTx/>
              <a:buNone/>
            </a:pPr>
            <a:r>
              <a:rPr lang="zh-CN" altLang="en-US" sz="1200" dirty="0" smtClean="0"/>
              <a:t> </a:t>
            </a:r>
            <a:r>
              <a:rPr lang="en-US" altLang="zh-CN" sz="1200" dirty="0" err="1" smtClean="0"/>
              <a:t>cout</a:t>
            </a:r>
            <a:r>
              <a:rPr lang="en-US" altLang="zh-CN" sz="1200" dirty="0" smtClean="0"/>
              <a:t>&lt;&lt;</a:t>
            </a:r>
            <a:r>
              <a:rPr lang="en-US" altLang="zh-CN" sz="1200" dirty="0" err="1" smtClean="0"/>
              <a:t>endl</a:t>
            </a:r>
            <a:r>
              <a:rPr lang="en-US" altLang="zh-CN" sz="1200" dirty="0" smtClean="0"/>
              <a:t>;</a:t>
            </a:r>
            <a:endParaRPr lang="en-US" altLang="zh-CN" sz="1200" dirty="0" smtClean="0"/>
          </a:p>
          <a:p>
            <a:pPr indent="-6350">
              <a:buFontTx/>
              <a:buNone/>
            </a:pPr>
            <a:r>
              <a:rPr lang="en-US" altLang="zh-CN" sz="1200" dirty="0" smtClean="0"/>
              <a:t> </a:t>
            </a:r>
            <a:r>
              <a:rPr lang="en-US" altLang="zh-CN" sz="1200" dirty="0" err="1" smtClean="0"/>
              <a:t>outfile.close</a:t>
            </a:r>
            <a:r>
              <a:rPr lang="en-US" altLang="zh-CN" sz="1200" dirty="0" smtClean="0"/>
              <a:t>();                         //</a:t>
            </a:r>
            <a:r>
              <a:rPr lang="zh-CN" altLang="en-US" sz="1200" dirty="0" smtClean="0"/>
              <a:t>关闭</a:t>
            </a:r>
            <a:r>
              <a:rPr lang="en-US" altLang="zh-CN" sz="1200" dirty="0" smtClean="0"/>
              <a:t>f2.dat</a:t>
            </a:r>
            <a:endParaRPr lang="en-US" altLang="zh-CN" sz="1200" dirty="0" smtClean="0"/>
          </a:p>
          <a:p>
            <a:pPr indent="-6350">
              <a:buFontTx/>
              <a:buNone/>
            </a:pPr>
            <a:r>
              <a:rPr lang="en-US" altLang="zh-CN" sz="1200" dirty="0" smtClean="0"/>
              <a:t>}</a:t>
            </a:r>
            <a:endParaRPr lang="en-US" altLang="zh-CN" sz="1200" dirty="0" smtClean="0"/>
          </a:p>
          <a:p>
            <a:pPr indent="-6350">
              <a:buFontTx/>
              <a:buNone/>
            </a:pPr>
            <a:endParaRPr lang="en-US" altLang="zh-CN" sz="1200" dirty="0" smtClean="0"/>
          </a:p>
          <a:p>
            <a:pPr indent="-6350">
              <a:buFontTx/>
              <a:buNone/>
            </a:pPr>
            <a:r>
              <a:rPr lang="en-US" altLang="zh-CN" sz="1200" dirty="0" smtClean="0"/>
              <a:t>//</a:t>
            </a:r>
            <a:r>
              <a:rPr lang="zh-CN" altLang="en-US" sz="1200" dirty="0" smtClean="0"/>
              <a:t>从磁盘文件</a:t>
            </a:r>
            <a:r>
              <a:rPr lang="en-US" altLang="zh-CN" sz="1200" dirty="0" smtClean="0"/>
              <a:t>f2.dat</a:t>
            </a:r>
            <a:r>
              <a:rPr lang="zh-CN" altLang="en-US" sz="1200" dirty="0" smtClean="0"/>
              <a:t>读入字母字符，将其中的小写字母改为大写字母，再存入</a:t>
            </a:r>
            <a:r>
              <a:rPr lang="en-US" altLang="zh-CN" sz="1200" dirty="0" smtClean="0"/>
              <a:t>f3.dat</a:t>
            </a:r>
            <a:endParaRPr lang="en-US" altLang="zh-CN" sz="1200" dirty="0" smtClean="0"/>
          </a:p>
          <a:p>
            <a:pPr indent="-6350">
              <a:buFontTx/>
              <a:buNone/>
            </a:pPr>
            <a:r>
              <a:rPr lang="en-US" altLang="zh-CN" sz="1200" dirty="0" smtClean="0"/>
              <a:t>void </a:t>
            </a:r>
            <a:r>
              <a:rPr lang="en-US" altLang="zh-CN" sz="1200" dirty="0" err="1" smtClean="0"/>
              <a:t>get_from_file</a:t>
            </a:r>
            <a:r>
              <a:rPr lang="en-US" altLang="zh-CN" sz="1200" dirty="0" smtClean="0"/>
              <a:t>()</a:t>
            </a:r>
            <a:endParaRPr lang="en-US" altLang="zh-CN" sz="1200" dirty="0" smtClean="0"/>
          </a:p>
          <a:p>
            <a:pPr indent="-6350">
              <a:buFontTx/>
              <a:buNone/>
            </a:pPr>
            <a:r>
              <a:rPr lang="en-US" altLang="zh-CN" sz="1200" dirty="0" smtClean="0"/>
              <a:t>{char </a:t>
            </a:r>
            <a:r>
              <a:rPr lang="en-US" altLang="zh-CN" sz="1200" dirty="0" err="1" smtClean="0"/>
              <a:t>ch</a:t>
            </a:r>
            <a:r>
              <a:rPr lang="en-US" altLang="zh-CN" sz="1200" dirty="0" smtClean="0"/>
              <a:t>;</a:t>
            </a:r>
            <a:endParaRPr lang="en-US" altLang="zh-CN" sz="1200" dirty="0" smtClean="0"/>
          </a:p>
          <a:p>
            <a:pPr indent="-6350">
              <a:buFontTx/>
              <a:buNone/>
            </a:pPr>
            <a:r>
              <a:rPr lang="en-US" altLang="zh-CN" sz="1200" dirty="0" smtClean="0"/>
              <a:t> </a:t>
            </a:r>
            <a:r>
              <a:rPr lang="en-US" altLang="zh-CN" sz="1200" dirty="0" err="1" smtClean="0"/>
              <a:t>ifstream</a:t>
            </a:r>
            <a:r>
              <a:rPr lang="en-US" altLang="zh-CN" sz="1200" dirty="0" smtClean="0"/>
              <a:t> </a:t>
            </a:r>
            <a:r>
              <a:rPr lang="en-US" altLang="zh-CN" sz="1200" dirty="0" err="1" smtClean="0"/>
              <a:t>infile</a:t>
            </a:r>
            <a:r>
              <a:rPr lang="en-US" altLang="zh-CN" sz="1200" dirty="0" smtClean="0"/>
              <a:t>(″f2.dat″,ios::</a:t>
            </a:r>
            <a:r>
              <a:rPr lang="en-US" altLang="zh-CN" sz="1200" dirty="0" err="1" smtClean="0"/>
              <a:t>in|ios</a:t>
            </a:r>
            <a:r>
              <a:rPr lang="en-US" altLang="zh-CN" sz="1200" dirty="0" smtClean="0"/>
              <a:t>::</a:t>
            </a:r>
            <a:r>
              <a:rPr lang="en-US" altLang="zh-CN" sz="1200" dirty="0" err="1" smtClean="0"/>
              <a:t>nocreate</a:t>
            </a:r>
            <a:r>
              <a:rPr lang="en-US" altLang="zh-CN" sz="1200" dirty="0" smtClean="0"/>
              <a:t>); </a:t>
            </a:r>
            <a:endParaRPr lang="en-US" altLang="zh-CN" sz="1200" dirty="0" smtClean="0"/>
          </a:p>
          <a:p>
            <a:pPr indent="-6350">
              <a:buFontTx/>
              <a:buNone/>
            </a:pPr>
            <a:r>
              <a:rPr lang="en-US" altLang="zh-CN" sz="1200" dirty="0" smtClean="0"/>
              <a:t>//</a:t>
            </a:r>
            <a:r>
              <a:rPr lang="zh-CN" altLang="en-US" sz="1200" dirty="0" smtClean="0"/>
              <a:t>定义输入文件流</a:t>
            </a:r>
            <a:r>
              <a:rPr lang="en-US" altLang="zh-CN" sz="1200" dirty="0" err="1" smtClean="0"/>
              <a:t>outfile</a:t>
            </a:r>
            <a:r>
              <a:rPr lang="en-US" altLang="zh-CN" sz="1200" dirty="0" smtClean="0"/>
              <a:t>，</a:t>
            </a:r>
            <a:r>
              <a:rPr lang="zh-CN" altLang="en-US" sz="1200" dirty="0" smtClean="0"/>
              <a:t>以输入方式打开磁盘文件</a:t>
            </a:r>
            <a:r>
              <a:rPr lang="en-US" altLang="zh-CN" sz="1200" dirty="0" smtClean="0"/>
              <a:t>f2.dat</a:t>
            </a:r>
            <a:endParaRPr lang="en-US" altLang="zh-CN" sz="1200" dirty="0" smtClean="0"/>
          </a:p>
          <a:p>
            <a:pPr indent="-6350">
              <a:buFontTx/>
              <a:buNone/>
            </a:pPr>
            <a:r>
              <a:rPr lang="en-US" altLang="zh-CN" sz="1200" dirty="0" smtClean="0"/>
              <a:t> if(!</a:t>
            </a:r>
            <a:r>
              <a:rPr lang="en-US" altLang="zh-CN" sz="1200" dirty="0" err="1" smtClean="0"/>
              <a:t>infile</a:t>
            </a:r>
            <a:r>
              <a:rPr lang="en-US" altLang="zh-CN" sz="1200" dirty="0" smtClean="0"/>
              <a:t>)</a:t>
            </a:r>
            <a:endParaRPr lang="en-US" altLang="zh-CN" sz="1200" dirty="0" smtClean="0"/>
          </a:p>
          <a:p>
            <a:pPr indent="-6350">
              <a:buFontTx/>
              <a:buNone/>
            </a:pPr>
            <a:r>
              <a:rPr lang="en-US" altLang="zh-CN" sz="1200" dirty="0" smtClean="0"/>
              <a:t>  {</a:t>
            </a:r>
            <a:r>
              <a:rPr lang="en-US" altLang="zh-CN" sz="1200" dirty="0" err="1" smtClean="0"/>
              <a:t>cerr</a:t>
            </a:r>
            <a:r>
              <a:rPr lang="en-US" altLang="zh-CN" sz="1200" dirty="0" smtClean="0"/>
              <a:t>&lt;&lt;″open f2.dat error!″&lt;&lt;</a:t>
            </a:r>
            <a:r>
              <a:rPr lang="en-US" altLang="zh-CN" sz="1200" dirty="0" err="1" smtClean="0"/>
              <a:t>endl</a:t>
            </a:r>
            <a:r>
              <a:rPr lang="en-US" altLang="zh-CN" sz="1200" dirty="0" smtClean="0"/>
              <a:t>;</a:t>
            </a:r>
            <a:endParaRPr lang="en-US" altLang="zh-CN" sz="1200" dirty="0" smtClean="0"/>
          </a:p>
          <a:p>
            <a:pPr indent="-6350">
              <a:buFontTx/>
              <a:buNone/>
            </a:pPr>
            <a:r>
              <a:rPr lang="en-US" altLang="zh-CN" sz="1200" dirty="0" smtClean="0"/>
              <a:t>   exit(1);</a:t>
            </a:r>
            <a:endParaRPr lang="en-US" altLang="zh-CN" sz="1200" dirty="0" smtClean="0"/>
          </a:p>
          <a:p>
            <a:pPr indent="-6350">
              <a:buFontTx/>
              <a:buNone/>
            </a:pPr>
            <a:r>
              <a:rPr lang="en-US" altLang="zh-CN" sz="1200" dirty="0" smtClean="0"/>
              <a:t>  }</a:t>
            </a:r>
            <a:endParaRPr lang="en-US" altLang="zh-CN" sz="1200" dirty="0" smtClean="0"/>
          </a:p>
          <a:p>
            <a:pPr indent="-6350">
              <a:buFontTx/>
              <a:buNone/>
            </a:pPr>
            <a:r>
              <a:rPr lang="en-US" altLang="zh-CN" sz="1200" dirty="0" err="1" smtClean="0"/>
              <a:t>ofstream</a:t>
            </a:r>
            <a:r>
              <a:rPr lang="en-US" altLang="zh-CN" sz="1200" dirty="0" smtClean="0"/>
              <a:t> </a:t>
            </a:r>
            <a:r>
              <a:rPr lang="en-US" altLang="zh-CN" sz="1200" dirty="0" err="1" smtClean="0"/>
              <a:t>outfile</a:t>
            </a:r>
            <a:r>
              <a:rPr lang="en-US" altLang="zh-CN" sz="1200" dirty="0" smtClean="0"/>
              <a:t>(″f3.dat″);</a:t>
            </a:r>
            <a:endParaRPr lang="en-US" altLang="zh-CN" sz="1200" dirty="0" smtClean="0"/>
          </a:p>
          <a:p>
            <a:pPr indent="-6350">
              <a:buFontTx/>
              <a:buNone/>
            </a:pPr>
            <a:r>
              <a:rPr lang="en-US" altLang="zh-CN" sz="1200" dirty="0" smtClean="0"/>
              <a:t> //</a:t>
            </a:r>
            <a:r>
              <a:rPr lang="zh-CN" altLang="en-US" sz="1200" dirty="0" smtClean="0"/>
              <a:t>定义输出文件流</a:t>
            </a:r>
            <a:r>
              <a:rPr lang="en-US" altLang="zh-CN" sz="1200" dirty="0" err="1" smtClean="0"/>
              <a:t>outfile</a:t>
            </a:r>
            <a:r>
              <a:rPr lang="en-US" altLang="zh-CN" sz="1200" dirty="0" smtClean="0"/>
              <a:t>，</a:t>
            </a:r>
            <a:r>
              <a:rPr lang="zh-CN" altLang="en-US" sz="1200" dirty="0" smtClean="0"/>
              <a:t>以输出方式打开磁盘文件</a:t>
            </a:r>
            <a:r>
              <a:rPr lang="en-US" altLang="zh-CN" sz="1200" dirty="0" smtClean="0"/>
              <a:t>f3.dat </a:t>
            </a:r>
            <a:endParaRPr lang="en-US" altLang="zh-CN" sz="1200" dirty="0" smtClean="0"/>
          </a:p>
          <a:p>
            <a:pPr indent="-6350">
              <a:buFontTx/>
              <a:buNone/>
            </a:pPr>
            <a:r>
              <a:rPr lang="en-US" altLang="zh-CN" sz="1200" dirty="0" smtClean="0"/>
              <a:t>if(!</a:t>
            </a:r>
            <a:r>
              <a:rPr lang="en-US" altLang="zh-CN" sz="1200" dirty="0" err="1" smtClean="0"/>
              <a:t>outfile</a:t>
            </a:r>
            <a:r>
              <a:rPr lang="en-US" altLang="zh-CN" sz="1200" dirty="0" smtClean="0"/>
              <a:t>)</a:t>
            </a:r>
            <a:endParaRPr lang="en-US" altLang="zh-CN" sz="1200" dirty="0" smtClean="0"/>
          </a:p>
          <a:p>
            <a:pPr indent="-6350">
              <a:buFontTx/>
              <a:buNone/>
            </a:pPr>
            <a:r>
              <a:rPr lang="en-US" altLang="zh-CN" sz="1200" dirty="0" smtClean="0"/>
              <a:t>  {</a:t>
            </a:r>
            <a:r>
              <a:rPr lang="en-US" altLang="zh-CN" sz="1200" dirty="0" err="1" smtClean="0"/>
              <a:t>cerr</a:t>
            </a:r>
            <a:r>
              <a:rPr lang="en-US" altLang="zh-CN" sz="1200" dirty="0" smtClean="0"/>
              <a:t>&lt;&lt;″open f3.dat error!″&lt;&lt;</a:t>
            </a:r>
            <a:r>
              <a:rPr lang="en-US" altLang="zh-CN" sz="1200" dirty="0" err="1" smtClean="0"/>
              <a:t>endl</a:t>
            </a:r>
            <a:r>
              <a:rPr lang="en-US" altLang="zh-CN" sz="1200" dirty="0" smtClean="0"/>
              <a:t>;</a:t>
            </a:r>
            <a:endParaRPr lang="en-US" altLang="zh-CN" sz="1200" dirty="0" smtClean="0"/>
          </a:p>
          <a:p>
            <a:pPr indent="-6350">
              <a:buFontTx/>
              <a:buNone/>
            </a:pPr>
            <a:r>
              <a:rPr lang="en-US" altLang="zh-CN" sz="1200" dirty="0" smtClean="0"/>
              <a:t>   exit(1);</a:t>
            </a:r>
            <a:endParaRPr lang="en-US" altLang="zh-CN" sz="1200" dirty="0" smtClean="0"/>
          </a:p>
          <a:p>
            <a:pPr indent="-6350">
              <a:buFontTx/>
              <a:buNone/>
            </a:pPr>
            <a:r>
              <a:rPr lang="en-US" altLang="zh-CN" sz="1200" dirty="0" smtClean="0"/>
              <a:t>  }</a:t>
            </a:r>
            <a:endParaRPr lang="en-US" altLang="zh-CN" sz="1200" dirty="0"/>
          </a:p>
        </p:txBody>
      </p:sp>
    </p:spTree>
  </p:cSld>
  <p:clrMapOvr>
    <a:masterClrMapping/>
  </p:clrMapOvr>
  <p:transition spd="slow" advClick="0" advTm="0">
    <p:cove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55750"/>
            <a:ext cx="8382000" cy="453097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200" dirty="0" smtClean="0"/>
              <a:t>while(</a:t>
            </a:r>
            <a:r>
              <a:rPr lang="en-US" altLang="zh-CN" sz="1200" dirty="0" err="1" smtClean="0"/>
              <a:t>infile.get</a:t>
            </a:r>
            <a:r>
              <a:rPr lang="en-US" altLang="zh-CN" sz="1200" dirty="0" smtClean="0"/>
              <a:t>(</a:t>
            </a:r>
            <a:r>
              <a:rPr lang="en-US" altLang="zh-CN" sz="1200" dirty="0" err="1" smtClean="0"/>
              <a:t>ch</a:t>
            </a:r>
            <a:r>
              <a:rPr lang="en-US" altLang="zh-CN" sz="1200" dirty="0" smtClean="0"/>
              <a:t>))//</a:t>
            </a:r>
            <a:r>
              <a:rPr lang="zh-CN" altLang="en-US" sz="1200" dirty="0" smtClean="0"/>
              <a:t>当读取字符成功时执行下面的复合语句</a:t>
            </a:r>
            <a:endParaRPr lang="zh-CN" altLang="en-US" sz="1200" dirty="0" smtClean="0"/>
          </a:p>
          <a:p>
            <a:pPr indent="-6350">
              <a:buFontTx/>
              <a:buNone/>
            </a:pPr>
            <a:r>
              <a:rPr lang="zh-CN" altLang="en-US" sz="1200" dirty="0" smtClean="0"/>
              <a:t>  {</a:t>
            </a:r>
            <a:r>
              <a:rPr lang="en-US" altLang="zh-CN" sz="1200" dirty="0" smtClean="0"/>
              <a:t>if(</a:t>
            </a:r>
            <a:r>
              <a:rPr lang="en-US" altLang="zh-CN" sz="1200" dirty="0" err="1" smtClean="0"/>
              <a:t>ch</a:t>
            </a:r>
            <a:r>
              <a:rPr lang="en-US" altLang="zh-CN" sz="1200" dirty="0" smtClean="0"/>
              <a:t>&gt;=97 &amp;&amp; </a:t>
            </a:r>
            <a:r>
              <a:rPr lang="en-US" altLang="zh-CN" sz="1200" dirty="0" err="1" smtClean="0"/>
              <a:t>ch</a:t>
            </a:r>
            <a:r>
              <a:rPr lang="en-US" altLang="zh-CN" sz="1200" dirty="0" smtClean="0"/>
              <a:t>&lt;=122)          //</a:t>
            </a:r>
            <a:r>
              <a:rPr lang="zh-CN" altLang="en-US" sz="1200" dirty="0" smtClean="0"/>
              <a:t>判断</a:t>
            </a:r>
            <a:r>
              <a:rPr lang="en-US" altLang="zh-CN" sz="1200" dirty="0" err="1" smtClean="0"/>
              <a:t>ch</a:t>
            </a:r>
            <a:r>
              <a:rPr lang="zh-CN" altLang="en-US" sz="1200" dirty="0" smtClean="0"/>
              <a:t>是否为小写字母</a:t>
            </a:r>
            <a:endParaRPr lang="zh-CN" altLang="en-US" sz="1200" dirty="0" smtClean="0"/>
          </a:p>
          <a:p>
            <a:pPr indent="-6350">
              <a:buFontTx/>
              <a:buNone/>
            </a:pPr>
            <a:r>
              <a:rPr lang="en-US" altLang="zh-CN" sz="1200" dirty="0" err="1" smtClean="0"/>
              <a:t>ch</a:t>
            </a:r>
            <a:r>
              <a:rPr lang="en-US" altLang="zh-CN" sz="1200" dirty="0" smtClean="0"/>
              <a:t>=ch-32;                    //</a:t>
            </a:r>
            <a:r>
              <a:rPr lang="zh-CN" altLang="en-US" sz="1200" dirty="0" smtClean="0"/>
              <a:t>将小写字母变为大写字母</a:t>
            </a:r>
            <a:endParaRPr lang="zh-CN" altLang="en-US" sz="1200" dirty="0" smtClean="0"/>
          </a:p>
          <a:p>
            <a:pPr indent="-6350">
              <a:buFontTx/>
              <a:buNone/>
            </a:pPr>
            <a:r>
              <a:rPr lang="zh-CN" altLang="en-US" sz="1200" dirty="0" smtClean="0"/>
              <a:t>   </a:t>
            </a:r>
            <a:r>
              <a:rPr lang="en-US" altLang="zh-CN" sz="1200" dirty="0" err="1" smtClean="0"/>
              <a:t>outfile.put</a:t>
            </a:r>
            <a:r>
              <a:rPr lang="en-US" altLang="zh-CN" sz="1200" dirty="0" smtClean="0"/>
              <a:t>(</a:t>
            </a:r>
            <a:r>
              <a:rPr lang="en-US" altLang="zh-CN" sz="1200" dirty="0" err="1" smtClean="0"/>
              <a:t>ch</a:t>
            </a:r>
            <a:r>
              <a:rPr lang="en-US" altLang="zh-CN" sz="1200" dirty="0" smtClean="0"/>
              <a:t>);               //</a:t>
            </a:r>
            <a:r>
              <a:rPr lang="zh-CN" altLang="en-US" sz="1200" dirty="0" smtClean="0"/>
              <a:t>将该大写字母存入磁盘文件</a:t>
            </a:r>
            <a:r>
              <a:rPr lang="en-US" altLang="zh-CN" sz="1200" dirty="0" smtClean="0"/>
              <a:t>f3.dat</a:t>
            </a:r>
            <a:endParaRPr lang="en-US" altLang="zh-CN" sz="1200" dirty="0" smtClean="0"/>
          </a:p>
          <a:p>
            <a:pPr indent="-6350">
              <a:buFontTx/>
              <a:buNone/>
            </a:pPr>
            <a:r>
              <a:rPr lang="en-US" altLang="zh-CN" sz="1200" dirty="0" smtClean="0"/>
              <a:t>   </a:t>
            </a:r>
            <a:r>
              <a:rPr lang="en-US" altLang="zh-CN" sz="1200" dirty="0" err="1" smtClean="0"/>
              <a:t>cout</a:t>
            </a:r>
            <a:r>
              <a:rPr lang="en-US" altLang="zh-CN" sz="1200" dirty="0" smtClean="0"/>
              <a:t>&lt;&lt;</a:t>
            </a:r>
            <a:r>
              <a:rPr lang="en-US" altLang="zh-CN" sz="1200" dirty="0" err="1" smtClean="0"/>
              <a:t>ch</a:t>
            </a:r>
            <a:r>
              <a:rPr lang="en-US" altLang="zh-CN" sz="1200" dirty="0" smtClean="0"/>
              <a:t>;                      //</a:t>
            </a:r>
            <a:r>
              <a:rPr lang="zh-CN" altLang="en-US" sz="1200" dirty="0" smtClean="0"/>
              <a:t>同时在显示器输出</a:t>
            </a:r>
            <a:endParaRPr lang="zh-CN" altLang="en-US" sz="1200" dirty="0" smtClean="0"/>
          </a:p>
          <a:p>
            <a:pPr indent="-6350">
              <a:buFontTx/>
              <a:buNone/>
            </a:pPr>
            <a:r>
              <a:rPr lang="zh-CN" altLang="en-US" sz="1200" dirty="0" smtClean="0"/>
              <a:t>  }</a:t>
            </a:r>
            <a:endParaRPr lang="zh-CN" altLang="en-US" sz="1200" dirty="0" smtClean="0"/>
          </a:p>
          <a:p>
            <a:pPr indent="-6350">
              <a:buFontTx/>
              <a:buNone/>
            </a:pPr>
            <a:r>
              <a:rPr lang="en-US" altLang="zh-CN" sz="1200" dirty="0" err="1" smtClean="0"/>
              <a:t>cout</a:t>
            </a:r>
            <a:r>
              <a:rPr lang="en-US" altLang="zh-CN" sz="1200" dirty="0" smtClean="0"/>
              <a:t>&lt;&lt;</a:t>
            </a:r>
            <a:r>
              <a:rPr lang="en-US" altLang="zh-CN" sz="1200" dirty="0" err="1" smtClean="0"/>
              <a:t>endl</a:t>
            </a:r>
            <a:r>
              <a:rPr lang="en-US" altLang="zh-CN" sz="1200" dirty="0" smtClean="0"/>
              <a:t>;</a:t>
            </a:r>
            <a:endParaRPr lang="en-US" altLang="zh-CN" sz="1200" dirty="0" smtClean="0"/>
          </a:p>
          <a:p>
            <a:pPr indent="-6350">
              <a:buFontTx/>
              <a:buNone/>
            </a:pPr>
            <a:r>
              <a:rPr lang="en-US" altLang="zh-CN" sz="1200" dirty="0" err="1" smtClean="0"/>
              <a:t>infile.close</a:t>
            </a:r>
            <a:r>
              <a:rPr lang="en-US" altLang="zh-CN" sz="1200" dirty="0" smtClean="0"/>
              <a:t>( );                  //</a:t>
            </a:r>
            <a:r>
              <a:rPr lang="zh-CN" altLang="en-US" sz="1200" dirty="0" smtClean="0"/>
              <a:t>关闭磁盘文件</a:t>
            </a:r>
            <a:r>
              <a:rPr lang="en-US" altLang="zh-CN" sz="1200" dirty="0" smtClean="0"/>
              <a:t>f2.dat</a:t>
            </a:r>
            <a:endParaRPr lang="en-US" altLang="zh-CN" sz="1200" dirty="0" smtClean="0"/>
          </a:p>
          <a:p>
            <a:pPr indent="-6350">
              <a:buFontTx/>
              <a:buNone/>
            </a:pPr>
            <a:r>
              <a:rPr lang="en-US" altLang="zh-CN" sz="1200" dirty="0" err="1" smtClean="0"/>
              <a:t>outfile.close</a:t>
            </a:r>
            <a:r>
              <a:rPr lang="en-US" altLang="zh-CN" sz="1200" dirty="0" smtClean="0"/>
              <a:t>();                 //</a:t>
            </a:r>
            <a:r>
              <a:rPr lang="zh-CN" altLang="en-US" sz="1200" dirty="0" smtClean="0"/>
              <a:t>关闭磁盘文件</a:t>
            </a:r>
            <a:r>
              <a:rPr lang="en-US" altLang="zh-CN" sz="1200" dirty="0" smtClean="0"/>
              <a:t>f3.dat</a:t>
            </a:r>
            <a:endParaRPr lang="en-US" altLang="zh-CN" sz="1200" dirty="0" smtClean="0"/>
          </a:p>
          <a:p>
            <a:pPr indent="-6350">
              <a:buFontTx/>
              <a:buNone/>
            </a:pPr>
            <a:r>
              <a:rPr lang="en-US" altLang="zh-CN" sz="1200" dirty="0" smtClean="0"/>
              <a:t>}</a:t>
            </a:r>
            <a:endParaRPr lang="en-US" altLang="zh-CN" sz="1200" dirty="0" smtClean="0"/>
          </a:p>
          <a:p>
            <a:pPr indent="-6350">
              <a:buFontTx/>
              <a:buNone/>
            </a:pPr>
            <a:r>
              <a:rPr lang="en-US" altLang="zh-CN" sz="1200" dirty="0" err="1" smtClean="0"/>
              <a:t>int</a:t>
            </a:r>
            <a:r>
              <a:rPr lang="en-US" altLang="zh-CN" sz="1200" dirty="0" smtClean="0"/>
              <a:t> main( )</a:t>
            </a:r>
            <a:endParaRPr lang="en-US" altLang="zh-CN" sz="1200" dirty="0" smtClean="0"/>
          </a:p>
          <a:p>
            <a:pPr indent="-6350">
              <a:buFontTx/>
              <a:buNone/>
            </a:pPr>
            <a:r>
              <a:rPr lang="en-US" altLang="zh-CN" sz="1200" dirty="0" smtClean="0"/>
              <a:t>{</a:t>
            </a:r>
            <a:r>
              <a:rPr lang="en-US" altLang="zh-CN" sz="1200" dirty="0" err="1" smtClean="0"/>
              <a:t>save_to_file</a:t>
            </a:r>
            <a:r>
              <a:rPr lang="en-US" altLang="zh-CN" sz="1200" dirty="0" smtClean="0"/>
              <a:t>( );   </a:t>
            </a:r>
            <a:endParaRPr lang="en-US" altLang="zh-CN" sz="1200" dirty="0" smtClean="0"/>
          </a:p>
          <a:p>
            <a:pPr indent="-6350">
              <a:buFontTx/>
              <a:buNone/>
            </a:pPr>
            <a:r>
              <a:rPr lang="en-US" altLang="zh-CN" sz="1200" dirty="0" smtClean="0"/>
              <a:t>       //</a:t>
            </a:r>
            <a:r>
              <a:rPr lang="zh-CN" altLang="en-US" sz="1200" dirty="0" smtClean="0"/>
              <a:t>调用</a:t>
            </a:r>
            <a:r>
              <a:rPr lang="en-US" altLang="zh-CN" sz="1200" dirty="0" err="1" smtClean="0"/>
              <a:t>save_to_file</a:t>
            </a:r>
            <a:r>
              <a:rPr lang="en-US" altLang="zh-CN" sz="1200" dirty="0" smtClean="0"/>
              <a:t>( )，</a:t>
            </a:r>
            <a:r>
              <a:rPr lang="zh-CN" altLang="en-US" sz="1200" dirty="0" smtClean="0"/>
              <a:t>从键盘读入一行字符并将其中的字母存入磁盘文件</a:t>
            </a:r>
            <a:r>
              <a:rPr lang="en-US" altLang="zh-CN" sz="1200" dirty="0" smtClean="0"/>
              <a:t>f2.dat</a:t>
            </a:r>
            <a:endParaRPr lang="en-US" altLang="zh-CN" sz="1200" dirty="0" smtClean="0"/>
          </a:p>
          <a:p>
            <a:pPr indent="-6350">
              <a:buFontTx/>
              <a:buNone/>
            </a:pPr>
            <a:r>
              <a:rPr lang="en-US" altLang="zh-CN" sz="1200" dirty="0" err="1" smtClean="0"/>
              <a:t>get_from_file</a:t>
            </a:r>
            <a:r>
              <a:rPr lang="en-US" altLang="zh-CN" sz="1200" dirty="0" smtClean="0"/>
              <a:t>( );   </a:t>
            </a:r>
            <a:endParaRPr lang="en-US" altLang="zh-CN" sz="1200" dirty="0" smtClean="0"/>
          </a:p>
          <a:p>
            <a:pPr indent="-6350">
              <a:buFontTx/>
              <a:buNone/>
            </a:pPr>
            <a:r>
              <a:rPr lang="en-US" altLang="zh-CN" sz="1200" dirty="0" smtClean="0"/>
              <a:t>   //</a:t>
            </a:r>
            <a:r>
              <a:rPr lang="zh-CN" altLang="en-US" sz="1200" dirty="0" smtClean="0"/>
              <a:t>调用</a:t>
            </a:r>
            <a:r>
              <a:rPr lang="en-US" altLang="zh-CN" sz="1200" dirty="0" err="1" smtClean="0"/>
              <a:t>get_from_file</a:t>
            </a:r>
            <a:r>
              <a:rPr lang="en-US" altLang="zh-CN" sz="1200" dirty="0" smtClean="0"/>
              <a:t>()，</a:t>
            </a:r>
            <a:r>
              <a:rPr lang="zh-CN" altLang="en-US" sz="1200" dirty="0" smtClean="0"/>
              <a:t>从</a:t>
            </a:r>
            <a:r>
              <a:rPr lang="en-US" altLang="zh-CN" sz="1200" dirty="0" smtClean="0"/>
              <a:t>f2.dat</a:t>
            </a:r>
            <a:r>
              <a:rPr lang="zh-CN" altLang="en-US" sz="1200" dirty="0" smtClean="0"/>
              <a:t>读入字母字符，改为大写字母，再存入</a:t>
            </a:r>
            <a:r>
              <a:rPr lang="en-US" altLang="zh-CN" sz="1200" dirty="0" smtClean="0"/>
              <a:t>f3.dat </a:t>
            </a:r>
            <a:endParaRPr lang="en-US" altLang="zh-CN" sz="1200" dirty="0" smtClean="0"/>
          </a:p>
          <a:p>
            <a:pPr indent="-6350">
              <a:buFontTx/>
              <a:buNone/>
            </a:pPr>
            <a:r>
              <a:rPr lang="en-US" altLang="zh-CN" sz="1200" dirty="0" smtClean="0"/>
              <a:t> return 0;</a:t>
            </a:r>
            <a:endParaRPr lang="en-US" altLang="zh-CN" sz="1200" dirty="0" smtClean="0"/>
          </a:p>
          <a:p>
            <a:pPr indent="-6350">
              <a:buFontTx/>
              <a:buNone/>
            </a:pPr>
            <a:r>
              <a:rPr lang="en-US" altLang="zh-CN" sz="1200" dirty="0" smtClean="0"/>
              <a:t>}</a:t>
            </a:r>
            <a:endParaRPr lang="zh-CN" altLang="en-US" sz="1200" dirty="0" smtClean="0"/>
          </a:p>
          <a:p>
            <a:pPr indent="-6350">
              <a:buFontTx/>
              <a:buNone/>
            </a:pPr>
            <a:r>
              <a:rPr lang="zh-CN" altLang="en-US" sz="1200" dirty="0" smtClean="0"/>
              <a:t>运行情况如下: </a:t>
            </a:r>
            <a:endParaRPr lang="zh-CN" altLang="en-US" sz="1200" dirty="0" smtClean="0"/>
          </a:p>
          <a:p>
            <a:pPr indent="-6350">
              <a:buFontTx/>
              <a:buNone/>
            </a:pPr>
            <a:r>
              <a:rPr lang="en-US" altLang="zh-CN" sz="1200" u="sng" dirty="0" smtClean="0"/>
              <a:t>New Beijing, Great </a:t>
            </a:r>
            <a:r>
              <a:rPr lang="en-US" altLang="zh-CN" sz="1200" u="sng" dirty="0" err="1" smtClean="0"/>
              <a:t>Olypic</a:t>
            </a:r>
            <a:r>
              <a:rPr lang="en-US" altLang="zh-CN" sz="1200" u="sng" dirty="0" smtClean="0"/>
              <a:t>, 2008, China.↙</a:t>
            </a:r>
            <a:endParaRPr lang="en-US" altLang="zh-CN" sz="1200" u="sng" dirty="0" smtClean="0"/>
          </a:p>
          <a:p>
            <a:pPr indent="-6350">
              <a:buFontTx/>
              <a:buNone/>
            </a:pPr>
            <a:r>
              <a:rPr lang="en-US" altLang="zh-CN" sz="1200" dirty="0" err="1" smtClean="0"/>
              <a:t>NewBeijingGreatOlypicChina</a:t>
            </a:r>
            <a:r>
              <a:rPr lang="en-US" altLang="zh-CN" sz="1200" dirty="0" smtClean="0"/>
              <a:t>(</a:t>
            </a:r>
            <a:r>
              <a:rPr lang="zh-CN" altLang="en-US" sz="1200" dirty="0" smtClean="0"/>
              <a:t>将字母写入磁盘文件</a:t>
            </a:r>
            <a:r>
              <a:rPr lang="en-US" altLang="zh-CN" sz="1200" dirty="0" smtClean="0"/>
              <a:t>f2.dat，</a:t>
            </a:r>
            <a:r>
              <a:rPr lang="zh-CN" altLang="en-US" sz="1200" dirty="0" smtClean="0"/>
              <a:t>同时在屏幕显示)</a:t>
            </a:r>
            <a:endParaRPr lang="zh-CN" altLang="en-US" sz="1200" dirty="0" smtClean="0"/>
          </a:p>
          <a:p>
            <a:pPr indent="-6350">
              <a:buFontTx/>
              <a:buNone/>
            </a:pPr>
            <a:r>
              <a:rPr lang="en-US" altLang="zh-CN" sz="1200" dirty="0" smtClean="0"/>
              <a:t>NEWBEIJINGGREATOLYPICCHINA           (</a:t>
            </a:r>
            <a:r>
              <a:rPr lang="zh-CN" altLang="en-US" sz="1200" dirty="0" smtClean="0"/>
              <a:t>改为大写字母)</a:t>
            </a:r>
            <a:endParaRPr lang="zh-CN" altLang="en-US" sz="1200" dirty="0"/>
          </a:p>
        </p:txBody>
      </p:sp>
    </p:spTree>
  </p:cSld>
  <p:clrMapOvr>
    <a:masterClrMapping/>
  </p:clrMapOvr>
  <p:transition spd="slow" advClick="0" advTm="0">
    <p:cove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558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例</a:t>
            </a:r>
            <a:r>
              <a:rPr lang="en-US" altLang="zh-CN" sz="1600" dirty="0" smtClean="0"/>
              <a:t>:</a:t>
            </a:r>
            <a:r>
              <a:rPr lang="zh-CN" altLang="en-US" sz="1600" dirty="0" smtClean="0"/>
              <a:t>将一批数据以二进制形式存放在磁盘文件中。</a:t>
            </a:r>
            <a:endParaRPr lang="zh-CN" altLang="en-US" sz="1600" dirty="0" smtClean="0"/>
          </a:p>
          <a:p>
            <a:pPr indent="-6350">
              <a:buFontTx/>
              <a:buNone/>
            </a:pPr>
            <a:r>
              <a:rPr lang="zh-CN" altLang="en-US" sz="1600" dirty="0" smtClean="0"/>
              <a:t>#</a:t>
            </a:r>
            <a:r>
              <a:rPr lang="en-US" altLang="zh-CN" sz="1600" dirty="0" smtClean="0"/>
              <a:t>include &lt;</a:t>
            </a:r>
            <a:r>
              <a:rPr lang="en-US" altLang="zh-CN" sz="1600" dirty="0" err="1" smtClean="0"/>
              <a:t>fstream</a:t>
            </a:r>
            <a:r>
              <a:rPr lang="en-US" altLang="zh-CN" sz="1600" dirty="0" smtClean="0"/>
              <a:t>&gt;</a:t>
            </a:r>
            <a:endParaRPr lang="en-US" altLang="zh-CN" sz="1600" dirty="0" smtClean="0"/>
          </a:p>
          <a:p>
            <a:pPr indent="-6350">
              <a:buFontTx/>
              <a:buNone/>
            </a:pPr>
            <a:r>
              <a:rPr lang="en-US" altLang="zh-CN" sz="1600" dirty="0" smtClean="0"/>
              <a:t>using namespace </a:t>
            </a:r>
            <a:r>
              <a:rPr lang="en-US" altLang="zh-CN" sz="1600" dirty="0" err="1" smtClean="0"/>
              <a:t>std</a:t>
            </a:r>
            <a:r>
              <a:rPr lang="en-US" altLang="zh-CN" sz="1600" dirty="0" smtClean="0"/>
              <a:t>;</a:t>
            </a:r>
            <a:endParaRPr lang="en-US" altLang="zh-CN" sz="1600" dirty="0" smtClean="0"/>
          </a:p>
          <a:p>
            <a:pPr indent="-6350">
              <a:buFontTx/>
              <a:buNone/>
            </a:pPr>
            <a:r>
              <a:rPr lang="en-US" altLang="zh-CN" sz="1600" dirty="0" err="1" smtClean="0"/>
              <a:t>struct</a:t>
            </a:r>
            <a:r>
              <a:rPr lang="en-US" altLang="zh-CN" sz="1600" dirty="0" smtClean="0"/>
              <a:t> student</a:t>
            </a:r>
            <a:endParaRPr lang="en-US" altLang="zh-CN" sz="1600" dirty="0" smtClean="0"/>
          </a:p>
          <a:p>
            <a:pPr indent="-6350">
              <a:buFontTx/>
              <a:buNone/>
            </a:pPr>
            <a:r>
              <a:rPr lang="en-US" altLang="zh-CN" sz="1600" dirty="0" smtClean="0"/>
              <a:t>{char name[20]; </a:t>
            </a:r>
            <a:endParaRPr lang="en-US" altLang="zh-CN" sz="1600" dirty="0" smtClean="0"/>
          </a:p>
          <a:p>
            <a:pPr indent="-6350">
              <a:buFontTx/>
              <a:buNone/>
            </a:pPr>
            <a:r>
              <a:rPr lang="en-US" altLang="zh-CN" sz="1600" dirty="0" err="1" smtClean="0"/>
              <a:t>int</a:t>
            </a:r>
            <a:r>
              <a:rPr lang="en-US" altLang="zh-CN" sz="1600" dirty="0" smtClean="0"/>
              <a:t> </a:t>
            </a:r>
            <a:r>
              <a:rPr lang="en-US" altLang="zh-CN" sz="1600" dirty="0" err="1" smtClean="0"/>
              <a:t>num</a:t>
            </a:r>
            <a:r>
              <a:rPr lang="en-US" altLang="zh-CN" sz="1600" dirty="0" smtClean="0"/>
              <a:t>;</a:t>
            </a:r>
            <a:endParaRPr lang="en-US" altLang="zh-CN" sz="1600" dirty="0" smtClean="0"/>
          </a:p>
          <a:p>
            <a:pPr indent="-6350">
              <a:buFontTx/>
              <a:buNone/>
            </a:pPr>
            <a:r>
              <a:rPr lang="en-US" altLang="zh-CN" sz="1600" dirty="0" smtClean="0"/>
              <a:t> </a:t>
            </a:r>
            <a:r>
              <a:rPr lang="en-US" altLang="zh-CN" sz="1600" dirty="0" err="1" smtClean="0"/>
              <a:t>int</a:t>
            </a:r>
            <a:r>
              <a:rPr lang="en-US" altLang="zh-CN" sz="1600" dirty="0" smtClean="0"/>
              <a:t> age;</a:t>
            </a:r>
            <a:endParaRPr lang="en-US" altLang="zh-CN" sz="1600" dirty="0" smtClean="0"/>
          </a:p>
          <a:p>
            <a:pPr indent="-6350">
              <a:buFontTx/>
              <a:buNone/>
            </a:pPr>
            <a:r>
              <a:rPr lang="en-US" altLang="zh-CN" sz="1600" dirty="0" smtClean="0"/>
              <a:t> char sex;</a:t>
            </a:r>
            <a:endParaRPr lang="en-US" altLang="zh-CN" sz="1600" dirty="0" smtClean="0"/>
          </a:p>
          <a:p>
            <a:pPr indent="-6350">
              <a:buFontTx/>
              <a:buNone/>
            </a:pPr>
            <a:r>
              <a:rPr lang="en-US" altLang="zh-CN" sz="1600" dirty="0" smtClean="0"/>
              <a:t>};</a:t>
            </a:r>
            <a:endParaRPr lang="en-US" altLang="zh-CN" sz="1600" dirty="0" smtClean="0"/>
          </a:p>
          <a:p>
            <a:pPr indent="-6350">
              <a:buFontTx/>
              <a:buNone/>
            </a:pPr>
            <a:r>
              <a:rPr lang="en-US" altLang="zh-CN" sz="1600" dirty="0" err="1" smtClean="0"/>
              <a:t>int</a:t>
            </a:r>
            <a:r>
              <a:rPr lang="en-US" altLang="zh-CN" sz="1600" dirty="0" smtClean="0"/>
              <a:t> main( )</a:t>
            </a:r>
            <a:endParaRPr lang="en-US" altLang="zh-CN" sz="1600" dirty="0" smtClean="0"/>
          </a:p>
          <a:p>
            <a:pPr indent="-6350">
              <a:buFontTx/>
              <a:buNone/>
            </a:pPr>
            <a:r>
              <a:rPr lang="en-US" altLang="zh-CN" sz="1600" dirty="0" smtClean="0"/>
              <a:t>{student stud[3]={″Li″,1001,18,′f′,″Fun″,1002,19,′m′,″Wang″,1004,17,′f′}; </a:t>
            </a:r>
            <a:endParaRPr lang="en-US" altLang="zh-CN" sz="1600" dirty="0" smtClean="0"/>
          </a:p>
          <a:p>
            <a:pPr indent="-6350">
              <a:buFontTx/>
              <a:buNone/>
            </a:pPr>
            <a:r>
              <a:rPr lang="en-US" altLang="zh-CN" sz="1600" dirty="0" smtClean="0"/>
              <a:t> </a:t>
            </a:r>
            <a:r>
              <a:rPr lang="en-US" altLang="zh-CN" sz="1600" dirty="0" err="1" smtClean="0"/>
              <a:t>ofstream</a:t>
            </a:r>
            <a:r>
              <a:rPr lang="en-US" altLang="zh-CN" sz="1600" dirty="0" smtClean="0"/>
              <a:t> </a:t>
            </a:r>
            <a:r>
              <a:rPr lang="en-US" altLang="zh-CN" sz="1600" dirty="0" err="1" smtClean="0"/>
              <a:t>outfile</a:t>
            </a:r>
            <a:r>
              <a:rPr lang="en-US" altLang="zh-CN" sz="1600" dirty="0" smtClean="0"/>
              <a:t>(″stud.</a:t>
            </a:r>
            <a:r>
              <a:rPr lang="en-US" altLang="zh-CN" sz="1600" dirty="0" err="1" smtClean="0"/>
              <a:t>dat</a:t>
            </a:r>
            <a:r>
              <a:rPr lang="en-US" altLang="zh-CN" sz="1600" dirty="0" smtClean="0"/>
              <a:t>″,</a:t>
            </a:r>
            <a:r>
              <a:rPr lang="en-US" altLang="zh-CN" sz="1600" dirty="0" err="1" smtClean="0"/>
              <a:t>ios</a:t>
            </a:r>
            <a:r>
              <a:rPr lang="en-US" altLang="zh-CN" sz="1600" dirty="0" smtClean="0"/>
              <a:t>::binary);</a:t>
            </a:r>
            <a:endParaRPr lang="en-US" altLang="zh-CN" sz="1600" dirty="0" smtClean="0"/>
          </a:p>
          <a:p>
            <a:pPr indent="-6350">
              <a:buFontTx/>
              <a:buNone/>
            </a:pPr>
            <a:r>
              <a:rPr lang="en-US" altLang="zh-CN" sz="1600" dirty="0" smtClean="0"/>
              <a:t>   if(!</a:t>
            </a:r>
            <a:r>
              <a:rPr lang="en-US" altLang="zh-CN" sz="1600" dirty="0" err="1" smtClean="0"/>
              <a:t>outfile</a:t>
            </a:r>
            <a:r>
              <a:rPr lang="en-US" altLang="zh-CN" sz="1600" dirty="0" smtClean="0"/>
              <a:t>)</a:t>
            </a:r>
            <a:endParaRPr lang="en-US" altLang="zh-CN" sz="1600" dirty="0" smtClean="0"/>
          </a:p>
          <a:p>
            <a:pPr indent="-6350">
              <a:buFontTx/>
              <a:buNone/>
            </a:pPr>
            <a:r>
              <a:rPr lang="en-US" altLang="zh-CN" sz="1600" dirty="0" smtClean="0"/>
              <a:t>    {</a:t>
            </a:r>
            <a:r>
              <a:rPr lang="en-US" altLang="zh-CN" sz="1600" dirty="0" err="1" smtClean="0"/>
              <a:t>cerr</a:t>
            </a:r>
            <a:r>
              <a:rPr lang="en-US" altLang="zh-CN" sz="1600" dirty="0" smtClean="0"/>
              <a:t>&lt;&lt;″open error!″&lt;&lt;</a:t>
            </a:r>
            <a:r>
              <a:rPr lang="en-US" altLang="zh-CN" sz="1600" dirty="0" err="1" smtClean="0"/>
              <a:t>endl</a:t>
            </a:r>
            <a:r>
              <a:rPr lang="en-US" altLang="zh-CN" sz="1600" dirty="0" smtClean="0"/>
              <a:t>;</a:t>
            </a:r>
            <a:endParaRPr lang="en-US" altLang="zh-CN" sz="1600" dirty="0" smtClean="0"/>
          </a:p>
          <a:p>
            <a:pPr indent="-6350">
              <a:buFontTx/>
              <a:buNone/>
            </a:pPr>
            <a:r>
              <a:rPr lang="en-US" altLang="zh-CN" sz="1600" dirty="0" smtClean="0"/>
              <a:t>     abort( );//</a:t>
            </a:r>
            <a:r>
              <a:rPr lang="zh-CN" altLang="en-US" sz="1600" dirty="0" smtClean="0"/>
              <a:t>退出程序</a:t>
            </a:r>
            <a:endParaRPr lang="zh-CN" altLang="en-US" sz="1600" dirty="0"/>
          </a:p>
        </p:txBody>
      </p:sp>
    </p:spTree>
  </p:cSld>
  <p:clrMapOvr>
    <a:masterClrMapping/>
  </p:clrMapOvr>
  <p:transition spd="slow" advClick="0" advTm="0">
    <p:cove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270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    }</a:t>
            </a:r>
            <a:endParaRPr lang="zh-CN" altLang="en-US" sz="1600" dirty="0" smtClean="0"/>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=0;i&lt;3;i++)</a:t>
            </a:r>
            <a:endParaRPr lang="en-US" altLang="zh-CN" sz="1600" dirty="0" smtClean="0"/>
          </a:p>
          <a:p>
            <a:pPr indent="-6350">
              <a:buFontTx/>
              <a:buNone/>
            </a:pPr>
            <a:r>
              <a:rPr lang="en-US" altLang="zh-CN" sz="1600" dirty="0" smtClean="0"/>
              <a:t>    </a:t>
            </a:r>
            <a:r>
              <a:rPr lang="en-US" altLang="zh-CN" sz="1600" dirty="0" err="1" smtClean="0"/>
              <a:t>outfile.write</a:t>
            </a:r>
            <a:r>
              <a:rPr lang="en-US" altLang="zh-CN" sz="1600" dirty="0" smtClean="0"/>
              <a:t>((char*)&amp;stud[</a:t>
            </a:r>
            <a:r>
              <a:rPr lang="en-US" altLang="zh-CN" sz="1600" dirty="0" err="1" smtClean="0"/>
              <a:t>i</a:t>
            </a:r>
            <a:r>
              <a:rPr lang="en-US" altLang="zh-CN" sz="1600" dirty="0" smtClean="0"/>
              <a:t>],</a:t>
            </a:r>
            <a:r>
              <a:rPr lang="en-US" altLang="zh-CN" sz="1600" dirty="0" err="1" smtClean="0"/>
              <a:t>sizeof</a:t>
            </a:r>
            <a:r>
              <a:rPr lang="en-US" altLang="zh-CN" sz="1600" dirty="0" smtClean="0"/>
              <a:t>(stud[</a:t>
            </a:r>
            <a:r>
              <a:rPr lang="en-US" altLang="zh-CN" sz="1600" dirty="0" err="1" smtClean="0"/>
              <a:t>i</a:t>
            </a:r>
            <a:r>
              <a:rPr lang="en-US" altLang="zh-CN" sz="1600" dirty="0" smtClean="0"/>
              <a:t>]));</a:t>
            </a:r>
            <a:endParaRPr lang="en-US" altLang="zh-CN" sz="1600" dirty="0" smtClean="0"/>
          </a:p>
          <a:p>
            <a:pPr indent="-6350">
              <a:buFontTx/>
              <a:buNone/>
            </a:pPr>
            <a:r>
              <a:rPr lang="en-US" altLang="zh-CN" sz="1600" dirty="0" smtClean="0"/>
              <a:t>   </a:t>
            </a:r>
            <a:r>
              <a:rPr lang="en-US" altLang="zh-CN" sz="1600" dirty="0" err="1" smtClean="0"/>
              <a:t>outfile.close</a:t>
            </a:r>
            <a:r>
              <a:rPr lang="en-US" altLang="zh-CN" sz="1600" dirty="0" smtClean="0"/>
              <a:t>( );</a:t>
            </a:r>
            <a:endParaRPr lang="en-US" altLang="zh-CN" sz="1600" dirty="0" smtClean="0"/>
          </a:p>
          <a:p>
            <a:pPr indent="-6350">
              <a:buFontTx/>
              <a:buNone/>
            </a:pPr>
            <a:r>
              <a:rPr lang="en-US" altLang="zh-CN" sz="1600" dirty="0" smtClean="0"/>
              <a:t>return 0;</a:t>
            </a:r>
            <a:endParaRPr lang="en-US" altLang="zh-CN" sz="1600" dirty="0" smtClean="0"/>
          </a:p>
          <a:p>
            <a:pPr indent="-6350">
              <a:buFontTx/>
              <a:buNone/>
            </a:pPr>
            <a:r>
              <a:rPr lang="en-US" altLang="zh-CN" sz="1600" dirty="0" smtClean="0"/>
              <a:t>}</a:t>
            </a:r>
            <a:endParaRPr lang="zh-CN" altLang="en-US" sz="1600" dirty="0" smtClean="0"/>
          </a:p>
          <a:p>
            <a:pPr indent="-6350">
              <a:buFontTx/>
              <a:buNone/>
            </a:pPr>
            <a:r>
              <a:rPr lang="zh-CN" altLang="en-US" sz="1600" dirty="0" smtClean="0"/>
              <a:t>其实可以一次输出结构体数组的3个元素，将</a:t>
            </a:r>
            <a:r>
              <a:rPr lang="en-US" altLang="zh-CN" sz="1600" dirty="0" smtClean="0"/>
              <a:t>for</a:t>
            </a:r>
            <a:r>
              <a:rPr lang="zh-CN" altLang="en-US" sz="1600" dirty="0" smtClean="0"/>
              <a:t>循环的两行改为以下一行:</a:t>
            </a:r>
            <a:endParaRPr lang="zh-CN" altLang="en-US" sz="1600" dirty="0" smtClean="0"/>
          </a:p>
          <a:p>
            <a:pPr indent="-6350">
              <a:buFontTx/>
              <a:buNone/>
            </a:pPr>
            <a:r>
              <a:rPr lang="en-US" altLang="zh-CN" sz="1600" dirty="0" err="1" smtClean="0"/>
              <a:t>outfile.write</a:t>
            </a:r>
            <a:r>
              <a:rPr lang="en-US" altLang="zh-CN" sz="1600" dirty="0" smtClean="0"/>
              <a:t>((char*)&amp;stud[0],</a:t>
            </a:r>
            <a:r>
              <a:rPr lang="en-US" altLang="zh-CN" sz="1600" dirty="0" err="1" smtClean="0"/>
              <a:t>sizeof</a:t>
            </a:r>
            <a:r>
              <a:rPr lang="en-US" altLang="zh-CN" sz="1600" dirty="0" smtClean="0"/>
              <a:t>(stud));</a:t>
            </a:r>
            <a:endParaRPr lang="en-US" altLang="zh-CN" sz="1600" dirty="0" smtClean="0"/>
          </a:p>
          <a:p>
            <a:pPr indent="-6350">
              <a:buFontTx/>
              <a:buNone/>
            </a:pPr>
            <a:r>
              <a:rPr lang="zh-CN" altLang="en-US" sz="1600" dirty="0" smtClean="0"/>
              <a:t>执行一次</a:t>
            </a:r>
            <a:r>
              <a:rPr lang="en-US" altLang="zh-CN" sz="1600" dirty="0" smtClean="0"/>
              <a:t>write</a:t>
            </a:r>
            <a:r>
              <a:rPr lang="zh-CN" altLang="en-US" sz="1600" dirty="0" smtClean="0"/>
              <a:t>函数即输出了结构体数组的全部数据。</a:t>
            </a:r>
            <a:endParaRPr lang="zh-CN" altLang="en-US" sz="1600" dirty="0" smtClean="0"/>
          </a:p>
          <a:p>
            <a:pPr indent="-6350">
              <a:buFontTx/>
              <a:buNone/>
            </a:pPr>
            <a:r>
              <a:rPr lang="zh-CN" altLang="en-US" sz="1600" dirty="0" smtClean="0"/>
              <a:t>可以看到，用这种方法一次可以输出一批数据，效率较高。在输出的数据之间不必加入空格，在一次输出之后也不必加回车换行符。在以后从该文件读入数据时不是靠空格作为数据的间隔，而是用字节数来控制。</a:t>
            </a:r>
            <a:endParaRPr lang="zh-CN" altLang="en-US" sz="1600" dirty="0"/>
          </a:p>
        </p:txBody>
      </p:sp>
    </p:spTree>
  </p:cSld>
  <p:clrMapOvr>
    <a:masterClrMapping/>
  </p:clrMapOvr>
  <p:transition spd="slow" advClick="0" advTm="0">
    <p:cove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例13.15 将刚才以二进制形式存放在磁盘文件中的数据读入内存并在显示器上显示。</a:t>
            </a:r>
            <a:endParaRPr lang="zh-CN" altLang="en-US" sz="1400" dirty="0" smtClean="0"/>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endParaRPr lang="en-US" altLang="zh-CN" sz="1400" dirty="0" smtClean="0"/>
          </a:p>
          <a:p>
            <a:pPr indent="-6350">
              <a:buFontTx/>
              <a:buNone/>
            </a:pPr>
            <a:r>
              <a:rPr lang="en-US" altLang="zh-CN" sz="1400" dirty="0" smtClean="0"/>
              <a:t>using namespace </a:t>
            </a:r>
            <a:r>
              <a:rPr lang="en-US" altLang="zh-CN" sz="1400" dirty="0" err="1" smtClean="0"/>
              <a:t>std</a:t>
            </a:r>
            <a:r>
              <a:rPr lang="en-US" altLang="zh-CN" sz="1400" dirty="0" smtClean="0"/>
              <a:t>;</a:t>
            </a:r>
            <a:endParaRPr lang="en-US" altLang="zh-CN" sz="1400" dirty="0" smtClean="0"/>
          </a:p>
          <a:p>
            <a:pPr indent="-6350">
              <a:buFontTx/>
              <a:buNone/>
            </a:pPr>
            <a:r>
              <a:rPr lang="en-US" altLang="zh-CN" sz="1400" dirty="0" err="1" smtClean="0"/>
              <a:t>struct</a:t>
            </a:r>
            <a:r>
              <a:rPr lang="en-US" altLang="zh-CN" sz="1400" dirty="0" smtClean="0"/>
              <a:t> student</a:t>
            </a:r>
            <a:endParaRPr lang="en-US" altLang="zh-CN" sz="1400" dirty="0" smtClean="0"/>
          </a:p>
          <a:p>
            <a:pPr indent="-6350">
              <a:buFontTx/>
              <a:buNone/>
            </a:pPr>
            <a:r>
              <a:rPr lang="en-US" altLang="zh-CN" sz="1400" dirty="0" smtClean="0"/>
              <a:t>{string name;</a:t>
            </a:r>
            <a:endParaRPr lang="en-US" altLang="zh-CN" sz="1400" dirty="0" smtClean="0"/>
          </a:p>
          <a:p>
            <a:pPr indent="-6350">
              <a:buFontTx/>
              <a:buNone/>
            </a:pPr>
            <a:r>
              <a:rPr lang="en-US" altLang="zh-CN" sz="1400" dirty="0" smtClean="0"/>
              <a:t> </a:t>
            </a:r>
            <a:r>
              <a:rPr lang="en-US" altLang="zh-CN" sz="1400" dirty="0" err="1" smtClean="0"/>
              <a:t>int</a:t>
            </a:r>
            <a:r>
              <a:rPr lang="en-US" altLang="zh-CN" sz="1400" dirty="0" smtClean="0"/>
              <a:t> </a:t>
            </a:r>
            <a:r>
              <a:rPr lang="en-US" altLang="zh-CN" sz="1400" dirty="0" err="1" smtClean="0"/>
              <a:t>num</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int</a:t>
            </a:r>
            <a:r>
              <a:rPr lang="en-US" altLang="zh-CN" sz="1400" dirty="0" smtClean="0"/>
              <a:t> age;</a:t>
            </a:r>
            <a:endParaRPr lang="en-US" altLang="zh-CN" sz="1400" dirty="0" smtClean="0"/>
          </a:p>
          <a:p>
            <a:pPr indent="-6350">
              <a:buFontTx/>
              <a:buNone/>
            </a:pPr>
            <a:r>
              <a:rPr lang="en-US" altLang="zh-CN" sz="1400" dirty="0" smtClean="0"/>
              <a:t> char sex;</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{student stud[3];</a:t>
            </a:r>
            <a:endParaRPr lang="en-US" altLang="zh-CN" sz="1400" dirty="0" smtClean="0"/>
          </a:p>
          <a:p>
            <a:pPr indent="-6350">
              <a:buFontTx/>
              <a:buNone/>
            </a:pPr>
            <a:r>
              <a:rPr lang="en-US" altLang="zh-CN" sz="1400" dirty="0" smtClean="0"/>
              <a:t> </a:t>
            </a:r>
            <a:r>
              <a:rPr lang="en-US" altLang="zh-CN" sz="1400" dirty="0" err="1" smtClean="0"/>
              <a:t>int</a:t>
            </a:r>
            <a:r>
              <a:rPr lang="en-US" altLang="zh-CN" sz="1400" dirty="0" smtClean="0"/>
              <a:t> </a:t>
            </a:r>
            <a:r>
              <a:rPr lang="en-US" altLang="zh-CN" sz="1400" dirty="0" err="1" smtClean="0"/>
              <a:t>i</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ifstream</a:t>
            </a:r>
            <a:r>
              <a:rPr lang="en-US" altLang="zh-CN" sz="1400" dirty="0" smtClean="0"/>
              <a:t> </a:t>
            </a:r>
            <a:r>
              <a:rPr lang="en-US" altLang="zh-CN" sz="1400" dirty="0" err="1" smtClean="0"/>
              <a:t>infile</a:t>
            </a:r>
            <a:r>
              <a:rPr lang="en-US" altLang="zh-CN" sz="1400" dirty="0" smtClean="0"/>
              <a:t>(″stud.</a:t>
            </a:r>
            <a:r>
              <a:rPr lang="en-US" altLang="zh-CN" sz="1400" dirty="0" err="1" smtClean="0"/>
              <a:t>dat</a:t>
            </a:r>
            <a:r>
              <a:rPr lang="en-US" altLang="zh-CN" sz="1400" dirty="0" smtClean="0"/>
              <a:t>″,</a:t>
            </a:r>
            <a:r>
              <a:rPr lang="en-US" altLang="zh-CN" sz="1400" dirty="0" err="1" smtClean="0"/>
              <a:t>ios</a:t>
            </a:r>
            <a:r>
              <a:rPr lang="en-US" altLang="zh-CN" sz="1400" dirty="0" smtClean="0"/>
              <a:t>::binary);</a:t>
            </a:r>
            <a:endParaRPr lang="en-US" altLang="zh-CN" sz="1400" dirty="0" smtClean="0"/>
          </a:p>
          <a:p>
            <a:pPr indent="-6350">
              <a:buFontTx/>
              <a:buNone/>
            </a:pPr>
            <a:r>
              <a:rPr lang="en-US" altLang="zh-CN" sz="1400" dirty="0" smtClean="0"/>
              <a:t> if(!</a:t>
            </a:r>
            <a:r>
              <a:rPr lang="en-US" altLang="zh-CN" sz="1400" dirty="0" err="1" smtClean="0"/>
              <a:t>infile</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abort( );</a:t>
            </a:r>
            <a:endParaRPr lang="en-US" altLang="zh-CN" sz="1400" dirty="0" smtClean="0"/>
          </a:p>
          <a:p>
            <a:pPr indent="-6350">
              <a:buFontTx/>
              <a:buNone/>
            </a:pPr>
            <a:r>
              <a:rPr lang="en-US" altLang="zh-CN" sz="1400" dirty="0" smtClean="0"/>
              <a:t>  }</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15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kern="0" dirty="0">
                <a:solidFill>
                  <a:schemeClr val="tx1"/>
                </a:solidFill>
                <a:latin typeface="隶书" panose="02010509060101010101" pitchFamily="49" charset="-122"/>
                <a:ea typeface="隶书" panose="02010509060101010101" pitchFamily="49" charset="-122"/>
              </a:rPr>
              <a:t>输入输出流分类</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533401"/>
            <a:ext cx="8382000" cy="39103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kumimoji="1" lang="zh-CN" altLang="en-US" sz="2800" b="1" dirty="0"/>
              <a:t>（</a:t>
            </a:r>
            <a:r>
              <a:rPr kumimoji="1" lang="en-US" altLang="zh-CN" sz="2800" b="1" dirty="0"/>
              <a:t>1</a:t>
            </a:r>
            <a:r>
              <a:rPr kumimoji="1" lang="zh-CN" altLang="en-US" sz="2800" b="1" dirty="0"/>
              <a:t>）</a:t>
            </a:r>
            <a:r>
              <a:rPr kumimoji="1" lang="zh-CN" altLang="en-US" sz="2800" b="1" dirty="0">
                <a:solidFill>
                  <a:srgbClr val="0000FF"/>
                </a:solidFill>
              </a:rPr>
              <a:t>标准流</a:t>
            </a:r>
            <a:endParaRPr kumimoji="1" lang="zh-CN" altLang="en-US" sz="2800" b="1" dirty="0">
              <a:solidFill>
                <a:srgbClr val="0000FF"/>
              </a:solidFill>
            </a:endParaRPr>
          </a:p>
          <a:p>
            <a:pPr marL="0" indent="0">
              <a:buNone/>
            </a:pPr>
            <a:r>
              <a:rPr kumimoji="1" lang="en-US" altLang="zh-CN" sz="2000" b="1" dirty="0"/>
              <a:t>          </a:t>
            </a:r>
            <a:r>
              <a:rPr kumimoji="1" lang="zh-CN" altLang="en-US" sz="2000" b="1" dirty="0"/>
              <a:t>对系统指定的</a:t>
            </a:r>
            <a:r>
              <a:rPr kumimoji="1" lang="zh-CN" altLang="en-US" sz="2000" b="1" dirty="0">
                <a:solidFill>
                  <a:srgbClr val="0000FF"/>
                </a:solidFill>
              </a:rPr>
              <a:t>标准设备</a:t>
            </a:r>
            <a:r>
              <a:rPr kumimoji="1" lang="zh-CN" altLang="en-US" sz="2000" b="1" dirty="0"/>
              <a:t>的</a:t>
            </a:r>
            <a:r>
              <a:rPr kumimoji="1" lang="en-US" altLang="zh-CN" sz="2000" b="1" dirty="0"/>
              <a:t>I/O</a:t>
            </a:r>
            <a:r>
              <a:rPr kumimoji="1" lang="zh-CN" altLang="en-US" sz="2000" b="1" dirty="0"/>
              <a:t>操作；</a:t>
            </a:r>
            <a:endParaRPr kumimoji="1" lang="zh-CN" altLang="en-US" sz="2000" b="1" dirty="0"/>
          </a:p>
          <a:p>
            <a:pPr marL="0" indent="0">
              <a:buNone/>
            </a:pPr>
            <a:r>
              <a:rPr kumimoji="1" lang="zh-CN" altLang="en-US" sz="2800" b="1" dirty="0" smtClean="0"/>
              <a:t>（</a:t>
            </a:r>
            <a:r>
              <a:rPr kumimoji="1" lang="en-US" altLang="zh-CN" sz="2800" b="1" dirty="0"/>
              <a:t>2</a:t>
            </a:r>
            <a:r>
              <a:rPr kumimoji="1" lang="zh-CN" altLang="en-US" sz="2800" b="1" dirty="0"/>
              <a:t>）</a:t>
            </a:r>
            <a:r>
              <a:rPr kumimoji="1" lang="zh-CN" altLang="en-US" sz="2800" b="1" dirty="0">
                <a:solidFill>
                  <a:srgbClr val="0000FF"/>
                </a:solidFill>
              </a:rPr>
              <a:t>文件流</a:t>
            </a:r>
            <a:endParaRPr kumimoji="1" lang="zh-CN" altLang="en-US" sz="2800" b="1" dirty="0">
              <a:solidFill>
                <a:srgbClr val="0000FF"/>
              </a:solidFill>
            </a:endParaRPr>
          </a:p>
          <a:p>
            <a:pPr marL="0" indent="0">
              <a:buNone/>
            </a:pPr>
            <a:r>
              <a:rPr kumimoji="1" lang="en-US" altLang="zh-CN" sz="2000" b="1" dirty="0"/>
              <a:t>       </a:t>
            </a:r>
            <a:r>
              <a:rPr kumimoji="1" lang="zh-CN" altLang="en-US" sz="2000" b="1" dirty="0"/>
              <a:t>以外存中的文件为对象进行输入和输出；</a:t>
            </a:r>
            <a:endParaRPr kumimoji="1" lang="zh-CN" altLang="en-US" sz="2000" b="1" dirty="0"/>
          </a:p>
          <a:p>
            <a:pPr marL="0" indent="0">
              <a:buNone/>
            </a:pPr>
            <a:r>
              <a:rPr kumimoji="1" lang="zh-CN" altLang="en-US" sz="2000" b="1" dirty="0"/>
              <a:t>       以文件为对象的输入输出，包括从</a:t>
            </a:r>
            <a:r>
              <a:rPr kumimoji="1" lang="zh-CN" altLang="en-US" sz="2000" b="1" dirty="0">
                <a:solidFill>
                  <a:srgbClr val="0000FF"/>
                </a:solidFill>
              </a:rPr>
              <a:t>磁盘文件</a:t>
            </a:r>
            <a:r>
              <a:rPr kumimoji="1" lang="zh-CN" altLang="en-US" sz="2000" b="1" dirty="0"/>
              <a:t>输入数据，   </a:t>
            </a:r>
            <a:endParaRPr kumimoji="1" lang="en-US" altLang="zh-CN" sz="2000" b="1" dirty="0"/>
          </a:p>
          <a:p>
            <a:pPr marL="0" indent="0">
              <a:buNone/>
            </a:pPr>
            <a:r>
              <a:rPr kumimoji="1" lang="en-US" altLang="zh-CN" sz="2000" b="1" dirty="0"/>
              <a:t>       </a:t>
            </a:r>
            <a:r>
              <a:rPr kumimoji="1" lang="zh-CN" altLang="en-US" sz="2000" b="1" dirty="0"/>
              <a:t>或将数据输出到磁盘文件；</a:t>
            </a:r>
            <a:endParaRPr kumimoji="1" lang="zh-CN" altLang="en-US" sz="2000" b="1" dirty="0"/>
          </a:p>
          <a:p>
            <a:pPr marL="0" indent="0">
              <a:buNone/>
            </a:pPr>
            <a:r>
              <a:rPr kumimoji="1" lang="zh-CN" altLang="en-US" sz="2800" b="1" dirty="0" smtClean="0"/>
              <a:t>（</a:t>
            </a:r>
            <a:r>
              <a:rPr kumimoji="1" lang="en-US" altLang="zh-CN" sz="2800" b="1" dirty="0"/>
              <a:t>3</a:t>
            </a:r>
            <a:r>
              <a:rPr kumimoji="1" lang="zh-CN" altLang="en-US" sz="2800" b="1" dirty="0"/>
              <a:t>）</a:t>
            </a:r>
            <a:r>
              <a:rPr kumimoji="1" lang="zh-CN" altLang="en-US" sz="2800" b="1" dirty="0">
                <a:solidFill>
                  <a:srgbClr val="0000FF"/>
                </a:solidFill>
              </a:rPr>
              <a:t>字符串流</a:t>
            </a:r>
            <a:endParaRPr kumimoji="1" lang="en-US" altLang="zh-CN" sz="2800" b="1" dirty="0">
              <a:solidFill>
                <a:srgbClr val="0000FF"/>
              </a:solidFill>
            </a:endParaRPr>
          </a:p>
          <a:p>
            <a:pPr marL="0" indent="0">
              <a:buNone/>
            </a:pPr>
            <a:r>
              <a:rPr kumimoji="1" lang="en-US" altLang="zh-CN" sz="2000" b="1" dirty="0"/>
              <a:t>        </a:t>
            </a:r>
            <a:r>
              <a:rPr kumimoji="1" lang="zh-CN" altLang="en-US" sz="2000" b="1" dirty="0"/>
              <a:t>对内存中指定空间进行输入和输出；</a:t>
            </a:r>
            <a:endParaRPr kumimoji="1" lang="en-US" altLang="zh-CN" sz="2000" b="1" dirty="0"/>
          </a:p>
          <a:p>
            <a:pPr marL="0" indent="0">
              <a:buNone/>
            </a:pPr>
            <a:r>
              <a:rPr kumimoji="1" lang="en-US" altLang="zh-CN" sz="2000" b="1" dirty="0"/>
              <a:t>        </a:t>
            </a:r>
            <a:r>
              <a:rPr kumimoji="1" lang="zh-CN" altLang="en-US" sz="2000" b="1" dirty="0"/>
              <a:t>通常指定一个</a:t>
            </a:r>
            <a:r>
              <a:rPr kumimoji="1" lang="zh-CN" altLang="en-US" sz="2000" b="1" dirty="0">
                <a:solidFill>
                  <a:srgbClr val="0000FF"/>
                </a:solidFill>
              </a:rPr>
              <a:t>字符数组</a:t>
            </a:r>
            <a:r>
              <a:rPr kumimoji="1" lang="zh-CN" altLang="en-US" sz="2000" b="1" dirty="0"/>
              <a:t>作为存储空间；</a:t>
            </a:r>
            <a:endParaRPr kumimoji="1" lang="zh-CN" altLang="en-US" sz="2000" b="1" dirty="0"/>
          </a:p>
        </p:txBody>
      </p:sp>
    </p:spTree>
  </p:cSld>
  <p:clrMapOvr>
    <a:masterClrMapping/>
  </p:clrMapOvr>
  <p:transition spd="slow" advClick="0" advTm="0">
    <p:cove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smtClean="0"/>
              <a:t>  for(</a:t>
            </a:r>
            <a:r>
              <a:rPr lang="en-US" altLang="zh-CN" sz="1400" dirty="0" err="1" smtClean="0"/>
              <a:t>i</a:t>
            </a:r>
            <a:r>
              <a:rPr lang="en-US" altLang="zh-CN" sz="1400" dirty="0" smtClean="0"/>
              <a:t>=0;i&lt;3;i++)</a:t>
            </a:r>
            <a:endParaRPr lang="en-US" altLang="zh-CN" sz="1400" dirty="0" smtClean="0"/>
          </a:p>
          <a:p>
            <a:pPr indent="-6350">
              <a:buFontTx/>
              <a:buNone/>
            </a:pPr>
            <a:r>
              <a:rPr lang="en-US" altLang="zh-CN" sz="1400" dirty="0" err="1" smtClean="0"/>
              <a:t>infile.read</a:t>
            </a:r>
            <a:r>
              <a:rPr lang="en-US" altLang="zh-CN" sz="1400" dirty="0" smtClean="0"/>
              <a:t>((char*)&amp;stud[</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infile.close</a:t>
            </a:r>
            <a:r>
              <a:rPr lang="en-US" altLang="zh-CN" sz="1400" dirty="0" smtClean="0"/>
              <a:t>( );</a:t>
            </a:r>
            <a:endParaRPr lang="en-US" altLang="zh-CN" sz="1400" dirty="0" smtClean="0"/>
          </a:p>
          <a:p>
            <a:pPr indent="-6350">
              <a:buFontTx/>
              <a:buNone/>
            </a:pPr>
            <a:r>
              <a:rPr lang="en-US" altLang="zh-CN" sz="1400" dirty="0" smtClean="0"/>
              <a:t>  for(</a:t>
            </a:r>
            <a:r>
              <a:rPr lang="en-US" altLang="zh-CN" sz="1400" dirty="0" err="1" smtClean="0"/>
              <a:t>i</a:t>
            </a:r>
            <a:r>
              <a:rPr lang="en-US" altLang="zh-CN" sz="1400" dirty="0" smtClean="0"/>
              <a:t>=0;i&lt;3;i++)</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&lt;&lt;″NO.″&lt;&lt;i+1&lt;&lt;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&lt;&lt;″name:″&lt;&lt;stud[</a:t>
            </a:r>
            <a:r>
              <a:rPr lang="en-US" altLang="zh-CN" sz="1400" dirty="0" err="1" smtClean="0"/>
              <a:t>i</a:t>
            </a:r>
            <a:r>
              <a:rPr lang="en-US" altLang="zh-CN" sz="1400" dirty="0" smtClean="0"/>
              <a:t>].name&lt;&lt;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num</a:t>
            </a:r>
            <a:r>
              <a:rPr lang="en-US" altLang="zh-CN" sz="1400" dirty="0" smtClean="0"/>
              <a:t>:″&lt;&lt;stud[</a:t>
            </a:r>
            <a:r>
              <a:rPr lang="en-US" altLang="zh-CN" sz="1400" dirty="0" err="1" smtClean="0"/>
              <a:t>i</a:t>
            </a:r>
            <a:r>
              <a:rPr lang="en-US" altLang="zh-CN" sz="1400" dirty="0" smtClean="0"/>
              <a:t>].</a:t>
            </a:r>
            <a:r>
              <a:rPr lang="en-US" altLang="zh-CN" sz="1400" dirty="0" err="1" smtClean="0"/>
              <a:t>num</a:t>
            </a:r>
            <a:r>
              <a:rPr lang="en-US" altLang="zh-CN" sz="1400" dirty="0" smtClean="0"/>
              <a:t>&lt;&lt;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&lt;&lt;″age:″&lt;&lt;stud[</a:t>
            </a:r>
            <a:r>
              <a:rPr lang="en-US" altLang="zh-CN" sz="1400" dirty="0" err="1" smtClean="0"/>
              <a:t>i</a:t>
            </a:r>
            <a:r>
              <a:rPr lang="en-US" altLang="zh-CN" sz="1400" dirty="0" smtClean="0"/>
              <a:t>].age&lt;&lt;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&lt;&lt;″sex:″&lt;&lt;stud[</a:t>
            </a:r>
            <a:r>
              <a:rPr lang="en-US" altLang="zh-CN" sz="1400" dirty="0" err="1" smtClean="0"/>
              <a:t>i</a:t>
            </a:r>
            <a:r>
              <a:rPr lang="en-US" altLang="zh-CN" sz="1400" dirty="0" smtClean="0"/>
              <a:t>].sex&lt;&lt;</a:t>
            </a:r>
            <a:r>
              <a:rPr lang="en-US" altLang="zh-CN" sz="1400" dirty="0" err="1" smtClean="0"/>
              <a:t>endl</a:t>
            </a:r>
            <a:r>
              <a:rPr lang="en-US" altLang="zh-CN" sz="1400" dirty="0" smtClean="0"/>
              <a:t>&lt;&lt;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a:t>
            </a:r>
            <a:endParaRPr lang="en-US" altLang="zh-CN" sz="1400" dirty="0" smtClean="0"/>
          </a:p>
          <a:p>
            <a:pPr indent="-6350">
              <a:buFontTx/>
              <a:buNone/>
            </a:pPr>
            <a:r>
              <a:rPr lang="en-US" altLang="zh-CN" sz="1400" dirty="0" smtClean="0"/>
              <a:t>  return 0;</a:t>
            </a:r>
            <a:endParaRPr lang="en-US" altLang="zh-CN" sz="1400" dirty="0" smtClean="0"/>
          </a:p>
          <a:p>
            <a:pPr indent="-6350">
              <a:buFontTx/>
              <a:buNone/>
            </a:pPr>
            <a:r>
              <a:rPr lang="en-US" altLang="zh-CN" sz="1400" dirty="0" smtClean="0"/>
              <a:t> }</a:t>
            </a:r>
            <a:endParaRPr lang="zh-CN" altLang="en-US" sz="1400" dirty="0" smtClean="0"/>
          </a:p>
          <a:p>
            <a:pPr indent="-6350">
              <a:buFontTx/>
              <a:buNone/>
            </a:pPr>
            <a:r>
              <a:rPr lang="zh-CN" altLang="en-US" sz="1400" dirty="0" smtClean="0"/>
              <a:t>运行时在显示器上显示:</a:t>
            </a:r>
            <a:endParaRPr lang="zh-CN" altLang="en-US" sz="1400" dirty="0" smtClean="0"/>
          </a:p>
          <a:p>
            <a:pPr indent="-6350">
              <a:buFontTx/>
              <a:buNone/>
            </a:pPr>
            <a:r>
              <a:rPr lang="en-US" altLang="zh-CN" sz="1400" dirty="0" smtClean="0"/>
              <a:t>NO.1</a:t>
            </a:r>
            <a:endParaRPr lang="en-US" altLang="zh-CN" sz="1400" dirty="0" smtClean="0"/>
          </a:p>
          <a:p>
            <a:pPr indent="-6350">
              <a:buFontTx/>
              <a:buNone/>
            </a:pPr>
            <a:r>
              <a:rPr lang="en-US" altLang="zh-CN" sz="1400" dirty="0" smtClean="0"/>
              <a:t>name: Li</a:t>
            </a:r>
            <a:endParaRPr lang="en-US" altLang="zh-CN" sz="1400" dirty="0" smtClean="0"/>
          </a:p>
          <a:p>
            <a:pPr indent="-6350">
              <a:buFontTx/>
              <a:buNone/>
            </a:pPr>
            <a:r>
              <a:rPr lang="en-US" altLang="zh-CN" sz="1400" dirty="0" err="1" smtClean="0"/>
              <a:t>num</a:t>
            </a:r>
            <a:r>
              <a:rPr lang="en-US" altLang="zh-CN" sz="1400" dirty="0" smtClean="0"/>
              <a:t>: 1001</a:t>
            </a:r>
            <a:endParaRPr lang="en-US" altLang="zh-CN" sz="1400" dirty="0" smtClean="0"/>
          </a:p>
          <a:p>
            <a:pPr indent="-6350">
              <a:buFontTx/>
              <a:buNone/>
            </a:pPr>
            <a:r>
              <a:rPr lang="en-US" altLang="zh-CN" sz="1400" dirty="0" smtClean="0"/>
              <a:t>age: 18</a:t>
            </a:r>
            <a:endParaRPr lang="en-US" altLang="zh-CN" sz="1400" dirty="0" smtClean="0"/>
          </a:p>
          <a:p>
            <a:pPr indent="-6350">
              <a:buFontTx/>
              <a:buNone/>
            </a:pPr>
            <a:r>
              <a:rPr lang="en-US" altLang="zh-CN" sz="1400" dirty="0" smtClean="0"/>
              <a:t>sex: f</a:t>
            </a:r>
            <a:endParaRPr lang="en-US" altLang="zh-CN" sz="1400" dirty="0" smtClean="0"/>
          </a:p>
          <a:p>
            <a:pPr indent="-6350">
              <a:buFontTx/>
              <a:buNone/>
            </a:pPr>
            <a:endParaRPr lang="en-US" altLang="zh-CN" sz="1400" dirty="0"/>
          </a:p>
        </p:txBody>
      </p:sp>
    </p:spTree>
  </p:cSld>
  <p:clrMapOvr>
    <a:masterClrMapping/>
  </p:clrMapOvr>
  <p:transition spd="slow" advClick="0" advTm="0">
    <p:cove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252000" y="627750"/>
            <a:ext cx="83820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800" dirty="0" smtClean="0"/>
              <a:t>NO.2</a:t>
            </a:r>
            <a:endParaRPr lang="en-US" altLang="zh-CN" sz="1800" dirty="0" smtClean="0"/>
          </a:p>
          <a:p>
            <a:pPr indent="-6350">
              <a:buFontTx/>
              <a:buNone/>
            </a:pPr>
            <a:r>
              <a:rPr lang="en-US" altLang="zh-CN" sz="1800" dirty="0" smtClean="0"/>
              <a:t>name: Fun</a:t>
            </a:r>
            <a:endParaRPr lang="en-US" altLang="zh-CN" sz="1800" dirty="0" smtClean="0"/>
          </a:p>
          <a:p>
            <a:pPr indent="-6350">
              <a:buFontTx/>
              <a:buNone/>
            </a:pPr>
            <a:r>
              <a:rPr lang="en-US" altLang="zh-CN" sz="1800" dirty="0" err="1" smtClean="0"/>
              <a:t>num</a:t>
            </a:r>
            <a:r>
              <a:rPr lang="en-US" altLang="zh-CN" sz="1800" dirty="0" smtClean="0"/>
              <a:t>: 1001</a:t>
            </a:r>
            <a:endParaRPr lang="en-US" altLang="zh-CN" sz="1800" dirty="0" smtClean="0"/>
          </a:p>
          <a:p>
            <a:pPr indent="-6350">
              <a:buFontTx/>
              <a:buNone/>
            </a:pPr>
            <a:r>
              <a:rPr lang="en-US" altLang="zh-CN" sz="1800" dirty="0" smtClean="0"/>
              <a:t>age: 19</a:t>
            </a:r>
            <a:endParaRPr lang="en-US" altLang="zh-CN" sz="1800" dirty="0" smtClean="0"/>
          </a:p>
          <a:p>
            <a:pPr indent="-6350">
              <a:buFontTx/>
              <a:buNone/>
            </a:pPr>
            <a:r>
              <a:rPr lang="en-US" altLang="zh-CN" sz="1800" dirty="0" smtClean="0"/>
              <a:t>sex: m</a:t>
            </a:r>
            <a:endParaRPr lang="en-US" altLang="zh-CN" sz="1800" dirty="0" smtClean="0"/>
          </a:p>
          <a:p>
            <a:pPr indent="-6350">
              <a:buFontTx/>
              <a:buNone/>
            </a:pPr>
            <a:endParaRPr lang="en-US" altLang="zh-CN" sz="1800" dirty="0" smtClean="0"/>
          </a:p>
          <a:p>
            <a:pPr indent="-6350">
              <a:buFontTx/>
              <a:buNone/>
            </a:pPr>
            <a:r>
              <a:rPr lang="en-US" altLang="zh-CN" sz="1800" dirty="0" smtClean="0"/>
              <a:t>NO.3</a:t>
            </a:r>
            <a:endParaRPr lang="en-US" altLang="zh-CN" sz="1800" dirty="0" smtClean="0"/>
          </a:p>
          <a:p>
            <a:pPr indent="-6350">
              <a:buFontTx/>
              <a:buNone/>
            </a:pPr>
            <a:r>
              <a:rPr lang="en-US" altLang="zh-CN" sz="1800" dirty="0" smtClean="0"/>
              <a:t>name: Wang</a:t>
            </a:r>
            <a:endParaRPr lang="en-US" altLang="zh-CN" sz="1800" dirty="0" smtClean="0"/>
          </a:p>
          <a:p>
            <a:pPr indent="-6350">
              <a:buFontTx/>
              <a:buNone/>
            </a:pPr>
            <a:r>
              <a:rPr lang="en-US" altLang="zh-CN" sz="1800" dirty="0" err="1" smtClean="0"/>
              <a:t>num</a:t>
            </a:r>
            <a:r>
              <a:rPr lang="en-US" altLang="zh-CN" sz="1800" dirty="0" smtClean="0"/>
              <a:t>: 1004</a:t>
            </a:r>
            <a:endParaRPr lang="en-US" altLang="zh-CN" sz="1800" dirty="0" smtClean="0"/>
          </a:p>
          <a:p>
            <a:pPr indent="-6350">
              <a:buFontTx/>
              <a:buNone/>
            </a:pPr>
            <a:r>
              <a:rPr lang="en-US" altLang="zh-CN" sz="1800" dirty="0" smtClean="0"/>
              <a:t>age: 17</a:t>
            </a:r>
            <a:endParaRPr lang="en-US" altLang="zh-CN" sz="1800" dirty="0" smtClean="0"/>
          </a:p>
          <a:p>
            <a:pPr indent="-6350">
              <a:buFontTx/>
              <a:buNone/>
            </a:pPr>
            <a:r>
              <a:rPr lang="en-US" altLang="zh-CN" sz="1800" dirty="0" smtClean="0"/>
              <a:t>sex: f</a:t>
            </a:r>
            <a:endParaRPr lang="zh-CN" altLang="en-US" sz="1800" dirty="0" smtClean="0"/>
          </a:p>
          <a:p>
            <a:pPr indent="-6350">
              <a:buFontTx/>
              <a:buNone/>
            </a:pPr>
            <a:r>
              <a:rPr lang="zh-CN" altLang="en-US" sz="1800" dirty="0" smtClean="0"/>
              <a:t>请思考: 能否一次读入文件中的全部数据，如</a:t>
            </a:r>
            <a:endParaRPr lang="zh-CN" altLang="en-US" sz="1800" dirty="0" smtClean="0"/>
          </a:p>
          <a:p>
            <a:pPr indent="-6350">
              <a:buFontTx/>
              <a:buNone/>
            </a:pPr>
            <a:r>
              <a:rPr lang="en-US" altLang="zh-CN" sz="1800" dirty="0" err="1" smtClean="0"/>
              <a:t>infile.read</a:t>
            </a:r>
            <a:r>
              <a:rPr lang="en-US" altLang="zh-CN" sz="1800" dirty="0" smtClean="0"/>
              <a:t>((char*)&amp;stud[0],</a:t>
            </a:r>
            <a:r>
              <a:rPr lang="en-US" altLang="zh-CN" sz="1800" dirty="0" err="1" smtClean="0"/>
              <a:t>sizeof</a:t>
            </a:r>
            <a:r>
              <a:rPr lang="en-US" altLang="zh-CN" sz="1800" dirty="0" smtClean="0"/>
              <a:t>(stud)); </a:t>
            </a:r>
            <a:endParaRPr lang="zh-CN" altLang="en-US" sz="1800" dirty="0"/>
          </a:p>
        </p:txBody>
      </p:sp>
    </p:spTree>
  </p:cSld>
  <p:clrMapOvr>
    <a:masterClrMapping/>
  </p:clrMapOvr>
  <p:transition spd="slow" advClick="0" advTm="0">
    <p:cove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Rectangle 2"/>
          <p:cNvSpPr txBox="1">
            <a:spLocks noChangeArrowheads="1"/>
          </p:cNvSpPr>
          <p:nvPr/>
        </p:nvSpPr>
        <p:spPr>
          <a:xfrm>
            <a:off x="323528" y="548681"/>
            <a:ext cx="8382000" cy="202306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例      有5个学生的数据，要求: </a:t>
            </a:r>
            <a:endParaRPr lang="zh-CN" altLang="en-US" sz="2000" dirty="0" smtClean="0"/>
          </a:p>
          <a:p>
            <a:pPr indent="-6350">
              <a:buFontTx/>
              <a:buNone/>
            </a:pPr>
            <a:r>
              <a:rPr lang="zh-CN" altLang="en-US" sz="2000" dirty="0" smtClean="0"/>
              <a:t>（1） 把它们存到磁盘文件中；</a:t>
            </a:r>
            <a:endParaRPr lang="zh-CN" altLang="en-US" sz="2000" dirty="0" smtClean="0"/>
          </a:p>
          <a:p>
            <a:pPr indent="-6350">
              <a:buFontTx/>
              <a:buNone/>
            </a:pPr>
            <a:r>
              <a:rPr lang="zh-CN" altLang="en-US" sz="2000" dirty="0" smtClean="0"/>
              <a:t>（2） 将磁盘文件中的第1,3,5个学生数据读入程序，并显示出来；</a:t>
            </a:r>
            <a:endParaRPr lang="zh-CN" altLang="en-US" sz="2000" dirty="0" smtClean="0"/>
          </a:p>
          <a:p>
            <a:pPr indent="-6350">
              <a:buFontTx/>
              <a:buNone/>
            </a:pPr>
            <a:r>
              <a:rPr lang="zh-CN" altLang="en-US" sz="2000" dirty="0" smtClean="0"/>
              <a:t>（3） 将第3个学生的数据修改后存回磁盘文件中的原有位置。</a:t>
            </a:r>
            <a:endParaRPr lang="zh-CN" altLang="en-US" sz="2000" dirty="0" smtClean="0"/>
          </a:p>
          <a:p>
            <a:pPr indent="-6350">
              <a:buFontTx/>
              <a:buNone/>
            </a:pPr>
            <a:r>
              <a:rPr lang="zh-CN" altLang="en-US" sz="2000" dirty="0" smtClean="0"/>
              <a:t>（4） 从磁盘文件读入修改后的5个学生的数据并显示出来。</a:t>
            </a:r>
            <a:endParaRPr lang="zh-CN" altLang="en-US" sz="2000" dirty="0"/>
          </a:p>
        </p:txBody>
      </p:sp>
    </p:spTree>
  </p:cSld>
  <p:clrMapOvr>
    <a:masterClrMapping/>
  </p:clrMapOvr>
  <p:transition spd="slow" advClick="0" advTm="0">
    <p:cove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558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要实现以上要求，需要解决3个问题: </a:t>
            </a:r>
            <a:endParaRPr lang="zh-CN" altLang="en-US" sz="2000" dirty="0" smtClean="0"/>
          </a:p>
          <a:p>
            <a:pPr indent="-6350">
              <a:buFontTx/>
              <a:buNone/>
            </a:pPr>
            <a:r>
              <a:rPr lang="zh-CN" altLang="en-US" sz="2000" dirty="0" smtClean="0"/>
              <a:t>(1) 由于同一磁盘文件在程序中需要频繁地进行输入和输出，因此可将文件的工作方式指定为输入输出文件，即</a:t>
            </a:r>
            <a:r>
              <a:rPr lang="en-US" altLang="zh-CN" sz="2000" dirty="0" err="1" smtClean="0"/>
              <a:t>ios</a:t>
            </a:r>
            <a:r>
              <a:rPr lang="en-US" altLang="zh-CN" sz="2000" dirty="0" smtClean="0"/>
              <a:t>::</a:t>
            </a:r>
            <a:r>
              <a:rPr lang="en-US" altLang="zh-CN" sz="2000" dirty="0" err="1" smtClean="0"/>
              <a:t>in|ios</a:t>
            </a:r>
            <a:r>
              <a:rPr lang="en-US" altLang="zh-CN" sz="2000" dirty="0" smtClean="0"/>
              <a:t>::</a:t>
            </a:r>
            <a:r>
              <a:rPr lang="en-US" altLang="zh-CN" sz="2000" dirty="0" err="1" smtClean="0"/>
              <a:t>out|ios</a:t>
            </a:r>
            <a:r>
              <a:rPr lang="en-US" altLang="zh-CN" sz="2000" dirty="0" smtClean="0"/>
              <a:t>::binary。</a:t>
            </a:r>
            <a:endParaRPr lang="en-US" altLang="zh-CN" sz="2000" dirty="0" smtClean="0"/>
          </a:p>
          <a:p>
            <a:pPr indent="-6350">
              <a:buFontTx/>
              <a:buNone/>
            </a:pPr>
            <a:r>
              <a:rPr lang="en-US" altLang="zh-CN" sz="2000" dirty="0" smtClean="0"/>
              <a:t>(2) </a:t>
            </a:r>
            <a:r>
              <a:rPr lang="zh-CN" altLang="en-US" sz="2000" dirty="0" smtClean="0"/>
              <a:t>正确计算好每次访问时指针的定位，即正确使用</a:t>
            </a:r>
            <a:r>
              <a:rPr lang="en-US" altLang="zh-CN" sz="2000" dirty="0" err="1" smtClean="0"/>
              <a:t>seekg</a:t>
            </a:r>
            <a:r>
              <a:rPr lang="zh-CN" altLang="en-US" sz="2000" dirty="0" smtClean="0"/>
              <a:t>或</a:t>
            </a:r>
            <a:r>
              <a:rPr lang="en-US" altLang="zh-CN" sz="2000" dirty="0" err="1" smtClean="0"/>
              <a:t>seekp</a:t>
            </a:r>
            <a:r>
              <a:rPr lang="zh-CN" altLang="en-US" sz="2000" dirty="0" smtClean="0"/>
              <a:t>函数。</a:t>
            </a:r>
            <a:endParaRPr lang="zh-CN" altLang="en-US" sz="2000" dirty="0" smtClean="0"/>
          </a:p>
          <a:p>
            <a:pPr indent="-6350">
              <a:buFontTx/>
              <a:buNone/>
            </a:pPr>
            <a:r>
              <a:rPr lang="zh-CN" altLang="en-US" sz="2000" dirty="0" smtClean="0"/>
              <a:t>(3) 正确进行文件中数据的重写(更新)。</a:t>
            </a:r>
            <a:endParaRPr lang="zh-CN" altLang="en-US" sz="2000" dirty="0" smtClean="0"/>
          </a:p>
          <a:p>
            <a:pPr indent="-6350">
              <a:buFontTx/>
              <a:buNone/>
            </a:pPr>
            <a:r>
              <a:rPr lang="zh-CN" altLang="en-US" sz="2000" dirty="0" smtClean="0"/>
              <a:t>可写出以下程序: </a:t>
            </a:r>
            <a:endParaRPr lang="zh-CN" altLang="en-US" sz="2000" dirty="0" smtClean="0"/>
          </a:p>
          <a:p>
            <a:pPr indent="-6350">
              <a:buFontTx/>
              <a:buNone/>
            </a:pPr>
            <a:r>
              <a:rPr lang="zh-CN" altLang="en-US" sz="1800" dirty="0" smtClean="0"/>
              <a:t>#</a:t>
            </a:r>
            <a:r>
              <a:rPr lang="en-US" altLang="zh-CN" sz="1800" dirty="0" smtClean="0"/>
              <a:t>include &lt;</a:t>
            </a:r>
            <a:r>
              <a:rPr lang="en-US" altLang="zh-CN" sz="1800" dirty="0" err="1" smtClean="0"/>
              <a:t>fstream</a:t>
            </a:r>
            <a:r>
              <a:rPr lang="en-US" altLang="zh-CN" sz="1800" dirty="0" smtClean="0"/>
              <a:t>&gt;</a:t>
            </a:r>
            <a:endParaRPr lang="en-US" altLang="zh-CN" sz="1800" dirty="0" smtClean="0"/>
          </a:p>
          <a:p>
            <a:pPr indent="-6350">
              <a:buFontTx/>
              <a:buNone/>
            </a:pPr>
            <a:r>
              <a:rPr lang="en-US" altLang="zh-CN" sz="1800" dirty="0" smtClean="0"/>
              <a:t>using namespace </a:t>
            </a:r>
            <a:r>
              <a:rPr lang="en-US" altLang="zh-CN" sz="1800" dirty="0" err="1" smtClean="0"/>
              <a:t>std</a:t>
            </a:r>
            <a:r>
              <a:rPr lang="en-US" altLang="zh-CN" sz="1800" dirty="0" smtClean="0"/>
              <a:t>;</a:t>
            </a:r>
            <a:endParaRPr lang="en-US" altLang="zh-CN" sz="1800" dirty="0" smtClean="0"/>
          </a:p>
          <a:p>
            <a:pPr indent="-6350">
              <a:buFontTx/>
              <a:buNone/>
            </a:pPr>
            <a:r>
              <a:rPr lang="en-US" altLang="zh-CN" sz="1800" dirty="0" err="1" smtClean="0"/>
              <a:t>struct</a:t>
            </a:r>
            <a:r>
              <a:rPr lang="en-US" altLang="zh-CN" sz="1800" dirty="0" smtClean="0"/>
              <a:t> student</a:t>
            </a:r>
            <a:endParaRPr lang="en-US" altLang="zh-CN" sz="1800" dirty="0" smtClean="0"/>
          </a:p>
          <a:p>
            <a:pPr indent="-6350">
              <a:buFontTx/>
              <a:buNone/>
            </a:pPr>
            <a:r>
              <a:rPr lang="en-US" altLang="zh-CN" sz="1800" dirty="0" smtClean="0"/>
              <a:t>{</a:t>
            </a:r>
            <a:r>
              <a:rPr lang="en-US" altLang="zh-CN" sz="1800" dirty="0" err="1" smtClean="0"/>
              <a:t>int</a:t>
            </a:r>
            <a:r>
              <a:rPr lang="en-US" altLang="zh-CN" sz="1800" dirty="0" smtClean="0"/>
              <a:t> </a:t>
            </a:r>
            <a:r>
              <a:rPr lang="en-US" altLang="zh-CN" sz="1800" dirty="0" err="1" smtClean="0"/>
              <a:t>num</a:t>
            </a:r>
            <a:r>
              <a:rPr lang="en-US" altLang="zh-CN" sz="1800" dirty="0" smtClean="0"/>
              <a:t>;</a:t>
            </a:r>
            <a:endParaRPr lang="en-US" altLang="zh-CN" sz="1800" dirty="0" smtClean="0"/>
          </a:p>
          <a:p>
            <a:pPr indent="-6350">
              <a:buFontTx/>
              <a:buNone/>
            </a:pPr>
            <a:r>
              <a:rPr lang="en-US" altLang="zh-CN" sz="1800" dirty="0" smtClean="0"/>
              <a:t> char name[20];</a:t>
            </a:r>
            <a:endParaRPr lang="en-US" altLang="zh-CN" sz="1800" dirty="0" smtClean="0"/>
          </a:p>
          <a:p>
            <a:pPr indent="-6350">
              <a:buFontTx/>
              <a:buNone/>
            </a:pPr>
            <a:r>
              <a:rPr lang="en-US" altLang="zh-CN" sz="1800" dirty="0" smtClean="0"/>
              <a:t> float score;</a:t>
            </a:r>
            <a:endParaRPr lang="en-US" altLang="zh-CN" sz="1800" dirty="0" smtClean="0"/>
          </a:p>
          <a:p>
            <a:pPr indent="-6350">
              <a:buFontTx/>
              <a:buNone/>
            </a:pPr>
            <a:r>
              <a:rPr lang="en-US" altLang="zh-CN" sz="1800" dirty="0" smtClean="0"/>
              <a:t>};</a:t>
            </a:r>
            <a:endParaRPr lang="en-US" altLang="zh-CN" sz="1800" dirty="0"/>
          </a:p>
        </p:txBody>
      </p:sp>
    </p:spTree>
  </p:cSld>
  <p:clrMapOvr>
    <a:masterClrMapping/>
  </p:clrMapOvr>
  <p:transition spd="slow" advClick="0" advTm="0">
    <p:cove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{student stud[5]={1001,″Li″,85,1002,″Fun″,97.5,1004,″Wang″,54,</a:t>
            </a:r>
            <a:endParaRPr lang="en-US" altLang="zh-CN" sz="1400" dirty="0" smtClean="0"/>
          </a:p>
          <a:p>
            <a:pPr indent="-6350">
              <a:buFontTx/>
              <a:buNone/>
            </a:pPr>
            <a:r>
              <a:rPr lang="en-US" altLang="zh-CN" sz="1400" dirty="0" smtClean="0"/>
              <a:t>                  1006,″Tan″,76.5,1010,″ling″,96};</a:t>
            </a:r>
            <a:endParaRPr lang="en-US" altLang="zh-CN" sz="1400" dirty="0" smtClean="0"/>
          </a:p>
          <a:p>
            <a:pPr indent="-6350">
              <a:buFontTx/>
              <a:buNone/>
            </a:pPr>
            <a:r>
              <a:rPr lang="en-US" altLang="zh-CN" sz="1400" dirty="0" smtClean="0"/>
              <a:t> </a:t>
            </a:r>
            <a:r>
              <a:rPr lang="en-US" altLang="zh-CN" sz="1400" dirty="0" err="1" smtClean="0"/>
              <a:t>fstream</a:t>
            </a:r>
            <a:r>
              <a:rPr lang="en-US" altLang="zh-CN" sz="1400" dirty="0" smtClean="0"/>
              <a:t> </a:t>
            </a:r>
            <a:r>
              <a:rPr lang="en-US" altLang="zh-CN" sz="1400" dirty="0" err="1" smtClean="0"/>
              <a:t>iofile</a:t>
            </a:r>
            <a:r>
              <a:rPr lang="en-US" altLang="zh-CN" sz="1400" dirty="0" smtClean="0"/>
              <a:t>(″stud.</a:t>
            </a:r>
            <a:r>
              <a:rPr lang="en-US" altLang="zh-CN" sz="1400" dirty="0" err="1" smtClean="0"/>
              <a:t>dat</a:t>
            </a:r>
            <a:r>
              <a:rPr lang="en-US" altLang="zh-CN" sz="1400" dirty="0" smtClean="0"/>
              <a:t>″,</a:t>
            </a:r>
            <a:r>
              <a:rPr lang="en-US" altLang="zh-CN" sz="1400" dirty="0" err="1" smtClean="0"/>
              <a:t>ios</a:t>
            </a:r>
            <a:r>
              <a:rPr lang="en-US" altLang="zh-CN" sz="1400" dirty="0" smtClean="0"/>
              <a:t>::</a:t>
            </a:r>
            <a:r>
              <a:rPr lang="en-US" altLang="zh-CN" sz="1400" dirty="0" err="1" smtClean="0"/>
              <a:t>in|ios</a:t>
            </a:r>
            <a:r>
              <a:rPr lang="en-US" altLang="zh-CN" sz="1400" dirty="0" smtClean="0"/>
              <a:t>::</a:t>
            </a:r>
            <a:r>
              <a:rPr lang="en-US" altLang="zh-CN" sz="1400" dirty="0" err="1" smtClean="0"/>
              <a:t>out|ios</a:t>
            </a:r>
            <a:r>
              <a:rPr lang="en-US" altLang="zh-CN" sz="1400" dirty="0" smtClean="0"/>
              <a:t>::binary);  </a:t>
            </a:r>
            <a:endParaRPr lang="en-US" altLang="zh-CN" sz="1400" dirty="0" smtClean="0"/>
          </a:p>
          <a:p>
            <a:pPr indent="-6350">
              <a:buFontTx/>
              <a:buNone/>
            </a:pPr>
            <a:r>
              <a:rPr lang="en-US" altLang="zh-CN" sz="1400" dirty="0" smtClean="0"/>
              <a:t>//</a:t>
            </a:r>
            <a:r>
              <a:rPr lang="zh-CN" altLang="en-US" sz="1400" dirty="0" smtClean="0"/>
              <a:t>用</a:t>
            </a:r>
            <a:r>
              <a:rPr lang="en-US" altLang="zh-CN" sz="1400" dirty="0" err="1" smtClean="0"/>
              <a:t>fstream</a:t>
            </a:r>
            <a:r>
              <a:rPr lang="zh-CN" altLang="en-US" sz="1400" dirty="0" smtClean="0"/>
              <a:t>类定义输入输出二进制文件流对象</a:t>
            </a:r>
            <a:r>
              <a:rPr lang="en-US" altLang="zh-CN" sz="1400" dirty="0" err="1" smtClean="0"/>
              <a:t>iofile</a:t>
            </a:r>
            <a:endParaRPr lang="en-US" altLang="zh-CN" sz="1400" dirty="0" smtClean="0"/>
          </a:p>
          <a:p>
            <a:pPr indent="-6350">
              <a:buFontTx/>
              <a:buNone/>
            </a:pPr>
            <a:r>
              <a:rPr lang="en-US" altLang="zh-CN" sz="1400" dirty="0" smtClean="0"/>
              <a:t> if(!</a:t>
            </a:r>
            <a:r>
              <a:rPr lang="en-US" altLang="zh-CN" sz="1400" dirty="0" err="1" smtClean="0"/>
              <a:t>iofile</a:t>
            </a:r>
            <a:r>
              <a:rPr lang="en-US" altLang="zh-CN" sz="1400" dirty="0" smtClean="0"/>
              <a:t>)</a:t>
            </a:r>
            <a:endParaRPr lang="en-US" altLang="zh-CN" sz="1400" dirty="0" smtClean="0"/>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abort( );</a:t>
            </a:r>
            <a:endParaRPr lang="en-US" altLang="zh-CN" sz="1400" dirty="0" smtClean="0"/>
          </a:p>
          <a:p>
            <a:pPr indent="-6350">
              <a:buFontTx/>
              <a:buNone/>
            </a:pPr>
            <a:r>
              <a:rPr lang="en-US" altLang="zh-CN" sz="1400" dirty="0" smtClean="0"/>
              <a:t>  }</a:t>
            </a:r>
            <a:endParaRPr lang="en-US" altLang="zh-CN" sz="1400" dirty="0" smtClean="0"/>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=0;i&lt;5;i++)//</a:t>
            </a:r>
            <a:r>
              <a:rPr lang="zh-CN" altLang="en-US" sz="1400" dirty="0" smtClean="0"/>
              <a:t>向磁盘文件输出5个学生的数据</a:t>
            </a:r>
            <a:endParaRPr lang="zh-CN" altLang="en-US" sz="1400" dirty="0" smtClean="0"/>
          </a:p>
          <a:p>
            <a:pPr indent="-6350">
              <a:buFontTx/>
              <a:buNone/>
            </a:pPr>
            <a:r>
              <a:rPr lang="zh-CN" altLang="en-US" sz="1400" dirty="0" smtClean="0"/>
              <a:t>   </a:t>
            </a:r>
            <a:r>
              <a:rPr lang="en-US" altLang="zh-CN" sz="1400" dirty="0" err="1" smtClean="0"/>
              <a:t>iofile.write</a:t>
            </a:r>
            <a:r>
              <a:rPr lang="en-US" altLang="zh-CN" sz="1400" dirty="0" smtClean="0"/>
              <a:t>((char *)&amp;stud[</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  </a:t>
            </a:r>
            <a:endParaRPr lang="en-US" altLang="zh-CN" sz="1400" dirty="0" smtClean="0"/>
          </a:p>
          <a:p>
            <a:pPr indent="-6350">
              <a:buFontTx/>
              <a:buNone/>
            </a:pPr>
            <a:r>
              <a:rPr lang="en-US" altLang="zh-CN" sz="1400" dirty="0" smtClean="0"/>
              <a:t> student stud1[5];                  //</a:t>
            </a:r>
            <a:r>
              <a:rPr lang="zh-CN" altLang="en-US" sz="1400" dirty="0" smtClean="0"/>
              <a:t>用来存放从磁盘文件读入的数据</a:t>
            </a:r>
            <a:endParaRPr lang="zh-CN" altLang="en-US" sz="1400" dirty="0" smtClean="0"/>
          </a:p>
          <a:p>
            <a:pPr indent="-6350">
              <a:buFontTx/>
              <a:buNone/>
            </a:pPr>
            <a:r>
              <a:rPr lang="zh-CN" altLang="en-US" sz="1400" dirty="0" smtClean="0"/>
              <a:t> </a:t>
            </a:r>
            <a:r>
              <a:rPr lang="en-US" altLang="zh-CN" sz="1400" dirty="0" smtClean="0"/>
              <a:t>for(</a:t>
            </a:r>
            <a:r>
              <a:rPr lang="en-US" altLang="zh-CN" sz="1400" dirty="0" err="1" smtClean="0"/>
              <a:t>int</a:t>
            </a:r>
            <a:r>
              <a:rPr lang="en-US" altLang="zh-CN" sz="1400" dirty="0" smtClean="0"/>
              <a:t> </a:t>
            </a:r>
            <a:r>
              <a:rPr lang="en-US" altLang="zh-CN" sz="1400" dirty="0" err="1" smtClean="0"/>
              <a:t>i</a:t>
            </a:r>
            <a:r>
              <a:rPr lang="en-US" altLang="zh-CN" sz="1400" dirty="0" smtClean="0"/>
              <a:t>=0;i&lt;5;i=i+2)</a:t>
            </a:r>
            <a:endParaRPr lang="en-US" altLang="zh-CN" sz="1400" dirty="0" smtClean="0"/>
          </a:p>
          <a:p>
            <a:pPr indent="-6350">
              <a:buFontTx/>
              <a:buNone/>
            </a:pPr>
            <a:r>
              <a:rPr lang="en-US" altLang="zh-CN" sz="1400" dirty="0" smtClean="0"/>
              <a:t>   {</a:t>
            </a:r>
            <a:r>
              <a:rPr lang="en-US" altLang="zh-CN" sz="1400" dirty="0" err="1" smtClean="0"/>
              <a:t>iofile.seekg</a:t>
            </a:r>
            <a:r>
              <a:rPr lang="en-US" altLang="zh-CN" sz="1400" dirty="0" smtClean="0"/>
              <a:t>(</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a:t>
            </a:r>
            <a:r>
              <a:rPr lang="en-US" altLang="zh-CN" sz="1400" dirty="0" err="1" smtClean="0"/>
              <a:t>ios</a:t>
            </a:r>
            <a:r>
              <a:rPr lang="en-US" altLang="zh-CN" sz="1400" dirty="0" smtClean="0"/>
              <a:t>::beg);  //</a:t>
            </a:r>
            <a:r>
              <a:rPr lang="zh-CN" altLang="en-US" sz="1400" dirty="0" smtClean="0"/>
              <a:t>定位于第0,2,4学生数据开头</a:t>
            </a:r>
            <a:endParaRPr lang="zh-CN" altLang="en-US" sz="1400" dirty="0" smtClean="0"/>
          </a:p>
          <a:p>
            <a:pPr indent="-6350">
              <a:buFontTx/>
              <a:buNone/>
            </a:pPr>
            <a:r>
              <a:rPr lang="zh-CN" altLang="en-US" sz="1400" dirty="0" smtClean="0"/>
              <a:t>    </a:t>
            </a:r>
            <a:r>
              <a:rPr lang="en-US" altLang="zh-CN" sz="1400" dirty="0" err="1" smtClean="0"/>
              <a:t>iofile.read</a:t>
            </a:r>
            <a:r>
              <a:rPr lang="en-US" altLang="zh-CN" sz="1400" dirty="0" smtClean="0"/>
              <a:t>((char *)&amp;stud1[</a:t>
            </a:r>
            <a:r>
              <a:rPr lang="en-US" altLang="zh-CN" sz="1400" dirty="0" err="1" smtClean="0"/>
              <a:t>i</a:t>
            </a:r>
            <a:r>
              <a:rPr lang="en-US" altLang="zh-CN" sz="1400" dirty="0" smtClean="0"/>
              <a:t>/2],</a:t>
            </a:r>
            <a:r>
              <a:rPr lang="en-US" altLang="zh-CN" sz="1400" dirty="0" err="1" smtClean="0"/>
              <a:t>sizeof</a:t>
            </a:r>
            <a:r>
              <a:rPr lang="en-US" altLang="zh-CN" sz="1400" dirty="0" smtClean="0"/>
              <a:t>(stud1[0])); </a:t>
            </a:r>
            <a:endParaRPr lang="en-US" altLang="zh-CN" sz="1400" dirty="0" smtClean="0"/>
          </a:p>
          <a:p>
            <a:pPr indent="-6350">
              <a:buFontTx/>
              <a:buNone/>
            </a:pPr>
            <a:r>
              <a:rPr lang="en-US" altLang="zh-CN" sz="1400" dirty="0" smtClean="0"/>
              <a:t>//</a:t>
            </a:r>
            <a:r>
              <a:rPr lang="zh-CN" altLang="en-US" sz="1400" dirty="0" smtClean="0"/>
              <a:t>先后读入3个学生的数据，存放在</a:t>
            </a:r>
            <a:r>
              <a:rPr lang="en-US" altLang="zh-CN" sz="1400" dirty="0" smtClean="0"/>
              <a:t>stud1[0],stud[1]</a:t>
            </a:r>
            <a:r>
              <a:rPr lang="zh-CN" altLang="en-US" sz="1400" dirty="0" smtClean="0"/>
              <a:t>和</a:t>
            </a:r>
            <a:r>
              <a:rPr lang="en-US" altLang="zh-CN" sz="1400" dirty="0" smtClean="0"/>
              <a:t>stud[2]</a:t>
            </a:r>
            <a:r>
              <a:rPr lang="zh-CN" altLang="en-US" sz="1400" dirty="0" smtClean="0"/>
              <a:t>中</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&lt;&lt;stud1[</a:t>
            </a:r>
            <a:r>
              <a:rPr lang="en-US" altLang="zh-CN" sz="1400" dirty="0" err="1" smtClean="0"/>
              <a:t>i</a:t>
            </a:r>
            <a:r>
              <a:rPr lang="en-US" altLang="zh-CN" sz="1400" dirty="0" smtClean="0"/>
              <a:t>/2].</a:t>
            </a:r>
            <a:r>
              <a:rPr lang="en-US" altLang="zh-CN" sz="1400" dirty="0" err="1" smtClean="0"/>
              <a:t>num</a:t>
            </a:r>
            <a:r>
              <a:rPr lang="en-US" altLang="zh-CN" sz="1400" dirty="0" smtClean="0"/>
              <a:t>&lt;&lt;″ ″&lt;&lt;stud1[</a:t>
            </a:r>
            <a:r>
              <a:rPr lang="en-US" altLang="zh-CN" sz="1400" dirty="0" err="1" smtClean="0"/>
              <a:t>i</a:t>
            </a:r>
            <a:r>
              <a:rPr lang="en-US" altLang="zh-CN" sz="1400" dirty="0" smtClean="0"/>
              <a:t>/2].name&lt;&lt;″ ″&lt;&lt;stud1[</a:t>
            </a:r>
            <a:r>
              <a:rPr lang="en-US" altLang="zh-CN" sz="1400" dirty="0" err="1" smtClean="0"/>
              <a:t>i</a:t>
            </a:r>
            <a:r>
              <a:rPr lang="en-US" altLang="zh-CN" sz="1400" dirty="0" smtClean="0"/>
              <a:t>/2].score&lt;&lt;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a:t>
            </a:r>
            <a:r>
              <a:rPr lang="zh-CN" altLang="en-US" sz="1400" dirty="0" smtClean="0"/>
              <a:t>输出</a:t>
            </a:r>
            <a:r>
              <a:rPr lang="en-US" altLang="zh-CN" sz="1400" dirty="0" smtClean="0"/>
              <a:t>stud1[0],stud[1]</a:t>
            </a:r>
            <a:r>
              <a:rPr lang="zh-CN" altLang="en-US" sz="1400" dirty="0" smtClean="0"/>
              <a:t>和</a:t>
            </a:r>
            <a:r>
              <a:rPr lang="en-US" altLang="zh-CN" sz="1400" dirty="0" smtClean="0"/>
              <a:t>stud[2]</a:t>
            </a:r>
            <a:r>
              <a:rPr lang="zh-CN" altLang="en-US" sz="1400" dirty="0" smtClean="0"/>
              <a:t>各成员的值</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   }</a:t>
            </a:r>
            <a:endParaRPr lang="zh-CN" altLang="en-US" sz="1600" dirty="0" smtClean="0"/>
          </a:p>
          <a:p>
            <a:pPr indent="-6350">
              <a:buFontTx/>
              <a:buNone/>
            </a:pPr>
            <a:r>
              <a:rPr lang="zh-CN" altLang="en-US" sz="1600" dirty="0" smtClean="0"/>
              <a:t> </a:t>
            </a:r>
            <a:r>
              <a:rPr lang="en-US" altLang="zh-CN" sz="1600" dirty="0" err="1" smtClean="0"/>
              <a:t>cout</a:t>
            </a:r>
            <a:r>
              <a:rPr lang="en-US" altLang="zh-CN" sz="1600" dirty="0" smtClean="0"/>
              <a:t>&lt;&lt;</a:t>
            </a:r>
            <a:r>
              <a:rPr lang="en-US" altLang="zh-CN" sz="1600" dirty="0" err="1" smtClean="0"/>
              <a:t>endl</a:t>
            </a:r>
            <a:r>
              <a:rPr lang="en-US" altLang="zh-CN" sz="1600" dirty="0" smtClean="0"/>
              <a:t>;</a:t>
            </a:r>
            <a:endParaRPr lang="en-US" altLang="zh-CN" sz="1600" dirty="0" smtClean="0"/>
          </a:p>
          <a:p>
            <a:pPr indent="-6350">
              <a:buFontTx/>
              <a:buNone/>
            </a:pPr>
            <a:r>
              <a:rPr lang="en-US" altLang="zh-CN" sz="1600" dirty="0" smtClean="0"/>
              <a:t> stud[2].</a:t>
            </a:r>
            <a:r>
              <a:rPr lang="en-US" altLang="zh-CN" sz="1600" dirty="0" err="1" smtClean="0"/>
              <a:t>num</a:t>
            </a:r>
            <a:r>
              <a:rPr lang="en-US" altLang="zh-CN" sz="1600" dirty="0" smtClean="0"/>
              <a:t>=1012;                         //</a:t>
            </a:r>
            <a:r>
              <a:rPr lang="zh-CN" altLang="en-US" sz="1600" dirty="0" smtClean="0"/>
              <a:t>修改第3个学生(序号为2)的数据</a:t>
            </a:r>
            <a:endParaRPr lang="zh-CN" altLang="en-US" sz="1600" dirty="0" smtClean="0"/>
          </a:p>
          <a:p>
            <a:pPr indent="-6350">
              <a:buFontTx/>
              <a:buNone/>
            </a:pPr>
            <a:r>
              <a:rPr lang="zh-CN" altLang="en-US" sz="1600" dirty="0" smtClean="0"/>
              <a:t> </a:t>
            </a:r>
            <a:r>
              <a:rPr lang="en-US" altLang="zh-CN" sz="1600" dirty="0" err="1" smtClean="0"/>
              <a:t>strcpy</a:t>
            </a:r>
            <a:r>
              <a:rPr lang="en-US" altLang="zh-CN" sz="1600" dirty="0" smtClean="0"/>
              <a:t>(stud[2].</a:t>
            </a:r>
            <a:r>
              <a:rPr lang="en-US" altLang="zh-CN" sz="1600" dirty="0" err="1" smtClean="0"/>
              <a:t>name,″Wu</a:t>
            </a:r>
            <a:r>
              <a:rPr lang="en-US" altLang="zh-CN" sz="1600" dirty="0" smtClean="0"/>
              <a:t>″);</a:t>
            </a:r>
            <a:endParaRPr lang="en-US" altLang="zh-CN" sz="1600" dirty="0" smtClean="0"/>
          </a:p>
          <a:p>
            <a:pPr indent="-6350">
              <a:buFontTx/>
              <a:buNone/>
            </a:pPr>
            <a:r>
              <a:rPr lang="en-US" altLang="zh-CN" sz="1600" dirty="0" smtClean="0"/>
              <a:t> stud[2].score=60;</a:t>
            </a:r>
            <a:endParaRPr lang="en-US" altLang="zh-CN" sz="1600" dirty="0" smtClean="0"/>
          </a:p>
          <a:p>
            <a:pPr indent="-6350">
              <a:buFontTx/>
              <a:buNone/>
            </a:pPr>
            <a:r>
              <a:rPr lang="en-US" altLang="zh-CN" sz="1600" dirty="0" smtClean="0"/>
              <a:t> </a:t>
            </a:r>
            <a:r>
              <a:rPr lang="en-US" altLang="zh-CN" sz="1600" dirty="0" err="1" smtClean="0"/>
              <a:t>iofile.seekp</a:t>
            </a:r>
            <a:r>
              <a:rPr lang="en-US" altLang="zh-CN" sz="1600" dirty="0" smtClean="0"/>
              <a:t>(2*</a:t>
            </a:r>
            <a:r>
              <a:rPr lang="en-US" altLang="zh-CN" sz="1600" dirty="0" err="1" smtClean="0"/>
              <a:t>sizeof</a:t>
            </a:r>
            <a:r>
              <a:rPr lang="en-US" altLang="zh-CN" sz="1600" dirty="0" smtClean="0"/>
              <a:t>(stud[0]),</a:t>
            </a:r>
            <a:r>
              <a:rPr lang="en-US" altLang="zh-CN" sz="1600" dirty="0" err="1" smtClean="0"/>
              <a:t>ios</a:t>
            </a:r>
            <a:r>
              <a:rPr lang="en-US" altLang="zh-CN" sz="1600" dirty="0" smtClean="0"/>
              <a:t>::beg);   //</a:t>
            </a:r>
            <a:r>
              <a:rPr lang="zh-CN" altLang="en-US" sz="1600" dirty="0" smtClean="0"/>
              <a:t>定位于第3个学生数据的开头</a:t>
            </a:r>
            <a:endParaRPr lang="zh-CN" altLang="en-US" sz="1600" dirty="0" smtClean="0"/>
          </a:p>
          <a:p>
            <a:pPr indent="-6350">
              <a:buFontTx/>
              <a:buNone/>
            </a:pPr>
            <a:r>
              <a:rPr lang="zh-CN" altLang="en-US" sz="1600" dirty="0" smtClean="0"/>
              <a:t> </a:t>
            </a:r>
            <a:r>
              <a:rPr lang="en-US" altLang="zh-CN" sz="1600" dirty="0" err="1" smtClean="0"/>
              <a:t>iofile.write</a:t>
            </a:r>
            <a:r>
              <a:rPr lang="en-US" altLang="zh-CN" sz="1600" dirty="0" smtClean="0"/>
              <a:t>((char *)&amp;stud[2],</a:t>
            </a:r>
            <a:r>
              <a:rPr lang="en-US" altLang="zh-CN" sz="1600" dirty="0" err="1" smtClean="0"/>
              <a:t>sizeof</a:t>
            </a:r>
            <a:r>
              <a:rPr lang="en-US" altLang="zh-CN" sz="1600" dirty="0" smtClean="0"/>
              <a:t>(stud[2])); //</a:t>
            </a:r>
            <a:r>
              <a:rPr lang="zh-CN" altLang="en-US" sz="1600" dirty="0" smtClean="0"/>
              <a:t>更新第3个学生数据</a:t>
            </a:r>
            <a:endParaRPr lang="zh-CN" altLang="en-US" sz="1600" dirty="0" smtClean="0"/>
          </a:p>
          <a:p>
            <a:pPr indent="-6350">
              <a:buFontTx/>
              <a:buNone/>
            </a:pPr>
            <a:r>
              <a:rPr lang="zh-CN" altLang="en-US" sz="1600" dirty="0" smtClean="0"/>
              <a:t> </a:t>
            </a:r>
            <a:r>
              <a:rPr lang="en-US" altLang="zh-CN" sz="1600" dirty="0" err="1" smtClean="0"/>
              <a:t>iofile.seekg</a:t>
            </a:r>
            <a:r>
              <a:rPr lang="en-US" altLang="zh-CN" sz="1600" dirty="0" smtClean="0"/>
              <a:t>(0,ios::beg);                       //</a:t>
            </a:r>
            <a:r>
              <a:rPr lang="zh-CN" altLang="en-US" sz="1600" dirty="0" smtClean="0"/>
              <a:t>重新定位于文件开头</a:t>
            </a:r>
            <a:endParaRPr lang="zh-CN" altLang="en-US" sz="1600" dirty="0" smtClean="0"/>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=0;i&lt;5;i++)</a:t>
            </a:r>
            <a:endParaRPr lang="en-US" altLang="zh-CN" sz="1600" dirty="0" smtClean="0"/>
          </a:p>
          <a:p>
            <a:pPr indent="-6350">
              <a:buFontTx/>
              <a:buNone/>
            </a:pPr>
            <a:r>
              <a:rPr lang="en-US" altLang="zh-CN" sz="1600" dirty="0" smtClean="0"/>
              <a:t>   {</a:t>
            </a:r>
            <a:r>
              <a:rPr lang="en-US" altLang="zh-CN" sz="1600" dirty="0" err="1" smtClean="0"/>
              <a:t>iofile.read</a:t>
            </a:r>
            <a:r>
              <a:rPr lang="en-US" altLang="zh-CN" sz="1600" dirty="0" smtClean="0"/>
              <a:t>((char *)&amp;stud[</a:t>
            </a:r>
            <a:r>
              <a:rPr lang="en-US" altLang="zh-CN" sz="1600" dirty="0" err="1" smtClean="0"/>
              <a:t>i</a:t>
            </a:r>
            <a:r>
              <a:rPr lang="en-US" altLang="zh-CN" sz="1600" dirty="0" smtClean="0"/>
              <a:t>],</a:t>
            </a:r>
            <a:r>
              <a:rPr lang="en-US" altLang="zh-CN" sz="1600" dirty="0" err="1" smtClean="0"/>
              <a:t>sizeof</a:t>
            </a:r>
            <a:r>
              <a:rPr lang="en-US" altLang="zh-CN" sz="1600" dirty="0" smtClean="0"/>
              <a:t>(stud[</a:t>
            </a:r>
            <a:r>
              <a:rPr lang="en-US" altLang="zh-CN" sz="1600" dirty="0" err="1" smtClean="0"/>
              <a:t>i</a:t>
            </a:r>
            <a:r>
              <a:rPr lang="en-US" altLang="zh-CN" sz="1600" dirty="0" smtClean="0"/>
              <a:t>]));  //</a:t>
            </a:r>
            <a:r>
              <a:rPr lang="zh-CN" altLang="en-US" sz="1600" dirty="0" smtClean="0"/>
              <a:t>读入5个学生的数据</a:t>
            </a:r>
            <a:endParaRPr lang="zh-CN" altLang="en-US" sz="1600" dirty="0" smtClean="0"/>
          </a:p>
          <a:p>
            <a:pPr indent="-6350">
              <a:buFontTx/>
              <a:buNone/>
            </a:pPr>
            <a:r>
              <a:rPr lang="zh-CN" altLang="en-US" sz="1600" dirty="0" smtClean="0"/>
              <a:t>    </a:t>
            </a:r>
            <a:r>
              <a:rPr lang="en-US" altLang="zh-CN" sz="1600" dirty="0" err="1" smtClean="0"/>
              <a:t>cout</a:t>
            </a:r>
            <a:r>
              <a:rPr lang="en-US" altLang="zh-CN" sz="1600" dirty="0" smtClean="0"/>
              <a:t>&lt;&lt;stud[</a:t>
            </a:r>
            <a:r>
              <a:rPr lang="en-US" altLang="zh-CN" sz="1600" dirty="0" err="1" smtClean="0"/>
              <a:t>i</a:t>
            </a:r>
            <a:r>
              <a:rPr lang="en-US" altLang="zh-CN" sz="1600" dirty="0" smtClean="0"/>
              <a:t>].</a:t>
            </a:r>
            <a:r>
              <a:rPr lang="en-US" altLang="zh-CN" sz="1600" dirty="0" err="1" smtClean="0"/>
              <a:t>num</a:t>
            </a:r>
            <a:r>
              <a:rPr lang="en-US" altLang="zh-CN" sz="1600" dirty="0" smtClean="0"/>
              <a:t>&lt;&lt;″ ″&lt;&lt;stud[</a:t>
            </a:r>
            <a:r>
              <a:rPr lang="en-US" altLang="zh-CN" sz="1600" dirty="0" err="1" smtClean="0"/>
              <a:t>i</a:t>
            </a:r>
            <a:r>
              <a:rPr lang="en-US" altLang="zh-CN" sz="1600" dirty="0" smtClean="0"/>
              <a:t>].name&lt;&lt;″ ″&lt;&lt;stud[</a:t>
            </a:r>
            <a:r>
              <a:rPr lang="en-US" altLang="zh-CN" sz="1600" dirty="0" err="1" smtClean="0"/>
              <a:t>i</a:t>
            </a:r>
            <a:r>
              <a:rPr lang="en-US" altLang="zh-CN" sz="1600" dirty="0" smtClean="0"/>
              <a:t>].score&lt;&lt;</a:t>
            </a:r>
            <a:r>
              <a:rPr lang="en-US" altLang="zh-CN" sz="1600" dirty="0" err="1" smtClean="0"/>
              <a:t>endl</a:t>
            </a:r>
            <a:r>
              <a:rPr lang="en-US" altLang="zh-CN" sz="1600" dirty="0" smtClean="0"/>
              <a:t>;</a:t>
            </a:r>
            <a:endParaRPr lang="en-US" altLang="zh-CN" sz="1600" dirty="0" smtClean="0"/>
          </a:p>
          <a:p>
            <a:pPr indent="-6350">
              <a:buFontTx/>
              <a:buNone/>
            </a:pPr>
            <a:r>
              <a:rPr lang="en-US" altLang="zh-CN" sz="1600" dirty="0" smtClean="0"/>
              <a:t>   }</a:t>
            </a:r>
            <a:endParaRPr lang="en-US" altLang="zh-CN" sz="1600" dirty="0" smtClean="0"/>
          </a:p>
          <a:p>
            <a:pPr indent="-6350">
              <a:buFontTx/>
              <a:buNone/>
            </a:pPr>
            <a:r>
              <a:rPr lang="en-US" altLang="zh-CN" sz="1600" dirty="0" smtClean="0"/>
              <a:t> </a:t>
            </a:r>
            <a:r>
              <a:rPr lang="en-US" altLang="zh-CN" sz="1600" dirty="0" err="1" smtClean="0"/>
              <a:t>iofile.close</a:t>
            </a:r>
            <a:r>
              <a:rPr lang="en-US" altLang="zh-CN" sz="1600" dirty="0" smtClean="0"/>
              <a:t>( );</a:t>
            </a:r>
            <a:endParaRPr lang="en-US" altLang="zh-CN" sz="1600" dirty="0" smtClean="0"/>
          </a:p>
          <a:p>
            <a:pPr indent="-6350">
              <a:buFontTx/>
              <a:buNone/>
            </a:pPr>
            <a:r>
              <a:rPr lang="en-US" altLang="zh-CN" sz="1600" dirty="0" smtClean="0"/>
              <a:t>return 0;</a:t>
            </a:r>
            <a:endParaRPr lang="en-US" altLang="zh-CN" sz="1600" dirty="0" smtClean="0"/>
          </a:p>
          <a:p>
            <a:pPr indent="-6350">
              <a:buFontTx/>
              <a:buNone/>
            </a:pPr>
            <a:r>
              <a:rPr lang="en-US" altLang="zh-CN" sz="1600" dirty="0" smtClean="0"/>
              <a:t>}</a:t>
            </a:r>
            <a:endParaRPr lang="zh-CN" altLang="en-US" sz="1600" dirty="0" smtClean="0"/>
          </a:p>
          <a:p>
            <a:pPr indent="-6350">
              <a:buFontTx/>
              <a:buNone/>
            </a:pPr>
            <a:endParaRPr lang="zh-CN" altLang="en-US" dirty="0" smtClean="0"/>
          </a:p>
          <a:p>
            <a:pPr indent="-6350">
              <a:buFontTx/>
              <a:buNone/>
            </a:pPr>
            <a:endParaRPr lang="zh-CN" altLang="en-US" dirty="0"/>
          </a:p>
        </p:txBody>
      </p:sp>
    </p:spTree>
  </p:cSld>
  <p:clrMapOvr>
    <a:masterClrMapping/>
  </p:clrMapOvr>
  <p:transition spd="slow" advClick="0" advTm="0">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运行情况如下:</a:t>
            </a:r>
            <a:endParaRPr lang="zh-CN" altLang="en-US" sz="1600" dirty="0" smtClean="0"/>
          </a:p>
          <a:p>
            <a:pPr indent="-6350">
              <a:buFontTx/>
              <a:buNone/>
            </a:pPr>
            <a:r>
              <a:rPr lang="zh-CN" altLang="en-US" sz="1600" dirty="0" smtClean="0"/>
              <a:t>1001 </a:t>
            </a:r>
            <a:r>
              <a:rPr lang="en-US" altLang="zh-CN" sz="1600" dirty="0" smtClean="0"/>
              <a:t>Li 85(</a:t>
            </a:r>
            <a:r>
              <a:rPr lang="zh-CN" altLang="en-US" sz="1600" dirty="0" smtClean="0"/>
              <a:t>第1个学生数据)</a:t>
            </a:r>
            <a:endParaRPr lang="zh-CN" altLang="en-US" sz="1600" dirty="0" smtClean="0"/>
          </a:p>
          <a:p>
            <a:pPr indent="-6350">
              <a:buFontTx/>
              <a:buNone/>
            </a:pPr>
            <a:r>
              <a:rPr lang="zh-CN" altLang="en-US" sz="1600" dirty="0" smtClean="0"/>
              <a:t>1004 </a:t>
            </a:r>
            <a:r>
              <a:rPr lang="en-US" altLang="zh-CN" sz="1600" dirty="0" smtClean="0"/>
              <a:t>Wang 54        (</a:t>
            </a:r>
            <a:r>
              <a:rPr lang="zh-CN" altLang="en-US" sz="1600" dirty="0" smtClean="0"/>
              <a:t>第3个学生数据)</a:t>
            </a:r>
            <a:endParaRPr lang="zh-CN" altLang="en-US" sz="1600" dirty="0" smtClean="0"/>
          </a:p>
          <a:p>
            <a:pPr indent="-6350">
              <a:buFontTx/>
              <a:buNone/>
            </a:pPr>
            <a:r>
              <a:rPr lang="zh-CN" altLang="en-US" sz="1600" dirty="0" smtClean="0"/>
              <a:t>1010 </a:t>
            </a:r>
            <a:r>
              <a:rPr lang="en-US" altLang="zh-CN" sz="1600" dirty="0" smtClean="0"/>
              <a:t>ling 96        (</a:t>
            </a:r>
            <a:r>
              <a:rPr lang="zh-CN" altLang="en-US" sz="1600" dirty="0" smtClean="0"/>
              <a:t>第5个学生数据)</a:t>
            </a:r>
            <a:endParaRPr lang="zh-CN" altLang="en-US" sz="1600" dirty="0" smtClean="0"/>
          </a:p>
          <a:p>
            <a:pPr indent="-6350">
              <a:buFontTx/>
              <a:buNone/>
            </a:pPr>
            <a:endParaRPr lang="zh-CN" altLang="en-US" sz="1600" dirty="0" smtClean="0"/>
          </a:p>
          <a:p>
            <a:pPr indent="-6350">
              <a:buFontTx/>
              <a:buNone/>
            </a:pPr>
            <a:r>
              <a:rPr lang="zh-CN" altLang="en-US" sz="1600" dirty="0" smtClean="0"/>
              <a:t>1001 </a:t>
            </a:r>
            <a:r>
              <a:rPr lang="en-US" altLang="zh-CN" sz="1600" dirty="0" smtClean="0"/>
              <a:t>Li 85          (</a:t>
            </a:r>
            <a:r>
              <a:rPr lang="zh-CN" altLang="en-US" sz="1600" dirty="0" smtClean="0"/>
              <a:t>输出修改后5个学生数据)</a:t>
            </a:r>
            <a:endParaRPr lang="zh-CN" altLang="en-US" sz="1600" dirty="0" smtClean="0"/>
          </a:p>
          <a:p>
            <a:pPr indent="-6350">
              <a:buFontTx/>
              <a:buNone/>
            </a:pPr>
            <a:r>
              <a:rPr lang="zh-CN" altLang="en-US" sz="1600" dirty="0" smtClean="0"/>
              <a:t>1002 </a:t>
            </a:r>
            <a:r>
              <a:rPr lang="en-US" altLang="zh-CN" sz="1600" dirty="0" smtClean="0"/>
              <a:t>Fun 97.5</a:t>
            </a:r>
            <a:endParaRPr lang="en-US" altLang="zh-CN" sz="1600" dirty="0" smtClean="0"/>
          </a:p>
          <a:p>
            <a:pPr indent="-6350">
              <a:buFontTx/>
              <a:buNone/>
            </a:pPr>
            <a:r>
              <a:rPr lang="en-US" altLang="zh-CN" sz="1600" dirty="0" smtClean="0"/>
              <a:t>1012 Wu 60          (</a:t>
            </a:r>
            <a:r>
              <a:rPr lang="zh-CN" altLang="en-US" sz="1600" dirty="0" smtClean="0"/>
              <a:t>已修改的第3个学生数据)</a:t>
            </a:r>
            <a:endParaRPr lang="zh-CN" altLang="en-US" sz="1600" dirty="0" smtClean="0"/>
          </a:p>
          <a:p>
            <a:pPr indent="-6350">
              <a:buFontTx/>
              <a:buNone/>
            </a:pPr>
            <a:r>
              <a:rPr lang="zh-CN" altLang="en-US" sz="1600" dirty="0" smtClean="0"/>
              <a:t>1006 </a:t>
            </a:r>
            <a:r>
              <a:rPr lang="en-US" altLang="zh-CN" sz="1600" dirty="0" smtClean="0"/>
              <a:t>Tan 76.5</a:t>
            </a:r>
            <a:endParaRPr lang="en-US" altLang="zh-CN" sz="1600" dirty="0" smtClean="0"/>
          </a:p>
          <a:p>
            <a:pPr indent="-6350">
              <a:buFontTx/>
              <a:buNone/>
            </a:pPr>
            <a:r>
              <a:rPr lang="en-US" altLang="zh-CN" sz="1600" dirty="0" smtClean="0"/>
              <a:t>1010 ling 96</a:t>
            </a:r>
            <a:endParaRPr lang="en-US" altLang="zh-CN" sz="1600" dirty="0" smtClean="0"/>
          </a:p>
          <a:p>
            <a:pPr indent="-6350">
              <a:buFontTx/>
              <a:buNone/>
            </a:pPr>
            <a:r>
              <a:rPr lang="zh-CN" altLang="en-US" sz="1600" dirty="0" smtClean="0"/>
              <a:t>本程序将磁盘文件</a:t>
            </a:r>
            <a:r>
              <a:rPr lang="en-US" altLang="zh-CN" sz="1600" dirty="0" smtClean="0"/>
              <a:t>stud.dat</a:t>
            </a:r>
            <a:r>
              <a:rPr lang="zh-CN" altLang="en-US" sz="1600" dirty="0" smtClean="0"/>
              <a:t>指定为输入输出型的二进制文件。这样，不仅可以向文件添加新的数据或读入数据，还可以修改(更新)数据。利用这些功能，可以实现比较复杂的输入输出任务。</a:t>
            </a:r>
            <a:endParaRPr lang="zh-CN" altLang="en-US" sz="1600" dirty="0" smtClean="0"/>
          </a:p>
          <a:p>
            <a:pPr indent="-6350">
              <a:buFontTx/>
              <a:buNone/>
            </a:pPr>
            <a:r>
              <a:rPr lang="zh-CN" altLang="en-US" sz="1600" dirty="0" smtClean="0"/>
              <a:t>请注意，不能用</a:t>
            </a:r>
            <a:r>
              <a:rPr lang="en-US" altLang="zh-CN" sz="1600" dirty="0" err="1" smtClean="0"/>
              <a:t>ifstream</a:t>
            </a:r>
            <a:r>
              <a:rPr lang="zh-CN" altLang="en-US" sz="1600" dirty="0" smtClean="0"/>
              <a:t>或</a:t>
            </a:r>
            <a:r>
              <a:rPr lang="en-US" altLang="zh-CN" sz="1600" dirty="0" err="1" smtClean="0"/>
              <a:t>ofstream</a:t>
            </a:r>
            <a:r>
              <a:rPr lang="zh-CN" altLang="en-US" sz="1600" dirty="0" smtClean="0"/>
              <a:t>类定义输入输出的二进制文件流对象，而应当用</a:t>
            </a:r>
            <a:r>
              <a:rPr lang="en-US" altLang="zh-CN" sz="1600" dirty="0" err="1" smtClean="0"/>
              <a:t>fstream</a:t>
            </a:r>
            <a:r>
              <a:rPr lang="zh-CN" altLang="en-US" sz="1600" dirty="0" smtClean="0"/>
              <a:t>类。</a:t>
            </a:r>
            <a:endParaRPr lang="zh-CN" altLang="en-US" sz="1600" dirty="0"/>
          </a:p>
        </p:txBody>
      </p:sp>
    </p:spTree>
  </p:cSld>
  <p:clrMapOvr>
    <a:masterClrMapping/>
  </p:clrMapOvr>
  <p:transition spd="slow" advClick="0" advTm="0">
    <p:cove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strstream</a:t>
            </a:r>
            <a:r>
              <a:rPr lang="en-US" altLang="zh-CN" sz="1600" dirty="0" smtClean="0"/>
              <a:t>&gt;</a:t>
            </a:r>
            <a:endParaRPr lang="en-US" altLang="zh-CN" sz="1600" dirty="0" smtClean="0"/>
          </a:p>
          <a:p>
            <a:pPr indent="-6350">
              <a:buFontTx/>
              <a:buNone/>
            </a:pPr>
            <a:r>
              <a:rPr lang="en-US" altLang="zh-CN" sz="1600" dirty="0" smtClean="0"/>
              <a:t>using namespace </a:t>
            </a:r>
            <a:r>
              <a:rPr lang="en-US" altLang="zh-CN" sz="1600" dirty="0" err="1" smtClean="0"/>
              <a:t>std</a:t>
            </a:r>
            <a:r>
              <a:rPr lang="en-US" altLang="zh-CN" sz="1600" dirty="0" smtClean="0"/>
              <a:t>;</a:t>
            </a:r>
            <a:endParaRPr lang="en-US" altLang="zh-CN" sz="1600" dirty="0" smtClean="0"/>
          </a:p>
          <a:p>
            <a:pPr indent="-6350">
              <a:buFontTx/>
              <a:buNone/>
            </a:pPr>
            <a:r>
              <a:rPr lang="en-US" altLang="zh-CN" sz="1600" dirty="0" err="1" smtClean="0"/>
              <a:t>struct</a:t>
            </a:r>
            <a:r>
              <a:rPr lang="en-US" altLang="zh-CN" sz="1600" dirty="0" smtClean="0"/>
              <a:t> student</a:t>
            </a:r>
            <a:endParaRPr lang="en-US" altLang="zh-CN" sz="1600" dirty="0" smtClean="0"/>
          </a:p>
          <a:p>
            <a:pPr indent="-6350">
              <a:buFontTx/>
              <a:buNone/>
            </a:pPr>
            <a:r>
              <a:rPr lang="en-US" altLang="zh-CN" sz="1600" dirty="0" smtClean="0"/>
              <a:t>{</a:t>
            </a:r>
            <a:r>
              <a:rPr lang="en-US" altLang="zh-CN" sz="1600" dirty="0" err="1" smtClean="0"/>
              <a:t>int</a:t>
            </a:r>
            <a:r>
              <a:rPr lang="en-US" altLang="zh-CN" sz="1600" dirty="0" smtClean="0"/>
              <a:t> </a:t>
            </a:r>
            <a:r>
              <a:rPr lang="en-US" altLang="zh-CN" sz="1600" dirty="0" err="1" smtClean="0"/>
              <a:t>num</a:t>
            </a:r>
            <a:r>
              <a:rPr lang="en-US" altLang="zh-CN" sz="1600" dirty="0" smtClean="0"/>
              <a:t>;</a:t>
            </a:r>
            <a:endParaRPr lang="en-US" altLang="zh-CN" sz="1600" dirty="0" smtClean="0"/>
          </a:p>
          <a:p>
            <a:pPr indent="-6350">
              <a:buFontTx/>
              <a:buNone/>
            </a:pPr>
            <a:r>
              <a:rPr lang="en-US" altLang="zh-CN" sz="1600" dirty="0" smtClean="0"/>
              <a:t> char name[20];</a:t>
            </a:r>
            <a:endParaRPr lang="en-US" altLang="zh-CN" sz="1600" dirty="0" smtClean="0"/>
          </a:p>
          <a:p>
            <a:pPr indent="-6350">
              <a:buFontTx/>
              <a:buNone/>
            </a:pPr>
            <a:r>
              <a:rPr lang="en-US" altLang="zh-CN" sz="1600" dirty="0" smtClean="0"/>
              <a:t> float score;</a:t>
            </a:r>
            <a:endParaRPr lang="en-US" altLang="zh-CN" sz="1600" dirty="0" smtClean="0"/>
          </a:p>
          <a:p>
            <a:pPr indent="-6350">
              <a:buFontTx/>
              <a:buNone/>
            </a:pPr>
            <a:r>
              <a:rPr lang="en-US" altLang="zh-CN" sz="1600" dirty="0" smtClean="0"/>
              <a:t>}</a:t>
            </a:r>
            <a:endParaRPr lang="en-US" altLang="zh-CN" sz="1600" dirty="0" smtClean="0"/>
          </a:p>
          <a:p>
            <a:pPr indent="-6350">
              <a:buFontTx/>
              <a:buNone/>
            </a:pPr>
            <a:r>
              <a:rPr lang="en-US" altLang="zh-CN" sz="1600" dirty="0" err="1" smtClean="0"/>
              <a:t>int</a:t>
            </a:r>
            <a:r>
              <a:rPr lang="en-US" altLang="zh-CN" sz="1600" dirty="0" smtClean="0"/>
              <a:t> main( )</a:t>
            </a:r>
            <a:endParaRPr lang="en-US" altLang="zh-CN" sz="1600" dirty="0" smtClean="0"/>
          </a:p>
          <a:p>
            <a:pPr indent="-6350">
              <a:buFontTx/>
              <a:buNone/>
            </a:pPr>
            <a:r>
              <a:rPr lang="en-US" altLang="zh-CN" sz="1600" dirty="0" smtClean="0"/>
              <a:t>{student stud[3]={1001,″Li″,78,1002,″Wang″,89.5,1004,″Fun″,90};</a:t>
            </a:r>
            <a:endParaRPr lang="en-US" altLang="zh-CN" sz="1600" dirty="0" smtClean="0"/>
          </a:p>
          <a:p>
            <a:pPr indent="-6350">
              <a:buFontTx/>
              <a:buNone/>
            </a:pPr>
            <a:r>
              <a:rPr lang="en-US" altLang="zh-CN" sz="1600" dirty="0" smtClean="0"/>
              <a:t> char c[50];//</a:t>
            </a:r>
            <a:r>
              <a:rPr lang="zh-CN" altLang="en-US" sz="1600" dirty="0" smtClean="0"/>
              <a:t>用户定义的字符数组</a:t>
            </a:r>
            <a:endParaRPr lang="zh-CN" altLang="en-US" sz="1600" dirty="0" smtClean="0"/>
          </a:p>
          <a:p>
            <a:pPr indent="-6350">
              <a:buFontTx/>
              <a:buNone/>
            </a:pPr>
            <a:r>
              <a:rPr lang="zh-CN" altLang="en-US" sz="1600" dirty="0" smtClean="0"/>
              <a:t> </a:t>
            </a:r>
            <a:r>
              <a:rPr lang="en-US" altLang="zh-CN" sz="1600" dirty="0" err="1" smtClean="0"/>
              <a:t>ostrstream</a:t>
            </a:r>
            <a:r>
              <a:rPr lang="en-US" altLang="zh-CN" sz="1600" dirty="0" smtClean="0"/>
              <a:t> </a:t>
            </a:r>
            <a:r>
              <a:rPr lang="en-US" altLang="zh-CN" sz="1600" dirty="0" err="1" smtClean="0"/>
              <a:t>strout</a:t>
            </a:r>
            <a:r>
              <a:rPr lang="en-US" altLang="zh-CN" sz="1600" dirty="0" smtClean="0"/>
              <a:t>(c,30);   //</a:t>
            </a:r>
            <a:r>
              <a:rPr lang="zh-CN" altLang="en-US" sz="1600" dirty="0" smtClean="0"/>
              <a:t>建立输出字符串流，与数组</a:t>
            </a:r>
            <a:r>
              <a:rPr lang="en-US" altLang="zh-CN" sz="1600" dirty="0" smtClean="0"/>
              <a:t>c</a:t>
            </a:r>
            <a:r>
              <a:rPr lang="zh-CN" altLang="en-US" sz="1600" dirty="0" smtClean="0"/>
              <a:t>建立关联，缓冲区长30</a:t>
            </a:r>
            <a:endParaRPr lang="zh-CN" altLang="en-US" sz="1600" dirty="0" smtClean="0"/>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=0;i&lt;3;i++)       //</a:t>
            </a:r>
            <a:r>
              <a:rPr lang="zh-CN" altLang="en-US" sz="1600" dirty="0" smtClean="0"/>
              <a:t>向字符数组</a:t>
            </a:r>
            <a:r>
              <a:rPr lang="en-US" altLang="zh-CN" sz="1600" dirty="0" smtClean="0"/>
              <a:t>c</a:t>
            </a:r>
            <a:r>
              <a:rPr lang="zh-CN" altLang="en-US" sz="1600" dirty="0" smtClean="0"/>
              <a:t>写3个学生的数据</a:t>
            </a:r>
            <a:endParaRPr lang="zh-CN" altLang="en-US" sz="1600" dirty="0" smtClean="0"/>
          </a:p>
          <a:p>
            <a:pPr indent="-6350">
              <a:buFontTx/>
              <a:buNone/>
            </a:pPr>
            <a:r>
              <a:rPr lang="zh-CN" altLang="en-US" sz="1600" dirty="0" smtClean="0"/>
              <a:t>   </a:t>
            </a:r>
            <a:r>
              <a:rPr lang="en-US" altLang="zh-CN" sz="1600" dirty="0" err="1" smtClean="0"/>
              <a:t>strout</a:t>
            </a:r>
            <a:r>
              <a:rPr lang="en-US" altLang="zh-CN" sz="1600" dirty="0" smtClean="0"/>
              <a:t>&lt;&lt;stud[</a:t>
            </a:r>
            <a:r>
              <a:rPr lang="en-US" altLang="zh-CN" sz="1600" dirty="0" err="1" smtClean="0"/>
              <a:t>i</a:t>
            </a:r>
            <a:r>
              <a:rPr lang="en-US" altLang="zh-CN" sz="1600" dirty="0" smtClean="0"/>
              <a:t>].</a:t>
            </a:r>
            <a:r>
              <a:rPr lang="en-US" altLang="zh-CN" sz="1600" dirty="0" err="1" smtClean="0"/>
              <a:t>num</a:t>
            </a:r>
            <a:r>
              <a:rPr lang="en-US" altLang="zh-CN" sz="1600" dirty="0" smtClean="0"/>
              <a:t>&lt;&lt;stud[</a:t>
            </a:r>
            <a:r>
              <a:rPr lang="en-US" altLang="zh-CN" sz="1600" dirty="0" err="1" smtClean="0"/>
              <a:t>i</a:t>
            </a:r>
            <a:r>
              <a:rPr lang="en-US" altLang="zh-CN" sz="1600" dirty="0" smtClean="0"/>
              <a:t>].name&lt;&lt;stud[</a:t>
            </a:r>
            <a:r>
              <a:rPr lang="en-US" altLang="zh-CN" sz="1600" dirty="0" err="1" smtClean="0"/>
              <a:t>i</a:t>
            </a:r>
            <a:r>
              <a:rPr lang="en-US" altLang="zh-CN" sz="1600" dirty="0" smtClean="0"/>
              <a:t>].score;</a:t>
            </a:r>
            <a:endParaRPr lang="en-US" altLang="zh-CN" sz="1600" dirty="0" smtClean="0"/>
          </a:p>
          <a:p>
            <a:pPr indent="-6350">
              <a:buFontTx/>
              <a:buNone/>
            </a:pPr>
            <a:r>
              <a:rPr lang="en-US" altLang="zh-CN" sz="1600" dirty="0" smtClean="0"/>
              <a:t> </a:t>
            </a:r>
            <a:r>
              <a:rPr lang="en-US" altLang="zh-CN" sz="1600" dirty="0" err="1" smtClean="0"/>
              <a:t>strout</a:t>
            </a:r>
            <a:r>
              <a:rPr lang="en-US" altLang="zh-CN" sz="1600" dirty="0" smtClean="0"/>
              <a:t>&lt;&lt;ends;             //ends</a:t>
            </a:r>
            <a:r>
              <a:rPr lang="zh-CN" altLang="en-US" sz="1600" dirty="0" smtClean="0"/>
              <a:t>是</a:t>
            </a:r>
            <a:r>
              <a:rPr lang="en-US" altLang="zh-CN" sz="1600" dirty="0" smtClean="0"/>
              <a:t>C++</a:t>
            </a:r>
            <a:r>
              <a:rPr lang="zh-CN" altLang="en-US" sz="1600" dirty="0" smtClean="0"/>
              <a:t>的</a:t>
            </a:r>
            <a:r>
              <a:rPr lang="en-US" altLang="zh-CN" sz="1600" dirty="0" smtClean="0"/>
              <a:t>I/O</a:t>
            </a:r>
            <a:r>
              <a:rPr lang="zh-CN" altLang="en-US" sz="1600" dirty="0" smtClean="0"/>
              <a:t>操作符，插入一个′\\0′</a:t>
            </a:r>
            <a:endParaRPr lang="zh-CN" altLang="en-US" sz="1600" dirty="0" smtClean="0"/>
          </a:p>
          <a:p>
            <a:pPr indent="-6350">
              <a:buFontTx/>
              <a:buNone/>
            </a:pPr>
            <a:r>
              <a:rPr lang="zh-CN" altLang="en-US" sz="1600" dirty="0" smtClean="0"/>
              <a:t> </a:t>
            </a:r>
            <a:r>
              <a:rPr lang="en-US" altLang="zh-CN" sz="1600" dirty="0" err="1" smtClean="0"/>
              <a:t>cout</a:t>
            </a:r>
            <a:r>
              <a:rPr lang="en-US" altLang="zh-CN" sz="1600" dirty="0" smtClean="0"/>
              <a:t>&lt;&lt;″array c:″&lt;&lt;c&lt;&lt;endl;    //</a:t>
            </a:r>
            <a:r>
              <a:rPr lang="zh-CN" altLang="en-US" sz="1600" dirty="0" smtClean="0"/>
              <a:t>显示字符数组</a:t>
            </a:r>
            <a:r>
              <a:rPr lang="en-US" altLang="zh-CN" sz="1600" dirty="0" smtClean="0"/>
              <a:t>c</a:t>
            </a:r>
            <a:r>
              <a:rPr lang="zh-CN" altLang="en-US" sz="1600" dirty="0" smtClean="0"/>
              <a:t>中的字符</a:t>
            </a:r>
            <a:endParaRPr lang="zh-CN" altLang="en-US" sz="1600" dirty="0" smtClean="0"/>
          </a:p>
          <a:p>
            <a:pPr indent="-6350">
              <a:buFontTx/>
              <a:buNone/>
            </a:pPr>
            <a:r>
              <a:rPr lang="zh-CN" altLang="en-US" sz="1600" dirty="0" smtClean="0"/>
              <a:t>}</a:t>
            </a:r>
            <a:endParaRPr lang="zh-CN" altLang="en-US" sz="1600" dirty="0" smtClean="0"/>
          </a:p>
        </p:txBody>
      </p:sp>
    </p:spTree>
  </p:cSld>
  <p:clrMapOvr>
    <a:masterClrMapping/>
  </p:clrMapOvr>
  <p:transition spd="slow" advClick="0" advTm="0">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运行时在显示器上的输出如下: </a:t>
            </a:r>
            <a:endParaRPr lang="zh-CN" altLang="en-US" sz="1600" dirty="0" smtClean="0"/>
          </a:p>
          <a:p>
            <a:pPr indent="-6350">
              <a:buFontTx/>
              <a:buNone/>
            </a:pPr>
            <a:r>
              <a:rPr lang="en-US" altLang="zh-CN" sz="1600" dirty="0" smtClean="0"/>
              <a:t>array c:</a:t>
            </a:r>
            <a:endParaRPr lang="en-US" altLang="zh-CN" sz="1600" dirty="0" smtClean="0"/>
          </a:p>
          <a:p>
            <a:pPr indent="-6350">
              <a:buFontTx/>
              <a:buNone/>
            </a:pPr>
            <a:r>
              <a:rPr lang="en-US" altLang="zh-CN" sz="1600" dirty="0" smtClean="0"/>
              <a:t>1001Li781002Wang89.51004Fun90</a:t>
            </a:r>
            <a:endParaRPr lang="en-US" altLang="zh-CN" sz="1600" dirty="0" smtClean="0"/>
          </a:p>
          <a:p>
            <a:pPr indent="-6350">
              <a:buFontTx/>
              <a:buNone/>
            </a:pPr>
            <a:r>
              <a:rPr lang="zh-CN" altLang="en-US" sz="1600" dirty="0" smtClean="0"/>
              <a:t>以上就是字符数组</a:t>
            </a:r>
            <a:r>
              <a:rPr lang="en-US" altLang="zh-CN" sz="1600" dirty="0" smtClean="0"/>
              <a:t>c</a:t>
            </a:r>
            <a:r>
              <a:rPr lang="zh-CN" altLang="en-US" sz="1600" dirty="0" smtClean="0"/>
              <a:t>中的字符。可以看到: </a:t>
            </a:r>
            <a:endParaRPr lang="zh-CN" altLang="en-US" sz="1600" dirty="0" smtClean="0"/>
          </a:p>
          <a:p>
            <a:pPr indent="-6350">
              <a:buFontTx/>
              <a:buNone/>
            </a:pPr>
            <a:r>
              <a:rPr lang="zh-CN" altLang="en-US" sz="1600" dirty="0" smtClean="0"/>
              <a:t>(1) 字符数组</a:t>
            </a:r>
            <a:r>
              <a:rPr lang="en-US" altLang="zh-CN" sz="1600" dirty="0" smtClean="0"/>
              <a:t>c</a:t>
            </a:r>
            <a:r>
              <a:rPr lang="zh-CN" altLang="en-US" sz="1600" dirty="0" smtClean="0"/>
              <a:t>中的数据全部是以</a:t>
            </a:r>
            <a:r>
              <a:rPr lang="en-US" altLang="zh-CN" sz="1600" dirty="0" smtClean="0"/>
              <a:t>ASCII</a:t>
            </a:r>
            <a:r>
              <a:rPr lang="zh-CN" altLang="en-US" sz="1600" dirty="0" smtClean="0"/>
              <a:t>代码形式存放的字符，而不是以二进制形式表示的数据。</a:t>
            </a:r>
            <a:endParaRPr lang="zh-CN" altLang="en-US" sz="1600" dirty="0" smtClean="0"/>
          </a:p>
          <a:p>
            <a:pPr indent="-6350">
              <a:buFontTx/>
              <a:buNone/>
            </a:pPr>
            <a:r>
              <a:rPr lang="zh-CN" altLang="en-US" sz="1600" dirty="0" smtClean="0"/>
              <a:t>(2) 一般都把流缓冲区的大小指定与字符数组的大小相同。</a:t>
            </a:r>
            <a:endParaRPr lang="zh-CN" altLang="en-US" sz="1600" dirty="0" smtClean="0"/>
          </a:p>
          <a:p>
            <a:pPr indent="-6350">
              <a:buNone/>
            </a:pPr>
            <a:r>
              <a:rPr lang="zh-CN" altLang="en-US" sz="1600" dirty="0" smtClean="0"/>
              <a:t>(3)字符数组</a:t>
            </a:r>
            <a:r>
              <a:rPr lang="en-US" altLang="zh-CN" sz="1600" dirty="0" smtClean="0"/>
              <a:t>c</a:t>
            </a:r>
            <a:r>
              <a:rPr lang="zh-CN" altLang="en-US" sz="1600" dirty="0" smtClean="0"/>
              <a:t>中的数据之间没有空格，连成一片，这是由输出的方式决定的。如果以后想将这些数据读回赋给程序中相应的变量，就会出现问题，因为无法分隔两个相邻的数据。</a:t>
            </a:r>
            <a:r>
              <a:rPr lang="zh-CN" altLang="en-US" sz="1600" dirty="0"/>
              <a:t>为解决此问题，可在输出时人为地加入空格。</a:t>
            </a:r>
            <a:r>
              <a:rPr lang="zh-CN" altLang="en-US" sz="1600" dirty="0" smtClean="0"/>
              <a:t>如</a:t>
            </a:r>
            <a:r>
              <a:rPr lang="en-US" altLang="zh-CN" sz="1600" dirty="0"/>
              <a:t>for(</a:t>
            </a:r>
            <a:r>
              <a:rPr lang="en-US" altLang="zh-CN" sz="1600" dirty="0" err="1"/>
              <a:t>int</a:t>
            </a:r>
            <a:r>
              <a:rPr lang="en-US" altLang="zh-CN" sz="1600" dirty="0"/>
              <a:t> </a:t>
            </a:r>
            <a:r>
              <a:rPr lang="en-US" altLang="zh-CN" sz="1600" dirty="0" err="1"/>
              <a:t>i</a:t>
            </a:r>
            <a:r>
              <a:rPr lang="en-US" altLang="zh-CN" sz="1600" dirty="0"/>
              <a:t>=0;i&lt;3;i++)</a:t>
            </a:r>
            <a:endParaRPr lang="en-US" altLang="zh-CN" sz="1600" dirty="0"/>
          </a:p>
          <a:p>
            <a:pPr indent="-6350">
              <a:buNone/>
            </a:pPr>
            <a:r>
              <a:rPr lang="en-US" altLang="zh-CN" sz="1600" dirty="0"/>
              <a:t>  </a:t>
            </a:r>
            <a:r>
              <a:rPr lang="en-US" altLang="zh-CN" sz="1600" dirty="0" err="1"/>
              <a:t>strout</a:t>
            </a:r>
            <a:r>
              <a:rPr lang="en-US" altLang="zh-CN" sz="1600" dirty="0"/>
              <a:t>&lt;&lt;″ ″&lt;&lt;stud[</a:t>
            </a:r>
            <a:r>
              <a:rPr lang="en-US" altLang="zh-CN" sz="1600" dirty="0" err="1"/>
              <a:t>i</a:t>
            </a:r>
            <a:r>
              <a:rPr lang="en-US" altLang="zh-CN" sz="1600" dirty="0"/>
              <a:t>].</a:t>
            </a:r>
            <a:r>
              <a:rPr lang="en-US" altLang="zh-CN" sz="1600" dirty="0" err="1"/>
              <a:t>num</a:t>
            </a:r>
            <a:r>
              <a:rPr lang="en-US" altLang="zh-CN" sz="1600" dirty="0"/>
              <a:t>&lt;&lt;″ ″&lt;&lt;stud[</a:t>
            </a:r>
            <a:r>
              <a:rPr lang="en-US" altLang="zh-CN" sz="1600" dirty="0" err="1"/>
              <a:t>i</a:t>
            </a:r>
            <a:r>
              <a:rPr lang="en-US" altLang="zh-CN" sz="1600" dirty="0"/>
              <a:t>].name&lt;&lt;″ ″&lt;&lt;stud[</a:t>
            </a:r>
            <a:r>
              <a:rPr lang="en-US" altLang="zh-CN" sz="1600" dirty="0" err="1"/>
              <a:t>i</a:t>
            </a:r>
            <a:r>
              <a:rPr lang="en-US" altLang="zh-CN" sz="1600" dirty="0"/>
              <a:t>].score;</a:t>
            </a:r>
            <a:endParaRPr lang="en-US" altLang="zh-CN" sz="1600" dirty="0"/>
          </a:p>
          <a:p>
            <a:pPr indent="-6350">
              <a:buNone/>
            </a:pPr>
            <a:r>
              <a:rPr lang="zh-CN" altLang="en-US" sz="1600" dirty="0"/>
              <a:t>同时应修改流缓冲区的大小，以便能容纳全部内容，今改为50字节。这样，运行时将输出</a:t>
            </a:r>
            <a:endParaRPr lang="zh-CN" altLang="en-US" sz="1600" dirty="0"/>
          </a:p>
          <a:p>
            <a:pPr indent="-6350">
              <a:buNone/>
            </a:pPr>
            <a:r>
              <a:rPr lang="zh-CN" altLang="en-US" sz="1600" dirty="0"/>
              <a:t>1001 </a:t>
            </a:r>
            <a:r>
              <a:rPr lang="en-US" altLang="zh-CN" sz="1600" dirty="0"/>
              <a:t>Li 78 1002 Wang 89.5 1004 Fun 90</a:t>
            </a:r>
            <a:endParaRPr lang="en-US" altLang="zh-CN" sz="1600" dirty="0"/>
          </a:p>
          <a:p>
            <a:pPr indent="-6350">
              <a:buNone/>
            </a:pPr>
            <a:r>
              <a:rPr lang="zh-CN" altLang="en-US" sz="1600" dirty="0"/>
              <a:t>再读入时就能清楚地将数据分隔开</a:t>
            </a:r>
            <a:r>
              <a:rPr lang="zh-CN" altLang="en-US" sz="1600" dirty="0" smtClean="0"/>
              <a:t>。</a:t>
            </a:r>
            <a:endParaRPr lang="zh-CN" altLang="en-US" sz="1600" dirty="0"/>
          </a:p>
        </p:txBody>
      </p:sp>
    </p:spTree>
  </p:cSld>
  <p:clrMapOvr>
    <a:masterClrMapping/>
  </p:clrMapOvr>
  <p:transition spd="slow" advClick="0" advTm="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例   在一个字符数组</a:t>
            </a:r>
            <a:r>
              <a:rPr lang="en-US" altLang="zh-CN" sz="2000" dirty="0" smtClean="0"/>
              <a:t>c</a:t>
            </a:r>
            <a:r>
              <a:rPr lang="zh-CN" altLang="en-US" sz="2000" dirty="0" smtClean="0"/>
              <a:t>中存放了10个整数，以空格相间隔，要求将它们放到整型数组中，再按大小排序，然后再存放回字符数组</a:t>
            </a:r>
            <a:r>
              <a:rPr lang="en-US" altLang="zh-CN" sz="2000" dirty="0" smtClean="0"/>
              <a:t>c</a:t>
            </a:r>
            <a:r>
              <a:rPr lang="zh-CN" altLang="en-US" sz="2000" dirty="0" smtClean="0"/>
              <a:t>中。</a:t>
            </a:r>
            <a:endParaRPr lang="en-US" altLang="zh-CN" sz="2000" dirty="0" smtClean="0"/>
          </a:p>
          <a:p>
            <a:pPr indent="-6350">
              <a:buFontTx/>
              <a:buNone/>
            </a:pPr>
            <a:endParaRPr lang="zh-CN" altLang="en-US" sz="2000" dirty="0" smtClean="0"/>
          </a:p>
          <a:p>
            <a:pPr indent="-6350">
              <a:buFontTx/>
              <a:buNone/>
            </a:pPr>
            <a:r>
              <a:rPr lang="zh-CN" altLang="en-US" sz="1800" dirty="0" smtClean="0"/>
              <a:t>#</a:t>
            </a:r>
            <a:r>
              <a:rPr lang="en-US" altLang="zh-CN" sz="1800" dirty="0" smtClean="0"/>
              <a:t>include &lt;</a:t>
            </a:r>
            <a:r>
              <a:rPr lang="en-US" altLang="zh-CN" sz="1800" dirty="0" err="1" smtClean="0"/>
              <a:t>strstream</a:t>
            </a:r>
            <a:r>
              <a:rPr lang="en-US" altLang="zh-CN" sz="1800" dirty="0" smtClean="0"/>
              <a:t>&gt;</a:t>
            </a:r>
            <a:endParaRPr lang="en-US" altLang="zh-CN" sz="1800" dirty="0" smtClean="0"/>
          </a:p>
          <a:p>
            <a:pPr indent="-6350">
              <a:buFontTx/>
              <a:buNone/>
            </a:pPr>
            <a:r>
              <a:rPr lang="en-US" altLang="zh-CN" sz="1800" dirty="0" smtClean="0"/>
              <a:t>using namespace </a:t>
            </a:r>
            <a:r>
              <a:rPr lang="en-US" altLang="zh-CN" sz="1800" dirty="0" err="1" smtClean="0"/>
              <a:t>std</a:t>
            </a:r>
            <a:r>
              <a:rPr lang="en-US" altLang="zh-CN" sz="1800" dirty="0" smtClean="0"/>
              <a:t>;</a:t>
            </a:r>
            <a:endParaRPr lang="en-US" altLang="zh-CN" sz="1800" dirty="0" smtClean="0"/>
          </a:p>
          <a:p>
            <a:pPr indent="-6350">
              <a:buFontTx/>
              <a:buNone/>
            </a:pPr>
            <a:r>
              <a:rPr lang="en-US" altLang="zh-CN" sz="1800" dirty="0" err="1" smtClean="0"/>
              <a:t>int</a:t>
            </a:r>
            <a:r>
              <a:rPr lang="en-US" altLang="zh-CN" sz="1800" dirty="0" smtClean="0"/>
              <a:t> main( )</a:t>
            </a:r>
            <a:endParaRPr lang="en-US" altLang="zh-CN" sz="1800" dirty="0" smtClean="0"/>
          </a:p>
          <a:p>
            <a:pPr indent="-6350">
              <a:buFontTx/>
              <a:buNone/>
            </a:pPr>
            <a:r>
              <a:rPr lang="en-US" altLang="zh-CN" sz="1800" dirty="0" smtClean="0"/>
              <a:t>{char c[50]=″12 34 65 -23 -32 33 61 99 321 32″;</a:t>
            </a:r>
            <a:endParaRPr lang="en-US" altLang="zh-CN" sz="1800" dirty="0" smtClean="0"/>
          </a:p>
          <a:p>
            <a:pPr indent="-6350">
              <a:buFontTx/>
              <a:buNone/>
            </a:pPr>
            <a:r>
              <a:rPr lang="en-US" altLang="zh-CN" sz="1800" dirty="0" smtClean="0"/>
              <a:t> </a:t>
            </a:r>
            <a:r>
              <a:rPr lang="en-US" altLang="zh-CN" sz="1800" dirty="0" err="1" smtClean="0"/>
              <a:t>int</a:t>
            </a:r>
            <a:r>
              <a:rPr lang="en-US" altLang="zh-CN" sz="1800" dirty="0" smtClean="0"/>
              <a:t> a[10],</a:t>
            </a:r>
            <a:r>
              <a:rPr lang="en-US" altLang="zh-CN" sz="1800" dirty="0" err="1" smtClean="0"/>
              <a:t>i,j,t</a:t>
            </a:r>
            <a:r>
              <a:rPr lang="en-US" altLang="zh-CN" sz="1800" dirty="0" smtClean="0"/>
              <a:t>;</a:t>
            </a:r>
            <a:endParaRPr lang="en-US" altLang="zh-CN" sz="1800" dirty="0" smtClean="0"/>
          </a:p>
          <a:p>
            <a:pPr indent="-6350">
              <a:buFontTx/>
              <a:buNone/>
            </a:pPr>
            <a:r>
              <a:rPr lang="en-US" altLang="zh-CN" sz="1800" dirty="0" smtClean="0"/>
              <a:t> </a:t>
            </a:r>
            <a:r>
              <a:rPr lang="en-US" altLang="zh-CN" sz="1800" dirty="0" err="1" smtClean="0"/>
              <a:t>cout</a:t>
            </a:r>
            <a:r>
              <a:rPr lang="en-US" altLang="zh-CN" sz="1800" dirty="0" smtClean="0"/>
              <a:t>&lt;&lt;″array c:″&lt;&lt;c&lt;&lt;endl;//</a:t>
            </a:r>
            <a:r>
              <a:rPr lang="zh-CN" altLang="en-US" sz="1800" dirty="0" smtClean="0"/>
              <a:t>显示字符数组中的字符串</a:t>
            </a:r>
            <a:endParaRPr lang="zh-CN" altLang="en-US" sz="1800" dirty="0" smtClean="0"/>
          </a:p>
          <a:p>
            <a:pPr indent="-6350">
              <a:buFontTx/>
              <a:buNone/>
            </a:pPr>
            <a:r>
              <a:rPr lang="zh-CN" altLang="en-US" sz="1800" dirty="0" smtClean="0"/>
              <a:t> </a:t>
            </a:r>
            <a:r>
              <a:rPr lang="en-US" altLang="zh-CN" sz="1800" dirty="0" err="1" smtClean="0"/>
              <a:t>istrstream</a:t>
            </a:r>
            <a:r>
              <a:rPr lang="en-US" altLang="zh-CN" sz="1800" dirty="0" smtClean="0"/>
              <a:t> </a:t>
            </a:r>
            <a:r>
              <a:rPr lang="en-US" altLang="zh-CN" sz="1800" dirty="0" err="1" smtClean="0"/>
              <a:t>strin</a:t>
            </a:r>
            <a:r>
              <a:rPr lang="en-US" altLang="zh-CN" sz="1800" dirty="0" smtClean="0"/>
              <a:t>(</a:t>
            </a:r>
            <a:r>
              <a:rPr lang="en-US" altLang="zh-CN" sz="1800" dirty="0" err="1" smtClean="0"/>
              <a:t>c,sizeof</a:t>
            </a:r>
            <a:r>
              <a:rPr lang="en-US" altLang="zh-CN" sz="1800" dirty="0" smtClean="0"/>
              <a:t>(c));    //</a:t>
            </a:r>
            <a:r>
              <a:rPr lang="zh-CN" altLang="en-US" sz="1800" dirty="0" smtClean="0"/>
              <a:t>建立输入串流对象</a:t>
            </a:r>
            <a:r>
              <a:rPr lang="en-US" altLang="zh-CN" sz="1800" dirty="0" err="1" smtClean="0"/>
              <a:t>strin</a:t>
            </a:r>
            <a:r>
              <a:rPr lang="zh-CN" altLang="en-US" sz="1800" dirty="0" smtClean="0"/>
              <a:t>并与字符数组</a:t>
            </a:r>
            <a:r>
              <a:rPr lang="en-US" altLang="zh-CN" sz="1800" dirty="0" smtClean="0"/>
              <a:t>c</a:t>
            </a:r>
            <a:r>
              <a:rPr lang="zh-CN" altLang="en-US" sz="1800" dirty="0" smtClean="0"/>
              <a:t>关联</a:t>
            </a:r>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 </a:t>
            </a:r>
            <a:r>
              <a:rPr lang="en-US" altLang="zh-CN" sz="1400" dirty="0" smtClean="0"/>
              <a:t>for(</a:t>
            </a:r>
            <a:r>
              <a:rPr lang="en-US" altLang="zh-CN" sz="1400" dirty="0" err="1" smtClean="0"/>
              <a:t>i</a:t>
            </a:r>
            <a:r>
              <a:rPr lang="en-US" altLang="zh-CN" sz="1400" dirty="0" smtClean="0"/>
              <a:t>=0;i&lt;10;i++)</a:t>
            </a:r>
            <a:endParaRPr lang="en-US" altLang="zh-CN" sz="1400" dirty="0" smtClean="0"/>
          </a:p>
          <a:p>
            <a:pPr indent="-6350">
              <a:buFontTx/>
              <a:buNone/>
            </a:pPr>
            <a:r>
              <a:rPr lang="en-US" altLang="zh-CN" sz="1400" dirty="0" smtClean="0"/>
              <a:t>  </a:t>
            </a:r>
            <a:r>
              <a:rPr lang="en-US" altLang="zh-CN" sz="1400" dirty="0" err="1" smtClean="0"/>
              <a:t>strin</a:t>
            </a:r>
            <a:r>
              <a:rPr lang="en-US" altLang="zh-CN" sz="1400" dirty="0" smtClean="0"/>
              <a:t>&gt;&gt;a[</a:t>
            </a:r>
            <a:r>
              <a:rPr lang="en-US" altLang="zh-CN" sz="1400" dirty="0" err="1" smtClean="0"/>
              <a:t>i</a:t>
            </a:r>
            <a:r>
              <a:rPr lang="en-US" altLang="zh-CN" sz="1400" dirty="0" smtClean="0"/>
              <a:t>];                     //</a:t>
            </a:r>
            <a:r>
              <a:rPr lang="zh-CN" altLang="en-US" sz="1400" dirty="0" smtClean="0"/>
              <a:t>从字符数组</a:t>
            </a:r>
            <a:r>
              <a:rPr lang="en-US" altLang="zh-CN" sz="1400" dirty="0" smtClean="0"/>
              <a:t>c</a:t>
            </a:r>
            <a:r>
              <a:rPr lang="zh-CN" altLang="en-US" sz="1400" dirty="0" smtClean="0"/>
              <a:t>读入10个整数赋给整型数组</a:t>
            </a:r>
            <a:r>
              <a:rPr lang="en-US" altLang="zh-CN" sz="1400" dirty="0" smtClean="0"/>
              <a:t>a</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&lt;&lt;″array a:″;</a:t>
            </a:r>
            <a:endParaRPr lang="en-US" altLang="zh-CN" sz="1400" dirty="0" smtClean="0"/>
          </a:p>
          <a:p>
            <a:pPr indent="-6350">
              <a:buFontTx/>
              <a:buNone/>
            </a:pPr>
            <a:r>
              <a:rPr lang="en-US" altLang="zh-CN" sz="1400" dirty="0" smtClean="0"/>
              <a:t> for(</a:t>
            </a:r>
            <a:r>
              <a:rPr lang="en-US" altLang="zh-CN" sz="1400" dirty="0" err="1" smtClean="0"/>
              <a:t>i</a:t>
            </a:r>
            <a:r>
              <a:rPr lang="en-US" altLang="zh-CN" sz="1400" dirty="0" smtClean="0"/>
              <a:t>=0;i&lt;10;i++)</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&lt;&lt;a[</a:t>
            </a:r>
            <a:r>
              <a:rPr lang="en-US" altLang="zh-CN" sz="1400" dirty="0" err="1" smtClean="0"/>
              <a:t>i</a:t>
            </a:r>
            <a:r>
              <a:rPr lang="en-US" altLang="zh-CN" sz="1400" dirty="0" smtClean="0"/>
              <a:t>]&lt;&lt;″ ″;                 //</a:t>
            </a:r>
            <a:r>
              <a:rPr lang="zh-CN" altLang="en-US" sz="1400" dirty="0" smtClean="0"/>
              <a:t>显示整型数组</a:t>
            </a:r>
            <a:r>
              <a:rPr lang="en-US" altLang="zh-CN" sz="1400" dirty="0" smtClean="0"/>
              <a:t>a</a:t>
            </a:r>
            <a:r>
              <a:rPr lang="zh-CN" altLang="en-US" sz="1400" dirty="0" smtClean="0"/>
              <a:t>各元素</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for(</a:t>
            </a:r>
            <a:r>
              <a:rPr lang="en-US" altLang="zh-CN" sz="1400" dirty="0" err="1" smtClean="0"/>
              <a:t>i</a:t>
            </a:r>
            <a:r>
              <a:rPr lang="en-US" altLang="zh-CN" sz="1400" dirty="0" smtClean="0"/>
              <a:t>=0;i&lt;9;i++)                   //</a:t>
            </a:r>
            <a:r>
              <a:rPr lang="zh-CN" altLang="en-US" sz="1400" dirty="0" smtClean="0"/>
              <a:t>用起泡法对数组</a:t>
            </a:r>
            <a:r>
              <a:rPr lang="en-US" altLang="zh-CN" sz="1400" dirty="0" smtClean="0"/>
              <a:t>a</a:t>
            </a:r>
            <a:r>
              <a:rPr lang="zh-CN" altLang="en-US" sz="1400" dirty="0" smtClean="0"/>
              <a:t>排序</a:t>
            </a:r>
            <a:endParaRPr lang="zh-CN" altLang="en-US" sz="1400" dirty="0" smtClean="0"/>
          </a:p>
          <a:p>
            <a:pPr indent="-6350">
              <a:buFontTx/>
              <a:buNone/>
            </a:pPr>
            <a:r>
              <a:rPr lang="en-US" altLang="zh-CN" sz="1400" dirty="0" smtClean="0"/>
              <a:t>for(j=0;j&lt;9-i;j++)</a:t>
            </a:r>
            <a:endParaRPr lang="en-US" altLang="zh-CN" sz="1400" dirty="0" smtClean="0"/>
          </a:p>
          <a:p>
            <a:pPr indent="-6350">
              <a:buFontTx/>
              <a:buNone/>
            </a:pPr>
            <a:r>
              <a:rPr lang="en-US" altLang="zh-CN" sz="1400" dirty="0" smtClean="0"/>
              <a:t>      if(a[j]&gt;a[j+1])</a:t>
            </a:r>
            <a:endParaRPr lang="en-US" altLang="zh-CN" sz="1400" dirty="0" smtClean="0"/>
          </a:p>
          <a:p>
            <a:pPr indent="-6350">
              <a:buFontTx/>
              <a:buNone/>
            </a:pPr>
            <a:r>
              <a:rPr lang="en-US" altLang="zh-CN" sz="1400" dirty="0" smtClean="0"/>
              <a:t>{t=a[j];a[j]=a[j+1];a[j+1]=t;}</a:t>
            </a:r>
            <a:endParaRPr lang="en-US" altLang="zh-CN" sz="1400" dirty="0" smtClean="0"/>
          </a:p>
          <a:p>
            <a:pPr indent="-6350">
              <a:buFontTx/>
              <a:buNone/>
            </a:pPr>
            <a:r>
              <a:rPr lang="en-US" altLang="zh-CN" sz="1400" dirty="0" smtClean="0"/>
              <a:t> </a:t>
            </a:r>
            <a:r>
              <a:rPr lang="en-US" altLang="zh-CN" sz="1400" dirty="0" err="1" smtClean="0"/>
              <a:t>ostrstream</a:t>
            </a:r>
            <a:r>
              <a:rPr lang="en-US" altLang="zh-CN" sz="1400" dirty="0" smtClean="0"/>
              <a:t> </a:t>
            </a:r>
            <a:r>
              <a:rPr lang="en-US" altLang="zh-CN" sz="1400" dirty="0" err="1" smtClean="0"/>
              <a:t>strout</a:t>
            </a:r>
            <a:r>
              <a:rPr lang="en-US" altLang="zh-CN" sz="1400" dirty="0" smtClean="0"/>
              <a:t>(</a:t>
            </a:r>
            <a:r>
              <a:rPr lang="en-US" altLang="zh-CN" sz="1400" dirty="0" err="1" smtClean="0"/>
              <a:t>c,sizeof</a:t>
            </a:r>
            <a:r>
              <a:rPr lang="en-US" altLang="zh-CN" sz="1400" dirty="0" smtClean="0"/>
              <a:t>(c));    //</a:t>
            </a:r>
            <a:r>
              <a:rPr lang="zh-CN" altLang="en-US" sz="1400" dirty="0" smtClean="0"/>
              <a:t>建立输出串流对象</a:t>
            </a:r>
            <a:r>
              <a:rPr lang="en-US" altLang="zh-CN" sz="1400" dirty="0" err="1" smtClean="0"/>
              <a:t>strout</a:t>
            </a:r>
            <a:r>
              <a:rPr lang="zh-CN" altLang="en-US" sz="1400" dirty="0" smtClean="0"/>
              <a:t>并与字符数组</a:t>
            </a:r>
            <a:r>
              <a:rPr lang="en-US" altLang="zh-CN" sz="1400" dirty="0" smtClean="0"/>
              <a:t>c</a:t>
            </a:r>
            <a:r>
              <a:rPr lang="zh-CN" altLang="en-US" sz="1400" dirty="0" smtClean="0"/>
              <a:t>关联</a:t>
            </a:r>
            <a:endParaRPr lang="zh-CN" altLang="en-US" sz="1400" dirty="0" smtClean="0"/>
          </a:p>
          <a:p>
            <a:pPr indent="-6350">
              <a:buFontTx/>
              <a:buNone/>
            </a:pPr>
            <a:r>
              <a:rPr lang="zh-CN" altLang="en-US" sz="1400" dirty="0" smtClean="0"/>
              <a:t> </a:t>
            </a:r>
            <a:r>
              <a:rPr lang="en-US" altLang="zh-CN" sz="1400" dirty="0" smtClean="0"/>
              <a:t>for(</a:t>
            </a:r>
            <a:r>
              <a:rPr lang="en-US" altLang="zh-CN" sz="1400" dirty="0" err="1" smtClean="0"/>
              <a:t>i</a:t>
            </a:r>
            <a:r>
              <a:rPr lang="en-US" altLang="zh-CN" sz="1400" dirty="0" smtClean="0"/>
              <a:t>=0;i&lt;10;i++)</a:t>
            </a:r>
            <a:endParaRPr lang="en-US" altLang="zh-CN" sz="1400" dirty="0" smtClean="0"/>
          </a:p>
          <a:p>
            <a:pPr indent="-6350">
              <a:buFontTx/>
              <a:buNone/>
            </a:pPr>
            <a:r>
              <a:rPr lang="en-US" altLang="zh-CN" sz="1400" dirty="0" smtClean="0"/>
              <a:t>   </a:t>
            </a:r>
            <a:r>
              <a:rPr lang="en-US" altLang="zh-CN" sz="1400" dirty="0" err="1" smtClean="0"/>
              <a:t>strout</a:t>
            </a:r>
            <a:r>
              <a:rPr lang="en-US" altLang="zh-CN" sz="1400" dirty="0" smtClean="0"/>
              <a:t>&lt;&lt;a[</a:t>
            </a:r>
            <a:r>
              <a:rPr lang="en-US" altLang="zh-CN" sz="1400" dirty="0" err="1" smtClean="0"/>
              <a:t>i</a:t>
            </a:r>
            <a:r>
              <a:rPr lang="en-US" altLang="zh-CN" sz="1400" dirty="0" smtClean="0"/>
              <a:t>]&lt;&lt;″ ″;               //</a:t>
            </a:r>
            <a:r>
              <a:rPr lang="zh-CN" altLang="en-US" sz="1400" dirty="0" smtClean="0"/>
              <a:t>将10个整数存放在字符数组</a:t>
            </a:r>
            <a:r>
              <a:rPr lang="en-US" altLang="zh-CN" sz="1400" dirty="0" smtClean="0"/>
              <a:t>c</a:t>
            </a:r>
            <a:endParaRPr lang="en-US" altLang="zh-CN" sz="1400" dirty="0" smtClean="0"/>
          </a:p>
          <a:p>
            <a:pPr indent="-6350">
              <a:buFontTx/>
              <a:buNone/>
            </a:pPr>
            <a:r>
              <a:rPr lang="en-US" altLang="zh-CN" sz="1400" dirty="0" smtClean="0"/>
              <a:t> </a:t>
            </a:r>
            <a:r>
              <a:rPr lang="en-US" altLang="zh-CN" sz="1400" dirty="0" err="1" smtClean="0"/>
              <a:t>strout</a:t>
            </a:r>
            <a:r>
              <a:rPr lang="en-US" altLang="zh-CN" sz="1400" dirty="0" smtClean="0"/>
              <a:t>&lt;&lt;ends;                      //</a:t>
            </a:r>
            <a:r>
              <a:rPr lang="zh-CN" altLang="en-US" sz="1400" dirty="0" smtClean="0"/>
              <a:t>加入′\\0′</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&lt;&lt;″array c:″&lt;&lt;c&lt;&lt;endl;         //</a:t>
            </a:r>
            <a:r>
              <a:rPr lang="zh-CN" altLang="en-US" sz="1400" dirty="0" smtClean="0"/>
              <a:t>显示字符数组</a:t>
            </a:r>
            <a:r>
              <a:rPr lang="en-US" altLang="zh-CN" sz="1400" dirty="0" smtClean="0"/>
              <a:t>c</a:t>
            </a:r>
            <a:endParaRPr lang="en-US" altLang="zh-CN" sz="1400" dirty="0" smtClean="0"/>
          </a:p>
          <a:p>
            <a:pPr indent="-6350">
              <a:buFontTx/>
              <a:buNone/>
            </a:pPr>
            <a:r>
              <a:rPr lang="en-US" altLang="zh-CN" sz="1400" dirty="0" smtClean="0"/>
              <a:t> return 0;</a:t>
            </a:r>
            <a:endParaRPr lang="en-US" altLang="zh-CN" sz="1400" dirty="0" smtClean="0"/>
          </a:p>
          <a:p>
            <a:pPr indent="-6350">
              <a:buFontTx/>
              <a:buNone/>
            </a:pPr>
            <a:r>
              <a:rPr lang="en-US" altLang="zh-CN" sz="1400" dirty="0" smtClean="0"/>
              <a:t>} </a:t>
            </a:r>
            <a:endParaRPr lang="zh-CN" altLang="en-US" sz="1400" dirty="0" smtClean="0"/>
          </a:p>
        </p:txBody>
      </p:sp>
    </p:spTree>
  </p:cSld>
  <p:clrMapOvr>
    <a:masterClrMapping/>
  </p:clrMapOvr>
  <p:transition spd="slow" advClick="0" advTm="0">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运行结果如下:</a:t>
            </a:r>
            <a:endParaRPr lang="zh-CN" altLang="en-US" sz="2000" dirty="0" smtClean="0"/>
          </a:p>
          <a:p>
            <a:pPr indent="-6350">
              <a:buFontTx/>
              <a:buNone/>
            </a:pPr>
            <a:r>
              <a:rPr lang="en-US" altLang="zh-CN" sz="2000" dirty="0" smtClean="0"/>
              <a:t>array c: 12 34 65 -23 -32 33 61 99 321 32(</a:t>
            </a:r>
            <a:r>
              <a:rPr lang="zh-CN" altLang="en-US" sz="2000" dirty="0" smtClean="0"/>
              <a:t>字符数组</a:t>
            </a:r>
            <a:r>
              <a:rPr lang="en-US" altLang="zh-CN" sz="2000" dirty="0" smtClean="0"/>
              <a:t>c</a:t>
            </a:r>
            <a:r>
              <a:rPr lang="zh-CN" altLang="en-US" sz="2000" dirty="0" smtClean="0"/>
              <a:t>原来的内容)</a:t>
            </a:r>
            <a:endParaRPr lang="zh-CN" altLang="en-US" sz="2000" dirty="0" smtClean="0"/>
          </a:p>
          <a:p>
            <a:pPr indent="-6350">
              <a:buFontTx/>
              <a:buNone/>
            </a:pPr>
            <a:r>
              <a:rPr lang="en-US" altLang="zh-CN" sz="2000" dirty="0" smtClean="0"/>
              <a:t>array a: 12 34 65 -23 -32 33 61 99 321 32    (</a:t>
            </a:r>
            <a:r>
              <a:rPr lang="zh-CN" altLang="en-US" sz="2000" dirty="0" smtClean="0"/>
              <a:t>整型数组</a:t>
            </a:r>
            <a:r>
              <a:rPr lang="en-US" altLang="zh-CN" sz="2000" dirty="0" smtClean="0"/>
              <a:t>a</a:t>
            </a:r>
            <a:r>
              <a:rPr lang="zh-CN" altLang="en-US" sz="2000" dirty="0" smtClean="0"/>
              <a:t>的内容)</a:t>
            </a:r>
            <a:endParaRPr lang="zh-CN" altLang="en-US" sz="2000" dirty="0" smtClean="0"/>
          </a:p>
          <a:p>
            <a:pPr indent="-6350">
              <a:buFontTx/>
              <a:buNone/>
            </a:pPr>
            <a:r>
              <a:rPr lang="en-US" altLang="zh-CN" sz="2000" dirty="0" smtClean="0"/>
              <a:t>array c: -32 </a:t>
            </a:r>
            <a:r>
              <a:rPr lang="en-US" altLang="zh-CN" sz="2000" dirty="0" smtClean="0">
                <a:latin typeface="Arial" panose="020B0604020202020204" pitchFamily="34" charset="0"/>
              </a:rPr>
              <a:t>–</a:t>
            </a:r>
            <a:r>
              <a:rPr lang="en-US" altLang="zh-CN" sz="2000" dirty="0" smtClean="0"/>
              <a:t>23 12 32 33 34 61 65 99 321    (</a:t>
            </a:r>
            <a:r>
              <a:rPr lang="zh-CN" altLang="en-US" sz="2000" dirty="0" smtClean="0"/>
              <a:t>字符数组</a:t>
            </a:r>
            <a:r>
              <a:rPr lang="en-US" altLang="zh-CN" sz="2000" dirty="0" smtClean="0"/>
              <a:t>c</a:t>
            </a:r>
            <a:r>
              <a:rPr lang="zh-CN" altLang="en-US" sz="2000" dirty="0" smtClean="0"/>
              <a:t>最后的内容)</a:t>
            </a:r>
            <a:endParaRPr lang="zh-CN" altLang="en-US" sz="2000" dirty="0" smtClean="0"/>
          </a:p>
          <a:p>
            <a:pPr indent="-6350">
              <a:buFontTx/>
              <a:buNone/>
            </a:pPr>
            <a:r>
              <a:rPr lang="zh-CN" altLang="en-US" sz="1600" dirty="0" smtClean="0"/>
              <a:t>可以看到: </a:t>
            </a:r>
            <a:endParaRPr lang="zh-CN" altLang="en-US" sz="1600" dirty="0" smtClean="0"/>
          </a:p>
          <a:p>
            <a:pPr indent="-6350">
              <a:buFontTx/>
              <a:buNone/>
            </a:pPr>
            <a:r>
              <a:rPr lang="zh-CN" altLang="en-US" sz="1600" dirty="0" smtClean="0"/>
              <a:t>(1) 用字符串流时不需要打开和关闭文件。</a:t>
            </a:r>
            <a:endParaRPr lang="zh-CN" altLang="en-US" sz="1600" dirty="0" smtClean="0"/>
          </a:p>
          <a:p>
            <a:pPr indent="-6350">
              <a:buFontTx/>
              <a:buNone/>
            </a:pPr>
            <a:r>
              <a:rPr lang="zh-CN" altLang="en-US" sz="1600" dirty="0" smtClean="0"/>
              <a:t>(2) 通过字符串流从字符数组读数据就如同从键盘读数据一样，可以从字符数组读入字符数据，也可以读入整数、浮点数或其他类型数据。</a:t>
            </a:r>
            <a:endParaRPr lang="zh-CN" altLang="en-US" sz="1600" dirty="0" smtClean="0"/>
          </a:p>
          <a:p>
            <a:pPr indent="-6350">
              <a:buFontTx/>
              <a:buNone/>
            </a:pPr>
            <a:r>
              <a:rPr lang="zh-CN" altLang="en-US" sz="1600" dirty="0" smtClean="0"/>
              <a:t>(3) 程序中先后建立了两个字符串流</a:t>
            </a:r>
            <a:r>
              <a:rPr lang="en-US" altLang="zh-CN" sz="1600" dirty="0" err="1" smtClean="0"/>
              <a:t>strin</a:t>
            </a:r>
            <a:r>
              <a:rPr lang="zh-CN" altLang="en-US" sz="1600" dirty="0" smtClean="0"/>
              <a:t>和</a:t>
            </a:r>
            <a:r>
              <a:rPr lang="en-US" altLang="zh-CN" sz="1600" dirty="0" err="1" smtClean="0"/>
              <a:t>strout</a:t>
            </a:r>
            <a:r>
              <a:rPr lang="en-US" altLang="zh-CN" sz="1600" dirty="0" smtClean="0"/>
              <a:t>，</a:t>
            </a:r>
            <a:r>
              <a:rPr lang="zh-CN" altLang="en-US" sz="1600" dirty="0" smtClean="0"/>
              <a:t>与字符数组</a:t>
            </a:r>
            <a:r>
              <a:rPr lang="en-US" altLang="zh-CN" sz="1600" dirty="0" smtClean="0"/>
              <a:t>c</a:t>
            </a:r>
            <a:r>
              <a:rPr lang="zh-CN" altLang="en-US" sz="1600" dirty="0" smtClean="0"/>
              <a:t>关联。</a:t>
            </a:r>
            <a:r>
              <a:rPr lang="en-US" altLang="zh-CN" sz="1600" dirty="0" err="1" smtClean="0"/>
              <a:t>strin</a:t>
            </a:r>
            <a:r>
              <a:rPr lang="zh-CN" altLang="en-US" sz="1600" dirty="0" smtClean="0"/>
              <a:t>从字符数组</a:t>
            </a:r>
            <a:r>
              <a:rPr lang="en-US" altLang="zh-CN" sz="1600" dirty="0" smtClean="0"/>
              <a:t>c</a:t>
            </a:r>
            <a:r>
              <a:rPr lang="zh-CN" altLang="en-US" sz="1600" dirty="0" smtClean="0"/>
              <a:t>中获取数据，</a:t>
            </a:r>
            <a:r>
              <a:rPr lang="en-US" altLang="zh-CN" sz="1600" dirty="0" err="1" smtClean="0"/>
              <a:t>strout</a:t>
            </a:r>
            <a:r>
              <a:rPr lang="zh-CN" altLang="en-US" sz="1600" dirty="0" smtClean="0"/>
              <a:t>将数据传送给字符数组。分别对同一字符数组进行操作。甚至可以对字符数组交叉进行读写。</a:t>
            </a:r>
            <a:endParaRPr lang="en-US" altLang="zh-CN" sz="1600" dirty="0" smtClean="0"/>
          </a:p>
          <a:p>
            <a:pPr indent="-6350">
              <a:buNone/>
            </a:pPr>
            <a:r>
              <a:rPr lang="zh-CN" altLang="en-US" sz="1600" dirty="0"/>
              <a:t>(4) 用输出字符串流向字符数组</a:t>
            </a:r>
            <a:r>
              <a:rPr lang="en-US" altLang="zh-CN" sz="1600" dirty="0"/>
              <a:t>c</a:t>
            </a:r>
            <a:r>
              <a:rPr lang="zh-CN" altLang="en-US" sz="1600" dirty="0"/>
              <a:t>写数据时，是从数组的首地址开始的，因此更新了数组的内容。</a:t>
            </a:r>
            <a:endParaRPr lang="zh-CN" altLang="en-US" sz="1600" dirty="0"/>
          </a:p>
          <a:p>
            <a:pPr indent="-6350">
              <a:buNone/>
            </a:pPr>
            <a:r>
              <a:rPr lang="zh-CN" altLang="en-US" sz="1600" dirty="0"/>
              <a:t>(5) 字符串流关联的字符数组并不一定是专为字符串流而定义的数组，它与一般的字符数组无异，可以对该数组进行其他各种操作。</a:t>
            </a:r>
            <a:endParaRPr lang="zh-CN" altLang="en-US" sz="1600" dirty="0"/>
          </a:p>
          <a:p>
            <a:pPr indent="-6350">
              <a:buFontTx/>
              <a:buNone/>
            </a:pPr>
            <a:endParaRPr lang="zh-CN" altLang="en-US" sz="2000" dirty="0" smtClean="0"/>
          </a:p>
        </p:txBody>
      </p:sp>
    </p:spTree>
  </p:cSld>
  <p:clrMapOvr>
    <a:masterClrMapping/>
  </p:clrMapOvr>
  <p:transition spd="slow" advClick="0" advTm="0">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8776" name="Picture 72" descr="未标题-84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0563" y="466036"/>
            <a:ext cx="3130903" cy="2696552"/>
          </a:xfrm>
          <a:prstGeom prst="rect">
            <a:avLst/>
          </a:prstGeom>
          <a:noFill/>
          <a:extLst>
            <a:ext uri="{909E8E84-426E-40DD-AFC4-6F175D3DCCD1}">
              <a14:hiddenFill xmlns:a14="http://schemas.microsoft.com/office/drawing/2010/main">
                <a:solidFill>
                  <a:srgbClr val="FFFFFF"/>
                </a:solidFill>
              </a14:hiddenFill>
            </a:ext>
          </a:extLst>
        </p:spPr>
      </p:pic>
      <p:sp>
        <p:nvSpPr>
          <p:cNvPr id="968708" name="文本框 45"/>
          <p:cNvSpPr txBox="1">
            <a:spLocks noChangeArrowheads="1"/>
          </p:cNvSpPr>
          <p:nvPr/>
        </p:nvSpPr>
        <p:spPr bwMode="auto">
          <a:xfrm>
            <a:off x="2270530" y="3740931"/>
            <a:ext cx="139517" cy="27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2" tIns="34526" rIns="69052" bIns="34526">
            <a:spAutoFit/>
          </a:bodyPr>
          <a:lstStyle>
            <a:lvl1pPr defTabSz="1228725" eaLnBrk="0" hangingPunct="0">
              <a:defRPr>
                <a:solidFill>
                  <a:schemeClr val="tx1"/>
                </a:solidFill>
                <a:latin typeface="Arial" panose="020B0604020202020204" pitchFamily="34" charset="0"/>
                <a:ea typeface="宋体" panose="02010600030101010101" pitchFamily="2" charset="-122"/>
              </a:defRPr>
            </a:lvl1pPr>
            <a:lvl2pPr marL="998855" indent="-384175" defTabSz="1228725" eaLnBrk="0" hangingPunct="0">
              <a:defRPr>
                <a:solidFill>
                  <a:schemeClr val="tx1"/>
                </a:solidFill>
                <a:latin typeface="Arial" panose="020B0604020202020204" pitchFamily="34" charset="0"/>
                <a:ea typeface="宋体" panose="02010600030101010101" pitchFamily="2" charset="-122"/>
              </a:defRPr>
            </a:lvl2pPr>
            <a:lvl3pPr marL="1535430" indent="-306705" defTabSz="1228725" eaLnBrk="0" hangingPunct="0">
              <a:defRPr>
                <a:solidFill>
                  <a:schemeClr val="tx1"/>
                </a:solidFill>
                <a:latin typeface="Arial" panose="020B0604020202020204" pitchFamily="34" charset="0"/>
                <a:ea typeface="宋体" panose="02010600030101010101" pitchFamily="2" charset="-122"/>
              </a:defRPr>
            </a:lvl3pPr>
            <a:lvl4pPr marL="2149475" indent="-306705" defTabSz="1228725" eaLnBrk="0" hangingPunct="0">
              <a:defRPr>
                <a:solidFill>
                  <a:schemeClr val="tx1"/>
                </a:solidFill>
                <a:latin typeface="Arial" panose="020B0604020202020204" pitchFamily="34" charset="0"/>
                <a:ea typeface="宋体" panose="02010600030101010101" pitchFamily="2" charset="-122"/>
              </a:defRPr>
            </a:lvl4pPr>
            <a:lvl5pPr marL="2764155" indent="-307975" defTabSz="1228725" eaLnBrk="0" hangingPunct="0">
              <a:defRPr>
                <a:solidFill>
                  <a:schemeClr val="tx1"/>
                </a:solidFill>
                <a:latin typeface="Arial" panose="020B0604020202020204" pitchFamily="34" charset="0"/>
                <a:ea typeface="宋体" panose="02010600030101010101" pitchFamily="2" charset="-122"/>
              </a:defRPr>
            </a:lvl5pPr>
            <a:lvl6pPr marL="32213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6785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41357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5929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FEB54F"/>
              </a:solidFill>
              <a:latin typeface="微软雅黑" panose="020B0503020204020204" pitchFamily="34" charset="-122"/>
              <a:ea typeface="微软雅黑" panose="020B0503020204020204" pitchFamily="34" charset="-122"/>
            </a:endParaRPr>
          </a:p>
        </p:txBody>
      </p:sp>
      <p:sp>
        <p:nvSpPr>
          <p:cNvPr id="968709" name="矩形 134"/>
          <p:cNvSpPr>
            <a:spLocks noChangeArrowheads="1"/>
          </p:cNvSpPr>
          <p:nvPr/>
        </p:nvSpPr>
        <p:spPr bwMode="auto">
          <a:xfrm>
            <a:off x="3762796" y="844458"/>
            <a:ext cx="1433957" cy="1551559"/>
          </a:xfrm>
          <a:prstGeom prst="rect">
            <a:avLst/>
          </a:prstGeom>
          <a:noFill/>
          <a:ln>
            <a:noFill/>
          </a:ln>
          <a:effectLst>
            <a:outerShdw dist="508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7" tIns="25708" rIns="51417" bIns="25708">
            <a:spAutoFit/>
          </a:bodyPr>
          <a:lstStyle/>
          <a:p>
            <a:pPr algn="ctr" defTabSz="514350"/>
            <a:r>
              <a:rPr lang="en-US" altLang="zh-CN" sz="9745" b="1">
                <a:solidFill>
                  <a:schemeClr val="bg1"/>
                </a:solidFill>
                <a:latin typeface="微软雅黑" panose="020B0503020204020204" pitchFamily="34" charset="-122"/>
                <a:ea typeface="微软雅黑" panose="020B0503020204020204" pitchFamily="34" charset="-122"/>
                <a:cs typeface="方正兰亭细黑_GBK"/>
                <a:sym typeface="微软雅黑" panose="020B0503020204020204" pitchFamily="34" charset="-122"/>
              </a:rPr>
              <a:t>3</a:t>
            </a:r>
            <a:endParaRPr lang="en-US" altLang="zh-CN" sz="9745" b="1">
              <a:solidFill>
                <a:schemeClr val="bg1"/>
              </a:solidFill>
              <a:latin typeface="微软雅黑" panose="020B0503020204020204" pitchFamily="34" charset="-122"/>
              <a:ea typeface="微软雅黑" panose="020B0503020204020204" pitchFamily="34" charset="-122"/>
              <a:cs typeface="方正兰亭细黑_GBK"/>
              <a:sym typeface="微软雅黑" panose="020B0503020204020204" pitchFamily="34" charset="-122"/>
            </a:endParaRPr>
          </a:p>
        </p:txBody>
      </p:sp>
      <p:grpSp>
        <p:nvGrpSpPr>
          <p:cNvPr id="91" name="组合 90"/>
          <p:cNvGrpSpPr/>
          <p:nvPr/>
        </p:nvGrpSpPr>
        <p:grpSpPr bwMode="auto">
          <a:xfrm>
            <a:off x="3160654" y="708797"/>
            <a:ext cx="349862" cy="351051"/>
            <a:chOff x="1192404" y="608225"/>
            <a:chExt cx="1755828" cy="1759616"/>
          </a:xfrm>
        </p:grpSpPr>
        <p:grpSp>
          <p:nvGrpSpPr>
            <p:cNvPr id="968711" name="组合 79"/>
            <p:cNvGrpSpPr/>
            <p:nvPr/>
          </p:nvGrpSpPr>
          <p:grpSpPr bwMode="auto">
            <a:xfrm>
              <a:off x="1192404" y="608225"/>
              <a:ext cx="1755828" cy="1759616"/>
              <a:chOff x="6379729" y="2488774"/>
              <a:chExt cx="2513016" cy="2513016"/>
            </a:xfrm>
          </p:grpSpPr>
          <p:sp>
            <p:nvSpPr>
              <p:cNvPr id="94"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5" name="任意多边形 83"/>
              <p:cNvGrpSpPr/>
              <p:nvPr/>
            </p:nvGrpSpPr>
            <p:grpSpPr bwMode="auto">
              <a:xfrm>
                <a:off x="6397313" y="2490687"/>
                <a:ext cx="2505748" cy="2500354"/>
                <a:chOff x="1883664" y="1987296"/>
                <a:chExt cx="1322832" cy="1322832"/>
              </a:xfrm>
            </p:grpSpPr>
            <p:pic>
              <p:nvPicPr>
                <p:cNvPr id="968714"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15" name="Text Box 11"/>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96" name="组合 95"/>
          <p:cNvGrpSpPr/>
          <p:nvPr/>
        </p:nvGrpSpPr>
        <p:grpSpPr bwMode="auto">
          <a:xfrm>
            <a:off x="3070213" y="1708402"/>
            <a:ext cx="414122" cy="415311"/>
            <a:chOff x="1192404" y="608225"/>
            <a:chExt cx="1755828" cy="1759616"/>
          </a:xfrm>
        </p:grpSpPr>
        <p:grpSp>
          <p:nvGrpSpPr>
            <p:cNvPr id="968720" name="组合 79"/>
            <p:cNvGrpSpPr/>
            <p:nvPr/>
          </p:nvGrpSpPr>
          <p:grpSpPr bwMode="auto">
            <a:xfrm>
              <a:off x="1192404" y="608225"/>
              <a:ext cx="1755828" cy="1759616"/>
              <a:chOff x="6379729" y="2488774"/>
              <a:chExt cx="2513016" cy="2513016"/>
            </a:xfrm>
          </p:grpSpPr>
          <p:sp>
            <p:nvSpPr>
              <p:cNvPr id="99"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00" name="任意多边形 83"/>
              <p:cNvGrpSpPr/>
              <p:nvPr/>
            </p:nvGrpSpPr>
            <p:grpSpPr bwMode="auto">
              <a:xfrm>
                <a:off x="6393826" y="2490687"/>
                <a:ext cx="2505748" cy="2500354"/>
                <a:chOff x="2950464" y="1987296"/>
                <a:chExt cx="1322832" cy="1322832"/>
              </a:xfrm>
            </p:grpSpPr>
            <p:pic>
              <p:nvPicPr>
                <p:cNvPr id="96872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04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24" name="Text Box 20"/>
                <p:cNvSpPr txBox="1">
                  <a:spLocks noChangeArrowheads="1"/>
                </p:cNvSpPr>
                <p:nvPr/>
              </p:nvSpPr>
              <p:spPr bwMode="auto">
                <a:xfrm rot="16377237">
                  <a:off x="2957338"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98" name="椭圆 80"/>
            <p:cNvSpPr/>
            <p:nvPr/>
          </p:nvSpPr>
          <p:spPr bwMode="auto">
            <a:xfrm>
              <a:off x="1449791" y="856764"/>
              <a:ext cx="1268851" cy="1271594"/>
            </a:xfrm>
            <a:prstGeom prst="ellipse">
              <a:avLst/>
            </a:prstGeom>
            <a:solidFill>
              <a:srgbClr val="FFC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01" name="组合 100"/>
          <p:cNvGrpSpPr/>
          <p:nvPr/>
        </p:nvGrpSpPr>
        <p:grpSpPr bwMode="auto">
          <a:xfrm>
            <a:off x="5534714" y="1870243"/>
            <a:ext cx="395082" cy="396271"/>
            <a:chOff x="1192404" y="608225"/>
            <a:chExt cx="1755828" cy="1759616"/>
          </a:xfrm>
        </p:grpSpPr>
        <p:grpSp>
          <p:nvGrpSpPr>
            <p:cNvPr id="968729" name="组合 79"/>
            <p:cNvGrpSpPr/>
            <p:nvPr/>
          </p:nvGrpSpPr>
          <p:grpSpPr bwMode="auto">
            <a:xfrm>
              <a:off x="1192404" y="608225"/>
              <a:ext cx="1755828" cy="1759616"/>
              <a:chOff x="6379729" y="2488774"/>
              <a:chExt cx="2513016" cy="2513016"/>
            </a:xfrm>
          </p:grpSpPr>
          <p:sp>
            <p:nvSpPr>
              <p:cNvPr id="104"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05" name="任意多边形 83"/>
              <p:cNvGrpSpPr/>
              <p:nvPr/>
            </p:nvGrpSpPr>
            <p:grpSpPr bwMode="auto">
              <a:xfrm>
                <a:off x="6401157" y="2490687"/>
                <a:ext cx="2494201" cy="2500354"/>
                <a:chOff x="4005072" y="1987296"/>
                <a:chExt cx="1316736" cy="1322832"/>
              </a:xfrm>
            </p:grpSpPr>
            <p:pic>
              <p:nvPicPr>
                <p:cNvPr id="968732"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5072"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33" name="Text Box 29"/>
                <p:cNvSpPr txBox="1">
                  <a:spLocks noChangeArrowheads="1"/>
                </p:cNvSpPr>
                <p:nvPr/>
              </p:nvSpPr>
              <p:spPr bwMode="auto">
                <a:xfrm rot="16377237">
                  <a:off x="4008076"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03" name="椭圆 80"/>
            <p:cNvSpPr/>
            <p:nvPr/>
          </p:nvSpPr>
          <p:spPr bwMode="auto">
            <a:xfrm>
              <a:off x="1449791" y="856764"/>
              <a:ext cx="1268851" cy="1271594"/>
            </a:xfrm>
            <a:prstGeom prst="ellipse">
              <a:avLst/>
            </a:prstGeom>
            <a:solidFill>
              <a:srgbClr val="FD7104"/>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16" name="组合 115"/>
          <p:cNvGrpSpPr/>
          <p:nvPr/>
        </p:nvGrpSpPr>
        <p:grpSpPr bwMode="auto">
          <a:xfrm>
            <a:off x="5481164" y="1168139"/>
            <a:ext cx="349862" cy="351051"/>
            <a:chOff x="1192404" y="608225"/>
            <a:chExt cx="1755828" cy="1759616"/>
          </a:xfrm>
        </p:grpSpPr>
        <p:grpSp>
          <p:nvGrpSpPr>
            <p:cNvPr id="968738" name="组合 79"/>
            <p:cNvGrpSpPr/>
            <p:nvPr/>
          </p:nvGrpSpPr>
          <p:grpSpPr bwMode="auto">
            <a:xfrm>
              <a:off x="1192404" y="608225"/>
              <a:ext cx="1755828" cy="1759616"/>
              <a:chOff x="6379729" y="2488774"/>
              <a:chExt cx="2513016" cy="2513016"/>
            </a:xfrm>
          </p:grpSpPr>
          <p:sp>
            <p:nvSpPr>
              <p:cNvPr id="119"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0" name="任意多边形 83"/>
              <p:cNvGrpSpPr/>
              <p:nvPr/>
            </p:nvGrpSpPr>
            <p:grpSpPr bwMode="auto">
              <a:xfrm>
                <a:off x="6393371" y="2490687"/>
                <a:ext cx="2505748" cy="2500354"/>
                <a:chOff x="7150608" y="1987296"/>
                <a:chExt cx="1322832" cy="1322832"/>
              </a:xfrm>
            </p:grpSpPr>
            <p:pic>
              <p:nvPicPr>
                <p:cNvPr id="968741"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0608"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42" name="Text Box 38"/>
                <p:cNvSpPr txBox="1">
                  <a:spLocks noChangeArrowheads="1"/>
                </p:cNvSpPr>
                <p:nvPr/>
              </p:nvSpPr>
              <p:spPr bwMode="auto">
                <a:xfrm rot="16377237">
                  <a:off x="7157722"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18" name="椭圆 80"/>
            <p:cNvSpPr/>
            <p:nvPr/>
          </p:nvSpPr>
          <p:spPr bwMode="auto">
            <a:xfrm>
              <a:off x="1449791" y="856764"/>
              <a:ext cx="1268851" cy="1271594"/>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06" name="组合 105"/>
          <p:cNvGrpSpPr/>
          <p:nvPr/>
        </p:nvGrpSpPr>
        <p:grpSpPr bwMode="auto">
          <a:xfrm>
            <a:off x="2944073" y="2247474"/>
            <a:ext cx="349862" cy="351052"/>
            <a:chOff x="1192404" y="608225"/>
            <a:chExt cx="1755828" cy="1759616"/>
          </a:xfrm>
        </p:grpSpPr>
        <p:grpSp>
          <p:nvGrpSpPr>
            <p:cNvPr id="968747" name="组合 79"/>
            <p:cNvGrpSpPr/>
            <p:nvPr/>
          </p:nvGrpSpPr>
          <p:grpSpPr bwMode="auto">
            <a:xfrm>
              <a:off x="1192404" y="608225"/>
              <a:ext cx="1755828" cy="1759616"/>
              <a:chOff x="6379729" y="2488774"/>
              <a:chExt cx="2513016" cy="2513016"/>
            </a:xfrm>
          </p:grpSpPr>
          <p:sp>
            <p:nvSpPr>
              <p:cNvPr id="10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10" name="任意多边形 83"/>
              <p:cNvGrpSpPr/>
              <p:nvPr/>
            </p:nvGrpSpPr>
            <p:grpSpPr bwMode="auto">
              <a:xfrm>
                <a:off x="6393188" y="2490687"/>
                <a:ext cx="2505748" cy="2500354"/>
                <a:chOff x="5096256" y="1987296"/>
                <a:chExt cx="1322832" cy="1322832"/>
              </a:xfrm>
            </p:grpSpPr>
            <p:pic>
              <p:nvPicPr>
                <p:cNvPr id="968750"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6256"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51" name="Text Box 47"/>
                <p:cNvSpPr txBox="1">
                  <a:spLocks noChangeArrowheads="1"/>
                </p:cNvSpPr>
                <p:nvPr/>
              </p:nvSpPr>
              <p:spPr bwMode="auto">
                <a:xfrm rot="16377237">
                  <a:off x="510346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08" name="椭圆 80"/>
            <p:cNvSpPr/>
            <p:nvPr/>
          </p:nvSpPr>
          <p:spPr bwMode="auto">
            <a:xfrm>
              <a:off x="1449791" y="856764"/>
              <a:ext cx="1268851" cy="1271594"/>
            </a:xfrm>
            <a:prstGeom prst="ellipse">
              <a:avLst/>
            </a:prstGeom>
            <a:solidFill>
              <a:srgbClr val="595859"/>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51" name="组合 50"/>
          <p:cNvGrpSpPr/>
          <p:nvPr/>
        </p:nvGrpSpPr>
        <p:grpSpPr>
          <a:xfrm>
            <a:off x="5892396" y="1391396"/>
            <a:ext cx="345756" cy="345756"/>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2" name="组合 50"/>
          <p:cNvGrpSpPr/>
          <p:nvPr/>
        </p:nvGrpSpPr>
        <p:grpSpPr>
          <a:xfrm>
            <a:off x="2815043" y="1221225"/>
            <a:ext cx="345756" cy="345757"/>
            <a:chOff x="304800" y="673100"/>
            <a:chExt cx="4000500" cy="4000500"/>
          </a:xfrm>
          <a:effectLst>
            <a:outerShdw blurRad="444500" dist="254000" dir="8100000" algn="tr" rotWithShape="0">
              <a:prstClr val="black">
                <a:alpha val="50000"/>
              </a:prstClr>
            </a:outerShdw>
          </a:effectLst>
        </p:grpSpPr>
        <p:sp>
          <p:nvSpPr>
            <p:cNvPr id="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6" name="组合 50"/>
          <p:cNvGrpSpPr/>
          <p:nvPr/>
        </p:nvGrpSpPr>
        <p:grpSpPr>
          <a:xfrm>
            <a:off x="5646432" y="2457942"/>
            <a:ext cx="273754" cy="273755"/>
            <a:chOff x="304800" y="673100"/>
            <a:chExt cx="4000500" cy="4000500"/>
          </a:xfrm>
          <a:effectLst>
            <a:outerShdw blurRad="444500" dist="254000" dir="8100000" algn="tr" rotWithShape="0">
              <a:prstClr val="black">
                <a:alpha val="50000"/>
              </a:prstClr>
            </a:outerShdw>
          </a:effectLst>
        </p:grpSpPr>
        <p:sp>
          <p:nvSpPr>
            <p:cNvPr id="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9" name="组合 50"/>
          <p:cNvGrpSpPr/>
          <p:nvPr/>
        </p:nvGrpSpPr>
        <p:grpSpPr>
          <a:xfrm>
            <a:off x="2474221" y="1604087"/>
            <a:ext cx="303755" cy="303755"/>
            <a:chOff x="304800" y="673100"/>
            <a:chExt cx="4000500" cy="4000500"/>
          </a:xfrm>
          <a:effectLst>
            <a:outerShdw blurRad="444500" dist="254000" dir="8100000" algn="tr" rotWithShape="0">
              <a:prstClr val="black">
                <a:alpha val="50000"/>
              </a:prstClr>
            </a:outerShdw>
          </a:effectLst>
        </p:grpSpPr>
        <p:sp>
          <p:nvSpPr>
            <p:cNvPr id="11"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2"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3" name="组合 50"/>
          <p:cNvGrpSpPr/>
          <p:nvPr/>
        </p:nvGrpSpPr>
        <p:grpSpPr>
          <a:xfrm>
            <a:off x="3500005" y="2518011"/>
            <a:ext cx="303755" cy="303755"/>
            <a:chOff x="304800" y="673100"/>
            <a:chExt cx="4000500" cy="4000500"/>
          </a:xfrm>
          <a:effectLst>
            <a:outerShdw blurRad="444500" dist="254000" dir="8100000" algn="tr" rotWithShape="0">
              <a:prstClr val="black">
                <a:alpha val="50000"/>
              </a:prstClr>
            </a:outerShdw>
          </a:effectLst>
        </p:grpSpPr>
        <p:sp>
          <p:nvSpPr>
            <p:cNvPr id="14"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5"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6" name="组合 50"/>
          <p:cNvGrpSpPr/>
          <p:nvPr/>
        </p:nvGrpSpPr>
        <p:grpSpPr>
          <a:xfrm>
            <a:off x="5252540" y="784794"/>
            <a:ext cx="273755" cy="273755"/>
            <a:chOff x="304800" y="673100"/>
            <a:chExt cx="4000500" cy="4000500"/>
          </a:xfrm>
          <a:effectLst>
            <a:outerShdw blurRad="444500" dist="254000" dir="8100000" algn="tr" rotWithShape="0">
              <a:prstClr val="black">
                <a:alpha val="50000"/>
              </a:prstClr>
            </a:outerShdw>
          </a:effectLst>
        </p:grpSpPr>
        <p:sp>
          <p:nvSpPr>
            <p:cNvPr id="1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11" name="组合 110"/>
          <p:cNvGrpSpPr/>
          <p:nvPr/>
        </p:nvGrpSpPr>
        <p:grpSpPr bwMode="auto">
          <a:xfrm>
            <a:off x="5103933" y="2247474"/>
            <a:ext cx="349862" cy="351052"/>
            <a:chOff x="1192404" y="608225"/>
            <a:chExt cx="1755828" cy="1759616"/>
          </a:xfrm>
        </p:grpSpPr>
        <p:grpSp>
          <p:nvGrpSpPr>
            <p:cNvPr id="968762" name="组合 79"/>
            <p:cNvGrpSpPr/>
            <p:nvPr/>
          </p:nvGrpSpPr>
          <p:grpSpPr bwMode="auto">
            <a:xfrm>
              <a:off x="1192404" y="608225"/>
              <a:ext cx="1755828" cy="1759616"/>
              <a:chOff x="6379729" y="2488774"/>
              <a:chExt cx="2513016" cy="2513016"/>
            </a:xfrm>
          </p:grpSpPr>
          <p:sp>
            <p:nvSpPr>
              <p:cNvPr id="11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15" name="任意多边形 83"/>
              <p:cNvGrpSpPr/>
              <p:nvPr/>
            </p:nvGrpSpPr>
            <p:grpSpPr bwMode="auto">
              <a:xfrm>
                <a:off x="6400992" y="2490687"/>
                <a:ext cx="2494201" cy="2500354"/>
                <a:chOff x="6114288" y="1987296"/>
                <a:chExt cx="1316736" cy="1322832"/>
              </a:xfrm>
            </p:grpSpPr>
            <p:pic>
              <p:nvPicPr>
                <p:cNvPr id="968765"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4288"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66" name="Text Box 62"/>
                <p:cNvSpPr txBox="1">
                  <a:spLocks noChangeArrowheads="1"/>
                </p:cNvSpPr>
                <p:nvPr/>
              </p:nvSpPr>
              <p:spPr bwMode="auto">
                <a:xfrm rot="16377237">
                  <a:off x="6117379"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13" name="椭圆 80"/>
            <p:cNvSpPr/>
            <p:nvPr/>
          </p:nvSpPr>
          <p:spPr bwMode="auto">
            <a:xfrm>
              <a:off x="1449791" y="856764"/>
              <a:ext cx="1268851" cy="1271594"/>
            </a:xfrm>
            <a:prstGeom prst="ellipse">
              <a:avLst/>
            </a:prstGeom>
            <a:solidFill>
              <a:schemeClr val="accent2">
                <a:lumMod val="50000"/>
              </a:schemeClr>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968770" name="文本框 33"/>
          <p:cNvSpPr txBox="1">
            <a:spLocks noChangeArrowheads="1"/>
          </p:cNvSpPr>
          <p:nvPr/>
        </p:nvSpPr>
        <p:spPr bwMode="auto">
          <a:xfrm>
            <a:off x="3133285" y="2837942"/>
            <a:ext cx="2681081" cy="69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8" tIns="34268" rIns="68538" bIns="3426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50">
                <a:latin typeface="Impact" panose="020B0806030902050204" pitchFamily="34" charset="0"/>
                <a:ea typeface="方正大黑简体" pitchFamily="65" charset="-122"/>
              </a:rPr>
              <a:t>第三部分</a:t>
            </a:r>
            <a:endParaRPr lang="zh-CN" altLang="en-US" sz="4050">
              <a:latin typeface="Impact" panose="020B0806030902050204" pitchFamily="34" charset="0"/>
              <a:ea typeface="方正大黑简体" pitchFamily="65" charset="-122"/>
            </a:endParaRPr>
          </a:p>
        </p:txBody>
      </p:sp>
      <p:grpSp>
        <p:nvGrpSpPr>
          <p:cNvPr id="968771" name="Group 67"/>
          <p:cNvGrpSpPr/>
          <p:nvPr/>
        </p:nvGrpSpPr>
        <p:grpSpPr bwMode="auto">
          <a:xfrm>
            <a:off x="2753672" y="3542200"/>
            <a:ext cx="3437925" cy="431972"/>
            <a:chOff x="4522" y="2750"/>
            <a:chExt cx="4861" cy="552"/>
          </a:xfrm>
        </p:grpSpPr>
        <p:sp>
          <p:nvSpPr>
            <p:cNvPr id="5" name="圆角矩形 4"/>
            <p:cNvSpPr>
              <a:spLocks noChangeArrowheads="1"/>
            </p:cNvSpPr>
            <p:nvPr/>
          </p:nvSpPr>
          <p:spPr bwMode="auto">
            <a:xfrm>
              <a:off x="4522" y="2750"/>
              <a:ext cx="4861" cy="552"/>
            </a:xfrm>
            <a:prstGeom prst="roundRect">
              <a:avLst>
                <a:gd name="adj" fmla="val 50000"/>
              </a:avLst>
            </a:prstGeom>
            <a:gradFill rotWithShape="1">
              <a:gsLst>
                <a:gs pos="0">
                  <a:srgbClr val="FAFAFA"/>
                </a:gs>
                <a:gs pos="74001">
                  <a:srgbClr val="D7D7D7"/>
                </a:gs>
                <a:gs pos="83000">
                  <a:srgbClr val="D7D7D7"/>
                </a:gs>
                <a:gs pos="100000">
                  <a:srgbClr val="E4E4E4"/>
                </a:gs>
              </a:gsLst>
              <a:lin ang="5400000" scaled="1"/>
            </a:gradFill>
            <a:ln w="12700" algn="ctr">
              <a:solidFill>
                <a:srgbClr val="7F7F7F"/>
              </a:solidFill>
              <a:miter lim="800000"/>
            </a:ln>
          </p:spPr>
          <p:txBody>
            <a:bodyPr lIns="68572" tIns="34286" rIns="68572" bIns="34286" anchor="ctr"/>
            <a:lstStyle/>
            <a:p>
              <a:pPr algn="ctr">
                <a:defRPr/>
              </a:pPr>
              <a:endParaRPr lang="zh-CN" altLang="en-US" sz="1350">
                <a:solidFill>
                  <a:schemeClr val="lt1"/>
                </a:solidFill>
              </a:endParaRPr>
            </a:p>
          </p:txBody>
        </p:sp>
        <p:sp>
          <p:nvSpPr>
            <p:cNvPr id="10" name="任意多边形 9"/>
            <p:cNvSpPr/>
            <p:nvPr/>
          </p:nvSpPr>
          <p:spPr>
            <a:xfrm>
              <a:off x="4522" y="2750"/>
              <a:ext cx="4849" cy="297"/>
            </a:xfrm>
            <a:custGeom>
              <a:avLst/>
              <a:gdLst>
                <a:gd name="connsiteX0" fmla="*/ 368300 w 6483350"/>
                <a:gd name="connsiteY0" fmla="*/ 0 h 396875"/>
                <a:gd name="connsiteX1" fmla="*/ 6115050 w 6483350"/>
                <a:gd name="connsiteY1" fmla="*/ 0 h 396875"/>
                <a:gd name="connsiteX2" fmla="*/ 6483350 w 6483350"/>
                <a:gd name="connsiteY2" fmla="*/ 368300 h 396875"/>
                <a:gd name="connsiteX3" fmla="*/ 6477581 w 6483350"/>
                <a:gd name="connsiteY3" fmla="*/ 396875 h 396875"/>
                <a:gd name="connsiteX4" fmla="*/ 5769 w 6483350"/>
                <a:gd name="connsiteY4" fmla="*/ 396875 h 396875"/>
                <a:gd name="connsiteX5" fmla="*/ 0 w 6483350"/>
                <a:gd name="connsiteY5" fmla="*/ 368300 h 396875"/>
                <a:gd name="connsiteX6" fmla="*/ 368300 w 6483350"/>
                <a:gd name="connsiteY6" fmla="*/ 0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3350" h="396875">
                  <a:moveTo>
                    <a:pt x="368300" y="0"/>
                  </a:moveTo>
                  <a:lnTo>
                    <a:pt x="6115050" y="0"/>
                  </a:lnTo>
                  <a:cubicBezTo>
                    <a:pt x="6318456" y="0"/>
                    <a:pt x="6483350" y="164894"/>
                    <a:pt x="6483350" y="368300"/>
                  </a:cubicBezTo>
                  <a:lnTo>
                    <a:pt x="6477581" y="396875"/>
                  </a:lnTo>
                  <a:lnTo>
                    <a:pt x="5769" y="396875"/>
                  </a:lnTo>
                  <a:lnTo>
                    <a:pt x="0" y="368300"/>
                  </a:lnTo>
                  <a:cubicBezTo>
                    <a:pt x="0" y="164894"/>
                    <a:pt x="164894" y="0"/>
                    <a:pt x="368300" y="0"/>
                  </a:cubicBezTo>
                  <a:close/>
                </a:path>
              </a:pathLst>
            </a:cu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
        <p:nvSpPr>
          <p:cNvPr id="968774" name="圆角矩形 606"/>
          <p:cNvSpPr>
            <a:spLocks noChangeArrowheads="1"/>
          </p:cNvSpPr>
          <p:nvPr/>
        </p:nvSpPr>
        <p:spPr bwMode="auto">
          <a:xfrm>
            <a:off x="2682272" y="3495789"/>
            <a:ext cx="3401035" cy="533122"/>
          </a:xfrm>
          <a:prstGeom prst="roundRect">
            <a:avLst>
              <a:gd name="adj" fmla="val 16667"/>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rgbClr val="000000"/>
                </a:solidFill>
                <a:round/>
              </a14:hiddenLine>
            </a:ext>
          </a:extLst>
        </p:spPr>
        <p:txBody>
          <a:bodyPr lIns="68572" tIns="34286" rIns="68572" bIns="34286" anchor="ctr"/>
          <a:lstStyle/>
          <a:p>
            <a:pPr algn="ctr"/>
            <a:r>
              <a:rPr lang="zh-CN" altLang="en-US" sz="2700" kern="0" dirty="0"/>
              <a:t>综合训练</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968776"/>
                                        </p:tgtEl>
                                        <p:attrNameLst>
                                          <p:attrName>style.visibility</p:attrName>
                                        </p:attrNameLst>
                                      </p:cBhvr>
                                      <p:to>
                                        <p:strVal val="visible"/>
                                      </p:to>
                                    </p:set>
                                    <p:anim calcmode="lin" valueType="num">
                                      <p:cBhvr>
                                        <p:cTn id="7" dur="1000" fill="hold"/>
                                        <p:tgtEl>
                                          <p:spTgt spid="968776"/>
                                        </p:tgtEl>
                                        <p:attrNameLst>
                                          <p:attrName>ppt_w</p:attrName>
                                        </p:attrNameLst>
                                      </p:cBhvr>
                                      <p:tavLst>
                                        <p:tav tm="0">
                                          <p:val>
                                            <p:fltVal val="0"/>
                                          </p:val>
                                        </p:tav>
                                        <p:tav tm="100000">
                                          <p:val>
                                            <p:strVal val="#ppt_w"/>
                                          </p:val>
                                        </p:tav>
                                      </p:tavLst>
                                    </p:anim>
                                    <p:anim calcmode="lin" valueType="num">
                                      <p:cBhvr>
                                        <p:cTn id="8" dur="1000" fill="hold"/>
                                        <p:tgtEl>
                                          <p:spTgt spid="968776"/>
                                        </p:tgtEl>
                                        <p:attrNameLst>
                                          <p:attrName>ppt_h</p:attrName>
                                        </p:attrNameLst>
                                      </p:cBhvr>
                                      <p:tavLst>
                                        <p:tav tm="0">
                                          <p:val>
                                            <p:fltVal val="0"/>
                                          </p:val>
                                        </p:tav>
                                        <p:tav tm="100000">
                                          <p:val>
                                            <p:strVal val="#ppt_h"/>
                                          </p:val>
                                        </p:tav>
                                      </p:tavLst>
                                    </p:anim>
                                    <p:anim calcmode="lin" valueType="num">
                                      <p:cBhvr>
                                        <p:cTn id="9" dur="1000" fill="hold"/>
                                        <p:tgtEl>
                                          <p:spTgt spid="96877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6877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968709"/>
                                        </p:tgtEl>
                                        <p:attrNameLst>
                                          <p:attrName>style.visibility</p:attrName>
                                        </p:attrNameLst>
                                      </p:cBhvr>
                                      <p:to>
                                        <p:strVal val="visible"/>
                                      </p:to>
                                    </p:set>
                                    <p:animEffect transition="in" filter="fade">
                                      <p:cBhvr>
                                        <p:cTn id="14" dur="1000"/>
                                        <p:tgtEl>
                                          <p:spTgt spid="968709"/>
                                        </p:tgtEl>
                                      </p:cBhvr>
                                    </p:animEffect>
                                    <p:anim calcmode="lin" valueType="num">
                                      <p:cBhvr>
                                        <p:cTn id="15" dur="1000" fill="hold"/>
                                        <p:tgtEl>
                                          <p:spTgt spid="968709"/>
                                        </p:tgtEl>
                                        <p:attrNameLst>
                                          <p:attrName>ppt_x</p:attrName>
                                        </p:attrNameLst>
                                      </p:cBhvr>
                                      <p:tavLst>
                                        <p:tav tm="0">
                                          <p:val>
                                            <p:strVal val="#ppt_x"/>
                                          </p:val>
                                        </p:tav>
                                        <p:tav tm="100000">
                                          <p:val>
                                            <p:strVal val="#ppt_x"/>
                                          </p:val>
                                        </p:tav>
                                      </p:tavLst>
                                    </p:anim>
                                    <p:anim calcmode="lin" valueType="num">
                                      <p:cBhvr>
                                        <p:cTn id="16" dur="1000" fill="hold"/>
                                        <p:tgtEl>
                                          <p:spTgt spid="968709"/>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31" presetClass="entr" presetSubtype="0" fill="hold" nodeType="afterEffect">
                                  <p:stCondLst>
                                    <p:cond delay="0"/>
                                  </p:stCondLst>
                                  <p:iterate type="lt">
                                    <p:tmPct val="5000"/>
                                  </p:iterate>
                                  <p:childTnLst>
                                    <p:set>
                                      <p:cBhvr>
                                        <p:cTn id="19" dur="1" fill="hold">
                                          <p:stCondLst>
                                            <p:cond delay="0"/>
                                          </p:stCondLst>
                                        </p:cTn>
                                        <p:tgtEl>
                                          <p:spTgt spid="91"/>
                                        </p:tgtEl>
                                        <p:attrNameLst>
                                          <p:attrName>style.visibility</p:attrName>
                                        </p:attrNameLst>
                                      </p:cBhvr>
                                      <p:to>
                                        <p:strVal val="visible"/>
                                      </p:to>
                                    </p:set>
                                    <p:anim calcmode="lin" valueType="num">
                                      <p:cBhvr>
                                        <p:cTn id="20" dur="2000" fill="hold"/>
                                        <p:tgtEl>
                                          <p:spTgt spid="91"/>
                                        </p:tgtEl>
                                        <p:attrNameLst>
                                          <p:attrName>ppt_w</p:attrName>
                                        </p:attrNameLst>
                                      </p:cBhvr>
                                      <p:tavLst>
                                        <p:tav tm="0">
                                          <p:val>
                                            <p:fltVal val="0"/>
                                          </p:val>
                                        </p:tav>
                                        <p:tav tm="100000">
                                          <p:val>
                                            <p:strVal val="#ppt_w"/>
                                          </p:val>
                                        </p:tav>
                                      </p:tavLst>
                                    </p:anim>
                                    <p:anim calcmode="lin" valueType="num">
                                      <p:cBhvr>
                                        <p:cTn id="21" dur="2000" fill="hold"/>
                                        <p:tgtEl>
                                          <p:spTgt spid="91"/>
                                        </p:tgtEl>
                                        <p:attrNameLst>
                                          <p:attrName>ppt_h</p:attrName>
                                        </p:attrNameLst>
                                      </p:cBhvr>
                                      <p:tavLst>
                                        <p:tav tm="0">
                                          <p:val>
                                            <p:fltVal val="0"/>
                                          </p:val>
                                        </p:tav>
                                        <p:tav tm="100000">
                                          <p:val>
                                            <p:strVal val="#ppt_h"/>
                                          </p:val>
                                        </p:tav>
                                      </p:tavLst>
                                    </p:anim>
                                    <p:anim calcmode="lin" valueType="num">
                                      <p:cBhvr>
                                        <p:cTn id="22" dur="2000" fill="hold"/>
                                        <p:tgtEl>
                                          <p:spTgt spid="91"/>
                                        </p:tgtEl>
                                        <p:attrNameLst>
                                          <p:attrName>style.rotation</p:attrName>
                                        </p:attrNameLst>
                                      </p:cBhvr>
                                      <p:tavLst>
                                        <p:tav tm="0">
                                          <p:val>
                                            <p:fltVal val="90"/>
                                          </p:val>
                                        </p:tav>
                                        <p:tav tm="100000">
                                          <p:val>
                                            <p:fltVal val="0"/>
                                          </p:val>
                                        </p:tav>
                                      </p:tavLst>
                                    </p:anim>
                                    <p:animEffect transition="in" filter="fade">
                                      <p:cBhvr>
                                        <p:cTn id="23" dur="2000"/>
                                        <p:tgtEl>
                                          <p:spTgt spid="91"/>
                                        </p:tgtEl>
                                      </p:cBhvr>
                                    </p:animEffect>
                                  </p:childTnLst>
                                </p:cTn>
                              </p:par>
                              <p:par>
                                <p:cTn id="24" presetID="31" presetClass="entr" presetSubtype="0" fill="hold" nodeType="withEffect">
                                  <p:stCondLst>
                                    <p:cond delay="0"/>
                                  </p:stCondLst>
                                  <p:iterate type="lt">
                                    <p:tmPct val="5000"/>
                                  </p:iterate>
                                  <p:childTnLst>
                                    <p:set>
                                      <p:cBhvr>
                                        <p:cTn id="25" dur="1" fill="hold">
                                          <p:stCondLst>
                                            <p:cond delay="0"/>
                                          </p:stCondLst>
                                        </p:cTn>
                                        <p:tgtEl>
                                          <p:spTgt spid="106"/>
                                        </p:tgtEl>
                                        <p:attrNameLst>
                                          <p:attrName>style.visibility</p:attrName>
                                        </p:attrNameLst>
                                      </p:cBhvr>
                                      <p:to>
                                        <p:strVal val="visible"/>
                                      </p:to>
                                    </p:set>
                                    <p:anim calcmode="lin" valueType="num">
                                      <p:cBhvr>
                                        <p:cTn id="26" dur="2000" fill="hold"/>
                                        <p:tgtEl>
                                          <p:spTgt spid="106"/>
                                        </p:tgtEl>
                                        <p:attrNameLst>
                                          <p:attrName>ppt_w</p:attrName>
                                        </p:attrNameLst>
                                      </p:cBhvr>
                                      <p:tavLst>
                                        <p:tav tm="0">
                                          <p:val>
                                            <p:fltVal val="0"/>
                                          </p:val>
                                        </p:tav>
                                        <p:tav tm="100000">
                                          <p:val>
                                            <p:strVal val="#ppt_w"/>
                                          </p:val>
                                        </p:tav>
                                      </p:tavLst>
                                    </p:anim>
                                    <p:anim calcmode="lin" valueType="num">
                                      <p:cBhvr>
                                        <p:cTn id="27" dur="2000" fill="hold"/>
                                        <p:tgtEl>
                                          <p:spTgt spid="106"/>
                                        </p:tgtEl>
                                        <p:attrNameLst>
                                          <p:attrName>ppt_h</p:attrName>
                                        </p:attrNameLst>
                                      </p:cBhvr>
                                      <p:tavLst>
                                        <p:tav tm="0">
                                          <p:val>
                                            <p:fltVal val="0"/>
                                          </p:val>
                                        </p:tav>
                                        <p:tav tm="100000">
                                          <p:val>
                                            <p:strVal val="#ppt_h"/>
                                          </p:val>
                                        </p:tav>
                                      </p:tavLst>
                                    </p:anim>
                                    <p:anim calcmode="lin" valueType="num">
                                      <p:cBhvr>
                                        <p:cTn id="28" dur="2000" fill="hold"/>
                                        <p:tgtEl>
                                          <p:spTgt spid="106"/>
                                        </p:tgtEl>
                                        <p:attrNameLst>
                                          <p:attrName>style.rotation</p:attrName>
                                        </p:attrNameLst>
                                      </p:cBhvr>
                                      <p:tavLst>
                                        <p:tav tm="0">
                                          <p:val>
                                            <p:fltVal val="90"/>
                                          </p:val>
                                        </p:tav>
                                        <p:tav tm="100000">
                                          <p:val>
                                            <p:fltVal val="0"/>
                                          </p:val>
                                        </p:tav>
                                      </p:tavLst>
                                    </p:anim>
                                    <p:animEffect transition="in" filter="fade">
                                      <p:cBhvr>
                                        <p:cTn id="29" dur="2000"/>
                                        <p:tgtEl>
                                          <p:spTgt spid="106"/>
                                        </p:tgtEl>
                                      </p:cBhvr>
                                    </p:animEffect>
                                  </p:childTnLst>
                                </p:cTn>
                              </p:par>
                              <p:par>
                                <p:cTn id="30" presetID="31" presetClass="entr" presetSubtype="0" fill="hold" nodeType="withEffect">
                                  <p:stCondLst>
                                    <p:cond delay="0"/>
                                  </p:stCondLst>
                                  <p:iterate type="lt">
                                    <p:tmPct val="5000"/>
                                  </p:iterate>
                                  <p:childTnLst>
                                    <p:set>
                                      <p:cBhvr>
                                        <p:cTn id="31" dur="1" fill="hold">
                                          <p:stCondLst>
                                            <p:cond delay="0"/>
                                          </p:stCondLst>
                                        </p:cTn>
                                        <p:tgtEl>
                                          <p:spTgt spid="51"/>
                                        </p:tgtEl>
                                        <p:attrNameLst>
                                          <p:attrName>style.visibility</p:attrName>
                                        </p:attrNameLst>
                                      </p:cBhvr>
                                      <p:to>
                                        <p:strVal val="visible"/>
                                      </p:to>
                                    </p:set>
                                    <p:anim calcmode="lin" valueType="num">
                                      <p:cBhvr>
                                        <p:cTn id="32" dur="2000" fill="hold"/>
                                        <p:tgtEl>
                                          <p:spTgt spid="51"/>
                                        </p:tgtEl>
                                        <p:attrNameLst>
                                          <p:attrName>ppt_w</p:attrName>
                                        </p:attrNameLst>
                                      </p:cBhvr>
                                      <p:tavLst>
                                        <p:tav tm="0">
                                          <p:val>
                                            <p:fltVal val="0"/>
                                          </p:val>
                                        </p:tav>
                                        <p:tav tm="100000">
                                          <p:val>
                                            <p:strVal val="#ppt_w"/>
                                          </p:val>
                                        </p:tav>
                                      </p:tavLst>
                                    </p:anim>
                                    <p:anim calcmode="lin" valueType="num">
                                      <p:cBhvr>
                                        <p:cTn id="33" dur="2000" fill="hold"/>
                                        <p:tgtEl>
                                          <p:spTgt spid="51"/>
                                        </p:tgtEl>
                                        <p:attrNameLst>
                                          <p:attrName>ppt_h</p:attrName>
                                        </p:attrNameLst>
                                      </p:cBhvr>
                                      <p:tavLst>
                                        <p:tav tm="0">
                                          <p:val>
                                            <p:fltVal val="0"/>
                                          </p:val>
                                        </p:tav>
                                        <p:tav tm="100000">
                                          <p:val>
                                            <p:strVal val="#ppt_h"/>
                                          </p:val>
                                        </p:tav>
                                      </p:tavLst>
                                    </p:anim>
                                    <p:anim calcmode="lin" valueType="num">
                                      <p:cBhvr>
                                        <p:cTn id="34" dur="2000" fill="hold"/>
                                        <p:tgtEl>
                                          <p:spTgt spid="51"/>
                                        </p:tgtEl>
                                        <p:attrNameLst>
                                          <p:attrName>style.rotation</p:attrName>
                                        </p:attrNameLst>
                                      </p:cBhvr>
                                      <p:tavLst>
                                        <p:tav tm="0">
                                          <p:val>
                                            <p:fltVal val="90"/>
                                          </p:val>
                                        </p:tav>
                                        <p:tav tm="100000">
                                          <p:val>
                                            <p:fltVal val="0"/>
                                          </p:val>
                                        </p:tav>
                                      </p:tavLst>
                                    </p:anim>
                                    <p:animEffect transition="in" filter="fade">
                                      <p:cBhvr>
                                        <p:cTn id="35" dur="2000"/>
                                        <p:tgtEl>
                                          <p:spTgt spid="51"/>
                                        </p:tgtEl>
                                      </p:cBhvr>
                                    </p:animEffect>
                                  </p:childTnLst>
                                </p:cTn>
                              </p:par>
                              <p:par>
                                <p:cTn id="36" presetID="31" presetClass="entr" presetSubtype="0" fill="hold" nodeType="withEffect">
                                  <p:stCondLst>
                                    <p:cond delay="0"/>
                                  </p:stCondLst>
                                  <p:iterate type="lt">
                                    <p:tmPct val="5000"/>
                                  </p:iterate>
                                  <p:childTnLst>
                                    <p:set>
                                      <p:cBhvr>
                                        <p:cTn id="37" dur="1" fill="hold">
                                          <p:stCondLst>
                                            <p:cond delay="0"/>
                                          </p:stCondLst>
                                        </p:cTn>
                                        <p:tgtEl>
                                          <p:spTgt spid="116"/>
                                        </p:tgtEl>
                                        <p:attrNameLst>
                                          <p:attrName>style.visibility</p:attrName>
                                        </p:attrNameLst>
                                      </p:cBhvr>
                                      <p:to>
                                        <p:strVal val="visible"/>
                                      </p:to>
                                    </p:set>
                                    <p:anim calcmode="lin" valueType="num">
                                      <p:cBhvr>
                                        <p:cTn id="38" dur="2000" fill="hold"/>
                                        <p:tgtEl>
                                          <p:spTgt spid="116"/>
                                        </p:tgtEl>
                                        <p:attrNameLst>
                                          <p:attrName>ppt_w</p:attrName>
                                        </p:attrNameLst>
                                      </p:cBhvr>
                                      <p:tavLst>
                                        <p:tav tm="0">
                                          <p:val>
                                            <p:fltVal val="0"/>
                                          </p:val>
                                        </p:tav>
                                        <p:tav tm="100000">
                                          <p:val>
                                            <p:strVal val="#ppt_w"/>
                                          </p:val>
                                        </p:tav>
                                      </p:tavLst>
                                    </p:anim>
                                    <p:anim calcmode="lin" valueType="num">
                                      <p:cBhvr>
                                        <p:cTn id="39" dur="2000" fill="hold"/>
                                        <p:tgtEl>
                                          <p:spTgt spid="116"/>
                                        </p:tgtEl>
                                        <p:attrNameLst>
                                          <p:attrName>ppt_h</p:attrName>
                                        </p:attrNameLst>
                                      </p:cBhvr>
                                      <p:tavLst>
                                        <p:tav tm="0">
                                          <p:val>
                                            <p:fltVal val="0"/>
                                          </p:val>
                                        </p:tav>
                                        <p:tav tm="100000">
                                          <p:val>
                                            <p:strVal val="#ppt_h"/>
                                          </p:val>
                                        </p:tav>
                                      </p:tavLst>
                                    </p:anim>
                                    <p:anim calcmode="lin" valueType="num">
                                      <p:cBhvr>
                                        <p:cTn id="40" dur="2000" fill="hold"/>
                                        <p:tgtEl>
                                          <p:spTgt spid="116"/>
                                        </p:tgtEl>
                                        <p:attrNameLst>
                                          <p:attrName>style.rotation</p:attrName>
                                        </p:attrNameLst>
                                      </p:cBhvr>
                                      <p:tavLst>
                                        <p:tav tm="0">
                                          <p:val>
                                            <p:fltVal val="90"/>
                                          </p:val>
                                        </p:tav>
                                        <p:tav tm="100000">
                                          <p:val>
                                            <p:fltVal val="0"/>
                                          </p:val>
                                        </p:tav>
                                      </p:tavLst>
                                    </p:anim>
                                    <p:animEffect transition="in" filter="fade">
                                      <p:cBhvr>
                                        <p:cTn id="41" dur="2000"/>
                                        <p:tgtEl>
                                          <p:spTgt spid="116"/>
                                        </p:tgtEl>
                                      </p:cBhvr>
                                    </p:animEffect>
                                  </p:childTnLst>
                                </p:cTn>
                              </p:par>
                              <p:par>
                                <p:cTn id="42" presetID="31" presetClass="entr" presetSubtype="0" fill="hold" nodeType="withEffect">
                                  <p:stCondLst>
                                    <p:cond delay="0"/>
                                  </p:stCondLst>
                                  <p:iterate type="lt">
                                    <p:tmPct val="5000"/>
                                  </p:iterate>
                                  <p:childTnLst>
                                    <p:set>
                                      <p:cBhvr>
                                        <p:cTn id="43" dur="1" fill="hold">
                                          <p:stCondLst>
                                            <p:cond delay="0"/>
                                          </p:stCondLst>
                                        </p:cTn>
                                        <p:tgtEl>
                                          <p:spTgt spid="9"/>
                                        </p:tgtEl>
                                        <p:attrNameLst>
                                          <p:attrName>style.visibility</p:attrName>
                                        </p:attrNameLst>
                                      </p:cBhvr>
                                      <p:to>
                                        <p:strVal val="visible"/>
                                      </p:to>
                                    </p:set>
                                    <p:anim calcmode="lin" valueType="num">
                                      <p:cBhvr>
                                        <p:cTn id="44" dur="2000" fill="hold"/>
                                        <p:tgtEl>
                                          <p:spTgt spid="9"/>
                                        </p:tgtEl>
                                        <p:attrNameLst>
                                          <p:attrName>ppt_w</p:attrName>
                                        </p:attrNameLst>
                                      </p:cBhvr>
                                      <p:tavLst>
                                        <p:tav tm="0">
                                          <p:val>
                                            <p:fltVal val="0"/>
                                          </p:val>
                                        </p:tav>
                                        <p:tav tm="100000">
                                          <p:val>
                                            <p:strVal val="#ppt_w"/>
                                          </p:val>
                                        </p:tav>
                                      </p:tavLst>
                                    </p:anim>
                                    <p:anim calcmode="lin" valueType="num">
                                      <p:cBhvr>
                                        <p:cTn id="45" dur="2000" fill="hold"/>
                                        <p:tgtEl>
                                          <p:spTgt spid="9"/>
                                        </p:tgtEl>
                                        <p:attrNameLst>
                                          <p:attrName>ppt_h</p:attrName>
                                        </p:attrNameLst>
                                      </p:cBhvr>
                                      <p:tavLst>
                                        <p:tav tm="0">
                                          <p:val>
                                            <p:fltVal val="0"/>
                                          </p:val>
                                        </p:tav>
                                        <p:tav tm="100000">
                                          <p:val>
                                            <p:strVal val="#ppt_h"/>
                                          </p:val>
                                        </p:tav>
                                      </p:tavLst>
                                    </p:anim>
                                    <p:anim calcmode="lin" valueType="num">
                                      <p:cBhvr>
                                        <p:cTn id="46" dur="2000" fill="hold"/>
                                        <p:tgtEl>
                                          <p:spTgt spid="9"/>
                                        </p:tgtEl>
                                        <p:attrNameLst>
                                          <p:attrName>style.rotation</p:attrName>
                                        </p:attrNameLst>
                                      </p:cBhvr>
                                      <p:tavLst>
                                        <p:tav tm="0">
                                          <p:val>
                                            <p:fltVal val="90"/>
                                          </p:val>
                                        </p:tav>
                                        <p:tav tm="100000">
                                          <p:val>
                                            <p:fltVal val="0"/>
                                          </p:val>
                                        </p:tav>
                                      </p:tavLst>
                                    </p:anim>
                                    <p:animEffect transition="in" filter="fade">
                                      <p:cBhvr>
                                        <p:cTn id="47" dur="2000"/>
                                        <p:tgtEl>
                                          <p:spTgt spid="9"/>
                                        </p:tgtEl>
                                      </p:cBhvr>
                                    </p:animEffect>
                                  </p:childTnLst>
                                </p:cTn>
                              </p:par>
                              <p:par>
                                <p:cTn id="48" presetID="31" presetClass="entr" presetSubtype="0" fill="hold" nodeType="withEffect">
                                  <p:stCondLst>
                                    <p:cond delay="0"/>
                                  </p:stCondLst>
                                  <p:iterate type="lt">
                                    <p:tmPct val="5000"/>
                                  </p:iterate>
                                  <p:childTnLst>
                                    <p:set>
                                      <p:cBhvr>
                                        <p:cTn id="49" dur="1" fill="hold">
                                          <p:stCondLst>
                                            <p:cond delay="0"/>
                                          </p:stCondLst>
                                        </p:cTn>
                                        <p:tgtEl>
                                          <p:spTgt spid="96"/>
                                        </p:tgtEl>
                                        <p:attrNameLst>
                                          <p:attrName>style.visibility</p:attrName>
                                        </p:attrNameLst>
                                      </p:cBhvr>
                                      <p:to>
                                        <p:strVal val="visible"/>
                                      </p:to>
                                    </p:set>
                                    <p:anim calcmode="lin" valueType="num">
                                      <p:cBhvr>
                                        <p:cTn id="50" dur="2000" fill="hold"/>
                                        <p:tgtEl>
                                          <p:spTgt spid="96"/>
                                        </p:tgtEl>
                                        <p:attrNameLst>
                                          <p:attrName>ppt_w</p:attrName>
                                        </p:attrNameLst>
                                      </p:cBhvr>
                                      <p:tavLst>
                                        <p:tav tm="0">
                                          <p:val>
                                            <p:fltVal val="0"/>
                                          </p:val>
                                        </p:tav>
                                        <p:tav tm="100000">
                                          <p:val>
                                            <p:strVal val="#ppt_w"/>
                                          </p:val>
                                        </p:tav>
                                      </p:tavLst>
                                    </p:anim>
                                    <p:anim calcmode="lin" valueType="num">
                                      <p:cBhvr>
                                        <p:cTn id="51" dur="2000" fill="hold"/>
                                        <p:tgtEl>
                                          <p:spTgt spid="96"/>
                                        </p:tgtEl>
                                        <p:attrNameLst>
                                          <p:attrName>ppt_h</p:attrName>
                                        </p:attrNameLst>
                                      </p:cBhvr>
                                      <p:tavLst>
                                        <p:tav tm="0">
                                          <p:val>
                                            <p:fltVal val="0"/>
                                          </p:val>
                                        </p:tav>
                                        <p:tav tm="100000">
                                          <p:val>
                                            <p:strVal val="#ppt_h"/>
                                          </p:val>
                                        </p:tav>
                                      </p:tavLst>
                                    </p:anim>
                                    <p:anim calcmode="lin" valueType="num">
                                      <p:cBhvr>
                                        <p:cTn id="52" dur="2000" fill="hold"/>
                                        <p:tgtEl>
                                          <p:spTgt spid="96"/>
                                        </p:tgtEl>
                                        <p:attrNameLst>
                                          <p:attrName>style.rotation</p:attrName>
                                        </p:attrNameLst>
                                      </p:cBhvr>
                                      <p:tavLst>
                                        <p:tav tm="0">
                                          <p:val>
                                            <p:fltVal val="90"/>
                                          </p:val>
                                        </p:tav>
                                        <p:tav tm="100000">
                                          <p:val>
                                            <p:fltVal val="0"/>
                                          </p:val>
                                        </p:tav>
                                      </p:tavLst>
                                    </p:anim>
                                    <p:animEffect transition="in" filter="fade">
                                      <p:cBhvr>
                                        <p:cTn id="53" dur="2000"/>
                                        <p:tgtEl>
                                          <p:spTgt spid="96"/>
                                        </p:tgtEl>
                                      </p:cBhvr>
                                    </p:animEffect>
                                  </p:childTnLst>
                                </p:cTn>
                              </p:par>
                              <p:par>
                                <p:cTn id="54" presetID="31" presetClass="entr" presetSubtype="0" fill="hold" nodeType="withEffect">
                                  <p:stCondLst>
                                    <p:cond delay="0"/>
                                  </p:stCondLst>
                                  <p:iterate type="lt">
                                    <p:tmPct val="5000"/>
                                  </p:iterate>
                                  <p:childTnLst>
                                    <p:set>
                                      <p:cBhvr>
                                        <p:cTn id="55" dur="1" fill="hold">
                                          <p:stCondLst>
                                            <p:cond delay="0"/>
                                          </p:stCondLst>
                                        </p:cTn>
                                        <p:tgtEl>
                                          <p:spTgt spid="6"/>
                                        </p:tgtEl>
                                        <p:attrNameLst>
                                          <p:attrName>style.visibility</p:attrName>
                                        </p:attrNameLst>
                                      </p:cBhvr>
                                      <p:to>
                                        <p:strVal val="visible"/>
                                      </p:to>
                                    </p:set>
                                    <p:anim calcmode="lin" valueType="num">
                                      <p:cBhvr>
                                        <p:cTn id="56" dur="2000" fill="hold"/>
                                        <p:tgtEl>
                                          <p:spTgt spid="6"/>
                                        </p:tgtEl>
                                        <p:attrNameLst>
                                          <p:attrName>ppt_w</p:attrName>
                                        </p:attrNameLst>
                                      </p:cBhvr>
                                      <p:tavLst>
                                        <p:tav tm="0">
                                          <p:val>
                                            <p:fltVal val="0"/>
                                          </p:val>
                                        </p:tav>
                                        <p:tav tm="100000">
                                          <p:val>
                                            <p:strVal val="#ppt_w"/>
                                          </p:val>
                                        </p:tav>
                                      </p:tavLst>
                                    </p:anim>
                                    <p:anim calcmode="lin" valueType="num">
                                      <p:cBhvr>
                                        <p:cTn id="57" dur="2000" fill="hold"/>
                                        <p:tgtEl>
                                          <p:spTgt spid="6"/>
                                        </p:tgtEl>
                                        <p:attrNameLst>
                                          <p:attrName>ppt_h</p:attrName>
                                        </p:attrNameLst>
                                      </p:cBhvr>
                                      <p:tavLst>
                                        <p:tav tm="0">
                                          <p:val>
                                            <p:fltVal val="0"/>
                                          </p:val>
                                        </p:tav>
                                        <p:tav tm="100000">
                                          <p:val>
                                            <p:strVal val="#ppt_h"/>
                                          </p:val>
                                        </p:tav>
                                      </p:tavLst>
                                    </p:anim>
                                    <p:anim calcmode="lin" valueType="num">
                                      <p:cBhvr>
                                        <p:cTn id="58" dur="2000" fill="hold"/>
                                        <p:tgtEl>
                                          <p:spTgt spid="6"/>
                                        </p:tgtEl>
                                        <p:attrNameLst>
                                          <p:attrName>style.rotation</p:attrName>
                                        </p:attrNameLst>
                                      </p:cBhvr>
                                      <p:tavLst>
                                        <p:tav tm="0">
                                          <p:val>
                                            <p:fltVal val="90"/>
                                          </p:val>
                                        </p:tav>
                                        <p:tav tm="100000">
                                          <p:val>
                                            <p:fltVal val="0"/>
                                          </p:val>
                                        </p:tav>
                                      </p:tavLst>
                                    </p:anim>
                                    <p:animEffect transition="in" filter="fade">
                                      <p:cBhvr>
                                        <p:cTn id="59" dur="2000"/>
                                        <p:tgtEl>
                                          <p:spTgt spid="6"/>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101"/>
                                        </p:tgtEl>
                                        <p:attrNameLst>
                                          <p:attrName>style.visibility</p:attrName>
                                        </p:attrNameLst>
                                      </p:cBhvr>
                                      <p:to>
                                        <p:strVal val="visible"/>
                                      </p:to>
                                    </p:set>
                                    <p:anim calcmode="lin" valueType="num">
                                      <p:cBhvr>
                                        <p:cTn id="62" dur="2000" fill="hold"/>
                                        <p:tgtEl>
                                          <p:spTgt spid="101"/>
                                        </p:tgtEl>
                                        <p:attrNameLst>
                                          <p:attrName>ppt_w</p:attrName>
                                        </p:attrNameLst>
                                      </p:cBhvr>
                                      <p:tavLst>
                                        <p:tav tm="0">
                                          <p:val>
                                            <p:fltVal val="0"/>
                                          </p:val>
                                        </p:tav>
                                        <p:tav tm="100000">
                                          <p:val>
                                            <p:strVal val="#ppt_w"/>
                                          </p:val>
                                        </p:tav>
                                      </p:tavLst>
                                    </p:anim>
                                    <p:anim calcmode="lin" valueType="num">
                                      <p:cBhvr>
                                        <p:cTn id="63" dur="2000" fill="hold"/>
                                        <p:tgtEl>
                                          <p:spTgt spid="101"/>
                                        </p:tgtEl>
                                        <p:attrNameLst>
                                          <p:attrName>ppt_h</p:attrName>
                                        </p:attrNameLst>
                                      </p:cBhvr>
                                      <p:tavLst>
                                        <p:tav tm="0">
                                          <p:val>
                                            <p:fltVal val="0"/>
                                          </p:val>
                                        </p:tav>
                                        <p:tav tm="100000">
                                          <p:val>
                                            <p:strVal val="#ppt_h"/>
                                          </p:val>
                                        </p:tav>
                                      </p:tavLst>
                                    </p:anim>
                                    <p:anim calcmode="lin" valueType="num">
                                      <p:cBhvr>
                                        <p:cTn id="64" dur="2000" fill="hold"/>
                                        <p:tgtEl>
                                          <p:spTgt spid="101"/>
                                        </p:tgtEl>
                                        <p:attrNameLst>
                                          <p:attrName>style.rotation</p:attrName>
                                        </p:attrNameLst>
                                      </p:cBhvr>
                                      <p:tavLst>
                                        <p:tav tm="0">
                                          <p:val>
                                            <p:fltVal val="90"/>
                                          </p:val>
                                        </p:tav>
                                        <p:tav tm="100000">
                                          <p:val>
                                            <p:fltVal val="0"/>
                                          </p:val>
                                        </p:tav>
                                      </p:tavLst>
                                    </p:anim>
                                    <p:animEffect transition="in" filter="fade">
                                      <p:cBhvr>
                                        <p:cTn id="65" dur="2000"/>
                                        <p:tgtEl>
                                          <p:spTgt spid="101"/>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2"/>
                                        </p:tgtEl>
                                        <p:attrNameLst>
                                          <p:attrName>style.visibility</p:attrName>
                                        </p:attrNameLst>
                                      </p:cBhvr>
                                      <p:to>
                                        <p:strVal val="visible"/>
                                      </p:to>
                                    </p:set>
                                    <p:anim calcmode="lin" valueType="num">
                                      <p:cBhvr>
                                        <p:cTn id="68" dur="2000" fill="hold"/>
                                        <p:tgtEl>
                                          <p:spTgt spid="2"/>
                                        </p:tgtEl>
                                        <p:attrNameLst>
                                          <p:attrName>ppt_w</p:attrName>
                                        </p:attrNameLst>
                                      </p:cBhvr>
                                      <p:tavLst>
                                        <p:tav tm="0">
                                          <p:val>
                                            <p:fltVal val="0"/>
                                          </p:val>
                                        </p:tav>
                                        <p:tav tm="100000">
                                          <p:val>
                                            <p:strVal val="#ppt_w"/>
                                          </p:val>
                                        </p:tav>
                                      </p:tavLst>
                                    </p:anim>
                                    <p:anim calcmode="lin" valueType="num">
                                      <p:cBhvr>
                                        <p:cTn id="69" dur="2000" fill="hold"/>
                                        <p:tgtEl>
                                          <p:spTgt spid="2"/>
                                        </p:tgtEl>
                                        <p:attrNameLst>
                                          <p:attrName>ppt_h</p:attrName>
                                        </p:attrNameLst>
                                      </p:cBhvr>
                                      <p:tavLst>
                                        <p:tav tm="0">
                                          <p:val>
                                            <p:fltVal val="0"/>
                                          </p:val>
                                        </p:tav>
                                        <p:tav tm="100000">
                                          <p:val>
                                            <p:strVal val="#ppt_h"/>
                                          </p:val>
                                        </p:tav>
                                      </p:tavLst>
                                    </p:anim>
                                    <p:anim calcmode="lin" valueType="num">
                                      <p:cBhvr>
                                        <p:cTn id="70" dur="2000" fill="hold"/>
                                        <p:tgtEl>
                                          <p:spTgt spid="2"/>
                                        </p:tgtEl>
                                        <p:attrNameLst>
                                          <p:attrName>style.rotation</p:attrName>
                                        </p:attrNameLst>
                                      </p:cBhvr>
                                      <p:tavLst>
                                        <p:tav tm="0">
                                          <p:val>
                                            <p:fltVal val="90"/>
                                          </p:val>
                                        </p:tav>
                                        <p:tav tm="100000">
                                          <p:val>
                                            <p:fltVal val="0"/>
                                          </p:val>
                                        </p:tav>
                                      </p:tavLst>
                                    </p:anim>
                                    <p:animEffect transition="in" filter="fade">
                                      <p:cBhvr>
                                        <p:cTn id="71" dur="2000"/>
                                        <p:tgtEl>
                                          <p:spTgt spid="2"/>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3"/>
                                        </p:tgtEl>
                                        <p:attrNameLst>
                                          <p:attrName>style.visibility</p:attrName>
                                        </p:attrNameLst>
                                      </p:cBhvr>
                                      <p:to>
                                        <p:strVal val="visible"/>
                                      </p:to>
                                    </p:set>
                                    <p:anim calcmode="lin" valueType="num">
                                      <p:cBhvr>
                                        <p:cTn id="74" dur="2000" fill="hold"/>
                                        <p:tgtEl>
                                          <p:spTgt spid="13"/>
                                        </p:tgtEl>
                                        <p:attrNameLst>
                                          <p:attrName>ppt_w</p:attrName>
                                        </p:attrNameLst>
                                      </p:cBhvr>
                                      <p:tavLst>
                                        <p:tav tm="0">
                                          <p:val>
                                            <p:fltVal val="0"/>
                                          </p:val>
                                        </p:tav>
                                        <p:tav tm="100000">
                                          <p:val>
                                            <p:strVal val="#ppt_w"/>
                                          </p:val>
                                        </p:tav>
                                      </p:tavLst>
                                    </p:anim>
                                    <p:anim calcmode="lin" valueType="num">
                                      <p:cBhvr>
                                        <p:cTn id="75" dur="2000" fill="hold"/>
                                        <p:tgtEl>
                                          <p:spTgt spid="13"/>
                                        </p:tgtEl>
                                        <p:attrNameLst>
                                          <p:attrName>ppt_h</p:attrName>
                                        </p:attrNameLst>
                                      </p:cBhvr>
                                      <p:tavLst>
                                        <p:tav tm="0">
                                          <p:val>
                                            <p:fltVal val="0"/>
                                          </p:val>
                                        </p:tav>
                                        <p:tav tm="100000">
                                          <p:val>
                                            <p:strVal val="#ppt_h"/>
                                          </p:val>
                                        </p:tav>
                                      </p:tavLst>
                                    </p:anim>
                                    <p:anim calcmode="lin" valueType="num">
                                      <p:cBhvr>
                                        <p:cTn id="76" dur="2000" fill="hold"/>
                                        <p:tgtEl>
                                          <p:spTgt spid="13"/>
                                        </p:tgtEl>
                                        <p:attrNameLst>
                                          <p:attrName>style.rotation</p:attrName>
                                        </p:attrNameLst>
                                      </p:cBhvr>
                                      <p:tavLst>
                                        <p:tav tm="0">
                                          <p:val>
                                            <p:fltVal val="90"/>
                                          </p:val>
                                        </p:tav>
                                        <p:tav tm="100000">
                                          <p:val>
                                            <p:fltVal val="0"/>
                                          </p:val>
                                        </p:tav>
                                      </p:tavLst>
                                    </p:anim>
                                    <p:animEffect transition="in" filter="fade">
                                      <p:cBhvr>
                                        <p:cTn id="77" dur="2000"/>
                                        <p:tgtEl>
                                          <p:spTgt spid="13"/>
                                        </p:tgtEl>
                                      </p:cBhvr>
                                    </p:animEffect>
                                  </p:childTnLst>
                                </p:cTn>
                              </p:par>
                              <p:par>
                                <p:cTn id="78" presetID="31" presetClass="entr" presetSubtype="0" fill="hold" nodeType="withEffect">
                                  <p:stCondLst>
                                    <p:cond delay="0"/>
                                  </p:stCondLst>
                                  <p:iterate type="lt">
                                    <p:tmPct val="5000"/>
                                  </p:iterate>
                                  <p:childTnLst>
                                    <p:set>
                                      <p:cBhvr>
                                        <p:cTn id="79" dur="1" fill="hold">
                                          <p:stCondLst>
                                            <p:cond delay="0"/>
                                          </p:stCondLst>
                                        </p:cTn>
                                        <p:tgtEl>
                                          <p:spTgt spid="16"/>
                                        </p:tgtEl>
                                        <p:attrNameLst>
                                          <p:attrName>style.visibility</p:attrName>
                                        </p:attrNameLst>
                                      </p:cBhvr>
                                      <p:to>
                                        <p:strVal val="visible"/>
                                      </p:to>
                                    </p:set>
                                    <p:anim calcmode="lin" valueType="num">
                                      <p:cBhvr>
                                        <p:cTn id="80" dur="2000" fill="hold"/>
                                        <p:tgtEl>
                                          <p:spTgt spid="16"/>
                                        </p:tgtEl>
                                        <p:attrNameLst>
                                          <p:attrName>ppt_w</p:attrName>
                                        </p:attrNameLst>
                                      </p:cBhvr>
                                      <p:tavLst>
                                        <p:tav tm="0">
                                          <p:val>
                                            <p:fltVal val="0"/>
                                          </p:val>
                                        </p:tav>
                                        <p:tav tm="100000">
                                          <p:val>
                                            <p:strVal val="#ppt_w"/>
                                          </p:val>
                                        </p:tav>
                                      </p:tavLst>
                                    </p:anim>
                                    <p:anim calcmode="lin" valueType="num">
                                      <p:cBhvr>
                                        <p:cTn id="81" dur="2000" fill="hold"/>
                                        <p:tgtEl>
                                          <p:spTgt spid="16"/>
                                        </p:tgtEl>
                                        <p:attrNameLst>
                                          <p:attrName>ppt_h</p:attrName>
                                        </p:attrNameLst>
                                      </p:cBhvr>
                                      <p:tavLst>
                                        <p:tav tm="0">
                                          <p:val>
                                            <p:fltVal val="0"/>
                                          </p:val>
                                        </p:tav>
                                        <p:tav tm="100000">
                                          <p:val>
                                            <p:strVal val="#ppt_h"/>
                                          </p:val>
                                        </p:tav>
                                      </p:tavLst>
                                    </p:anim>
                                    <p:anim calcmode="lin" valueType="num">
                                      <p:cBhvr>
                                        <p:cTn id="82" dur="2000" fill="hold"/>
                                        <p:tgtEl>
                                          <p:spTgt spid="16"/>
                                        </p:tgtEl>
                                        <p:attrNameLst>
                                          <p:attrName>style.rotation</p:attrName>
                                        </p:attrNameLst>
                                      </p:cBhvr>
                                      <p:tavLst>
                                        <p:tav tm="0">
                                          <p:val>
                                            <p:fltVal val="90"/>
                                          </p:val>
                                        </p:tav>
                                        <p:tav tm="100000">
                                          <p:val>
                                            <p:fltVal val="0"/>
                                          </p:val>
                                        </p:tav>
                                      </p:tavLst>
                                    </p:anim>
                                    <p:animEffect transition="in" filter="fade">
                                      <p:cBhvr>
                                        <p:cTn id="83" dur="2000"/>
                                        <p:tgtEl>
                                          <p:spTgt spid="16"/>
                                        </p:tgtEl>
                                      </p:cBhvr>
                                    </p:animEffect>
                                  </p:childTnLst>
                                </p:cTn>
                              </p:par>
                              <p:par>
                                <p:cTn id="84" presetID="31" presetClass="entr" presetSubtype="0" fill="hold" nodeType="withEffect">
                                  <p:stCondLst>
                                    <p:cond delay="0"/>
                                  </p:stCondLst>
                                  <p:iterate type="lt">
                                    <p:tmPct val="5000"/>
                                  </p:iterate>
                                  <p:childTnLst>
                                    <p:set>
                                      <p:cBhvr>
                                        <p:cTn id="85" dur="1" fill="hold">
                                          <p:stCondLst>
                                            <p:cond delay="0"/>
                                          </p:stCondLst>
                                        </p:cTn>
                                        <p:tgtEl>
                                          <p:spTgt spid="111"/>
                                        </p:tgtEl>
                                        <p:attrNameLst>
                                          <p:attrName>style.visibility</p:attrName>
                                        </p:attrNameLst>
                                      </p:cBhvr>
                                      <p:to>
                                        <p:strVal val="visible"/>
                                      </p:to>
                                    </p:set>
                                    <p:anim calcmode="lin" valueType="num">
                                      <p:cBhvr>
                                        <p:cTn id="86" dur="2000" fill="hold"/>
                                        <p:tgtEl>
                                          <p:spTgt spid="111"/>
                                        </p:tgtEl>
                                        <p:attrNameLst>
                                          <p:attrName>ppt_w</p:attrName>
                                        </p:attrNameLst>
                                      </p:cBhvr>
                                      <p:tavLst>
                                        <p:tav tm="0">
                                          <p:val>
                                            <p:fltVal val="0"/>
                                          </p:val>
                                        </p:tav>
                                        <p:tav tm="100000">
                                          <p:val>
                                            <p:strVal val="#ppt_w"/>
                                          </p:val>
                                        </p:tav>
                                      </p:tavLst>
                                    </p:anim>
                                    <p:anim calcmode="lin" valueType="num">
                                      <p:cBhvr>
                                        <p:cTn id="87" dur="2000" fill="hold"/>
                                        <p:tgtEl>
                                          <p:spTgt spid="111"/>
                                        </p:tgtEl>
                                        <p:attrNameLst>
                                          <p:attrName>ppt_h</p:attrName>
                                        </p:attrNameLst>
                                      </p:cBhvr>
                                      <p:tavLst>
                                        <p:tav tm="0">
                                          <p:val>
                                            <p:fltVal val="0"/>
                                          </p:val>
                                        </p:tav>
                                        <p:tav tm="100000">
                                          <p:val>
                                            <p:strVal val="#ppt_h"/>
                                          </p:val>
                                        </p:tav>
                                      </p:tavLst>
                                    </p:anim>
                                    <p:anim calcmode="lin" valueType="num">
                                      <p:cBhvr>
                                        <p:cTn id="88" dur="2000" fill="hold"/>
                                        <p:tgtEl>
                                          <p:spTgt spid="111"/>
                                        </p:tgtEl>
                                        <p:attrNameLst>
                                          <p:attrName>style.rotation</p:attrName>
                                        </p:attrNameLst>
                                      </p:cBhvr>
                                      <p:tavLst>
                                        <p:tav tm="0">
                                          <p:val>
                                            <p:fltVal val="90"/>
                                          </p:val>
                                        </p:tav>
                                        <p:tav tm="100000">
                                          <p:val>
                                            <p:fltVal val="0"/>
                                          </p:val>
                                        </p:tav>
                                      </p:tavLst>
                                    </p:anim>
                                    <p:animEffect transition="in" filter="fade">
                                      <p:cBhvr>
                                        <p:cTn id="89" dur="2000"/>
                                        <p:tgtEl>
                                          <p:spTgt spid="111"/>
                                        </p:tgtEl>
                                      </p:cBhvr>
                                    </p:animEffect>
                                  </p:childTnLst>
                                </p:cTn>
                              </p:par>
                            </p:childTnLst>
                          </p:cTn>
                        </p:par>
                        <p:par>
                          <p:cTn id="90" fill="hold">
                            <p:stCondLst>
                              <p:cond delay="4000"/>
                            </p:stCondLst>
                            <p:childTnLst>
                              <p:par>
                                <p:cTn id="91" presetID="45" presetClass="entr" presetSubtype="0" fill="hold" grpId="0" nodeType="afterEffect">
                                  <p:stCondLst>
                                    <p:cond delay="0"/>
                                  </p:stCondLst>
                                  <p:iterate type="lt">
                                    <p:tmPct val="18000"/>
                                  </p:iterate>
                                  <p:childTnLst>
                                    <p:set>
                                      <p:cBhvr>
                                        <p:cTn id="92" dur="1" fill="hold">
                                          <p:stCondLst>
                                            <p:cond delay="0"/>
                                          </p:stCondLst>
                                        </p:cTn>
                                        <p:tgtEl>
                                          <p:spTgt spid="968770"/>
                                        </p:tgtEl>
                                        <p:attrNameLst>
                                          <p:attrName>style.visibility</p:attrName>
                                        </p:attrNameLst>
                                      </p:cBhvr>
                                      <p:to>
                                        <p:strVal val="visible"/>
                                      </p:to>
                                    </p:set>
                                    <p:animEffect transition="in" filter="fade">
                                      <p:cBhvr>
                                        <p:cTn id="93" dur="750"/>
                                        <p:tgtEl>
                                          <p:spTgt spid="968770"/>
                                        </p:tgtEl>
                                      </p:cBhvr>
                                    </p:animEffect>
                                    <p:anim calcmode="lin" valueType="num">
                                      <p:cBhvr>
                                        <p:cTn id="94" dur="750" fill="hold"/>
                                        <p:tgtEl>
                                          <p:spTgt spid="968770"/>
                                        </p:tgtEl>
                                        <p:attrNameLst>
                                          <p:attrName>ppt_w</p:attrName>
                                        </p:attrNameLst>
                                      </p:cBhvr>
                                      <p:tavLst>
                                        <p:tav tm="0" fmla="#ppt_w*sin(2.5*pi*$)">
                                          <p:val>
                                            <p:fltVal val="0"/>
                                          </p:val>
                                        </p:tav>
                                        <p:tav tm="100000">
                                          <p:val>
                                            <p:fltVal val="1"/>
                                          </p:val>
                                        </p:tav>
                                      </p:tavLst>
                                    </p:anim>
                                    <p:anim calcmode="lin" valueType="num">
                                      <p:cBhvr>
                                        <p:cTn id="95" dur="750" fill="hold"/>
                                        <p:tgtEl>
                                          <p:spTgt spid="968770"/>
                                        </p:tgtEl>
                                        <p:attrNameLst>
                                          <p:attrName>ppt_h</p:attrName>
                                        </p:attrNameLst>
                                      </p:cBhvr>
                                      <p:tavLst>
                                        <p:tav tm="0">
                                          <p:val>
                                            <p:strVal val="#ppt_h"/>
                                          </p:val>
                                        </p:tav>
                                        <p:tav tm="100000">
                                          <p:val>
                                            <p:strVal val="#ppt_h"/>
                                          </p:val>
                                        </p:tav>
                                      </p:tavLst>
                                    </p:anim>
                                  </p:childTnLst>
                                </p:cTn>
                              </p:par>
                            </p:childTnLst>
                          </p:cTn>
                        </p:par>
                        <p:par>
                          <p:cTn id="96" fill="hold">
                            <p:stCondLst>
                              <p:cond delay="5154"/>
                            </p:stCondLst>
                            <p:childTnLst>
                              <p:par>
                                <p:cTn id="97" presetID="15" presetClass="entr" presetSubtype="0" fill="hold" nodeType="afterEffect">
                                  <p:stCondLst>
                                    <p:cond delay="0"/>
                                  </p:stCondLst>
                                  <p:childTnLst>
                                    <p:set>
                                      <p:cBhvr>
                                        <p:cTn id="98" dur="1" fill="hold">
                                          <p:stCondLst>
                                            <p:cond delay="0"/>
                                          </p:stCondLst>
                                        </p:cTn>
                                        <p:tgtEl>
                                          <p:spTgt spid="968771"/>
                                        </p:tgtEl>
                                        <p:attrNameLst>
                                          <p:attrName>style.visibility</p:attrName>
                                        </p:attrNameLst>
                                      </p:cBhvr>
                                      <p:to>
                                        <p:strVal val="visible"/>
                                      </p:to>
                                    </p:set>
                                    <p:anim calcmode="lin" valueType="num">
                                      <p:cBhvr>
                                        <p:cTn id="99" dur="2000" fill="hold"/>
                                        <p:tgtEl>
                                          <p:spTgt spid="968771"/>
                                        </p:tgtEl>
                                        <p:attrNameLst>
                                          <p:attrName>ppt_w</p:attrName>
                                        </p:attrNameLst>
                                      </p:cBhvr>
                                      <p:tavLst>
                                        <p:tav tm="0">
                                          <p:val>
                                            <p:fltVal val="0"/>
                                          </p:val>
                                        </p:tav>
                                        <p:tav tm="100000">
                                          <p:val>
                                            <p:strVal val="#ppt_w"/>
                                          </p:val>
                                        </p:tav>
                                      </p:tavLst>
                                    </p:anim>
                                    <p:anim calcmode="lin" valueType="num">
                                      <p:cBhvr>
                                        <p:cTn id="100" dur="2000" fill="hold"/>
                                        <p:tgtEl>
                                          <p:spTgt spid="968771"/>
                                        </p:tgtEl>
                                        <p:attrNameLst>
                                          <p:attrName>ppt_h</p:attrName>
                                        </p:attrNameLst>
                                      </p:cBhvr>
                                      <p:tavLst>
                                        <p:tav tm="0">
                                          <p:val>
                                            <p:fltVal val="0"/>
                                          </p:val>
                                        </p:tav>
                                        <p:tav tm="100000">
                                          <p:val>
                                            <p:strVal val="#ppt_h"/>
                                          </p:val>
                                        </p:tav>
                                      </p:tavLst>
                                    </p:anim>
                                    <p:anim calcmode="lin" valueType="num">
                                      <p:cBhvr>
                                        <p:cTn id="101" dur="2000" fill="hold"/>
                                        <p:tgtEl>
                                          <p:spTgt spid="968771"/>
                                        </p:tgtEl>
                                        <p:attrNameLst>
                                          <p:attrName>ppt_x</p:attrName>
                                        </p:attrNameLst>
                                      </p:cBhvr>
                                      <p:tavLst>
                                        <p:tav tm="0" fmla="#ppt_x+(cos(-2*pi*(1-$))*-#ppt_x-sin(-2*pi*(1-$))*(1-#ppt_y))*(1-$)">
                                          <p:val>
                                            <p:fltVal val="0"/>
                                          </p:val>
                                        </p:tav>
                                        <p:tav tm="100000">
                                          <p:val>
                                            <p:fltVal val="1"/>
                                          </p:val>
                                        </p:tav>
                                      </p:tavLst>
                                    </p:anim>
                                    <p:anim calcmode="lin" valueType="num">
                                      <p:cBhvr>
                                        <p:cTn id="102" dur="2000" fill="hold"/>
                                        <p:tgtEl>
                                          <p:spTgt spid="968771"/>
                                        </p:tgtEl>
                                        <p:attrNameLst>
                                          <p:attrName>ppt_y</p:attrName>
                                        </p:attrNameLst>
                                      </p:cBhvr>
                                      <p:tavLst>
                                        <p:tav tm="0" fmla="#ppt_y+(sin(-2*pi*(1-$))*-#ppt_x+cos(-2*pi*(1-$))*(1-#ppt_y))*(1-$)">
                                          <p:val>
                                            <p:fltVal val="0"/>
                                          </p:val>
                                        </p:tav>
                                        <p:tav tm="100000">
                                          <p:val>
                                            <p:fltVal val="1"/>
                                          </p:val>
                                        </p:tav>
                                      </p:tavLst>
                                    </p:anim>
                                  </p:childTnLst>
                                </p:cTn>
                              </p:par>
                            </p:childTnLst>
                          </p:cTn>
                        </p:par>
                        <p:par>
                          <p:cTn id="103" fill="hold">
                            <p:stCondLst>
                              <p:cond delay="7154"/>
                            </p:stCondLst>
                            <p:childTnLst>
                              <p:par>
                                <p:cTn id="104" presetID="22" presetClass="entr" presetSubtype="8" fill="hold" grpId="0" nodeType="afterEffect">
                                  <p:stCondLst>
                                    <p:cond delay="0"/>
                                  </p:stCondLst>
                                  <p:childTnLst>
                                    <p:set>
                                      <p:cBhvr>
                                        <p:cTn id="105" dur="1" fill="hold">
                                          <p:stCondLst>
                                            <p:cond delay="0"/>
                                          </p:stCondLst>
                                        </p:cTn>
                                        <p:tgtEl>
                                          <p:spTgt spid="968774"/>
                                        </p:tgtEl>
                                        <p:attrNameLst>
                                          <p:attrName>style.visibility</p:attrName>
                                        </p:attrNameLst>
                                      </p:cBhvr>
                                      <p:to>
                                        <p:strVal val="visible"/>
                                      </p:to>
                                    </p:set>
                                    <p:animEffect transition="in" filter="wipe(left)">
                                      <p:cBhvr>
                                        <p:cTn id="106" dur="3000"/>
                                        <p:tgtEl>
                                          <p:spTgt spid="968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9" grpId="0"/>
      <p:bldP spid="968770" grpId="0"/>
      <p:bldP spid="96877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79768" y="1006391"/>
            <a:ext cx="8610464" cy="26650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1800" kern="0" dirty="0">
                <a:latin typeface="方正姚体" panose="02010601030101010101" pitchFamily="2" charset="-122"/>
              </a:rPr>
              <a:t>程序功能：</a:t>
            </a:r>
            <a:endParaRPr lang="zh-CN" altLang="en-US" sz="1800" kern="0" dirty="0">
              <a:latin typeface="方正姚体" panose="02010601030101010101" pitchFamily="2" charset="-122"/>
            </a:endParaRPr>
          </a:p>
          <a:p>
            <a:pPr>
              <a:lnSpc>
                <a:spcPct val="90000"/>
              </a:lnSpc>
              <a:buFontTx/>
              <a:buNone/>
              <a:defRPr/>
            </a:pPr>
            <a:r>
              <a:rPr lang="zh-CN" altLang="en-US" sz="1800" kern="0" dirty="0">
                <a:latin typeface="方正姚体" panose="02010601030101010101" pitchFamily="2" charset="-122"/>
              </a:rPr>
              <a:t>        程序中定义</a:t>
            </a:r>
            <a:r>
              <a:rPr lang="en-US" altLang="zh-CN" sz="1800" kern="0" dirty="0">
                <a:latin typeface="方正姚体" panose="02010601030101010101" pitchFamily="2" charset="-122"/>
              </a:rPr>
              <a:t>Person</a:t>
            </a:r>
            <a:r>
              <a:rPr lang="zh-CN" altLang="en-US" sz="1800" kern="0" dirty="0">
                <a:latin typeface="方正姚体" panose="02010601030101010101" pitchFamily="2" charset="-122"/>
              </a:rPr>
              <a:t>类，</a:t>
            </a:r>
            <a:r>
              <a:rPr lang="en-US" altLang="zh-CN" sz="1800" kern="0" dirty="0">
                <a:latin typeface="方正姚体" panose="02010601030101010101" pitchFamily="2" charset="-122"/>
              </a:rPr>
              <a:t>Student</a:t>
            </a:r>
            <a:r>
              <a:rPr lang="zh-CN" altLang="en-US" sz="1800" kern="0" dirty="0">
                <a:latin typeface="方正姚体" panose="02010601030101010101" pitchFamily="2" charset="-122"/>
              </a:rPr>
              <a:t>类和</a:t>
            </a:r>
            <a:r>
              <a:rPr lang="en-US" altLang="zh-CN" sz="1800" kern="0" dirty="0" err="1">
                <a:latin typeface="方正姚体" panose="02010601030101010101" pitchFamily="2" charset="-122"/>
              </a:rPr>
              <a:t>MasterStudent</a:t>
            </a:r>
            <a:r>
              <a:rPr lang="zh-CN" altLang="en-US" sz="1800" kern="0" dirty="0">
                <a:latin typeface="方正姚体" panose="02010601030101010101" pitchFamily="2" charset="-122"/>
              </a:rPr>
              <a:t>类，它们之间存在着继承关系；</a:t>
            </a:r>
            <a:endParaRPr lang="zh-CN" altLang="en-US" sz="1800" kern="0" dirty="0">
              <a:latin typeface="方正姚体" panose="02010601030101010101" pitchFamily="2" charset="-122"/>
            </a:endParaRPr>
          </a:p>
          <a:p>
            <a:pPr>
              <a:lnSpc>
                <a:spcPct val="90000"/>
              </a:lnSpc>
              <a:buFontTx/>
              <a:buNone/>
              <a:defRPr/>
            </a:pPr>
            <a:r>
              <a:rPr lang="zh-CN" altLang="en-US" sz="1800" kern="0" dirty="0">
                <a:latin typeface="方正姚体" panose="02010601030101010101" pitchFamily="2" charset="-122"/>
              </a:rPr>
              <a:t>         自定义输出流（向文件中输出）。</a:t>
            </a:r>
            <a:endParaRPr lang="zh-CN" altLang="en-US" sz="1800" kern="0" dirty="0">
              <a:latin typeface="方正姚体" panose="02010601030101010101" pitchFamily="2" charset="-122"/>
            </a:endParaRPr>
          </a:p>
          <a:p>
            <a:pPr>
              <a:lnSpc>
                <a:spcPct val="90000"/>
              </a:lnSpc>
              <a:buFontTx/>
              <a:buNone/>
              <a:defRPr/>
            </a:pPr>
            <a:r>
              <a:rPr lang="zh-CN" altLang="en-US" sz="1800" kern="0" dirty="0">
                <a:latin typeface="方正姚体" panose="02010601030101010101" pitchFamily="2" charset="-122"/>
              </a:rPr>
              <a:t>         使用自定义的输出流将学生的信息写到文件中。</a:t>
            </a:r>
            <a:endParaRPr lang="zh-CN" altLang="en-US" sz="1800" kern="0" dirty="0">
              <a:latin typeface="方正姚体" panose="02010601030101010101" pitchFamily="2" charset="-122"/>
            </a:endParaRPr>
          </a:p>
          <a:p>
            <a:pPr>
              <a:lnSpc>
                <a:spcPct val="90000"/>
              </a:lnSpc>
              <a:defRPr/>
            </a:pPr>
            <a:r>
              <a:rPr lang="zh-CN" altLang="en-US" sz="1800" kern="0" dirty="0">
                <a:latin typeface="方正姚体" panose="02010601030101010101" pitchFamily="2" charset="-122"/>
              </a:rPr>
              <a:t>实现环境：</a:t>
            </a:r>
            <a:endParaRPr lang="zh-CN" altLang="en-US" sz="1800" kern="0" dirty="0">
              <a:latin typeface="方正姚体" panose="02010601030101010101" pitchFamily="2" charset="-122"/>
            </a:endParaRPr>
          </a:p>
          <a:p>
            <a:pPr>
              <a:lnSpc>
                <a:spcPct val="90000"/>
              </a:lnSpc>
              <a:buFontTx/>
              <a:buNone/>
              <a:defRPr/>
            </a:pPr>
            <a:r>
              <a:rPr lang="zh-CN" altLang="en-US" sz="1800" kern="0" dirty="0">
                <a:latin typeface="方正姚体" panose="02010601030101010101" pitchFamily="2" charset="-122"/>
              </a:rPr>
              <a:t>         </a:t>
            </a:r>
            <a:r>
              <a:rPr lang="en-US" altLang="zh-CN" sz="1800" kern="0" dirty="0">
                <a:latin typeface="方正姚体" panose="02010601030101010101" pitchFamily="2" charset="-122"/>
              </a:rPr>
              <a:t>Visual Studio </a:t>
            </a:r>
            <a:r>
              <a:rPr lang="zh-CN" altLang="en-US" sz="1800" kern="0" dirty="0">
                <a:latin typeface="方正姚体" panose="02010601030101010101" pitchFamily="2" charset="-122"/>
              </a:rPr>
              <a:t>环境编译通过。</a:t>
            </a:r>
            <a:endParaRPr lang="zh-CN" altLang="en-US" sz="1800" kern="0" dirty="0">
              <a:latin typeface="方正姚体" panose="02010601030101010101" pitchFamily="2" charset="-122"/>
            </a:endParaRPr>
          </a:p>
          <a:p>
            <a:pPr>
              <a:lnSpc>
                <a:spcPct val="90000"/>
              </a:lnSpc>
              <a:buFontTx/>
              <a:buNone/>
              <a:defRPr/>
            </a:pPr>
            <a:r>
              <a:rPr lang="zh-CN" altLang="en-US" sz="1800" kern="0" dirty="0">
                <a:latin typeface="方正姚体" panose="02010601030101010101" pitchFamily="2" charset="-122"/>
              </a:rPr>
              <a:t>        程序代码有两个文件</a:t>
            </a:r>
            <a:r>
              <a:rPr lang="en-US" altLang="zh-CN" sz="1800" kern="0" dirty="0" err="1">
                <a:latin typeface="方正姚体" panose="02010601030101010101" pitchFamily="2" charset="-122"/>
              </a:rPr>
              <a:t>Student.h</a:t>
            </a:r>
            <a:r>
              <a:rPr lang="zh-CN" altLang="en-US" sz="1800" kern="0" dirty="0">
                <a:latin typeface="方正姚体" panose="02010601030101010101" pitchFamily="2" charset="-122"/>
              </a:rPr>
              <a:t>和</a:t>
            </a:r>
            <a:r>
              <a:rPr lang="en-US" altLang="zh-CN" sz="1800" kern="0" dirty="0">
                <a:latin typeface="方正姚体" panose="02010601030101010101" pitchFamily="2" charset="-122"/>
              </a:rPr>
              <a:t>Student.cpp</a:t>
            </a:r>
            <a:endParaRPr lang="en-US" altLang="zh-CN" sz="1800" kern="0" dirty="0">
              <a:latin typeface="方正姚体" panose="02010601030101010101" pitchFamily="2" charset="-122"/>
            </a:endParaRPr>
          </a:p>
        </p:txBody>
      </p:sp>
      <p:pic>
        <p:nvPicPr>
          <p:cNvPr id="5"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228481" y="46140"/>
            <a:ext cx="349862" cy="351052"/>
            <a:chOff x="1192404" y="608225"/>
            <a:chExt cx="1755828" cy="1759616"/>
          </a:xfrm>
        </p:grpSpPr>
        <p:grpSp>
          <p:nvGrpSpPr>
            <p:cNvPr id="7" name="组合 79"/>
            <p:cNvGrpSpPr/>
            <p:nvPr/>
          </p:nvGrpSpPr>
          <p:grpSpPr bwMode="auto">
            <a:xfrm>
              <a:off x="1192404" y="608225"/>
              <a:ext cx="1755828" cy="1759616"/>
              <a:chOff x="6379729" y="2488774"/>
              <a:chExt cx="2513016" cy="2513016"/>
            </a:xfrm>
          </p:grpSpPr>
          <p:sp>
            <p:nvSpPr>
              <p:cNvPr id="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0" name="任意多边形 83"/>
              <p:cNvGrpSpPr/>
              <p:nvPr/>
            </p:nvGrpSpPr>
            <p:grpSpPr bwMode="auto">
              <a:xfrm>
                <a:off x="6397313" y="2490687"/>
                <a:ext cx="2505748" cy="2500354"/>
                <a:chOff x="1883664" y="1987296"/>
                <a:chExt cx="1322832" cy="1322832"/>
              </a:xfrm>
            </p:grpSpPr>
            <p:pic>
              <p:nvPicPr>
                <p:cNvPr id="11"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3"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ppt_w</p:attrName>
                                        </p:attrNameLst>
                                      </p:cBhvr>
                                      <p:tavLst>
                                        <p:tav tm="0" fmla="#ppt_w*sin(2.5*pi*$)">
                                          <p:val>
                                            <p:fltVal val="0"/>
                                          </p:val>
                                        </p:tav>
                                        <p:tav tm="100000">
                                          <p:val>
                                            <p:fltVal val="1"/>
                                          </p:val>
                                        </p:tav>
                                      </p:tavLst>
                                    </p:anim>
                                    <p:anim calcmode="lin" valueType="num">
                                      <p:cBhvr>
                                        <p:cTn id="9" dur="1000" fill="hold"/>
                                        <p:tgtEl>
                                          <p:spTgt spid="13"/>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3"/>
                                        </p:tgtEl>
                                      </p:cBhvr>
                                    </p:animEffect>
                                    <p:animScale>
                                      <p:cBhvr>
                                        <p:cTn id="1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79768" y="628546"/>
            <a:ext cx="5615744" cy="42981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350" kern="0" dirty="0">
                <a:latin typeface="方正姚体" panose="02010601030101010101" pitchFamily="2" charset="-122"/>
              </a:rPr>
              <a:t>#include&lt;</a:t>
            </a:r>
            <a:r>
              <a:rPr lang="en-US" altLang="zh-CN" sz="1350" kern="0" dirty="0" err="1">
                <a:latin typeface="方正姚体" panose="02010601030101010101" pitchFamily="2" charset="-122"/>
              </a:rPr>
              <a:t>iostream.h</a:t>
            </a:r>
            <a:r>
              <a:rPr lang="en-US" altLang="zh-CN" sz="1350" kern="0" dirty="0">
                <a:latin typeface="方正姚体" panose="02010601030101010101" pitchFamily="2" charset="-122"/>
              </a:rPr>
              <a:t>&gt;   //C++</a:t>
            </a:r>
            <a:r>
              <a:rPr lang="zh-CN" altLang="en-US" sz="1350" kern="0" dirty="0">
                <a:latin typeface="方正姚体" panose="02010601030101010101" pitchFamily="2" charset="-122"/>
              </a:rPr>
              <a:t>流头文件</a:t>
            </a:r>
            <a:endParaRPr lang="zh-CN" altLang="en-US"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#include&lt;</a:t>
            </a:r>
            <a:r>
              <a:rPr lang="en-US" altLang="zh-CN" sz="1350" kern="0" dirty="0" err="1">
                <a:latin typeface="方正姚体" panose="02010601030101010101" pitchFamily="2" charset="-122"/>
              </a:rPr>
              <a:t>string.h</a:t>
            </a:r>
            <a:r>
              <a:rPr lang="en-US" altLang="zh-CN" sz="1350" kern="0" dirty="0">
                <a:latin typeface="方正姚体" panose="02010601030101010101" pitchFamily="2" charset="-122"/>
              </a:rPr>
              <a:t>&gt;       //</a:t>
            </a:r>
            <a:r>
              <a:rPr lang="zh-CN" altLang="en-US" sz="1350" kern="0" dirty="0">
                <a:latin typeface="方正姚体" panose="02010601030101010101" pitchFamily="2" charset="-122"/>
              </a:rPr>
              <a:t>字符串操作头文件</a:t>
            </a:r>
            <a:endParaRPr lang="zh-CN" altLang="en-US"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class Person                 //</a:t>
            </a:r>
            <a:r>
              <a:rPr lang="zh-CN" altLang="en-US" sz="1350" kern="0" dirty="0">
                <a:latin typeface="方正姚体" panose="02010601030101010101" pitchFamily="2" charset="-122"/>
              </a:rPr>
              <a:t>定义</a:t>
            </a:r>
            <a:r>
              <a:rPr lang="en-US" altLang="zh-CN" sz="1350" kern="0" dirty="0">
                <a:latin typeface="方正姚体" panose="02010601030101010101" pitchFamily="2" charset="-122"/>
              </a:rPr>
              <a:t>Person</a:t>
            </a:r>
            <a:r>
              <a:rPr lang="zh-CN" altLang="en-US" sz="1350" kern="0" dirty="0">
                <a:latin typeface="方正姚体" panose="02010601030101010101" pitchFamily="2" charset="-122"/>
              </a:rPr>
              <a:t>类</a:t>
            </a:r>
            <a:endParaRPr lang="zh-CN" altLang="en-US"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private:</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int</a:t>
            </a:r>
            <a:r>
              <a:rPr lang="en-US" altLang="zh-CN" sz="1350" kern="0" dirty="0">
                <a:latin typeface="方正姚体" panose="02010601030101010101" pitchFamily="2" charset="-122"/>
              </a:rPr>
              <a:t> age;   </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public:</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	//</a:t>
            </a:r>
            <a:r>
              <a:rPr lang="zh-CN" altLang="en-US" sz="1350" kern="0" dirty="0">
                <a:latin typeface="方正姚体" panose="02010601030101010101" pitchFamily="2" charset="-122"/>
              </a:rPr>
              <a:t>带参数的构造函数</a:t>
            </a:r>
            <a:endParaRPr lang="zh-CN" altLang="en-US" sz="1350" kern="0" dirty="0">
              <a:latin typeface="方正姚体" panose="02010601030101010101" pitchFamily="2" charset="-122"/>
            </a:endParaRPr>
          </a:p>
          <a:p>
            <a:pPr marL="0" indent="0">
              <a:buClr>
                <a:schemeClr val="tx1"/>
              </a:buClr>
              <a:buNone/>
              <a:defRPr/>
            </a:pPr>
            <a:r>
              <a:rPr lang="zh-CN" altLang="en-US" sz="1350" kern="0" dirty="0">
                <a:latin typeface="方正姚体" panose="02010601030101010101" pitchFamily="2" charset="-122"/>
              </a:rPr>
              <a:t>	</a:t>
            </a:r>
            <a:r>
              <a:rPr lang="en-US" altLang="zh-CN" sz="1350" kern="0" dirty="0">
                <a:latin typeface="方正姚体" panose="02010601030101010101" pitchFamily="2" charset="-122"/>
              </a:rPr>
              <a:t>Person(</a:t>
            </a:r>
            <a:r>
              <a:rPr lang="en-US" altLang="zh-CN" sz="1350" kern="0" dirty="0" err="1">
                <a:latin typeface="方正姚体" panose="02010601030101010101" pitchFamily="2" charset="-122"/>
              </a:rPr>
              <a:t>int</a:t>
            </a:r>
            <a:r>
              <a:rPr lang="en-US" altLang="zh-CN" sz="1350" kern="0" dirty="0">
                <a:latin typeface="方正姚体" panose="02010601030101010101" pitchFamily="2" charset="-122"/>
              </a:rPr>
              <a:t> a)</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	{      age=a;     }</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	//</a:t>
            </a:r>
            <a:r>
              <a:rPr lang="zh-CN" altLang="en-US" sz="1350" kern="0" dirty="0">
                <a:latin typeface="方正姚体" panose="02010601030101010101" pitchFamily="2" charset="-122"/>
              </a:rPr>
              <a:t>向流</a:t>
            </a:r>
            <a:r>
              <a:rPr lang="en-US" altLang="zh-CN" sz="1350" kern="0" dirty="0">
                <a:latin typeface="方正姚体" panose="02010601030101010101" pitchFamily="2" charset="-122"/>
              </a:rPr>
              <a:t>out</a:t>
            </a:r>
            <a:r>
              <a:rPr lang="zh-CN" altLang="en-US" sz="1350" kern="0" dirty="0">
                <a:latin typeface="方正姚体" panose="02010601030101010101" pitchFamily="2" charset="-122"/>
              </a:rPr>
              <a:t>输出</a:t>
            </a:r>
            <a:r>
              <a:rPr lang="en-US" altLang="zh-CN" sz="1350" kern="0" dirty="0">
                <a:latin typeface="方正姚体" panose="02010601030101010101" pitchFamily="2" charset="-122"/>
              </a:rPr>
              <a:t>person</a:t>
            </a:r>
            <a:r>
              <a:rPr lang="zh-CN" altLang="en-US" sz="1350" kern="0" dirty="0">
                <a:latin typeface="方正姚体" panose="02010601030101010101" pitchFamily="2" charset="-122"/>
              </a:rPr>
              <a:t>的信息定义为虚函数</a:t>
            </a:r>
            <a:endParaRPr lang="zh-CN" altLang="en-US" sz="1350" kern="0" dirty="0">
              <a:latin typeface="方正姚体" panose="02010601030101010101" pitchFamily="2" charset="-122"/>
            </a:endParaRPr>
          </a:p>
          <a:p>
            <a:pPr marL="0" indent="0">
              <a:buClr>
                <a:schemeClr val="tx1"/>
              </a:buClr>
              <a:buNone/>
              <a:defRPr/>
            </a:pPr>
            <a:r>
              <a:rPr lang="zh-CN" altLang="en-US" sz="1350" kern="0" dirty="0">
                <a:latin typeface="方正姚体" panose="02010601030101010101" pitchFamily="2" charset="-122"/>
              </a:rPr>
              <a:t>	</a:t>
            </a:r>
            <a:r>
              <a:rPr lang="en-US" altLang="zh-CN" sz="1350" kern="0" dirty="0">
                <a:latin typeface="方正姚体" panose="02010601030101010101" pitchFamily="2" charset="-122"/>
              </a:rPr>
              <a:t>virtual void display(</a:t>
            </a:r>
            <a:r>
              <a:rPr lang="en-US" altLang="zh-CN" sz="1350" kern="0" dirty="0" err="1">
                <a:latin typeface="方正姚体" panose="02010601030101010101" pitchFamily="2" charset="-122"/>
              </a:rPr>
              <a:t>ostream</a:t>
            </a:r>
            <a:r>
              <a:rPr lang="en-US" altLang="zh-CN" sz="1350" kern="0" dirty="0">
                <a:latin typeface="方正姚体" panose="02010601030101010101" pitchFamily="2" charset="-122"/>
              </a:rPr>
              <a:t>&amp; out) </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	{</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		//</a:t>
            </a:r>
            <a:r>
              <a:rPr lang="zh-CN" altLang="en-US" sz="1350" kern="0" dirty="0">
                <a:latin typeface="方正姚体" panose="02010601030101010101" pitchFamily="2" charset="-122"/>
              </a:rPr>
              <a:t>设定输出格式</a:t>
            </a:r>
            <a:r>
              <a:rPr lang="en-US" altLang="zh-CN" sz="1350" kern="0" dirty="0">
                <a:latin typeface="方正姚体" panose="02010601030101010101" pitchFamily="2" charset="-122"/>
              </a:rPr>
              <a:t>:</a:t>
            </a:r>
            <a:r>
              <a:rPr lang="zh-CN" altLang="en-US" sz="1350" kern="0" dirty="0">
                <a:latin typeface="方正姚体" panose="02010601030101010101" pitchFamily="2" charset="-122"/>
              </a:rPr>
              <a:t>左对齐</a:t>
            </a:r>
            <a:r>
              <a:rPr lang="en-US" altLang="zh-CN" sz="1350" kern="0" dirty="0">
                <a:latin typeface="方正姚体" panose="02010601030101010101" pitchFamily="2" charset="-122"/>
              </a:rPr>
              <a:t>,</a:t>
            </a:r>
            <a:r>
              <a:rPr lang="zh-CN" altLang="en-US" sz="1350" kern="0" dirty="0">
                <a:latin typeface="方正姚体" panose="02010601030101010101" pitchFamily="2" charset="-122"/>
              </a:rPr>
              <a:t>输出宽度为</a:t>
            </a:r>
            <a:r>
              <a:rPr lang="en-US" altLang="zh-CN" sz="1350" kern="0" dirty="0">
                <a:latin typeface="方正姚体" panose="02010601030101010101" pitchFamily="2" charset="-122"/>
              </a:rPr>
              <a:t>10</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		out&lt;&lt;</a:t>
            </a:r>
            <a:r>
              <a:rPr lang="en-US" altLang="zh-CN" sz="1350" kern="0" dirty="0" err="1">
                <a:latin typeface="方正姚体" panose="02010601030101010101" pitchFamily="2" charset="-122"/>
              </a:rPr>
              <a:t>setiosflags</a:t>
            </a:r>
            <a:r>
              <a:rPr lang="en-US" altLang="zh-CN" sz="1350" kern="0" dirty="0">
                <a:latin typeface="方正姚体" panose="02010601030101010101" pitchFamily="2" charset="-122"/>
              </a:rPr>
              <a:t>(</a:t>
            </a:r>
            <a:r>
              <a:rPr lang="en-US" altLang="zh-CN" sz="1350" kern="0" dirty="0" err="1">
                <a:latin typeface="方正姚体" panose="02010601030101010101" pitchFamily="2" charset="-122"/>
              </a:rPr>
              <a:t>ios</a:t>
            </a:r>
            <a:r>
              <a:rPr lang="en-US" altLang="zh-CN" sz="1350" kern="0" dirty="0">
                <a:latin typeface="方正姚体" panose="02010601030101010101" pitchFamily="2" charset="-122"/>
              </a:rPr>
              <a:t>::left)&lt;&lt;</a:t>
            </a:r>
            <a:r>
              <a:rPr lang="en-US" altLang="zh-CN" sz="1350" kern="0" dirty="0" err="1">
                <a:latin typeface="方正姚体" panose="02010601030101010101" pitchFamily="2" charset="-122"/>
              </a:rPr>
              <a:t>setw</a:t>
            </a:r>
            <a:r>
              <a:rPr lang="en-US" altLang="zh-CN" sz="1350" kern="0" dirty="0">
                <a:latin typeface="方正姚体" panose="02010601030101010101" pitchFamily="2" charset="-122"/>
              </a:rPr>
              <a:t>(10)&lt;&lt;age;</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	}</a:t>
            </a:r>
            <a:endParaRPr lang="en-US" altLang="zh-CN" sz="1350" kern="0" dirty="0">
              <a:latin typeface="方正姚体" panose="02010601030101010101" pitchFamily="2" charset="-122"/>
            </a:endParaRPr>
          </a:p>
          <a:p>
            <a:pPr marL="0" indent="0">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p:txBody>
      </p:sp>
      <p:sp>
        <p:nvSpPr>
          <p:cNvPr id="74755" name="Text Box 4"/>
          <p:cNvSpPr txBox="1">
            <a:spLocks noChangeArrowheads="1"/>
          </p:cNvSpPr>
          <p:nvPr/>
        </p:nvSpPr>
        <p:spPr bwMode="auto">
          <a:xfrm>
            <a:off x="6731116" y="1546170"/>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500" dirty="0">
                <a:latin typeface="方正姚体" panose="02010601030101010101" pitchFamily="2" charset="-122"/>
                <a:ea typeface="方正姚体" panose="02010601030101010101" pitchFamily="2" charset="-122"/>
              </a:rPr>
              <a:t>头文件：</a:t>
            </a:r>
            <a:r>
              <a:rPr kumimoji="1" lang="en-US" altLang="zh-CN" sz="1500" dirty="0" err="1">
                <a:latin typeface="方正姚体" panose="02010601030101010101" pitchFamily="2" charset="-122"/>
                <a:ea typeface="方正姚体" panose="02010601030101010101" pitchFamily="2" charset="-122"/>
              </a:rPr>
              <a:t>Student.h</a:t>
            </a:r>
            <a:endParaRPr kumimoji="1" lang="en-US" altLang="zh-CN" sz="1500"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46140"/>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99792" y="736338"/>
            <a:ext cx="6801213" cy="42445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500" kern="0" dirty="0">
                <a:latin typeface="方正姚体" panose="02010601030101010101" pitchFamily="2" charset="-122"/>
              </a:rPr>
              <a:t>//Student</a:t>
            </a:r>
            <a:r>
              <a:rPr lang="zh-CN" altLang="en-US" sz="1500" kern="0" dirty="0">
                <a:latin typeface="方正姚体" panose="02010601030101010101" pitchFamily="2" charset="-122"/>
              </a:rPr>
              <a:t>类声明</a:t>
            </a:r>
            <a:endParaRPr lang="zh-CN" altLang="en-US"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class </a:t>
            </a:r>
            <a:r>
              <a:rPr lang="en-US" altLang="zh-CN" sz="1500" kern="0" dirty="0" err="1">
                <a:latin typeface="方正姚体" panose="02010601030101010101" pitchFamily="2" charset="-122"/>
              </a:rPr>
              <a:t>Student:public</a:t>
            </a:r>
            <a:r>
              <a:rPr lang="en-US" altLang="zh-CN" sz="1500" kern="0" dirty="0">
                <a:latin typeface="方正姚体" panose="02010601030101010101" pitchFamily="2" charset="-122"/>
              </a:rPr>
              <a:t> Person</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private:  //</a:t>
            </a:r>
            <a:r>
              <a:rPr lang="zh-CN" altLang="en-US" sz="1500" kern="0" dirty="0">
                <a:latin typeface="方正姚体" panose="02010601030101010101" pitchFamily="2" charset="-122"/>
              </a:rPr>
              <a:t>定义学生类的属性</a:t>
            </a:r>
            <a:endParaRPr lang="zh-CN" altLang="en-US" sz="1500" kern="0" dirty="0">
              <a:latin typeface="方正姚体" panose="02010601030101010101" pitchFamily="2" charset="-122"/>
            </a:endParaRPr>
          </a:p>
          <a:p>
            <a:pPr marL="0" indent="0">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char </a:t>
            </a:r>
            <a:r>
              <a:rPr lang="en-US" altLang="zh-CN" sz="1500" kern="0" dirty="0" err="1">
                <a:latin typeface="方正姚体" panose="02010601030101010101" pitchFamily="2" charset="-122"/>
              </a:rPr>
              <a:t>pName</a:t>
            </a:r>
            <a:r>
              <a:rPr lang="en-US" altLang="zh-CN" sz="1500" kern="0" dirty="0">
                <a:latin typeface="方正姚体" panose="02010601030101010101" pitchFamily="2" charset="-122"/>
              </a:rPr>
              <a:t>[20]; </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unsigned </a:t>
            </a:r>
            <a:r>
              <a:rPr lang="en-US" altLang="zh-CN" sz="1500" kern="0" dirty="0" err="1">
                <a:latin typeface="方正姚体" panose="02010601030101010101" pitchFamily="2" charset="-122"/>
              </a:rPr>
              <a:t>int</a:t>
            </a:r>
            <a:r>
              <a:rPr lang="en-US" altLang="zh-CN" sz="1500" kern="0" dirty="0">
                <a:latin typeface="方正姚体" panose="02010601030101010101" pitchFamily="2" charset="-122"/>
              </a:rPr>
              <a:t> </a:t>
            </a:r>
            <a:r>
              <a:rPr lang="en-US" altLang="zh-CN" sz="1500" kern="0" dirty="0" err="1">
                <a:latin typeface="方正姚体" panose="02010601030101010101" pitchFamily="2" charset="-122"/>
              </a:rPr>
              <a:t>uID</a:t>
            </a: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float grade;</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public:</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a:t>
            </a:r>
            <a:r>
              <a:rPr lang="zh-CN" altLang="en-US" sz="1500" kern="0" dirty="0">
                <a:latin typeface="方正姚体" panose="02010601030101010101" pitchFamily="2" charset="-122"/>
              </a:rPr>
              <a:t>构造函数</a:t>
            </a:r>
            <a:endParaRPr lang="zh-CN" altLang="en-US" sz="1500" kern="0" dirty="0">
              <a:latin typeface="方正姚体" panose="02010601030101010101" pitchFamily="2" charset="-122"/>
            </a:endParaRPr>
          </a:p>
          <a:p>
            <a:pPr marL="0" indent="0">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Student(char *</a:t>
            </a:r>
            <a:r>
              <a:rPr lang="en-US" altLang="zh-CN" sz="1500" kern="0" dirty="0" err="1">
                <a:latin typeface="方正姚体" panose="02010601030101010101" pitchFamily="2" charset="-122"/>
              </a:rPr>
              <a:t>pS</a:t>
            </a:r>
            <a:r>
              <a:rPr lang="en-US" altLang="zh-CN" sz="1500" kern="0" dirty="0">
                <a:latin typeface="方正姚体" panose="02010601030101010101" pitchFamily="2" charset="-122"/>
              </a:rPr>
              <a:t>, unsigned </a:t>
            </a:r>
            <a:r>
              <a:rPr lang="en-US" altLang="zh-CN" sz="1500" kern="0" dirty="0" err="1">
                <a:latin typeface="方正姚体" panose="02010601030101010101" pitchFamily="2" charset="-122"/>
              </a:rPr>
              <a:t>num</a:t>
            </a:r>
            <a:r>
              <a:rPr lang="en-US" altLang="zh-CN" sz="1500" kern="0" dirty="0">
                <a:latin typeface="方正姚体" panose="02010601030101010101" pitchFamily="2" charset="-122"/>
              </a:rPr>
              <a:t>, float g, </a:t>
            </a:r>
            <a:r>
              <a:rPr lang="en-US" altLang="zh-CN" sz="1500" kern="0" dirty="0" err="1">
                <a:latin typeface="方正姚体" panose="02010601030101010101" pitchFamily="2" charset="-122"/>
              </a:rPr>
              <a:t>int</a:t>
            </a:r>
            <a:r>
              <a:rPr lang="en-US" altLang="zh-CN" sz="1500" kern="0" dirty="0">
                <a:latin typeface="方正姚体" panose="02010601030101010101" pitchFamily="2" charset="-122"/>
              </a:rPr>
              <a:t> age);</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a:t>
            </a:r>
            <a:r>
              <a:rPr lang="zh-CN" altLang="en-US" sz="1500" kern="0" dirty="0">
                <a:latin typeface="方正姚体" panose="02010601030101010101" pitchFamily="2" charset="-122"/>
              </a:rPr>
              <a:t>重载</a:t>
            </a:r>
            <a:r>
              <a:rPr lang="en-US" altLang="zh-CN" sz="1500" kern="0" dirty="0">
                <a:latin typeface="方正姚体" panose="02010601030101010101" pitchFamily="2" charset="-122"/>
              </a:rPr>
              <a:t>Person</a:t>
            </a:r>
            <a:r>
              <a:rPr lang="zh-CN" altLang="en-US" sz="1500" kern="0" dirty="0">
                <a:latin typeface="方正姚体" panose="02010601030101010101" pitchFamily="2" charset="-122"/>
              </a:rPr>
              <a:t>类中的虚函数</a:t>
            </a:r>
            <a:endParaRPr lang="zh-CN" altLang="en-US" sz="1500" kern="0" dirty="0">
              <a:latin typeface="方正姚体" panose="02010601030101010101" pitchFamily="2" charset="-122"/>
            </a:endParaRPr>
          </a:p>
          <a:p>
            <a:pPr marL="0" indent="0">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void display(</a:t>
            </a:r>
            <a:r>
              <a:rPr lang="en-US" altLang="zh-CN" sz="1500" kern="0" dirty="0" err="1">
                <a:latin typeface="方正姚体" panose="02010601030101010101" pitchFamily="2" charset="-122"/>
              </a:rPr>
              <a:t>ostream</a:t>
            </a:r>
            <a:r>
              <a:rPr lang="en-US" altLang="zh-CN" sz="1500" kern="0" dirty="0">
                <a:latin typeface="方正姚体" panose="02010601030101010101" pitchFamily="2" charset="-122"/>
              </a:rPr>
              <a:t>&amp; out);</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a:t>
            </a:r>
            <a:r>
              <a:rPr lang="zh-CN" altLang="en-US" sz="1500" kern="0" dirty="0">
                <a:latin typeface="方正姚体" panose="02010601030101010101" pitchFamily="2" charset="-122"/>
              </a:rPr>
              <a:t>自定义输出流 定义为友元函数</a:t>
            </a:r>
            <a:endParaRPr lang="zh-CN" altLang="en-US" sz="1500" kern="0" dirty="0">
              <a:latin typeface="方正姚体" panose="02010601030101010101" pitchFamily="2" charset="-122"/>
            </a:endParaRPr>
          </a:p>
          <a:p>
            <a:pPr marL="0" indent="0">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friend </a:t>
            </a:r>
            <a:r>
              <a:rPr lang="en-US" altLang="zh-CN" sz="1500" kern="0" dirty="0" err="1">
                <a:latin typeface="方正姚体" panose="02010601030101010101" pitchFamily="2" charset="-122"/>
              </a:rPr>
              <a:t>ostream</a:t>
            </a:r>
            <a:r>
              <a:rPr lang="en-US" altLang="zh-CN" sz="1500" kern="0" dirty="0">
                <a:latin typeface="方正姚体" panose="02010601030101010101" pitchFamily="2" charset="-122"/>
              </a:rPr>
              <a:t>&amp; operator&lt;&lt;(</a:t>
            </a:r>
            <a:r>
              <a:rPr lang="en-US" altLang="zh-CN" sz="1500" kern="0" dirty="0" err="1">
                <a:latin typeface="方正姚体" panose="02010601030101010101" pitchFamily="2" charset="-122"/>
              </a:rPr>
              <a:t>ostream</a:t>
            </a:r>
            <a:r>
              <a:rPr lang="en-US" altLang="zh-CN" sz="1500" kern="0" dirty="0">
                <a:latin typeface="方正姚体" panose="02010601030101010101" pitchFamily="2" charset="-122"/>
              </a:rPr>
              <a:t>&amp; out, Student&amp; </a:t>
            </a:r>
            <a:r>
              <a:rPr lang="en-US" altLang="zh-CN" sz="1500" kern="0" dirty="0" err="1">
                <a:latin typeface="方正姚体" panose="02010601030101010101" pitchFamily="2" charset="-122"/>
              </a:rPr>
              <a:t>st</a:t>
            </a: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p:txBody>
      </p:sp>
      <p:sp>
        <p:nvSpPr>
          <p:cNvPr id="75779" name="Text Box 4"/>
          <p:cNvSpPr txBox="1">
            <a:spLocks noChangeArrowheads="1"/>
          </p:cNvSpPr>
          <p:nvPr/>
        </p:nvSpPr>
        <p:spPr bwMode="auto">
          <a:xfrm>
            <a:off x="7270895" y="2085949"/>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500" dirty="0">
                <a:latin typeface="方正姚体" panose="02010601030101010101" pitchFamily="2" charset="-122"/>
                <a:ea typeface="方正姚体" panose="02010601030101010101" pitchFamily="2" charset="-122"/>
              </a:rPr>
              <a:t>头文件：</a:t>
            </a:r>
            <a:r>
              <a:rPr kumimoji="1" lang="en-US" altLang="zh-CN" sz="1500" dirty="0" err="1">
                <a:latin typeface="方正姚体" panose="02010601030101010101" pitchFamily="2" charset="-122"/>
                <a:ea typeface="方正姚体" panose="02010601030101010101" pitchFamily="2" charset="-122"/>
              </a:rPr>
              <a:t>Student.h</a:t>
            </a:r>
            <a:endParaRPr kumimoji="1" lang="en-US" altLang="zh-CN" sz="1500"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46140"/>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61725" y="1060370"/>
            <a:ext cx="5991545" cy="38862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500" kern="0" dirty="0">
                <a:latin typeface="方正姚体" panose="02010601030101010101" pitchFamily="2" charset="-122"/>
              </a:rPr>
              <a:t>//</a:t>
            </a:r>
            <a:r>
              <a:rPr lang="en-US" altLang="zh-CN" sz="1500" kern="0" dirty="0" err="1">
                <a:latin typeface="方正姚体" panose="02010601030101010101" pitchFamily="2" charset="-122"/>
              </a:rPr>
              <a:t>MasterStuden</a:t>
            </a:r>
            <a:r>
              <a:rPr lang="zh-CN" altLang="en-US" sz="1500" kern="0" dirty="0">
                <a:latin typeface="方正姚体" panose="02010601030101010101" pitchFamily="2" charset="-122"/>
              </a:rPr>
              <a:t>类声明 公有继承</a:t>
            </a:r>
            <a:endParaRPr lang="zh-CN" altLang="en-US"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class </a:t>
            </a:r>
            <a:r>
              <a:rPr lang="en-US" altLang="zh-CN" sz="1500" kern="0" dirty="0" err="1">
                <a:latin typeface="方正姚体" panose="02010601030101010101" pitchFamily="2" charset="-122"/>
              </a:rPr>
              <a:t>MasterStudent:public</a:t>
            </a:r>
            <a:r>
              <a:rPr lang="en-US" altLang="zh-CN" sz="1500" kern="0" dirty="0">
                <a:latin typeface="方正姚体" panose="02010601030101010101" pitchFamily="2" charset="-122"/>
              </a:rPr>
              <a:t> Student</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public:</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a:t>
            </a:r>
            <a:r>
              <a:rPr lang="en-US" altLang="zh-CN" sz="1500" kern="0" dirty="0" err="1">
                <a:latin typeface="方正姚体" panose="02010601030101010101" pitchFamily="2" charset="-122"/>
              </a:rPr>
              <a:t>MasterStudent</a:t>
            </a:r>
            <a:r>
              <a:rPr lang="zh-CN" altLang="en-US" sz="1500" kern="0" dirty="0">
                <a:latin typeface="方正姚体" panose="02010601030101010101" pitchFamily="2" charset="-122"/>
              </a:rPr>
              <a:t>的构造函数</a:t>
            </a:r>
            <a:endParaRPr lang="zh-CN" altLang="en-US" sz="1500" kern="0" dirty="0">
              <a:latin typeface="方正姚体" panose="02010601030101010101" pitchFamily="2" charset="-122"/>
            </a:endParaRPr>
          </a:p>
          <a:p>
            <a:pPr marL="0" indent="0">
              <a:buClr>
                <a:schemeClr val="tx1"/>
              </a:buClr>
              <a:buNone/>
              <a:defRPr/>
            </a:pPr>
            <a:r>
              <a:rPr lang="zh-CN" altLang="en-US" sz="1500" kern="0" dirty="0">
                <a:latin typeface="方正姚体" panose="02010601030101010101" pitchFamily="2" charset="-122"/>
              </a:rPr>
              <a:t>	</a:t>
            </a:r>
            <a:r>
              <a:rPr lang="en-US" altLang="zh-CN" sz="1500" kern="0" dirty="0" err="1">
                <a:latin typeface="方正姚体" panose="02010601030101010101" pitchFamily="2" charset="-122"/>
              </a:rPr>
              <a:t>MasterStudent</a:t>
            </a:r>
            <a:r>
              <a:rPr lang="en-US" altLang="zh-CN" sz="1500" kern="0" dirty="0">
                <a:latin typeface="方正姚体" panose="02010601030101010101" pitchFamily="2" charset="-122"/>
              </a:rPr>
              <a:t>(char *</a:t>
            </a:r>
            <a:r>
              <a:rPr lang="en-US" altLang="zh-CN" sz="1500" kern="0" dirty="0" err="1">
                <a:latin typeface="方正姚体" panose="02010601030101010101" pitchFamily="2" charset="-122"/>
              </a:rPr>
              <a:t>pS,unsigned</a:t>
            </a:r>
            <a:r>
              <a:rPr lang="en-US" altLang="zh-CN" sz="1500" kern="0" dirty="0">
                <a:latin typeface="方正姚体" panose="02010601030101010101" pitchFamily="2" charset="-122"/>
              </a:rPr>
              <a:t> </a:t>
            </a:r>
            <a:r>
              <a:rPr lang="en-US" altLang="zh-CN" sz="1500" kern="0" dirty="0" err="1">
                <a:latin typeface="方正姚体" panose="02010601030101010101" pitchFamily="2" charset="-122"/>
              </a:rPr>
              <a:t>num</a:t>
            </a:r>
            <a:r>
              <a:rPr lang="en-US" altLang="zh-CN" sz="1500" kern="0" dirty="0">
                <a:latin typeface="方正姚体" panose="02010601030101010101" pitchFamily="2" charset="-122"/>
              </a:rPr>
              <a:t>, float g, </a:t>
            </a:r>
            <a:r>
              <a:rPr lang="en-US" altLang="zh-CN" sz="1500" kern="0" dirty="0" err="1">
                <a:latin typeface="方正姚体" panose="02010601030101010101" pitchFamily="2" charset="-122"/>
              </a:rPr>
              <a:t>int</a:t>
            </a:r>
            <a:r>
              <a:rPr lang="en-US" altLang="zh-CN" sz="1500" kern="0" dirty="0">
                <a:latin typeface="方正姚体" panose="02010601030101010101" pitchFamily="2" charset="-122"/>
              </a:rPr>
              <a:t> </a:t>
            </a:r>
            <a:r>
              <a:rPr lang="en-US" altLang="zh-CN" sz="1500" kern="0" dirty="0" err="1">
                <a:latin typeface="方正姚体" panose="02010601030101010101" pitchFamily="2" charset="-122"/>
              </a:rPr>
              <a:t>age,char</a:t>
            </a:r>
            <a:r>
              <a:rPr lang="en-US" altLang="zh-CN" sz="1500" kern="0" dirty="0">
                <a:latin typeface="方正姚体" panose="02010601030101010101" pitchFamily="2" charset="-122"/>
              </a:rPr>
              <a:t> t)</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:Student(</a:t>
            </a:r>
            <a:r>
              <a:rPr lang="en-US" altLang="zh-CN" sz="1500" kern="0" dirty="0" err="1">
                <a:latin typeface="方正姚体" panose="02010601030101010101" pitchFamily="2" charset="-122"/>
              </a:rPr>
              <a:t>pS,num,g,age</a:t>
            </a:r>
            <a:r>
              <a:rPr lang="en-US" altLang="zh-CN" sz="1500" kern="0" dirty="0">
                <a:latin typeface="方正姚体" panose="02010601030101010101" pitchFamily="2" charset="-122"/>
              </a:rPr>
              <a:t>),type(t) { }</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a:t>
            </a:r>
            <a:r>
              <a:rPr lang="zh-CN" altLang="en-US" sz="1500" kern="0" dirty="0">
                <a:latin typeface="方正姚体" panose="02010601030101010101" pitchFamily="2" charset="-122"/>
              </a:rPr>
              <a:t>重载虚函数</a:t>
            </a:r>
            <a:endParaRPr lang="zh-CN" altLang="en-US" sz="1500" kern="0" dirty="0">
              <a:latin typeface="方正姚体" panose="02010601030101010101" pitchFamily="2" charset="-122"/>
            </a:endParaRPr>
          </a:p>
          <a:p>
            <a:pPr marL="0" indent="0">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void display(</a:t>
            </a:r>
            <a:r>
              <a:rPr lang="en-US" altLang="zh-CN" sz="1500" kern="0" dirty="0" err="1">
                <a:latin typeface="方正姚体" panose="02010601030101010101" pitchFamily="2" charset="-122"/>
              </a:rPr>
              <a:t>ostream</a:t>
            </a:r>
            <a:r>
              <a:rPr lang="en-US" altLang="zh-CN" sz="1500" kern="0" dirty="0">
                <a:latin typeface="方正姚体" panose="02010601030101010101" pitchFamily="2" charset="-122"/>
              </a:rPr>
              <a:t>&amp; out);</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protected:</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	char type;</a:t>
            </a:r>
            <a:endParaRPr lang="en-US" altLang="zh-CN" sz="1500" kern="0" dirty="0">
              <a:latin typeface="方正姚体" panose="02010601030101010101" pitchFamily="2" charset="-122"/>
            </a:endParaRPr>
          </a:p>
          <a:p>
            <a:pPr marL="0" indent="0">
              <a:buClr>
                <a:schemeClr val="tx1"/>
              </a:buClr>
              <a:buNone/>
              <a:defRPr/>
            </a:pP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p:txBody>
      </p:sp>
      <p:sp>
        <p:nvSpPr>
          <p:cNvPr id="76803" name="Text Box 4"/>
          <p:cNvSpPr txBox="1">
            <a:spLocks noChangeArrowheads="1"/>
          </p:cNvSpPr>
          <p:nvPr/>
        </p:nvSpPr>
        <p:spPr bwMode="auto">
          <a:xfrm>
            <a:off x="6947028" y="2409816"/>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500" dirty="0">
                <a:latin typeface="方正姚体" panose="02010601030101010101" pitchFamily="2" charset="-122"/>
                <a:ea typeface="方正姚体" panose="02010601030101010101" pitchFamily="2" charset="-122"/>
              </a:rPr>
              <a:t>头文件：</a:t>
            </a:r>
            <a:r>
              <a:rPr kumimoji="1" lang="en-US" altLang="zh-CN" sz="1500" dirty="0" err="1">
                <a:latin typeface="方正姚体" panose="02010601030101010101" pitchFamily="2" charset="-122"/>
                <a:ea typeface="方正姚体" panose="02010601030101010101" pitchFamily="2" charset="-122"/>
              </a:rPr>
              <a:t>Student.h</a:t>
            </a:r>
            <a:endParaRPr kumimoji="1" lang="en-US" altLang="zh-CN" sz="1500"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46140"/>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1837" y="844654"/>
            <a:ext cx="6585301"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200" kern="0" dirty="0">
                <a:latin typeface="方正姚体" panose="02010601030101010101" pitchFamily="2" charset="-122"/>
              </a:rPr>
              <a:t>#include&lt;</a:t>
            </a:r>
            <a:r>
              <a:rPr lang="en-US" altLang="zh-CN" sz="1200" kern="0" dirty="0" err="1">
                <a:latin typeface="方正姚体" panose="02010601030101010101" pitchFamily="2" charset="-122"/>
              </a:rPr>
              <a:t>fstream.h</a:t>
            </a:r>
            <a:r>
              <a:rPr lang="en-US" altLang="zh-CN" sz="1200" kern="0" dirty="0">
                <a:latin typeface="方正姚体" panose="02010601030101010101" pitchFamily="2" charset="-122"/>
              </a:rPr>
              <a:t>&gt;</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#include&lt;</a:t>
            </a:r>
            <a:r>
              <a:rPr lang="en-US" altLang="zh-CN" sz="1200" kern="0" dirty="0" err="1">
                <a:latin typeface="方正姚体" panose="02010601030101010101" pitchFamily="2" charset="-122"/>
              </a:rPr>
              <a:t>iomanip.h</a:t>
            </a:r>
            <a:r>
              <a:rPr lang="en-US" altLang="zh-CN" sz="1200" kern="0" dirty="0">
                <a:latin typeface="方正姚体" panose="02010601030101010101" pitchFamily="2" charset="-122"/>
              </a:rPr>
              <a:t>&gt;</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include</a:t>
            </a:r>
            <a:r>
              <a:rPr lang="en-US" altLang="zh-CN" sz="1200" kern="0" dirty="0" err="1"/>
              <a:t>“</a:t>
            </a:r>
            <a:r>
              <a:rPr lang="en-US" altLang="zh-CN" sz="1200" kern="0" dirty="0" err="1">
                <a:latin typeface="方正姚体" panose="02010601030101010101" pitchFamily="2" charset="-122"/>
              </a:rPr>
              <a:t>Student.h</a:t>
            </a: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//Student </a:t>
            </a:r>
            <a:r>
              <a:rPr lang="zh-CN" altLang="en-US" sz="1200" kern="0" dirty="0">
                <a:latin typeface="方正姚体" panose="02010601030101010101" pitchFamily="2" charset="-122"/>
              </a:rPr>
              <a:t>类的构造函数</a:t>
            </a:r>
            <a:endParaRPr lang="zh-CN" altLang="en-US"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Student::Student(char *</a:t>
            </a:r>
            <a:r>
              <a:rPr lang="en-US" altLang="zh-CN" sz="1200" kern="0" dirty="0" err="1">
                <a:latin typeface="方正姚体" panose="02010601030101010101" pitchFamily="2" charset="-122"/>
              </a:rPr>
              <a:t>pS</a:t>
            </a:r>
            <a:r>
              <a:rPr lang="en-US" altLang="zh-CN" sz="1200" kern="0" dirty="0">
                <a:latin typeface="方正姚体" panose="02010601030101010101" pitchFamily="2" charset="-122"/>
              </a:rPr>
              <a:t>, unsigned </a:t>
            </a:r>
            <a:r>
              <a:rPr lang="en-US" altLang="zh-CN" sz="1200" kern="0" dirty="0" err="1">
                <a:latin typeface="方正姚体" panose="02010601030101010101" pitchFamily="2" charset="-122"/>
              </a:rPr>
              <a:t>num</a:t>
            </a:r>
            <a:r>
              <a:rPr lang="en-US" altLang="zh-CN" sz="1200" kern="0" dirty="0">
                <a:latin typeface="方正姚体" panose="02010601030101010101" pitchFamily="2" charset="-122"/>
              </a:rPr>
              <a:t>, float g, </a:t>
            </a:r>
            <a:r>
              <a:rPr lang="en-US" altLang="zh-CN" sz="1200" kern="0" dirty="0" err="1">
                <a:latin typeface="方正姚体" panose="02010601030101010101" pitchFamily="2" charset="-122"/>
              </a:rPr>
              <a:t>int</a:t>
            </a:r>
            <a:r>
              <a:rPr lang="en-US" altLang="zh-CN" sz="1200" kern="0" dirty="0">
                <a:latin typeface="方正姚体" panose="02010601030101010101" pitchFamily="2" charset="-122"/>
              </a:rPr>
              <a:t> age)</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  </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strcpy</a:t>
            </a: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pName,pS</a:t>
            </a:r>
            <a:r>
              <a:rPr lang="en-US" altLang="zh-CN" sz="1200" kern="0" dirty="0">
                <a:latin typeface="方正姚体" panose="02010601030101010101" pitchFamily="2" charset="-122"/>
              </a:rPr>
              <a:t>);   //</a:t>
            </a:r>
            <a:r>
              <a:rPr lang="zh-CN" altLang="en-US" sz="1200" kern="0" dirty="0">
                <a:latin typeface="方正姚体" panose="02010601030101010101" pitchFamily="2" charset="-122"/>
              </a:rPr>
              <a:t>调用字符串库函数</a:t>
            </a:r>
            <a:r>
              <a:rPr lang="en-US" altLang="zh-CN" sz="1200" kern="0" dirty="0" err="1">
                <a:latin typeface="方正姚体" panose="02010601030101010101" pitchFamily="2" charset="-122"/>
              </a:rPr>
              <a:t>strcpy</a:t>
            </a:r>
            <a:r>
              <a:rPr lang="zh-CN" altLang="en-US" sz="1200" kern="0" dirty="0">
                <a:latin typeface="方正姚体" panose="02010601030101010101" pitchFamily="2" charset="-122"/>
              </a:rPr>
              <a:t>将</a:t>
            </a:r>
            <a:r>
              <a:rPr lang="en-US" altLang="zh-CN" sz="1200" kern="0" dirty="0" err="1">
                <a:latin typeface="方正姚体" panose="02010601030101010101" pitchFamily="2" charset="-122"/>
              </a:rPr>
              <a:t>pS</a:t>
            </a:r>
            <a:r>
              <a:rPr lang="zh-CN" altLang="en-US" sz="1200" kern="0" dirty="0">
                <a:latin typeface="方正姚体" panose="02010601030101010101" pitchFamily="2" charset="-122"/>
              </a:rPr>
              <a:t>所指的字符串赋给</a:t>
            </a:r>
            <a:r>
              <a:rPr lang="en-US" altLang="zh-CN" sz="1200" kern="0" dirty="0" err="1">
                <a:latin typeface="方正姚体" panose="02010601030101010101" pitchFamily="2" charset="-122"/>
              </a:rPr>
              <a:t>pName</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uID</a:t>
            </a: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num</a:t>
            </a: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       grade=g;    </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a:t>
            </a:r>
            <a:r>
              <a:rPr lang="zh-CN" altLang="en-US" sz="1200" kern="0" dirty="0">
                <a:latin typeface="方正姚体" panose="02010601030101010101" pitchFamily="2" charset="-122"/>
              </a:rPr>
              <a:t>显示</a:t>
            </a:r>
            <a:r>
              <a:rPr lang="en-US" altLang="zh-CN" sz="1200" kern="0" dirty="0">
                <a:latin typeface="方正姚体" panose="02010601030101010101" pitchFamily="2" charset="-122"/>
              </a:rPr>
              <a:t>Student</a:t>
            </a:r>
            <a:r>
              <a:rPr lang="zh-CN" altLang="en-US" sz="1200" kern="0" dirty="0">
                <a:latin typeface="方正姚体" panose="02010601030101010101" pitchFamily="2" charset="-122"/>
              </a:rPr>
              <a:t>的信息</a:t>
            </a:r>
            <a:endParaRPr lang="zh-CN" altLang="en-US"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void Student::display(</a:t>
            </a:r>
            <a:r>
              <a:rPr lang="en-US" altLang="zh-CN" sz="1200" kern="0" dirty="0" err="1">
                <a:latin typeface="方正姚体" panose="02010601030101010101" pitchFamily="2" charset="-122"/>
              </a:rPr>
              <a:t>ostream</a:t>
            </a:r>
            <a:r>
              <a:rPr lang="en-US" altLang="zh-CN" sz="1200" kern="0" dirty="0">
                <a:latin typeface="方正姚体" panose="02010601030101010101" pitchFamily="2" charset="-122"/>
              </a:rPr>
              <a:t>&amp; out)</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       Person::display(out);  //</a:t>
            </a:r>
            <a:r>
              <a:rPr lang="zh-CN" altLang="en-US" sz="1200" kern="0" dirty="0">
                <a:latin typeface="方正姚体" panose="02010601030101010101" pitchFamily="2" charset="-122"/>
              </a:rPr>
              <a:t>调用基类的成员函数</a:t>
            </a:r>
            <a:endParaRPr lang="zh-CN" altLang="en-US" sz="1200" kern="0" dirty="0">
              <a:latin typeface="方正姚体" panose="02010601030101010101" pitchFamily="2" charset="-122"/>
            </a:endParaRPr>
          </a:p>
          <a:p>
            <a:pPr marL="0" indent="0">
              <a:buClr>
                <a:schemeClr val="tx1"/>
              </a:buClr>
              <a:buNone/>
              <a:defRPr/>
            </a:pPr>
            <a:r>
              <a:rPr lang="zh-CN" altLang="en-US" sz="1200" kern="0" dirty="0">
                <a:latin typeface="方正姚体" panose="02010601030101010101" pitchFamily="2" charset="-122"/>
              </a:rPr>
              <a:t>        </a:t>
            </a:r>
            <a:r>
              <a:rPr lang="en-US" altLang="zh-CN" sz="1200" kern="0" dirty="0">
                <a:latin typeface="方正姚体" panose="02010601030101010101" pitchFamily="2" charset="-122"/>
              </a:rPr>
              <a:t>//</a:t>
            </a:r>
            <a:r>
              <a:rPr lang="zh-CN" altLang="en-US" sz="1200" kern="0" dirty="0">
                <a:latin typeface="方正姚体" panose="02010601030101010101" pitchFamily="2" charset="-122"/>
              </a:rPr>
              <a:t>自定义输出格式 </a:t>
            </a:r>
            <a:endParaRPr lang="zh-CN" altLang="en-US" sz="1200" kern="0" dirty="0">
              <a:latin typeface="方正姚体" panose="02010601030101010101" pitchFamily="2" charset="-122"/>
            </a:endParaRPr>
          </a:p>
          <a:p>
            <a:pPr marL="0" indent="0">
              <a:buClr>
                <a:schemeClr val="tx1"/>
              </a:buClr>
              <a:buNone/>
              <a:defRPr/>
            </a:pPr>
            <a:r>
              <a:rPr lang="zh-CN" altLang="en-US" sz="1200" kern="0" dirty="0">
                <a:latin typeface="方正姚体" panose="02010601030101010101" pitchFamily="2" charset="-122"/>
              </a:rPr>
              <a:t>       </a:t>
            </a:r>
            <a:r>
              <a:rPr lang="en-US" altLang="zh-CN" sz="1200" kern="0" dirty="0">
                <a:latin typeface="方正姚体" panose="02010601030101010101" pitchFamily="2" charset="-122"/>
              </a:rPr>
              <a:t>out&lt;&lt;</a:t>
            </a:r>
            <a:r>
              <a:rPr lang="en-US" altLang="zh-CN" sz="1200" kern="0" dirty="0" err="1">
                <a:latin typeface="方正姚体" panose="02010601030101010101" pitchFamily="2" charset="-122"/>
              </a:rPr>
              <a:t>setiosflags</a:t>
            </a: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ios</a:t>
            </a:r>
            <a:r>
              <a:rPr lang="en-US" altLang="zh-CN" sz="1200" kern="0" dirty="0">
                <a:latin typeface="方正姚体" panose="02010601030101010101" pitchFamily="2" charset="-122"/>
              </a:rPr>
              <a:t>::left)&lt;&lt;</a:t>
            </a:r>
            <a:r>
              <a:rPr lang="en-US" altLang="zh-CN" sz="1200" kern="0" dirty="0" err="1">
                <a:latin typeface="方正姚体" panose="02010601030101010101" pitchFamily="2" charset="-122"/>
              </a:rPr>
              <a:t>setw</a:t>
            </a:r>
            <a:r>
              <a:rPr lang="en-US" altLang="zh-CN" sz="1200" kern="0" dirty="0">
                <a:latin typeface="方正姚体" panose="02010601030101010101" pitchFamily="2" charset="-122"/>
              </a:rPr>
              <a:t>(20)&lt;&lt;</a:t>
            </a:r>
            <a:r>
              <a:rPr lang="en-US" altLang="zh-CN" sz="1200" kern="0" dirty="0" err="1">
                <a:latin typeface="方正姚体" panose="02010601030101010101" pitchFamily="2" charset="-122"/>
              </a:rPr>
              <a:t>pName</a:t>
            </a:r>
            <a:r>
              <a:rPr lang="en-US" altLang="zh-CN" sz="1200" kern="0" dirty="0">
                <a:latin typeface="方正姚体" panose="02010601030101010101" pitchFamily="2" charset="-122"/>
              </a:rPr>
              <a:t>&lt;&lt;</a:t>
            </a:r>
            <a:r>
              <a:rPr lang="en-US" altLang="zh-CN" sz="1200" kern="0" dirty="0" err="1">
                <a:latin typeface="方正姚体" panose="02010601030101010101" pitchFamily="2" charset="-122"/>
              </a:rPr>
              <a:t>uID</a:t>
            </a:r>
            <a:r>
              <a:rPr lang="en-US" altLang="zh-CN" sz="1200" kern="0" dirty="0">
                <a:latin typeface="方正姚体" panose="02010601030101010101" pitchFamily="2" charset="-122"/>
              </a:rPr>
              <a:t>&lt;&lt;</a:t>
            </a:r>
            <a:r>
              <a:rPr lang="en-US" altLang="zh-CN" sz="1200" kern="0" dirty="0" err="1">
                <a:latin typeface="方正姚体" panose="02010601030101010101" pitchFamily="2" charset="-122"/>
              </a:rPr>
              <a:t>uID</a:t>
            </a:r>
            <a:r>
              <a:rPr lang="en-US" altLang="zh-CN" sz="1200" kern="0" dirty="0">
                <a:latin typeface="方正姚体" panose="02010601030101010101" pitchFamily="2" charset="-122"/>
              </a:rPr>
              <a:t>&lt;&lt;","</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       &lt;&lt;</a:t>
            </a:r>
            <a:r>
              <a:rPr lang="en-US" altLang="zh-CN" sz="1200" kern="0" dirty="0" err="1">
                <a:latin typeface="方正姚体" panose="02010601030101010101" pitchFamily="2" charset="-122"/>
              </a:rPr>
              <a:t>setiosflags</a:t>
            </a: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ios</a:t>
            </a:r>
            <a:r>
              <a:rPr lang="en-US" altLang="zh-CN" sz="1200" kern="0" dirty="0">
                <a:latin typeface="方正姚体" panose="02010601030101010101" pitchFamily="2" charset="-122"/>
              </a:rPr>
              <a:t>::right)&lt;&lt;</a:t>
            </a:r>
            <a:r>
              <a:rPr lang="en-US" altLang="zh-CN" sz="1200" kern="0" dirty="0" err="1">
                <a:latin typeface="方正姚体" panose="02010601030101010101" pitchFamily="2" charset="-122"/>
              </a:rPr>
              <a:t>setw</a:t>
            </a:r>
            <a:r>
              <a:rPr lang="en-US" altLang="zh-CN" sz="1200" kern="0" dirty="0">
                <a:latin typeface="方正姚体" panose="02010601030101010101" pitchFamily="2" charset="-122"/>
              </a:rPr>
              <a:t>(4)&lt;&lt;grade;</a:t>
            </a:r>
            <a:endParaRPr lang="en-US" altLang="zh-CN" sz="1200" kern="0" dirty="0">
              <a:latin typeface="方正姚体" panose="02010601030101010101" pitchFamily="2" charset="-122"/>
            </a:endParaRPr>
          </a:p>
          <a:p>
            <a:pPr marL="0" indent="0">
              <a:buClr>
                <a:schemeClr val="tx1"/>
              </a:buClr>
              <a:buNone/>
              <a:defRPr/>
            </a:pPr>
            <a:r>
              <a:rPr lang="en-US" altLang="zh-CN" sz="1200" kern="0" dirty="0">
                <a:latin typeface="方正姚体" panose="02010601030101010101" pitchFamily="2" charset="-122"/>
              </a:rPr>
              <a:t> }</a:t>
            </a:r>
            <a:endParaRPr lang="en-US" altLang="zh-CN" sz="1200" kern="0" dirty="0">
              <a:latin typeface="方正姚体" panose="02010601030101010101" pitchFamily="2" charset="-122"/>
            </a:endParaRPr>
          </a:p>
        </p:txBody>
      </p:sp>
      <p:sp>
        <p:nvSpPr>
          <p:cNvPr id="77827" name="Text Box 4"/>
          <p:cNvSpPr txBox="1">
            <a:spLocks noChangeArrowheads="1"/>
          </p:cNvSpPr>
          <p:nvPr/>
        </p:nvSpPr>
        <p:spPr bwMode="auto">
          <a:xfrm>
            <a:off x="7108961" y="2505689"/>
            <a:ext cx="168155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500" dirty="0">
                <a:latin typeface="方正姚体" panose="02010601030101010101" pitchFamily="2" charset="-122"/>
                <a:ea typeface="方正姚体" panose="02010601030101010101" pitchFamily="2" charset="-122"/>
              </a:rPr>
              <a:t>源文件：</a:t>
            </a:r>
            <a:r>
              <a:rPr kumimoji="1" lang="en-US" altLang="zh-CN" sz="1500" dirty="0">
                <a:latin typeface="方正姚体" panose="02010601030101010101" pitchFamily="2" charset="-122"/>
                <a:ea typeface="方正姚体" panose="02010601030101010101" pitchFamily="2" charset="-122"/>
              </a:rPr>
              <a:t>Student.cpp</a:t>
            </a:r>
            <a:endParaRPr kumimoji="1" lang="en-US" altLang="zh-CN" sz="1500"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46140"/>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66958" y="898436"/>
            <a:ext cx="6791275" cy="36172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kern="0" dirty="0">
                <a:latin typeface="方正姚体" panose="02010601030101010101" pitchFamily="2" charset="-122"/>
              </a:rPr>
              <a:t>//</a:t>
            </a:r>
            <a:r>
              <a:rPr lang="zh-CN" altLang="en-US" sz="1350" kern="0" dirty="0">
                <a:latin typeface="方正姚体" panose="02010601030101010101" pitchFamily="2" charset="-122"/>
              </a:rPr>
              <a:t>自定义输出流</a:t>
            </a:r>
            <a:endParaRPr lang="zh-CN" altLang="en-US" sz="1350" kern="0" dirty="0">
              <a:latin typeface="方正姚体" panose="02010601030101010101" pitchFamily="2" charset="-122"/>
            </a:endParaRPr>
          </a:p>
          <a:p>
            <a:pPr marL="0" indent="0">
              <a:lnSpc>
                <a:spcPct val="80000"/>
              </a:lnSpc>
              <a:buClr>
                <a:schemeClr val="tx1"/>
              </a:buClr>
              <a:buNone/>
              <a:defRPr/>
            </a:pPr>
            <a:r>
              <a:rPr lang="en-US" altLang="zh-CN" sz="1350" kern="0" dirty="0" err="1">
                <a:latin typeface="方正姚体" panose="02010601030101010101" pitchFamily="2" charset="-122"/>
              </a:rPr>
              <a:t>ostream</a:t>
            </a:r>
            <a:r>
              <a:rPr lang="en-US" altLang="zh-CN" sz="1350" kern="0" dirty="0">
                <a:latin typeface="方正姚体" panose="02010601030101010101" pitchFamily="2" charset="-122"/>
              </a:rPr>
              <a:t>&amp; operator&lt;&lt;(</a:t>
            </a:r>
            <a:r>
              <a:rPr lang="en-US" altLang="zh-CN" sz="1350" kern="0" dirty="0" err="1">
                <a:latin typeface="方正姚体" panose="02010601030101010101" pitchFamily="2" charset="-122"/>
              </a:rPr>
              <a:t>ostream</a:t>
            </a:r>
            <a:r>
              <a:rPr lang="en-US" altLang="zh-CN" sz="1350" kern="0" dirty="0">
                <a:latin typeface="方正姚体" panose="02010601030101010101" pitchFamily="2" charset="-122"/>
              </a:rPr>
              <a:t>&amp; </a:t>
            </a:r>
            <a:r>
              <a:rPr lang="en-US" altLang="zh-CN" sz="1350" kern="0" dirty="0" err="1">
                <a:latin typeface="方正姚体" panose="02010601030101010101" pitchFamily="2" charset="-122"/>
              </a:rPr>
              <a:t>out,Student</a:t>
            </a:r>
            <a:r>
              <a:rPr lang="en-US" altLang="zh-CN" sz="1350" kern="0" dirty="0">
                <a:latin typeface="方正姚体" panose="02010601030101010101" pitchFamily="2" charset="-122"/>
              </a:rPr>
              <a:t>&amp; </a:t>
            </a:r>
            <a:r>
              <a:rPr lang="en-US" altLang="zh-CN" sz="1350" kern="0" dirty="0" err="1">
                <a:latin typeface="方正姚体" panose="02010601030101010101" pitchFamily="2" charset="-122"/>
              </a:rPr>
              <a:t>st</a:t>
            </a: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st.display</a:t>
            </a:r>
            <a:r>
              <a:rPr lang="en-US" altLang="zh-CN" sz="1350" kern="0" dirty="0">
                <a:latin typeface="方正姚体" panose="02010601030101010101" pitchFamily="2" charset="-122"/>
              </a:rPr>
              <a:t>(out); //</a:t>
            </a:r>
            <a:r>
              <a:rPr lang="zh-CN" altLang="en-US" sz="1350" kern="0" dirty="0">
                <a:latin typeface="方正姚体" panose="02010601030101010101" pitchFamily="2" charset="-122"/>
              </a:rPr>
              <a:t>输出数据到流</a:t>
            </a:r>
            <a:r>
              <a:rPr lang="en-US" altLang="zh-CN" sz="1350" kern="0" dirty="0">
                <a:latin typeface="方正姚体" panose="02010601030101010101" pitchFamily="2" charset="-122"/>
              </a:rPr>
              <a:t>out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out&lt;&lt;</a:t>
            </a:r>
            <a:r>
              <a:rPr lang="en-US" altLang="zh-CN" sz="1350" kern="0" dirty="0" err="1">
                <a:latin typeface="方正姚体" panose="02010601030101010101" pitchFamily="2" charset="-122"/>
              </a:rPr>
              <a:t>endl</a:t>
            </a: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return out;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r>
              <a:rPr lang="zh-CN" altLang="en-US" sz="1350" kern="0" dirty="0">
                <a:latin typeface="方正姚体" panose="02010601030101010101" pitchFamily="2" charset="-122"/>
              </a:rPr>
              <a:t>输出</a:t>
            </a:r>
            <a:r>
              <a:rPr lang="en-US" altLang="zh-CN" sz="1350" kern="0" dirty="0" err="1">
                <a:latin typeface="方正姚体" panose="02010601030101010101" pitchFamily="2" charset="-122"/>
              </a:rPr>
              <a:t>MasterStudent</a:t>
            </a:r>
            <a:r>
              <a:rPr lang="zh-CN" altLang="en-US" sz="1350" kern="0" dirty="0">
                <a:latin typeface="方正姚体" panose="02010601030101010101" pitchFamily="2" charset="-122"/>
              </a:rPr>
              <a:t>的信息</a:t>
            </a:r>
            <a:endParaRPr lang="zh-CN" altLang="en-US"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r>
              <a:rPr lang="zh-CN" altLang="en-US" sz="1350" kern="0" dirty="0">
                <a:latin typeface="方正姚体" panose="02010601030101010101" pitchFamily="2" charset="-122"/>
              </a:rPr>
              <a:t>重载虚函数</a:t>
            </a:r>
            <a:r>
              <a:rPr lang="en-US" altLang="zh-CN" sz="1350" kern="0" dirty="0">
                <a:latin typeface="方正姚体" panose="02010601030101010101" pitchFamily="2" charset="-122"/>
              </a:rPr>
              <a:t>display</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void </a:t>
            </a:r>
            <a:r>
              <a:rPr lang="en-US" altLang="zh-CN" sz="1350" kern="0" dirty="0" err="1">
                <a:latin typeface="方正姚体" panose="02010601030101010101" pitchFamily="2" charset="-122"/>
              </a:rPr>
              <a:t>MasterStudent</a:t>
            </a:r>
            <a:r>
              <a:rPr lang="en-US" altLang="zh-CN" sz="1350" kern="0" dirty="0">
                <a:latin typeface="方正姚体" panose="02010601030101010101" pitchFamily="2" charset="-122"/>
              </a:rPr>
              <a:t>::display(</a:t>
            </a:r>
            <a:r>
              <a:rPr lang="en-US" altLang="zh-CN" sz="1350" kern="0" dirty="0" err="1">
                <a:latin typeface="方正姚体" panose="02010601030101010101" pitchFamily="2" charset="-122"/>
              </a:rPr>
              <a:t>ostream</a:t>
            </a:r>
            <a:r>
              <a:rPr lang="en-US" altLang="zh-CN" sz="1350" kern="0" dirty="0">
                <a:latin typeface="方正姚体" panose="02010601030101010101" pitchFamily="2" charset="-122"/>
              </a:rPr>
              <a:t>&amp; out)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Student::display(out); //</a:t>
            </a:r>
            <a:r>
              <a:rPr lang="zh-CN" altLang="en-US" sz="1350" kern="0" dirty="0">
                <a:latin typeface="方正姚体" panose="02010601030101010101" pitchFamily="2" charset="-122"/>
              </a:rPr>
              <a:t>调用基类的成员</a:t>
            </a:r>
            <a:endParaRPr lang="zh-CN" altLang="en-US" sz="1350" kern="0" dirty="0">
              <a:latin typeface="方正姚体" panose="02010601030101010101" pitchFamily="2" charset="-122"/>
            </a:endParaRPr>
          </a:p>
          <a:p>
            <a:pPr marL="0" indent="0">
              <a:lnSpc>
                <a:spcPct val="80000"/>
              </a:lnSpc>
              <a:buClr>
                <a:schemeClr val="tx1"/>
              </a:buClr>
              <a:buNone/>
              <a:defRPr/>
            </a:pPr>
            <a:r>
              <a:rPr lang="zh-CN" altLang="en-US" sz="1350" kern="0" dirty="0">
                <a:latin typeface="方正姚体" panose="02010601030101010101" pitchFamily="2" charset="-122"/>
              </a:rPr>
              <a:t>	</a:t>
            </a:r>
            <a:r>
              <a:rPr lang="en-US" altLang="zh-CN" sz="1350" kern="0" dirty="0">
                <a:latin typeface="方正姚体" panose="02010601030101010101" pitchFamily="2" charset="-122"/>
              </a:rPr>
              <a:t>out&lt;&lt;</a:t>
            </a:r>
            <a:r>
              <a:rPr lang="en-US" altLang="zh-CN" sz="1350" kern="0" dirty="0"/>
              <a:t>“</a:t>
            </a:r>
            <a:r>
              <a:rPr lang="en-US" altLang="zh-CN" sz="1350" kern="0" dirty="0">
                <a:latin typeface="方正姚体" panose="02010601030101010101" pitchFamily="2" charset="-122"/>
              </a:rPr>
              <a:t>,</a:t>
            </a:r>
            <a:r>
              <a:rPr lang="en-US" altLang="zh-CN" sz="1350" kern="0" dirty="0"/>
              <a:t>”</a:t>
            </a:r>
            <a:r>
              <a:rPr lang="en-US" altLang="zh-CN" sz="1350" kern="0" dirty="0">
                <a:latin typeface="方正姚体" panose="02010601030101010101" pitchFamily="2" charset="-122"/>
              </a:rPr>
              <a:t>&lt;&lt;type;   //</a:t>
            </a:r>
            <a:r>
              <a:rPr lang="zh-CN" altLang="en-US" sz="1350" kern="0" dirty="0">
                <a:latin typeface="方正姚体" panose="02010601030101010101" pitchFamily="2" charset="-122"/>
              </a:rPr>
              <a:t>输出派生类增加的属性值</a:t>
            </a:r>
            <a:endParaRPr lang="zh-CN" altLang="en-US"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p:txBody>
      </p:sp>
      <p:sp>
        <p:nvSpPr>
          <p:cNvPr id="78851" name="Text Box 4"/>
          <p:cNvSpPr txBox="1">
            <a:spLocks noChangeArrowheads="1"/>
          </p:cNvSpPr>
          <p:nvPr/>
        </p:nvSpPr>
        <p:spPr bwMode="auto">
          <a:xfrm>
            <a:off x="7270895" y="2085949"/>
            <a:ext cx="1960392"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500" dirty="0">
                <a:latin typeface="方正姚体" panose="02010601030101010101" pitchFamily="2" charset="-122"/>
                <a:ea typeface="方正姚体" panose="02010601030101010101" pitchFamily="2" charset="-122"/>
              </a:rPr>
              <a:t>源文件：</a:t>
            </a:r>
            <a:r>
              <a:rPr kumimoji="1" lang="en-US" altLang="zh-CN" sz="1500" dirty="0">
                <a:latin typeface="方正姚体" panose="02010601030101010101" pitchFamily="2" charset="-122"/>
                <a:ea typeface="方正姚体" panose="02010601030101010101" pitchFamily="2" charset="-122"/>
              </a:rPr>
              <a:t>Student.cpp</a:t>
            </a:r>
            <a:endParaRPr kumimoji="1" lang="en-US" altLang="zh-CN" sz="1500"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46140"/>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72000" y="987750"/>
            <a:ext cx="5616000" cy="2243050"/>
          </a:xfrm>
          <a:prstGeom prst="rect">
            <a:avLst/>
          </a:prstGeom>
          <a:noFill/>
        </p:spPr>
        <p:txBody>
          <a:bodyPr wrap="square" rtlCol="0">
            <a:spAutoFit/>
          </a:bodyPr>
          <a:lstStyle/>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cin</a:t>
            </a:r>
            <a:r>
              <a:rPr lang="zh-CN" altLang="en-US" sz="2400" dirty="0">
                <a:latin typeface="微软雅黑" panose="020B0503020204020204" pitchFamily="34" charset="-122"/>
                <a:ea typeface="微软雅黑" panose="020B0503020204020204" pitchFamily="34" charset="-122"/>
                <a:sym typeface="+mn-ea"/>
              </a:rPr>
              <a:t>进行输入</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get()</a:t>
            </a:r>
            <a:r>
              <a:rPr lang="zh-CN" altLang="en-US" sz="2400" dirty="0">
                <a:latin typeface="微软雅黑" panose="020B0503020204020204" pitchFamily="34" charset="-122"/>
                <a:ea typeface="微软雅黑" panose="020B0503020204020204" pitchFamily="34" charset="-122"/>
                <a:sym typeface="+mn-ea"/>
              </a:rPr>
              <a:t>方法</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getline()</a:t>
            </a:r>
            <a:r>
              <a:rPr lang="zh-CN" altLang="en-US" sz="2400" dirty="0">
                <a:latin typeface="微软雅黑" panose="020B0503020204020204" pitchFamily="34" charset="-122"/>
                <a:ea typeface="微软雅黑" panose="020B0503020204020204" pitchFamily="34" charset="-122"/>
                <a:sym typeface="+mn-ea"/>
              </a:rPr>
              <a:t>方法</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read()</a:t>
            </a:r>
            <a:r>
              <a:rPr lang="zh-CN" altLang="en-US" sz="2400" dirty="0">
                <a:latin typeface="微软雅黑" panose="020B0503020204020204" pitchFamily="34" charset="-122"/>
                <a:ea typeface="微软雅黑" panose="020B0503020204020204" pitchFamily="34" charset="-122"/>
                <a:sym typeface="+mn-ea"/>
              </a:rPr>
              <a:t>方法</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45814" y="844654"/>
            <a:ext cx="6747236" cy="39410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500" kern="0" dirty="0">
                <a:latin typeface="方正姚体" panose="02010601030101010101" pitchFamily="2" charset="-122"/>
              </a:rPr>
              <a:t>//</a:t>
            </a:r>
            <a:r>
              <a:rPr lang="zh-CN" altLang="en-US" sz="1500" kern="0" dirty="0">
                <a:latin typeface="方正姚体" panose="02010601030101010101" pitchFamily="2" charset="-122"/>
              </a:rPr>
              <a:t>主函数</a:t>
            </a:r>
            <a:endParaRPr lang="zh-CN" altLang="en-US" sz="1500" kern="0" dirty="0">
              <a:latin typeface="方正姚体" panose="02010601030101010101" pitchFamily="2" charset="-122"/>
            </a:endParaRPr>
          </a:p>
          <a:p>
            <a:pPr marL="0" indent="0">
              <a:lnSpc>
                <a:spcPct val="80000"/>
              </a:lnSpc>
              <a:buClr>
                <a:schemeClr val="tx1"/>
              </a:buClr>
              <a:buNone/>
              <a:defRPr/>
            </a:pPr>
            <a:r>
              <a:rPr lang="en-US" altLang="zh-CN" sz="1500" kern="0" dirty="0" err="1">
                <a:latin typeface="方正姚体" panose="02010601030101010101" pitchFamily="2" charset="-122"/>
              </a:rPr>
              <a:t>int</a:t>
            </a:r>
            <a:r>
              <a:rPr lang="en-US" altLang="zh-CN" sz="1500" kern="0" dirty="0">
                <a:latin typeface="方正姚体" panose="02010601030101010101" pitchFamily="2" charset="-122"/>
              </a:rPr>
              <a:t> main()</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	</a:t>
            </a:r>
            <a:r>
              <a:rPr lang="en-US" altLang="zh-CN" sz="1500" kern="0" dirty="0" err="1">
                <a:latin typeface="方正姚体" panose="02010601030101010101" pitchFamily="2" charset="-122"/>
              </a:rPr>
              <a:t>ofstream</a:t>
            </a:r>
            <a:r>
              <a:rPr lang="en-US" altLang="zh-CN" sz="1500" kern="0" dirty="0">
                <a:latin typeface="方正姚体" panose="02010601030101010101" pitchFamily="2" charset="-122"/>
              </a:rPr>
              <a:t> out;  //</a:t>
            </a:r>
            <a:r>
              <a:rPr lang="zh-CN" altLang="en-US" sz="1500" kern="0" dirty="0">
                <a:latin typeface="方正姚体" panose="02010601030101010101" pitchFamily="2" charset="-122"/>
              </a:rPr>
              <a:t>创建流</a:t>
            </a:r>
            <a:endParaRPr lang="zh-CN" altLang="en-US" sz="1500" kern="0" dirty="0">
              <a:latin typeface="方正姚体" panose="02010601030101010101" pitchFamily="2" charset="-122"/>
            </a:endParaRPr>
          </a:p>
          <a:p>
            <a:pPr marL="0" indent="0">
              <a:lnSpc>
                <a:spcPct val="80000"/>
              </a:lnSpc>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a:t>
            </a:r>
            <a:r>
              <a:rPr lang="zh-CN" altLang="en-US" sz="1500" kern="0" dirty="0">
                <a:latin typeface="方正姚体" panose="02010601030101010101" pitchFamily="2" charset="-122"/>
              </a:rPr>
              <a:t>打开文件</a:t>
            </a:r>
            <a:endParaRPr lang="zh-CN" altLang="en-US" sz="1500" kern="0" dirty="0">
              <a:latin typeface="方正姚体" panose="02010601030101010101" pitchFamily="2" charset="-122"/>
            </a:endParaRPr>
          </a:p>
          <a:p>
            <a:pPr marL="0" indent="0">
              <a:lnSpc>
                <a:spcPct val="80000"/>
              </a:lnSpc>
              <a:buClr>
                <a:schemeClr val="tx1"/>
              </a:buClr>
              <a:buNone/>
              <a:defRPr/>
            </a:pPr>
            <a:r>
              <a:rPr lang="zh-CN" altLang="en-US" sz="1500" kern="0" dirty="0">
                <a:latin typeface="方正姚体" panose="02010601030101010101" pitchFamily="2" charset="-122"/>
              </a:rPr>
              <a:t>	</a:t>
            </a:r>
            <a:r>
              <a:rPr lang="en-US" altLang="zh-CN" sz="1500" kern="0" dirty="0" err="1">
                <a:latin typeface="方正姚体" panose="02010601030101010101" pitchFamily="2" charset="-122"/>
              </a:rPr>
              <a:t>out.open</a:t>
            </a:r>
            <a:r>
              <a:rPr lang="en-US" altLang="zh-CN" sz="1500" kern="0" dirty="0">
                <a:latin typeface="方正姚体" panose="02010601030101010101" pitchFamily="2" charset="-122"/>
              </a:rPr>
              <a:t>("c:\\test.txt",</a:t>
            </a:r>
            <a:r>
              <a:rPr lang="en-US" altLang="zh-CN" sz="1500" kern="0" dirty="0" err="1">
                <a:latin typeface="方正姚体" panose="02010601030101010101" pitchFamily="2" charset="-122"/>
              </a:rPr>
              <a:t>ios</a:t>
            </a:r>
            <a:r>
              <a:rPr lang="en-US" altLang="zh-CN" sz="1500" kern="0" dirty="0">
                <a:latin typeface="方正姚体" panose="02010601030101010101" pitchFamily="2" charset="-122"/>
              </a:rPr>
              <a:t>::</a:t>
            </a:r>
            <a:r>
              <a:rPr lang="en-US" altLang="zh-CN" sz="1500" kern="0" dirty="0" err="1">
                <a:latin typeface="方正姚体" panose="02010601030101010101" pitchFamily="2" charset="-122"/>
              </a:rPr>
              <a:t>out,filebuf</a:t>
            </a:r>
            <a:r>
              <a:rPr lang="en-US" altLang="zh-CN" sz="1500" kern="0" dirty="0">
                <a:latin typeface="方正姚体" panose="02010601030101010101" pitchFamily="2" charset="-122"/>
              </a:rPr>
              <a:t>::</a:t>
            </a:r>
            <a:r>
              <a:rPr lang="en-US" altLang="zh-CN" sz="1500" kern="0" dirty="0" err="1">
                <a:latin typeface="方正姚体" panose="02010601030101010101" pitchFamily="2" charset="-122"/>
              </a:rPr>
              <a:t>openprot</a:t>
            </a: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	//</a:t>
            </a:r>
            <a:r>
              <a:rPr lang="zh-CN" altLang="en-US" sz="1500" kern="0" dirty="0">
                <a:latin typeface="方正姚体" panose="02010601030101010101" pitchFamily="2" charset="-122"/>
              </a:rPr>
              <a:t>建立</a:t>
            </a:r>
            <a:r>
              <a:rPr lang="en-US" altLang="zh-CN" sz="1500" kern="0" dirty="0">
                <a:latin typeface="方正姚体" panose="02010601030101010101" pitchFamily="2" charset="-122"/>
              </a:rPr>
              <a:t>Student</a:t>
            </a:r>
            <a:r>
              <a:rPr lang="zh-CN" altLang="en-US" sz="1500" kern="0" dirty="0">
                <a:latin typeface="方正姚体" panose="02010601030101010101" pitchFamily="2" charset="-122"/>
              </a:rPr>
              <a:t>和</a:t>
            </a:r>
            <a:r>
              <a:rPr lang="en-US" altLang="zh-CN" sz="1500" kern="0" dirty="0" err="1">
                <a:latin typeface="方正姚体" panose="02010601030101010101" pitchFamily="2" charset="-122"/>
              </a:rPr>
              <a:t>MasterStudent</a:t>
            </a:r>
            <a:r>
              <a:rPr lang="zh-CN" altLang="en-US" sz="1500" kern="0" dirty="0">
                <a:latin typeface="方正姚体" panose="02010601030101010101" pitchFamily="2" charset="-122"/>
              </a:rPr>
              <a:t>对象</a:t>
            </a:r>
            <a:endParaRPr lang="zh-CN" altLang="en-US" sz="1500" kern="0" dirty="0">
              <a:latin typeface="方正姚体" panose="02010601030101010101" pitchFamily="2" charset="-122"/>
            </a:endParaRPr>
          </a:p>
          <a:p>
            <a:pPr marL="0" indent="0">
              <a:lnSpc>
                <a:spcPct val="80000"/>
              </a:lnSpc>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Student s1("</a:t>
            </a:r>
            <a:r>
              <a:rPr lang="zh-CN" altLang="en-US" sz="1500" kern="0" dirty="0">
                <a:latin typeface="方正姚体" panose="02010601030101010101" pitchFamily="2" charset="-122"/>
              </a:rPr>
              <a:t>张三</a:t>
            </a:r>
            <a:r>
              <a:rPr lang="en-US" altLang="zh-CN" sz="1500" kern="0" dirty="0">
                <a:latin typeface="方正姚体" panose="02010601030101010101" pitchFamily="2" charset="-122"/>
              </a:rPr>
              <a:t>",123456,98,24);</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	</a:t>
            </a:r>
            <a:r>
              <a:rPr lang="en-US" altLang="zh-CN" sz="1500" kern="0" dirty="0" err="1">
                <a:latin typeface="方正姚体" panose="02010601030101010101" pitchFamily="2" charset="-122"/>
              </a:rPr>
              <a:t>MasterStudent</a:t>
            </a:r>
            <a:r>
              <a:rPr lang="en-US" altLang="zh-CN" sz="1500" kern="0" dirty="0">
                <a:latin typeface="方正姚体" panose="02010601030101010101" pitchFamily="2" charset="-122"/>
              </a:rPr>
              <a:t> s2("</a:t>
            </a:r>
            <a:r>
              <a:rPr lang="zh-CN" altLang="en-US" sz="1500" kern="0" dirty="0">
                <a:latin typeface="方正姚体" panose="02010601030101010101" pitchFamily="2" charset="-122"/>
              </a:rPr>
              <a:t>李四</a:t>
            </a:r>
            <a:r>
              <a:rPr lang="en-US" altLang="zh-CN" sz="1500" kern="0" dirty="0">
                <a:latin typeface="方正姚体" panose="02010601030101010101" pitchFamily="2" charset="-122"/>
              </a:rPr>
              <a:t>",234567,85.0,21,'A');</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	</a:t>
            </a:r>
            <a:r>
              <a:rPr lang="en-US" altLang="zh-CN" sz="1500" kern="0" dirty="0" err="1">
                <a:latin typeface="方正姚体" panose="02010601030101010101" pitchFamily="2" charset="-122"/>
              </a:rPr>
              <a:t>MasterStudent</a:t>
            </a:r>
            <a:r>
              <a:rPr lang="en-US" altLang="zh-CN" sz="1500" kern="0" dirty="0">
                <a:latin typeface="方正姚体" panose="02010601030101010101" pitchFamily="2" charset="-122"/>
              </a:rPr>
              <a:t> s3("</a:t>
            </a:r>
            <a:r>
              <a:rPr lang="zh-CN" altLang="en-US" sz="1500" kern="0" dirty="0">
                <a:latin typeface="方正姚体" panose="02010601030101010101" pitchFamily="2" charset="-122"/>
              </a:rPr>
              <a:t>王五</a:t>
            </a:r>
            <a:r>
              <a:rPr lang="en-US" altLang="zh-CN" sz="1500" kern="0" dirty="0">
                <a:latin typeface="方正姚体" panose="02010601030101010101" pitchFamily="2" charset="-122"/>
              </a:rPr>
              <a:t>",234568,78.0,21,'B');</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      //</a:t>
            </a:r>
            <a:r>
              <a:rPr lang="zh-CN" altLang="en-US" sz="1500" kern="0" dirty="0">
                <a:latin typeface="方正姚体" panose="02010601030101010101" pitchFamily="2" charset="-122"/>
              </a:rPr>
              <a:t>将对象的值输出到流</a:t>
            </a:r>
            <a:r>
              <a:rPr lang="en-US" altLang="zh-CN" sz="1500" kern="0" dirty="0">
                <a:latin typeface="方正姚体" panose="02010601030101010101" pitchFamily="2" charset="-122"/>
              </a:rPr>
              <a:t>out</a:t>
            </a:r>
            <a:r>
              <a:rPr lang="zh-CN" altLang="en-US" sz="1500" kern="0" dirty="0">
                <a:latin typeface="方正姚体" panose="02010601030101010101" pitchFamily="2" charset="-122"/>
              </a:rPr>
              <a:t>，写到文件</a:t>
            </a:r>
            <a:endParaRPr lang="zh-CN" altLang="en-US" sz="1500" kern="0" dirty="0">
              <a:latin typeface="方正姚体" panose="02010601030101010101" pitchFamily="2" charset="-122"/>
            </a:endParaRPr>
          </a:p>
          <a:p>
            <a:pPr marL="0" indent="0">
              <a:lnSpc>
                <a:spcPct val="80000"/>
              </a:lnSpc>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a:t>
            </a:r>
            <a:r>
              <a:rPr lang="zh-CN" altLang="en-US" sz="1500" kern="0" dirty="0">
                <a:latin typeface="方正姚体" panose="02010601030101010101" pitchFamily="2" charset="-122"/>
              </a:rPr>
              <a:t>流</a:t>
            </a:r>
            <a:r>
              <a:rPr lang="en-US" altLang="zh-CN" sz="1500" kern="0" dirty="0">
                <a:latin typeface="方正姚体" panose="02010601030101010101" pitchFamily="2" charset="-122"/>
              </a:rPr>
              <a:t>out</a:t>
            </a:r>
            <a:r>
              <a:rPr lang="zh-CN" altLang="en-US" sz="1500" kern="0" dirty="0">
                <a:latin typeface="方正姚体" panose="02010601030101010101" pitchFamily="2" charset="-122"/>
              </a:rPr>
              <a:t>和文件</a:t>
            </a:r>
            <a:r>
              <a:rPr lang="en-US" altLang="zh-CN" sz="1500" kern="0" dirty="0">
                <a:latin typeface="方正姚体" panose="02010601030101010101" pitchFamily="2" charset="-122"/>
              </a:rPr>
              <a:t>test.txt</a:t>
            </a:r>
            <a:r>
              <a:rPr lang="zh-CN" altLang="en-US" sz="1500" kern="0" dirty="0">
                <a:latin typeface="方正姚体" panose="02010601030101010101" pitchFamily="2" charset="-122"/>
              </a:rPr>
              <a:t>相连</a:t>
            </a:r>
            <a:endParaRPr lang="zh-CN" altLang="en-US" sz="1500" kern="0" dirty="0">
              <a:latin typeface="方正姚体" panose="02010601030101010101" pitchFamily="2" charset="-122"/>
            </a:endParaRPr>
          </a:p>
          <a:p>
            <a:pPr marL="0" indent="0">
              <a:lnSpc>
                <a:spcPct val="80000"/>
              </a:lnSpc>
              <a:buClr>
                <a:schemeClr val="tx1"/>
              </a:buClr>
              <a:buNone/>
              <a:defRPr/>
            </a:pPr>
            <a:r>
              <a:rPr lang="zh-CN" altLang="en-US" sz="1500" kern="0" dirty="0">
                <a:latin typeface="方正姚体" panose="02010601030101010101" pitchFamily="2" charset="-122"/>
              </a:rPr>
              <a:t>	</a:t>
            </a:r>
            <a:r>
              <a:rPr lang="en-US" altLang="zh-CN" sz="1500" kern="0" dirty="0">
                <a:latin typeface="方正姚体" panose="02010601030101010101" pitchFamily="2" charset="-122"/>
              </a:rPr>
              <a:t>out&lt;&lt;s1;</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	out&lt;&lt;s2;</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	out&lt;&lt;s3;</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	return 0;</a:t>
            </a:r>
            <a:endParaRPr lang="en-US" altLang="zh-CN" sz="1500" kern="0" dirty="0">
              <a:latin typeface="方正姚体" panose="02010601030101010101" pitchFamily="2" charset="-122"/>
            </a:endParaRPr>
          </a:p>
          <a:p>
            <a:pPr marL="0" indent="0">
              <a:lnSpc>
                <a:spcPct val="80000"/>
              </a:lnSpc>
              <a:buClr>
                <a:schemeClr val="tx1"/>
              </a:buClr>
              <a:buNone/>
              <a:defRPr/>
            </a:pPr>
            <a:r>
              <a:rPr lang="en-US" altLang="zh-CN" sz="1500" kern="0" dirty="0">
                <a:latin typeface="方正姚体" panose="02010601030101010101" pitchFamily="2" charset="-122"/>
              </a:rPr>
              <a:t>}</a:t>
            </a:r>
            <a:endParaRPr lang="en-US" altLang="zh-CN" sz="1500" kern="0" dirty="0">
              <a:latin typeface="方正姚体" panose="02010601030101010101" pitchFamily="2" charset="-122"/>
            </a:endParaRPr>
          </a:p>
        </p:txBody>
      </p:sp>
      <p:sp>
        <p:nvSpPr>
          <p:cNvPr id="79875" name="Text Box 4"/>
          <p:cNvSpPr txBox="1">
            <a:spLocks noChangeArrowheads="1"/>
          </p:cNvSpPr>
          <p:nvPr/>
        </p:nvSpPr>
        <p:spPr bwMode="auto">
          <a:xfrm>
            <a:off x="7270895" y="2355838"/>
            <a:ext cx="168155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500" dirty="0">
                <a:latin typeface="方正姚体" panose="02010601030101010101" pitchFamily="2" charset="-122"/>
                <a:ea typeface="方正姚体" panose="02010601030101010101" pitchFamily="2" charset="-122"/>
              </a:rPr>
              <a:t>源文件：</a:t>
            </a:r>
            <a:r>
              <a:rPr kumimoji="1" lang="en-US" altLang="zh-CN" sz="1500" dirty="0">
                <a:latin typeface="方正姚体" panose="02010601030101010101" pitchFamily="2" charset="-122"/>
                <a:ea typeface="方正姚体" panose="02010601030101010101" pitchFamily="2" charset="-122"/>
              </a:rPr>
              <a:t>Student.cpp</a:t>
            </a:r>
            <a:endParaRPr kumimoji="1" lang="en-US" altLang="zh-CN" sz="1500"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46140"/>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1</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8807" y="499836"/>
            <a:ext cx="8723273" cy="33137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spcBef>
                <a:spcPts val="0"/>
              </a:spcBef>
              <a:buNone/>
              <a:defRPr/>
            </a:pPr>
            <a:r>
              <a:rPr lang="zh-CN" altLang="en-US" sz="1800" b="0" kern="0" dirty="0">
                <a:latin typeface="方正姚体" panose="02010601030101010101" pitchFamily="2" charset="-122"/>
              </a:rPr>
              <a:t>设计一个管理图书目的简单程序，提供的基本功能包括：可连续将新书存入文件</a:t>
            </a:r>
            <a:r>
              <a:rPr lang="zh-CN" altLang="en-US" sz="1800" b="0" kern="0" dirty="0">
                <a:latin typeface="Haettenschweiler" panose="020B0706040902060204"/>
              </a:rPr>
              <a:t>“</a:t>
            </a:r>
            <a:r>
              <a:rPr lang="en-US" altLang="zh-CN" sz="1800" b="0" kern="0" dirty="0">
                <a:latin typeface="方正姚体" panose="02010601030101010101" pitchFamily="2" charset="-122"/>
              </a:rPr>
              <a:t>book.dat</a:t>
            </a:r>
            <a:r>
              <a:rPr lang="en-US" altLang="zh-CN" sz="1800" b="0" kern="0" dirty="0">
                <a:latin typeface="Haettenschweiler" panose="020B0706040902060204"/>
              </a:rPr>
              <a:t>”</a:t>
            </a:r>
            <a:r>
              <a:rPr lang="zh-CN" altLang="en-US" sz="1800" b="0" kern="0" dirty="0">
                <a:latin typeface="方正姚体" panose="02010601030101010101" pitchFamily="2" charset="-122"/>
              </a:rPr>
              <a:t>中，新书信息加入到文件的尾部；也可以根据输入的书名进行查找；把文件</a:t>
            </a:r>
            <a:r>
              <a:rPr lang="zh-CN" altLang="en-US" sz="1800" b="0" kern="0" dirty="0">
                <a:latin typeface="Haettenschweiler" panose="020B0706040902060204"/>
              </a:rPr>
              <a:t>“</a:t>
            </a:r>
            <a:r>
              <a:rPr lang="en-US" altLang="zh-CN" sz="1800" b="0" kern="0" dirty="0">
                <a:latin typeface="方正姚体" panose="02010601030101010101" pitchFamily="2" charset="-122"/>
              </a:rPr>
              <a:t>book.dat</a:t>
            </a:r>
            <a:r>
              <a:rPr lang="en-US" altLang="zh-CN" sz="1800" b="0" kern="0" dirty="0">
                <a:latin typeface="Haettenschweiler" panose="020B0706040902060204"/>
              </a:rPr>
              <a:t>”</a:t>
            </a:r>
            <a:r>
              <a:rPr lang="zh-CN" altLang="en-US" sz="1800" b="0" kern="0" dirty="0">
                <a:latin typeface="方正姚体" panose="02010601030101010101" pitchFamily="2" charset="-122"/>
              </a:rPr>
              <a:t>中同书名的所有书显示出来。为简单起见，描述一本书的信息包括：书号，书名，出版社和作者。</a:t>
            </a:r>
            <a:endParaRPr lang="zh-CN" altLang="en-US" sz="1800" b="0" kern="0" dirty="0">
              <a:latin typeface="方正姚体" panose="02010601030101010101" pitchFamily="2" charset="-122"/>
            </a:endParaRPr>
          </a:p>
          <a:p>
            <a:pPr marL="0">
              <a:spcBef>
                <a:spcPts val="0"/>
              </a:spcBef>
              <a:buNone/>
              <a:defRPr/>
            </a:pPr>
            <a:r>
              <a:rPr lang="zh-CN" altLang="en-US" sz="1800" b="0" kern="0" dirty="0">
                <a:latin typeface="方正姚体" panose="02010601030101010101" pitchFamily="2" charset="-122"/>
              </a:rPr>
              <a:t>分析</a:t>
            </a:r>
            <a:r>
              <a:rPr lang="en-US" altLang="zh-CN" sz="1800" b="0" kern="0" dirty="0">
                <a:latin typeface="方正姚体" panose="02010601030101010101" pitchFamily="2" charset="-122"/>
              </a:rPr>
              <a:t>:</a:t>
            </a:r>
            <a:r>
              <a:rPr lang="en-US" altLang="zh-CN" sz="1800" b="0" kern="0" dirty="0">
                <a:latin typeface="Haettenschweiler" panose="020B0706040902060204"/>
              </a:rPr>
              <a:t> </a:t>
            </a:r>
            <a:r>
              <a:rPr lang="en-US" altLang="zh-CN" sz="1800" b="0" kern="0" dirty="0">
                <a:latin typeface="方正姚体" panose="02010601030101010101" pitchFamily="2" charset="-122"/>
              </a:rPr>
              <a:t> </a:t>
            </a:r>
            <a:endParaRPr lang="en-US" altLang="zh-CN" sz="1800" b="0" kern="0" dirty="0">
              <a:latin typeface="方正姚体" panose="02010601030101010101" pitchFamily="2" charset="-122"/>
            </a:endParaRPr>
          </a:p>
          <a:p>
            <a:pPr marL="0">
              <a:spcBef>
                <a:spcPts val="0"/>
              </a:spcBef>
              <a:buNone/>
              <a:defRPr/>
            </a:pPr>
            <a:r>
              <a:rPr lang="en-US" altLang="zh-CN" sz="1800" b="0" kern="0" dirty="0">
                <a:latin typeface="方正姚体" panose="02010601030101010101" pitchFamily="2" charset="-122"/>
              </a:rPr>
              <a:t>    </a:t>
            </a:r>
            <a:r>
              <a:rPr lang="zh-CN" altLang="en-US" sz="1800" b="0" kern="0" dirty="0">
                <a:latin typeface="方正姚体" panose="02010601030101010101" pitchFamily="2" charset="-122"/>
              </a:rPr>
              <a:t>可以把描述一本书的信息定义为一个</a:t>
            </a:r>
            <a:r>
              <a:rPr lang="en-US" altLang="zh-CN" sz="1800" b="0" kern="0" dirty="0">
                <a:latin typeface="方正姚体" panose="02010601030101010101" pitchFamily="2" charset="-122"/>
              </a:rPr>
              <a:t>Book</a:t>
            </a:r>
            <a:r>
              <a:rPr lang="zh-CN" altLang="en-US" sz="1800" b="0" kern="0" dirty="0">
                <a:latin typeface="方正姚体" panose="02010601030101010101" pitchFamily="2" charset="-122"/>
              </a:rPr>
              <a:t>类，它包含必要的成员函数。把加入的新书总是加入到文件尾部，所以，以增补方式打开输出文件。从文件中查找书时，总是从文件开始位置查找，以读方</a:t>
            </a:r>
            <a:endParaRPr lang="zh-CN" altLang="en-US" sz="1800" b="0" kern="0" dirty="0">
              <a:latin typeface="方正姚体" panose="02010601030101010101" pitchFamily="2" charset="-122"/>
            </a:endParaRPr>
          </a:p>
          <a:p>
            <a:pPr marL="0">
              <a:spcBef>
                <a:spcPts val="0"/>
              </a:spcBef>
              <a:buNone/>
              <a:defRPr/>
            </a:pPr>
            <a:r>
              <a:rPr lang="zh-CN" altLang="en-US" sz="1800" b="0" kern="0" dirty="0">
                <a:latin typeface="方正姚体" panose="02010601030101010101" pitchFamily="2" charset="-122"/>
              </a:rPr>
              <a:t>式打开文件。用一个循环语句实现可连续地将新书加入文件或从文件中查找指定的书名。 由于是以一个</a:t>
            </a:r>
            <a:r>
              <a:rPr lang="en-US" altLang="zh-CN" sz="1800" b="0" kern="0" dirty="0">
                <a:latin typeface="方正姚体" panose="02010601030101010101" pitchFamily="2" charset="-122"/>
              </a:rPr>
              <a:t>Book</a:t>
            </a:r>
            <a:r>
              <a:rPr lang="zh-CN" altLang="en-US" sz="1800" b="0" kern="0" dirty="0">
                <a:latin typeface="方正姚体" panose="02010601030101010101" pitchFamily="2" charset="-122"/>
              </a:rPr>
              <a:t>类的实例进行文件输入输出的，所以，这文件的类型应该是二进制文件。 </a:t>
            </a:r>
            <a:endParaRPr lang="zh-CN" altLang="en-US" sz="1800" b="0" kern="0" dirty="0">
              <a:latin typeface="方正姚体" panose="02010601030101010101" pitchFamily="2" charset="-122"/>
            </a:endParaRPr>
          </a:p>
          <a:p>
            <a:pPr marL="0">
              <a:spcBef>
                <a:spcPts val="0"/>
              </a:spcBef>
              <a:buNone/>
              <a:defRPr/>
            </a:pPr>
            <a:r>
              <a:rPr lang="zh-CN" altLang="en-US" sz="1800" b="0" kern="0" dirty="0">
                <a:latin typeface="方正姚体" panose="02010601030101010101" pitchFamily="2" charset="-122"/>
              </a:rPr>
              <a:t>简化的参考程序如下：</a:t>
            </a:r>
            <a:endParaRPr lang="zh-CN" altLang="en-US" sz="1800" b="0" kern="0" dirty="0">
              <a:latin typeface="方正姚体" panose="02010601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46140"/>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2</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631614" y="682524"/>
            <a:ext cx="6315413"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kern="0" dirty="0">
                <a:latin typeface="方正姚体" panose="02010601030101010101" pitchFamily="2" charset="-122"/>
              </a:rPr>
              <a:t>#include &lt;</a:t>
            </a:r>
            <a:r>
              <a:rPr lang="en-US" altLang="zh-CN" sz="1350" kern="0" dirty="0" err="1">
                <a:latin typeface="方正姚体" panose="02010601030101010101" pitchFamily="2" charset="-122"/>
              </a:rPr>
              <a:t>iostream.h</a:t>
            </a:r>
            <a:r>
              <a:rPr lang="en-US" altLang="zh-CN" sz="1350" kern="0" dirty="0">
                <a:latin typeface="方正姚体" panose="02010601030101010101" pitchFamily="2" charset="-122"/>
              </a:rPr>
              <a:t>&gt;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#include &lt;</a:t>
            </a:r>
            <a:r>
              <a:rPr lang="en-US" altLang="zh-CN" sz="1350" kern="0" dirty="0" err="1">
                <a:latin typeface="方正姚体" panose="02010601030101010101" pitchFamily="2" charset="-122"/>
              </a:rPr>
              <a:t>string.h</a:t>
            </a:r>
            <a:r>
              <a:rPr lang="en-US" altLang="zh-CN" sz="1350" kern="0" dirty="0">
                <a:latin typeface="方正姚体" panose="02010601030101010101" pitchFamily="2" charset="-122"/>
              </a:rPr>
              <a:t>&gt;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#include &lt;</a:t>
            </a:r>
            <a:r>
              <a:rPr lang="en-US" altLang="zh-CN" sz="1350" kern="0" dirty="0" err="1">
                <a:latin typeface="方正姚体" panose="02010601030101010101" pitchFamily="2" charset="-122"/>
              </a:rPr>
              <a:t>fstream.h</a:t>
            </a:r>
            <a:r>
              <a:rPr lang="en-US" altLang="zh-CN" sz="1350" kern="0" dirty="0">
                <a:latin typeface="方正姚体" panose="02010601030101010101" pitchFamily="2" charset="-122"/>
              </a:rPr>
              <a:t>&gt;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class  Book</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long </a:t>
            </a:r>
            <a:r>
              <a:rPr lang="en-US" altLang="zh-CN" sz="1350" kern="0" dirty="0" err="1">
                <a:latin typeface="方正姚体" panose="02010601030101010101" pitchFamily="2" charset="-122"/>
              </a:rPr>
              <a:t>int</a:t>
            </a: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num</a:t>
            </a:r>
            <a:r>
              <a:rPr lang="en-US" altLang="zh-CN" sz="1350" kern="0" dirty="0">
                <a:latin typeface="方正姚体" panose="02010601030101010101" pitchFamily="2" charset="-122"/>
              </a:rPr>
              <a:t>;	                   //</a:t>
            </a:r>
            <a:r>
              <a:rPr lang="zh-CN" altLang="en-US" sz="1350" kern="0" dirty="0">
                <a:latin typeface="方正姚体" panose="02010601030101010101" pitchFamily="2" charset="-122"/>
              </a:rPr>
              <a:t>书号</a:t>
            </a:r>
            <a:endParaRPr lang="zh-CN" altLang="en-US" sz="1350" kern="0" dirty="0">
              <a:latin typeface="方正姚体" panose="02010601030101010101" pitchFamily="2" charset="-122"/>
            </a:endParaRPr>
          </a:p>
          <a:p>
            <a:pPr marL="0" indent="0">
              <a:lnSpc>
                <a:spcPct val="80000"/>
              </a:lnSpc>
              <a:buClr>
                <a:schemeClr val="tx1"/>
              </a:buClr>
              <a:buNone/>
              <a:defRPr/>
            </a:pPr>
            <a:r>
              <a:rPr lang="zh-CN" altLang="en-US" sz="1350" kern="0" dirty="0">
                <a:latin typeface="方正姚体" panose="02010601030101010101" pitchFamily="2" charset="-122"/>
              </a:rPr>
              <a:t>  	  </a:t>
            </a:r>
            <a:r>
              <a:rPr lang="en-US" altLang="zh-CN" sz="1350" kern="0" dirty="0">
                <a:latin typeface="方正姚体" panose="02010601030101010101" pitchFamily="2" charset="-122"/>
              </a:rPr>
              <a:t>char </a:t>
            </a:r>
            <a:r>
              <a:rPr lang="en-US" altLang="zh-CN" sz="1350" kern="0" dirty="0" err="1">
                <a:latin typeface="方正姚体" panose="02010601030101010101" pitchFamily="2" charset="-122"/>
              </a:rPr>
              <a:t>bookname</a:t>
            </a:r>
            <a:r>
              <a:rPr lang="en-US" altLang="zh-CN" sz="1350" kern="0" dirty="0">
                <a:latin typeface="方正姚体" panose="02010601030101010101" pitchFamily="2" charset="-122"/>
              </a:rPr>
              <a:t>[40];	   //</a:t>
            </a:r>
            <a:r>
              <a:rPr lang="zh-CN" altLang="en-US" sz="1350" kern="0" dirty="0">
                <a:latin typeface="方正姚体" panose="02010601030101010101" pitchFamily="2" charset="-122"/>
              </a:rPr>
              <a:t>书名</a:t>
            </a:r>
            <a:endParaRPr lang="zh-CN" altLang="en-US" sz="1350" kern="0" dirty="0">
              <a:latin typeface="方正姚体" panose="02010601030101010101" pitchFamily="2" charset="-122"/>
            </a:endParaRPr>
          </a:p>
          <a:p>
            <a:pPr marL="0" indent="0">
              <a:lnSpc>
                <a:spcPct val="80000"/>
              </a:lnSpc>
              <a:buClr>
                <a:schemeClr val="tx1"/>
              </a:buClr>
              <a:buNone/>
              <a:defRPr/>
            </a:pPr>
            <a:r>
              <a:rPr lang="zh-CN" altLang="en-US" sz="1350" kern="0" dirty="0">
                <a:latin typeface="方正姚体" panose="02010601030101010101" pitchFamily="2" charset="-122"/>
              </a:rPr>
              <a:t>  	  </a:t>
            </a:r>
            <a:r>
              <a:rPr lang="en-US" altLang="zh-CN" sz="1350" kern="0" dirty="0">
                <a:latin typeface="方正姚体" panose="02010601030101010101" pitchFamily="2" charset="-122"/>
              </a:rPr>
              <a:t>char </a:t>
            </a:r>
            <a:r>
              <a:rPr lang="en-US" altLang="zh-CN" sz="1350" kern="0" dirty="0" err="1">
                <a:latin typeface="方正姚体" panose="02010601030101010101" pitchFamily="2" charset="-122"/>
              </a:rPr>
              <a:t>publicname</a:t>
            </a:r>
            <a:r>
              <a:rPr lang="en-US" altLang="zh-CN" sz="1350" kern="0" dirty="0">
                <a:latin typeface="方正姚体" panose="02010601030101010101" pitchFamily="2" charset="-122"/>
              </a:rPr>
              <a:t>[40];	   //</a:t>
            </a:r>
            <a:r>
              <a:rPr lang="zh-CN" altLang="en-US" sz="1350" kern="0" dirty="0">
                <a:latin typeface="方正姚体" panose="02010601030101010101" pitchFamily="2" charset="-122"/>
              </a:rPr>
              <a:t>出版社</a:t>
            </a:r>
            <a:endParaRPr lang="zh-CN" altLang="en-US" sz="1350" kern="0" dirty="0">
              <a:latin typeface="方正姚体" panose="02010601030101010101" pitchFamily="2" charset="-122"/>
            </a:endParaRPr>
          </a:p>
          <a:p>
            <a:pPr marL="0" indent="0">
              <a:lnSpc>
                <a:spcPct val="80000"/>
              </a:lnSpc>
              <a:buClr>
                <a:schemeClr val="tx1"/>
              </a:buClr>
              <a:buNone/>
              <a:defRPr/>
            </a:pPr>
            <a:r>
              <a:rPr lang="zh-CN" altLang="en-US" sz="1350" kern="0" dirty="0">
                <a:latin typeface="方正姚体" panose="02010601030101010101" pitchFamily="2" charset="-122"/>
              </a:rPr>
              <a:t>  	  </a:t>
            </a:r>
            <a:r>
              <a:rPr lang="en-US" altLang="zh-CN" sz="1350" kern="0" dirty="0">
                <a:latin typeface="方正姚体" panose="02010601030101010101" pitchFamily="2" charset="-122"/>
              </a:rPr>
              <a:t>char name[20];                        //</a:t>
            </a:r>
            <a:r>
              <a:rPr lang="zh-CN" altLang="en-US" sz="1350" kern="0" dirty="0">
                <a:latin typeface="方正姚体" panose="02010601030101010101" pitchFamily="2" charset="-122"/>
              </a:rPr>
              <a:t>作者</a:t>
            </a:r>
            <a:endParaRPr lang="zh-CN" altLang="en-US"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public:</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Book()</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  </a:t>
            </a:r>
            <a:r>
              <a:rPr lang="en-US" altLang="zh-CN" sz="1350" kern="0" dirty="0" err="1">
                <a:latin typeface="方正姚体" panose="02010601030101010101" pitchFamily="2" charset="-122"/>
              </a:rPr>
              <a:t>num</a:t>
            </a:r>
            <a:r>
              <a:rPr lang="en-US" altLang="zh-CN" sz="1350" kern="0" dirty="0">
                <a:latin typeface="方正姚体" panose="02010601030101010101" pitchFamily="2" charset="-122"/>
              </a:rPr>
              <a:t>=0; </a:t>
            </a:r>
            <a:r>
              <a:rPr lang="en-US" altLang="zh-CN" sz="1350" kern="0" dirty="0" err="1">
                <a:latin typeface="方正姚体" panose="02010601030101010101" pitchFamily="2" charset="-122"/>
              </a:rPr>
              <a:t>bookname</a:t>
            </a:r>
            <a:r>
              <a:rPr lang="en-US" altLang="zh-CN" sz="1350" kern="0" dirty="0">
                <a:latin typeface="方正姚体" panose="02010601030101010101" pitchFamily="2" charset="-122"/>
              </a:rPr>
              <a:t>[0] =0;publicname[0] =0; name[0] =0;}</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char * </a:t>
            </a:r>
            <a:r>
              <a:rPr lang="en-US" altLang="zh-CN" sz="1350" kern="0" dirty="0" err="1">
                <a:latin typeface="方正姚体" panose="02010601030101010101" pitchFamily="2" charset="-122"/>
              </a:rPr>
              <a:t>Getbookname</a:t>
            </a:r>
            <a:r>
              <a:rPr lang="en-US" altLang="zh-CN" sz="1350" kern="0" dirty="0">
                <a:latin typeface="方正姚体" panose="02010601030101010101" pitchFamily="2" charset="-122"/>
              </a:rPr>
              <a:t>(void)	{ return </a:t>
            </a:r>
            <a:r>
              <a:rPr lang="en-US" altLang="zh-CN" sz="1350" kern="0" dirty="0" err="1">
                <a:latin typeface="方正姚体" panose="02010601030101010101" pitchFamily="2" charset="-122"/>
              </a:rPr>
              <a:t>bookname</a:t>
            </a:r>
            <a:r>
              <a:rPr lang="en-US" altLang="zh-CN" sz="1350" kern="0" dirty="0">
                <a:latin typeface="方正姚体" panose="02010601030101010101" pitchFamily="2" charset="-122"/>
              </a:rPr>
              <a:t> ;}</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long  </a:t>
            </a:r>
            <a:r>
              <a:rPr lang="en-US" altLang="zh-CN" sz="1350" kern="0" dirty="0" err="1">
                <a:latin typeface="方正姚体" panose="02010601030101010101" pitchFamily="2" charset="-122"/>
              </a:rPr>
              <a:t>Getnum</a:t>
            </a:r>
            <a:r>
              <a:rPr lang="en-US" altLang="zh-CN" sz="1350" kern="0" dirty="0">
                <a:latin typeface="方正姚体" panose="02010601030101010101" pitchFamily="2" charset="-122"/>
              </a:rPr>
              <a:t>(void ) { return </a:t>
            </a:r>
            <a:r>
              <a:rPr lang="en-US" altLang="zh-CN" sz="1350" kern="0" dirty="0" err="1">
                <a:latin typeface="方正姚体" panose="02010601030101010101" pitchFamily="2" charset="-122"/>
              </a:rPr>
              <a:t>num</a:t>
            </a: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void </a:t>
            </a:r>
            <a:r>
              <a:rPr lang="en-US" altLang="zh-CN" sz="1350" kern="0" dirty="0" err="1">
                <a:latin typeface="方正姚体" panose="02010601030101010101" pitchFamily="2" charset="-122"/>
              </a:rPr>
              <a:t>Setdata</a:t>
            </a:r>
            <a:r>
              <a:rPr lang="en-US" altLang="zh-CN" sz="1350" kern="0" dirty="0">
                <a:latin typeface="方正姚体" panose="02010601030101010101" pitchFamily="2" charset="-122"/>
              </a:rPr>
              <a:t>(long , char *,char *,char *);</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void Show(void );</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Book(long , char *,char *,char *);</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46140"/>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2</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07747" y="952414"/>
            <a:ext cx="5827614" cy="40493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200" kern="0" dirty="0">
                <a:latin typeface="方正姚体" panose="02010601030101010101" pitchFamily="2" charset="-122"/>
              </a:rPr>
              <a:t>void  Book::</a:t>
            </a:r>
            <a:r>
              <a:rPr lang="en-US" altLang="zh-CN" sz="1200" kern="0" dirty="0" err="1">
                <a:latin typeface="方正姚体" panose="02010601030101010101" pitchFamily="2" charset="-122"/>
              </a:rPr>
              <a:t>Setdata</a:t>
            </a:r>
            <a:r>
              <a:rPr lang="en-US" altLang="zh-CN" sz="1200" kern="0" dirty="0">
                <a:latin typeface="方正姚体" panose="02010601030101010101" pitchFamily="2" charset="-122"/>
              </a:rPr>
              <a:t>(long nu , char *</a:t>
            </a:r>
            <a:r>
              <a:rPr lang="en-US" altLang="zh-CN" sz="1200" kern="0" dirty="0" err="1">
                <a:latin typeface="方正姚体" panose="02010601030101010101" pitchFamily="2" charset="-122"/>
              </a:rPr>
              <a:t>bn,char</a:t>
            </a: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p,char</a:t>
            </a:r>
            <a:r>
              <a:rPr lang="en-US" altLang="zh-CN" sz="1200" kern="0" dirty="0">
                <a:latin typeface="方正姚体" panose="02010601030101010101" pitchFamily="2" charset="-122"/>
              </a:rPr>
              <a:t> *n)</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num</a:t>
            </a:r>
            <a:r>
              <a:rPr lang="en-US" altLang="zh-CN" sz="1200" kern="0" dirty="0">
                <a:latin typeface="方正姚体" panose="02010601030101010101" pitchFamily="2" charset="-122"/>
              </a:rPr>
              <a:t> = nu; </a:t>
            </a:r>
            <a:r>
              <a:rPr lang="en-US" altLang="zh-CN" sz="1200" kern="0" dirty="0" err="1">
                <a:latin typeface="方正姚体" panose="02010601030101010101" pitchFamily="2" charset="-122"/>
              </a:rPr>
              <a:t>strcpy</a:t>
            </a: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bookname,bn</a:t>
            </a: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strcpy</a:t>
            </a: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publicname,p</a:t>
            </a: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strcpy</a:t>
            </a: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name,n</a:t>
            </a: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void  Book::Show(void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cout</a:t>
            </a:r>
            <a:r>
              <a:rPr lang="en-US" altLang="zh-CN" sz="1200" kern="0" dirty="0">
                <a:latin typeface="方正姚体" panose="02010601030101010101" pitchFamily="2" charset="-122"/>
              </a:rPr>
              <a:t>&lt;&lt;"</a:t>
            </a:r>
            <a:r>
              <a:rPr lang="zh-CN" altLang="en-US" sz="1200" kern="0" dirty="0">
                <a:latin typeface="方正姚体" panose="02010601030101010101" pitchFamily="2" charset="-122"/>
              </a:rPr>
              <a:t>书号</a:t>
            </a:r>
            <a:r>
              <a:rPr lang="en-US" altLang="zh-CN" sz="1200" kern="0" dirty="0">
                <a:latin typeface="方正姚体" panose="02010601030101010101" pitchFamily="2" charset="-122"/>
              </a:rPr>
              <a:t>:"&lt;&lt;</a:t>
            </a:r>
            <a:r>
              <a:rPr lang="en-US" altLang="zh-CN" sz="1200" kern="0" dirty="0" err="1">
                <a:latin typeface="方正姚体" panose="02010601030101010101" pitchFamily="2" charset="-122"/>
              </a:rPr>
              <a:t>num</a:t>
            </a:r>
            <a:r>
              <a:rPr lang="en-US" altLang="zh-CN" sz="1200" kern="0" dirty="0">
                <a:latin typeface="方正姚体" panose="02010601030101010101" pitchFamily="2" charset="-122"/>
              </a:rPr>
              <a:t>&lt;&lt;'\t'&lt;&lt;"</a:t>
            </a:r>
            <a:r>
              <a:rPr lang="zh-CN" altLang="en-US" sz="1200" kern="0" dirty="0">
                <a:latin typeface="方正姚体" panose="02010601030101010101" pitchFamily="2" charset="-122"/>
              </a:rPr>
              <a:t>书名</a:t>
            </a:r>
            <a:r>
              <a:rPr lang="en-US" altLang="zh-CN" sz="1200" kern="0" dirty="0">
                <a:latin typeface="方正姚体" panose="02010601030101010101" pitchFamily="2" charset="-122"/>
              </a:rPr>
              <a:t>:"&lt;&lt;</a:t>
            </a:r>
            <a:r>
              <a:rPr lang="en-US" altLang="zh-CN" sz="1200" kern="0" dirty="0" err="1">
                <a:latin typeface="方正姚体" panose="02010601030101010101" pitchFamily="2" charset="-122"/>
              </a:rPr>
              <a:t>bookname</a:t>
            </a:r>
            <a:r>
              <a:rPr lang="en-US" altLang="zh-CN" sz="1200" kern="0" dirty="0">
                <a:latin typeface="方正姚体" panose="02010601030101010101" pitchFamily="2" charset="-122"/>
              </a:rPr>
              <a:t>&lt;&lt;'\t';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cout</a:t>
            </a:r>
            <a:r>
              <a:rPr lang="en-US" altLang="zh-CN" sz="1200" kern="0" dirty="0">
                <a:latin typeface="方正姚体" panose="02010601030101010101" pitchFamily="2" charset="-122"/>
              </a:rPr>
              <a:t>&lt;&lt;"</a:t>
            </a:r>
            <a:r>
              <a:rPr lang="zh-CN" altLang="en-US" sz="1200" kern="0" dirty="0">
                <a:latin typeface="方正姚体" panose="02010601030101010101" pitchFamily="2" charset="-122"/>
              </a:rPr>
              <a:t>出版社</a:t>
            </a:r>
            <a:r>
              <a:rPr lang="en-US" altLang="zh-CN" sz="1200" kern="0" dirty="0">
                <a:latin typeface="方正姚体" panose="02010601030101010101" pitchFamily="2" charset="-122"/>
              </a:rPr>
              <a:t>:"&lt;&lt;</a:t>
            </a:r>
            <a:r>
              <a:rPr lang="en-US" altLang="zh-CN" sz="1200" kern="0" dirty="0" err="1">
                <a:latin typeface="方正姚体" panose="02010601030101010101" pitchFamily="2" charset="-122"/>
              </a:rPr>
              <a:t>publicname</a:t>
            </a:r>
            <a:r>
              <a:rPr lang="en-US" altLang="zh-CN" sz="1200" kern="0" dirty="0">
                <a:latin typeface="方正姚体" panose="02010601030101010101" pitchFamily="2" charset="-122"/>
              </a:rPr>
              <a:t>&lt;&lt;'\t'&lt;&lt;"</a:t>
            </a:r>
            <a:r>
              <a:rPr lang="zh-CN" altLang="en-US" sz="1200" kern="0" dirty="0">
                <a:latin typeface="方正姚体" panose="02010601030101010101" pitchFamily="2" charset="-122"/>
              </a:rPr>
              <a:t>作者</a:t>
            </a:r>
            <a:r>
              <a:rPr lang="en-US" altLang="zh-CN" sz="1200" kern="0" dirty="0">
                <a:latin typeface="方正姚体" panose="02010601030101010101" pitchFamily="2" charset="-122"/>
              </a:rPr>
              <a:t>:"&lt;&lt;name&lt;&lt;'\n';</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Book::Book(long nu, char * </a:t>
            </a:r>
            <a:r>
              <a:rPr lang="en-US" altLang="zh-CN" sz="1200" kern="0" dirty="0" err="1">
                <a:latin typeface="方正姚体" panose="02010601030101010101" pitchFamily="2" charset="-122"/>
              </a:rPr>
              <a:t>bp,char</a:t>
            </a: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p,char</a:t>
            </a:r>
            <a:r>
              <a:rPr lang="en-US" altLang="zh-CN" sz="1200" kern="0" dirty="0">
                <a:latin typeface="方正姚体" panose="02010601030101010101" pitchFamily="2" charset="-122"/>
              </a:rPr>
              <a:t> *n)</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Setdata</a:t>
            </a:r>
            <a:r>
              <a:rPr lang="en-US" altLang="zh-CN" sz="1200" kern="0" dirty="0">
                <a:latin typeface="方正姚体" panose="02010601030101010101" pitchFamily="2" charset="-122"/>
              </a:rPr>
              <a:t>(nu , </a:t>
            </a:r>
            <a:r>
              <a:rPr lang="en-US" altLang="zh-CN" sz="1200" kern="0" dirty="0" err="1">
                <a:latin typeface="方正姚体" panose="02010601030101010101" pitchFamily="2" charset="-122"/>
              </a:rPr>
              <a:t>bp</a:t>
            </a:r>
            <a:r>
              <a:rPr lang="en-US" altLang="zh-CN" sz="1200" kern="0" dirty="0">
                <a:latin typeface="方正姚体" panose="02010601030101010101" pitchFamily="2" charset="-122"/>
              </a:rPr>
              <a:t>, p, n);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void  main(void)</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Book  b1,b2;</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long  nu;</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char </a:t>
            </a:r>
            <a:r>
              <a:rPr lang="en-US" altLang="zh-CN" sz="1200" kern="0" dirty="0" err="1">
                <a:latin typeface="方正姚体" panose="02010601030101010101" pitchFamily="2" charset="-122"/>
              </a:rPr>
              <a:t>bn</a:t>
            </a:r>
            <a:r>
              <a:rPr lang="en-US" altLang="zh-CN" sz="1200" kern="0" dirty="0">
                <a:latin typeface="方正姚体" panose="02010601030101010101" pitchFamily="2" charset="-122"/>
              </a:rPr>
              <a:t>[40];		//</a:t>
            </a:r>
            <a:r>
              <a:rPr lang="zh-CN" altLang="en-US" sz="1200" kern="0" dirty="0">
                <a:latin typeface="方正姚体" panose="02010601030101010101" pitchFamily="2" charset="-122"/>
              </a:rPr>
              <a:t>书名</a:t>
            </a:r>
            <a:endParaRPr lang="zh-CN" altLang="en-US" sz="1200" kern="0" dirty="0">
              <a:latin typeface="方正姚体" panose="02010601030101010101" pitchFamily="2" charset="-122"/>
            </a:endParaRPr>
          </a:p>
          <a:p>
            <a:pPr marL="0" indent="0">
              <a:lnSpc>
                <a:spcPct val="80000"/>
              </a:lnSpc>
              <a:buClr>
                <a:schemeClr val="tx1"/>
              </a:buClr>
              <a:buNone/>
              <a:defRPr/>
            </a:pPr>
            <a:r>
              <a:rPr lang="zh-CN" altLang="en-US" sz="1200" kern="0" dirty="0">
                <a:latin typeface="方正姚体" panose="02010601030101010101" pitchFamily="2" charset="-122"/>
              </a:rPr>
              <a:t>  	  </a:t>
            </a:r>
            <a:r>
              <a:rPr lang="en-US" altLang="zh-CN" sz="1200" kern="0" dirty="0">
                <a:latin typeface="方正姚体" panose="02010601030101010101" pitchFamily="2" charset="-122"/>
              </a:rPr>
              <a:t>char </a:t>
            </a:r>
            <a:r>
              <a:rPr lang="en-US" altLang="zh-CN" sz="1200" kern="0" dirty="0" err="1">
                <a:latin typeface="方正姚体" panose="02010601030101010101" pitchFamily="2" charset="-122"/>
              </a:rPr>
              <a:t>pn</a:t>
            </a:r>
            <a:r>
              <a:rPr lang="en-US" altLang="zh-CN" sz="1200" kern="0" dirty="0">
                <a:latin typeface="方正姚体" panose="02010601030101010101" pitchFamily="2" charset="-122"/>
              </a:rPr>
              <a:t>[40];		//</a:t>
            </a:r>
            <a:r>
              <a:rPr lang="zh-CN" altLang="en-US" sz="1200" kern="0" dirty="0">
                <a:latin typeface="方正姚体" panose="02010601030101010101" pitchFamily="2" charset="-122"/>
              </a:rPr>
              <a:t>出版社</a:t>
            </a:r>
            <a:endParaRPr lang="zh-CN" altLang="en-US" sz="1200" kern="0" dirty="0">
              <a:latin typeface="方正姚体" panose="02010601030101010101" pitchFamily="2" charset="-122"/>
            </a:endParaRPr>
          </a:p>
          <a:p>
            <a:pPr marL="0" indent="0">
              <a:lnSpc>
                <a:spcPct val="80000"/>
              </a:lnSpc>
              <a:buClr>
                <a:schemeClr val="tx1"/>
              </a:buClr>
              <a:buNone/>
              <a:defRPr/>
            </a:pPr>
            <a:r>
              <a:rPr lang="zh-CN" altLang="en-US" sz="1200" kern="0" dirty="0">
                <a:latin typeface="方正姚体" panose="02010601030101010101" pitchFamily="2" charset="-122"/>
              </a:rPr>
              <a:t>  	  </a:t>
            </a:r>
            <a:r>
              <a:rPr lang="en-US" altLang="zh-CN" sz="1200" kern="0" dirty="0">
                <a:latin typeface="方正姚体" panose="02010601030101010101" pitchFamily="2" charset="-122"/>
              </a:rPr>
              <a:t>char </a:t>
            </a:r>
            <a:r>
              <a:rPr lang="en-US" altLang="zh-CN" sz="1200" kern="0" dirty="0" err="1">
                <a:latin typeface="方正姚体" panose="02010601030101010101" pitchFamily="2" charset="-122"/>
              </a:rPr>
              <a:t>na</a:t>
            </a:r>
            <a:r>
              <a:rPr lang="en-US" altLang="zh-CN" sz="1200" kern="0" dirty="0">
                <a:latin typeface="方正姚体" panose="02010601030101010101" pitchFamily="2" charset="-122"/>
              </a:rPr>
              <a:t>[20];		//</a:t>
            </a:r>
            <a:r>
              <a:rPr lang="zh-CN" altLang="en-US" sz="1200" kern="0" dirty="0">
                <a:latin typeface="方正姚体" panose="02010601030101010101" pitchFamily="2" charset="-122"/>
              </a:rPr>
              <a:t>作者</a:t>
            </a:r>
            <a:endParaRPr lang="zh-CN" altLang="en-US" sz="1200" kern="0" dirty="0">
              <a:latin typeface="方正姚体" panose="02010601030101010101" pitchFamily="2" charset="-122"/>
            </a:endParaRPr>
          </a:p>
          <a:p>
            <a:pPr marL="0" indent="0">
              <a:lnSpc>
                <a:spcPct val="80000"/>
              </a:lnSpc>
              <a:buClr>
                <a:schemeClr val="tx1"/>
              </a:buClr>
              <a:buNone/>
              <a:defRPr/>
            </a:pPr>
            <a:r>
              <a:rPr lang="zh-CN" altLang="en-US" sz="1200" kern="0" dirty="0">
                <a:latin typeface="方正姚体" panose="02010601030101010101" pitchFamily="2" charset="-122"/>
              </a:rPr>
              <a:t>  	  </a:t>
            </a:r>
            <a:r>
              <a:rPr lang="en-US" altLang="zh-CN" sz="1200" kern="0" dirty="0" err="1">
                <a:latin typeface="方正姚体" panose="02010601030101010101" pitchFamily="2" charset="-122"/>
              </a:rPr>
              <a:t>ifstream</a:t>
            </a:r>
            <a:r>
              <a:rPr lang="en-US" altLang="zh-CN" sz="1200" kern="0" dirty="0">
                <a:latin typeface="方正姚体" panose="02010601030101010101" pitchFamily="2" charset="-122"/>
              </a:rPr>
              <a:t>  file1;</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ofstream</a:t>
            </a:r>
            <a:r>
              <a:rPr lang="en-US" altLang="zh-CN" sz="1200" kern="0" dirty="0">
                <a:latin typeface="方正姚体" panose="02010601030101010101" pitchFamily="2" charset="-122"/>
              </a:rPr>
              <a:t>  file3;</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char flag = 'y';</a:t>
            </a:r>
            <a:endParaRPr lang="en-US" altLang="zh-CN" sz="1200" kern="0" dirty="0">
              <a:latin typeface="方正姚体" panose="02010601030101010101" pitchFamily="2" charset="-122"/>
            </a:endParaRPr>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46140"/>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2</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30929" y="628546"/>
            <a:ext cx="8173501" cy="45142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200" kern="0" dirty="0">
                <a:latin typeface="方正姚体" panose="02010601030101010101" pitchFamily="2" charset="-122"/>
              </a:rPr>
              <a:t>	while( flag=='y' ||flag=='Y')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  	//</a:t>
            </a:r>
            <a:r>
              <a:rPr lang="zh-CN" altLang="en-US" sz="1200" kern="0" dirty="0">
                <a:latin typeface="方正姚体" panose="02010601030101010101" pitchFamily="2" charset="-122"/>
              </a:rPr>
              <a:t>由</a:t>
            </a:r>
            <a:r>
              <a:rPr lang="en-US" altLang="zh-CN" sz="1200" kern="0" dirty="0">
                <a:latin typeface="方正姚体" panose="02010601030101010101" pitchFamily="2" charset="-122"/>
              </a:rPr>
              <a:t>flag</a:t>
            </a:r>
            <a:r>
              <a:rPr lang="zh-CN" altLang="en-US" sz="1200" kern="0" dirty="0">
                <a:latin typeface="方正姚体" panose="02010601030101010101" pitchFamily="2" charset="-122"/>
              </a:rPr>
              <a:t>控制循环</a:t>
            </a:r>
            <a:endParaRPr lang="zh-CN" altLang="en-US" sz="1200" kern="0" dirty="0">
              <a:latin typeface="方正姚体" panose="02010601030101010101" pitchFamily="2" charset="-122"/>
            </a:endParaRPr>
          </a:p>
          <a:p>
            <a:pPr marL="0" indent="0">
              <a:lnSpc>
                <a:spcPct val="80000"/>
              </a:lnSpc>
              <a:buClr>
                <a:schemeClr val="tx1"/>
              </a:buClr>
              <a:buNone/>
              <a:defRPr/>
            </a:pPr>
            <a:r>
              <a:rPr lang="zh-CN" altLang="en-US" sz="1200" kern="0" dirty="0">
                <a:latin typeface="方正姚体" panose="02010601030101010101" pitchFamily="2" charset="-122"/>
              </a:rPr>
              <a:t>  	</a:t>
            </a:r>
            <a:r>
              <a:rPr lang="en-US" altLang="zh-CN" sz="1200" kern="0" dirty="0">
                <a:latin typeface="方正姚体" panose="02010601030101010101" pitchFamily="2" charset="-122"/>
              </a:rPr>
              <a:t>	</a:t>
            </a:r>
            <a:r>
              <a:rPr lang="zh-CN" altLang="en-US" sz="1200" kern="0" dirty="0">
                <a:latin typeface="方正姚体" panose="02010601030101010101" pitchFamily="2" charset="-122"/>
              </a:rPr>
              <a:t>  </a:t>
            </a:r>
            <a:r>
              <a:rPr lang="en-US" altLang="zh-CN" sz="1200" kern="0" dirty="0" err="1">
                <a:latin typeface="方正姚体" panose="02010601030101010101" pitchFamily="2" charset="-122"/>
              </a:rPr>
              <a:t>cout</a:t>
            </a:r>
            <a:r>
              <a:rPr lang="en-US" altLang="zh-CN" sz="1200" kern="0" dirty="0">
                <a:latin typeface="方正姚体" panose="02010601030101010101" pitchFamily="2" charset="-122"/>
              </a:rPr>
              <a:t>&lt;&lt;"\t\t 1: </a:t>
            </a:r>
            <a:r>
              <a:rPr lang="zh-CN" altLang="en-US" sz="1200" kern="0" dirty="0">
                <a:latin typeface="方正姚体" panose="02010601030101010101" pitchFamily="2" charset="-122"/>
              </a:rPr>
              <a:t>按书名查找一本书</a:t>
            </a:r>
            <a:r>
              <a:rPr lang="en-US" altLang="zh-CN" sz="1200" kern="0" dirty="0">
                <a:latin typeface="方正姚体" panose="02010601030101010101" pitchFamily="2" charset="-122"/>
              </a:rPr>
              <a:t>!\n";</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cout</a:t>
            </a:r>
            <a:r>
              <a:rPr lang="en-US" altLang="zh-CN" sz="1200" kern="0" dirty="0">
                <a:latin typeface="方正姚体" panose="02010601030101010101" pitchFamily="2" charset="-122"/>
              </a:rPr>
              <a:t>&lt;&lt;"\t\t 2: </a:t>
            </a:r>
            <a:r>
              <a:rPr lang="zh-CN" altLang="en-US" sz="1200" kern="0" dirty="0">
                <a:latin typeface="方正姚体" panose="02010601030101010101" pitchFamily="2" charset="-122"/>
              </a:rPr>
              <a:t>加入一本新书</a:t>
            </a:r>
            <a:r>
              <a:rPr lang="en-US" altLang="zh-CN" sz="1200" kern="0" dirty="0">
                <a:latin typeface="方正姚体" panose="02010601030101010101" pitchFamily="2" charset="-122"/>
              </a:rPr>
              <a:t>!\n";</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cout</a:t>
            </a:r>
            <a:r>
              <a:rPr lang="en-US" altLang="zh-CN" sz="1200" kern="0" dirty="0">
                <a:latin typeface="方正姚体" panose="02010601030101010101" pitchFamily="2" charset="-122"/>
              </a:rPr>
              <a:t>&lt;&lt;"\t\t 3: </a:t>
            </a:r>
            <a:r>
              <a:rPr lang="zh-CN" altLang="en-US" sz="1200" kern="0" dirty="0">
                <a:latin typeface="方正姚体" panose="02010601030101010101" pitchFamily="2" charset="-122"/>
              </a:rPr>
              <a:t>退出</a:t>
            </a:r>
            <a:r>
              <a:rPr lang="en-US" altLang="zh-CN" sz="1200" kern="0" dirty="0">
                <a:latin typeface="方正姚体" panose="02010601030101010101" pitchFamily="2" charset="-122"/>
              </a:rPr>
              <a:t>!\n</a:t>
            </a:r>
            <a:r>
              <a:rPr lang="zh-CN" altLang="en-US" sz="1200" kern="0" dirty="0">
                <a:latin typeface="方正姚体" panose="02010601030101010101" pitchFamily="2" charset="-122"/>
              </a:rPr>
              <a:t>输入选择：</a:t>
            </a: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int</a:t>
            </a:r>
            <a:r>
              <a:rPr lang="en-US" altLang="zh-CN" sz="1200" kern="0" dirty="0">
                <a:latin typeface="方正姚体" panose="02010601030101010101" pitchFamily="2" charset="-122"/>
              </a:rPr>
              <a:t> f;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cin</a:t>
            </a:r>
            <a:r>
              <a:rPr lang="en-US" altLang="zh-CN" sz="1200" kern="0" dirty="0">
                <a:latin typeface="方正姚体" panose="02010601030101010101" pitchFamily="2" charset="-122"/>
              </a:rPr>
              <a:t>&gt;&gt;f;</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switch(f)</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case 1: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cout</a:t>
            </a:r>
            <a:r>
              <a:rPr lang="en-US" altLang="zh-CN" sz="1200" kern="0" dirty="0">
                <a:latin typeface="方正姚体" panose="02010601030101010101" pitchFamily="2" charset="-122"/>
              </a:rPr>
              <a:t>&lt;&lt;"</a:t>
            </a:r>
            <a:r>
              <a:rPr lang="zh-CN" altLang="en-US" sz="1200" kern="0" dirty="0">
                <a:latin typeface="方正姚体" panose="02010601030101010101" pitchFamily="2" charset="-122"/>
              </a:rPr>
              <a:t>输入要查找的书名：</a:t>
            </a: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cin</a:t>
            </a:r>
            <a:r>
              <a:rPr lang="en-US" altLang="zh-CN" sz="1200" kern="0" dirty="0">
                <a:latin typeface="方正姚体" panose="02010601030101010101" pitchFamily="2" charset="-122"/>
              </a:rPr>
              <a:t>&gt;&gt;</a:t>
            </a:r>
            <a:r>
              <a:rPr lang="en-US" altLang="zh-CN" sz="1200" kern="0" dirty="0" err="1">
                <a:latin typeface="方正姚体" panose="02010601030101010101" pitchFamily="2" charset="-122"/>
              </a:rPr>
              <a:t>bn</a:t>
            </a:r>
            <a:r>
              <a:rPr lang="en-US" altLang="zh-CN" sz="1200" kern="0" dirty="0">
                <a:latin typeface="方正姚体" panose="02010601030101010101" pitchFamily="2" charset="-122"/>
              </a:rPr>
              <a: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file1.open("book.</a:t>
            </a:r>
            <a:r>
              <a:rPr lang="en-US" altLang="zh-CN" sz="1200" kern="0" dirty="0" err="1">
                <a:latin typeface="方正姚体" panose="02010601030101010101" pitchFamily="2" charset="-122"/>
              </a:rPr>
              <a:t>dat</a:t>
            </a:r>
            <a:r>
              <a:rPr lang="en-US" altLang="zh-CN" sz="1200" kern="0" dirty="0">
                <a:latin typeface="方正姚体" panose="02010601030101010101" pitchFamily="2" charset="-122"/>
              </a:rPr>
              <a:t>",</a:t>
            </a:r>
            <a:r>
              <a:rPr lang="en-US" altLang="zh-CN" sz="1200" kern="0" dirty="0" err="1">
                <a:latin typeface="方正姚体" panose="02010601030101010101" pitchFamily="2" charset="-122"/>
              </a:rPr>
              <a:t>ios</a:t>
            </a:r>
            <a:r>
              <a:rPr lang="en-US" altLang="zh-CN" sz="1200" kern="0" dirty="0">
                <a:latin typeface="方正姚体" panose="02010601030101010101" pitchFamily="2" charset="-122"/>
              </a:rPr>
              <a:t>::in | </a:t>
            </a:r>
            <a:r>
              <a:rPr lang="en-US" altLang="zh-CN" sz="1200" kern="0" dirty="0" err="1">
                <a:latin typeface="方正姚体" panose="02010601030101010101" pitchFamily="2" charset="-122"/>
              </a:rPr>
              <a:t>ios</a:t>
            </a:r>
            <a:r>
              <a:rPr lang="en-US" altLang="zh-CN" sz="1200" kern="0" dirty="0">
                <a:latin typeface="方正姚体" panose="02010601030101010101" pitchFamily="2" charset="-122"/>
              </a:rPr>
              <a:t>::binary);//</a:t>
            </a:r>
            <a:r>
              <a:rPr lang="zh-CN" altLang="en-US" sz="1200" kern="0" dirty="0">
                <a:latin typeface="方正姚体" panose="02010601030101010101" pitchFamily="2" charset="-122"/>
              </a:rPr>
              <a:t>按读方式打开件</a:t>
            </a:r>
            <a:endParaRPr lang="zh-CN" altLang="en-US" sz="1200" kern="0" dirty="0">
              <a:latin typeface="方正姚体" panose="02010601030101010101" pitchFamily="2" charset="-122"/>
            </a:endParaRPr>
          </a:p>
          <a:p>
            <a:pPr marL="0" indent="0">
              <a:lnSpc>
                <a:spcPct val="80000"/>
              </a:lnSpc>
              <a:buClr>
                <a:schemeClr val="tx1"/>
              </a:buClr>
              <a:buNone/>
              <a:defRPr/>
            </a:pPr>
            <a:r>
              <a:rPr lang="zh-CN" altLang="en-US" sz="1200" kern="0" dirty="0">
                <a:latin typeface="方正姚体" panose="02010601030101010101" pitchFamily="2" charset="-122"/>
              </a:rPr>
              <a:t>           </a:t>
            </a:r>
            <a:r>
              <a:rPr lang="en-US" altLang="zh-CN" sz="1200" kern="0" dirty="0">
                <a:latin typeface="方正姚体" panose="02010601030101010101" pitchFamily="2" charset="-122"/>
              </a:rPr>
              <a:t>			</a:t>
            </a:r>
            <a:r>
              <a:rPr lang="zh-CN" altLang="en-US" sz="1200" kern="0" dirty="0">
                <a:latin typeface="方正姚体" panose="02010601030101010101" pitchFamily="2" charset="-122"/>
              </a:rPr>
              <a:t> </a:t>
            </a:r>
            <a:r>
              <a:rPr lang="en-US" altLang="zh-CN" sz="1200" kern="0" dirty="0">
                <a:latin typeface="方正姚体" panose="02010601030101010101" pitchFamily="2" charset="-122"/>
              </a:rPr>
              <a:t>while(!file1.eof()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r>
              <a:rPr lang="en-US" altLang="zh-CN" sz="1200" kern="0" dirty="0" err="1">
                <a:latin typeface="方正姚体" panose="02010601030101010101" pitchFamily="2" charset="-122"/>
              </a:rPr>
              <a:t>int</a:t>
            </a:r>
            <a:r>
              <a:rPr lang="en-US" altLang="zh-CN" sz="1200" kern="0" dirty="0">
                <a:latin typeface="方正姚体" panose="02010601030101010101" pitchFamily="2" charset="-122"/>
              </a:rPr>
              <a:t> n;</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file1.read((char *)&amp;b1,sizeof(Book));</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n=file1.gcount();</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if(n==</a:t>
            </a:r>
            <a:r>
              <a:rPr lang="en-US" altLang="zh-CN" sz="1200" kern="0" dirty="0" err="1">
                <a:latin typeface="方正姚体" panose="02010601030101010101" pitchFamily="2" charset="-122"/>
              </a:rPr>
              <a:t>sizeof</a:t>
            </a:r>
            <a:r>
              <a:rPr lang="en-US" altLang="zh-CN" sz="1200" kern="0" dirty="0">
                <a:latin typeface="方正姚体" panose="02010601030101010101" pitchFamily="2" charset="-122"/>
              </a:rPr>
              <a:t>(Book))</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if(</a:t>
            </a:r>
            <a:r>
              <a:rPr lang="en-US" altLang="zh-CN" sz="1200" kern="0" dirty="0" err="1">
                <a:latin typeface="方正姚体" panose="02010601030101010101" pitchFamily="2" charset="-122"/>
              </a:rPr>
              <a:t>strcmp</a:t>
            </a:r>
            <a:r>
              <a:rPr lang="en-US" altLang="zh-CN" sz="1200" kern="0" dirty="0">
                <a:latin typeface="方正姚体" panose="02010601030101010101" pitchFamily="2" charset="-122"/>
              </a:rPr>
              <a:t>(b1.Getbookname(),</a:t>
            </a:r>
            <a:r>
              <a:rPr lang="en-US" altLang="zh-CN" sz="1200" kern="0" dirty="0" err="1">
                <a:latin typeface="方正姚体" panose="02010601030101010101" pitchFamily="2" charset="-122"/>
              </a:rPr>
              <a:t>bn</a:t>
            </a:r>
            <a:r>
              <a:rPr lang="en-US" altLang="zh-CN" sz="1200" kern="0" dirty="0">
                <a:latin typeface="方正姚体" panose="02010601030101010101" pitchFamily="2" charset="-122"/>
              </a:rPr>
              <a:t>)==0)	//</a:t>
            </a:r>
            <a:r>
              <a:rPr lang="zh-CN" altLang="en-US" sz="1200" kern="0" dirty="0">
                <a:latin typeface="方正姚体" panose="02010601030101010101" pitchFamily="2" charset="-122"/>
              </a:rPr>
              <a:t>显示书的信息</a:t>
            </a:r>
            <a:endParaRPr lang="zh-CN" altLang="en-US" sz="1200" kern="0" dirty="0">
              <a:latin typeface="方正姚体" panose="02010601030101010101" pitchFamily="2" charset="-122"/>
            </a:endParaRPr>
          </a:p>
          <a:p>
            <a:pPr marL="0" indent="0">
              <a:lnSpc>
                <a:spcPct val="80000"/>
              </a:lnSpc>
              <a:buClr>
                <a:schemeClr val="tx1"/>
              </a:buClr>
              <a:buNone/>
              <a:defRPr/>
            </a:pPr>
            <a:r>
              <a:rPr lang="zh-CN" altLang="en-US" sz="1200" kern="0" dirty="0">
                <a:latin typeface="方正姚体" panose="02010601030101010101" pitchFamily="2" charset="-122"/>
              </a:rPr>
              <a:t>            	  	 </a:t>
            </a:r>
            <a:r>
              <a:rPr lang="en-US" altLang="zh-CN" sz="1200" kern="0" dirty="0">
                <a:latin typeface="方正姚体" panose="02010601030101010101" pitchFamily="2" charset="-122"/>
              </a:rPr>
              <a:t>			b1.Show();</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endParaRPr lang="en-US" altLang="zh-CN" sz="1200" kern="0" dirty="0">
              <a:latin typeface="方正姚体" panose="02010601030101010101" pitchFamily="2" charset="-122"/>
            </a:endParaRPr>
          </a:p>
          <a:p>
            <a:pPr marL="0" indent="0">
              <a:lnSpc>
                <a:spcPct val="80000"/>
              </a:lnSpc>
              <a:buClr>
                <a:schemeClr val="tx1"/>
              </a:buClr>
              <a:buNone/>
              <a:defRPr/>
            </a:pPr>
            <a:r>
              <a:rPr lang="en-US" altLang="zh-CN" sz="1200" kern="0" dirty="0">
                <a:latin typeface="方正姚体" panose="02010601030101010101" pitchFamily="2" charset="-122"/>
              </a:rPr>
              <a:t>            			}</a:t>
            </a:r>
            <a:endParaRPr lang="en-US" altLang="zh-CN" sz="1200" kern="0" dirty="0">
              <a:latin typeface="方正姚体" panose="02010601030101010101" pitchFamily="2" charset="-122"/>
            </a:endParaRPr>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46140"/>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2</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710566" y="628023"/>
            <a:ext cx="5827614" cy="33137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kern="0" dirty="0">
                <a:latin typeface="方正姚体" panose="02010601030101010101" pitchFamily="2" charset="-122"/>
              </a:rPr>
              <a:t>		file1.close();</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break;</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case 2:</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cout</a:t>
            </a:r>
            <a:r>
              <a:rPr lang="en-US" altLang="zh-CN" sz="1350" kern="0" dirty="0">
                <a:latin typeface="方正姚体" panose="02010601030101010101" pitchFamily="2" charset="-122"/>
              </a:rPr>
              <a:t>&lt;&lt;"</a:t>
            </a:r>
            <a:r>
              <a:rPr lang="zh-CN" altLang="en-US" sz="1350" kern="0" dirty="0">
                <a:latin typeface="方正姚体" panose="02010601030101010101" pitchFamily="2" charset="-122"/>
              </a:rPr>
              <a:t>输入书号：</a:t>
            </a: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cin</a:t>
            </a:r>
            <a:r>
              <a:rPr lang="en-US" altLang="zh-CN" sz="1350" kern="0" dirty="0">
                <a:latin typeface="方正姚体" panose="02010601030101010101" pitchFamily="2" charset="-122"/>
              </a:rPr>
              <a:t>&gt;&gt;nu;</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cout</a:t>
            </a:r>
            <a:r>
              <a:rPr lang="en-US" altLang="zh-CN" sz="1350" kern="0" dirty="0">
                <a:latin typeface="方正姚体" panose="02010601030101010101" pitchFamily="2" charset="-122"/>
              </a:rPr>
              <a:t>&lt;&lt;"</a:t>
            </a:r>
            <a:r>
              <a:rPr lang="zh-CN" altLang="en-US" sz="1350" kern="0" dirty="0">
                <a:latin typeface="方正姚体" panose="02010601030101010101" pitchFamily="2" charset="-122"/>
              </a:rPr>
              <a:t>输入书名：</a:t>
            </a: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cin</a:t>
            </a:r>
            <a:r>
              <a:rPr lang="en-US" altLang="zh-CN" sz="1350" kern="0" dirty="0">
                <a:latin typeface="方正姚体" panose="02010601030101010101" pitchFamily="2" charset="-122"/>
              </a:rPr>
              <a:t>&gt;&gt;</a:t>
            </a:r>
            <a:r>
              <a:rPr lang="en-US" altLang="zh-CN" sz="1350" kern="0" dirty="0" err="1">
                <a:latin typeface="方正姚体" panose="02010601030101010101" pitchFamily="2" charset="-122"/>
              </a:rPr>
              <a:t>bn</a:t>
            </a: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cout</a:t>
            </a:r>
            <a:r>
              <a:rPr lang="en-US" altLang="zh-CN" sz="1350" kern="0" dirty="0">
                <a:latin typeface="方正姚体" panose="02010601030101010101" pitchFamily="2" charset="-122"/>
              </a:rPr>
              <a:t>&lt;&lt;"</a:t>
            </a:r>
            <a:r>
              <a:rPr lang="zh-CN" altLang="en-US" sz="1350" kern="0" dirty="0">
                <a:latin typeface="方正姚体" panose="02010601030101010101" pitchFamily="2" charset="-122"/>
              </a:rPr>
              <a:t>输入出版社：</a:t>
            </a: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cin</a:t>
            </a:r>
            <a:r>
              <a:rPr lang="en-US" altLang="zh-CN" sz="1350" kern="0" dirty="0">
                <a:latin typeface="方正姚体" panose="02010601030101010101" pitchFamily="2" charset="-122"/>
              </a:rPr>
              <a:t>&gt;&gt;</a:t>
            </a:r>
            <a:r>
              <a:rPr lang="en-US" altLang="zh-CN" sz="1350" kern="0" dirty="0" err="1">
                <a:latin typeface="方正姚体" panose="02010601030101010101" pitchFamily="2" charset="-122"/>
              </a:rPr>
              <a:t>pn</a:t>
            </a: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cout</a:t>
            </a:r>
            <a:r>
              <a:rPr lang="en-US" altLang="zh-CN" sz="1350" kern="0" dirty="0">
                <a:latin typeface="方正姚体" panose="02010601030101010101" pitchFamily="2" charset="-122"/>
              </a:rPr>
              <a:t>&lt;&lt;"</a:t>
            </a:r>
            <a:r>
              <a:rPr lang="zh-CN" altLang="en-US" sz="1350" kern="0" dirty="0">
                <a:latin typeface="方正姚体" panose="02010601030101010101" pitchFamily="2" charset="-122"/>
              </a:rPr>
              <a:t>输入作者：</a:t>
            </a:r>
            <a:r>
              <a:rPr lang="en-US" altLang="zh-CN" sz="1350" kern="0" dirty="0">
                <a:latin typeface="方正姚体" panose="02010601030101010101" pitchFamily="2" charset="-122"/>
              </a:rPr>
              <a:t>"; </a:t>
            </a:r>
            <a:r>
              <a:rPr lang="en-US" altLang="zh-CN" sz="1350" kern="0" dirty="0" err="1">
                <a:latin typeface="方正姚体" panose="02010601030101010101" pitchFamily="2" charset="-122"/>
              </a:rPr>
              <a:t>cin</a:t>
            </a:r>
            <a:r>
              <a:rPr lang="en-US" altLang="zh-CN" sz="1350" kern="0" dirty="0">
                <a:latin typeface="方正姚体" panose="02010601030101010101" pitchFamily="2" charset="-122"/>
              </a:rPr>
              <a:t>&gt;&gt;</a:t>
            </a:r>
            <a:r>
              <a:rPr lang="en-US" altLang="zh-CN" sz="1350" kern="0" dirty="0" err="1">
                <a:latin typeface="方正姚体" panose="02010601030101010101" pitchFamily="2" charset="-122"/>
              </a:rPr>
              <a:t>na</a:t>
            </a: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b1.Setdata(</a:t>
            </a:r>
            <a:r>
              <a:rPr lang="en-US" altLang="zh-CN" sz="1350" kern="0" dirty="0" err="1">
                <a:latin typeface="方正姚体" panose="02010601030101010101" pitchFamily="2" charset="-122"/>
              </a:rPr>
              <a:t>nu,bn,pn,na</a:t>
            </a: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file3.open("book.</a:t>
            </a:r>
            <a:r>
              <a:rPr lang="en-US" altLang="zh-CN" sz="1350" kern="0" dirty="0" err="1">
                <a:latin typeface="方正姚体" panose="02010601030101010101" pitchFamily="2" charset="-122"/>
              </a:rPr>
              <a:t>dat</a:t>
            </a:r>
            <a:r>
              <a:rPr lang="en-US" altLang="zh-CN" sz="1350" kern="0" dirty="0">
                <a:latin typeface="方正姚体" panose="02010601030101010101" pitchFamily="2" charset="-122"/>
              </a:rPr>
              <a:t>",</a:t>
            </a:r>
            <a:r>
              <a:rPr lang="en-US" altLang="zh-CN" sz="1350" kern="0" dirty="0" err="1">
                <a:latin typeface="方正姚体" panose="02010601030101010101" pitchFamily="2" charset="-122"/>
              </a:rPr>
              <a:t>ios</a:t>
            </a:r>
            <a:r>
              <a:rPr lang="en-US" altLang="zh-CN" sz="1350" kern="0" dirty="0">
                <a:latin typeface="方正姚体" panose="02010601030101010101" pitchFamily="2" charset="-122"/>
              </a:rPr>
              <a:t>::</a:t>
            </a:r>
            <a:r>
              <a:rPr lang="en-US" altLang="zh-CN" sz="1350" kern="0" dirty="0" err="1">
                <a:latin typeface="方正姚体" panose="02010601030101010101" pitchFamily="2" charset="-122"/>
              </a:rPr>
              <a:t>app|ios</a:t>
            </a:r>
            <a:r>
              <a:rPr lang="en-US" altLang="zh-CN" sz="1350" kern="0" dirty="0">
                <a:latin typeface="方正姚体" panose="02010601030101010101" pitchFamily="2" charset="-122"/>
              </a:rPr>
              <a:t>::binary);//</a:t>
            </a:r>
            <a:r>
              <a:rPr lang="zh-CN" altLang="en-US" sz="1350" kern="0" dirty="0">
                <a:latin typeface="方正姚体" panose="02010601030101010101" pitchFamily="2" charset="-122"/>
              </a:rPr>
              <a:t>增补方式打开件</a:t>
            </a:r>
            <a:endParaRPr lang="zh-CN" altLang="en-US" sz="1350" kern="0" dirty="0">
              <a:latin typeface="方正姚体" panose="02010601030101010101" pitchFamily="2" charset="-122"/>
            </a:endParaRPr>
          </a:p>
          <a:p>
            <a:pPr marL="0" indent="0">
              <a:lnSpc>
                <a:spcPct val="80000"/>
              </a:lnSpc>
              <a:buClr>
                <a:schemeClr val="tx1"/>
              </a:buClr>
              <a:buNone/>
              <a:defRPr/>
            </a:pPr>
            <a:r>
              <a:rPr lang="zh-CN" altLang="en-US" sz="1350" kern="0" dirty="0">
                <a:latin typeface="方正姚体" panose="02010601030101010101" pitchFamily="2" charset="-122"/>
              </a:rPr>
              <a:t>            </a:t>
            </a:r>
            <a:r>
              <a:rPr lang="en-US" altLang="zh-CN" sz="1350" kern="0" dirty="0">
                <a:latin typeface="方正姚体" panose="02010601030101010101" pitchFamily="2" charset="-122"/>
              </a:rPr>
              <a:t>		file3.write((char*)&amp;b1,sizeof(b1));</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file3.close();</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break;</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default:  flag = 'n';</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        }</a:t>
            </a:r>
            <a:endParaRPr lang="en-US" altLang="zh-CN" sz="1350" kern="0" dirty="0">
              <a:latin typeface="方正姚体" panose="02010601030101010101" pitchFamily="2" charset="-122"/>
            </a:endParaRPr>
          </a:p>
          <a:p>
            <a:pPr marL="0" indent="0">
              <a:lnSpc>
                <a:spcPct val="80000"/>
              </a:lnSpc>
              <a:buClr>
                <a:schemeClr val="tx1"/>
              </a:buClr>
              <a:buNone/>
              <a:defRPr/>
            </a:pPr>
            <a:r>
              <a:rPr lang="en-US" altLang="zh-CN" sz="1350" kern="0" dirty="0">
                <a:latin typeface="方正姚体" panose="02010601030101010101" pitchFamily="2" charset="-122"/>
              </a:rPr>
              <a:t>}</a:t>
            </a:r>
            <a:endParaRPr lang="en-US" altLang="zh-CN" sz="1350" kern="0" dirty="0">
              <a:latin typeface="方正姚体" panose="02010601030101010101" pitchFamily="2" charset="-122"/>
            </a:endParaRPr>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46140"/>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2</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98-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4129" y="898216"/>
            <a:ext cx="5560991" cy="248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9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129" y="1275535"/>
            <a:ext cx="5560991" cy="242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9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129" y="1654044"/>
            <a:ext cx="5560991" cy="248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46140"/>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solidFill>
                  <a:schemeClr val="bg1"/>
                </a:solidFill>
                <a:latin typeface="Rockwell" panose="02060603020205020403" pitchFamily="18" charset="0"/>
                <a:ea typeface="微软雅黑" panose="020B0503020204020204" pitchFamily="34" charset="-122"/>
              </a:rPr>
              <a:t>综合训练</a:t>
            </a:r>
            <a:r>
              <a:rPr lang="en-US" altLang="zh-CN" sz="2250" dirty="0">
                <a:solidFill>
                  <a:schemeClr val="bg1"/>
                </a:solidFill>
                <a:latin typeface="Rockwell" panose="02060603020205020403" pitchFamily="18" charset="0"/>
                <a:ea typeface="微软雅黑" panose="020B0503020204020204" pitchFamily="34" charset="-122"/>
              </a:rPr>
              <a:t>2</a:t>
            </a:r>
            <a:r>
              <a:rPr lang="zh-CN" altLang="en-US" sz="2250" dirty="0">
                <a:solidFill>
                  <a:schemeClr val="bg1"/>
                </a:solidFill>
                <a:latin typeface="Rockwell" panose="02060603020205020403" pitchFamily="18" charset="0"/>
                <a:ea typeface="微软雅黑" panose="020B0503020204020204" pitchFamily="34" charset="-122"/>
              </a:rPr>
              <a:t>：文件操作</a:t>
            </a:r>
            <a:endParaRPr lang="zh-CN" altLang="en-US" sz="2250" dirty="0">
              <a:solidFill>
                <a:schemeClr val="bg1"/>
              </a:solidFill>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ppt_w</p:attrName>
                                        </p:attrNameLst>
                                      </p:cBhvr>
                                      <p:tavLst>
                                        <p:tav tm="0" fmla="#ppt_w*sin(2.5*pi*$)">
                                          <p:val>
                                            <p:fltVal val="0"/>
                                          </p:val>
                                        </p:tav>
                                        <p:tav tm="100000">
                                          <p:val>
                                            <p:fltVal val="1"/>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childTnLst>
                                </p:cTn>
                              </p:par>
                            </p:childTnLst>
                          </p:cTn>
                        </p:par>
                        <p:par>
                          <p:cTn id="27" fill="hold">
                            <p:stCondLst>
                              <p:cond delay="24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5"/>
                                        </p:tgtEl>
                                      </p:cBhvr>
                                    </p:animEffect>
                                    <p:animScale>
                                      <p:cBhvr>
                                        <p:cTn id="30"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52000" y="1367155"/>
            <a:ext cx="8314785" cy="2037481"/>
          </a:xfrm>
          <a:prstGeom prst="rect">
            <a:avLst/>
          </a:prstGeom>
          <a:noFill/>
        </p:spPr>
        <p:txBody>
          <a:bodyPr wrap="square"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提供了实用的输入功能，通过键盘产生输入的内容，从而形成字节流。</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对象可以将输入字节流中的信息存储到相应的内存单元。通常，可以这样使用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43383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sz="1600" i="1"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i="1" noProof="0" dirty="0" smtClean="0">
                <a:ln>
                  <a:noFill/>
                </a:ln>
                <a:effectLst/>
                <a:uLnTx/>
                <a:uFillTx/>
                <a:latin typeface="微软雅黑" panose="020B0503020204020204" pitchFamily="34" charset="-122"/>
                <a:ea typeface="微软雅黑" panose="020B0503020204020204" pitchFamily="34" charset="-122"/>
                <a:sym typeface="+mn-ea"/>
              </a:rPr>
              <a:t> &gt;&gt; </a:t>
            </a:r>
            <a:r>
              <a:rPr lang="en-US" sz="1600" i="1" noProof="0" dirty="0" err="1" smtClean="0">
                <a:ln>
                  <a:noFill/>
                </a:ln>
                <a:effectLst/>
                <a:uLnTx/>
                <a:uFillTx/>
                <a:latin typeface="微软雅黑" panose="020B0503020204020204" pitchFamily="34" charset="-122"/>
                <a:ea typeface="微软雅黑" panose="020B0503020204020204" pitchFamily="34" charset="-122"/>
                <a:sym typeface="+mn-ea"/>
              </a:rPr>
              <a:t>value_holder</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是流读取运算符，它重载右移位运算符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来完成。</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左边的</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类的对象，右边的操作数是系统定义的任何数据类型的变量。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68000" y="3479903"/>
            <a:ext cx="2540000" cy="927100"/>
          </a:xfrm>
          <a:prstGeom prst="rect">
            <a:avLst/>
          </a:prstGeom>
          <a:solidFill>
            <a:schemeClr val="tx2">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x-none"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int i;</a:t>
            </a:r>
            <a:endParaRPr lang="x-none" sz="1600" noProof="0" dirty="0" smtClean="0">
              <a:ln>
                <a:noFill/>
              </a:ln>
              <a:effectLst/>
              <a:uLnTx/>
              <a:uFillTx/>
              <a:latin typeface="微软雅黑" panose="020B0503020204020204" pitchFamily="34" charset="-122"/>
              <a:ea typeface="微软雅黑" panose="020B0503020204020204" pitchFamily="34" charset="-122"/>
              <a:sym typeface="+mn-ea"/>
            </a:endParaRPr>
          </a:p>
          <a:p>
            <a:pPr marR="0" lvl="1"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cin&gt;&gt;i;</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756001" y="1417637"/>
            <a:ext cx="7523764" cy="3171253"/>
          </a:xfrm>
          <a:prstGeom prst="rect">
            <a:avLst/>
          </a:prstGeom>
          <a:noFill/>
        </p:spPr>
        <p:txBody>
          <a:bodyPr wrap="square" rtlCol="0">
            <a:spAutoFit/>
          </a:bodyPr>
          <a:lstStyle/>
          <a:p>
            <a:pPr>
              <a:lnSpc>
                <a:spcPct val="120000"/>
              </a:lnSpc>
              <a:defRPr/>
            </a:pPr>
            <a:r>
              <a:rPr kumimoji="1" lang="en-US" altLang="zh-CN" sz="2000" kern="0" dirty="0" err="1">
                <a:solidFill>
                  <a:srgbClr val="0000FF"/>
                </a:solidFill>
              </a:rPr>
              <a:t>cin</a:t>
            </a:r>
            <a:endParaRPr kumimoji="1" lang="en-US" altLang="zh-CN" sz="2000" kern="0" dirty="0">
              <a:solidFill>
                <a:srgbClr val="0000FF"/>
              </a:solidFill>
            </a:endParaRPr>
          </a:p>
          <a:p>
            <a:pPr>
              <a:lnSpc>
                <a:spcPct val="130000"/>
              </a:lnSpc>
              <a:buFont typeface="Wingdings" panose="05000000000000000000" pitchFamily="2" charset="2"/>
              <a:buChar char="ü"/>
              <a:defRPr/>
            </a:pPr>
            <a:r>
              <a:rPr lang="en-US" altLang="zh-CN" sz="2000" kern="0" dirty="0" err="1"/>
              <a:t>istream</a:t>
            </a:r>
            <a:r>
              <a:rPr lang="zh-CN" altLang="en-US" sz="2000" kern="0" dirty="0"/>
              <a:t>类的对象，它从</a:t>
            </a:r>
            <a:r>
              <a:rPr lang="zh-CN" altLang="en-US" sz="2000" kern="0" dirty="0">
                <a:solidFill>
                  <a:srgbClr val="0000FF"/>
                </a:solidFill>
              </a:rPr>
              <a:t>标准输入设备(键盘)</a:t>
            </a:r>
            <a:r>
              <a:rPr lang="zh-CN" altLang="en-US" sz="2000" kern="0" dirty="0"/>
              <a:t>获取数据</a:t>
            </a:r>
            <a:endParaRPr lang="zh-CN" altLang="en-US" sz="2000" kern="0" dirty="0"/>
          </a:p>
          <a:p>
            <a:pPr>
              <a:lnSpc>
                <a:spcPct val="130000"/>
              </a:lnSpc>
              <a:buFont typeface="Wingdings" panose="05000000000000000000" pitchFamily="2" charset="2"/>
              <a:buChar char="ü"/>
              <a:defRPr/>
            </a:pPr>
            <a:r>
              <a:rPr lang="zh-CN" altLang="en-US" sz="2000" kern="0" dirty="0"/>
              <a:t>程序中的变量通过流提取符“</a:t>
            </a:r>
            <a:r>
              <a:rPr lang="zh-CN" altLang="en-US" sz="2000" kern="0" dirty="0">
                <a:solidFill>
                  <a:srgbClr val="FF0000"/>
                </a:solidFill>
              </a:rPr>
              <a:t>&gt;&gt;</a:t>
            </a:r>
            <a:r>
              <a:rPr lang="zh-CN" altLang="en-US" sz="2000" kern="0" dirty="0"/>
              <a:t>”从流中提取数据。</a:t>
            </a:r>
            <a:endParaRPr lang="en-US" altLang="zh-CN" sz="2000" kern="0" dirty="0"/>
          </a:p>
          <a:p>
            <a:pPr>
              <a:lnSpc>
                <a:spcPct val="130000"/>
              </a:lnSpc>
              <a:buFont typeface="Wingdings" panose="05000000000000000000" pitchFamily="2" charset="2"/>
              <a:buChar char="ü"/>
              <a:defRPr/>
            </a:pPr>
            <a:r>
              <a:rPr lang="zh-CN" altLang="en-US" sz="2000" kern="0" dirty="0"/>
              <a:t>在</a:t>
            </a:r>
            <a:r>
              <a:rPr lang="en-US" altLang="zh-CN" sz="2000" kern="0" dirty="0" err="1"/>
              <a:t>istream</a:t>
            </a:r>
            <a:r>
              <a:rPr lang="zh-CN" altLang="en-US" sz="2000" kern="0" dirty="0"/>
              <a:t>流类</a:t>
            </a:r>
            <a:r>
              <a:rPr lang="zh-CN" altLang="en-US" sz="2000" kern="0" dirty="0">
                <a:solidFill>
                  <a:srgbClr val="0000FF"/>
                </a:solidFill>
              </a:rPr>
              <a:t>重载</a:t>
            </a:r>
            <a:r>
              <a:rPr lang="en-US" altLang="zh-CN" sz="2000" kern="0" dirty="0">
                <a:solidFill>
                  <a:srgbClr val="0000FF"/>
                </a:solidFill>
              </a:rPr>
              <a:t>&gt;&gt;</a:t>
            </a:r>
            <a:r>
              <a:rPr lang="zh-CN" altLang="en-US" sz="2000" kern="0" dirty="0"/>
              <a:t>的一组公用成员函数</a:t>
            </a:r>
            <a:endParaRPr lang="zh-CN" altLang="en-US" sz="2000" kern="0" dirty="0"/>
          </a:p>
          <a:p>
            <a:pPr algn="just">
              <a:lnSpc>
                <a:spcPct val="130000"/>
              </a:lnSpc>
              <a:buFont typeface="Wingdings" panose="05000000000000000000" pitchFamily="2" charset="2"/>
              <a:buNone/>
              <a:defRPr/>
            </a:pPr>
            <a:r>
              <a:rPr lang="zh-CN" altLang="en-US" sz="2000" kern="0" dirty="0"/>
              <a:t>         </a:t>
            </a:r>
            <a:r>
              <a:rPr lang="en-US" altLang="zh-CN" sz="2000" kern="0" dirty="0" err="1"/>
              <a:t>istream</a:t>
            </a:r>
            <a:r>
              <a:rPr lang="en-US" altLang="zh-CN" sz="2000" kern="0" dirty="0"/>
              <a:t>&amp; operator &gt;&gt;</a:t>
            </a:r>
            <a:r>
              <a:rPr lang="zh-CN" altLang="en-US" sz="2000" kern="0" dirty="0"/>
              <a:t>（基本类型标识符</a:t>
            </a:r>
            <a:r>
              <a:rPr lang="en-US" altLang="zh-CN" sz="2000" kern="0" dirty="0"/>
              <a:t>&amp;</a:t>
            </a:r>
            <a:r>
              <a:rPr lang="zh-CN" altLang="en-US" sz="2000" kern="0" dirty="0"/>
              <a:t>）；</a:t>
            </a:r>
            <a:endParaRPr lang="zh-CN" altLang="en-US" sz="2000" kern="0" dirty="0"/>
          </a:p>
          <a:p>
            <a:pPr algn="just">
              <a:lnSpc>
                <a:spcPct val="130000"/>
              </a:lnSpc>
              <a:buFont typeface="Wingdings" panose="05000000000000000000" pitchFamily="2" charset="2"/>
              <a:buNone/>
              <a:defRPr/>
            </a:pPr>
            <a:endParaRPr kumimoji="1" lang="zh-CN" altLang="en-US" sz="2000" kern="0" dirty="0"/>
          </a:p>
          <a:p>
            <a:pPr>
              <a:lnSpc>
                <a:spcPct val="120000"/>
              </a:lnSpc>
              <a:buFont typeface="Wingdings" panose="05000000000000000000" pitchFamily="2" charset="2"/>
              <a:buChar char="ü"/>
              <a:defRPr/>
            </a:pPr>
            <a:r>
              <a:rPr lang="zh-CN" altLang="en-US" sz="2000" kern="0" dirty="0">
                <a:solidFill>
                  <a:srgbClr val="FF0000"/>
                </a:solidFill>
              </a:rPr>
              <a:t>流提取符从流中提取数据时通常跳过输入流中的空格、</a:t>
            </a:r>
            <a:r>
              <a:rPr lang="en-US" altLang="zh-CN" sz="2000" kern="0" dirty="0">
                <a:solidFill>
                  <a:srgbClr val="FF0000"/>
                </a:solidFill>
              </a:rPr>
              <a:t>tab</a:t>
            </a:r>
            <a:r>
              <a:rPr lang="zh-CN" altLang="en-US" sz="2000" kern="0" dirty="0">
                <a:solidFill>
                  <a:srgbClr val="FF0000"/>
                </a:solidFill>
              </a:rPr>
              <a:t>键、换行符等空白字符</a:t>
            </a:r>
            <a:r>
              <a:rPr lang="zh-CN" altLang="en-US" sz="2000" kern="0" dirty="0"/>
              <a:t>。</a:t>
            </a:r>
            <a:endParaRPr lang="en-US" altLang="zh-CN" sz="2000" kern="0" dirty="0">
              <a:solidFill>
                <a:srgbClr val="CC3300"/>
              </a:solidFill>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324000" y="1347750"/>
            <a:ext cx="8496000" cy="3046988"/>
          </a:xfrm>
          <a:prstGeom prst="rect">
            <a:avLst/>
          </a:prstGeom>
          <a:noFill/>
        </p:spPr>
        <p:txBody>
          <a:bodyPr wrap="square" rtlCol="0">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输入运算符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也支持</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级联输入</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。在默认情况下，运算符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跳过空格，读入后面与变量类型相应的值。</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因此给一组变量输入值时，用空格或换行将输入的数值间隔开。例如：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float 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w</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cin&gt;&gt;i&gt;&gt;f&gt;&gt;w;</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当从键盘输入：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10 12.34 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时，数值</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10,12.34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会分别存储到变量</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内。</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12000" y="1419750"/>
            <a:ext cx="8064000" cy="3000821"/>
          </a:xfrm>
          <a:prstGeom prst="rect">
            <a:avLst/>
          </a:prstGeom>
          <a:noFill/>
        </p:spPr>
        <p:txBody>
          <a:bodyPr wrap="square" rtlCol="0">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当</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输入字符串</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类型</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时，输入运算符</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会</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跳过空格</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，读入后面的非空格符，直到遇到另外一个空格结束，并在字符串末尾自动放置字符‘</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\0</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’作为结束标志，例如</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525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s[20];</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525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cin&gt;&gt;s;</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当输入：</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  world!</a:t>
            </a:r>
            <a:b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时，存储在字符串</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中的值为“</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”，而没有后面的“</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world</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972660" y="1342668"/>
            <a:ext cx="6983339" cy="2554545"/>
          </a:xfrm>
          <a:prstGeom prst="rect">
            <a:avLst/>
          </a:prstGeom>
          <a:noFill/>
        </p:spPr>
        <p:txBody>
          <a:bodyPr wrap="square"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数据输入时，不仅检查数据间的空格，还做</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类型检查、自动匹配</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float 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cin&gt;&gt;i&gt;&gt;f;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如果输入：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12.34  34.56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则存储在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内的数值为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12</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0.34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，而不是</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12.34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34.56</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11100" y="1059750"/>
            <a:ext cx="5328000" cy="233807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）了解</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的输入</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输出的概念。</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）掌握使用</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进行输入。</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类的方法进行输入。</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）掌握使用</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进行输出。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）掌握格式化输出。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6</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类的方法进行输出。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7</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）掌握文件的输入和输出。</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709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000" dirty="0" smtClean="0"/>
              <a:t>例</a:t>
            </a:r>
            <a:r>
              <a:rPr lang="en-US" altLang="zh-CN" sz="2000" dirty="0"/>
              <a:t>【</a:t>
            </a:r>
            <a:r>
              <a:rPr lang="en-US" altLang="zh-CN" sz="2000" dirty="0" smtClean="0"/>
              <a:t>8-1】</a:t>
            </a:r>
            <a:r>
              <a:rPr lang="zh-CN" altLang="en-US" sz="2000" dirty="0" smtClean="0"/>
              <a:t> </a:t>
            </a:r>
            <a:r>
              <a:rPr lang="zh-CN" altLang="en-US" sz="2000" dirty="0"/>
              <a:t>通过测试</a:t>
            </a:r>
            <a:r>
              <a:rPr lang="en-US" altLang="zh-CN" sz="2000" dirty="0" err="1"/>
              <a:t>cin</a:t>
            </a:r>
            <a:r>
              <a:rPr lang="zh-CN" altLang="en-US" sz="2000" dirty="0"/>
              <a:t>的真值，判断流对象是否处于</a:t>
            </a:r>
            <a:r>
              <a:rPr lang="zh-CN" altLang="en-US" sz="2000" dirty="0" smtClean="0"/>
              <a:t>正常状态</a:t>
            </a:r>
            <a:endParaRPr lang="zh-CN" altLang="en-US" sz="2400" dirty="0"/>
          </a:p>
        </p:txBody>
      </p:sp>
      <p:sp>
        <p:nvSpPr>
          <p:cNvPr id="12" name="Rectangle 2"/>
          <p:cNvSpPr txBox="1">
            <a:spLocks noChangeArrowheads="1"/>
          </p:cNvSpPr>
          <p:nvPr/>
        </p:nvSpPr>
        <p:spPr>
          <a:xfrm>
            <a:off x="304800" y="533401"/>
            <a:ext cx="8382000" cy="4558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endParaRPr lang="en-US" altLang="zh-CN" sz="1800" dirty="0" smtClean="0"/>
          </a:p>
          <a:p>
            <a:pPr indent="-6350">
              <a:buFontTx/>
              <a:buNone/>
            </a:pPr>
            <a:r>
              <a:rPr lang="en-US" altLang="zh-CN" sz="1800" dirty="0" smtClean="0"/>
              <a:t>using namespace </a:t>
            </a:r>
            <a:r>
              <a:rPr lang="en-US" altLang="zh-CN" sz="1800" dirty="0" err="1" smtClean="0"/>
              <a:t>std</a:t>
            </a:r>
            <a:r>
              <a:rPr lang="en-US" altLang="zh-CN" sz="1800" dirty="0" smtClean="0"/>
              <a:t>;</a:t>
            </a:r>
            <a:endParaRPr lang="en-US" altLang="zh-CN" sz="1800" dirty="0" smtClean="0"/>
          </a:p>
          <a:p>
            <a:pPr indent="-6350">
              <a:buFontTx/>
              <a:buNone/>
            </a:pPr>
            <a:r>
              <a:rPr lang="en-US" altLang="zh-CN" sz="1800" dirty="0" err="1" smtClean="0"/>
              <a:t>int</a:t>
            </a:r>
            <a:r>
              <a:rPr lang="en-US" altLang="zh-CN" sz="1800" dirty="0" smtClean="0"/>
              <a:t> main( )</a:t>
            </a:r>
            <a:endParaRPr lang="en-US" altLang="zh-CN" sz="1800" dirty="0" smtClean="0"/>
          </a:p>
          <a:p>
            <a:pPr indent="-6350">
              <a:buFontTx/>
              <a:buNone/>
            </a:pPr>
            <a:r>
              <a:rPr lang="en-US" altLang="zh-CN" sz="1800" dirty="0" smtClean="0"/>
              <a:t>{float grade;</a:t>
            </a:r>
            <a:endParaRPr lang="en-US" altLang="zh-CN" sz="1800" dirty="0" smtClean="0"/>
          </a:p>
          <a:p>
            <a:pPr indent="-6350">
              <a:buFontTx/>
              <a:buNone/>
            </a:pPr>
            <a:r>
              <a:rPr lang="en-US" altLang="zh-CN" sz="1800" dirty="0" smtClean="0"/>
              <a:t> </a:t>
            </a:r>
            <a:r>
              <a:rPr lang="en-US" altLang="zh-CN" sz="1800" dirty="0" err="1" smtClean="0"/>
              <a:t>cout</a:t>
            </a:r>
            <a:r>
              <a:rPr lang="en-US" altLang="zh-CN" sz="1800" dirty="0" smtClean="0"/>
              <a:t>&lt;&lt;″enter grade:″;</a:t>
            </a:r>
            <a:endParaRPr lang="en-US" altLang="zh-CN" sz="1800" dirty="0" smtClean="0"/>
          </a:p>
          <a:p>
            <a:pPr indent="-6350">
              <a:buFontTx/>
              <a:buNone/>
            </a:pPr>
            <a:r>
              <a:rPr lang="en-US" altLang="zh-CN" sz="1800" dirty="0" smtClean="0"/>
              <a:t> while(</a:t>
            </a:r>
            <a:r>
              <a:rPr lang="en-US" altLang="zh-CN" sz="1800" dirty="0" err="1" smtClean="0"/>
              <a:t>cin</a:t>
            </a:r>
            <a:r>
              <a:rPr lang="en-US" altLang="zh-CN" sz="1800" dirty="0" smtClean="0"/>
              <a:t>&gt;&gt;grade)//</a:t>
            </a:r>
            <a:r>
              <a:rPr lang="zh-CN" altLang="en-US" sz="1800" dirty="0" smtClean="0"/>
              <a:t>能从</a:t>
            </a:r>
            <a:r>
              <a:rPr lang="en-US" altLang="zh-CN" sz="1800" dirty="0" err="1" smtClean="0"/>
              <a:t>cin</a:t>
            </a:r>
            <a:r>
              <a:rPr lang="zh-CN" altLang="en-US" sz="1800" dirty="0" smtClean="0"/>
              <a:t>流读取数据</a:t>
            </a:r>
            <a:endParaRPr lang="zh-CN" altLang="en-US" sz="1800" dirty="0" smtClean="0"/>
          </a:p>
          <a:p>
            <a:pPr indent="-6350">
              <a:buFontTx/>
              <a:buNone/>
            </a:pPr>
            <a:r>
              <a:rPr lang="zh-CN" altLang="en-US" sz="1800" dirty="0" smtClean="0"/>
              <a:t>{</a:t>
            </a:r>
            <a:r>
              <a:rPr lang="en-US" altLang="zh-CN" sz="1800" dirty="0" smtClean="0"/>
              <a:t>if(grade&gt;=85) </a:t>
            </a:r>
            <a:r>
              <a:rPr lang="en-US" altLang="zh-CN" sz="1800" dirty="0" err="1" smtClean="0"/>
              <a:t>cout</a:t>
            </a:r>
            <a:r>
              <a:rPr lang="en-US" altLang="zh-CN" sz="1800" dirty="0" smtClean="0"/>
              <a:t>&lt;&lt;grade&lt;&lt;″GOOD!″&lt;&lt;</a:t>
            </a:r>
            <a:r>
              <a:rPr lang="en-US" altLang="zh-CN" sz="1800" dirty="0" err="1" smtClean="0"/>
              <a:t>endl</a:t>
            </a:r>
            <a:r>
              <a:rPr lang="en-US" altLang="zh-CN" sz="1800" dirty="0" smtClean="0"/>
              <a:t>;</a:t>
            </a:r>
            <a:endParaRPr lang="en-US" altLang="zh-CN" sz="1800" dirty="0" smtClean="0"/>
          </a:p>
          <a:p>
            <a:pPr indent="-6350">
              <a:buFontTx/>
              <a:buNone/>
            </a:pPr>
            <a:r>
              <a:rPr lang="en-US" altLang="zh-CN" sz="1800" dirty="0" smtClean="0"/>
              <a:t>if(grade&lt;60) </a:t>
            </a:r>
            <a:r>
              <a:rPr lang="en-US" altLang="zh-CN" sz="1800" dirty="0" err="1" smtClean="0"/>
              <a:t>cout</a:t>
            </a:r>
            <a:r>
              <a:rPr lang="en-US" altLang="zh-CN" sz="1800" dirty="0" smtClean="0"/>
              <a:t>&lt;&lt;grade&lt;&lt;″fail!″&lt;&lt;</a:t>
            </a:r>
            <a:r>
              <a:rPr lang="en-US" altLang="zh-CN" sz="1800" dirty="0" err="1" smtClean="0"/>
              <a:t>endl</a:t>
            </a:r>
            <a:r>
              <a:rPr lang="en-US" altLang="zh-CN" sz="1800" dirty="0" smtClean="0"/>
              <a:t>;</a:t>
            </a:r>
            <a:endParaRPr lang="en-US" altLang="zh-CN" sz="1800" dirty="0" smtClean="0"/>
          </a:p>
          <a:p>
            <a:pPr indent="-6350">
              <a:buFontTx/>
              <a:buNone/>
            </a:pPr>
            <a:r>
              <a:rPr lang="en-US" altLang="zh-CN" sz="1800" dirty="0" err="1" smtClean="0"/>
              <a:t>cout</a:t>
            </a:r>
            <a:r>
              <a:rPr lang="en-US" altLang="zh-CN" sz="1800" dirty="0" smtClean="0"/>
              <a:t>&lt;&lt;″enter grade:″;</a:t>
            </a:r>
            <a:endParaRPr lang="en-US" altLang="zh-CN" sz="1800" dirty="0" smtClean="0"/>
          </a:p>
          <a:p>
            <a:pPr indent="-6350">
              <a:buFontTx/>
              <a:buNone/>
            </a:pPr>
            <a:r>
              <a:rPr lang="en-US" altLang="zh-CN" sz="1800" dirty="0" smtClean="0"/>
              <a:t>}</a:t>
            </a:r>
            <a:endParaRPr lang="en-US" altLang="zh-CN" sz="1800" dirty="0" smtClean="0"/>
          </a:p>
          <a:p>
            <a:pPr indent="-6350">
              <a:buFontTx/>
              <a:buNone/>
            </a:pPr>
            <a:r>
              <a:rPr lang="en-US" altLang="zh-CN" sz="1800" dirty="0" smtClean="0"/>
              <a:t> </a:t>
            </a:r>
            <a:r>
              <a:rPr lang="en-US" altLang="zh-CN" sz="1800" dirty="0" err="1" smtClean="0"/>
              <a:t>cout</a:t>
            </a:r>
            <a:r>
              <a:rPr lang="en-US" altLang="zh-CN" sz="1800" dirty="0" smtClean="0"/>
              <a:t>&lt;&lt;″The end.″&lt;&lt;</a:t>
            </a:r>
            <a:r>
              <a:rPr lang="en-US" altLang="zh-CN" sz="1800" dirty="0" err="1" smtClean="0"/>
              <a:t>endl</a:t>
            </a:r>
            <a:r>
              <a:rPr lang="en-US" altLang="zh-CN" sz="1800" dirty="0" smtClean="0"/>
              <a:t>;</a:t>
            </a:r>
            <a:endParaRPr lang="en-US" altLang="zh-CN" sz="1800" dirty="0" smtClean="0"/>
          </a:p>
          <a:p>
            <a:pPr indent="-6350">
              <a:buFontTx/>
              <a:buNone/>
            </a:pPr>
            <a:r>
              <a:rPr lang="en-US" altLang="zh-CN" sz="1800" dirty="0" smtClean="0"/>
              <a:t> return 0;</a:t>
            </a:r>
            <a:endParaRPr lang="en-US" altLang="zh-CN" sz="1800" dirty="0" smtClean="0"/>
          </a:p>
          <a:p>
            <a:pPr indent="-6350">
              <a:buFontTx/>
              <a:buNone/>
            </a:pPr>
            <a:r>
              <a:rPr lang="en-US" altLang="zh-CN" sz="1800" dirty="0" smtClean="0"/>
              <a:t>}</a:t>
            </a:r>
            <a:endParaRPr lang="en-US" altLang="zh-CN" sz="1800" dirty="0" smtClean="0"/>
          </a:p>
        </p:txBody>
      </p:sp>
    </p:spTree>
  </p:cSld>
  <p:clrMapOvr>
    <a:masterClrMapping/>
  </p:clrMapOvr>
  <p:transition spd="slow" advClick="0" advTm="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731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例</a:t>
            </a:r>
            <a:r>
              <a:rPr lang="en-US" altLang="zh-CN" sz="1800" dirty="0"/>
              <a:t>【8-1】</a:t>
            </a:r>
            <a:r>
              <a:rPr lang="zh-CN" altLang="en-US" sz="1800" dirty="0"/>
              <a:t> 通过测试</a:t>
            </a:r>
            <a:r>
              <a:rPr lang="en-US" altLang="zh-CN" sz="1800" dirty="0" err="1"/>
              <a:t>cin</a:t>
            </a:r>
            <a:r>
              <a:rPr lang="zh-CN" altLang="en-US" sz="1800" dirty="0"/>
              <a:t>的真值，判断流对象是否处于正常状态</a:t>
            </a:r>
            <a:endParaRPr lang="zh-CN" altLang="en-US" sz="1800" dirty="0"/>
          </a:p>
        </p:txBody>
      </p:sp>
      <p:sp>
        <p:nvSpPr>
          <p:cNvPr id="33" name="矩形 32"/>
          <p:cNvSpPr/>
          <p:nvPr/>
        </p:nvSpPr>
        <p:spPr>
          <a:xfrm>
            <a:off x="8566785" y="4164330"/>
            <a:ext cx="565785" cy="975995"/>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2"/>
          <p:cNvSpPr txBox="1">
            <a:spLocks noChangeArrowheads="1"/>
          </p:cNvSpPr>
          <p:nvPr/>
        </p:nvSpPr>
        <p:spPr>
          <a:xfrm>
            <a:off x="108000" y="533401"/>
            <a:ext cx="8928000" cy="4702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400" dirty="0"/>
              <a:t>运行情况如下: </a:t>
            </a:r>
            <a:endParaRPr lang="zh-CN" altLang="en-US" sz="2400" dirty="0"/>
          </a:p>
          <a:p>
            <a:pPr indent="-6350">
              <a:buNone/>
            </a:pPr>
            <a:r>
              <a:rPr lang="en-US" altLang="zh-CN" sz="1600" dirty="0"/>
              <a:t>enter grade: 67↙</a:t>
            </a:r>
            <a:endParaRPr lang="en-US" altLang="zh-CN" sz="1600" dirty="0"/>
          </a:p>
          <a:p>
            <a:pPr indent="-6350">
              <a:buNone/>
            </a:pPr>
            <a:r>
              <a:rPr lang="en-US" altLang="zh-CN" sz="1600" dirty="0"/>
              <a:t>enter grade: 89↙</a:t>
            </a:r>
            <a:endParaRPr lang="en-US" altLang="zh-CN" sz="1600" dirty="0"/>
          </a:p>
          <a:p>
            <a:pPr indent="-6350">
              <a:buNone/>
            </a:pPr>
            <a:r>
              <a:rPr lang="en-US" altLang="zh-CN" sz="1600" dirty="0"/>
              <a:t>89 GOOD!</a:t>
            </a:r>
            <a:endParaRPr lang="en-US" altLang="zh-CN" sz="1600" dirty="0"/>
          </a:p>
          <a:p>
            <a:pPr indent="-6350">
              <a:buNone/>
            </a:pPr>
            <a:r>
              <a:rPr lang="en-US" altLang="zh-CN" sz="1600" dirty="0"/>
              <a:t>enter grade: 56↙</a:t>
            </a:r>
            <a:endParaRPr lang="en-US" altLang="zh-CN" sz="1600" dirty="0"/>
          </a:p>
          <a:p>
            <a:pPr indent="-6350">
              <a:buNone/>
            </a:pPr>
            <a:r>
              <a:rPr lang="en-US" altLang="zh-CN" sz="1600" dirty="0"/>
              <a:t>56 fail!</a:t>
            </a:r>
            <a:endParaRPr lang="en-US" altLang="zh-CN" sz="1600" dirty="0"/>
          </a:p>
          <a:p>
            <a:pPr indent="-6350">
              <a:buNone/>
            </a:pPr>
            <a:r>
              <a:rPr lang="en-US" altLang="zh-CN" sz="1600" dirty="0"/>
              <a:t>enter grade: 100↙</a:t>
            </a:r>
            <a:endParaRPr lang="en-US" altLang="zh-CN" sz="1600" dirty="0"/>
          </a:p>
          <a:p>
            <a:pPr indent="-6350">
              <a:buNone/>
            </a:pPr>
            <a:r>
              <a:rPr lang="en-US" altLang="zh-CN" sz="1600" dirty="0"/>
              <a:t>100 GOOD!</a:t>
            </a:r>
            <a:endParaRPr lang="en-US" altLang="zh-CN" sz="1600" dirty="0"/>
          </a:p>
          <a:p>
            <a:pPr indent="-6350">
              <a:buNone/>
            </a:pPr>
            <a:r>
              <a:rPr lang="en-US" altLang="zh-CN" sz="1600" dirty="0"/>
              <a:t>enter grade: ^Z↙//</a:t>
            </a:r>
            <a:r>
              <a:rPr lang="zh-CN" altLang="en-US" sz="1600" dirty="0"/>
              <a:t>键入文件结束符</a:t>
            </a:r>
            <a:endParaRPr lang="zh-CN" altLang="en-US" sz="1600" dirty="0"/>
          </a:p>
          <a:p>
            <a:pPr indent="-6350">
              <a:buNone/>
            </a:pPr>
            <a:r>
              <a:rPr lang="en-US" altLang="zh-CN" sz="1600" dirty="0"/>
              <a:t>The end.</a:t>
            </a:r>
            <a:endParaRPr lang="en-US" altLang="zh-CN" sz="1600" dirty="0"/>
          </a:p>
          <a:p>
            <a:pPr indent="-6350">
              <a:buNone/>
            </a:pPr>
            <a:r>
              <a:rPr lang="zh-CN" altLang="en-US" sz="1600" dirty="0"/>
              <a:t>如果某次输入的数据为</a:t>
            </a:r>
            <a:endParaRPr lang="zh-CN" altLang="en-US" sz="1600" dirty="0"/>
          </a:p>
          <a:p>
            <a:pPr indent="-6350">
              <a:buNone/>
            </a:pPr>
            <a:r>
              <a:rPr lang="en-US" altLang="zh-CN" sz="1600" dirty="0"/>
              <a:t>enter grade: 100/2↙</a:t>
            </a:r>
            <a:endParaRPr lang="en-US" altLang="zh-CN" sz="1600" dirty="0"/>
          </a:p>
          <a:p>
            <a:pPr indent="-6350">
              <a:buNone/>
            </a:pPr>
            <a:r>
              <a:rPr lang="zh-CN" altLang="en-US" sz="1600" dirty="0"/>
              <a:t>输出″</a:t>
            </a:r>
            <a:r>
              <a:rPr lang="en-US" altLang="zh-CN" sz="1600" dirty="0"/>
              <a:t>The end.″。</a:t>
            </a:r>
            <a:endParaRPr lang="en-US" altLang="zh-CN" sz="1600" dirty="0"/>
          </a:p>
          <a:p>
            <a:pPr indent="-6350">
              <a:buNone/>
            </a:pPr>
            <a:r>
              <a:rPr lang="zh-CN" altLang="en-US" sz="1600" dirty="0"/>
              <a:t>在不同的</a:t>
            </a:r>
            <a:r>
              <a:rPr lang="en-US" altLang="zh-CN" sz="1600" dirty="0"/>
              <a:t>C++</a:t>
            </a:r>
            <a:r>
              <a:rPr lang="zh-CN" altLang="en-US" sz="1600" dirty="0"/>
              <a:t>系统下运行此程序，在最后的处理上有些不同。以上是在</a:t>
            </a:r>
            <a:r>
              <a:rPr lang="en-US" altLang="zh-CN" sz="1600" dirty="0"/>
              <a:t>GCC</a:t>
            </a:r>
            <a:r>
              <a:rPr lang="zh-CN" altLang="en-US" sz="1600" dirty="0"/>
              <a:t>环境下运行程序的结果，如果在</a:t>
            </a:r>
            <a:r>
              <a:rPr lang="en-US" altLang="zh-CN" sz="1600" dirty="0"/>
              <a:t>VC++</a:t>
            </a:r>
            <a:r>
              <a:rPr lang="zh-CN" altLang="en-US" sz="1600" dirty="0"/>
              <a:t>环境下运行此程序，在键入</a:t>
            </a:r>
            <a:r>
              <a:rPr lang="en-US" altLang="zh-CN" sz="1600" dirty="0" err="1"/>
              <a:t>Ctrl+Z</a:t>
            </a:r>
            <a:r>
              <a:rPr lang="zh-CN" altLang="en-US" sz="1600" dirty="0"/>
              <a:t>时，程序运行马上结束，不输出″</a:t>
            </a:r>
            <a:r>
              <a:rPr lang="en-US" altLang="zh-CN" sz="1600" dirty="0"/>
              <a:t>The end.″。</a:t>
            </a:r>
            <a:endParaRPr lang="zh-CN" altLang="en-US" sz="1600" dirty="0"/>
          </a:p>
        </p:txBody>
      </p:sp>
    </p:spTree>
  </p:cSld>
  <p:clrMapOvr>
    <a:masterClrMapping/>
  </p:clrMapOvr>
  <p:transition spd="slow" advClick="0"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4375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输入流</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857880" y="699750"/>
            <a:ext cx="419619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6833" y="709231"/>
            <a:ext cx="2916183" cy="369332"/>
          </a:xfrm>
          <a:prstGeom prst="rect">
            <a:avLst/>
          </a:prstGeom>
          <a:noFill/>
        </p:spPr>
        <p:txBody>
          <a:bodyPr wrap="none" rtlCol="0">
            <a:spAutoFit/>
          </a:bodyPr>
          <a:lstStyle/>
          <a:p>
            <a:pPr algn="r"/>
            <a:r>
              <a:rPr kumimoji="1" lang="en-US" altLang="zh-CN" b="1" dirty="0" err="1" smtClean="0">
                <a:latin typeface="宋体" panose="02010600030101010101" pitchFamily="2" charset="-122"/>
              </a:rPr>
              <a:t>istream</a:t>
            </a:r>
            <a:r>
              <a:rPr kumimoji="1" lang="zh-CN" altLang="en-US" b="1" dirty="0">
                <a:latin typeface="宋体" panose="02010600030101010101" pitchFamily="2" charset="-122"/>
              </a:rPr>
              <a:t>类的公有成员函数</a:t>
            </a:r>
            <a:r>
              <a:rPr kumimoji="1" lang="zh-CN" altLang="en-US" b="1" dirty="0"/>
              <a:t> </a:t>
            </a:r>
            <a:endParaRPr kumimoji="1" lang="zh-CN" altLang="en-US" b="1" dirty="0"/>
          </a:p>
        </p:txBody>
      </p:sp>
      <p:graphicFrame>
        <p:nvGraphicFramePr>
          <p:cNvPr id="12" name="Group 44"/>
          <p:cNvGraphicFramePr>
            <a:graphicFrameLocks noGrp="1"/>
          </p:cNvGraphicFramePr>
          <p:nvPr/>
        </p:nvGraphicFramePr>
        <p:xfrm>
          <a:off x="900000" y="1215429"/>
          <a:ext cx="6856459" cy="3822500"/>
        </p:xfrm>
        <a:graphic>
          <a:graphicData uri="http://schemas.openxmlformats.org/drawingml/2006/table">
            <a:tbl>
              <a:tblPr/>
              <a:tblGrid>
                <a:gridCol w="1800274"/>
                <a:gridCol w="5056185"/>
              </a:tblGrid>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Tahoma" panose="020B0604030504040204" pitchFamily="34" charset="0"/>
                          <a:ea typeface="Arial Unicode MS" pitchFamily="34" charset="-122"/>
                          <a:cs typeface="Arial Unicode MS" pitchFamily="34" charset="-122"/>
                        </a:rPr>
                        <a:t>函数</a:t>
                      </a:r>
                      <a:endParaRPr kumimoji="0" lang="zh-CN" altLang="en-US" sz="1400" b="1" i="0" u="none" strike="noStrike" cap="none" normalizeH="0" baseline="0" dirty="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功能</a:t>
                      </a:r>
                      <a:endParaRPr kumimoji="0" lang="zh-CN" altLang="en-US" sz="14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read</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无格式输入指定字节数</a:t>
                      </a:r>
                      <a:endParaRPr kumimoji="0"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get</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从流中提取字符，包括空格</a:t>
                      </a:r>
                      <a:endPar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getline</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从流中提取一行字符</a:t>
                      </a:r>
                      <a:endParaRPr kumimoji="0"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ignore</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提取并丢弃流中指定字符</a:t>
                      </a:r>
                      <a:endParaRPr kumimoji="0"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peek</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返回流中下一个字符，但不从流中删除</a:t>
                      </a:r>
                      <a:endPar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gcount</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统计最后输入的字符个数</a:t>
                      </a:r>
                      <a:endPar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eatwhite</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忽略前导空格</a:t>
                      </a:r>
                      <a:endPar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seekg</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移动输入流指针</a:t>
                      </a:r>
                      <a:endPar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tellg</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返回输入流中指定位置的指针值</a:t>
                      </a:r>
                      <a:endPar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32787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operstor&gt;&gt;</a:t>
                      </a:r>
                      <a:endParaRPr kumimoji="0"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提取运算符</a:t>
                      </a:r>
                      <a:endParaRPr kumimoji="0" lang="zh-CN" altLang="en-US" sz="14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666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输入流</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kern="0" dirty="0"/>
              <a:t>常用</a:t>
            </a:r>
            <a:r>
              <a:rPr lang="en-US" altLang="zh-CN" sz="2800" kern="0" dirty="0" err="1"/>
              <a:t>istream</a:t>
            </a:r>
            <a:r>
              <a:rPr lang="zh-CN" altLang="en-US" sz="2800" kern="0" dirty="0"/>
              <a:t>成员函数包含：</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324000" y="699750"/>
            <a:ext cx="8568000" cy="403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30000"/>
              </a:lnSpc>
              <a:defRPr/>
            </a:pPr>
            <a:r>
              <a:rPr lang="en-US" altLang="zh-CN" sz="1100" b="0" kern="0" dirty="0" err="1" smtClean="0"/>
              <a:t>int</a:t>
            </a:r>
            <a:r>
              <a:rPr lang="en-US" altLang="zh-CN" sz="1100" b="0" kern="0" dirty="0" smtClean="0"/>
              <a:t> </a:t>
            </a:r>
            <a:r>
              <a:rPr lang="en-US" altLang="zh-CN" sz="1100" b="0" kern="0" dirty="0" err="1"/>
              <a:t>istream</a:t>
            </a:r>
            <a:r>
              <a:rPr lang="en-US" altLang="zh-CN" sz="1100" b="0" kern="0" dirty="0"/>
              <a:t>::</a:t>
            </a:r>
            <a:r>
              <a:rPr lang="en-US" altLang="zh-CN" sz="1100" b="0" kern="0" dirty="0">
                <a:solidFill>
                  <a:srgbClr val="FF0000"/>
                </a:solidFill>
              </a:rPr>
              <a:t>get()</a:t>
            </a:r>
            <a:endParaRPr lang="en-US" altLang="zh-CN" sz="1100" b="0" kern="0" dirty="0">
              <a:solidFill>
                <a:srgbClr val="FF0000"/>
              </a:solidFill>
            </a:endParaRPr>
          </a:p>
          <a:p>
            <a:pPr lvl="1">
              <a:lnSpc>
                <a:spcPct val="130000"/>
              </a:lnSpc>
              <a:defRPr/>
            </a:pPr>
            <a:r>
              <a:rPr lang="zh-CN" altLang="en-US" sz="1100" b="0" kern="0" dirty="0"/>
              <a:t>如果输入流包括附加的数据，函数取得并返回下一个字符；否则它返回</a:t>
            </a:r>
            <a:r>
              <a:rPr lang="en-US" altLang="zh-CN" sz="1100" b="0" kern="0" dirty="0"/>
              <a:t>EOF</a:t>
            </a:r>
            <a:r>
              <a:rPr lang="zh-CN" altLang="en-US" sz="1100" b="0" kern="0" dirty="0"/>
              <a:t>。</a:t>
            </a:r>
            <a:endParaRPr lang="zh-CN" altLang="en-US" sz="1100" b="0" kern="0" dirty="0"/>
          </a:p>
          <a:p>
            <a:pPr>
              <a:lnSpc>
                <a:spcPct val="130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a:solidFill>
                  <a:srgbClr val="FF0000"/>
                </a:solidFill>
              </a:rPr>
              <a:t>get(char &amp;c</a:t>
            </a:r>
            <a:r>
              <a:rPr lang="en-US" altLang="zh-CN" sz="1100" b="0" kern="0" dirty="0" smtClean="0">
                <a:solidFill>
                  <a:srgbClr val="FF0000"/>
                </a:solidFill>
              </a:rPr>
              <a:t>)</a:t>
            </a:r>
            <a:endParaRPr lang="en-US" altLang="zh-CN" sz="1100" b="0" kern="0" dirty="0" smtClean="0">
              <a:solidFill>
                <a:srgbClr val="FF0000"/>
              </a:solidFill>
            </a:endParaRPr>
          </a:p>
          <a:p>
            <a:pPr lvl="1">
              <a:lnSpc>
                <a:spcPct val="130000"/>
              </a:lnSpc>
              <a:defRPr/>
            </a:pPr>
            <a:r>
              <a:rPr lang="zh-CN" altLang="en-US" sz="1100" b="0" kern="0" dirty="0" smtClean="0"/>
              <a:t>如果</a:t>
            </a:r>
            <a:r>
              <a:rPr lang="zh-CN" altLang="en-US" sz="1100" b="0" kern="0" dirty="0"/>
              <a:t>输入流包括附加的数据，函数取得并将下一个字符分配给</a:t>
            </a:r>
            <a:r>
              <a:rPr lang="en-US" altLang="zh-CN" sz="1100" b="0" kern="0" dirty="0"/>
              <a:t>c</a:t>
            </a:r>
            <a:r>
              <a:rPr lang="zh-CN" altLang="en-US" sz="1100" b="0" kern="0" dirty="0"/>
              <a:t>；否则就是没有定义对</a:t>
            </a:r>
            <a:r>
              <a:rPr lang="en-US" altLang="zh-CN" sz="1100" b="0" kern="0" dirty="0"/>
              <a:t>c</a:t>
            </a:r>
            <a:r>
              <a:rPr lang="zh-CN" altLang="en-US" sz="1100" b="0" kern="0" dirty="0"/>
              <a:t>的作用。返回一个对*</a:t>
            </a:r>
            <a:r>
              <a:rPr lang="en-US" altLang="zh-CN" sz="1100" b="0" kern="0" dirty="0"/>
              <a:t>this</a:t>
            </a:r>
            <a:r>
              <a:rPr lang="zh-CN" altLang="en-US" sz="1100" b="0" kern="0" dirty="0"/>
              <a:t>（调用对象）的引用</a:t>
            </a:r>
            <a:r>
              <a:rPr lang="zh-CN" altLang="en-US" sz="1100" b="0" kern="0" dirty="0" smtClean="0"/>
              <a:t>。</a:t>
            </a:r>
            <a:endParaRPr lang="en-US" altLang="zh-CN" sz="1100" b="0" kern="0" dirty="0" smtClean="0"/>
          </a:p>
          <a:p>
            <a:pPr>
              <a:lnSpc>
                <a:spcPct val="125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a:solidFill>
                  <a:srgbClr val="FF0000"/>
                </a:solidFill>
              </a:rPr>
              <a:t>get(char s[],</a:t>
            </a:r>
            <a:r>
              <a:rPr lang="en-US" altLang="zh-CN" sz="1100" b="0" kern="0" dirty="0" err="1">
                <a:solidFill>
                  <a:srgbClr val="FF0000"/>
                </a:solidFill>
              </a:rPr>
              <a:t>int</a:t>
            </a:r>
            <a:r>
              <a:rPr lang="en-US" altLang="zh-CN" sz="1100" b="0" kern="0" dirty="0">
                <a:solidFill>
                  <a:srgbClr val="FF0000"/>
                </a:solidFill>
              </a:rPr>
              <a:t> </a:t>
            </a:r>
            <a:r>
              <a:rPr lang="en-US" altLang="zh-CN" sz="1100" b="0" kern="0" dirty="0" err="1">
                <a:solidFill>
                  <a:srgbClr val="FF0000"/>
                </a:solidFill>
              </a:rPr>
              <a:t>n,char</a:t>
            </a:r>
            <a:r>
              <a:rPr lang="en-US" altLang="zh-CN" sz="1100" b="0" kern="0" dirty="0">
                <a:solidFill>
                  <a:srgbClr val="FF0000"/>
                </a:solidFill>
              </a:rPr>
              <a:t> </a:t>
            </a:r>
            <a:r>
              <a:rPr lang="en-US" altLang="zh-CN" sz="1100" b="0" kern="0" dirty="0" err="1">
                <a:solidFill>
                  <a:srgbClr val="FF0000"/>
                </a:solidFill>
              </a:rPr>
              <a:t>delim</a:t>
            </a:r>
            <a:r>
              <a:rPr lang="en-US" altLang="zh-CN" sz="1100" b="0" kern="0" dirty="0">
                <a:solidFill>
                  <a:srgbClr val="FF0000"/>
                </a:solidFill>
              </a:rPr>
              <a:t>='\n')</a:t>
            </a:r>
            <a:endParaRPr lang="en-US" altLang="zh-CN" sz="1100" b="0" kern="0" dirty="0">
              <a:solidFill>
                <a:srgbClr val="FF0000"/>
              </a:solidFill>
            </a:endParaRPr>
          </a:p>
          <a:p>
            <a:pPr lvl="1">
              <a:lnSpc>
                <a:spcPct val="125000"/>
              </a:lnSpc>
              <a:defRPr/>
            </a:pPr>
            <a:r>
              <a:rPr lang="zh-CN" altLang="en-US" sz="1100" b="0" kern="0" dirty="0"/>
              <a:t>从输入流获取字符并将它们分配给</a:t>
            </a:r>
            <a:r>
              <a:rPr lang="en-US" altLang="zh-CN" sz="1100" b="0" kern="0" dirty="0"/>
              <a:t>s</a:t>
            </a:r>
            <a:r>
              <a:rPr lang="zh-CN" altLang="en-US" sz="1100" b="0" kern="0" dirty="0"/>
              <a:t>直到下面的一个条件发生：取得</a:t>
            </a:r>
            <a:r>
              <a:rPr lang="en-US" altLang="zh-CN" sz="1100" b="0" kern="0" dirty="0"/>
              <a:t>n-1</a:t>
            </a:r>
            <a:r>
              <a:rPr lang="zh-CN" altLang="en-US" sz="1100" b="0" kern="0" dirty="0"/>
              <a:t>个字符，没有输入字符了，或者下一个接收的字符的值为</a:t>
            </a:r>
            <a:r>
              <a:rPr lang="en-US" altLang="zh-CN" sz="1100" b="0" kern="0" dirty="0" err="1"/>
              <a:t>delim</a:t>
            </a:r>
            <a:r>
              <a:rPr lang="zh-CN" altLang="en-US" sz="1100" b="0" kern="0" dirty="0"/>
              <a:t>。</a:t>
            </a:r>
            <a:endParaRPr lang="zh-CN" altLang="en-US" sz="1100" b="0" kern="0" dirty="0"/>
          </a:p>
          <a:p>
            <a:pPr>
              <a:lnSpc>
                <a:spcPct val="125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err="1">
                <a:solidFill>
                  <a:srgbClr val="FF0000"/>
                </a:solidFill>
              </a:rPr>
              <a:t>getline</a:t>
            </a:r>
            <a:r>
              <a:rPr lang="en-US" altLang="zh-CN" sz="1100" b="0" kern="0" dirty="0">
                <a:solidFill>
                  <a:srgbClr val="FF0000"/>
                </a:solidFill>
              </a:rPr>
              <a:t>(char s[],</a:t>
            </a:r>
            <a:r>
              <a:rPr lang="en-US" altLang="zh-CN" sz="1100" b="0" kern="0" dirty="0" err="1">
                <a:solidFill>
                  <a:srgbClr val="FF0000"/>
                </a:solidFill>
              </a:rPr>
              <a:t>int</a:t>
            </a:r>
            <a:r>
              <a:rPr lang="en-US" altLang="zh-CN" sz="1100" b="0" kern="0" dirty="0">
                <a:solidFill>
                  <a:srgbClr val="FF0000"/>
                </a:solidFill>
              </a:rPr>
              <a:t> </a:t>
            </a:r>
            <a:r>
              <a:rPr lang="en-US" altLang="zh-CN" sz="1100" b="0" kern="0" dirty="0" err="1">
                <a:solidFill>
                  <a:srgbClr val="FF0000"/>
                </a:solidFill>
              </a:rPr>
              <a:t>n,char</a:t>
            </a:r>
            <a:r>
              <a:rPr lang="en-US" altLang="zh-CN" sz="1100" b="0" kern="0" dirty="0">
                <a:solidFill>
                  <a:srgbClr val="FF0000"/>
                </a:solidFill>
              </a:rPr>
              <a:t> </a:t>
            </a:r>
            <a:r>
              <a:rPr lang="en-US" altLang="zh-CN" sz="1100" b="0" kern="0" dirty="0" err="1">
                <a:solidFill>
                  <a:srgbClr val="FF0000"/>
                </a:solidFill>
              </a:rPr>
              <a:t>delim</a:t>
            </a:r>
            <a:r>
              <a:rPr lang="en-US" altLang="zh-CN" sz="1100" b="0" kern="0" dirty="0">
                <a:solidFill>
                  <a:srgbClr val="FF0000"/>
                </a:solidFill>
              </a:rPr>
              <a:t>='\n')</a:t>
            </a:r>
            <a:endParaRPr lang="en-US" altLang="zh-CN" sz="1100" b="0" kern="0" dirty="0">
              <a:solidFill>
                <a:srgbClr val="FF0000"/>
              </a:solidFill>
            </a:endParaRPr>
          </a:p>
          <a:p>
            <a:pPr lvl="1">
              <a:lnSpc>
                <a:spcPct val="125000"/>
              </a:lnSpc>
              <a:defRPr/>
            </a:pPr>
            <a:r>
              <a:rPr lang="zh-CN" altLang="en-US" sz="1100" b="0" kern="0" dirty="0"/>
              <a:t>从输入流获取字符并将它们分配给</a:t>
            </a:r>
            <a:r>
              <a:rPr lang="en-US" altLang="zh-CN" sz="1100" b="0" kern="0" dirty="0"/>
              <a:t>s</a:t>
            </a:r>
            <a:r>
              <a:rPr lang="zh-CN" altLang="en-US" sz="1100" b="0" kern="0" dirty="0"/>
              <a:t>直到下面的一个条件发生：取得</a:t>
            </a:r>
            <a:r>
              <a:rPr lang="en-US" altLang="zh-CN" sz="1100" b="0" kern="0" dirty="0"/>
              <a:t>n-1</a:t>
            </a:r>
            <a:r>
              <a:rPr lang="zh-CN" altLang="en-US" sz="1100" b="0" kern="0" dirty="0"/>
              <a:t>个字符，没有输入字符了，或者下一个接收的字符的值为</a:t>
            </a:r>
            <a:r>
              <a:rPr lang="en-US" altLang="zh-CN" sz="1100" b="0" kern="0" dirty="0" err="1"/>
              <a:t>delim</a:t>
            </a:r>
            <a:r>
              <a:rPr lang="zh-CN" altLang="en-US" sz="1100" b="0" kern="0" dirty="0" smtClean="0"/>
              <a:t>。</a:t>
            </a:r>
            <a:endParaRPr lang="en-US" altLang="zh-CN" sz="1100" b="0" kern="0" dirty="0" smtClean="0"/>
          </a:p>
          <a:p>
            <a:pPr>
              <a:defRPr/>
            </a:pPr>
            <a:r>
              <a:rPr lang="en-US" altLang="zh-CN" sz="1100" b="0" kern="0" dirty="0" err="1"/>
              <a:t>int</a:t>
            </a:r>
            <a:r>
              <a:rPr lang="en-US" altLang="zh-CN" sz="1100" b="0" kern="0" dirty="0"/>
              <a:t> </a:t>
            </a:r>
            <a:r>
              <a:rPr lang="en-US" altLang="zh-CN" sz="1100" b="0" kern="0" dirty="0" err="1"/>
              <a:t>istream</a:t>
            </a:r>
            <a:r>
              <a:rPr lang="en-US" altLang="zh-CN" sz="1100" b="0" kern="0" dirty="0"/>
              <a:t>::</a:t>
            </a:r>
            <a:r>
              <a:rPr lang="en-US" altLang="zh-CN" sz="1100" b="0" kern="0" dirty="0">
                <a:solidFill>
                  <a:srgbClr val="FF0000"/>
                </a:solidFill>
              </a:rPr>
              <a:t>peak()</a:t>
            </a:r>
            <a:endParaRPr lang="en-US" altLang="zh-CN" sz="1100" b="0" kern="0" dirty="0">
              <a:solidFill>
                <a:srgbClr val="FF0000"/>
              </a:solidFill>
            </a:endParaRPr>
          </a:p>
          <a:p>
            <a:pPr lvl="1">
              <a:defRPr/>
            </a:pPr>
            <a:r>
              <a:rPr lang="zh-CN" altLang="en-US" sz="1100" b="0" kern="0" dirty="0"/>
              <a:t>如果输入流包括附加的数据，函数返回下一个接收的字符；否则它返回</a:t>
            </a:r>
            <a:r>
              <a:rPr lang="en-US" altLang="zh-CN" sz="1100" b="0" kern="0" dirty="0"/>
              <a:t>EOF</a:t>
            </a:r>
            <a:r>
              <a:rPr lang="zh-CN" altLang="en-US" sz="1100" b="0" kern="0" dirty="0"/>
              <a:t>。</a:t>
            </a:r>
            <a:endParaRPr lang="zh-CN" altLang="en-US" sz="1100" b="0" kern="0" dirty="0"/>
          </a:p>
          <a:p>
            <a:pPr>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err="1">
                <a:solidFill>
                  <a:srgbClr val="FF0000"/>
                </a:solidFill>
              </a:rPr>
              <a:t>unget</a:t>
            </a:r>
            <a:r>
              <a:rPr lang="en-US" altLang="zh-CN" sz="1100" b="0" kern="0" dirty="0">
                <a:solidFill>
                  <a:srgbClr val="FF0000"/>
                </a:solidFill>
              </a:rPr>
              <a:t>(char c)</a:t>
            </a:r>
            <a:endParaRPr lang="en-US" altLang="zh-CN" sz="1100" b="0" kern="0" dirty="0">
              <a:solidFill>
                <a:srgbClr val="FF0000"/>
              </a:solidFill>
            </a:endParaRPr>
          </a:p>
          <a:p>
            <a:pPr lvl="1">
              <a:defRPr/>
            </a:pPr>
            <a:r>
              <a:rPr lang="zh-CN" altLang="en-US" sz="1100" b="0" kern="0" dirty="0"/>
              <a:t>字符</a:t>
            </a:r>
            <a:r>
              <a:rPr lang="en-US" altLang="zh-CN" sz="1100" b="0" kern="0" dirty="0"/>
              <a:t>c</a:t>
            </a:r>
            <a:r>
              <a:rPr lang="zh-CN" altLang="en-US" sz="1100" b="0" kern="0" dirty="0"/>
              <a:t>被送到输入流。它将是下一个要接收的字符。函数返回一个对*</a:t>
            </a:r>
            <a:r>
              <a:rPr lang="en-US" altLang="zh-CN" sz="1100" b="0" kern="0" dirty="0"/>
              <a:t>this</a:t>
            </a:r>
            <a:r>
              <a:rPr lang="zh-CN" altLang="en-US" sz="1100" b="0" kern="0" dirty="0"/>
              <a:t>的引用。</a:t>
            </a:r>
            <a:endParaRPr lang="zh-CN" altLang="en-US" sz="1100" b="0" kern="0" dirty="0"/>
          </a:p>
          <a:p>
            <a:pPr>
              <a:buFont typeface="Arial" panose="020B0604020202020204" pitchFamily="34" charset="0"/>
              <a:buChar char="•"/>
              <a:defRPr/>
            </a:pPr>
            <a:r>
              <a:rPr lang="zh-CN" altLang="en-US" sz="1100" b="0" kern="0" dirty="0" smtClean="0"/>
              <a:t>库</a:t>
            </a:r>
            <a:r>
              <a:rPr lang="en-US" altLang="zh-CN" sz="1100" b="0" kern="0" dirty="0" err="1"/>
              <a:t>iostream</a:t>
            </a:r>
            <a:r>
              <a:rPr lang="zh-CN" altLang="en-US" sz="1100" b="0" kern="0" dirty="0"/>
              <a:t>还提供对</a:t>
            </a:r>
            <a:r>
              <a:rPr lang="en-US" altLang="zh-CN" sz="1100" b="0" kern="0" dirty="0" err="1"/>
              <a:t>ios</a:t>
            </a:r>
            <a:r>
              <a:rPr lang="zh-CN" altLang="en-US" sz="1100" b="0" kern="0" dirty="0"/>
              <a:t>成员函数的访问，一些程序在输入流中检测文件尾。</a:t>
            </a:r>
            <a:endParaRPr lang="zh-CN" altLang="en-US" sz="1100" b="0" kern="0" dirty="0"/>
          </a:p>
          <a:p>
            <a:pPr>
              <a:defRPr/>
            </a:pPr>
            <a:r>
              <a:rPr lang="en-US" altLang="zh-CN" sz="1100" b="0" kern="0" dirty="0"/>
              <a:t>bool </a:t>
            </a:r>
            <a:r>
              <a:rPr lang="en-US" altLang="zh-CN" sz="1100" b="0" kern="0" dirty="0" err="1"/>
              <a:t>ios</a:t>
            </a:r>
            <a:r>
              <a:rPr lang="en-US" altLang="zh-CN" sz="1100" b="0" kern="0" dirty="0"/>
              <a:t>::</a:t>
            </a:r>
            <a:r>
              <a:rPr lang="en-US" altLang="zh-CN" sz="1100" b="0" kern="0" dirty="0" err="1">
                <a:solidFill>
                  <a:srgbClr val="FF0000"/>
                </a:solidFill>
              </a:rPr>
              <a:t>eof</a:t>
            </a:r>
            <a:r>
              <a:rPr lang="en-US" altLang="zh-CN" sz="1100" b="0" kern="0" dirty="0">
                <a:solidFill>
                  <a:srgbClr val="FF0000"/>
                </a:solidFill>
              </a:rPr>
              <a:t>()</a:t>
            </a:r>
            <a:endParaRPr lang="en-US" altLang="zh-CN" sz="1100" b="0" kern="0" dirty="0">
              <a:solidFill>
                <a:srgbClr val="FF0000"/>
              </a:solidFill>
            </a:endParaRPr>
          </a:p>
          <a:p>
            <a:pPr lvl="1">
              <a:defRPr/>
            </a:pPr>
            <a:r>
              <a:rPr lang="zh-CN" altLang="en-US" sz="1100" b="0" kern="0" dirty="0"/>
              <a:t>如果流中达到文件尾则返回真；否则函数返回假。</a:t>
            </a:r>
            <a:endParaRPr lang="en-US" altLang="zh-CN" sz="1100" b="0" kern="0" dirty="0"/>
          </a:p>
          <a:p>
            <a:pPr lvl="1">
              <a:lnSpc>
                <a:spcPct val="125000"/>
              </a:lnSpc>
              <a:defRPr/>
            </a:pPr>
            <a:endParaRPr lang="en-US" altLang="zh-CN" sz="1600" b="0" kern="0" dirty="0" smtClean="0"/>
          </a:p>
        </p:txBody>
      </p:sp>
    </p:spTree>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995750"/>
            <a:ext cx="8784000" cy="28315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20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类中的</a:t>
            </a:r>
            <a:r>
              <a:rPr 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方法提供</a:t>
            </a:r>
            <a:r>
              <a:rPr lang="zh-CN"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不跳过空格的单字符输入</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功能。使用方式为：</a:t>
            </a:r>
            <a:endParaRPr kumimoji="0" lang="zh-CN" altLang="en-US"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输入流对象</a:t>
            </a:r>
            <a:r>
              <a:rPr 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字符型变量</a:t>
            </a:r>
            <a:r>
              <a:rPr 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73050" marR="0" lvl="0" indent="0" algn="l" defTabSz="914400" rtl="0" eaLnBrk="0" fontAlgn="base" latinLnBrk="0" hangingPunct="0">
              <a:lnSpc>
                <a:spcPct val="150000"/>
              </a:lnSpc>
              <a:spcBef>
                <a:spcPct val="20000"/>
              </a:spcBef>
              <a:spcAft>
                <a:spcPct val="0"/>
              </a:spcAft>
              <a:buClr>
                <a:srgbClr val="0BD0D9"/>
              </a:buClr>
              <a:buSzPct val="95000"/>
              <a:buNone/>
              <a:defRPr/>
            </a:pPr>
            <a:endParaRPr lang="en-US" altLang="zh-CN" sz="2000" i="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pPr>
            <a:r>
              <a:rPr kumimoji="1" lang="en-US" altLang="zh-CN" sz="2000" b="1" dirty="0" err="1"/>
              <a:t>int</a:t>
            </a:r>
            <a:r>
              <a:rPr kumimoji="1" lang="en-US" altLang="zh-CN" sz="2000" b="1" dirty="0"/>
              <a:t>  get();</a:t>
            </a:r>
            <a:endParaRPr kumimoji="1" lang="en-US" altLang="zh-CN" sz="2000" b="1" dirty="0"/>
          </a:p>
          <a:p>
            <a:pPr>
              <a:lnSpc>
                <a:spcPct val="150000"/>
              </a:lnSpc>
            </a:pPr>
            <a:r>
              <a:rPr kumimoji="1" lang="en-US" altLang="zh-CN" sz="2000" b="1" dirty="0" err="1"/>
              <a:t>istream</a:t>
            </a:r>
            <a:r>
              <a:rPr kumimoji="1" lang="en-US" altLang="zh-CN" sz="2000" b="1" dirty="0"/>
              <a:t>&amp; get( char&amp; </a:t>
            </a:r>
            <a:r>
              <a:rPr kumimoji="1" lang="en-US" altLang="zh-CN" sz="2000" b="1" i="1" dirty="0" err="1"/>
              <a:t>rch</a:t>
            </a:r>
            <a:r>
              <a:rPr kumimoji="1" lang="en-US" altLang="zh-CN" sz="2000" b="1" i="1" dirty="0"/>
              <a:t> </a:t>
            </a:r>
            <a:r>
              <a:rPr kumimoji="1" lang="en-US" altLang="zh-CN" sz="2000" b="1" dirty="0"/>
              <a:t>);</a:t>
            </a:r>
            <a:endParaRPr kumimoji="1" lang="en-US" altLang="zh-CN" sz="2000" b="1" dirty="0"/>
          </a:p>
          <a:p>
            <a:pPr>
              <a:lnSpc>
                <a:spcPct val="150000"/>
              </a:lnSpc>
            </a:pPr>
            <a:r>
              <a:rPr kumimoji="1" lang="en-US" altLang="zh-CN" sz="2000" b="1" dirty="0" err="1"/>
              <a:t>istream</a:t>
            </a:r>
            <a:r>
              <a:rPr kumimoji="1" lang="en-US" altLang="zh-CN" sz="2000" b="1" dirty="0"/>
              <a:t>&amp; get( char* </a:t>
            </a:r>
            <a:r>
              <a:rPr kumimoji="1" lang="en-US" altLang="zh-CN" sz="2000" b="1" i="1" dirty="0" err="1"/>
              <a:t>pch</a:t>
            </a:r>
            <a:r>
              <a:rPr kumimoji="1" lang="en-US" altLang="zh-CN" sz="2000" b="1" dirty="0"/>
              <a:t>, </a:t>
            </a:r>
            <a:r>
              <a:rPr kumimoji="1" lang="en-US" altLang="zh-CN" sz="2000" b="1" dirty="0" err="1"/>
              <a:t>int</a:t>
            </a:r>
            <a:r>
              <a:rPr kumimoji="1" lang="en-US" altLang="zh-CN" sz="2000" b="1" dirty="0"/>
              <a:t> </a:t>
            </a:r>
            <a:r>
              <a:rPr kumimoji="1" lang="en-US" altLang="zh-CN" sz="2000" b="1" i="1" dirty="0" err="1"/>
              <a:t>nCount</a:t>
            </a:r>
            <a:r>
              <a:rPr kumimoji="1" lang="en-US" altLang="zh-CN" sz="2000" b="1" dirty="0"/>
              <a:t>, char </a:t>
            </a:r>
            <a:r>
              <a:rPr kumimoji="1" lang="en-US" altLang="zh-CN" sz="2000" b="1" i="1" dirty="0" err="1"/>
              <a:t>delim</a:t>
            </a:r>
            <a:r>
              <a:rPr kumimoji="1" lang="en-US" altLang="zh-CN" sz="2000" b="1" i="1" dirty="0"/>
              <a:t> </a:t>
            </a:r>
            <a:r>
              <a:rPr kumimoji="1" lang="en-US" altLang="zh-CN" sz="2000" b="1" dirty="0"/>
              <a:t>= '\n' </a:t>
            </a:r>
            <a:r>
              <a:rPr kumimoji="1" lang="en-US" altLang="zh-CN" sz="2000" b="1" dirty="0" smtClean="0"/>
              <a:t>);</a:t>
            </a:r>
            <a:endParaRPr kumimoji="1" lang="en-US" altLang="zh-CN" sz="2000" b="1" dirty="0" smtClean="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animBg="1"/>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H="1" flipV="1">
            <a:off x="4716145" y="1779905"/>
            <a:ext cx="5080" cy="297116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04315" y="1894205"/>
            <a:ext cx="3211830" cy="299212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例如，如下循环：</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int a=0;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char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cin.get(ch);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while(ch!='\n')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cout&lt;&lt;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cin.get(ch);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147945" y="2143760"/>
            <a:ext cx="2900045" cy="210947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假如输入了：</a:t>
            </a:r>
            <a:r>
              <a:rPr lang="en-US" altLang="zh-CN" sz="1600" dirty="0">
                <a:latin typeface="微软雅黑" panose="020B0503020204020204" pitchFamily="34" charset="-122"/>
                <a:ea typeface="微软雅黑" panose="020B0503020204020204" pitchFamily="34" charset="-122"/>
                <a:sym typeface="+mn-ea"/>
              </a:rPr>
              <a:t>I can do. </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按下回车键后，</a:t>
            </a:r>
            <a:r>
              <a:rPr lang="en-US" altLang="zh-CN" sz="1600" dirty="0">
                <a:latin typeface="微软雅黑" panose="020B0503020204020204" pitchFamily="34" charset="-122"/>
                <a:ea typeface="微软雅黑" panose="020B0503020204020204" pitchFamily="34" charset="-122"/>
                <a:sym typeface="+mn-ea"/>
              </a:rPr>
              <a:t>get(ch)</a:t>
            </a:r>
            <a:r>
              <a:rPr lang="zh-CN" altLang="en-US" sz="1600" dirty="0">
                <a:latin typeface="微软雅黑" panose="020B0503020204020204" pitchFamily="34" charset="-122"/>
                <a:ea typeface="微软雅黑" panose="020B0503020204020204" pitchFamily="34" charset="-122"/>
                <a:sym typeface="+mn-ea"/>
              </a:rPr>
              <a:t>首先从输入流中读取字符</a:t>
            </a:r>
            <a:r>
              <a:rPr lang="en-US" altLang="zh-CN" sz="1600" dirty="0">
                <a:latin typeface="微软雅黑" panose="020B0503020204020204" pitchFamily="34" charset="-122"/>
                <a:ea typeface="微软雅黑" panose="020B0503020204020204" pitchFamily="34" charset="-122"/>
                <a:sym typeface="+mn-ea"/>
              </a:rPr>
              <a:t>I</a:t>
            </a:r>
            <a:r>
              <a:rPr lang="zh-CN" altLang="en-US" sz="1600" dirty="0">
                <a:latin typeface="微软雅黑" panose="020B0503020204020204" pitchFamily="34" charset="-122"/>
                <a:ea typeface="微软雅黑" panose="020B0503020204020204" pitchFamily="34" charset="-122"/>
                <a:sym typeface="+mn-ea"/>
              </a:rPr>
              <a:t>，存储在</a:t>
            </a:r>
            <a:r>
              <a:rPr lang="en-US" altLang="zh-CN" sz="1600" dirty="0">
                <a:latin typeface="微软雅黑" panose="020B0503020204020204" pitchFamily="34" charset="-122"/>
                <a:ea typeface="微软雅黑" panose="020B0503020204020204" pitchFamily="34" charset="-122"/>
                <a:sym typeface="+mn-ea"/>
              </a:rPr>
              <a:t>ch</a:t>
            </a:r>
            <a:r>
              <a:rPr lang="zh-CN" altLang="en-US" sz="1600" dirty="0">
                <a:latin typeface="微软雅黑" panose="020B0503020204020204" pitchFamily="34" charset="-122"/>
                <a:ea typeface="微软雅黑" panose="020B0503020204020204" pitchFamily="34" charset="-122"/>
                <a:sym typeface="+mn-ea"/>
              </a:rPr>
              <a:t>中，使用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显示它，再将</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加</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。然后，读取</a:t>
            </a:r>
            <a:r>
              <a:rPr lang="en-US" altLang="zh-CN" sz="1600" dirty="0">
                <a:latin typeface="微软雅黑" panose="020B0503020204020204" pitchFamily="34" charset="-122"/>
                <a:ea typeface="微软雅黑" panose="020B0503020204020204" pitchFamily="34" charset="-122"/>
                <a:sym typeface="+mn-ea"/>
              </a:rPr>
              <a:t>I</a:t>
            </a:r>
            <a:r>
              <a:rPr lang="zh-CN" altLang="en-US" sz="1600" dirty="0">
                <a:latin typeface="微软雅黑" panose="020B0503020204020204" pitchFamily="34" charset="-122"/>
                <a:ea typeface="微软雅黑" panose="020B0503020204020204" pitchFamily="34" charset="-122"/>
                <a:sym typeface="+mn-ea"/>
              </a:rPr>
              <a:t>后面的空格字符，存储，显示，让</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加</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这样依次循环，直到读取到回车键，终止循环。</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09370" y="3075940"/>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25650" y="1894205"/>
            <a:ext cx="3211830" cy="12223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方法还有三种重载形式：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无参数的，</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有三个参数的。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3220085"/>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无参数的</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2310130" y="3557270"/>
            <a:ext cx="5304790" cy="11734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无参数的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方法用于从指定的输入流中提取一个字符（包括空格），函数的返回值为读入的字符。例如：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char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ch=cin.get();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p:tgtEl>
                                          <p:spTgt spid="11"/>
                                        </p:tgtEl>
                                        <p:attrNameLst>
                                          <p:attrName>ppt_y</p:attrName>
                                        </p:attrNameLst>
                                      </p:cBhvr>
                                      <p:tavLst>
                                        <p:tav tm="0">
                                          <p:val>
                                            <p:strVal val="#ppt_y+#ppt_h*1.125000"/>
                                          </p:val>
                                        </p:tav>
                                        <p:tav tm="100000">
                                          <p:val>
                                            <p:strVal val="#ppt_y"/>
                                          </p:val>
                                        </p:tav>
                                      </p:tavLst>
                                    </p:anim>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62710" y="4849495"/>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1899920"/>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startAt="2"/>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有两个参数的</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2085340" y="2237105"/>
            <a:ext cx="5949950" cy="255079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方法，其原型如下：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&amp; get(char *, </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其中，第一个参数用于放置字符串的内存单元的地址。第二个参数为读取的最大字符数（额外的一个字符用于存储结尾的空字符，因此只能读取最大字符数</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个字符）。例如：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cin.get(line,50);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cin.get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函数将在到达第</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49</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个字符或遇到换行符后停止将输入读取到数组中。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62710" y="4849495"/>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1899920"/>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startAt="3"/>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有三个参数的</a:t>
            </a:r>
            <a:endPar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1528445" y="2237105"/>
            <a:ext cx="6506845" cy="2599690"/>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有三个参数的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方法，其原型如下：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15887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istream</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&amp; get(char *, </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int,char</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其中，前两个参数与上面的相同，第三个参数指定用作分界符的字符。只有两个参数的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函数将换行符用作分界符。例如：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06870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char 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06870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cin.get(line,50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假如输入了</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Please give me #3 apples.</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由于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函数将字符‘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’为分界符，所以储存到</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数组只有</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Please give me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smtClean="0"/>
              <a:t>例</a:t>
            </a:r>
            <a:r>
              <a:rPr lang="en-US" altLang="zh-CN" sz="2400" dirty="0" smtClean="0"/>
              <a:t>【8-2】</a:t>
            </a:r>
            <a:r>
              <a:rPr lang="zh-CN" altLang="en-US" sz="2400" dirty="0" smtClean="0"/>
              <a:t> </a:t>
            </a:r>
            <a:r>
              <a:rPr lang="zh-CN" altLang="en-US" sz="2400" dirty="0"/>
              <a:t>用</a:t>
            </a:r>
            <a:r>
              <a:rPr lang="en-US" altLang="zh-CN" sz="2400" dirty="0"/>
              <a:t>get</a:t>
            </a:r>
            <a:r>
              <a:rPr lang="zh-CN" altLang="en-US" sz="2400" dirty="0"/>
              <a:t>函数读入</a:t>
            </a:r>
            <a:r>
              <a:rPr lang="zh-CN" altLang="en-US" sz="2400" dirty="0" smtClean="0"/>
              <a:t>字符</a:t>
            </a:r>
            <a:endParaRPr lang="zh-CN" altLang="en-US" sz="2400" dirty="0"/>
          </a:p>
        </p:txBody>
      </p:sp>
      <p:sp>
        <p:nvSpPr>
          <p:cNvPr id="13" name="Rectangle 2"/>
          <p:cNvSpPr txBox="1">
            <a:spLocks noChangeArrowheads="1"/>
          </p:cNvSpPr>
          <p:nvPr/>
        </p:nvSpPr>
        <p:spPr>
          <a:xfrm>
            <a:off x="304800" y="533401"/>
            <a:ext cx="8382000" cy="4342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endParaRPr lang="en-US" altLang="zh-CN" sz="1600" dirty="0" smtClean="0"/>
          </a:p>
          <a:p>
            <a:pPr indent="-6350">
              <a:buFontTx/>
              <a:buNone/>
            </a:pPr>
            <a:r>
              <a:rPr lang="en-US" altLang="zh-CN" sz="1600" dirty="0" err="1" smtClean="0"/>
              <a:t>int</a:t>
            </a:r>
            <a:r>
              <a:rPr lang="en-US" altLang="zh-CN" sz="1600" dirty="0" smtClean="0"/>
              <a:t> main( )</a:t>
            </a:r>
            <a:endParaRPr lang="en-US" altLang="zh-CN" sz="1600" dirty="0" smtClean="0"/>
          </a:p>
          <a:p>
            <a:pPr indent="-6350">
              <a:buFontTx/>
              <a:buNone/>
            </a:pPr>
            <a:r>
              <a:rPr lang="en-US" altLang="zh-CN" sz="1600" dirty="0" smtClean="0"/>
              <a:t>{</a:t>
            </a:r>
            <a:r>
              <a:rPr lang="en-US" altLang="zh-CN" sz="1600" dirty="0" err="1" smtClean="0"/>
              <a:t>int</a:t>
            </a:r>
            <a:r>
              <a:rPr lang="en-US" altLang="zh-CN" sz="1600" dirty="0" smtClean="0"/>
              <a:t> c;</a:t>
            </a:r>
            <a:endParaRPr lang="en-US" altLang="zh-CN" sz="1600" dirty="0" smtClean="0"/>
          </a:p>
          <a:p>
            <a:pPr indent="-6350">
              <a:buFontTx/>
              <a:buNone/>
            </a:pPr>
            <a:r>
              <a:rPr lang="en-US" altLang="zh-CN" sz="1600" dirty="0" smtClean="0"/>
              <a:t> </a:t>
            </a:r>
            <a:r>
              <a:rPr lang="en-US" altLang="zh-CN" sz="1600" dirty="0" err="1" smtClean="0"/>
              <a:t>cout</a:t>
            </a:r>
            <a:r>
              <a:rPr lang="en-US" altLang="zh-CN" sz="1600" dirty="0" smtClean="0"/>
              <a:t>&lt;&lt;″enter a sentence:″&lt;&lt;</a:t>
            </a:r>
            <a:r>
              <a:rPr lang="en-US" altLang="zh-CN" sz="1600" dirty="0" err="1" smtClean="0"/>
              <a:t>endl</a:t>
            </a:r>
            <a:r>
              <a:rPr lang="en-US" altLang="zh-CN" sz="1600" dirty="0" smtClean="0"/>
              <a:t>;</a:t>
            </a:r>
            <a:endParaRPr lang="en-US" altLang="zh-CN" sz="1600" dirty="0" smtClean="0"/>
          </a:p>
          <a:p>
            <a:pPr indent="-6350">
              <a:buFontTx/>
              <a:buNone/>
            </a:pPr>
            <a:r>
              <a:rPr lang="en-US" altLang="zh-CN" sz="1600" dirty="0" smtClean="0"/>
              <a:t> while((c=</a:t>
            </a:r>
            <a:r>
              <a:rPr lang="en-US" altLang="zh-CN" sz="1600" dirty="0" err="1" smtClean="0"/>
              <a:t>cin.get</a:t>
            </a:r>
            <a:r>
              <a:rPr lang="en-US" altLang="zh-CN" sz="1600" dirty="0" smtClean="0"/>
              <a:t>())!=EOF)</a:t>
            </a:r>
            <a:endParaRPr lang="en-US" altLang="zh-CN" sz="1600" dirty="0" smtClean="0"/>
          </a:p>
          <a:p>
            <a:pPr indent="-6350">
              <a:buFontTx/>
              <a:buNone/>
            </a:pPr>
            <a:r>
              <a:rPr lang="en-US" altLang="zh-CN" sz="1600" dirty="0" smtClean="0"/>
              <a:t>  </a:t>
            </a:r>
            <a:r>
              <a:rPr lang="en-US" altLang="zh-CN" sz="1600" dirty="0" err="1" smtClean="0"/>
              <a:t>cout.put</a:t>
            </a:r>
            <a:r>
              <a:rPr lang="en-US" altLang="zh-CN" sz="1600" dirty="0" smtClean="0"/>
              <a:t>(c);</a:t>
            </a:r>
            <a:endParaRPr lang="en-US" altLang="zh-CN" sz="1600" dirty="0" smtClean="0"/>
          </a:p>
          <a:p>
            <a:pPr indent="-6350">
              <a:buFontTx/>
              <a:buNone/>
            </a:pPr>
            <a:r>
              <a:rPr lang="en-US" altLang="zh-CN" sz="1600" dirty="0" smtClean="0"/>
              <a:t> return 0;</a:t>
            </a:r>
            <a:endParaRPr lang="en-US" altLang="zh-CN" sz="1600" dirty="0" smtClean="0"/>
          </a:p>
          <a:p>
            <a:pPr indent="-6350">
              <a:buFontTx/>
              <a:buNone/>
            </a:pPr>
            <a:r>
              <a:rPr lang="en-US" altLang="zh-CN" sz="1600" dirty="0" smtClean="0"/>
              <a:t>}</a:t>
            </a:r>
            <a:endParaRPr lang="en-US" altLang="zh-CN" sz="1600" dirty="0" smtClean="0"/>
          </a:p>
          <a:p>
            <a:pPr indent="-6350">
              <a:buFontTx/>
              <a:buNone/>
            </a:pPr>
            <a:r>
              <a:rPr lang="zh-CN" altLang="en-US" sz="1600" dirty="0" smtClean="0"/>
              <a:t>运行情况如下: </a:t>
            </a:r>
            <a:endParaRPr lang="zh-CN" altLang="en-US" sz="1600" dirty="0" smtClean="0"/>
          </a:p>
          <a:p>
            <a:pPr indent="-6350">
              <a:buFontTx/>
              <a:buNone/>
            </a:pPr>
            <a:r>
              <a:rPr lang="en-US" altLang="zh-CN" sz="1600" dirty="0" smtClean="0"/>
              <a:t>enter a sentence:</a:t>
            </a:r>
            <a:endParaRPr lang="en-US" altLang="zh-CN" sz="1600" dirty="0" smtClean="0"/>
          </a:p>
          <a:p>
            <a:pPr indent="-6350">
              <a:buFontTx/>
              <a:buNone/>
            </a:pPr>
            <a:r>
              <a:rPr lang="en-US" altLang="zh-CN" sz="1600" u="sng" dirty="0" smtClean="0"/>
              <a:t>I study C++ very hard.↙</a:t>
            </a:r>
            <a:r>
              <a:rPr lang="en-US" altLang="zh-CN" sz="1600" dirty="0" smtClean="0"/>
              <a:t>(</a:t>
            </a:r>
            <a:r>
              <a:rPr lang="zh-CN" altLang="en-US" sz="1600" dirty="0" smtClean="0"/>
              <a:t>输入一行字符)</a:t>
            </a:r>
            <a:endParaRPr lang="zh-CN" altLang="en-US" sz="1600" dirty="0" smtClean="0"/>
          </a:p>
          <a:p>
            <a:pPr indent="-6350">
              <a:buFontTx/>
              <a:buNone/>
            </a:pPr>
            <a:r>
              <a:rPr lang="en-US" altLang="zh-CN" sz="1600" dirty="0" smtClean="0"/>
              <a:t>I study C++ very hard.              (</a:t>
            </a:r>
            <a:r>
              <a:rPr lang="zh-CN" altLang="en-US" sz="1600" dirty="0" smtClean="0"/>
              <a:t>输出该行字符)</a:t>
            </a:r>
            <a:endParaRPr lang="zh-CN" altLang="en-US" sz="1600" dirty="0" smtClean="0"/>
          </a:p>
          <a:p>
            <a:pPr indent="-6350">
              <a:buFontTx/>
              <a:buNone/>
            </a:pPr>
            <a:r>
              <a:rPr lang="zh-CN" altLang="en-US" sz="1600" u="sng" dirty="0" smtClean="0"/>
              <a:t>^</a:t>
            </a:r>
            <a:r>
              <a:rPr lang="en-US" altLang="zh-CN" sz="1600" u="sng" dirty="0" smtClean="0"/>
              <a:t>Z↙</a:t>
            </a:r>
            <a:r>
              <a:rPr lang="en-US" altLang="zh-CN" sz="1600" dirty="0" smtClean="0"/>
              <a:t>(</a:t>
            </a:r>
            <a:r>
              <a:rPr lang="zh-CN" altLang="en-US" sz="1600" dirty="0" smtClean="0"/>
              <a:t>程序结束)</a:t>
            </a:r>
            <a:endParaRPr lang="zh-CN" altLang="en-US" sz="1600" dirty="0" smtClean="0"/>
          </a:p>
          <a:p>
            <a:pPr indent="-6350">
              <a:buFontTx/>
              <a:buNone/>
            </a:pPr>
            <a:r>
              <a:rPr lang="en-US" altLang="zh-CN" sz="1600" dirty="0" smtClean="0"/>
              <a:t>C</a:t>
            </a:r>
            <a:r>
              <a:rPr lang="zh-CN" altLang="en-US" sz="1600" dirty="0" smtClean="0"/>
              <a:t>语言中的</a:t>
            </a:r>
            <a:r>
              <a:rPr lang="en-US" altLang="zh-CN" sz="1600" dirty="0" err="1" smtClean="0"/>
              <a:t>getchar</a:t>
            </a:r>
            <a:r>
              <a:rPr lang="zh-CN" altLang="en-US" sz="1600" dirty="0" smtClean="0"/>
              <a:t>函数与流成员函数</a:t>
            </a:r>
            <a:r>
              <a:rPr lang="en-US" altLang="zh-CN" sz="1600" dirty="0" err="1" smtClean="0"/>
              <a:t>cin.get</a:t>
            </a:r>
            <a:r>
              <a:rPr lang="en-US" altLang="zh-CN" sz="1600" dirty="0" smtClean="0"/>
              <a:t>( )</a:t>
            </a:r>
            <a:r>
              <a:rPr lang="zh-CN" altLang="en-US" sz="1600" dirty="0" smtClean="0"/>
              <a:t>的功能相同，</a:t>
            </a:r>
            <a:r>
              <a:rPr lang="en-US" altLang="zh-CN" sz="1600" dirty="0" smtClean="0"/>
              <a:t>C++</a:t>
            </a:r>
            <a:r>
              <a:rPr lang="zh-CN" altLang="en-US" sz="1600" dirty="0" smtClean="0"/>
              <a:t>保留了</a:t>
            </a:r>
            <a:r>
              <a:rPr lang="en-US" altLang="zh-CN" sz="1600" dirty="0" smtClean="0"/>
              <a:t>C</a:t>
            </a:r>
            <a:r>
              <a:rPr lang="zh-CN" altLang="en-US" sz="1600" dirty="0" smtClean="0"/>
              <a:t>的这种用法</a:t>
            </a:r>
            <a:r>
              <a:rPr lang="en-US" altLang="zh-CN" sz="1600" dirty="0" smtClean="0"/>
              <a:t>。</a:t>
            </a:r>
            <a:endParaRPr lang="zh-CN" altLang="en-US" sz="1600" dirty="0" smtClean="0"/>
          </a:p>
        </p:txBody>
      </p:sp>
    </p:spTree>
  </p:cSld>
  <p:clrMapOvr>
    <a:masterClrMapping/>
  </p:clrMapOvr>
  <p:transition spd="slow" advClick="0"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346855"/>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2026469"/>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728317"/>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404001" y="3939750"/>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404000" y="4639289"/>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360166"/>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的输入</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输出</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2054319"/>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标准输入流</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748471"/>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标准</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输出流</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083253" y="3988193"/>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083253" y="4665720"/>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476000" y="3344530"/>
            <a:ext cx="894259" cy="523220"/>
            <a:chOff x="2215144" y="4047039"/>
            <a:chExt cx="1244730" cy="959256"/>
          </a:xfrm>
        </p:grpSpPr>
        <p:sp>
          <p:nvSpPr>
            <p:cNvPr id="81" name="平行四边形 80"/>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155252" y="3392973"/>
            <a:ext cx="5537558" cy="459690"/>
            <a:chOff x="4315150" y="3035884"/>
            <a:chExt cx="3857250" cy="540057"/>
          </a:xfrm>
        </p:grpSpPr>
        <p:sp>
          <p:nvSpPr>
            <p:cNvPr id="84" name="矩形 83"/>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endParaRPr 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2038350"/>
            <a:ext cx="8279999" cy="206210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2000" noProof="0" dirty="0" err="1"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istream</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类中的</a:t>
            </a:r>
            <a:r>
              <a:rPr lang="en-US" sz="2000" noProof="0" dirty="0" err="1"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getline</a:t>
            </a:r>
            <a:r>
              <a:rPr lang="en-US" sz="2000"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zh-CN" altLang="en-US" sz="2000"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方法可以读取整行输入</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，而不是一个字符。使用方法为：</a:t>
            </a:r>
            <a:endParaRPr kumimoji="0" lang="zh-CN" altLang="en-US" sz="2000" i="0" u="none" strike="noStrike" kern="120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Times New Roman" panose="02020603050405020304" pitchFamily="18" charset="0"/>
            </a:endParaRPr>
          </a:p>
          <a:p>
            <a:pPr marL="273050" marR="0" lvl="0" indent="62547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输入流对象</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en-US" sz="2000" i="1" noProof="0" dirty="0" err="1"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getline</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zh-CN" alt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字符指针，字符个数</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endParaRPr kumimoji="0" lang="en-US" altLang="en-US" sz="2000" i="1" u="none" strike="noStrike" kern="1200" cap="none" spc="0" normalizeH="0" baseline="0"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字符指针用来放置输入字符串的内存单元的地址。字符个数用来限制读取的最大字符数。由于存储字符串额外需要存储一个结尾的空字符，读取的最大字符数为字符个数</a:t>
            </a:r>
            <a:r>
              <a:rPr 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-1</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endParaRPr lang="zh-CN" altLang="en-US" sz="2000" dirty="0" smtClean="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bldLvl="0" animBg="1"/>
      <p:bldP spid="4"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0000" y="1779905"/>
            <a:ext cx="8136000" cy="298928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例如，输入不超过</a:t>
            </a:r>
            <a:r>
              <a:rPr lang="en-US" sz="1600" noProof="0" dirty="0" smtClean="0">
                <a:ln>
                  <a:noFill/>
                </a:ln>
                <a:effectLst/>
                <a:uLnTx/>
                <a:uFillTx/>
                <a:latin typeface="+mn-ea"/>
                <a:cs typeface="Times New Roman" panose="02020603050405020304" pitchFamily="18" charset="0"/>
                <a:sym typeface="+mn-ea"/>
              </a:rPr>
              <a:t>5</a:t>
            </a:r>
            <a:r>
              <a:rPr lang="zh-CN" altLang="en-US" sz="1600" noProof="0" dirty="0" smtClean="0">
                <a:ln>
                  <a:noFill/>
                </a:ln>
                <a:effectLst/>
                <a:uLnTx/>
                <a:uFillTx/>
                <a:latin typeface="+mn-ea"/>
                <a:cs typeface="Times New Roman" panose="02020603050405020304" pitchFamily="18" charset="0"/>
                <a:sym typeface="+mn-ea"/>
              </a:rPr>
              <a:t>个字符的内容，存储到</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数组中，并将</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显示。</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char ch[10];</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cout&lt;&lt;"Please enter less than five characters:";</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cin.getline(ch,5);</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cout&lt;&lt;ch&lt;&lt;endl;</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假如输入了：</a:t>
            </a:r>
            <a:r>
              <a:rPr lang="en-US" sz="1600" noProof="0" dirty="0" smtClean="0">
                <a:ln>
                  <a:noFill/>
                </a:ln>
                <a:effectLst/>
                <a:uLnTx/>
                <a:uFillTx/>
                <a:latin typeface="+mn-ea"/>
                <a:cs typeface="Times New Roman" panose="02020603050405020304" pitchFamily="18" charset="0"/>
                <a:sym typeface="+mn-ea"/>
              </a:rPr>
              <a:t>123456789 &lt;Enter&gt;</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mn-ea"/>
                <a:cs typeface="Times New Roman" panose="02020603050405020304" pitchFamily="18" charset="0"/>
                <a:sym typeface="+mn-ea"/>
              </a:rPr>
              <a:t>     按下回车键后，显示为</a:t>
            </a:r>
            <a:r>
              <a:rPr lang="en-US" sz="1600" noProof="0" dirty="0" smtClean="0">
                <a:ln>
                  <a:noFill/>
                </a:ln>
                <a:effectLst/>
                <a:uLnTx/>
                <a:uFillTx/>
                <a:latin typeface="+mn-ea"/>
                <a:cs typeface="Times New Roman" panose="02020603050405020304" pitchFamily="18" charset="0"/>
                <a:sym typeface="+mn-ea"/>
              </a:rPr>
              <a:t>1234</a:t>
            </a:r>
            <a:r>
              <a:rPr lang="zh-CN" altLang="en-US" sz="1600" noProof="0" dirty="0" smtClean="0">
                <a:ln>
                  <a:noFill/>
                </a:ln>
                <a:effectLst/>
                <a:uLnTx/>
                <a:uFillTx/>
                <a:latin typeface="+mn-ea"/>
                <a:cs typeface="Times New Roman" panose="02020603050405020304" pitchFamily="18" charset="0"/>
                <a:sym typeface="+mn-ea"/>
              </a:rPr>
              <a:t>。由于</a:t>
            </a:r>
            <a:r>
              <a:rPr lang="en-US" sz="1600" noProof="0" dirty="0" err="1" smtClean="0">
                <a:ln>
                  <a:noFill/>
                </a:ln>
                <a:effectLst/>
                <a:uLnTx/>
                <a:uFillTx/>
                <a:latin typeface="+mn-ea"/>
                <a:cs typeface="Times New Roman" panose="02020603050405020304" pitchFamily="18" charset="0"/>
                <a:sym typeface="+mn-ea"/>
              </a:rPr>
              <a:t>getline</a:t>
            </a:r>
            <a:r>
              <a:rPr lang="en-US" sz="1600" noProof="0" dirty="0" smtClean="0">
                <a:ln>
                  <a:noFill/>
                </a:ln>
                <a:effectLst/>
                <a:uLnTx/>
                <a:uFillTx/>
                <a:latin typeface="+mn-ea"/>
                <a:cs typeface="Times New Roman" panose="02020603050405020304" pitchFamily="18" charset="0"/>
                <a:sym typeface="+mn-ea"/>
              </a:rPr>
              <a:t>(ch,5)</a:t>
            </a:r>
            <a:r>
              <a:rPr lang="zh-CN" altLang="en-US" sz="1600" noProof="0" dirty="0" smtClean="0">
                <a:ln>
                  <a:noFill/>
                </a:ln>
                <a:effectLst/>
                <a:uLnTx/>
                <a:uFillTx/>
                <a:latin typeface="+mn-ea"/>
                <a:cs typeface="Times New Roman" panose="02020603050405020304" pitchFamily="18" charset="0"/>
                <a:sym typeface="+mn-ea"/>
              </a:rPr>
              <a:t>中的第二个参数限制读取的字符数为</a:t>
            </a:r>
            <a:r>
              <a:rPr lang="en-US" sz="1600" noProof="0" dirty="0" smtClean="0">
                <a:ln>
                  <a:noFill/>
                </a:ln>
                <a:effectLst/>
                <a:uLnTx/>
                <a:uFillTx/>
                <a:latin typeface="+mn-ea"/>
                <a:cs typeface="Times New Roman" panose="02020603050405020304" pitchFamily="18" charset="0"/>
                <a:sym typeface="+mn-ea"/>
              </a:rPr>
              <a:t>4</a:t>
            </a:r>
            <a:r>
              <a:rPr lang="zh-CN" altLang="en-US" sz="1600" noProof="0" dirty="0" smtClean="0">
                <a:ln>
                  <a:noFill/>
                </a:ln>
                <a:effectLst/>
                <a:uLnTx/>
                <a:uFillTx/>
                <a:latin typeface="+mn-ea"/>
                <a:cs typeface="Times New Roman" panose="02020603050405020304" pitchFamily="18" charset="0"/>
                <a:sym typeface="+mn-ea"/>
              </a:rPr>
              <a:t>，所以只能读取输入流中的前四个字符，存储到</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数组中并显示。</a:t>
            </a:r>
            <a:endParaRPr lang="zh-CN" altLang="en-US" sz="1600"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16000" y="1995750"/>
            <a:ext cx="7128000" cy="1422954"/>
          </a:xfrm>
          <a:prstGeom prst="rect">
            <a:avLst/>
          </a:prstGeom>
          <a:noFill/>
        </p:spPr>
        <p:txBody>
          <a:bodyPr wrap="square" rtlCol="0" anchor="t">
            <a:spAutoFit/>
          </a:bodyPr>
          <a:lstStyle/>
          <a:p>
            <a:pPr>
              <a:lnSpc>
                <a:spcPct val="150000"/>
              </a:lnSpc>
              <a:buSzPct val="95000"/>
            </a:pPr>
            <a:r>
              <a:rPr lang="en-US" altLang="zh-CN" sz="2000" dirty="0">
                <a:latin typeface="微软雅黑" panose="020B0503020204020204" pitchFamily="34" charset="-122"/>
                <a:ea typeface="微软雅黑" panose="020B0503020204020204" pitchFamily="34" charset="-122"/>
                <a:sym typeface="+mn-ea"/>
              </a:rPr>
              <a:t>getline()</a:t>
            </a:r>
            <a:r>
              <a:rPr lang="zh-CN" altLang="en-US" sz="2000" dirty="0">
                <a:latin typeface="微软雅黑" panose="020B0503020204020204" pitchFamily="34" charset="-122"/>
                <a:ea typeface="微软雅黑" panose="020B0503020204020204" pitchFamily="34" charset="-122"/>
                <a:sym typeface="+mn-ea"/>
              </a:rPr>
              <a:t>重载方法同样也有三个参数的方法</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三个参数的作用和上面</a:t>
            </a:r>
            <a:r>
              <a:rPr lang="en-US" altLang="zh-CN" sz="2000" dirty="0">
                <a:latin typeface="微软雅黑" panose="020B0503020204020204" pitchFamily="34" charset="-122"/>
                <a:ea typeface="微软雅黑" panose="020B0503020204020204" pitchFamily="34" charset="-122"/>
                <a:sym typeface="+mn-ea"/>
              </a:rPr>
              <a:t>get()</a:t>
            </a:r>
            <a:r>
              <a:rPr lang="zh-CN" altLang="en-US" sz="2000" dirty="0">
                <a:latin typeface="微软雅黑" panose="020B0503020204020204" pitchFamily="34" charset="-122"/>
                <a:ea typeface="微软雅黑" panose="020B0503020204020204" pitchFamily="34" charset="-122"/>
                <a:sym typeface="+mn-ea"/>
              </a:rPr>
              <a:t>方法类似，其原型如下：</a:t>
            </a:r>
            <a:endParaRPr lang="zh-CN" altLang="en-US" sz="2000" kern="1200" dirty="0">
              <a:latin typeface="微软雅黑" panose="020B0503020204020204" pitchFamily="34" charset="-122"/>
              <a:ea typeface="微软雅黑" panose="020B0503020204020204" pitchFamily="34" charset="-122"/>
            </a:endParaRPr>
          </a:p>
          <a:p>
            <a:pPr>
              <a:lnSpc>
                <a:spcPct val="150000"/>
              </a:lnSpc>
              <a:buSzPct val="95000"/>
            </a:pPr>
            <a:r>
              <a:rPr lang="en-US" altLang="zh-CN" sz="2000" dirty="0">
                <a:solidFill>
                  <a:srgbClr val="FF0000"/>
                </a:solidFill>
                <a:latin typeface="微软雅黑" panose="020B0503020204020204" pitchFamily="34" charset="-122"/>
                <a:ea typeface="微软雅黑" panose="020B0503020204020204" pitchFamily="34" charset="-122"/>
                <a:sym typeface="+mn-ea"/>
              </a:rPr>
              <a:t>  istream &amp; getline(char *, int,char);</a:t>
            </a:r>
            <a:endParaRPr lang="en-US" altLang="zh-CN" sz="20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73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smtClean="0"/>
              <a:t>例</a:t>
            </a:r>
            <a:r>
              <a:rPr lang="en-US" altLang="zh-CN" sz="2400" dirty="0" smtClean="0"/>
              <a:t>【8-3】</a:t>
            </a:r>
            <a:r>
              <a:rPr lang="zh-CN" altLang="en-US" sz="2400" dirty="0" smtClean="0"/>
              <a:t> </a:t>
            </a:r>
            <a:r>
              <a:rPr lang="zh-CN" altLang="en-US" sz="2400" dirty="0"/>
              <a:t>用</a:t>
            </a:r>
            <a:r>
              <a:rPr lang="en-US" altLang="zh-CN" sz="2400" dirty="0" err="1"/>
              <a:t>getline</a:t>
            </a:r>
            <a:r>
              <a:rPr lang="zh-CN" altLang="en-US" sz="2400" dirty="0"/>
              <a:t>函数读入一行</a:t>
            </a:r>
            <a:r>
              <a:rPr lang="zh-CN" altLang="en-US" sz="2400" dirty="0" smtClean="0"/>
              <a:t>字符</a:t>
            </a:r>
            <a:endParaRPr lang="zh-CN" altLang="en-US" sz="2400" dirty="0"/>
          </a:p>
        </p:txBody>
      </p:sp>
      <p:sp>
        <p:nvSpPr>
          <p:cNvPr id="12" name="Rectangle 2"/>
          <p:cNvSpPr txBox="1">
            <a:spLocks noChangeArrowheads="1"/>
          </p:cNvSpPr>
          <p:nvPr/>
        </p:nvSpPr>
        <p:spPr>
          <a:xfrm>
            <a:off x="304800" y="533401"/>
            <a:ext cx="8382000" cy="45583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10000"/>
              </a:spcBef>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endParaRPr lang="en-US" altLang="zh-CN" sz="1800" dirty="0" smtClean="0"/>
          </a:p>
          <a:p>
            <a:pPr indent="-6350">
              <a:spcBef>
                <a:spcPct val="10000"/>
              </a:spcBef>
              <a:buFontTx/>
              <a:buNone/>
            </a:pPr>
            <a:r>
              <a:rPr lang="en-US" altLang="zh-CN" sz="1800" dirty="0" smtClean="0"/>
              <a:t>using namespace </a:t>
            </a:r>
            <a:r>
              <a:rPr lang="en-US" altLang="zh-CN" sz="1800" dirty="0" err="1" smtClean="0"/>
              <a:t>std</a:t>
            </a:r>
            <a:r>
              <a:rPr lang="en-US" altLang="zh-CN" sz="1800" dirty="0" smtClean="0"/>
              <a:t>;</a:t>
            </a:r>
            <a:endParaRPr lang="en-US" altLang="zh-CN" sz="1800" dirty="0" smtClean="0"/>
          </a:p>
          <a:p>
            <a:pPr indent="-6350">
              <a:spcBef>
                <a:spcPct val="10000"/>
              </a:spcBef>
              <a:buFontTx/>
              <a:buNone/>
            </a:pPr>
            <a:r>
              <a:rPr lang="en-US" altLang="zh-CN" sz="1800" dirty="0" err="1" smtClean="0"/>
              <a:t>int</a:t>
            </a:r>
            <a:r>
              <a:rPr lang="en-US" altLang="zh-CN" sz="1800" dirty="0" smtClean="0"/>
              <a:t> main( )</a:t>
            </a:r>
            <a:endParaRPr lang="en-US" altLang="zh-CN" sz="1800" dirty="0" smtClean="0"/>
          </a:p>
          <a:p>
            <a:pPr indent="-6350">
              <a:spcBef>
                <a:spcPct val="10000"/>
              </a:spcBef>
              <a:buFontTx/>
              <a:buNone/>
            </a:pPr>
            <a:r>
              <a:rPr lang="en-US" altLang="zh-CN" sz="1800" dirty="0" smtClean="0"/>
              <a:t>{char </a:t>
            </a:r>
            <a:r>
              <a:rPr lang="en-US" altLang="zh-CN" sz="1800" dirty="0" err="1" smtClean="0"/>
              <a:t>ch</a:t>
            </a:r>
            <a:r>
              <a:rPr lang="en-US" altLang="zh-CN" sz="1800" dirty="0" smtClean="0"/>
              <a:t>[20];</a:t>
            </a:r>
            <a:endParaRPr lang="en-US" altLang="zh-CN" sz="1800" dirty="0" smtClean="0"/>
          </a:p>
          <a:p>
            <a:pPr indent="-6350">
              <a:spcBef>
                <a:spcPct val="10000"/>
              </a:spcBef>
              <a:buFontTx/>
              <a:buNone/>
            </a:pPr>
            <a:r>
              <a:rPr lang="en-US" altLang="zh-CN" sz="1800" dirty="0" smtClean="0"/>
              <a:t> </a:t>
            </a:r>
            <a:r>
              <a:rPr lang="en-US" altLang="zh-CN" sz="1800" dirty="0" err="1" smtClean="0"/>
              <a:t>cout</a:t>
            </a:r>
            <a:r>
              <a:rPr lang="en-US" altLang="zh-CN" sz="1800" dirty="0" smtClean="0"/>
              <a:t>&lt;&lt;″enter a sentence:″&lt;&lt;</a:t>
            </a:r>
            <a:r>
              <a:rPr lang="en-US" altLang="zh-CN" sz="1800" dirty="0" err="1" smtClean="0"/>
              <a:t>endl</a:t>
            </a:r>
            <a:r>
              <a:rPr lang="en-US" altLang="zh-CN" sz="1800" dirty="0" smtClean="0"/>
              <a:t>;</a:t>
            </a:r>
            <a:endParaRPr lang="en-US" altLang="zh-CN" sz="1800" dirty="0" smtClean="0"/>
          </a:p>
          <a:p>
            <a:pPr indent="-6350">
              <a:spcBef>
                <a:spcPct val="10000"/>
              </a:spcBef>
              <a:buFontTx/>
              <a:buNone/>
            </a:pPr>
            <a:r>
              <a:rPr lang="en-US" altLang="zh-CN" sz="1800" dirty="0" smtClean="0"/>
              <a:t> </a:t>
            </a:r>
            <a:r>
              <a:rPr lang="en-US" altLang="zh-CN" sz="1800" dirty="0" err="1" smtClean="0"/>
              <a:t>cin</a:t>
            </a:r>
            <a:r>
              <a:rPr lang="en-US" altLang="zh-CN" sz="1800" dirty="0" smtClean="0"/>
              <a:t>&gt;&gt;</a:t>
            </a:r>
            <a:r>
              <a:rPr lang="en-US" altLang="zh-CN" sz="1800" dirty="0" err="1" smtClean="0"/>
              <a:t>ch</a:t>
            </a:r>
            <a:r>
              <a:rPr lang="en-US" altLang="zh-CN" sz="1800" dirty="0" smtClean="0"/>
              <a:t>;</a:t>
            </a:r>
            <a:endParaRPr lang="en-US" altLang="zh-CN" sz="1800" dirty="0" smtClean="0"/>
          </a:p>
          <a:p>
            <a:pPr indent="-6350">
              <a:spcBef>
                <a:spcPct val="10000"/>
              </a:spcBef>
              <a:buFontTx/>
              <a:buNone/>
            </a:pPr>
            <a:r>
              <a:rPr lang="en-US" altLang="zh-CN" sz="1800" dirty="0" smtClean="0"/>
              <a:t> </a:t>
            </a:r>
            <a:r>
              <a:rPr lang="en-US" altLang="zh-CN" sz="1800" dirty="0" err="1" smtClean="0"/>
              <a:t>cout</a:t>
            </a:r>
            <a:r>
              <a:rPr lang="en-US" altLang="zh-CN" sz="1800" dirty="0" smtClean="0"/>
              <a:t>&lt;&lt;″The string read with </a:t>
            </a:r>
            <a:r>
              <a:rPr lang="en-US" altLang="zh-CN" sz="1800" dirty="0" err="1" smtClean="0"/>
              <a:t>cin</a:t>
            </a:r>
            <a:r>
              <a:rPr lang="en-US" altLang="zh-CN" sz="1800" dirty="0" smtClean="0"/>
              <a:t> is:″&lt;&lt;</a:t>
            </a:r>
            <a:r>
              <a:rPr lang="en-US" altLang="zh-CN" sz="1800" dirty="0" err="1" smtClean="0"/>
              <a:t>ch</a:t>
            </a:r>
            <a:r>
              <a:rPr lang="en-US" altLang="zh-CN" sz="1800" dirty="0" smtClean="0"/>
              <a:t>&lt;&lt;</a:t>
            </a:r>
            <a:r>
              <a:rPr lang="en-US" altLang="zh-CN" sz="1800" dirty="0" err="1" smtClean="0"/>
              <a:t>endl</a:t>
            </a:r>
            <a:r>
              <a:rPr lang="en-US" altLang="zh-CN" sz="1800" dirty="0" smtClean="0"/>
              <a:t>;</a:t>
            </a:r>
            <a:endParaRPr lang="en-US" altLang="zh-CN" sz="1800" dirty="0" smtClean="0"/>
          </a:p>
          <a:p>
            <a:pPr indent="-6350">
              <a:spcBef>
                <a:spcPct val="10000"/>
              </a:spcBef>
              <a:buFontTx/>
              <a:buNone/>
            </a:pPr>
            <a:r>
              <a:rPr lang="en-US" altLang="zh-CN" sz="1800" dirty="0" smtClean="0"/>
              <a:t> </a:t>
            </a:r>
            <a:r>
              <a:rPr lang="en-US" altLang="zh-CN" sz="1800" dirty="0" err="1" smtClean="0"/>
              <a:t>cin.getline</a:t>
            </a:r>
            <a:r>
              <a:rPr lang="en-US" altLang="zh-CN" sz="1800" dirty="0" smtClean="0"/>
              <a:t>(ch,20,′/′);//</a:t>
            </a:r>
            <a:r>
              <a:rPr lang="zh-CN" altLang="en-US" sz="1800" dirty="0" smtClean="0"/>
              <a:t>读19个字符或遇′/′结束</a:t>
            </a:r>
            <a:endParaRPr lang="zh-CN" altLang="en-US" sz="1800" dirty="0" smtClean="0"/>
          </a:p>
          <a:p>
            <a:pPr indent="-6350">
              <a:spcBef>
                <a:spcPct val="10000"/>
              </a:spcBef>
              <a:buFontTx/>
              <a:buNone/>
            </a:pPr>
            <a:r>
              <a:rPr lang="zh-CN" altLang="en-US" sz="1800" dirty="0" smtClean="0"/>
              <a:t> </a:t>
            </a:r>
            <a:r>
              <a:rPr lang="en-US" altLang="zh-CN" sz="1800" dirty="0" err="1" smtClean="0"/>
              <a:t>cout</a:t>
            </a:r>
            <a:r>
              <a:rPr lang="en-US" altLang="zh-CN" sz="1800" dirty="0" smtClean="0"/>
              <a:t>&lt;&lt;″The second part is:″&lt;&lt;</a:t>
            </a:r>
            <a:r>
              <a:rPr lang="en-US" altLang="zh-CN" sz="1800" dirty="0" err="1" smtClean="0"/>
              <a:t>ch</a:t>
            </a:r>
            <a:r>
              <a:rPr lang="en-US" altLang="zh-CN" sz="1800" dirty="0" smtClean="0"/>
              <a:t>&lt;&lt;</a:t>
            </a:r>
            <a:r>
              <a:rPr lang="en-US" altLang="zh-CN" sz="1800" dirty="0" err="1" smtClean="0"/>
              <a:t>endl</a:t>
            </a:r>
            <a:r>
              <a:rPr lang="en-US" altLang="zh-CN" sz="1800" dirty="0" smtClean="0"/>
              <a:t>;</a:t>
            </a:r>
            <a:endParaRPr lang="en-US" altLang="zh-CN" sz="1800" dirty="0" smtClean="0"/>
          </a:p>
          <a:p>
            <a:pPr indent="-6350">
              <a:spcBef>
                <a:spcPct val="10000"/>
              </a:spcBef>
              <a:buFontTx/>
              <a:buNone/>
            </a:pPr>
            <a:r>
              <a:rPr lang="en-US" altLang="zh-CN" sz="1800" dirty="0" smtClean="0"/>
              <a:t> </a:t>
            </a:r>
            <a:r>
              <a:rPr lang="en-US" altLang="zh-CN" sz="1800" dirty="0" err="1" smtClean="0"/>
              <a:t>cin.getline</a:t>
            </a:r>
            <a:r>
              <a:rPr lang="en-US" altLang="zh-CN" sz="1800" dirty="0" smtClean="0"/>
              <a:t>(ch,20);                              //</a:t>
            </a:r>
            <a:r>
              <a:rPr lang="zh-CN" altLang="en-US" sz="1800" dirty="0" smtClean="0"/>
              <a:t>读19个字符或遇′/</a:t>
            </a:r>
            <a:r>
              <a:rPr lang="en-US" altLang="zh-CN" sz="1800" dirty="0" smtClean="0"/>
              <a:t>n′</a:t>
            </a:r>
            <a:r>
              <a:rPr lang="zh-CN" altLang="en-US" sz="1800" dirty="0" smtClean="0"/>
              <a:t>结束</a:t>
            </a:r>
            <a:endParaRPr lang="zh-CN" altLang="en-US" sz="1800" dirty="0" smtClean="0"/>
          </a:p>
          <a:p>
            <a:pPr indent="-6350">
              <a:spcBef>
                <a:spcPct val="10000"/>
              </a:spcBef>
              <a:buFontTx/>
              <a:buNone/>
            </a:pPr>
            <a:r>
              <a:rPr lang="zh-CN" altLang="en-US" sz="1800" dirty="0" smtClean="0"/>
              <a:t> </a:t>
            </a:r>
            <a:r>
              <a:rPr lang="en-US" altLang="zh-CN" sz="1800" dirty="0" err="1" smtClean="0"/>
              <a:t>cout</a:t>
            </a:r>
            <a:r>
              <a:rPr lang="en-US" altLang="zh-CN" sz="1800" dirty="0" smtClean="0"/>
              <a:t>&lt;&lt;″The third part is:″&lt;&lt;</a:t>
            </a:r>
            <a:r>
              <a:rPr lang="en-US" altLang="zh-CN" sz="1800" dirty="0" err="1" smtClean="0"/>
              <a:t>ch</a:t>
            </a:r>
            <a:r>
              <a:rPr lang="en-US" altLang="zh-CN" sz="1800" dirty="0" smtClean="0"/>
              <a:t>&lt;&lt;</a:t>
            </a:r>
            <a:r>
              <a:rPr lang="en-US" altLang="zh-CN" sz="1800" dirty="0" err="1" smtClean="0"/>
              <a:t>endl</a:t>
            </a:r>
            <a:r>
              <a:rPr lang="en-US" altLang="zh-CN" sz="1800" dirty="0" smtClean="0"/>
              <a:t>;</a:t>
            </a:r>
            <a:endParaRPr lang="en-US" altLang="zh-CN" sz="1800" dirty="0" smtClean="0"/>
          </a:p>
          <a:p>
            <a:pPr indent="-6350">
              <a:spcBef>
                <a:spcPct val="10000"/>
              </a:spcBef>
              <a:buFontTx/>
              <a:buNone/>
            </a:pPr>
            <a:r>
              <a:rPr lang="en-US" altLang="zh-CN" sz="1800" dirty="0" smtClean="0"/>
              <a:t> return 0;</a:t>
            </a:r>
            <a:endParaRPr lang="en-US" altLang="zh-CN" sz="1800" dirty="0" smtClean="0"/>
          </a:p>
          <a:p>
            <a:pPr indent="-6350">
              <a:spcBef>
                <a:spcPct val="10000"/>
              </a:spcBef>
              <a:buFontTx/>
              <a:buNone/>
            </a:pPr>
            <a:r>
              <a:rPr lang="en-US" altLang="zh-CN" sz="1800" dirty="0" smtClean="0"/>
              <a:t>}</a:t>
            </a:r>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5" y="200025"/>
            <a:ext cx="63176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a:t>例</a:t>
            </a:r>
            <a:r>
              <a:rPr lang="en-US" altLang="zh-CN" sz="2400" dirty="0"/>
              <a:t>【8-3】</a:t>
            </a:r>
            <a:r>
              <a:rPr lang="zh-CN" altLang="en-US" sz="2400" dirty="0"/>
              <a:t> 用</a:t>
            </a:r>
            <a:r>
              <a:rPr lang="en-US" altLang="zh-CN" sz="2400" dirty="0" err="1"/>
              <a:t>getline</a:t>
            </a:r>
            <a:r>
              <a:rPr lang="zh-CN" altLang="en-US" sz="2400" dirty="0"/>
              <a:t>函数读入一行字符</a:t>
            </a:r>
            <a:endParaRPr lang="zh-CN" altLang="en-US" sz="2400" dirty="0"/>
          </a:p>
        </p:txBody>
      </p:sp>
      <p:sp>
        <p:nvSpPr>
          <p:cNvPr id="33" name="矩形 32"/>
          <p:cNvSpPr/>
          <p:nvPr/>
        </p:nvSpPr>
        <p:spPr>
          <a:xfrm>
            <a:off x="8566785" y="4164330"/>
            <a:ext cx="565785" cy="975995"/>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txBox="1">
            <a:spLocks noChangeArrowheads="1"/>
          </p:cNvSpPr>
          <p:nvPr/>
        </p:nvSpPr>
        <p:spPr>
          <a:xfrm>
            <a:off x="304800" y="533401"/>
            <a:ext cx="8382000" cy="333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mtClean="0"/>
              <a:t>程序运行情况如下:</a:t>
            </a:r>
            <a:endParaRPr lang="zh-CN" altLang="en-US" smtClean="0"/>
          </a:p>
          <a:p>
            <a:pPr indent="-6350">
              <a:buFontTx/>
              <a:buNone/>
            </a:pPr>
            <a:r>
              <a:rPr lang="en-US" altLang="zh-CN" sz="1800" smtClean="0"/>
              <a:t>enter a sentence: </a:t>
            </a:r>
            <a:r>
              <a:rPr lang="en-US" altLang="zh-CN" sz="1800" u="sng" smtClean="0"/>
              <a:t>I like C++./I study C++./I am happy.↙</a:t>
            </a:r>
            <a:endParaRPr lang="en-US" altLang="zh-CN" sz="1800" u="sng" smtClean="0"/>
          </a:p>
          <a:p>
            <a:pPr indent="-6350">
              <a:buFontTx/>
              <a:buNone/>
            </a:pPr>
            <a:r>
              <a:rPr lang="en-US" altLang="zh-CN" sz="1800" smtClean="0"/>
              <a:t>The string read with cin is:I</a:t>
            </a:r>
            <a:endParaRPr lang="en-US" altLang="zh-CN" sz="1800" smtClean="0"/>
          </a:p>
          <a:p>
            <a:pPr indent="-6350">
              <a:buFontTx/>
              <a:buNone/>
            </a:pPr>
            <a:r>
              <a:rPr lang="en-US" altLang="zh-CN" sz="1800" smtClean="0"/>
              <a:t>The second part is: like C++.</a:t>
            </a:r>
            <a:endParaRPr lang="en-US" altLang="zh-CN" sz="1800" smtClean="0"/>
          </a:p>
          <a:p>
            <a:pPr indent="-6350">
              <a:buFontTx/>
              <a:buNone/>
            </a:pPr>
            <a:r>
              <a:rPr lang="en-US" altLang="zh-CN" sz="1800" smtClean="0"/>
              <a:t>The third part is:I study C++./I am h</a:t>
            </a:r>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86880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1935480"/>
            <a:ext cx="8424000" cy="2031325"/>
          </a:xfrm>
          <a:prstGeom prst="rect">
            <a:avLst/>
          </a:prstGeom>
          <a:noFill/>
        </p:spPr>
        <p:txBody>
          <a:bodyPr wrap="square" rtlCol="0" anchor="t">
            <a:spAutoFit/>
          </a:bodyPr>
          <a:lstStyle/>
          <a:p>
            <a:pPr>
              <a:lnSpc>
                <a:spcPct val="150000"/>
              </a:lnSpc>
              <a:buSzPct val="95000"/>
            </a:pPr>
            <a:r>
              <a:rPr lang="en-US" altLang="zh-CN" dirty="0">
                <a:latin typeface="+mn-ea"/>
                <a:cs typeface="Times New Roman" panose="02020603050405020304" pitchFamily="18" charset="0"/>
                <a:sym typeface="+mn-ea"/>
              </a:rPr>
              <a:t>istream</a:t>
            </a:r>
            <a:r>
              <a:rPr lang="zh-CN" altLang="en-US" dirty="0">
                <a:latin typeface="+mn-ea"/>
                <a:cs typeface="Times New Roman" panose="02020603050405020304" pitchFamily="18" charset="0"/>
                <a:sym typeface="+mn-ea"/>
              </a:rPr>
              <a:t>类中的</a:t>
            </a:r>
            <a:r>
              <a:rPr lang="en-US" altLang="zh-CN" dirty="0">
                <a:latin typeface="+mn-ea"/>
                <a:cs typeface="Times New Roman" panose="02020603050405020304" pitchFamily="18" charset="0"/>
                <a:sym typeface="+mn-ea"/>
              </a:rPr>
              <a:t>read()</a:t>
            </a:r>
            <a:r>
              <a:rPr lang="zh-CN" altLang="en-US" dirty="0">
                <a:latin typeface="+mn-ea"/>
                <a:cs typeface="Times New Roman" panose="02020603050405020304" pitchFamily="18" charset="0"/>
                <a:sym typeface="+mn-ea"/>
              </a:rPr>
              <a:t>方法</a:t>
            </a:r>
            <a:r>
              <a:rPr lang="zh-CN" altLang="en-US" dirty="0">
                <a:solidFill>
                  <a:srgbClr val="FF0000"/>
                </a:solidFill>
                <a:latin typeface="+mn-ea"/>
                <a:cs typeface="Times New Roman" panose="02020603050405020304" pitchFamily="18" charset="0"/>
                <a:sym typeface="+mn-ea"/>
              </a:rPr>
              <a:t>读取指定数目的字节</a:t>
            </a:r>
            <a:r>
              <a:rPr lang="zh-CN" altLang="en-US" dirty="0">
                <a:latin typeface="+mn-ea"/>
                <a:cs typeface="Times New Roman" panose="02020603050405020304" pitchFamily="18" charset="0"/>
                <a:sym typeface="+mn-ea"/>
              </a:rPr>
              <a:t>，并将它们存储在指定的位置中</a:t>
            </a:r>
            <a:r>
              <a:rPr lang="zh-CN" altLang="en-US" dirty="0" smtClean="0">
                <a:latin typeface="+mn-ea"/>
                <a:cs typeface="Times New Roman" panose="02020603050405020304" pitchFamily="18" charset="0"/>
                <a:sym typeface="+mn-ea"/>
              </a:rPr>
              <a:t>。</a:t>
            </a:r>
            <a:endParaRPr lang="en-US" altLang="zh-CN" dirty="0" smtClean="0">
              <a:latin typeface="+mn-ea"/>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r>
              <a:rPr lang="zh-CN" altLang="en-US" dirty="0">
                <a:latin typeface="+mn-ea"/>
                <a:cs typeface="Times New Roman" panose="02020603050405020304" pitchFamily="18" charset="0"/>
                <a:sym typeface="+mn-ea"/>
              </a:rPr>
              <a:t>例如，下面的语句从标准输入流中读取</a:t>
            </a:r>
            <a:r>
              <a:rPr lang="en-US" altLang="zh-CN" dirty="0">
                <a:latin typeface="+mn-ea"/>
                <a:cs typeface="Times New Roman" panose="02020603050405020304" pitchFamily="18" charset="0"/>
                <a:sym typeface="+mn-ea"/>
              </a:rPr>
              <a:t>25</a:t>
            </a:r>
            <a:r>
              <a:rPr lang="zh-CN" altLang="en-US" dirty="0">
                <a:latin typeface="+mn-ea"/>
                <a:cs typeface="Times New Roman" panose="02020603050405020304" pitchFamily="18" charset="0"/>
                <a:sym typeface="+mn-ea"/>
              </a:rPr>
              <a:t>个字符，并将它们存储在数组</a:t>
            </a:r>
            <a:r>
              <a:rPr lang="en-US" altLang="zh-CN" dirty="0">
                <a:latin typeface="+mn-ea"/>
                <a:cs typeface="Times New Roman" panose="02020603050405020304" pitchFamily="18" charset="0"/>
                <a:sym typeface="+mn-ea"/>
              </a:rPr>
              <a:t>a</a:t>
            </a:r>
            <a:r>
              <a:rPr lang="zh-CN" altLang="en-US" dirty="0">
                <a:latin typeface="+mn-ea"/>
                <a:cs typeface="Times New Roman" panose="02020603050405020304" pitchFamily="18" charset="0"/>
                <a:sym typeface="+mn-ea"/>
              </a:rPr>
              <a:t>中：</a:t>
            </a:r>
            <a:endParaRPr lang="zh-CN" altLang="en-US" dirty="0">
              <a:latin typeface="+mn-ea"/>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mn-ea"/>
                <a:cs typeface="Times New Roman" panose="02020603050405020304" pitchFamily="18" charset="0"/>
                <a:sym typeface="+mn-ea"/>
              </a:rPr>
              <a:t>	char a[50];</a:t>
            </a:r>
            <a:endParaRPr lang="zh-CN" altLang="en-US" dirty="0">
              <a:latin typeface="+mn-ea"/>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mn-ea"/>
                <a:cs typeface="Times New Roman" panose="02020603050405020304" pitchFamily="18" charset="0"/>
                <a:sym typeface="+mn-ea"/>
              </a:rPr>
              <a:t>	cin.read(a,25)</a:t>
            </a:r>
            <a:r>
              <a:rPr lang="zh-CN" altLang="zh-CN" dirty="0" smtClean="0">
                <a:latin typeface="+mn-ea"/>
                <a:cs typeface="Times New Roman" panose="02020603050405020304" pitchFamily="18" charset="0"/>
                <a:sym typeface="+mn-ea"/>
              </a:rPr>
              <a:t>;</a:t>
            </a:r>
            <a:endParaRPr lang="en-US" altLang="zh-CN" kern="1200" dirty="0">
              <a:latin typeface="+mn-ea"/>
              <a:cs typeface="Times New Roman" panose="02020603050405020304" pitchFamily="18" charset="0"/>
            </a:endParaRPr>
          </a:p>
          <a:p>
            <a:pPr>
              <a:buClr>
                <a:srgbClr val="0BD0D9"/>
              </a:buClr>
              <a:buSzPct val="95000"/>
              <a:buFont typeface="Wingdings 2" panose="05020102010507070707" pitchFamily="18" charset="2"/>
              <a:buNone/>
            </a:pPr>
            <a:r>
              <a:rPr lang="en-US" altLang="zh-CN" dirty="0">
                <a:latin typeface="+mn-ea"/>
                <a:cs typeface="Times New Roman" panose="02020603050405020304" pitchFamily="18" charset="0"/>
                <a:sym typeface="+mn-ea"/>
              </a:rPr>
              <a:t>   </a:t>
            </a:r>
            <a:r>
              <a:rPr lang="zh-CN" altLang="zh-CN" dirty="0">
                <a:latin typeface="+mn-ea"/>
                <a:cs typeface="Times New Roman" panose="02020603050405020304" pitchFamily="18" charset="0"/>
                <a:sym typeface="+mn-ea"/>
              </a:rPr>
              <a:t>	</a:t>
            </a:r>
            <a:endParaRPr lang="zh-CN" altLang="en-US"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bldLvl="0" animBg="1"/>
      <p:bldP spid="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86880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8000" y="1893570"/>
            <a:ext cx="8424000" cy="2831544"/>
          </a:xfrm>
          <a:prstGeom prst="rect">
            <a:avLst/>
          </a:prstGeom>
          <a:noFill/>
        </p:spPr>
        <p:txBody>
          <a:bodyPr wrap="square" rtlCol="0" anchor="t">
            <a:spAutoFit/>
          </a:bodyPr>
          <a:lstStyle/>
          <a:p>
            <a:pPr>
              <a:lnSpc>
                <a:spcPct val="150000"/>
              </a:lnSpc>
              <a:buClr>
                <a:srgbClr val="0BD0D9"/>
              </a:buClr>
              <a:buSzPct val="95000"/>
              <a:buFont typeface="Wingdings 2" panose="05020102010507070707" pitchFamily="18" charset="2"/>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与</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不同的是，</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不会在输入后加上空值字符，</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因此不能将输入转换为字符串</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。该方法的返回类型为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istream &amp;</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，因此可以像下面拼接起来</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char a[50];</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char b[100]</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cin.read(a,50).read(b,100);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buClr>
                <a:srgbClr val="0BD0D9"/>
              </a:buClr>
              <a:buSzPct val="95000"/>
              <a:buFont typeface="Wingdings 2" panose="05020102010507070707" pitchFamily="18" charset="2"/>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56000" y="771750"/>
            <a:ext cx="5976000" cy="1692771"/>
          </a:xfrm>
          <a:prstGeom prst="rect">
            <a:avLst/>
          </a:prstGeom>
          <a:solidFill>
            <a:schemeClr val="tx2">
              <a:lumMod val="20000"/>
              <a:lumOff val="80000"/>
              <a:alpha val="60000"/>
            </a:schemeClr>
          </a:solidFill>
        </p:spPr>
        <p:txBody>
          <a:bodyPr wrap="square" rtlCol="0" anchor="t">
            <a:spAutoFit/>
          </a:bodyPr>
          <a:lstStyle/>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进行输出</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put</a:t>
            </a:r>
            <a:r>
              <a:rPr lang="en-US" altLang="zh-CN" sz="2000" dirty="0" smtClean="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和</a:t>
            </a:r>
            <a:r>
              <a:rPr lang="en-US" altLang="zh-CN" sz="2000" dirty="0" err="1" smtClean="0">
                <a:latin typeface="微软雅黑" panose="020B0503020204020204" pitchFamily="34" charset="-122"/>
                <a:ea typeface="微软雅黑" panose="020B0503020204020204" pitchFamily="34" charset="-122"/>
                <a:sym typeface="+mn-ea"/>
              </a:rPr>
              <a:t>put</a:t>
            </a:r>
            <a:r>
              <a:rPr lang="en-US" altLang="zh-CN" sz="2000" dirty="0" err="1">
                <a:latin typeface="微软雅黑" panose="020B0503020204020204" pitchFamily="34" charset="-122"/>
                <a:ea typeface="微软雅黑" panose="020B0503020204020204" pitchFamily="34" charset="-122"/>
                <a:sym typeface="+mn-ea"/>
              </a:rPr>
              <a:t>char</a:t>
            </a:r>
            <a:r>
              <a:rPr lang="en-US" altLang="zh-CN" sz="2000" dirty="0" smtClean="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方法</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write()</a:t>
            </a:r>
            <a:r>
              <a:rPr lang="zh-CN" altLang="en-US" sz="2000" dirty="0">
                <a:latin typeface="微软雅黑" panose="020B0503020204020204" pitchFamily="34" charset="-122"/>
                <a:ea typeface="微软雅黑" panose="020B0503020204020204" pitchFamily="34" charset="-122"/>
                <a:sym typeface="+mn-ea"/>
              </a:rPr>
              <a:t>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8000" y="1500163"/>
            <a:ext cx="8270108" cy="1866858"/>
          </a:xfrm>
          <a:prstGeom prst="rect">
            <a:avLst/>
          </a:prstGeom>
          <a:solidFill>
            <a:schemeClr val="accent6">
              <a:lumMod val="20000"/>
              <a:lumOff val="80000"/>
              <a:alpha val="60000"/>
            </a:schemeClr>
          </a:solidFill>
        </p:spPr>
        <p:txBody>
          <a:bodyPr wrap="square" rtlCol="0" anchor="t">
            <a:spAutoFit/>
          </a:bodyPr>
          <a:lstStyle/>
          <a:p>
            <a:pPr marL="342900" indent="-342900">
              <a:lnSpc>
                <a:spcPct val="150000"/>
              </a:lnSpc>
              <a:buSzPct val="95000"/>
              <a:buFont typeface="Arial" panose="020B0604020202020204" pitchFamily="34" charset="0"/>
              <a:buChar char="•"/>
            </a:pPr>
            <a:r>
              <a:rPr lang="en-US" altLang="zh-CN" sz="2000" dirty="0">
                <a:latin typeface="+mn-ea"/>
                <a:cs typeface="Times New Roman" panose="02020603050405020304" pitchFamily="18" charset="0"/>
                <a:sym typeface="+mn-ea"/>
              </a:rPr>
              <a:t>cout</a:t>
            </a:r>
            <a:r>
              <a:rPr lang="zh-CN" altLang="en-US" sz="2000" dirty="0">
                <a:latin typeface="+mn-ea"/>
                <a:cs typeface="Times New Roman" panose="02020603050405020304" pitchFamily="18" charset="0"/>
                <a:sym typeface="+mn-ea"/>
              </a:rPr>
              <a:t>是输出流类</a:t>
            </a:r>
            <a:r>
              <a:rPr lang="en-US" altLang="zh-CN" sz="2000" dirty="0">
                <a:latin typeface="+mn-ea"/>
                <a:cs typeface="Times New Roman" panose="02020603050405020304" pitchFamily="18" charset="0"/>
                <a:sym typeface="+mn-ea"/>
              </a:rPr>
              <a:t>ostream</a:t>
            </a:r>
            <a:r>
              <a:rPr lang="zh-CN" altLang="en-US" sz="2000" dirty="0">
                <a:latin typeface="+mn-ea"/>
                <a:cs typeface="Times New Roman" panose="02020603050405020304" pitchFamily="18" charset="0"/>
                <a:sym typeface="+mn-ea"/>
              </a:rPr>
              <a:t>的对象，输出结果流向标准的输出设备显示器。在</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中，流输出使用插入运算符</a:t>
            </a:r>
            <a:r>
              <a:rPr lang="en-US" altLang="zh-CN" sz="2000" dirty="0">
                <a:latin typeface="+mn-ea"/>
                <a:cs typeface="Times New Roman" panose="02020603050405020304" pitchFamily="18" charset="0"/>
                <a:sym typeface="+mn-ea"/>
              </a:rPr>
              <a:t>&lt;&lt;(</a:t>
            </a:r>
            <a:r>
              <a:rPr lang="zh-CN" altLang="en-US" sz="2000" dirty="0">
                <a:latin typeface="+mn-ea"/>
                <a:cs typeface="Times New Roman" panose="02020603050405020304" pitchFamily="18" charset="0"/>
                <a:sym typeface="+mn-ea"/>
              </a:rPr>
              <a:t>重载左移位运算符</a:t>
            </a:r>
            <a:r>
              <a:rPr lang="en-US" altLang="zh-CN" sz="2000" dirty="0">
                <a:latin typeface="+mn-ea"/>
                <a:cs typeface="Times New Roman" panose="02020603050405020304" pitchFamily="18" charset="0"/>
                <a:sym typeface="+mn-ea"/>
              </a:rPr>
              <a:t>)</a:t>
            </a:r>
            <a:r>
              <a:rPr lang="zh-CN" altLang="en-US" sz="2000" dirty="0">
                <a:latin typeface="+mn-ea"/>
                <a:cs typeface="Times New Roman" panose="02020603050405020304" pitchFamily="18" charset="0"/>
                <a:sym typeface="+mn-ea"/>
              </a:rPr>
              <a:t>完成输出，使之能够识别</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中所有的基本类型。插入运算符</a:t>
            </a:r>
            <a:r>
              <a:rPr lang="en-US" altLang="zh-CN" sz="2000" dirty="0">
                <a:latin typeface="+mn-ea"/>
                <a:cs typeface="Times New Roman" panose="02020603050405020304" pitchFamily="18" charset="0"/>
                <a:sym typeface="+mn-ea"/>
              </a:rPr>
              <a:t>&lt;&lt;</a:t>
            </a:r>
            <a:r>
              <a:rPr lang="zh-CN" altLang="en-US" sz="2000" dirty="0">
                <a:latin typeface="+mn-ea"/>
                <a:cs typeface="Times New Roman" panose="02020603050405020304" pitchFamily="18" charset="0"/>
                <a:sym typeface="+mn-ea"/>
              </a:rPr>
              <a:t>左边的操作数是</a:t>
            </a:r>
            <a:r>
              <a:rPr lang="en-US" altLang="zh-CN" sz="2000" dirty="0">
                <a:latin typeface="+mn-ea"/>
                <a:cs typeface="Times New Roman" panose="02020603050405020304" pitchFamily="18" charset="0"/>
                <a:sym typeface="+mn-ea"/>
              </a:rPr>
              <a:t>ostream</a:t>
            </a:r>
            <a:r>
              <a:rPr lang="zh-CN" altLang="en-US" sz="2000" dirty="0">
                <a:latin typeface="+mn-ea"/>
                <a:cs typeface="Times New Roman" panose="02020603050405020304" pitchFamily="18" charset="0"/>
                <a:sym typeface="+mn-ea"/>
              </a:rPr>
              <a:t>类的一个对象</a:t>
            </a:r>
            <a:r>
              <a:rPr lang="en-US" altLang="zh-CN" sz="2000" dirty="0">
                <a:latin typeface="+mn-ea"/>
                <a:cs typeface="Times New Roman" panose="02020603050405020304" pitchFamily="18" charset="0"/>
                <a:sym typeface="+mn-ea"/>
              </a:rPr>
              <a:t>(</a:t>
            </a:r>
            <a:r>
              <a:rPr lang="zh-CN" altLang="en-US" sz="2000" dirty="0">
                <a:latin typeface="+mn-ea"/>
                <a:cs typeface="Times New Roman" panose="02020603050405020304" pitchFamily="18" charset="0"/>
                <a:sym typeface="+mn-ea"/>
              </a:rPr>
              <a:t>如</a:t>
            </a:r>
            <a:r>
              <a:rPr lang="en-US" altLang="zh-CN" sz="2000" dirty="0">
                <a:latin typeface="+mn-ea"/>
                <a:cs typeface="Times New Roman" panose="02020603050405020304" pitchFamily="18" charset="0"/>
                <a:sym typeface="+mn-ea"/>
              </a:rPr>
              <a:t>cout)</a:t>
            </a:r>
            <a:r>
              <a:rPr lang="zh-CN" altLang="en-US" sz="2000" dirty="0">
                <a:latin typeface="+mn-ea"/>
                <a:cs typeface="Times New Roman" panose="02020603050405020304" pitchFamily="18" charset="0"/>
                <a:sym typeface="+mn-ea"/>
              </a:rPr>
              <a:t>，右边可以是</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的合法表达式。</a:t>
            </a:r>
            <a:endParaRPr lang="zh-CN" altLang="en-US" sz="2000" dirty="0" smtClean="0">
              <a:solidFill>
                <a:schemeClr val="tx1">
                  <a:lumMod val="75000"/>
                  <a:lumOff val="25000"/>
                </a:schemeClr>
              </a:solidFill>
              <a:latin typeface="+mn-ea"/>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7" name="Rectangle 2"/>
          <p:cNvSpPr txBox="1">
            <a:spLocks noChangeArrowheads="1"/>
          </p:cNvSpPr>
          <p:nvPr/>
        </p:nvSpPr>
        <p:spPr>
          <a:xfrm>
            <a:off x="972474" y="1203215"/>
            <a:ext cx="8002852" cy="4365047"/>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20000"/>
              </a:lnSpc>
              <a:defRPr/>
            </a:pPr>
            <a:r>
              <a:rPr kumimoji="1" lang="zh-CN" altLang="en-US" sz="3100" b="0" kern="0" dirty="0">
                <a:solidFill>
                  <a:srgbClr val="0000FF"/>
                </a:solidFill>
              </a:rPr>
              <a:t>  </a:t>
            </a:r>
            <a:r>
              <a:rPr kumimoji="1" lang="en-US" altLang="zh-CN" sz="3100" b="0" kern="0" dirty="0" err="1">
                <a:solidFill>
                  <a:srgbClr val="0000FF"/>
                </a:solidFill>
              </a:rPr>
              <a:t>cout</a:t>
            </a:r>
            <a:r>
              <a:rPr kumimoji="1" lang="en-US" altLang="zh-CN" sz="3100" b="0" kern="0" dirty="0">
                <a:solidFill>
                  <a:srgbClr val="0000FF"/>
                </a:solidFill>
              </a:rPr>
              <a:t>	</a:t>
            </a:r>
            <a:endParaRPr kumimoji="1" lang="en-US" altLang="zh-CN" sz="3100" b="0" kern="0" dirty="0">
              <a:solidFill>
                <a:srgbClr val="0000FF"/>
              </a:solidFill>
            </a:endParaRPr>
          </a:p>
          <a:p>
            <a:pPr>
              <a:lnSpc>
                <a:spcPct val="120000"/>
              </a:lnSpc>
              <a:buFont typeface="Wingdings" panose="05000000000000000000" pitchFamily="2" charset="2"/>
              <a:buChar char="ü"/>
              <a:defRPr/>
            </a:pPr>
            <a:r>
              <a:rPr kumimoji="1" lang="en-US" altLang="zh-CN" sz="2700" b="0" kern="0" dirty="0"/>
              <a:t> </a:t>
            </a:r>
            <a:r>
              <a:rPr kumimoji="1" lang="en-US" altLang="zh-CN" sz="2700" b="0" kern="0" dirty="0" err="1"/>
              <a:t>ostream</a:t>
            </a:r>
            <a:r>
              <a:rPr kumimoji="1" lang="en-US" altLang="zh-CN" sz="2700" b="0" kern="0" dirty="0"/>
              <a:t> </a:t>
            </a:r>
            <a:r>
              <a:rPr kumimoji="1" lang="zh-CN" altLang="en-US" sz="2700" b="0" kern="0" dirty="0"/>
              <a:t>类的对象（</a:t>
            </a:r>
            <a:r>
              <a:rPr lang="en-US" altLang="zh-CN" sz="2800" b="0" kern="0" dirty="0"/>
              <a:t>console output</a:t>
            </a:r>
            <a:r>
              <a:rPr lang="zh-CN" altLang="en-US" sz="2800" b="0" kern="0" dirty="0"/>
              <a:t>）</a:t>
            </a:r>
            <a:r>
              <a:rPr kumimoji="1" lang="zh-CN" altLang="en-US" sz="2700" b="0" kern="0" dirty="0"/>
              <a:t> </a:t>
            </a:r>
            <a:endParaRPr kumimoji="1" lang="zh-CN" altLang="en-US" sz="2700" b="0" kern="0" dirty="0"/>
          </a:p>
          <a:p>
            <a:pPr>
              <a:lnSpc>
                <a:spcPct val="120000"/>
              </a:lnSpc>
              <a:buFont typeface="Wingdings" panose="05000000000000000000" pitchFamily="2" charset="2"/>
              <a:buNone/>
              <a:defRPr/>
            </a:pPr>
            <a:r>
              <a:rPr kumimoji="1" lang="zh-CN" altLang="en-US" sz="2700" b="0" kern="0" dirty="0"/>
              <a:t>       通常连向</a:t>
            </a:r>
            <a:r>
              <a:rPr kumimoji="1" lang="zh-CN" altLang="en-US" sz="2700" b="0" kern="0" dirty="0">
                <a:solidFill>
                  <a:srgbClr val="0000FF"/>
                </a:solidFill>
              </a:rPr>
              <a:t>显示器</a:t>
            </a:r>
            <a:r>
              <a:rPr kumimoji="1" lang="zh-CN" altLang="en-US" sz="2700" b="0" kern="0" dirty="0"/>
              <a:t>，可以重定向（关联至文件）</a:t>
            </a:r>
            <a:endParaRPr kumimoji="1" lang="zh-CN" altLang="en-US" sz="2700" b="0" kern="0" dirty="0"/>
          </a:p>
          <a:p>
            <a:pPr>
              <a:lnSpc>
                <a:spcPct val="120000"/>
              </a:lnSpc>
              <a:buFont typeface="Wingdings" panose="05000000000000000000" pitchFamily="2" charset="2"/>
              <a:buNone/>
              <a:defRPr/>
            </a:pPr>
            <a:endParaRPr kumimoji="1" lang="en-US" altLang="zh-CN" sz="900" b="0" kern="0" dirty="0"/>
          </a:p>
          <a:p>
            <a:pPr>
              <a:lnSpc>
                <a:spcPct val="120000"/>
              </a:lnSpc>
              <a:buFont typeface="Wingdings" panose="05000000000000000000" pitchFamily="2" charset="2"/>
              <a:buChar char="ü"/>
              <a:defRPr/>
            </a:pPr>
            <a:r>
              <a:rPr lang="zh-CN" altLang="en-US" sz="2400" b="0" kern="0" dirty="0"/>
              <a:t>在输出流类中</a:t>
            </a:r>
            <a:r>
              <a:rPr lang="zh-CN" altLang="en-US" sz="2400" b="0" kern="0" dirty="0">
                <a:solidFill>
                  <a:srgbClr val="0000FF"/>
                </a:solidFill>
              </a:rPr>
              <a:t>重载</a:t>
            </a:r>
            <a:r>
              <a:rPr lang="en-US" altLang="zh-CN" sz="2400" b="0" kern="0" dirty="0">
                <a:solidFill>
                  <a:srgbClr val="0000FF"/>
                </a:solidFill>
              </a:rPr>
              <a:t>&lt;&lt;</a:t>
            </a:r>
            <a:r>
              <a:rPr lang="zh-CN" altLang="en-US" sz="2400" b="0" kern="0" dirty="0"/>
              <a:t>的一组公用成员函数</a:t>
            </a:r>
            <a:endParaRPr lang="en-US" altLang="zh-CN" sz="2400" b="0" kern="0" dirty="0"/>
          </a:p>
          <a:p>
            <a:pPr>
              <a:lnSpc>
                <a:spcPct val="120000"/>
              </a:lnSpc>
              <a:buFont typeface="Wingdings" panose="05000000000000000000" pitchFamily="2" charset="2"/>
              <a:buNone/>
              <a:defRPr/>
            </a:pPr>
            <a:r>
              <a:rPr lang="zh-CN" altLang="en-US" sz="2600" b="0" kern="0" dirty="0"/>
              <a:t>         </a:t>
            </a:r>
            <a:r>
              <a:rPr lang="en-US" altLang="zh-CN" sz="2600" b="0" kern="0" dirty="0" err="1"/>
              <a:t>ostream</a:t>
            </a:r>
            <a:r>
              <a:rPr lang="en-US" altLang="zh-CN" sz="2600" b="0" kern="0" dirty="0"/>
              <a:t>&amp; operator  </a:t>
            </a:r>
            <a:r>
              <a:rPr lang="en-US" altLang="zh-CN" sz="3000" b="0" kern="0" dirty="0"/>
              <a:t>&lt;&lt;</a:t>
            </a:r>
            <a:r>
              <a:rPr lang="zh-CN" altLang="en-US" sz="2600" b="0" kern="0" dirty="0"/>
              <a:t>（类型标识符）；</a:t>
            </a:r>
            <a:endParaRPr lang="zh-CN" altLang="en-US" sz="2600" b="0" kern="0" dirty="0"/>
          </a:p>
          <a:p>
            <a:pPr>
              <a:lnSpc>
                <a:spcPct val="120000"/>
              </a:lnSpc>
              <a:buFont typeface="Wingdings" panose="05000000000000000000" pitchFamily="2" charset="2"/>
              <a:buNone/>
              <a:defRPr/>
            </a:pPr>
            <a:endParaRPr lang="en-US" altLang="zh-CN" sz="900" b="0" kern="0" dirty="0"/>
          </a:p>
          <a:p>
            <a:pPr>
              <a:lnSpc>
                <a:spcPct val="120000"/>
              </a:lnSpc>
              <a:buFont typeface="Wingdings" panose="05000000000000000000" pitchFamily="2" charset="2"/>
              <a:buChar char="ü"/>
              <a:defRPr/>
            </a:pPr>
            <a:r>
              <a:rPr lang="en-US" altLang="zh-CN" sz="2600" b="0" kern="0" dirty="0" err="1">
                <a:cs typeface="Times New Roman" panose="02020603050405020304" pitchFamily="18" charset="0"/>
              </a:rPr>
              <a:t>cout</a:t>
            </a:r>
            <a:r>
              <a:rPr lang="zh-CN" altLang="en-US" sz="2600" b="0" kern="0" dirty="0">
                <a:cs typeface="Times New Roman" panose="02020603050405020304" pitchFamily="18" charset="0"/>
              </a:rPr>
              <a:t>流</a:t>
            </a:r>
            <a:r>
              <a:rPr lang="zh-CN" altLang="en-US" sz="2600" b="0" kern="0" dirty="0">
                <a:solidFill>
                  <a:srgbClr val="0000FF"/>
                </a:solidFill>
                <a:cs typeface="Times New Roman" panose="02020603050405020304" pitchFamily="18" charset="0"/>
              </a:rPr>
              <a:t>在内存中</a:t>
            </a:r>
            <a:r>
              <a:rPr lang="zh-CN" altLang="en-US" sz="2600" b="0" kern="0" dirty="0">
                <a:cs typeface="Times New Roman" panose="02020603050405020304" pitchFamily="18" charset="0"/>
              </a:rPr>
              <a:t>对应开辟了一个</a:t>
            </a:r>
            <a:r>
              <a:rPr lang="zh-CN" altLang="en-US" sz="2600" b="0" kern="0" dirty="0">
                <a:solidFill>
                  <a:srgbClr val="0000FF"/>
                </a:solidFill>
                <a:cs typeface="Times New Roman" panose="02020603050405020304" pitchFamily="18" charset="0"/>
              </a:rPr>
              <a:t>缓冲</a:t>
            </a:r>
            <a:r>
              <a:rPr lang="zh-CN" altLang="en-US" sz="2600" b="0" kern="0" dirty="0">
                <a:cs typeface="Times New Roman" panose="02020603050405020304" pitchFamily="18" charset="0"/>
              </a:rPr>
              <a:t>区。</a:t>
            </a:r>
            <a:endParaRPr lang="en-US" altLang="zh-CN" sz="2600" b="0" kern="0" dirty="0">
              <a:cs typeface="Times New Roman" panose="02020603050405020304" pitchFamily="18" charset="0"/>
            </a:endParaRPr>
          </a:p>
        </p:txBody>
      </p:sp>
      <p:sp>
        <p:nvSpPr>
          <p:cNvPr id="24" name="AutoShape 5"/>
          <p:cNvSpPr>
            <a:spLocks noChangeArrowheads="1"/>
          </p:cNvSpPr>
          <p:nvPr/>
        </p:nvSpPr>
        <p:spPr bwMode="auto">
          <a:xfrm>
            <a:off x="6444182" y="2067325"/>
            <a:ext cx="1729188" cy="720892"/>
          </a:xfrm>
          <a:prstGeom prst="wedgeRectCallout">
            <a:avLst>
              <a:gd name="adj1" fmla="val -149083"/>
              <a:gd name="adj2" fmla="val 130176"/>
            </a:avLst>
          </a:prstGeom>
          <a:solidFill>
            <a:srgbClr val="ECE6C0">
              <a:alpha val="99001"/>
            </a:srgbClr>
          </a:solidFill>
          <a:ln w="9525">
            <a:solidFill>
              <a:schemeClr val="tx2"/>
            </a:solidFill>
            <a:miter lim="800000"/>
          </a:ln>
          <a:effectLst>
            <a:prstShdw prst="shdw17" dist="17961" dir="2700000">
              <a:schemeClr val="tx2">
                <a:gamma/>
                <a:shade val="60000"/>
                <a:invGamma/>
              </a:schemeClr>
            </a:prstShdw>
          </a:effectLst>
        </p:spPr>
        <p:txBody>
          <a:bodyPr anchor="ctr"/>
          <a:lstStyle/>
          <a:p>
            <a:pPr algn="ctr">
              <a:defRPr/>
            </a:pPr>
            <a:r>
              <a:rPr lang="zh-CN" altLang="en-US" b="1" dirty="0">
                <a:latin typeface="Verdana" panose="020B0604030504040204" pitchFamily="34" charset="0"/>
              </a:rPr>
              <a:t>流插入运算符</a:t>
            </a:r>
            <a:endParaRPr lang="zh-CN" altLang="en-US" b="1" dirty="0">
              <a:latin typeface="Verdana" panose="020B0604030504040204" pitchFamily="34" charset="0"/>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animEffect transition="in" filter="blinds(horizontal)">
                                      <p:cBhvr>
                                        <p:cTn id="17" dur="500"/>
                                        <p:tgtEl>
                                          <p:spTgt spid="1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
                                            <p:txEl>
                                              <p:pRg st="5" end="5"/>
                                            </p:txEl>
                                          </p:spTgt>
                                        </p:tgtEl>
                                        <p:attrNameLst>
                                          <p:attrName>style.visibility</p:attrName>
                                        </p:attrNameLst>
                                      </p:cBhvr>
                                      <p:to>
                                        <p:strVal val="visible"/>
                                      </p:to>
                                    </p:set>
                                    <p:animEffect transition="in" filter="blinds(horizontal)">
                                      <p:cBhvr>
                                        <p:cTn id="20" dur="500"/>
                                        <p:tgtEl>
                                          <p:spTgt spid="1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
                                            <p:txEl>
                                              <p:pRg st="7" end="7"/>
                                            </p:txEl>
                                          </p:spTgt>
                                        </p:tgtEl>
                                        <p:attrNameLst>
                                          <p:attrName>style.visibility</p:attrName>
                                        </p:attrNameLst>
                                      </p:cBhvr>
                                      <p:to>
                                        <p:strVal val="visible"/>
                                      </p:to>
                                    </p:set>
                                    <p:animEffect transition="in" filter="blinds(horizontal)">
                                      <p:cBhvr>
                                        <p:cTn id="30"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latin typeface="微软雅黑" panose="020B0503020204020204" pitchFamily="34" charset="-122"/>
                <a:ea typeface="微软雅黑" panose="020B0503020204020204" pitchFamily="34" charset="-122"/>
                <a:sym typeface="+mn-ea"/>
              </a:rPr>
              <a:t>例</a:t>
            </a:r>
            <a:r>
              <a:rPr lang="en-US" altLang="zh-CN" sz="2400" dirty="0" smtClean="0">
                <a:latin typeface="微软雅黑" panose="020B0503020204020204" pitchFamily="34" charset="-122"/>
                <a:ea typeface="微软雅黑" panose="020B0503020204020204" pitchFamily="34" charset="-122"/>
                <a:sym typeface="+mn-ea"/>
              </a:rPr>
              <a:t>【8-4】</a:t>
            </a:r>
            <a:r>
              <a:rPr lang="zh-CN" altLang="en-US" sz="2400" dirty="0" smtClean="0">
                <a:latin typeface="微软雅黑" panose="020B0503020204020204" pitchFamily="34" charset="-122"/>
                <a:ea typeface="微软雅黑" panose="020B0503020204020204" pitchFamily="34" charset="-122"/>
                <a:sym typeface="+mn-ea"/>
              </a:rPr>
              <a:t>用</a:t>
            </a:r>
            <a:r>
              <a:rPr lang="zh-CN" altLang="en-US" sz="2400" dirty="0">
                <a:latin typeface="微软雅黑" panose="020B0503020204020204" pitchFamily="34" charset="-122"/>
                <a:ea typeface="微软雅黑" panose="020B0503020204020204" pitchFamily="34" charset="-122"/>
                <a:sym typeface="+mn-ea"/>
              </a:rPr>
              <a:t>插入符实现流输出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1050" y="1104201"/>
            <a:ext cx="5691445" cy="3046095"/>
          </a:xfrm>
          <a:prstGeom prst="rect">
            <a:avLst/>
          </a:prstGeom>
          <a:solidFill>
            <a:schemeClr val="accent6">
              <a:lumMod val="20000"/>
              <a:lumOff val="80000"/>
              <a:alpha val="60000"/>
            </a:schemeClr>
          </a:solidFill>
        </p:spPr>
        <p:txBody>
          <a:bodyPr wrap="square" rtlCol="0" anchor="t">
            <a:spAutoFit/>
          </a:bodyPr>
          <a:lstStyle/>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#include </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a:t>
            </a: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stdafx.h</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a:t>
            </a:r>
            <a:endPar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#include </a:t>
            </a:r>
            <a:r>
              <a:rPr 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&lt;</a:t>
            </a: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using namespace std;</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void main()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int a=22;</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char b='B';</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float c=1.25;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double d=3.1415926;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cout&lt;&lt;"a="&lt;&lt;a&lt;&lt;"   b="&lt;&lt;b&lt;&lt;endl;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cout&lt;&lt;"c="&lt;&lt;c&lt;&lt;"   d="&lt;&lt;d&lt;&lt;endl;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651121"/>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00000" y="643981"/>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pic>
        <p:nvPicPr>
          <p:cNvPr id="17" name="图片 1"/>
          <p:cNvPicPr>
            <a:picLocks noChangeAspect="1"/>
          </p:cNvPicPr>
          <p:nvPr/>
        </p:nvPicPr>
        <p:blipFill>
          <a:blip r:embed="rId1"/>
          <a:srcRect t="35294" r="76471" b="23529"/>
          <a:stretch>
            <a:fillRect/>
          </a:stretch>
        </p:blipFill>
        <p:spPr>
          <a:xfrm>
            <a:off x="3780000" y="4371995"/>
            <a:ext cx="3154045" cy="58420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up)">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438840"/>
            <a:ext cx="7871480" cy="1884618"/>
          </a:xfrm>
          <a:prstGeom prst="rect">
            <a:avLst/>
          </a:prstGeom>
          <a:solidFill>
            <a:schemeClr val="accent6">
              <a:lumMod val="20000"/>
              <a:lumOff val="80000"/>
              <a:alpha val="60000"/>
            </a:schemeClr>
          </a:solidFill>
        </p:spPr>
        <p:txBody>
          <a:bodyPr wrap="square" rtlCol="0" anchor="t">
            <a:spAutoFit/>
          </a:bodyPr>
          <a:lstStyle/>
          <a:p>
            <a:pPr>
              <a:lnSpc>
                <a:spcPct val="150000"/>
              </a:lnSpc>
              <a:buSzPct val="95000"/>
            </a:pP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用指向字符串存储位置的指针来表示字符串。指针的形式可以是</a:t>
            </a:r>
            <a:r>
              <a:rPr lang="en-US" altLang="zh-CN" sz="2000" dirty="0">
                <a:latin typeface="微软雅黑" panose="020B0503020204020204" pitchFamily="34" charset="-122"/>
                <a:ea typeface="微软雅黑" panose="020B0503020204020204" pitchFamily="34" charset="-122"/>
                <a:sym typeface="+mn-ea"/>
              </a:rPr>
              <a:t>char</a:t>
            </a:r>
            <a:r>
              <a:rPr lang="zh-CN" altLang="en-US" sz="2000" dirty="0">
                <a:latin typeface="微软雅黑" panose="020B0503020204020204" pitchFamily="34" charset="-122"/>
                <a:ea typeface="微软雅黑" panose="020B0503020204020204" pitchFamily="34" charset="-122"/>
                <a:sym typeface="+mn-ea"/>
              </a:rPr>
              <a:t>数组名、显式的</a:t>
            </a:r>
            <a:r>
              <a:rPr lang="en-US" altLang="zh-CN" sz="2000" dirty="0">
                <a:latin typeface="微软雅黑" panose="020B0503020204020204" pitchFamily="34" charset="-122"/>
                <a:ea typeface="微软雅黑" panose="020B0503020204020204" pitchFamily="34" charset="-122"/>
                <a:sym typeface="+mn-ea"/>
              </a:rPr>
              <a:t>char</a:t>
            </a:r>
            <a:r>
              <a:rPr lang="zh-CN" altLang="en-US" sz="2000" dirty="0">
                <a:latin typeface="微软雅黑" panose="020B0503020204020204" pitchFamily="34" charset="-122"/>
                <a:ea typeface="微软雅黑" panose="020B0503020204020204" pitchFamily="34" charset="-122"/>
                <a:sym typeface="+mn-ea"/>
              </a:rPr>
              <a:t>指针或用引号括起的字符串。</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还允许输出项为显式对象的地址。默认情况下，地址以十六进制的形式显示。但对于其他类型的指针，</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可以使用</a:t>
            </a:r>
            <a:r>
              <a:rPr lang="en-US" altLang="zh-CN" sz="2000" dirty="0">
                <a:latin typeface="微软雅黑" panose="020B0503020204020204" pitchFamily="34" charset="-122"/>
                <a:ea typeface="微软雅黑" panose="020B0503020204020204" pitchFamily="34" charset="-122"/>
                <a:sym typeface="+mn-ea"/>
              </a:rPr>
              <a:t>void *</a:t>
            </a:r>
            <a:r>
              <a:rPr lang="zh-CN" altLang="en-US" sz="2000" dirty="0">
                <a:latin typeface="微软雅黑" panose="020B0503020204020204" pitchFamily="34" charset="-122"/>
                <a:ea typeface="微软雅黑" panose="020B0503020204020204" pitchFamily="34" charset="-122"/>
                <a:sym typeface="+mn-ea"/>
              </a:rPr>
              <a:t>来强制转换输出。</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latin typeface="微软雅黑" panose="020B0503020204020204" pitchFamily="34" charset="-122"/>
                <a:ea typeface="微软雅黑" panose="020B0503020204020204" pitchFamily="34" charset="-122"/>
                <a:sym typeface="+mn-ea"/>
              </a:rPr>
              <a:t>例</a:t>
            </a:r>
            <a:r>
              <a:rPr lang="en-US" altLang="zh-CN" sz="2400" dirty="0">
                <a:latin typeface="微软雅黑" panose="020B0503020204020204" pitchFamily="34" charset="-122"/>
                <a:ea typeface="微软雅黑" panose="020B0503020204020204" pitchFamily="34" charset="-122"/>
                <a:sym typeface="+mn-ea"/>
              </a:rPr>
              <a:t>【</a:t>
            </a:r>
            <a:r>
              <a:rPr lang="en-US" altLang="zh-CN" sz="2400" dirty="0" smtClean="0">
                <a:latin typeface="微软雅黑" panose="020B0503020204020204" pitchFamily="34" charset="-122"/>
                <a:ea typeface="微软雅黑" panose="020B0503020204020204" pitchFamily="34" charset="-122"/>
                <a:sym typeface="+mn-ea"/>
              </a:rPr>
              <a:t>8-5】</a:t>
            </a:r>
            <a:r>
              <a:rPr lang="zh-CN" altLang="en-US" sz="2400" dirty="0">
                <a:latin typeface="微软雅黑" panose="020B0503020204020204" pitchFamily="34" charset="-122"/>
                <a:ea typeface="微软雅黑" panose="020B0503020204020204" pitchFamily="34" charset="-122"/>
                <a:sym typeface="+mn-ea"/>
              </a:rPr>
              <a:t>输出字符串和地址</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16000" y="1334427"/>
            <a:ext cx="4826635" cy="3323987"/>
          </a:xfrm>
          <a:prstGeom prst="rect">
            <a:avLst/>
          </a:prstGeom>
          <a:solidFill>
            <a:schemeClr val="accent6">
              <a:lumMod val="20000"/>
              <a:lumOff val="80000"/>
              <a:alpha val="60000"/>
            </a:schemeClr>
          </a:solidFill>
        </p:spPr>
        <p:txBody>
          <a:bodyPr wrap="square" rtlCol="0" anchor="t">
            <a:spAutoFit/>
          </a:bodyPr>
          <a:lstStyle/>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#include "stdafx.h"</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#include "iostream"</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void main()</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int a=12;</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char b[20]="Hello world!";</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char *c= b;</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cout&lt;&lt;"Hi.\n";</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cout&lt;&lt;b&lt;&lt;endl;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cout&lt;&lt;c&lt;&lt;endl;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cout&lt;&lt;&amp;b&lt;&lt;endl;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cout&lt;&lt;(void *)c&lt;&lt;endl;	</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cout&lt;&lt;&amp;c&lt;&lt;endl;</a:t>
            </a:r>
            <a:endParaRPr 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pic>
        <p:nvPicPr>
          <p:cNvPr id="17" name="图片 1"/>
          <p:cNvPicPr>
            <a:picLocks noChangeAspect="1"/>
          </p:cNvPicPr>
          <p:nvPr/>
        </p:nvPicPr>
        <p:blipFill>
          <a:blip r:embed="rId1"/>
          <a:srcRect t="21277" r="82805" b="12766"/>
          <a:stretch>
            <a:fillRect/>
          </a:stretch>
        </p:blipFill>
        <p:spPr>
          <a:xfrm>
            <a:off x="6345685" y="2715750"/>
            <a:ext cx="2141855" cy="174752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338976"/>
            <a:ext cx="7766108" cy="3200492"/>
          </a:xfrm>
          <a:prstGeom prst="rect">
            <a:avLst/>
          </a:prstGeom>
          <a:solidFill>
            <a:schemeClr val="accent6">
              <a:lumMod val="20000"/>
              <a:lumOff val="80000"/>
              <a:alpha val="60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上面的</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代码可以合并成一行来执行：</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90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cout&lt;&lt;"Hi.\n"&lt;&lt;b&lt;&lt;endl&lt;&lt;c&lt;&lt;endl&lt;&lt;&amp;b&lt;&lt;endl&lt;&lt;(void *)c&lt;&lt;endl&lt;&lt;&amp;c&lt;&lt;endl;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这种级联的形式在</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中是允许，因为重载的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运算符返回对它左边操作数对象的引用（即</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），当执行完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&lt;&lt;”Hi.\n”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后，输出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并返回</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对象，则该语句变为：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90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cout&lt;&lt;b&lt;&lt;endl&lt;&lt;c&lt;&lt;endl&lt;&lt;&amp;b&lt;&lt;endl&lt;&lt;(void *)c&lt;&lt;endl&lt;&lt;&amp;c&lt;&lt;endl;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这样，依次显示，并返回</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，直到执行完毕</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4520" y="1716405"/>
            <a:ext cx="7631999" cy="2092496"/>
          </a:xfrm>
          <a:prstGeom prst="rect">
            <a:avLst/>
          </a:prstGeom>
          <a:solidFill>
            <a:schemeClr val="accent6">
              <a:lumMod val="20000"/>
              <a:lumOff val="80000"/>
              <a:alpha val="60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利用</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输出的时候需要注意优先级的问题，例如求两者中的最大值问题：</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i=10,j=20;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cout&lt;&lt;"the max is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cout&lt;&lt;(i&gt;j)?i:j；</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程序的输出结果为：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the max is 0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590675" y="1346835"/>
            <a:ext cx="792480" cy="337185"/>
          </a:xfrm>
          <a:prstGeom prst="rect">
            <a:avLst/>
          </a:prstGeom>
          <a:noFill/>
        </p:spPr>
        <p:txBody>
          <a:bodyPr wrap="none" rtlCol="0" anchor="t">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注意：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69975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graphicFrame>
        <p:nvGraphicFramePr>
          <p:cNvPr id="17" name="Group 35"/>
          <p:cNvGraphicFramePr>
            <a:graphicFrameLocks noGrp="1"/>
          </p:cNvGraphicFramePr>
          <p:nvPr/>
        </p:nvGraphicFramePr>
        <p:xfrm>
          <a:off x="1188000" y="1419750"/>
          <a:ext cx="6700801" cy="3830113"/>
        </p:xfrm>
        <a:graphic>
          <a:graphicData uri="http://schemas.openxmlformats.org/drawingml/2006/table">
            <a:tbl>
              <a:tblPr/>
              <a:tblGrid>
                <a:gridCol w="2038822"/>
                <a:gridCol w="4661979"/>
              </a:tblGrid>
              <a:tr h="54715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zh-CN" altLang="en-US"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函数</a:t>
                      </a:r>
                      <a:endParaRPr kumimoji="0" lang="zh-CN" altLang="en-US"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zh-CN" altLang="en-US"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功能</a:t>
                      </a:r>
                      <a:endParaRPr kumimoji="0" lang="zh-CN" altLang="en-US"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4715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put</a:t>
                      </a:r>
                      <a:endPar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无格式</a:t>
                      </a:r>
                      <a:r>
                        <a:rPr kumimoji="0" lang="en-US" altLang="zh-CN"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插入一个字节</a:t>
                      </a:r>
                      <a:endPar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4715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write</a:t>
                      </a:r>
                      <a:endPar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无格式</a:t>
                      </a:r>
                      <a:r>
                        <a:rPr kumimoji="0" lang="en-US" altLang="zh-CN"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插入一字节序列</a:t>
                      </a:r>
                      <a:endPar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15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flush</a:t>
                      </a:r>
                      <a:endPar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刷新输出流</a:t>
                      </a:r>
                      <a:endPar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4715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seekp</a:t>
                      </a:r>
                      <a:endPar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移动输出流指针</a:t>
                      </a:r>
                      <a:endPar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15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tellp</a:t>
                      </a:r>
                      <a:endPar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返回输出流中指定位置的指针值</a:t>
                      </a:r>
                      <a:endParaRPr kumimoji="0" lang="zh-CN" altLang="en-US" sz="2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4715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rPr>
                        <a:t>operstor&lt;&lt;</a:t>
                      </a:r>
                      <a:endParaRPr kumimoji="0" lang="en-US" altLang="zh-CN" sz="2300" b="1" i="0" u="none" strike="noStrike" cap="none" normalizeH="0" baseline="0" smtClean="0">
                        <a:ln>
                          <a:noFill/>
                        </a:ln>
                        <a:solidFill>
                          <a:schemeClr val="tx1"/>
                        </a:solidFill>
                        <a:effectLst/>
                        <a:latin typeface="Tahoma" panose="020B0604030504040204" pitchFamily="34" charset="0"/>
                        <a:ea typeface="Arial Unicode MS" pitchFamily="34" charset="-122"/>
                        <a:cs typeface="Arial Unicode MS" pitchFamily="34" charset="-122"/>
                      </a:endParaRP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anose="05000000000000000000" pitchFamily="2" charset="2"/>
                        <a:buNone/>
                      </a:pPr>
                      <a:r>
                        <a:rPr kumimoji="0" lang="zh-CN" altLang="en-US" sz="23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插入运算符</a:t>
                      </a:r>
                      <a:endParaRPr kumimoji="0" lang="zh-CN" altLang="en-US" sz="23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87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流</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kern="0" dirty="0">
                <a:solidFill>
                  <a:schemeClr val="tx1"/>
                </a:solidFill>
                <a:latin typeface="隶书" panose="02010509060101010101" pitchFamily="49" charset="-122"/>
                <a:ea typeface="隶书" panose="02010509060101010101" pitchFamily="49" charset="-122"/>
              </a:rPr>
              <a:t>常用的输入输出</a:t>
            </a:r>
            <a:r>
              <a:rPr lang="zh-CN" altLang="en-US" sz="2400" kern="0" dirty="0" smtClean="0">
                <a:solidFill>
                  <a:schemeClr val="tx1"/>
                </a:solidFill>
                <a:latin typeface="隶书" panose="02010509060101010101" pitchFamily="49" charset="-122"/>
                <a:ea typeface="隶书" panose="02010509060101010101" pitchFamily="49" charset="-122"/>
              </a:rPr>
              <a:t>函数</a:t>
            </a:r>
            <a:endParaRPr lang="zh-CN" altLang="en-US" sz="2400" kern="0" dirty="0">
              <a:solidFill>
                <a:schemeClr val="tx1"/>
              </a:solidFill>
              <a:latin typeface="隶书" panose="02010509060101010101" pitchFamily="49" charset="-122"/>
              <a:ea typeface="隶书" panose="02010509060101010101" pitchFamily="49" charset="-122"/>
            </a:endParaRPr>
          </a:p>
        </p:txBody>
      </p:sp>
      <p:sp>
        <p:nvSpPr>
          <p:cNvPr id="3" name="文本框 2"/>
          <p:cNvSpPr txBox="1"/>
          <p:nvPr/>
        </p:nvSpPr>
        <p:spPr>
          <a:xfrm>
            <a:off x="396000" y="915750"/>
            <a:ext cx="8424000" cy="3342453"/>
          </a:xfrm>
          <a:prstGeom prst="rect">
            <a:avLst/>
          </a:prstGeom>
          <a:noFill/>
        </p:spPr>
        <p:txBody>
          <a:bodyPr wrap="square" rtlCol="0" anchor="t">
            <a:spAutoFit/>
          </a:bodyPr>
          <a:lstStyle/>
          <a:p>
            <a:pPr marL="342900" indent="-342900">
              <a:lnSpc>
                <a:spcPct val="110000"/>
              </a:lnSpc>
              <a:buFont typeface="Arial" panose="020B0604020202020204" pitchFamily="34" charset="0"/>
              <a:buChar char="•"/>
              <a:defRPr/>
            </a:pPr>
            <a:r>
              <a:rPr lang="en-US" altLang="zh-CN" sz="2400" kern="0" dirty="0" err="1"/>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put(char c)</a:t>
            </a:r>
            <a:endParaRPr lang="en-US" altLang="zh-CN" sz="2400" kern="0" dirty="0">
              <a:solidFill>
                <a:srgbClr val="FF0000"/>
              </a:solidFill>
            </a:endParaRPr>
          </a:p>
          <a:p>
            <a:pPr lvl="1">
              <a:lnSpc>
                <a:spcPct val="110000"/>
              </a:lnSpc>
              <a:defRPr/>
            </a:pPr>
            <a:r>
              <a:rPr lang="zh-CN" altLang="en-US" sz="2400" kern="0" dirty="0"/>
              <a:t>将字符</a:t>
            </a:r>
            <a:r>
              <a:rPr lang="en-US" altLang="zh-CN" sz="2400" kern="0" dirty="0"/>
              <a:t>c</a:t>
            </a:r>
            <a:r>
              <a:rPr lang="zh-CN" altLang="en-US" sz="2400" kern="0" dirty="0"/>
              <a:t>插入输入流中。函数返回一个对*</a:t>
            </a:r>
            <a:r>
              <a:rPr lang="en-US" altLang="zh-CN" sz="2400" kern="0" dirty="0"/>
              <a:t>this</a:t>
            </a:r>
            <a:r>
              <a:rPr lang="zh-CN" altLang="en-US" sz="2400" kern="0" dirty="0"/>
              <a:t>的引用。</a:t>
            </a:r>
            <a:endParaRPr lang="zh-CN" altLang="en-US" sz="2400" kern="0" dirty="0"/>
          </a:p>
          <a:p>
            <a:pPr marL="342900" indent="-342900">
              <a:lnSpc>
                <a:spcPct val="110000"/>
              </a:lnSpc>
              <a:buFont typeface="Arial" panose="020B0604020202020204" pitchFamily="34" charset="0"/>
              <a:buChar char="•"/>
              <a:defRPr/>
            </a:pPr>
            <a:r>
              <a:rPr lang="en-US" altLang="zh-CN" sz="2400" kern="0" dirty="0" err="1"/>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write(</a:t>
            </a:r>
            <a:r>
              <a:rPr lang="en-US" altLang="zh-CN" sz="2400" kern="0" dirty="0" err="1">
                <a:solidFill>
                  <a:srgbClr val="FF0000"/>
                </a:solidFill>
              </a:rPr>
              <a:t>const</a:t>
            </a:r>
            <a:r>
              <a:rPr lang="en-US" altLang="zh-CN" sz="2400" kern="0" dirty="0">
                <a:solidFill>
                  <a:srgbClr val="FF0000"/>
                </a:solidFill>
              </a:rPr>
              <a:t> char s[],</a:t>
            </a:r>
            <a:r>
              <a:rPr lang="en-US" altLang="zh-CN" sz="2400" kern="0" dirty="0" err="1">
                <a:solidFill>
                  <a:srgbClr val="FF0000"/>
                </a:solidFill>
              </a:rPr>
              <a:t>int</a:t>
            </a:r>
            <a:r>
              <a:rPr lang="en-US" altLang="zh-CN" sz="2400" kern="0" dirty="0">
                <a:solidFill>
                  <a:srgbClr val="FF0000"/>
                </a:solidFill>
              </a:rPr>
              <a:t> n)</a:t>
            </a:r>
            <a:endParaRPr lang="en-US" altLang="zh-CN" sz="2400" kern="0" dirty="0">
              <a:solidFill>
                <a:srgbClr val="FF0000"/>
              </a:solidFill>
            </a:endParaRPr>
          </a:p>
          <a:p>
            <a:pPr lvl="1">
              <a:lnSpc>
                <a:spcPct val="110000"/>
              </a:lnSpc>
              <a:defRPr/>
            </a:pPr>
            <a:r>
              <a:rPr lang="zh-CN" altLang="en-US" sz="2400" kern="0" dirty="0"/>
              <a:t>将</a:t>
            </a:r>
            <a:r>
              <a:rPr lang="en-US" altLang="zh-CN" sz="2400" kern="0" dirty="0"/>
              <a:t>s</a:t>
            </a:r>
            <a:r>
              <a:rPr lang="zh-CN" altLang="en-US" sz="2400" kern="0" dirty="0"/>
              <a:t>中的</a:t>
            </a:r>
            <a:r>
              <a:rPr lang="en-US" altLang="zh-CN" sz="2400" kern="0" dirty="0"/>
              <a:t>n</a:t>
            </a:r>
            <a:r>
              <a:rPr lang="zh-CN" altLang="en-US" sz="2400" kern="0" dirty="0"/>
              <a:t>个字符插入到输入流中。空字符也是有效的。函数返回一个对*</a:t>
            </a:r>
            <a:r>
              <a:rPr lang="en-US" altLang="zh-CN" sz="2400" kern="0" dirty="0"/>
              <a:t>this</a:t>
            </a:r>
            <a:r>
              <a:rPr lang="zh-CN" altLang="en-US" sz="2400" kern="0" dirty="0"/>
              <a:t>的引用。</a:t>
            </a:r>
            <a:endParaRPr lang="zh-CN" altLang="en-US" sz="2400" kern="0" dirty="0"/>
          </a:p>
          <a:p>
            <a:pPr marL="342900" indent="-342900">
              <a:lnSpc>
                <a:spcPct val="110000"/>
              </a:lnSpc>
              <a:buFont typeface="Arial" panose="020B0604020202020204" pitchFamily="34" charset="0"/>
              <a:buChar char="•"/>
              <a:defRPr/>
            </a:pPr>
            <a:r>
              <a:rPr lang="en-US" altLang="zh-CN" sz="2400" kern="0" dirty="0" err="1" smtClean="0"/>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flush()</a:t>
            </a:r>
            <a:endParaRPr lang="en-US" altLang="zh-CN" sz="2400" kern="0" dirty="0">
              <a:solidFill>
                <a:srgbClr val="FF0000"/>
              </a:solidFill>
            </a:endParaRPr>
          </a:p>
          <a:p>
            <a:pPr lvl="1">
              <a:lnSpc>
                <a:spcPct val="110000"/>
              </a:lnSpc>
              <a:defRPr/>
            </a:pPr>
            <a:r>
              <a:rPr lang="zh-CN" altLang="en-US" sz="2400" kern="0" dirty="0"/>
              <a:t>强制任何没有完成的操作符插入完成。函数返回一个对*</a:t>
            </a:r>
            <a:r>
              <a:rPr lang="en-US" altLang="zh-CN" sz="2400" kern="0" dirty="0"/>
              <a:t>this</a:t>
            </a:r>
            <a:r>
              <a:rPr lang="zh-CN" altLang="en-US" sz="2400" kern="0" dirty="0"/>
              <a:t>的引用。</a:t>
            </a:r>
            <a:endParaRPr lang="en-US" altLang="zh-CN" sz="2400" kern="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72000" y="1205803"/>
            <a:ext cx="1641475" cy="337185"/>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(1)put()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69975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95747" y="1650261"/>
            <a:ext cx="7264540" cy="206210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mn-ea"/>
                <a:cs typeface="Times New Roman" panose="02020603050405020304" pitchFamily="18" charset="0"/>
                <a:sym typeface="+mn-ea"/>
              </a:rPr>
              <a:t>ostream</a:t>
            </a:r>
            <a:r>
              <a:rPr lang="zh-CN" altLang="en-US" sz="1600" noProof="0" dirty="0" smtClean="0">
                <a:ln>
                  <a:noFill/>
                </a:ln>
                <a:effectLst/>
                <a:uLnTx/>
                <a:uFillTx/>
                <a:latin typeface="+mn-ea"/>
                <a:cs typeface="Times New Roman" panose="02020603050405020304" pitchFamily="18" charset="0"/>
                <a:sym typeface="+mn-ea"/>
              </a:rPr>
              <a:t>类中</a:t>
            </a:r>
            <a:r>
              <a:rPr lang="en-US" sz="1600" noProof="0" dirty="0" smtClean="0">
                <a:ln>
                  <a:noFill/>
                </a:ln>
                <a:effectLst/>
                <a:uLnTx/>
                <a:uFillTx/>
                <a:latin typeface="+mn-ea"/>
                <a:cs typeface="Times New Roman" panose="02020603050405020304" pitchFamily="18" charset="0"/>
                <a:sym typeface="+mn-ea"/>
              </a:rPr>
              <a:t>put()</a:t>
            </a:r>
            <a:r>
              <a:rPr lang="zh-CN" altLang="en-US" sz="1600" noProof="0" dirty="0" smtClean="0">
                <a:ln>
                  <a:noFill/>
                </a:ln>
                <a:effectLst/>
                <a:uLnTx/>
                <a:uFillTx/>
                <a:latin typeface="+mn-ea"/>
                <a:cs typeface="Times New Roman" panose="02020603050405020304" pitchFamily="18" charset="0"/>
                <a:sym typeface="+mn-ea"/>
              </a:rPr>
              <a:t>方法用于输出一个字符，其原型如下：</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ostream &amp; put(char);</a:t>
            </a:r>
            <a:endParaRPr kumimoji="0" lang="x-none" altLang="en-US" sz="1600" i="0" u="none" strike="noStrike" kern="1200" cap="none" spc="0" normalizeH="0" baseline="0" noProof="0" dirty="0" smtClean="0">
              <a:ln>
                <a:noFill/>
              </a:ln>
              <a:solidFill>
                <a:srgbClr val="FF0000"/>
              </a:solidFill>
              <a:effectLst/>
              <a:uLnTx/>
              <a:uFillTx/>
              <a:latin typeface="+mn-ea"/>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可以用类方法表示法来调用它：</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cout.put('A');</a:t>
            </a:r>
            <a:endParaRPr kumimoji="0" lang="x-none" altLang="en-US" sz="1600" i="0" u="none" strike="noStrike" kern="1200" cap="none" spc="0" normalizeH="0" baseline="0" noProof="0" dirty="0" smtClean="0">
              <a:ln>
                <a:noFill/>
              </a:ln>
              <a:solidFill>
                <a:srgbClr val="FF0000"/>
              </a:solidFill>
              <a:effectLst/>
              <a:uLnTx/>
              <a:uFillTx/>
              <a:latin typeface="+mn-ea"/>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其中，</a:t>
            </a:r>
            <a:r>
              <a:rPr lang="en-US" sz="1600" noProof="0" dirty="0" err="1" smtClean="0">
                <a:ln>
                  <a:noFill/>
                </a:ln>
                <a:effectLst/>
                <a:uLnTx/>
                <a:uFillTx/>
                <a:latin typeface="+mn-ea"/>
                <a:cs typeface="Times New Roman" panose="02020603050405020304" pitchFamily="18" charset="0"/>
                <a:sym typeface="+mn-ea"/>
              </a:rPr>
              <a:t>cout</a:t>
            </a:r>
            <a:r>
              <a:rPr lang="zh-CN" altLang="en-US" sz="1600" noProof="0" dirty="0" smtClean="0">
                <a:ln>
                  <a:noFill/>
                </a:ln>
                <a:effectLst/>
                <a:uLnTx/>
                <a:uFillTx/>
                <a:latin typeface="+mn-ea"/>
                <a:cs typeface="Times New Roman" panose="02020603050405020304" pitchFamily="18" charset="0"/>
                <a:sym typeface="+mn-ea"/>
              </a:rPr>
              <a:t>是调用方法的对象，</a:t>
            </a:r>
            <a:r>
              <a:rPr lang="en-US" sz="1600" noProof="0" dirty="0" smtClean="0">
                <a:ln>
                  <a:noFill/>
                </a:ln>
                <a:effectLst/>
                <a:uLnTx/>
                <a:uFillTx/>
                <a:latin typeface="+mn-ea"/>
                <a:cs typeface="Times New Roman" panose="02020603050405020304" pitchFamily="18" charset="0"/>
                <a:sym typeface="+mn-ea"/>
              </a:rPr>
              <a:t>put()</a:t>
            </a:r>
            <a:r>
              <a:rPr lang="zh-CN" altLang="en-US" sz="1600" noProof="0" dirty="0" smtClean="0">
                <a:ln>
                  <a:noFill/>
                </a:ln>
                <a:effectLst/>
                <a:uLnTx/>
                <a:uFillTx/>
                <a:latin typeface="+mn-ea"/>
                <a:cs typeface="Times New Roman" panose="02020603050405020304" pitchFamily="18" charset="0"/>
                <a:sym typeface="+mn-ea"/>
              </a:rPr>
              <a:t>是类成员函数。和</a:t>
            </a:r>
            <a:r>
              <a:rPr lang="en-US" sz="1600" noProof="0" dirty="0" smtClean="0">
                <a:ln>
                  <a:noFill/>
                </a:ln>
                <a:effectLst/>
                <a:uLnTx/>
                <a:uFillTx/>
                <a:latin typeface="+mn-ea"/>
                <a:cs typeface="Times New Roman" panose="02020603050405020304" pitchFamily="18" charset="0"/>
                <a:sym typeface="+mn-ea"/>
              </a:rPr>
              <a:t>&lt;&lt;</a:t>
            </a:r>
            <a:r>
              <a:rPr lang="zh-CN" altLang="en-US" sz="1600" noProof="0" dirty="0" smtClean="0">
                <a:ln>
                  <a:noFill/>
                </a:ln>
                <a:effectLst/>
                <a:uLnTx/>
                <a:uFillTx/>
                <a:latin typeface="+mn-ea"/>
                <a:cs typeface="Times New Roman" panose="02020603050405020304" pitchFamily="18" charset="0"/>
                <a:sym typeface="+mn-ea"/>
              </a:rPr>
              <a:t>运算符函数一样，该函数也返回一个指向调用对象的引用，因此实现拼接输出：</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cout.put('O').put('K');</a:t>
            </a:r>
            <a:endParaRPr lang="x-none" altLang="en-US" sz="1600" noProof="0" dirty="0" smtClean="0">
              <a:ln>
                <a:noFill/>
              </a:ln>
              <a:solidFill>
                <a:srgbClr val="FF0000"/>
              </a:solidFill>
              <a:effectLst/>
              <a:uLnTx/>
              <a:uFillTx/>
              <a:latin typeface="+mn-ea"/>
              <a:cs typeface="Times New Roman" panose="02020603050405020304" pitchFamily="18" charset="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bldLvl="0" animBg="1"/>
      <p:bldP spid="23"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8-6】</a:t>
            </a:r>
            <a:r>
              <a:rPr lang="zh-CN" altLang="en-US" sz="1600" dirty="0"/>
              <a:t>例有一个字符串″</a:t>
            </a:r>
            <a:r>
              <a:rPr lang="en-US" altLang="zh-CN" sz="1600" dirty="0"/>
              <a:t>BASIC″，</a:t>
            </a:r>
            <a:r>
              <a:rPr lang="zh-CN" altLang="en-US" sz="1600" dirty="0"/>
              <a:t>要求把它们按相反的顺序输出</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1026"/>
          <p:cNvSpPr txBox="1">
            <a:spLocks noChangeArrowheads="1"/>
          </p:cNvSpPr>
          <p:nvPr/>
        </p:nvSpPr>
        <p:spPr>
          <a:xfrm>
            <a:off x="324000" y="657150"/>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endParaRPr lang="en-US" altLang="zh-CN" sz="1800" dirty="0" smtClean="0"/>
          </a:p>
          <a:p>
            <a:pPr indent="-6350">
              <a:buFontTx/>
              <a:buNone/>
            </a:pPr>
            <a:r>
              <a:rPr lang="en-US" altLang="zh-CN" sz="1800" dirty="0" smtClean="0"/>
              <a:t>using namespace </a:t>
            </a:r>
            <a:r>
              <a:rPr lang="en-US" altLang="zh-CN" sz="1800" dirty="0" err="1" smtClean="0"/>
              <a:t>std</a:t>
            </a:r>
            <a:r>
              <a:rPr lang="en-US" altLang="zh-CN" sz="1800" dirty="0" smtClean="0"/>
              <a:t>;</a:t>
            </a:r>
            <a:endParaRPr lang="en-US" altLang="zh-CN" sz="1800" dirty="0" smtClean="0"/>
          </a:p>
          <a:p>
            <a:pPr indent="-6350">
              <a:buFontTx/>
              <a:buNone/>
            </a:pPr>
            <a:r>
              <a:rPr lang="en-US" altLang="zh-CN" sz="1800" dirty="0" err="1" smtClean="0"/>
              <a:t>int</a:t>
            </a:r>
            <a:r>
              <a:rPr lang="en-US" altLang="zh-CN" sz="1800" dirty="0" smtClean="0"/>
              <a:t> main( )</a:t>
            </a:r>
            <a:endParaRPr lang="en-US" altLang="zh-CN" sz="1800" dirty="0" smtClean="0"/>
          </a:p>
          <a:p>
            <a:pPr indent="-6350">
              <a:buFontTx/>
              <a:buNone/>
            </a:pPr>
            <a:r>
              <a:rPr lang="en-US" altLang="zh-CN" sz="1800" dirty="0" smtClean="0"/>
              <a:t>{char *a=″BASIC″;//</a:t>
            </a:r>
            <a:r>
              <a:rPr lang="zh-CN" altLang="en-US" sz="1800" dirty="0" smtClean="0"/>
              <a:t>字符指针指向′</a:t>
            </a:r>
            <a:r>
              <a:rPr lang="en-US" altLang="zh-CN" sz="1800" dirty="0" smtClean="0"/>
              <a:t>B′</a:t>
            </a:r>
            <a:endParaRPr lang="en-US" altLang="zh-CN" sz="1800" dirty="0" smtClean="0"/>
          </a:p>
          <a:p>
            <a:pPr indent="-6350">
              <a:buFontTx/>
              <a:buNone/>
            </a:pPr>
            <a:r>
              <a:rPr lang="en-US" altLang="zh-CN" sz="1800" dirty="0" smtClean="0"/>
              <a:t> for(</a:t>
            </a:r>
            <a:r>
              <a:rPr lang="en-US" altLang="zh-CN" sz="1800" dirty="0" err="1" smtClean="0"/>
              <a:t>int</a:t>
            </a:r>
            <a:r>
              <a:rPr lang="en-US" altLang="zh-CN" sz="1800" dirty="0" smtClean="0"/>
              <a:t> </a:t>
            </a:r>
            <a:r>
              <a:rPr lang="en-US" altLang="zh-CN" sz="1800" dirty="0" err="1" smtClean="0"/>
              <a:t>i</a:t>
            </a:r>
            <a:r>
              <a:rPr lang="en-US" altLang="zh-CN" sz="1800" dirty="0" smtClean="0"/>
              <a:t>=4;i&gt;=0;i--)</a:t>
            </a:r>
            <a:endParaRPr lang="en-US" altLang="zh-CN" sz="1800" dirty="0" smtClean="0"/>
          </a:p>
          <a:p>
            <a:pPr indent="-6350">
              <a:buFontTx/>
              <a:buNone/>
            </a:pPr>
            <a:r>
              <a:rPr lang="en-US" altLang="zh-CN" sz="1800" dirty="0" smtClean="0"/>
              <a:t>  </a:t>
            </a:r>
            <a:r>
              <a:rPr lang="en-US" altLang="zh-CN" sz="1800" dirty="0" err="1" smtClean="0"/>
              <a:t>cout.put</a:t>
            </a:r>
            <a:r>
              <a:rPr lang="en-US" altLang="zh-CN" sz="1800" dirty="0" smtClean="0"/>
              <a:t>(*(</a:t>
            </a:r>
            <a:r>
              <a:rPr lang="en-US" altLang="zh-CN" sz="1800" dirty="0" err="1" smtClean="0"/>
              <a:t>a+i</a:t>
            </a:r>
            <a:r>
              <a:rPr lang="en-US" altLang="zh-CN" sz="1800" dirty="0" smtClean="0"/>
              <a:t>));                  //</a:t>
            </a:r>
            <a:r>
              <a:rPr lang="zh-CN" altLang="en-US" sz="1800" dirty="0" smtClean="0"/>
              <a:t>从最后一个字符开始输出</a:t>
            </a:r>
            <a:endParaRPr lang="zh-CN" altLang="en-US" sz="1800" dirty="0" smtClean="0"/>
          </a:p>
          <a:p>
            <a:pPr indent="-6350">
              <a:buFontTx/>
              <a:buNone/>
            </a:pPr>
            <a:r>
              <a:rPr lang="zh-CN" altLang="en-US" sz="1800" dirty="0" smtClean="0"/>
              <a:t> </a:t>
            </a:r>
            <a:r>
              <a:rPr lang="en-US" altLang="zh-CN" sz="1800" dirty="0" err="1" smtClean="0"/>
              <a:t>cout.put</a:t>
            </a:r>
            <a:r>
              <a:rPr lang="en-US" altLang="zh-CN" sz="1800" dirty="0" smtClean="0"/>
              <a:t>(′\\n′);</a:t>
            </a:r>
            <a:endParaRPr lang="en-US" altLang="zh-CN" sz="1800" dirty="0" smtClean="0"/>
          </a:p>
          <a:p>
            <a:pPr indent="-6350">
              <a:buFontTx/>
              <a:buNone/>
            </a:pPr>
            <a:r>
              <a:rPr lang="en-US" altLang="zh-CN" sz="1800" dirty="0" smtClean="0"/>
              <a:t> return 0;</a:t>
            </a:r>
            <a:endParaRPr lang="en-US" altLang="zh-CN" sz="1800" dirty="0" smtClean="0"/>
          </a:p>
          <a:p>
            <a:pPr indent="-6350">
              <a:buFontTx/>
              <a:buNone/>
            </a:pPr>
            <a:r>
              <a:rPr lang="en-US" altLang="zh-CN" sz="1800" dirty="0" smtClean="0"/>
              <a:t>}</a:t>
            </a:r>
            <a:endParaRPr lang="en-US" altLang="zh-CN" sz="1800" dirty="0" smtClean="0"/>
          </a:p>
          <a:p>
            <a:pPr indent="-6350">
              <a:buFontTx/>
              <a:buNone/>
            </a:pPr>
            <a:r>
              <a:rPr lang="zh-CN" altLang="en-US" sz="1800" dirty="0" smtClean="0"/>
              <a:t>运行时在屏幕上输出: </a:t>
            </a:r>
            <a:endParaRPr lang="zh-CN" altLang="en-US" sz="1800" dirty="0" smtClean="0"/>
          </a:p>
          <a:p>
            <a:pPr indent="-6350">
              <a:buFontTx/>
              <a:buNone/>
            </a:pPr>
            <a:r>
              <a:rPr lang="en-US" altLang="zh-CN" sz="1800" dirty="0" smtClean="0"/>
              <a:t>CISAB</a:t>
            </a:r>
            <a:endParaRPr lang="en-US" altLang="zh-CN" sz="1800" dirty="0" smtClean="0"/>
          </a:p>
          <a:p>
            <a:pPr indent="-6350">
              <a:buFontTx/>
              <a:buNone/>
            </a:pPr>
            <a:r>
              <a:rPr lang="zh-CN" altLang="en-US" sz="1800" dirty="0" smtClean="0"/>
              <a:t>还可以用</a:t>
            </a:r>
            <a:r>
              <a:rPr lang="en-US" altLang="zh-CN" sz="1800" dirty="0" err="1" smtClean="0"/>
              <a:t>putchar</a:t>
            </a:r>
            <a:r>
              <a:rPr lang="zh-CN" altLang="en-US" sz="1800" dirty="0" smtClean="0"/>
              <a:t>函数输出一个字符。</a:t>
            </a:r>
            <a:r>
              <a:rPr lang="en-US" altLang="zh-CN" sz="1800" dirty="0" err="1" smtClean="0"/>
              <a:t>putchar</a:t>
            </a:r>
            <a:r>
              <a:rPr lang="zh-CN" altLang="en-US" sz="1800" dirty="0" smtClean="0"/>
              <a:t>函数是</a:t>
            </a:r>
            <a:r>
              <a:rPr lang="en-US" altLang="zh-CN" sz="1800" dirty="0" smtClean="0"/>
              <a:t>C</a:t>
            </a:r>
            <a:r>
              <a:rPr lang="zh-CN" altLang="en-US" sz="1800" dirty="0" smtClean="0"/>
              <a:t>语言中使用的，在</a:t>
            </a:r>
            <a:r>
              <a:rPr lang="en-US" altLang="zh-CN" sz="1800" dirty="0" err="1" smtClean="0"/>
              <a:t>stdio.h</a:t>
            </a:r>
            <a:r>
              <a:rPr lang="zh-CN" altLang="en-US" sz="1800" dirty="0" smtClean="0"/>
              <a:t>头文件中定义。</a:t>
            </a:r>
            <a:r>
              <a:rPr lang="en-US" altLang="zh-CN" sz="1800" dirty="0" smtClean="0"/>
              <a:t>C++</a:t>
            </a:r>
            <a:r>
              <a:rPr lang="zh-CN" altLang="en-US" sz="1800" dirty="0" smtClean="0"/>
              <a:t>保留了这个函数，在</a:t>
            </a:r>
            <a:r>
              <a:rPr lang="en-US" altLang="zh-CN" sz="1800" dirty="0" err="1" smtClean="0"/>
              <a:t>iostream</a:t>
            </a:r>
            <a:r>
              <a:rPr lang="zh-CN" altLang="en-US" sz="1800" dirty="0" smtClean="0"/>
              <a:t>头文件中定义。</a:t>
            </a:r>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46794" y="871398"/>
            <a:ext cx="8064000" cy="3508653"/>
          </a:xfrm>
          <a:prstGeom prst="rect">
            <a:avLst/>
          </a:prstGeom>
          <a:noFill/>
        </p:spPr>
        <p:txBody>
          <a:bodyPr wrap="square" rtlCol="0" anchor="t">
            <a:spAutoFit/>
          </a:bodyPr>
          <a:lstStyle/>
          <a:p>
            <a:pPr marL="285750" indent="-285750">
              <a:lnSpc>
                <a:spcPct val="150000"/>
              </a:lnSpc>
              <a:buClr>
                <a:srgbClr val="005DA2"/>
              </a:buClr>
              <a:buFont typeface="Wingdings" panose="05000000000000000000" charset="0"/>
              <a:buChar char=""/>
            </a:pPr>
            <a:r>
              <a:rPr lang="zh-CN" altLang="en-US" sz="1600" dirty="0">
                <a:latin typeface="+mn-ea"/>
                <a:sym typeface="+mn-ea"/>
              </a:rPr>
              <a:t>数据的输入输出是数据运动的过程，如同流水，从一处流到另一处。</a:t>
            </a:r>
            <a:r>
              <a:rPr lang="en-US" altLang="zh-CN" sz="1600" dirty="0">
                <a:latin typeface="+mn-ea"/>
                <a:sym typeface="+mn-ea"/>
              </a:rPr>
              <a:t>C++</a:t>
            </a:r>
            <a:r>
              <a:rPr lang="zh-CN" altLang="en-US" sz="1600" dirty="0">
                <a:latin typeface="+mn-ea"/>
                <a:sym typeface="+mn-ea"/>
              </a:rPr>
              <a:t>形象地将此过程称作</a:t>
            </a:r>
            <a:r>
              <a:rPr lang="zh-CN" altLang="en-US" sz="1600" dirty="0">
                <a:solidFill>
                  <a:srgbClr val="FF0000"/>
                </a:solidFill>
                <a:latin typeface="+mn-ea"/>
                <a:sym typeface="+mn-ea"/>
              </a:rPr>
              <a:t>流（</a:t>
            </a:r>
            <a:r>
              <a:rPr lang="en-US" altLang="zh-CN" sz="1600" dirty="0">
                <a:solidFill>
                  <a:srgbClr val="FF0000"/>
                </a:solidFill>
                <a:latin typeface="+mn-ea"/>
                <a:sym typeface="+mn-ea"/>
              </a:rPr>
              <a:t>stream</a:t>
            </a:r>
            <a:r>
              <a:rPr lang="zh-CN" altLang="en-US" sz="1600" dirty="0">
                <a:solidFill>
                  <a:srgbClr val="FF0000"/>
                </a:solidFill>
                <a:latin typeface="+mn-ea"/>
                <a:sym typeface="+mn-ea"/>
              </a:rPr>
              <a:t>）</a:t>
            </a:r>
            <a:r>
              <a:rPr lang="zh-CN" altLang="en-US" sz="1600" dirty="0">
                <a:latin typeface="+mn-ea"/>
                <a:sym typeface="+mn-ea"/>
              </a:rPr>
              <a:t>。</a:t>
            </a:r>
            <a:endParaRPr lang="zh-CN" altLang="en-US" sz="1600" dirty="0">
              <a:latin typeface="+mn-ea"/>
              <a:sym typeface="+mn-ea"/>
            </a:endParaRPr>
          </a:p>
          <a:p>
            <a:pPr marL="285750" indent="-285750">
              <a:lnSpc>
                <a:spcPct val="150000"/>
              </a:lnSpc>
              <a:buClr>
                <a:srgbClr val="005DA2"/>
              </a:buClr>
              <a:buFont typeface="Wingdings" panose="05000000000000000000" charset="0"/>
              <a:buChar char=""/>
            </a:pPr>
            <a:r>
              <a:rPr lang="en-US" altLang="zh-CN" sz="1600" dirty="0">
                <a:latin typeface="+mn-ea"/>
                <a:sym typeface="+mn-ea"/>
              </a:rPr>
              <a:t>C++</a:t>
            </a:r>
            <a:r>
              <a:rPr lang="zh-CN" altLang="en-US" sz="1600" dirty="0">
                <a:latin typeface="+mn-ea"/>
                <a:sym typeface="+mn-ea"/>
              </a:rPr>
              <a:t>的输入输出流是指由</a:t>
            </a:r>
            <a:r>
              <a:rPr lang="zh-CN" altLang="en-US" sz="1600" dirty="0">
                <a:solidFill>
                  <a:srgbClr val="FF0000"/>
                </a:solidFill>
                <a:latin typeface="+mn-ea"/>
                <a:sym typeface="+mn-ea"/>
              </a:rPr>
              <a:t>若干字节组成的字节序列</a:t>
            </a:r>
            <a:r>
              <a:rPr lang="zh-CN" altLang="en-US" sz="1600" dirty="0">
                <a:latin typeface="+mn-ea"/>
                <a:sym typeface="+mn-ea"/>
              </a:rPr>
              <a:t>，按顺序从一个对象传送到另一个对象。输入时，程序从输入流中</a:t>
            </a:r>
            <a:r>
              <a:rPr lang="zh-CN" altLang="en-US" sz="1600" dirty="0">
                <a:solidFill>
                  <a:srgbClr val="FF0000"/>
                </a:solidFill>
                <a:latin typeface="+mn-ea"/>
                <a:sym typeface="+mn-ea"/>
              </a:rPr>
              <a:t>抽取</a:t>
            </a:r>
            <a:r>
              <a:rPr lang="zh-CN" altLang="en-US" sz="1600" dirty="0">
                <a:latin typeface="+mn-ea"/>
                <a:sym typeface="+mn-ea"/>
              </a:rPr>
              <a:t>字节；输出时，程序将字节</a:t>
            </a:r>
            <a:r>
              <a:rPr lang="zh-CN" altLang="en-US" sz="1600" dirty="0">
                <a:solidFill>
                  <a:srgbClr val="FF0000"/>
                </a:solidFill>
                <a:latin typeface="+mn-ea"/>
                <a:sym typeface="+mn-ea"/>
              </a:rPr>
              <a:t>插入</a:t>
            </a:r>
            <a:r>
              <a:rPr lang="zh-CN" altLang="en-US" sz="1600" dirty="0">
                <a:latin typeface="+mn-ea"/>
                <a:sym typeface="+mn-ea"/>
              </a:rPr>
              <a:t>到输出流中。</a:t>
            </a:r>
            <a:endParaRPr lang="zh-CN" altLang="en-US" sz="1600" dirty="0">
              <a:latin typeface="+mn-ea"/>
              <a:sym typeface="+mn-ea"/>
            </a:endParaRPr>
          </a:p>
          <a:p>
            <a:pPr marL="285750" indent="-285750">
              <a:lnSpc>
                <a:spcPct val="150000"/>
              </a:lnSpc>
              <a:buClr>
                <a:srgbClr val="005DA2"/>
              </a:buClr>
              <a:buFont typeface="Wingdings" panose="05000000000000000000" charset="0"/>
              <a:buChar char=""/>
            </a:pPr>
            <a:r>
              <a:rPr lang="zh-CN" altLang="en-US" sz="1600" dirty="0">
                <a:latin typeface="+mn-ea"/>
                <a:sym typeface="+mn-ea"/>
              </a:rPr>
              <a:t>对于面向文本的程序，每个字节代表一个字符。</a:t>
            </a:r>
            <a:endParaRPr lang="zh-CN" altLang="en-US" sz="1600" dirty="0">
              <a:latin typeface="+mn-ea"/>
              <a:sym typeface="+mn-ea"/>
            </a:endParaRPr>
          </a:p>
          <a:p>
            <a:pPr marL="285750" indent="-285750">
              <a:lnSpc>
                <a:spcPct val="150000"/>
              </a:lnSpc>
              <a:buClr>
                <a:srgbClr val="005DA2"/>
              </a:buClr>
              <a:buFont typeface="Wingdings" panose="05000000000000000000" charset="0"/>
              <a:buChar char=""/>
            </a:pPr>
            <a:r>
              <a:rPr lang="zh-CN" altLang="en-US" sz="1600" dirty="0">
                <a:latin typeface="+mn-ea"/>
                <a:sym typeface="+mn-ea"/>
              </a:rPr>
              <a:t>输入流中的字节可能来自键盘，硬盘或其他程序。同样，输出流中的字节可以流向显示器、打印机、存储设备或其他程序</a:t>
            </a:r>
            <a:r>
              <a:rPr lang="zh-CN" altLang="en-US" sz="1600" dirty="0" smtClean="0">
                <a:latin typeface="+mn-ea"/>
                <a:sym typeface="+mn-ea"/>
              </a:rPr>
              <a:t>。</a:t>
            </a:r>
            <a:endParaRPr lang="en-US" altLang="zh-CN" sz="1600" dirty="0" smtClean="0">
              <a:latin typeface="+mn-ea"/>
              <a:sym typeface="+mn-ea"/>
            </a:endParaRPr>
          </a:p>
          <a:p>
            <a:pPr marL="285750" indent="-285750">
              <a:lnSpc>
                <a:spcPct val="150000"/>
              </a:lnSpc>
              <a:buClr>
                <a:srgbClr val="005DA2"/>
              </a:buClr>
              <a:buFont typeface="Wingdings" panose="05000000000000000000" charset="0"/>
              <a:buChar char=""/>
            </a:pPr>
            <a:r>
              <a:rPr lang="zh-CN" altLang="en-US" kern="0" dirty="0">
                <a:latin typeface="+mn-ea"/>
              </a:rPr>
              <a:t>读操作在流数据抽象中被称为（从流中）</a:t>
            </a:r>
            <a:r>
              <a:rPr lang="zh-CN" altLang="en-US" kern="0" dirty="0">
                <a:solidFill>
                  <a:srgbClr val="FF0000"/>
                </a:solidFill>
                <a:latin typeface="+mn-ea"/>
              </a:rPr>
              <a:t>提取</a:t>
            </a:r>
            <a:r>
              <a:rPr lang="zh-CN" altLang="en-US" kern="0" dirty="0">
                <a:latin typeface="+mn-ea"/>
              </a:rPr>
              <a:t>，写操作被称为（向流中）</a:t>
            </a:r>
            <a:r>
              <a:rPr lang="zh-CN" altLang="en-US" kern="0" dirty="0">
                <a:solidFill>
                  <a:srgbClr val="FF0000"/>
                </a:solidFill>
                <a:latin typeface="+mn-ea"/>
              </a:rPr>
              <a:t>插入</a:t>
            </a:r>
            <a:r>
              <a:rPr lang="zh-CN" altLang="en-US" kern="0" dirty="0" smtClean="0">
                <a:latin typeface="+mn-ea"/>
              </a:rPr>
              <a:t>。</a:t>
            </a:r>
            <a:endParaRPr lang="zh-CN" altLang="en-US" kern="0" dirty="0">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1026"/>
          <p:cNvSpPr txBox="1">
            <a:spLocks noChangeArrowheads="1"/>
          </p:cNvSpPr>
          <p:nvPr/>
        </p:nvSpPr>
        <p:spPr>
          <a:xfrm>
            <a:off x="304800" y="533401"/>
            <a:ext cx="8382000" cy="4270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例也可以改用</a:t>
            </a:r>
            <a:r>
              <a:rPr lang="en-US" altLang="zh-CN" sz="1800" dirty="0" err="1" smtClean="0"/>
              <a:t>putchar</a:t>
            </a:r>
            <a:r>
              <a:rPr lang="zh-CN" altLang="en-US" sz="1800" dirty="0" smtClean="0"/>
              <a:t>函数实现。</a:t>
            </a:r>
            <a:endParaRPr lang="zh-CN" altLang="en-US" sz="1800" dirty="0" smtClean="0"/>
          </a:p>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r>
              <a:rPr lang="zh-CN" altLang="en-US" sz="1800" dirty="0" smtClean="0"/>
              <a:t>也可以用#</a:t>
            </a:r>
            <a:r>
              <a:rPr lang="en-US" altLang="zh-CN" sz="1800" dirty="0" smtClean="0"/>
              <a:t>include &lt;</a:t>
            </a:r>
            <a:r>
              <a:rPr lang="en-US" altLang="zh-CN" sz="1800" dirty="0" err="1" smtClean="0"/>
              <a:t>stdio.h</a:t>
            </a:r>
            <a:r>
              <a:rPr lang="en-US" altLang="zh-CN" sz="1800" dirty="0" smtClean="0"/>
              <a:t>&gt;，</a:t>
            </a:r>
            <a:r>
              <a:rPr lang="zh-CN" altLang="en-US" sz="1800" dirty="0" smtClean="0"/>
              <a:t>同时不要下一行</a:t>
            </a:r>
            <a:endParaRPr lang="zh-CN" altLang="en-US" sz="1800" dirty="0" smtClean="0"/>
          </a:p>
          <a:p>
            <a:pPr indent="-6350">
              <a:buFontTx/>
              <a:buNone/>
            </a:pPr>
            <a:r>
              <a:rPr lang="en-US" altLang="zh-CN" sz="1800" dirty="0" smtClean="0"/>
              <a:t>using namespace </a:t>
            </a:r>
            <a:r>
              <a:rPr lang="en-US" altLang="zh-CN" sz="1800" dirty="0" err="1" smtClean="0"/>
              <a:t>std</a:t>
            </a:r>
            <a:r>
              <a:rPr lang="en-US" altLang="zh-CN" sz="1800" dirty="0" smtClean="0"/>
              <a:t>;</a:t>
            </a:r>
            <a:endParaRPr lang="en-US" altLang="zh-CN" sz="1800" dirty="0" smtClean="0"/>
          </a:p>
          <a:p>
            <a:pPr indent="-6350">
              <a:buFontTx/>
              <a:buNone/>
            </a:pPr>
            <a:r>
              <a:rPr lang="en-US" altLang="zh-CN" sz="1800" dirty="0" err="1" smtClean="0"/>
              <a:t>int</a:t>
            </a:r>
            <a:r>
              <a:rPr lang="en-US" altLang="zh-CN" sz="1800" dirty="0" smtClean="0"/>
              <a:t> main( )</a:t>
            </a:r>
            <a:endParaRPr lang="en-US" altLang="zh-CN" sz="1800" dirty="0" smtClean="0"/>
          </a:p>
          <a:p>
            <a:pPr indent="-6350">
              <a:buFontTx/>
              <a:buNone/>
            </a:pPr>
            <a:r>
              <a:rPr lang="en-US" altLang="zh-CN" sz="1800" dirty="0" smtClean="0"/>
              <a:t>{char *a=″BASIC″;</a:t>
            </a:r>
            <a:endParaRPr lang="en-US" altLang="zh-CN" sz="1800" dirty="0" smtClean="0"/>
          </a:p>
          <a:p>
            <a:pPr indent="-6350">
              <a:buFontTx/>
              <a:buNone/>
            </a:pPr>
            <a:r>
              <a:rPr lang="en-US" altLang="zh-CN" sz="1800" dirty="0" smtClean="0"/>
              <a:t> for(</a:t>
            </a:r>
            <a:r>
              <a:rPr lang="en-US" altLang="zh-CN" sz="1800" dirty="0" err="1" smtClean="0"/>
              <a:t>int</a:t>
            </a:r>
            <a:r>
              <a:rPr lang="en-US" altLang="zh-CN" sz="1800" dirty="0" smtClean="0"/>
              <a:t> </a:t>
            </a:r>
            <a:r>
              <a:rPr lang="en-US" altLang="zh-CN" sz="1800" dirty="0" err="1" smtClean="0"/>
              <a:t>i</a:t>
            </a:r>
            <a:r>
              <a:rPr lang="en-US" altLang="zh-CN" sz="1800" dirty="0" smtClean="0"/>
              <a:t>=4;i&gt;=0;i--)</a:t>
            </a:r>
            <a:endParaRPr lang="en-US" altLang="zh-CN" sz="1800" dirty="0" smtClean="0"/>
          </a:p>
          <a:p>
            <a:pPr indent="-6350">
              <a:buFontTx/>
              <a:buNone/>
            </a:pPr>
            <a:r>
              <a:rPr lang="en-US" altLang="zh-CN" sz="1800" dirty="0" smtClean="0"/>
              <a:t>  </a:t>
            </a:r>
            <a:r>
              <a:rPr lang="en-US" altLang="zh-CN" sz="1800" dirty="0" err="1" smtClean="0"/>
              <a:t>putchar</a:t>
            </a:r>
            <a:r>
              <a:rPr lang="en-US" altLang="zh-CN" sz="1800" dirty="0" smtClean="0"/>
              <a:t>(*(</a:t>
            </a:r>
            <a:r>
              <a:rPr lang="en-US" altLang="zh-CN" sz="1800" dirty="0" err="1" smtClean="0"/>
              <a:t>a+i</a:t>
            </a:r>
            <a:r>
              <a:rPr lang="en-US" altLang="zh-CN" sz="1800" dirty="0" smtClean="0"/>
              <a:t>));</a:t>
            </a:r>
            <a:endParaRPr lang="en-US" altLang="zh-CN" sz="1800" dirty="0" smtClean="0"/>
          </a:p>
          <a:p>
            <a:pPr indent="-6350">
              <a:buFontTx/>
              <a:buNone/>
            </a:pPr>
            <a:r>
              <a:rPr lang="en-US" altLang="zh-CN" sz="1800" dirty="0" smtClean="0"/>
              <a:t> </a:t>
            </a:r>
            <a:r>
              <a:rPr lang="en-US" altLang="zh-CN" sz="1800" dirty="0" err="1" smtClean="0"/>
              <a:t>putchar</a:t>
            </a:r>
            <a:r>
              <a:rPr lang="en-US" altLang="zh-CN" sz="1800" dirty="0" smtClean="0"/>
              <a:t>(′\\n′);</a:t>
            </a:r>
            <a:endParaRPr lang="en-US" altLang="zh-CN" sz="1800" dirty="0" smtClean="0"/>
          </a:p>
          <a:p>
            <a:pPr indent="-6350">
              <a:buFontTx/>
              <a:buNone/>
            </a:pPr>
            <a:r>
              <a:rPr lang="en-US" altLang="zh-CN" sz="1800" dirty="0" smtClean="0"/>
              <a:t>}</a:t>
            </a:r>
            <a:endParaRPr lang="en-US" altLang="zh-CN" sz="1800" dirty="0" smtClean="0"/>
          </a:p>
          <a:p>
            <a:pPr indent="-6350">
              <a:buFontTx/>
              <a:buNone/>
            </a:pPr>
            <a:r>
              <a:rPr lang="zh-CN" altLang="en-US" sz="1800" dirty="0" smtClean="0"/>
              <a:t>运行结果与前相同。</a:t>
            </a:r>
            <a:endParaRPr lang="zh-CN" altLang="en-US" sz="1800" dirty="0" smtClean="0"/>
          </a:p>
          <a:p>
            <a:pPr indent="-6350">
              <a:buFontTx/>
              <a:buNone/>
            </a:pPr>
            <a:r>
              <a:rPr lang="zh-CN" altLang="en-US" sz="1800" dirty="0" smtClean="0"/>
              <a:t>成员函数</a:t>
            </a:r>
            <a:r>
              <a:rPr lang="en-US" altLang="zh-CN" sz="1800" dirty="0" smtClean="0"/>
              <a:t>put</a:t>
            </a:r>
            <a:r>
              <a:rPr lang="zh-CN" altLang="en-US" sz="1800" dirty="0" smtClean="0"/>
              <a:t>不仅可以用</a:t>
            </a:r>
            <a:r>
              <a:rPr lang="en-US" altLang="zh-CN" sz="1800" dirty="0" err="1" smtClean="0"/>
              <a:t>cout</a:t>
            </a:r>
            <a:r>
              <a:rPr lang="zh-CN" altLang="en-US" sz="1800" dirty="0" smtClean="0"/>
              <a:t>流对象来调用，而且也可以用</a:t>
            </a:r>
            <a:r>
              <a:rPr lang="en-US" altLang="zh-CN" sz="1800" dirty="0" err="1" smtClean="0"/>
              <a:t>ostream</a:t>
            </a:r>
            <a:r>
              <a:rPr lang="zh-CN" altLang="en-US" sz="1800" dirty="0" smtClean="0"/>
              <a:t>类的其他流对象调用。</a:t>
            </a:r>
            <a:endParaRPr lang="zh-CN" altLang="en-US" sz="1800" dirty="0" smtClean="0"/>
          </a:p>
        </p:txBody>
      </p:sp>
    </p:spTree>
  </p:cSld>
  <p:clrMapOvr>
    <a:masterClrMapping/>
  </p:clrMapOvr>
  <p:transition spd="slow" advClick="0" advTm="0">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18231" y="1362436"/>
            <a:ext cx="1641475" cy="337185"/>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(2)write()</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28000" y="1779750"/>
            <a:ext cx="7776000" cy="2419124"/>
          </a:xfrm>
          <a:prstGeom prst="rect">
            <a:avLst/>
          </a:prstGeom>
          <a:noFill/>
        </p:spPr>
        <p:txBody>
          <a:bodyPr wrap="square" rtlCol="0" anchor="t">
            <a:spAutoFit/>
          </a:bodyPr>
          <a:lstStyle/>
          <a:p>
            <a:pPr marL="273050" indent="-273050" eaLnBrk="0" fontAlgn="base" hangingPunct="0">
              <a:spcBef>
                <a:spcPct val="20000"/>
              </a:spcBef>
              <a:spcAft>
                <a:spcPct val="0"/>
              </a:spcAft>
              <a:buClr>
                <a:srgbClr val="0BD0D9"/>
              </a:buClr>
              <a:buSzPct val="95000"/>
              <a:buFont typeface="Wingdings 2" panose="05020102010507070707" pitchFamily="18" charset="2"/>
              <a:buChar char=""/>
              <a:defRPr/>
            </a:pPr>
            <a:r>
              <a:rPr lang="en-US" dirty="0" err="1">
                <a:latin typeface="+mj-ea"/>
                <a:ea typeface="+mj-ea"/>
                <a:cs typeface="Times New Roman" panose="02020603050405020304" pitchFamily="18" charset="0"/>
                <a:sym typeface="+mn-ea"/>
              </a:rPr>
              <a:t>ostream</a:t>
            </a:r>
            <a:r>
              <a:rPr lang="zh-CN" altLang="en-US" dirty="0">
                <a:latin typeface="+mj-ea"/>
                <a:ea typeface="+mj-ea"/>
                <a:cs typeface="Times New Roman" panose="02020603050405020304" pitchFamily="18" charset="0"/>
                <a:sym typeface="+mn-ea"/>
              </a:rPr>
              <a:t>类中</a:t>
            </a: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方法用于显示字符串，其原型：</a:t>
            </a:r>
            <a:endParaRPr lang="zh-CN" altLang="en-US" dirty="0">
              <a:latin typeface="+mj-ea"/>
              <a:ea typeface="+mj-ea"/>
              <a:cs typeface="Times New Roman" panose="02020603050405020304" pitchFamily="18" charset="0"/>
            </a:endParaRPr>
          </a:p>
          <a:p>
            <a:pPr marL="273050" indent="260350" eaLnBrk="0" fontAlgn="base" hangingPunct="0">
              <a:spcBef>
                <a:spcPct val="20000"/>
              </a:spcBef>
              <a:spcAft>
                <a:spcPct val="0"/>
              </a:spcAft>
              <a:buClr>
                <a:srgbClr val="0BD0D9"/>
              </a:buClr>
              <a:buSzPct val="95000"/>
              <a:buFont typeface="Wingdings 2" panose="05020102010507070707" pitchFamily="18" charset="2"/>
              <a:buNone/>
              <a:defRPr/>
            </a:pPr>
            <a:r>
              <a:rPr lang="x-none" dirty="0">
                <a:latin typeface="+mj-ea"/>
                <a:ea typeface="+mj-ea"/>
                <a:cs typeface="Times New Roman" panose="02020603050405020304" pitchFamily="18" charset="0"/>
                <a:sym typeface="+mn-ea"/>
              </a:rPr>
              <a:t>ostream &amp; write (const char* s , streamsize n);</a:t>
            </a:r>
            <a:endParaRPr lang="x-none" altLang="en-US" dirty="0">
              <a:latin typeface="+mj-ea"/>
              <a:ea typeface="+mj-ea"/>
              <a:cs typeface="Times New Roman" panose="02020603050405020304" pitchFamily="18" charset="0"/>
              <a:sym typeface="+mn-ea"/>
            </a:endParaRPr>
          </a:p>
          <a:p>
            <a:pPr marL="273050" indent="-273050" eaLnBrk="0" fontAlgn="base"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的第一个参数是指向</a:t>
            </a:r>
            <a:r>
              <a:rPr lang="en-US" dirty="0">
                <a:latin typeface="+mj-ea"/>
                <a:ea typeface="+mj-ea"/>
                <a:cs typeface="Times New Roman" panose="02020603050405020304" pitchFamily="18" charset="0"/>
                <a:sym typeface="+mn-ea"/>
              </a:rPr>
              <a:t>char</a:t>
            </a:r>
            <a:r>
              <a:rPr lang="zh-CN" altLang="en-US" dirty="0">
                <a:latin typeface="+mj-ea"/>
                <a:ea typeface="+mj-ea"/>
                <a:cs typeface="Times New Roman" panose="02020603050405020304" pitchFamily="18" charset="0"/>
                <a:sym typeface="+mn-ea"/>
              </a:rPr>
              <a:t>型的指针，第二个参数指出显示字符的数量。</a:t>
            </a: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方法不会在遇到空字符时自动停止输出字符，而会按照指定数量输出字符，即使超出了字符串的边界。如果超出了字符串的边界，程序会将字符串在内存中存储位置后面数据输出。</a:t>
            </a:r>
            <a:endParaRPr lang="x-none" altLang="en-US" dirty="0">
              <a:latin typeface="+mj-ea"/>
              <a:ea typeface="+mj-ea"/>
              <a:cs typeface="Times New Roman" panose="02020603050405020304" pitchFamily="18" charset="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8-7】</a:t>
            </a:r>
            <a:r>
              <a:rPr lang="zh-CN" altLang="en-US" sz="1600" dirty="0"/>
              <a:t>例有一个字符串″</a:t>
            </a:r>
            <a:r>
              <a:rPr lang="en-US" altLang="zh-CN" sz="1600" dirty="0"/>
              <a:t>BASIC″，</a:t>
            </a:r>
            <a:r>
              <a:rPr lang="zh-CN" altLang="en-US" sz="1600" dirty="0"/>
              <a:t>要求把它们按相反的顺序输出</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1026"/>
          <p:cNvSpPr txBox="1">
            <a:spLocks noChangeArrowheads="1"/>
          </p:cNvSpPr>
          <p:nvPr/>
        </p:nvSpPr>
        <p:spPr>
          <a:xfrm>
            <a:off x="324000" y="771750"/>
            <a:ext cx="8382000" cy="34063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endParaRPr lang="en-US" altLang="zh-CN" sz="1400" dirty="0" smtClean="0"/>
          </a:p>
          <a:p>
            <a:pPr indent="-6350">
              <a:buFontTx/>
              <a:buNone/>
            </a:pPr>
            <a:r>
              <a:rPr lang="en-US" altLang="zh-CN" sz="1400" dirty="0" smtClean="0"/>
              <a:t>using namespace </a:t>
            </a:r>
            <a:r>
              <a:rPr lang="en-US" altLang="zh-CN" sz="1400" dirty="0" err="1" smtClean="0"/>
              <a:t>std</a:t>
            </a:r>
            <a:r>
              <a:rPr lang="en-US" altLang="zh-CN" sz="1400" dirty="0" smtClean="0"/>
              <a:t>;</a:t>
            </a:r>
            <a:endParaRPr lang="en-US" altLang="zh-CN" sz="14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{char *a=″BASIC″;//</a:t>
            </a:r>
            <a:r>
              <a:rPr lang="zh-CN" altLang="en-US" sz="1400" dirty="0" smtClean="0"/>
              <a:t>字符指针指向′</a:t>
            </a:r>
            <a:r>
              <a:rPr lang="en-US" altLang="zh-CN" sz="1400" dirty="0" smtClean="0"/>
              <a:t>B′</a:t>
            </a:r>
            <a:endParaRPr lang="en-US" altLang="zh-CN" sz="1400" dirty="0" smtClean="0"/>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=4;i&gt;=0;i--)</a:t>
            </a:r>
            <a:endParaRPr lang="en-US" altLang="zh-CN" sz="1400" dirty="0" smtClean="0"/>
          </a:p>
          <a:p>
            <a:pPr indent="-6350">
              <a:buFontTx/>
              <a:buNone/>
            </a:pPr>
            <a:r>
              <a:rPr lang="en-US" altLang="zh-CN" sz="1400" dirty="0" smtClean="0"/>
              <a:t>  </a:t>
            </a:r>
            <a:r>
              <a:rPr lang="en-US" altLang="zh-CN" sz="1400" dirty="0" err="1" smtClean="0"/>
              <a:t>cout.write</a:t>
            </a:r>
            <a:r>
              <a:rPr lang="en-US" altLang="zh-CN" sz="1400" dirty="0" smtClean="0"/>
              <a:t>(*(</a:t>
            </a:r>
            <a:r>
              <a:rPr lang="en-US" altLang="zh-CN" sz="1400" dirty="0" err="1" smtClean="0"/>
              <a:t>a+i</a:t>
            </a:r>
            <a:r>
              <a:rPr lang="en-US" altLang="zh-CN" sz="1400" dirty="0" smtClean="0"/>
              <a:t>));                  //</a:t>
            </a:r>
            <a:r>
              <a:rPr lang="zh-CN" altLang="en-US" sz="1400" dirty="0" smtClean="0"/>
              <a:t>从最后一个字符开始输出</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a:t>. write(′\\</a:t>
            </a:r>
            <a:r>
              <a:rPr lang="en-US" altLang="zh-CN" sz="1400" dirty="0" smtClean="0"/>
              <a:t>n′);</a:t>
            </a:r>
            <a:endParaRPr lang="en-US" altLang="zh-CN" sz="1400" dirty="0" smtClean="0"/>
          </a:p>
          <a:p>
            <a:pPr indent="-6350">
              <a:buFontTx/>
              <a:buNone/>
            </a:pPr>
            <a:r>
              <a:rPr lang="en-US" altLang="zh-CN" sz="1400" dirty="0" smtClean="0"/>
              <a:t> return 0;</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zh-CN" altLang="en-US" sz="1400" dirty="0" smtClean="0"/>
              <a:t>运行时在屏幕上输出: </a:t>
            </a:r>
            <a:endParaRPr lang="zh-CN" altLang="en-US" sz="1400" dirty="0" smtClean="0"/>
          </a:p>
          <a:p>
            <a:pPr indent="-6350">
              <a:buFontTx/>
              <a:buNone/>
            </a:pPr>
            <a:r>
              <a:rPr lang="en-US" altLang="zh-CN" sz="1400" dirty="0" smtClean="0"/>
              <a:t>CISAB</a:t>
            </a:r>
            <a:endParaRPr lang="en-US" altLang="zh-CN" sz="1400" dirty="0" smtClean="0"/>
          </a:p>
        </p:txBody>
      </p:sp>
    </p:spTree>
  </p:cSld>
  <p:clrMapOvr>
    <a:masterClrMapping/>
  </p:clrMapOvr>
  <p:transition spd="slow" advClick="0" advTm="0">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kern="0" dirty="0" smtClean="0">
                <a:latin typeface="隶书" panose="02010509060101010101" pitchFamily="49" charset="-122"/>
                <a:ea typeface="隶书" panose="02010509060101010101" pitchFamily="49" charset="-122"/>
              </a:rPr>
              <a:t>格式化控制</a:t>
            </a:r>
            <a:endParaRPr lang="zh-CN" altLang="en-US" sz="3600" b="1" dirty="0">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000" kern="0" dirty="0" smtClean="0">
                <a:solidFill>
                  <a:schemeClr val="tx1"/>
                </a:solidFill>
                <a:latin typeface="+mn-ea"/>
                <a:ea typeface="+mn-ea"/>
              </a:rPr>
              <a:t>1. </a:t>
            </a:r>
            <a:r>
              <a:rPr lang="zh-CN" altLang="en-US" sz="2000" kern="0" dirty="0" smtClean="0">
                <a:solidFill>
                  <a:schemeClr val="tx1"/>
                </a:solidFill>
                <a:latin typeface="+mn-ea"/>
                <a:ea typeface="+mn-ea"/>
              </a:rPr>
              <a:t>数据流</a:t>
            </a:r>
            <a:r>
              <a:rPr lang="zh-CN" altLang="en-US" sz="2000" kern="0" dirty="0">
                <a:solidFill>
                  <a:schemeClr val="tx1"/>
                </a:solidFill>
                <a:latin typeface="+mn-ea"/>
                <a:ea typeface="+mn-ea"/>
              </a:rPr>
              <a:t>的格式控制</a:t>
            </a:r>
            <a:endParaRPr lang="zh-CN" sz="2000" b="1" dirty="0">
              <a:solidFill>
                <a:schemeClr val="tx1"/>
              </a:solidFill>
              <a:latin typeface="+mn-ea"/>
              <a:ea typeface="+mn-ea"/>
            </a:endParaRPr>
          </a:p>
        </p:txBody>
      </p:sp>
      <p:sp>
        <p:nvSpPr>
          <p:cNvPr id="17" name="Rectangle 1026"/>
          <p:cNvSpPr txBox="1">
            <a:spLocks noChangeArrowheads="1"/>
          </p:cNvSpPr>
          <p:nvPr/>
        </p:nvSpPr>
        <p:spPr>
          <a:xfrm>
            <a:off x="324000" y="771750"/>
            <a:ext cx="8382000" cy="34063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defRPr/>
            </a:pPr>
            <a:r>
              <a:rPr lang="zh-CN" altLang="en-US" sz="2000" kern="0" dirty="0"/>
              <a:t>插入（</a:t>
            </a:r>
            <a:r>
              <a:rPr lang="en-US" altLang="zh-CN" sz="2000" kern="0" dirty="0">
                <a:solidFill>
                  <a:srgbClr val="FF0000"/>
                </a:solidFill>
              </a:rPr>
              <a:t>&lt;&lt;</a:t>
            </a:r>
            <a:r>
              <a:rPr lang="zh-CN" altLang="en-US" sz="2000" kern="0" dirty="0"/>
              <a:t>） 和提取（</a:t>
            </a:r>
            <a:r>
              <a:rPr lang="en-US" altLang="zh-CN" sz="2000" kern="0" dirty="0">
                <a:solidFill>
                  <a:srgbClr val="FF0000"/>
                </a:solidFill>
              </a:rPr>
              <a:t>&gt;&gt;</a:t>
            </a:r>
            <a:r>
              <a:rPr lang="zh-CN" altLang="en-US" sz="2000" kern="0" dirty="0"/>
              <a:t>）运算符是为所有标准</a:t>
            </a:r>
            <a:r>
              <a:rPr lang="en-US" altLang="zh-CN" sz="2000" kern="0" dirty="0"/>
              <a:t>C++</a:t>
            </a:r>
            <a:r>
              <a:rPr lang="zh-CN" altLang="en-US" sz="2000" kern="0" dirty="0"/>
              <a:t>数据类型定义的，其作用是向流中传送和读取数据。插入和提取运算符与预先定义的操作符一起工作，用来控制输入和输出格式。</a:t>
            </a:r>
            <a:endParaRPr lang="zh-CN" altLang="en-US" sz="2000" kern="0" dirty="0"/>
          </a:p>
          <a:p>
            <a:pPr>
              <a:lnSpc>
                <a:spcPct val="130000"/>
              </a:lnSpc>
              <a:buFont typeface="Wingdings" panose="05000000000000000000" pitchFamily="2" charset="2"/>
              <a:buNone/>
              <a:defRPr/>
            </a:pPr>
            <a:r>
              <a:rPr lang="en-US" altLang="zh-CN" sz="2000" kern="0" dirty="0"/>
              <a:t>1</a:t>
            </a:r>
            <a:r>
              <a:rPr lang="zh-CN" altLang="en-US" sz="2000" kern="0" dirty="0"/>
              <a:t>．输出宽度</a:t>
            </a:r>
            <a:endParaRPr lang="zh-CN" altLang="en-US" sz="2000" kern="0" dirty="0"/>
          </a:p>
          <a:p>
            <a:pPr lvl="1">
              <a:lnSpc>
                <a:spcPct val="130000"/>
              </a:lnSpc>
              <a:defRPr/>
            </a:pPr>
            <a:r>
              <a:rPr lang="zh-CN" altLang="en-US" sz="2000" kern="0" dirty="0"/>
              <a:t>为了调整输出时的显示宽度，可以通过调用</a:t>
            </a:r>
            <a:r>
              <a:rPr lang="en-US" altLang="zh-CN" sz="2000" kern="0" dirty="0">
                <a:solidFill>
                  <a:srgbClr val="FF0000"/>
                </a:solidFill>
              </a:rPr>
              <a:t>width</a:t>
            </a:r>
            <a:r>
              <a:rPr lang="zh-CN" altLang="en-US" sz="2000" kern="0" dirty="0"/>
              <a:t>成员函数为每个项（</a:t>
            </a:r>
            <a:r>
              <a:rPr lang="en-US" altLang="zh-CN" sz="2000" kern="0" dirty="0"/>
              <a:t>item</a:t>
            </a:r>
            <a:r>
              <a:rPr lang="zh-CN" altLang="en-US" sz="2000" kern="0" dirty="0"/>
              <a:t>）指定</a:t>
            </a:r>
            <a:r>
              <a:rPr lang="zh-CN" altLang="en-US" sz="2000" kern="0" dirty="0">
                <a:solidFill>
                  <a:srgbClr val="FF0000"/>
                </a:solidFill>
              </a:rPr>
              <a:t>输出宽度</a:t>
            </a:r>
            <a:r>
              <a:rPr lang="zh-CN" altLang="en-US" sz="2000" kern="0" dirty="0"/>
              <a:t>或在流中放入</a:t>
            </a:r>
            <a:r>
              <a:rPr lang="en-US" altLang="zh-CN" sz="2000" kern="0" dirty="0" err="1">
                <a:solidFill>
                  <a:srgbClr val="FF0000"/>
                </a:solidFill>
              </a:rPr>
              <a:t>setw</a:t>
            </a:r>
            <a:r>
              <a:rPr lang="zh-CN" altLang="en-US" sz="2000" kern="0" dirty="0"/>
              <a:t>操纵符。 </a:t>
            </a:r>
            <a:endParaRPr lang="en-US" altLang="zh-CN" sz="2000" kern="0" dirty="0"/>
          </a:p>
        </p:txBody>
      </p:sp>
    </p:spTree>
  </p:cSld>
  <p:clrMapOvr>
    <a:masterClrMapping/>
  </p:clrMapOvr>
  <p:transition spd="slow" advClick="0" advTm="0">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000" kern="0" dirty="0" smtClean="0">
                <a:solidFill>
                  <a:schemeClr val="tx1"/>
                </a:solidFill>
                <a:latin typeface="+mn-ea"/>
                <a:ea typeface="+mn-ea"/>
              </a:rPr>
              <a:t>1. </a:t>
            </a:r>
            <a:r>
              <a:rPr lang="zh-CN" altLang="en-US" sz="2000" kern="0" dirty="0" smtClean="0">
                <a:solidFill>
                  <a:schemeClr val="tx1"/>
                </a:solidFill>
                <a:latin typeface="+mn-ea"/>
                <a:ea typeface="+mn-ea"/>
              </a:rPr>
              <a:t>数据流</a:t>
            </a:r>
            <a:r>
              <a:rPr lang="zh-CN" altLang="en-US" sz="2000" kern="0" dirty="0">
                <a:solidFill>
                  <a:schemeClr val="tx1"/>
                </a:solidFill>
                <a:latin typeface="+mn-ea"/>
                <a:ea typeface="+mn-ea"/>
              </a:rPr>
              <a:t>的格式控制</a:t>
            </a:r>
            <a:endParaRPr lang="zh-CN" sz="2000" b="1" dirty="0">
              <a:solidFill>
                <a:schemeClr val="tx1"/>
              </a:solidFill>
              <a:latin typeface="+mn-ea"/>
              <a:ea typeface="+mn-ea"/>
            </a:endParaRPr>
          </a:p>
        </p:txBody>
      </p:sp>
      <p:sp>
        <p:nvSpPr>
          <p:cNvPr id="17" name="Rectangle 1026"/>
          <p:cNvSpPr txBox="1">
            <a:spLocks noChangeArrowheads="1"/>
          </p:cNvSpPr>
          <p:nvPr/>
        </p:nvSpPr>
        <p:spPr>
          <a:xfrm>
            <a:off x="324000" y="771750"/>
            <a:ext cx="8382000" cy="41040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Font typeface="Wingdings" panose="05000000000000000000" pitchFamily="2" charset="2"/>
              <a:buNone/>
              <a:defRPr/>
            </a:pPr>
            <a:r>
              <a:rPr lang="en-US" altLang="zh-CN" sz="2800" kern="0" dirty="0"/>
              <a:t>2</a:t>
            </a:r>
            <a:r>
              <a:rPr lang="zh-CN" altLang="en-US" sz="2800" kern="0" dirty="0"/>
              <a:t>．对齐方式</a:t>
            </a:r>
            <a:endParaRPr lang="zh-CN" altLang="en-US" sz="2800" kern="0" dirty="0"/>
          </a:p>
          <a:p>
            <a:pPr lvl="1">
              <a:lnSpc>
                <a:spcPct val="110000"/>
              </a:lnSpc>
              <a:defRPr/>
            </a:pPr>
            <a:r>
              <a:rPr lang="zh-CN" altLang="en-US" sz="2400" kern="0" dirty="0"/>
              <a:t>输出流的默认对齐方式为文本右对齐，程序中可以用</a:t>
            </a:r>
            <a:r>
              <a:rPr lang="en-US" altLang="zh-CN" sz="2400" kern="0" dirty="0" err="1">
                <a:solidFill>
                  <a:srgbClr val="FF0000"/>
                </a:solidFill>
              </a:rPr>
              <a:t>setiosflags</a:t>
            </a:r>
            <a:r>
              <a:rPr lang="zh-CN" altLang="en-US" sz="2400" kern="0" dirty="0"/>
              <a:t>和</a:t>
            </a:r>
            <a:r>
              <a:rPr lang="en-US" altLang="zh-CN" sz="2400" kern="0" dirty="0" err="1">
                <a:solidFill>
                  <a:srgbClr val="FF0000"/>
                </a:solidFill>
              </a:rPr>
              <a:t>resetiosflags</a:t>
            </a:r>
            <a:r>
              <a:rPr lang="zh-CN" altLang="en-US" sz="2400" kern="0" dirty="0"/>
              <a:t>操作符重设对齐方式。 </a:t>
            </a:r>
            <a:endParaRPr lang="zh-CN" altLang="en-US" sz="2400" kern="0" dirty="0"/>
          </a:p>
          <a:p>
            <a:pPr>
              <a:lnSpc>
                <a:spcPct val="110000"/>
              </a:lnSpc>
              <a:buFont typeface="Wingdings" panose="05000000000000000000" pitchFamily="2" charset="2"/>
              <a:buNone/>
              <a:defRPr/>
            </a:pPr>
            <a:r>
              <a:rPr lang="en-US" altLang="zh-CN" sz="2800" kern="0" dirty="0"/>
              <a:t>3</a:t>
            </a:r>
            <a:r>
              <a:rPr lang="zh-CN" altLang="en-US" sz="2800" kern="0" dirty="0"/>
              <a:t>．精度</a:t>
            </a:r>
            <a:endParaRPr lang="zh-CN" altLang="en-US" sz="2800" kern="0" dirty="0"/>
          </a:p>
          <a:p>
            <a:pPr lvl="1">
              <a:lnSpc>
                <a:spcPct val="110000"/>
              </a:lnSpc>
              <a:defRPr/>
            </a:pPr>
            <a:r>
              <a:rPr lang="zh-CN" altLang="en-US" sz="2400" kern="0" dirty="0"/>
              <a:t>使用</a:t>
            </a:r>
            <a:r>
              <a:rPr lang="en-US" altLang="zh-CN" sz="2400" kern="0" dirty="0" err="1">
                <a:solidFill>
                  <a:srgbClr val="FF0000"/>
                </a:solidFill>
              </a:rPr>
              <a:t>setprecision</a:t>
            </a:r>
            <a:r>
              <a:rPr lang="zh-CN" altLang="en-US" sz="2400" kern="0" dirty="0"/>
              <a:t>操作符改变精度，该操作符有两个标志，</a:t>
            </a:r>
            <a:r>
              <a:rPr lang="en-US" altLang="zh-CN" sz="2400" kern="0" dirty="0" err="1">
                <a:solidFill>
                  <a:srgbClr val="FF0000"/>
                </a:solidFill>
              </a:rPr>
              <a:t>ios</a:t>
            </a:r>
            <a:r>
              <a:rPr lang="en-US" altLang="zh-CN" sz="2400" kern="0" dirty="0">
                <a:solidFill>
                  <a:srgbClr val="FF0000"/>
                </a:solidFill>
              </a:rPr>
              <a:t>::fixed</a:t>
            </a:r>
            <a:r>
              <a:rPr lang="zh-CN" altLang="en-US" sz="2400" kern="0" dirty="0"/>
              <a:t>和</a:t>
            </a:r>
            <a:r>
              <a:rPr lang="en-US" altLang="zh-CN" sz="2400" kern="0" dirty="0" err="1">
                <a:solidFill>
                  <a:srgbClr val="FF0000"/>
                </a:solidFill>
              </a:rPr>
              <a:t>ios</a:t>
            </a:r>
            <a:r>
              <a:rPr lang="en-US" altLang="zh-CN" sz="2400" kern="0" dirty="0">
                <a:solidFill>
                  <a:srgbClr val="FF0000"/>
                </a:solidFill>
              </a:rPr>
              <a:t>::scientific</a:t>
            </a:r>
            <a:r>
              <a:rPr lang="zh-CN" altLang="en-US" sz="2400" kern="0" dirty="0"/>
              <a:t>。 </a:t>
            </a:r>
            <a:endParaRPr lang="zh-CN" altLang="en-US" sz="2400" kern="0" dirty="0"/>
          </a:p>
          <a:p>
            <a:pPr>
              <a:lnSpc>
                <a:spcPct val="110000"/>
              </a:lnSpc>
              <a:buFont typeface="Wingdings" panose="05000000000000000000" pitchFamily="2" charset="2"/>
              <a:buNone/>
              <a:defRPr/>
            </a:pPr>
            <a:r>
              <a:rPr lang="en-US" altLang="zh-CN" sz="2800" kern="0" dirty="0"/>
              <a:t>4</a:t>
            </a:r>
            <a:r>
              <a:rPr lang="zh-CN" altLang="en-US" sz="2800" kern="0" dirty="0"/>
              <a:t>．进制</a:t>
            </a:r>
            <a:endParaRPr lang="zh-CN" altLang="en-US" sz="2800" kern="0" dirty="0"/>
          </a:p>
          <a:p>
            <a:pPr lvl="1">
              <a:lnSpc>
                <a:spcPct val="110000"/>
              </a:lnSpc>
              <a:defRPr/>
            </a:pPr>
            <a:r>
              <a:rPr lang="zh-CN" altLang="en-US" sz="2400" kern="0" dirty="0"/>
              <a:t>可以用</a:t>
            </a:r>
            <a:r>
              <a:rPr lang="en-US" altLang="zh-CN" sz="2400" kern="0" dirty="0" err="1">
                <a:solidFill>
                  <a:srgbClr val="FF0000"/>
                </a:solidFill>
              </a:rPr>
              <a:t>dec</a:t>
            </a:r>
            <a:r>
              <a:rPr lang="zh-CN" altLang="en-US" sz="2400" kern="0" dirty="0"/>
              <a:t>、</a:t>
            </a:r>
            <a:r>
              <a:rPr lang="en-US" altLang="zh-CN" sz="2400" kern="0" dirty="0" err="1">
                <a:solidFill>
                  <a:srgbClr val="FF0000"/>
                </a:solidFill>
              </a:rPr>
              <a:t>oct</a:t>
            </a:r>
            <a:r>
              <a:rPr lang="zh-CN" altLang="en-US" sz="2400" kern="0" dirty="0"/>
              <a:t>和</a:t>
            </a:r>
            <a:r>
              <a:rPr lang="en-US" altLang="zh-CN" sz="2400" kern="0" dirty="0">
                <a:solidFill>
                  <a:srgbClr val="FF0000"/>
                </a:solidFill>
              </a:rPr>
              <a:t>hex</a:t>
            </a:r>
            <a:r>
              <a:rPr lang="zh-CN" altLang="en-US" sz="2400" kern="0" dirty="0"/>
              <a:t>操纵符设置输入和输出的默认进制。 </a:t>
            </a:r>
            <a:endParaRPr lang="en-US" altLang="zh-CN" sz="2400" kern="0" dirty="0"/>
          </a:p>
        </p:txBody>
      </p:sp>
    </p:spTree>
  </p:cSld>
  <p:clrMapOvr>
    <a:masterClrMapping/>
  </p:clrMapOvr>
  <p:transition spd="slow" advClick="0" advTm="0">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dirty="0">
                <a:solidFill>
                  <a:schemeClr val="tx1"/>
                </a:solidFill>
                <a:latin typeface="Rockwell" panose="02060603020205020403" pitchFamily="18" charset="0"/>
                <a:ea typeface="微软雅黑" panose="020B0503020204020204" pitchFamily="34" charset="-122"/>
              </a:rPr>
              <a:t>4.</a:t>
            </a:r>
            <a:r>
              <a:rPr lang="zh-CN" altLang="en-US" sz="1600" kern="0" dirty="0">
                <a:solidFill>
                  <a:schemeClr val="tx1"/>
                </a:solidFill>
                <a:latin typeface="隶书" panose="02010509060101010101" pitchFamily="49" charset="-122"/>
                <a:ea typeface="隶书" panose="02010509060101010101" pitchFamily="49" charset="-122"/>
              </a:rPr>
              <a:t>数据流的格式控制：格式化</a:t>
            </a:r>
            <a:r>
              <a:rPr lang="zh-CN" altLang="en-US" sz="1600" kern="0" dirty="0" smtClean="0">
                <a:solidFill>
                  <a:schemeClr val="tx1"/>
                </a:solidFill>
                <a:latin typeface="隶书" panose="02010509060101010101" pitchFamily="49" charset="-122"/>
                <a:ea typeface="隶书" panose="02010509060101010101" pitchFamily="49" charset="-122"/>
              </a:rPr>
              <a:t>标志</a:t>
            </a:r>
            <a:endParaRPr lang="zh-CN" altLang="en-US" sz="1600" kern="0" dirty="0">
              <a:solidFill>
                <a:schemeClr val="tx1"/>
              </a:solidFill>
              <a:latin typeface="隶书" panose="02010509060101010101" pitchFamily="49" charset="-122"/>
              <a:ea typeface="隶书" panose="02010509060101010101" pitchFamily="49" charset="-122"/>
            </a:endParaRPr>
          </a:p>
        </p:txBody>
      </p:sp>
      <p:sp>
        <p:nvSpPr>
          <p:cNvPr id="4" name="Rectangle 3"/>
          <p:cNvSpPr txBox="1">
            <a:spLocks noChangeArrowheads="1"/>
          </p:cNvSpPr>
          <p:nvPr/>
        </p:nvSpPr>
        <p:spPr>
          <a:xfrm>
            <a:off x="108000" y="699750"/>
            <a:ext cx="9036000" cy="3456000"/>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120000"/>
              </a:lnSpc>
              <a:defRPr/>
            </a:pPr>
            <a:r>
              <a:rPr lang="zh-CN" altLang="en-US" sz="2000" b="0" kern="0" dirty="0"/>
              <a:t>格式化标志是类定义的</a:t>
            </a:r>
            <a:r>
              <a:rPr lang="zh-CN" altLang="en-US" sz="2000" b="0" kern="0" dirty="0">
                <a:solidFill>
                  <a:srgbClr val="FF0000"/>
                </a:solidFill>
              </a:rPr>
              <a:t>枚举集合</a:t>
            </a:r>
            <a:r>
              <a:rPr lang="zh-CN" altLang="en-US" sz="2000" b="0" kern="0" dirty="0" smtClean="0"/>
              <a:t>，指定</a:t>
            </a:r>
            <a:r>
              <a:rPr lang="zh-CN" altLang="en-US" sz="2000" b="0" kern="0" dirty="0"/>
              <a:t>输入输出格式化和操作的不同选择。</a:t>
            </a:r>
            <a:endParaRPr lang="zh-CN" altLang="en-US" sz="2000" b="0" kern="0" dirty="0"/>
          </a:p>
          <a:p>
            <a:pPr algn="just">
              <a:lnSpc>
                <a:spcPct val="120000"/>
              </a:lnSpc>
              <a:defRPr/>
            </a:pPr>
            <a:r>
              <a:rPr lang="zh-CN" altLang="en-US" sz="2000" b="0" kern="0" dirty="0"/>
              <a:t>该枚举类型定义：</a:t>
            </a:r>
            <a:endParaRPr lang="zh-CN" altLang="en-US" sz="2000" b="0" kern="0" dirty="0"/>
          </a:p>
          <a:p>
            <a:pPr algn="just">
              <a:lnSpc>
                <a:spcPct val="120000"/>
              </a:lnSpc>
              <a:buFont typeface="Wingdings" panose="05000000000000000000" pitchFamily="2" charset="2"/>
              <a:buNone/>
              <a:defRPr/>
            </a:pPr>
            <a:r>
              <a:rPr lang="zh-CN" altLang="en-US" sz="2000" b="0" kern="0" dirty="0">
                <a:cs typeface="Courier New" panose="02070309020205020404" pitchFamily="49" charset="0"/>
              </a:rPr>
              <a:t>	</a:t>
            </a:r>
            <a:r>
              <a:rPr lang="en-US" altLang="zh-CN" sz="2000" b="0" kern="0" dirty="0" err="1">
                <a:cs typeface="Courier New" panose="02070309020205020404" pitchFamily="49" charset="0"/>
              </a:rPr>
              <a:t>enum</a:t>
            </a:r>
            <a:r>
              <a:rPr lang="en-US" altLang="zh-CN" sz="2000" b="0" kern="0" dirty="0">
                <a:cs typeface="Courier New" panose="02070309020205020404" pitchFamily="49" charset="0"/>
              </a:rPr>
              <a:t> </a:t>
            </a:r>
            <a:endParaRPr lang="en-US" altLang="zh-CN" sz="2000" b="0" kern="0" dirty="0">
              <a:cs typeface="Courier New" panose="02070309020205020404" pitchFamily="49" charset="0"/>
            </a:endParaRPr>
          </a:p>
          <a:p>
            <a:pPr algn="just">
              <a:lnSpc>
                <a:spcPct val="120000"/>
              </a:lnSpc>
              <a:buFont typeface="Wingdings" panose="05000000000000000000" pitchFamily="2" charset="2"/>
              <a:buNone/>
              <a:defRPr/>
            </a:pPr>
            <a:r>
              <a:rPr lang="en-US" altLang="zh-CN" sz="2000" b="0" kern="0" dirty="0">
                <a:cs typeface="Courier New" panose="02070309020205020404" pitchFamily="49" charset="0"/>
              </a:rPr>
              <a:t>     {</a:t>
            </a:r>
            <a:r>
              <a:rPr lang="en-US" altLang="zh-CN" sz="2000" b="0" kern="0" dirty="0" err="1">
                <a:cs typeface="Courier New" panose="02070309020205020404" pitchFamily="49" charset="0"/>
              </a:rPr>
              <a:t>skipws</a:t>
            </a:r>
            <a:r>
              <a:rPr lang="en-US" altLang="zh-CN" sz="2000" b="0" kern="0" dirty="0">
                <a:cs typeface="Courier New" panose="02070309020205020404" pitchFamily="49" charset="0"/>
              </a:rPr>
              <a:t>, left, right, internal, </a:t>
            </a:r>
            <a:r>
              <a:rPr lang="en-US" altLang="zh-CN" sz="2000" b="0" kern="0" dirty="0" err="1">
                <a:cs typeface="Courier New" panose="02070309020205020404" pitchFamily="49" charset="0"/>
              </a:rPr>
              <a:t>dec</a:t>
            </a:r>
            <a:r>
              <a:rPr lang="en-US" altLang="zh-CN" sz="2000" b="0" kern="0" dirty="0">
                <a:cs typeface="Courier New" panose="02070309020205020404" pitchFamily="49" charset="0"/>
              </a:rPr>
              <a:t>, </a:t>
            </a:r>
            <a:r>
              <a:rPr lang="en-US" altLang="zh-CN" sz="2000" b="0" kern="0" dirty="0" err="1">
                <a:cs typeface="Courier New" panose="02070309020205020404" pitchFamily="49" charset="0"/>
              </a:rPr>
              <a:t>oct</a:t>
            </a:r>
            <a:r>
              <a:rPr lang="en-US" altLang="zh-CN" sz="2000" b="0" kern="0" dirty="0">
                <a:cs typeface="Courier New" panose="02070309020205020404" pitchFamily="49" charset="0"/>
              </a:rPr>
              <a:t>, hex, </a:t>
            </a:r>
            <a:r>
              <a:rPr lang="en-US" altLang="zh-CN" sz="2000" b="0" kern="0" dirty="0" err="1">
                <a:cs typeface="Courier New" panose="02070309020205020404" pitchFamily="49" charset="0"/>
              </a:rPr>
              <a:t>showbase</a:t>
            </a:r>
            <a:r>
              <a:rPr lang="en-US" altLang="zh-CN" sz="2000" b="0" kern="0" dirty="0">
                <a:cs typeface="Courier New" panose="02070309020205020404" pitchFamily="49" charset="0"/>
              </a:rPr>
              <a:t>,  </a:t>
            </a:r>
            <a:r>
              <a:rPr lang="en-US" altLang="zh-CN" sz="2000" b="0" kern="0" dirty="0" err="1">
                <a:cs typeface="Courier New" panose="02070309020205020404" pitchFamily="49" charset="0"/>
              </a:rPr>
              <a:t>showpoint</a:t>
            </a:r>
            <a:r>
              <a:rPr lang="en-US" altLang="zh-CN" sz="2000" b="0" kern="0" dirty="0">
                <a:cs typeface="Courier New" panose="02070309020205020404" pitchFamily="49" charset="0"/>
              </a:rPr>
              <a:t>,  uppercase,  </a:t>
            </a:r>
            <a:r>
              <a:rPr lang="en-US" altLang="zh-CN" sz="2000" b="0" kern="0" dirty="0" err="1">
                <a:cs typeface="Courier New" panose="02070309020205020404" pitchFamily="49" charset="0"/>
              </a:rPr>
              <a:t>showpos</a:t>
            </a:r>
            <a:r>
              <a:rPr lang="en-US" altLang="zh-CN" sz="2000" b="0" kern="0" dirty="0">
                <a:cs typeface="Courier New" panose="02070309020205020404" pitchFamily="49" charset="0"/>
              </a:rPr>
              <a:t>,  scientific,  fixed,  </a:t>
            </a:r>
            <a:r>
              <a:rPr lang="en-US" altLang="zh-CN" sz="2000" b="0" kern="0" dirty="0" err="1">
                <a:cs typeface="Courier New" panose="02070309020205020404" pitchFamily="49" charset="0"/>
              </a:rPr>
              <a:t>unitbuf</a:t>
            </a:r>
            <a:r>
              <a:rPr lang="en-US" altLang="zh-CN" sz="2000" b="0" kern="0" dirty="0">
                <a:cs typeface="Courier New" panose="02070309020205020404" pitchFamily="49" charset="0"/>
              </a:rPr>
              <a:t>,    </a:t>
            </a:r>
            <a:r>
              <a:rPr lang="en-US" altLang="zh-CN" sz="2000" b="0" kern="0" dirty="0" err="1">
                <a:cs typeface="Courier New" panose="02070309020205020404" pitchFamily="49" charset="0"/>
              </a:rPr>
              <a:t>stdio</a:t>
            </a:r>
            <a:r>
              <a:rPr lang="en-US" altLang="zh-CN" sz="2000" b="0" kern="0" dirty="0">
                <a:cs typeface="Courier New" panose="02070309020205020404" pitchFamily="49" charset="0"/>
              </a:rPr>
              <a:t>  };</a:t>
            </a:r>
            <a:endParaRPr lang="en-US" altLang="zh-CN" sz="2000" b="0" kern="0" dirty="0">
              <a:cs typeface="Courier New" panose="02070309020205020404" pitchFamily="49" charset="0"/>
            </a:endParaRPr>
          </a:p>
          <a:p>
            <a:pPr algn="just">
              <a:lnSpc>
                <a:spcPct val="120000"/>
              </a:lnSpc>
              <a:defRPr/>
            </a:pPr>
            <a:r>
              <a:rPr lang="zh-CN" altLang="en-US" sz="2000" kern="0" dirty="0"/>
              <a:t>引用格式化标志：</a:t>
            </a:r>
            <a:endParaRPr lang="zh-CN" altLang="en-US" sz="2000" kern="0" dirty="0"/>
          </a:p>
          <a:p>
            <a:pPr algn="just">
              <a:lnSpc>
                <a:spcPct val="120000"/>
              </a:lnSpc>
              <a:buFont typeface="Wingdings" panose="05000000000000000000" pitchFamily="2" charset="2"/>
              <a:buNone/>
              <a:defRPr/>
            </a:pPr>
            <a:r>
              <a:rPr lang="zh-CN" altLang="en-US" sz="2000" kern="0" dirty="0">
                <a:solidFill>
                  <a:srgbClr val="FF0000"/>
                </a:solidFill>
              </a:rPr>
              <a:t>       </a:t>
            </a:r>
            <a:r>
              <a:rPr lang="en-US" altLang="zh-CN" sz="2000" kern="0" dirty="0" err="1">
                <a:solidFill>
                  <a:srgbClr val="FF0000"/>
                </a:solidFill>
              </a:rPr>
              <a:t>ios</a:t>
            </a:r>
            <a:r>
              <a:rPr lang="en-US" altLang="zh-CN" sz="2000" kern="0" dirty="0">
                <a:solidFill>
                  <a:srgbClr val="FF0000"/>
                </a:solidFill>
              </a:rPr>
              <a:t>::</a:t>
            </a:r>
            <a:r>
              <a:rPr lang="zh-CN" altLang="en-US" sz="2000" kern="0" dirty="0">
                <a:solidFill>
                  <a:srgbClr val="FF0000"/>
                </a:solidFill>
              </a:rPr>
              <a:t>格式化标志</a:t>
            </a:r>
            <a:endParaRPr lang="zh-CN" altLang="en-US" sz="2000" kern="0" dirty="0">
              <a:solidFill>
                <a:srgbClr val="FF0000"/>
              </a:solidFill>
            </a:endParaRPr>
          </a:p>
          <a:p>
            <a:pPr algn="just">
              <a:lnSpc>
                <a:spcPct val="120000"/>
              </a:lnSpc>
              <a:defRPr/>
            </a:pPr>
            <a:endParaRPr lang="en-US" altLang="zh-CN" sz="2600" kern="0" dirty="0"/>
          </a:p>
        </p:txBody>
      </p:sp>
    </p:spTree>
  </p:cSld>
  <p:clrMapOvr>
    <a:masterClrMapping/>
  </p:clrMapOvr>
  <p:transition spd="slow" advClick="0" advTm="0">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kern="0" dirty="0" smtClean="0">
                <a:solidFill>
                  <a:schemeClr val="tx1"/>
                </a:solidFill>
                <a:latin typeface="隶书" panose="02010509060101010101" pitchFamily="49" charset="-122"/>
                <a:ea typeface="隶书" panose="02010509060101010101" pitchFamily="49" charset="-122"/>
              </a:rPr>
              <a:t>1. </a:t>
            </a:r>
            <a:r>
              <a:rPr lang="zh-CN" altLang="en-US" sz="1600" kern="0" dirty="0" smtClean="0">
                <a:solidFill>
                  <a:schemeClr val="tx1"/>
                </a:solidFill>
                <a:latin typeface="隶书" panose="02010509060101010101" pitchFamily="49" charset="-122"/>
                <a:ea typeface="隶书" panose="02010509060101010101" pitchFamily="49" charset="-122"/>
              </a:rPr>
              <a:t>数据流的格式控制：</a:t>
            </a:r>
            <a:r>
              <a:rPr lang="zh-CN" altLang="en-US" sz="1600" kern="0" dirty="0">
                <a:solidFill>
                  <a:schemeClr val="tx1"/>
                </a:solidFill>
                <a:latin typeface="隶书" panose="02010509060101010101" pitchFamily="49" charset="-122"/>
                <a:ea typeface="隶书" panose="02010509060101010101" pitchFamily="49" charset="-122"/>
              </a:rPr>
              <a:t>设置标志字</a:t>
            </a:r>
            <a:endParaRPr lang="zh-CN" sz="1600" kern="0" dirty="0">
              <a:solidFill>
                <a:schemeClr val="tx1"/>
              </a:solidFill>
              <a:latin typeface="隶书" panose="02010509060101010101" pitchFamily="49" charset="-122"/>
              <a:ea typeface="隶书" panose="02010509060101010101" pitchFamily="49" charset="-122"/>
            </a:endParaRPr>
          </a:p>
        </p:txBody>
      </p:sp>
      <p:sp>
        <p:nvSpPr>
          <p:cNvPr id="5" name="Text Box 3"/>
          <p:cNvSpPr txBox="1">
            <a:spLocks noChangeArrowheads="1"/>
          </p:cNvSpPr>
          <p:nvPr/>
        </p:nvSpPr>
        <p:spPr bwMode="auto">
          <a:xfrm>
            <a:off x="756000" y="699750"/>
            <a:ext cx="7545546" cy="4198393"/>
          </a:xfrm>
          <a:prstGeom prst="rect">
            <a:avLst/>
          </a:prstGeom>
          <a:gradFill rotWithShape="0">
            <a:gsLst>
              <a:gs pos="0">
                <a:srgbClr val="FFFFFF"/>
              </a:gs>
              <a:gs pos="50000">
                <a:srgbClr val="99FF99"/>
              </a:gs>
              <a:gs pos="100000">
                <a:srgbClr val="FFFFFF"/>
              </a:gs>
            </a:gsLst>
            <a:lin ang="2700000" scaled="1"/>
          </a:gradFill>
          <a:ln>
            <a:noFill/>
          </a:ln>
          <a:effectLst>
            <a:prstShdw prst="shdw17" dist="81320" dir="3080412">
              <a:srgbClr val="5C995C"/>
            </a:prst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1200" b="1" i="1" dirty="0">
                <a:solidFill>
                  <a:srgbClr val="0000FF"/>
                </a:solidFill>
              </a:rPr>
              <a:t>状态标志            值	</a:t>
            </a:r>
            <a:r>
              <a:rPr kumimoji="1" lang="zh-CN" altLang="en-US" sz="1200" b="1" i="1" dirty="0" smtClean="0">
                <a:solidFill>
                  <a:srgbClr val="0000FF"/>
                </a:solidFill>
              </a:rPr>
              <a:t>  </a:t>
            </a:r>
            <a:r>
              <a:rPr kumimoji="1" lang="zh-CN" altLang="en-US" sz="1200" b="1" i="1" dirty="0">
                <a:solidFill>
                  <a:srgbClr val="0000FF"/>
                </a:solidFill>
              </a:rPr>
              <a:t>含义		  </a:t>
            </a:r>
            <a:r>
              <a:rPr kumimoji="1" lang="zh-CN" altLang="en-US" sz="1200" b="1" i="1" dirty="0" smtClean="0">
                <a:solidFill>
                  <a:srgbClr val="0000FF"/>
                </a:solidFill>
              </a:rPr>
              <a:t>	         </a:t>
            </a:r>
            <a:r>
              <a:rPr kumimoji="1" lang="zh-CN" altLang="en-US" sz="1200" b="1" i="1" dirty="0">
                <a:solidFill>
                  <a:srgbClr val="0000FF"/>
                </a:solidFill>
              </a:rPr>
              <a:t>输入</a:t>
            </a:r>
            <a:r>
              <a:rPr kumimoji="1" lang="en-US" altLang="zh-CN" sz="1200" b="1" i="1" dirty="0">
                <a:solidFill>
                  <a:srgbClr val="0000FF"/>
                </a:solidFill>
              </a:rPr>
              <a:t>/</a:t>
            </a:r>
            <a:r>
              <a:rPr kumimoji="1" lang="zh-CN" altLang="en-US" sz="1200" b="1" i="1" dirty="0">
                <a:solidFill>
                  <a:srgbClr val="0000FF"/>
                </a:solidFill>
              </a:rPr>
              <a:t>输出</a:t>
            </a:r>
            <a:endParaRPr kumimoji="1" lang="zh-CN" altLang="en-US" sz="1200" dirty="0">
              <a:solidFill>
                <a:srgbClr val="0000FF"/>
              </a:solidFill>
            </a:endParaRPr>
          </a:p>
          <a:p>
            <a:pPr eaLnBrk="1" hangingPunct="1">
              <a:lnSpc>
                <a:spcPct val="140000"/>
              </a:lnSpc>
            </a:pPr>
            <a:r>
              <a:rPr kumimoji="1" lang="en-US" altLang="zh-CN" sz="1200" dirty="0" err="1"/>
              <a:t>skipws</a:t>
            </a:r>
            <a:r>
              <a:rPr kumimoji="1" lang="en-US" altLang="zh-CN" sz="1200" dirty="0"/>
              <a:t>	      0X0001	</a:t>
            </a:r>
            <a:r>
              <a:rPr kumimoji="1" lang="zh-CN" altLang="en-US" sz="1200" dirty="0"/>
              <a:t>跳过输入中的空白			</a:t>
            </a:r>
            <a:r>
              <a:rPr kumimoji="1" lang="en-US" altLang="zh-CN" sz="1200" dirty="0"/>
              <a:t>I</a:t>
            </a:r>
            <a:endParaRPr kumimoji="1" lang="en-US" altLang="zh-CN" sz="1200" dirty="0"/>
          </a:p>
          <a:p>
            <a:pPr eaLnBrk="1" hangingPunct="1">
              <a:lnSpc>
                <a:spcPct val="140000"/>
              </a:lnSpc>
            </a:pPr>
            <a:r>
              <a:rPr kumimoji="1" lang="en-US" altLang="zh-CN" sz="1200" dirty="0"/>
              <a:t>left	      0X0002	</a:t>
            </a:r>
            <a:r>
              <a:rPr kumimoji="1" lang="zh-CN" altLang="en-US" sz="1200" dirty="0"/>
              <a:t>左对齐输出			</a:t>
            </a:r>
            <a:r>
              <a:rPr kumimoji="1" lang="en-US" altLang="zh-CN" sz="1200" dirty="0" smtClean="0"/>
              <a:t>	O</a:t>
            </a:r>
            <a:endParaRPr kumimoji="1" lang="en-US" altLang="zh-CN" sz="1200" dirty="0"/>
          </a:p>
          <a:p>
            <a:pPr eaLnBrk="1" hangingPunct="1">
              <a:lnSpc>
                <a:spcPct val="140000"/>
              </a:lnSpc>
            </a:pPr>
            <a:r>
              <a:rPr kumimoji="1" lang="en-US" altLang="zh-CN" sz="1200" dirty="0"/>
              <a:t>right	      0X0004	</a:t>
            </a:r>
            <a:r>
              <a:rPr kumimoji="1" lang="zh-CN" altLang="en-US" sz="1200" dirty="0"/>
              <a:t>右对齐输出			</a:t>
            </a:r>
            <a:r>
              <a:rPr kumimoji="1" lang="en-US" altLang="zh-CN" sz="1200" dirty="0" smtClean="0"/>
              <a:t>	O</a:t>
            </a:r>
            <a:endParaRPr kumimoji="1" lang="en-US" altLang="zh-CN" sz="1200" dirty="0"/>
          </a:p>
          <a:p>
            <a:pPr eaLnBrk="1" hangingPunct="1">
              <a:lnSpc>
                <a:spcPct val="140000"/>
              </a:lnSpc>
            </a:pPr>
            <a:r>
              <a:rPr kumimoji="1" lang="en-US" altLang="zh-CN" sz="1200" dirty="0"/>
              <a:t>internal	      0X0008	</a:t>
            </a:r>
            <a:r>
              <a:rPr kumimoji="1" lang="zh-CN" altLang="en-US" sz="1200" dirty="0"/>
              <a:t>在符号位和基指示符后填入字符	</a:t>
            </a:r>
            <a:r>
              <a:rPr kumimoji="1" lang="en-US" altLang="zh-CN" sz="1200" dirty="0" smtClean="0"/>
              <a:t>	O</a:t>
            </a:r>
            <a:endParaRPr kumimoji="1" lang="en-US" altLang="zh-CN" sz="1200" dirty="0"/>
          </a:p>
          <a:p>
            <a:pPr eaLnBrk="1" hangingPunct="1">
              <a:lnSpc>
                <a:spcPct val="140000"/>
              </a:lnSpc>
            </a:pPr>
            <a:r>
              <a:rPr kumimoji="1" lang="en-US" altLang="zh-CN" sz="1200" dirty="0" err="1"/>
              <a:t>dec</a:t>
            </a:r>
            <a:r>
              <a:rPr kumimoji="1" lang="en-US" altLang="zh-CN" sz="1200" dirty="0"/>
              <a:t>	      0X0010	</a:t>
            </a:r>
            <a:r>
              <a:rPr kumimoji="1" lang="zh-CN" altLang="en-US" sz="1200" dirty="0"/>
              <a:t>转换基制为十进制			</a:t>
            </a:r>
            <a:r>
              <a:rPr kumimoji="1" lang="en-US" altLang="zh-CN" sz="1200" dirty="0"/>
              <a:t>I/O</a:t>
            </a:r>
            <a:endParaRPr kumimoji="1" lang="en-US" altLang="zh-CN" sz="1200" dirty="0"/>
          </a:p>
          <a:p>
            <a:pPr eaLnBrk="1" hangingPunct="1">
              <a:lnSpc>
                <a:spcPct val="140000"/>
              </a:lnSpc>
            </a:pPr>
            <a:r>
              <a:rPr kumimoji="1" lang="en-US" altLang="zh-CN" sz="1200" dirty="0" err="1"/>
              <a:t>oct</a:t>
            </a:r>
            <a:r>
              <a:rPr kumimoji="1" lang="en-US" altLang="zh-CN" sz="1200" dirty="0"/>
              <a:t>	      0X0020	</a:t>
            </a:r>
            <a:r>
              <a:rPr kumimoji="1" lang="zh-CN" altLang="en-US" sz="1200" dirty="0"/>
              <a:t>转换基制为八进制			</a:t>
            </a:r>
            <a:r>
              <a:rPr kumimoji="1" lang="en-US" altLang="zh-CN" sz="1200" dirty="0"/>
              <a:t>I/O</a:t>
            </a:r>
            <a:endParaRPr kumimoji="1" lang="en-US" altLang="zh-CN" sz="1200" dirty="0"/>
          </a:p>
          <a:p>
            <a:pPr eaLnBrk="1" hangingPunct="1">
              <a:lnSpc>
                <a:spcPct val="140000"/>
              </a:lnSpc>
            </a:pPr>
            <a:r>
              <a:rPr kumimoji="1" lang="en-US" altLang="zh-CN" sz="1200" dirty="0"/>
              <a:t>hex	      0X0040	</a:t>
            </a:r>
            <a:r>
              <a:rPr kumimoji="1" lang="zh-CN" altLang="en-US" sz="1200" dirty="0"/>
              <a:t>转换基制为十六进制		</a:t>
            </a:r>
            <a:r>
              <a:rPr kumimoji="1" lang="en-US" altLang="zh-CN" sz="1200" dirty="0" smtClean="0"/>
              <a:t>	I/O</a:t>
            </a:r>
            <a:endParaRPr kumimoji="1" lang="en-US" altLang="zh-CN" sz="1200" dirty="0"/>
          </a:p>
          <a:p>
            <a:pPr eaLnBrk="1" hangingPunct="1">
              <a:lnSpc>
                <a:spcPct val="140000"/>
              </a:lnSpc>
            </a:pPr>
            <a:r>
              <a:rPr kumimoji="1" lang="en-US" altLang="zh-CN" sz="1200" dirty="0" err="1"/>
              <a:t>showbase</a:t>
            </a:r>
            <a:r>
              <a:rPr kumimoji="1" lang="en-US" altLang="zh-CN" sz="1200" dirty="0"/>
              <a:t>	      0X0080	</a:t>
            </a:r>
            <a:r>
              <a:rPr kumimoji="1" lang="zh-CN" altLang="en-US" sz="1200" dirty="0"/>
              <a:t>在输出中显示基指示符		</a:t>
            </a:r>
            <a:r>
              <a:rPr kumimoji="1" lang="en-US" altLang="zh-CN" sz="1200" dirty="0" smtClean="0"/>
              <a:t>	O</a:t>
            </a:r>
            <a:endParaRPr kumimoji="1" lang="en-US" altLang="zh-CN" sz="1200" dirty="0"/>
          </a:p>
          <a:p>
            <a:pPr eaLnBrk="1" hangingPunct="1">
              <a:lnSpc>
                <a:spcPct val="140000"/>
              </a:lnSpc>
            </a:pPr>
            <a:r>
              <a:rPr kumimoji="1" lang="en-US" altLang="zh-CN" sz="1200" dirty="0" err="1"/>
              <a:t>showpoint</a:t>
            </a:r>
            <a:r>
              <a:rPr kumimoji="1" lang="en-US" altLang="zh-CN" sz="1200" dirty="0"/>
              <a:t>	      0X0100	</a:t>
            </a:r>
            <a:r>
              <a:rPr kumimoji="1" lang="zh-CN" altLang="en-US" sz="1200" dirty="0"/>
              <a:t>输出时显示小数点			</a:t>
            </a:r>
            <a:r>
              <a:rPr kumimoji="1" lang="en-US" altLang="zh-CN" sz="1200" dirty="0"/>
              <a:t>O</a:t>
            </a:r>
            <a:endParaRPr kumimoji="1" lang="en-US" altLang="zh-CN" sz="1200" dirty="0"/>
          </a:p>
          <a:p>
            <a:pPr eaLnBrk="1" hangingPunct="1">
              <a:lnSpc>
                <a:spcPct val="140000"/>
              </a:lnSpc>
            </a:pPr>
            <a:r>
              <a:rPr kumimoji="1" lang="en-US" altLang="zh-CN" sz="1200" dirty="0"/>
              <a:t>uppercase	      0X0200	</a:t>
            </a:r>
            <a:r>
              <a:rPr kumimoji="1" lang="zh-CN" altLang="en-US" sz="1200" dirty="0"/>
              <a:t>十六进制输出时一律用大写字母	</a:t>
            </a:r>
            <a:r>
              <a:rPr kumimoji="1" lang="en-US" altLang="zh-CN" sz="1200" dirty="0" smtClean="0"/>
              <a:t>	O</a:t>
            </a:r>
            <a:endParaRPr kumimoji="1" lang="en-US" altLang="zh-CN" sz="1200" dirty="0"/>
          </a:p>
          <a:p>
            <a:pPr eaLnBrk="1" hangingPunct="1">
              <a:lnSpc>
                <a:spcPct val="140000"/>
              </a:lnSpc>
            </a:pPr>
            <a:r>
              <a:rPr kumimoji="1" lang="en-US" altLang="zh-CN" sz="1200" dirty="0" err="1"/>
              <a:t>showpos</a:t>
            </a:r>
            <a:r>
              <a:rPr kumimoji="1" lang="en-US" altLang="zh-CN" sz="1200" dirty="0"/>
              <a:t>	      0X0400	</a:t>
            </a:r>
            <a:r>
              <a:rPr kumimoji="1" lang="zh-CN" altLang="zh-CN" sz="1200" dirty="0"/>
              <a:t>正</a:t>
            </a:r>
            <a:r>
              <a:rPr kumimoji="1" lang="zh-CN" altLang="en-US" sz="1200" dirty="0"/>
              <a:t>整数前加“</a:t>
            </a:r>
            <a:r>
              <a:rPr kumimoji="1" lang="en-US" altLang="zh-CN" sz="1200" dirty="0"/>
              <a:t>+”</a:t>
            </a:r>
            <a:r>
              <a:rPr kumimoji="1" lang="zh-CN" altLang="en-US" sz="1200" dirty="0"/>
              <a:t>号			</a:t>
            </a:r>
            <a:r>
              <a:rPr kumimoji="1" lang="en-US" altLang="zh-CN" sz="1200" dirty="0"/>
              <a:t>O</a:t>
            </a:r>
            <a:endParaRPr kumimoji="1" lang="en-US" altLang="zh-CN" sz="1200" dirty="0"/>
          </a:p>
          <a:p>
            <a:pPr eaLnBrk="1" hangingPunct="1">
              <a:lnSpc>
                <a:spcPct val="140000"/>
              </a:lnSpc>
            </a:pPr>
            <a:r>
              <a:rPr kumimoji="1" lang="en-US" altLang="zh-CN" sz="1200" dirty="0"/>
              <a:t>scientific	      0X0800	</a:t>
            </a:r>
            <a:r>
              <a:rPr kumimoji="1" lang="zh-CN" altLang="en-US" sz="1200" dirty="0"/>
              <a:t>科学示数法显示浮点数		</a:t>
            </a:r>
            <a:r>
              <a:rPr kumimoji="1" lang="en-US" altLang="zh-CN" sz="1200" dirty="0" smtClean="0"/>
              <a:t>	O</a:t>
            </a:r>
            <a:endParaRPr kumimoji="1" lang="en-US" altLang="zh-CN" sz="1200" dirty="0"/>
          </a:p>
          <a:p>
            <a:pPr eaLnBrk="1" hangingPunct="1">
              <a:lnSpc>
                <a:spcPct val="140000"/>
              </a:lnSpc>
            </a:pPr>
            <a:r>
              <a:rPr kumimoji="1" lang="en-US" altLang="zh-CN" sz="1200" dirty="0"/>
              <a:t>fixed	      0X1000	</a:t>
            </a:r>
            <a:r>
              <a:rPr kumimoji="1" lang="zh-CN" altLang="en-US" sz="1200" dirty="0"/>
              <a:t>定点形式显示浮点数		</a:t>
            </a:r>
            <a:r>
              <a:rPr kumimoji="1" lang="en-US" altLang="zh-CN" sz="1200" dirty="0" smtClean="0"/>
              <a:t>	O</a:t>
            </a:r>
            <a:endParaRPr kumimoji="1" lang="en-US" altLang="zh-CN" sz="1200" dirty="0"/>
          </a:p>
          <a:p>
            <a:pPr eaLnBrk="1" hangingPunct="1">
              <a:lnSpc>
                <a:spcPct val="140000"/>
              </a:lnSpc>
            </a:pPr>
            <a:r>
              <a:rPr kumimoji="1" lang="en-US" altLang="zh-CN" sz="1200" dirty="0" err="1"/>
              <a:t>unitbuf</a:t>
            </a:r>
            <a:r>
              <a:rPr kumimoji="1" lang="en-US" altLang="zh-CN" sz="1200" dirty="0"/>
              <a:t>	      0X2000	</a:t>
            </a:r>
            <a:r>
              <a:rPr kumimoji="1" lang="zh-CN" altLang="en-US" sz="1200" dirty="0"/>
              <a:t>输出操作后立即刷新流		</a:t>
            </a:r>
            <a:r>
              <a:rPr kumimoji="1" lang="en-US" altLang="zh-CN" sz="1200" dirty="0" smtClean="0"/>
              <a:t>	O</a:t>
            </a:r>
            <a:endParaRPr kumimoji="1" lang="en-US" altLang="zh-CN" sz="1200" dirty="0"/>
          </a:p>
          <a:p>
            <a:pPr eaLnBrk="1" hangingPunct="1">
              <a:lnSpc>
                <a:spcPct val="140000"/>
              </a:lnSpc>
            </a:pPr>
            <a:r>
              <a:rPr kumimoji="1" lang="en-US" altLang="zh-CN" sz="1200" dirty="0" err="1"/>
              <a:t>stdio</a:t>
            </a:r>
            <a:r>
              <a:rPr kumimoji="1" lang="en-US" altLang="zh-CN" sz="1200" dirty="0"/>
              <a:t>	      0X4000	</a:t>
            </a:r>
            <a:r>
              <a:rPr kumimoji="1" lang="zh-CN" altLang="en-US" sz="1200" dirty="0"/>
              <a:t>输出操作后刷新</a:t>
            </a:r>
            <a:r>
              <a:rPr kumimoji="1" lang="en-US" altLang="zh-CN" sz="1200" dirty="0" err="1"/>
              <a:t>stdout</a:t>
            </a:r>
            <a:r>
              <a:rPr kumimoji="1" lang="en-US" altLang="zh-CN" sz="1200" dirty="0"/>
              <a:t> </a:t>
            </a:r>
            <a:r>
              <a:rPr kumimoji="1" lang="zh-CN" altLang="en-US" sz="1200" dirty="0"/>
              <a:t>和 </a:t>
            </a:r>
            <a:r>
              <a:rPr kumimoji="1" lang="en-US" altLang="zh-CN" sz="1200" dirty="0" err="1"/>
              <a:t>stdree</a:t>
            </a:r>
            <a:r>
              <a:rPr kumimoji="1" lang="en-US" altLang="zh-CN" sz="1200" dirty="0"/>
              <a:t>		O</a:t>
            </a:r>
            <a:endParaRPr kumimoji="1" lang="en-US" altLang="zh-CN" sz="12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kern="0" dirty="0" smtClean="0">
                <a:solidFill>
                  <a:schemeClr val="tx1"/>
                </a:solidFill>
                <a:latin typeface="隶书" panose="02010509060101010101" pitchFamily="49" charset="-122"/>
                <a:ea typeface="隶书" panose="02010509060101010101" pitchFamily="49" charset="-122"/>
              </a:rPr>
              <a:t>1. </a:t>
            </a:r>
            <a:r>
              <a:rPr lang="zh-CN" altLang="en-US" sz="1600" kern="0" dirty="0" smtClean="0">
                <a:solidFill>
                  <a:schemeClr val="tx1"/>
                </a:solidFill>
                <a:latin typeface="隶书" panose="02010509060101010101" pitchFamily="49" charset="-122"/>
                <a:ea typeface="隶书" panose="02010509060101010101" pitchFamily="49" charset="-122"/>
              </a:rPr>
              <a:t>数据流的格式控制：</a:t>
            </a:r>
            <a:r>
              <a:rPr lang="zh-CN" altLang="en-US" sz="1600" kern="0" dirty="0">
                <a:solidFill>
                  <a:schemeClr val="tx1"/>
                </a:solidFill>
                <a:latin typeface="隶书" panose="02010509060101010101" pitchFamily="49" charset="-122"/>
                <a:ea typeface="隶书" panose="02010509060101010101" pitchFamily="49" charset="-122"/>
              </a:rPr>
              <a:t>设置标志字</a:t>
            </a:r>
            <a:endParaRPr lang="zh-CN" sz="1600" kern="0" dirty="0">
              <a:solidFill>
                <a:schemeClr val="tx1"/>
              </a:solidFill>
              <a:latin typeface="隶书" panose="02010509060101010101" pitchFamily="49" charset="-122"/>
              <a:ea typeface="隶书" panose="02010509060101010101" pitchFamily="49" charset="-122"/>
            </a:endParaRPr>
          </a:p>
        </p:txBody>
      </p:sp>
      <p:graphicFrame>
        <p:nvGraphicFramePr>
          <p:cNvPr id="4" name="Group 32"/>
          <p:cNvGraphicFramePr>
            <a:graphicFrameLocks noGrp="1"/>
          </p:cNvGraphicFramePr>
          <p:nvPr/>
        </p:nvGraphicFramePr>
        <p:xfrm>
          <a:off x="115405" y="1092289"/>
          <a:ext cx="8079069" cy="4037946"/>
        </p:xfrm>
        <a:graphic>
          <a:graphicData uri="http://schemas.openxmlformats.org/drawingml/2006/table">
            <a:tbl>
              <a:tblPr/>
              <a:tblGrid>
                <a:gridCol w="3902978"/>
                <a:gridCol w="4176091"/>
              </a:tblGrid>
              <a:tr h="4970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函数</a:t>
                      </a:r>
                      <a:endParaRPr kumimoji="0" lang="zh-CN" altLang="en-US" sz="19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功能</a:t>
                      </a:r>
                      <a:endParaRPr kumimoji="0" lang="zh-CN" altLang="en-US" sz="19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0382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long flags( long </a:t>
                      </a:r>
                      <a:r>
                        <a:rPr kumimoji="0" lang="en-US" altLang="zh-CN" sz="27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lFlags</a:t>
                      </a:r>
                      <a:r>
                        <a:rPr kumimoji="0" lang="en-US" altLang="zh-CN" sz="27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 </a:t>
                      </a:r>
                      <a:endParaRPr kumimoji="0" lang="en-US" altLang="zh-CN" sz="27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long flags() </a:t>
                      </a:r>
                      <a:r>
                        <a:rPr kumimoji="0" lang="en-US" altLang="zh-CN" sz="2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const</a:t>
                      </a: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 </a:t>
                      </a:r>
                      <a:endParaRPr kumimoji="0" lang="en-US" altLang="zh-CN" sz="27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用参数</a:t>
                      </a:r>
                      <a:r>
                        <a:rPr kumimoji="0" lang="en-US" altLang="zh-CN" sz="19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lFlags</a:t>
                      </a: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更新标志字</a:t>
                      </a:r>
                      <a:endPar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返回标志字</a:t>
                      </a:r>
                      <a:endPar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6195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en-US" altLang="zh-CN" sz="2700" b="1" i="0"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rPr>
                        <a:t>long setf( long </a:t>
                      </a:r>
                      <a:r>
                        <a:rPr kumimoji="0" lang="en-US" altLang="zh-CN" sz="2700" b="1" i="1"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rPr>
                        <a:t>lFlags </a:t>
                      </a:r>
                      <a:r>
                        <a:rPr kumimoji="0" lang="en-US" altLang="zh-CN" sz="2700" b="1" i="0"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rPr>
                        <a:t>);</a:t>
                      </a:r>
                      <a:endParaRPr kumimoji="0" lang="en-US" altLang="zh-CN" sz="2700" b="1" i="0"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endParaRP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设置</a:t>
                      </a:r>
                      <a:r>
                        <a:rPr kumimoji="0" lang="en-US" altLang="zh-CN" sz="19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lFlags</a:t>
                      </a: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指定的标志位</a:t>
                      </a:r>
                      <a:endPar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en-US" altLang="zh-CN" sz="2700" b="1" i="0" u="none" strike="noStrike" cap="none" normalizeH="0" baseline="0" smtClean="0">
                          <a:ln>
                            <a:noFill/>
                          </a:ln>
                          <a:solidFill>
                            <a:srgbClr val="003399"/>
                          </a:solidFill>
                          <a:effectLst/>
                          <a:latin typeface="Times New Roman" panose="02020603050405020304" pitchFamily="18" charset="0"/>
                          <a:ea typeface="宋体" panose="02010600030101010101" pitchFamily="2" charset="-122"/>
                        </a:rPr>
                        <a:t>long unsetf( long </a:t>
                      </a:r>
                      <a:r>
                        <a:rPr kumimoji="0" lang="en-US" altLang="zh-CN" sz="2700" b="1" i="1" u="none" strike="noStrike" cap="none" normalizeH="0" baseline="0" smtClean="0">
                          <a:ln>
                            <a:noFill/>
                          </a:ln>
                          <a:solidFill>
                            <a:srgbClr val="003399"/>
                          </a:solidFill>
                          <a:effectLst/>
                          <a:latin typeface="Times New Roman" panose="02020603050405020304" pitchFamily="18" charset="0"/>
                          <a:ea typeface="宋体" panose="02010600030101010101" pitchFamily="2" charset="-122"/>
                        </a:rPr>
                        <a:t>lFlags</a:t>
                      </a:r>
                      <a:r>
                        <a:rPr kumimoji="0" lang="en-US" altLang="zh-CN" sz="2700" b="1" i="0" u="none" strike="noStrike" cap="none" normalizeH="0" baseline="0" smtClean="0">
                          <a:ln>
                            <a:noFill/>
                          </a:ln>
                          <a:solidFill>
                            <a:srgbClr val="003399"/>
                          </a:solidFill>
                          <a:effectLst/>
                          <a:latin typeface="Times New Roman" panose="02020603050405020304" pitchFamily="18" charset="0"/>
                          <a:ea typeface="宋体" panose="02010600030101010101" pitchFamily="2" charset="-122"/>
                        </a:rPr>
                        <a:t> );</a:t>
                      </a:r>
                      <a:r>
                        <a:rPr kumimoji="0" lang="en-US" altLang="zh-CN" sz="2700" b="1" i="0"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rPr>
                        <a:t> </a:t>
                      </a:r>
                      <a:endParaRPr kumimoji="0" lang="en-US" altLang="zh-CN" sz="2700" b="1" i="0"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endParaRP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将参数</a:t>
                      </a:r>
                      <a:r>
                        <a:rPr kumimoji="0" lang="en-US" altLang="zh-CN"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lMask</a:t>
                      </a: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指定的标志位清</a:t>
                      </a:r>
                      <a:r>
                        <a:rPr kumimoji="0" lang="en-US" altLang="zh-CN"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a:t>
                      </a:r>
                      <a:endParaRPr kumimoji="0" lang="en-US" altLang="zh-CN"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1455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en-US" altLang="zh-CN" sz="27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int width( int </a:t>
                      </a:r>
                      <a:r>
                        <a:rPr kumimoji="0" lang="en-US" altLang="zh-CN" sz="2700" b="1" i="1"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nw </a:t>
                      </a:r>
                      <a:r>
                        <a:rPr kumimoji="0" lang="en-US" altLang="zh-CN" sz="27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a:t>
                      </a:r>
                      <a:endParaRPr kumimoji="0" lang="en-US" altLang="zh-CN" sz="27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设置下一个输出项的显示宽度为</a:t>
                      </a:r>
                      <a:r>
                        <a:rPr kumimoji="0" lang="en-US" altLang="zh-CN" sz="19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nw</a:t>
                      </a:r>
                      <a:endParaRPr kumimoji="0" lang="en-US" altLang="zh-CN" sz="19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55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en-US" altLang="zh-CN" sz="2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char fill( char </a:t>
                      </a:r>
                      <a:r>
                        <a:rPr kumimoji="0" lang="en-US" altLang="zh-CN" sz="27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cFill </a:t>
                      </a:r>
                      <a:r>
                        <a:rPr kumimoji="0" lang="en-US" altLang="zh-CN" sz="2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27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 </a:t>
                      </a:r>
                      <a:endParaRPr kumimoji="0" lang="en-US" altLang="zh-CN" sz="27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空白位置以字符参数</a:t>
                      </a:r>
                      <a:r>
                        <a:rPr kumimoji="0" lang="en-US" altLang="zh-CN" sz="19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cFill</a:t>
                      </a:r>
                      <a:r>
                        <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填充 </a:t>
                      </a:r>
                      <a:endParaRPr kumimoji="0" lang="zh-CN" altLang="en-US" sz="1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1455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anose="05000000000000000000" pitchFamily="2" charset="2"/>
                        <a:buNone/>
                      </a:pPr>
                      <a:r>
                        <a:rPr kumimoji="0" lang="en-US" altLang="zh-CN" sz="2700" b="1" i="0" u="none" strike="noStrike" cap="none" normalizeH="0" baseline="0" dirty="0" err="1" smtClean="0">
                          <a:ln>
                            <a:noFill/>
                          </a:ln>
                          <a:solidFill>
                            <a:schemeClr val="tx1"/>
                          </a:solidFill>
                          <a:effectLst/>
                          <a:latin typeface="Times New Roman" panose="02020603050405020304" pitchFamily="18" charset="0"/>
                          <a:ea typeface="Arial Unicode MS" pitchFamily="34" charset="-122"/>
                          <a:cs typeface="Arial Unicode MS" pitchFamily="34" charset="-122"/>
                        </a:rPr>
                        <a:t>int</a:t>
                      </a: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 precision( </a:t>
                      </a:r>
                      <a:r>
                        <a:rPr kumimoji="0" lang="en-US" altLang="zh-CN" sz="2700" b="1" i="0" u="none" strike="noStrike" cap="none" normalizeH="0" baseline="0" dirty="0" err="1" smtClean="0">
                          <a:ln>
                            <a:noFill/>
                          </a:ln>
                          <a:solidFill>
                            <a:schemeClr val="tx1"/>
                          </a:solidFill>
                          <a:effectLst/>
                          <a:latin typeface="Times New Roman" panose="02020603050405020304" pitchFamily="18" charset="0"/>
                          <a:ea typeface="Arial Unicode MS" pitchFamily="34" charset="-122"/>
                          <a:cs typeface="Arial Unicode MS" pitchFamily="34" charset="-122"/>
                        </a:rPr>
                        <a:t>int</a:t>
                      </a: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 </a:t>
                      </a:r>
                      <a:r>
                        <a:rPr kumimoji="0" lang="en-US" altLang="zh-CN" sz="2700" b="1" i="1"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np </a:t>
                      </a:r>
                      <a:r>
                        <a:rPr kumimoji="0" lang="en-US" altLang="zh-CN" sz="27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a:t>
                      </a:r>
                      <a:endParaRPr kumimoji="0" lang="en-US" altLang="zh-CN" sz="27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用参数</a:t>
                      </a:r>
                      <a:r>
                        <a:rPr kumimoji="0" lang="en-US" altLang="zh-CN" sz="19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np</a:t>
                      </a:r>
                      <a:r>
                        <a:rPr kumimoji="0" lang="zh-CN" altLang="en-US" sz="1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设置数据显示精度</a:t>
                      </a:r>
                      <a:endParaRPr kumimoji="0" lang="zh-CN" altLang="en-US" sz="1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Text Box 3"/>
          <p:cNvSpPr txBox="1">
            <a:spLocks noChangeArrowheads="1"/>
          </p:cNvSpPr>
          <p:nvPr/>
        </p:nvSpPr>
        <p:spPr bwMode="auto">
          <a:xfrm>
            <a:off x="468000" y="699750"/>
            <a:ext cx="3672738"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r>
              <a:rPr kumimoji="1" lang="en-US" altLang="zh-CN" b="1">
                <a:solidFill>
                  <a:srgbClr val="003399"/>
                </a:solidFill>
              </a:rPr>
              <a:t>ios </a:t>
            </a:r>
            <a:r>
              <a:rPr kumimoji="1" lang="zh-CN" altLang="en-US" b="1">
                <a:solidFill>
                  <a:srgbClr val="003399"/>
                </a:solidFill>
              </a:rPr>
              <a:t>控制格式的函数</a:t>
            </a:r>
            <a:endParaRPr kumimoji="1" lang="zh-CN" altLang="en-US" b="1">
              <a:solidFill>
                <a:srgbClr val="003399"/>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8-10】</a:t>
            </a:r>
            <a:r>
              <a:rPr lang="zh-CN" altLang="en-US" sz="1600" dirty="0"/>
              <a:t>设置输出宽度</a:t>
            </a:r>
            <a:endParaRPr lang="zh-CN" sz="1600" dirty="0"/>
          </a:p>
        </p:txBody>
      </p:sp>
      <p:sp>
        <p:nvSpPr>
          <p:cNvPr id="4" name="Text Box 3"/>
          <p:cNvSpPr txBox="1">
            <a:spLocks noChangeArrowheads="1"/>
          </p:cNvSpPr>
          <p:nvPr/>
        </p:nvSpPr>
        <p:spPr bwMode="auto">
          <a:xfrm>
            <a:off x="668249" y="699750"/>
            <a:ext cx="6783751" cy="390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1600" dirty="0" smtClean="0"/>
              <a:t>#</a:t>
            </a:r>
            <a:r>
              <a:rPr kumimoji="1" lang="en-US" altLang="zh-CN" sz="1600" dirty="0"/>
              <a:t>include &lt;</a:t>
            </a:r>
            <a:r>
              <a:rPr kumimoji="1" lang="en-US" altLang="zh-CN" sz="1600" dirty="0" err="1"/>
              <a:t>iostream.h</a:t>
            </a:r>
            <a:r>
              <a:rPr kumimoji="1" lang="en-US" altLang="zh-CN" sz="1600" dirty="0"/>
              <a:t>&gt;</a:t>
            </a:r>
            <a:endParaRPr kumimoji="1" lang="en-US" altLang="zh-CN" sz="1600" dirty="0"/>
          </a:p>
          <a:p>
            <a:pPr eaLnBrk="1" hangingPunct="1">
              <a:lnSpc>
                <a:spcPct val="130000"/>
              </a:lnSpc>
            </a:pPr>
            <a:r>
              <a:rPr kumimoji="1" lang="en-US" altLang="zh-CN" sz="1600" dirty="0"/>
              <a:t>void main()</a:t>
            </a:r>
            <a:endParaRPr kumimoji="1" lang="en-US" altLang="zh-CN" sz="1600" dirty="0"/>
          </a:p>
          <a:p>
            <a:pPr eaLnBrk="1" hangingPunct="1">
              <a:lnSpc>
                <a:spcPct val="130000"/>
              </a:lnSpc>
            </a:pPr>
            <a:r>
              <a:rPr kumimoji="1" lang="en-US" altLang="zh-CN" sz="1600" dirty="0"/>
              <a:t>{ </a:t>
            </a:r>
            <a:endParaRPr kumimoji="1" lang="en-US" altLang="zh-CN" sz="1600" dirty="0" smtClean="0"/>
          </a:p>
          <a:p>
            <a:pPr eaLnBrk="1" hangingPunct="1">
              <a:lnSpc>
                <a:spcPct val="130000"/>
              </a:lnSpc>
            </a:pPr>
            <a:r>
              <a:rPr kumimoji="1" lang="en-US" altLang="zh-CN" sz="1600" dirty="0"/>
              <a:t> </a:t>
            </a:r>
            <a:r>
              <a:rPr kumimoji="1" lang="en-US" altLang="zh-CN" sz="1600" dirty="0" smtClean="0"/>
              <a:t>    char </a:t>
            </a:r>
            <a:r>
              <a:rPr kumimoji="1" lang="en-US" altLang="zh-CN" sz="1600" dirty="0"/>
              <a:t>*s = "Hello";</a:t>
            </a:r>
            <a:endParaRPr kumimoji="1" lang="en-US" altLang="zh-CN" sz="1600" dirty="0"/>
          </a:p>
          <a:p>
            <a:pPr eaLnBrk="1" hangingPunct="1">
              <a:lnSpc>
                <a:spcPct val="130000"/>
              </a:lnSpc>
            </a:pPr>
            <a:r>
              <a:rPr kumimoji="1" lang="en-US" altLang="zh-CN" sz="1600" dirty="0"/>
              <a:t>   </a:t>
            </a:r>
            <a:r>
              <a:rPr kumimoji="1" lang="en-US" altLang="zh-CN" sz="1600" dirty="0" smtClean="0"/>
              <a:t>  </a:t>
            </a:r>
            <a:r>
              <a:rPr kumimoji="1" lang="en-US" altLang="zh-CN" sz="1600" dirty="0" err="1" smtClean="0"/>
              <a:t>cout.fill</a:t>
            </a:r>
            <a:r>
              <a:rPr kumimoji="1" lang="en-US" altLang="zh-CN" sz="1600" dirty="0"/>
              <a:t>( '*' ) ;			</a:t>
            </a:r>
            <a:r>
              <a:rPr kumimoji="1" lang="en-US" altLang="zh-CN" sz="1600" b="1" i="1" dirty="0">
                <a:solidFill>
                  <a:srgbClr val="008000"/>
                </a:solidFill>
              </a:rPr>
              <a:t>// </a:t>
            </a:r>
            <a:r>
              <a:rPr kumimoji="1" lang="zh-CN" altLang="en-US" sz="1600" b="1" i="1" dirty="0">
                <a:solidFill>
                  <a:srgbClr val="008000"/>
                </a:solidFill>
              </a:rPr>
              <a:t>置填充符</a:t>
            </a:r>
            <a:endParaRPr kumimoji="1" lang="zh-CN" altLang="en-US" sz="1600" b="1" i="1" dirty="0">
              <a:solidFill>
                <a:srgbClr val="008000"/>
              </a:solidFill>
            </a:endParaRP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cout.width</a:t>
            </a:r>
            <a:r>
              <a:rPr kumimoji="1" lang="en-US" altLang="zh-CN" sz="1600" dirty="0"/>
              <a:t>( 10 ) ;			</a:t>
            </a:r>
            <a:r>
              <a:rPr kumimoji="1" lang="en-US" altLang="zh-CN" sz="1600" b="1" i="1" dirty="0">
                <a:solidFill>
                  <a:srgbClr val="008000"/>
                </a:solidFill>
              </a:rPr>
              <a:t>// </a:t>
            </a:r>
            <a:r>
              <a:rPr kumimoji="1" lang="zh-CN" altLang="en-US" sz="1600" b="1" i="1" dirty="0">
                <a:solidFill>
                  <a:srgbClr val="008000"/>
                </a:solidFill>
              </a:rPr>
              <a:t>置输出宽度</a:t>
            </a:r>
            <a:endParaRPr kumimoji="1" lang="zh-CN" altLang="en-US" sz="1600" b="1" i="1" dirty="0">
              <a:solidFill>
                <a:srgbClr val="008000"/>
              </a:solidFill>
            </a:endParaRP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cout.setf</a:t>
            </a:r>
            <a:r>
              <a:rPr kumimoji="1" lang="en-US" altLang="zh-CN" sz="1600" dirty="0"/>
              <a:t>( </a:t>
            </a:r>
            <a:r>
              <a:rPr kumimoji="1" lang="en-US" altLang="zh-CN" sz="1600" dirty="0" err="1"/>
              <a:t>ios</a:t>
            </a:r>
            <a:r>
              <a:rPr kumimoji="1" lang="en-US" altLang="zh-CN" sz="1600" dirty="0"/>
              <a:t> :: left ) ;		</a:t>
            </a:r>
            <a:r>
              <a:rPr kumimoji="1" lang="en-US" altLang="zh-CN" sz="1600" b="1" i="1" dirty="0">
                <a:solidFill>
                  <a:srgbClr val="008000"/>
                </a:solidFill>
              </a:rPr>
              <a:t>// </a:t>
            </a:r>
            <a:r>
              <a:rPr kumimoji="1" lang="zh-CN" altLang="en-US" sz="1600" b="1" i="1" dirty="0">
                <a:solidFill>
                  <a:srgbClr val="008000"/>
                </a:solidFill>
              </a:rPr>
              <a:t>左对齐</a:t>
            </a:r>
            <a:endParaRPr kumimoji="1" lang="zh-CN" altLang="en-US" sz="1600" b="1" i="1" dirty="0">
              <a:solidFill>
                <a:srgbClr val="008000"/>
              </a:solidFill>
            </a:endParaRP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a:t>
            </a:r>
            <a:r>
              <a:rPr kumimoji="1" lang="en-US" altLang="zh-CN" sz="1600" dirty="0" smtClean="0"/>
              <a:t> </a:t>
            </a:r>
            <a:r>
              <a:rPr kumimoji="1" lang="en-US" altLang="zh-CN" sz="1600" dirty="0"/>
              <a:t>&lt;&lt; s &lt;&lt; </a:t>
            </a:r>
            <a:r>
              <a:rPr kumimoji="1" lang="en-US" altLang="zh-CN" sz="1600" dirty="0" err="1"/>
              <a:t>endl</a:t>
            </a:r>
            <a:r>
              <a:rPr kumimoji="1" lang="en-US" altLang="zh-CN" sz="1600" dirty="0"/>
              <a:t> ;</a:t>
            </a:r>
            <a:endParaRPr kumimoji="1" lang="en-US" altLang="zh-CN" sz="1600" dirty="0"/>
          </a:p>
          <a:p>
            <a:pPr eaLnBrk="1" hangingPunct="1">
              <a:lnSpc>
                <a:spcPct val="130000"/>
              </a:lnSpc>
            </a:pPr>
            <a:r>
              <a:rPr kumimoji="1" lang="en-US" altLang="zh-CN" sz="1600" dirty="0"/>
              <a:t>   </a:t>
            </a:r>
            <a:r>
              <a:rPr kumimoji="1" lang="en-US" altLang="zh-CN" sz="1600" dirty="0" smtClean="0"/>
              <a:t>  </a:t>
            </a:r>
            <a:r>
              <a:rPr kumimoji="1" lang="en-US" altLang="zh-CN" sz="1600" dirty="0" err="1" smtClean="0"/>
              <a:t>cout.width</a:t>
            </a:r>
            <a:r>
              <a:rPr kumimoji="1" lang="en-US" altLang="zh-CN" sz="1600" dirty="0"/>
              <a:t>( 15 ) ;			</a:t>
            </a:r>
            <a:r>
              <a:rPr kumimoji="1" lang="en-US" altLang="zh-CN" sz="1600" b="1" i="1" dirty="0">
                <a:solidFill>
                  <a:srgbClr val="008000"/>
                </a:solidFill>
              </a:rPr>
              <a:t>// </a:t>
            </a:r>
            <a:r>
              <a:rPr kumimoji="1" lang="zh-CN" altLang="en-US" sz="1600" b="1" i="1" dirty="0">
                <a:solidFill>
                  <a:srgbClr val="008000"/>
                </a:solidFill>
              </a:rPr>
              <a:t>置输出宽度</a:t>
            </a:r>
            <a:endParaRPr kumimoji="1" lang="zh-CN" altLang="en-US" sz="1600" b="1" i="1" dirty="0">
              <a:solidFill>
                <a:srgbClr val="008000"/>
              </a:solidFill>
            </a:endParaRP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cout.setf</a:t>
            </a:r>
            <a:r>
              <a:rPr kumimoji="1" lang="en-US" altLang="zh-CN" sz="1600" dirty="0"/>
              <a:t>( </a:t>
            </a:r>
            <a:r>
              <a:rPr kumimoji="1" lang="en-US" altLang="zh-CN" sz="1600" dirty="0" err="1"/>
              <a:t>ios</a:t>
            </a:r>
            <a:r>
              <a:rPr kumimoji="1" lang="en-US" altLang="zh-CN" sz="1600" dirty="0"/>
              <a:t> :: right, </a:t>
            </a:r>
            <a:r>
              <a:rPr kumimoji="1" lang="en-US" altLang="zh-CN" sz="1600" dirty="0" err="1"/>
              <a:t>ios</a:t>
            </a:r>
            <a:r>
              <a:rPr kumimoji="1" lang="en-US" altLang="zh-CN" sz="1600" dirty="0"/>
              <a:t> :: left ) ;	</a:t>
            </a:r>
            <a:r>
              <a:rPr kumimoji="1" lang="en-US" altLang="zh-CN" sz="1600" b="1" i="1" dirty="0">
                <a:solidFill>
                  <a:srgbClr val="008000"/>
                </a:solidFill>
              </a:rPr>
              <a:t>// </a:t>
            </a:r>
            <a:r>
              <a:rPr kumimoji="1" lang="zh-CN" altLang="en-US" sz="1600" b="1" i="1" dirty="0">
                <a:solidFill>
                  <a:srgbClr val="008000"/>
                </a:solidFill>
              </a:rPr>
              <a:t>清除左对齐标志位，置右对齐</a:t>
            </a:r>
            <a:endParaRPr kumimoji="1" lang="zh-CN" altLang="en-US" sz="1600" b="1" i="1" dirty="0">
              <a:solidFill>
                <a:srgbClr val="008000"/>
              </a:solidFill>
            </a:endParaRP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a:t>
            </a:r>
            <a:r>
              <a:rPr kumimoji="1" lang="en-US" altLang="zh-CN" sz="1600" dirty="0" smtClean="0"/>
              <a:t> </a:t>
            </a:r>
            <a:r>
              <a:rPr kumimoji="1" lang="en-US" altLang="zh-CN" sz="1600" dirty="0"/>
              <a:t>&lt;&lt; s &lt;&lt; </a:t>
            </a:r>
            <a:r>
              <a:rPr kumimoji="1" lang="en-US" altLang="zh-CN" sz="1600" dirty="0" err="1"/>
              <a:t>endl</a:t>
            </a:r>
            <a:r>
              <a:rPr kumimoji="1" lang="en-US" altLang="zh-CN" sz="1600" dirty="0"/>
              <a:t> ;</a:t>
            </a:r>
            <a:endParaRPr kumimoji="1" lang="en-US" altLang="zh-CN" sz="1600" dirty="0"/>
          </a:p>
          <a:p>
            <a:pPr eaLnBrk="1" hangingPunct="1">
              <a:lnSpc>
                <a:spcPct val="130000"/>
              </a:lnSpc>
            </a:pPr>
            <a:r>
              <a:rPr kumimoji="1" lang="en-US" altLang="zh-CN" sz="1600" dirty="0"/>
              <a:t>} </a:t>
            </a:r>
            <a:endParaRPr kumimoji="1" lang="en-US" altLang="zh-CN" sz="16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46794" y="871398"/>
            <a:ext cx="8064000" cy="2681953"/>
          </a:xfrm>
          <a:prstGeom prst="rect">
            <a:avLst/>
          </a:prstGeom>
          <a:noFill/>
        </p:spPr>
        <p:txBody>
          <a:bodyPr wrap="square" rtlCol="0" anchor="t">
            <a:spAutoFit/>
          </a:bodyPr>
          <a:lstStyle/>
          <a:p>
            <a:pPr>
              <a:lnSpc>
                <a:spcPct val="180000"/>
              </a:lnSpc>
              <a:buClr>
                <a:srgbClr val="FF0000"/>
              </a:buClr>
              <a:buFont typeface="Wingdings" panose="05000000000000000000" pitchFamily="2" charset="2"/>
              <a:buChar char="Ø"/>
            </a:pPr>
            <a:r>
              <a:rPr kumimoji="1" lang="en-US" altLang="zh-CN" sz="1600" b="1" dirty="0">
                <a:latin typeface="Verdana" panose="020B0604030504040204" pitchFamily="34" charset="0"/>
              </a:rPr>
              <a:t>I/O</a:t>
            </a:r>
            <a:r>
              <a:rPr kumimoji="1" lang="zh-CN" altLang="en-US" sz="1600" b="1" dirty="0">
                <a:latin typeface="Verdana" panose="020B0604030504040204" pitchFamily="34" charset="0"/>
              </a:rPr>
              <a:t>流类库提供对象之间的数据交互服务</a:t>
            </a:r>
            <a:endParaRPr kumimoji="1" lang="zh-CN" altLang="en-US" sz="1600" b="1" dirty="0">
              <a:latin typeface="Verdana" panose="020B0604030504040204" pitchFamily="34" charset="0"/>
            </a:endParaRPr>
          </a:p>
          <a:p>
            <a:pPr>
              <a:lnSpc>
                <a:spcPct val="180000"/>
              </a:lnSpc>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输出流</a:t>
            </a:r>
            <a:r>
              <a:rPr kumimoji="1" lang="zh-CN" altLang="en-US" sz="1600" b="1" dirty="0">
                <a:latin typeface="Verdana" panose="020B0604030504040204" pitchFamily="34" charset="0"/>
              </a:rPr>
              <a:t>：表示数据从内存传送到某个载体或设备中；</a:t>
            </a:r>
            <a:endParaRPr kumimoji="1" lang="zh-CN" altLang="en-US" sz="1600" b="1" dirty="0">
              <a:latin typeface="Verdana" panose="020B0604030504040204" pitchFamily="34" charset="0"/>
            </a:endParaRPr>
          </a:p>
          <a:p>
            <a:pPr>
              <a:lnSpc>
                <a:spcPct val="180000"/>
              </a:lnSpc>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输入流</a:t>
            </a:r>
            <a:r>
              <a:rPr kumimoji="1" lang="zh-CN" altLang="en-US" sz="1600" b="1" dirty="0">
                <a:latin typeface="Verdana" panose="020B0604030504040204" pitchFamily="34" charset="0"/>
              </a:rPr>
              <a:t>：数据从某个载体或设备传送到内存缓冲区变量中；</a:t>
            </a:r>
            <a:endParaRPr kumimoji="1" lang="zh-CN" altLang="en-US" sz="2400" b="1" dirty="0">
              <a:ea typeface="Arial Unicode MS" pitchFamily="34" charset="-122"/>
            </a:endParaRPr>
          </a:p>
          <a:p>
            <a:pPr>
              <a:lnSpc>
                <a:spcPct val="180000"/>
              </a:lnSpc>
              <a:buClr>
                <a:srgbClr val="FF0000"/>
              </a:buClr>
              <a:buFont typeface="Wingdings" panose="05000000000000000000" pitchFamily="2" charset="2"/>
              <a:buChar char="Ø"/>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流类库预定义了一批流对象</a:t>
            </a:r>
            <a:r>
              <a:rPr kumimoji="1" lang="zh-CN" altLang="en-US" sz="1600" b="1" dirty="0">
                <a:latin typeface="Verdana" panose="020B0604030504040204" pitchFamily="34" charset="0"/>
              </a:rPr>
              <a:t>，连接常用的外部设备；</a:t>
            </a:r>
            <a:endParaRPr kumimoji="1" lang="zh-CN" altLang="en-US" sz="1600" b="1" dirty="0">
              <a:latin typeface="Verdana" panose="020B0604030504040204" pitchFamily="34" charset="0"/>
            </a:endParaRPr>
          </a:p>
          <a:p>
            <a:pPr>
              <a:lnSpc>
                <a:spcPct val="180000"/>
              </a:lnSpc>
              <a:buClr>
                <a:srgbClr val="FF0000"/>
              </a:buClr>
              <a:buFont typeface="Wingdings" panose="05000000000000000000" pitchFamily="2" charset="2"/>
              <a:buChar char="Ø"/>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程序员可以定义所需的</a:t>
            </a:r>
            <a:r>
              <a:rPr kumimoji="1" lang="en-US" altLang="zh-CN" sz="1600" b="1" dirty="0">
                <a:solidFill>
                  <a:srgbClr val="0000FF"/>
                </a:solidFill>
                <a:latin typeface="Verdana" panose="020B0604030504040204" pitchFamily="34" charset="0"/>
              </a:rPr>
              <a:t>I/O</a:t>
            </a:r>
            <a:r>
              <a:rPr kumimoji="1" lang="zh-CN" altLang="en-US" sz="1600" b="1" dirty="0">
                <a:solidFill>
                  <a:srgbClr val="0000FF"/>
                </a:solidFill>
                <a:latin typeface="Verdana" panose="020B0604030504040204" pitchFamily="34" charset="0"/>
              </a:rPr>
              <a:t>流对象，</a:t>
            </a:r>
            <a:r>
              <a:rPr kumimoji="1" lang="zh-CN" altLang="en-US" sz="1600" b="1" dirty="0">
                <a:latin typeface="Verdana" panose="020B0604030504040204" pitchFamily="34" charset="0"/>
              </a:rPr>
              <a:t>使用流库提供的工作方式实现数据传输；</a:t>
            </a:r>
            <a:endParaRPr kumimoji="1" lang="zh-CN" altLang="en-US" sz="1600" b="1" dirty="0">
              <a:solidFill>
                <a:srgbClr val="0000FF"/>
              </a:solidFill>
              <a:latin typeface="Verdana" panose="020B0604030504040204" pitchFamily="34" charset="0"/>
            </a:endParaRPr>
          </a:p>
          <a:p>
            <a:pPr>
              <a:lnSpc>
                <a:spcPct val="180000"/>
              </a:lnSpc>
              <a:buClr>
                <a:srgbClr val="FF0000"/>
              </a:buClr>
              <a:buFont typeface="Wingdings" panose="05000000000000000000" pitchFamily="2" charset="2"/>
              <a:buChar char="Ø"/>
            </a:pPr>
            <a:r>
              <a:rPr kumimoji="1" lang="zh-CN" altLang="en-US" sz="1600" b="1" dirty="0">
                <a:solidFill>
                  <a:srgbClr val="0000FF"/>
                </a:solidFill>
                <a:latin typeface="Verdana" panose="020B0604030504040204" pitchFamily="34" charset="0"/>
              </a:rPr>
              <a:t>  流类对象可以建立和删除，可以从流中获取数据和向流添加数据。</a:t>
            </a:r>
            <a:endParaRPr kumimoji="1" lang="zh-CN" altLang="en-US" sz="1600" b="1" dirty="0">
              <a:solidFill>
                <a:srgbClr val="0000FF"/>
              </a:solidFill>
              <a:latin typeface="Verdana" panose="020B0604030504040204" pitchFamily="34" charset="0"/>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8-11】</a:t>
            </a:r>
            <a:r>
              <a:rPr lang="zh-CN" altLang="en-US" sz="1600" dirty="0"/>
              <a:t>格式化输出浮点数</a:t>
            </a:r>
            <a:endParaRPr lang="zh-CN" sz="1600" dirty="0"/>
          </a:p>
        </p:txBody>
      </p:sp>
      <p:sp>
        <p:nvSpPr>
          <p:cNvPr id="5" name="Text Box 2"/>
          <p:cNvSpPr txBox="1">
            <a:spLocks noChangeArrowheads="1"/>
          </p:cNvSpPr>
          <p:nvPr/>
        </p:nvSpPr>
        <p:spPr bwMode="auto">
          <a:xfrm>
            <a:off x="338516" y="699750"/>
            <a:ext cx="7632848" cy="426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kumimoji="1" lang="en-US" altLang="zh-CN" sz="1400" b="1" dirty="0"/>
              <a:t>#include &lt;</a:t>
            </a:r>
            <a:r>
              <a:rPr kumimoji="1" lang="en-US" altLang="zh-CN" sz="1400" b="1" dirty="0" err="1"/>
              <a:t>iostream.h</a:t>
            </a:r>
            <a:r>
              <a:rPr kumimoji="1" lang="en-US" altLang="zh-CN" sz="1400" b="1" dirty="0"/>
              <a:t>&gt;</a:t>
            </a:r>
            <a:endParaRPr kumimoji="1" lang="en-US" altLang="zh-CN" sz="1400" b="1" dirty="0"/>
          </a:p>
          <a:p>
            <a:pPr algn="just" eaLnBrk="1" hangingPunct="1">
              <a:lnSpc>
                <a:spcPct val="130000"/>
              </a:lnSpc>
            </a:pPr>
            <a:r>
              <a:rPr kumimoji="1" lang="en-US" altLang="zh-CN" sz="1400" b="1" dirty="0"/>
              <a:t>void main()</a:t>
            </a:r>
            <a:endParaRPr kumimoji="1" lang="en-US" altLang="zh-CN" sz="1400" b="1" dirty="0"/>
          </a:p>
          <a:p>
            <a:pPr algn="just" eaLnBrk="1" hangingPunct="1">
              <a:lnSpc>
                <a:spcPct val="130000"/>
              </a:lnSpc>
            </a:pPr>
            <a:r>
              <a:rPr kumimoji="1" lang="en-US" altLang="zh-CN" sz="1400" b="1" dirty="0"/>
              <a:t>{ </a:t>
            </a:r>
            <a:endParaRPr kumimoji="1" lang="en-US" altLang="zh-CN" sz="1400" b="1" dirty="0" smtClean="0"/>
          </a:p>
          <a:p>
            <a:pPr algn="just" eaLnBrk="1" hangingPunct="1">
              <a:lnSpc>
                <a:spcPct val="130000"/>
              </a:lnSpc>
            </a:pPr>
            <a:r>
              <a:rPr kumimoji="1" lang="en-US" altLang="zh-CN" sz="1400" b="1" dirty="0"/>
              <a:t> </a:t>
            </a:r>
            <a:r>
              <a:rPr kumimoji="1" lang="en-US" altLang="zh-CN" sz="1400" b="1" dirty="0" smtClean="0"/>
              <a:t>    double </a:t>
            </a:r>
            <a:r>
              <a:rPr kumimoji="1" lang="en-US" altLang="zh-CN" sz="1400" b="1" dirty="0"/>
              <a:t>x = 22.0/7 ;</a:t>
            </a:r>
            <a:endParaRPr kumimoji="1" lang="en-US" altLang="zh-CN" sz="1400" b="1" dirty="0"/>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int</a:t>
            </a:r>
            <a:r>
              <a:rPr kumimoji="1" lang="en-US" altLang="zh-CN" sz="1400" b="1" dirty="0" smtClean="0"/>
              <a:t> </a:t>
            </a:r>
            <a:r>
              <a:rPr kumimoji="1" lang="en-US" altLang="zh-CN" sz="1400" b="1" dirty="0" err="1"/>
              <a:t>i</a:t>
            </a:r>
            <a:r>
              <a:rPr kumimoji="1" lang="en-US" altLang="zh-CN" sz="1400" b="1" dirty="0"/>
              <a:t> ;</a:t>
            </a:r>
            <a:endParaRPr kumimoji="1" lang="en-US" altLang="zh-CN" sz="1400" b="1" dirty="0"/>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cout</a:t>
            </a:r>
            <a:r>
              <a:rPr kumimoji="1" lang="en-US" altLang="zh-CN" sz="1400" b="1" dirty="0" smtClean="0"/>
              <a:t> </a:t>
            </a:r>
            <a:r>
              <a:rPr kumimoji="1" lang="en-US" altLang="zh-CN" sz="1400" b="1" dirty="0"/>
              <a:t>&lt;&lt; "output in fixed :\n" ;</a:t>
            </a:r>
            <a:endParaRPr kumimoji="1" lang="en-US" altLang="zh-CN" sz="1400" b="1" dirty="0"/>
          </a:p>
          <a:p>
            <a:pPr algn="just" eaLnBrk="1" hangingPunct="1">
              <a:lnSpc>
                <a:spcPct val="130000"/>
              </a:lnSpc>
            </a:pPr>
            <a:r>
              <a:rPr kumimoji="1" lang="en-US" altLang="zh-CN" sz="1400" b="1" dirty="0">
                <a:solidFill>
                  <a:srgbClr val="FF0000"/>
                </a:solidFill>
              </a:rPr>
              <a:t>   </a:t>
            </a:r>
            <a:r>
              <a:rPr kumimoji="1" lang="en-US" altLang="zh-CN" sz="1400" b="1" dirty="0" smtClean="0">
                <a:solidFill>
                  <a:srgbClr val="FF0000"/>
                </a:solidFill>
              </a:rPr>
              <a:t>  </a:t>
            </a:r>
            <a:r>
              <a:rPr kumimoji="1" lang="en-US" altLang="zh-CN" sz="1400" b="1" dirty="0" err="1" smtClean="0">
                <a:solidFill>
                  <a:srgbClr val="FF0000"/>
                </a:solidFill>
              </a:rPr>
              <a:t>cout.setf</a:t>
            </a:r>
            <a:r>
              <a:rPr kumimoji="1" lang="en-US" altLang="zh-CN" sz="1400" b="1" dirty="0">
                <a:solidFill>
                  <a:srgbClr val="FF0000"/>
                </a:solidFill>
              </a:rPr>
              <a:t>( </a:t>
            </a:r>
            <a:r>
              <a:rPr kumimoji="1" lang="en-US" altLang="zh-CN" sz="1400" b="1" dirty="0" err="1">
                <a:solidFill>
                  <a:srgbClr val="FF0000"/>
                </a:solidFill>
              </a:rPr>
              <a:t>ios</a:t>
            </a:r>
            <a:r>
              <a:rPr kumimoji="1" lang="en-US" altLang="zh-CN" sz="1400" b="1" dirty="0">
                <a:solidFill>
                  <a:srgbClr val="FF0000"/>
                </a:solidFill>
              </a:rPr>
              <a:t>::fixed | </a:t>
            </a:r>
            <a:r>
              <a:rPr kumimoji="1" lang="en-US" altLang="zh-CN" sz="1400" b="1" dirty="0" err="1">
                <a:solidFill>
                  <a:srgbClr val="FF0000"/>
                </a:solidFill>
              </a:rPr>
              <a:t>ios</a:t>
            </a:r>
            <a:r>
              <a:rPr kumimoji="1" lang="en-US" altLang="zh-CN" sz="1400" b="1" dirty="0">
                <a:solidFill>
                  <a:srgbClr val="FF0000"/>
                </a:solidFill>
              </a:rPr>
              <a:t>::</a:t>
            </a:r>
            <a:r>
              <a:rPr kumimoji="1" lang="en-US" altLang="zh-CN" sz="1400" b="1" dirty="0" err="1">
                <a:solidFill>
                  <a:srgbClr val="FF0000"/>
                </a:solidFill>
              </a:rPr>
              <a:t>showpos</a:t>
            </a:r>
            <a:r>
              <a:rPr kumimoji="1" lang="en-US" altLang="zh-CN" sz="1400" b="1" dirty="0">
                <a:solidFill>
                  <a:srgbClr val="FF0000"/>
                </a:solidFill>
              </a:rPr>
              <a:t> ) ;</a:t>
            </a:r>
            <a:r>
              <a:rPr kumimoji="1" lang="en-US" altLang="zh-CN" sz="1400" b="1" dirty="0"/>
              <a:t>	</a:t>
            </a:r>
            <a:r>
              <a:rPr kumimoji="1" lang="en-US" altLang="zh-CN" sz="1400" b="1" i="1" dirty="0">
                <a:solidFill>
                  <a:srgbClr val="008000"/>
                </a:solidFill>
              </a:rPr>
              <a:t>// </a:t>
            </a:r>
            <a:r>
              <a:rPr kumimoji="1" lang="zh-CN" altLang="en-US" sz="1400" b="1" i="1" dirty="0">
                <a:solidFill>
                  <a:srgbClr val="008000"/>
                </a:solidFill>
              </a:rPr>
              <a:t>定点输出，显示 </a:t>
            </a:r>
            <a:r>
              <a:rPr kumimoji="1" lang="en-US" altLang="zh-CN" sz="1400" b="1" i="1" dirty="0">
                <a:solidFill>
                  <a:srgbClr val="008000"/>
                </a:solidFill>
              </a:rPr>
              <a:t>+</a:t>
            </a:r>
            <a:endParaRPr kumimoji="1" lang="en-US" altLang="zh-CN" sz="1400" b="1" i="1" dirty="0">
              <a:solidFill>
                <a:srgbClr val="008000"/>
              </a:solidFill>
            </a:endParaRPr>
          </a:p>
          <a:p>
            <a:pPr algn="just" eaLnBrk="1" hangingPunct="1">
              <a:lnSpc>
                <a:spcPct val="130000"/>
              </a:lnSpc>
            </a:pPr>
            <a:r>
              <a:rPr kumimoji="1" lang="en-US" altLang="zh-CN" sz="1400" b="1" dirty="0"/>
              <a:t>  </a:t>
            </a:r>
            <a:r>
              <a:rPr kumimoji="1" lang="en-US" altLang="zh-CN" sz="1400" b="1" dirty="0" smtClean="0"/>
              <a:t>   </a:t>
            </a:r>
            <a:r>
              <a:rPr kumimoji="1" lang="en-US" altLang="zh-CN" sz="1400" b="1" dirty="0"/>
              <a:t>for( </a:t>
            </a:r>
            <a:r>
              <a:rPr kumimoji="1" lang="en-US" altLang="zh-CN" sz="1400" b="1" dirty="0" err="1"/>
              <a:t>i</a:t>
            </a:r>
            <a:r>
              <a:rPr kumimoji="1" lang="en-US" altLang="zh-CN" sz="1400" b="1" dirty="0"/>
              <a:t>=1; </a:t>
            </a:r>
            <a:r>
              <a:rPr kumimoji="1" lang="en-US" altLang="zh-CN" sz="1400" b="1" dirty="0" err="1"/>
              <a:t>i</a:t>
            </a:r>
            <a:r>
              <a:rPr kumimoji="1" lang="en-US" altLang="zh-CN" sz="1400" b="1" dirty="0"/>
              <a:t>&lt;=5; </a:t>
            </a:r>
            <a:r>
              <a:rPr kumimoji="1" lang="en-US" altLang="zh-CN" sz="1400" b="1" dirty="0" err="1"/>
              <a:t>i</a:t>
            </a:r>
            <a:r>
              <a:rPr kumimoji="1" lang="en-US" altLang="zh-CN" sz="1400" b="1" dirty="0"/>
              <a:t>++ )</a:t>
            </a:r>
            <a:endParaRPr kumimoji="1" lang="en-US" altLang="zh-CN" sz="1400" b="1" dirty="0"/>
          </a:p>
          <a:p>
            <a:pPr algn="just" eaLnBrk="1" hangingPunct="1">
              <a:lnSpc>
                <a:spcPct val="130000"/>
              </a:lnSpc>
            </a:pPr>
            <a:r>
              <a:rPr kumimoji="1" lang="en-US" altLang="zh-CN" sz="1400" b="1" dirty="0"/>
              <a:t>      { </a:t>
            </a:r>
            <a:r>
              <a:rPr kumimoji="1" lang="en-US" altLang="zh-CN" sz="1400" b="1" dirty="0" err="1">
                <a:solidFill>
                  <a:srgbClr val="0000FF"/>
                </a:solidFill>
              </a:rPr>
              <a:t>cout.precision</a:t>
            </a:r>
            <a:r>
              <a:rPr kumimoji="1" lang="en-US" altLang="zh-CN" sz="1400" b="1" dirty="0">
                <a:solidFill>
                  <a:srgbClr val="0000FF"/>
                </a:solidFill>
              </a:rPr>
              <a:t>( </a:t>
            </a:r>
            <a:r>
              <a:rPr kumimoji="1" lang="en-US" altLang="zh-CN" sz="1400" b="1" dirty="0" err="1">
                <a:solidFill>
                  <a:srgbClr val="0000FF"/>
                </a:solidFill>
              </a:rPr>
              <a:t>i</a:t>
            </a:r>
            <a:r>
              <a:rPr kumimoji="1" lang="en-US" altLang="zh-CN" sz="1400" b="1" dirty="0">
                <a:solidFill>
                  <a:srgbClr val="0000FF"/>
                </a:solidFill>
              </a:rPr>
              <a:t> )</a:t>
            </a:r>
            <a:r>
              <a:rPr kumimoji="1" lang="en-US" altLang="zh-CN" sz="1400" b="1" dirty="0"/>
              <a:t> ;  </a:t>
            </a:r>
            <a:r>
              <a:rPr kumimoji="1" lang="en-US" altLang="zh-CN" sz="1400" b="1" dirty="0" err="1"/>
              <a:t>cout</a:t>
            </a:r>
            <a:r>
              <a:rPr kumimoji="1" lang="en-US" altLang="zh-CN" sz="1400" b="1" dirty="0"/>
              <a:t> &lt;&lt; x &lt;&lt; </a:t>
            </a:r>
            <a:r>
              <a:rPr kumimoji="1" lang="en-US" altLang="zh-CN" sz="1400" b="1" dirty="0" err="1"/>
              <a:t>endl</a:t>
            </a:r>
            <a:r>
              <a:rPr kumimoji="1" lang="en-US" altLang="zh-CN" sz="1400" b="1" dirty="0"/>
              <a:t> ; }</a:t>
            </a:r>
            <a:endParaRPr kumimoji="1" lang="en-US" altLang="zh-CN" sz="1400" b="1" dirty="0"/>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cout</a:t>
            </a:r>
            <a:r>
              <a:rPr kumimoji="1" lang="en-US" altLang="zh-CN" sz="1400" b="1" dirty="0" smtClean="0"/>
              <a:t> </a:t>
            </a:r>
            <a:r>
              <a:rPr kumimoji="1" lang="en-US" altLang="zh-CN" sz="1400" b="1" dirty="0"/>
              <a:t>&lt;&lt; "output in scientific :\n" ;</a:t>
            </a:r>
            <a:endParaRPr kumimoji="1" lang="en-US" altLang="zh-CN" sz="1400" b="1" dirty="0"/>
          </a:p>
          <a:p>
            <a:pPr algn="just" eaLnBrk="1" hangingPunct="1">
              <a:lnSpc>
                <a:spcPct val="130000"/>
              </a:lnSpc>
            </a:pPr>
            <a:r>
              <a:rPr kumimoji="1" lang="en-US" altLang="zh-CN" sz="1400" b="1" dirty="0"/>
              <a:t>   </a:t>
            </a:r>
            <a:r>
              <a:rPr kumimoji="1" lang="en-US" altLang="zh-CN" sz="1400" b="1" i="1" dirty="0">
                <a:solidFill>
                  <a:srgbClr val="008000"/>
                </a:solidFill>
              </a:rPr>
              <a:t>// </a:t>
            </a:r>
            <a:r>
              <a:rPr kumimoji="1" lang="zh-CN" altLang="en-US" sz="1400" b="1" i="1" dirty="0">
                <a:solidFill>
                  <a:srgbClr val="008000"/>
                </a:solidFill>
              </a:rPr>
              <a:t>清除原有设置，科学示数法输出</a:t>
            </a:r>
            <a:endParaRPr kumimoji="1" lang="zh-CN" altLang="en-US" sz="1400" b="1" i="1" dirty="0">
              <a:solidFill>
                <a:srgbClr val="008000"/>
              </a:solidFill>
            </a:endParaRPr>
          </a:p>
          <a:p>
            <a:pPr algn="just" eaLnBrk="1" hangingPunct="1">
              <a:lnSpc>
                <a:spcPct val="130000"/>
              </a:lnSpc>
            </a:pPr>
            <a:r>
              <a:rPr kumimoji="1" lang="zh-CN" altLang="en-US" sz="1400" b="1" dirty="0">
                <a:solidFill>
                  <a:schemeClr val="hlink"/>
                </a:solidFill>
              </a:rPr>
              <a:t>   </a:t>
            </a:r>
            <a:r>
              <a:rPr kumimoji="1" lang="zh-CN" altLang="en-US" sz="1400" b="1" dirty="0" smtClean="0">
                <a:solidFill>
                  <a:schemeClr val="hlink"/>
                </a:solidFill>
              </a:rPr>
              <a:t>  </a:t>
            </a:r>
            <a:r>
              <a:rPr kumimoji="1" lang="en-US" altLang="zh-CN" sz="1400" b="1" dirty="0" err="1" smtClean="0">
                <a:solidFill>
                  <a:srgbClr val="FF0000"/>
                </a:solidFill>
              </a:rPr>
              <a:t>cout.setf</a:t>
            </a:r>
            <a:r>
              <a:rPr kumimoji="1" lang="en-US" altLang="zh-CN" sz="1400" b="1" dirty="0" smtClean="0">
                <a:solidFill>
                  <a:srgbClr val="FF0000"/>
                </a:solidFill>
              </a:rPr>
              <a:t>(</a:t>
            </a:r>
            <a:r>
              <a:rPr kumimoji="1" lang="en-US" altLang="zh-CN" sz="1400" b="1" dirty="0" err="1" smtClean="0">
                <a:solidFill>
                  <a:srgbClr val="FF0000"/>
                </a:solidFill>
              </a:rPr>
              <a:t>ios</a:t>
            </a:r>
            <a:r>
              <a:rPr kumimoji="1" lang="en-US" altLang="zh-CN" sz="1400" b="1" dirty="0">
                <a:solidFill>
                  <a:srgbClr val="FF0000"/>
                </a:solidFill>
              </a:rPr>
              <a:t>::scientific, </a:t>
            </a:r>
            <a:r>
              <a:rPr kumimoji="1" lang="en-US" altLang="zh-CN" sz="1400" b="1" dirty="0" err="1">
                <a:solidFill>
                  <a:srgbClr val="FF0000"/>
                </a:solidFill>
              </a:rPr>
              <a:t>ios</a:t>
            </a:r>
            <a:r>
              <a:rPr kumimoji="1" lang="en-US" altLang="zh-CN" sz="1400" b="1" dirty="0">
                <a:solidFill>
                  <a:srgbClr val="FF0000"/>
                </a:solidFill>
              </a:rPr>
              <a:t>::</a:t>
            </a:r>
            <a:r>
              <a:rPr kumimoji="1" lang="en-US" altLang="zh-CN" sz="1400" b="1" dirty="0" err="1">
                <a:solidFill>
                  <a:srgbClr val="FF0000"/>
                </a:solidFill>
              </a:rPr>
              <a:t>fixed|ios</a:t>
            </a:r>
            <a:r>
              <a:rPr kumimoji="1" lang="en-US" altLang="zh-CN" sz="1400" b="1" dirty="0">
                <a:solidFill>
                  <a:srgbClr val="FF0000"/>
                </a:solidFill>
              </a:rPr>
              <a:t>::</a:t>
            </a:r>
            <a:r>
              <a:rPr kumimoji="1" lang="en-US" altLang="zh-CN" sz="1400" b="1" dirty="0" err="1">
                <a:solidFill>
                  <a:srgbClr val="FF0000"/>
                </a:solidFill>
              </a:rPr>
              <a:t>showpos</a:t>
            </a:r>
            <a:r>
              <a:rPr kumimoji="1" lang="en-US" altLang="zh-CN" sz="1400" b="1" dirty="0">
                <a:solidFill>
                  <a:srgbClr val="FF0000"/>
                </a:solidFill>
              </a:rPr>
              <a:t> ) </a:t>
            </a:r>
            <a:r>
              <a:rPr kumimoji="1" lang="en-US" altLang="zh-CN" sz="1400" b="1" dirty="0">
                <a:solidFill>
                  <a:schemeClr val="hlink"/>
                </a:solidFill>
              </a:rPr>
              <a:t>;	</a:t>
            </a:r>
            <a:endParaRPr kumimoji="1" lang="en-US" altLang="zh-CN" sz="1400" b="1" dirty="0">
              <a:solidFill>
                <a:schemeClr val="hlink"/>
              </a:solidFill>
            </a:endParaRPr>
          </a:p>
          <a:p>
            <a:pPr algn="just" eaLnBrk="1" hangingPunct="1">
              <a:lnSpc>
                <a:spcPct val="130000"/>
              </a:lnSpc>
            </a:pPr>
            <a:r>
              <a:rPr kumimoji="1" lang="en-US" altLang="zh-CN" sz="1400" b="1" dirty="0"/>
              <a:t>   </a:t>
            </a:r>
            <a:r>
              <a:rPr kumimoji="1" lang="en-US" altLang="zh-CN" sz="1400" b="1" dirty="0" smtClean="0"/>
              <a:t>  for</a:t>
            </a:r>
            <a:r>
              <a:rPr kumimoji="1" lang="en-US" altLang="zh-CN" sz="1400" b="1" dirty="0"/>
              <a:t>( </a:t>
            </a:r>
            <a:r>
              <a:rPr kumimoji="1" lang="en-US" altLang="zh-CN" sz="1400" b="1" dirty="0" err="1"/>
              <a:t>i</a:t>
            </a:r>
            <a:r>
              <a:rPr kumimoji="1" lang="en-US" altLang="zh-CN" sz="1400" b="1" dirty="0"/>
              <a:t>=1; </a:t>
            </a:r>
            <a:r>
              <a:rPr kumimoji="1" lang="en-US" altLang="zh-CN" sz="1400" b="1" dirty="0" err="1"/>
              <a:t>i</a:t>
            </a:r>
            <a:r>
              <a:rPr kumimoji="1" lang="en-US" altLang="zh-CN" sz="1400" b="1" dirty="0"/>
              <a:t>&lt;=5; </a:t>
            </a:r>
            <a:r>
              <a:rPr kumimoji="1" lang="en-US" altLang="zh-CN" sz="1400" b="1" dirty="0" err="1"/>
              <a:t>i</a:t>
            </a:r>
            <a:r>
              <a:rPr kumimoji="1" lang="en-US" altLang="zh-CN" sz="1400" b="1" dirty="0"/>
              <a:t>++ )</a:t>
            </a:r>
            <a:endParaRPr kumimoji="1" lang="en-US" altLang="zh-CN" sz="1400" b="1" dirty="0"/>
          </a:p>
          <a:p>
            <a:pPr algn="just" eaLnBrk="1" hangingPunct="1">
              <a:lnSpc>
                <a:spcPct val="130000"/>
              </a:lnSpc>
            </a:pPr>
            <a:r>
              <a:rPr kumimoji="1" lang="en-US" altLang="zh-CN" sz="1400" b="1" dirty="0"/>
              <a:t>      { </a:t>
            </a:r>
            <a:r>
              <a:rPr kumimoji="1" lang="en-US" altLang="zh-CN" sz="1400" b="1" dirty="0" err="1">
                <a:solidFill>
                  <a:srgbClr val="0000FF"/>
                </a:solidFill>
              </a:rPr>
              <a:t>cout.precision</a:t>
            </a:r>
            <a:r>
              <a:rPr kumimoji="1" lang="en-US" altLang="zh-CN" sz="1400" b="1" dirty="0">
                <a:solidFill>
                  <a:srgbClr val="0000FF"/>
                </a:solidFill>
              </a:rPr>
              <a:t>(</a:t>
            </a:r>
            <a:r>
              <a:rPr kumimoji="1" lang="en-US" altLang="zh-CN" sz="1400" b="1" dirty="0" err="1">
                <a:solidFill>
                  <a:srgbClr val="0000FF"/>
                </a:solidFill>
              </a:rPr>
              <a:t>i</a:t>
            </a:r>
            <a:r>
              <a:rPr kumimoji="1" lang="en-US" altLang="zh-CN" sz="1400" b="1" dirty="0">
                <a:solidFill>
                  <a:srgbClr val="0000FF"/>
                </a:solidFill>
              </a:rPr>
              <a:t>)</a:t>
            </a:r>
            <a:r>
              <a:rPr kumimoji="1" lang="en-US" altLang="zh-CN" sz="1400" b="1" dirty="0"/>
              <a:t> ;   </a:t>
            </a:r>
            <a:r>
              <a:rPr kumimoji="1" lang="en-US" altLang="zh-CN" sz="1400" b="1" dirty="0" err="1"/>
              <a:t>cout</a:t>
            </a:r>
            <a:r>
              <a:rPr kumimoji="1" lang="en-US" altLang="zh-CN" sz="1400" b="1" dirty="0"/>
              <a:t> &lt;&lt; x*1e5 &lt;&lt; </a:t>
            </a:r>
            <a:r>
              <a:rPr kumimoji="1" lang="en-US" altLang="zh-CN" sz="1400" b="1" dirty="0" err="1"/>
              <a:t>endl</a:t>
            </a:r>
            <a:r>
              <a:rPr kumimoji="1" lang="en-US" altLang="zh-CN" sz="1400" b="1" dirty="0"/>
              <a:t> ; }</a:t>
            </a:r>
            <a:endParaRPr kumimoji="1" lang="en-US" altLang="zh-CN" sz="1400" b="1" dirty="0"/>
          </a:p>
          <a:p>
            <a:pPr algn="just" eaLnBrk="1" hangingPunct="1">
              <a:lnSpc>
                <a:spcPct val="130000"/>
              </a:lnSpc>
            </a:pPr>
            <a:r>
              <a:rPr kumimoji="1" lang="en-US" altLang="zh-CN" sz="1400" b="1" dirty="0"/>
              <a:t>}</a:t>
            </a:r>
            <a:endParaRPr kumimoji="1" lang="en-US" altLang="zh-CN" sz="1400" b="1" dirty="0"/>
          </a:p>
        </p:txBody>
      </p:sp>
      <p:graphicFrame>
        <p:nvGraphicFramePr>
          <p:cNvPr id="6" name="Object 4"/>
          <p:cNvGraphicFramePr>
            <a:graphicFrameLocks noChangeAspect="1"/>
          </p:cNvGraphicFramePr>
          <p:nvPr/>
        </p:nvGraphicFramePr>
        <p:xfrm>
          <a:off x="5724000" y="1419750"/>
          <a:ext cx="3324994" cy="3315467"/>
        </p:xfrm>
        <a:graphic>
          <a:graphicData uri="http://schemas.openxmlformats.org/presentationml/2006/ole">
            <mc:AlternateContent xmlns:mc="http://schemas.openxmlformats.org/markup-compatibility/2006">
              <mc:Choice xmlns:v="urn:schemas-microsoft-com:vml" Requires="v">
                <p:oleObj spid="_x0000_s4111" name="位图图像" r:id="rId1" imgW="3324225" imgH="3314700" progId="Paint.Picture">
                  <p:embed/>
                </p:oleObj>
              </mc:Choice>
              <mc:Fallback>
                <p:oleObj name="位图图像" r:id="rId1" imgW="3324225" imgH="3314700"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000" y="1419750"/>
                        <a:ext cx="3324994" cy="3315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b="1" kern="0" dirty="0">
                <a:solidFill>
                  <a:schemeClr val="tx1"/>
                </a:solidFill>
                <a:latin typeface="隶书" panose="02010509060101010101" pitchFamily="49" charset="-122"/>
                <a:ea typeface="隶书" panose="02010509060101010101" pitchFamily="49" charset="-122"/>
              </a:rPr>
              <a:t>数据流的格式控制：格式控制符</a:t>
            </a:r>
            <a:endParaRPr lang="zh-CN" altLang="en-US" sz="1600" b="1" kern="0" dirty="0">
              <a:solidFill>
                <a:schemeClr val="tx1"/>
              </a:solidFill>
              <a:latin typeface="隶书" panose="02010509060101010101" pitchFamily="49" charset="-122"/>
              <a:ea typeface="隶书" panose="02010509060101010101" pitchFamily="49" charset="-122"/>
            </a:endParaRPr>
          </a:p>
        </p:txBody>
      </p:sp>
      <p:sp>
        <p:nvSpPr>
          <p:cNvPr id="4" name="Text Box 3"/>
          <p:cNvSpPr txBox="1">
            <a:spLocks noChangeArrowheads="1"/>
          </p:cNvSpPr>
          <p:nvPr/>
        </p:nvSpPr>
        <p:spPr bwMode="auto">
          <a:xfrm>
            <a:off x="668249" y="699750"/>
            <a:ext cx="78637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chemeClr val="accent2"/>
              </a:buClr>
              <a:buFont typeface="Wingdings" panose="05000000000000000000" pitchFamily="2" charset="2"/>
              <a:buChar char="Ø"/>
            </a:pPr>
            <a:r>
              <a:rPr kumimoji="1" lang="zh-CN" altLang="en-US" sz="1800" dirty="0" smtClean="0">
                <a:ea typeface="Arial Unicode MS" pitchFamily="34" charset="-122"/>
              </a:rPr>
              <a:t>控制符是</a:t>
            </a:r>
            <a:r>
              <a:rPr kumimoji="1" lang="en-US" altLang="zh-CN" sz="1800" dirty="0" err="1" smtClean="0">
                <a:ea typeface="Arial Unicode MS" pitchFamily="34" charset="-122"/>
              </a:rPr>
              <a:t>istream</a:t>
            </a:r>
            <a:r>
              <a:rPr kumimoji="1" lang="zh-CN" altLang="en-US" sz="1800" dirty="0" smtClean="0">
                <a:ea typeface="Arial Unicode MS" pitchFamily="34" charset="-122"/>
              </a:rPr>
              <a:t>和</a:t>
            </a:r>
            <a:r>
              <a:rPr kumimoji="1" lang="en-US" altLang="zh-CN" sz="1800" dirty="0" err="1" smtClean="0">
                <a:ea typeface="Arial Unicode MS" pitchFamily="34" charset="-122"/>
              </a:rPr>
              <a:t>ostream</a:t>
            </a:r>
            <a:r>
              <a:rPr kumimoji="1" lang="zh-CN" altLang="en-US" sz="1800" dirty="0" smtClean="0">
                <a:ea typeface="Arial Unicode MS" pitchFamily="34" charset="-122"/>
              </a:rPr>
              <a:t>类定义了一批函数，作为重载插入运算符</a:t>
            </a:r>
            <a:r>
              <a:rPr kumimoji="1" lang="en-US" altLang="zh-CN" sz="1800" dirty="0" smtClean="0">
                <a:ea typeface="Arial Unicode MS" pitchFamily="34" charset="-122"/>
              </a:rPr>
              <a:t>&lt;&lt;</a:t>
            </a:r>
            <a:r>
              <a:rPr kumimoji="1" lang="zh-CN" altLang="en-US" sz="1800" dirty="0" smtClean="0">
                <a:ea typeface="Arial Unicode MS" pitchFamily="34" charset="-122"/>
              </a:rPr>
              <a:t>或提取运算符</a:t>
            </a:r>
            <a:r>
              <a:rPr kumimoji="1" lang="en-US" altLang="zh-CN" sz="1800" dirty="0" smtClean="0">
                <a:ea typeface="Arial Unicode MS" pitchFamily="34" charset="-122"/>
              </a:rPr>
              <a:t>&gt;&gt;</a:t>
            </a:r>
            <a:r>
              <a:rPr kumimoji="1" lang="zh-CN" altLang="en-US" sz="1800" dirty="0" smtClean="0">
                <a:ea typeface="Arial Unicode MS" pitchFamily="34" charset="-122"/>
              </a:rPr>
              <a:t>的右操作数   控制</a:t>
            </a:r>
            <a:r>
              <a:rPr kumimoji="1" lang="en-US" altLang="zh-CN" sz="1800" dirty="0" smtClean="0">
                <a:ea typeface="Arial Unicode MS" pitchFamily="34" charset="-122"/>
              </a:rPr>
              <a:t>I/O</a:t>
            </a:r>
            <a:r>
              <a:rPr kumimoji="1" lang="zh-CN" altLang="en-US" sz="1800" dirty="0" smtClean="0">
                <a:ea typeface="Arial Unicode MS" pitchFamily="34" charset="-122"/>
              </a:rPr>
              <a:t>格式；</a:t>
            </a:r>
            <a:r>
              <a:rPr kumimoji="1" lang="en-US" altLang="zh-CN" sz="1800" b="1" dirty="0" smtClean="0">
                <a:solidFill>
                  <a:srgbClr val="0000FF"/>
                </a:solidFill>
              </a:rPr>
              <a:t> </a:t>
            </a:r>
            <a:r>
              <a:rPr kumimoji="1" lang="en-US" altLang="zh-CN" sz="1800" b="1" dirty="0" err="1" smtClean="0">
                <a:solidFill>
                  <a:srgbClr val="0000FF"/>
                </a:solidFill>
              </a:rPr>
              <a:t>iostream</a:t>
            </a:r>
            <a:r>
              <a:rPr kumimoji="1" lang="zh-CN" altLang="en-US" sz="1800" b="1" dirty="0" smtClean="0">
                <a:solidFill>
                  <a:srgbClr val="0000FF"/>
                </a:solidFill>
              </a:rPr>
              <a:t>几个常用的控制符 ：</a:t>
            </a:r>
            <a:endParaRPr kumimoji="1" lang="zh-CN" altLang="en-US" sz="1800" dirty="0">
              <a:ea typeface="Arial Unicode MS" pitchFamily="34" charset="-122"/>
            </a:endParaRPr>
          </a:p>
        </p:txBody>
      </p:sp>
      <p:graphicFrame>
        <p:nvGraphicFramePr>
          <p:cNvPr id="5" name="Group 43"/>
          <p:cNvGraphicFramePr>
            <a:graphicFrameLocks noGrp="1"/>
          </p:cNvGraphicFramePr>
          <p:nvPr/>
        </p:nvGraphicFramePr>
        <p:xfrm>
          <a:off x="1525323" y="1557587"/>
          <a:ext cx="5494676" cy="3499648"/>
        </p:xfrm>
        <a:graphic>
          <a:graphicData uri="http://schemas.openxmlformats.org/drawingml/2006/table">
            <a:tbl>
              <a:tblPr/>
              <a:tblGrid>
                <a:gridCol w="1094858"/>
                <a:gridCol w="3312155"/>
                <a:gridCol w="1087663"/>
              </a:tblGrid>
              <a:tr h="35690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控制符</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功能</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输出</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494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endl</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输出一个新行符，并清空流</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935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ends</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输出一个空格符，并清空流</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38935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flush</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清空流缓冲区</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4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dec</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用十进制表示法输入或输出数值</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64058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hex</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用十六进制表示法输入或输出数值</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I/O</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94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oct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用八进制表示法输入或输出数值</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I/O</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3494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ws</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提取空白字符</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I</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8-12】</a:t>
            </a:r>
            <a:r>
              <a:rPr lang="zh-CN" altLang="en-US" sz="1600" dirty="0"/>
              <a:t>不同基数形式的输入输出 </a:t>
            </a:r>
            <a:endParaRPr lang="zh-CN" sz="1600" dirty="0"/>
          </a:p>
        </p:txBody>
      </p:sp>
      <p:sp>
        <p:nvSpPr>
          <p:cNvPr id="5" name="Text Box 10"/>
          <p:cNvSpPr txBox="1">
            <a:spLocks noChangeArrowheads="1"/>
          </p:cNvSpPr>
          <p:nvPr/>
        </p:nvSpPr>
        <p:spPr bwMode="auto">
          <a:xfrm>
            <a:off x="468000" y="605348"/>
            <a:ext cx="5832000" cy="472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1400" dirty="0"/>
              <a:t>#include &lt;</a:t>
            </a:r>
            <a:r>
              <a:rPr kumimoji="1" lang="en-US" altLang="zh-CN" sz="1400" dirty="0" err="1"/>
              <a:t>iostream.h</a:t>
            </a:r>
            <a:r>
              <a:rPr kumimoji="1" lang="en-US" altLang="zh-CN" sz="1400" dirty="0"/>
              <a:t>&gt;</a:t>
            </a:r>
            <a:endParaRPr kumimoji="1" lang="en-US" altLang="zh-CN" sz="1400" dirty="0"/>
          </a:p>
          <a:p>
            <a:pPr eaLnBrk="1" hangingPunct="1">
              <a:lnSpc>
                <a:spcPct val="120000"/>
              </a:lnSpc>
            </a:pPr>
            <a:r>
              <a:rPr kumimoji="1" lang="en-US" altLang="zh-CN" sz="1400" dirty="0"/>
              <a:t>void main()</a:t>
            </a:r>
            <a:endParaRPr kumimoji="1" lang="en-US" altLang="zh-CN" sz="1400" dirty="0"/>
          </a:p>
          <a:p>
            <a:pPr eaLnBrk="1" hangingPunct="1">
              <a:lnSpc>
                <a:spcPct val="120000"/>
              </a:lnSpc>
            </a:pPr>
            <a:r>
              <a:rPr kumimoji="1" lang="en-US" altLang="zh-CN" sz="1400" dirty="0"/>
              <a:t>{ </a:t>
            </a:r>
            <a:r>
              <a:rPr kumimoji="1" lang="en-US" altLang="zh-CN" sz="1400" dirty="0" err="1"/>
              <a:t>int</a:t>
            </a:r>
            <a:r>
              <a:rPr kumimoji="1" lang="en-US" altLang="zh-CN" sz="1400" dirty="0"/>
              <a:t> a , b , c ; </a:t>
            </a:r>
            <a:r>
              <a:rPr kumimoji="1" lang="en-US" altLang="zh-CN" sz="1400" dirty="0" err="1"/>
              <a:t>cout</a:t>
            </a:r>
            <a:r>
              <a:rPr kumimoji="1" lang="en-US" altLang="zh-CN" sz="1400" dirty="0"/>
              <a:t> &lt;&lt; "please input a in decimal: " ;</a:t>
            </a:r>
            <a:endParaRPr kumimoji="1" lang="en-US" altLang="zh-CN" sz="1400" dirty="0"/>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a:t>
            </a:r>
            <a:r>
              <a:rPr kumimoji="1" lang="en-US" altLang="zh-CN" sz="1400" dirty="0" err="1"/>
              <a:t>dec</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a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"please input b in hexadecimal: " ;		</a:t>
            </a:r>
            <a:endParaRPr kumimoji="1" lang="en-US" altLang="zh-CN" sz="1400" dirty="0"/>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hex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b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"please input c in octal: " ;</a:t>
            </a:r>
            <a:endParaRPr kumimoji="1" lang="en-US" altLang="zh-CN" sz="1400" dirty="0"/>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a:t>
            </a:r>
            <a:r>
              <a:rPr kumimoji="1" lang="en-US" altLang="zh-CN" sz="1400" dirty="0" err="1"/>
              <a:t>oct</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c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decimal :\n" ;</a:t>
            </a:r>
            <a:endParaRPr kumimoji="1" lang="en-US" altLang="zh-CN" sz="1400" dirty="0"/>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a:t>
            </a:r>
            <a:r>
              <a:rPr kumimoji="1" lang="en-US" altLang="zh-CN" sz="1400" dirty="0" err="1"/>
              <a:t>dec</a:t>
            </a:r>
            <a:r>
              <a:rPr kumimoji="1" lang="en-US" altLang="zh-CN" sz="1400" dirty="0"/>
              <a:t>, </a:t>
            </a:r>
            <a:r>
              <a:rPr kumimoji="1" lang="en-US" altLang="zh-CN" sz="1400" dirty="0" err="1"/>
              <a:t>ios</a:t>
            </a:r>
            <a:r>
              <a:rPr kumimoji="1" lang="en-US" altLang="zh-CN" sz="1400" dirty="0"/>
              <a:t> :: </a:t>
            </a:r>
            <a:r>
              <a:rPr kumimoji="1" lang="en-US" altLang="zh-CN" sz="1400" dirty="0" err="1"/>
              <a:t>basefield</a:t>
            </a:r>
            <a:r>
              <a:rPr kumimoji="1" lang="en-US" altLang="zh-CN" sz="1400" dirty="0"/>
              <a:t> </a:t>
            </a:r>
            <a:r>
              <a:rPr kumimoji="1" lang="en-US" altLang="zh-CN" sz="1400" dirty="0" smtClean="0"/>
              <a:t>);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endParaRPr kumimoji="1" lang="en-US" altLang="zh-CN" sz="1400" dirty="0"/>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hex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hexadecimal :\n" ;</a:t>
            </a:r>
            <a:endParaRPr kumimoji="1" lang="en-US" altLang="zh-CN" sz="1400" dirty="0"/>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endParaRPr kumimoji="1" lang="en-US" altLang="zh-CN" sz="1400" dirty="0"/>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a:t>
            </a:r>
            <a:r>
              <a:rPr kumimoji="1" lang="en-US" altLang="zh-CN" sz="1400" dirty="0" err="1"/>
              <a:t>oct</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octal :\n" ;</a:t>
            </a:r>
            <a:endParaRPr kumimoji="1" lang="en-US" altLang="zh-CN" sz="1400" dirty="0"/>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endParaRPr kumimoji="1" lang="en-US" altLang="zh-CN" sz="1400" dirty="0"/>
          </a:p>
          <a:p>
            <a:pPr eaLnBrk="1" hangingPunct="1">
              <a:lnSpc>
                <a:spcPct val="120000"/>
              </a:lnSpc>
            </a:pPr>
            <a:r>
              <a:rPr kumimoji="1" lang="en-US" altLang="zh-CN" sz="1400" dirty="0"/>
              <a:t>}</a:t>
            </a:r>
            <a:endParaRPr kumimoji="1" lang="en-US" altLang="zh-CN" sz="1400" dirty="0"/>
          </a:p>
        </p:txBody>
      </p:sp>
      <p:sp>
        <p:nvSpPr>
          <p:cNvPr id="6" name="Rectangle 11"/>
          <p:cNvSpPr>
            <a:spLocks noChangeArrowheads="1"/>
          </p:cNvSpPr>
          <p:nvPr/>
        </p:nvSpPr>
        <p:spPr bwMode="auto">
          <a:xfrm>
            <a:off x="684000" y="1419750"/>
            <a:ext cx="3528000" cy="24756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err="1">
                <a:solidFill>
                  <a:srgbClr val="FF0000"/>
                </a:solidFill>
              </a:rPr>
              <a:t>dec</a:t>
            </a:r>
            <a:r>
              <a:rPr kumimoji="1" lang="en-US" altLang="zh-CN" sz="1400" b="1" dirty="0">
                <a:solidFill>
                  <a:schemeClr val="bg2"/>
                </a:solidFill>
              </a:rPr>
              <a:t> </a:t>
            </a:r>
            <a:r>
              <a:rPr kumimoji="1" lang="en-US" altLang="zh-CN" sz="1400" b="1" dirty="0"/>
              <a:t>&gt;&gt; a ;</a:t>
            </a:r>
            <a:endParaRPr kumimoji="1" lang="en-US" altLang="zh-CN" sz="1400" b="1" dirty="0"/>
          </a:p>
        </p:txBody>
      </p:sp>
      <p:sp>
        <p:nvSpPr>
          <p:cNvPr id="7" name="Rectangle 8"/>
          <p:cNvSpPr>
            <a:spLocks noChangeArrowheads="1"/>
          </p:cNvSpPr>
          <p:nvPr/>
        </p:nvSpPr>
        <p:spPr bwMode="auto">
          <a:xfrm>
            <a:off x="5076000" y="1360135"/>
            <a:ext cx="1749830"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置十进制输入</a:t>
            </a:r>
            <a:endParaRPr kumimoji="1" lang="zh-CN" altLang="en-US" sz="1800" b="1" i="1" dirty="0">
              <a:solidFill>
                <a:srgbClr val="008000"/>
              </a:solidFill>
            </a:endParaRPr>
          </a:p>
        </p:txBody>
      </p:sp>
      <p:sp>
        <p:nvSpPr>
          <p:cNvPr id="8" name="Rectangle 12"/>
          <p:cNvSpPr>
            <a:spLocks noChangeArrowheads="1"/>
          </p:cNvSpPr>
          <p:nvPr/>
        </p:nvSpPr>
        <p:spPr bwMode="auto">
          <a:xfrm>
            <a:off x="669565" y="1923750"/>
            <a:ext cx="3542436" cy="243143"/>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a:solidFill>
                  <a:srgbClr val="FF0000"/>
                </a:solidFill>
              </a:rPr>
              <a:t>hex</a:t>
            </a:r>
            <a:r>
              <a:rPr kumimoji="1" lang="en-US" altLang="zh-CN" sz="1400" b="1" dirty="0"/>
              <a:t> &gt;&gt; b ;</a:t>
            </a:r>
            <a:endParaRPr kumimoji="1" lang="en-US" altLang="zh-CN" sz="1400" b="1" dirty="0"/>
          </a:p>
        </p:txBody>
      </p:sp>
      <p:sp>
        <p:nvSpPr>
          <p:cNvPr id="9" name="Rectangle 13"/>
          <p:cNvSpPr>
            <a:spLocks noChangeArrowheads="1"/>
          </p:cNvSpPr>
          <p:nvPr/>
        </p:nvSpPr>
        <p:spPr bwMode="auto">
          <a:xfrm>
            <a:off x="612000" y="2481720"/>
            <a:ext cx="3503489" cy="24756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err="1">
                <a:solidFill>
                  <a:srgbClr val="FF0000"/>
                </a:solidFill>
              </a:rPr>
              <a:t>oct</a:t>
            </a:r>
            <a:r>
              <a:rPr kumimoji="1" lang="en-US" altLang="zh-CN" sz="1400" b="1" dirty="0"/>
              <a:t> &gt;&gt; c ;</a:t>
            </a:r>
            <a:endParaRPr kumimoji="1" lang="en-US" altLang="zh-CN" sz="1400" b="1" dirty="0"/>
          </a:p>
        </p:txBody>
      </p:sp>
      <p:sp>
        <p:nvSpPr>
          <p:cNvPr id="10" name="Rectangle 14"/>
          <p:cNvSpPr>
            <a:spLocks noChangeArrowheads="1"/>
          </p:cNvSpPr>
          <p:nvPr/>
        </p:nvSpPr>
        <p:spPr bwMode="auto">
          <a:xfrm>
            <a:off x="669565" y="2931972"/>
            <a:ext cx="4550435" cy="738664"/>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pPr>
            <a:r>
              <a:rPr kumimoji="1" lang="en-US" altLang="zh-CN" sz="1400" b="1" dirty="0" err="1"/>
              <a:t>cout</a:t>
            </a:r>
            <a:r>
              <a:rPr kumimoji="1" lang="en-US" altLang="zh-CN" sz="1400" b="1" dirty="0"/>
              <a:t> &lt;&lt;"a = "&lt;&lt;a&lt;&lt;" b = "&lt;&lt;b&lt;&lt;"  c = "&lt;&lt;c&lt;&lt;</a:t>
            </a:r>
            <a:r>
              <a:rPr kumimoji="1" lang="en-US" altLang="zh-CN" sz="1400" b="1" dirty="0" err="1"/>
              <a:t>endl</a:t>
            </a:r>
            <a:r>
              <a:rPr kumimoji="1" lang="en-US" altLang="zh-CN" sz="1400" b="1" dirty="0"/>
              <a:t> ;</a:t>
            </a:r>
            <a:endParaRPr kumimoji="1" lang="en-US" altLang="zh-CN" sz="1400" b="1" dirty="0"/>
          </a:p>
          <a:p>
            <a:pPr eaLnBrk="1" hangingPunct="1">
              <a:lnSpc>
                <a:spcPct val="70000"/>
              </a:lnSpc>
            </a:pPr>
            <a:endParaRPr kumimoji="1" lang="en-US" altLang="zh-CN" sz="2000" b="1" dirty="0"/>
          </a:p>
        </p:txBody>
      </p:sp>
      <p:sp>
        <p:nvSpPr>
          <p:cNvPr id="11" name="Rectangle 15"/>
          <p:cNvSpPr>
            <a:spLocks noChangeArrowheads="1"/>
          </p:cNvSpPr>
          <p:nvPr/>
        </p:nvSpPr>
        <p:spPr bwMode="auto">
          <a:xfrm>
            <a:off x="684000" y="3993942"/>
            <a:ext cx="4943490" cy="41549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1" lang="en-US" altLang="zh-CN" sz="1400" b="1" dirty="0" err="1"/>
              <a:t>cout</a:t>
            </a:r>
            <a:r>
              <a:rPr kumimoji="1" lang="en-US" altLang="zh-CN" sz="1400" b="1" dirty="0"/>
              <a:t> &lt;&lt;</a:t>
            </a:r>
            <a:r>
              <a:rPr kumimoji="1" lang="en-US" altLang="zh-CN" sz="1400" b="1" dirty="0">
                <a:solidFill>
                  <a:srgbClr val="FF0000"/>
                </a:solidFill>
              </a:rPr>
              <a:t>hex</a:t>
            </a:r>
            <a:r>
              <a:rPr kumimoji="1" lang="en-US" altLang="zh-CN" sz="1400" b="1" dirty="0"/>
              <a:t>&lt;&lt;"a = "&lt;&lt;a&lt;&lt;" b = "&lt;&lt;b&lt;&lt;" c = "&lt;&lt;c&lt;&lt;</a:t>
            </a:r>
            <a:r>
              <a:rPr kumimoji="1" lang="en-US" altLang="zh-CN" sz="1400" b="1" dirty="0" err="1"/>
              <a:t>endl</a:t>
            </a:r>
            <a:r>
              <a:rPr kumimoji="1" lang="en-US" altLang="zh-CN" sz="1400" b="1" dirty="0"/>
              <a:t> ;</a:t>
            </a:r>
            <a:endParaRPr kumimoji="1" lang="en-US" altLang="zh-CN" sz="1400" b="1" dirty="0"/>
          </a:p>
        </p:txBody>
      </p:sp>
      <p:sp>
        <p:nvSpPr>
          <p:cNvPr id="12" name="Rectangle 16"/>
          <p:cNvSpPr>
            <a:spLocks noChangeArrowheads="1"/>
          </p:cNvSpPr>
          <p:nvPr/>
        </p:nvSpPr>
        <p:spPr bwMode="auto">
          <a:xfrm>
            <a:off x="684001" y="4732746"/>
            <a:ext cx="4896000" cy="307777"/>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1400" b="1" dirty="0" err="1"/>
              <a:t>cout</a:t>
            </a:r>
            <a:r>
              <a:rPr kumimoji="1" lang="en-US" altLang="zh-CN" sz="1400" b="1" dirty="0"/>
              <a:t> &lt;&lt;</a:t>
            </a:r>
            <a:r>
              <a:rPr kumimoji="1" lang="en-US" altLang="zh-CN" sz="1400" b="1" dirty="0" err="1">
                <a:solidFill>
                  <a:schemeClr val="bg2"/>
                </a:solidFill>
              </a:rPr>
              <a:t>oct</a:t>
            </a:r>
            <a:r>
              <a:rPr kumimoji="1" lang="en-US" altLang="zh-CN" sz="1400" b="1" dirty="0"/>
              <a:t>&lt;&lt;"a = "&lt;&lt;a&lt;&lt;" b = "&lt;&lt;b&lt;&lt;" c = "&lt;&lt;c&lt;&lt;</a:t>
            </a:r>
            <a:r>
              <a:rPr kumimoji="1" lang="en-US" altLang="zh-CN" sz="1400" b="1" dirty="0" err="1"/>
              <a:t>endl</a:t>
            </a:r>
            <a:r>
              <a:rPr kumimoji="1" lang="en-US" altLang="zh-CN" sz="1400" b="1" dirty="0"/>
              <a:t> ;</a:t>
            </a:r>
            <a:endParaRPr kumimoji="1" lang="en-US" altLang="zh-CN" sz="1400" b="1" dirty="0"/>
          </a:p>
        </p:txBody>
      </p:sp>
      <p:sp>
        <p:nvSpPr>
          <p:cNvPr id="13" name="Rectangle 9"/>
          <p:cNvSpPr>
            <a:spLocks noChangeArrowheads="1"/>
          </p:cNvSpPr>
          <p:nvPr/>
        </p:nvSpPr>
        <p:spPr bwMode="auto">
          <a:xfrm>
            <a:off x="4908989" y="1868498"/>
            <a:ext cx="2083852"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置十六进制输入</a:t>
            </a:r>
            <a:endParaRPr kumimoji="1" lang="zh-CN" altLang="en-US" sz="1800" b="1" i="1" dirty="0">
              <a:solidFill>
                <a:srgbClr val="008000"/>
              </a:solidFill>
            </a:endParaRPr>
          </a:p>
        </p:txBody>
      </p:sp>
      <p:sp>
        <p:nvSpPr>
          <p:cNvPr id="14" name="Rectangle 7"/>
          <p:cNvSpPr>
            <a:spLocks noChangeArrowheads="1"/>
          </p:cNvSpPr>
          <p:nvPr/>
        </p:nvSpPr>
        <p:spPr bwMode="auto">
          <a:xfrm>
            <a:off x="4963080" y="2308612"/>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置八进制输入</a:t>
            </a:r>
            <a:endParaRPr kumimoji="1" lang="zh-CN" altLang="en-US" sz="1800" b="1" i="1" dirty="0">
              <a:solidFill>
                <a:srgbClr val="008000"/>
              </a:solidFill>
            </a:endParaRPr>
          </a:p>
        </p:txBody>
      </p:sp>
      <p:sp>
        <p:nvSpPr>
          <p:cNvPr id="15" name="Rectangle 6"/>
          <p:cNvSpPr>
            <a:spLocks noChangeArrowheads="1"/>
          </p:cNvSpPr>
          <p:nvPr/>
        </p:nvSpPr>
        <p:spPr bwMode="auto">
          <a:xfrm>
            <a:off x="5220000" y="2990082"/>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置十进制输出</a:t>
            </a:r>
            <a:endParaRPr kumimoji="1" lang="zh-CN" altLang="en-US" sz="1800" b="1" i="1" dirty="0">
              <a:solidFill>
                <a:srgbClr val="008000"/>
              </a:solidFill>
            </a:endParaRPr>
          </a:p>
        </p:txBody>
      </p:sp>
      <p:sp>
        <p:nvSpPr>
          <p:cNvPr id="16" name="Rectangle 5"/>
          <p:cNvSpPr>
            <a:spLocks noChangeArrowheads="1"/>
          </p:cNvSpPr>
          <p:nvPr/>
        </p:nvSpPr>
        <p:spPr bwMode="auto">
          <a:xfrm>
            <a:off x="5616171" y="3953939"/>
            <a:ext cx="2083852"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置十六进制输出</a:t>
            </a:r>
            <a:endParaRPr kumimoji="1" lang="zh-CN" altLang="en-US" sz="1800" b="1" i="1" dirty="0">
              <a:solidFill>
                <a:srgbClr val="008000"/>
              </a:solidFill>
            </a:endParaRPr>
          </a:p>
        </p:txBody>
      </p:sp>
      <p:sp>
        <p:nvSpPr>
          <p:cNvPr id="17" name="Rectangle 4"/>
          <p:cNvSpPr>
            <a:spLocks noChangeArrowheads="1"/>
          </p:cNvSpPr>
          <p:nvPr/>
        </p:nvSpPr>
        <p:spPr bwMode="auto">
          <a:xfrm>
            <a:off x="5858479" y="4575489"/>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置八进制输出</a:t>
            </a:r>
            <a:endParaRPr kumimoji="1" lang="zh-CN" altLang="en-US" sz="1800" b="1" i="1" dirty="0">
              <a:solidFill>
                <a:srgbClr val="008000"/>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ou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ou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P spid="9" grpId="0" animBg="1" autoUpdateAnimBg="0"/>
      <p:bldP spid="10" grpId="0" animBg="1" autoUpdateAnimBg="0"/>
      <p:bldP spid="11" grpId="0" animBg="1" autoUpdateAnimBg="0"/>
      <p:bldP spid="12"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kern="0" dirty="0">
                <a:solidFill>
                  <a:schemeClr val="tx1"/>
                </a:solidFill>
                <a:latin typeface="隶书" panose="02010509060101010101" pitchFamily="49" charset="-122"/>
                <a:ea typeface="隶书" panose="02010509060101010101" pitchFamily="49" charset="-122"/>
              </a:rPr>
              <a:t>数据流的格式控制：格式控制符</a:t>
            </a:r>
            <a:endParaRPr lang="zh-CN" sz="1600" dirty="0">
              <a:solidFill>
                <a:schemeClr val="tx1"/>
              </a:solidFill>
            </a:endParaRPr>
          </a:p>
        </p:txBody>
      </p:sp>
      <p:sp>
        <p:nvSpPr>
          <p:cNvPr id="4" name="Text Box 3"/>
          <p:cNvSpPr txBox="1">
            <a:spLocks noChangeArrowheads="1"/>
          </p:cNvSpPr>
          <p:nvPr/>
        </p:nvSpPr>
        <p:spPr bwMode="auto">
          <a:xfrm>
            <a:off x="668249" y="699750"/>
            <a:ext cx="6783751" cy="37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1600" b="1" dirty="0" err="1">
                <a:solidFill>
                  <a:srgbClr val="0000FF"/>
                </a:solidFill>
              </a:rPr>
              <a:t>iomanip</a:t>
            </a:r>
            <a:r>
              <a:rPr kumimoji="1" lang="zh-CN" altLang="en-US" sz="1600" b="1" dirty="0">
                <a:solidFill>
                  <a:srgbClr val="0000FF"/>
                </a:solidFill>
              </a:rPr>
              <a:t>的控制符</a:t>
            </a:r>
            <a:endParaRPr kumimoji="1" lang="en-US" altLang="zh-CN" sz="1600" dirty="0"/>
          </a:p>
        </p:txBody>
      </p:sp>
      <p:graphicFrame>
        <p:nvGraphicFramePr>
          <p:cNvPr id="5" name="Group 39"/>
          <p:cNvGraphicFramePr>
            <a:graphicFrameLocks noGrp="1"/>
          </p:cNvGraphicFramePr>
          <p:nvPr/>
        </p:nvGraphicFramePr>
        <p:xfrm>
          <a:off x="612000" y="1131750"/>
          <a:ext cx="7360906" cy="3935965"/>
        </p:xfrm>
        <a:graphic>
          <a:graphicData uri="http://schemas.openxmlformats.org/drawingml/2006/table">
            <a:tbl>
              <a:tblPr/>
              <a:tblGrid>
                <a:gridCol w="3102309"/>
                <a:gridCol w="3006945"/>
                <a:gridCol w="1251652"/>
              </a:tblGrid>
              <a:tr h="72670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rPr>
                        <a:t>控制符</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功能</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输入</a:t>
                      </a:r>
                      <a:r>
                        <a:rPr kumimoji="0" lang="en-US" altLang="zh-CN"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输出</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84677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resetiosflags ( ios::</a:t>
                      </a:r>
                      <a:r>
                        <a:rPr kumimoji="0" lang="en-US" altLang="zh-CN" sz="1600" b="1" i="1"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lFlags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清除</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lFlags</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指定的标志位</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1457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setiosflags ( ios::</a:t>
                      </a:r>
                      <a:r>
                        <a:rPr kumimoji="0" lang="en-US" altLang="zh-CN" sz="1600" b="1" i="1"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lFlags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设置</a:t>
                      </a:r>
                      <a:r>
                        <a:rPr kumimoji="0" lang="en-US" altLang="zh-CN" sz="16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lFlags</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指定的标志位</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197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setbase ( int </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base</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设置基数，</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base</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8</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6197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setfill ( char </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设置填充符</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endParaRPr kumimoji="0" lang="en-US" altLang="zh-CN" sz="16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197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setprecision ( int </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设置浮点数输出精度</a:t>
                      </a: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6197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setw ( int </a:t>
                      </a: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设置输出宽度</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kern="0" dirty="0">
                <a:solidFill>
                  <a:schemeClr val="tx1"/>
                </a:solidFill>
                <a:latin typeface="隶书" panose="02010509060101010101" pitchFamily="49" charset="-122"/>
                <a:ea typeface="隶书" panose="02010509060101010101" pitchFamily="49" charset="-122"/>
              </a:rPr>
              <a:t>数据流的格式控制：格式控制函数</a:t>
            </a:r>
            <a:endParaRPr lang="zh-CN" sz="1600" dirty="0">
              <a:solidFill>
                <a:schemeClr val="tx1"/>
              </a:solidFill>
            </a:endParaRPr>
          </a:p>
        </p:txBody>
      </p:sp>
      <p:graphicFrame>
        <p:nvGraphicFramePr>
          <p:cNvPr id="5" name="Group 43"/>
          <p:cNvGraphicFramePr/>
          <p:nvPr/>
        </p:nvGraphicFramePr>
        <p:xfrm>
          <a:off x="108000" y="738233"/>
          <a:ext cx="8496000" cy="3993519"/>
        </p:xfrm>
        <a:graphic>
          <a:graphicData uri="http://schemas.openxmlformats.org/drawingml/2006/table">
            <a:tbl>
              <a:tblPr/>
              <a:tblGrid>
                <a:gridCol w="2261068"/>
                <a:gridCol w="1602535"/>
                <a:gridCol w="4632397"/>
              </a:tblGrid>
              <a:tr h="581474">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控制符</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成员函数</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作用</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581474">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setfill(c)</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fill(c)</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设置填充字符为字符常量或字符变量</a:t>
                      </a: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675">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setprecision(n)</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precision(n)</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设置显示小数的精度为</a:t>
                      </a: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474">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setw(n)</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width(n)</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设置域宽为</a:t>
                      </a: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个字符</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474">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setbase(n)</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setf ()</a:t>
                      </a:r>
                      <a:endPar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设置整数的基数为</a:t>
                      </a:r>
                      <a:r>
                        <a:rPr kumimoji="1" lang="en-US" altLang="zh-CN"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 n=8,10,16)</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474">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setiosflags()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setf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设置输出格式的状态</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474">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resetiosflags(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en-US" altLang="zh-CN" sz="1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unsetf()</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pPr>
                      <a:r>
                        <a:rPr kumimoji="1" lang="zh-CN" altLang="en-US" sz="1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终止已设置输出格式的状态</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advTm="0">
    <p:cov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8-13】</a:t>
            </a:r>
            <a:r>
              <a:rPr lang="zh-CN" altLang="en-US" sz="1600" kern="0" dirty="0">
                <a:solidFill>
                  <a:schemeClr val="tx1"/>
                </a:solidFill>
                <a:latin typeface="隶书" panose="02010509060101010101" pitchFamily="49" charset="-122"/>
                <a:ea typeface="隶书" panose="02010509060101010101" pitchFamily="49" charset="-122"/>
              </a:rPr>
              <a:t>整数的格式化输出</a:t>
            </a:r>
            <a:endParaRPr lang="zh-CN" sz="1600" dirty="0">
              <a:solidFill>
                <a:schemeClr val="tx1"/>
              </a:solidFill>
            </a:endParaRPr>
          </a:p>
        </p:txBody>
      </p:sp>
      <p:sp>
        <p:nvSpPr>
          <p:cNvPr id="4" name="Text Box 3"/>
          <p:cNvSpPr txBox="1">
            <a:spLocks noChangeArrowheads="1"/>
          </p:cNvSpPr>
          <p:nvPr/>
        </p:nvSpPr>
        <p:spPr bwMode="auto">
          <a:xfrm>
            <a:off x="108000" y="627750"/>
            <a:ext cx="6783751"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kumimoji="1" lang="en-US" altLang="zh-CN" sz="1600" b="1" i="1" dirty="0">
                <a:solidFill>
                  <a:srgbClr val="008000"/>
                </a:solidFill>
              </a:rPr>
              <a:t>// </a:t>
            </a:r>
            <a:r>
              <a:rPr kumimoji="1" lang="zh-CN" altLang="en-US" sz="1600" b="1" i="1" dirty="0">
                <a:solidFill>
                  <a:srgbClr val="008000"/>
                </a:solidFill>
              </a:rPr>
              <a:t>整数的格式化输出</a:t>
            </a:r>
            <a:endParaRPr kumimoji="1" lang="zh-CN" altLang="en-US" sz="1600" b="1" i="1" dirty="0">
              <a:solidFill>
                <a:srgbClr val="008000"/>
              </a:solidFill>
            </a:endParaRPr>
          </a:p>
          <a:p>
            <a:pPr algn="just">
              <a:lnSpc>
                <a:spcPct val="160000"/>
              </a:lnSpc>
            </a:pPr>
            <a:r>
              <a:rPr kumimoji="1" lang="en-US" altLang="zh-CN" sz="1600" dirty="0"/>
              <a:t>#include &lt;</a:t>
            </a:r>
            <a:r>
              <a:rPr kumimoji="1" lang="en-US" altLang="zh-CN" sz="1600" dirty="0" err="1"/>
              <a:t>iostream</a:t>
            </a:r>
            <a:r>
              <a:rPr kumimoji="1" lang="en-US" altLang="zh-CN" sz="1600" dirty="0"/>
              <a:t>&gt;</a:t>
            </a:r>
            <a:endParaRPr kumimoji="1" lang="en-US" altLang="zh-CN" sz="1600" dirty="0"/>
          </a:p>
          <a:p>
            <a:pPr algn="just">
              <a:lnSpc>
                <a:spcPct val="160000"/>
              </a:lnSpc>
            </a:pPr>
            <a:r>
              <a:rPr kumimoji="1" lang="en-US" altLang="zh-CN" sz="1600" dirty="0"/>
              <a:t>#include &lt;</a:t>
            </a:r>
            <a:r>
              <a:rPr kumimoji="1" lang="en-US" altLang="zh-CN" sz="1600" dirty="0" err="1"/>
              <a:t>iomanip</a:t>
            </a:r>
            <a:r>
              <a:rPr kumimoji="1" lang="en-US" altLang="zh-CN" sz="1600" dirty="0"/>
              <a:t>&gt;</a:t>
            </a:r>
            <a:endParaRPr kumimoji="1" lang="en-US" altLang="zh-CN" sz="1600" dirty="0"/>
          </a:p>
          <a:p>
            <a:pPr algn="just">
              <a:lnSpc>
                <a:spcPct val="160000"/>
              </a:lnSpc>
            </a:pPr>
            <a:r>
              <a:rPr kumimoji="1" lang="en-US" altLang="zh-CN" sz="1600" dirty="0"/>
              <a:t>using namespace </a:t>
            </a:r>
            <a:r>
              <a:rPr kumimoji="1" lang="en-US" altLang="zh-CN" sz="1600" dirty="0" err="1"/>
              <a:t>std</a:t>
            </a:r>
            <a:r>
              <a:rPr kumimoji="1" lang="en-US" altLang="zh-CN" sz="1600" dirty="0"/>
              <a:t> ;</a:t>
            </a:r>
            <a:endParaRPr kumimoji="1" lang="en-US" altLang="zh-CN" sz="1600" dirty="0"/>
          </a:p>
          <a:p>
            <a:pPr algn="just">
              <a:lnSpc>
                <a:spcPct val="160000"/>
              </a:lnSpc>
            </a:pPr>
            <a:r>
              <a:rPr kumimoji="1" lang="en-US" altLang="zh-CN" sz="1600" dirty="0"/>
              <a:t>void main()</a:t>
            </a:r>
            <a:endParaRPr kumimoji="1" lang="en-US" altLang="zh-CN" sz="1600" dirty="0"/>
          </a:p>
          <a:p>
            <a:pPr algn="just">
              <a:lnSpc>
                <a:spcPct val="160000"/>
              </a:lnSpc>
            </a:pPr>
            <a:r>
              <a:rPr kumimoji="1" lang="en-US" altLang="zh-CN" sz="1600" dirty="0"/>
              <a:t>{ </a:t>
            </a:r>
            <a:endParaRPr kumimoji="1" lang="en-US" altLang="zh-CN" sz="1600" dirty="0"/>
          </a:p>
          <a:p>
            <a:pPr algn="just">
              <a:lnSpc>
                <a:spcPct val="160000"/>
              </a:lnSpc>
            </a:pPr>
            <a:r>
              <a:rPr kumimoji="1" lang="en-US" altLang="zh-CN" sz="1600" dirty="0"/>
              <a:t>         </a:t>
            </a:r>
            <a:r>
              <a:rPr kumimoji="1" lang="en-US" altLang="zh-CN" sz="1600" dirty="0" err="1"/>
              <a:t>const</a:t>
            </a:r>
            <a:r>
              <a:rPr kumimoji="1" lang="en-US" altLang="zh-CN" sz="1600" dirty="0"/>
              <a:t> </a:t>
            </a:r>
            <a:r>
              <a:rPr kumimoji="1" lang="en-US" altLang="zh-CN" sz="1600" dirty="0" err="1"/>
              <a:t>int</a:t>
            </a:r>
            <a:r>
              <a:rPr kumimoji="1" lang="en-US" altLang="zh-CN" sz="1600" dirty="0"/>
              <a:t> k = 618 ;</a:t>
            </a:r>
            <a:endParaRPr kumimoji="1" lang="en-US" altLang="zh-CN" sz="1600" dirty="0"/>
          </a:p>
          <a:p>
            <a:pPr algn="just">
              <a:lnSpc>
                <a:spcPct val="160000"/>
              </a:lnSpc>
            </a:pPr>
            <a:r>
              <a:rPr kumimoji="1" lang="en-US" altLang="zh-CN" sz="1600" dirty="0"/>
              <a:t>         </a:t>
            </a:r>
            <a:r>
              <a:rPr kumimoji="1" lang="en-US" altLang="zh-CN" sz="1600" dirty="0" err="1"/>
              <a:t>cout</a:t>
            </a:r>
            <a:r>
              <a:rPr kumimoji="1" lang="en-US" altLang="zh-CN" sz="1600" dirty="0"/>
              <a:t> &lt;&lt; </a:t>
            </a:r>
            <a:r>
              <a:rPr kumimoji="1" lang="en-US" altLang="zh-CN" sz="1600" b="1" dirty="0" err="1">
                <a:solidFill>
                  <a:srgbClr val="FF0000"/>
                </a:solidFill>
              </a:rPr>
              <a:t>setw</a:t>
            </a:r>
            <a:r>
              <a:rPr kumimoji="1" lang="en-US" altLang="zh-CN" sz="1600" b="1" dirty="0">
                <a:solidFill>
                  <a:srgbClr val="FF0000"/>
                </a:solidFill>
              </a:rPr>
              <a:t>(10)</a:t>
            </a:r>
            <a:r>
              <a:rPr kumimoji="1" lang="en-US" altLang="zh-CN" sz="1600" dirty="0">
                <a:solidFill>
                  <a:srgbClr val="FF0000"/>
                </a:solidFill>
              </a:rPr>
              <a:t> &lt;&lt; </a:t>
            </a:r>
            <a:r>
              <a:rPr kumimoji="1" lang="en-US" altLang="zh-CN" sz="1600" b="1" dirty="0" err="1">
                <a:solidFill>
                  <a:srgbClr val="FF0000"/>
                </a:solidFill>
              </a:rPr>
              <a:t>setfill</a:t>
            </a:r>
            <a:r>
              <a:rPr kumimoji="1" lang="en-US" altLang="zh-CN" sz="1600" b="1" dirty="0">
                <a:solidFill>
                  <a:srgbClr val="FF0000"/>
                </a:solidFill>
              </a:rPr>
              <a:t>('#')</a:t>
            </a:r>
            <a:r>
              <a:rPr kumimoji="1" lang="en-US" altLang="zh-CN" sz="1600" dirty="0">
                <a:solidFill>
                  <a:srgbClr val="FF0000"/>
                </a:solidFill>
              </a:rPr>
              <a:t> &lt;&lt; </a:t>
            </a:r>
            <a:r>
              <a:rPr kumimoji="1" lang="en-US" altLang="zh-CN" sz="1600" b="1" dirty="0" err="1">
                <a:solidFill>
                  <a:srgbClr val="FF0000"/>
                </a:solidFill>
              </a:rPr>
              <a:t>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::right)</a:t>
            </a:r>
            <a:r>
              <a:rPr kumimoji="1" lang="en-US" altLang="zh-CN" sz="1600" dirty="0">
                <a:solidFill>
                  <a:srgbClr val="FF0000"/>
                </a:solidFill>
              </a:rPr>
              <a:t> </a:t>
            </a:r>
            <a:r>
              <a:rPr kumimoji="1" lang="en-US" altLang="zh-CN" sz="1600" dirty="0"/>
              <a:t>&lt;&lt; k &lt;&lt;</a:t>
            </a:r>
            <a:r>
              <a:rPr kumimoji="1" lang="en-US" altLang="zh-CN" sz="1600" dirty="0" err="1"/>
              <a:t>endl</a:t>
            </a:r>
            <a:r>
              <a:rPr kumimoji="1" lang="en-US" altLang="zh-CN" sz="1600" dirty="0"/>
              <a:t> ;</a:t>
            </a:r>
            <a:endParaRPr kumimoji="1" lang="en-US" altLang="zh-CN" sz="1600" dirty="0"/>
          </a:p>
          <a:p>
            <a:pPr algn="just">
              <a:lnSpc>
                <a:spcPct val="160000"/>
              </a:lnSpc>
            </a:pPr>
            <a:r>
              <a:rPr kumimoji="1" lang="en-US" altLang="zh-CN" sz="1600" dirty="0"/>
              <a:t>         </a:t>
            </a:r>
            <a:r>
              <a:rPr kumimoji="1" lang="en-US" altLang="zh-CN" sz="1600" dirty="0" err="1"/>
              <a:t>cout</a:t>
            </a:r>
            <a:r>
              <a:rPr kumimoji="1" lang="en-US" altLang="zh-CN" sz="1600" dirty="0"/>
              <a:t> </a:t>
            </a:r>
            <a:r>
              <a:rPr kumimoji="1" lang="en-US" altLang="zh-CN" sz="1600" b="1" dirty="0">
                <a:solidFill>
                  <a:srgbClr val="FF0000"/>
                </a:solidFill>
              </a:rPr>
              <a:t>&lt;&lt; </a:t>
            </a:r>
            <a:r>
              <a:rPr kumimoji="1" lang="en-US" altLang="zh-CN" sz="1600" b="1" dirty="0" err="1">
                <a:solidFill>
                  <a:srgbClr val="FF0000"/>
                </a:solidFill>
              </a:rPr>
              <a:t>setw</a:t>
            </a:r>
            <a:r>
              <a:rPr kumimoji="1" lang="en-US" altLang="zh-CN" sz="1600" b="1" dirty="0">
                <a:solidFill>
                  <a:srgbClr val="FF0000"/>
                </a:solidFill>
              </a:rPr>
              <a:t>(10) &lt;&lt; </a:t>
            </a:r>
            <a:r>
              <a:rPr kumimoji="1" lang="en-US" altLang="zh-CN" sz="1600" b="1" dirty="0" err="1">
                <a:solidFill>
                  <a:srgbClr val="FF0000"/>
                </a:solidFill>
              </a:rPr>
              <a:t>setbase</a:t>
            </a:r>
            <a:r>
              <a:rPr kumimoji="1" lang="en-US" altLang="zh-CN" sz="1600" b="1" dirty="0">
                <a:solidFill>
                  <a:srgbClr val="FF0000"/>
                </a:solidFill>
              </a:rPr>
              <a:t>(8) &lt;&lt; </a:t>
            </a:r>
            <a:r>
              <a:rPr kumimoji="1" lang="en-US" altLang="zh-CN" sz="1600" b="1" dirty="0" err="1">
                <a:solidFill>
                  <a:srgbClr val="FF0000"/>
                </a:solidFill>
              </a:rPr>
              <a:t>setfill</a:t>
            </a:r>
            <a:r>
              <a:rPr kumimoji="1" lang="en-US" altLang="zh-CN" sz="1600" b="1" dirty="0">
                <a:solidFill>
                  <a:srgbClr val="FF0000"/>
                </a:solidFill>
              </a:rPr>
              <a:t>('*')</a:t>
            </a:r>
            <a:endParaRPr kumimoji="1" lang="en-US" altLang="zh-CN" sz="1600" b="1" dirty="0">
              <a:solidFill>
                <a:srgbClr val="FF0000"/>
              </a:solidFill>
            </a:endParaRPr>
          </a:p>
          <a:p>
            <a:pPr algn="just">
              <a:lnSpc>
                <a:spcPct val="160000"/>
              </a:lnSpc>
            </a:pPr>
            <a:r>
              <a:rPr kumimoji="1" lang="en-US" altLang="zh-CN" sz="1600" b="1" dirty="0">
                <a:solidFill>
                  <a:srgbClr val="FF0000"/>
                </a:solidFill>
              </a:rPr>
              <a:t>               &lt;&lt; </a:t>
            </a:r>
            <a:r>
              <a:rPr kumimoji="1" lang="en-US" altLang="zh-CN" sz="1600" b="1" dirty="0" err="1">
                <a:solidFill>
                  <a:srgbClr val="FF0000"/>
                </a:solidFill>
              </a:rPr>
              <a:t>resetiosflags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::right) &lt;&lt; </a:t>
            </a:r>
            <a:r>
              <a:rPr kumimoji="1" lang="en-US" altLang="zh-CN" sz="1600" b="1" dirty="0" err="1">
                <a:solidFill>
                  <a:srgbClr val="FF0000"/>
                </a:solidFill>
              </a:rPr>
              <a:t>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::left) </a:t>
            </a:r>
            <a:r>
              <a:rPr kumimoji="1" lang="en-US" altLang="zh-CN" sz="1600" dirty="0"/>
              <a:t>&lt;&lt; k &lt;&lt; </a:t>
            </a:r>
            <a:r>
              <a:rPr kumimoji="1" lang="en-US" altLang="zh-CN" sz="1600" dirty="0" err="1"/>
              <a:t>endl</a:t>
            </a:r>
            <a:r>
              <a:rPr kumimoji="1" lang="en-US" altLang="zh-CN" sz="1600" dirty="0"/>
              <a:t> ;</a:t>
            </a:r>
            <a:endParaRPr kumimoji="1" lang="en-US" altLang="zh-CN" sz="1600" dirty="0"/>
          </a:p>
          <a:p>
            <a:pPr>
              <a:lnSpc>
                <a:spcPct val="160000"/>
              </a:lnSpc>
            </a:pPr>
            <a:r>
              <a:rPr kumimoji="1" lang="en-US" altLang="zh-CN" sz="1600" dirty="0"/>
              <a:t>} </a:t>
            </a:r>
            <a:endParaRPr kumimoji="1" lang="en-US" altLang="zh-CN" sz="1600" dirty="0"/>
          </a:p>
        </p:txBody>
      </p:sp>
      <p:graphicFrame>
        <p:nvGraphicFramePr>
          <p:cNvPr id="5" name="Object 3"/>
          <p:cNvGraphicFramePr>
            <a:graphicFrameLocks noChangeAspect="1"/>
          </p:cNvGraphicFramePr>
          <p:nvPr/>
        </p:nvGraphicFramePr>
        <p:xfrm>
          <a:off x="6084000" y="1622353"/>
          <a:ext cx="2953434" cy="1229009"/>
        </p:xfrm>
        <a:graphic>
          <a:graphicData uri="http://schemas.openxmlformats.org/presentationml/2006/ole">
            <mc:AlternateContent xmlns:mc="http://schemas.openxmlformats.org/markup-compatibility/2006">
              <mc:Choice xmlns:v="urn:schemas-microsoft-com:vml" Requires="v">
                <p:oleObj spid="_x0000_s5133" name="位图图像" r:id="rId1" imgW="2952750" imgH="1228725" progId="Paint.Picture">
                  <p:embed/>
                </p:oleObj>
              </mc:Choice>
              <mc:Fallback>
                <p:oleObj name="位图图像" r:id="rId1" imgW="2952750" imgH="122872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000" y="1622353"/>
                        <a:ext cx="2953434" cy="12290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8-14】</a:t>
            </a:r>
            <a:r>
              <a:rPr lang="zh-CN" altLang="en-US" sz="1600" kern="0" dirty="0">
                <a:solidFill>
                  <a:schemeClr val="tx1"/>
                </a:solidFill>
                <a:latin typeface="隶书" panose="02010509060101010101" pitchFamily="49" charset="-122"/>
                <a:ea typeface="隶书" panose="02010509060101010101" pitchFamily="49" charset="-122"/>
              </a:rPr>
              <a:t>格式化输出浮点数 </a:t>
            </a:r>
            <a:endParaRPr lang="zh-CN" sz="1600" dirty="0">
              <a:solidFill>
                <a:schemeClr val="tx1"/>
              </a:solidFill>
            </a:endParaRPr>
          </a:p>
        </p:txBody>
      </p:sp>
      <p:sp>
        <p:nvSpPr>
          <p:cNvPr id="5" name="Text Box 2"/>
          <p:cNvSpPr txBox="1">
            <a:spLocks noChangeArrowheads="1"/>
          </p:cNvSpPr>
          <p:nvPr/>
        </p:nvSpPr>
        <p:spPr bwMode="auto">
          <a:xfrm>
            <a:off x="180000" y="634484"/>
            <a:ext cx="6783370" cy="454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kumimoji="1" lang="en-US" altLang="zh-CN" sz="1600" dirty="0"/>
              <a:t>#include &lt;</a:t>
            </a:r>
            <a:r>
              <a:rPr kumimoji="1" lang="en-US" altLang="zh-CN" sz="1600" dirty="0" err="1"/>
              <a:t>iostream.h</a:t>
            </a:r>
            <a:r>
              <a:rPr kumimoji="1" lang="en-US" altLang="zh-CN" sz="1600" dirty="0"/>
              <a:t>&gt;</a:t>
            </a:r>
            <a:endParaRPr kumimoji="1" lang="en-US" altLang="zh-CN" sz="1600" dirty="0"/>
          </a:p>
          <a:p>
            <a:pPr algn="just" eaLnBrk="1" hangingPunct="1">
              <a:lnSpc>
                <a:spcPct val="130000"/>
              </a:lnSpc>
            </a:pPr>
            <a:r>
              <a:rPr kumimoji="1" lang="en-US" altLang="zh-CN" sz="1600" dirty="0"/>
              <a:t>void main()</a:t>
            </a:r>
            <a:endParaRPr kumimoji="1" lang="en-US" altLang="zh-CN" sz="1600" dirty="0"/>
          </a:p>
          <a:p>
            <a:pPr algn="just" eaLnBrk="1" hangingPunct="1">
              <a:lnSpc>
                <a:spcPct val="130000"/>
              </a:lnSpc>
            </a:pPr>
            <a:r>
              <a:rPr kumimoji="1" lang="en-US" altLang="zh-CN" sz="1600" dirty="0"/>
              <a:t>{ double x = 22.0/7 ;</a:t>
            </a:r>
            <a:endParaRPr kumimoji="1" lang="en-US" altLang="zh-CN" sz="1600" dirty="0"/>
          </a:p>
          <a:p>
            <a:pPr algn="just" eaLnBrk="1" hangingPunct="1">
              <a:lnSpc>
                <a:spcPct val="130000"/>
              </a:lnSpc>
            </a:pPr>
            <a:r>
              <a:rPr kumimoji="1" lang="en-US" altLang="zh-CN" sz="1600" dirty="0"/>
              <a:t>   </a:t>
            </a:r>
            <a:r>
              <a:rPr kumimoji="1" lang="en-US" altLang="zh-CN" sz="1600" dirty="0" err="1"/>
              <a:t>int</a:t>
            </a:r>
            <a:r>
              <a:rPr kumimoji="1" lang="en-US" altLang="zh-CN" sz="1600" dirty="0"/>
              <a:t> </a:t>
            </a:r>
            <a:r>
              <a:rPr kumimoji="1" lang="en-US" altLang="zh-CN" sz="1600" dirty="0" err="1"/>
              <a:t>i</a:t>
            </a:r>
            <a:r>
              <a:rPr kumimoji="1" lang="en-US" altLang="zh-CN" sz="1600" dirty="0"/>
              <a:t> ;</a:t>
            </a:r>
            <a:endParaRPr kumimoji="1" lang="en-US" altLang="zh-CN" sz="1600" dirty="0"/>
          </a:p>
          <a:p>
            <a:pPr algn="just" eaLnBrk="1" hangingPunct="1">
              <a:lnSpc>
                <a:spcPct val="130000"/>
              </a:lnSpc>
            </a:pPr>
            <a:r>
              <a:rPr kumimoji="1" lang="en-US" altLang="zh-CN" sz="1600" dirty="0"/>
              <a:t>   </a:t>
            </a:r>
            <a:r>
              <a:rPr kumimoji="1" lang="en-US" altLang="zh-CN" sz="1600" dirty="0" err="1"/>
              <a:t>cout</a:t>
            </a:r>
            <a:r>
              <a:rPr kumimoji="1" lang="en-US" altLang="zh-CN" sz="1600" dirty="0"/>
              <a:t> &lt;&lt; "output in fixed :\n" ;</a:t>
            </a:r>
            <a:endParaRPr kumimoji="1" lang="en-US" altLang="zh-CN" sz="1600" dirty="0"/>
          </a:p>
          <a:p>
            <a:pPr algn="just" eaLnBrk="1" hangingPunct="1">
              <a:lnSpc>
                <a:spcPct val="130000"/>
              </a:lnSpc>
            </a:pPr>
            <a:r>
              <a:rPr kumimoji="1" lang="en-US" altLang="zh-CN" sz="1600" dirty="0"/>
              <a:t>   </a:t>
            </a:r>
            <a:r>
              <a:rPr kumimoji="1" lang="en-US" altLang="zh-CN" sz="1600" dirty="0" err="1"/>
              <a:t>cout.setf</a:t>
            </a:r>
            <a:r>
              <a:rPr kumimoji="1" lang="en-US" altLang="zh-CN" sz="1600" dirty="0"/>
              <a:t>( </a:t>
            </a:r>
            <a:r>
              <a:rPr kumimoji="1" lang="en-US" altLang="zh-CN" sz="1600" dirty="0" err="1"/>
              <a:t>ios</a:t>
            </a:r>
            <a:r>
              <a:rPr kumimoji="1" lang="en-US" altLang="zh-CN" sz="1600" dirty="0"/>
              <a:t>::fixed | </a:t>
            </a:r>
            <a:r>
              <a:rPr kumimoji="1" lang="en-US" altLang="zh-CN" sz="1600" dirty="0" err="1"/>
              <a:t>ios</a:t>
            </a:r>
            <a:r>
              <a:rPr kumimoji="1" lang="en-US" altLang="zh-CN" sz="1600" dirty="0"/>
              <a:t>::</a:t>
            </a:r>
            <a:r>
              <a:rPr kumimoji="1" lang="en-US" altLang="zh-CN" sz="1600" dirty="0" err="1"/>
              <a:t>showpos</a:t>
            </a:r>
            <a:r>
              <a:rPr kumimoji="1" lang="en-US" altLang="zh-CN" sz="1600" dirty="0"/>
              <a:t> ) ; 		</a:t>
            </a:r>
            <a:r>
              <a:rPr kumimoji="1" lang="en-US" altLang="zh-CN" sz="1600" b="1" i="1" dirty="0">
                <a:solidFill>
                  <a:srgbClr val="008000"/>
                </a:solidFill>
              </a:rPr>
              <a:t>// </a:t>
            </a:r>
            <a:r>
              <a:rPr kumimoji="1" lang="zh-CN" altLang="en-US" sz="1600" b="1" i="1" dirty="0">
                <a:solidFill>
                  <a:srgbClr val="008000"/>
                </a:solidFill>
              </a:rPr>
              <a:t>定点输出，显示 </a:t>
            </a:r>
            <a:r>
              <a:rPr kumimoji="1" lang="en-US" altLang="zh-CN" sz="1600" b="1" i="1" dirty="0">
                <a:solidFill>
                  <a:srgbClr val="008000"/>
                </a:solidFill>
              </a:rPr>
              <a:t>+</a:t>
            </a:r>
            <a:endParaRPr kumimoji="1" lang="en-US" altLang="zh-CN" sz="1600" b="1" i="1" dirty="0">
              <a:solidFill>
                <a:srgbClr val="008000"/>
              </a:solidFill>
            </a:endParaRPr>
          </a:p>
          <a:p>
            <a:pPr algn="just" eaLnBrk="1" hangingPunct="1">
              <a:lnSpc>
                <a:spcPct val="130000"/>
              </a:lnSpc>
            </a:pPr>
            <a:r>
              <a:rPr kumimoji="1" lang="en-US" altLang="zh-CN" sz="1600" dirty="0"/>
              <a:t>   for( </a:t>
            </a:r>
            <a:r>
              <a:rPr kumimoji="1" lang="en-US" altLang="zh-CN" sz="1600" dirty="0" err="1"/>
              <a:t>i</a:t>
            </a:r>
            <a:r>
              <a:rPr kumimoji="1" lang="en-US" altLang="zh-CN" sz="1600" dirty="0"/>
              <a:t>=1; </a:t>
            </a:r>
            <a:r>
              <a:rPr kumimoji="1" lang="en-US" altLang="zh-CN" sz="1600" dirty="0" err="1"/>
              <a:t>i</a:t>
            </a:r>
            <a:r>
              <a:rPr kumimoji="1" lang="en-US" altLang="zh-CN" sz="1600" dirty="0"/>
              <a:t>&lt;=5; </a:t>
            </a:r>
            <a:r>
              <a:rPr kumimoji="1" lang="en-US" altLang="zh-CN" sz="1600" dirty="0" err="1"/>
              <a:t>i</a:t>
            </a:r>
            <a:r>
              <a:rPr kumimoji="1" lang="en-US" altLang="zh-CN" sz="1600" dirty="0"/>
              <a:t>++ )</a:t>
            </a:r>
            <a:endParaRPr kumimoji="1" lang="en-US" altLang="zh-CN" sz="1600" dirty="0"/>
          </a:p>
          <a:p>
            <a:pPr algn="just" eaLnBrk="1" hangingPunct="1">
              <a:lnSpc>
                <a:spcPct val="130000"/>
              </a:lnSpc>
            </a:pPr>
            <a:r>
              <a:rPr kumimoji="1" lang="en-US" altLang="zh-CN" sz="1600" dirty="0"/>
              <a:t>      { </a:t>
            </a:r>
            <a:r>
              <a:rPr kumimoji="1" lang="en-US" altLang="zh-CN" sz="1600" dirty="0" err="1"/>
              <a:t>cout.precision</a:t>
            </a:r>
            <a:r>
              <a:rPr kumimoji="1" lang="en-US" altLang="zh-CN" sz="1600" dirty="0"/>
              <a:t>( </a:t>
            </a:r>
            <a:r>
              <a:rPr kumimoji="1" lang="en-US" altLang="zh-CN" sz="1600" dirty="0" err="1"/>
              <a:t>i</a:t>
            </a:r>
            <a:r>
              <a:rPr kumimoji="1" lang="en-US" altLang="zh-CN" sz="1600" dirty="0"/>
              <a:t> ) ;  </a:t>
            </a:r>
            <a:r>
              <a:rPr kumimoji="1" lang="en-US" altLang="zh-CN" sz="1600" dirty="0" err="1"/>
              <a:t>cout</a:t>
            </a:r>
            <a:r>
              <a:rPr kumimoji="1" lang="en-US" altLang="zh-CN" sz="1600" dirty="0"/>
              <a:t> &lt;&lt; x &lt;&lt; </a:t>
            </a:r>
            <a:r>
              <a:rPr kumimoji="1" lang="en-US" altLang="zh-CN" sz="1600" dirty="0" err="1"/>
              <a:t>endl</a:t>
            </a:r>
            <a:r>
              <a:rPr kumimoji="1" lang="en-US" altLang="zh-CN" sz="1600" dirty="0"/>
              <a:t> ; }</a:t>
            </a:r>
            <a:endParaRPr kumimoji="1" lang="en-US" altLang="zh-CN" sz="1600" dirty="0"/>
          </a:p>
          <a:p>
            <a:pPr algn="just" eaLnBrk="1" hangingPunct="1">
              <a:lnSpc>
                <a:spcPct val="130000"/>
              </a:lnSpc>
            </a:pPr>
            <a:r>
              <a:rPr kumimoji="1" lang="en-US" altLang="zh-CN" sz="1600" dirty="0"/>
              <a:t>   </a:t>
            </a:r>
            <a:r>
              <a:rPr kumimoji="1" lang="en-US" altLang="zh-CN" sz="1600" dirty="0" err="1"/>
              <a:t>cout</a:t>
            </a:r>
            <a:r>
              <a:rPr kumimoji="1" lang="en-US" altLang="zh-CN" sz="1600" dirty="0"/>
              <a:t> &lt;&lt; "output in scientific :\n" ;</a:t>
            </a:r>
            <a:endParaRPr kumimoji="1" lang="en-US" altLang="zh-CN" sz="1600" dirty="0"/>
          </a:p>
          <a:p>
            <a:pPr algn="just" eaLnBrk="1" hangingPunct="1">
              <a:lnSpc>
                <a:spcPct val="130000"/>
              </a:lnSpc>
            </a:pPr>
            <a:r>
              <a:rPr kumimoji="1" lang="en-US" altLang="zh-CN" sz="1600" b="1" dirty="0">
                <a:solidFill>
                  <a:srgbClr val="008000"/>
                </a:solidFill>
              </a:rPr>
              <a:t>   </a:t>
            </a:r>
            <a:r>
              <a:rPr kumimoji="1" lang="en-US" altLang="zh-CN" sz="1600" b="1" i="1" dirty="0">
                <a:solidFill>
                  <a:srgbClr val="008000"/>
                </a:solidFill>
              </a:rPr>
              <a:t>// </a:t>
            </a:r>
            <a:r>
              <a:rPr kumimoji="1" lang="zh-CN" altLang="en-US" sz="1600" b="1" i="1" dirty="0">
                <a:solidFill>
                  <a:srgbClr val="008000"/>
                </a:solidFill>
              </a:rPr>
              <a:t>清除原有设置，科学示数法输出</a:t>
            </a:r>
            <a:endParaRPr kumimoji="1" lang="zh-CN" altLang="en-US" sz="1600" b="1" i="1" dirty="0">
              <a:solidFill>
                <a:srgbClr val="008000"/>
              </a:solidFill>
            </a:endParaRPr>
          </a:p>
          <a:p>
            <a:pPr algn="just" eaLnBrk="1" hangingPunct="1">
              <a:lnSpc>
                <a:spcPct val="130000"/>
              </a:lnSpc>
            </a:pPr>
            <a:r>
              <a:rPr kumimoji="1" lang="zh-CN" altLang="en-US" sz="1600" dirty="0"/>
              <a:t>   </a:t>
            </a:r>
            <a:r>
              <a:rPr kumimoji="1" lang="en-US" altLang="zh-CN" sz="1600" dirty="0" err="1"/>
              <a:t>cout.setf</a:t>
            </a:r>
            <a:r>
              <a:rPr kumimoji="1" lang="en-US" altLang="zh-CN" sz="1600" dirty="0"/>
              <a:t>(</a:t>
            </a:r>
            <a:r>
              <a:rPr kumimoji="1" lang="en-US" altLang="zh-CN" sz="1600" dirty="0" err="1"/>
              <a:t>ios</a:t>
            </a:r>
            <a:r>
              <a:rPr kumimoji="1" lang="en-US" altLang="zh-CN" sz="1600" dirty="0"/>
              <a:t>::scientific, </a:t>
            </a:r>
            <a:r>
              <a:rPr kumimoji="1" lang="en-US" altLang="zh-CN" sz="1600" dirty="0" err="1"/>
              <a:t>ios</a:t>
            </a:r>
            <a:r>
              <a:rPr kumimoji="1" lang="en-US" altLang="zh-CN" sz="1600" dirty="0"/>
              <a:t>::</a:t>
            </a:r>
            <a:r>
              <a:rPr kumimoji="1" lang="en-US" altLang="zh-CN" sz="1600" dirty="0" err="1"/>
              <a:t>fixed|ios</a:t>
            </a:r>
            <a:r>
              <a:rPr kumimoji="1" lang="en-US" altLang="zh-CN" sz="1600" dirty="0"/>
              <a:t>::</a:t>
            </a:r>
            <a:r>
              <a:rPr kumimoji="1" lang="en-US" altLang="zh-CN" sz="1600" dirty="0" err="1"/>
              <a:t>showpos</a:t>
            </a:r>
            <a:r>
              <a:rPr kumimoji="1" lang="en-US" altLang="zh-CN" sz="1600" dirty="0"/>
              <a:t> ) ;	</a:t>
            </a:r>
            <a:endParaRPr kumimoji="1" lang="en-US" altLang="zh-CN" sz="1600" dirty="0"/>
          </a:p>
          <a:p>
            <a:pPr algn="just" eaLnBrk="1" hangingPunct="1">
              <a:lnSpc>
                <a:spcPct val="130000"/>
              </a:lnSpc>
            </a:pPr>
            <a:r>
              <a:rPr kumimoji="1" lang="en-US" altLang="zh-CN" sz="1600" dirty="0"/>
              <a:t>   for( </a:t>
            </a:r>
            <a:r>
              <a:rPr kumimoji="1" lang="en-US" altLang="zh-CN" sz="1600" dirty="0" err="1"/>
              <a:t>i</a:t>
            </a:r>
            <a:r>
              <a:rPr kumimoji="1" lang="en-US" altLang="zh-CN" sz="1600" dirty="0"/>
              <a:t>=1; </a:t>
            </a:r>
            <a:r>
              <a:rPr kumimoji="1" lang="en-US" altLang="zh-CN" sz="1600" dirty="0" err="1"/>
              <a:t>i</a:t>
            </a:r>
            <a:r>
              <a:rPr kumimoji="1" lang="en-US" altLang="zh-CN" sz="1600" dirty="0"/>
              <a:t>&lt;=5; </a:t>
            </a:r>
            <a:r>
              <a:rPr kumimoji="1" lang="en-US" altLang="zh-CN" sz="1600" dirty="0" err="1"/>
              <a:t>i</a:t>
            </a:r>
            <a:r>
              <a:rPr kumimoji="1" lang="en-US" altLang="zh-CN" sz="1600" dirty="0"/>
              <a:t>++ )</a:t>
            </a:r>
            <a:endParaRPr kumimoji="1" lang="en-US" altLang="zh-CN" sz="1600" dirty="0"/>
          </a:p>
          <a:p>
            <a:pPr algn="just" eaLnBrk="1" hangingPunct="1">
              <a:lnSpc>
                <a:spcPct val="130000"/>
              </a:lnSpc>
            </a:pPr>
            <a:r>
              <a:rPr kumimoji="1" lang="en-US" altLang="zh-CN" sz="1600" dirty="0"/>
              <a:t>      { </a:t>
            </a:r>
            <a:r>
              <a:rPr kumimoji="1" lang="en-US" altLang="zh-CN" sz="1600" dirty="0" err="1"/>
              <a:t>cout.precision</a:t>
            </a:r>
            <a:r>
              <a:rPr kumimoji="1" lang="en-US" altLang="zh-CN" sz="1600" dirty="0"/>
              <a:t>(</a:t>
            </a:r>
            <a:r>
              <a:rPr kumimoji="1" lang="en-US" altLang="zh-CN" sz="1600" dirty="0" err="1"/>
              <a:t>i</a:t>
            </a:r>
            <a:r>
              <a:rPr kumimoji="1" lang="en-US" altLang="zh-CN" sz="1600" dirty="0"/>
              <a:t>) ;   </a:t>
            </a:r>
            <a:r>
              <a:rPr kumimoji="1" lang="en-US" altLang="zh-CN" sz="1600" dirty="0" err="1"/>
              <a:t>cout</a:t>
            </a:r>
            <a:r>
              <a:rPr kumimoji="1" lang="en-US" altLang="zh-CN" sz="1600" dirty="0"/>
              <a:t> &lt;&lt; x*1e5 &lt;&lt; </a:t>
            </a:r>
            <a:r>
              <a:rPr kumimoji="1" lang="en-US" altLang="zh-CN" sz="1600" dirty="0" err="1"/>
              <a:t>endl</a:t>
            </a:r>
            <a:r>
              <a:rPr kumimoji="1" lang="en-US" altLang="zh-CN" sz="1600" dirty="0"/>
              <a:t> ; }</a:t>
            </a:r>
            <a:endParaRPr kumimoji="1" lang="en-US" altLang="zh-CN" sz="1600" dirty="0"/>
          </a:p>
          <a:p>
            <a:pPr algn="just" eaLnBrk="1" hangingPunct="1">
              <a:lnSpc>
                <a:spcPct val="130000"/>
              </a:lnSpc>
            </a:pPr>
            <a:r>
              <a:rPr kumimoji="1" lang="en-US" altLang="zh-CN" sz="1600" dirty="0"/>
              <a:t>}</a:t>
            </a:r>
            <a:endParaRPr kumimoji="1" lang="en-US" altLang="zh-CN" sz="1600" dirty="0"/>
          </a:p>
        </p:txBody>
      </p:sp>
      <p:sp>
        <p:nvSpPr>
          <p:cNvPr id="6" name="Rectangle 4"/>
          <p:cNvSpPr>
            <a:spLocks noChangeArrowheads="1"/>
          </p:cNvSpPr>
          <p:nvPr/>
        </p:nvSpPr>
        <p:spPr bwMode="auto">
          <a:xfrm>
            <a:off x="280624" y="2283750"/>
            <a:ext cx="4230645" cy="289310"/>
          </a:xfrm>
          <a:prstGeom prst="rect">
            <a:avLst/>
          </a:prstGeom>
          <a:solidFill>
            <a:srgbClr val="FFCCFF"/>
          </a:solidFill>
          <a:ln>
            <a:noFill/>
          </a:ln>
          <a:effectLst>
            <a:prstShdw prst="shdw17" dist="3592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1" lang="en-US" altLang="zh-CN" sz="1600" b="1" dirty="0" err="1"/>
              <a:t>cout</a:t>
            </a:r>
            <a:r>
              <a:rPr kumimoji="1" lang="en-US" altLang="zh-CN" sz="1600" b="1" dirty="0"/>
              <a:t> &lt;&lt; </a:t>
            </a:r>
            <a:r>
              <a:rPr kumimoji="1" lang="en-US" altLang="zh-CN" sz="1600" b="1" dirty="0" err="1">
                <a:solidFill>
                  <a:srgbClr val="FF0000"/>
                </a:solidFill>
              </a:rPr>
              <a:t>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::fixed | </a:t>
            </a:r>
            <a:r>
              <a:rPr kumimoji="1" lang="en-US" altLang="zh-CN" sz="1600" b="1" dirty="0" err="1">
                <a:solidFill>
                  <a:srgbClr val="FF0000"/>
                </a:solidFill>
              </a:rPr>
              <a:t>ios</a:t>
            </a:r>
            <a:r>
              <a:rPr kumimoji="1" lang="en-US" altLang="zh-CN" sz="1600" b="1" dirty="0">
                <a:solidFill>
                  <a:srgbClr val="FF0000"/>
                </a:solidFill>
              </a:rPr>
              <a:t>::</a:t>
            </a:r>
            <a:r>
              <a:rPr kumimoji="1" lang="en-US" altLang="zh-CN" sz="1600" b="1" dirty="0" err="1">
                <a:solidFill>
                  <a:srgbClr val="FF0000"/>
                </a:solidFill>
              </a:rPr>
              <a:t>showpos</a:t>
            </a:r>
            <a:r>
              <a:rPr kumimoji="1" lang="en-US" altLang="zh-CN" sz="1600" b="1" dirty="0">
                <a:solidFill>
                  <a:srgbClr val="FF0000"/>
                </a:solidFill>
              </a:rPr>
              <a:t> ) </a:t>
            </a:r>
            <a:r>
              <a:rPr kumimoji="1" lang="en-US" altLang="zh-CN" sz="1600" b="1" dirty="0"/>
              <a:t>;</a:t>
            </a:r>
            <a:endParaRPr kumimoji="1" lang="en-US" altLang="zh-CN" sz="1600" b="1" dirty="0"/>
          </a:p>
        </p:txBody>
      </p:sp>
      <p:sp>
        <p:nvSpPr>
          <p:cNvPr id="7" name="Rectangle 5"/>
          <p:cNvSpPr>
            <a:spLocks noChangeArrowheads="1"/>
          </p:cNvSpPr>
          <p:nvPr/>
        </p:nvSpPr>
        <p:spPr bwMode="auto">
          <a:xfrm>
            <a:off x="428533" y="3908621"/>
            <a:ext cx="6990934" cy="289310"/>
          </a:xfrm>
          <a:prstGeom prst="rect">
            <a:avLst/>
          </a:prstGeom>
          <a:solidFill>
            <a:srgbClr val="FFCCFF"/>
          </a:solidFill>
          <a:ln>
            <a:noFill/>
          </a:ln>
          <a:effectLst>
            <a:prstShdw prst="shdw17" dist="53882"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1600" b="1" dirty="0" err="1"/>
              <a:t>cout</a:t>
            </a:r>
            <a:r>
              <a:rPr kumimoji="1" lang="en-US" altLang="zh-CN" sz="1600" b="1" dirty="0"/>
              <a:t> &lt;&lt; </a:t>
            </a:r>
            <a:r>
              <a:rPr kumimoji="1" lang="en-US" altLang="zh-CN" sz="1600" b="1" dirty="0" err="1">
                <a:solidFill>
                  <a:srgbClr val="FF0000"/>
                </a:solidFill>
              </a:rPr>
              <a:t>resetiosflags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::fixed | </a:t>
            </a:r>
            <a:r>
              <a:rPr kumimoji="1" lang="en-US" altLang="zh-CN" sz="1600" b="1" dirty="0" err="1">
                <a:solidFill>
                  <a:srgbClr val="FF0000"/>
                </a:solidFill>
              </a:rPr>
              <a:t>ios</a:t>
            </a:r>
            <a:r>
              <a:rPr kumimoji="1" lang="en-US" altLang="zh-CN" sz="1600" b="1" dirty="0">
                <a:solidFill>
                  <a:srgbClr val="FF0000"/>
                </a:solidFill>
              </a:rPr>
              <a:t>::</a:t>
            </a:r>
            <a:r>
              <a:rPr kumimoji="1" lang="en-US" altLang="zh-CN" sz="1600" b="1" dirty="0" err="1">
                <a:solidFill>
                  <a:srgbClr val="FF0000"/>
                </a:solidFill>
              </a:rPr>
              <a:t>showpos</a:t>
            </a:r>
            <a:r>
              <a:rPr kumimoji="1" lang="en-US" altLang="zh-CN" sz="1600" b="1" dirty="0">
                <a:solidFill>
                  <a:srgbClr val="FF0000"/>
                </a:solidFill>
              </a:rPr>
              <a:t> )&lt;&lt; </a:t>
            </a:r>
            <a:r>
              <a:rPr kumimoji="1" lang="en-US" altLang="zh-CN" sz="1600" b="1" dirty="0" err="1">
                <a:solidFill>
                  <a:srgbClr val="FF0000"/>
                </a:solidFill>
              </a:rPr>
              <a:t>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::scientific ) </a:t>
            </a:r>
            <a:r>
              <a:rPr kumimoji="1" lang="en-US" altLang="zh-CN" sz="1600" b="1" dirty="0"/>
              <a:t>;</a:t>
            </a:r>
            <a:endParaRPr kumimoji="1" lang="en-US" altLang="zh-CN" sz="1600" b="1" dirty="0"/>
          </a:p>
        </p:txBody>
      </p:sp>
      <p:graphicFrame>
        <p:nvGraphicFramePr>
          <p:cNvPr id="8" name="Object 6"/>
          <p:cNvGraphicFramePr>
            <a:graphicFrameLocks noChangeAspect="1"/>
          </p:cNvGraphicFramePr>
          <p:nvPr/>
        </p:nvGraphicFramePr>
        <p:xfrm>
          <a:off x="6143164" y="636406"/>
          <a:ext cx="2969563" cy="2961054"/>
        </p:xfrm>
        <a:graphic>
          <a:graphicData uri="http://schemas.openxmlformats.org/presentationml/2006/ole">
            <mc:AlternateContent xmlns:mc="http://schemas.openxmlformats.org/markup-compatibility/2006">
              <mc:Choice xmlns:v="urn:schemas-microsoft-com:vml" Requires="v">
                <p:oleObj spid="_x0000_s6157" name="位图图像" r:id="rId1" imgW="3324225" imgH="3314700" progId="Paint.Picture">
                  <p:embed/>
                </p:oleObj>
              </mc:Choice>
              <mc:Fallback>
                <p:oleObj name="位图图像" r:id="rId1" imgW="3324225" imgH="3314700"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164" y="636406"/>
                        <a:ext cx="2969563" cy="2961054"/>
                      </a:xfrm>
                      <a:prstGeom prst="rect">
                        <a:avLst/>
                      </a:prstGeom>
                      <a:noFill/>
                      <a:ln>
                        <a:noFill/>
                      </a:ln>
                      <a:effectLst/>
                    </p:spPr>
                  </p:pic>
                </p:oleObj>
              </mc:Fallback>
            </mc:AlternateContent>
          </a:graphicData>
        </a:graphic>
      </p:graphicFrame>
      <p:sp>
        <p:nvSpPr>
          <p:cNvPr id="9" name="Rectangle 7"/>
          <p:cNvSpPr>
            <a:spLocks noChangeArrowheads="1"/>
          </p:cNvSpPr>
          <p:nvPr/>
        </p:nvSpPr>
        <p:spPr bwMode="auto">
          <a:xfrm>
            <a:off x="713131" y="2931594"/>
            <a:ext cx="3210869" cy="288156"/>
          </a:xfrm>
          <a:prstGeom prst="rect">
            <a:avLst/>
          </a:prstGeom>
          <a:solidFill>
            <a:srgbClr val="FFCCFF"/>
          </a:solidFill>
          <a:ln>
            <a:noFill/>
          </a:ln>
          <a:effectLst>
            <a:prstShdw prst="shdw17" dist="3592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1" lang="en-US" altLang="zh-CN" sz="1600" b="1" dirty="0" err="1"/>
              <a:t>cout</a:t>
            </a:r>
            <a:r>
              <a:rPr kumimoji="1" lang="en-US" altLang="zh-CN" sz="1600" b="1" dirty="0"/>
              <a:t> &lt;&lt; </a:t>
            </a:r>
            <a:r>
              <a:rPr kumimoji="1" lang="en-US" altLang="zh-CN" sz="1600" b="1" dirty="0" err="1">
                <a:solidFill>
                  <a:srgbClr val="FF0000"/>
                </a:solidFill>
              </a:rPr>
              <a:t>setprecision</a:t>
            </a:r>
            <a:r>
              <a:rPr kumimoji="1" lang="en-US" altLang="zh-CN" sz="1600" b="1" dirty="0">
                <a:solidFill>
                  <a:srgbClr val="FF0000"/>
                </a:solidFill>
              </a:rPr>
              <a:t>(</a:t>
            </a:r>
            <a:r>
              <a:rPr kumimoji="1" lang="en-US" altLang="zh-CN" sz="1600" b="1" dirty="0" err="1">
                <a:solidFill>
                  <a:srgbClr val="FF0000"/>
                </a:solidFill>
              </a:rPr>
              <a:t>i</a:t>
            </a:r>
            <a:r>
              <a:rPr kumimoji="1" lang="en-US" altLang="zh-CN" sz="1600" b="1" dirty="0">
                <a:solidFill>
                  <a:srgbClr val="FF0000"/>
                </a:solidFill>
              </a:rPr>
              <a:t>)</a:t>
            </a:r>
            <a:r>
              <a:rPr kumimoji="1" lang="en-US" altLang="zh-CN" sz="1600" b="1" dirty="0"/>
              <a:t> &lt;&lt; x&lt;&lt;</a:t>
            </a:r>
            <a:r>
              <a:rPr kumimoji="1" lang="en-US" altLang="zh-CN" sz="1600" b="1" dirty="0" err="1"/>
              <a:t>endl</a:t>
            </a:r>
            <a:r>
              <a:rPr kumimoji="1" lang="en-US" altLang="zh-CN" sz="1600" b="1" dirty="0"/>
              <a:t> ; </a:t>
            </a:r>
            <a:endParaRPr kumimoji="1" lang="en-US" altLang="zh-CN" sz="1600" b="1" dirty="0"/>
          </a:p>
        </p:txBody>
      </p:sp>
      <p:sp>
        <p:nvSpPr>
          <p:cNvPr id="10" name="Rectangle 8"/>
          <p:cNvSpPr>
            <a:spLocks noChangeArrowheads="1"/>
          </p:cNvSpPr>
          <p:nvPr/>
        </p:nvSpPr>
        <p:spPr bwMode="auto">
          <a:xfrm>
            <a:off x="612000" y="4508504"/>
            <a:ext cx="3963317" cy="289310"/>
          </a:xfrm>
          <a:prstGeom prst="rect">
            <a:avLst/>
          </a:prstGeom>
          <a:solidFill>
            <a:srgbClr val="FFCCFF"/>
          </a:solidFill>
          <a:ln>
            <a:noFill/>
          </a:ln>
          <a:effectLst>
            <a:prstShdw prst="shdw17" dist="53882"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1600" b="1" dirty="0" err="1"/>
              <a:t>cout</a:t>
            </a:r>
            <a:r>
              <a:rPr kumimoji="1" lang="en-US" altLang="zh-CN" sz="1600" b="1" dirty="0"/>
              <a:t>&lt;&lt;</a:t>
            </a:r>
            <a:r>
              <a:rPr kumimoji="1" lang="en-US" altLang="zh-CN" sz="1600" b="1" dirty="0" err="1">
                <a:solidFill>
                  <a:srgbClr val="FF0000"/>
                </a:solidFill>
              </a:rPr>
              <a:t>setprecision</a:t>
            </a:r>
            <a:r>
              <a:rPr kumimoji="1" lang="en-US" altLang="zh-CN" sz="1600" b="1" dirty="0">
                <a:solidFill>
                  <a:srgbClr val="FF0000"/>
                </a:solidFill>
              </a:rPr>
              <a:t>(</a:t>
            </a:r>
            <a:r>
              <a:rPr kumimoji="1" lang="en-US" altLang="zh-CN" sz="1600" b="1" dirty="0" err="1">
                <a:solidFill>
                  <a:srgbClr val="FF0000"/>
                </a:solidFill>
              </a:rPr>
              <a:t>i</a:t>
            </a:r>
            <a:r>
              <a:rPr kumimoji="1" lang="en-US" altLang="zh-CN" sz="1600" b="1" dirty="0">
                <a:solidFill>
                  <a:srgbClr val="FF0000"/>
                </a:solidFill>
              </a:rPr>
              <a:t>)</a:t>
            </a:r>
            <a:r>
              <a:rPr kumimoji="1" lang="en-US" altLang="zh-CN" sz="1600" b="1" dirty="0"/>
              <a:t>&lt;&lt;</a:t>
            </a:r>
            <a:r>
              <a:rPr kumimoji="1" lang="en-US" altLang="zh-CN" sz="1600" dirty="0"/>
              <a:t>x*1e5</a:t>
            </a:r>
            <a:r>
              <a:rPr kumimoji="1" lang="en-US" altLang="zh-CN" sz="1600" b="1" dirty="0"/>
              <a:t>&lt;&lt;</a:t>
            </a:r>
            <a:r>
              <a:rPr kumimoji="1" lang="en-US" altLang="zh-CN" sz="1600" b="1" dirty="0" err="1"/>
              <a:t>endl</a:t>
            </a:r>
            <a:r>
              <a:rPr kumimoji="1" lang="en-US" altLang="zh-CN" sz="1600" b="1" dirty="0"/>
              <a:t> ; </a:t>
            </a:r>
            <a:endParaRPr kumimoji="1" lang="en-US" altLang="zh-CN" sz="1600" b="1"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ou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ou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7" grpId="0" animBg="1" autoUpdateAnimBg="0"/>
      <p:bldP spid="9" grpId="0" animBg="1" autoUpdateAnimBg="0"/>
      <p:bldP spid="1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8-15】</a:t>
            </a:r>
            <a:r>
              <a:rPr lang="zh-CN" altLang="en-US" sz="1600" kern="0" dirty="0">
                <a:solidFill>
                  <a:schemeClr val="tx1"/>
                </a:solidFill>
                <a:latin typeface="隶书" panose="02010509060101010101" pitchFamily="49" charset="-122"/>
                <a:ea typeface="隶书" panose="02010509060101010101" pitchFamily="49" charset="-122"/>
              </a:rPr>
              <a:t>使用</a:t>
            </a:r>
            <a:r>
              <a:rPr lang="en-US" altLang="zh-CN" sz="1600" kern="0" dirty="0">
                <a:solidFill>
                  <a:schemeClr val="tx1"/>
                </a:solidFill>
                <a:latin typeface="隶书" panose="02010509060101010101" pitchFamily="49" charset="-122"/>
                <a:ea typeface="隶书" panose="02010509060101010101" pitchFamily="49" charset="-122"/>
              </a:rPr>
              <a:t>width</a:t>
            </a:r>
            <a:r>
              <a:rPr lang="zh-CN" altLang="en-US" sz="1600" kern="0" dirty="0">
                <a:solidFill>
                  <a:schemeClr val="tx1"/>
                </a:solidFill>
                <a:latin typeface="隶书" panose="02010509060101010101" pitchFamily="49" charset="-122"/>
                <a:ea typeface="隶书" panose="02010509060101010101" pitchFamily="49" charset="-122"/>
              </a:rPr>
              <a:t>控制输出宽度 </a:t>
            </a:r>
            <a:endParaRPr lang="zh-CN" sz="1600" dirty="0">
              <a:solidFill>
                <a:schemeClr val="tx1"/>
              </a:solidFill>
            </a:endParaRPr>
          </a:p>
        </p:txBody>
      </p:sp>
      <p:sp>
        <p:nvSpPr>
          <p:cNvPr id="5" name="Rectangle 3"/>
          <p:cNvSpPr txBox="1">
            <a:spLocks noChangeArrowheads="1"/>
          </p:cNvSpPr>
          <p:nvPr/>
        </p:nvSpPr>
        <p:spPr bwMode="auto">
          <a:xfrm>
            <a:off x="317462" y="579676"/>
            <a:ext cx="7674955" cy="300007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457200" lvl="1" indent="0">
              <a:lnSpc>
                <a:spcPct val="90000"/>
              </a:lnSpc>
              <a:spcBef>
                <a:spcPct val="10000"/>
              </a:spcBef>
              <a:buNone/>
              <a:defRPr/>
            </a:pPr>
            <a:r>
              <a:rPr lang="en-US" altLang="zh-CN" sz="1600" kern="0" dirty="0" smtClean="0">
                <a:latin typeface="宋体" panose="02010600030101010101" pitchFamily="2" charset="-122"/>
              </a:rPr>
              <a:t>#</a:t>
            </a:r>
            <a:r>
              <a:rPr lang="en-US" altLang="zh-CN" sz="1600" kern="0" dirty="0">
                <a:latin typeface="宋体" panose="02010600030101010101" pitchFamily="2" charset="-122"/>
              </a:rPr>
              <a:t>include &lt;</a:t>
            </a:r>
            <a:r>
              <a:rPr lang="en-US" altLang="zh-CN" sz="1600" kern="0" dirty="0" err="1">
                <a:latin typeface="宋体" panose="02010600030101010101" pitchFamily="2" charset="-122"/>
              </a:rPr>
              <a:t>iostream</a:t>
            </a:r>
            <a:r>
              <a:rPr lang="en-US" altLang="zh-CN" sz="1600" kern="0" dirty="0">
                <a:latin typeface="宋体" panose="02010600030101010101" pitchFamily="2" charset="-122"/>
              </a:rPr>
              <a:t>&gt;   </a:t>
            </a:r>
            <a:endParaRPr lang="en-US" altLang="zh-CN" sz="1600" kern="0" dirty="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using </a:t>
            </a:r>
            <a:r>
              <a:rPr lang="en-US" altLang="zh-CN" sz="1600" kern="0" dirty="0" err="1">
                <a:latin typeface="宋体" panose="02010600030101010101" pitchFamily="2" charset="-122"/>
              </a:rPr>
              <a:t>namesoace</a:t>
            </a:r>
            <a:r>
              <a:rPr lang="en-US" altLang="zh-CN" sz="1600" kern="0" dirty="0">
                <a:latin typeface="宋体" panose="02010600030101010101" pitchFamily="2" charset="-122"/>
              </a:rPr>
              <a:t> </a:t>
            </a:r>
            <a:r>
              <a:rPr lang="en-US" altLang="zh-CN" sz="1600" kern="0" dirty="0" err="1">
                <a:latin typeface="宋体" panose="02010600030101010101" pitchFamily="2" charset="-122"/>
              </a:rPr>
              <a:t>std</a:t>
            </a:r>
            <a:r>
              <a:rPr lang="en-US" altLang="zh-CN" sz="1600" kern="0" dirty="0">
                <a:latin typeface="宋体" panose="02010600030101010101" pitchFamily="2" charset="-122"/>
              </a:rPr>
              <a:t>;</a:t>
            </a:r>
            <a:endParaRPr lang="en-US" altLang="zh-CN" sz="1600" kern="0" dirty="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void main()   </a:t>
            </a:r>
            <a:endParaRPr lang="en-US" altLang="zh-CN" sz="1600" kern="0" dirty="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 </a:t>
            </a:r>
            <a:endParaRPr lang="en-US" altLang="zh-CN" sz="1600" kern="0" dirty="0" smtClean="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 </a:t>
            </a:r>
            <a:r>
              <a:rPr lang="en-US" altLang="zh-CN" sz="1600" kern="0" dirty="0" smtClean="0">
                <a:latin typeface="宋体" panose="02010600030101010101" pitchFamily="2" charset="-122"/>
              </a:rPr>
              <a:t>    double </a:t>
            </a:r>
            <a:r>
              <a:rPr lang="en-US" altLang="zh-CN" sz="1600" kern="0" dirty="0">
                <a:latin typeface="宋体" panose="02010600030101010101" pitchFamily="2" charset="-122"/>
              </a:rPr>
              <a:t>values[] = {1.23,35.36,653.7,4358.24};</a:t>
            </a:r>
            <a:endParaRPr lang="en-US" altLang="zh-CN" sz="1600" kern="0" dirty="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  </a:t>
            </a:r>
            <a:r>
              <a:rPr lang="en-US" altLang="zh-CN" sz="1600" kern="0" dirty="0" smtClean="0">
                <a:latin typeface="宋体" panose="02010600030101010101" pitchFamily="2" charset="-122"/>
              </a:rPr>
              <a:t>  for(</a:t>
            </a:r>
            <a:r>
              <a:rPr lang="en-US" altLang="zh-CN" sz="1600" kern="0" dirty="0" err="1" smtClean="0">
                <a:latin typeface="宋体" panose="02010600030101010101" pitchFamily="2" charset="-122"/>
              </a:rPr>
              <a:t>int</a:t>
            </a:r>
            <a:r>
              <a:rPr lang="en-US" altLang="zh-CN" sz="1600" kern="0" dirty="0" smtClean="0">
                <a:latin typeface="宋体" panose="02010600030101010101" pitchFamily="2" charset="-122"/>
              </a:rPr>
              <a:t> </a:t>
            </a:r>
            <a:r>
              <a:rPr lang="en-US" altLang="zh-CN" sz="1600" kern="0" dirty="0" err="1">
                <a:latin typeface="宋体" panose="02010600030101010101" pitchFamily="2" charset="-122"/>
              </a:rPr>
              <a:t>i</a:t>
            </a:r>
            <a:r>
              <a:rPr lang="en-US" altLang="zh-CN" sz="1600" kern="0" dirty="0">
                <a:latin typeface="宋体" panose="02010600030101010101" pitchFamily="2" charset="-122"/>
              </a:rPr>
              <a:t>=0;i&lt;4;i++)</a:t>
            </a:r>
            <a:endParaRPr lang="en-US" altLang="zh-CN" sz="1600" kern="0" dirty="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  </a:t>
            </a:r>
            <a:r>
              <a:rPr lang="en-US" altLang="zh-CN" sz="1600" kern="0" dirty="0" smtClean="0">
                <a:latin typeface="宋体" panose="02010600030101010101" pitchFamily="2" charset="-122"/>
              </a:rPr>
              <a:t>  { </a:t>
            </a:r>
            <a:endParaRPr lang="en-US" altLang="zh-CN" sz="1600" kern="0" dirty="0" smtClean="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 </a:t>
            </a:r>
            <a:r>
              <a:rPr lang="en-US" altLang="zh-CN" sz="1600" kern="0" dirty="0" smtClean="0">
                <a:latin typeface="宋体" panose="02010600030101010101" pitchFamily="2" charset="-122"/>
              </a:rPr>
              <a:t>        </a:t>
            </a:r>
            <a:r>
              <a:rPr lang="en-US" altLang="zh-CN" sz="1600" kern="0" dirty="0" err="1" smtClean="0">
                <a:latin typeface="宋体" panose="02010600030101010101" pitchFamily="2" charset="-122"/>
              </a:rPr>
              <a:t>cout.</a:t>
            </a:r>
            <a:r>
              <a:rPr lang="en-US" altLang="zh-CN" sz="1600" kern="0" dirty="0" err="1" smtClean="0">
                <a:solidFill>
                  <a:srgbClr val="FF0000"/>
                </a:solidFill>
                <a:latin typeface="宋体" panose="02010600030101010101" pitchFamily="2" charset="-122"/>
              </a:rPr>
              <a:t>width</a:t>
            </a:r>
            <a:r>
              <a:rPr lang="en-US" altLang="zh-CN" sz="1600" kern="0" dirty="0" smtClean="0">
                <a:solidFill>
                  <a:srgbClr val="FF0000"/>
                </a:solidFill>
                <a:latin typeface="宋体" panose="02010600030101010101" pitchFamily="2" charset="-122"/>
              </a:rPr>
              <a:t>(10</a:t>
            </a:r>
            <a:r>
              <a:rPr lang="en-US" altLang="zh-CN" sz="1600" kern="0" dirty="0">
                <a:solidFill>
                  <a:srgbClr val="FF0000"/>
                </a:solidFill>
                <a:latin typeface="宋体" panose="02010600030101010101" pitchFamily="2" charset="-122"/>
              </a:rPr>
              <a:t>)</a:t>
            </a:r>
            <a:r>
              <a:rPr lang="en-US" altLang="zh-CN" sz="1600" kern="0" dirty="0">
                <a:latin typeface="宋体" panose="02010600030101010101" pitchFamily="2" charset="-122"/>
              </a:rPr>
              <a:t>;</a:t>
            </a:r>
            <a:endParaRPr lang="en-US" altLang="zh-CN" sz="1600" kern="0" dirty="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    </a:t>
            </a:r>
            <a:r>
              <a:rPr lang="en-US" altLang="zh-CN" sz="1600" kern="0" dirty="0" smtClean="0">
                <a:latin typeface="宋体" panose="02010600030101010101" pitchFamily="2" charset="-122"/>
              </a:rPr>
              <a:t>     </a:t>
            </a:r>
            <a:r>
              <a:rPr lang="en-US" altLang="zh-CN" sz="1600" kern="0" dirty="0" err="1" smtClean="0">
                <a:latin typeface="宋体" panose="02010600030101010101" pitchFamily="2" charset="-122"/>
              </a:rPr>
              <a:t>cout</a:t>
            </a:r>
            <a:r>
              <a:rPr lang="en-US" altLang="zh-CN" sz="1600" kern="0" dirty="0" smtClean="0">
                <a:latin typeface="宋体" panose="02010600030101010101" pitchFamily="2" charset="-122"/>
              </a:rPr>
              <a:t> </a:t>
            </a:r>
            <a:r>
              <a:rPr lang="en-US" altLang="zh-CN" sz="1600" kern="0" dirty="0">
                <a:latin typeface="宋体" panose="02010600030101010101" pitchFamily="2" charset="-122"/>
              </a:rPr>
              <a:t>&lt;&lt; values[</a:t>
            </a:r>
            <a:r>
              <a:rPr lang="en-US" altLang="zh-CN" sz="1600" kern="0" dirty="0" err="1">
                <a:latin typeface="宋体" panose="02010600030101010101" pitchFamily="2" charset="-122"/>
              </a:rPr>
              <a:t>i</a:t>
            </a:r>
            <a:r>
              <a:rPr lang="en-US" altLang="zh-CN" sz="1600" kern="0" dirty="0">
                <a:latin typeface="宋体" panose="02010600030101010101" pitchFamily="2" charset="-122"/>
              </a:rPr>
              <a:t>] &lt;&lt;'\n';</a:t>
            </a:r>
            <a:endParaRPr lang="en-US" altLang="zh-CN" sz="1600" kern="0" dirty="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  </a:t>
            </a:r>
            <a:r>
              <a:rPr lang="en-US" altLang="zh-CN" sz="1600" kern="0" dirty="0" smtClean="0">
                <a:latin typeface="宋体" panose="02010600030101010101" pitchFamily="2" charset="-122"/>
              </a:rPr>
              <a:t>   }</a:t>
            </a:r>
            <a:endParaRPr lang="en-US" altLang="zh-CN" sz="1600" kern="0" dirty="0">
              <a:latin typeface="宋体" panose="02010600030101010101" pitchFamily="2" charset="-122"/>
            </a:endParaRPr>
          </a:p>
          <a:p>
            <a:pPr marL="457200" lvl="1" indent="0">
              <a:lnSpc>
                <a:spcPct val="90000"/>
              </a:lnSpc>
              <a:spcBef>
                <a:spcPct val="10000"/>
              </a:spcBef>
              <a:buNone/>
              <a:defRPr/>
            </a:pPr>
            <a:r>
              <a:rPr lang="en-US" altLang="zh-CN" sz="1600" kern="0" dirty="0">
                <a:latin typeface="宋体" panose="02010600030101010101" pitchFamily="2" charset="-122"/>
              </a:rPr>
              <a:t>}</a:t>
            </a:r>
            <a:endParaRPr lang="en-US" altLang="zh-CN" sz="1600" kern="0" dirty="0">
              <a:latin typeface="宋体" panose="02010600030101010101" pitchFamily="2" charset="-122"/>
            </a:endParaRPr>
          </a:p>
        </p:txBody>
      </p:sp>
      <p:sp>
        <p:nvSpPr>
          <p:cNvPr id="6" name="Text Box 6"/>
          <p:cNvSpPr txBox="1">
            <a:spLocks noChangeArrowheads="1"/>
          </p:cNvSpPr>
          <p:nvPr/>
        </p:nvSpPr>
        <p:spPr bwMode="auto">
          <a:xfrm>
            <a:off x="5868000" y="2211750"/>
            <a:ext cx="1981659"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dirty="0">
                <a:latin typeface="宋体" panose="02010600030101010101" pitchFamily="2" charset="-122"/>
              </a:rPr>
              <a:t>输出结果</a:t>
            </a:r>
            <a:r>
              <a:rPr lang="en-US" altLang="zh-CN" sz="2000" dirty="0">
                <a:latin typeface="宋体" panose="02010600030101010101" pitchFamily="2" charset="-122"/>
              </a:rPr>
              <a:t>:</a:t>
            </a:r>
            <a:endParaRPr lang="en-US" altLang="zh-CN" sz="2000" dirty="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1.23</a:t>
            </a:r>
            <a:endParaRPr lang="en-US" altLang="zh-CN" sz="2000" dirty="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35.36</a:t>
            </a:r>
            <a:endParaRPr lang="en-US" altLang="zh-CN" sz="2000" dirty="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653.7</a:t>
            </a:r>
            <a:endParaRPr lang="en-US" altLang="zh-CN" sz="2000" dirty="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4358.24</a:t>
            </a:r>
            <a:endParaRPr lang="en-US" altLang="zh-CN" sz="2000" dirty="0">
              <a:latin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8-16】</a:t>
            </a:r>
            <a:r>
              <a:rPr lang="zh-CN" altLang="en-US" sz="1600" kern="0" dirty="0">
                <a:solidFill>
                  <a:schemeClr val="tx1"/>
                </a:solidFill>
                <a:latin typeface="隶书" panose="02010509060101010101" pitchFamily="49" charset="-122"/>
                <a:ea typeface="隶书" panose="02010509060101010101" pitchFamily="49" charset="-122"/>
              </a:rPr>
              <a:t>使用*填充 </a:t>
            </a:r>
            <a:endParaRPr lang="zh-CN" sz="1600" dirty="0">
              <a:solidFill>
                <a:schemeClr val="tx1"/>
              </a:solidFill>
            </a:endParaRPr>
          </a:p>
        </p:txBody>
      </p:sp>
      <p:sp>
        <p:nvSpPr>
          <p:cNvPr id="5" name="Rectangle 6"/>
          <p:cNvSpPr txBox="1">
            <a:spLocks noChangeArrowheads="1"/>
          </p:cNvSpPr>
          <p:nvPr/>
        </p:nvSpPr>
        <p:spPr bwMode="auto">
          <a:xfrm>
            <a:off x="252000" y="699750"/>
            <a:ext cx="6498501" cy="360622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90000"/>
              </a:lnSpc>
              <a:buNone/>
              <a:defRPr/>
            </a:pPr>
            <a:r>
              <a:rPr lang="en-US" altLang="zh-CN" sz="1800" kern="0" dirty="0">
                <a:latin typeface="宋体" panose="02010600030101010101" pitchFamily="2" charset="-122"/>
              </a:rPr>
              <a:t>#include &lt;</a:t>
            </a:r>
            <a:r>
              <a:rPr lang="en-US" altLang="zh-CN" sz="1800" kern="0" dirty="0" err="1">
                <a:latin typeface="宋体" panose="02010600030101010101" pitchFamily="2" charset="-122"/>
              </a:rPr>
              <a:t>iostream</a:t>
            </a:r>
            <a:r>
              <a:rPr lang="en-US" altLang="zh-CN" sz="1800" kern="0" dirty="0">
                <a:latin typeface="宋体" panose="02010600030101010101" pitchFamily="2" charset="-122"/>
              </a:rPr>
              <a:t>&gt;  </a:t>
            </a:r>
            <a:endParaRPr lang="en-US" altLang="zh-CN" sz="1800" kern="0" dirty="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using namespace </a:t>
            </a:r>
            <a:r>
              <a:rPr lang="en-US" altLang="zh-CN" sz="1800" kern="0" dirty="0" err="1">
                <a:latin typeface="宋体" panose="02010600030101010101" pitchFamily="2" charset="-122"/>
              </a:rPr>
              <a:t>std</a:t>
            </a:r>
            <a:r>
              <a:rPr lang="en-US" altLang="zh-CN" sz="1800" kern="0" dirty="0">
                <a:latin typeface="宋体" panose="02010600030101010101" pitchFamily="2" charset="-122"/>
              </a:rPr>
              <a:t>; </a:t>
            </a:r>
            <a:endParaRPr lang="en-US" altLang="zh-CN" sz="1800" kern="0" dirty="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void main()   </a:t>
            </a:r>
            <a:endParaRPr lang="en-US" altLang="zh-CN" sz="1800" kern="0" dirty="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 </a:t>
            </a:r>
            <a:endParaRPr lang="en-US" altLang="zh-CN" sz="1800" kern="0" dirty="0" smtClean="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 </a:t>
            </a:r>
            <a:r>
              <a:rPr lang="en-US" altLang="zh-CN" sz="1800" kern="0" dirty="0" smtClean="0">
                <a:latin typeface="宋体" panose="02010600030101010101" pitchFamily="2" charset="-122"/>
              </a:rPr>
              <a:t>  double </a:t>
            </a:r>
            <a:r>
              <a:rPr lang="en-US" altLang="zh-CN" sz="1800" kern="0" dirty="0">
                <a:latin typeface="宋体" panose="02010600030101010101" pitchFamily="2" charset="-122"/>
              </a:rPr>
              <a:t>values[]={1.23,35.36,653.7,4358.24};</a:t>
            </a:r>
            <a:endParaRPr lang="en-US" altLang="zh-CN" sz="1800" kern="0" dirty="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  </a:t>
            </a:r>
            <a:r>
              <a:rPr lang="en-US" altLang="zh-CN" sz="1800" kern="0" dirty="0" smtClean="0">
                <a:latin typeface="宋体" panose="02010600030101010101" pitchFamily="2" charset="-122"/>
              </a:rPr>
              <a:t> for(</a:t>
            </a:r>
            <a:r>
              <a:rPr lang="en-US" altLang="zh-CN" sz="1800" kern="0" dirty="0" err="1" smtClean="0">
                <a:latin typeface="宋体" panose="02010600030101010101" pitchFamily="2" charset="-122"/>
              </a:rPr>
              <a:t>int</a:t>
            </a:r>
            <a:r>
              <a:rPr lang="en-US" altLang="zh-CN" sz="1800" kern="0" dirty="0" smtClean="0">
                <a:latin typeface="宋体" panose="02010600030101010101" pitchFamily="2" charset="-122"/>
              </a:rPr>
              <a:t> </a:t>
            </a:r>
            <a:r>
              <a:rPr lang="en-US" altLang="zh-CN" sz="1800" kern="0" dirty="0" err="1">
                <a:latin typeface="宋体" panose="02010600030101010101" pitchFamily="2" charset="-122"/>
              </a:rPr>
              <a:t>i</a:t>
            </a:r>
            <a:r>
              <a:rPr lang="en-US" altLang="zh-CN" sz="1800" kern="0" dirty="0">
                <a:latin typeface="宋体" panose="02010600030101010101" pitchFamily="2" charset="-122"/>
              </a:rPr>
              <a:t>=0; </a:t>
            </a:r>
            <a:r>
              <a:rPr lang="en-US" altLang="zh-CN" sz="1800" kern="0" dirty="0" err="1">
                <a:latin typeface="宋体" panose="02010600030101010101" pitchFamily="2" charset="-122"/>
              </a:rPr>
              <a:t>i</a:t>
            </a:r>
            <a:r>
              <a:rPr lang="en-US" altLang="zh-CN" sz="1800" kern="0" dirty="0">
                <a:latin typeface="宋体" panose="02010600030101010101" pitchFamily="2" charset="-122"/>
              </a:rPr>
              <a:t>&lt;4; </a:t>
            </a:r>
            <a:r>
              <a:rPr lang="en-US" altLang="zh-CN" sz="1800" kern="0" dirty="0" err="1">
                <a:latin typeface="宋体" panose="02010600030101010101" pitchFamily="2" charset="-122"/>
              </a:rPr>
              <a:t>i</a:t>
            </a:r>
            <a:r>
              <a:rPr lang="en-US" altLang="zh-CN" sz="1800" kern="0" dirty="0">
                <a:latin typeface="宋体" panose="02010600030101010101" pitchFamily="2" charset="-122"/>
              </a:rPr>
              <a:t>++)</a:t>
            </a:r>
            <a:endParaRPr lang="en-US" altLang="zh-CN" sz="1800" kern="0" dirty="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  </a:t>
            </a:r>
            <a:r>
              <a:rPr lang="en-US" altLang="zh-CN" sz="1800" kern="0" dirty="0" smtClean="0">
                <a:latin typeface="宋体" panose="02010600030101010101" pitchFamily="2" charset="-122"/>
              </a:rPr>
              <a:t> {  </a:t>
            </a:r>
            <a:endParaRPr lang="en-US" altLang="zh-CN" sz="1800" kern="0" dirty="0" smtClean="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 </a:t>
            </a:r>
            <a:r>
              <a:rPr lang="en-US" altLang="zh-CN" sz="1800" kern="0" dirty="0" smtClean="0">
                <a:latin typeface="宋体" panose="02010600030101010101" pitchFamily="2" charset="-122"/>
              </a:rPr>
              <a:t>     </a:t>
            </a:r>
            <a:r>
              <a:rPr lang="en-US" altLang="zh-CN" sz="1800" kern="0" dirty="0" err="1" smtClean="0">
                <a:latin typeface="宋体" panose="02010600030101010101" pitchFamily="2" charset="-122"/>
              </a:rPr>
              <a:t>cout.width</a:t>
            </a:r>
            <a:r>
              <a:rPr lang="en-US" altLang="zh-CN" sz="1800" kern="0" dirty="0" smtClean="0">
                <a:latin typeface="宋体" panose="02010600030101010101" pitchFamily="2" charset="-122"/>
              </a:rPr>
              <a:t>(10</a:t>
            </a:r>
            <a:r>
              <a:rPr lang="en-US" altLang="zh-CN" sz="1800" kern="0" dirty="0">
                <a:latin typeface="宋体" panose="02010600030101010101" pitchFamily="2" charset="-122"/>
              </a:rPr>
              <a:t>);</a:t>
            </a:r>
            <a:endParaRPr lang="en-US" altLang="zh-CN" sz="1800" kern="0" dirty="0">
              <a:latin typeface="宋体" panose="02010600030101010101" pitchFamily="2" charset="-122"/>
            </a:endParaRPr>
          </a:p>
          <a:p>
            <a:pPr marL="0" indent="0">
              <a:lnSpc>
                <a:spcPct val="90000"/>
              </a:lnSpc>
              <a:buNone/>
              <a:defRPr/>
            </a:pPr>
            <a:r>
              <a:rPr lang="en-US" altLang="zh-CN" sz="1800" kern="0" dirty="0">
                <a:solidFill>
                  <a:srgbClr val="FF0000"/>
                </a:solidFill>
                <a:latin typeface="宋体" panose="02010600030101010101" pitchFamily="2" charset="-122"/>
              </a:rPr>
              <a:t>     </a:t>
            </a:r>
            <a:r>
              <a:rPr lang="en-US" altLang="zh-CN" sz="1800" kern="0" dirty="0" smtClean="0">
                <a:solidFill>
                  <a:srgbClr val="FF0000"/>
                </a:solidFill>
                <a:latin typeface="宋体" panose="02010600030101010101" pitchFamily="2" charset="-122"/>
              </a:rPr>
              <a:t> </a:t>
            </a:r>
            <a:r>
              <a:rPr lang="en-US" altLang="zh-CN" sz="1800" kern="0" dirty="0" err="1" smtClean="0">
                <a:solidFill>
                  <a:srgbClr val="FF0000"/>
                </a:solidFill>
                <a:latin typeface="宋体" panose="02010600030101010101" pitchFamily="2" charset="-122"/>
              </a:rPr>
              <a:t>cout.fill</a:t>
            </a:r>
            <a:r>
              <a:rPr lang="en-US" altLang="zh-CN" sz="1800" kern="0" dirty="0">
                <a:solidFill>
                  <a:srgbClr val="FF0000"/>
                </a:solidFill>
                <a:latin typeface="宋体" panose="02010600030101010101" pitchFamily="2" charset="-122"/>
              </a:rPr>
              <a:t>('*');</a:t>
            </a:r>
            <a:endParaRPr lang="en-US" altLang="zh-CN" sz="1800" kern="0" dirty="0">
              <a:solidFill>
                <a:srgbClr val="FF0000"/>
              </a:solidFill>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     </a:t>
            </a:r>
            <a:r>
              <a:rPr lang="en-US" altLang="zh-CN" sz="1800" kern="0" dirty="0" smtClean="0">
                <a:latin typeface="宋体" panose="02010600030101010101" pitchFamily="2" charset="-122"/>
              </a:rPr>
              <a:t> </a:t>
            </a:r>
            <a:r>
              <a:rPr lang="en-US" altLang="zh-CN" sz="1800" kern="0" dirty="0" err="1" smtClean="0">
                <a:latin typeface="宋体" panose="02010600030101010101" pitchFamily="2" charset="-122"/>
              </a:rPr>
              <a:t>cout</a:t>
            </a:r>
            <a:r>
              <a:rPr lang="en-US" altLang="zh-CN" sz="1800" kern="0" dirty="0">
                <a:latin typeface="宋体" panose="02010600030101010101" pitchFamily="2" charset="-122"/>
              </a:rPr>
              <a:t>&lt;&lt;values[</a:t>
            </a:r>
            <a:r>
              <a:rPr lang="en-US" altLang="zh-CN" sz="1800" kern="0" dirty="0" err="1">
                <a:latin typeface="宋体" panose="02010600030101010101" pitchFamily="2" charset="-122"/>
              </a:rPr>
              <a:t>i</a:t>
            </a:r>
            <a:r>
              <a:rPr lang="en-US" altLang="zh-CN" sz="1800" kern="0" dirty="0">
                <a:latin typeface="宋体" panose="02010600030101010101" pitchFamily="2" charset="-122"/>
              </a:rPr>
              <a:t>]&lt;&lt;'\n';   </a:t>
            </a:r>
            <a:endParaRPr lang="en-US" altLang="zh-CN" sz="1800" kern="0" dirty="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  </a:t>
            </a:r>
            <a:r>
              <a:rPr lang="en-US" altLang="zh-CN" sz="1800" kern="0" dirty="0" smtClean="0">
                <a:latin typeface="宋体" panose="02010600030101010101" pitchFamily="2" charset="-122"/>
              </a:rPr>
              <a:t> }</a:t>
            </a:r>
            <a:endParaRPr lang="en-US" altLang="zh-CN" sz="1800" kern="0" dirty="0">
              <a:latin typeface="宋体" panose="02010600030101010101" pitchFamily="2" charset="-122"/>
            </a:endParaRPr>
          </a:p>
          <a:p>
            <a:pPr marL="0" indent="0">
              <a:lnSpc>
                <a:spcPct val="90000"/>
              </a:lnSpc>
              <a:buNone/>
              <a:defRPr/>
            </a:pPr>
            <a:r>
              <a:rPr lang="en-US" altLang="zh-CN" sz="1800" kern="0" dirty="0">
                <a:latin typeface="宋体" panose="02010600030101010101" pitchFamily="2" charset="-122"/>
              </a:rPr>
              <a:t>}</a:t>
            </a:r>
            <a:endParaRPr lang="en-US" altLang="zh-CN" sz="1800" kern="0" dirty="0">
              <a:latin typeface="宋体" panose="02010600030101010101" pitchFamily="2" charset="-122"/>
            </a:endParaRPr>
          </a:p>
        </p:txBody>
      </p:sp>
      <p:sp>
        <p:nvSpPr>
          <p:cNvPr id="6" name="Text Box 8"/>
          <p:cNvSpPr txBox="1">
            <a:spLocks noChangeArrowheads="1"/>
          </p:cNvSpPr>
          <p:nvPr/>
        </p:nvSpPr>
        <p:spPr bwMode="auto">
          <a:xfrm>
            <a:off x="5868000" y="2931750"/>
            <a:ext cx="2656503" cy="187844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输出结果：</a:t>
            </a:r>
            <a:endParaRPr lang="zh-CN" altLang="en-US"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a:t>
            </a:r>
            <a:r>
              <a:rPr lang="en-US" altLang="zh-CN" sz="2000">
                <a:latin typeface="宋体" panose="02010600030101010101" pitchFamily="2" charset="-122"/>
              </a:rPr>
              <a:t>1.23</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*****35.36</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*****653.7</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***4358.24</a:t>
            </a:r>
            <a:endParaRPr lang="en-US" altLang="zh-CN" sz="2000">
              <a:ea typeface="隶书" panose="02010509060101010101"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8-17】</a:t>
            </a:r>
            <a:r>
              <a:rPr lang="zh-CN" altLang="en-US" sz="1600" dirty="0"/>
              <a:t>使用</a:t>
            </a:r>
            <a:r>
              <a:rPr lang="en-US" altLang="zh-CN" sz="1600" dirty="0" err="1"/>
              <a:t>setw</a:t>
            </a:r>
            <a:r>
              <a:rPr lang="zh-CN" altLang="en-US" sz="1600" dirty="0"/>
              <a:t>指定宽度</a:t>
            </a:r>
            <a:endParaRPr lang="zh-CN" sz="1600" dirty="0"/>
          </a:p>
        </p:txBody>
      </p:sp>
      <p:sp>
        <p:nvSpPr>
          <p:cNvPr id="5" name="Rectangle 3"/>
          <p:cNvSpPr txBox="1">
            <a:spLocks noChangeArrowheads="1"/>
          </p:cNvSpPr>
          <p:nvPr/>
        </p:nvSpPr>
        <p:spPr bwMode="auto">
          <a:xfrm>
            <a:off x="122511" y="702746"/>
            <a:ext cx="5097489" cy="30930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spcBef>
                <a:spcPct val="10000"/>
              </a:spcBef>
              <a:buNone/>
              <a:defRPr/>
            </a:pPr>
            <a:r>
              <a:rPr lang="en-US" altLang="zh-CN" sz="1600" b="0" kern="0" dirty="0">
                <a:latin typeface="宋体" panose="02010600030101010101" pitchFamily="2" charset="-122"/>
              </a:rPr>
              <a:t>#include &lt;</a:t>
            </a:r>
            <a:r>
              <a:rPr lang="en-US" altLang="zh-CN" sz="1600" b="0" kern="0" dirty="0" err="1">
                <a:latin typeface="宋体" panose="02010600030101010101" pitchFamily="2" charset="-122"/>
              </a:rPr>
              <a:t>iostream</a:t>
            </a:r>
            <a:r>
              <a:rPr lang="en-US" altLang="zh-CN" sz="1600" b="0" kern="0" dirty="0">
                <a:latin typeface="宋体" panose="02010600030101010101" pitchFamily="2" charset="-122"/>
              </a:rPr>
              <a:t>&gt;   </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#include &lt;</a:t>
            </a:r>
            <a:r>
              <a:rPr lang="en-US" altLang="zh-CN" sz="1600" b="0" kern="0" dirty="0" err="1">
                <a:latin typeface="宋体" panose="02010600030101010101" pitchFamily="2" charset="-122"/>
              </a:rPr>
              <a:t>iomanip</a:t>
            </a:r>
            <a:r>
              <a:rPr lang="en-US" altLang="zh-CN" sz="1600" b="0" kern="0" dirty="0">
                <a:latin typeface="宋体" panose="02010600030101010101" pitchFamily="2" charset="-122"/>
              </a:rPr>
              <a:t>&gt;   </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using namespace </a:t>
            </a:r>
            <a:r>
              <a:rPr lang="en-US" altLang="zh-CN" sz="1600" b="0" kern="0" dirty="0" err="1">
                <a:latin typeface="宋体" panose="02010600030101010101" pitchFamily="2" charset="-122"/>
              </a:rPr>
              <a:t>std</a:t>
            </a:r>
            <a:r>
              <a:rPr lang="en-US" altLang="zh-CN" sz="1600" b="0" kern="0" dirty="0">
                <a:latin typeface="宋体" panose="02010600030101010101" pitchFamily="2" charset="-122"/>
              </a:rPr>
              <a:t>;</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void main()   </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 </a:t>
            </a:r>
            <a:endParaRPr lang="en-US" altLang="zh-CN" sz="1600" b="0" kern="0" dirty="0" smtClean="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double </a:t>
            </a:r>
            <a:r>
              <a:rPr lang="en-US" altLang="zh-CN" sz="1600" b="0" kern="0" dirty="0">
                <a:latin typeface="宋体" panose="02010600030101010101" pitchFamily="2" charset="-122"/>
              </a:rPr>
              <a:t>values[]={1.23,35.36,653.7,4358.24};</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  char *names[]={"</a:t>
            </a:r>
            <a:r>
              <a:rPr lang="en-US" altLang="zh-CN" sz="1600" b="0" kern="0" dirty="0" err="1">
                <a:latin typeface="宋体" panose="02010600030101010101" pitchFamily="2" charset="-122"/>
              </a:rPr>
              <a:t>Zoot","Jimmy","Al","Stan</a:t>
            </a:r>
            <a:r>
              <a:rPr lang="en-US" altLang="zh-CN" sz="1600" b="0" kern="0" dirty="0">
                <a:latin typeface="宋体" panose="02010600030101010101" pitchFamily="2" charset="-122"/>
              </a:rPr>
              <a:t>"};</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  for(</a:t>
            </a:r>
            <a:r>
              <a:rPr lang="en-US" altLang="zh-CN" sz="1600" b="0" kern="0" dirty="0" err="1">
                <a:latin typeface="宋体" panose="02010600030101010101" pitchFamily="2" charset="-122"/>
              </a:rPr>
              <a:t>int</a:t>
            </a:r>
            <a:r>
              <a:rPr lang="en-US" altLang="zh-CN" sz="1600" b="0" kern="0" dirty="0">
                <a:latin typeface="宋体" panose="02010600030101010101" pitchFamily="2" charset="-122"/>
              </a:rPr>
              <a:t> </a:t>
            </a:r>
            <a:r>
              <a:rPr lang="en-US" altLang="zh-CN" sz="1600" b="0" kern="0" dirty="0" err="1">
                <a:latin typeface="宋体" panose="02010600030101010101" pitchFamily="2" charset="-122"/>
              </a:rPr>
              <a:t>i</a:t>
            </a:r>
            <a:r>
              <a:rPr lang="en-US" altLang="zh-CN" sz="1600" b="0" kern="0" dirty="0">
                <a:latin typeface="宋体" panose="02010600030101010101" pitchFamily="2" charset="-122"/>
              </a:rPr>
              <a:t>=0;i&lt;4;i++)</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   </a:t>
            </a:r>
            <a:r>
              <a:rPr lang="en-US" altLang="zh-CN" sz="1600" b="0" kern="0" dirty="0" err="1">
                <a:latin typeface="宋体" panose="02010600030101010101" pitchFamily="2" charset="-122"/>
              </a:rPr>
              <a:t>cout</a:t>
            </a:r>
            <a:r>
              <a:rPr lang="en-US" altLang="zh-CN" sz="1600" b="0" kern="0" dirty="0">
                <a:latin typeface="宋体" panose="02010600030101010101" pitchFamily="2" charset="-122"/>
              </a:rPr>
              <a:t>&lt;&lt;</a:t>
            </a:r>
            <a:r>
              <a:rPr lang="en-US" altLang="zh-CN" sz="1600" b="0" kern="0" dirty="0" err="1">
                <a:solidFill>
                  <a:srgbClr val="FF0000"/>
                </a:solidFill>
                <a:latin typeface="宋体" panose="02010600030101010101" pitchFamily="2" charset="-122"/>
              </a:rPr>
              <a:t>setw</a:t>
            </a:r>
            <a:r>
              <a:rPr lang="en-US" altLang="zh-CN" sz="1600" b="0" kern="0" dirty="0">
                <a:solidFill>
                  <a:srgbClr val="FF0000"/>
                </a:solidFill>
                <a:latin typeface="宋体" panose="02010600030101010101" pitchFamily="2" charset="-122"/>
              </a:rPr>
              <a:t>(6)</a:t>
            </a:r>
            <a:r>
              <a:rPr lang="en-US" altLang="zh-CN" sz="1600" b="0" kern="0" dirty="0">
                <a:latin typeface="宋体" panose="02010600030101010101" pitchFamily="2" charset="-122"/>
              </a:rPr>
              <a:t>&lt;&lt;names[</a:t>
            </a:r>
            <a:r>
              <a:rPr lang="en-US" altLang="zh-CN" sz="1600" b="0" kern="0" dirty="0" err="1">
                <a:latin typeface="宋体" panose="02010600030101010101" pitchFamily="2" charset="-122"/>
              </a:rPr>
              <a:t>i</a:t>
            </a:r>
            <a:r>
              <a:rPr lang="en-US" altLang="zh-CN" sz="1600" b="0" kern="0" dirty="0">
                <a:latin typeface="宋体" panose="02010600030101010101" pitchFamily="2" charset="-122"/>
              </a:rPr>
              <a:t>]</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       &lt;&lt;</a:t>
            </a:r>
            <a:r>
              <a:rPr lang="en-US" altLang="zh-CN" sz="1600" b="0" kern="0" dirty="0" err="1">
                <a:solidFill>
                  <a:srgbClr val="FF0000"/>
                </a:solidFill>
                <a:latin typeface="宋体" panose="02010600030101010101" pitchFamily="2" charset="-122"/>
              </a:rPr>
              <a:t>setw</a:t>
            </a:r>
            <a:r>
              <a:rPr lang="en-US" altLang="zh-CN" sz="1600" b="0" kern="0" dirty="0">
                <a:solidFill>
                  <a:srgbClr val="FF0000"/>
                </a:solidFill>
                <a:latin typeface="宋体" panose="02010600030101010101" pitchFamily="2" charset="-122"/>
              </a:rPr>
              <a:t>(10)</a:t>
            </a:r>
            <a:r>
              <a:rPr lang="en-US" altLang="zh-CN" sz="1600" b="0" kern="0" dirty="0">
                <a:latin typeface="宋体" panose="02010600030101010101" pitchFamily="2" charset="-122"/>
              </a:rPr>
              <a:t>&lt;&lt;values[</a:t>
            </a:r>
            <a:r>
              <a:rPr lang="en-US" altLang="zh-CN" sz="1600" b="0" kern="0" dirty="0" err="1">
                <a:latin typeface="宋体" panose="02010600030101010101" pitchFamily="2" charset="-122"/>
              </a:rPr>
              <a:t>i</a:t>
            </a:r>
            <a:r>
              <a:rPr lang="en-US" altLang="zh-CN" sz="1600" b="0" kern="0" dirty="0" smtClean="0">
                <a:latin typeface="宋体" panose="02010600030101010101" pitchFamily="2" charset="-122"/>
              </a:rPr>
              <a:t>]&lt;&lt;</a:t>
            </a:r>
            <a:r>
              <a:rPr lang="en-US" altLang="zh-CN" sz="1600" b="0" kern="0" dirty="0" err="1">
                <a:latin typeface="宋体" panose="02010600030101010101" pitchFamily="2" charset="-122"/>
              </a:rPr>
              <a:t>endl</a:t>
            </a:r>
            <a:r>
              <a:rPr lang="en-US" altLang="zh-CN" sz="1600" b="0" kern="0" dirty="0">
                <a:latin typeface="宋体" panose="02010600030101010101" pitchFamily="2" charset="-122"/>
              </a:rPr>
              <a:t>;   </a:t>
            </a:r>
            <a:endParaRPr lang="en-US" altLang="zh-CN" sz="1600" b="0" kern="0" dirty="0">
              <a:latin typeface="宋体" panose="02010600030101010101" pitchFamily="2" charset="-122"/>
            </a:endParaRPr>
          </a:p>
          <a:p>
            <a:pPr marL="0" indent="0">
              <a:spcBef>
                <a:spcPct val="10000"/>
              </a:spcBef>
              <a:buNone/>
              <a:defRPr/>
            </a:pPr>
            <a:r>
              <a:rPr lang="en-US" altLang="zh-CN" sz="1600" b="0" kern="0" dirty="0">
                <a:latin typeface="宋体" panose="02010600030101010101" pitchFamily="2" charset="-122"/>
              </a:rPr>
              <a:t>}</a:t>
            </a:r>
            <a:endParaRPr lang="en-US" altLang="zh-CN" sz="1600" b="0" kern="0" dirty="0">
              <a:latin typeface="宋体" panose="02010600030101010101" pitchFamily="2" charset="-122"/>
            </a:endParaRPr>
          </a:p>
        </p:txBody>
      </p:sp>
      <p:sp>
        <p:nvSpPr>
          <p:cNvPr id="6" name="Text Box 6"/>
          <p:cNvSpPr txBox="1">
            <a:spLocks noChangeArrowheads="1"/>
          </p:cNvSpPr>
          <p:nvPr/>
        </p:nvSpPr>
        <p:spPr bwMode="auto">
          <a:xfrm>
            <a:off x="5796000" y="2715750"/>
            <a:ext cx="2515182"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输出结果：</a:t>
            </a:r>
            <a:endParaRPr lang="zh-CN" altLang="en-US"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  </a:t>
            </a:r>
            <a:r>
              <a:rPr lang="en-US" altLang="zh-CN" sz="2000">
                <a:latin typeface="宋体" panose="02010600030101010101" pitchFamily="2" charset="-122"/>
              </a:rPr>
              <a:t>Zoot      1.23</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Jimmy     35.36</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Al     653.7</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Stan   4358.24</a:t>
            </a:r>
            <a:endParaRPr lang="en-US" altLang="zh-CN" sz="2000">
              <a:ea typeface="隶书" panose="02010509060101010101"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8471" y="1099154"/>
            <a:ext cx="6696075" cy="3098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828000" y="699750"/>
            <a:ext cx="6126480" cy="33718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其中，几个常用的流类继承关系如下图所示。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026" name="Object 1"/>
          <p:cNvGraphicFramePr/>
          <p:nvPr/>
        </p:nvGraphicFramePr>
        <p:xfrm>
          <a:off x="2052000" y="1275750"/>
          <a:ext cx="4568825" cy="2902585"/>
        </p:xfrm>
        <a:graphic>
          <a:graphicData uri="http://schemas.openxmlformats.org/presentationml/2006/ole">
            <mc:AlternateContent xmlns:mc="http://schemas.openxmlformats.org/markup-compatibility/2006">
              <mc:Choice xmlns:v="urn:schemas-microsoft-com:vml" Requires="v">
                <p:oleObj spid="_x0000_s3105" name="" r:id="rId1" imgW="3632200" imgH="1735455" progId="Visio.Drawing.11">
                  <p:embed/>
                </p:oleObj>
              </mc:Choice>
              <mc:Fallback>
                <p:oleObj name="" r:id="rId1" imgW="3632200" imgH="1735455" progId="Visio.Drawing.11">
                  <p:embed/>
                  <p:pic>
                    <p:nvPicPr>
                      <p:cNvPr id="0" name="图片 3075"/>
                      <p:cNvPicPr/>
                      <p:nvPr/>
                    </p:nvPicPr>
                    <p:blipFill>
                      <a:blip r:embed="rId2"/>
                      <a:stretch>
                        <a:fillRect/>
                      </a:stretch>
                    </p:blipFill>
                    <p:spPr>
                      <a:xfrm>
                        <a:off x="2052000" y="1275750"/>
                        <a:ext cx="4568825" cy="2902585"/>
                      </a:xfrm>
                      <a:prstGeom prst="rect">
                        <a:avLst/>
                      </a:prstGeom>
                      <a:noFill/>
                      <a:ln w="38100">
                        <a:noFill/>
                        <a:miter/>
                      </a:ln>
                    </p:spPr>
                  </p:pic>
                </p:oleObj>
              </mc:Fallback>
            </mc:AlternateContent>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p:tgtEl>
                                          <p:spTgt spid="1026"/>
                                        </p:tgtEl>
                                        <p:attrNameLst>
                                          <p:attrName>ppt_y</p:attrName>
                                        </p:attrNameLst>
                                      </p:cBhvr>
                                      <p:tavLst>
                                        <p:tav tm="0">
                                          <p:val>
                                            <p:strVal val="#ppt_y+#ppt_h*1.125000"/>
                                          </p:val>
                                        </p:tav>
                                        <p:tav tm="100000">
                                          <p:val>
                                            <p:strVal val="#ppt_y"/>
                                          </p:val>
                                        </p:tav>
                                      </p:tavLst>
                                    </p:anim>
                                    <p:animEffect transition="in" filter="wipe(up)">
                                      <p:cBhvr>
                                        <p:cTn id="12" dur="500"/>
                                        <p:tgtEl>
                                          <p:spTgt spid="102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8-18】</a:t>
            </a:r>
            <a:r>
              <a:rPr lang="zh-CN" altLang="en-US" sz="1600" dirty="0"/>
              <a:t>设置对齐方式</a:t>
            </a:r>
            <a:endParaRPr lang="zh-CN" sz="1600" dirty="0"/>
          </a:p>
        </p:txBody>
      </p:sp>
      <p:sp>
        <p:nvSpPr>
          <p:cNvPr id="5" name="Rectangle 3"/>
          <p:cNvSpPr txBox="1">
            <a:spLocks noChangeArrowheads="1"/>
          </p:cNvSpPr>
          <p:nvPr/>
        </p:nvSpPr>
        <p:spPr bwMode="auto">
          <a:xfrm>
            <a:off x="396000" y="716776"/>
            <a:ext cx="6941724" cy="430297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110000"/>
              </a:lnSpc>
              <a:spcBef>
                <a:spcPct val="15000"/>
              </a:spcBef>
              <a:buNone/>
              <a:defRPr/>
            </a:pPr>
            <a:r>
              <a:rPr lang="en-US" altLang="zh-CN" sz="1800" b="0" kern="0" dirty="0">
                <a:latin typeface="宋体" panose="02010600030101010101" pitchFamily="2" charset="-122"/>
              </a:rPr>
              <a:t>#include &lt;</a:t>
            </a:r>
            <a:r>
              <a:rPr lang="en-US" altLang="zh-CN" sz="1800" b="0" kern="0" dirty="0" err="1">
                <a:latin typeface="宋体" panose="02010600030101010101" pitchFamily="2" charset="-122"/>
              </a:rPr>
              <a:t>iostream</a:t>
            </a:r>
            <a:r>
              <a:rPr lang="en-US" altLang="zh-CN" sz="1800" b="0" kern="0" dirty="0">
                <a:latin typeface="宋体" panose="02010600030101010101" pitchFamily="2" charset="-122"/>
              </a:rPr>
              <a:t>&gt;   </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#include &lt;</a:t>
            </a:r>
            <a:r>
              <a:rPr lang="en-US" altLang="zh-CN" sz="1800" b="0" kern="0" dirty="0" err="1">
                <a:latin typeface="宋体" panose="02010600030101010101" pitchFamily="2" charset="-122"/>
              </a:rPr>
              <a:t>iomanip</a:t>
            </a:r>
            <a:r>
              <a:rPr lang="en-US" altLang="zh-CN" sz="1800" b="0" kern="0" dirty="0">
                <a:latin typeface="宋体" panose="02010600030101010101" pitchFamily="2" charset="-122"/>
              </a:rPr>
              <a:t>&gt; </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using namespace </a:t>
            </a:r>
            <a:r>
              <a:rPr lang="en-US" altLang="zh-CN" sz="1800" b="0" kern="0" dirty="0" err="1">
                <a:latin typeface="宋体" panose="02010600030101010101" pitchFamily="2" charset="-122"/>
              </a:rPr>
              <a:t>std</a:t>
            </a:r>
            <a:r>
              <a:rPr lang="en-US" altLang="zh-CN" sz="1800" b="0" kern="0" dirty="0">
                <a:latin typeface="宋体" panose="02010600030101010101" pitchFamily="2" charset="-122"/>
              </a:rPr>
              <a:t>;  </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void main()   </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 </a:t>
            </a:r>
            <a:endParaRPr lang="en-US" altLang="zh-CN" sz="1800" b="0" kern="0" dirty="0" smtClean="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 </a:t>
            </a:r>
            <a:r>
              <a:rPr lang="en-US" altLang="zh-CN" sz="1800" b="0" kern="0" dirty="0" smtClean="0">
                <a:latin typeface="宋体" panose="02010600030101010101" pitchFamily="2" charset="-122"/>
              </a:rPr>
              <a:t>  double </a:t>
            </a:r>
            <a:r>
              <a:rPr lang="en-US" altLang="zh-CN" sz="1800" b="0" kern="0" dirty="0">
                <a:latin typeface="宋体" panose="02010600030101010101" pitchFamily="2" charset="-122"/>
              </a:rPr>
              <a:t>values[]={1.23,35.36,653.7,4358.24};</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  </a:t>
            </a:r>
            <a:r>
              <a:rPr lang="en-US" altLang="zh-CN" sz="1800" b="0" kern="0" dirty="0" smtClean="0">
                <a:latin typeface="宋体" panose="02010600030101010101" pitchFamily="2" charset="-122"/>
              </a:rPr>
              <a:t> char </a:t>
            </a:r>
            <a:r>
              <a:rPr lang="en-US" altLang="zh-CN" sz="1800" b="0" kern="0" dirty="0">
                <a:latin typeface="宋体" panose="02010600030101010101" pitchFamily="2" charset="-122"/>
              </a:rPr>
              <a:t>*names[]={"</a:t>
            </a:r>
            <a:r>
              <a:rPr lang="en-US" altLang="zh-CN" sz="1800" b="0" kern="0" dirty="0" err="1">
                <a:latin typeface="宋体" panose="02010600030101010101" pitchFamily="2" charset="-122"/>
              </a:rPr>
              <a:t>Zoot","Jimmy","Al","Stan</a:t>
            </a:r>
            <a:r>
              <a:rPr lang="en-US" altLang="zh-CN" sz="1800" b="0" kern="0" dirty="0">
                <a:latin typeface="宋体" panose="02010600030101010101" pitchFamily="2" charset="-122"/>
              </a:rPr>
              <a:t>"};</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  </a:t>
            </a:r>
            <a:r>
              <a:rPr lang="en-US" altLang="zh-CN" sz="1800" b="0" kern="0" dirty="0" smtClean="0">
                <a:latin typeface="宋体" panose="02010600030101010101" pitchFamily="2" charset="-122"/>
              </a:rPr>
              <a:t> for(</a:t>
            </a:r>
            <a:r>
              <a:rPr lang="en-US" altLang="zh-CN" sz="1800" b="0" kern="0" dirty="0" err="1" smtClean="0">
                <a:latin typeface="宋体" panose="02010600030101010101" pitchFamily="2" charset="-122"/>
              </a:rPr>
              <a:t>int</a:t>
            </a:r>
            <a:r>
              <a:rPr lang="en-US" altLang="zh-CN" sz="1800" b="0" kern="0" dirty="0" smtClean="0">
                <a:latin typeface="宋体" panose="02010600030101010101" pitchFamily="2" charset="-122"/>
              </a:rPr>
              <a:t> </a:t>
            </a:r>
            <a:r>
              <a:rPr lang="en-US" altLang="zh-CN" sz="1800" b="0" kern="0" dirty="0" err="1">
                <a:latin typeface="宋体" panose="02010600030101010101" pitchFamily="2" charset="-122"/>
              </a:rPr>
              <a:t>i</a:t>
            </a:r>
            <a:r>
              <a:rPr lang="en-US" altLang="zh-CN" sz="1800" b="0" kern="0" dirty="0">
                <a:latin typeface="宋体" panose="02010600030101010101" pitchFamily="2" charset="-122"/>
              </a:rPr>
              <a:t>=0;i&lt;4;i++)</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   </a:t>
            </a:r>
            <a:r>
              <a:rPr lang="en-US" altLang="zh-CN" sz="1800" b="0" kern="0" dirty="0" smtClean="0">
                <a:latin typeface="宋体" panose="02010600030101010101" pitchFamily="2" charset="-122"/>
              </a:rPr>
              <a:t>   </a:t>
            </a:r>
            <a:r>
              <a:rPr lang="en-US" altLang="zh-CN" sz="1800" b="0" kern="0" dirty="0" err="1" smtClean="0">
                <a:latin typeface="宋体" panose="02010600030101010101" pitchFamily="2" charset="-122"/>
              </a:rPr>
              <a:t>cout</a:t>
            </a:r>
            <a:r>
              <a:rPr lang="en-US" altLang="zh-CN" sz="1800" b="0" kern="0" dirty="0">
                <a:latin typeface="宋体" panose="02010600030101010101" pitchFamily="2" charset="-122"/>
              </a:rPr>
              <a:t>&lt;&lt;</a:t>
            </a:r>
            <a:r>
              <a:rPr lang="en-US" altLang="zh-CN" sz="1800" b="0" kern="0" dirty="0" err="1">
                <a:solidFill>
                  <a:srgbClr val="FF0000"/>
                </a:solidFill>
                <a:latin typeface="宋体" panose="02010600030101010101" pitchFamily="2" charset="-122"/>
              </a:rPr>
              <a:t>setiosflags</a:t>
            </a:r>
            <a:r>
              <a:rPr lang="en-US" altLang="zh-CN" sz="1800" b="0" kern="0" dirty="0">
                <a:solidFill>
                  <a:srgbClr val="FF0000"/>
                </a:solidFill>
                <a:latin typeface="宋体" panose="02010600030101010101" pitchFamily="2" charset="-122"/>
              </a:rPr>
              <a:t>(</a:t>
            </a:r>
            <a:r>
              <a:rPr lang="en-US" altLang="zh-CN" sz="1800" b="0" kern="0" dirty="0" err="1">
                <a:solidFill>
                  <a:srgbClr val="FF0000"/>
                </a:solidFill>
                <a:latin typeface="宋体" panose="02010600030101010101" pitchFamily="2" charset="-122"/>
              </a:rPr>
              <a:t>ios</a:t>
            </a:r>
            <a:r>
              <a:rPr lang="en-US" altLang="zh-CN" sz="1800" b="0" kern="0" dirty="0">
                <a:solidFill>
                  <a:srgbClr val="FF0000"/>
                </a:solidFill>
                <a:latin typeface="宋体" panose="02010600030101010101" pitchFamily="2" charset="-122"/>
              </a:rPr>
              <a:t>::left)</a:t>
            </a:r>
            <a:endParaRPr lang="en-US" altLang="zh-CN" sz="1800" b="0" kern="0" dirty="0">
              <a:solidFill>
                <a:srgbClr val="FF0000"/>
              </a:solidFill>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       </a:t>
            </a:r>
            <a:r>
              <a:rPr lang="en-US" altLang="zh-CN" sz="1800" b="0" kern="0" dirty="0" smtClean="0">
                <a:latin typeface="宋体" panose="02010600030101010101" pitchFamily="2" charset="-122"/>
              </a:rPr>
              <a:t>  &lt;&lt;</a:t>
            </a:r>
            <a:r>
              <a:rPr lang="en-US" altLang="zh-CN" sz="1800" b="0" kern="0" dirty="0" err="1">
                <a:latin typeface="宋体" panose="02010600030101010101" pitchFamily="2" charset="-122"/>
              </a:rPr>
              <a:t>setw</a:t>
            </a:r>
            <a:r>
              <a:rPr lang="en-US" altLang="zh-CN" sz="1800" b="0" kern="0" dirty="0">
                <a:latin typeface="宋体" panose="02010600030101010101" pitchFamily="2" charset="-122"/>
              </a:rPr>
              <a:t>(6)&lt;&lt;names[</a:t>
            </a:r>
            <a:r>
              <a:rPr lang="en-US" altLang="zh-CN" sz="1800" b="0" kern="0" dirty="0" err="1">
                <a:latin typeface="宋体" panose="02010600030101010101" pitchFamily="2" charset="-122"/>
              </a:rPr>
              <a:t>i</a:t>
            </a:r>
            <a:r>
              <a:rPr lang="en-US" altLang="zh-CN" sz="1800" b="0" kern="0" dirty="0">
                <a:latin typeface="宋体" panose="02010600030101010101" pitchFamily="2" charset="-122"/>
              </a:rPr>
              <a:t>]</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       </a:t>
            </a:r>
            <a:r>
              <a:rPr lang="en-US" altLang="zh-CN" sz="1800" b="0" kern="0" dirty="0" smtClean="0">
                <a:latin typeface="宋体" panose="02010600030101010101" pitchFamily="2" charset="-122"/>
              </a:rPr>
              <a:t>  &lt;&lt;</a:t>
            </a:r>
            <a:r>
              <a:rPr lang="en-US" altLang="zh-CN" sz="1800" b="0" kern="0" dirty="0" err="1">
                <a:solidFill>
                  <a:srgbClr val="FF0000"/>
                </a:solidFill>
                <a:latin typeface="宋体" panose="02010600030101010101" pitchFamily="2" charset="-122"/>
              </a:rPr>
              <a:t>resetiosflags</a:t>
            </a:r>
            <a:r>
              <a:rPr lang="en-US" altLang="zh-CN" sz="1800" b="0" kern="0" dirty="0">
                <a:solidFill>
                  <a:srgbClr val="FF0000"/>
                </a:solidFill>
                <a:latin typeface="宋体" panose="02010600030101010101" pitchFamily="2" charset="-122"/>
              </a:rPr>
              <a:t>(</a:t>
            </a:r>
            <a:r>
              <a:rPr lang="en-US" altLang="zh-CN" sz="1800" b="0" kern="0" dirty="0" err="1">
                <a:solidFill>
                  <a:srgbClr val="FF0000"/>
                </a:solidFill>
                <a:latin typeface="宋体" panose="02010600030101010101" pitchFamily="2" charset="-122"/>
              </a:rPr>
              <a:t>ios</a:t>
            </a:r>
            <a:r>
              <a:rPr lang="en-US" altLang="zh-CN" sz="1800" b="0" kern="0" dirty="0">
                <a:solidFill>
                  <a:srgbClr val="FF0000"/>
                </a:solidFill>
                <a:latin typeface="宋体" panose="02010600030101010101" pitchFamily="2" charset="-122"/>
              </a:rPr>
              <a:t>::left)</a:t>
            </a:r>
            <a:endParaRPr lang="en-US" altLang="zh-CN" sz="1800" b="0" kern="0" dirty="0">
              <a:solidFill>
                <a:srgbClr val="FF0000"/>
              </a:solidFill>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       </a:t>
            </a:r>
            <a:r>
              <a:rPr lang="en-US" altLang="zh-CN" sz="1800" b="0" kern="0" dirty="0" smtClean="0">
                <a:latin typeface="宋体" panose="02010600030101010101" pitchFamily="2" charset="-122"/>
              </a:rPr>
              <a:t>  &lt;&lt;</a:t>
            </a:r>
            <a:r>
              <a:rPr lang="en-US" altLang="zh-CN" sz="1800" b="0" kern="0" dirty="0" err="1">
                <a:latin typeface="宋体" panose="02010600030101010101" pitchFamily="2" charset="-122"/>
              </a:rPr>
              <a:t>setw</a:t>
            </a:r>
            <a:r>
              <a:rPr lang="en-US" altLang="zh-CN" sz="1800" b="0" kern="0" dirty="0">
                <a:latin typeface="宋体" panose="02010600030101010101" pitchFamily="2" charset="-122"/>
              </a:rPr>
              <a:t>(10)&lt;&lt;values[</a:t>
            </a:r>
            <a:r>
              <a:rPr lang="en-US" altLang="zh-CN" sz="1800" b="0" kern="0" dirty="0" err="1">
                <a:latin typeface="宋体" panose="02010600030101010101" pitchFamily="2" charset="-122"/>
              </a:rPr>
              <a:t>i</a:t>
            </a:r>
            <a:r>
              <a:rPr lang="en-US" altLang="zh-CN" sz="1800" b="0" kern="0" dirty="0" smtClean="0">
                <a:latin typeface="宋体" panose="02010600030101010101" pitchFamily="2" charset="-122"/>
              </a:rPr>
              <a:t>]&lt;&lt;</a:t>
            </a:r>
            <a:r>
              <a:rPr lang="en-US" altLang="zh-CN" sz="1800" b="0" kern="0" dirty="0" err="1">
                <a:latin typeface="宋体" panose="02010600030101010101" pitchFamily="2" charset="-122"/>
              </a:rPr>
              <a:t>endl</a:t>
            </a:r>
            <a:r>
              <a:rPr lang="en-US" altLang="zh-CN" sz="1800" b="0" kern="0" dirty="0">
                <a:latin typeface="宋体" panose="02010600030101010101" pitchFamily="2" charset="-122"/>
              </a:rPr>
              <a:t>;</a:t>
            </a:r>
            <a:endParaRPr lang="en-US" altLang="zh-CN" sz="1800" b="0" kern="0" dirty="0">
              <a:latin typeface="宋体" panose="02010600030101010101" pitchFamily="2" charset="-122"/>
            </a:endParaRPr>
          </a:p>
          <a:p>
            <a:pPr marL="0" indent="0">
              <a:lnSpc>
                <a:spcPct val="110000"/>
              </a:lnSpc>
              <a:spcBef>
                <a:spcPct val="15000"/>
              </a:spcBef>
              <a:buNone/>
              <a:defRPr/>
            </a:pPr>
            <a:r>
              <a:rPr lang="en-US" altLang="zh-CN" sz="1800" b="0" kern="0" dirty="0">
                <a:latin typeface="宋体" panose="02010600030101010101" pitchFamily="2" charset="-122"/>
              </a:rPr>
              <a:t>}</a:t>
            </a:r>
            <a:endParaRPr lang="en-US" altLang="zh-CN" sz="1800" b="0" kern="0" dirty="0">
              <a:latin typeface="宋体" panose="02010600030101010101" pitchFamily="2" charset="-122"/>
            </a:endParaRPr>
          </a:p>
        </p:txBody>
      </p:sp>
      <p:sp>
        <p:nvSpPr>
          <p:cNvPr id="6" name="Text Box 6"/>
          <p:cNvSpPr txBox="1">
            <a:spLocks noChangeArrowheads="1"/>
          </p:cNvSpPr>
          <p:nvPr/>
        </p:nvSpPr>
        <p:spPr bwMode="auto">
          <a:xfrm>
            <a:off x="6588000" y="2571750"/>
            <a:ext cx="2286529" cy="1568813"/>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SzPct val="80000"/>
              <a:buFont typeface="Wingdings" panose="05000000000000000000" pitchFamily="2" charset="2"/>
              <a:buNone/>
            </a:pPr>
            <a:r>
              <a:rPr lang="zh-CN" altLang="en-US" sz="2000" dirty="0">
                <a:latin typeface="宋体" panose="02010600030101010101" pitchFamily="2" charset="-122"/>
              </a:rPr>
              <a:t>输出结果</a:t>
            </a:r>
            <a:r>
              <a:rPr lang="en-US" altLang="zh-CN" sz="2000" dirty="0">
                <a:latin typeface="宋体" panose="02010600030101010101" pitchFamily="2" charset="-122"/>
              </a:rPr>
              <a:t>:</a:t>
            </a:r>
            <a:endParaRPr lang="en-US" altLang="zh-CN" sz="2000" dirty="0">
              <a:latin typeface="宋体" panose="02010600030101010101" pitchFamily="2" charset="-122"/>
            </a:endParaRP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Zoot        1.23</a:t>
            </a:r>
            <a:endParaRPr lang="en-US" altLang="zh-CN" sz="2000" dirty="0">
              <a:latin typeface="宋体" panose="02010600030101010101" pitchFamily="2" charset="-122"/>
            </a:endParaRP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Jimmy      35.36</a:t>
            </a:r>
            <a:endParaRPr lang="en-US" altLang="zh-CN" sz="2000" dirty="0">
              <a:latin typeface="宋体" panose="02010600030101010101" pitchFamily="2" charset="-122"/>
            </a:endParaRP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Al         653.7</a:t>
            </a:r>
            <a:endParaRPr lang="en-US" altLang="zh-CN" sz="2000" dirty="0">
              <a:latin typeface="宋体" panose="02010600030101010101" pitchFamily="2" charset="-122"/>
            </a:endParaRP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Stan     4358.24</a:t>
            </a:r>
            <a:endParaRPr lang="en-US" altLang="zh-CN" sz="2000" dirty="0">
              <a:latin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8-19】</a:t>
            </a:r>
            <a:r>
              <a:rPr lang="zh-CN" altLang="en-US" sz="1600" dirty="0"/>
              <a:t>控制输出精度</a:t>
            </a:r>
            <a:endParaRPr lang="zh-CN" sz="1600" dirty="0"/>
          </a:p>
        </p:txBody>
      </p:sp>
      <p:sp>
        <p:nvSpPr>
          <p:cNvPr id="7" name="Rectangle 3"/>
          <p:cNvSpPr txBox="1">
            <a:spLocks noChangeArrowheads="1"/>
          </p:cNvSpPr>
          <p:nvPr/>
        </p:nvSpPr>
        <p:spPr bwMode="auto">
          <a:xfrm>
            <a:off x="324000" y="699750"/>
            <a:ext cx="8156527" cy="43781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defRPr/>
            </a:pPr>
            <a:r>
              <a:rPr lang="en-US" altLang="zh-CN" sz="1600" b="0" kern="0" dirty="0">
                <a:latin typeface="宋体" panose="02010600030101010101" pitchFamily="2" charset="-122"/>
              </a:rPr>
              <a:t>#include &lt;</a:t>
            </a:r>
            <a:r>
              <a:rPr lang="en-US" altLang="zh-CN" sz="1600" b="0" kern="0" dirty="0" err="1">
                <a:latin typeface="宋体" panose="02010600030101010101" pitchFamily="2" charset="-122"/>
              </a:rPr>
              <a:t>iostream</a:t>
            </a:r>
            <a:r>
              <a:rPr lang="en-US" altLang="zh-CN" sz="1600" b="0" kern="0" dirty="0">
                <a:latin typeface="宋体" panose="02010600030101010101" pitchFamily="2" charset="-122"/>
              </a:rPr>
              <a:t>&gt;   </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#include &lt;</a:t>
            </a:r>
            <a:r>
              <a:rPr lang="en-US" altLang="zh-CN" sz="1600" b="0" kern="0" dirty="0" err="1">
                <a:latin typeface="宋体" panose="02010600030101010101" pitchFamily="2" charset="-122"/>
              </a:rPr>
              <a:t>iomanip</a:t>
            </a:r>
            <a:r>
              <a:rPr lang="en-US" altLang="zh-CN" sz="1600" b="0" kern="0" dirty="0">
                <a:latin typeface="宋体" panose="02010600030101010101" pitchFamily="2" charset="-122"/>
              </a:rPr>
              <a:t>&gt; </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using namespace </a:t>
            </a:r>
            <a:r>
              <a:rPr lang="en-US" altLang="zh-CN" sz="1600" b="0" kern="0" dirty="0" err="1">
                <a:latin typeface="宋体" panose="02010600030101010101" pitchFamily="2" charset="-122"/>
              </a:rPr>
              <a:t>std</a:t>
            </a:r>
            <a:r>
              <a:rPr lang="en-US" altLang="zh-CN" sz="1600" b="0" kern="0" dirty="0">
                <a:latin typeface="宋体" panose="02010600030101010101" pitchFamily="2" charset="-122"/>
              </a:rPr>
              <a:t>;  </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void main()   </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 </a:t>
            </a:r>
            <a:endParaRPr lang="en-US" altLang="zh-CN" sz="1600" b="0" kern="0" dirty="0" smtClean="0">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double </a:t>
            </a:r>
            <a:r>
              <a:rPr lang="en-US" altLang="zh-CN" sz="1600" b="0" kern="0" dirty="0">
                <a:latin typeface="宋体" panose="02010600030101010101" pitchFamily="2" charset="-122"/>
              </a:rPr>
              <a:t>values[]={1.23,35.36,653.7,4358.24};</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char </a:t>
            </a:r>
            <a:r>
              <a:rPr lang="en-US" altLang="zh-CN" sz="1600" b="0" kern="0" dirty="0">
                <a:latin typeface="宋体" panose="02010600030101010101" pitchFamily="2" charset="-122"/>
              </a:rPr>
              <a:t>*names[]={"</a:t>
            </a:r>
            <a:r>
              <a:rPr lang="en-US" altLang="zh-CN" sz="1600" b="0" kern="0" dirty="0" err="1">
                <a:latin typeface="宋体" panose="02010600030101010101" pitchFamily="2" charset="-122"/>
              </a:rPr>
              <a:t>Zoot","Jimmy","Al","Stan</a:t>
            </a:r>
            <a:r>
              <a:rPr lang="en-US" altLang="zh-CN" sz="1600" b="0" kern="0" dirty="0">
                <a:latin typeface="宋体" panose="02010600030101010101" pitchFamily="2" charset="-122"/>
              </a:rPr>
              <a:t>"};</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a:t>
            </a:r>
            <a:r>
              <a:rPr lang="en-US" altLang="zh-CN" sz="1600" b="0" kern="0" dirty="0" err="1" smtClean="0">
                <a:latin typeface="宋体" panose="02010600030101010101" pitchFamily="2" charset="-122"/>
              </a:rPr>
              <a:t>cout</a:t>
            </a:r>
            <a:r>
              <a:rPr lang="en-US" altLang="zh-CN" sz="1600" b="0" kern="0" dirty="0">
                <a:latin typeface="宋体" panose="02010600030101010101" pitchFamily="2" charset="-122"/>
              </a:rPr>
              <a:t>&lt;&lt;</a:t>
            </a:r>
            <a:r>
              <a:rPr lang="en-US" altLang="zh-CN" sz="1600" b="0" kern="0" dirty="0" err="1">
                <a:latin typeface="宋体" panose="02010600030101010101" pitchFamily="2" charset="-122"/>
              </a:rPr>
              <a:t>setiosflags</a:t>
            </a:r>
            <a:r>
              <a:rPr lang="en-US" altLang="zh-CN" sz="1600" b="0" kern="0" dirty="0">
                <a:latin typeface="宋体" panose="02010600030101010101" pitchFamily="2" charset="-122"/>
              </a:rPr>
              <a:t>(</a:t>
            </a:r>
            <a:r>
              <a:rPr lang="en-US" altLang="zh-CN" sz="1600" b="0" kern="0" dirty="0" err="1">
                <a:latin typeface="宋体" panose="02010600030101010101" pitchFamily="2" charset="-122"/>
              </a:rPr>
              <a:t>ios</a:t>
            </a:r>
            <a:r>
              <a:rPr lang="en-US" altLang="zh-CN" sz="1600" b="0" kern="0" dirty="0">
                <a:latin typeface="宋体" panose="02010600030101010101" pitchFamily="2" charset="-122"/>
              </a:rPr>
              <a:t>::scientific);</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for(</a:t>
            </a:r>
            <a:r>
              <a:rPr lang="en-US" altLang="zh-CN" sz="1600" b="0" kern="0" dirty="0" err="1" smtClean="0">
                <a:latin typeface="宋体" panose="02010600030101010101" pitchFamily="2" charset="-122"/>
              </a:rPr>
              <a:t>int</a:t>
            </a:r>
            <a:r>
              <a:rPr lang="en-US" altLang="zh-CN" sz="1600" b="0" kern="0" dirty="0" smtClean="0">
                <a:latin typeface="宋体" panose="02010600030101010101" pitchFamily="2" charset="-122"/>
              </a:rPr>
              <a:t> </a:t>
            </a:r>
            <a:r>
              <a:rPr lang="en-US" altLang="zh-CN" sz="1600" b="0" kern="0" dirty="0" err="1">
                <a:latin typeface="宋体" panose="02010600030101010101" pitchFamily="2" charset="-122"/>
              </a:rPr>
              <a:t>i</a:t>
            </a:r>
            <a:r>
              <a:rPr lang="en-US" altLang="zh-CN" sz="1600" b="0" kern="0" dirty="0">
                <a:latin typeface="宋体" panose="02010600030101010101" pitchFamily="2" charset="-122"/>
              </a:rPr>
              <a:t>=0;i&lt;4;i++)</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a:t>
            </a:r>
            <a:r>
              <a:rPr lang="en-US" altLang="zh-CN" sz="1600" b="0" kern="0" dirty="0" err="1" smtClean="0">
                <a:latin typeface="宋体" panose="02010600030101010101" pitchFamily="2" charset="-122"/>
              </a:rPr>
              <a:t>cout</a:t>
            </a:r>
            <a:r>
              <a:rPr lang="en-US" altLang="zh-CN" sz="1600" b="0" kern="0" dirty="0">
                <a:latin typeface="宋体" panose="02010600030101010101" pitchFamily="2" charset="-122"/>
              </a:rPr>
              <a:t>&lt;&lt;</a:t>
            </a:r>
            <a:r>
              <a:rPr lang="en-US" altLang="zh-CN" sz="1600" b="0" kern="0" dirty="0" err="1">
                <a:latin typeface="宋体" panose="02010600030101010101" pitchFamily="2" charset="-122"/>
              </a:rPr>
              <a:t>setiosflags</a:t>
            </a:r>
            <a:r>
              <a:rPr lang="en-US" altLang="zh-CN" sz="1600" b="0" kern="0" dirty="0">
                <a:latin typeface="宋体" panose="02010600030101010101" pitchFamily="2" charset="-122"/>
              </a:rPr>
              <a:t>(</a:t>
            </a:r>
            <a:r>
              <a:rPr lang="en-US" altLang="zh-CN" sz="1600" b="0" kern="0" dirty="0" err="1">
                <a:latin typeface="宋体" panose="02010600030101010101" pitchFamily="2" charset="-122"/>
              </a:rPr>
              <a:t>ios</a:t>
            </a:r>
            <a:r>
              <a:rPr lang="en-US" altLang="zh-CN" sz="1600" b="0" kern="0" dirty="0">
                <a:latin typeface="宋体" panose="02010600030101010101" pitchFamily="2" charset="-122"/>
              </a:rPr>
              <a:t>::left)</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&lt;&lt;</a:t>
            </a:r>
            <a:r>
              <a:rPr lang="en-US" altLang="zh-CN" sz="1600" b="0" kern="0" dirty="0" err="1">
                <a:latin typeface="宋体" panose="02010600030101010101" pitchFamily="2" charset="-122"/>
              </a:rPr>
              <a:t>setw</a:t>
            </a:r>
            <a:r>
              <a:rPr lang="en-US" altLang="zh-CN" sz="1600" b="0" kern="0" dirty="0">
                <a:latin typeface="宋体" panose="02010600030101010101" pitchFamily="2" charset="-122"/>
              </a:rPr>
              <a:t>(6)&lt;&lt;names[</a:t>
            </a:r>
            <a:r>
              <a:rPr lang="en-US" altLang="zh-CN" sz="1600" b="0" kern="0" dirty="0" err="1">
                <a:latin typeface="宋体" panose="02010600030101010101" pitchFamily="2" charset="-122"/>
              </a:rPr>
              <a:t>i</a:t>
            </a:r>
            <a:r>
              <a:rPr lang="en-US" altLang="zh-CN" sz="1600" b="0" kern="0" dirty="0">
                <a:latin typeface="宋体" panose="02010600030101010101" pitchFamily="2" charset="-122"/>
              </a:rPr>
              <a:t>]</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&lt;&lt;</a:t>
            </a:r>
            <a:r>
              <a:rPr lang="en-US" altLang="zh-CN" sz="1600" b="0" kern="0" dirty="0" err="1">
                <a:latin typeface="宋体" panose="02010600030101010101" pitchFamily="2" charset="-122"/>
              </a:rPr>
              <a:t>resetiosflags</a:t>
            </a:r>
            <a:r>
              <a:rPr lang="en-US" altLang="zh-CN" sz="1600" b="0" kern="0" dirty="0">
                <a:latin typeface="宋体" panose="02010600030101010101" pitchFamily="2" charset="-122"/>
              </a:rPr>
              <a:t>(</a:t>
            </a:r>
            <a:r>
              <a:rPr lang="en-US" altLang="zh-CN" sz="1600" b="0" kern="0" dirty="0" err="1">
                <a:latin typeface="宋体" panose="02010600030101010101" pitchFamily="2" charset="-122"/>
              </a:rPr>
              <a:t>ios</a:t>
            </a:r>
            <a:r>
              <a:rPr lang="en-US" altLang="zh-CN" sz="1600" b="0" kern="0" dirty="0">
                <a:latin typeface="宋体" panose="02010600030101010101" pitchFamily="2" charset="-122"/>
              </a:rPr>
              <a:t>::left)</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&lt;&lt;</a:t>
            </a:r>
            <a:r>
              <a:rPr lang="en-US" altLang="zh-CN" sz="1600" b="0" kern="0" dirty="0" err="1">
                <a:latin typeface="宋体" panose="02010600030101010101" pitchFamily="2" charset="-122"/>
              </a:rPr>
              <a:t>setw</a:t>
            </a:r>
            <a:r>
              <a:rPr lang="en-US" altLang="zh-CN" sz="1600" b="0" kern="0" dirty="0">
                <a:latin typeface="宋体" panose="02010600030101010101" pitchFamily="2" charset="-122"/>
              </a:rPr>
              <a:t>(10)&lt;&lt;</a:t>
            </a:r>
            <a:r>
              <a:rPr lang="en-US" altLang="zh-CN" sz="1600" b="0" kern="0" dirty="0" err="1">
                <a:solidFill>
                  <a:srgbClr val="FF0000"/>
                </a:solidFill>
                <a:latin typeface="宋体" panose="02010600030101010101" pitchFamily="2" charset="-122"/>
              </a:rPr>
              <a:t>setprecision</a:t>
            </a:r>
            <a:r>
              <a:rPr lang="en-US" altLang="zh-CN" sz="1600" b="0" kern="0" dirty="0">
                <a:solidFill>
                  <a:srgbClr val="FF0000"/>
                </a:solidFill>
                <a:latin typeface="宋体" panose="02010600030101010101" pitchFamily="2" charset="-122"/>
              </a:rPr>
              <a:t>(1)</a:t>
            </a:r>
            <a:endParaRPr lang="en-US" altLang="zh-CN" sz="1600" b="0" kern="0" dirty="0">
              <a:solidFill>
                <a:srgbClr val="FF0000"/>
              </a:solidFill>
              <a:latin typeface="宋体" panose="02010600030101010101" pitchFamily="2" charset="-122"/>
            </a:endParaRPr>
          </a:p>
          <a:p>
            <a:pPr marL="0" indent="0">
              <a:buNone/>
              <a:defRPr/>
            </a:pPr>
            <a:r>
              <a:rPr lang="en-US" altLang="zh-CN" sz="1600" b="0" kern="0" dirty="0">
                <a:latin typeface="宋体" panose="02010600030101010101" pitchFamily="2" charset="-122"/>
              </a:rPr>
              <a:t>       </a:t>
            </a:r>
            <a:r>
              <a:rPr lang="en-US" altLang="zh-CN" sz="1600" b="0" kern="0" dirty="0" smtClean="0">
                <a:latin typeface="宋体" panose="02010600030101010101" pitchFamily="2" charset="-122"/>
              </a:rPr>
              <a:t>     &lt;&lt; </a:t>
            </a:r>
            <a:r>
              <a:rPr lang="en-US" altLang="zh-CN" sz="1600" b="0" kern="0" dirty="0">
                <a:latin typeface="宋体" panose="02010600030101010101" pitchFamily="2" charset="-122"/>
              </a:rPr>
              <a:t>values[</a:t>
            </a:r>
            <a:r>
              <a:rPr lang="en-US" altLang="zh-CN" sz="1600" b="0" kern="0" dirty="0" err="1">
                <a:latin typeface="宋体" panose="02010600030101010101" pitchFamily="2" charset="-122"/>
              </a:rPr>
              <a:t>i</a:t>
            </a:r>
            <a:r>
              <a:rPr lang="en-US" altLang="zh-CN" sz="1600" b="0" kern="0" dirty="0">
                <a:latin typeface="宋体" panose="02010600030101010101" pitchFamily="2" charset="-122"/>
              </a:rPr>
              <a:t>]&lt;&lt;</a:t>
            </a:r>
            <a:r>
              <a:rPr lang="en-US" altLang="zh-CN" sz="1600" b="0" kern="0" dirty="0" err="1">
                <a:latin typeface="宋体" panose="02010600030101010101" pitchFamily="2" charset="-122"/>
              </a:rPr>
              <a:t>endl</a:t>
            </a:r>
            <a:r>
              <a:rPr lang="en-US" altLang="zh-CN" sz="1600" b="0" kern="0" dirty="0">
                <a:latin typeface="宋体" panose="02010600030101010101" pitchFamily="2" charset="-122"/>
              </a:rPr>
              <a:t>;</a:t>
            </a:r>
            <a:endParaRPr lang="en-US" altLang="zh-CN" sz="1600" b="0" kern="0" dirty="0">
              <a:latin typeface="宋体" panose="02010600030101010101" pitchFamily="2" charset="-122"/>
            </a:endParaRPr>
          </a:p>
          <a:p>
            <a:pPr marL="0" indent="0">
              <a:buNone/>
              <a:defRPr/>
            </a:pPr>
            <a:r>
              <a:rPr lang="en-US" altLang="zh-CN" sz="1600" b="0" kern="0" dirty="0">
                <a:latin typeface="宋体" panose="02010600030101010101" pitchFamily="2" charset="-122"/>
              </a:rPr>
              <a:t>}</a:t>
            </a:r>
            <a:endParaRPr lang="en-US" altLang="zh-CN" sz="1600" b="0" kern="0" dirty="0">
              <a:latin typeface="宋体" panose="02010600030101010101" pitchFamily="2" charset="-122"/>
            </a:endParaRPr>
          </a:p>
        </p:txBody>
      </p:sp>
      <p:sp>
        <p:nvSpPr>
          <p:cNvPr id="8" name="Text Box 6"/>
          <p:cNvSpPr txBox="1">
            <a:spLocks noChangeArrowheads="1"/>
          </p:cNvSpPr>
          <p:nvPr/>
        </p:nvSpPr>
        <p:spPr bwMode="auto">
          <a:xfrm>
            <a:off x="6372000" y="2643750"/>
            <a:ext cx="2438964"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Arial" panose="020B0604020202020204" pitchFamily="34" charset="0"/>
              </a:rPr>
              <a:t>输出结果：</a:t>
            </a:r>
            <a:endParaRPr lang="zh-CN" altLang="en-US" sz="2000">
              <a:latin typeface="Arial" panose="020B0604020202020204" pitchFamily="34" charset="0"/>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Zoot           1</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Jimmy     4e+001</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Al        7e+002</a:t>
            </a:r>
            <a:endParaRPr lang="en-US" altLang="zh-CN" sz="2000">
              <a:latin typeface="宋体" panose="02010600030101010101" pitchFamily="2" charset="-122"/>
            </a:endParaRP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Stan      4e+003</a:t>
            </a:r>
            <a:endParaRPr lang="en-US" altLang="zh-CN" sz="2000">
              <a:latin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17" name="Rectangle 1026"/>
          <p:cNvSpPr txBox="1">
            <a:spLocks noChangeArrowheads="1"/>
          </p:cNvSpPr>
          <p:nvPr/>
        </p:nvSpPr>
        <p:spPr>
          <a:xfrm>
            <a:off x="304800" y="533401"/>
            <a:ext cx="86106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endParaRPr lang="en-US" altLang="zh-CN" sz="1400" dirty="0" smtClean="0"/>
          </a:p>
          <a:p>
            <a:pPr indent="-6350">
              <a:spcBef>
                <a:spcPct val="0"/>
              </a:spcBef>
              <a:buFontTx/>
              <a:buNone/>
            </a:pPr>
            <a:r>
              <a:rPr lang="en-US" altLang="zh-CN" sz="1400" dirty="0" smtClean="0"/>
              <a:t>#include &lt;</a:t>
            </a:r>
            <a:r>
              <a:rPr lang="en-US" altLang="zh-CN" sz="1400" dirty="0" err="1" smtClean="0"/>
              <a:t>iomanip</a:t>
            </a:r>
            <a:r>
              <a:rPr lang="en-US" altLang="zh-CN" sz="1400" dirty="0" smtClean="0"/>
              <a:t>&gt;//</a:t>
            </a:r>
            <a:r>
              <a:rPr lang="zh-CN" altLang="en-US" sz="1400" dirty="0" smtClean="0"/>
              <a:t>不要忘记包含此头文件</a:t>
            </a:r>
            <a:endParaRPr lang="zh-CN" altLang="en-US" sz="1400" dirty="0" smtClean="0"/>
          </a:p>
          <a:p>
            <a:pPr indent="-6350">
              <a:spcBef>
                <a:spcPct val="0"/>
              </a:spcBef>
              <a:buFontTx/>
              <a:buNone/>
            </a:pPr>
            <a:r>
              <a:rPr lang="en-US" altLang="zh-CN" sz="1400" dirty="0" smtClean="0"/>
              <a:t>using namespace </a:t>
            </a:r>
            <a:r>
              <a:rPr lang="en-US" altLang="zh-CN" sz="1400" dirty="0" err="1" smtClean="0"/>
              <a:t>std</a:t>
            </a:r>
            <a:r>
              <a:rPr lang="en-US" altLang="zh-CN" sz="1400" dirty="0" smtClean="0"/>
              <a:t>;</a:t>
            </a:r>
            <a:endParaRPr lang="en-US" altLang="zh-CN" sz="1400" dirty="0" smtClean="0"/>
          </a:p>
          <a:p>
            <a:pPr indent="-6350">
              <a:spcBef>
                <a:spcPct val="0"/>
              </a:spcBef>
              <a:buFontTx/>
              <a:buNone/>
            </a:pPr>
            <a:r>
              <a:rPr lang="en-US" altLang="zh-CN" sz="1400" dirty="0" err="1" smtClean="0"/>
              <a:t>int</a:t>
            </a:r>
            <a:r>
              <a:rPr lang="en-US" altLang="zh-CN" sz="1400" dirty="0" smtClean="0"/>
              <a:t> main()</a:t>
            </a:r>
            <a:endParaRPr lang="en-US" altLang="zh-CN" sz="1400" dirty="0" smtClean="0"/>
          </a:p>
          <a:p>
            <a:pPr indent="-6350">
              <a:spcBef>
                <a:spcPct val="0"/>
              </a:spcBef>
              <a:buFontTx/>
              <a:buNone/>
            </a:pPr>
            <a:r>
              <a:rPr lang="en-US" altLang="zh-CN" sz="1400" dirty="0" smtClean="0"/>
              <a:t>{</a:t>
            </a:r>
            <a:r>
              <a:rPr lang="en-US" altLang="zh-CN" sz="1400" dirty="0" err="1" smtClean="0"/>
              <a:t>int</a:t>
            </a:r>
            <a:r>
              <a:rPr lang="en-US" altLang="zh-CN" sz="1400" dirty="0" smtClean="0"/>
              <a:t> a;</a:t>
            </a:r>
            <a:endParaRPr lang="en-US" altLang="zh-CN" sz="1400" dirty="0" smtClean="0"/>
          </a:p>
          <a:p>
            <a:pPr indent="-6350">
              <a:spcBef>
                <a:spcPct val="0"/>
              </a:spcBef>
              <a:buFontTx/>
              <a:buNone/>
            </a:pPr>
            <a:r>
              <a:rPr lang="en-US" altLang="zh-CN" sz="1400" dirty="0" smtClean="0"/>
              <a:t> </a:t>
            </a:r>
            <a:r>
              <a:rPr lang="en-US" altLang="zh-CN" sz="1400" dirty="0" err="1" smtClean="0"/>
              <a:t>cout</a:t>
            </a:r>
            <a:r>
              <a:rPr lang="en-US" altLang="zh-CN" sz="1400" dirty="0" smtClean="0"/>
              <a:t>&lt;&lt;″input a:″;</a:t>
            </a:r>
            <a:endParaRPr lang="en-US" altLang="zh-CN" sz="1400" dirty="0" smtClean="0"/>
          </a:p>
          <a:p>
            <a:pPr indent="-6350">
              <a:spcBef>
                <a:spcPct val="0"/>
              </a:spcBef>
              <a:buFontTx/>
              <a:buNone/>
            </a:pPr>
            <a:r>
              <a:rPr lang="en-US" altLang="zh-CN" sz="1400" dirty="0" smtClean="0"/>
              <a:t> </a:t>
            </a:r>
            <a:r>
              <a:rPr lang="en-US" altLang="zh-CN" sz="1400" dirty="0" err="1" smtClean="0"/>
              <a:t>cin</a:t>
            </a:r>
            <a:r>
              <a:rPr lang="en-US" altLang="zh-CN" sz="1400" dirty="0" smtClean="0"/>
              <a:t>&gt;&gt;a;</a:t>
            </a:r>
            <a:endParaRPr lang="en-US" altLang="zh-CN" sz="1400" dirty="0" smtClean="0"/>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dec</a:t>
            </a:r>
            <a:r>
              <a:rPr lang="en-US" altLang="zh-CN" sz="1400" dirty="0" smtClean="0"/>
              <a:t>:″&lt;&lt;</a:t>
            </a:r>
            <a:r>
              <a:rPr lang="en-US" altLang="zh-CN" sz="1400" dirty="0" err="1" smtClean="0"/>
              <a:t>dec</a:t>
            </a:r>
            <a:r>
              <a:rPr lang="en-US" altLang="zh-CN" sz="1400" dirty="0" smtClean="0"/>
              <a:t>&lt;&lt;a&lt;&lt;</a:t>
            </a:r>
            <a:r>
              <a:rPr lang="en-US" altLang="zh-CN" sz="1400" dirty="0" err="1" smtClean="0"/>
              <a:t>endl</a:t>
            </a:r>
            <a:r>
              <a:rPr lang="en-US" altLang="zh-CN" sz="1400" dirty="0" smtClean="0"/>
              <a:t>;              	 //</a:t>
            </a:r>
            <a:r>
              <a:rPr lang="zh-CN" altLang="en-US" sz="1400" dirty="0" smtClean="0"/>
              <a:t>以十进制形式输出整数</a:t>
            </a:r>
            <a:endParaRPr lang="zh-CN" altLang="en-US" sz="1400" dirty="0" smtClean="0"/>
          </a:p>
          <a:p>
            <a:pPr indent="-6350">
              <a:spcBef>
                <a:spcPct val="0"/>
              </a:spcBef>
              <a:buFontTx/>
              <a:buNone/>
            </a:pPr>
            <a:r>
              <a:rPr lang="zh-CN" altLang="en-US" sz="1400" dirty="0" smtClean="0"/>
              <a:t> </a:t>
            </a:r>
            <a:r>
              <a:rPr lang="en-US" altLang="zh-CN" sz="1400" dirty="0" err="1" smtClean="0"/>
              <a:t>cout</a:t>
            </a:r>
            <a:r>
              <a:rPr lang="en-US" altLang="zh-CN" sz="1400" dirty="0" smtClean="0"/>
              <a:t>&lt;&lt;″hex:″&lt;&lt;hex&lt;&lt;a&lt;&lt;</a:t>
            </a:r>
            <a:r>
              <a:rPr lang="en-US" altLang="zh-CN" sz="1400" dirty="0" err="1" smtClean="0"/>
              <a:t>endl</a:t>
            </a:r>
            <a:r>
              <a:rPr lang="en-US" altLang="zh-CN" sz="1400" dirty="0" smtClean="0"/>
              <a:t>;              	//</a:t>
            </a:r>
            <a:r>
              <a:rPr lang="zh-CN" altLang="en-US" sz="1400" dirty="0" smtClean="0"/>
              <a:t>以十六进制形式输出整数</a:t>
            </a:r>
            <a:r>
              <a:rPr lang="en-US" altLang="zh-CN" sz="1400" dirty="0" smtClean="0"/>
              <a:t>a</a:t>
            </a:r>
            <a:endParaRPr lang="en-US" altLang="zh-CN" sz="1400" dirty="0" smtClean="0"/>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oct</a:t>
            </a:r>
            <a:r>
              <a:rPr lang="en-US" altLang="zh-CN" sz="1400" dirty="0" smtClean="0"/>
              <a:t>:″&lt;&lt;</a:t>
            </a:r>
            <a:r>
              <a:rPr lang="en-US" altLang="zh-CN" sz="1400" dirty="0" err="1" smtClean="0"/>
              <a:t>setbase</a:t>
            </a:r>
            <a:r>
              <a:rPr lang="en-US" altLang="zh-CN" sz="1400" dirty="0" smtClean="0"/>
              <a:t>(8)&lt;&lt;a&lt;&lt;</a:t>
            </a:r>
            <a:r>
              <a:rPr lang="en-US" altLang="zh-CN" sz="1400" dirty="0" err="1" smtClean="0"/>
              <a:t>endl</a:t>
            </a:r>
            <a:r>
              <a:rPr lang="en-US" altLang="zh-CN" sz="1400" dirty="0" smtClean="0"/>
              <a:t>;       	//</a:t>
            </a:r>
            <a:r>
              <a:rPr lang="zh-CN" altLang="en-US" sz="1400" dirty="0" smtClean="0"/>
              <a:t>以八进制形式输出整数</a:t>
            </a:r>
            <a:r>
              <a:rPr lang="en-US" altLang="zh-CN" sz="1400" dirty="0" smtClean="0"/>
              <a:t>a</a:t>
            </a:r>
            <a:endParaRPr lang="en-US" altLang="zh-CN" sz="1400" dirty="0" smtClean="0"/>
          </a:p>
          <a:p>
            <a:pPr indent="-6350">
              <a:spcBef>
                <a:spcPct val="0"/>
              </a:spcBef>
              <a:buFontTx/>
              <a:buNone/>
            </a:pPr>
            <a:r>
              <a:rPr lang="en-US" altLang="zh-CN" sz="1400" dirty="0" smtClean="0"/>
              <a:t> char *</a:t>
            </a:r>
            <a:r>
              <a:rPr lang="en-US" altLang="zh-CN" sz="1400" dirty="0" err="1" smtClean="0"/>
              <a:t>pt</a:t>
            </a:r>
            <a:r>
              <a:rPr lang="en-US" altLang="zh-CN" sz="1400" dirty="0" smtClean="0"/>
              <a:t>=″China″;                       		 //</a:t>
            </a:r>
            <a:r>
              <a:rPr lang="en-US" altLang="zh-CN" sz="1400" dirty="0" err="1" smtClean="0"/>
              <a:t>pt</a:t>
            </a:r>
            <a:r>
              <a:rPr lang="zh-CN" altLang="en-US" sz="1400" dirty="0" smtClean="0"/>
              <a:t>指向字符串″</a:t>
            </a:r>
            <a:r>
              <a:rPr lang="en-US" altLang="zh-CN" sz="1400" dirty="0" smtClean="0"/>
              <a:t>China″</a:t>
            </a:r>
            <a:endParaRPr lang="en-US" altLang="zh-CN" sz="1400" dirty="0" smtClean="0"/>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setw</a:t>
            </a:r>
            <a:r>
              <a:rPr lang="en-US" altLang="zh-CN" sz="1400" dirty="0" smtClean="0"/>
              <a:t>(10)&lt;&lt;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指定域宽为10，输出字符串</a:t>
            </a:r>
            <a:endParaRPr lang="zh-CN" altLang="en-US" sz="1400" dirty="0" smtClean="0"/>
          </a:p>
          <a:p>
            <a:pPr indent="-6350">
              <a:spcBef>
                <a:spcPct val="0"/>
              </a:spcBef>
              <a:buFontTx/>
              <a:buNone/>
            </a:pPr>
            <a:r>
              <a:rPr lang="en-US" altLang="zh-CN" sz="1400" dirty="0" err="1" smtClean="0"/>
              <a:t>cout</a:t>
            </a:r>
            <a:r>
              <a:rPr lang="en-US" altLang="zh-CN" sz="1400" dirty="0" smtClean="0"/>
              <a:t>&lt;&lt;</a:t>
            </a:r>
            <a:r>
              <a:rPr lang="en-US" altLang="zh-CN" sz="1400" dirty="0" err="1" smtClean="0"/>
              <a:t>setfill</a:t>
            </a:r>
            <a:r>
              <a:rPr lang="en-US" altLang="zh-CN" sz="1400" dirty="0" smtClean="0"/>
              <a:t>(′*′)&lt;&lt;</a:t>
            </a:r>
            <a:r>
              <a:rPr lang="en-US" altLang="zh-CN" sz="1400" dirty="0" err="1" smtClean="0"/>
              <a:t>setw</a:t>
            </a:r>
            <a:r>
              <a:rPr lang="en-US" altLang="zh-CN" sz="1400" dirty="0" smtClean="0"/>
              <a:t>(10)&lt;&lt;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指定域宽10，输出字符串，空白处以′*′填充</a:t>
            </a:r>
            <a:endParaRPr lang="zh-CN" altLang="en-US" sz="1400" dirty="0" smtClean="0"/>
          </a:p>
          <a:p>
            <a:pPr indent="-6350">
              <a:spcBef>
                <a:spcPct val="0"/>
              </a:spcBef>
              <a:buFontTx/>
              <a:buNone/>
            </a:pPr>
            <a:r>
              <a:rPr lang="zh-CN" altLang="en-US" sz="1400" dirty="0" smtClean="0"/>
              <a:t> </a:t>
            </a:r>
            <a:r>
              <a:rPr lang="en-US" altLang="zh-CN" sz="1400" dirty="0" smtClean="0"/>
              <a:t>double pi=22.0/7.0;                     		//</a:t>
            </a:r>
            <a:r>
              <a:rPr lang="zh-CN" altLang="en-US" sz="1400" dirty="0" smtClean="0"/>
              <a:t>计算</a:t>
            </a:r>
            <a:r>
              <a:rPr lang="en-US" altLang="zh-CN" sz="1400" dirty="0" smtClean="0"/>
              <a:t>pi</a:t>
            </a:r>
            <a:r>
              <a:rPr lang="zh-CN" altLang="en-US" sz="1400" dirty="0" smtClean="0"/>
              <a:t>值</a:t>
            </a:r>
            <a:endParaRPr lang="zh-CN" altLang="en-US" sz="1400" dirty="0" smtClean="0"/>
          </a:p>
          <a:p>
            <a:pPr indent="-6350">
              <a:spcBef>
                <a:spcPct val="0"/>
              </a:spcBef>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setiosflags</a:t>
            </a:r>
            <a:r>
              <a:rPr lang="en-US" altLang="zh-CN" sz="1400" dirty="0" smtClean="0"/>
              <a:t>(</a:t>
            </a:r>
            <a:r>
              <a:rPr lang="en-US" altLang="zh-CN" sz="1400" dirty="0" err="1" smtClean="0"/>
              <a:t>ios</a:t>
            </a:r>
            <a:r>
              <a:rPr lang="en-US" altLang="zh-CN" sz="1400" dirty="0" smtClean="0"/>
              <a:t>::scientific)&lt;&lt;</a:t>
            </a:r>
            <a:r>
              <a:rPr lang="en-US" altLang="zh-CN" sz="1400" dirty="0" err="1" smtClean="0"/>
              <a:t>setprecision</a:t>
            </a:r>
            <a:r>
              <a:rPr lang="en-US" altLang="zh-CN" sz="1400" dirty="0" smtClean="0"/>
              <a:t>(8);	//</a:t>
            </a:r>
            <a:r>
              <a:rPr lang="zh-CN" altLang="en-US" sz="1400" dirty="0" smtClean="0"/>
              <a:t>按指数形式输出，8位小数</a:t>
            </a:r>
            <a:endParaRPr lang="zh-CN" altLang="en-US" sz="1400" dirty="0" smtClean="0"/>
          </a:p>
          <a:p>
            <a:pPr indent="-6350">
              <a:spcBef>
                <a:spcPct val="0"/>
              </a:spcBef>
              <a:buFontTx/>
              <a:buNone/>
            </a:pPr>
            <a:r>
              <a:rPr lang="zh-CN" altLang="en-US" sz="1400" dirty="0" smtClean="0"/>
              <a:t> </a:t>
            </a:r>
            <a:r>
              <a:rPr lang="en-US" altLang="zh-CN" sz="1400" dirty="0" err="1" smtClean="0"/>
              <a:t>cout</a:t>
            </a:r>
            <a:r>
              <a:rPr lang="en-US" altLang="zh-CN" sz="1400" dirty="0" smtClean="0"/>
              <a:t>&lt;&lt;″pi=″&lt;&lt;pi&lt;&lt;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值</a:t>
            </a:r>
            <a:endParaRPr lang="zh-CN" altLang="en-US" sz="1400" dirty="0" smtClean="0"/>
          </a:p>
          <a:p>
            <a:pPr indent="-6350">
              <a:spcBef>
                <a:spcPct val="0"/>
              </a:spcBef>
              <a:buFontTx/>
              <a:buNone/>
            </a:pPr>
            <a:r>
              <a:rPr lang="zh-CN" altLang="en-US" sz="1400" dirty="0" smtClean="0"/>
              <a:t> </a:t>
            </a:r>
            <a:r>
              <a:rPr lang="en-US" altLang="zh-CN" sz="1400" dirty="0" err="1" smtClean="0"/>
              <a:t>cout</a:t>
            </a:r>
            <a:r>
              <a:rPr lang="en-US" altLang="zh-CN" sz="1400" dirty="0" smtClean="0"/>
              <a:t>&lt;&lt;″pi=″&lt;&lt;</a:t>
            </a:r>
            <a:r>
              <a:rPr lang="en-US" altLang="zh-CN" sz="1400" dirty="0" err="1" smtClean="0"/>
              <a:t>setprecision</a:t>
            </a:r>
            <a:r>
              <a:rPr lang="en-US" altLang="zh-CN" sz="1400" dirty="0" smtClean="0"/>
              <a:t>(4)&lt;&lt;pi&lt;&lt;</a:t>
            </a:r>
            <a:r>
              <a:rPr lang="en-US" altLang="zh-CN" sz="1400" dirty="0" err="1" smtClean="0"/>
              <a:t>endl</a:t>
            </a:r>
            <a:r>
              <a:rPr lang="en-US" altLang="zh-CN" sz="1400" dirty="0" smtClean="0"/>
              <a:t>;              	//</a:t>
            </a:r>
            <a:r>
              <a:rPr lang="zh-CN" altLang="en-US" sz="1400" dirty="0" smtClean="0"/>
              <a:t>改为4位小数</a:t>
            </a:r>
            <a:endParaRPr lang="zh-CN" altLang="en-US" sz="1400" dirty="0" smtClean="0"/>
          </a:p>
          <a:p>
            <a:pPr indent="-6350">
              <a:spcBef>
                <a:spcPct val="0"/>
              </a:spcBef>
              <a:buFontTx/>
              <a:buNone/>
            </a:pPr>
            <a:r>
              <a:rPr lang="zh-CN" altLang="en-US" sz="1400" dirty="0" smtClean="0"/>
              <a:t> </a:t>
            </a:r>
            <a:r>
              <a:rPr lang="en-US" altLang="zh-CN" sz="1400" dirty="0" err="1" smtClean="0"/>
              <a:t>cout</a:t>
            </a:r>
            <a:r>
              <a:rPr lang="en-US" altLang="zh-CN" sz="1400" dirty="0" smtClean="0"/>
              <a:t>&lt;&lt;″pi=″&lt;&lt;</a:t>
            </a:r>
            <a:r>
              <a:rPr lang="en-US" altLang="zh-CN" sz="1400" dirty="0" err="1" smtClean="0"/>
              <a:t>setiosflags</a:t>
            </a:r>
            <a:r>
              <a:rPr lang="en-US" altLang="zh-CN" sz="1400" dirty="0" smtClean="0"/>
              <a:t>(</a:t>
            </a:r>
            <a:r>
              <a:rPr lang="en-US" altLang="zh-CN" sz="1400" dirty="0" err="1" smtClean="0"/>
              <a:t>ios</a:t>
            </a:r>
            <a:r>
              <a:rPr lang="en-US" altLang="zh-CN" sz="1400" dirty="0" smtClean="0"/>
              <a:t>::fixed)&lt;&lt;pi&lt;&lt;</a:t>
            </a:r>
            <a:r>
              <a:rPr lang="en-US" altLang="zh-CN" sz="1400" dirty="0" err="1" smtClean="0"/>
              <a:t>endl</a:t>
            </a:r>
            <a:r>
              <a:rPr lang="en-US" altLang="zh-CN" sz="1400" dirty="0" smtClean="0"/>
              <a:t>;	//</a:t>
            </a:r>
            <a:r>
              <a:rPr lang="zh-CN" altLang="en-US" sz="1400" dirty="0" smtClean="0"/>
              <a:t>改为小数形式输出</a:t>
            </a:r>
            <a:endParaRPr lang="zh-CN" altLang="en-US" sz="1400" dirty="0" smtClean="0"/>
          </a:p>
          <a:p>
            <a:pPr indent="-6350">
              <a:spcBef>
                <a:spcPct val="0"/>
              </a:spcBef>
              <a:buFontTx/>
              <a:buNone/>
            </a:pPr>
            <a:r>
              <a:rPr lang="zh-CN" altLang="en-US" sz="1400" dirty="0" smtClean="0"/>
              <a:t> </a:t>
            </a:r>
            <a:r>
              <a:rPr lang="en-US" altLang="zh-CN" sz="1400" dirty="0" smtClean="0"/>
              <a:t>return 0;</a:t>
            </a:r>
            <a:endParaRPr lang="en-US" altLang="zh-CN" sz="1400" dirty="0" smtClean="0"/>
          </a:p>
          <a:p>
            <a:pPr indent="-6350">
              <a:spcBef>
                <a:spcPct val="0"/>
              </a:spcBef>
              <a:buFontTx/>
              <a:buNone/>
            </a:pPr>
            <a:r>
              <a:rPr lang="en-US" altLang="zh-CN" sz="1400" dirty="0" smtClean="0"/>
              <a:t>}</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2"/>
          <p:cNvSpPr txBox="1">
            <a:spLocks noChangeArrowheads="1"/>
          </p:cNvSpPr>
          <p:nvPr/>
        </p:nvSpPr>
        <p:spPr>
          <a:xfrm>
            <a:off x="304800" y="533401"/>
            <a:ext cx="8382000" cy="405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运行结果如下:</a:t>
            </a:r>
            <a:endParaRPr lang="zh-CN" altLang="en-US" sz="2000" dirty="0" smtClean="0"/>
          </a:p>
          <a:p>
            <a:pPr indent="-6350">
              <a:buFontTx/>
              <a:buNone/>
            </a:pPr>
            <a:r>
              <a:rPr lang="en-US" altLang="zh-CN" sz="1800" dirty="0" smtClean="0"/>
              <a:t>input a:</a:t>
            </a:r>
            <a:r>
              <a:rPr lang="en-US" altLang="zh-CN" sz="1800" u="sng" dirty="0" smtClean="0"/>
              <a:t>34↙</a:t>
            </a:r>
            <a:r>
              <a:rPr lang="en-US" altLang="zh-CN" sz="1800" dirty="0" smtClean="0"/>
              <a:t>(</a:t>
            </a:r>
            <a:r>
              <a:rPr lang="zh-CN" altLang="en-US" sz="1800" dirty="0" smtClean="0"/>
              <a:t>输入</a:t>
            </a:r>
            <a:r>
              <a:rPr lang="en-US" altLang="zh-CN" sz="1800" dirty="0" smtClean="0"/>
              <a:t>a</a:t>
            </a:r>
            <a:r>
              <a:rPr lang="zh-CN" altLang="en-US" sz="1800" dirty="0" smtClean="0"/>
              <a:t>的值)</a:t>
            </a:r>
            <a:endParaRPr lang="zh-CN" altLang="en-US" sz="1800" dirty="0" smtClean="0"/>
          </a:p>
          <a:p>
            <a:pPr indent="-6350">
              <a:buFontTx/>
              <a:buNone/>
            </a:pPr>
            <a:r>
              <a:rPr lang="en-US" altLang="zh-CN" sz="1800" dirty="0" smtClean="0"/>
              <a:t>dec:34                   (</a:t>
            </a:r>
            <a:r>
              <a:rPr lang="zh-CN" altLang="en-US" sz="1800" dirty="0" smtClean="0"/>
              <a:t>十进制形式)</a:t>
            </a:r>
            <a:endParaRPr lang="zh-CN" altLang="en-US" sz="1800" dirty="0" smtClean="0"/>
          </a:p>
          <a:p>
            <a:pPr indent="-6350">
              <a:buFontTx/>
              <a:buNone/>
            </a:pPr>
            <a:r>
              <a:rPr lang="en-US" altLang="zh-CN" sz="1800" dirty="0" smtClean="0"/>
              <a:t>hex:22                   (</a:t>
            </a:r>
            <a:r>
              <a:rPr lang="zh-CN" altLang="en-US" sz="1800" dirty="0" smtClean="0"/>
              <a:t>十六进制形式)</a:t>
            </a:r>
            <a:endParaRPr lang="zh-CN" altLang="en-US" sz="1800" dirty="0" smtClean="0"/>
          </a:p>
          <a:p>
            <a:pPr indent="-6350">
              <a:buFontTx/>
              <a:buNone/>
            </a:pPr>
            <a:r>
              <a:rPr lang="en-US" altLang="zh-CN" sz="1800" dirty="0" smtClean="0"/>
              <a:t>oct:42                   (</a:t>
            </a:r>
            <a:r>
              <a:rPr lang="zh-CN" altLang="en-US" sz="1800" dirty="0" smtClean="0"/>
              <a:t>八进制形式)</a:t>
            </a:r>
            <a:endParaRPr lang="zh-CN" altLang="en-US" sz="1800" dirty="0" smtClean="0"/>
          </a:p>
          <a:p>
            <a:pPr indent="-6350">
              <a:buFontTx/>
              <a:buNone/>
            </a:pPr>
            <a:r>
              <a:rPr lang="en-US" altLang="zh-CN" sz="1800" dirty="0" smtClean="0"/>
              <a:t>          China               (</a:t>
            </a:r>
            <a:r>
              <a:rPr lang="zh-CN" altLang="en-US" sz="1800" dirty="0" smtClean="0"/>
              <a:t>域宽为10)</a:t>
            </a:r>
            <a:endParaRPr lang="zh-CN" altLang="en-US" sz="1800" dirty="0" smtClean="0"/>
          </a:p>
          <a:p>
            <a:pPr indent="-6350">
              <a:buFontTx/>
              <a:buNone/>
            </a:pPr>
            <a:r>
              <a:rPr lang="zh-CN" altLang="en-US" sz="1800" dirty="0" smtClean="0"/>
              <a:t>*****</a:t>
            </a:r>
            <a:r>
              <a:rPr lang="en-US" altLang="zh-CN" sz="1800" dirty="0" smtClean="0"/>
              <a:t>China               (</a:t>
            </a:r>
            <a:r>
              <a:rPr lang="zh-CN" altLang="en-US" sz="1800" dirty="0" smtClean="0"/>
              <a:t>域宽为10，空白处以′*′填充)</a:t>
            </a:r>
            <a:endParaRPr lang="zh-CN" altLang="en-US" sz="1800" dirty="0" smtClean="0"/>
          </a:p>
          <a:p>
            <a:pPr indent="-6350">
              <a:buFontTx/>
              <a:buNone/>
            </a:pPr>
            <a:r>
              <a:rPr lang="en-US" altLang="zh-CN" sz="1800" dirty="0" smtClean="0"/>
              <a:t>pi=3.14285714e+00        (</a:t>
            </a:r>
            <a:r>
              <a:rPr lang="zh-CN" altLang="en-US" sz="1800" dirty="0" smtClean="0"/>
              <a:t>指数形式输出，8位小数)</a:t>
            </a:r>
            <a:endParaRPr lang="zh-CN" altLang="en-US" sz="1800" dirty="0" smtClean="0"/>
          </a:p>
          <a:p>
            <a:pPr indent="-6350">
              <a:buFontTx/>
              <a:buNone/>
            </a:pPr>
            <a:r>
              <a:rPr lang="en-US" altLang="zh-CN" sz="1800" dirty="0" smtClean="0"/>
              <a:t>pi=3.1429e+00            (</a:t>
            </a:r>
            <a:r>
              <a:rPr lang="zh-CN" altLang="en-US" sz="1800" dirty="0" smtClean="0"/>
              <a:t>指数形式输出，4位小数)</a:t>
            </a:r>
            <a:endParaRPr lang="zh-CN" altLang="en-US" sz="1800" dirty="0" smtClean="0"/>
          </a:p>
          <a:p>
            <a:pPr indent="-6350">
              <a:buFontTx/>
              <a:buNone/>
            </a:pPr>
            <a:r>
              <a:rPr lang="en-US" altLang="zh-CN" sz="1800" dirty="0" smtClean="0"/>
              <a:t>pi=3.143                 (</a:t>
            </a:r>
            <a:r>
              <a:rPr lang="zh-CN" altLang="en-US" sz="1800" dirty="0" smtClean="0"/>
              <a:t>小数形式输出，精度仍为4)</a:t>
            </a:r>
            <a:endParaRPr lang="zh-CN" altLang="en-US" sz="1800" dirty="0"/>
          </a:p>
        </p:txBody>
      </p:sp>
    </p:spTree>
  </p:cSld>
  <p:clrMapOvr>
    <a:masterClrMapping/>
  </p:clrMapOvr>
  <p:transition spd="slow" advClick="0" advTm="0">
    <p:cove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endParaRPr lang="en-US" altLang="zh-CN" sz="1400" dirty="0" smtClean="0"/>
          </a:p>
          <a:p>
            <a:pPr indent="-6350">
              <a:buFontTx/>
              <a:buNone/>
            </a:pPr>
            <a:r>
              <a:rPr lang="en-US" altLang="zh-CN" sz="1400" dirty="0" smtClean="0"/>
              <a:t>using namespace </a:t>
            </a:r>
            <a:r>
              <a:rPr lang="en-US" altLang="zh-CN" sz="1400" dirty="0" err="1" smtClean="0"/>
              <a:t>std</a:t>
            </a:r>
            <a:r>
              <a:rPr lang="en-US" altLang="zh-CN" sz="1400" dirty="0" smtClean="0"/>
              <a:t>;</a:t>
            </a:r>
            <a:endParaRPr lang="en-US" altLang="zh-CN" sz="14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a:t>
            </a:r>
            <a:r>
              <a:rPr lang="en-US" altLang="zh-CN" sz="1400" dirty="0" err="1" smtClean="0"/>
              <a:t>int</a:t>
            </a:r>
            <a:r>
              <a:rPr lang="en-US" altLang="zh-CN" sz="1400" dirty="0" smtClean="0"/>
              <a:t> a=21</a:t>
            </a:r>
            <a:endParaRPr lang="en-US" altLang="zh-CN" sz="1400" dirty="0" smtClean="0"/>
          </a:p>
          <a:p>
            <a:pPr indent="-6350">
              <a:buFontTx/>
              <a:buNone/>
            </a:pPr>
            <a:r>
              <a:rPr lang="en-US" altLang="zh-CN"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showbase</a:t>
            </a:r>
            <a:r>
              <a:rPr lang="en-US" altLang="zh-CN" sz="1400" dirty="0" smtClean="0"/>
              <a:t>);//</a:t>
            </a:r>
            <a:r>
              <a:rPr lang="zh-CN" altLang="en-US" sz="1400" dirty="0" smtClean="0"/>
              <a:t>显示基数符号(0</a:t>
            </a:r>
            <a:r>
              <a:rPr lang="en-US" altLang="zh-CN" sz="1400" dirty="0" smtClean="0"/>
              <a:t>x</a:t>
            </a:r>
            <a:r>
              <a:rPr lang="zh-CN" altLang="en-US" sz="1400" dirty="0" smtClean="0"/>
              <a:t>或0)</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dec</a:t>
            </a:r>
            <a:r>
              <a:rPr lang="en-US" altLang="zh-CN" sz="1400" dirty="0" smtClean="0"/>
              <a:t>:″&lt;&lt;a&lt;&lt;</a:t>
            </a:r>
            <a:r>
              <a:rPr lang="en-US" altLang="zh-CN" sz="1400" dirty="0" err="1" smtClean="0"/>
              <a:t>endl</a:t>
            </a:r>
            <a:r>
              <a:rPr lang="en-US" altLang="zh-CN" sz="1400" dirty="0" smtClean="0"/>
              <a:t>;         //</a:t>
            </a:r>
            <a:r>
              <a:rPr lang="zh-CN" altLang="en-US" sz="1400" dirty="0" smtClean="0"/>
              <a:t>默认以十进制形式输出</a:t>
            </a:r>
            <a:r>
              <a:rPr lang="en-US" altLang="zh-CN" sz="1400" dirty="0" smtClean="0"/>
              <a:t>a</a:t>
            </a:r>
            <a:endParaRPr lang="en-US" altLang="zh-CN" sz="1400" dirty="0" smtClean="0"/>
          </a:p>
          <a:p>
            <a:pPr indent="-6350">
              <a:buFontTx/>
              <a:buNone/>
            </a:pPr>
            <a:r>
              <a:rPr lang="en-US" altLang="zh-CN" sz="1400" dirty="0" smtClean="0"/>
              <a:t> </a:t>
            </a:r>
            <a:r>
              <a:rPr lang="en-US" altLang="zh-CN" sz="1400" dirty="0" err="1" smtClean="0"/>
              <a:t>cout.unsetf</a:t>
            </a:r>
            <a:r>
              <a:rPr lang="en-US" altLang="zh-CN" sz="1400" dirty="0" smtClean="0"/>
              <a:t>(</a:t>
            </a:r>
            <a:r>
              <a:rPr lang="en-US" altLang="zh-CN" sz="1400" dirty="0" err="1" smtClean="0"/>
              <a:t>ios</a:t>
            </a:r>
            <a:r>
              <a:rPr lang="en-US" altLang="zh-CN" sz="1400" dirty="0" smtClean="0"/>
              <a:t>::</a:t>
            </a:r>
            <a:r>
              <a:rPr lang="en-US" altLang="zh-CN" sz="1400" dirty="0" err="1" smtClean="0"/>
              <a:t>dec</a:t>
            </a:r>
            <a:r>
              <a:rPr lang="en-US" altLang="zh-CN" sz="1400" dirty="0" smtClean="0"/>
              <a:t>);         //</a:t>
            </a:r>
            <a:r>
              <a:rPr lang="zh-CN" altLang="en-US" sz="1400" dirty="0" smtClean="0"/>
              <a:t>终止十进制的格式设置</a:t>
            </a:r>
            <a:endParaRPr lang="zh-CN" altLang="en-US" sz="1400" dirty="0" smtClean="0"/>
          </a:p>
          <a:p>
            <a:pPr indent="-6350">
              <a:buFontTx/>
              <a:buNone/>
            </a:pPr>
            <a:r>
              <a:rPr lang="zh-CN" altLang="en-US"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::hex);           //</a:t>
            </a:r>
            <a:r>
              <a:rPr lang="zh-CN" altLang="en-US" sz="1400" dirty="0" smtClean="0"/>
              <a:t>设置以十六进制输出的状态</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&lt;&lt;″hex:″&lt;&lt;a&lt;&lt;</a:t>
            </a:r>
            <a:r>
              <a:rPr lang="en-US" altLang="zh-CN" sz="1400" dirty="0" err="1" smtClean="0"/>
              <a:t>endl</a:t>
            </a:r>
            <a:r>
              <a:rPr lang="en-US" altLang="zh-CN" sz="1400" dirty="0" smtClean="0"/>
              <a:t>;         //</a:t>
            </a:r>
            <a:r>
              <a:rPr lang="zh-CN" altLang="en-US" sz="1400" dirty="0" smtClean="0"/>
              <a:t>以十六进制形式输出</a:t>
            </a:r>
            <a:r>
              <a:rPr lang="en-US" altLang="zh-CN" sz="1400" dirty="0" smtClean="0"/>
              <a:t>a</a:t>
            </a:r>
            <a:endParaRPr lang="en-US" altLang="zh-CN" sz="1400" dirty="0" smtClean="0"/>
          </a:p>
          <a:p>
            <a:pPr indent="-6350">
              <a:buFontTx/>
              <a:buNone/>
            </a:pPr>
            <a:r>
              <a:rPr lang="en-US" altLang="zh-CN" sz="1400" dirty="0" err="1" smtClean="0"/>
              <a:t>cout.unsetf</a:t>
            </a:r>
            <a:r>
              <a:rPr lang="en-US" altLang="zh-CN" sz="1400" dirty="0" smtClean="0"/>
              <a:t>(</a:t>
            </a:r>
            <a:r>
              <a:rPr lang="en-US" altLang="zh-CN" sz="1400" dirty="0" err="1" smtClean="0"/>
              <a:t>ios</a:t>
            </a:r>
            <a:r>
              <a:rPr lang="en-US" altLang="zh-CN" sz="1400" dirty="0" smtClean="0"/>
              <a:t>::hex);         //</a:t>
            </a:r>
            <a:r>
              <a:rPr lang="zh-CN" altLang="en-US" sz="1400" dirty="0" smtClean="0"/>
              <a:t>终止十六进制的格式设置</a:t>
            </a:r>
            <a:endParaRPr lang="zh-CN" altLang="en-US" sz="1400" dirty="0" smtClean="0"/>
          </a:p>
          <a:p>
            <a:pPr indent="-6350">
              <a:buFontTx/>
              <a:buNone/>
            </a:pPr>
            <a:r>
              <a:rPr lang="zh-CN" altLang="en-US"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oct</a:t>
            </a:r>
            <a:r>
              <a:rPr lang="en-US" altLang="zh-CN" sz="1400" dirty="0" smtClean="0"/>
              <a:t>);           //</a:t>
            </a:r>
            <a:r>
              <a:rPr lang="zh-CN" altLang="en-US" sz="1400" dirty="0" smtClean="0"/>
              <a:t>设置以八进制输出的状态</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oct</a:t>
            </a:r>
            <a:r>
              <a:rPr lang="en-US" altLang="zh-CN" sz="1400" dirty="0" smtClean="0"/>
              <a:t>:″&lt;&lt;a&lt;&lt;</a:t>
            </a:r>
            <a:r>
              <a:rPr lang="en-US" altLang="zh-CN" sz="1400" dirty="0" err="1" smtClean="0"/>
              <a:t>endl</a:t>
            </a:r>
            <a:r>
              <a:rPr lang="en-US" altLang="zh-CN" sz="1400" dirty="0" smtClean="0"/>
              <a:t>;         //</a:t>
            </a:r>
            <a:r>
              <a:rPr lang="zh-CN" altLang="en-US" sz="1400" dirty="0" smtClean="0"/>
              <a:t>以八进制形式输出</a:t>
            </a:r>
            <a:r>
              <a:rPr lang="en-US" altLang="zh-CN" sz="1400" dirty="0" smtClean="0"/>
              <a:t>a</a:t>
            </a:r>
            <a:endParaRPr lang="en-US" altLang="zh-CN" sz="1400" dirty="0" smtClean="0"/>
          </a:p>
          <a:p>
            <a:pPr indent="-6350">
              <a:buFontTx/>
              <a:buNone/>
            </a:pPr>
            <a:r>
              <a:rPr lang="en-US" altLang="zh-CN" sz="1400" dirty="0" err="1" smtClean="0"/>
              <a:t>cout.unseft</a:t>
            </a:r>
            <a:r>
              <a:rPr lang="en-US" altLang="zh-CN" sz="1400" dirty="0" smtClean="0"/>
              <a:t>(</a:t>
            </a:r>
            <a:r>
              <a:rPr lang="en-US" altLang="zh-CN" sz="1400" dirty="0" err="1" smtClean="0"/>
              <a:t>ios</a:t>
            </a:r>
            <a:r>
              <a:rPr lang="en-US" altLang="zh-CN" sz="1400" dirty="0" smtClean="0"/>
              <a:t>::</a:t>
            </a:r>
            <a:r>
              <a:rPr lang="en-US" altLang="zh-CN" sz="1400" dirty="0" err="1" smtClean="0"/>
              <a:t>oct</a:t>
            </a:r>
            <a:r>
              <a:rPr lang="en-US" altLang="zh-CN" sz="1400" dirty="0" smtClean="0"/>
              <a:t>);</a:t>
            </a:r>
            <a:endParaRPr lang="en-US" altLang="zh-CN" sz="1400" dirty="0" smtClean="0"/>
          </a:p>
          <a:p>
            <a:pPr indent="-6350">
              <a:buFontTx/>
              <a:buNone/>
            </a:pPr>
            <a:r>
              <a:rPr lang="en-US" altLang="zh-CN" sz="1400" dirty="0" smtClean="0"/>
              <a:t> char *</a:t>
            </a:r>
            <a:r>
              <a:rPr lang="en-US" altLang="zh-CN" sz="1400" dirty="0" err="1" smtClean="0"/>
              <a:t>pt</a:t>
            </a:r>
            <a:r>
              <a:rPr lang="en-US" altLang="zh-CN" sz="1400" dirty="0" smtClean="0"/>
              <a:t>=″China″;              //</a:t>
            </a:r>
            <a:r>
              <a:rPr lang="en-US" altLang="zh-CN" sz="1400" dirty="0" err="1" smtClean="0"/>
              <a:t>pt</a:t>
            </a:r>
            <a:r>
              <a:rPr lang="zh-CN" altLang="en-US" sz="1400" dirty="0" smtClean="0"/>
              <a:t>指向字符串″</a:t>
            </a:r>
            <a:r>
              <a:rPr lang="en-US" altLang="zh-CN" sz="1400" dirty="0" smtClean="0"/>
              <a:t>China″</a:t>
            </a:r>
            <a:endParaRPr lang="en-US" altLang="zh-CN" sz="1400" dirty="0" smtClean="0"/>
          </a:p>
          <a:p>
            <a:pPr indent="-6350">
              <a:buFontTx/>
              <a:buNone/>
            </a:pPr>
            <a:r>
              <a:rPr lang="en-US" altLang="zh-CN" sz="1400" dirty="0" smtClean="0"/>
              <a:t> </a:t>
            </a:r>
            <a:r>
              <a:rPr lang="en-US" altLang="zh-CN" sz="1400" dirty="0" err="1" smtClean="0"/>
              <a:t>cout.width</a:t>
            </a:r>
            <a:r>
              <a:rPr lang="en-US" altLang="zh-CN" sz="1400" dirty="0" smtClean="0"/>
              <a:t>(10);                //</a:t>
            </a:r>
            <a:r>
              <a:rPr lang="zh-CN" altLang="en-US" sz="1400" dirty="0" smtClean="0"/>
              <a:t>指定域宽为10</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输出字符串</a:t>
            </a:r>
            <a:endParaRPr lang="zh-CN" altLang="en-US" sz="1400" dirty="0" smtClean="0"/>
          </a:p>
          <a:p>
            <a:pPr indent="-6350">
              <a:buFontTx/>
              <a:buNone/>
            </a:pPr>
            <a:r>
              <a:rPr lang="zh-CN" altLang="en-US" sz="1400" dirty="0" smtClean="0"/>
              <a:t> </a:t>
            </a:r>
            <a:r>
              <a:rPr lang="en-US" altLang="zh-CN" sz="1400" dirty="0" err="1" smtClean="0"/>
              <a:t>cout.width</a:t>
            </a:r>
            <a:r>
              <a:rPr lang="en-US" altLang="zh-CN" sz="1400" dirty="0" smtClean="0"/>
              <a:t>(10);                //</a:t>
            </a:r>
            <a:r>
              <a:rPr lang="zh-CN" altLang="en-US" sz="1400" dirty="0" smtClean="0"/>
              <a:t>指定域宽为10</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24000" y="612525"/>
            <a:ext cx="8382000" cy="440722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 </a:t>
            </a:r>
            <a:r>
              <a:rPr lang="en-US" altLang="zh-CN" sz="1400" dirty="0" err="1" smtClean="0"/>
              <a:t>cout.fill</a:t>
            </a:r>
            <a:r>
              <a:rPr lang="en-US" altLang="zh-CN" sz="1400" dirty="0" smtClean="0"/>
              <a:t>(′*′);                //</a:t>
            </a:r>
            <a:r>
              <a:rPr lang="zh-CN" altLang="en-US" sz="1400" dirty="0" smtClean="0"/>
              <a:t>指定空白处以′*′填充</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输出字符串</a:t>
            </a:r>
            <a:endParaRPr lang="zh-CN" altLang="en-US" sz="1400" dirty="0" smtClean="0"/>
          </a:p>
          <a:p>
            <a:pPr indent="-6350">
              <a:buFontTx/>
              <a:buNone/>
            </a:pPr>
            <a:r>
              <a:rPr lang="zh-CN" altLang="en-US" sz="1400" dirty="0" smtClean="0"/>
              <a:t> </a:t>
            </a:r>
            <a:r>
              <a:rPr lang="en-US" altLang="zh-CN" sz="1400" dirty="0" smtClean="0"/>
              <a:t>double pi=22.0/7.0;            //</a:t>
            </a:r>
            <a:r>
              <a:rPr lang="zh-CN" altLang="en-US" sz="1400" dirty="0" smtClean="0"/>
              <a:t>输出</a:t>
            </a:r>
            <a:r>
              <a:rPr lang="en-US" altLang="zh-CN" sz="1400" dirty="0" smtClean="0"/>
              <a:t>pi</a:t>
            </a:r>
            <a:r>
              <a:rPr lang="zh-CN" altLang="en-US" sz="1400" dirty="0" smtClean="0"/>
              <a:t>值</a:t>
            </a:r>
            <a:endParaRPr lang="zh-CN" altLang="en-US" sz="1400" dirty="0" smtClean="0"/>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::scientific);    //</a:t>
            </a:r>
            <a:r>
              <a:rPr lang="zh-CN" altLang="en-US" sz="1400" dirty="0" smtClean="0"/>
              <a:t>指定用科学记数法输出</a:t>
            </a:r>
            <a:endParaRPr lang="zh-CN" altLang="en-US" sz="1400" dirty="0" smtClean="0"/>
          </a:p>
          <a:p>
            <a:pPr indent="-6350">
              <a:buFontTx/>
              <a:buNone/>
            </a:pPr>
            <a:r>
              <a:rPr lang="en-US" altLang="zh-CN" sz="1400" dirty="0" err="1" smtClean="0"/>
              <a:t>cout</a:t>
            </a:r>
            <a:r>
              <a:rPr lang="en-US" altLang="zh-CN" sz="1400" dirty="0" smtClean="0"/>
              <a:t>&lt;&lt;″pi=″;                   //</a:t>
            </a:r>
            <a:r>
              <a:rPr lang="zh-CN" altLang="en-US" sz="1400" dirty="0" smtClean="0"/>
              <a:t>输出″</a:t>
            </a:r>
            <a:r>
              <a:rPr lang="en-US" altLang="zh-CN" sz="1400" dirty="0" smtClean="0"/>
              <a:t>pi=″</a:t>
            </a:r>
            <a:endParaRPr lang="en-US" altLang="zh-CN" sz="1400" dirty="0" smtClean="0"/>
          </a:p>
          <a:p>
            <a:pPr indent="-6350">
              <a:buFontTx/>
              <a:buNone/>
            </a:pPr>
            <a:r>
              <a:rPr lang="en-US" altLang="zh-CN" sz="1400" dirty="0" err="1" smtClean="0"/>
              <a:t>cout.width</a:t>
            </a:r>
            <a:r>
              <a:rPr lang="en-US" altLang="zh-CN" sz="1400" dirty="0" smtClean="0"/>
              <a:t>(14);                //</a:t>
            </a:r>
            <a:r>
              <a:rPr lang="zh-CN" altLang="en-US" sz="1400" dirty="0" smtClean="0"/>
              <a:t>指定域宽为14</a:t>
            </a:r>
            <a:endParaRPr lang="zh-CN" altLang="en-US" sz="1400" dirty="0" smtClean="0"/>
          </a:p>
          <a:p>
            <a:pPr indent="-6350">
              <a:buFontTx/>
              <a:buNone/>
            </a:pPr>
            <a:r>
              <a:rPr lang="en-US" altLang="zh-CN" sz="1400" dirty="0" err="1" smtClean="0"/>
              <a:t>cout</a:t>
            </a:r>
            <a:r>
              <a:rPr lang="en-US" altLang="zh-CN" sz="1400" dirty="0" smtClean="0"/>
              <a:t>&lt;&lt;pi&lt;&lt;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值</a:t>
            </a:r>
            <a:endParaRPr lang="zh-CN" altLang="en-US" sz="1400" dirty="0" smtClean="0"/>
          </a:p>
          <a:p>
            <a:pPr indent="-6350">
              <a:buFontTx/>
              <a:buNone/>
            </a:pPr>
            <a:r>
              <a:rPr lang="en-US" altLang="zh-CN" sz="1400" dirty="0" err="1" smtClean="0"/>
              <a:t>cout.unsetf</a:t>
            </a:r>
            <a:r>
              <a:rPr lang="en-US" altLang="zh-CN" sz="1400" dirty="0" smtClean="0"/>
              <a:t>(</a:t>
            </a:r>
            <a:r>
              <a:rPr lang="en-US" altLang="zh-CN" sz="1400" dirty="0" err="1" smtClean="0"/>
              <a:t>ios</a:t>
            </a:r>
            <a:r>
              <a:rPr lang="en-US" altLang="zh-CN" sz="1400" dirty="0" smtClean="0"/>
              <a:t>::scientific); //</a:t>
            </a:r>
            <a:r>
              <a:rPr lang="zh-CN" altLang="en-US" sz="1400" dirty="0" smtClean="0"/>
              <a:t>终止科学记数法状态</a:t>
            </a:r>
            <a:endParaRPr lang="zh-CN" altLang="en-US" sz="1400" dirty="0" smtClean="0"/>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::fixed);        //</a:t>
            </a:r>
            <a:r>
              <a:rPr lang="zh-CN" altLang="en-US" sz="1400" dirty="0" smtClean="0"/>
              <a:t>指定用定点形式输出</a:t>
            </a:r>
            <a:endParaRPr lang="zh-CN" altLang="en-US" sz="1400" dirty="0" smtClean="0"/>
          </a:p>
          <a:p>
            <a:pPr indent="-6350">
              <a:buFontTx/>
              <a:buNone/>
            </a:pPr>
            <a:r>
              <a:rPr lang="en-US" altLang="zh-CN" sz="1400" dirty="0" err="1" smtClean="0"/>
              <a:t>cout.width</a:t>
            </a:r>
            <a:r>
              <a:rPr lang="en-US" altLang="zh-CN" sz="1400" dirty="0" smtClean="0"/>
              <a:t>(12);               //</a:t>
            </a:r>
            <a:r>
              <a:rPr lang="zh-CN" altLang="en-US" sz="1400" dirty="0" smtClean="0"/>
              <a:t>指定域宽为12</a:t>
            </a:r>
            <a:endParaRPr lang="zh-CN" altLang="en-US" sz="1400" dirty="0" smtClean="0"/>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showpos</a:t>
            </a:r>
            <a:r>
              <a:rPr lang="en-US" altLang="zh-CN" sz="1400" dirty="0" smtClean="0"/>
              <a:t>);      //</a:t>
            </a:r>
            <a:r>
              <a:rPr lang="zh-CN" altLang="en-US" sz="1400" dirty="0" smtClean="0"/>
              <a:t>正数输出</a:t>
            </a:r>
            <a:r>
              <a:rPr lang="zh-CN" altLang="en-US" sz="1400" dirty="0" smtClean="0">
                <a:latin typeface="Arial" panose="020B0604020202020204" pitchFamily="34" charset="0"/>
              </a:rPr>
              <a:t>“</a:t>
            </a:r>
            <a:r>
              <a:rPr lang="zh-CN" altLang="en-US" sz="1400" dirty="0" smtClean="0"/>
              <a:t>+</a:t>
            </a:r>
            <a:r>
              <a:rPr lang="zh-CN" altLang="en-US" sz="1400" dirty="0" smtClean="0">
                <a:latin typeface="Arial" panose="020B0604020202020204" pitchFamily="34" charset="0"/>
              </a:rPr>
              <a:t>”</a:t>
            </a:r>
            <a:r>
              <a:rPr lang="zh-CN" altLang="en-US" sz="1400" dirty="0" smtClean="0"/>
              <a:t>号</a:t>
            </a:r>
            <a:endParaRPr lang="zh-CN" altLang="en-US" sz="1400" dirty="0" smtClean="0"/>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::internal);     //</a:t>
            </a:r>
            <a:r>
              <a:rPr lang="zh-CN" altLang="en-US" sz="1400" dirty="0" smtClean="0"/>
              <a:t>数符出现在左侧</a:t>
            </a:r>
            <a:endParaRPr lang="zh-CN" altLang="en-US" sz="1400" dirty="0" smtClean="0"/>
          </a:p>
          <a:p>
            <a:pPr indent="-6350">
              <a:buFontTx/>
              <a:buNone/>
            </a:pPr>
            <a:r>
              <a:rPr lang="en-US" altLang="zh-CN" sz="1400" dirty="0" err="1" smtClean="0"/>
              <a:t>cout.precision</a:t>
            </a:r>
            <a:r>
              <a:rPr lang="en-US" altLang="zh-CN" sz="1400" dirty="0" smtClean="0"/>
              <a:t>(6);            //</a:t>
            </a:r>
            <a:r>
              <a:rPr lang="zh-CN" altLang="en-US" sz="1400" dirty="0" smtClean="0"/>
              <a:t>保留6位小数</a:t>
            </a:r>
            <a:endParaRPr lang="zh-CN" altLang="en-US" sz="1400" dirty="0" smtClean="0"/>
          </a:p>
          <a:p>
            <a:pPr indent="-6350">
              <a:buFontTx/>
              <a:buNone/>
            </a:pPr>
            <a:r>
              <a:rPr lang="en-US" altLang="zh-CN" sz="1400" dirty="0" err="1" smtClean="0"/>
              <a:t>cout</a:t>
            </a:r>
            <a:r>
              <a:rPr lang="en-US" altLang="zh-CN" sz="1400" dirty="0" smtClean="0"/>
              <a:t>&lt;&lt;pi&lt;&lt;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注意数符</a:t>
            </a:r>
            <a:r>
              <a:rPr lang="zh-CN" altLang="en-US" sz="1400" dirty="0" smtClean="0">
                <a:latin typeface="Arial" panose="020B0604020202020204" pitchFamily="34" charset="0"/>
              </a:rPr>
              <a:t>“</a:t>
            </a:r>
            <a:r>
              <a:rPr lang="zh-CN" altLang="en-US" sz="1400" dirty="0" smtClean="0"/>
              <a:t>+</a:t>
            </a:r>
            <a:r>
              <a:rPr lang="zh-CN" altLang="en-US" sz="1400" dirty="0" smtClean="0">
                <a:latin typeface="Arial" panose="020B0604020202020204" pitchFamily="34" charset="0"/>
              </a:rPr>
              <a:t>”</a:t>
            </a:r>
            <a:r>
              <a:rPr lang="zh-CN" altLang="en-US" sz="1400" dirty="0" smtClean="0"/>
              <a:t>的位置</a:t>
            </a:r>
            <a:endParaRPr lang="zh-CN" altLang="en-US" sz="1400" dirty="0" smtClean="0"/>
          </a:p>
          <a:p>
            <a:pPr indent="-6350">
              <a:buFontTx/>
              <a:buNone/>
            </a:pPr>
            <a:r>
              <a:rPr lang="en-US" altLang="zh-CN" sz="1400" dirty="0" smtClean="0"/>
              <a:t>return 0;</a:t>
            </a:r>
            <a:endParaRPr lang="en-US" altLang="zh-CN" sz="1400" dirty="0" smtClean="0"/>
          </a:p>
          <a:p>
            <a:pPr indent="-6350">
              <a:buFontTx/>
              <a:buNone/>
            </a:pPr>
            <a:r>
              <a:rPr lang="en-US" altLang="zh-CN" sz="1400" dirty="0" smtClean="0"/>
              <a:t>}</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821400"/>
            <a:ext cx="8382000" cy="3550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运行情况如下: </a:t>
            </a:r>
            <a:endParaRPr lang="zh-CN" altLang="en-US" dirty="0" smtClean="0"/>
          </a:p>
          <a:p>
            <a:pPr indent="-6350">
              <a:buFontTx/>
              <a:buNone/>
            </a:pPr>
            <a:r>
              <a:rPr lang="en-US" altLang="zh-CN" sz="1800" dirty="0" smtClean="0"/>
              <a:t>dec:21(</a:t>
            </a:r>
            <a:r>
              <a:rPr lang="zh-CN" altLang="en-US" sz="1800" dirty="0" smtClean="0"/>
              <a:t>十进制形式)</a:t>
            </a:r>
            <a:endParaRPr lang="zh-CN" altLang="en-US" sz="1800" dirty="0" smtClean="0"/>
          </a:p>
          <a:p>
            <a:pPr indent="-6350">
              <a:buFontTx/>
              <a:buNone/>
            </a:pPr>
            <a:r>
              <a:rPr lang="en-US" altLang="zh-CN" sz="1800" dirty="0" smtClean="0"/>
              <a:t>hex:0x15                 (</a:t>
            </a:r>
            <a:r>
              <a:rPr lang="zh-CN" altLang="en-US" sz="1800" dirty="0" smtClean="0"/>
              <a:t>十六进制形式，以0</a:t>
            </a:r>
            <a:r>
              <a:rPr lang="en-US" altLang="zh-CN" sz="1800" dirty="0" smtClean="0"/>
              <a:t>x</a:t>
            </a:r>
            <a:r>
              <a:rPr lang="zh-CN" altLang="en-US" sz="1800" dirty="0" smtClean="0"/>
              <a:t>开头)</a:t>
            </a:r>
            <a:endParaRPr lang="zh-CN" altLang="en-US" sz="1800" dirty="0" smtClean="0"/>
          </a:p>
          <a:p>
            <a:pPr indent="-6350">
              <a:buFontTx/>
              <a:buNone/>
            </a:pPr>
            <a:r>
              <a:rPr lang="en-US" altLang="zh-CN" sz="1800" dirty="0" smtClean="0"/>
              <a:t>oct:025                  (</a:t>
            </a:r>
            <a:r>
              <a:rPr lang="zh-CN" altLang="en-US" sz="1800" dirty="0" smtClean="0"/>
              <a:t>八进制形式，以0开头)</a:t>
            </a:r>
            <a:endParaRPr lang="zh-CN" altLang="en-US" sz="1800" dirty="0" smtClean="0"/>
          </a:p>
          <a:p>
            <a:pPr indent="-6350">
              <a:buFontTx/>
              <a:buNone/>
            </a:pPr>
            <a:r>
              <a:rPr lang="zh-CN" altLang="en-US" sz="1800" dirty="0" smtClean="0"/>
              <a:t>         </a:t>
            </a:r>
            <a:r>
              <a:rPr lang="en-US" altLang="zh-CN" sz="1800" dirty="0" smtClean="0"/>
              <a:t>China               (</a:t>
            </a:r>
            <a:r>
              <a:rPr lang="zh-CN" altLang="en-US" sz="1800" dirty="0" smtClean="0"/>
              <a:t>域宽为10)</a:t>
            </a:r>
            <a:endParaRPr lang="zh-CN" altLang="en-US" sz="1800" dirty="0" smtClean="0"/>
          </a:p>
          <a:p>
            <a:pPr indent="-6350">
              <a:buFontTx/>
              <a:buNone/>
            </a:pPr>
            <a:r>
              <a:rPr lang="zh-CN" altLang="en-US" sz="1800" dirty="0" smtClean="0"/>
              <a:t>*****</a:t>
            </a:r>
            <a:r>
              <a:rPr lang="en-US" altLang="zh-CN" sz="1800" dirty="0" smtClean="0"/>
              <a:t>China               (</a:t>
            </a:r>
            <a:r>
              <a:rPr lang="zh-CN" altLang="en-US" sz="1800" dirty="0" smtClean="0"/>
              <a:t>域宽为10，空白处以′*′填充)</a:t>
            </a:r>
            <a:endParaRPr lang="zh-CN" altLang="en-US" sz="1800" dirty="0" smtClean="0"/>
          </a:p>
          <a:p>
            <a:pPr indent="-6350">
              <a:buFontTx/>
              <a:buNone/>
            </a:pPr>
            <a:r>
              <a:rPr lang="en-US" altLang="zh-CN" sz="1800" dirty="0" smtClean="0"/>
              <a:t>pi=**3.142857e+00        (</a:t>
            </a:r>
            <a:r>
              <a:rPr lang="zh-CN" altLang="en-US" sz="1800" dirty="0" smtClean="0"/>
              <a:t>指数形式输出，域宽14，默认6位小数)</a:t>
            </a:r>
            <a:endParaRPr lang="zh-CN" altLang="en-US" sz="1800" dirty="0" smtClean="0"/>
          </a:p>
          <a:p>
            <a:pPr indent="-6350">
              <a:buFontTx/>
              <a:buNone/>
            </a:pPr>
            <a:r>
              <a:rPr lang="zh-CN" altLang="en-US" sz="1800" dirty="0" smtClean="0"/>
              <a:t>+***3.142857             (小数形式输出，精度为6，最左侧输出数符</a:t>
            </a:r>
            <a:r>
              <a:rPr lang="zh-CN" altLang="en-US" sz="1800" dirty="0" smtClean="0">
                <a:latin typeface="Arial" panose="020B0604020202020204" pitchFamily="34" charset="0"/>
              </a:rPr>
              <a:t>“</a:t>
            </a:r>
            <a:r>
              <a:rPr lang="zh-CN" altLang="en-US" sz="1800" dirty="0" smtClean="0"/>
              <a:t>+</a:t>
            </a:r>
            <a:r>
              <a:rPr lang="zh-CN" altLang="en-US" sz="1800" dirty="0" smtClean="0">
                <a:latin typeface="Arial" panose="020B0604020202020204" pitchFamily="34" charset="0"/>
              </a:rPr>
              <a:t>”</a:t>
            </a:r>
            <a:r>
              <a:rPr lang="zh-CN" altLang="en-US" sz="1800" dirty="0" smtClean="0"/>
              <a:t>)</a:t>
            </a:r>
            <a:endParaRPr lang="zh-CN" altLang="en-US" sz="1800" dirty="0"/>
          </a:p>
        </p:txBody>
      </p:sp>
    </p:spTree>
  </p:cSld>
  <p:clrMapOvr>
    <a:masterClrMapping/>
  </p:clrMapOvr>
  <p:transition spd="slow" advClick="0" advTm="0">
    <p:cove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kern="0" dirty="0">
                <a:latin typeface="隶书" panose="02010509060101010101" pitchFamily="49" charset="-122"/>
                <a:ea typeface="隶书" panose="02010509060101010101" pitchFamily="49" charset="-122"/>
              </a:rPr>
              <a:t>标准错误输出流</a:t>
            </a:r>
            <a:endParaRPr lang="zh-CN" altLang="en-US" sz="3600" b="1" dirty="0">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32595" y="1006532"/>
            <a:ext cx="7198410" cy="3488712"/>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10000"/>
              </a:lnSpc>
              <a:defRPr/>
            </a:pPr>
            <a:r>
              <a:rPr kumimoji="1" lang="en-US" altLang="zh-CN" sz="2100" b="0" kern="0" dirty="0" err="1">
                <a:solidFill>
                  <a:srgbClr val="0000FF"/>
                </a:solidFill>
              </a:rPr>
              <a:t>cerr</a:t>
            </a:r>
            <a:r>
              <a:rPr kumimoji="1" lang="zh-CN" altLang="en-US" sz="2100" b="0" kern="0" dirty="0">
                <a:solidFill>
                  <a:srgbClr val="0000FF"/>
                </a:solidFill>
              </a:rPr>
              <a:t>（无缓冲标准错误输出流）	</a:t>
            </a:r>
            <a:endParaRPr kumimoji="1" lang="zh-CN" altLang="en-US" sz="2100" b="0" kern="0" dirty="0">
              <a:solidFill>
                <a:srgbClr val="0000FF"/>
              </a:solidFill>
            </a:endParaRPr>
          </a:p>
          <a:p>
            <a:pPr algn="just">
              <a:lnSpc>
                <a:spcPct val="110000"/>
              </a:lnSpc>
              <a:buFont typeface="Wingdings" panose="05000000000000000000" pitchFamily="2" charset="2"/>
              <a:buNone/>
              <a:defRPr/>
            </a:pPr>
            <a:r>
              <a:rPr kumimoji="1" lang="zh-CN" altLang="en-US" sz="1950" b="0" kern="0" dirty="0"/>
              <a:t> </a:t>
            </a:r>
            <a:r>
              <a:rPr kumimoji="1" lang="en-US" altLang="zh-CN" sz="1950" b="0" kern="0" dirty="0" err="1"/>
              <a:t>cerr</a:t>
            </a:r>
            <a:r>
              <a:rPr kumimoji="1" lang="zh-CN" altLang="en-US" sz="1950" b="0" kern="0" dirty="0"/>
              <a:t>与</a:t>
            </a:r>
            <a:r>
              <a:rPr kumimoji="1" lang="en-US" altLang="zh-CN" sz="1950" b="0" kern="0" dirty="0" err="1"/>
              <a:t>cout</a:t>
            </a:r>
            <a:r>
              <a:rPr kumimoji="1" lang="zh-CN" altLang="en-US" sz="1950" b="0" kern="0" dirty="0"/>
              <a:t>的差别在于：</a:t>
            </a:r>
            <a:endParaRPr kumimoji="1" lang="zh-CN" altLang="en-US" sz="1950" b="0" kern="0" dirty="0"/>
          </a:p>
          <a:p>
            <a:pPr algn="just">
              <a:lnSpc>
                <a:spcPct val="110000"/>
              </a:lnSpc>
              <a:buFont typeface="Wingdings" panose="05000000000000000000" pitchFamily="2" charset="2"/>
              <a:buNone/>
              <a:defRPr/>
            </a:pPr>
            <a:r>
              <a:rPr kumimoji="1" lang="en-US" altLang="zh-CN" sz="1950" b="0" kern="0" dirty="0"/>
              <a:t>1</a:t>
            </a:r>
            <a:r>
              <a:rPr kumimoji="1" lang="zh-CN" altLang="en-US" sz="1950" b="0" kern="0" dirty="0"/>
              <a:t>）</a:t>
            </a:r>
            <a:r>
              <a:rPr kumimoji="1" lang="en-US" altLang="zh-CN" sz="1950" b="0" kern="0" dirty="0" err="1"/>
              <a:t>cerr</a:t>
            </a:r>
            <a:r>
              <a:rPr kumimoji="1" lang="zh-CN" altLang="en-US" sz="1950" b="0" kern="0" dirty="0"/>
              <a:t>不能重定向，只能输出到显示器；</a:t>
            </a:r>
            <a:endParaRPr kumimoji="1" lang="zh-CN" altLang="en-US" sz="1950" b="0" kern="0" dirty="0"/>
          </a:p>
          <a:p>
            <a:pPr algn="just">
              <a:lnSpc>
                <a:spcPct val="110000"/>
              </a:lnSpc>
              <a:buFont typeface="Wingdings" panose="05000000000000000000" pitchFamily="2" charset="2"/>
              <a:buNone/>
              <a:defRPr/>
            </a:pPr>
            <a:r>
              <a:rPr kumimoji="1" lang="en-US" altLang="zh-CN" sz="1950" b="0" kern="0" dirty="0"/>
              <a:t>2</a:t>
            </a:r>
            <a:r>
              <a:rPr kumimoji="1" lang="zh-CN" altLang="en-US" sz="1950" b="0" kern="0" dirty="0"/>
              <a:t>）</a:t>
            </a:r>
            <a:r>
              <a:rPr kumimoji="1" lang="en-US" altLang="zh-CN" sz="1950" b="0" kern="0" dirty="0" err="1">
                <a:solidFill>
                  <a:srgbClr val="FF0000"/>
                </a:solidFill>
              </a:rPr>
              <a:t>cerr</a:t>
            </a:r>
            <a:r>
              <a:rPr kumimoji="1" lang="zh-CN" altLang="en-US" sz="1950" b="0" kern="0" dirty="0">
                <a:solidFill>
                  <a:srgbClr val="FF0000"/>
                </a:solidFill>
              </a:rPr>
              <a:t>不能被缓冲，直接输出到显示器</a:t>
            </a:r>
            <a:endParaRPr kumimoji="1" lang="zh-CN" altLang="en-US" sz="1950" b="0" kern="0" dirty="0"/>
          </a:p>
          <a:p>
            <a:pPr algn="just">
              <a:lnSpc>
                <a:spcPct val="110000"/>
              </a:lnSpc>
              <a:buFont typeface="Wingdings" panose="05000000000000000000" pitchFamily="2" charset="2"/>
              <a:buNone/>
              <a:defRPr/>
            </a:pPr>
            <a:r>
              <a:rPr kumimoji="1" lang="zh-CN" altLang="en-US" sz="1950" b="0" kern="0" dirty="0"/>
              <a:t>     </a:t>
            </a:r>
            <a:r>
              <a:rPr kumimoji="1" lang="zh-CN" altLang="en-US" sz="1950" b="0" kern="0" dirty="0">
                <a:cs typeface="Courier New" panose="02070309020205020404" pitchFamily="49" charset="0"/>
              </a:rPr>
              <a:t>		</a:t>
            </a:r>
            <a:r>
              <a:rPr kumimoji="1" lang="en-US" altLang="zh-CN" sz="1950" b="0" kern="0" dirty="0" err="1">
                <a:cs typeface="Courier New" panose="02070309020205020404" pitchFamily="49" charset="0"/>
              </a:rPr>
              <a:t>cerr</a:t>
            </a:r>
            <a:r>
              <a:rPr kumimoji="1" lang="en-US" altLang="zh-CN" sz="1950" b="0" kern="0" dirty="0">
                <a:cs typeface="Courier New" panose="02070309020205020404" pitchFamily="49" charset="0"/>
              </a:rPr>
              <a:t> &lt;&lt; “Error” &lt;&lt; “\n”;</a:t>
            </a:r>
            <a:endParaRPr kumimoji="1" lang="zh-CN" altLang="en-US" sz="1950" b="0" kern="0" dirty="0"/>
          </a:p>
          <a:p>
            <a:pPr>
              <a:lnSpc>
                <a:spcPct val="110000"/>
              </a:lnSpc>
              <a:defRPr/>
            </a:pPr>
            <a:r>
              <a:rPr kumimoji="1" lang="zh-CN" altLang="en-US" sz="2100" b="0" kern="0" dirty="0">
                <a:solidFill>
                  <a:srgbClr val="0000FF"/>
                </a:solidFill>
              </a:rPr>
              <a:t> </a:t>
            </a:r>
            <a:r>
              <a:rPr kumimoji="1" lang="en-US" altLang="zh-CN" sz="2100" b="0" kern="0" dirty="0">
                <a:solidFill>
                  <a:srgbClr val="0000FF"/>
                </a:solidFill>
              </a:rPr>
              <a:t>clog</a:t>
            </a:r>
            <a:r>
              <a:rPr kumimoji="1" lang="zh-CN" altLang="en-US" sz="2100" b="0" kern="0" dirty="0">
                <a:solidFill>
                  <a:srgbClr val="0000FF"/>
                </a:solidFill>
              </a:rPr>
              <a:t>（有缓冲标准错误输出流）	</a:t>
            </a:r>
            <a:endParaRPr kumimoji="1" lang="zh-CN" altLang="en-US" sz="2100" b="0" kern="0" dirty="0">
              <a:solidFill>
                <a:srgbClr val="0000FF"/>
              </a:solidFill>
            </a:endParaRPr>
          </a:p>
          <a:p>
            <a:pPr>
              <a:lnSpc>
                <a:spcPct val="110000"/>
              </a:lnSpc>
              <a:buFont typeface="Wingdings" panose="05000000000000000000" pitchFamily="2" charset="2"/>
              <a:buNone/>
              <a:defRPr/>
            </a:pPr>
            <a:r>
              <a:rPr kumimoji="1" lang="en-US" altLang="zh-CN" sz="2100" b="0" kern="0" dirty="0"/>
              <a:t>clog </a:t>
            </a:r>
            <a:r>
              <a:rPr kumimoji="1" lang="zh-CN" altLang="en-US" sz="2100" b="0" kern="0" dirty="0"/>
              <a:t>与 </a:t>
            </a:r>
            <a:r>
              <a:rPr kumimoji="1" lang="en-US" altLang="zh-CN" sz="2100" b="0" kern="0" dirty="0" err="1"/>
              <a:t>cerr</a:t>
            </a:r>
            <a:r>
              <a:rPr kumimoji="1" lang="zh-CN" altLang="en-US" sz="2100" b="0" kern="0" dirty="0"/>
              <a:t>区别：</a:t>
            </a:r>
            <a:endParaRPr kumimoji="1" lang="zh-CN" altLang="en-US" sz="2100" b="0" kern="0" dirty="0"/>
          </a:p>
          <a:p>
            <a:pPr>
              <a:lnSpc>
                <a:spcPct val="110000"/>
              </a:lnSpc>
              <a:buFont typeface="Wingdings" panose="05000000000000000000" pitchFamily="2" charset="2"/>
              <a:buNone/>
              <a:defRPr/>
            </a:pPr>
            <a:r>
              <a:rPr kumimoji="1" lang="en-US" altLang="zh-CN" sz="2100" b="0" kern="0" dirty="0"/>
              <a:t>clog</a:t>
            </a:r>
            <a:r>
              <a:rPr kumimoji="1" lang="zh-CN" altLang="en-US" sz="2100" b="0" kern="0" dirty="0"/>
              <a:t>能被缓冲，缓冲区满时输出。</a:t>
            </a:r>
            <a:endParaRPr lang="en-US" altLang="zh-CN" sz="1950" b="0" kern="0" dirty="0">
              <a:solidFill>
                <a:srgbClr val="CC3300"/>
              </a:solidFill>
            </a:endParaRPr>
          </a:p>
        </p:txBody>
      </p:sp>
      <p:pic>
        <p:nvPicPr>
          <p:cNvPr id="4" name="矩形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anose="02060603020205020403" pitchFamily="18" charset="0"/>
                <a:ea typeface="微软雅黑" panose="020B0503020204020204" pitchFamily="34" charset="-122"/>
              </a:rPr>
              <a:t>.</a:t>
            </a:r>
            <a:r>
              <a:rPr lang="zh-CN" altLang="en-US" sz="2400" kern="0" dirty="0">
                <a:solidFill>
                  <a:schemeClr val="bg1"/>
                </a:solidFill>
                <a:latin typeface="隶书" panose="02010509060101010101" pitchFamily="49" charset="-122"/>
                <a:ea typeface="隶书" panose="02010509060101010101" pitchFamily="49" charset="-122"/>
              </a:rPr>
              <a:t>标准错误输出流</a:t>
            </a:r>
            <a:endParaRPr lang="zh-CN" altLang="en-US" sz="2400" kern="0" dirty="0">
              <a:solidFill>
                <a:schemeClr val="bg1"/>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par>
                          <p:cTn id="13" fill="hold">
                            <p:stCondLst>
                              <p:cond delay="500"/>
                            </p:stCondLst>
                            <p:childTnLst>
                              <p:par>
                                <p:cTn id="14" presetID="45" presetClass="entr" presetSubtype="0" fill="hold" grpId="0" nodeType="after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ppt_w</p:attrName>
                                        </p:attrNameLst>
                                      </p:cBhvr>
                                      <p:tavLst>
                                        <p:tav tm="0" fmla="#ppt_w*sin(2.5*pi*$)">
                                          <p:val>
                                            <p:fltVal val="0"/>
                                          </p:val>
                                        </p:tav>
                                        <p:tav tm="100000">
                                          <p:val>
                                            <p:fltVal val="1"/>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childTnLst>
                                </p:cTn>
                              </p:par>
                            </p:childTnLst>
                          </p:cTn>
                        </p:par>
                        <p:par>
                          <p:cTn id="19" fill="hold">
                            <p:stCondLst>
                              <p:cond delay="22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07"/>
          <p:cNvGraphicFramePr>
            <a:graphicFrameLocks noGrp="1"/>
          </p:cNvGraphicFramePr>
          <p:nvPr/>
        </p:nvGraphicFramePr>
        <p:xfrm>
          <a:off x="1526050" y="1635758"/>
          <a:ext cx="6046627" cy="3102062"/>
        </p:xfrm>
        <a:graphic>
          <a:graphicData uri="http://schemas.openxmlformats.org/drawingml/2006/table">
            <a:tbl>
              <a:tblPr/>
              <a:tblGrid>
                <a:gridCol w="1566410"/>
                <a:gridCol w="701075"/>
                <a:gridCol w="3779142"/>
              </a:tblGrid>
              <a:tr h="46272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标识常量</a:t>
                      </a:r>
                      <a:endPar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值</a:t>
                      </a:r>
                      <a:endPar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意义</a:t>
                      </a:r>
                      <a:endPar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6272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ios:: goodbit</a:t>
                      </a:r>
                      <a:endPar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0x00</a:t>
                      </a:r>
                      <a:endPar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状态正常</a:t>
                      </a:r>
                      <a:endParaRPr kumimoji="0" lang="zh-CN" altLang="en-US"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85694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ios:: eofbit</a:t>
                      </a:r>
                      <a:endPar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0x01</a:t>
                      </a:r>
                      <a:endPar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文件结束符，当文件结尾时设置该标志</a:t>
                      </a:r>
                      <a:endParaRPr kumimoji="0" lang="zh-CN" altLang="en-US"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85694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ios:: failbit</a:t>
                      </a:r>
                      <a:endPar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0x02</a:t>
                      </a:r>
                      <a:endPar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I/O</a:t>
                      </a:r>
                      <a:r>
                        <a:rPr kumimoji="0" lang="zh-CN" altLang="en-US"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操作失败，数据未丢失，可以恢复</a:t>
                      </a:r>
                      <a:endParaRPr kumimoji="0" lang="zh-CN" altLang="en-US"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6272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ios:: badbit</a:t>
                      </a:r>
                      <a:endPar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0x04</a:t>
                      </a:r>
                      <a:endParaRPr kumimoji="0" lang="en-US" altLang="zh-CN"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非法操作，数据丢失，不可恢复</a:t>
                      </a:r>
                      <a:endParaRPr kumimoji="0" lang="zh-CN" altLang="en-US" sz="17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r>
            </a:tbl>
          </a:graphicData>
        </a:graphic>
      </p:graphicFrame>
      <p:sp>
        <p:nvSpPr>
          <p:cNvPr id="42013" name="Rectangle 102"/>
          <p:cNvSpPr>
            <a:spLocks noChangeArrowheads="1"/>
          </p:cNvSpPr>
          <p:nvPr/>
        </p:nvSpPr>
        <p:spPr bwMode="auto">
          <a:xfrm>
            <a:off x="532595" y="807290"/>
            <a:ext cx="8033769" cy="92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800" b="1" dirty="0"/>
              <a:t>所有流都把流的状态存储在状态字中</a:t>
            </a:r>
            <a:r>
              <a:rPr kumimoji="1" lang="en-US" altLang="zh-CN" sz="1800" b="1" dirty="0"/>
              <a:t>,</a:t>
            </a:r>
            <a:r>
              <a:rPr kumimoji="1" lang="zh-CN" altLang="en-US" sz="1800" b="1" dirty="0"/>
              <a:t>不同标志位中存储不同的错误状态位</a:t>
            </a:r>
            <a:r>
              <a:rPr kumimoji="1" lang="en-US" altLang="zh-CN" sz="1800" b="1" dirty="0"/>
              <a:t>;</a:t>
            </a:r>
            <a:endParaRPr kumimoji="1" lang="zh-CN" altLang="en-US" sz="1800" b="1" dirty="0"/>
          </a:p>
          <a:p>
            <a:pPr eaLnBrk="1" hangingPunct="1"/>
            <a:r>
              <a:rPr kumimoji="1" lang="zh-CN" altLang="en-US" sz="1800" b="1" dirty="0"/>
              <a:t>包含在类</a:t>
            </a:r>
            <a:r>
              <a:rPr kumimoji="1" lang="en-US" altLang="zh-CN" sz="1800" b="1" dirty="0" err="1"/>
              <a:t>ios</a:t>
            </a:r>
            <a:r>
              <a:rPr kumimoji="1" lang="zh-CN" altLang="en-US" sz="1800" b="1" dirty="0"/>
              <a:t>的</a:t>
            </a:r>
            <a:r>
              <a:rPr kumimoji="1" lang="en-US" altLang="zh-CN" sz="1800" b="1" dirty="0" err="1"/>
              <a:t>enum</a:t>
            </a:r>
            <a:r>
              <a:rPr kumimoji="1" lang="zh-CN" altLang="en-US" sz="1800" b="1" dirty="0"/>
              <a:t>成员中 </a:t>
            </a:r>
            <a:endParaRPr kumimoji="1" lang="zh-CN" altLang="en-US" sz="1800" b="1" dirty="0"/>
          </a:p>
          <a:p>
            <a:pPr lvl="1" eaLnBrk="1" hangingPunct="1"/>
            <a:r>
              <a:rPr kumimoji="1" lang="zh-CN" altLang="en-US" sz="1800" b="1" dirty="0"/>
              <a:t> </a:t>
            </a:r>
            <a:endParaRPr kumimoji="1" lang="zh-CN" altLang="en-US" sz="1800" b="1" dirty="0"/>
          </a:p>
        </p:txBody>
      </p:sp>
      <p:pic>
        <p:nvPicPr>
          <p:cNvPr id="5" name="矩形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228481" y="54592"/>
            <a:ext cx="349862" cy="351052"/>
            <a:chOff x="1192404" y="608225"/>
            <a:chExt cx="1755828" cy="1759616"/>
          </a:xfrm>
        </p:grpSpPr>
        <p:grpSp>
          <p:nvGrpSpPr>
            <p:cNvPr id="7" name="组合 79"/>
            <p:cNvGrpSpPr/>
            <p:nvPr/>
          </p:nvGrpSpPr>
          <p:grpSpPr bwMode="auto">
            <a:xfrm>
              <a:off x="1192404" y="608225"/>
              <a:ext cx="1755828" cy="1759616"/>
              <a:chOff x="6379729" y="2488774"/>
              <a:chExt cx="2513016" cy="2513016"/>
            </a:xfrm>
          </p:grpSpPr>
          <p:sp>
            <p:nvSpPr>
              <p:cNvPr id="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0" name="任意多边形 83"/>
              <p:cNvGrpSpPr/>
              <p:nvPr/>
            </p:nvGrpSpPr>
            <p:grpSpPr bwMode="auto">
              <a:xfrm>
                <a:off x="6397313" y="2490687"/>
                <a:ext cx="2505748" cy="2500354"/>
                <a:chOff x="1883664" y="1987296"/>
                <a:chExt cx="1322832" cy="1322832"/>
              </a:xfrm>
            </p:grpSpPr>
            <p:pic>
              <p:nvPicPr>
                <p:cNvPr id="11"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3"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latin typeface="隶书" panose="02010509060101010101" pitchFamily="49" charset="-122"/>
                <a:ea typeface="隶书" panose="02010509060101010101" pitchFamily="49" charset="-122"/>
              </a:rPr>
              <a:t>流错误状态</a:t>
            </a:r>
            <a:endParaRPr lang="zh-CN" altLang="en-US" sz="2400" kern="0" dirty="0">
              <a:solidFill>
                <a:schemeClr val="bg1"/>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ppt_w</p:attrName>
                                        </p:attrNameLst>
                                      </p:cBhvr>
                                      <p:tavLst>
                                        <p:tav tm="0" fmla="#ppt_w*sin(2.5*pi*$)">
                                          <p:val>
                                            <p:fltVal val="0"/>
                                          </p:val>
                                        </p:tav>
                                        <p:tav tm="100000">
                                          <p:val>
                                            <p:fltVal val="1"/>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childTnLst>
                                </p:cTn>
                              </p:par>
                            </p:childTnLst>
                          </p:cTn>
                        </p:par>
                        <p:par>
                          <p:cTn id="14" fill="hold">
                            <p:stCondLst>
                              <p:cond delay="1899"/>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13"/>
                                        </p:tgtEl>
                                      </p:cBhvr>
                                    </p:animEffect>
                                    <p:animScale>
                                      <p:cBhvr>
                                        <p:cTn id="1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50651" y="640001"/>
            <a:ext cx="6126480" cy="338554"/>
          </a:xfrm>
          <a:prstGeom prst="rect">
            <a:avLst/>
          </a:prstGeom>
          <a:noFill/>
        </p:spPr>
        <p:txBody>
          <a:bodyPr wrap="square" rtlCol="0" anchor="t">
            <a:spAutoFit/>
          </a:bodyPr>
          <a:lstStyle/>
          <a:p>
            <a:pPr>
              <a:buSzPct val="95000"/>
            </a:pPr>
            <a:r>
              <a:rPr lang="en-US" altLang="zh-CN" sz="1600" dirty="0"/>
              <a:t>I/O</a:t>
            </a:r>
            <a:r>
              <a:rPr lang="zh-CN" altLang="en-US" sz="1600" dirty="0"/>
              <a:t>类库中还有其他</a:t>
            </a:r>
            <a:r>
              <a:rPr lang="zh-CN" altLang="en-US" sz="1600" dirty="0" smtClean="0"/>
              <a:t>类：</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 name="Picture 1027" descr="F:\C++程序设计\tu\tu\图13.3.TI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88000" y="978554"/>
            <a:ext cx="7162800" cy="4245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478769" y="1006532"/>
            <a:ext cx="4001416" cy="42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lnSpc>
                <a:spcPct val="120000"/>
              </a:lnSpc>
            </a:pPr>
            <a:r>
              <a:rPr kumimoji="1" lang="en-US" altLang="zh-CN" sz="1800" b="1">
                <a:latin typeface="宋体" panose="02010600030101010101" pitchFamily="2" charset="-122"/>
              </a:rPr>
              <a:t>ios </a:t>
            </a:r>
            <a:r>
              <a:rPr kumimoji="1" lang="zh-CN" altLang="en-US" sz="1800" b="1">
                <a:latin typeface="宋体" panose="02010600030101010101" pitchFamily="2" charset="-122"/>
              </a:rPr>
              <a:t>处理流错误状态的公有成员函数 </a:t>
            </a:r>
            <a:endParaRPr kumimoji="1" lang="zh-CN" altLang="en-US" sz="1800" b="1">
              <a:latin typeface="宋体" panose="02010600030101010101" pitchFamily="2" charset="-122"/>
            </a:endParaRPr>
          </a:p>
        </p:txBody>
      </p:sp>
      <p:graphicFrame>
        <p:nvGraphicFramePr>
          <p:cNvPr id="9" name="Group 44"/>
          <p:cNvGraphicFramePr>
            <a:graphicFrameLocks noGrp="1"/>
          </p:cNvGraphicFramePr>
          <p:nvPr/>
        </p:nvGraphicFramePr>
        <p:xfrm>
          <a:off x="1409425" y="1486214"/>
          <a:ext cx="6456082" cy="3328077"/>
        </p:xfrm>
        <a:graphic>
          <a:graphicData uri="http://schemas.openxmlformats.org/drawingml/2006/table">
            <a:tbl>
              <a:tblPr/>
              <a:tblGrid>
                <a:gridCol w="2192497"/>
                <a:gridCol w="4263585"/>
              </a:tblGrid>
              <a:tr h="37261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函数</a:t>
                      </a:r>
                      <a:endParaRPr kumimoji="0" lang="zh-CN" altLang="en-US" sz="14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功能</a:t>
                      </a:r>
                      <a:endParaRPr kumimoji="0" lang="zh-CN" altLang="en-US" sz="14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50056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int eof() const;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eofbit</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状态值</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文件结束符时返回</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0056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int fail() const;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failbit</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状态值</a:t>
                      </a: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56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int bad() const; </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badbit</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50056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int good() const;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eofbit</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failbit</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badbit</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都没有被设置，则返回</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56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rPr>
                        <a:t>int rdstate() const;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Arial Unicode MS" pitchFamily="34" charset="-122"/>
                        <a:cs typeface="Arial Unicode MS" pitchFamily="34" charset="-122"/>
                      </a:endParaRP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返回状态字</a:t>
                      </a: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r>
              <a:tr h="45256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rPr>
                        <a:t>void clear(int </a:t>
                      </a:r>
                      <a:r>
                        <a:rPr kumimoji="0" lang="en-US" altLang="zh-CN" sz="1800" b="1" i="1"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rPr>
                        <a:t>n</a:t>
                      </a:r>
                      <a:r>
                        <a:rPr kumimoji="0" lang="en-US" altLang="zh-CN" sz="1800" b="1" i="0"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rPr>
                        <a:t>= 0);</a:t>
                      </a:r>
                      <a:endParaRPr kumimoji="0" lang="en-US" altLang="zh-CN" sz="1800" b="1" i="0" u="none" strike="noStrike" cap="none" normalizeH="0" baseline="0" smtClean="0">
                        <a:ln>
                          <a:noFill/>
                        </a:ln>
                        <a:solidFill>
                          <a:srgbClr val="003399"/>
                        </a:solidFill>
                        <a:effectLst/>
                        <a:latin typeface="Times New Roman" panose="02020603050405020304" pitchFamily="18" charset="0"/>
                        <a:ea typeface="Arial Unicode MS" pitchFamily="34" charset="-122"/>
                        <a:cs typeface="Arial Unicode MS" pitchFamily="34" charset="-122"/>
                      </a:endParaRP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恢复或设置状态字</a:t>
                      </a: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矩形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228481" y="54592"/>
            <a:ext cx="349862" cy="351052"/>
            <a:chOff x="1192404" y="608225"/>
            <a:chExt cx="1755828" cy="1759616"/>
          </a:xfrm>
        </p:grpSpPr>
        <p:grpSp>
          <p:nvGrpSpPr>
            <p:cNvPr id="7" name="组合 79"/>
            <p:cNvGrpSpPr/>
            <p:nvPr/>
          </p:nvGrpSpPr>
          <p:grpSpPr bwMode="auto">
            <a:xfrm>
              <a:off x="1192404" y="608225"/>
              <a:ext cx="1755828" cy="1759616"/>
              <a:chOff x="6379729" y="2488774"/>
              <a:chExt cx="2513016" cy="2513016"/>
            </a:xfrm>
          </p:grpSpPr>
          <p:sp>
            <p:nvSpPr>
              <p:cNvPr id="1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1" name="任意多边形 83"/>
              <p:cNvGrpSpPr/>
              <p:nvPr/>
            </p:nvGrpSpPr>
            <p:grpSpPr bwMode="auto">
              <a:xfrm>
                <a:off x="6397313" y="2490687"/>
                <a:ext cx="2505748" cy="2500354"/>
                <a:chOff x="1883664" y="1987296"/>
                <a:chExt cx="1322832" cy="1322832"/>
              </a:xfrm>
            </p:grpSpPr>
            <p:pic>
              <p:nvPicPr>
                <p:cNvPr id="12"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4"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latin typeface="隶书" panose="02010509060101010101" pitchFamily="49" charset="-122"/>
                <a:ea typeface="隶书" panose="02010509060101010101" pitchFamily="49" charset="-122"/>
              </a:rPr>
              <a:t>流错误状态</a:t>
            </a:r>
            <a:endParaRPr lang="zh-CN" altLang="en-US" sz="2400" kern="0" dirty="0">
              <a:solidFill>
                <a:schemeClr val="bg1"/>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ppt_w</p:attrName>
                                        </p:attrNameLst>
                                      </p:cBhvr>
                                      <p:tavLst>
                                        <p:tav tm="0" fmla="#ppt_w*sin(2.5*pi*$)">
                                          <p:val>
                                            <p:fltVal val="0"/>
                                          </p:val>
                                        </p:tav>
                                        <p:tav tm="100000">
                                          <p:val>
                                            <p:fltVal val="1"/>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childTnLst>
                                </p:cTn>
                              </p:par>
                            </p:childTnLst>
                          </p:cTn>
                        </p:par>
                        <p:par>
                          <p:cTn id="14" fill="hold">
                            <p:stCondLst>
                              <p:cond delay="1899"/>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14"/>
                                        </p:tgtEl>
                                      </p:cBhvr>
                                    </p:animEffect>
                                    <p:animScale>
                                      <p:cBhvr>
                                        <p:cTn id="17"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 y="1143413"/>
            <a:ext cx="8944208" cy="36422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50000"/>
              </a:lnSpc>
              <a:buFont typeface="Wingdings" panose="05000000000000000000" pitchFamily="2" charset="2"/>
              <a:buNone/>
              <a:defRPr/>
            </a:pPr>
            <a:r>
              <a:rPr lang="zh-CN" altLang="en-US" sz="2100" b="0" kern="0" dirty="0"/>
              <a:t>     流</a:t>
            </a:r>
            <a:r>
              <a:rPr lang="en-US" altLang="zh-CN" sz="2100" b="0" kern="0" dirty="0" err="1"/>
              <a:t>cerr</a:t>
            </a:r>
            <a:r>
              <a:rPr lang="zh-CN" altLang="en-US" sz="2100" b="0" kern="0" dirty="0"/>
              <a:t>和</a:t>
            </a:r>
            <a:r>
              <a:rPr lang="en-US" altLang="zh-CN" sz="2100" b="0" kern="0" dirty="0"/>
              <a:t>clog</a:t>
            </a:r>
            <a:r>
              <a:rPr lang="zh-CN" altLang="en-US" sz="2100" b="0" kern="0" dirty="0"/>
              <a:t>把显示输出到默认错误日志上，该日志通常是控制台显示器。</a:t>
            </a:r>
            <a:endParaRPr lang="zh-CN" altLang="en-US" sz="2100" b="0" kern="0" dirty="0"/>
          </a:p>
          <a:p>
            <a:pPr>
              <a:lnSpc>
                <a:spcPct val="150000"/>
              </a:lnSpc>
              <a:defRPr/>
            </a:pPr>
            <a:r>
              <a:rPr lang="zh-CN" altLang="en-US" sz="2100" b="0" kern="0" dirty="0"/>
              <a:t>对流</a:t>
            </a:r>
            <a:r>
              <a:rPr lang="en-US" altLang="zh-CN" sz="2100" b="0" kern="0" dirty="0" err="1"/>
              <a:t>cerr</a:t>
            </a:r>
            <a:r>
              <a:rPr lang="zh-CN" altLang="en-US" sz="2100" b="0" kern="0" dirty="0"/>
              <a:t>的每个插入请求应该立即送出显示。下面给出几个错误消息的例子：</a:t>
            </a:r>
            <a:endParaRPr lang="zh-CN" altLang="en-US" sz="2100" b="0" kern="0" dirty="0"/>
          </a:p>
          <a:p>
            <a:pPr lvl="1">
              <a:lnSpc>
                <a:spcPct val="150000"/>
              </a:lnSpc>
              <a:defRPr/>
            </a:pPr>
            <a:r>
              <a:rPr lang="en-US" altLang="zh-CN" sz="1800" b="0" kern="0" dirty="0" err="1"/>
              <a:t>cerr</a:t>
            </a:r>
            <a:r>
              <a:rPr lang="en-US" altLang="zh-CN" sz="1800" b="0" kern="0" dirty="0"/>
              <a:t>&lt;&lt;"</a:t>
            </a:r>
            <a:r>
              <a:rPr lang="zh-CN" altLang="en-US" sz="1800" b="0" kern="0" dirty="0"/>
              <a:t>系统将在</a:t>
            </a:r>
            <a:r>
              <a:rPr lang="en-US" altLang="zh-CN" sz="1800" b="0" kern="0" dirty="0"/>
              <a:t>10</a:t>
            </a:r>
            <a:r>
              <a:rPr lang="zh-CN" altLang="en-US" sz="1800" b="0" kern="0" dirty="0"/>
              <a:t>秒后重起！</a:t>
            </a:r>
            <a:r>
              <a:rPr lang="en-US" altLang="zh-CN" sz="1800" b="0" kern="0" dirty="0"/>
              <a:t>\n";</a:t>
            </a:r>
            <a:endParaRPr lang="en-US" altLang="zh-CN" sz="1800" b="0" kern="0" dirty="0"/>
          </a:p>
          <a:p>
            <a:pPr lvl="1">
              <a:lnSpc>
                <a:spcPct val="150000"/>
              </a:lnSpc>
              <a:defRPr/>
            </a:pPr>
            <a:r>
              <a:rPr lang="en-US" altLang="zh-CN" sz="1800" b="0" kern="0" dirty="0" err="1"/>
              <a:t>cerr</a:t>
            </a:r>
            <a:r>
              <a:rPr lang="en-US" altLang="zh-CN" sz="1800" b="0" kern="0" dirty="0"/>
              <a:t>&lt;&lt;"</a:t>
            </a:r>
            <a:r>
              <a:rPr lang="zh-CN" altLang="en-US" sz="1800" b="0" kern="0" dirty="0"/>
              <a:t>输入值无效，请重新输入！</a:t>
            </a:r>
            <a:r>
              <a:rPr lang="en-US" altLang="zh-CN" sz="1800" b="0" kern="0" dirty="0"/>
              <a:t>\n";</a:t>
            </a:r>
            <a:r>
              <a:rPr lang="zh-CN" altLang="en-US" sz="1800" b="0" kern="0" dirty="0"/>
              <a:t> </a:t>
            </a:r>
            <a:endParaRPr lang="en-US" altLang="zh-CN" sz="1800" b="0" kern="0" dirty="0"/>
          </a:p>
        </p:txBody>
      </p:sp>
      <p:pic>
        <p:nvPicPr>
          <p:cNvPr id="4" name="矩形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latin typeface="隶书" panose="02010509060101010101" pitchFamily="49" charset="-122"/>
                <a:ea typeface="隶书" panose="02010509060101010101" pitchFamily="49" charset="-122"/>
              </a:rPr>
              <a:t>流错误状态</a:t>
            </a:r>
            <a:endParaRPr lang="zh-CN" altLang="en-US" sz="2400" kern="0" dirty="0">
              <a:solidFill>
                <a:schemeClr val="bg1"/>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3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79767" y="1143413"/>
            <a:ext cx="8718419" cy="36422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60000"/>
              </a:lnSpc>
              <a:defRPr/>
            </a:pPr>
            <a:r>
              <a:rPr lang="zh-CN" altLang="en-US" sz="2100" b="0" kern="0" dirty="0"/>
              <a:t>如果出于效率的缘故，则有必要缓冲错误和系统状态消息，这样就应该使用带缓冲的错误流</a:t>
            </a:r>
            <a:r>
              <a:rPr lang="en-US" altLang="zh-CN" sz="2100" b="0" kern="0" dirty="0"/>
              <a:t>clog</a:t>
            </a:r>
            <a:r>
              <a:rPr lang="zh-CN" altLang="en-US" sz="2100" b="0" kern="0" dirty="0"/>
              <a:t>。像</a:t>
            </a:r>
            <a:r>
              <a:rPr lang="en-US" altLang="zh-CN" sz="2100" b="0" kern="0" dirty="0" err="1"/>
              <a:t>cerr</a:t>
            </a:r>
            <a:r>
              <a:rPr lang="zh-CN" altLang="en-US" sz="2100" b="0" kern="0" dirty="0"/>
              <a:t>一样，</a:t>
            </a:r>
            <a:r>
              <a:rPr lang="en-US" altLang="zh-CN" sz="2100" b="0" kern="0" dirty="0"/>
              <a:t>clog</a:t>
            </a:r>
            <a:r>
              <a:rPr lang="zh-CN" altLang="en-US" sz="2100" b="0" kern="0" dirty="0"/>
              <a:t>通常是定向到显示器。下面给出几个样例：</a:t>
            </a:r>
            <a:endParaRPr lang="zh-CN" altLang="en-US" sz="2100" b="0" kern="0" dirty="0"/>
          </a:p>
          <a:p>
            <a:pPr lvl="1">
              <a:lnSpc>
                <a:spcPct val="160000"/>
              </a:lnSpc>
              <a:defRPr/>
            </a:pPr>
            <a:r>
              <a:rPr lang="en-US" altLang="zh-CN" sz="1800" b="0" kern="0" dirty="0"/>
              <a:t>clog&lt;&lt;</a:t>
            </a:r>
            <a:r>
              <a:rPr lang="en-US" altLang="zh-CN" sz="1800" b="0" kern="0" dirty="0" err="1"/>
              <a:t>UserName</a:t>
            </a:r>
            <a:r>
              <a:rPr lang="en-US" altLang="zh-CN" sz="1800" b="0" kern="0" dirty="0"/>
              <a:t>&lt;&lt;"</a:t>
            </a:r>
            <a:r>
              <a:rPr lang="zh-CN" altLang="en-US" sz="1800" b="0" kern="0" dirty="0"/>
              <a:t>成功登陆！</a:t>
            </a:r>
            <a:r>
              <a:rPr lang="en-US" altLang="zh-CN" sz="1800" b="0" kern="0" dirty="0"/>
              <a:t>\n";</a:t>
            </a:r>
            <a:endParaRPr lang="en-US" altLang="zh-CN" sz="1800" b="0" kern="0" dirty="0"/>
          </a:p>
          <a:p>
            <a:pPr lvl="1">
              <a:lnSpc>
                <a:spcPct val="160000"/>
              </a:lnSpc>
              <a:defRPr/>
            </a:pPr>
            <a:r>
              <a:rPr lang="en-US" altLang="zh-CN" sz="1800" b="0" kern="0" dirty="0"/>
              <a:t>clog&lt;&lt;"</a:t>
            </a:r>
            <a:r>
              <a:rPr lang="zh-CN" altLang="en-US" sz="1800" b="0" kern="0" dirty="0"/>
              <a:t>有新邮件！</a:t>
            </a:r>
            <a:r>
              <a:rPr lang="en-US" altLang="zh-CN" sz="1800" b="0" kern="0" dirty="0"/>
              <a:t>\n";</a:t>
            </a:r>
            <a:endParaRPr lang="en-US" altLang="zh-CN" sz="1800" b="0" kern="0" dirty="0"/>
          </a:p>
        </p:txBody>
      </p:sp>
      <p:pic>
        <p:nvPicPr>
          <p:cNvPr id="4" name="矩形 1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latin typeface="隶书" panose="02010509060101010101" pitchFamily="49" charset="-122"/>
                <a:ea typeface="隶书" panose="02010509060101010101" pitchFamily="49" charset="-122"/>
              </a:rPr>
              <a:t>流错误状态</a:t>
            </a:r>
            <a:endParaRPr lang="zh-CN" altLang="en-US" sz="2400" kern="0" dirty="0">
              <a:solidFill>
                <a:schemeClr val="bg1"/>
              </a:solidFill>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3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文件的输入和输出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2985433"/>
          </a:xfrm>
          <a:prstGeom prst="rect">
            <a:avLst/>
          </a:prstGeom>
          <a:solidFill>
            <a:schemeClr val="tx2">
              <a:lumMod val="20000"/>
              <a:lumOff val="80000"/>
              <a:alpha val="60000"/>
            </a:schemeClr>
          </a:solidFill>
        </p:spPr>
        <p:txBody>
          <a:bodyPr wrap="square" rtlCol="0" anchor="t">
            <a:spAutoFit/>
          </a:bodyPr>
          <a:lstStyle/>
          <a:p>
            <a:pPr marL="342900" indent="-342900" eaLnBrk="1" hangingPunct="1">
              <a:lnSpc>
                <a:spcPct val="150000"/>
              </a:lnSpc>
              <a:buClr>
                <a:srgbClr val="0BD0D9"/>
              </a:buClr>
              <a:buSzPct val="9500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在进行文件操作时，必须首先建立一个文件流，并把这个流与实际的文件相关联，然后就可以按照要求进行读写操作。</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的文件流实际上就是以外存文件为输入输出对象的数据流。输入文件流是指从外存文件流向内存的过程，输出文件流是指从内存流向外存的</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过程。</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nSpc>
                <a:spcPct val="150000"/>
              </a:lnSpc>
              <a:buSzPct val="9500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将文件流分为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类派生的，用于文件的输入操作；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类派生的，用于文件的输出操作；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类派生的，用于文件的输入和输出操作。</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buClr>
                <a:srgbClr val="0BD0D9"/>
              </a:buClr>
              <a:buSzPct val="95000"/>
              <a:buFont typeface="Wingdings" panose="05000000000000000000" pitchFamily="2" charset="2"/>
              <a:buNone/>
            </a:pPr>
            <a:endParaRPr lang="x-none"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2776786"/>
          </a:xfrm>
          <a:prstGeom prst="rect">
            <a:avLst/>
          </a:prstGeom>
          <a:solidFill>
            <a:schemeClr val="tx2">
              <a:lumMod val="20000"/>
              <a:lumOff val="80000"/>
              <a:alpha val="60000"/>
            </a:schemeClr>
          </a:solidFill>
        </p:spPr>
        <p:txBody>
          <a:bodyPr wrap="square" rtlCol="0" anchor="t">
            <a:spAutoFit/>
          </a:bodyPr>
          <a:lstStyle/>
          <a:p>
            <a:pPr marL="342900" indent="-342900">
              <a:lnSpc>
                <a:spcPct val="165000"/>
              </a:lnSpc>
              <a:buFont typeface="Arial" panose="020B0604020202020204" pitchFamily="34" charset="0"/>
              <a:buChar char="•"/>
              <a:defRPr/>
            </a:pPr>
            <a:r>
              <a:rPr lang="en-US" altLang="zh-CN" kern="0" dirty="0" smtClean="0"/>
              <a:t>C++</a:t>
            </a:r>
            <a:r>
              <a:rPr lang="zh-CN" altLang="en-US" kern="0" dirty="0" smtClean="0"/>
              <a:t>的文件</a:t>
            </a:r>
            <a:r>
              <a:rPr lang="en-US" altLang="zh-CN" kern="0" dirty="0" smtClean="0"/>
              <a:t>I/O</a:t>
            </a:r>
            <a:r>
              <a:rPr lang="zh-CN" altLang="en-US" kern="0" dirty="0" smtClean="0"/>
              <a:t>模式分为两种，一种为格式化</a:t>
            </a:r>
            <a:r>
              <a:rPr lang="zh-CN" altLang="en-US" kern="0" dirty="0" smtClean="0">
                <a:solidFill>
                  <a:srgbClr val="FF0000"/>
                </a:solidFill>
              </a:rPr>
              <a:t>文字模式</a:t>
            </a:r>
            <a:r>
              <a:rPr lang="zh-CN" altLang="en-US" kern="0" dirty="0" smtClean="0"/>
              <a:t>，另一种为</a:t>
            </a:r>
            <a:r>
              <a:rPr lang="zh-CN" altLang="en-US" kern="0" dirty="0" smtClean="0">
                <a:solidFill>
                  <a:srgbClr val="FF0000"/>
                </a:solidFill>
              </a:rPr>
              <a:t>二进制模式</a:t>
            </a:r>
            <a:r>
              <a:rPr lang="zh-CN" altLang="en-US" kern="0" dirty="0" smtClean="0"/>
              <a:t>，默认的文件</a:t>
            </a:r>
            <a:r>
              <a:rPr lang="en-US" altLang="zh-CN" kern="0" dirty="0" smtClean="0"/>
              <a:t>I/O</a:t>
            </a:r>
            <a:r>
              <a:rPr lang="zh-CN" altLang="en-US" kern="0" dirty="0" smtClean="0"/>
              <a:t>模式为</a:t>
            </a:r>
            <a:r>
              <a:rPr lang="zh-CN" altLang="en-US" kern="0" dirty="0" smtClean="0">
                <a:solidFill>
                  <a:srgbClr val="FF0000"/>
                </a:solidFill>
              </a:rPr>
              <a:t>文字模式</a:t>
            </a:r>
            <a:r>
              <a:rPr lang="zh-CN" altLang="en-US" kern="0" dirty="0" smtClean="0"/>
              <a:t>。</a:t>
            </a:r>
            <a:endParaRPr lang="zh-CN" altLang="en-US" kern="0" dirty="0" smtClean="0"/>
          </a:p>
          <a:p>
            <a:pPr marL="342900" indent="-342900">
              <a:lnSpc>
                <a:spcPct val="165000"/>
              </a:lnSpc>
              <a:buFont typeface="Arial" panose="020B0604020202020204" pitchFamily="34" charset="0"/>
              <a:buChar char="•"/>
              <a:defRPr/>
            </a:pPr>
            <a:r>
              <a:rPr lang="zh-CN" altLang="en-US" kern="0" dirty="0" smtClean="0"/>
              <a:t>当使用格式化文字模式时，输出至文件的内容将被储存为</a:t>
            </a:r>
            <a:r>
              <a:rPr lang="zh-CN" altLang="en-US" kern="0" dirty="0" smtClean="0">
                <a:solidFill>
                  <a:srgbClr val="FF0000"/>
                </a:solidFill>
              </a:rPr>
              <a:t>字符</a:t>
            </a:r>
            <a:r>
              <a:rPr lang="zh-CN" altLang="en-US" kern="0" dirty="0" smtClean="0"/>
              <a:t>，因此，格式化文字模式适合储存</a:t>
            </a:r>
            <a:r>
              <a:rPr lang="zh-CN" altLang="en-US" kern="0" dirty="0" smtClean="0">
                <a:solidFill>
                  <a:srgbClr val="FF0000"/>
                </a:solidFill>
              </a:rPr>
              <a:t>字符或字符串</a:t>
            </a:r>
            <a:r>
              <a:rPr lang="zh-CN" altLang="en-US" kern="0" dirty="0" smtClean="0"/>
              <a:t>。</a:t>
            </a:r>
            <a:endParaRPr lang="zh-CN" altLang="en-US" kern="0" dirty="0" smtClean="0"/>
          </a:p>
          <a:p>
            <a:pPr marL="342900" indent="-342900">
              <a:lnSpc>
                <a:spcPct val="165000"/>
              </a:lnSpc>
              <a:buFont typeface="Arial" panose="020B0604020202020204" pitchFamily="34" charset="0"/>
              <a:buChar char="•"/>
              <a:defRPr/>
            </a:pPr>
            <a:r>
              <a:rPr lang="zh-CN" altLang="en-US" kern="0" dirty="0" smtClean="0"/>
              <a:t>如果以二进制的方式处理数字，不论是储存的方式，还是占有文件空间的方式都与其储存在内存中的方式相同，因此，在储存数字时使用二进制模式是比较合适的。 </a:t>
            </a:r>
            <a:endParaRPr lang="en-US" altLang="zh-CN" kern="0" dirty="0"/>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3471720"/>
          </a:xfrm>
          <a:prstGeom prst="rect">
            <a:avLst/>
          </a:prstGeom>
          <a:solidFill>
            <a:schemeClr val="tx2">
              <a:lumMod val="20000"/>
              <a:lumOff val="80000"/>
              <a:alpha val="60000"/>
            </a:schemeClr>
          </a:solidFill>
        </p:spPr>
        <p:txBody>
          <a:bodyPr wrap="square" rtlCol="0" anchor="t">
            <a:spAutoFit/>
          </a:bodyPr>
          <a:lstStyle/>
          <a:p>
            <a:pPr marL="342900" indent="-342900">
              <a:lnSpc>
                <a:spcPct val="155000"/>
              </a:lnSpc>
              <a:buFont typeface="Arial" panose="020B0604020202020204" pitchFamily="34" charset="0"/>
              <a:buChar char="•"/>
              <a:defRPr/>
            </a:pPr>
            <a:r>
              <a:rPr lang="zh-CN" altLang="en-US" kern="0" dirty="0"/>
              <a:t>文件的最小单位为</a:t>
            </a:r>
            <a:r>
              <a:rPr lang="zh-CN" altLang="en-US" kern="0" dirty="0">
                <a:solidFill>
                  <a:srgbClr val="FF0000"/>
                </a:solidFill>
              </a:rPr>
              <a:t>字符</a:t>
            </a:r>
            <a:r>
              <a:rPr lang="zh-CN" altLang="en-US" kern="0" dirty="0"/>
              <a:t>，由字符组成一个</a:t>
            </a:r>
            <a:r>
              <a:rPr lang="zh-CN" altLang="en-US" kern="0" dirty="0">
                <a:solidFill>
                  <a:srgbClr val="FF0000"/>
                </a:solidFill>
              </a:rPr>
              <a:t>字段</a:t>
            </a:r>
            <a:r>
              <a:rPr lang="zh-CN" altLang="en-US" kern="0" dirty="0"/>
              <a:t>，好几个字段组成一个</a:t>
            </a:r>
            <a:r>
              <a:rPr lang="zh-CN" altLang="en-US" kern="0" dirty="0">
                <a:solidFill>
                  <a:srgbClr val="FF0000"/>
                </a:solidFill>
              </a:rPr>
              <a:t>记录</a:t>
            </a:r>
            <a:r>
              <a:rPr lang="zh-CN" altLang="en-US" kern="0" dirty="0"/>
              <a:t>，而一个文件则由好几笔记录组成。</a:t>
            </a:r>
            <a:endParaRPr lang="zh-CN" altLang="en-US" kern="0" dirty="0"/>
          </a:p>
          <a:p>
            <a:pPr marL="342900" indent="-342900">
              <a:lnSpc>
                <a:spcPct val="155000"/>
              </a:lnSpc>
              <a:buFont typeface="Arial" panose="020B0604020202020204" pitchFamily="34" charset="0"/>
              <a:buChar char="•"/>
              <a:defRPr/>
            </a:pPr>
            <a:r>
              <a:rPr lang="zh-CN" altLang="en-US" kern="0" dirty="0"/>
              <a:t>将数据输入输出到文件中，除了可以使用</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函数外，还可以使用“</a:t>
            </a:r>
            <a:r>
              <a:rPr lang="en-US" altLang="zh-CN" kern="0" dirty="0">
                <a:solidFill>
                  <a:srgbClr val="FF0000"/>
                </a:solidFill>
              </a:rPr>
              <a:t>&lt;&lt;</a:t>
            </a:r>
            <a:r>
              <a:rPr lang="en-US" altLang="zh-CN" kern="0" dirty="0"/>
              <a:t>”</a:t>
            </a:r>
            <a:r>
              <a:rPr lang="zh-CN" altLang="en-US" kern="0" dirty="0"/>
              <a:t>和“</a:t>
            </a:r>
            <a:r>
              <a:rPr lang="en-US" altLang="zh-CN" kern="0" dirty="0">
                <a:solidFill>
                  <a:srgbClr val="FF0000"/>
                </a:solidFill>
              </a:rPr>
              <a:t>&gt;&gt;</a:t>
            </a:r>
            <a:r>
              <a:rPr lang="en-US" altLang="zh-CN" kern="0" dirty="0"/>
              <a:t>”</a:t>
            </a:r>
            <a:r>
              <a:rPr lang="zh-CN" altLang="en-US" kern="0" dirty="0"/>
              <a:t>运算符，而所有前面提及的格式控制方法，均可以在文件</a:t>
            </a:r>
            <a:r>
              <a:rPr lang="en-US" altLang="zh-CN" kern="0" dirty="0"/>
              <a:t>I/O</a:t>
            </a:r>
            <a:r>
              <a:rPr lang="zh-CN" altLang="en-US" kern="0" dirty="0"/>
              <a:t>中使用。</a:t>
            </a:r>
            <a:endParaRPr lang="en-US" altLang="zh-CN" kern="0" dirty="0"/>
          </a:p>
          <a:p>
            <a:pPr marL="342900" indent="-342900">
              <a:lnSpc>
                <a:spcPct val="150000"/>
              </a:lnSpc>
              <a:buFont typeface="Arial" panose="020B0604020202020204" pitchFamily="34" charset="0"/>
              <a:buChar char="•"/>
              <a:defRPr/>
            </a:pPr>
            <a:r>
              <a:rPr lang="zh-CN" altLang="en-US" kern="0" dirty="0"/>
              <a:t>在二进制模式下，文件的</a:t>
            </a:r>
            <a:r>
              <a:rPr lang="en-US" altLang="zh-CN" kern="0" dirty="0"/>
              <a:t>I/O</a:t>
            </a:r>
            <a:r>
              <a:rPr lang="zh-CN" altLang="en-US" kern="0" dirty="0"/>
              <a:t>将利用</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函数将所有数据以字节形式储存至文件里。</a:t>
            </a:r>
            <a:endParaRPr lang="en-US" altLang="zh-CN" kern="0" dirty="0"/>
          </a:p>
          <a:p>
            <a:pPr marL="342900" indent="-342900">
              <a:lnSpc>
                <a:spcPct val="150000"/>
              </a:lnSpc>
              <a:buFont typeface="Arial" panose="020B0604020202020204" pitchFamily="34" charset="0"/>
              <a:buChar char="•"/>
              <a:defRPr/>
            </a:pPr>
            <a:r>
              <a:rPr lang="zh-CN" altLang="en-US" kern="0" dirty="0"/>
              <a:t>对于原本就是字符的数据，并不需要转型，即可读取</a:t>
            </a:r>
            <a:r>
              <a:rPr lang="en-US" altLang="zh-CN" kern="0" dirty="0"/>
              <a:t>/</a:t>
            </a:r>
            <a:r>
              <a:rPr lang="zh-CN" altLang="en-US" kern="0" dirty="0"/>
              <a:t>写入到文件里；但对于数字型的数据，则必须转为字符指针，然后传入</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a:t>
            </a:r>
            <a:endParaRPr lang="en-US" altLang="zh-CN" kern="0" dirty="0"/>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Rectangle 5"/>
          <p:cNvSpPr>
            <a:spLocks noChangeArrowheads="1"/>
          </p:cNvSpPr>
          <p:nvPr/>
        </p:nvSpPr>
        <p:spPr bwMode="auto">
          <a:xfrm>
            <a:off x="1820316" y="758060"/>
            <a:ext cx="2377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75000"/>
              <a:buFont typeface="Wingdings" panose="05000000000000000000" pitchFamily="2" charset="2"/>
              <a:buChar char="t"/>
            </a:pPr>
            <a:r>
              <a:rPr lang="zh-CN" altLang="en-AU" dirty="0" smtClean="0">
                <a:latin typeface="Arial" panose="020B0604020202020204" pitchFamily="34" charset="0"/>
                <a:ea typeface="黑体" panose="02010609060101010101" pitchFamily="49" charset="-122"/>
              </a:rPr>
              <a:t>文件</a:t>
            </a:r>
            <a:r>
              <a:rPr lang="zh-CN" altLang="en-AU" dirty="0">
                <a:latin typeface="Arial" panose="020B0604020202020204" pitchFamily="34" charset="0"/>
                <a:ea typeface="黑体" panose="02010609060101010101" pitchFamily="49" charset="-122"/>
              </a:rPr>
              <a:t>处理函数</a:t>
            </a:r>
            <a:endParaRPr kumimoji="1" lang="zh-CN" altLang="en-AU" dirty="0">
              <a:solidFill>
                <a:schemeClr val="folHlink"/>
              </a:solidFill>
              <a:latin typeface="宋体" panose="02010600030101010101" pitchFamily="2" charset="-122"/>
            </a:endParaRPr>
          </a:p>
        </p:txBody>
      </p:sp>
      <p:graphicFrame>
        <p:nvGraphicFramePr>
          <p:cNvPr id="8" name="Group 90"/>
          <p:cNvGraphicFramePr>
            <a:graphicFrameLocks noGrp="1"/>
          </p:cNvGraphicFramePr>
          <p:nvPr/>
        </p:nvGraphicFramePr>
        <p:xfrm>
          <a:off x="1170878" y="1347750"/>
          <a:ext cx="7275609" cy="3674329"/>
        </p:xfrm>
        <a:graphic>
          <a:graphicData uri="http://schemas.openxmlformats.org/drawingml/2006/table">
            <a:tbl>
              <a:tblPr/>
              <a:tblGrid>
                <a:gridCol w="2737484"/>
                <a:gridCol w="4538125"/>
              </a:tblGrid>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函</a:t>
                      </a:r>
                      <a:r>
                        <a:rPr kumimoji="1"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数</a:t>
                      </a:r>
                      <a:endPar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功</a:t>
                      </a:r>
                      <a:r>
                        <a:rPr kumimoji="1" lang="zh-CN" altLang="en-AU"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能</a:t>
                      </a:r>
                      <a:r>
                        <a:rPr kumimoji="1" lang="zh-CN" altLang="en-AU"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说</a:t>
                      </a:r>
                      <a:r>
                        <a:rPr kumimoji="1" lang="zh-CN" altLang="en-AU"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明</a:t>
                      </a:r>
                      <a:endPar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3034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open(</a:t>
                      </a:r>
                      <a:r>
                        <a:rPr kumimoji="1" lang="en-US" altLang="zh-CN" sz="16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filename,mode</a:t>
                      </a:r>
                      <a:r>
                        <a:rPr kumimoji="1"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以</a:t>
                      </a:r>
                      <a:r>
                        <a:rPr kumimoji="1"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mode</a:t>
                      </a:r>
                      <a:r>
                        <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模式打开名为</a:t>
                      </a:r>
                      <a:r>
                        <a:rPr kumimoji="1"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filename</a:t>
                      </a:r>
                      <a:r>
                        <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的文件</a:t>
                      </a:r>
                      <a:endParaRPr kumimoji="1" lang="zh-CN" altLang="en-AU"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close()</a:t>
                      </a:r>
                      <a:endPar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关闭文件</a:t>
                      </a:r>
                      <a:endPar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4471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is_open()</a:t>
                      </a:r>
                      <a:endPar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检查文件是否为打开状态，是则返回真，否则返回假</a:t>
                      </a:r>
                      <a:endPar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write(str,size)</a:t>
                      </a:r>
                      <a:endParaRPr kumimoji="1" lang="en-US" altLang="zh-CN" sz="16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将</a:t>
                      </a:r>
                      <a:r>
                        <a:rPr kumimoji="1" lang="en-US" altLang="zh-CN" sz="16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str</a:t>
                      </a: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数组中</a:t>
                      </a:r>
                      <a:r>
                        <a:rPr kumimoji="1"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size</a:t>
                      </a: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个字符写入到文件中</a:t>
                      </a:r>
                      <a:endPar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74629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read(</a:t>
                      </a:r>
                      <a:r>
                        <a:rPr kumimoji="1" lang="en-US" altLang="zh-CN" sz="16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str,size</a:t>
                      </a:r>
                      <a:r>
                        <a:rPr kumimoji="1"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1"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从文件中读取数据至文件结尾，并设定给</a:t>
                      </a:r>
                      <a:r>
                        <a:rPr kumimoji="1" lang="en-US" altLang="zh-CN" sz="16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str</a:t>
                      </a: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数组，但至多不超过</a:t>
                      </a:r>
                      <a:r>
                        <a:rPr kumimoji="1"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size</a:t>
                      </a:r>
                      <a:r>
                        <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个字符</a:t>
                      </a:r>
                      <a:endParaRPr kumimoji="1" lang="zh-CN" altLang="en-AU"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slow" advClick="0" advTm="0">
    <p:cove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32000" y="1268333"/>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540000" y="1692751"/>
            <a:ext cx="8352000" cy="2917722"/>
          </a:xfrm>
          <a:prstGeom prst="rect">
            <a:avLst/>
          </a:prstGeom>
          <a:noFill/>
        </p:spPr>
        <p:txBody>
          <a:bodyPr wrap="square" rtlCol="0" anchor="t">
            <a:spAutoFit/>
          </a:bodyPr>
          <a:lstStyle/>
          <a:p>
            <a:pPr>
              <a:lnSpc>
                <a:spcPct val="140000"/>
              </a:lnSpc>
              <a:defRPr/>
            </a:pPr>
            <a:r>
              <a:rPr lang="en-US" altLang="zh-CN" kern="0" dirty="0" err="1"/>
              <a:t>fstream</a:t>
            </a:r>
            <a:r>
              <a:rPr lang="zh-CN" altLang="en-US" kern="0" dirty="0"/>
              <a:t>类可以用于将数据写入文件，或读取文件的数据。要使用</a:t>
            </a:r>
            <a:r>
              <a:rPr lang="en-US" altLang="zh-CN" kern="0" dirty="0" err="1"/>
              <a:t>fstream</a:t>
            </a:r>
            <a:r>
              <a:rPr lang="zh-CN" altLang="en-US" kern="0" dirty="0"/>
              <a:t>类执行文件的</a:t>
            </a:r>
            <a:r>
              <a:rPr lang="en-US" altLang="zh-CN" kern="0" dirty="0"/>
              <a:t>I/O</a:t>
            </a:r>
            <a:r>
              <a:rPr lang="zh-CN" altLang="en-US" kern="0" dirty="0"/>
              <a:t>时，首先必须先定义一个</a:t>
            </a:r>
            <a:r>
              <a:rPr lang="en-US" altLang="zh-CN" kern="0" dirty="0" err="1"/>
              <a:t>fstream</a:t>
            </a:r>
            <a:r>
              <a:rPr lang="zh-CN" altLang="en-US" kern="0" dirty="0"/>
              <a:t>类的对象。例如：</a:t>
            </a:r>
            <a:endParaRPr lang="zh-CN" altLang="en-US" kern="0" dirty="0"/>
          </a:p>
          <a:p>
            <a:pPr lvl="1">
              <a:lnSpc>
                <a:spcPct val="140000"/>
              </a:lnSpc>
              <a:defRPr/>
            </a:pPr>
            <a:r>
              <a:rPr lang="en-US" altLang="zh-CN" kern="0" dirty="0" err="1">
                <a:solidFill>
                  <a:srgbClr val="FF0000"/>
                </a:solidFill>
              </a:rPr>
              <a:t>fstream</a:t>
            </a:r>
            <a:r>
              <a:rPr lang="en-US" altLang="zh-CN" kern="0" dirty="0">
                <a:solidFill>
                  <a:srgbClr val="FF0000"/>
                </a:solidFill>
              </a:rPr>
              <a:t>   file</a:t>
            </a:r>
            <a:r>
              <a:rPr lang="en-US" altLang="zh-CN" kern="0" dirty="0"/>
              <a:t>;   // </a:t>
            </a:r>
            <a:r>
              <a:rPr lang="zh-CN" altLang="en-US" kern="0" dirty="0"/>
              <a:t>定义一个</a:t>
            </a:r>
            <a:r>
              <a:rPr lang="en-US" altLang="zh-CN" kern="0" dirty="0" err="1"/>
              <a:t>fstream</a:t>
            </a:r>
            <a:r>
              <a:rPr lang="zh-CN" altLang="en-US" kern="0" dirty="0"/>
              <a:t>对象</a:t>
            </a:r>
            <a:endParaRPr lang="zh-CN" altLang="en-US" kern="0" dirty="0"/>
          </a:p>
          <a:p>
            <a:pPr>
              <a:lnSpc>
                <a:spcPct val="150000"/>
              </a:lnSpc>
              <a:buSzPct val="95000"/>
            </a:pPr>
            <a:r>
              <a:rPr lang="zh-CN" altLang="en-US" kern="0" dirty="0" smtClean="0">
                <a:sym typeface="+mn-ea"/>
              </a:rPr>
              <a:t>文件</a:t>
            </a:r>
            <a:r>
              <a:rPr lang="zh-CN" altLang="en-US" kern="0" dirty="0">
                <a:sym typeface="+mn-ea"/>
              </a:rPr>
              <a:t>在进行读写操作前，应先打开，其目的是为文件流对象和特定的外存文件建立关联，并指定文件的操作方式。打开文件的方式有以下两种。</a:t>
            </a:r>
            <a:endParaRPr lang="zh-CN" altLang="en-US" kern="0" dirty="0"/>
          </a:p>
          <a:p>
            <a:pPr marL="800100" lvl="1" indent="-342900">
              <a:lnSpc>
                <a:spcPct val="150000"/>
              </a:lnSpc>
              <a:buClr>
                <a:srgbClr val="000000"/>
              </a:buClr>
              <a:buSzPct val="95000"/>
              <a:buFont typeface="+mj-ea"/>
              <a:buAutoNum type="circleNumDbPlain"/>
            </a:pPr>
            <a:r>
              <a:rPr lang="zh-CN" altLang="en-US" kern="0" dirty="0">
                <a:sym typeface="+mn-ea"/>
              </a:rPr>
              <a:t>使用</a:t>
            </a:r>
            <a:r>
              <a:rPr lang="en-US" altLang="zh-CN" kern="0" dirty="0">
                <a:sym typeface="+mn-ea"/>
              </a:rPr>
              <a:t>open()</a:t>
            </a:r>
            <a:r>
              <a:rPr lang="zh-CN" altLang="en-US" kern="0" dirty="0">
                <a:sym typeface="+mn-ea"/>
              </a:rPr>
              <a:t>函数。</a:t>
            </a:r>
            <a:endParaRPr lang="zh-CN" altLang="en-US" kern="0" dirty="0">
              <a:sym typeface="+mn-ea"/>
            </a:endParaRPr>
          </a:p>
          <a:p>
            <a:pPr marL="800100" lvl="1" indent="-342900">
              <a:lnSpc>
                <a:spcPct val="150000"/>
              </a:lnSpc>
              <a:buClr>
                <a:srgbClr val="000000"/>
              </a:buClr>
              <a:buSzPct val="95000"/>
              <a:buFont typeface="+mj-ea"/>
              <a:buAutoNum type="circleNumDbPlain"/>
            </a:pPr>
            <a:r>
              <a:rPr lang="zh-CN" altLang="en-US" kern="0" dirty="0">
                <a:sym typeface="+mn-ea"/>
              </a:rPr>
              <a:t>使用构造函数。</a:t>
            </a:r>
            <a:endParaRPr lang="zh-CN" altLang="en-US" kern="0" dirty="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Par">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72184" y="2436495"/>
            <a:ext cx="7631815" cy="8788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函数是</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类的成员函数。文件打开方式的一般格式为：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096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文件流对象名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文件名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，打开模式</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96001" y="843750"/>
            <a:ext cx="8087480" cy="3416320"/>
          </a:xfrm>
          <a:prstGeom prst="rect">
            <a:avLst/>
          </a:prstGeom>
          <a:noFill/>
        </p:spPr>
        <p:txBody>
          <a:bodyPr wrap="square" rtlCol="0" anchor="t">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sym typeface="+mn-ea"/>
              </a:rPr>
              <a:t>我们已经利用</a:t>
            </a:r>
            <a:r>
              <a:rPr lang="en-US" sz="1600" noProof="0" dirty="0" err="1" smtClean="0">
                <a:ln>
                  <a:noFill/>
                </a:ln>
                <a:effectLst/>
                <a:uLnTx/>
                <a:uFillTx/>
                <a:latin typeface="+mn-ea"/>
                <a:sym typeface="+mn-ea"/>
              </a:rPr>
              <a:t>cin/cout</a:t>
            </a:r>
            <a:r>
              <a:rPr lang="zh-CN" altLang="en-US" sz="1600" noProof="0" dirty="0" smtClean="0">
                <a:ln>
                  <a:noFill/>
                </a:ln>
                <a:effectLst/>
                <a:uLnTx/>
                <a:uFillTx/>
                <a:latin typeface="+mn-ea"/>
                <a:sym typeface="+mn-ea"/>
              </a:rPr>
              <a:t>实现了数据的输入</a:t>
            </a:r>
            <a:r>
              <a:rPr lang="en-US" sz="1600" noProof="0" dirty="0" smtClean="0">
                <a:ln>
                  <a:noFill/>
                </a:ln>
                <a:effectLst/>
                <a:uLnTx/>
                <a:uFillTx/>
                <a:latin typeface="+mn-ea"/>
                <a:sym typeface="+mn-ea"/>
              </a:rPr>
              <a:t>/</a:t>
            </a:r>
            <a:r>
              <a:rPr lang="zh-CN" altLang="en-US" sz="1600" noProof="0" dirty="0" smtClean="0">
                <a:ln>
                  <a:noFill/>
                </a:ln>
                <a:effectLst/>
                <a:uLnTx/>
                <a:uFillTx/>
                <a:latin typeface="+mn-ea"/>
                <a:sym typeface="+mn-ea"/>
              </a:rPr>
              <a:t>输出。在程序声明</a:t>
            </a:r>
            <a:r>
              <a:rPr lang="en-US" sz="1600" noProof="0" dirty="0" err="1" smtClean="0">
                <a:ln>
                  <a:noFill/>
                </a:ln>
                <a:effectLst/>
                <a:uLnTx/>
                <a:uFillTx/>
                <a:latin typeface="+mn-ea"/>
                <a:sym typeface="+mn-ea"/>
              </a:rPr>
              <a:t>iostream</a:t>
            </a:r>
            <a:r>
              <a:rPr lang="zh-CN" altLang="en-US" sz="1600" noProof="0" dirty="0" smtClean="0">
                <a:ln>
                  <a:noFill/>
                </a:ln>
                <a:effectLst/>
                <a:uLnTx/>
                <a:uFillTx/>
                <a:latin typeface="+mn-ea"/>
                <a:sym typeface="+mn-ea"/>
              </a:rPr>
              <a:t>库时，</a:t>
            </a:r>
            <a:endParaRPr kumimoji="0" lang="zh-CN" altLang="en-US" sz="1600" i="0" u="none" strike="noStrike" kern="1200" cap="none" spc="0" normalizeH="0" baseline="0" noProof="0" dirty="0" smtClean="0">
              <a:ln>
                <a:noFill/>
              </a:ln>
              <a:solidFill>
                <a:schemeClr val="tx1"/>
              </a:solidFill>
              <a:effectLst/>
              <a:uLnTx/>
              <a:uFillTx/>
              <a:latin typeface="+mn-ea"/>
            </a:endParaRPr>
          </a:p>
          <a:p>
            <a:pPr marR="0" lvl="0" indent="35242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sym typeface="+mn-ea"/>
              </a:rPr>
              <a:t>#include &lt;iostream&gt;</a:t>
            </a:r>
            <a:endParaRPr kumimoji="0" lang="en-US" sz="1600" i="0" u="none" strike="noStrike" kern="1200" cap="none" spc="0" normalizeH="0" baseline="0" noProof="0" dirty="0" smtClean="0">
              <a:ln>
                <a:noFill/>
              </a:ln>
              <a:solidFill>
                <a:schemeClr val="tx1"/>
              </a:solidFill>
              <a:effectLst/>
              <a:uLnTx/>
              <a:uFillTx/>
              <a:latin typeface="+mn-ea"/>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mn-ea"/>
                <a:sym typeface="+mn-ea"/>
              </a:rPr>
              <a:t>cin</a:t>
            </a:r>
            <a:r>
              <a:rPr lang="zh-CN" altLang="en-US" sz="1600" noProof="0" dirty="0" smtClean="0">
                <a:ln>
                  <a:noFill/>
                </a:ln>
                <a:effectLst/>
                <a:uLnTx/>
                <a:uFillTx/>
                <a:latin typeface="+mn-ea"/>
                <a:sym typeface="+mn-ea"/>
              </a:rPr>
              <a:t>对象管理标准输入流，默认与标准输入设备（通常为键盘）相连；</a:t>
            </a:r>
            <a:r>
              <a:rPr lang="en-US" sz="1600" noProof="0" dirty="0" err="1" smtClean="0">
                <a:ln>
                  <a:noFill/>
                </a:ln>
                <a:effectLst/>
                <a:uLnTx/>
                <a:uFillTx/>
                <a:latin typeface="+mn-ea"/>
                <a:sym typeface="+mn-ea"/>
              </a:rPr>
              <a:t>cout</a:t>
            </a:r>
            <a:r>
              <a:rPr lang="zh-CN" altLang="en-US" sz="1600" noProof="0" dirty="0" smtClean="0">
                <a:ln>
                  <a:noFill/>
                </a:ln>
                <a:effectLst/>
                <a:uLnTx/>
                <a:uFillTx/>
                <a:latin typeface="+mn-ea"/>
                <a:sym typeface="+mn-ea"/>
              </a:rPr>
              <a:t>对象管理标准输出流，默认与标准输出设备（通常为显示器）相连。除此之外，还有</a:t>
            </a:r>
            <a:r>
              <a:rPr lang="en-US" sz="1600" noProof="0" dirty="0" err="1" smtClean="0">
                <a:ln>
                  <a:noFill/>
                </a:ln>
                <a:effectLst/>
                <a:uLnTx/>
                <a:uFillTx/>
                <a:latin typeface="+mn-ea"/>
                <a:sym typeface="+mn-ea"/>
              </a:rPr>
              <a:t>cerr</a:t>
            </a:r>
            <a:r>
              <a:rPr lang="zh-CN" altLang="en-US" sz="1600" noProof="0" dirty="0" smtClean="0">
                <a:ln>
                  <a:noFill/>
                </a:ln>
                <a:effectLst/>
                <a:uLnTx/>
                <a:uFillTx/>
                <a:latin typeface="+mn-ea"/>
                <a:sym typeface="+mn-ea"/>
              </a:rPr>
              <a:t>、</a:t>
            </a:r>
            <a:r>
              <a:rPr lang="en-US" sz="1600" noProof="0" dirty="0" smtClean="0">
                <a:ln>
                  <a:noFill/>
                </a:ln>
                <a:effectLst/>
                <a:uLnTx/>
                <a:uFillTx/>
                <a:latin typeface="+mn-ea"/>
                <a:sym typeface="+mn-ea"/>
              </a:rPr>
              <a:t>clog</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wcin</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wcout</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wcerr</a:t>
            </a:r>
            <a:r>
              <a:rPr lang="zh-CN" altLang="en-US" sz="1600" noProof="0" dirty="0" smtClean="0">
                <a:ln>
                  <a:noFill/>
                </a:ln>
                <a:effectLst/>
                <a:uLnTx/>
                <a:uFillTx/>
                <a:latin typeface="+mn-ea"/>
                <a:sym typeface="+mn-ea"/>
              </a:rPr>
              <a:t>和</a:t>
            </a:r>
            <a:r>
              <a:rPr lang="en-US" sz="1600" noProof="0" dirty="0" err="1" smtClean="0">
                <a:ln>
                  <a:noFill/>
                </a:ln>
                <a:effectLst/>
                <a:uLnTx/>
                <a:uFillTx/>
                <a:latin typeface="+mn-ea"/>
                <a:sym typeface="+mn-ea"/>
              </a:rPr>
              <a:t>wclog</a:t>
            </a:r>
            <a:r>
              <a:rPr lang="zh-CN" altLang="en-US" sz="1600" noProof="0" dirty="0" smtClean="0">
                <a:ln>
                  <a:noFill/>
                </a:ln>
                <a:effectLst/>
                <a:uLnTx/>
                <a:uFillTx/>
                <a:latin typeface="+mn-ea"/>
                <a:sym typeface="+mn-ea"/>
              </a:rPr>
              <a:t>。</a:t>
            </a:r>
            <a:endParaRPr lang="en-US" altLang="zh-CN" sz="1600" noProof="0" dirty="0" smtClean="0">
              <a:ln>
                <a:noFill/>
              </a:ln>
              <a:effectLst/>
              <a:uLnTx/>
              <a:uFillTx/>
              <a:latin typeface="+mn-ea"/>
              <a:sym typeface="+mn-ea"/>
            </a:endParaRPr>
          </a:p>
          <a:p>
            <a:pPr indent="-273050" eaLnBrk="0" fontAlgn="base" hangingPunct="0">
              <a:lnSpc>
                <a:spcPct val="150000"/>
              </a:lnSpc>
              <a:spcAft>
                <a:spcPct val="0"/>
              </a:spcAft>
              <a:buClr>
                <a:srgbClr val="0BD0D9"/>
              </a:buClr>
              <a:buSzPct val="95000"/>
              <a:buFont typeface="Wingdings 2" panose="05020102010507070707" pitchFamily="18" charset="2"/>
              <a:buChar char=""/>
              <a:defRPr/>
            </a:pPr>
            <a:r>
              <a:rPr lang="zh-CN" altLang="en-US" sz="1600" kern="0" dirty="0">
                <a:latin typeface="+mn-ea"/>
              </a:rPr>
              <a:t>插入（</a:t>
            </a:r>
            <a:r>
              <a:rPr lang="en-US" altLang="zh-CN" sz="1600" kern="0" dirty="0">
                <a:solidFill>
                  <a:srgbClr val="FF0000"/>
                </a:solidFill>
                <a:latin typeface="+mn-ea"/>
              </a:rPr>
              <a:t>&lt;&lt;</a:t>
            </a:r>
            <a:r>
              <a:rPr lang="zh-CN" altLang="en-US" sz="1600" kern="0" dirty="0">
                <a:latin typeface="+mn-ea"/>
              </a:rPr>
              <a:t>） 和提取（</a:t>
            </a:r>
            <a:r>
              <a:rPr lang="en-US" altLang="zh-CN" sz="1600" kern="0" dirty="0">
                <a:solidFill>
                  <a:srgbClr val="FF0000"/>
                </a:solidFill>
                <a:latin typeface="+mn-ea"/>
              </a:rPr>
              <a:t>&gt;&gt;</a:t>
            </a:r>
            <a:r>
              <a:rPr lang="zh-CN" altLang="en-US" sz="1600" kern="0" dirty="0">
                <a:latin typeface="+mn-ea"/>
              </a:rPr>
              <a:t>）运算符是为所有标准</a:t>
            </a:r>
            <a:r>
              <a:rPr lang="en-US" altLang="zh-CN" sz="1600" kern="0" dirty="0">
                <a:latin typeface="+mn-ea"/>
              </a:rPr>
              <a:t>C++</a:t>
            </a:r>
            <a:r>
              <a:rPr lang="zh-CN" altLang="en-US" sz="1600" kern="0" dirty="0">
                <a:latin typeface="+mn-ea"/>
              </a:rPr>
              <a:t>数据类型定义的，其作用是向流中传送和读取数据。插入和提取运算符与预先定义的操作符一起工作，用来控制输入和输出格式。</a:t>
            </a:r>
            <a:endParaRPr lang="zh-CN" altLang="en-US" sz="1600" kern="0" dirty="0">
              <a:latin typeface="+mn-ea"/>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627750"/>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627750"/>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095110"/>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432295"/>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5" name="Group 124"/>
          <p:cNvGraphicFramePr>
            <a:graphicFrameLocks noGrp="1"/>
          </p:cNvGraphicFramePr>
          <p:nvPr/>
        </p:nvGraphicFramePr>
        <p:xfrm>
          <a:off x="1692000" y="1779750"/>
          <a:ext cx="6784360" cy="3194700"/>
        </p:xfrm>
        <a:graphic>
          <a:graphicData uri="http://schemas.openxmlformats.org/drawingml/2006/table">
            <a:tbl>
              <a:tblPr/>
              <a:tblGrid>
                <a:gridCol w="1446909"/>
                <a:gridCol w="5337451"/>
              </a:tblGrid>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模式参数</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zh-CN" altLang="en-AU"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功</a:t>
                      </a:r>
                      <a:r>
                        <a:rPr kumimoji="1"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zh-CN" altLang="en-AU"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能</a:t>
                      </a:r>
                      <a:endParaRPr kumimoji="1" lang="zh-CN" altLang="en-AU"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233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4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ios</a:t>
                      </a:r>
                      <a:r>
                        <a:rPr kumimoji="1"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a:t>
                      </a:r>
                      <a:endParaRPr kumimoji="1" lang="en-US" altLang="zh-CN"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文件打开为读取（输入）状态，此为</a:t>
                      </a:r>
                      <a:r>
                        <a:rPr kumimoji="1" lang="en-US" altLang="zh-CN" sz="14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istream</a:t>
                      </a: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类的默认模式参数</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4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ios</a:t>
                      </a:r>
                      <a:r>
                        <a:rPr kumimoji="1"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::out</a:t>
                      </a:r>
                      <a:endParaRPr kumimoji="1" lang="en-US" altLang="zh-CN"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文件打开为写入（输出）状态，此为</a:t>
                      </a:r>
                      <a:r>
                        <a:rPr kumimoji="1" lang="en-US" altLang="zh-CN" sz="14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ostream</a:t>
                      </a: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类的默认模式参数</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26037">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ios::ate</a:t>
                      </a:r>
                      <a:endParaRPr kumimoji="1" lang="en-US" altLang="zh-CN"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打开一个现存文件，从文件结尾处读取（输入）或写入（输出）</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ios::app</a:t>
                      </a:r>
                      <a:endParaRPr kumimoji="1" lang="en-US" altLang="zh-CN"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打开一个输出文件从文件结尾写入（输出）数据</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ios::trunc</a:t>
                      </a:r>
                      <a:endParaRPr kumimoji="1" lang="en-US" altLang="zh-CN"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打开一个文件，如果它已经存在，就删除其中原有的内容</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233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ios::nocreate</a:t>
                      </a:r>
                      <a:endParaRPr kumimoji="1" lang="en-US" altLang="zh-CN"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如果一个文件存在则打开它，否则该操作失败</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9868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ios::noreplace</a:t>
                      </a:r>
                      <a:endParaRPr kumimoji="1" lang="en-US" altLang="zh-CN"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如果一个文件不存在则作为新文件打开它；如果文件已存在，则该操作失败</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ios::binary</a:t>
                      </a:r>
                      <a:endParaRPr kumimoji="1" lang="en-US" altLang="zh-CN"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以二进制模式打开一个文件，默认是文本模式</a:t>
                      </a:r>
                      <a:endParaRPr kumimoji="1" lang="zh-CN" altLang="en-AU" sz="14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6" name="Rectangle 5"/>
          <p:cNvSpPr>
            <a:spLocks noChangeArrowheads="1"/>
          </p:cNvSpPr>
          <p:nvPr/>
        </p:nvSpPr>
        <p:spPr bwMode="auto">
          <a:xfrm>
            <a:off x="4389189" y="1325412"/>
            <a:ext cx="3493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75000"/>
              <a:buFont typeface="Wingdings" panose="05000000000000000000" pitchFamily="2" charset="2"/>
              <a:buChar char="t"/>
            </a:pPr>
            <a:r>
              <a:rPr lang="zh-CN" altLang="en-AU" sz="2000" dirty="0">
                <a:latin typeface="Arial" panose="020B0604020202020204" pitchFamily="34" charset="0"/>
                <a:ea typeface="黑体" panose="02010609060101010101" pitchFamily="49" charset="-122"/>
              </a:rPr>
              <a:t>表</a:t>
            </a:r>
            <a:r>
              <a:rPr lang="en-US" altLang="zh-CN" sz="2000" dirty="0">
                <a:latin typeface="Arial" panose="020B0604020202020204" pitchFamily="34" charset="0"/>
              </a:rPr>
              <a:t>  </a:t>
            </a:r>
            <a:r>
              <a:rPr lang="zh-CN" altLang="en-AU" sz="2000" dirty="0">
                <a:latin typeface="Arial" panose="020B0604020202020204" pitchFamily="34" charset="0"/>
                <a:ea typeface="黑体" panose="02010609060101010101" pitchFamily="49" charset="-122"/>
              </a:rPr>
              <a:t>文件流的文件打开模式</a:t>
            </a:r>
            <a:endParaRPr kumimoji="1" lang="zh-CN" altLang="en-AU" sz="2000" dirty="0">
              <a:solidFill>
                <a:schemeClr val="folHlink"/>
              </a:solidFill>
              <a:latin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627750"/>
            <a:ext cx="266381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627750"/>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095110"/>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432295"/>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4354" y="1843298"/>
            <a:ext cx="8136000" cy="2616101"/>
          </a:xfrm>
          <a:prstGeom prst="rect">
            <a:avLst/>
          </a:prstGeom>
          <a:noFill/>
        </p:spPr>
        <p:txBody>
          <a:bodyPr wrap="square" rtlCol="0" anchor="t">
            <a:spAutoFit/>
          </a:bodyPr>
          <a:lstStyle/>
          <a:p>
            <a:pPr marL="342900" indent="-342900">
              <a:buFont typeface="+mj-lt"/>
              <a:buAutoNum type="alphaLcParenR"/>
            </a:pPr>
            <a:r>
              <a:rPr lang="zh-CN" altLang="en-US" sz="1600" noProof="0" dirty="0" smtClean="0">
                <a:ln>
                  <a:noFill/>
                </a:ln>
                <a:effectLst/>
                <a:uLnTx/>
                <a:uFillTx/>
                <a:latin typeface="+mn-ea"/>
                <a:cs typeface="Times New Roman" panose="02020603050405020304" pitchFamily="18" charset="0"/>
                <a:sym typeface="+mn-ea"/>
              </a:rPr>
              <a:t>每个被打开的文件都有一个文件指针，该指针的初始位置由打开方式指定。文件每次读写都从文件指针的当前位置开始。当读出或写入一个字符，指针自动后移一个字节。当文件指针指向文件尾时，将遇到文件结束符</a:t>
            </a:r>
            <a:r>
              <a:rPr lang="en-US" sz="1600" noProof="0" dirty="0" smtClean="0">
                <a:ln>
                  <a:noFill/>
                </a:ln>
                <a:effectLst/>
                <a:uLnTx/>
                <a:uFillTx/>
                <a:latin typeface="+mn-ea"/>
                <a:cs typeface="Times New Roman" panose="02020603050405020304" pitchFamily="18" charset="0"/>
                <a:sym typeface="+mn-ea"/>
              </a:rPr>
              <a:t>EOF</a:t>
            </a:r>
            <a:r>
              <a:rPr lang="zh-CN" altLang="en-US" sz="1600" noProof="0" dirty="0" smtClean="0">
                <a:ln>
                  <a:noFill/>
                </a:ln>
                <a:effectLst/>
                <a:uLnTx/>
                <a:uFillTx/>
                <a:latin typeface="+mn-ea"/>
                <a:cs typeface="Times New Roman" panose="02020603050405020304" pitchFamily="18" charset="0"/>
                <a:sym typeface="+mn-ea"/>
              </a:rPr>
              <a:t>（文件结束符占一个字节，其值为</a:t>
            </a:r>
            <a:r>
              <a:rPr lang="en-US" sz="1600" noProof="0" dirty="0" smtClean="0">
                <a:ln>
                  <a:noFill/>
                </a:ln>
                <a:effectLst/>
                <a:uLnTx/>
                <a:uFillTx/>
                <a:latin typeface="+mn-ea"/>
                <a:cs typeface="Times New Roman" panose="02020603050405020304" pitchFamily="18" charset="0"/>
                <a:sym typeface="+mn-ea"/>
              </a:rPr>
              <a:t>-1</a:t>
            </a:r>
            <a:r>
              <a:rPr lang="zh-CN" altLang="en-US" sz="1600" noProof="0" dirty="0" smtClean="0">
                <a:ln>
                  <a:noFill/>
                </a:ln>
                <a:effectLst/>
                <a:uLnTx/>
                <a:uFillTx/>
                <a:latin typeface="+mn-ea"/>
                <a:cs typeface="Times New Roman" panose="02020603050405020304" pitchFamily="18" charset="0"/>
                <a:sym typeface="+mn-ea"/>
              </a:rPr>
              <a:t>）。此时，流对象的成员函数</a:t>
            </a:r>
            <a:r>
              <a:rPr lang="en-US" sz="1600" noProof="0" dirty="0" err="1" smtClean="0">
                <a:ln>
                  <a:noFill/>
                </a:ln>
                <a:effectLst/>
                <a:uLnTx/>
                <a:uFillTx/>
                <a:latin typeface="+mn-ea"/>
                <a:cs typeface="Times New Roman" panose="02020603050405020304" pitchFamily="18" charset="0"/>
                <a:sym typeface="+mn-ea"/>
              </a:rPr>
              <a:t>eof</a:t>
            </a:r>
            <a:r>
              <a:rPr lang="en-US" sz="1600" noProof="0" dirty="0" smtClean="0">
                <a:ln>
                  <a:noFill/>
                </a:ln>
                <a:effectLst/>
                <a:uLnTx/>
                <a:uFillTx/>
                <a:latin typeface="+mn-ea"/>
                <a:cs typeface="Times New Roman" panose="02020603050405020304" pitchFamily="18" charset="0"/>
                <a:sym typeface="+mn-ea"/>
              </a:rPr>
              <a:t>()</a:t>
            </a:r>
            <a:r>
              <a:rPr lang="zh-CN" altLang="en-US" sz="1600" noProof="0" dirty="0" smtClean="0">
                <a:ln>
                  <a:noFill/>
                </a:ln>
                <a:effectLst/>
                <a:uLnTx/>
                <a:uFillTx/>
                <a:latin typeface="+mn-ea"/>
                <a:cs typeface="Times New Roman" panose="02020603050405020304" pitchFamily="18" charset="0"/>
                <a:sym typeface="+mn-ea"/>
              </a:rPr>
              <a:t>的值为非</a:t>
            </a:r>
            <a:r>
              <a:rPr lang="en-US" sz="1600" noProof="0" dirty="0" smtClean="0">
                <a:ln>
                  <a:noFill/>
                </a:ln>
                <a:effectLst/>
                <a:uLnTx/>
                <a:uFillTx/>
                <a:latin typeface="+mn-ea"/>
                <a:cs typeface="Times New Roman" panose="02020603050405020304" pitchFamily="18" charset="0"/>
                <a:sym typeface="+mn-ea"/>
              </a:rPr>
              <a:t>0</a:t>
            </a:r>
            <a:r>
              <a:rPr lang="zh-CN" altLang="en-US" sz="1600" noProof="0" dirty="0" smtClean="0">
                <a:ln>
                  <a:noFill/>
                </a:ln>
                <a:effectLst/>
                <a:uLnTx/>
                <a:uFillTx/>
                <a:latin typeface="+mn-ea"/>
                <a:cs typeface="Times New Roman" panose="02020603050405020304" pitchFamily="18" charset="0"/>
                <a:sym typeface="+mn-ea"/>
              </a:rPr>
              <a:t>值（一般为</a:t>
            </a:r>
            <a:r>
              <a:rPr lang="en-US" sz="1600" noProof="0" dirty="0" smtClean="0">
                <a:ln>
                  <a:noFill/>
                </a:ln>
                <a:effectLst/>
                <a:uLnTx/>
                <a:uFillTx/>
                <a:latin typeface="+mn-ea"/>
                <a:cs typeface="Times New Roman" panose="02020603050405020304" pitchFamily="18" charset="0"/>
                <a:sym typeface="+mn-ea"/>
              </a:rPr>
              <a:t>1</a:t>
            </a:r>
            <a:r>
              <a:rPr lang="zh-CN" altLang="en-US" sz="1600" noProof="0" dirty="0" smtClean="0">
                <a:ln>
                  <a:noFill/>
                </a:ln>
                <a:effectLst/>
                <a:uLnTx/>
                <a:uFillTx/>
                <a:latin typeface="+mn-ea"/>
                <a:cs typeface="Times New Roman" panose="02020603050405020304" pitchFamily="18" charset="0"/>
                <a:sym typeface="+mn-ea"/>
              </a:rPr>
              <a:t>），表示文件结束</a:t>
            </a:r>
            <a:endParaRPr lang="en-US" altLang="zh-CN" sz="1600" noProof="0" dirty="0" smtClean="0">
              <a:ln>
                <a:noFill/>
              </a:ln>
              <a:effectLst/>
              <a:uLnTx/>
              <a:uFillTx/>
              <a:latin typeface="+mn-ea"/>
              <a:cs typeface="Times New Roman" panose="02020603050405020304" pitchFamily="18" charset="0"/>
              <a:sym typeface="+mn-ea"/>
            </a:endParaRPr>
          </a:p>
          <a:p>
            <a:pPr marL="742950" lvl="1" indent="-285750">
              <a:lnSpc>
                <a:spcPct val="125000"/>
              </a:lnSpc>
              <a:buFont typeface="Arial" panose="020B0604020202020204" pitchFamily="34" charset="0"/>
              <a:buChar char="•"/>
              <a:defRPr/>
            </a:pPr>
            <a:r>
              <a:rPr lang="zh-CN" altLang="en-US" sz="1600" kern="0" dirty="0" smtClean="0">
                <a:latin typeface="+mn-ea"/>
              </a:rPr>
              <a:t>文件</a:t>
            </a:r>
            <a:r>
              <a:rPr lang="zh-CN" altLang="en-US" sz="1600" kern="0" dirty="0">
                <a:latin typeface="+mn-ea"/>
              </a:rPr>
              <a:t>指针有两种，一个是写入指针，另一个是读取指针。当文件被打开时，这两个指针都将被设定指向文件的起始处。</a:t>
            </a:r>
            <a:endParaRPr lang="zh-CN" altLang="en-US" sz="1600" kern="0" dirty="0">
              <a:latin typeface="+mn-ea"/>
            </a:endParaRPr>
          </a:p>
          <a:p>
            <a:pPr marL="742950" lvl="1" indent="-285750">
              <a:lnSpc>
                <a:spcPct val="125000"/>
              </a:lnSpc>
              <a:buFont typeface="Arial" panose="020B0604020202020204" pitchFamily="34" charset="0"/>
              <a:buChar char="•"/>
              <a:defRPr/>
            </a:pPr>
            <a:r>
              <a:rPr lang="zh-CN" altLang="en-US" sz="1600" kern="0" dirty="0">
                <a:latin typeface="+mn-ea"/>
              </a:rPr>
              <a:t>在</a:t>
            </a:r>
            <a:r>
              <a:rPr lang="en-US" altLang="zh-CN" sz="1600" kern="0" dirty="0" err="1">
                <a:latin typeface="+mn-ea"/>
              </a:rPr>
              <a:t>ios</a:t>
            </a:r>
            <a:r>
              <a:rPr lang="zh-CN" altLang="en-US" sz="1600" kern="0" dirty="0">
                <a:latin typeface="+mn-ea"/>
              </a:rPr>
              <a:t>类里，定义了三个特定的文件指针。通过指针函数与特定的指针的配合使用，可供在处理文件</a:t>
            </a:r>
            <a:r>
              <a:rPr lang="en-US" altLang="zh-CN" sz="1600" kern="0" dirty="0">
                <a:latin typeface="+mn-ea"/>
              </a:rPr>
              <a:t>I/O</a:t>
            </a:r>
            <a:r>
              <a:rPr lang="zh-CN" altLang="en-US" sz="1600" kern="0" dirty="0">
                <a:latin typeface="+mn-ea"/>
              </a:rPr>
              <a:t>时移动文件指针之用。这三个位移指针分别是</a:t>
            </a:r>
            <a:r>
              <a:rPr lang="en-US" altLang="zh-CN" sz="1600" kern="0" dirty="0" err="1">
                <a:latin typeface="+mn-ea"/>
              </a:rPr>
              <a:t>ios</a:t>
            </a:r>
            <a:r>
              <a:rPr lang="en-US" altLang="zh-CN" sz="1600" kern="0" dirty="0">
                <a:latin typeface="+mn-ea"/>
              </a:rPr>
              <a:t>::beg</a:t>
            </a:r>
            <a:r>
              <a:rPr lang="zh-CN" altLang="en-US" sz="1600" kern="0" dirty="0">
                <a:latin typeface="+mn-ea"/>
              </a:rPr>
              <a:t>（文件开头）、</a:t>
            </a:r>
            <a:r>
              <a:rPr lang="en-US" altLang="zh-CN" sz="1600" kern="0" dirty="0" err="1">
                <a:latin typeface="+mn-ea"/>
              </a:rPr>
              <a:t>ios</a:t>
            </a:r>
            <a:r>
              <a:rPr lang="en-US" altLang="zh-CN" sz="1600" kern="0" dirty="0">
                <a:latin typeface="+mn-ea"/>
              </a:rPr>
              <a:t>::end</a:t>
            </a:r>
            <a:r>
              <a:rPr lang="zh-CN" altLang="en-US" sz="1600" kern="0" dirty="0">
                <a:latin typeface="+mn-ea"/>
              </a:rPr>
              <a:t>（文件结尾）、</a:t>
            </a:r>
            <a:r>
              <a:rPr lang="en-US" altLang="zh-CN" sz="1600" kern="0" dirty="0" err="1">
                <a:latin typeface="+mn-ea"/>
              </a:rPr>
              <a:t>ios</a:t>
            </a:r>
            <a:r>
              <a:rPr lang="en-US" altLang="zh-CN" sz="1600" kern="0" dirty="0">
                <a:latin typeface="+mn-ea"/>
              </a:rPr>
              <a:t>::cur</a:t>
            </a:r>
            <a:r>
              <a:rPr lang="zh-CN" altLang="en-US" sz="1600" kern="0" dirty="0">
                <a:latin typeface="+mn-ea"/>
              </a:rPr>
              <a:t>（当前的指针位置）。</a:t>
            </a:r>
            <a:endParaRPr lang="zh-CN" altLang="en-US" sz="1600"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44000" y="2409825"/>
            <a:ext cx="7776000" cy="1963614"/>
          </a:xfrm>
          <a:prstGeom prst="rect">
            <a:avLst/>
          </a:prstGeom>
          <a:noFill/>
        </p:spPr>
        <p:txBody>
          <a:bodyPr wrap="square" rtlCol="0" anchor="t">
            <a:spAutoFit/>
          </a:bodyPr>
          <a:lstStyle/>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2"/>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”方式打开文件只能用于从文件向计算机输入，而不能用于向该文件输出数据，而且该文件必须已经存在。如果用“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”打开一个不存在的文件，将会出错。如果用类</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产生的流，将隐含为输入流，默认为“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”，可以不必显式地声明打开方式。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30250"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 fin;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30250"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fin.open("abc.txt");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4354" y="2272030"/>
            <a:ext cx="8167646" cy="2062103"/>
          </a:xfrm>
          <a:prstGeom prst="rect">
            <a:avLst/>
          </a:prstGeom>
          <a:noFill/>
        </p:spPr>
        <p:txBody>
          <a:bodyPr wrap="square" rtlCol="0" anchor="t">
            <a:spAutoFit/>
          </a:bodyPr>
          <a:lstStyle/>
          <a:p>
            <a:pPr marL="784225"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3"/>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”方式打开文件，表示计算机向该文件输出数据。如果用类</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产生的流，将隐含为输出流，默认为“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ios::out|ios::trunc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”，可以不必显式地声明打开方式。以这种方式打开文件进行输出时，如果没有这样的文件，将创建一个新文件；如果有这样的文件，则打开文件并清空文件，输出将进入一个空文件中。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98525" marR="0" lvl="1" indent="0" algn="l" defTabSz="914400" rtl="0" eaLnBrk="0" fontAlgn="base" hangingPunct="0">
              <a:lnSpc>
                <a:spcPct val="100000"/>
              </a:lnSpc>
              <a:spcBef>
                <a:spcPts val="0"/>
              </a:spcBef>
              <a:spcAft>
                <a:spcPct val="0"/>
              </a:spcAft>
              <a:buClr>
                <a:srgbClr val="000000"/>
              </a:buClr>
              <a:buSzPct val="95000"/>
              <a:buFont typeface="+mj-lt"/>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1187450" marR="0" lvl="2" indent="0" algn="l" defTabSz="914400" rtl="0" eaLnBrk="0" fontAlgn="base" hangingPunct="0">
              <a:lnSpc>
                <a:spcPct val="100000"/>
              </a:lnSpc>
              <a:spcBef>
                <a:spcPts val="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 fout;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1187450" marR="0" lvl="2" indent="0" algn="l" defTabSz="914400" rtl="0" eaLnBrk="0" fontAlgn="base" hangingPunct="0">
              <a:lnSpc>
                <a:spcPct val="100000"/>
              </a:lnSpc>
              <a:spcBef>
                <a:spcPts val="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fout.open("abc.txt");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96000" y="2322830"/>
            <a:ext cx="8712000" cy="1175706"/>
          </a:xfrm>
          <a:prstGeom prst="rect">
            <a:avLst/>
          </a:prstGeom>
          <a:noFill/>
        </p:spPr>
        <p:txBody>
          <a:bodyPr wrap="square" rtlCol="0" anchor="t">
            <a:spAutoFit/>
          </a:bodyPr>
          <a:lstStyle/>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类不提供默认的模式值，所以使用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类创建对象时，必须显式地提供模式。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如果希望不删除文件原来数据，向文件末尾添加新数据，则应当用“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ios::app</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方式打开文件。使用“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ios::app</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方式，文件必须存在，而且只能用于输出。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ios::ate</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方式打开一个已存在的文件，文件指针自动位于原有文件的尾部。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00000" y="2322830"/>
            <a:ext cx="7992000" cy="1815882"/>
          </a:xfrm>
          <a:prstGeom prst="rect">
            <a:avLst/>
          </a:prstGeom>
          <a:noFill/>
        </p:spPr>
        <p:txBody>
          <a:bodyPr wrap="square" rtlCol="0" anchor="t">
            <a:spAutoFit/>
          </a:bodyPr>
          <a:lstStyle/>
          <a:p>
            <a:pPr marL="342900"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7"/>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在默认情况下，打开的文件均以文本方式打开文件。在用文本文件向计算机输入时，把回车和换行两个字符转换为一个换行符，而在输出时把换行符转换为回车和换行两个字符。若需要以二进制方式打开文件，则需要将打开方式设置为“</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ios::binary</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”。用二进制方式时，在内存中的数据形式与输出到外部文件中的数据形式完全一致。</a:t>
            </a:r>
            <a:endPar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7"/>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打开方式可以用位运算符“</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”将两个或多个位合并成一个组合。例如，“</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ios::in|ios::binary</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”表示打开的文件可以进行二进制的读入。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4000" y="2240915"/>
            <a:ext cx="8136000" cy="1471172"/>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使用构造函数同样也可以打开文件，与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函数实现的功能一样。由于不同的输入输出类，其使用的格式分别为：</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56000" y="2422525"/>
            <a:ext cx="8064000" cy="830997"/>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000000"/>
              </a:buClr>
              <a:buSzPct val="95000"/>
              <a:buFont typeface="+mj-lt"/>
              <a:buAutoNum type="alphaLcParen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使用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类的构造函数打开文件，可以省略第二个参数“打开模式”。在默认情况下，</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的打开模式为“</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的打开模式为“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ios::out|ios::trunc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56000" y="2422525"/>
            <a:ext cx="8280000" cy="2062103"/>
          </a:xfrm>
          <a:prstGeom prst="rect">
            <a:avLst/>
          </a:prstGeom>
          <a:noFill/>
        </p:spPr>
        <p:txBody>
          <a:bodyPr wrap="square" rtlCol="0" anchor="t">
            <a:spAutoFit/>
          </a:bodyPr>
          <a:lstStyle/>
          <a:p>
            <a:pPr marL="441325" indent="-441325">
              <a:buClr>
                <a:srgbClr val="000000"/>
              </a:buClr>
              <a:buSzPct val="95000"/>
              <a:buFont typeface="+mj-lt"/>
              <a:buAutoNum type="alphaLcParenR" startAt="2"/>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只有在成功打开文件后，才能对文件进行读写操作。如果由于某些原因打不开文件（即执行函数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失败），则流变量的值为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。为了确保成功打开文件，可以通过下面的方法进行检测。</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ofstream fout("abc.txt");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if(!fout)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cout&lt;&lt;"Cannot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open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file!\n";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错误处理代码</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）关闭文件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684000" y="2038350"/>
            <a:ext cx="8135999" cy="1421928"/>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当对一个文件的读写操作完成后，为了保证数据安全，切断文件与流的联系，应及时关闭文件。关闭文件的一般格式为：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流对象名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.close( )</a:t>
            </a:r>
            <a:endParaRPr kumimoji="0" lang="en-US"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注意</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：关闭这样的连接并不会删除流，而只是断开流与文件的连接。而流对象还仍然存在，并可以重新连接到同一个文件或另一个文件。</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Par">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38858</Words>
  <Application>WPS 演示</Application>
  <PresentationFormat>全屏显示(16:9)</PresentationFormat>
  <Paragraphs>2299</Paragraphs>
  <Slides>146</Slides>
  <Notes>128</Notes>
  <HiddenSlides>0</HiddenSlides>
  <MMClips>0</MMClips>
  <ScaleCrop>false</ScaleCrop>
  <HeadingPairs>
    <vt:vector size="8" baseType="variant">
      <vt:variant>
        <vt:lpstr>已用的字体</vt:lpstr>
      </vt:variant>
      <vt:variant>
        <vt:i4>32</vt:i4>
      </vt:variant>
      <vt:variant>
        <vt:lpstr>主题</vt:lpstr>
      </vt:variant>
      <vt:variant>
        <vt:i4>1</vt:i4>
      </vt:variant>
      <vt:variant>
        <vt:lpstr>嵌入 OLE 服务器</vt:lpstr>
      </vt:variant>
      <vt:variant>
        <vt:i4>4</vt:i4>
      </vt:variant>
      <vt:variant>
        <vt:lpstr>幻灯片标题</vt:lpstr>
      </vt:variant>
      <vt:variant>
        <vt:i4>146</vt:i4>
      </vt:variant>
    </vt:vector>
  </HeadingPairs>
  <TitlesOfParts>
    <vt:vector size="183" baseType="lpstr">
      <vt:lpstr>Arial</vt:lpstr>
      <vt:lpstr>宋体</vt:lpstr>
      <vt:lpstr>Wingdings</vt:lpstr>
      <vt:lpstr>微软雅黑</vt:lpstr>
      <vt:lpstr>微软雅黑 Light</vt:lpstr>
      <vt:lpstr>华文楷体</vt:lpstr>
      <vt:lpstr>华文隶书</vt:lpstr>
      <vt:lpstr>Calibri</vt:lpstr>
      <vt:lpstr>Times New Roman</vt:lpstr>
      <vt:lpstr>Roboto Light</vt:lpstr>
      <vt:lpstr>Impact</vt:lpstr>
      <vt:lpstr>U.S. 101</vt:lpstr>
      <vt:lpstr>Segoe Print</vt:lpstr>
      <vt:lpstr>Roboto</vt:lpstr>
      <vt:lpstr>Open Sans Light</vt:lpstr>
      <vt:lpstr>Wingdings</vt:lpstr>
      <vt:lpstr>Verdana</vt:lpstr>
      <vt:lpstr>Arial Unicode MS</vt:lpstr>
      <vt:lpstr>Wingdings 2</vt:lpstr>
      <vt:lpstr>Arial Unicode MS</vt:lpstr>
      <vt:lpstr>隶书</vt:lpstr>
      <vt:lpstr>Tahoma</vt:lpstr>
      <vt:lpstr>仿宋</vt:lpstr>
      <vt:lpstr>Rockwell</vt:lpstr>
      <vt:lpstr>Courier New</vt:lpstr>
      <vt:lpstr>Arial</vt:lpstr>
      <vt:lpstr>黑体</vt:lpstr>
      <vt:lpstr>Times New Roman</vt:lpstr>
      <vt:lpstr>方正兰亭细黑_GBK</vt:lpstr>
      <vt:lpstr>方正大黑简体</vt:lpstr>
      <vt:lpstr>方正姚体</vt:lpstr>
      <vt:lpstr>Haettenschweiler</vt:lpstr>
      <vt:lpstr>Office 主题</vt:lpstr>
      <vt:lpstr>Visio.Drawing.11</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YnicoleY</cp:lastModifiedBy>
  <cp:revision>218</cp:revision>
  <dcterms:created xsi:type="dcterms:W3CDTF">2015-12-11T17:46:00Z</dcterms:created>
  <dcterms:modified xsi:type="dcterms:W3CDTF">2024-01-03T05:49:34Z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42391680CDD4426495F6680D32263B0A_12</vt:lpwstr>
  </property>
</Properties>
</file>