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9"/>
  </p:handoutMasterIdLst>
  <p:sldIdLst>
    <p:sldId id="483" r:id="rId3"/>
    <p:sldId id="293" r:id="rId5"/>
    <p:sldId id="264" r:id="rId6"/>
    <p:sldId id="309" r:id="rId7"/>
    <p:sldId id="319" r:id="rId8"/>
    <p:sldId id="410" r:id="rId9"/>
    <p:sldId id="445" r:id="rId10"/>
    <p:sldId id="411" r:id="rId11"/>
    <p:sldId id="432" r:id="rId12"/>
    <p:sldId id="412" r:id="rId13"/>
    <p:sldId id="435" r:id="rId14"/>
    <p:sldId id="413" r:id="rId15"/>
    <p:sldId id="433" r:id="rId16"/>
    <p:sldId id="414" r:id="rId17"/>
    <p:sldId id="415" r:id="rId18"/>
    <p:sldId id="434" r:id="rId19"/>
    <p:sldId id="420" r:id="rId20"/>
    <p:sldId id="417" r:id="rId21"/>
    <p:sldId id="446" r:id="rId22"/>
    <p:sldId id="447" r:id="rId23"/>
    <p:sldId id="418" r:id="rId24"/>
    <p:sldId id="456" r:id="rId25"/>
    <p:sldId id="455" r:id="rId26"/>
    <p:sldId id="422" r:id="rId27"/>
    <p:sldId id="439" r:id="rId28"/>
    <p:sldId id="436" r:id="rId29"/>
    <p:sldId id="437" r:id="rId30"/>
    <p:sldId id="438" r:id="rId31"/>
    <p:sldId id="448" r:id="rId32"/>
    <p:sldId id="449" r:id="rId33"/>
    <p:sldId id="450" r:id="rId34"/>
    <p:sldId id="451" r:id="rId35"/>
    <p:sldId id="452" r:id="rId36"/>
    <p:sldId id="453" r:id="rId37"/>
    <p:sldId id="454" r:id="rId38"/>
    <p:sldId id="424" r:id="rId39"/>
    <p:sldId id="425" r:id="rId40"/>
    <p:sldId id="426" r:id="rId41"/>
    <p:sldId id="427" r:id="rId42"/>
    <p:sldId id="457" r:id="rId43"/>
    <p:sldId id="440" r:id="rId44"/>
    <p:sldId id="441" r:id="rId45"/>
    <p:sldId id="442" r:id="rId46"/>
    <p:sldId id="484" r:id="rId47"/>
    <p:sldId id="459" r:id="rId48"/>
    <p:sldId id="460" r:id="rId49"/>
    <p:sldId id="461"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28" r:id="rId63"/>
    <p:sldId id="429" r:id="rId64"/>
    <p:sldId id="430" r:id="rId65"/>
    <p:sldId id="431" r:id="rId66"/>
    <p:sldId id="443" r:id="rId67"/>
    <p:sldId id="444" r:id="rId68"/>
    <p:sldId id="475" r:id="rId69"/>
    <p:sldId id="476" r:id="rId70"/>
    <p:sldId id="477" r:id="rId71"/>
    <p:sldId id="478" r:id="rId72"/>
    <p:sldId id="479" r:id="rId73"/>
    <p:sldId id="480" r:id="rId74"/>
    <p:sldId id="481" r:id="rId75"/>
    <p:sldId id="482" r:id="rId76"/>
    <p:sldId id="474" r:id="rId77"/>
    <p:sldId id="394" r:id="rId78"/>
  </p:sldIdLst>
  <p:sldSz cx="9144000" cy="5143500" type="screen16x9"/>
  <p:notesSz cx="6858000" cy="9144000"/>
  <p:custDataLst>
    <p:tags r:id="rId8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9" userDrawn="1">
          <p15:clr>
            <a:srgbClr val="A4A3A4"/>
          </p15:clr>
        </p15:guide>
        <p15:guide id="2" pos="2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73D4B9"/>
    <a:srgbClr val="8EB4E3"/>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05" d="100"/>
          <a:sy n="105" d="100"/>
        </p:scale>
        <p:origin x="82" y="703"/>
      </p:cViewPr>
      <p:guideLst>
        <p:guide orient="horz" pos="1649"/>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10"/>
    </p:cViewPr>
  </p:sorterViewPr>
  <p:notesViewPr>
    <p:cSldViewPr>
      <p:cViewPr varScale="1">
        <p:scale>
          <a:sx n="86" d="100"/>
          <a:sy n="86" d="100"/>
        </p:scale>
        <p:origin x="-3810" y="-90"/>
      </p:cViewPr>
      <p:guideLst>
        <p:guide orient="horz" pos="2932"/>
        <p:guide pos="2176"/>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tags" Target="tags/tag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E1C7AB01-5F66-41D9-9AE9-221ED6B88FED}" type="slidenum">
              <a:rPr lang="zh-CN" altLang="en-US"/>
            </a:fld>
            <a:endParaRPr lang="en-US" altLang="zh-CN"/>
          </a:p>
        </p:txBody>
      </p:sp>
      <p:sp>
        <p:nvSpPr>
          <p:cNvPr id="65539" name="Rectangle 2"/>
          <p:cNvSpPr>
            <a:spLocks noGrp="1" noRot="1" noChangeAspect="1" noChangeArrowheads="1" noTextEdit="1"/>
          </p:cNvSpPr>
          <p:nvPr>
            <p:ph type="sldImg"/>
          </p:nvPr>
        </p:nvSpPr>
        <p:spPr>
          <a:xfrm>
            <a:off x="3429000" y="2400300"/>
            <a:ext cx="0" cy="0"/>
          </a:xfrm>
          <a:solidFill>
            <a:srgbClr val="FFFFFF"/>
          </a:solidFill>
        </p:spPr>
      </p:sp>
      <p:sp>
        <p:nvSpPr>
          <p:cNvPr id="6554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5ADEAD22-CCF0-46F7-977C-DC240FA8ECC7}" type="slidenum">
              <a:rPr lang="zh-CN" altLang="en-US"/>
            </a:fld>
            <a:endParaRPr lang="en-US" altLang="zh-CN"/>
          </a:p>
        </p:txBody>
      </p:sp>
      <p:sp>
        <p:nvSpPr>
          <p:cNvPr id="66563" name="Rectangle 2"/>
          <p:cNvSpPr>
            <a:spLocks noGrp="1" noRot="1" noChangeAspect="1" noChangeArrowheads="1" noTextEdit="1"/>
          </p:cNvSpPr>
          <p:nvPr>
            <p:ph type="sldImg"/>
          </p:nvPr>
        </p:nvSpPr>
        <p:spPr>
          <a:xfrm>
            <a:off x="3429000" y="2400300"/>
            <a:ext cx="0" cy="0"/>
          </a:xfrm>
          <a:solidFill>
            <a:srgbClr val="FFFFFF"/>
          </a:solidFill>
        </p:spPr>
      </p:sp>
      <p:sp>
        <p:nvSpPr>
          <p:cNvPr id="6656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064D3C02-3476-49EB-9084-29B2EC0230F3}" type="slidenum">
              <a:rPr lang="zh-CN" altLang="en-US"/>
            </a:fld>
            <a:endParaRPr lang="en-US" altLang="zh-CN"/>
          </a:p>
        </p:txBody>
      </p:sp>
      <p:sp>
        <p:nvSpPr>
          <p:cNvPr id="74755" name="Rectangle 2"/>
          <p:cNvSpPr>
            <a:spLocks noGrp="1" noRot="1" noChangeAspect="1" noChangeArrowheads="1" noTextEdit="1"/>
          </p:cNvSpPr>
          <p:nvPr>
            <p:ph type="sldImg"/>
          </p:nvPr>
        </p:nvSpPr>
        <p:spPr>
          <a:xfrm>
            <a:off x="3429000" y="2400300"/>
            <a:ext cx="0" cy="0"/>
          </a:xfrm>
          <a:solidFill>
            <a:srgbClr val="FFFFFF"/>
          </a:solidFill>
        </p:spPr>
      </p:sp>
      <p:sp>
        <p:nvSpPr>
          <p:cNvPr id="7475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DA90A4A3-F2C7-45F5-8173-74E3D87E2DF2}" type="slidenum">
              <a:rPr lang="zh-CN" altLang="en-US"/>
            </a:fld>
            <a:endParaRPr lang="en-US" altLang="zh-CN"/>
          </a:p>
        </p:txBody>
      </p:sp>
      <p:sp>
        <p:nvSpPr>
          <p:cNvPr id="75779" name="Rectangle 2"/>
          <p:cNvSpPr>
            <a:spLocks noGrp="1" noRot="1" noChangeAspect="1" noChangeArrowheads="1" noTextEdit="1"/>
          </p:cNvSpPr>
          <p:nvPr>
            <p:ph type="sldImg"/>
          </p:nvPr>
        </p:nvSpPr>
        <p:spPr>
          <a:xfrm>
            <a:off x="3429000" y="2400300"/>
            <a:ext cx="0" cy="0"/>
          </a:xfrm>
          <a:solidFill>
            <a:srgbClr val="FFFFFF"/>
          </a:solidFill>
        </p:spPr>
      </p:sp>
      <p:sp>
        <p:nvSpPr>
          <p:cNvPr id="7578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29EF55BD-5B69-4DD6-9F98-B196F1D7C637}" type="slidenum">
              <a:rPr lang="zh-CN" altLang="en-US"/>
            </a:fld>
            <a:endParaRPr lang="en-US" altLang="zh-CN"/>
          </a:p>
        </p:txBody>
      </p:sp>
      <p:sp>
        <p:nvSpPr>
          <p:cNvPr id="76803" name="Rectangle 2"/>
          <p:cNvSpPr>
            <a:spLocks noGrp="1" noRot="1" noChangeAspect="1" noChangeArrowheads="1" noTextEdit="1"/>
          </p:cNvSpPr>
          <p:nvPr>
            <p:ph type="sldImg"/>
          </p:nvPr>
        </p:nvSpPr>
        <p:spPr>
          <a:xfrm>
            <a:off x="3429000" y="2400300"/>
            <a:ext cx="0" cy="0"/>
          </a:xfrm>
          <a:solidFill>
            <a:srgbClr val="FFFFFF"/>
          </a:solidFill>
        </p:spPr>
      </p:sp>
      <p:sp>
        <p:nvSpPr>
          <p:cNvPr id="7680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3B241372-3607-4202-81A1-CEB9E8E7D9A8}" type="slidenum">
              <a:rPr lang="zh-CN" altLang="en-US"/>
            </a:fld>
            <a:endParaRPr lang="en-US" altLang="zh-CN"/>
          </a:p>
        </p:txBody>
      </p:sp>
      <p:sp>
        <p:nvSpPr>
          <p:cNvPr id="77827" name="Rectangle 2"/>
          <p:cNvSpPr>
            <a:spLocks noGrp="1" noRot="1" noChangeAspect="1" noChangeArrowheads="1" noTextEdit="1"/>
          </p:cNvSpPr>
          <p:nvPr>
            <p:ph type="sldImg"/>
          </p:nvPr>
        </p:nvSpPr>
        <p:spPr>
          <a:xfrm>
            <a:off x="3429000" y="2400300"/>
            <a:ext cx="0" cy="0"/>
          </a:xfrm>
          <a:solidFill>
            <a:srgbClr val="FFFFFF"/>
          </a:solidFill>
        </p:spPr>
      </p:sp>
      <p:sp>
        <p:nvSpPr>
          <p:cNvPr id="77828"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D907BD5D-726B-41AD-B5C1-D0A314689CBE}" type="slidenum">
              <a:rPr lang="zh-CN" altLang="en-US"/>
            </a:fld>
            <a:endParaRPr lang="en-US" altLang="zh-CN"/>
          </a:p>
        </p:txBody>
      </p:sp>
      <p:sp>
        <p:nvSpPr>
          <p:cNvPr id="78851" name="Rectangle 2"/>
          <p:cNvSpPr>
            <a:spLocks noGrp="1" noRot="1" noChangeAspect="1" noChangeArrowheads="1" noTextEdit="1"/>
          </p:cNvSpPr>
          <p:nvPr>
            <p:ph type="sldImg"/>
          </p:nvPr>
        </p:nvSpPr>
        <p:spPr>
          <a:xfrm>
            <a:off x="3429000" y="2400300"/>
            <a:ext cx="0" cy="0"/>
          </a:xfrm>
          <a:solidFill>
            <a:srgbClr val="FFFFFF"/>
          </a:solidFill>
        </p:spPr>
      </p:sp>
      <p:sp>
        <p:nvSpPr>
          <p:cNvPr id="78852"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9B22BF8C-E1F2-48B0-A62B-FFCE9F122A21}" type="slidenum">
              <a:rPr lang="zh-CN" altLang="en-US"/>
            </a:fld>
            <a:endParaRPr lang="en-US" altLang="zh-CN"/>
          </a:p>
        </p:txBody>
      </p:sp>
      <p:sp>
        <p:nvSpPr>
          <p:cNvPr id="79875" name="Rectangle 2"/>
          <p:cNvSpPr>
            <a:spLocks noGrp="1" noRot="1" noChangeAspect="1" noChangeArrowheads="1" noTextEdit="1"/>
          </p:cNvSpPr>
          <p:nvPr>
            <p:ph type="sldImg"/>
          </p:nvPr>
        </p:nvSpPr>
        <p:spPr>
          <a:xfrm>
            <a:off x="3429000" y="2400300"/>
            <a:ext cx="0" cy="0"/>
          </a:xfrm>
          <a:solidFill>
            <a:srgbClr val="FFFFFF"/>
          </a:solidFill>
        </p:spPr>
      </p:sp>
      <p:sp>
        <p:nvSpPr>
          <p:cNvPr id="7987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9FA1A47B-E5C0-47EB-8106-F1E1D9457E5B}" type="slidenum">
              <a:rPr lang="zh-CN" altLang="en-US"/>
            </a:fld>
            <a:endParaRPr lang="en-US" altLang="zh-CN"/>
          </a:p>
        </p:txBody>
      </p:sp>
      <p:sp>
        <p:nvSpPr>
          <p:cNvPr id="92163" name="Rectangle 2"/>
          <p:cNvSpPr>
            <a:spLocks noGrp="1" noRot="1" noChangeAspect="1" noChangeArrowheads="1" noTextEdit="1"/>
          </p:cNvSpPr>
          <p:nvPr>
            <p:ph type="sldImg"/>
          </p:nvPr>
        </p:nvSpPr>
        <p:spPr>
          <a:xfrm>
            <a:off x="3429000" y="2400300"/>
            <a:ext cx="0" cy="0"/>
          </a:xfrm>
          <a:solidFill>
            <a:srgbClr val="FFFFFF"/>
          </a:solidFill>
        </p:spPr>
      </p:sp>
      <p:sp>
        <p:nvSpPr>
          <p:cNvPr id="9216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AFDFA9BB-02A7-4822-B5D7-05EAC386E356}" type="slidenum">
              <a:rPr lang="zh-CN" altLang="en-US"/>
            </a:fld>
            <a:endParaRPr lang="en-US" altLang="zh-CN"/>
          </a:p>
        </p:txBody>
      </p:sp>
      <p:sp>
        <p:nvSpPr>
          <p:cNvPr id="93187" name="Rectangle 2"/>
          <p:cNvSpPr>
            <a:spLocks noGrp="1" noRot="1" noChangeAspect="1" noChangeArrowheads="1" noTextEdit="1"/>
          </p:cNvSpPr>
          <p:nvPr>
            <p:ph type="sldImg"/>
          </p:nvPr>
        </p:nvSpPr>
        <p:spPr>
          <a:xfrm>
            <a:off x="3429000" y="2400300"/>
            <a:ext cx="0" cy="0"/>
          </a:xfrm>
          <a:solidFill>
            <a:srgbClr val="FFFFFF"/>
          </a:solidFill>
        </p:spPr>
      </p:sp>
      <p:sp>
        <p:nvSpPr>
          <p:cNvPr id="93188"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658AF721-3E78-4B6D-9760-F855C2BDAF79}" type="slidenum">
              <a:rPr lang="zh-CN" altLang="en-US"/>
            </a:fld>
            <a:endParaRPr lang="en-US" altLang="zh-CN"/>
          </a:p>
        </p:txBody>
      </p:sp>
      <p:sp>
        <p:nvSpPr>
          <p:cNvPr id="94211" name="Rectangle 2"/>
          <p:cNvSpPr>
            <a:spLocks noGrp="1" noRot="1" noChangeAspect="1" noChangeArrowheads="1" noTextEdit="1"/>
          </p:cNvSpPr>
          <p:nvPr>
            <p:ph type="sldImg"/>
          </p:nvPr>
        </p:nvSpPr>
        <p:spPr>
          <a:xfrm>
            <a:off x="3429000" y="2400300"/>
            <a:ext cx="0" cy="0"/>
          </a:xfrm>
          <a:solidFill>
            <a:srgbClr val="FFFFFF"/>
          </a:solidFill>
        </p:spPr>
      </p:sp>
      <p:sp>
        <p:nvSpPr>
          <p:cNvPr id="94212"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8E5B7EEF-24A8-42EF-894E-F357B15C6E4A}" type="slidenum">
              <a:rPr lang="zh-CN" altLang="en-US"/>
            </a:fld>
            <a:endParaRPr lang="en-US" altLang="zh-CN"/>
          </a:p>
        </p:txBody>
      </p:sp>
      <p:sp>
        <p:nvSpPr>
          <p:cNvPr id="95235" name="Rectangle 2"/>
          <p:cNvSpPr>
            <a:spLocks noGrp="1" noRot="1" noChangeAspect="1" noChangeArrowheads="1" noTextEdit="1"/>
          </p:cNvSpPr>
          <p:nvPr>
            <p:ph type="sldImg"/>
          </p:nvPr>
        </p:nvSpPr>
        <p:spPr>
          <a:xfrm>
            <a:off x="3429000" y="2400300"/>
            <a:ext cx="0" cy="0"/>
          </a:xfrm>
          <a:solidFill>
            <a:srgbClr val="FFFFFF"/>
          </a:solidFill>
        </p:spPr>
      </p:sp>
      <p:sp>
        <p:nvSpPr>
          <p:cNvPr id="9523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BB625618-8DC8-4D8F-A1A4-C601FFD60D48}" type="slidenum">
              <a:rPr lang="zh-CN" altLang="en-US"/>
            </a:fld>
            <a:endParaRPr lang="en-US" altLang="zh-CN"/>
          </a:p>
        </p:txBody>
      </p:sp>
      <p:sp>
        <p:nvSpPr>
          <p:cNvPr id="96259" name="Rectangle 2"/>
          <p:cNvSpPr>
            <a:spLocks noGrp="1" noRot="1" noChangeAspect="1" noChangeArrowheads="1" noTextEdit="1"/>
          </p:cNvSpPr>
          <p:nvPr>
            <p:ph type="sldImg"/>
          </p:nvPr>
        </p:nvSpPr>
        <p:spPr>
          <a:xfrm>
            <a:off x="3429000" y="2400300"/>
            <a:ext cx="0" cy="0"/>
          </a:xfrm>
          <a:solidFill>
            <a:srgbClr val="FFFFFF"/>
          </a:solidFill>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8FCC19E1-E45F-42B6-970D-6A85CBD2C40C}" type="slidenum">
              <a:rPr lang="zh-CN" altLang="en-US"/>
            </a:fld>
            <a:endParaRPr lang="en-US" altLang="zh-CN"/>
          </a:p>
        </p:txBody>
      </p:sp>
      <p:sp>
        <p:nvSpPr>
          <p:cNvPr id="97283" name="Rectangle 2"/>
          <p:cNvSpPr>
            <a:spLocks noGrp="1" noRot="1" noChangeAspect="1" noChangeArrowheads="1" noTextEdit="1"/>
          </p:cNvSpPr>
          <p:nvPr>
            <p:ph type="sldImg"/>
          </p:nvPr>
        </p:nvSpPr>
        <p:spPr>
          <a:xfrm>
            <a:off x="3429000" y="2400300"/>
            <a:ext cx="0" cy="0"/>
          </a:xfrm>
          <a:solidFill>
            <a:srgbClr val="FFFFFF"/>
          </a:solidFill>
        </p:spPr>
      </p:sp>
      <p:sp>
        <p:nvSpPr>
          <p:cNvPr id="9728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EF5C7C92-A847-4B16-B6DA-B7512E239525}" type="slidenum">
              <a:rPr lang="zh-CN" altLang="en-US"/>
            </a:fld>
            <a:endParaRPr lang="en-US" altLang="zh-CN"/>
          </a:p>
        </p:txBody>
      </p:sp>
      <p:sp>
        <p:nvSpPr>
          <p:cNvPr id="98307" name="Rectangle 2"/>
          <p:cNvSpPr>
            <a:spLocks noGrp="1" noRot="1" noChangeAspect="1" noChangeArrowheads="1" noTextEdit="1"/>
          </p:cNvSpPr>
          <p:nvPr>
            <p:ph type="sldImg"/>
          </p:nvPr>
        </p:nvSpPr>
        <p:spPr>
          <a:xfrm>
            <a:off x="3429000" y="2400300"/>
            <a:ext cx="0" cy="0"/>
          </a:xfrm>
          <a:solidFill>
            <a:srgbClr val="FFFFFF"/>
          </a:solidFill>
        </p:spPr>
      </p:sp>
      <p:sp>
        <p:nvSpPr>
          <p:cNvPr id="98308"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A87C597F-B496-4690-839A-8C96896939D5}" type="slidenum">
              <a:rPr lang="zh-CN" altLang="en-US"/>
            </a:fld>
            <a:endParaRPr lang="en-US" altLang="zh-CN"/>
          </a:p>
        </p:txBody>
      </p:sp>
      <p:sp>
        <p:nvSpPr>
          <p:cNvPr id="99331" name="Rectangle 2"/>
          <p:cNvSpPr>
            <a:spLocks noGrp="1" noRot="1" noChangeAspect="1" noChangeArrowheads="1" noTextEdit="1"/>
          </p:cNvSpPr>
          <p:nvPr>
            <p:ph type="sldImg"/>
          </p:nvPr>
        </p:nvSpPr>
        <p:spPr>
          <a:xfrm>
            <a:off x="3429000" y="2400300"/>
            <a:ext cx="0" cy="0"/>
          </a:xfrm>
          <a:solidFill>
            <a:srgbClr val="FFFFFF"/>
          </a:solidFill>
        </p:spPr>
      </p:sp>
      <p:sp>
        <p:nvSpPr>
          <p:cNvPr id="99332"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D30FE389-064E-40DC-AC1B-81EC4B957EA2}" type="slidenum">
              <a:rPr lang="zh-CN" altLang="en-US"/>
            </a:fld>
            <a:endParaRPr lang="en-US" altLang="zh-CN"/>
          </a:p>
        </p:txBody>
      </p:sp>
      <p:sp>
        <p:nvSpPr>
          <p:cNvPr id="100355" name="Rectangle 2"/>
          <p:cNvSpPr>
            <a:spLocks noGrp="1" noRot="1" noChangeAspect="1" noChangeArrowheads="1" noTextEdit="1"/>
          </p:cNvSpPr>
          <p:nvPr>
            <p:ph type="sldImg"/>
          </p:nvPr>
        </p:nvSpPr>
        <p:spPr>
          <a:xfrm>
            <a:off x="3429000" y="2400300"/>
            <a:ext cx="0" cy="0"/>
          </a:xfrm>
          <a:solidFill>
            <a:srgbClr val="FFFFFF"/>
          </a:solidFill>
        </p:spPr>
      </p:sp>
      <p:sp>
        <p:nvSpPr>
          <p:cNvPr id="10035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4EB23CD3-05E5-4113-83BF-9F23F0EEBC3D}" type="slidenum">
              <a:rPr lang="zh-CN" altLang="en-US"/>
            </a:fld>
            <a:endParaRPr lang="en-US" altLang="zh-CN"/>
          </a:p>
        </p:txBody>
      </p:sp>
      <p:sp>
        <p:nvSpPr>
          <p:cNvPr id="101379" name="Rectangle 2"/>
          <p:cNvSpPr>
            <a:spLocks noGrp="1" noRot="1" noChangeAspect="1" noChangeArrowheads="1" noTextEdit="1"/>
          </p:cNvSpPr>
          <p:nvPr>
            <p:ph type="sldImg"/>
          </p:nvPr>
        </p:nvSpPr>
        <p:spPr>
          <a:xfrm>
            <a:off x="3429000" y="2400300"/>
            <a:ext cx="0" cy="0"/>
          </a:xfrm>
          <a:solidFill>
            <a:srgbClr val="FFFFFF"/>
          </a:solidFill>
        </p:spPr>
      </p:sp>
      <p:sp>
        <p:nvSpPr>
          <p:cNvPr id="10138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0E9CB7CC-4046-4F20-A9AF-D3E20940E06B}" type="slidenum">
              <a:rPr lang="zh-CN" altLang="en-US"/>
            </a:fld>
            <a:endParaRPr lang="en-US" altLang="zh-CN"/>
          </a:p>
        </p:txBody>
      </p:sp>
      <p:sp>
        <p:nvSpPr>
          <p:cNvPr id="102403" name="Rectangle 2"/>
          <p:cNvSpPr>
            <a:spLocks noGrp="1" noRot="1" noChangeAspect="1" noChangeArrowheads="1" noTextEdit="1"/>
          </p:cNvSpPr>
          <p:nvPr>
            <p:ph type="sldImg"/>
          </p:nvPr>
        </p:nvSpPr>
        <p:spPr>
          <a:xfrm>
            <a:off x="3429000" y="2400300"/>
            <a:ext cx="0" cy="0"/>
          </a:xfrm>
          <a:solidFill>
            <a:srgbClr val="FFFFFF"/>
          </a:solidFill>
        </p:spPr>
      </p:sp>
      <p:sp>
        <p:nvSpPr>
          <p:cNvPr id="10240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DAAD509C-1EB5-4B3D-9440-5DDA27B2B124}" type="slidenum">
              <a:rPr lang="zh-CN" altLang="en-US"/>
            </a:fld>
            <a:endParaRPr lang="en-US" altLang="zh-CN"/>
          </a:p>
        </p:txBody>
      </p:sp>
      <p:sp>
        <p:nvSpPr>
          <p:cNvPr id="103427" name="Rectangle 2"/>
          <p:cNvSpPr>
            <a:spLocks noGrp="1" noRot="1" noChangeAspect="1" noChangeArrowheads="1" noTextEdit="1"/>
          </p:cNvSpPr>
          <p:nvPr>
            <p:ph type="sldImg"/>
          </p:nvPr>
        </p:nvSpPr>
        <p:spPr>
          <a:xfrm>
            <a:off x="3429000" y="2400300"/>
            <a:ext cx="0" cy="0"/>
          </a:xfrm>
          <a:solidFill>
            <a:srgbClr val="FFFFFF"/>
          </a:solidFill>
        </p:spPr>
      </p:sp>
      <p:sp>
        <p:nvSpPr>
          <p:cNvPr id="103428"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BB684E52-0302-4D8A-B645-1F2AE0A0EE7B}" type="slidenum">
              <a:rPr lang="zh-CN" altLang="en-US"/>
            </a:fld>
            <a:endParaRPr lang="en-US" altLang="zh-CN"/>
          </a:p>
        </p:txBody>
      </p:sp>
      <p:sp>
        <p:nvSpPr>
          <p:cNvPr id="104451" name="Rectangle 2"/>
          <p:cNvSpPr>
            <a:spLocks noGrp="1" noRot="1" noChangeAspect="1" noChangeArrowheads="1" noTextEdit="1"/>
          </p:cNvSpPr>
          <p:nvPr>
            <p:ph type="sldImg"/>
          </p:nvPr>
        </p:nvSpPr>
        <p:spPr>
          <a:xfrm>
            <a:off x="3429000" y="2400300"/>
            <a:ext cx="0" cy="0"/>
          </a:xfrm>
          <a:solidFill>
            <a:srgbClr val="FFFFFF"/>
          </a:solidFill>
        </p:spPr>
      </p:sp>
      <p:sp>
        <p:nvSpPr>
          <p:cNvPr id="104452"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896BF702-8E35-4823-8D15-339A5260CC80}" type="slidenum">
              <a:rPr lang="zh-CN" altLang="en-US"/>
            </a:fld>
            <a:endParaRPr lang="en-US" altLang="zh-CN"/>
          </a:p>
        </p:txBody>
      </p:sp>
      <p:sp>
        <p:nvSpPr>
          <p:cNvPr id="105475" name="Rectangle 2"/>
          <p:cNvSpPr>
            <a:spLocks noGrp="1" noRot="1" noChangeAspect="1" noChangeArrowheads="1" noTextEdit="1"/>
          </p:cNvSpPr>
          <p:nvPr>
            <p:ph type="sldImg"/>
          </p:nvPr>
        </p:nvSpPr>
        <p:spPr>
          <a:xfrm>
            <a:off x="3429000" y="2400300"/>
            <a:ext cx="0" cy="0"/>
          </a:xfrm>
          <a:solidFill>
            <a:srgbClr val="FFFFFF"/>
          </a:solidFill>
        </p:spPr>
      </p:sp>
      <p:sp>
        <p:nvSpPr>
          <p:cNvPr id="10547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82090443-5028-4174-80F3-91E42DEB3CDC}" type="slidenum">
              <a:rPr lang="zh-CN" altLang="en-US"/>
            </a:fld>
            <a:endParaRPr lang="en-US" altLang="zh-CN"/>
          </a:p>
        </p:txBody>
      </p:sp>
      <p:sp>
        <p:nvSpPr>
          <p:cNvPr id="106499" name="Rectangle 2"/>
          <p:cNvSpPr>
            <a:spLocks noGrp="1" noRot="1" noChangeAspect="1" noChangeArrowheads="1" noTextEdit="1"/>
          </p:cNvSpPr>
          <p:nvPr>
            <p:ph type="sldImg"/>
          </p:nvPr>
        </p:nvSpPr>
        <p:spPr>
          <a:xfrm>
            <a:off x="3429000" y="2400300"/>
            <a:ext cx="0" cy="0"/>
          </a:xfrm>
          <a:solidFill>
            <a:srgbClr val="FFFFFF"/>
          </a:solidFill>
        </p:spPr>
      </p:sp>
      <p:sp>
        <p:nvSpPr>
          <p:cNvPr id="10650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hyperlink" Target="http://c.biancheng.net/c/80/"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p:cNvSpPr txBox="1"/>
          <p:nvPr/>
        </p:nvSpPr>
        <p:spPr>
          <a:xfrm>
            <a:off x="443383" y="1077253"/>
            <a:ext cx="5280617" cy="1961114"/>
          </a:xfrm>
          <a:prstGeom prst="rect">
            <a:avLst/>
          </a:prstGeom>
          <a:noFill/>
        </p:spPr>
        <p:txBody>
          <a:bodyPr wrap="square" rtlCol="0">
            <a:spAutoFit/>
          </a:bodyPr>
          <a:lstStyle/>
          <a:p>
            <a:r>
              <a:rPr lang="zh-CN" altLang="en-US" sz="405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50" b="1" dirty="0">
              <a:solidFill>
                <a:schemeClr val="bg1"/>
              </a:solidFill>
              <a:latin typeface="华文楷体" panose="02010600040101010101" pitchFamily="2" charset="-122"/>
              <a:ea typeface="华文楷体" panose="02010600040101010101" pitchFamily="2" charset="-122"/>
            </a:endParaRPr>
          </a:p>
          <a:p>
            <a:endParaRPr lang="en-US" altLang="zh-CN" sz="4050" b="1" dirty="0">
              <a:solidFill>
                <a:schemeClr val="bg1"/>
              </a:solidFill>
              <a:latin typeface="华文楷体" panose="02010600040101010101" pitchFamily="2" charset="-122"/>
              <a:ea typeface="华文楷体" panose="02010600040101010101" pitchFamily="2" charset="-122"/>
            </a:endParaRPr>
          </a:p>
          <a:p>
            <a:r>
              <a:rPr lang="zh-CN" altLang="en-US" sz="4050" b="1" dirty="0" smtClean="0">
                <a:solidFill>
                  <a:schemeClr val="bg1"/>
                </a:solidFill>
                <a:latin typeface="华文楷体" panose="02010600040101010101" pitchFamily="2" charset="-122"/>
                <a:ea typeface="华文楷体" panose="02010600040101010101" pitchFamily="2" charset="-122"/>
              </a:rPr>
              <a:t>第九讲：  异常处理</a:t>
            </a:r>
            <a:endParaRPr lang="zh-CN" altLang="en-US" sz="4050" b="1" dirty="0">
              <a:solidFill>
                <a:schemeClr val="bg1"/>
              </a:solidFill>
              <a:latin typeface="华文楷体" panose="02010600040101010101" pitchFamily="2" charset="-122"/>
              <a:ea typeface="华文楷体" panose="02010600040101010101" pitchFamily="2" charset="-122"/>
            </a:endParaRPr>
          </a:p>
        </p:txBody>
      </p:sp>
      <p:sp>
        <p:nvSpPr>
          <p:cNvPr id="117" name="TextBox 12"/>
          <p:cNvSpPr txBox="1"/>
          <p:nvPr/>
        </p:nvSpPr>
        <p:spPr>
          <a:xfrm>
            <a:off x="253769" y="177475"/>
            <a:ext cx="2083241" cy="922881"/>
          </a:xfrm>
          <a:prstGeom prst="rect">
            <a:avLst/>
          </a:prstGeom>
          <a:noFill/>
        </p:spPr>
        <p:txBody>
          <a:bodyPr wrap="square" rtlCol="0">
            <a:spAutoFit/>
          </a:bodyPr>
          <a:lstStyle/>
          <a:p>
            <a:r>
              <a:rPr lang="en-US" altLang="zh-CN" sz="5395" spc="-225" dirty="0" smtClean="0">
                <a:solidFill>
                  <a:schemeClr val="bg1"/>
                </a:solidFill>
                <a:latin typeface="华文楷体" panose="02010600040101010101" pitchFamily="2" charset="-122"/>
                <a:ea typeface="华文楷体" panose="02010600040101010101" pitchFamily="2" charset="-122"/>
              </a:rPr>
              <a:t>2022</a:t>
            </a:r>
            <a:endParaRPr lang="zh-CN" altLang="en-US" sz="5395" spc="-225" dirty="0">
              <a:solidFill>
                <a:schemeClr val="bg1"/>
              </a:solidFill>
              <a:latin typeface="华文楷体" panose="02010600040101010101" pitchFamily="2" charset="-122"/>
              <a:ea typeface="华文楷体" panose="02010600040101010101" pitchFamily="2" charset="-122"/>
            </a:endParaRPr>
          </a:p>
        </p:txBody>
      </p:sp>
      <p:sp>
        <p:nvSpPr>
          <p:cNvPr id="121" name="TextBox 33"/>
          <p:cNvSpPr txBox="1"/>
          <p:nvPr/>
        </p:nvSpPr>
        <p:spPr>
          <a:xfrm>
            <a:off x="631614" y="3380891"/>
            <a:ext cx="4652602" cy="461537"/>
          </a:xfrm>
          <a:prstGeom prst="rect">
            <a:avLst/>
          </a:prstGeom>
          <a:noFill/>
        </p:spPr>
        <p:txBody>
          <a:bodyPr wrap="square" rtlCol="0">
            <a:spAutoFit/>
          </a:bodyPr>
          <a:lstStyle/>
          <a:p>
            <a:r>
              <a:rPr lang="zh-CN" altLang="en-US" sz="2400" dirty="0">
                <a:solidFill>
                  <a:schemeClr val="bg1"/>
                </a:solidFill>
                <a:latin typeface="华文隶书" panose="02010800040101010101" pitchFamily="2" charset="-122"/>
                <a:ea typeface="华文隶书" panose="02010800040101010101" pitchFamily="2" charset="-122"/>
              </a:rPr>
              <a:t>李际军  </a:t>
            </a:r>
            <a:r>
              <a:rPr lang="en-US" altLang="zh-CN" sz="2400" dirty="0">
                <a:solidFill>
                  <a:schemeClr val="bg1"/>
                </a:solidFill>
                <a:latin typeface="华文隶书" panose="02010800040101010101" pitchFamily="2" charset="-122"/>
                <a:ea typeface="华文隶书" panose="02010800040101010101" pitchFamily="2" charset="-122"/>
              </a:rPr>
              <a:t>lijijun@cs.zju.edu.cn</a:t>
            </a:r>
            <a:endParaRPr lang="zh-CN" altLang="en-US" sz="2400" dirty="0">
              <a:solidFill>
                <a:schemeClr val="bg1"/>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50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异常处理的实现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实现模式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108000" y="843750"/>
            <a:ext cx="3883924" cy="411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96" tIns="46049" rIns="92096" bIns="46049"/>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lang="zh-CN" altLang="en-US" sz="3200" b="1">
                <a:solidFill>
                  <a:srgbClr val="3232C8"/>
                </a:solidFill>
                <a:latin typeface="宋体" panose="02010600030101010101" pitchFamily="2" charset="-122"/>
                <a:ea typeface="黑体" panose="02010609060101010101" pitchFamily="49" charset="-122"/>
              </a:rPr>
              <a:t>抛掷异常的程序段</a:t>
            </a:r>
            <a:endParaRPr lang="zh-CN" altLang="en-US" sz="3200" b="1">
              <a:solidFill>
                <a:srgbClr val="3232C8"/>
              </a:solidFill>
              <a:latin typeface="宋体" panose="02010600030101010101" pitchFamily="2" charset="-122"/>
              <a:ea typeface="黑体" panose="02010609060101010101" pitchFamily="49" charset="-122"/>
            </a:endParaRPr>
          </a:p>
          <a:p>
            <a:pPr lvl="1" eaLnBrk="1" hangingPunct="1">
              <a:buClr>
                <a:schemeClr val="hlink"/>
              </a:buClr>
              <a:buSzPct val="55000"/>
              <a:buFont typeface="Wingdings" panose="05000000000000000000" pitchFamily="2" charset="2"/>
              <a:buNone/>
            </a:pPr>
            <a:endParaRPr lang="zh-CN" altLang="en-US">
              <a:latin typeface="宋体" panose="02010600030101010101" pitchFamily="2" charset="-122"/>
            </a:endParaRPr>
          </a:p>
          <a:p>
            <a:pPr lvl="1" eaLnBrk="1" hangingPunct="1">
              <a:buClr>
                <a:schemeClr val="hlink"/>
              </a:buClr>
              <a:buSzPct val="55000"/>
              <a:buFont typeface="Wingdings" panose="05000000000000000000" pitchFamily="2" charset="2"/>
              <a:buNone/>
            </a:pPr>
            <a:r>
              <a:rPr lang="en-US" altLang="zh-CN" sz="2800">
                <a:latin typeface="宋体" panose="02010600030101010101" pitchFamily="2"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solidFill>
                  <a:srgbClr val="CC0000"/>
                </a:solidFill>
                <a:latin typeface="Tahoma" panose="020B0604030504040204" pitchFamily="34" charset="0"/>
                <a:ea typeface="黑体" panose="02010609060101010101" pitchFamily="49" charset="-122"/>
              </a:rPr>
              <a:t>throw </a:t>
            </a:r>
            <a:r>
              <a:rPr lang="en-US" altLang="zh-CN" sz="28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表达式</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zh-CN" altLang="en-US" sz="2800">
                <a:latin typeface="黑体" panose="02010609060101010101" pitchFamily="49" charset="-122"/>
                <a:ea typeface="黑体" panose="02010609060101010101" pitchFamily="49" charset="-122"/>
              </a:rPr>
              <a:t>（异常抛出）</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latin typeface="宋体" panose="02010600030101010101" pitchFamily="2"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endParaRPr lang="en-US" altLang="zh-CN" sz="2800">
              <a:latin typeface="黑体" panose="02010609060101010101" pitchFamily="49" charset="-122"/>
              <a:ea typeface="黑体" panose="02010609060101010101" pitchFamily="49" charset="-122"/>
            </a:endParaRPr>
          </a:p>
        </p:txBody>
      </p:sp>
      <p:sp>
        <p:nvSpPr>
          <p:cNvPr id="12" name="Rectangle 5"/>
          <p:cNvSpPr>
            <a:spLocks noChangeArrowheads="1"/>
          </p:cNvSpPr>
          <p:nvPr/>
        </p:nvSpPr>
        <p:spPr bwMode="auto">
          <a:xfrm>
            <a:off x="3998275" y="843750"/>
            <a:ext cx="4968437" cy="411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96" tIns="46049" rIns="92096" bIns="46049"/>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lang="zh-CN" altLang="en-US" sz="3200" b="1">
                <a:solidFill>
                  <a:srgbClr val="3232C8"/>
                </a:solidFill>
                <a:latin typeface="宋体" panose="02010600030101010101" pitchFamily="2" charset="-122"/>
                <a:ea typeface="黑体" panose="02010609060101010101" pitchFamily="49" charset="-122"/>
              </a:rPr>
              <a:t>捕获并处理异常的程序段</a:t>
            </a:r>
            <a:endParaRPr lang="zh-CN" altLang="en-US" sz="3200" b="1">
              <a:solidFill>
                <a:srgbClr val="3232C8"/>
              </a:solidFill>
              <a:latin typeface="宋体" panose="02010600030101010101" pitchFamily="2"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solidFill>
                  <a:srgbClr val="CC0000"/>
                </a:solidFill>
                <a:latin typeface="Tahoma" panose="020B0604030504040204" pitchFamily="34" charset="0"/>
                <a:ea typeface="黑体" panose="02010609060101010101" pitchFamily="49" charset="-122"/>
              </a:rPr>
              <a:t>try</a:t>
            </a:r>
            <a:endParaRPr lang="en-US" altLang="zh-CN" sz="2800">
              <a:solidFill>
                <a:srgbClr val="CC0000"/>
              </a:solidFill>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复合语句（保护段）</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solidFill>
                  <a:srgbClr val="CC0000"/>
                </a:solidFill>
                <a:latin typeface="Tahoma" panose="020B0604030504040204" pitchFamily="34" charset="0"/>
                <a:ea typeface="黑体" panose="02010609060101010101" pitchFamily="49" charset="-122"/>
              </a:rPr>
              <a:t>catch</a:t>
            </a:r>
            <a:r>
              <a:rPr lang="zh-CN" altLang="en-US" sz="2800">
                <a:latin typeface="黑体" panose="02010609060101010101" pitchFamily="49" charset="-122"/>
                <a:ea typeface="黑体" panose="02010609060101010101" pitchFamily="49" charset="-122"/>
              </a:rPr>
              <a:t>（异常类型声明）</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zh-CN" altLang="en-US" sz="2800">
                <a:latin typeface="黑体" panose="02010609060101010101" pitchFamily="49" charset="-122"/>
                <a:ea typeface="黑体" panose="02010609060101010101" pitchFamily="49" charset="-122"/>
              </a:rPr>
              <a:t>    复合语句（处理段）</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solidFill>
                  <a:srgbClr val="CC0000"/>
                </a:solidFill>
                <a:latin typeface="Tahoma" panose="020B0604030504040204" pitchFamily="34" charset="0"/>
                <a:ea typeface="黑体" panose="02010609060101010101" pitchFamily="49" charset="-122"/>
              </a:rPr>
              <a:t>catch</a:t>
            </a:r>
            <a:r>
              <a:rPr lang="zh-CN" altLang="en-US" sz="2800">
                <a:latin typeface="黑体" panose="02010609060101010101" pitchFamily="49" charset="-122"/>
                <a:ea typeface="黑体" panose="02010609060101010101" pitchFamily="49" charset="-122"/>
              </a:rPr>
              <a:t>（异常类型声明）</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zh-CN" altLang="en-US" sz="2800">
                <a:latin typeface="黑体" panose="02010609060101010101" pitchFamily="49" charset="-122"/>
                <a:ea typeface="黑体" panose="02010609060101010101" pitchFamily="49" charset="-122"/>
              </a:rPr>
              <a:t>    复合语句（处理段）</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latin typeface="宋体" panose="02010600030101010101" pitchFamily="2"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sp>
        <p:nvSpPr>
          <p:cNvPr id="13" name="Line 6"/>
          <p:cNvSpPr>
            <a:spLocks noChangeShapeType="1"/>
          </p:cNvSpPr>
          <p:nvPr/>
        </p:nvSpPr>
        <p:spPr bwMode="auto">
          <a:xfrm>
            <a:off x="3853778" y="711958"/>
            <a:ext cx="0" cy="4420623"/>
          </a:xfrm>
          <a:prstGeom prst="line">
            <a:avLst/>
          </a:prstGeom>
          <a:noFill/>
          <a:ln w="381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8"/>
          <p:cNvSpPr/>
          <p:nvPr/>
        </p:nvSpPr>
        <p:spPr bwMode="auto">
          <a:xfrm>
            <a:off x="3205929" y="1504007"/>
            <a:ext cx="790758" cy="2088343"/>
          </a:xfrm>
          <a:prstGeom prst="rightBrace">
            <a:avLst>
              <a:gd name="adj1" fmla="val 16700"/>
              <a:gd name="adj2" fmla="val 50153"/>
            </a:avLst>
          </a:prstGeom>
          <a:noFill/>
          <a:ln w="88900">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Tree>
  </p:cSld>
  <p:clrMapOvr>
    <a:masterClrMapping/>
  </p:clrMapOvr>
  <p:transition spd="slow" advClick="0"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执行机制</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txBox="1">
            <a:spLocks noChangeArrowheads="1"/>
          </p:cNvSpPr>
          <p:nvPr/>
        </p:nvSpPr>
        <p:spPr>
          <a:xfrm>
            <a:off x="324000" y="771750"/>
            <a:ext cx="8568000"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nSpc>
                <a:spcPct val="150000"/>
              </a:lnSpc>
              <a:spcBef>
                <a:spcPts val="0"/>
              </a:spcBef>
            </a:pPr>
            <a:r>
              <a:rPr lang="zh-CN" altLang="en-US" sz="2000" dirty="0"/>
              <a:t>若有异常则通过</a:t>
            </a:r>
            <a:r>
              <a:rPr lang="en-US" altLang="zh-CN" sz="2000" dirty="0"/>
              <a:t>throw</a:t>
            </a:r>
            <a:r>
              <a:rPr lang="zh-CN" altLang="en-US" sz="2000" dirty="0"/>
              <a:t>操作创建一个异常对象并抛出；</a:t>
            </a:r>
            <a:endParaRPr lang="en-US" altLang="zh-CN" sz="2000" dirty="0"/>
          </a:p>
          <a:p>
            <a:pPr marL="0">
              <a:lnSpc>
                <a:spcPct val="150000"/>
              </a:lnSpc>
              <a:spcBef>
                <a:spcPts val="0"/>
              </a:spcBef>
            </a:pPr>
            <a:r>
              <a:rPr lang="zh-CN" altLang="en-US" sz="2000" dirty="0"/>
              <a:t>将</a:t>
            </a:r>
            <a:r>
              <a:rPr lang="zh-CN" altLang="en-US" sz="2000" dirty="0">
                <a:solidFill>
                  <a:srgbClr val="FF0000"/>
                </a:solidFill>
              </a:rPr>
              <a:t>可能抛出异常的程序段嵌在</a:t>
            </a:r>
            <a:r>
              <a:rPr lang="en-US" altLang="zh-CN" sz="2000" dirty="0">
                <a:solidFill>
                  <a:srgbClr val="FF0000"/>
                </a:solidFill>
              </a:rPr>
              <a:t>try</a:t>
            </a:r>
            <a:r>
              <a:rPr lang="zh-CN" altLang="en-US" sz="2000" dirty="0">
                <a:solidFill>
                  <a:srgbClr val="FF0000"/>
                </a:solidFill>
              </a:rPr>
              <a:t>块之中</a:t>
            </a:r>
            <a:r>
              <a:rPr lang="zh-CN" altLang="en-US" sz="2000" dirty="0"/>
              <a:t>。控制通过正常的顺序执行到达</a:t>
            </a:r>
            <a:r>
              <a:rPr lang="en-US" altLang="zh-CN" sz="2000" dirty="0"/>
              <a:t>try</a:t>
            </a:r>
            <a:r>
              <a:rPr lang="zh-CN" altLang="en-US" sz="2000" dirty="0"/>
              <a:t>块，然后</a:t>
            </a:r>
            <a:r>
              <a:rPr lang="zh-CN" altLang="en-US" sz="2000" dirty="0">
                <a:solidFill>
                  <a:srgbClr val="FF0000"/>
                </a:solidFill>
              </a:rPr>
              <a:t>执行</a:t>
            </a:r>
            <a:r>
              <a:rPr lang="en-US" altLang="zh-CN" sz="2000" dirty="0">
                <a:solidFill>
                  <a:srgbClr val="FF0000"/>
                </a:solidFill>
              </a:rPr>
              <a:t>try</a:t>
            </a:r>
            <a:r>
              <a:rPr lang="zh-CN" altLang="en-US" sz="2000" dirty="0">
                <a:solidFill>
                  <a:srgbClr val="FF0000"/>
                </a:solidFill>
              </a:rPr>
              <a:t>子块内的保护段</a:t>
            </a:r>
            <a:r>
              <a:rPr lang="zh-CN" altLang="en-US" sz="2000" dirty="0"/>
              <a:t>；</a:t>
            </a:r>
            <a:endParaRPr lang="en-US" altLang="zh-CN" sz="2000" dirty="0"/>
          </a:p>
          <a:p>
            <a:pPr marL="0" lvl="1" indent="-342900">
              <a:lnSpc>
                <a:spcPct val="150000"/>
              </a:lnSpc>
              <a:spcBef>
                <a:spcPts val="0"/>
              </a:spcBef>
              <a:buFont typeface="Arial" panose="020B0604020202020204" pitchFamily="34" charset="0"/>
              <a:buChar char="•"/>
            </a:pPr>
            <a:r>
              <a:rPr lang="zh-CN" altLang="en-US" sz="2000" dirty="0"/>
              <a:t>如果在保护段执行期间没有引发异常，那么跟在</a:t>
            </a:r>
            <a:r>
              <a:rPr lang="en-US" altLang="zh-CN" sz="2000" dirty="0"/>
              <a:t>try</a:t>
            </a:r>
            <a:r>
              <a:rPr lang="zh-CN" altLang="en-US" sz="2000" dirty="0"/>
              <a:t>子块后的</a:t>
            </a:r>
            <a:r>
              <a:rPr lang="en-US" altLang="zh-CN" sz="2000" dirty="0"/>
              <a:t>catch</a:t>
            </a:r>
            <a:r>
              <a:rPr lang="zh-CN" altLang="en-US" sz="2000" dirty="0"/>
              <a:t>子句就不执行。程序继续执行紧跟在</a:t>
            </a:r>
            <a:r>
              <a:rPr lang="en-US" altLang="zh-CN" sz="2000" dirty="0"/>
              <a:t>try</a:t>
            </a:r>
            <a:r>
              <a:rPr lang="zh-CN" altLang="en-US" sz="2000" dirty="0"/>
              <a:t>块中最后一个</a:t>
            </a:r>
            <a:r>
              <a:rPr lang="en-US" altLang="zh-CN" sz="2000" dirty="0"/>
              <a:t>catch</a:t>
            </a:r>
            <a:r>
              <a:rPr lang="zh-CN" altLang="en-US" sz="2000" dirty="0"/>
              <a:t>子句后面的语句；</a:t>
            </a:r>
            <a:endParaRPr lang="zh-CN" altLang="en-US" sz="2000" dirty="0"/>
          </a:p>
          <a:p>
            <a:pPr marL="0" lvl="1" indent="-342900">
              <a:lnSpc>
                <a:spcPct val="150000"/>
              </a:lnSpc>
              <a:spcBef>
                <a:spcPts val="0"/>
              </a:spcBef>
              <a:buFont typeface="Arial" panose="020B0604020202020204" pitchFamily="34" charset="0"/>
              <a:buChar char="•"/>
            </a:pPr>
            <a:r>
              <a:rPr lang="en-US" altLang="zh-CN" sz="2000" dirty="0">
                <a:solidFill>
                  <a:srgbClr val="FF0000"/>
                </a:solidFill>
              </a:rPr>
              <a:t>catch</a:t>
            </a:r>
            <a:r>
              <a:rPr lang="zh-CN" altLang="en-US" sz="2000" dirty="0">
                <a:solidFill>
                  <a:srgbClr val="FF0000"/>
                </a:solidFill>
              </a:rPr>
              <a:t>子句按其在</a:t>
            </a:r>
            <a:r>
              <a:rPr lang="en-US" altLang="zh-CN" sz="2000" dirty="0">
                <a:solidFill>
                  <a:srgbClr val="FF0000"/>
                </a:solidFill>
              </a:rPr>
              <a:t>try</a:t>
            </a:r>
            <a:r>
              <a:rPr lang="zh-CN" altLang="en-US" sz="2000" dirty="0">
                <a:solidFill>
                  <a:srgbClr val="FF0000"/>
                </a:solidFill>
              </a:rPr>
              <a:t>块后出现的顺序被检查</a:t>
            </a:r>
            <a:r>
              <a:rPr lang="zh-CN" altLang="en-US" sz="2000" dirty="0"/>
              <a:t>。类型匹配的</a:t>
            </a:r>
            <a:r>
              <a:rPr lang="en-US" altLang="zh-CN" sz="2000" dirty="0"/>
              <a:t>catch</a:t>
            </a:r>
            <a:r>
              <a:rPr lang="zh-CN" altLang="en-US" sz="2000" dirty="0"/>
              <a:t>子句将捕获并处理异常（或继续抛出异常）；</a:t>
            </a:r>
            <a:endParaRPr lang="zh-CN" altLang="en-US" sz="2000" dirty="0"/>
          </a:p>
          <a:p>
            <a:pPr marL="0" lvl="1" indent="-342900">
              <a:lnSpc>
                <a:spcPct val="150000"/>
              </a:lnSpc>
              <a:spcBef>
                <a:spcPts val="0"/>
              </a:spcBef>
              <a:buFont typeface="Arial" panose="020B0604020202020204" pitchFamily="34" charset="0"/>
              <a:buChar char="•"/>
            </a:pPr>
            <a:r>
              <a:rPr lang="zh-CN" altLang="en-US" sz="2000" dirty="0"/>
              <a:t>如果找不到匹配的处理代码，则自动调用标准库函数</a:t>
            </a:r>
            <a:r>
              <a:rPr lang="en-US" altLang="zh-CN" sz="2000" dirty="0"/>
              <a:t>terminate</a:t>
            </a:r>
            <a:r>
              <a:rPr lang="zh-CN" altLang="en-US" sz="2000" dirty="0"/>
              <a:t>，其默认功能是调用</a:t>
            </a:r>
            <a:r>
              <a:rPr lang="en-US" altLang="zh-CN" sz="2000" dirty="0"/>
              <a:t>abort( )</a:t>
            </a:r>
            <a:r>
              <a:rPr lang="zh-CN" altLang="en-US" sz="2000" dirty="0"/>
              <a:t>终止程序。</a:t>
            </a:r>
            <a:endParaRPr lang="zh-CN" altLang="en-US" sz="2000" dirty="0"/>
          </a:p>
        </p:txBody>
      </p:sp>
    </p:spTree>
  </p:cSld>
  <p:clrMapOvr>
    <a:masterClrMapping/>
  </p:clrMapOvr>
  <p:transition spd="slow" advClick="0"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108000" y="771750"/>
            <a:ext cx="9381314" cy="47684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8505" indent="-457200">
              <a:buFont typeface="Wingdings" panose="05000000000000000000" pitchFamily="2" charset="2"/>
              <a:buChar char="l"/>
              <a:defRPr/>
            </a:pPr>
            <a:r>
              <a:rPr lang="zh-CN" altLang="en-US" sz="2000" dirty="0" smtClean="0"/>
              <a:t>异常处理的语法</a:t>
            </a:r>
            <a:endParaRPr lang="zh-CN" altLang="en-US" sz="2000" dirty="0" smtClean="0"/>
          </a:p>
          <a:p>
            <a:pPr marL="336550" indent="0">
              <a:buNone/>
              <a:defRPr/>
            </a:pPr>
            <a:r>
              <a:rPr lang="en-US" altLang="zh-CN" sz="2000" dirty="0" smtClean="0"/>
              <a:t>throw</a:t>
            </a:r>
            <a:r>
              <a:rPr lang="zh-CN" altLang="en-US" sz="2000" dirty="0" smtClean="0"/>
              <a:t>语句一般是由</a:t>
            </a:r>
            <a:r>
              <a:rPr lang="en-US" altLang="zh-CN" sz="2000" dirty="0" smtClean="0">
                <a:solidFill>
                  <a:srgbClr val="FF0000"/>
                </a:solidFill>
              </a:rPr>
              <a:t>throw</a:t>
            </a:r>
            <a:r>
              <a:rPr lang="zh-CN" altLang="en-US" sz="2000" dirty="0" smtClean="0">
                <a:solidFill>
                  <a:srgbClr val="FF0000"/>
                </a:solidFill>
              </a:rPr>
              <a:t>运算符和一个数据组成</a:t>
            </a:r>
            <a:r>
              <a:rPr lang="zh-CN" altLang="en-US" sz="2000" dirty="0" smtClean="0"/>
              <a:t>的，其形式为：</a:t>
            </a:r>
            <a:endParaRPr lang="zh-CN" altLang="en-US" sz="2000" dirty="0" smtClean="0"/>
          </a:p>
          <a:p>
            <a:pPr marL="336550" indent="0">
              <a:buNone/>
              <a:defRPr/>
            </a:pPr>
            <a:r>
              <a:rPr lang="en-US" altLang="zh-CN" sz="2000" dirty="0" smtClean="0">
                <a:solidFill>
                  <a:srgbClr val="FF0000"/>
                </a:solidFill>
              </a:rPr>
              <a:t>throw </a:t>
            </a:r>
            <a:r>
              <a:rPr lang="zh-CN" altLang="en-US" sz="2000" b="1" dirty="0" smtClean="0">
                <a:solidFill>
                  <a:srgbClr val="0D94D7"/>
                </a:solidFill>
              </a:rPr>
              <a:t>表达式</a:t>
            </a:r>
            <a:r>
              <a:rPr lang="zh-CN" altLang="en-US" sz="2000" dirty="0" smtClean="0"/>
              <a:t>;</a:t>
            </a:r>
            <a:endParaRPr lang="zh-CN" altLang="en-US" sz="2000" dirty="0" smtClean="0"/>
          </a:p>
          <a:p>
            <a:pPr marL="336550" indent="0">
              <a:buNone/>
              <a:defRPr/>
            </a:pPr>
            <a:r>
              <a:rPr lang="en-US" altLang="zh-CN" sz="2000" dirty="0" smtClean="0">
                <a:solidFill>
                  <a:srgbClr val="FF0000"/>
                </a:solidFill>
              </a:rPr>
              <a:t>try-catch</a:t>
            </a:r>
            <a:r>
              <a:rPr lang="zh-CN" altLang="en-US" sz="2000" dirty="0" smtClean="0"/>
              <a:t>的结构为</a:t>
            </a:r>
            <a:endParaRPr lang="zh-CN" altLang="en-US" sz="2000" dirty="0" smtClean="0"/>
          </a:p>
          <a:p>
            <a:pPr marL="336550" indent="0">
              <a:buNone/>
              <a:defRPr/>
            </a:pPr>
            <a:r>
              <a:rPr lang="en-US" altLang="zh-CN" sz="2000" dirty="0" smtClean="0">
                <a:solidFill>
                  <a:srgbClr val="FF0000"/>
                </a:solidFill>
              </a:rPr>
              <a:t>try</a:t>
            </a:r>
            <a:endParaRPr lang="en-US" altLang="zh-CN" sz="2000" dirty="0" smtClean="0">
              <a:solidFill>
                <a:srgbClr val="FF0000"/>
              </a:solidFill>
            </a:endParaRPr>
          </a:p>
          <a:p>
            <a:pPr marL="336550" indent="0">
              <a:buNone/>
              <a:defRPr/>
            </a:pPr>
            <a:r>
              <a:rPr lang="en-US" altLang="zh-CN" sz="2000" dirty="0" smtClean="0">
                <a:solidFill>
                  <a:srgbClr val="FF0000"/>
                </a:solidFill>
              </a:rPr>
              <a:t>      </a:t>
            </a:r>
            <a:r>
              <a:rPr lang="en-US" altLang="zh-CN" sz="2000" dirty="0" smtClean="0"/>
              <a:t>{</a:t>
            </a:r>
            <a:r>
              <a:rPr lang="zh-CN" altLang="en-US" sz="2000" dirty="0" smtClean="0"/>
              <a:t>被检查的语句} </a:t>
            </a:r>
            <a:endParaRPr lang="zh-CN" altLang="en-US" sz="2000" dirty="0" smtClean="0"/>
          </a:p>
          <a:p>
            <a:pPr marL="336550" indent="0">
              <a:buNone/>
              <a:defRPr/>
            </a:pPr>
            <a:r>
              <a:rPr lang="en-US" altLang="zh-CN" sz="2000" dirty="0" smtClean="0">
                <a:solidFill>
                  <a:srgbClr val="FF0000"/>
                </a:solidFill>
              </a:rPr>
              <a:t>catch</a:t>
            </a:r>
            <a:r>
              <a:rPr lang="en-US" altLang="zh-CN" sz="2000" dirty="0" smtClean="0"/>
              <a:t>(</a:t>
            </a:r>
            <a:r>
              <a:rPr lang="zh-CN" altLang="en-US" sz="2000" b="1" dirty="0" smtClean="0">
                <a:solidFill>
                  <a:srgbClr val="10BDD4"/>
                </a:solidFill>
              </a:rPr>
              <a:t>异常信息类型 [变量名]</a:t>
            </a:r>
            <a:r>
              <a:rPr lang="zh-CN" altLang="en-US" sz="2000" dirty="0" smtClean="0"/>
              <a:t>)</a:t>
            </a:r>
            <a:endParaRPr lang="zh-CN" altLang="en-US" sz="2000" dirty="0" smtClean="0"/>
          </a:p>
          <a:p>
            <a:pPr marL="336550" indent="0">
              <a:buNone/>
              <a:defRPr/>
            </a:pPr>
            <a:r>
              <a:rPr lang="zh-CN" altLang="en-US" sz="2000" dirty="0" smtClean="0">
                <a:solidFill>
                  <a:srgbClr val="FF0000"/>
                </a:solidFill>
              </a:rPr>
              <a:t>      </a:t>
            </a:r>
            <a:r>
              <a:rPr lang="zh-CN" altLang="en-US" sz="2000" dirty="0" smtClean="0"/>
              <a:t>{进行异常处理的语句}</a:t>
            </a:r>
            <a:endParaRPr lang="zh-CN" altLang="en-US" sz="2000" dirty="0" smtClean="0"/>
          </a:p>
        </p:txBody>
      </p:sp>
    </p:spTree>
  </p:cSld>
  <p:clrMapOvr>
    <a:masterClrMapping/>
  </p:clrMapOvr>
  <p:transition spd="slow" advClick="0"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540000" y="579676"/>
            <a:ext cx="6192000" cy="4601260"/>
          </a:xfrm>
          <a:prstGeom prst="rect">
            <a:avLst/>
          </a:prstGeom>
        </p:spPr>
        <p:txBody>
          <a:bodyPr wrap="square">
            <a:spAutoFit/>
          </a:bodyPr>
          <a:lstStyle/>
          <a:p>
            <a:pPr algn="just">
              <a:buFont typeface="Wingdings 2" panose="05020102010507070707" pitchFamily="18" charset="2"/>
              <a:buNone/>
            </a:pPr>
            <a:r>
              <a:rPr lang="en-US" altLang="zh-CN" sz="2000" b="1" dirty="0"/>
              <a:t>2</a:t>
            </a:r>
            <a:r>
              <a:rPr lang="en-US" altLang="zh-CN" sz="2000" b="1" dirty="0" smtClean="0"/>
              <a:t>.  try-catch</a:t>
            </a:r>
            <a:r>
              <a:rPr lang="zh-CN" altLang="en-US" sz="2000" b="1" dirty="0" smtClean="0"/>
              <a:t>语句</a:t>
            </a:r>
            <a:endParaRPr lang="en-US" altLang="zh-CN" sz="2000" b="1" dirty="0" smtClean="0"/>
          </a:p>
          <a:p>
            <a:pPr algn="just">
              <a:lnSpc>
                <a:spcPct val="150000"/>
              </a:lnSpc>
              <a:buFont typeface="Wingdings 2" panose="05020102010507070707" pitchFamily="18" charset="2"/>
              <a:buNone/>
            </a:pPr>
            <a:r>
              <a:rPr lang="en-US" altLang="zh-CN" sz="1400" dirty="0" smtClean="0"/>
              <a:t>try {</a:t>
            </a:r>
            <a:r>
              <a:rPr lang="en-US" altLang="zh-CN" sz="1400" dirty="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可能</a:t>
            </a:r>
            <a:r>
              <a:rPr lang="zh-CN" altLang="en-US" sz="1400" dirty="0"/>
              <a:t>引发异常的语句序列</a:t>
            </a:r>
            <a:r>
              <a:rPr lang="zh-CN" altLang="en-US" sz="1400" dirty="0" smtClean="0"/>
              <a:t>；</a:t>
            </a:r>
            <a:endParaRPr lang="en-US" altLang="zh-CN" sz="1400" dirty="0" smtClean="0"/>
          </a:p>
          <a:p>
            <a:pPr>
              <a:lnSpc>
                <a:spcPct val="150000"/>
              </a:lnSpc>
            </a:pPr>
            <a:r>
              <a:rPr lang="en-US" altLang="zh-CN" sz="1400" dirty="0" smtClean="0"/>
              <a:t>}   </a:t>
            </a:r>
            <a:r>
              <a:rPr lang="en-US" altLang="zh-CN" sz="1400" dirty="0"/>
              <a:t>//</a:t>
            </a:r>
            <a:r>
              <a:rPr lang="zh-CN" altLang="en-US" sz="1400" dirty="0"/>
              <a:t>受保护代码</a:t>
            </a:r>
            <a:endParaRPr lang="zh-CN" altLang="en-US" sz="1400" dirty="0"/>
          </a:p>
          <a:p>
            <a:pPr>
              <a:lnSpc>
                <a:spcPct val="150000"/>
              </a:lnSpc>
            </a:pPr>
            <a:r>
              <a:rPr lang="en-US" altLang="zh-CN" sz="1400" dirty="0"/>
              <a:t>catch(</a:t>
            </a:r>
            <a:r>
              <a:rPr lang="zh-CN" altLang="en-US" sz="1400" dirty="0"/>
              <a:t>异常类型</a:t>
            </a:r>
            <a:r>
              <a:rPr lang="en-US" altLang="zh-CN" sz="1400" dirty="0"/>
              <a:t>1  </a:t>
            </a:r>
            <a:r>
              <a:rPr lang="zh-CN" altLang="en-US" sz="1400" dirty="0"/>
              <a:t>异常变量</a:t>
            </a:r>
            <a:r>
              <a:rPr lang="en-US" altLang="zh-CN" sz="1400" dirty="0"/>
              <a:t>1</a:t>
            </a:r>
            <a:r>
              <a:rPr lang="en-US" altLang="zh-CN" sz="1400" dirty="0" smtClean="0"/>
              <a:t>) {</a:t>
            </a:r>
            <a:r>
              <a:rPr lang="en-US" altLang="zh-CN" sz="1400" dirty="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处理</a:t>
            </a:r>
            <a:r>
              <a:rPr lang="zh-CN" altLang="en-US" sz="1400" dirty="0"/>
              <a:t>代码</a:t>
            </a:r>
            <a:r>
              <a:rPr lang="en-US" altLang="zh-CN" sz="1400" dirty="0"/>
              <a:t>1</a:t>
            </a:r>
            <a:r>
              <a:rPr lang="zh-CN" altLang="en-US" sz="1400" dirty="0" smtClean="0"/>
              <a:t>；</a:t>
            </a:r>
            <a:endParaRPr lang="en-US" altLang="zh-CN" sz="1400" dirty="0" smtClean="0"/>
          </a:p>
          <a:p>
            <a:pPr>
              <a:lnSpc>
                <a:spcPct val="150000"/>
              </a:lnSpc>
            </a:pPr>
            <a:r>
              <a:rPr lang="en-US" altLang="zh-CN" sz="1400" dirty="0" smtClean="0"/>
              <a:t>}</a:t>
            </a:r>
            <a:r>
              <a:rPr lang="en-US" altLang="zh-CN" sz="1400" dirty="0"/>
              <a:t>	</a:t>
            </a:r>
            <a:r>
              <a:rPr lang="en-US" altLang="zh-CN" sz="1400" dirty="0" smtClean="0"/>
              <a:t>           //</a:t>
            </a:r>
            <a:r>
              <a:rPr lang="zh-CN" altLang="en-US" sz="1400" dirty="0"/>
              <a:t>异常处理器</a:t>
            </a:r>
            <a:r>
              <a:rPr lang="en-US" altLang="zh-CN" sz="1400" dirty="0"/>
              <a:t>1</a:t>
            </a:r>
            <a:endParaRPr lang="zh-CN" altLang="en-US" sz="1400" dirty="0"/>
          </a:p>
          <a:p>
            <a:pPr>
              <a:lnSpc>
                <a:spcPct val="150000"/>
              </a:lnSpc>
            </a:pPr>
            <a:r>
              <a:rPr lang="en-US" altLang="zh-CN" sz="1400" dirty="0"/>
              <a:t>catch(</a:t>
            </a:r>
            <a:r>
              <a:rPr lang="zh-CN" altLang="en-US" sz="1400" dirty="0"/>
              <a:t>异常类型</a:t>
            </a:r>
            <a:r>
              <a:rPr lang="en-US" altLang="zh-CN" sz="1400" dirty="0"/>
              <a:t>2  </a:t>
            </a:r>
            <a:r>
              <a:rPr lang="zh-CN" altLang="en-US" sz="1400" dirty="0"/>
              <a:t>异常变量</a:t>
            </a:r>
            <a:r>
              <a:rPr lang="en-US" altLang="zh-CN" sz="1400" dirty="0"/>
              <a:t>2</a:t>
            </a:r>
            <a:r>
              <a:rPr lang="en-US" altLang="zh-CN" sz="1400" dirty="0" smtClean="0"/>
              <a:t>){</a:t>
            </a:r>
            <a:r>
              <a:rPr lang="en-US" altLang="zh-CN" sz="1400" dirty="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处理</a:t>
            </a:r>
            <a:r>
              <a:rPr lang="zh-CN" altLang="en-US" sz="1400" dirty="0"/>
              <a:t>代码</a:t>
            </a:r>
            <a:r>
              <a:rPr lang="en-US" altLang="zh-CN" sz="1400" dirty="0"/>
              <a:t>2</a:t>
            </a:r>
            <a:r>
              <a:rPr lang="zh-CN" altLang="en-US" sz="1400" dirty="0" smtClean="0"/>
              <a:t>；</a:t>
            </a:r>
            <a:endParaRPr lang="en-US" altLang="zh-CN" sz="1400" dirty="0" smtClean="0"/>
          </a:p>
          <a:p>
            <a:pPr>
              <a:lnSpc>
                <a:spcPct val="150000"/>
              </a:lnSpc>
            </a:pPr>
            <a:r>
              <a:rPr lang="en-US" altLang="zh-CN" sz="1400" dirty="0" smtClean="0"/>
              <a:t>}</a:t>
            </a:r>
            <a:r>
              <a:rPr lang="en-US" altLang="zh-CN" sz="1400" dirty="0"/>
              <a:t>	           //</a:t>
            </a:r>
            <a:r>
              <a:rPr lang="zh-CN" altLang="en-US" sz="1400" dirty="0"/>
              <a:t>异常处理器</a:t>
            </a:r>
            <a:r>
              <a:rPr lang="en-US" altLang="zh-CN" sz="1400" dirty="0"/>
              <a:t>2</a:t>
            </a:r>
            <a:endParaRPr lang="zh-CN" altLang="en-US" sz="1400" dirty="0"/>
          </a:p>
          <a:p>
            <a:pPr>
              <a:lnSpc>
                <a:spcPct val="150000"/>
              </a:lnSpc>
            </a:pPr>
            <a:r>
              <a:rPr lang="en-US" altLang="zh-CN" sz="1400" dirty="0"/>
              <a:t>...</a:t>
            </a:r>
            <a:endParaRPr lang="zh-CN" altLang="en-US" sz="1400" dirty="0"/>
          </a:p>
          <a:p>
            <a:pPr>
              <a:lnSpc>
                <a:spcPct val="150000"/>
              </a:lnSpc>
            </a:pPr>
            <a:r>
              <a:rPr lang="en-US" altLang="zh-CN" sz="1400" dirty="0"/>
              <a:t>catch</a:t>
            </a:r>
            <a:r>
              <a:rPr lang="en-US" altLang="zh-CN" sz="1400" dirty="0" smtClean="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处理</a:t>
            </a:r>
            <a:r>
              <a:rPr lang="zh-CN" altLang="en-US" sz="1400" dirty="0"/>
              <a:t>代码；</a:t>
            </a:r>
            <a:r>
              <a:rPr lang="en-US" altLang="zh-CN" sz="1400" dirty="0"/>
              <a:t>	</a:t>
            </a:r>
            <a:endParaRPr lang="en-US" altLang="zh-CN" sz="1400" dirty="0" smtClean="0"/>
          </a:p>
          <a:p>
            <a:pPr>
              <a:lnSpc>
                <a:spcPct val="150000"/>
              </a:lnSpc>
            </a:pPr>
            <a:r>
              <a:rPr lang="en-US" altLang="zh-CN" sz="1400" dirty="0" smtClean="0"/>
              <a:t>}               </a:t>
            </a:r>
            <a:r>
              <a:rPr lang="en-US" altLang="zh-CN" sz="1400" dirty="0"/>
              <a:t>//</a:t>
            </a:r>
            <a:r>
              <a:rPr lang="zh-CN" altLang="en-US" sz="1400" dirty="0"/>
              <a:t>异常处理器</a:t>
            </a:r>
            <a:endParaRPr lang="zh-CN" altLang="en-US" sz="14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80000" y="843750"/>
            <a:ext cx="8856000" cy="357020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smtClean="0"/>
              <a:t> try</a:t>
            </a:r>
            <a:r>
              <a:rPr lang="zh-CN" altLang="en-US" sz="2000" dirty="0"/>
              <a:t>语句后的复合语句是代码的保护段。如果预料某段程序代码</a:t>
            </a:r>
            <a:r>
              <a:rPr lang="en-US" altLang="zh-CN" sz="2000" dirty="0"/>
              <a:t>(</a:t>
            </a:r>
            <a:r>
              <a:rPr lang="zh-CN" altLang="en-US" sz="2000" dirty="0"/>
              <a:t>或对某个函数的调用</a:t>
            </a:r>
            <a:r>
              <a:rPr lang="en-US" altLang="zh-CN" sz="2000" dirty="0"/>
              <a:t>)</a:t>
            </a:r>
            <a:r>
              <a:rPr lang="zh-CN" altLang="en-US" sz="2000" dirty="0"/>
              <a:t>有可能发生异常，就将它放在</a:t>
            </a:r>
            <a:r>
              <a:rPr lang="en-US" altLang="zh-CN" sz="2000" dirty="0"/>
              <a:t>try</a:t>
            </a:r>
            <a:r>
              <a:rPr lang="zh-CN" altLang="en-US" sz="2000" dirty="0"/>
              <a:t>语句之后。如果这段代码</a:t>
            </a:r>
            <a:r>
              <a:rPr lang="en-US" altLang="zh-CN" sz="2000" dirty="0"/>
              <a:t>(</a:t>
            </a:r>
            <a:r>
              <a:rPr lang="zh-CN" altLang="en-US" sz="2000" dirty="0"/>
              <a:t>或被调函数</a:t>
            </a:r>
            <a:r>
              <a:rPr lang="en-US" altLang="zh-CN" sz="2000" dirty="0"/>
              <a:t>)</a:t>
            </a:r>
            <a:r>
              <a:rPr lang="zh-CN" altLang="en-US" sz="2000" dirty="0"/>
              <a:t>运行时真的遇到异常情况，其中的</a:t>
            </a:r>
            <a:r>
              <a:rPr lang="en-US" altLang="zh-CN" sz="2000" dirty="0"/>
              <a:t>throw</a:t>
            </a:r>
            <a:r>
              <a:rPr lang="zh-CN" altLang="en-US" sz="2000" dirty="0"/>
              <a:t>表达式就会抛掷这个异常。 </a:t>
            </a:r>
            <a:endParaRPr lang="en-US" altLang="zh-CN" sz="2000" dirty="0" smtClean="0"/>
          </a:p>
          <a:p>
            <a:pPr marL="342900" indent="-342900">
              <a:lnSpc>
                <a:spcPct val="150000"/>
              </a:lnSpc>
              <a:buFont typeface="Arial" panose="020B0604020202020204" pitchFamily="34" charset="0"/>
              <a:buChar char="•"/>
            </a:pPr>
            <a:r>
              <a:rPr lang="en-US" altLang="zh-CN" sz="2000" dirty="0" smtClean="0"/>
              <a:t>catch</a:t>
            </a:r>
            <a:r>
              <a:rPr lang="zh-CN" altLang="en-US" sz="2000" dirty="0"/>
              <a:t>语句后的复合语句是异常处理程序，捕获由</a:t>
            </a:r>
            <a:r>
              <a:rPr lang="en-US" altLang="zh-CN" sz="2000" dirty="0"/>
              <a:t>throw</a:t>
            </a:r>
            <a:r>
              <a:rPr lang="zh-CN" altLang="en-US" sz="2000" dirty="0"/>
              <a:t>表达式抛掷的异常。异常类型声明部分指明语句所处理的异常类型，它与函数的形参相类似，可以是某个类型的值，也可以是引用。这里的类型可以是任何有效的数据类型，包括</a:t>
            </a:r>
            <a:r>
              <a:rPr lang="en-US" altLang="zh-CN" sz="2000" dirty="0"/>
              <a:t>C++</a:t>
            </a:r>
            <a:r>
              <a:rPr lang="zh-CN" altLang="en-US" sz="2000" dirty="0"/>
              <a:t>的类。当异常被抛掷以后，</a:t>
            </a:r>
            <a:r>
              <a:rPr lang="en-US" altLang="zh-CN" sz="2000" dirty="0"/>
              <a:t>catch</a:t>
            </a:r>
            <a:r>
              <a:rPr lang="zh-CN" altLang="en-US" sz="2000" dirty="0"/>
              <a:t>语句便依次被检查。</a:t>
            </a:r>
            <a:endParaRPr lang="zh-CN" altLang="en-US" sz="2000" dirty="0"/>
          </a:p>
          <a:p>
            <a:pPr algn="just"/>
            <a:endParaRPr lang="zh-CN" altLang="en-US" sz="16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6000" y="579676"/>
            <a:ext cx="8344161" cy="3939540"/>
          </a:xfrm>
          <a:prstGeom prst="rect">
            <a:avLst/>
          </a:prstGeom>
        </p:spPr>
        <p:txBody>
          <a:bodyPr wrap="square">
            <a:spAutoFit/>
          </a:bodyPr>
          <a:lstStyle/>
          <a:p>
            <a:pPr algn="just">
              <a:buFont typeface="Wingdings 2" panose="05020102010507070707" pitchFamily="18" charset="2"/>
              <a:buNone/>
            </a:pPr>
            <a:r>
              <a:rPr lang="en-US" altLang="zh-CN" sz="2000" b="1" dirty="0"/>
              <a:t>3</a:t>
            </a:r>
            <a:r>
              <a:rPr lang="en-US" altLang="zh-CN" sz="2000" b="1" dirty="0" smtClean="0"/>
              <a:t>.  </a:t>
            </a:r>
            <a:r>
              <a:rPr lang="zh-CN" altLang="en-US" sz="2000" b="1" dirty="0" smtClean="0"/>
              <a:t>异常处理</a:t>
            </a:r>
            <a:r>
              <a:rPr lang="zh-CN" altLang="en-US" sz="2000" b="1" dirty="0"/>
              <a:t>的执行</a:t>
            </a:r>
            <a:r>
              <a:rPr lang="zh-CN" altLang="en-US" sz="2000" b="1" dirty="0" smtClean="0"/>
              <a:t>过程</a:t>
            </a:r>
            <a:endParaRPr lang="en-US" altLang="zh-CN" sz="2000" b="1" dirty="0" smtClean="0"/>
          </a:p>
          <a:p>
            <a:pPr algn="just">
              <a:buFont typeface="Wingdings 2" panose="05020102010507070707" pitchFamily="18" charset="2"/>
              <a:buNone/>
            </a:pPr>
            <a:endParaRPr lang="zh-CN" altLang="en-US" sz="2000" b="1" dirty="0"/>
          </a:p>
          <a:p>
            <a:pPr algn="just">
              <a:lnSpc>
                <a:spcPct val="150000"/>
              </a:lnSpc>
              <a:buFont typeface="Wingdings 2" panose="05020102010507070707" pitchFamily="18" charset="2"/>
              <a:buNone/>
            </a:pPr>
            <a:r>
              <a:rPr lang="zh-CN" altLang="en-US" sz="2000" dirty="0"/>
              <a:t> </a:t>
            </a:r>
            <a:r>
              <a:rPr lang="en-US" altLang="zh-CN" sz="2000" dirty="0" smtClean="0"/>
              <a:t> </a:t>
            </a:r>
            <a:r>
              <a:rPr lang="en-US" altLang="zh-CN" sz="2000" dirty="0"/>
              <a:t>①</a:t>
            </a:r>
            <a:r>
              <a:rPr lang="zh-CN" altLang="en-US" sz="2000" dirty="0"/>
              <a:t>控制通过正常的顺序执行到达</a:t>
            </a:r>
            <a:r>
              <a:rPr lang="en-US" altLang="zh-CN" sz="2000" dirty="0">
                <a:solidFill>
                  <a:srgbClr val="FF0000"/>
                </a:solidFill>
              </a:rPr>
              <a:t>try</a:t>
            </a:r>
            <a:r>
              <a:rPr lang="zh-CN" altLang="en-US" sz="2000" dirty="0">
                <a:solidFill>
                  <a:srgbClr val="FF0000"/>
                </a:solidFill>
              </a:rPr>
              <a:t>语句</a:t>
            </a:r>
            <a:r>
              <a:rPr lang="zh-CN" altLang="en-US" sz="2000" dirty="0"/>
              <a:t>，然后执行</a:t>
            </a:r>
            <a:r>
              <a:rPr lang="en-US" altLang="zh-CN" sz="2000" dirty="0"/>
              <a:t>try</a:t>
            </a:r>
            <a:r>
              <a:rPr lang="zh-CN" altLang="en-US" sz="2000" dirty="0"/>
              <a:t>块内的保护段</a:t>
            </a:r>
            <a:r>
              <a:rPr lang="zh-CN" altLang="en-US" sz="2000" dirty="0" smtClean="0"/>
              <a:t>。</a:t>
            </a:r>
            <a:endParaRPr lang="en-US" altLang="zh-CN" sz="2000" dirty="0" smtClean="0"/>
          </a:p>
          <a:p>
            <a:pPr algn="just">
              <a:lnSpc>
                <a:spcPct val="150000"/>
              </a:lnSpc>
              <a:buFont typeface="Wingdings 2" panose="05020102010507070707" pitchFamily="18" charset="2"/>
              <a:buNone/>
            </a:pPr>
            <a:r>
              <a:rPr lang="zh-CN" altLang="en-US" sz="2000" dirty="0" smtClean="0"/>
              <a:t> </a:t>
            </a:r>
            <a:r>
              <a:rPr lang="zh-CN" altLang="en-US" sz="2000" dirty="0"/>
              <a:t>②如果在保护段执行期间没有引起异常，那么跟在</a:t>
            </a:r>
            <a:r>
              <a:rPr lang="en-US" altLang="zh-CN" sz="2000" dirty="0"/>
              <a:t>try</a:t>
            </a:r>
            <a:r>
              <a:rPr lang="zh-CN" altLang="en-US" sz="2000" dirty="0"/>
              <a:t>块后的</a:t>
            </a:r>
            <a:r>
              <a:rPr lang="en-US" altLang="zh-CN" sz="2000" dirty="0">
                <a:solidFill>
                  <a:srgbClr val="FF0000"/>
                </a:solidFill>
              </a:rPr>
              <a:t>catch</a:t>
            </a:r>
            <a:r>
              <a:rPr lang="zh-CN" altLang="en-US" sz="2000" dirty="0">
                <a:solidFill>
                  <a:srgbClr val="FF0000"/>
                </a:solidFill>
              </a:rPr>
              <a:t>语句</a:t>
            </a:r>
            <a:r>
              <a:rPr lang="zh-CN" altLang="en-US" sz="2000" dirty="0"/>
              <a:t>就不执行，程序从异常被抛掷的</a:t>
            </a:r>
            <a:r>
              <a:rPr lang="en-US" altLang="zh-CN" sz="2000" dirty="0"/>
              <a:t>try</a:t>
            </a:r>
            <a:r>
              <a:rPr lang="zh-CN" altLang="en-US" sz="2000" dirty="0"/>
              <a:t>块后跟随的最后一个</a:t>
            </a:r>
            <a:r>
              <a:rPr lang="en-US" altLang="zh-CN" sz="2000" dirty="0"/>
              <a:t>catch</a:t>
            </a:r>
            <a:r>
              <a:rPr lang="zh-CN" altLang="en-US" sz="2000" dirty="0"/>
              <a:t>语句后面的语句继续执行下去</a:t>
            </a:r>
            <a:r>
              <a:rPr lang="zh-CN" altLang="en-US" sz="2000" dirty="0" smtClean="0"/>
              <a:t>。</a:t>
            </a:r>
            <a:endParaRPr lang="en-US" altLang="zh-CN" sz="2000" dirty="0" smtClean="0"/>
          </a:p>
          <a:p>
            <a:pPr>
              <a:lnSpc>
                <a:spcPct val="150000"/>
              </a:lnSpc>
              <a:buFont typeface="Wingdings 2" panose="05020102010507070707" pitchFamily="18" charset="2"/>
              <a:buNone/>
            </a:pPr>
            <a:r>
              <a:rPr lang="zh-CN" altLang="en-US" sz="2000" dirty="0" smtClean="0"/>
              <a:t> </a:t>
            </a:r>
            <a:r>
              <a:rPr lang="zh-CN" altLang="en-US" sz="2000" dirty="0"/>
              <a:t>③如果在保护段执行期间或在保护段调用的任何函数中</a:t>
            </a:r>
            <a:r>
              <a:rPr lang="en-US" altLang="zh-CN" sz="2000" dirty="0"/>
              <a:t>(</a:t>
            </a:r>
            <a:r>
              <a:rPr lang="zh-CN" altLang="en-US" sz="2000" dirty="0"/>
              <a:t>直接或间接的调用</a:t>
            </a:r>
            <a:r>
              <a:rPr lang="en-US" altLang="zh-CN" sz="2000" dirty="0"/>
              <a:t>)</a:t>
            </a:r>
            <a:r>
              <a:rPr lang="zh-CN" altLang="en-US" sz="2000" dirty="0"/>
              <a:t>有异常被抛掷，则从</a:t>
            </a:r>
            <a:r>
              <a:rPr lang="zh-CN" altLang="en-US" sz="2000" dirty="0">
                <a:highlight>
                  <a:srgbClr val="FFFF00"/>
                </a:highlight>
              </a:rPr>
              <a:t>通过</a:t>
            </a:r>
            <a:r>
              <a:rPr lang="en-US" altLang="zh-CN" sz="2000" dirty="0">
                <a:solidFill>
                  <a:srgbClr val="FF0000"/>
                </a:solidFill>
                <a:highlight>
                  <a:srgbClr val="FFFF00"/>
                </a:highlight>
              </a:rPr>
              <a:t>throw</a:t>
            </a:r>
            <a:r>
              <a:rPr lang="zh-CN" altLang="en-US" sz="2000" dirty="0">
                <a:solidFill>
                  <a:srgbClr val="FF0000"/>
                </a:solidFill>
                <a:highlight>
                  <a:srgbClr val="FFFF00"/>
                </a:highlight>
              </a:rPr>
              <a:t>创建的对象</a:t>
            </a:r>
            <a:r>
              <a:rPr lang="zh-CN" altLang="en-US" sz="2000" dirty="0">
                <a:highlight>
                  <a:srgbClr val="FFFF00"/>
                </a:highlight>
              </a:rPr>
              <a:t>中创建一个异常对象</a:t>
            </a:r>
            <a:r>
              <a:rPr lang="en-US" altLang="zh-CN" sz="2000" dirty="0" smtClean="0">
                <a:highlight>
                  <a:srgbClr val="FFFF00"/>
                </a:highlight>
              </a:rPr>
              <a:t>(</a:t>
            </a:r>
            <a:r>
              <a:rPr lang="zh-CN" altLang="en-US" sz="2000" dirty="0" smtClean="0">
                <a:solidFill>
                  <a:schemeClr val="accent1">
                    <a:lumMod val="60000"/>
                    <a:lumOff val="40000"/>
                  </a:schemeClr>
                </a:solidFill>
                <a:highlight>
                  <a:srgbClr val="FFFF00"/>
                </a:highlight>
              </a:rPr>
              <a:t>隐含</a:t>
            </a:r>
            <a:r>
              <a:rPr lang="zh-CN" altLang="en-US" sz="2000" dirty="0">
                <a:solidFill>
                  <a:schemeClr val="accent1">
                    <a:lumMod val="60000"/>
                    <a:lumOff val="40000"/>
                  </a:schemeClr>
                </a:solidFill>
                <a:highlight>
                  <a:srgbClr val="FFFF00"/>
                </a:highlight>
              </a:rPr>
              <a:t>调用</a:t>
            </a:r>
            <a:r>
              <a:rPr lang="zh-CN" altLang="en-US" sz="2000" dirty="0" smtClean="0">
                <a:solidFill>
                  <a:schemeClr val="accent1">
                    <a:lumMod val="60000"/>
                    <a:lumOff val="40000"/>
                  </a:schemeClr>
                </a:solidFill>
                <a:highlight>
                  <a:srgbClr val="FFFF00"/>
                </a:highlight>
              </a:rPr>
              <a:t>一</a:t>
            </a:r>
            <a:r>
              <a:rPr lang="zh-CN" altLang="en-US" sz="2000" dirty="0">
                <a:solidFill>
                  <a:schemeClr val="accent1">
                    <a:lumMod val="60000"/>
                    <a:lumOff val="40000"/>
                  </a:schemeClr>
                </a:solidFill>
                <a:highlight>
                  <a:srgbClr val="FFFF00"/>
                </a:highlight>
              </a:rPr>
              <a:t>个拷贝构造函数</a:t>
            </a:r>
            <a:r>
              <a:rPr lang="en-US" altLang="zh-CN" sz="2000" dirty="0">
                <a:highlight>
                  <a:srgbClr val="FFFF00"/>
                </a:highlight>
              </a:rPr>
              <a:t>)</a:t>
            </a:r>
            <a:r>
              <a:rPr lang="zh-CN" altLang="en-US" sz="2000" dirty="0">
                <a:highlight>
                  <a:srgbClr val="FFFF00"/>
                </a:highlight>
              </a:rPr>
              <a:t>，程序转到</a:t>
            </a:r>
            <a:r>
              <a:rPr lang="en-US" altLang="zh-CN" sz="2000" dirty="0">
                <a:solidFill>
                  <a:srgbClr val="FF0000"/>
                </a:solidFill>
                <a:highlight>
                  <a:srgbClr val="FFFF00"/>
                </a:highlight>
              </a:rPr>
              <a:t>catch</a:t>
            </a:r>
            <a:r>
              <a:rPr lang="zh-CN" altLang="en-US" sz="2000" dirty="0">
                <a:solidFill>
                  <a:srgbClr val="FF0000"/>
                </a:solidFill>
                <a:highlight>
                  <a:srgbClr val="FFFF00"/>
                </a:highlight>
              </a:rPr>
              <a:t>处理段</a:t>
            </a:r>
            <a:r>
              <a:rPr lang="zh-CN" altLang="en-US" sz="2000" dirty="0">
                <a:highlight>
                  <a:srgbClr val="FFFF00"/>
                </a:highlight>
              </a:rPr>
              <a:t> </a:t>
            </a:r>
            <a:r>
              <a:rPr lang="zh-CN" altLang="en-US" sz="2000" dirty="0"/>
              <a:t>。 </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93604" y="876480"/>
            <a:ext cx="8182396" cy="2347950"/>
          </a:xfrm>
          <a:prstGeom prst="rect">
            <a:avLst/>
          </a:prstGeom>
        </p:spPr>
        <p:txBody>
          <a:bodyPr wrap="square">
            <a:spAutoFit/>
          </a:bodyPr>
          <a:lstStyle/>
          <a:p>
            <a:pPr algn="just">
              <a:lnSpc>
                <a:spcPct val="150000"/>
              </a:lnSpc>
            </a:pPr>
            <a:r>
              <a:rPr lang="zh-CN" altLang="en-US" sz="2000" dirty="0" smtClean="0"/>
              <a:t>         这</a:t>
            </a:r>
            <a:r>
              <a:rPr lang="zh-CN" altLang="en-US" sz="2000" dirty="0"/>
              <a:t>一点上，编译器能够处理抛掷类型的异常，在更高执行上下文中寻找一个</a:t>
            </a:r>
            <a:r>
              <a:rPr lang="en-US" altLang="zh-CN" sz="2000" dirty="0"/>
              <a:t>catch</a:t>
            </a:r>
            <a:r>
              <a:rPr lang="zh-CN" altLang="en-US" sz="2000" dirty="0"/>
              <a:t>语句</a:t>
            </a:r>
            <a:r>
              <a:rPr lang="en-US" altLang="zh-CN" sz="2000" dirty="0"/>
              <a:t>(</a:t>
            </a:r>
            <a:r>
              <a:rPr lang="zh-CN" altLang="en-US" sz="2000" dirty="0"/>
              <a:t>或一个能处理任何类型异常的</a:t>
            </a:r>
            <a:r>
              <a:rPr lang="en-US" altLang="zh-CN" sz="2000" dirty="0"/>
              <a:t>catch</a:t>
            </a:r>
            <a:r>
              <a:rPr lang="zh-CN" altLang="en-US" sz="2000" dirty="0"/>
              <a:t>处理程序</a:t>
            </a:r>
            <a:r>
              <a:rPr lang="en-US" altLang="zh-CN" sz="2000" dirty="0"/>
              <a:t>)</a:t>
            </a:r>
            <a:r>
              <a:rPr lang="zh-CN" altLang="en-US" sz="2000" dirty="0"/>
              <a:t>。</a:t>
            </a:r>
            <a:r>
              <a:rPr lang="en-US" altLang="zh-CN" sz="2000" dirty="0"/>
              <a:t>catch</a:t>
            </a:r>
            <a:r>
              <a:rPr lang="zh-CN" altLang="en-US" sz="2000" dirty="0"/>
              <a:t>处理程序按其在</a:t>
            </a:r>
            <a:r>
              <a:rPr lang="en-US" altLang="zh-CN" sz="2000" dirty="0"/>
              <a:t>try</a:t>
            </a:r>
            <a:r>
              <a:rPr lang="zh-CN" altLang="en-US" sz="2000" dirty="0"/>
              <a:t>块后出现的顺序被检查。如果没有找到合适的处理程序，则继续检查下一个动态封闭的</a:t>
            </a:r>
            <a:r>
              <a:rPr lang="en-US" altLang="zh-CN" sz="2000" dirty="0"/>
              <a:t>try</a:t>
            </a:r>
            <a:r>
              <a:rPr lang="zh-CN" altLang="en-US" sz="2000" dirty="0"/>
              <a:t>块。此处理继续下去，直到最外层的封闭</a:t>
            </a:r>
            <a:r>
              <a:rPr lang="en-US" altLang="zh-CN" sz="2000" dirty="0"/>
              <a:t>try</a:t>
            </a:r>
            <a:r>
              <a:rPr lang="zh-CN" altLang="en-US" sz="2000" dirty="0"/>
              <a:t>块被检查完。</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6000" y="915750"/>
            <a:ext cx="8110668" cy="3508846"/>
          </a:xfrm>
          <a:prstGeom prst="rect">
            <a:avLst/>
          </a:prstGeom>
        </p:spPr>
        <p:txBody>
          <a:bodyPr wrap="square">
            <a:spAutoFit/>
          </a:bodyPr>
          <a:lstStyle/>
          <a:p>
            <a:pPr algn="just">
              <a:lnSpc>
                <a:spcPct val="150000"/>
              </a:lnSpc>
              <a:buFont typeface="Wingdings 2" panose="05020102010507070707" pitchFamily="18" charset="2"/>
              <a:buNone/>
            </a:pPr>
            <a:r>
              <a:rPr lang="en-US" altLang="zh-CN" sz="2000" dirty="0"/>
              <a:t>④</a:t>
            </a:r>
            <a:r>
              <a:rPr lang="zh-CN" altLang="en-US" sz="2000" dirty="0"/>
              <a:t>如果匹配</a:t>
            </a:r>
            <a:r>
              <a:rPr lang="zh-CN" altLang="en-US" sz="2000" dirty="0" smtClean="0"/>
              <a:t>的</a:t>
            </a:r>
            <a:r>
              <a:rPr lang="en-US" altLang="zh-CN" sz="2400" kern="0" dirty="0">
                <a:solidFill>
                  <a:srgbClr val="FF0000"/>
                </a:solidFill>
              </a:rPr>
              <a:t>catch</a:t>
            </a:r>
            <a:r>
              <a:rPr lang="zh-CN" altLang="en-US" sz="2000" dirty="0" smtClean="0"/>
              <a:t>处理器</a:t>
            </a:r>
            <a:r>
              <a:rPr lang="zh-CN" altLang="en-US" sz="2000" dirty="0"/>
              <a:t>未找到，则</a:t>
            </a:r>
            <a:r>
              <a:rPr lang="en-US" altLang="zh-CN" sz="2000" dirty="0">
                <a:solidFill>
                  <a:srgbClr val="FF0000"/>
                </a:solidFill>
              </a:rPr>
              <a:t>terminate()</a:t>
            </a:r>
            <a:r>
              <a:rPr lang="zh-CN" altLang="en-US" sz="2000" dirty="0">
                <a:solidFill>
                  <a:srgbClr val="FF0000"/>
                </a:solidFill>
              </a:rPr>
              <a:t>将被自动调用</a:t>
            </a:r>
            <a:r>
              <a:rPr lang="zh-CN" altLang="en-US" sz="2000" dirty="0"/>
              <a:t>，而函数</a:t>
            </a:r>
            <a:r>
              <a:rPr lang="en-US" altLang="zh-CN" sz="2000" dirty="0"/>
              <a:t>terminate()</a:t>
            </a:r>
            <a:r>
              <a:rPr lang="zh-CN" altLang="en-US" sz="2000" dirty="0"/>
              <a:t>的默认功能是调用</a:t>
            </a:r>
            <a:r>
              <a:rPr lang="en-US" altLang="zh-CN" sz="2000" dirty="0"/>
              <a:t>abort</a:t>
            </a:r>
            <a:r>
              <a:rPr lang="zh-CN" altLang="en-US" sz="2000" dirty="0"/>
              <a:t>终止程序</a:t>
            </a:r>
            <a:r>
              <a:rPr lang="zh-CN" altLang="en-US" sz="2000" dirty="0" smtClean="0"/>
              <a:t>。</a:t>
            </a:r>
            <a:endParaRPr lang="en-US" altLang="zh-CN" sz="2000" dirty="0" smtClean="0"/>
          </a:p>
          <a:p>
            <a:pPr>
              <a:lnSpc>
                <a:spcPct val="150000"/>
              </a:lnSpc>
              <a:buFont typeface="Wingdings 2" panose="05020102010507070707" pitchFamily="18" charset="2"/>
              <a:buNone/>
            </a:pPr>
            <a:r>
              <a:rPr lang="zh-CN" altLang="en-US" sz="2000" dirty="0" smtClean="0"/>
              <a:t>⑤</a:t>
            </a:r>
            <a:r>
              <a:rPr lang="zh-CN" altLang="en-US" sz="2000" dirty="0"/>
              <a:t>如果找到了一个匹配的</a:t>
            </a:r>
            <a:r>
              <a:rPr lang="en-US" altLang="zh-CN" sz="2000" dirty="0"/>
              <a:t>catch</a:t>
            </a:r>
            <a:r>
              <a:rPr lang="zh-CN" altLang="en-US" sz="2000" dirty="0"/>
              <a:t>处理程序，且它通过值进行捕获，则其形参通过拷贝异常对象进行初始化。如果它通过引用进行捕获，则参量被初始化为指向异常对象，在形参被初始化之后，“循环展开栈”的过程开始。这包括对那些在与</a:t>
            </a:r>
            <a:r>
              <a:rPr lang="en-US" altLang="zh-CN" sz="2000" dirty="0"/>
              <a:t>catch</a:t>
            </a:r>
            <a:r>
              <a:rPr lang="zh-CN" altLang="en-US" sz="2000" dirty="0"/>
              <a:t>处理器相对应的</a:t>
            </a:r>
            <a:r>
              <a:rPr lang="en-US" altLang="zh-CN" sz="2000" dirty="0"/>
              <a:t>try</a:t>
            </a:r>
            <a:r>
              <a:rPr lang="zh-CN" altLang="en-US" sz="2000" dirty="0"/>
              <a:t>块开始和异常丢弃地点之间创建的</a:t>
            </a:r>
            <a:r>
              <a:rPr lang="en-US" altLang="zh-CN" sz="2000" dirty="0"/>
              <a:t>(</a:t>
            </a:r>
            <a:r>
              <a:rPr lang="zh-CN" altLang="en-US" sz="2000" dirty="0"/>
              <a:t>但尚未析构的</a:t>
            </a:r>
            <a:r>
              <a:rPr lang="en-US" altLang="zh-CN" sz="2000" dirty="0"/>
              <a:t>)</a:t>
            </a:r>
            <a:r>
              <a:rPr lang="zh-CN" altLang="en-US" sz="2000" dirty="0"/>
              <a:t>所有自动对象的析构。 </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04042" y="748831"/>
            <a:ext cx="8705408" cy="419794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2100" b="0" kern="0" dirty="0">
                <a:solidFill>
                  <a:srgbClr val="FF0000"/>
                </a:solidFill>
              </a:rPr>
              <a:t>try</a:t>
            </a:r>
            <a:r>
              <a:rPr lang="zh-CN" altLang="en-US" sz="2100" b="0" kern="0" dirty="0"/>
              <a:t>块的重要性</a:t>
            </a:r>
            <a:endParaRPr lang="zh-CN" altLang="en-US" sz="2100" b="0" kern="0" dirty="0"/>
          </a:p>
          <a:p>
            <a:pPr marL="127635" indent="-342900">
              <a:lnSpc>
                <a:spcPct val="150000"/>
              </a:lnSpc>
              <a:spcBef>
                <a:spcPts val="0"/>
              </a:spcBef>
              <a:buFont typeface="Wingdings" panose="05000000000000000000" pitchFamily="2" charset="2"/>
              <a:buChar char="Ø"/>
              <a:defRPr/>
            </a:pPr>
            <a:r>
              <a:rPr lang="en-US" altLang="zh-CN" sz="2250" b="0" kern="0" dirty="0">
                <a:solidFill>
                  <a:srgbClr val="FF0000"/>
                </a:solidFill>
              </a:rPr>
              <a:t>try</a:t>
            </a:r>
            <a:r>
              <a:rPr lang="zh-CN" altLang="en-US" sz="2250" b="0" kern="0" dirty="0"/>
              <a:t>块包含了异常出现的语句。异常出现时，</a:t>
            </a:r>
            <a:r>
              <a:rPr lang="en-US" altLang="zh-CN" sz="2250" b="0" kern="0" dirty="0">
                <a:solidFill>
                  <a:srgbClr val="FF0000"/>
                </a:solidFill>
              </a:rPr>
              <a:t>try</a:t>
            </a:r>
            <a:r>
              <a:rPr lang="zh-CN" altLang="en-US" sz="2250" b="0" kern="0" dirty="0"/>
              <a:t>块提示编译器到哪里去查找</a:t>
            </a:r>
            <a:r>
              <a:rPr lang="en-US" altLang="zh-CN" sz="2250" b="0" kern="0" dirty="0"/>
              <a:t>catch</a:t>
            </a:r>
            <a:r>
              <a:rPr lang="zh-CN" altLang="en-US" sz="2250" b="0" kern="0" dirty="0"/>
              <a:t>块</a:t>
            </a:r>
            <a:r>
              <a:rPr lang="en-US" altLang="zh-CN" sz="2250" b="0" kern="0" dirty="0"/>
              <a:t>;</a:t>
            </a:r>
            <a:endParaRPr lang="zh-CN" altLang="en-US" sz="2250" b="0" kern="0" dirty="0"/>
          </a:p>
          <a:p>
            <a:pPr marL="127635" indent="-342900">
              <a:lnSpc>
                <a:spcPct val="150000"/>
              </a:lnSpc>
              <a:spcBef>
                <a:spcPts val="0"/>
              </a:spcBef>
              <a:buFont typeface="Wingdings" panose="05000000000000000000" pitchFamily="2" charset="2"/>
              <a:buChar char="Ø"/>
              <a:defRPr/>
            </a:pPr>
            <a:r>
              <a:rPr lang="zh-CN" altLang="en-US" sz="2250" b="0" kern="0" dirty="0"/>
              <a:t>异常未出现时，几乎没有额外的运行成本。（异常的成本取决于编译器）</a:t>
            </a:r>
            <a:endParaRPr lang="zh-CN" altLang="en-US" sz="2250" b="0" kern="0" dirty="0"/>
          </a:p>
          <a:p>
            <a:pPr marL="0">
              <a:lnSpc>
                <a:spcPct val="150000"/>
              </a:lnSpc>
              <a:spcBef>
                <a:spcPts val="0"/>
              </a:spcBef>
              <a:defRPr/>
            </a:pPr>
            <a:r>
              <a:rPr lang="en-US" altLang="zh-CN" sz="2100" b="0" kern="0" dirty="0">
                <a:solidFill>
                  <a:srgbClr val="FF0000"/>
                </a:solidFill>
              </a:rPr>
              <a:t>throw</a:t>
            </a:r>
            <a:r>
              <a:rPr lang="zh-CN" altLang="en-US" sz="2100" b="0" kern="0" dirty="0"/>
              <a:t>块的重要性</a:t>
            </a:r>
            <a:endParaRPr lang="zh-CN" altLang="en-US" sz="2100" b="0" kern="0" dirty="0"/>
          </a:p>
          <a:p>
            <a:pPr marL="0">
              <a:lnSpc>
                <a:spcPct val="150000"/>
              </a:lnSpc>
              <a:spcBef>
                <a:spcPts val="0"/>
              </a:spcBef>
              <a:buNone/>
              <a:defRPr/>
            </a:pPr>
            <a:r>
              <a:rPr lang="zh-CN" altLang="en-US" sz="2250" b="0" kern="0" dirty="0"/>
              <a:t>   异常出现时，发出一个对象。（</a:t>
            </a:r>
            <a:r>
              <a:rPr lang="zh-CN" altLang="en-US" sz="2250" b="0" kern="0" dirty="0">
                <a:highlight>
                  <a:srgbClr val="FFFF00"/>
                </a:highlight>
              </a:rPr>
              <a:t>编译器初始化一个</a:t>
            </a:r>
            <a:r>
              <a:rPr lang="en-US" altLang="zh-CN" sz="2250" b="0" kern="0" dirty="0">
                <a:solidFill>
                  <a:srgbClr val="FF0000"/>
                </a:solidFill>
                <a:highlight>
                  <a:srgbClr val="FFFF00"/>
                </a:highlight>
              </a:rPr>
              <a:t>throw</a:t>
            </a:r>
            <a:r>
              <a:rPr lang="zh-CN" altLang="en-US" sz="2250" b="0" kern="0" dirty="0">
                <a:highlight>
                  <a:srgbClr val="FFFF00"/>
                </a:highlight>
              </a:rPr>
              <a:t>操作数的</a:t>
            </a:r>
            <a:r>
              <a:rPr lang="zh-CN" altLang="en-US" sz="2250" b="0" kern="0" dirty="0">
                <a:solidFill>
                  <a:srgbClr val="CC0000"/>
                </a:solidFill>
                <a:highlight>
                  <a:srgbClr val="FFFF00"/>
                </a:highlight>
              </a:rPr>
              <a:t>静态类型的临时对象</a:t>
            </a:r>
            <a:r>
              <a:rPr lang="zh-CN" altLang="en-US" sz="2250" b="0" kern="0" dirty="0"/>
              <a:t>。）</a:t>
            </a:r>
            <a:endParaRPr lang="zh-CN" altLang="en-US" sz="2250" b="0" kern="0" dirty="0"/>
          </a:p>
          <a:p>
            <a:pPr>
              <a:defRPr/>
            </a:pPr>
            <a:endParaRPr lang="en-US" altLang="zh-CN" sz="2100" kern="0" dirty="0"/>
          </a:p>
        </p:txBody>
      </p:sp>
      <p:pic>
        <p:nvPicPr>
          <p:cNvPr id="4"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4" y="-19188"/>
            <a:ext cx="4041647"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45813"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2" name="TextBox 64"/>
          <p:cNvSpPr txBox="1">
            <a:spLocks noChangeArrowheads="1"/>
          </p:cNvSpPr>
          <p:nvPr/>
        </p:nvSpPr>
        <p:spPr bwMode="auto">
          <a:xfrm>
            <a:off x="581789" y="21272"/>
            <a:ext cx="361289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kern="0" dirty="0">
                <a:solidFill>
                  <a:schemeClr val="bg1"/>
                </a:solidFill>
              </a:rPr>
              <a:t>2. </a:t>
            </a:r>
            <a:r>
              <a:rPr lang="zh-CN" altLang="en-US" sz="2400" kern="0" dirty="0">
                <a:solidFill>
                  <a:schemeClr val="bg1"/>
                </a:solidFill>
              </a:rPr>
              <a:t>异常处理的执行过程</a:t>
            </a:r>
            <a:endParaRPr lang="zh-CN" altLang="en-US" sz="2250" dirty="0">
              <a:solidFill>
                <a:schemeClr val="bg1"/>
              </a:solidFill>
              <a:latin typeface="Rockwell" panose="02060603020205020403" pitchFamily="18" charset="0"/>
              <a:ea typeface="微软雅黑" panose="020B0503020204020204" pitchFamily="34" charset="-122"/>
            </a:endParaRPr>
          </a:p>
        </p:txBody>
      </p:sp>
      <p:grpSp>
        <p:nvGrpSpPr>
          <p:cNvPr id="13" name="组合 12"/>
          <p:cNvGrpSpPr/>
          <p:nvPr/>
        </p:nvGrpSpPr>
        <p:grpSpPr bwMode="auto">
          <a:xfrm>
            <a:off x="7432828" y="88767"/>
            <a:ext cx="1580327" cy="456962"/>
            <a:chOff x="755298" y="2917165"/>
            <a:chExt cx="1584454" cy="447077"/>
          </a:xfrm>
        </p:grpSpPr>
        <p:sp>
          <p:nvSpPr>
            <p:cNvPr id="14"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5" name="圆角矩形 14"/>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6"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10637" y="1203750"/>
            <a:ext cx="8136000" cy="2773967"/>
          </a:xfrm>
          <a:prstGeom prst="rect">
            <a:avLst/>
          </a:prstGeom>
          <a:noFill/>
        </p:spPr>
        <p:txBody>
          <a:bodyPr wrap="square" lIns="68584" tIns="34291" rIns="68584" bIns="34291" rtlCol="0">
            <a:spAutoFit/>
          </a:bodyPr>
          <a:lstStyle/>
          <a:p>
            <a:pPr marL="457200" indent="-457200">
              <a:lnSpc>
                <a:spcPct val="150000"/>
              </a:lnSpc>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rPr>
              <a:t>理解异常、异常处理的概念；</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rPr>
              <a:t>掌握用</a:t>
            </a:r>
            <a:r>
              <a:rPr lang="en-US" altLang="zh-CN" sz="2400" dirty="0">
                <a:latin typeface="微软雅黑" panose="020B0503020204020204" pitchFamily="34" charset="-122"/>
                <a:ea typeface="微软雅黑" panose="020B0503020204020204" pitchFamily="34" charset="-122"/>
              </a:rPr>
              <a:t>try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throw</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catch</a:t>
            </a:r>
            <a:r>
              <a:rPr lang="zh-CN" altLang="en-US" sz="2400" dirty="0">
                <a:latin typeface="微软雅黑" panose="020B0503020204020204" pitchFamily="34" charset="-122"/>
                <a:ea typeface="微软雅黑" panose="020B0503020204020204" pitchFamily="34" charset="-122"/>
              </a:rPr>
              <a:t>分别监视、指定和处理异常；掌握面向对象程序设计的特点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rPr>
              <a:t>掌握处理未捕获和未预料的异常；</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rPr>
              <a:t>理解标准异常层次结构。</a:t>
            </a:r>
            <a:endParaRPr lang="zh-CN" altLang="en-US" sz="24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7669" y="1060369"/>
            <a:ext cx="8928864" cy="33232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100" b="0" kern="0" dirty="0"/>
              <a:t>编译器处理说明</a:t>
            </a:r>
            <a:endParaRPr lang="zh-CN" altLang="en-US" sz="2100" b="0" kern="0" dirty="0"/>
          </a:p>
          <a:p>
            <a:pPr marL="768985" lvl="2" indent="-342900">
              <a:lnSpc>
                <a:spcPct val="150000"/>
              </a:lnSpc>
              <a:spcBef>
                <a:spcPts val="0"/>
              </a:spcBef>
              <a:buFont typeface="Wingdings" panose="05000000000000000000" pitchFamily="2" charset="2"/>
              <a:buChar char="Ø"/>
              <a:defRPr/>
            </a:pPr>
            <a:r>
              <a:rPr lang="zh-CN" altLang="en-US" sz="2100" b="0" kern="0" dirty="0"/>
              <a:t>编译器能够处理抛掷某种类型对象的异常，在更高执行上下文中寻找一个</a:t>
            </a:r>
            <a:r>
              <a:rPr lang="en-US" altLang="zh-CN" sz="2100" b="0" kern="0" dirty="0">
                <a:solidFill>
                  <a:srgbClr val="FF0000"/>
                </a:solidFill>
              </a:rPr>
              <a:t>catch</a:t>
            </a:r>
            <a:r>
              <a:rPr lang="zh-CN" altLang="en-US" sz="2100" b="0" kern="0" dirty="0"/>
              <a:t>语句（或一个能处理任何类型异常的</a:t>
            </a:r>
            <a:r>
              <a:rPr lang="en-US" altLang="zh-CN" sz="2100" b="0" kern="0" dirty="0">
                <a:solidFill>
                  <a:srgbClr val="FF0000"/>
                </a:solidFill>
              </a:rPr>
              <a:t>catch</a:t>
            </a:r>
            <a:r>
              <a:rPr lang="zh-CN" altLang="en-US" sz="2100" b="0" kern="0" dirty="0"/>
              <a:t>处理程序）。</a:t>
            </a:r>
            <a:endParaRPr lang="zh-CN" altLang="en-US" sz="2100" b="0" kern="0" dirty="0"/>
          </a:p>
          <a:p>
            <a:pPr marL="768985" lvl="2" indent="-342900">
              <a:lnSpc>
                <a:spcPct val="150000"/>
              </a:lnSpc>
              <a:spcBef>
                <a:spcPts val="0"/>
              </a:spcBef>
              <a:buFont typeface="Wingdings" panose="05000000000000000000" pitchFamily="2" charset="2"/>
              <a:buChar char="Ø"/>
              <a:defRPr/>
            </a:pPr>
            <a:r>
              <a:rPr lang="en-US" altLang="zh-CN" sz="2100" b="0" kern="0" dirty="0">
                <a:solidFill>
                  <a:srgbClr val="FF0000"/>
                </a:solidFill>
              </a:rPr>
              <a:t>catch</a:t>
            </a:r>
            <a:r>
              <a:rPr lang="zh-CN" altLang="en-US" sz="2100" b="0" kern="0" dirty="0"/>
              <a:t>处理程序按其在</a:t>
            </a:r>
            <a:r>
              <a:rPr lang="en-US" altLang="zh-CN" sz="2100" b="0" kern="0" dirty="0">
                <a:solidFill>
                  <a:srgbClr val="FF0000"/>
                </a:solidFill>
              </a:rPr>
              <a:t>try</a:t>
            </a:r>
            <a:r>
              <a:rPr lang="zh-CN" altLang="en-US" sz="2100" b="0" kern="0" dirty="0"/>
              <a:t>块后出现的顺序被检查。如果没有找到合适的处理程序，则继续检查下一个外层动态封闭的</a:t>
            </a:r>
            <a:r>
              <a:rPr lang="en-US" altLang="zh-CN" sz="2100" b="0" kern="0" dirty="0">
                <a:solidFill>
                  <a:srgbClr val="FF0000"/>
                </a:solidFill>
              </a:rPr>
              <a:t>try</a:t>
            </a:r>
            <a:r>
              <a:rPr lang="zh-CN" altLang="en-US" sz="2100" b="0" kern="0" dirty="0"/>
              <a:t>块。此处理继续下去，直到最外层的封闭</a:t>
            </a:r>
            <a:r>
              <a:rPr lang="en-US" altLang="zh-CN" sz="2100" b="0" kern="0" dirty="0">
                <a:solidFill>
                  <a:srgbClr val="FF0000"/>
                </a:solidFill>
              </a:rPr>
              <a:t>try</a:t>
            </a:r>
            <a:r>
              <a:rPr lang="zh-CN" altLang="en-US" sz="2100" b="0" kern="0" dirty="0"/>
              <a:t>块被检查完。</a:t>
            </a:r>
            <a:endParaRPr lang="zh-CN" altLang="en-US" sz="2100" b="0" kern="0" dirty="0"/>
          </a:p>
        </p:txBody>
      </p:sp>
      <p:pic>
        <p:nvPicPr>
          <p:cNvPr id="4"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4" y="-19188"/>
            <a:ext cx="4041647"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45813"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2" name="TextBox 64"/>
          <p:cNvSpPr txBox="1">
            <a:spLocks noChangeArrowheads="1"/>
          </p:cNvSpPr>
          <p:nvPr/>
        </p:nvSpPr>
        <p:spPr bwMode="auto">
          <a:xfrm>
            <a:off x="581789" y="21272"/>
            <a:ext cx="361289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kern="0" dirty="0">
                <a:solidFill>
                  <a:schemeClr val="bg1"/>
                </a:solidFill>
              </a:rPr>
              <a:t>2. </a:t>
            </a:r>
            <a:r>
              <a:rPr lang="zh-CN" altLang="en-US" sz="2400" kern="0" dirty="0">
                <a:solidFill>
                  <a:schemeClr val="bg1"/>
                </a:solidFill>
              </a:rPr>
              <a:t>异常处理的执行过程</a:t>
            </a:r>
            <a:endParaRPr lang="zh-CN" altLang="en-US" sz="2250" dirty="0">
              <a:solidFill>
                <a:schemeClr val="bg1"/>
              </a:solidFill>
              <a:latin typeface="Rockwell" panose="02060603020205020403" pitchFamily="18" charset="0"/>
              <a:ea typeface="微软雅黑" panose="020B0503020204020204" pitchFamily="34" charset="-122"/>
            </a:endParaRPr>
          </a:p>
        </p:txBody>
      </p:sp>
      <p:grpSp>
        <p:nvGrpSpPr>
          <p:cNvPr id="13" name="组合 12"/>
          <p:cNvGrpSpPr/>
          <p:nvPr/>
        </p:nvGrpSpPr>
        <p:grpSpPr bwMode="auto">
          <a:xfrm>
            <a:off x="7432828" y="88767"/>
            <a:ext cx="1580327" cy="456962"/>
            <a:chOff x="755298" y="2917165"/>
            <a:chExt cx="1584454" cy="447077"/>
          </a:xfrm>
        </p:grpSpPr>
        <p:sp>
          <p:nvSpPr>
            <p:cNvPr id="14"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5" name="圆角矩形 14"/>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6"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40000" y="483750"/>
            <a:ext cx="8064000" cy="34555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2400" b="0" kern="0" dirty="0">
                <a:solidFill>
                  <a:srgbClr val="CC0000"/>
                </a:solidFill>
              </a:rPr>
              <a:t>catch</a:t>
            </a:r>
            <a:r>
              <a:rPr lang="zh-CN" altLang="en-US" sz="2400" b="0" kern="0" dirty="0">
                <a:solidFill>
                  <a:srgbClr val="CC0000"/>
                </a:solidFill>
              </a:rPr>
              <a:t>处理程序的</a:t>
            </a:r>
            <a:r>
              <a:rPr lang="zh-CN" altLang="en-US" sz="2400" b="0" kern="0" dirty="0">
                <a:solidFill>
                  <a:srgbClr val="CC0000"/>
                </a:solidFill>
                <a:highlight>
                  <a:srgbClr val="FFFF00"/>
                </a:highlight>
              </a:rPr>
              <a:t>出现顺序</a:t>
            </a:r>
            <a:r>
              <a:rPr lang="zh-CN" altLang="en-US" sz="2400" b="0" kern="0" dirty="0">
                <a:solidFill>
                  <a:srgbClr val="CC0000"/>
                </a:solidFill>
              </a:rPr>
              <a:t>很重要</a:t>
            </a:r>
            <a:r>
              <a:rPr lang="zh-CN" altLang="en-US" sz="2400" b="0" kern="0" dirty="0"/>
              <a:t>，因为在一个</a:t>
            </a:r>
            <a:r>
              <a:rPr lang="en-US" altLang="zh-CN" sz="2400" b="0" kern="0" dirty="0"/>
              <a:t>try</a:t>
            </a:r>
            <a:r>
              <a:rPr lang="zh-CN" altLang="en-US" sz="2400" b="0" kern="0" dirty="0"/>
              <a:t>块中，异常处理程序是按照它出现的顺序被检查的。只要找到一个匹配的异常类型，后面的异常处理都将被忽略。</a:t>
            </a:r>
            <a:endParaRPr lang="zh-CN" altLang="en-US" sz="2400" b="0" kern="0" dirty="0"/>
          </a:p>
          <a:p>
            <a:pPr marL="0">
              <a:lnSpc>
                <a:spcPct val="150000"/>
              </a:lnSpc>
              <a:spcBef>
                <a:spcPts val="0"/>
              </a:spcBef>
              <a:defRPr/>
            </a:pPr>
            <a:r>
              <a:rPr lang="en-US" altLang="zh-CN" sz="2400" b="0" kern="0" dirty="0"/>
              <a:t>C++</a:t>
            </a:r>
            <a:r>
              <a:rPr lang="zh-CN" altLang="en-US" sz="2400" b="0" kern="0" dirty="0"/>
              <a:t>异常处理块中，比较特殊的是</a:t>
            </a:r>
            <a:r>
              <a:rPr lang="en-US" altLang="zh-CN" sz="2400" b="0" kern="0" dirty="0">
                <a:solidFill>
                  <a:srgbClr val="CC0000"/>
                </a:solidFill>
              </a:rPr>
              <a:t>catch(...)</a:t>
            </a:r>
            <a:r>
              <a:rPr lang="zh-CN" altLang="en-US" sz="2400" b="0" kern="0" dirty="0"/>
              <a:t>，它可以捕获任何异常，在它首发的情况下，其它的</a:t>
            </a:r>
            <a:r>
              <a:rPr lang="en-US" altLang="zh-CN" sz="2400" b="0" kern="0" dirty="0">
                <a:solidFill>
                  <a:srgbClr val="FF0000"/>
                </a:solidFill>
              </a:rPr>
              <a:t>catch</a:t>
            </a:r>
            <a:r>
              <a:rPr lang="zh-CN" altLang="en-US" sz="2400" b="0" kern="0" dirty="0"/>
              <a:t>语句都不被检查。因此，</a:t>
            </a:r>
            <a:r>
              <a:rPr lang="en-US" altLang="zh-CN" sz="2400" b="0" kern="0" dirty="0">
                <a:solidFill>
                  <a:srgbClr val="FF0000"/>
                </a:solidFill>
              </a:rPr>
              <a:t>catch</a:t>
            </a:r>
            <a:r>
              <a:rPr lang="en-US" altLang="zh-CN" sz="2400" b="0" kern="0" dirty="0"/>
              <a:t>(...)</a:t>
            </a:r>
            <a:r>
              <a:rPr lang="zh-CN" altLang="en-US" sz="2400" b="0" kern="0" dirty="0"/>
              <a:t>应该放在最后。</a:t>
            </a:r>
            <a:endParaRPr lang="zh-CN" altLang="en-US" sz="2400" b="0" kern="0" dirty="0"/>
          </a:p>
        </p:txBody>
      </p:sp>
    </p:spTree>
  </p:cSld>
  <p:clrMapOvr>
    <a:masterClrMapping/>
  </p:clrMapOvr>
  <p:transition spd="slow" advClick="0"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79528" y="699750"/>
            <a:ext cx="8928992" cy="5112568"/>
          </a:xfrm>
          <a:prstGeom prst="rect">
            <a:avLst/>
          </a:prstGeom>
          <a:solidFill>
            <a:srgbClr val="FFFFFF"/>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96" tIns="46049" rIns="92096" bIns="46049"/>
          <a:lstStyle>
            <a:lvl1pPr marL="342900" indent="-342900" algn="l">
              <a:buChar char="n"/>
              <a:defRPr sz="3200" b="1">
                <a:solidFill>
                  <a:srgbClr val="3232C8"/>
                </a:solidFill>
                <a:latin typeface="Tahoma" panose="020B0604030504040204" pitchFamily="34" charset="0"/>
                <a:ea typeface="黑体" panose="02010609060101010101" pitchFamily="49" charset="-122"/>
              </a:defRPr>
            </a:lvl1pPr>
            <a:lvl2pPr marL="742950" indent="-285750" algn="l">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void </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main()</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    try</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异常可能被抛出的代码段</a:t>
            </a:r>
            <a:r>
              <a:rPr lang="zh-CN" altLang="en-US"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catch</a:t>
            </a:r>
            <a:r>
              <a:rPr lang="en-US" altLang="zh-CN" sz="2000" dirty="0">
                <a:solidFill>
                  <a:schemeClr val="tx1"/>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a:t>
            </a:r>
            <a:r>
              <a:rPr lang="en-US" altLang="zh-CN" sz="2000" dirty="0">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a:t>
            </a:r>
            <a:r>
              <a:rPr lang="en-US" altLang="zh-CN" sz="2000" dirty="0">
                <a:solidFill>
                  <a:schemeClr val="tx1"/>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   </a:t>
            </a:r>
            <a:r>
              <a:rPr lang="en-US" altLang="zh-CN" sz="2000" dirty="0">
                <a:solidFill>
                  <a:srgbClr val="008000"/>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a:t>
            </a:r>
            <a:r>
              <a:rPr lang="zh-CN" altLang="en-US" sz="2000" dirty="0">
                <a:solidFill>
                  <a:srgbClr val="008000"/>
                </a:solidFill>
                <a:effectLst>
                  <a:outerShdw blurRad="38100" dist="38100" dir="2700000" algn="tl">
                    <a:srgbClr val="C0C0C0"/>
                  </a:outerShdw>
                </a:effectLst>
                <a:highlight>
                  <a:srgbClr val="FFFF00"/>
                </a:highlight>
                <a:latin typeface="宋体" panose="02010600030101010101" pitchFamily="2" charset="-122"/>
                <a:ea typeface="宋体" panose="02010600030101010101" pitchFamily="2" charset="-122"/>
              </a:rPr>
              <a:t>捕获所有异常</a:t>
            </a:r>
            <a:endParaRPr lang="zh-CN" altLang="en-US"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zh-CN" altLang="en-US"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&lt;&lt;"exception of everything!"&lt;&lt;</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错误：后面的两个异常处理程序段不会被检查</a:t>
            </a:r>
            <a:endParaRPr lang="zh-CN" altLang="en-US"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zh-CN" altLang="en-US"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catch</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err="1">
                <a:effectLst>
                  <a:outerShdw blurRad="38100" dist="38100" dir="2700000" algn="tl">
                    <a:srgbClr val="C0C0C0"/>
                  </a:outerShdw>
                </a:effectLst>
                <a:latin typeface="宋体" panose="02010600030101010101" pitchFamily="2" charset="-122"/>
                <a:ea typeface="宋体" panose="02010600030101010101" pitchFamily="2" charset="-122"/>
              </a:rPr>
              <a:t>const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char</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str</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&lt;&lt;“exception of:"&lt;&lt;</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str</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catch</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err="1">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&amp; e)</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&lt;&lt;“exception of type:"&lt;&lt;e&lt;&lt;</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ransition spd="slow" advClick="0" advTm="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93604" y="627750"/>
            <a:ext cx="7318396" cy="2357568"/>
          </a:xfrm>
          <a:prstGeom prst="rect">
            <a:avLst/>
          </a:prstGeom>
        </p:spPr>
        <p:txBody>
          <a:bodyPr wrap="square">
            <a:spAutoFit/>
          </a:bodyPr>
          <a:lstStyle/>
          <a:p>
            <a:pPr algn="just">
              <a:lnSpc>
                <a:spcPct val="120000"/>
              </a:lnSpc>
              <a:buFont typeface="Wingdings 2" panose="05020102010507070707" pitchFamily="18" charset="2"/>
              <a:buNone/>
            </a:pPr>
            <a:r>
              <a:rPr lang="en-US" altLang="zh-CN" sz="1600" dirty="0"/>
              <a:t>【</a:t>
            </a:r>
            <a:r>
              <a:rPr lang="zh-CN" altLang="en-US" sz="1600" dirty="0"/>
              <a:t>例</a:t>
            </a:r>
            <a:r>
              <a:rPr lang="en-US" altLang="zh-CN" sz="1600" dirty="0"/>
              <a:t>9-1】</a:t>
            </a:r>
            <a:r>
              <a:rPr lang="zh-CN" altLang="en-US" sz="1600" dirty="0"/>
              <a:t>处理除零</a:t>
            </a:r>
            <a:r>
              <a:rPr lang="zh-CN" altLang="en-US" sz="1600" dirty="0" smtClean="0"/>
              <a:t>异常</a:t>
            </a:r>
            <a:endParaRPr lang="en-US" altLang="zh-CN" sz="1600" dirty="0" smtClean="0"/>
          </a:p>
          <a:p>
            <a:r>
              <a:rPr lang="en-US" altLang="zh-CN" sz="1600" dirty="0" smtClean="0"/>
              <a:t>#</a:t>
            </a:r>
            <a:r>
              <a:rPr lang="en-US" altLang="zh-CN" sz="1600" dirty="0"/>
              <a:t>include </a:t>
            </a:r>
            <a:r>
              <a:rPr lang="en-US" altLang="zh-CN" sz="1600" dirty="0" smtClean="0"/>
              <a:t>&lt;</a:t>
            </a:r>
            <a:r>
              <a:rPr lang="en-US" altLang="zh-CN" sz="1600" dirty="0" err="1" smtClean="0"/>
              <a:t>iostream</a:t>
            </a:r>
            <a:r>
              <a:rPr lang="en-US" altLang="zh-CN" sz="1600" dirty="0" smtClean="0"/>
              <a:t> &gt;</a:t>
            </a:r>
            <a:endParaRPr lang="zh-CN" altLang="en-US" sz="1600" dirty="0"/>
          </a:p>
          <a:p>
            <a:r>
              <a:rPr lang="en-US" altLang="zh-CN" sz="1600" dirty="0"/>
              <a:t>using namespace </a:t>
            </a:r>
            <a:r>
              <a:rPr lang="en-US" altLang="zh-CN" sz="1600" dirty="0" err="1"/>
              <a:t>std</a:t>
            </a:r>
            <a:r>
              <a:rPr lang="en-US" altLang="zh-CN" sz="1600" dirty="0"/>
              <a:t>;</a:t>
            </a:r>
            <a:endParaRPr lang="zh-CN" altLang="en-US" sz="1600" dirty="0"/>
          </a:p>
          <a:p>
            <a:r>
              <a:rPr lang="en-US" altLang="zh-CN" sz="1600" dirty="0" smtClean="0"/>
              <a:t>double</a:t>
            </a:r>
            <a:r>
              <a:rPr lang="en-US" altLang="zh-CN" sz="1600" dirty="0"/>
              <a:t> fun(double a, double b) //</a:t>
            </a:r>
            <a:r>
              <a:rPr lang="zh-CN" altLang="en-US" sz="1600" dirty="0"/>
              <a:t>定义除法函数</a:t>
            </a:r>
            <a:r>
              <a:rPr lang="en-US" altLang="zh-CN" sz="1600" dirty="0"/>
              <a:t>  </a:t>
            </a:r>
            <a:endParaRPr lang="zh-CN" altLang="en-US" sz="1600" dirty="0"/>
          </a:p>
          <a:p>
            <a:r>
              <a:rPr lang="en-US" altLang="zh-CN" sz="1600" dirty="0"/>
              <a:t>{  </a:t>
            </a:r>
            <a:endParaRPr lang="zh-CN" altLang="en-US" sz="1600" dirty="0"/>
          </a:p>
          <a:p>
            <a:r>
              <a:rPr lang="en-US" altLang="zh-CN" sz="1600" dirty="0"/>
              <a:t>    if(b==0)  </a:t>
            </a:r>
            <a:endParaRPr lang="zh-CN" altLang="en-US" sz="1600" dirty="0"/>
          </a:p>
          <a:p>
            <a:r>
              <a:rPr lang="en-US" altLang="zh-CN" sz="1600" dirty="0"/>
              <a:t>    {  throw b;  }   //</a:t>
            </a:r>
            <a:r>
              <a:rPr lang="zh-CN" altLang="en-US" sz="1600" dirty="0"/>
              <a:t>除数为</a:t>
            </a:r>
            <a:r>
              <a:rPr lang="en-US" altLang="zh-CN" sz="1600" dirty="0"/>
              <a:t>0</a:t>
            </a:r>
            <a:r>
              <a:rPr lang="zh-CN" altLang="en-US" sz="1600" dirty="0"/>
              <a:t>，抛出异常</a:t>
            </a:r>
            <a:r>
              <a:rPr lang="en-US" altLang="zh-CN" sz="1600" dirty="0"/>
              <a:t>  </a:t>
            </a:r>
            <a:endParaRPr lang="zh-CN" altLang="en-US" sz="1600" dirty="0"/>
          </a:p>
          <a:p>
            <a:r>
              <a:rPr lang="en-US" altLang="zh-CN" sz="1600" dirty="0"/>
              <a:t>    return a/b;     //</a:t>
            </a:r>
            <a:r>
              <a:rPr lang="zh-CN" altLang="en-US" sz="1600" dirty="0"/>
              <a:t>否则返回两个数的商</a:t>
            </a:r>
            <a:r>
              <a:rPr lang="en-US" altLang="zh-CN" sz="1600" dirty="0"/>
              <a:t>  </a:t>
            </a:r>
            <a:endParaRPr lang="zh-CN" altLang="en-US" sz="1600" dirty="0"/>
          </a:p>
          <a:p>
            <a:r>
              <a:rPr lang="en-US" altLang="zh-CN" sz="1600" dirty="0"/>
              <a:t>}  </a:t>
            </a:r>
            <a:endParaRPr lang="zh-CN" altLang="en-US" sz="1600" dirty="0"/>
          </a:p>
        </p:txBody>
      </p:sp>
      <p:sp>
        <p:nvSpPr>
          <p:cNvPr id="6" name="矩形 5"/>
          <p:cNvSpPr/>
          <p:nvPr/>
        </p:nvSpPr>
        <p:spPr>
          <a:xfrm>
            <a:off x="421332" y="2968092"/>
            <a:ext cx="7462668" cy="2123658"/>
          </a:xfrm>
          <a:prstGeom prst="rect">
            <a:avLst/>
          </a:prstGeom>
        </p:spPr>
        <p:txBody>
          <a:bodyPr wrap="square">
            <a:spAutoFit/>
          </a:bodyPr>
          <a:lstStyle/>
          <a:p>
            <a:r>
              <a:rPr lang="en-US" altLang="zh-CN" sz="1600" dirty="0" err="1"/>
              <a:t>int</a:t>
            </a:r>
            <a:r>
              <a:rPr lang="en-US" altLang="zh-CN" sz="1600" dirty="0"/>
              <a:t> main()  </a:t>
            </a:r>
            <a:endParaRPr lang="zh-CN" altLang="en-US" sz="1600" dirty="0"/>
          </a:p>
          <a:p>
            <a:r>
              <a:rPr lang="en-US" altLang="zh-CN" sz="1600" dirty="0"/>
              <a:t>{    </a:t>
            </a:r>
            <a:endParaRPr lang="zh-CN" altLang="en-US" sz="1600" dirty="0"/>
          </a:p>
          <a:p>
            <a:r>
              <a:rPr lang="en-US" altLang="zh-CN" sz="1600" dirty="0"/>
              <a:t>  double res;</a:t>
            </a:r>
            <a:endParaRPr lang="zh-CN" altLang="en-US" sz="1600" dirty="0"/>
          </a:p>
          <a:p>
            <a:r>
              <a:rPr lang="en-US" altLang="zh-CN" sz="1600" dirty="0"/>
              <a:t>  try  //</a:t>
            </a:r>
            <a:r>
              <a:rPr lang="zh-CN" altLang="en-US" sz="1600" dirty="0"/>
              <a:t>定义异常</a:t>
            </a:r>
            <a:r>
              <a:rPr lang="en-US" altLang="zh-CN" sz="1600" dirty="0"/>
              <a:t>  </a:t>
            </a:r>
            <a:endParaRPr lang="zh-CN" altLang="en-US" sz="1600" dirty="0"/>
          </a:p>
          <a:p>
            <a:r>
              <a:rPr lang="en-US" altLang="zh-CN" sz="1600" dirty="0"/>
              <a:t>  { res=fun(4,5);  </a:t>
            </a:r>
            <a:endParaRPr lang="zh-CN" altLang="en-US" sz="1600" dirty="0"/>
          </a:p>
          <a:p>
            <a:r>
              <a:rPr lang="en-US" altLang="zh-CN" sz="1600" dirty="0"/>
              <a:t>    </a:t>
            </a:r>
            <a:r>
              <a:rPr lang="en-US" altLang="zh-CN" sz="1600" dirty="0" err="1"/>
              <a:t>cout</a:t>
            </a:r>
            <a:r>
              <a:rPr lang="en-US" altLang="zh-CN" sz="1600" dirty="0"/>
              <a:t>&lt;&lt;"The result of" &lt;&lt;4&lt;&lt;"/"&lt;&lt;5&lt;&lt;" is : "&lt;&lt;res&lt;&lt;</a:t>
            </a:r>
            <a:r>
              <a:rPr lang="en-US" altLang="zh-CN" sz="1600" dirty="0" err="1"/>
              <a:t>endl</a:t>
            </a:r>
            <a:r>
              <a:rPr lang="en-US" altLang="zh-CN" sz="1600" dirty="0"/>
              <a:t>;  </a:t>
            </a:r>
            <a:endParaRPr lang="zh-CN" altLang="en-US" sz="1600" dirty="0"/>
          </a:p>
          <a:p>
            <a:r>
              <a:rPr lang="en-US" altLang="zh-CN" sz="1600" dirty="0"/>
              <a:t>    res=fun(6,0); //</a:t>
            </a:r>
            <a:r>
              <a:rPr lang="zh-CN" altLang="en-US" sz="1600" dirty="0"/>
              <a:t>出现异常，函数内部会抛出异常</a:t>
            </a:r>
            <a:r>
              <a:rPr lang="en-US" altLang="zh-CN" sz="1600" dirty="0"/>
              <a:t>  </a:t>
            </a:r>
            <a:endParaRPr lang="zh-CN" altLang="en-US" sz="1600" dirty="0"/>
          </a:p>
          <a:p>
            <a:r>
              <a:rPr lang="en-US" altLang="zh-CN" sz="1600" dirty="0"/>
              <a:t>  }  </a:t>
            </a:r>
            <a:endParaRPr lang="zh-CN" altLang="en-US" sz="16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699750"/>
            <a:ext cx="8182396" cy="3785652"/>
          </a:xfrm>
          <a:prstGeom prst="rect">
            <a:avLst/>
          </a:prstGeom>
        </p:spPr>
        <p:txBody>
          <a:bodyPr wrap="square">
            <a:spAutoFit/>
          </a:bodyPr>
          <a:lstStyle/>
          <a:p>
            <a:r>
              <a:rPr lang="en-US" altLang="zh-CN" sz="1600" dirty="0"/>
              <a:t>catch(double)             //</a:t>
            </a:r>
            <a:r>
              <a:rPr lang="zh-CN" altLang="en-US" sz="1600" dirty="0"/>
              <a:t>捕获并处理异常</a:t>
            </a:r>
            <a:r>
              <a:rPr lang="en-US" altLang="zh-CN" sz="1600" dirty="0"/>
              <a:t>  </a:t>
            </a:r>
            <a:endParaRPr lang="zh-CN" altLang="en-US" sz="1600" dirty="0"/>
          </a:p>
          <a:p>
            <a:r>
              <a:rPr lang="en-US" altLang="zh-CN" sz="1600" dirty="0"/>
              <a:t>  { </a:t>
            </a:r>
            <a:r>
              <a:rPr lang="en-US" altLang="zh-CN" sz="1600" dirty="0" err="1"/>
              <a:t>cerr</a:t>
            </a:r>
            <a:r>
              <a:rPr lang="en-US" altLang="zh-CN" sz="1600" dirty="0"/>
              <a:t>&lt;&lt;"error of dividing zero.\n";  </a:t>
            </a:r>
            <a:endParaRPr lang="zh-CN" altLang="en-US" sz="1600" dirty="0"/>
          </a:p>
          <a:p>
            <a:r>
              <a:rPr lang="en-US" altLang="zh-CN" sz="1600" dirty="0"/>
              <a:t>    exit(1);              //</a:t>
            </a:r>
            <a:r>
              <a:rPr lang="zh-CN" altLang="en-US" sz="1600" dirty="0"/>
              <a:t>异常退出程序</a:t>
            </a:r>
            <a:r>
              <a:rPr lang="en-US" altLang="zh-CN" sz="1600" dirty="0"/>
              <a:t>  </a:t>
            </a:r>
            <a:endParaRPr lang="zh-CN" altLang="en-US" sz="1600" dirty="0"/>
          </a:p>
          <a:p>
            <a:r>
              <a:rPr lang="en-US" altLang="zh-CN" sz="1600" dirty="0"/>
              <a:t>  }  </a:t>
            </a:r>
            <a:endParaRPr lang="zh-CN" altLang="en-US" sz="1600" dirty="0"/>
          </a:p>
          <a:p>
            <a:r>
              <a:rPr lang="en-US" altLang="zh-CN" sz="1600" dirty="0"/>
              <a:t>return 0;</a:t>
            </a:r>
            <a:endParaRPr lang="zh-CN" altLang="en-US" sz="1600" dirty="0"/>
          </a:p>
          <a:p>
            <a:r>
              <a:rPr lang="en-US" altLang="zh-CN" sz="1600" dirty="0"/>
              <a:t>} </a:t>
            </a:r>
            <a:endParaRPr lang="zh-CN" altLang="en-US" sz="1600" dirty="0"/>
          </a:p>
          <a:p>
            <a:pPr algn="just"/>
            <a:endParaRPr lang="en-US" altLang="zh-CN" sz="1600" dirty="0"/>
          </a:p>
          <a:p>
            <a:pPr algn="just"/>
            <a:r>
              <a:rPr lang="zh-CN" altLang="en-US" sz="1600" dirty="0"/>
              <a:t>程序运行结果</a:t>
            </a:r>
            <a:r>
              <a:rPr lang="zh-CN" altLang="en-US" sz="1600" dirty="0" smtClean="0"/>
              <a:t>：</a:t>
            </a:r>
            <a:endParaRPr lang="en-US" altLang="zh-CN" sz="1600" dirty="0" smtClean="0"/>
          </a:p>
          <a:p>
            <a:pPr algn="just"/>
            <a:endParaRPr lang="en-US" altLang="zh-CN" sz="1600" dirty="0"/>
          </a:p>
          <a:p>
            <a:pPr algn="just"/>
            <a:endParaRPr lang="en-US" altLang="zh-CN" sz="1600" dirty="0" smtClean="0"/>
          </a:p>
          <a:p>
            <a:pPr algn="just"/>
            <a:endParaRPr lang="en-US" altLang="zh-CN" sz="1600" dirty="0"/>
          </a:p>
          <a:p>
            <a:pPr algn="just"/>
            <a:endParaRPr lang="en-US" altLang="zh-CN" sz="1600" dirty="0"/>
          </a:p>
          <a:p>
            <a:pPr algn="just"/>
            <a:endParaRPr lang="en-US" altLang="zh-CN" sz="1600" dirty="0"/>
          </a:p>
          <a:p>
            <a:pPr algn="just">
              <a:buFont typeface="Wingdings 2" panose="05020102010507070707" pitchFamily="18" charset="2"/>
              <a:buNone/>
            </a:pPr>
            <a:r>
              <a:rPr lang="zh-CN" altLang="en-US" sz="1600" dirty="0"/>
              <a:t>  </a:t>
            </a:r>
            <a:endParaRPr lang="en-US" altLang="zh-CN" sz="1600" dirty="0" smtClean="0"/>
          </a:p>
          <a:p>
            <a:pPr algn="just">
              <a:buFont typeface="Wingdings 2" panose="05020102010507070707" pitchFamily="18" charset="2"/>
              <a:buNone/>
            </a:pPr>
            <a:r>
              <a:rPr lang="en-US" altLang="zh-CN" sz="1600" dirty="0"/>
              <a:t> </a:t>
            </a:r>
            <a:r>
              <a:rPr lang="en-US" altLang="zh-CN" sz="1600" dirty="0" smtClean="0"/>
              <a:t>     </a:t>
            </a:r>
            <a:r>
              <a:rPr lang="zh-CN" altLang="en-US" sz="1600" dirty="0" smtClean="0"/>
              <a:t>   </a:t>
            </a:r>
            <a:r>
              <a:rPr lang="zh-CN" altLang="en-US" sz="1600" dirty="0"/>
              <a:t>从运行结果可以看出，当执行</a:t>
            </a:r>
            <a:r>
              <a:rPr lang="en-US" altLang="zh-CN" sz="1600" dirty="0"/>
              <a:t>res=fun(6,0);</a:t>
            </a:r>
            <a:r>
              <a:rPr lang="zh-CN" altLang="en-US" sz="1600" dirty="0"/>
              <a:t>语句时，在函数</a:t>
            </a:r>
            <a:r>
              <a:rPr lang="en-US" altLang="zh-CN" sz="1600" dirty="0"/>
              <a:t>fun()</a:t>
            </a:r>
            <a:r>
              <a:rPr lang="zh-CN" altLang="en-US" sz="1600" dirty="0"/>
              <a:t>中发生除零异常。</a:t>
            </a:r>
            <a:endParaRPr lang="zh-CN" altLang="en-US" sz="1600"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b="85175"/>
          <a:stretch>
            <a:fillRect/>
          </a:stretch>
        </p:blipFill>
        <p:spPr bwMode="auto">
          <a:xfrm>
            <a:off x="756000" y="2787750"/>
            <a:ext cx="62865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6000" y="771750"/>
            <a:ext cx="8136000" cy="3271280"/>
          </a:xfrm>
          <a:prstGeom prst="rect">
            <a:avLst/>
          </a:prstGeom>
        </p:spPr>
        <p:txBody>
          <a:bodyPr wrap="square">
            <a:spAutoFit/>
          </a:bodyPr>
          <a:lstStyle/>
          <a:p>
            <a:pPr>
              <a:lnSpc>
                <a:spcPct val="150000"/>
              </a:lnSpc>
              <a:buFont typeface="Wingdings 2" panose="05020102010507070707" pitchFamily="18" charset="2"/>
              <a:buNone/>
            </a:pPr>
            <a:r>
              <a:rPr lang="zh-CN" altLang="en-US" sz="1600" dirty="0" smtClean="0"/>
              <a:t>         </a:t>
            </a:r>
            <a:r>
              <a:rPr lang="zh-CN" altLang="en-US" sz="2000" dirty="0" smtClean="0"/>
              <a:t>异常</a:t>
            </a:r>
            <a:r>
              <a:rPr lang="zh-CN" altLang="en-US" sz="2000" dirty="0"/>
              <a:t>被抛出后，在</a:t>
            </a:r>
            <a:r>
              <a:rPr lang="en-US" altLang="zh-CN" sz="2000" dirty="0"/>
              <a:t>main()</a:t>
            </a:r>
            <a:r>
              <a:rPr lang="zh-CN" altLang="en-US" sz="2000" dirty="0"/>
              <a:t>函数中被捕获，异常处理程序输出有关信息后，程序流程跳转到主函数的</a:t>
            </a:r>
            <a:r>
              <a:rPr lang="en-US" altLang="zh-CN" sz="2000" dirty="0"/>
              <a:t>catch</a:t>
            </a:r>
            <a:r>
              <a:rPr lang="zh-CN" altLang="en-US" sz="2000" dirty="0"/>
              <a:t>子句，</a:t>
            </a:r>
            <a:r>
              <a:rPr lang="zh-CN" altLang="en-US" sz="2000" dirty="0" smtClean="0"/>
              <a:t>输出</a:t>
            </a:r>
            <a:r>
              <a:rPr lang="zh-CN" altLang="en-US" sz="2000" dirty="0" smtClean="0">
                <a:latin typeface="Courier New" panose="02070309020205020404" pitchFamily="49" charset="0"/>
              </a:rPr>
              <a:t>“</a:t>
            </a:r>
            <a:r>
              <a:rPr lang="en-US" altLang="zh-CN" sz="2000" dirty="0"/>
              <a:t>error of dividing zero.</a:t>
            </a:r>
            <a:r>
              <a:rPr lang="en-US" altLang="zh-CN" sz="2000" dirty="0">
                <a:latin typeface="Courier New" panose="02070309020205020404" pitchFamily="49" charset="0"/>
              </a:rPr>
              <a:t>”</a:t>
            </a:r>
            <a:r>
              <a:rPr lang="zh-CN" altLang="en-US" sz="2000" dirty="0">
                <a:latin typeface="Courier New" panose="02070309020205020404" pitchFamily="49" charset="0"/>
              </a:rPr>
              <a:t>。</a:t>
            </a:r>
            <a:r>
              <a:rPr lang="en-US" altLang="zh-CN" sz="2000" dirty="0"/>
              <a:t> catch</a:t>
            </a:r>
            <a:r>
              <a:rPr lang="zh-CN" altLang="en-US" sz="2000" dirty="0"/>
              <a:t>处理程序的出现顺序很重要，因为在一个</a:t>
            </a:r>
            <a:r>
              <a:rPr lang="en-US" altLang="zh-CN" sz="2000" dirty="0"/>
              <a:t>try</a:t>
            </a:r>
            <a:r>
              <a:rPr lang="zh-CN" altLang="en-US" sz="2000" dirty="0"/>
              <a:t>块中，异常处理程序是按照它出现的顺序被检查的。只要找到一个匹配的异常类型，后面的异常处理都将被忽略。例如，在下面的异常处理块中，首先出现的是</a:t>
            </a:r>
            <a:r>
              <a:rPr lang="en-US" altLang="zh-CN" sz="2000" dirty="0"/>
              <a:t>catch(...)</a:t>
            </a:r>
            <a:r>
              <a:rPr lang="zh-CN" altLang="en-US" sz="2000" dirty="0"/>
              <a:t>，它可以捕获任何异常，在任何情况下，其它的</a:t>
            </a:r>
            <a:r>
              <a:rPr lang="en-US" altLang="zh-CN" sz="2000" dirty="0"/>
              <a:t>catch</a:t>
            </a:r>
            <a:r>
              <a:rPr lang="zh-CN" altLang="en-US" sz="2000" dirty="0"/>
              <a:t>语句都不被检查。因此，</a:t>
            </a:r>
            <a:r>
              <a:rPr lang="en-US" altLang="zh-CN" sz="2000" dirty="0"/>
              <a:t>catch(...)</a:t>
            </a:r>
            <a:r>
              <a:rPr lang="zh-CN" altLang="en-US" sz="2000" dirty="0"/>
              <a:t>应该放在最后。 </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501804" y="627750"/>
            <a:ext cx="8174195" cy="4281172"/>
          </a:xfrm>
          <a:prstGeom prst="rect">
            <a:avLst/>
          </a:prstGeom>
        </p:spPr>
        <p:txBody>
          <a:bodyPr wrap="square">
            <a:spAutoFit/>
          </a:bodyPr>
          <a:lstStyle/>
          <a:p>
            <a:pPr algn="just">
              <a:lnSpc>
                <a:spcPct val="120000"/>
              </a:lnSpc>
              <a:buFont typeface="Wingdings 2" panose="05020102010507070707" pitchFamily="18" charset="2"/>
              <a:buNone/>
            </a:pPr>
            <a:r>
              <a:rPr lang="en-US" altLang="zh-CN" sz="1600" dirty="0"/>
              <a:t>【</a:t>
            </a:r>
            <a:r>
              <a:rPr lang="zh-CN" altLang="en-US" sz="1600" dirty="0"/>
              <a:t>例</a:t>
            </a:r>
            <a:r>
              <a:rPr lang="en-US" altLang="zh-CN" sz="1600" dirty="0" smtClean="0"/>
              <a:t>9-2】</a:t>
            </a:r>
            <a:r>
              <a:rPr lang="zh-CN" altLang="en-US" sz="1600" b="1" dirty="0">
                <a:solidFill>
                  <a:schemeClr val="folHlink"/>
                </a:solidFill>
              </a:rPr>
              <a:t>异常处理代码的</a:t>
            </a:r>
            <a:r>
              <a:rPr lang="zh-CN" altLang="en-US" sz="1600" b="1" dirty="0" smtClean="0">
                <a:solidFill>
                  <a:schemeClr val="folHlink"/>
                </a:solidFill>
              </a:rPr>
              <a:t>搜索</a:t>
            </a:r>
            <a:endParaRPr lang="en-US" altLang="zh-CN" sz="1600" b="1" dirty="0" smtClean="0">
              <a:solidFill>
                <a:schemeClr val="folHlink"/>
              </a:solidFill>
            </a:endParaRPr>
          </a:p>
          <a:p>
            <a:r>
              <a:rPr lang="en-US" altLang="zh-CN" sz="1100" dirty="0"/>
              <a:t>#include &lt;</a:t>
            </a:r>
            <a:r>
              <a:rPr lang="en-US" altLang="zh-CN" sz="1100" dirty="0" err="1"/>
              <a:t>iostream</a:t>
            </a:r>
            <a:r>
              <a:rPr lang="en-US" altLang="zh-CN" sz="1100" dirty="0"/>
              <a:t>&gt;</a:t>
            </a:r>
            <a:endParaRPr lang="en-US" altLang="zh-CN" sz="1100" dirty="0"/>
          </a:p>
          <a:p>
            <a:r>
              <a:rPr lang="en-US" altLang="zh-CN" sz="1100" dirty="0"/>
              <a:t>using namespace </a:t>
            </a:r>
            <a:r>
              <a:rPr lang="en-US" altLang="zh-CN" sz="1100" dirty="0" err="1"/>
              <a:t>std</a:t>
            </a:r>
            <a:r>
              <a:rPr lang="en-US" altLang="zh-CN" sz="1100" dirty="0"/>
              <a:t>;</a:t>
            </a:r>
            <a:endParaRPr lang="en-US" altLang="zh-CN" sz="1100" dirty="0"/>
          </a:p>
          <a:p>
            <a:pPr indent="-6350"/>
            <a:r>
              <a:rPr lang="en-US" altLang="zh-CN" sz="1100" dirty="0"/>
              <a:t>void f3( )</a:t>
            </a:r>
            <a:endParaRPr lang="en-US" altLang="zh-CN" sz="1100" dirty="0"/>
          </a:p>
          <a:p>
            <a:pPr indent="-6350"/>
            <a:r>
              <a:rPr lang="en-US" altLang="zh-CN" sz="1100" dirty="0"/>
              <a:t>{</a:t>
            </a:r>
            <a:endParaRPr lang="en-US" altLang="zh-CN" sz="1100" dirty="0"/>
          </a:p>
          <a:p>
            <a:pPr indent="-6350"/>
            <a:r>
              <a:rPr lang="en-US" altLang="zh-CN" sz="1100" dirty="0"/>
              <a:t>        double a=0;</a:t>
            </a:r>
            <a:endParaRPr lang="en-US" altLang="zh-CN" sz="1100" dirty="0"/>
          </a:p>
          <a:p>
            <a:pPr indent="-6350"/>
            <a:r>
              <a:rPr lang="en-US" altLang="zh-CN" sz="1100" dirty="0"/>
              <a:t>         try </a:t>
            </a:r>
            <a:endParaRPr lang="en-US" altLang="zh-CN" sz="1100" dirty="0"/>
          </a:p>
          <a:p>
            <a:pPr indent="-6350"/>
            <a:r>
              <a:rPr lang="en-US" altLang="zh-CN" sz="1100" dirty="0"/>
              <a:t>         {throw a;}               //</a:t>
            </a:r>
            <a:r>
              <a:rPr lang="zh-CN" altLang="en-US" sz="1100" dirty="0"/>
              <a:t>抛出</a:t>
            </a:r>
            <a:r>
              <a:rPr lang="en-US" altLang="zh-CN" sz="1100" dirty="0"/>
              <a:t>double</a:t>
            </a:r>
            <a:r>
              <a:rPr lang="zh-CN" altLang="en-US" sz="1100" dirty="0"/>
              <a:t>类型异常信息</a:t>
            </a:r>
            <a:endParaRPr lang="zh-CN" altLang="en-US" sz="1100" dirty="0"/>
          </a:p>
          <a:p>
            <a:pPr indent="-6350"/>
            <a:r>
              <a:rPr lang="zh-CN" altLang="en-US" sz="1100" dirty="0"/>
              <a:t>         </a:t>
            </a:r>
            <a:r>
              <a:rPr lang="en-US" altLang="zh-CN" sz="1100" dirty="0"/>
              <a:t>catch(float)</a:t>
            </a:r>
            <a:endParaRPr lang="en-US" altLang="zh-CN" sz="1100" dirty="0"/>
          </a:p>
          <a:p>
            <a:pPr indent="-6350"/>
            <a:r>
              <a:rPr lang="en-US" altLang="zh-CN" sz="1100" dirty="0"/>
              <a:t>         {</a:t>
            </a:r>
            <a:r>
              <a:rPr lang="en-US" altLang="zh-CN" sz="1100" dirty="0" err="1"/>
              <a:t>cout</a:t>
            </a:r>
            <a:r>
              <a:rPr lang="en-US" altLang="zh-CN" sz="1100" dirty="0"/>
              <a:t>&lt;&lt;″OK3!″&lt;&lt;</a:t>
            </a:r>
            <a:r>
              <a:rPr lang="en-US" altLang="zh-CN" sz="1100" dirty="0" err="1"/>
              <a:t>endl</a:t>
            </a:r>
            <a:r>
              <a:rPr lang="en-US" altLang="zh-CN" sz="1100" dirty="0"/>
              <a:t>;}</a:t>
            </a:r>
            <a:endParaRPr lang="en-US" altLang="zh-CN" sz="1100" dirty="0"/>
          </a:p>
          <a:p>
            <a:pPr indent="-6350"/>
            <a:endParaRPr lang="en-US" altLang="zh-CN" sz="1100" dirty="0"/>
          </a:p>
          <a:p>
            <a:pPr indent="-6350"/>
            <a:r>
              <a:rPr lang="en-US" altLang="zh-CN" sz="1100" dirty="0"/>
              <a:t>         </a:t>
            </a:r>
            <a:r>
              <a:rPr lang="en-US" altLang="zh-CN" sz="1100" dirty="0" err="1"/>
              <a:t>cout</a:t>
            </a:r>
            <a:r>
              <a:rPr lang="en-US" altLang="zh-CN" sz="1100" dirty="0"/>
              <a:t>&lt;&lt;″end3″&lt;&lt;</a:t>
            </a:r>
            <a:r>
              <a:rPr lang="en-US" altLang="zh-CN" sz="1100" dirty="0" err="1"/>
              <a:t>endl</a:t>
            </a:r>
            <a:r>
              <a:rPr lang="en-US" altLang="zh-CN" sz="1100" dirty="0"/>
              <a:t>;</a:t>
            </a:r>
            <a:endParaRPr lang="en-US" altLang="zh-CN" sz="1100" dirty="0"/>
          </a:p>
          <a:p>
            <a:pPr indent="-6350"/>
            <a:r>
              <a:rPr lang="en-US" altLang="zh-CN" sz="1100" dirty="0"/>
              <a:t>}</a:t>
            </a:r>
            <a:endParaRPr lang="zh-CN" altLang="en-US" sz="1100" dirty="0"/>
          </a:p>
          <a:p>
            <a:pPr indent="-6350"/>
            <a:r>
              <a:rPr lang="en-US" altLang="zh-CN" sz="1100" dirty="0"/>
              <a:t>void f2( )</a:t>
            </a:r>
            <a:endParaRPr lang="en-US" altLang="zh-CN" sz="1100" dirty="0"/>
          </a:p>
          <a:p>
            <a:pPr indent="-6350"/>
            <a:r>
              <a:rPr lang="en-US" altLang="zh-CN" sz="1100" dirty="0"/>
              <a:t>{  </a:t>
            </a:r>
            <a:endParaRPr lang="en-US" altLang="zh-CN" sz="1100" dirty="0"/>
          </a:p>
          <a:p>
            <a:pPr indent="-6350"/>
            <a:r>
              <a:rPr lang="en-US" altLang="zh-CN" sz="1100" dirty="0" smtClean="0"/>
              <a:t>   //     void f3( );</a:t>
            </a:r>
            <a:endParaRPr lang="en-US" altLang="zh-CN" sz="1100" dirty="0" smtClean="0"/>
          </a:p>
          <a:p>
            <a:pPr indent="-6350"/>
            <a:r>
              <a:rPr lang="en-US" altLang="zh-CN" sz="1100" dirty="0" smtClean="0"/>
              <a:t>        try</a:t>
            </a:r>
            <a:endParaRPr lang="en-US" altLang="zh-CN" sz="1100" dirty="0" smtClean="0"/>
          </a:p>
          <a:p>
            <a:pPr indent="-6350"/>
            <a:r>
              <a:rPr lang="en-US" altLang="zh-CN" sz="1100" dirty="0" smtClean="0"/>
              <a:t>        </a:t>
            </a:r>
            <a:r>
              <a:rPr lang="en-US" altLang="zh-CN" sz="1100" dirty="0"/>
              <a:t>{   f3( );    }                      //</a:t>
            </a:r>
            <a:r>
              <a:rPr lang="zh-CN" altLang="en-US" sz="1100" dirty="0"/>
              <a:t>调用</a:t>
            </a:r>
            <a:r>
              <a:rPr lang="en-US" altLang="zh-CN" sz="1100" dirty="0"/>
              <a:t>f3( )</a:t>
            </a:r>
            <a:endParaRPr lang="en-US" altLang="zh-CN" sz="1100" dirty="0"/>
          </a:p>
          <a:p>
            <a:pPr indent="-6350"/>
            <a:r>
              <a:rPr lang="en-US" altLang="zh-CN" sz="1100" dirty="0"/>
              <a:t>         catch(</a:t>
            </a:r>
            <a:r>
              <a:rPr lang="en-US" altLang="zh-CN" sz="1100" dirty="0" err="1"/>
              <a:t>int</a:t>
            </a:r>
            <a:r>
              <a:rPr lang="en-US" altLang="zh-CN" sz="1100" dirty="0"/>
              <a:t>)</a:t>
            </a:r>
            <a:endParaRPr lang="en-US" altLang="zh-CN" sz="1100" dirty="0"/>
          </a:p>
          <a:p>
            <a:pPr indent="-6350"/>
            <a:r>
              <a:rPr lang="en-US" altLang="zh-CN" sz="1100" dirty="0"/>
              <a:t>         {</a:t>
            </a:r>
            <a:r>
              <a:rPr lang="en-US" altLang="zh-CN" sz="1100" dirty="0" err="1"/>
              <a:t>cout</a:t>
            </a:r>
            <a:r>
              <a:rPr lang="en-US" altLang="zh-CN" sz="1100" dirty="0"/>
              <a:t>&lt;&lt;″Ok2!″&lt;&lt;</a:t>
            </a:r>
            <a:r>
              <a:rPr lang="en-US" altLang="zh-CN" sz="1100" dirty="0" err="1"/>
              <a:t>endl</a:t>
            </a:r>
            <a:r>
              <a:rPr lang="en-US" altLang="zh-CN" sz="1100" dirty="0"/>
              <a:t>;}</a:t>
            </a:r>
            <a:endParaRPr lang="en-US" altLang="zh-CN" sz="1100" dirty="0"/>
          </a:p>
          <a:p>
            <a:pPr indent="-6350"/>
            <a:endParaRPr lang="en-US" altLang="zh-CN" sz="1100" dirty="0"/>
          </a:p>
          <a:p>
            <a:pPr indent="-6350"/>
            <a:r>
              <a:rPr lang="en-US" altLang="zh-CN" sz="1100" dirty="0"/>
              <a:t>         </a:t>
            </a:r>
            <a:r>
              <a:rPr lang="en-US" altLang="zh-CN" sz="1100" dirty="0" err="1"/>
              <a:t>cout</a:t>
            </a:r>
            <a:r>
              <a:rPr lang="en-US" altLang="zh-CN" sz="1100" dirty="0"/>
              <a:t>&lt;&lt;″end2″&lt;&lt;</a:t>
            </a:r>
            <a:r>
              <a:rPr lang="en-US" altLang="zh-CN" sz="1100" dirty="0" err="1"/>
              <a:t>endl</a:t>
            </a:r>
            <a:r>
              <a:rPr lang="en-US" altLang="zh-CN" sz="1100" dirty="0"/>
              <a:t>;</a:t>
            </a:r>
            <a:endParaRPr lang="en-US" altLang="zh-CN" sz="1100" dirty="0"/>
          </a:p>
          <a:p>
            <a:pPr indent="-6350"/>
            <a:r>
              <a:rPr lang="en-US" altLang="zh-CN" sz="1100" dirty="0"/>
              <a:t>}</a:t>
            </a:r>
            <a:endParaRPr lang="en-US" altLang="zh-CN" sz="1100" dirty="0"/>
          </a:p>
          <a:p>
            <a:r>
              <a:rPr lang="en-US" altLang="zh-CN" sz="1100" dirty="0"/>
              <a:t> </a:t>
            </a:r>
            <a:endParaRPr lang="zh-CN" altLang="en-US" sz="11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01804" y="627750"/>
            <a:ext cx="8174195" cy="3970318"/>
          </a:xfrm>
          <a:prstGeom prst="rect">
            <a:avLst/>
          </a:prstGeom>
        </p:spPr>
        <p:txBody>
          <a:bodyPr wrap="square">
            <a:spAutoFit/>
          </a:bodyPr>
          <a:lstStyle/>
          <a:p>
            <a:pPr indent="-6350"/>
            <a:r>
              <a:rPr lang="en-US" altLang="zh-CN" sz="1200" dirty="0"/>
              <a:t>void f1( )</a:t>
            </a:r>
            <a:endParaRPr lang="en-US" altLang="zh-CN" sz="1200" dirty="0"/>
          </a:p>
          <a:p>
            <a:pPr indent="-6350"/>
            <a:r>
              <a:rPr lang="en-US" altLang="zh-CN" sz="1200" dirty="0"/>
              <a:t>{</a:t>
            </a:r>
            <a:endParaRPr lang="en-US" altLang="zh-CN" sz="1200" dirty="0"/>
          </a:p>
          <a:p>
            <a:pPr indent="-6350"/>
            <a:r>
              <a:rPr lang="en-US" altLang="zh-CN" sz="1200" dirty="0"/>
              <a:t> </a:t>
            </a:r>
            <a:r>
              <a:rPr lang="en-US" altLang="zh-CN" sz="1200" dirty="0" smtClean="0"/>
              <a:t>//        </a:t>
            </a:r>
            <a:r>
              <a:rPr lang="en-US" altLang="zh-CN" sz="1200" dirty="0"/>
              <a:t>void f2( );</a:t>
            </a:r>
            <a:endParaRPr lang="en-US" altLang="zh-CN" sz="1200" dirty="0"/>
          </a:p>
          <a:p>
            <a:pPr indent="-6350"/>
            <a:r>
              <a:rPr lang="en-US" altLang="zh-CN" sz="1200" dirty="0"/>
              <a:t>         try</a:t>
            </a:r>
            <a:endParaRPr lang="en-US" altLang="zh-CN" sz="1200" dirty="0"/>
          </a:p>
          <a:p>
            <a:pPr indent="-6350"/>
            <a:r>
              <a:rPr lang="en-US" altLang="zh-CN" sz="1200" dirty="0"/>
              <a:t>          {f2( );}                        //</a:t>
            </a:r>
            <a:r>
              <a:rPr lang="zh-CN" altLang="en-US" sz="1200" dirty="0"/>
              <a:t>调用</a:t>
            </a:r>
            <a:r>
              <a:rPr lang="en-US" altLang="zh-CN" sz="1200" dirty="0"/>
              <a:t>f2( )</a:t>
            </a:r>
            <a:endParaRPr lang="en-US" altLang="zh-CN" sz="1200" dirty="0"/>
          </a:p>
          <a:p>
            <a:pPr indent="-6350"/>
            <a:r>
              <a:rPr lang="en-US" altLang="zh-CN" sz="1200" dirty="0"/>
              <a:t>         catch(char)</a:t>
            </a:r>
            <a:endParaRPr lang="en-US" altLang="zh-CN" sz="1200" dirty="0"/>
          </a:p>
          <a:p>
            <a:pPr indent="-6350"/>
            <a:r>
              <a:rPr lang="en-US" altLang="zh-CN" sz="1200" dirty="0"/>
              <a:t>          {  </a:t>
            </a:r>
            <a:r>
              <a:rPr lang="en-US" altLang="zh-CN" sz="1200" dirty="0" err="1"/>
              <a:t>cout</a:t>
            </a:r>
            <a:r>
              <a:rPr lang="en-US" altLang="zh-CN" sz="1200" dirty="0"/>
              <a:t>&lt;&lt;″OK1!″;   }</a:t>
            </a:r>
            <a:endParaRPr lang="en-US" altLang="zh-CN" sz="1200" dirty="0"/>
          </a:p>
          <a:p>
            <a:pPr indent="-6350"/>
            <a:r>
              <a:rPr lang="en-US" altLang="zh-CN" sz="1200" dirty="0"/>
              <a:t>          </a:t>
            </a:r>
            <a:r>
              <a:rPr lang="en-US" altLang="zh-CN" sz="1200" dirty="0" err="1"/>
              <a:t>cout</a:t>
            </a:r>
            <a:r>
              <a:rPr lang="en-US" altLang="zh-CN" sz="1200" dirty="0"/>
              <a:t>&lt;&lt;″end1″&lt;&lt;</a:t>
            </a:r>
            <a:r>
              <a:rPr lang="en-US" altLang="zh-CN" sz="1200" dirty="0" err="1"/>
              <a:t>endl</a:t>
            </a:r>
            <a:r>
              <a:rPr lang="en-US" altLang="zh-CN" sz="1200" dirty="0"/>
              <a:t>;</a:t>
            </a:r>
            <a:endParaRPr lang="en-US" altLang="zh-CN" sz="1200" dirty="0"/>
          </a:p>
          <a:p>
            <a:pPr indent="-6350"/>
            <a:r>
              <a:rPr lang="en-US" altLang="zh-CN" sz="1200" dirty="0" smtClean="0"/>
              <a:t>}</a:t>
            </a:r>
            <a:endParaRPr lang="en-US" altLang="zh-CN" sz="1200" dirty="0" smtClean="0"/>
          </a:p>
          <a:p>
            <a:pPr indent="-6350"/>
            <a:endParaRPr lang="en-US" altLang="zh-CN" sz="1200" dirty="0"/>
          </a:p>
          <a:p>
            <a:pPr indent="-6350"/>
            <a:r>
              <a:rPr lang="en-US" altLang="zh-CN" sz="1200" dirty="0" err="1"/>
              <a:t>int</a:t>
            </a:r>
            <a:r>
              <a:rPr lang="en-US" altLang="zh-CN" sz="1200" dirty="0"/>
              <a:t> main( )</a:t>
            </a:r>
            <a:endParaRPr lang="en-US" altLang="zh-CN" sz="1200" dirty="0"/>
          </a:p>
          <a:p>
            <a:pPr indent="-6350"/>
            <a:r>
              <a:rPr lang="en-US" altLang="zh-CN" sz="1200" dirty="0"/>
              <a:t>{</a:t>
            </a:r>
            <a:endParaRPr lang="en-US" altLang="zh-CN" sz="1200" dirty="0"/>
          </a:p>
          <a:p>
            <a:pPr indent="-6350"/>
            <a:r>
              <a:rPr lang="en-US" altLang="zh-CN" sz="1200" dirty="0"/>
              <a:t>  </a:t>
            </a:r>
            <a:r>
              <a:rPr lang="en-US" altLang="zh-CN" sz="1200" dirty="0" smtClean="0"/>
              <a:t>//     </a:t>
            </a:r>
            <a:r>
              <a:rPr lang="en-US" altLang="zh-CN" sz="1200" dirty="0"/>
              <a:t>void f1( );</a:t>
            </a:r>
            <a:endParaRPr lang="en-US" altLang="zh-CN" sz="1200" dirty="0"/>
          </a:p>
          <a:p>
            <a:pPr indent="-6350"/>
            <a:r>
              <a:rPr lang="en-US" altLang="zh-CN" sz="1200" dirty="0"/>
              <a:t>       try</a:t>
            </a:r>
            <a:endParaRPr lang="en-US" altLang="zh-CN" sz="1200" dirty="0"/>
          </a:p>
          <a:p>
            <a:pPr indent="-6350"/>
            <a:r>
              <a:rPr lang="en-US" altLang="zh-CN" sz="1200" dirty="0"/>
              <a:t>       {f1( );}                    //</a:t>
            </a:r>
            <a:r>
              <a:rPr lang="zh-CN" altLang="en-US" sz="1200" dirty="0"/>
              <a:t>调用</a:t>
            </a:r>
            <a:r>
              <a:rPr lang="en-US" altLang="zh-CN" sz="1200" dirty="0"/>
              <a:t>f1( )</a:t>
            </a:r>
            <a:endParaRPr lang="en-US" altLang="zh-CN" sz="1200" dirty="0"/>
          </a:p>
          <a:p>
            <a:pPr indent="-6350"/>
            <a:r>
              <a:rPr lang="en-US" altLang="zh-CN" sz="1200" dirty="0"/>
              <a:t>       catch(double)</a:t>
            </a:r>
            <a:endParaRPr lang="en-US" altLang="zh-CN" sz="1200" dirty="0"/>
          </a:p>
          <a:p>
            <a:pPr indent="-6350"/>
            <a:r>
              <a:rPr lang="en-US" altLang="zh-CN" sz="1200" dirty="0"/>
              <a:t>       {</a:t>
            </a:r>
            <a:r>
              <a:rPr lang="en-US" altLang="zh-CN" sz="1200" dirty="0" err="1"/>
              <a:t>cout</a:t>
            </a:r>
            <a:r>
              <a:rPr lang="en-US" altLang="zh-CN" sz="1200" dirty="0"/>
              <a:t>&lt;&lt;″OK0!″&lt;&lt;</a:t>
            </a:r>
            <a:r>
              <a:rPr lang="en-US" altLang="zh-CN" sz="1200" dirty="0" err="1"/>
              <a:t>endl</a:t>
            </a:r>
            <a:r>
              <a:rPr lang="en-US" altLang="zh-CN" sz="1200" dirty="0"/>
              <a:t>;}</a:t>
            </a:r>
            <a:endParaRPr lang="en-US" altLang="zh-CN" sz="1200" dirty="0"/>
          </a:p>
          <a:p>
            <a:pPr indent="-6350"/>
            <a:r>
              <a:rPr lang="en-US" altLang="zh-CN" sz="1200" dirty="0"/>
              <a:t>       </a:t>
            </a:r>
            <a:r>
              <a:rPr lang="en-US" altLang="zh-CN" sz="1200" dirty="0" err="1"/>
              <a:t>cout</a:t>
            </a:r>
            <a:r>
              <a:rPr lang="en-US" altLang="zh-CN" sz="1200" dirty="0"/>
              <a:t>&lt;&lt;″end0″&lt;&lt;</a:t>
            </a:r>
            <a:r>
              <a:rPr lang="en-US" altLang="zh-CN" sz="1200" dirty="0" err="1"/>
              <a:t>endl</a:t>
            </a:r>
            <a:r>
              <a:rPr lang="en-US" altLang="zh-CN" sz="1200" dirty="0"/>
              <a:t>;</a:t>
            </a:r>
            <a:endParaRPr lang="en-US" altLang="zh-CN" sz="1200" dirty="0"/>
          </a:p>
          <a:p>
            <a:pPr indent="-6350"/>
            <a:r>
              <a:rPr lang="en-US" altLang="zh-CN" sz="1200" dirty="0"/>
              <a:t>       return 0;</a:t>
            </a:r>
            <a:endParaRPr lang="en-US" altLang="zh-CN" sz="1200" dirty="0"/>
          </a:p>
          <a:p>
            <a:pPr indent="-6350"/>
            <a:r>
              <a:rPr lang="en-US" altLang="zh-CN" sz="1200" dirty="0"/>
              <a:t>}</a:t>
            </a:r>
            <a:endParaRPr lang="en-US" altLang="zh-CN" sz="1200" dirty="0"/>
          </a:p>
          <a:p>
            <a:pPr indent="-6350"/>
            <a:endParaRPr lang="en-US" altLang="zh-CN" sz="12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252000" y="627750"/>
            <a:ext cx="8568000" cy="43920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36550" indent="0">
              <a:buNone/>
            </a:pPr>
            <a:r>
              <a:rPr lang="zh-CN" altLang="en-US" sz="1800" dirty="0" smtClean="0"/>
              <a:t>分3种情况分析运行情况: </a:t>
            </a:r>
            <a:endParaRPr lang="zh-CN" altLang="en-US" sz="1800" dirty="0" smtClean="0"/>
          </a:p>
          <a:p>
            <a:pPr marL="336550" indent="0">
              <a:buNone/>
            </a:pPr>
            <a:r>
              <a:rPr lang="zh-CN" altLang="en-US" sz="1800" dirty="0" smtClean="0"/>
              <a:t>（1） 执行上面的程序。图 为有函数嵌套时异常处理示意图。</a:t>
            </a:r>
            <a:endParaRPr lang="zh-CN" altLang="en-US" sz="1800" dirty="0" smtClean="0"/>
          </a:p>
          <a:p>
            <a:pPr indent="-6350"/>
            <a:endParaRPr lang="zh-CN" altLang="en-US" sz="1800" dirty="0" smtClean="0"/>
          </a:p>
          <a:p>
            <a:pPr indent="-6350"/>
            <a:endParaRPr lang="en-US" altLang="zh-CN" sz="1800" dirty="0" smtClean="0"/>
          </a:p>
          <a:p>
            <a:pPr indent="-6350"/>
            <a:endParaRPr lang="en-US" altLang="zh-CN" sz="1800" dirty="0"/>
          </a:p>
          <a:p>
            <a:pPr indent="-6350"/>
            <a:endParaRPr lang="en-US" altLang="zh-CN" sz="1800" dirty="0" smtClean="0"/>
          </a:p>
          <a:p>
            <a:pPr indent="-6350"/>
            <a:endParaRPr lang="en-US" altLang="zh-CN" sz="1800" dirty="0"/>
          </a:p>
          <a:p>
            <a:pPr indent="-6350"/>
            <a:endParaRPr lang="en-US" altLang="zh-CN" sz="1800" dirty="0" smtClean="0"/>
          </a:p>
          <a:p>
            <a:pPr indent="-6350"/>
            <a:endParaRPr lang="zh-CN" altLang="en-US" sz="1800" dirty="0" smtClean="0"/>
          </a:p>
          <a:p>
            <a:pPr marL="336550" indent="0">
              <a:buNone/>
            </a:pPr>
            <a:r>
              <a:rPr lang="zh-CN" altLang="en-US" sz="1800" dirty="0" smtClean="0"/>
              <a:t> </a:t>
            </a:r>
            <a:endParaRPr lang="zh-CN" altLang="en-US" sz="1800" dirty="0" smtClean="0"/>
          </a:p>
          <a:p>
            <a:pPr marL="336550" indent="0">
              <a:buNone/>
            </a:pPr>
            <a:r>
              <a:rPr lang="zh-CN" altLang="en-US" sz="1800" dirty="0" smtClean="0"/>
              <a:t>程序运行结果如下: </a:t>
            </a:r>
            <a:endParaRPr lang="zh-CN" altLang="en-US" sz="1800" dirty="0" smtClean="0"/>
          </a:p>
          <a:p>
            <a:pPr marL="336550" indent="0">
              <a:buNone/>
            </a:pPr>
            <a:r>
              <a:rPr lang="en-US" altLang="zh-CN" sz="1800" dirty="0" smtClean="0"/>
              <a:t>OK0!                (</a:t>
            </a:r>
            <a:r>
              <a:rPr lang="zh-CN" altLang="en-US" sz="1800" dirty="0" smtClean="0"/>
              <a:t>在主函数中捕获异常)</a:t>
            </a:r>
            <a:endParaRPr lang="zh-CN" altLang="en-US" sz="1800" dirty="0" smtClean="0"/>
          </a:p>
          <a:p>
            <a:pPr marL="336550" indent="0">
              <a:buNone/>
            </a:pPr>
            <a:r>
              <a:rPr lang="en-US" altLang="zh-CN" sz="1800" dirty="0" smtClean="0"/>
              <a:t>end0                (</a:t>
            </a:r>
            <a:r>
              <a:rPr lang="zh-CN" altLang="en-US" sz="1800" dirty="0" smtClean="0"/>
              <a:t>执行主函数中最后一个语句时的输出)</a:t>
            </a:r>
            <a:endParaRPr lang="zh-CN" altLang="en-US" sz="1800" dirty="0"/>
          </a:p>
        </p:txBody>
      </p:sp>
      <p:pic>
        <p:nvPicPr>
          <p:cNvPr id="8" name="Picture 3" descr="F:\计算机事业部电子教案\C++程序设计\tu\tu\图14.1.TI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6001" y="1563750"/>
            <a:ext cx="7488000" cy="171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180000" y="579676"/>
            <a:ext cx="9072000" cy="4563824"/>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36550" indent="0">
              <a:buNone/>
            </a:pPr>
            <a:r>
              <a:rPr lang="zh-CN" altLang="en-US" sz="1800" dirty="0" smtClean="0"/>
              <a:t>(2) 如果将</a:t>
            </a:r>
            <a:r>
              <a:rPr lang="en-US" altLang="zh-CN" sz="1800" dirty="0" smtClean="0"/>
              <a:t>f3</a:t>
            </a:r>
            <a:r>
              <a:rPr lang="zh-CN" altLang="en-US" sz="1800" dirty="0" smtClean="0"/>
              <a:t>函数中的</a:t>
            </a:r>
            <a:r>
              <a:rPr lang="en-US" altLang="zh-CN" sz="1800" dirty="0" smtClean="0"/>
              <a:t>catch</a:t>
            </a:r>
            <a:r>
              <a:rPr lang="zh-CN" altLang="en-US" sz="1800" dirty="0" smtClean="0"/>
              <a:t>子句改为</a:t>
            </a:r>
            <a:r>
              <a:rPr lang="en-US" altLang="zh-CN" sz="1800" dirty="0" smtClean="0"/>
              <a:t>catch(double)，</a:t>
            </a:r>
            <a:r>
              <a:rPr lang="zh-CN" altLang="en-US" sz="1800" dirty="0" smtClean="0"/>
              <a:t>而程序中其他部分不变，则程序运行结果如下:</a:t>
            </a:r>
            <a:endParaRPr lang="zh-CN" altLang="en-US" sz="1800" dirty="0" smtClean="0"/>
          </a:p>
          <a:p>
            <a:pPr marL="336550" indent="0">
              <a:buNone/>
            </a:pPr>
            <a:r>
              <a:rPr lang="en-US" altLang="zh-CN" sz="1800" dirty="0" smtClean="0"/>
              <a:t>OK3!(</a:t>
            </a:r>
            <a:r>
              <a:rPr lang="zh-CN" altLang="en-US" sz="1800" dirty="0" smtClean="0"/>
              <a:t>在</a:t>
            </a:r>
            <a:r>
              <a:rPr lang="en-US" altLang="zh-CN" sz="1800" dirty="0" smtClean="0"/>
              <a:t>f3</a:t>
            </a:r>
            <a:r>
              <a:rPr lang="zh-CN" altLang="en-US" sz="1800" dirty="0" smtClean="0"/>
              <a:t>函数中捕获异常)</a:t>
            </a:r>
            <a:endParaRPr lang="zh-CN" altLang="en-US" sz="1800" dirty="0" smtClean="0"/>
          </a:p>
          <a:p>
            <a:pPr marL="336550" indent="0">
              <a:buNone/>
            </a:pPr>
            <a:r>
              <a:rPr lang="en-US" altLang="zh-CN" sz="1800" dirty="0" smtClean="0"/>
              <a:t>end3                   (</a:t>
            </a:r>
            <a:r>
              <a:rPr lang="zh-CN" altLang="en-US" sz="1800" dirty="0" smtClean="0"/>
              <a:t>执行</a:t>
            </a:r>
            <a:r>
              <a:rPr lang="en-US" altLang="zh-CN" sz="1800" dirty="0" smtClean="0"/>
              <a:t>f3</a:t>
            </a:r>
            <a:r>
              <a:rPr lang="zh-CN" altLang="en-US" sz="1800" dirty="0" smtClean="0"/>
              <a:t>函数中最后一个语句时的输出)</a:t>
            </a:r>
            <a:endParaRPr lang="zh-CN" altLang="en-US" sz="1800" dirty="0" smtClean="0"/>
          </a:p>
          <a:p>
            <a:pPr marL="336550" indent="0">
              <a:buNone/>
            </a:pPr>
            <a:r>
              <a:rPr lang="en-US" altLang="zh-CN" sz="1800" dirty="0" smtClean="0"/>
              <a:t>end2                   (</a:t>
            </a:r>
            <a:r>
              <a:rPr lang="zh-CN" altLang="en-US" sz="1800" dirty="0" smtClean="0"/>
              <a:t>执行</a:t>
            </a:r>
            <a:r>
              <a:rPr lang="en-US" altLang="zh-CN" sz="1800" dirty="0" smtClean="0"/>
              <a:t>f2</a:t>
            </a:r>
            <a:r>
              <a:rPr lang="zh-CN" altLang="en-US" sz="1800" dirty="0" smtClean="0"/>
              <a:t>函数中最后一个语句时的输出)</a:t>
            </a:r>
            <a:endParaRPr lang="zh-CN" altLang="en-US" sz="1800" dirty="0" smtClean="0"/>
          </a:p>
          <a:p>
            <a:pPr marL="336550" indent="0">
              <a:buNone/>
            </a:pPr>
            <a:r>
              <a:rPr lang="en-US" altLang="zh-CN" sz="1800" dirty="0" smtClean="0"/>
              <a:t>end1                   (</a:t>
            </a:r>
            <a:r>
              <a:rPr lang="zh-CN" altLang="en-US" sz="1800" dirty="0" smtClean="0"/>
              <a:t>执行</a:t>
            </a:r>
            <a:r>
              <a:rPr lang="en-US" altLang="zh-CN" sz="1800" dirty="0" smtClean="0"/>
              <a:t>f1</a:t>
            </a:r>
            <a:r>
              <a:rPr lang="zh-CN" altLang="en-US" sz="1800" dirty="0" smtClean="0"/>
              <a:t>函数中最后一个语句时的输出)</a:t>
            </a:r>
            <a:endParaRPr lang="zh-CN" altLang="en-US" sz="1800" dirty="0" smtClean="0"/>
          </a:p>
          <a:p>
            <a:pPr marL="336550" indent="0">
              <a:buNone/>
            </a:pPr>
            <a:r>
              <a:rPr lang="en-US" altLang="zh-CN" sz="1800" dirty="0" smtClean="0"/>
              <a:t>end0                   (</a:t>
            </a:r>
            <a:r>
              <a:rPr lang="zh-CN" altLang="en-US" sz="1800" dirty="0" smtClean="0"/>
              <a:t>执行主函数中最后一个语句时的输出)</a:t>
            </a:r>
            <a:endParaRPr lang="zh-CN" altLang="en-US" sz="1800" dirty="0" smtClean="0"/>
          </a:p>
          <a:p>
            <a:pPr marL="336550" indent="0">
              <a:buNone/>
            </a:pPr>
            <a:r>
              <a:rPr lang="zh-CN" altLang="en-US" sz="1800" dirty="0" smtClean="0"/>
              <a:t>(3) 如果在此基础上再将</a:t>
            </a:r>
            <a:r>
              <a:rPr lang="en-US" altLang="zh-CN" sz="1800" dirty="0" smtClean="0"/>
              <a:t>f3</a:t>
            </a:r>
            <a:r>
              <a:rPr lang="zh-CN" altLang="en-US" sz="1800" dirty="0" smtClean="0"/>
              <a:t>函数中的</a:t>
            </a:r>
            <a:r>
              <a:rPr lang="en-US" altLang="zh-CN" sz="1800" dirty="0" smtClean="0"/>
              <a:t>catch</a:t>
            </a:r>
            <a:r>
              <a:rPr lang="zh-CN" altLang="en-US" sz="1800" dirty="0" smtClean="0"/>
              <a:t>块改为</a:t>
            </a:r>
            <a:endParaRPr lang="zh-CN" altLang="en-US" sz="1800" dirty="0" smtClean="0"/>
          </a:p>
          <a:p>
            <a:pPr marL="336550" indent="0">
              <a:buNone/>
            </a:pPr>
            <a:r>
              <a:rPr lang="en-US" altLang="zh-CN" sz="1800" dirty="0" smtClean="0"/>
              <a:t>catch(double)</a:t>
            </a:r>
            <a:endParaRPr lang="en-US" altLang="zh-CN" sz="1800" dirty="0" smtClean="0"/>
          </a:p>
          <a:p>
            <a:pPr marL="336550" indent="0">
              <a:buNone/>
            </a:pPr>
            <a:r>
              <a:rPr lang="en-US" altLang="zh-CN" sz="1800" dirty="0" smtClean="0"/>
              <a:t>  {</a:t>
            </a:r>
            <a:r>
              <a:rPr lang="en-US" altLang="zh-CN" sz="1800" dirty="0" err="1" smtClean="0"/>
              <a:t>cout</a:t>
            </a:r>
            <a:r>
              <a:rPr lang="en-US" altLang="zh-CN" sz="1800" dirty="0" smtClean="0"/>
              <a:t>&lt;&lt;″OK3!″&lt;&lt;</a:t>
            </a:r>
            <a:r>
              <a:rPr lang="en-US" altLang="zh-CN" sz="1800" dirty="0" err="1" smtClean="0"/>
              <a:t>endl;throw</a:t>
            </a:r>
            <a:r>
              <a:rPr lang="en-US" altLang="zh-CN" sz="1800" dirty="0" smtClean="0"/>
              <a:t>;}</a:t>
            </a:r>
            <a:endParaRPr lang="en-US" altLang="zh-CN" sz="1800" dirty="0" smtClean="0"/>
          </a:p>
          <a:p>
            <a:pPr marL="336550" indent="0">
              <a:buNone/>
            </a:pPr>
            <a:r>
              <a:rPr lang="zh-CN" altLang="en-US" sz="1800" dirty="0" smtClean="0"/>
              <a:t>程序运行结果如下: </a:t>
            </a:r>
            <a:endParaRPr lang="zh-CN" altLang="en-US" sz="1800" dirty="0" smtClean="0"/>
          </a:p>
          <a:p>
            <a:pPr marL="336550" indent="0">
              <a:buNone/>
            </a:pPr>
            <a:r>
              <a:rPr lang="en-US" altLang="zh-CN" sz="1800" dirty="0" smtClean="0"/>
              <a:t>OK3!(</a:t>
            </a:r>
            <a:r>
              <a:rPr lang="zh-CN" altLang="en-US" sz="1800" dirty="0" smtClean="0"/>
              <a:t>在</a:t>
            </a:r>
            <a:r>
              <a:rPr lang="en-US" altLang="zh-CN" sz="1800" dirty="0" smtClean="0"/>
              <a:t>f3</a:t>
            </a:r>
            <a:r>
              <a:rPr lang="zh-CN" altLang="en-US" sz="1800" dirty="0" smtClean="0"/>
              <a:t>函数中捕获异常)</a:t>
            </a:r>
            <a:endParaRPr lang="zh-CN" altLang="en-US" sz="1800" dirty="0" smtClean="0"/>
          </a:p>
          <a:p>
            <a:pPr marL="336550" indent="0">
              <a:buNone/>
            </a:pPr>
            <a:r>
              <a:rPr lang="en-US" altLang="zh-CN" sz="1800" dirty="0" smtClean="0"/>
              <a:t>OK0!                  (</a:t>
            </a:r>
            <a:r>
              <a:rPr lang="zh-CN" altLang="en-US" sz="1800" dirty="0" smtClean="0"/>
              <a:t>在主函数中捕获异常)</a:t>
            </a:r>
            <a:endParaRPr lang="zh-CN" altLang="en-US" sz="1800" dirty="0" smtClean="0"/>
          </a:p>
          <a:p>
            <a:pPr marL="336550" indent="0">
              <a:buNone/>
            </a:pPr>
            <a:r>
              <a:rPr lang="en-US" altLang="zh-CN" sz="1800" dirty="0" smtClean="0"/>
              <a:t>end0                  (</a:t>
            </a:r>
            <a:r>
              <a:rPr lang="zh-CN" altLang="en-US" sz="1800" dirty="0" smtClean="0"/>
              <a:t>执行主函数中最后一个语句时的输出)</a:t>
            </a:r>
            <a:endParaRPr lang="zh-CN" altLang="en-US" sz="1800" dirty="0"/>
          </a:p>
        </p:txBody>
      </p:sp>
    </p:spTree>
  </p:cSld>
  <p:clrMapOvr>
    <a:masterClrMapping/>
  </p:clrMapOvr>
  <p:transition spd="slow" advClick="0"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异常处理概述</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异常处理的实现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构造函数、析构函数与异常处理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异常匹配 </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标准异常及层次结构</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subTitle" idx="1"/>
          </p:nvPr>
        </p:nvSpPr>
        <p:spPr>
          <a:xfrm>
            <a:off x="146638" y="536166"/>
            <a:ext cx="8906351" cy="4318231"/>
          </a:xfrm>
          <a:noFill/>
        </p:spPr>
        <p:txBody>
          <a:bodyPr>
            <a:normAutofit lnSpcReduction="10000"/>
          </a:bodyPr>
          <a:lstStyle/>
          <a:p>
            <a:pPr indent="-4445" algn="l"/>
            <a:r>
              <a:rPr lang="zh-CN" altLang="en-US" sz="1500" dirty="0"/>
              <a:t>只有</a:t>
            </a:r>
            <a:r>
              <a:rPr lang="en-US" altLang="zh-CN" sz="1500" dirty="0" err="1"/>
              <a:t>a+b</a:t>
            </a:r>
            <a:r>
              <a:rPr lang="en-US" altLang="zh-CN" sz="1500" dirty="0"/>
              <a:t>&gt;</a:t>
            </a:r>
            <a:r>
              <a:rPr lang="en-US" altLang="zh-CN" sz="1500" dirty="0" err="1"/>
              <a:t>c,b+c</a:t>
            </a:r>
            <a:r>
              <a:rPr lang="en-US" altLang="zh-CN" sz="1500" dirty="0"/>
              <a:t>&gt;</a:t>
            </a:r>
            <a:r>
              <a:rPr lang="en-US" altLang="zh-CN" sz="1500" dirty="0" err="1"/>
              <a:t>a,c+a</a:t>
            </a:r>
            <a:r>
              <a:rPr lang="en-US" altLang="zh-CN" sz="1500" dirty="0"/>
              <a:t>&gt;b</a:t>
            </a:r>
            <a:r>
              <a:rPr lang="zh-CN" altLang="en-US" sz="1500" dirty="0"/>
              <a:t>时才能构成三角形。设置异常处理，对不符合三角形条件的输出警告信息，不予计算。   </a:t>
            </a:r>
            <a:r>
              <a:rPr lang="en-US" altLang="zh-CN" sz="1500" dirty="0"/>
              <a:t>1</a:t>
            </a:r>
            <a:r>
              <a:rPr lang="zh-CN" altLang="en-US" sz="1500" dirty="0"/>
              <a:t>）先写出没有异常处理时的程序:</a:t>
            </a:r>
            <a:endParaRPr lang="zh-CN" altLang="en-US" sz="1500" dirty="0"/>
          </a:p>
          <a:p>
            <a:pPr indent="-4445" algn="l"/>
            <a:r>
              <a:rPr lang="zh-CN" altLang="en-US" sz="1500" dirty="0"/>
              <a:t>#</a:t>
            </a:r>
            <a:r>
              <a:rPr lang="en-US" altLang="zh-CN" sz="1500" dirty="0"/>
              <a:t>include &lt;</a:t>
            </a:r>
            <a:r>
              <a:rPr lang="en-US" altLang="zh-CN" sz="1500" dirty="0" err="1"/>
              <a:t>iostream</a:t>
            </a:r>
            <a:r>
              <a:rPr lang="en-US" altLang="zh-CN" sz="1500" dirty="0"/>
              <a:t>&gt;</a:t>
            </a:r>
            <a:endParaRPr lang="en-US" altLang="zh-CN" sz="1500" dirty="0"/>
          </a:p>
          <a:p>
            <a:pPr indent="-4445" algn="l"/>
            <a:r>
              <a:rPr lang="en-US" altLang="zh-CN" sz="1500" dirty="0"/>
              <a:t>#include &lt;</a:t>
            </a:r>
            <a:r>
              <a:rPr lang="en-US" altLang="zh-CN" sz="1500" dirty="0" err="1"/>
              <a:t>cmath</a:t>
            </a:r>
            <a:r>
              <a:rPr lang="en-US" altLang="zh-CN" sz="1500" dirty="0"/>
              <a:t>&gt;</a:t>
            </a:r>
            <a:endParaRPr lang="en-US" altLang="zh-CN" sz="1500" dirty="0"/>
          </a:p>
          <a:p>
            <a:pPr indent="-4445" algn="l"/>
            <a:r>
              <a:rPr lang="en-US" altLang="zh-CN" sz="1500" dirty="0"/>
              <a:t>using namespace </a:t>
            </a:r>
            <a:r>
              <a:rPr lang="en-US" altLang="zh-CN" sz="1500" dirty="0" err="1"/>
              <a:t>std</a:t>
            </a:r>
            <a:r>
              <a:rPr lang="en-US" altLang="zh-CN" sz="1500" dirty="0"/>
              <a:t>;</a:t>
            </a:r>
            <a:endParaRPr lang="en-US" altLang="zh-CN" sz="1500" dirty="0"/>
          </a:p>
          <a:p>
            <a:pPr indent="-4445" algn="l"/>
            <a:r>
              <a:rPr lang="en-US" altLang="zh-CN" sz="1500" dirty="0" err="1"/>
              <a:t>int</a:t>
            </a:r>
            <a:r>
              <a:rPr lang="en-US" altLang="zh-CN" sz="1500" dirty="0"/>
              <a:t> main( )</a:t>
            </a:r>
            <a:endParaRPr lang="en-US" altLang="zh-CN" sz="1500" dirty="0"/>
          </a:p>
          <a:p>
            <a:pPr indent="-4445" algn="l"/>
            <a:r>
              <a:rPr lang="en-US" altLang="zh-CN" sz="1500" dirty="0"/>
              <a:t>{</a:t>
            </a:r>
            <a:endParaRPr lang="en-US" altLang="zh-CN" sz="1500" dirty="0"/>
          </a:p>
          <a:p>
            <a:pPr indent="-4445" algn="l"/>
            <a:r>
              <a:rPr lang="en-US" altLang="zh-CN" sz="1500" dirty="0"/>
              <a:t>        double triangle(</a:t>
            </a:r>
            <a:r>
              <a:rPr lang="en-US" altLang="zh-CN" sz="1500" dirty="0" err="1"/>
              <a:t>double,double,double</a:t>
            </a:r>
            <a:r>
              <a:rPr lang="en-US" altLang="zh-CN" sz="1500" dirty="0"/>
              <a:t>);</a:t>
            </a:r>
            <a:endParaRPr lang="en-US" altLang="zh-CN" sz="1500" dirty="0"/>
          </a:p>
          <a:p>
            <a:pPr indent="-4445" algn="l"/>
            <a:r>
              <a:rPr lang="en-US" altLang="zh-CN" sz="1500" dirty="0"/>
              <a:t>        double </a:t>
            </a:r>
            <a:r>
              <a:rPr lang="en-US" altLang="zh-CN" sz="1500" dirty="0" err="1"/>
              <a:t>a,b,c</a:t>
            </a:r>
            <a:r>
              <a:rPr lang="en-US" altLang="zh-CN" sz="1500" dirty="0"/>
              <a:t>;</a:t>
            </a:r>
            <a:endParaRPr lang="en-US" altLang="zh-CN" sz="1500" dirty="0"/>
          </a:p>
          <a:p>
            <a:pPr indent="-4445" algn="l"/>
            <a:r>
              <a:rPr lang="en-US" altLang="zh-CN" sz="1500" dirty="0"/>
              <a:t>        </a:t>
            </a:r>
            <a:r>
              <a:rPr lang="en-US" altLang="zh-CN" sz="1500" dirty="0" err="1"/>
              <a:t>cin</a:t>
            </a:r>
            <a:r>
              <a:rPr lang="en-US" altLang="zh-CN" sz="1500" dirty="0"/>
              <a:t>&gt;&gt;a&gt;&gt;b&gt;&gt;c;</a:t>
            </a:r>
            <a:endParaRPr lang="en-US" altLang="zh-CN" sz="1500" dirty="0"/>
          </a:p>
          <a:p>
            <a:pPr indent="-4445" algn="l"/>
            <a:r>
              <a:rPr lang="en-US" altLang="zh-CN" sz="1500" dirty="0"/>
              <a:t>        while(a&gt;0 &amp;&amp; b&gt;0 &amp;&amp; c&gt;0)</a:t>
            </a:r>
            <a:endParaRPr lang="en-US" altLang="zh-CN" sz="1500" dirty="0"/>
          </a:p>
          <a:p>
            <a:pPr indent="-4445" algn="l"/>
            <a:r>
              <a:rPr lang="en-US" altLang="zh-CN" sz="1500" dirty="0"/>
              <a:t>        {</a:t>
            </a:r>
            <a:endParaRPr lang="en-US" altLang="zh-CN" sz="1500" dirty="0"/>
          </a:p>
          <a:p>
            <a:pPr indent="-4445" algn="l"/>
            <a:r>
              <a:rPr lang="en-US" altLang="zh-CN" sz="1500" dirty="0"/>
              <a:t>                </a:t>
            </a:r>
            <a:r>
              <a:rPr lang="en-US" altLang="zh-CN" sz="1500" dirty="0" err="1"/>
              <a:t>cout</a:t>
            </a:r>
            <a:r>
              <a:rPr lang="en-US" altLang="zh-CN" sz="1500" dirty="0"/>
              <a:t>&lt;&lt;triangle(</a:t>
            </a:r>
            <a:r>
              <a:rPr lang="en-US" altLang="zh-CN" sz="1500" dirty="0" err="1"/>
              <a:t>a,b,c</a:t>
            </a:r>
            <a:r>
              <a:rPr lang="en-US" altLang="zh-CN" sz="1500" dirty="0"/>
              <a:t>)&lt;&lt;</a:t>
            </a:r>
            <a:r>
              <a:rPr lang="en-US" altLang="zh-CN" sz="1500" dirty="0" err="1"/>
              <a:t>endl</a:t>
            </a:r>
            <a:r>
              <a:rPr lang="en-US" altLang="zh-CN" sz="1500" dirty="0"/>
              <a:t>;</a:t>
            </a:r>
            <a:endParaRPr lang="en-US" altLang="zh-CN" sz="1500" dirty="0"/>
          </a:p>
          <a:p>
            <a:pPr indent="-4445" algn="l"/>
            <a:r>
              <a:rPr lang="en-US" altLang="zh-CN" sz="1500" dirty="0"/>
              <a:t>                </a:t>
            </a:r>
            <a:r>
              <a:rPr lang="en-US" altLang="zh-CN" sz="1500" dirty="0" err="1"/>
              <a:t>cin</a:t>
            </a:r>
            <a:r>
              <a:rPr lang="en-US" altLang="zh-CN" sz="1500" dirty="0"/>
              <a:t>&gt;&gt;a&gt;&gt;b&gt;&gt;c;</a:t>
            </a:r>
            <a:endParaRPr lang="en-US" altLang="zh-CN" sz="1500" dirty="0"/>
          </a:p>
          <a:p>
            <a:pPr indent="-4445" algn="l"/>
            <a:r>
              <a:rPr lang="en-US" altLang="zh-CN" sz="1500" dirty="0"/>
              <a:t>        }</a:t>
            </a:r>
            <a:endParaRPr lang="en-US" altLang="zh-CN" sz="1500" dirty="0"/>
          </a:p>
          <a:p>
            <a:pPr indent="-4445" algn="l"/>
            <a:r>
              <a:rPr lang="en-US" altLang="zh-CN" sz="1500" dirty="0"/>
              <a:t>        return 0;</a:t>
            </a:r>
            <a:endParaRPr lang="en-US" altLang="zh-CN" sz="1500" dirty="0"/>
          </a:p>
          <a:p>
            <a:pPr indent="-4445" algn="l"/>
            <a:r>
              <a:rPr lang="en-US" altLang="zh-CN" sz="1500" dirty="0"/>
              <a:t>}</a:t>
            </a:r>
            <a:endParaRPr lang="en-US" altLang="zh-CN" sz="150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a:t>
            </a:r>
            <a:r>
              <a:rPr lang="zh-CN" altLang="en-US" sz="2400" kern="0" dirty="0">
                <a:solidFill>
                  <a:schemeClr val="bg1"/>
                </a:solidFill>
              </a:rPr>
              <a:t>给出三角形的三边</a:t>
            </a:r>
            <a:r>
              <a:rPr lang="en-US" altLang="zh-CN" sz="2400" kern="0" dirty="0" err="1">
                <a:solidFill>
                  <a:schemeClr val="bg1"/>
                </a:solidFill>
              </a:rPr>
              <a:t>a,b,c</a:t>
            </a:r>
            <a:r>
              <a:rPr lang="en-US" altLang="zh-CN" sz="2400" kern="0" dirty="0">
                <a:solidFill>
                  <a:schemeClr val="bg1"/>
                </a:solidFill>
              </a:rPr>
              <a:t>，</a:t>
            </a:r>
            <a:r>
              <a:rPr lang="zh-CN" altLang="en-US" sz="2400" kern="0" dirty="0">
                <a:solidFill>
                  <a:schemeClr val="bg1"/>
                </a:solidFill>
              </a:rPr>
              <a:t>求三角形的面积</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subTitle" idx="1"/>
          </p:nvPr>
        </p:nvSpPr>
        <p:spPr>
          <a:xfrm>
            <a:off x="739570" y="650637"/>
            <a:ext cx="6284682" cy="4492119"/>
          </a:xfrm>
          <a:noFill/>
        </p:spPr>
        <p:txBody>
          <a:bodyPr/>
          <a:lstStyle/>
          <a:p>
            <a:pPr indent="-4445" algn="l"/>
            <a:r>
              <a:rPr lang="en-US" altLang="zh-CN" sz="1350" dirty="0"/>
              <a:t>double triangle(double </a:t>
            </a:r>
            <a:r>
              <a:rPr lang="en-US" altLang="zh-CN" sz="1350" dirty="0" err="1"/>
              <a:t>a,double</a:t>
            </a:r>
            <a:r>
              <a:rPr lang="en-US" altLang="zh-CN" sz="1350" dirty="0"/>
              <a:t> </a:t>
            </a:r>
            <a:r>
              <a:rPr lang="en-US" altLang="zh-CN" sz="1350" dirty="0" err="1"/>
              <a:t>b,double</a:t>
            </a:r>
            <a:r>
              <a:rPr lang="en-US" altLang="zh-CN" sz="1350" dirty="0"/>
              <a:t> c)</a:t>
            </a:r>
            <a:endParaRPr lang="en-US" altLang="zh-CN" sz="1350" dirty="0"/>
          </a:p>
          <a:p>
            <a:pPr indent="-4445" algn="l"/>
            <a:r>
              <a:rPr lang="en-US" altLang="zh-CN" sz="1350" dirty="0"/>
              <a:t>{</a:t>
            </a:r>
            <a:endParaRPr lang="en-US" altLang="zh-CN" sz="1350" dirty="0"/>
          </a:p>
          <a:p>
            <a:pPr indent="-4445" algn="l"/>
            <a:r>
              <a:rPr lang="en-US" altLang="zh-CN" sz="1350" dirty="0"/>
              <a:t>        double area;</a:t>
            </a:r>
            <a:endParaRPr lang="en-US" altLang="zh-CN" sz="1350" dirty="0"/>
          </a:p>
          <a:p>
            <a:pPr indent="-4445" algn="l"/>
            <a:r>
              <a:rPr lang="en-US" altLang="zh-CN" sz="1350" dirty="0"/>
              <a:t>        double s=(</a:t>
            </a:r>
            <a:r>
              <a:rPr lang="en-US" altLang="zh-CN" sz="1350" dirty="0" err="1"/>
              <a:t>a+b+c</a:t>
            </a:r>
            <a:r>
              <a:rPr lang="en-US" altLang="zh-CN" sz="1350" dirty="0"/>
              <a:t>)/2;</a:t>
            </a:r>
            <a:endParaRPr lang="en-US" altLang="zh-CN" sz="1350" dirty="0"/>
          </a:p>
          <a:p>
            <a:pPr indent="-4445" algn="l"/>
            <a:r>
              <a:rPr lang="en-US" altLang="zh-CN" sz="1350" dirty="0"/>
              <a:t>        area=</a:t>
            </a:r>
            <a:r>
              <a:rPr lang="en-US" altLang="zh-CN" sz="1350" dirty="0" err="1"/>
              <a:t>sqrt</a:t>
            </a:r>
            <a:r>
              <a:rPr lang="en-US" altLang="zh-CN" sz="1350" dirty="0"/>
              <a:t>(s*(s-a)*(s-b)*(s-c));</a:t>
            </a:r>
            <a:endParaRPr lang="en-US" altLang="zh-CN" sz="1350" dirty="0"/>
          </a:p>
          <a:p>
            <a:pPr indent="-4445" algn="l"/>
            <a:r>
              <a:rPr lang="en-US" altLang="zh-CN" sz="1350" dirty="0"/>
              <a:t>        return area;</a:t>
            </a:r>
            <a:endParaRPr lang="en-US" altLang="zh-CN" sz="1350" dirty="0"/>
          </a:p>
          <a:p>
            <a:pPr indent="-4445" algn="l"/>
            <a:r>
              <a:rPr lang="en-US" altLang="zh-CN" sz="1350" dirty="0"/>
              <a:t>}</a:t>
            </a:r>
            <a:endParaRPr lang="zh-CN" altLang="en-US" sz="1350" dirty="0"/>
          </a:p>
          <a:p>
            <a:pPr indent="-4445" algn="l"/>
            <a:r>
              <a:rPr lang="zh-CN" altLang="en-US" b="0" dirty="0" smtClean="0"/>
              <a:t>运行情况如下:</a:t>
            </a:r>
            <a:endParaRPr lang="zh-CN" altLang="en-US" b="0" dirty="0" smtClean="0"/>
          </a:p>
          <a:p>
            <a:pPr indent="-4445" algn="l"/>
            <a:r>
              <a:rPr lang="zh-CN" altLang="en-US" sz="1350" u="sng" dirty="0"/>
              <a:t>6 5 4↙</a:t>
            </a:r>
            <a:r>
              <a:rPr lang="zh-CN" altLang="en-US" sz="1350" dirty="0"/>
              <a:t>               (输入</a:t>
            </a:r>
            <a:r>
              <a:rPr lang="en-US" altLang="zh-CN" sz="1350" dirty="0" err="1"/>
              <a:t>a,b,c</a:t>
            </a:r>
            <a:r>
              <a:rPr lang="zh-CN" altLang="en-US" sz="1350" dirty="0"/>
              <a:t>的值) </a:t>
            </a:r>
            <a:endParaRPr lang="zh-CN" altLang="en-US" sz="1350" dirty="0"/>
          </a:p>
          <a:p>
            <a:pPr indent="-4445" algn="l"/>
            <a:r>
              <a:rPr lang="zh-CN" altLang="en-US" sz="1350" dirty="0"/>
              <a:t>9.92157              (输出三角形的面积)</a:t>
            </a:r>
            <a:endParaRPr lang="zh-CN" altLang="en-US" sz="1350" dirty="0"/>
          </a:p>
          <a:p>
            <a:pPr indent="-4445" algn="l"/>
            <a:r>
              <a:rPr lang="zh-CN" altLang="en-US" sz="1350" u="sng" dirty="0"/>
              <a:t>1 1.5 2↙</a:t>
            </a:r>
            <a:r>
              <a:rPr lang="zh-CN" altLang="en-US" sz="1350" dirty="0"/>
              <a:t>            (输入</a:t>
            </a:r>
            <a:r>
              <a:rPr lang="en-US" altLang="zh-CN" sz="1350" dirty="0" err="1"/>
              <a:t>a,b,c</a:t>
            </a:r>
            <a:r>
              <a:rPr lang="zh-CN" altLang="en-US" sz="1350" dirty="0"/>
              <a:t>的值)</a:t>
            </a:r>
            <a:endParaRPr lang="zh-CN" altLang="en-US" sz="1350" dirty="0"/>
          </a:p>
          <a:p>
            <a:pPr indent="-4445" algn="l"/>
            <a:r>
              <a:rPr lang="zh-CN" altLang="en-US" sz="1350" dirty="0"/>
              <a:t>0.726184            (输出三角形的面积)</a:t>
            </a:r>
            <a:endParaRPr lang="zh-CN" altLang="en-US" sz="1350" dirty="0"/>
          </a:p>
          <a:p>
            <a:pPr indent="-4445" algn="l"/>
            <a:r>
              <a:rPr lang="zh-CN" altLang="en-US" sz="1350" u="sng" dirty="0"/>
              <a:t>1 2 1↙</a:t>
            </a:r>
            <a:r>
              <a:rPr lang="zh-CN" altLang="en-US" sz="1350" dirty="0"/>
              <a:t>               (输入</a:t>
            </a:r>
            <a:r>
              <a:rPr lang="en-US" altLang="zh-CN" sz="1350" dirty="0" err="1"/>
              <a:t>a,b,c</a:t>
            </a:r>
            <a:r>
              <a:rPr lang="zh-CN" altLang="en-US" sz="1350" dirty="0"/>
              <a:t>的值)</a:t>
            </a:r>
            <a:endParaRPr lang="zh-CN" altLang="en-US" sz="1350" dirty="0"/>
          </a:p>
          <a:p>
            <a:pPr indent="-4445" algn="l"/>
            <a:r>
              <a:rPr lang="zh-CN" altLang="en-US" sz="1350" dirty="0"/>
              <a:t>0                         (输出三角形的面积，此结果显然不对,因为不是三角形)</a:t>
            </a:r>
            <a:endParaRPr lang="zh-CN" altLang="en-US" sz="1350" dirty="0"/>
          </a:p>
          <a:p>
            <a:pPr indent="-4445" algn="l"/>
            <a:r>
              <a:rPr lang="zh-CN" altLang="en-US" sz="1350" u="sng" dirty="0"/>
              <a:t>1 0 6↙</a:t>
            </a:r>
            <a:r>
              <a:rPr lang="zh-CN" altLang="en-US" sz="1350" dirty="0"/>
              <a:t>               (输入</a:t>
            </a:r>
            <a:r>
              <a:rPr lang="en-US" altLang="zh-CN" sz="1350" dirty="0" err="1"/>
              <a:t>a,b,c</a:t>
            </a:r>
            <a:r>
              <a:rPr lang="zh-CN" altLang="en-US" sz="1350" dirty="0"/>
              <a:t>的值) </a:t>
            </a:r>
            <a:endParaRPr lang="zh-CN" altLang="en-US" sz="1350" dirty="0"/>
          </a:p>
          <a:p>
            <a:pPr indent="-4445" algn="l"/>
            <a:r>
              <a:rPr lang="zh-CN" altLang="en-US" sz="1350" dirty="0"/>
              <a:t>(结束)</a:t>
            </a:r>
            <a:endParaRPr lang="zh-CN" altLang="en-US" sz="135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a:t>
            </a:r>
            <a:r>
              <a:rPr lang="zh-CN" altLang="en-US" sz="2400" kern="0" dirty="0">
                <a:solidFill>
                  <a:schemeClr val="bg1"/>
                </a:solidFill>
              </a:rPr>
              <a:t>给出三角形的三边</a:t>
            </a:r>
            <a:r>
              <a:rPr lang="en-US" altLang="zh-CN" sz="2400" kern="0" dirty="0" err="1">
                <a:solidFill>
                  <a:schemeClr val="bg1"/>
                </a:solidFill>
              </a:rPr>
              <a:t>a,b,c</a:t>
            </a:r>
            <a:r>
              <a:rPr lang="en-US" altLang="zh-CN" sz="2400" kern="0" dirty="0">
                <a:solidFill>
                  <a:schemeClr val="bg1"/>
                </a:solidFill>
              </a:rPr>
              <a:t>，</a:t>
            </a:r>
            <a:r>
              <a:rPr lang="zh-CN" altLang="en-US" sz="2400" kern="0" dirty="0">
                <a:solidFill>
                  <a:schemeClr val="bg1"/>
                </a:solidFill>
              </a:rPr>
              <a:t>求三角形的面积</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subTitle" idx="1"/>
          </p:nvPr>
        </p:nvSpPr>
        <p:spPr>
          <a:xfrm>
            <a:off x="141275" y="650637"/>
            <a:ext cx="8871880" cy="4492119"/>
          </a:xfrm>
          <a:noFill/>
        </p:spPr>
        <p:txBody>
          <a:bodyPr>
            <a:normAutofit lnSpcReduction="10000"/>
          </a:bodyPr>
          <a:lstStyle/>
          <a:p>
            <a:pPr indent="-4445" algn="l"/>
            <a:r>
              <a:rPr lang="en-US" altLang="zh-CN" sz="1500" dirty="0"/>
              <a:t>2)</a:t>
            </a:r>
            <a:r>
              <a:rPr lang="zh-CN" altLang="en-US" sz="1500" dirty="0"/>
              <a:t>修改程序，在函数</a:t>
            </a:r>
            <a:r>
              <a:rPr lang="en-US" altLang="zh-CN" sz="1500" dirty="0" err="1"/>
              <a:t>traingle</a:t>
            </a:r>
            <a:r>
              <a:rPr lang="zh-CN" altLang="en-US" sz="1500" dirty="0"/>
              <a:t>中对三角形条件进行检查，如果不符合三角形条件，就抛出一个异常信息，在主函数中的</a:t>
            </a:r>
            <a:r>
              <a:rPr lang="en-US" altLang="zh-CN" sz="1500" dirty="0"/>
              <a:t>try-catch</a:t>
            </a:r>
            <a:r>
              <a:rPr lang="zh-CN" altLang="en-US" sz="1500" dirty="0"/>
              <a:t>块中调用</a:t>
            </a:r>
            <a:r>
              <a:rPr lang="en-US" altLang="zh-CN" sz="1500" dirty="0" err="1"/>
              <a:t>traingle</a:t>
            </a:r>
            <a:r>
              <a:rPr lang="zh-CN" altLang="en-US" sz="1500" dirty="0"/>
              <a:t>函数，检测有无异常信息，并作相应处理。修改后的程序如下:</a:t>
            </a:r>
            <a:endParaRPr lang="zh-CN" altLang="en-US" sz="1500" dirty="0"/>
          </a:p>
          <a:p>
            <a:pPr indent="-4445" algn="l"/>
            <a:r>
              <a:rPr lang="zh-CN" altLang="en-US" sz="1350" dirty="0"/>
              <a:t>#</a:t>
            </a:r>
            <a:r>
              <a:rPr lang="en-US" altLang="zh-CN" sz="1350" dirty="0"/>
              <a:t>include &lt;</a:t>
            </a:r>
            <a:r>
              <a:rPr lang="en-US" altLang="zh-CN" sz="1350" dirty="0" err="1"/>
              <a:t>iostream</a:t>
            </a:r>
            <a:r>
              <a:rPr lang="en-US" altLang="zh-CN" sz="1350" dirty="0"/>
              <a:t>&gt;</a:t>
            </a:r>
            <a:endParaRPr lang="en-US" altLang="zh-CN" sz="1350" dirty="0"/>
          </a:p>
          <a:p>
            <a:pPr indent="-4445" algn="l"/>
            <a:r>
              <a:rPr lang="en-US" altLang="zh-CN" sz="1350" dirty="0"/>
              <a:t>#include &lt;</a:t>
            </a:r>
            <a:r>
              <a:rPr lang="en-US" altLang="zh-CN" sz="1350" dirty="0" err="1"/>
              <a:t>cmath</a:t>
            </a:r>
            <a:r>
              <a:rPr lang="en-US" altLang="zh-CN" sz="1350" dirty="0"/>
              <a:t>&gt;</a:t>
            </a:r>
            <a:endParaRPr lang="en-US" altLang="zh-CN" sz="1350" dirty="0"/>
          </a:p>
          <a:p>
            <a:pPr indent="-4445" algn="l"/>
            <a:r>
              <a:rPr lang="en-US" altLang="zh-CN" sz="1350" dirty="0"/>
              <a:t>using namespace </a:t>
            </a:r>
            <a:r>
              <a:rPr lang="en-US" altLang="zh-CN" sz="1350" dirty="0" err="1"/>
              <a:t>std</a:t>
            </a:r>
            <a:r>
              <a:rPr lang="en-US" altLang="zh-CN" sz="1350" dirty="0"/>
              <a:t>;</a:t>
            </a:r>
            <a:endParaRPr lang="en-US" altLang="zh-CN" sz="1350" dirty="0"/>
          </a:p>
          <a:p>
            <a:pPr indent="-4445" algn="l"/>
            <a:r>
              <a:rPr lang="en-US" altLang="zh-CN" sz="1350" dirty="0"/>
              <a:t>void main( )</a:t>
            </a:r>
            <a:endParaRPr lang="en-US" altLang="zh-CN" sz="1350" dirty="0"/>
          </a:p>
          <a:p>
            <a:pPr indent="-4445" algn="l"/>
            <a:r>
              <a:rPr lang="en-US" altLang="zh-CN" sz="1350" dirty="0"/>
              <a:t>{</a:t>
            </a:r>
            <a:endParaRPr lang="en-US" altLang="zh-CN" sz="1350" dirty="0"/>
          </a:p>
          <a:p>
            <a:pPr indent="-4445" algn="l"/>
            <a:r>
              <a:rPr lang="en-US" altLang="zh-CN" sz="1350" dirty="0"/>
              <a:t>        double triangle(</a:t>
            </a:r>
            <a:r>
              <a:rPr lang="en-US" altLang="zh-CN" sz="1350" dirty="0" err="1"/>
              <a:t>double,double,double</a:t>
            </a:r>
            <a:r>
              <a:rPr lang="en-US" altLang="zh-CN" sz="1350" dirty="0"/>
              <a:t>);</a:t>
            </a:r>
            <a:endParaRPr lang="en-US" altLang="zh-CN" sz="1350" dirty="0"/>
          </a:p>
          <a:p>
            <a:pPr indent="-4445" algn="l"/>
            <a:r>
              <a:rPr lang="en-US" altLang="zh-CN" sz="1350" dirty="0"/>
              <a:t>        double </a:t>
            </a:r>
            <a:r>
              <a:rPr lang="en-US" altLang="zh-CN" sz="1350" dirty="0" err="1"/>
              <a:t>a,b,c</a:t>
            </a:r>
            <a:r>
              <a:rPr lang="en-US" altLang="zh-CN" sz="1350" dirty="0"/>
              <a:t>;</a:t>
            </a:r>
            <a:endParaRPr lang="en-US" altLang="zh-CN" sz="1350" dirty="0"/>
          </a:p>
          <a:p>
            <a:pPr indent="-4445" algn="l"/>
            <a:r>
              <a:rPr lang="en-US" altLang="zh-CN" sz="1350" dirty="0"/>
              <a:t>        </a:t>
            </a:r>
            <a:r>
              <a:rPr lang="en-US" altLang="zh-CN" sz="1350" dirty="0" err="1"/>
              <a:t>cin</a:t>
            </a:r>
            <a:r>
              <a:rPr lang="en-US" altLang="zh-CN" sz="1350" dirty="0"/>
              <a:t>&gt;&gt;a&gt;&gt;b&gt;&gt;c;</a:t>
            </a:r>
            <a:endParaRPr lang="en-US" altLang="zh-CN" sz="1350" dirty="0"/>
          </a:p>
          <a:p>
            <a:pPr indent="-4445" algn="l"/>
            <a:r>
              <a:rPr lang="en-US" altLang="zh-CN" sz="1350" dirty="0">
                <a:solidFill>
                  <a:schemeClr val="tx1"/>
                </a:solidFill>
              </a:rPr>
              <a:t>        try                  </a:t>
            </a:r>
            <a:r>
              <a:rPr lang="en-US" altLang="zh-CN" sz="1350" dirty="0"/>
              <a:t>//</a:t>
            </a:r>
            <a:r>
              <a:rPr lang="zh-CN" altLang="en-US" sz="1350" dirty="0"/>
              <a:t>在</a:t>
            </a:r>
            <a:r>
              <a:rPr lang="en-US" altLang="zh-CN" sz="1350" dirty="0"/>
              <a:t>try</a:t>
            </a:r>
            <a:r>
              <a:rPr lang="zh-CN" altLang="en-US" sz="1350" dirty="0"/>
              <a:t>块中包含要检查的函数</a:t>
            </a:r>
            <a:endParaRPr lang="zh-CN" altLang="en-US" sz="1350" dirty="0"/>
          </a:p>
          <a:p>
            <a:pPr indent="-4445" algn="l"/>
            <a:r>
              <a:rPr lang="zh-CN" altLang="en-US" sz="1350" dirty="0"/>
              <a:t>        {</a:t>
            </a:r>
            <a:endParaRPr lang="en-US" altLang="zh-CN" sz="1350" dirty="0"/>
          </a:p>
          <a:p>
            <a:pPr indent="-4445" algn="l"/>
            <a:r>
              <a:rPr lang="en-US" altLang="zh-CN" sz="1350" dirty="0"/>
              <a:t>                 while(a&gt;0 &amp;&amp; b&gt;0 &amp;&amp; c&gt;0)</a:t>
            </a:r>
            <a:endParaRPr lang="en-US" altLang="zh-CN" sz="1350" dirty="0"/>
          </a:p>
          <a:p>
            <a:pPr indent="-4445" algn="l"/>
            <a:r>
              <a:rPr lang="en-US" altLang="zh-CN" sz="1350" dirty="0"/>
              <a:t>                 {</a:t>
            </a:r>
            <a:endParaRPr lang="en-US" altLang="zh-CN" sz="1350" dirty="0"/>
          </a:p>
          <a:p>
            <a:pPr indent="-4445" algn="l"/>
            <a:r>
              <a:rPr lang="en-US" altLang="zh-CN" sz="1350" dirty="0"/>
              <a:t>                          </a:t>
            </a:r>
            <a:r>
              <a:rPr lang="en-US" altLang="zh-CN" sz="1350" dirty="0" err="1"/>
              <a:t>cout</a:t>
            </a:r>
            <a:r>
              <a:rPr lang="en-US" altLang="zh-CN" sz="1350" dirty="0"/>
              <a:t>&lt;&lt;</a:t>
            </a:r>
            <a:r>
              <a:rPr lang="en-US" altLang="zh-CN" sz="1350" b="1" dirty="0">
                <a:solidFill>
                  <a:srgbClr val="00B050"/>
                </a:solidFill>
              </a:rPr>
              <a:t>triangle</a:t>
            </a:r>
            <a:r>
              <a:rPr lang="en-US" altLang="zh-CN" sz="1350" dirty="0"/>
              <a:t>(</a:t>
            </a:r>
            <a:r>
              <a:rPr lang="en-US" altLang="zh-CN" sz="1350" dirty="0" err="1"/>
              <a:t>a,b,c</a:t>
            </a:r>
            <a:r>
              <a:rPr lang="en-US" altLang="zh-CN" sz="1350" dirty="0"/>
              <a:t>)&lt;&lt;</a:t>
            </a:r>
            <a:r>
              <a:rPr lang="en-US" altLang="zh-CN" sz="1350" dirty="0" err="1"/>
              <a:t>endl</a:t>
            </a:r>
            <a:r>
              <a:rPr lang="en-US" altLang="zh-CN" sz="1350" dirty="0"/>
              <a:t>;</a:t>
            </a:r>
            <a:endParaRPr lang="en-US" altLang="zh-CN" sz="1350" dirty="0"/>
          </a:p>
          <a:p>
            <a:pPr indent="-4445" algn="l"/>
            <a:r>
              <a:rPr lang="en-US" altLang="zh-CN" sz="1350" dirty="0"/>
              <a:t>                          </a:t>
            </a:r>
            <a:r>
              <a:rPr lang="en-US" altLang="zh-CN" sz="1350" dirty="0" err="1"/>
              <a:t>cin</a:t>
            </a:r>
            <a:r>
              <a:rPr lang="en-US" altLang="zh-CN" sz="1350" dirty="0"/>
              <a:t>&gt;&gt;a&gt;&gt;b&gt;&gt;c;</a:t>
            </a:r>
            <a:endParaRPr lang="en-US" altLang="zh-CN" sz="1350" dirty="0"/>
          </a:p>
          <a:p>
            <a:pPr indent="-4445" algn="l"/>
            <a:r>
              <a:rPr lang="en-US" altLang="zh-CN" sz="1350" dirty="0"/>
              <a:t>                 }</a:t>
            </a:r>
            <a:endParaRPr lang="en-US" altLang="zh-CN" sz="1350" dirty="0"/>
          </a:p>
          <a:p>
            <a:pPr indent="-4445" algn="l"/>
            <a:r>
              <a:rPr lang="en-US" altLang="zh-CN" sz="1350" dirty="0"/>
              <a:t>       }</a:t>
            </a:r>
            <a:endParaRPr lang="zh-CN" altLang="en-US" sz="135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a:t>
            </a:r>
            <a:r>
              <a:rPr lang="zh-CN" altLang="en-US" sz="2400" kern="0" dirty="0">
                <a:solidFill>
                  <a:schemeClr val="bg1"/>
                </a:solidFill>
              </a:rPr>
              <a:t>给出三角形的三边</a:t>
            </a:r>
            <a:r>
              <a:rPr lang="en-US" altLang="zh-CN" sz="2400" kern="0" dirty="0" err="1">
                <a:solidFill>
                  <a:schemeClr val="bg1"/>
                </a:solidFill>
              </a:rPr>
              <a:t>a,b,c</a:t>
            </a:r>
            <a:r>
              <a:rPr lang="en-US" altLang="zh-CN" sz="2400" kern="0" dirty="0">
                <a:solidFill>
                  <a:schemeClr val="bg1"/>
                </a:solidFill>
              </a:rPr>
              <a:t>，</a:t>
            </a:r>
            <a:r>
              <a:rPr lang="zh-CN" altLang="en-US" sz="2400" kern="0" dirty="0">
                <a:solidFill>
                  <a:schemeClr val="bg1"/>
                </a:solidFill>
              </a:rPr>
              <a:t>求三角形的面积</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subTitle" idx="1"/>
          </p:nvPr>
        </p:nvSpPr>
        <p:spPr>
          <a:xfrm>
            <a:off x="449927" y="650637"/>
            <a:ext cx="7900525" cy="4492119"/>
          </a:xfrm>
          <a:noFill/>
        </p:spPr>
        <p:txBody>
          <a:bodyPr/>
          <a:lstStyle/>
          <a:p>
            <a:pPr indent="-4445" algn="l"/>
            <a:r>
              <a:rPr lang="en-US" altLang="zh-CN" sz="1350" dirty="0">
                <a:solidFill>
                  <a:schemeClr val="tx1"/>
                </a:solidFill>
              </a:rPr>
              <a:t>            catch(double)                       </a:t>
            </a:r>
            <a:r>
              <a:rPr lang="en-US" altLang="zh-CN" sz="1350" dirty="0"/>
              <a:t>//</a:t>
            </a:r>
            <a:r>
              <a:rPr lang="zh-CN" altLang="en-US" sz="1350" dirty="0"/>
              <a:t>用</a:t>
            </a:r>
            <a:r>
              <a:rPr lang="en-US" altLang="zh-CN" sz="1350" dirty="0"/>
              <a:t>catch</a:t>
            </a:r>
            <a:r>
              <a:rPr lang="zh-CN" altLang="en-US" sz="1350" dirty="0"/>
              <a:t>捕捉异常信息并作相应处理</a:t>
            </a:r>
            <a:endParaRPr lang="zh-CN" altLang="en-US" sz="1350" dirty="0"/>
          </a:p>
          <a:p>
            <a:pPr indent="-4445" algn="l"/>
            <a:r>
              <a:rPr lang="zh-CN" altLang="en-US" sz="1350" dirty="0"/>
              <a:t>            {</a:t>
            </a:r>
            <a:r>
              <a:rPr lang="en-US" altLang="zh-CN" sz="1350" dirty="0" err="1"/>
              <a:t>cout</a:t>
            </a:r>
            <a:r>
              <a:rPr lang="en-US" altLang="zh-CN" sz="1350" dirty="0"/>
              <a:t>&lt;&lt;″a=″&lt;&lt;a&lt;&lt;″,b=″&lt;&lt;b&lt;&lt;″,c=″&lt;&lt;c&lt;&lt;″,that is not a triangle!″&lt;&lt;</a:t>
            </a:r>
            <a:r>
              <a:rPr lang="en-US" altLang="zh-CN" sz="1350" dirty="0" err="1"/>
              <a:t>endl</a:t>
            </a:r>
            <a:r>
              <a:rPr lang="en-US" altLang="zh-CN" sz="1350" dirty="0"/>
              <a:t>;}</a:t>
            </a:r>
            <a:endParaRPr lang="en-US" altLang="zh-CN" sz="1350" dirty="0"/>
          </a:p>
          <a:p>
            <a:pPr indent="-4445" algn="l"/>
            <a:r>
              <a:rPr lang="en-US" altLang="zh-CN" sz="1350" dirty="0"/>
              <a:t>            </a:t>
            </a:r>
            <a:r>
              <a:rPr lang="en-US" altLang="zh-CN" sz="1350" dirty="0" err="1"/>
              <a:t>cout</a:t>
            </a:r>
            <a:r>
              <a:rPr lang="en-US" altLang="zh-CN" sz="1350" dirty="0"/>
              <a:t>&lt;&lt;″end″&lt;&lt;</a:t>
            </a:r>
            <a:r>
              <a:rPr lang="en-US" altLang="zh-CN" sz="1350" dirty="0" err="1"/>
              <a:t>endl</a:t>
            </a:r>
            <a:r>
              <a:rPr lang="en-US" altLang="zh-CN" sz="1350" dirty="0"/>
              <a:t>;</a:t>
            </a:r>
            <a:endParaRPr lang="en-US" altLang="zh-CN" sz="1350" dirty="0"/>
          </a:p>
          <a:p>
            <a:pPr indent="-4445" algn="l"/>
            <a:r>
              <a:rPr lang="en-US" altLang="zh-CN" sz="1350" dirty="0"/>
              <a:t>}</a:t>
            </a:r>
            <a:endParaRPr lang="en-US" altLang="zh-CN" sz="1350" dirty="0"/>
          </a:p>
          <a:p>
            <a:pPr indent="-4445" algn="l"/>
            <a:r>
              <a:rPr lang="en-US" altLang="zh-CN" sz="1350" dirty="0"/>
              <a:t>double triangle(double </a:t>
            </a:r>
            <a:r>
              <a:rPr lang="en-US" altLang="zh-CN" sz="1350" dirty="0" err="1"/>
              <a:t>a,double</a:t>
            </a:r>
            <a:r>
              <a:rPr lang="en-US" altLang="zh-CN" sz="1350" dirty="0"/>
              <a:t> </a:t>
            </a:r>
            <a:r>
              <a:rPr lang="en-US" altLang="zh-CN" sz="1350" dirty="0" err="1"/>
              <a:t>b,double</a:t>
            </a:r>
            <a:r>
              <a:rPr lang="en-US" altLang="zh-CN" sz="1350" dirty="0"/>
              <a:t> c)  //</a:t>
            </a:r>
            <a:r>
              <a:rPr lang="zh-CN" altLang="en-US" sz="1350" dirty="0"/>
              <a:t>计算三角形的面积的函数</a:t>
            </a:r>
            <a:endParaRPr lang="zh-CN" altLang="en-US" sz="1350" dirty="0"/>
          </a:p>
          <a:p>
            <a:pPr indent="-4445" algn="l"/>
            <a:r>
              <a:rPr lang="zh-CN" altLang="en-US" sz="1350" dirty="0"/>
              <a:t>{ </a:t>
            </a:r>
            <a:endParaRPr lang="en-US" altLang="zh-CN" sz="1350" dirty="0"/>
          </a:p>
          <a:p>
            <a:pPr indent="-4445" algn="l"/>
            <a:r>
              <a:rPr lang="en-US" altLang="zh-CN" sz="1350" dirty="0"/>
              <a:t>             double s=(</a:t>
            </a:r>
            <a:r>
              <a:rPr lang="en-US" altLang="zh-CN" sz="1350" dirty="0" err="1"/>
              <a:t>a+b+c</a:t>
            </a:r>
            <a:r>
              <a:rPr lang="en-US" altLang="zh-CN" sz="1350" dirty="0"/>
              <a:t>)/2;</a:t>
            </a:r>
            <a:endParaRPr lang="en-US" altLang="zh-CN" sz="1350" dirty="0"/>
          </a:p>
          <a:p>
            <a:pPr indent="-4445" algn="l"/>
            <a:r>
              <a:rPr lang="en-US" altLang="zh-CN" sz="1350" dirty="0"/>
              <a:t>             if (</a:t>
            </a:r>
            <a:r>
              <a:rPr lang="en-US" altLang="zh-CN" sz="1350" dirty="0" err="1"/>
              <a:t>a+b</a:t>
            </a:r>
            <a:r>
              <a:rPr lang="en-US" altLang="zh-CN" sz="1350" dirty="0"/>
              <a:t>&lt;=c||</a:t>
            </a:r>
            <a:r>
              <a:rPr lang="en-US" altLang="zh-CN" sz="1350" dirty="0" err="1"/>
              <a:t>b+c</a:t>
            </a:r>
            <a:r>
              <a:rPr lang="en-US" altLang="zh-CN" sz="1350" dirty="0"/>
              <a:t>&lt;=a||</a:t>
            </a:r>
            <a:r>
              <a:rPr lang="en-US" altLang="zh-CN" sz="1350" dirty="0" err="1"/>
              <a:t>c+a</a:t>
            </a:r>
            <a:r>
              <a:rPr lang="en-US" altLang="zh-CN" sz="1350" dirty="0"/>
              <a:t>&lt;=b</a:t>
            </a:r>
            <a:r>
              <a:rPr lang="en-US" altLang="zh-CN" sz="1350" dirty="0">
                <a:solidFill>
                  <a:schemeClr val="tx1"/>
                </a:solidFill>
              </a:rPr>
              <a:t>) throw a</a:t>
            </a:r>
            <a:r>
              <a:rPr lang="en-US" altLang="zh-CN" sz="1350" dirty="0"/>
              <a:t>;   //</a:t>
            </a:r>
            <a:r>
              <a:rPr lang="zh-CN" altLang="en-US" sz="1350" dirty="0"/>
              <a:t>当不符合三角形条件抛出异常信息</a:t>
            </a:r>
            <a:endParaRPr lang="zh-CN" altLang="en-US" sz="1350" dirty="0"/>
          </a:p>
          <a:p>
            <a:pPr indent="-4445" algn="l"/>
            <a:r>
              <a:rPr lang="zh-CN" altLang="en-US" sz="1350" dirty="0"/>
              <a:t>             </a:t>
            </a:r>
            <a:r>
              <a:rPr lang="en-US" altLang="zh-CN" sz="1350" dirty="0"/>
              <a:t>return </a:t>
            </a:r>
            <a:r>
              <a:rPr lang="en-US" altLang="zh-CN" sz="1350" dirty="0" err="1"/>
              <a:t>sqrt</a:t>
            </a:r>
            <a:r>
              <a:rPr lang="en-US" altLang="zh-CN" sz="1350" dirty="0"/>
              <a:t>(s*(s-a)*(s-b)*(s-c));</a:t>
            </a:r>
            <a:endParaRPr lang="en-US" altLang="zh-CN" sz="1350" dirty="0"/>
          </a:p>
          <a:p>
            <a:pPr indent="-4445" algn="l"/>
            <a:r>
              <a:rPr lang="en-US" altLang="zh-CN" sz="1350" dirty="0"/>
              <a:t>}</a:t>
            </a:r>
            <a:endParaRPr lang="zh-CN" altLang="en-US" sz="1350" dirty="0"/>
          </a:p>
          <a:p>
            <a:pPr indent="-4445" algn="l"/>
            <a:r>
              <a:rPr lang="zh-CN" altLang="en-US" sz="1350" dirty="0"/>
              <a:t>程序运行结果如下:</a:t>
            </a:r>
            <a:endParaRPr lang="zh-CN" altLang="en-US" sz="1350" dirty="0"/>
          </a:p>
          <a:p>
            <a:pPr indent="-4445" algn="l"/>
            <a:r>
              <a:rPr lang="zh-CN" altLang="en-US" sz="1350" u="sng" dirty="0"/>
              <a:t>6 5 4↙</a:t>
            </a:r>
            <a:r>
              <a:rPr lang="zh-CN" altLang="en-US" sz="1350" dirty="0"/>
              <a:t>              (输入</a:t>
            </a:r>
            <a:r>
              <a:rPr lang="en-US" altLang="zh-CN" sz="1350" dirty="0" err="1"/>
              <a:t>a,b,c</a:t>
            </a:r>
            <a:r>
              <a:rPr lang="zh-CN" altLang="en-US" sz="1350" dirty="0"/>
              <a:t>的值) </a:t>
            </a:r>
            <a:endParaRPr lang="zh-CN" altLang="en-US" sz="1350" dirty="0"/>
          </a:p>
          <a:p>
            <a:pPr indent="-4445" algn="l"/>
            <a:r>
              <a:rPr lang="zh-CN" altLang="en-US" sz="1350" dirty="0"/>
              <a:t>9.92157             (计算出三角形的面积)</a:t>
            </a:r>
            <a:endParaRPr lang="zh-CN" altLang="en-US" sz="1350" dirty="0"/>
          </a:p>
          <a:p>
            <a:pPr indent="-4445" algn="l"/>
            <a:r>
              <a:rPr lang="zh-CN" altLang="en-US" sz="1350" u="sng" dirty="0"/>
              <a:t>1 1.5 2↙</a:t>
            </a:r>
            <a:r>
              <a:rPr lang="zh-CN" altLang="en-US" sz="1350" dirty="0"/>
              <a:t>           (输入</a:t>
            </a:r>
            <a:r>
              <a:rPr lang="en-US" altLang="zh-CN" sz="1350" dirty="0" err="1"/>
              <a:t>a,b,c</a:t>
            </a:r>
            <a:r>
              <a:rPr lang="zh-CN" altLang="en-US" sz="1350" dirty="0"/>
              <a:t>的值)</a:t>
            </a:r>
            <a:endParaRPr lang="zh-CN" altLang="en-US" sz="1350" dirty="0"/>
          </a:p>
          <a:p>
            <a:pPr indent="-4445" algn="l"/>
            <a:r>
              <a:rPr lang="zh-CN" altLang="en-US" sz="1350" dirty="0"/>
              <a:t>0.726184           (计算出三角形的面积)</a:t>
            </a:r>
            <a:endParaRPr lang="zh-CN" altLang="en-US" sz="1350" dirty="0"/>
          </a:p>
          <a:p>
            <a:pPr indent="-4445" algn="l"/>
            <a:r>
              <a:rPr lang="zh-CN" altLang="en-US" sz="1350" u="sng" dirty="0"/>
              <a:t>1 2 1↙</a:t>
            </a:r>
            <a:r>
              <a:rPr lang="zh-CN" altLang="en-US" sz="1350" dirty="0"/>
              <a:t>              (输入</a:t>
            </a:r>
            <a:r>
              <a:rPr lang="en-US" altLang="zh-CN" sz="1350" dirty="0" err="1"/>
              <a:t>a,b,c</a:t>
            </a:r>
            <a:r>
              <a:rPr lang="zh-CN" altLang="en-US" sz="1350" dirty="0"/>
              <a:t>的值)</a:t>
            </a:r>
            <a:endParaRPr lang="zh-CN" altLang="en-US" sz="1350" dirty="0"/>
          </a:p>
          <a:p>
            <a:pPr indent="-4445" algn="l"/>
            <a:r>
              <a:rPr lang="en-US" altLang="zh-CN" sz="1350" dirty="0"/>
              <a:t>a=1,b=2,c=1, that is not a triangle!  (</a:t>
            </a:r>
            <a:r>
              <a:rPr lang="zh-CN" altLang="en-US" sz="1350" dirty="0"/>
              <a:t>异常处理)</a:t>
            </a:r>
            <a:endParaRPr lang="zh-CN" altLang="en-US" sz="1350" dirty="0"/>
          </a:p>
          <a:p>
            <a:pPr indent="-4445" algn="l"/>
            <a:r>
              <a:rPr lang="en-US" altLang="zh-CN" sz="1350" dirty="0"/>
              <a:t>end</a:t>
            </a:r>
            <a:endParaRPr lang="zh-CN" altLang="en-US" sz="135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a:t>
            </a:r>
            <a:r>
              <a:rPr lang="zh-CN" altLang="en-US" sz="2400" kern="0" dirty="0">
                <a:solidFill>
                  <a:schemeClr val="bg1"/>
                </a:solidFill>
              </a:rPr>
              <a:t>给出三角形的三边</a:t>
            </a:r>
            <a:r>
              <a:rPr lang="en-US" altLang="zh-CN" sz="2400" kern="0" dirty="0" err="1">
                <a:solidFill>
                  <a:schemeClr val="bg1"/>
                </a:solidFill>
              </a:rPr>
              <a:t>a,b,c</a:t>
            </a:r>
            <a:r>
              <a:rPr lang="en-US" altLang="zh-CN" sz="2400" kern="0" dirty="0">
                <a:solidFill>
                  <a:schemeClr val="bg1"/>
                </a:solidFill>
              </a:rPr>
              <a:t>，</a:t>
            </a:r>
            <a:r>
              <a:rPr lang="zh-CN" altLang="en-US" sz="2400" kern="0" dirty="0">
                <a:solidFill>
                  <a:schemeClr val="bg1"/>
                </a:solidFill>
              </a:rPr>
              <a:t>求三角形的面积</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subTitle" idx="1"/>
          </p:nvPr>
        </p:nvSpPr>
        <p:spPr>
          <a:xfrm>
            <a:off x="84290" y="898435"/>
            <a:ext cx="8906351" cy="3994364"/>
          </a:xfrm>
          <a:noFill/>
        </p:spPr>
        <p:txBody>
          <a:bodyPr/>
          <a:lstStyle/>
          <a:p>
            <a:pPr indent="-4445" algn="l">
              <a:lnSpc>
                <a:spcPct val="150000"/>
              </a:lnSpc>
              <a:spcBef>
                <a:spcPts val="0"/>
              </a:spcBef>
            </a:pPr>
            <a:r>
              <a:rPr lang="zh-CN" altLang="en-US" sz="1800" dirty="0"/>
              <a:t>现在结合程序分析怎样进行异常处理</a:t>
            </a:r>
            <a:r>
              <a:rPr lang="en-US" altLang="zh-CN" sz="1800" dirty="0"/>
              <a:t>:</a:t>
            </a:r>
            <a:endParaRPr lang="zh-CN" altLang="en-US" sz="1800" dirty="0"/>
          </a:p>
          <a:p>
            <a:pPr indent="-4445" algn="l">
              <a:lnSpc>
                <a:spcPct val="150000"/>
              </a:lnSpc>
              <a:spcBef>
                <a:spcPts val="0"/>
              </a:spcBef>
            </a:pPr>
            <a:r>
              <a:rPr lang="zh-CN" altLang="en-US" sz="1800" dirty="0"/>
              <a:t>(1) 首先把可能出现异常的、需要检查的语句或程序段放在</a:t>
            </a:r>
            <a:r>
              <a:rPr lang="en-US" altLang="zh-CN" sz="1800" dirty="0">
                <a:solidFill>
                  <a:srgbClr val="FF0000"/>
                </a:solidFill>
              </a:rPr>
              <a:t>try</a:t>
            </a:r>
            <a:r>
              <a:rPr lang="zh-CN" altLang="en-US" sz="1800" dirty="0"/>
              <a:t>后面的花括号中。</a:t>
            </a:r>
            <a:endParaRPr lang="zh-CN" altLang="en-US" sz="1800" dirty="0"/>
          </a:p>
          <a:p>
            <a:pPr indent="-4445" algn="l">
              <a:lnSpc>
                <a:spcPct val="150000"/>
              </a:lnSpc>
              <a:spcBef>
                <a:spcPts val="0"/>
              </a:spcBef>
            </a:pPr>
            <a:r>
              <a:rPr lang="zh-CN" altLang="en-US" sz="1800" dirty="0"/>
              <a:t>(2) 程序开始运行后，按正常的顺序执行到</a:t>
            </a:r>
            <a:r>
              <a:rPr lang="en-US" altLang="zh-CN" sz="1800" dirty="0">
                <a:solidFill>
                  <a:srgbClr val="FF0000"/>
                </a:solidFill>
              </a:rPr>
              <a:t>try</a:t>
            </a:r>
            <a:r>
              <a:rPr lang="zh-CN" altLang="en-US" sz="1800" dirty="0"/>
              <a:t>块，开始执行</a:t>
            </a:r>
            <a:r>
              <a:rPr lang="en-US" altLang="zh-CN" sz="1800" dirty="0">
                <a:solidFill>
                  <a:srgbClr val="FF0000"/>
                </a:solidFill>
              </a:rPr>
              <a:t>try</a:t>
            </a:r>
            <a:r>
              <a:rPr lang="zh-CN" altLang="en-US" sz="1800" dirty="0"/>
              <a:t>块中花括号内的语句。如果在执行</a:t>
            </a:r>
            <a:r>
              <a:rPr lang="en-US" altLang="zh-CN" sz="1800" dirty="0">
                <a:solidFill>
                  <a:srgbClr val="FF0000"/>
                </a:solidFill>
              </a:rPr>
              <a:t>try</a:t>
            </a:r>
            <a:r>
              <a:rPr lang="zh-CN" altLang="en-US" sz="1800" dirty="0"/>
              <a:t>块内的语句过程中没有发生异常，则</a:t>
            </a:r>
            <a:r>
              <a:rPr lang="en-US" altLang="zh-CN" sz="1800" dirty="0">
                <a:solidFill>
                  <a:srgbClr val="FF0000"/>
                </a:solidFill>
              </a:rPr>
              <a:t>catch</a:t>
            </a:r>
            <a:r>
              <a:rPr lang="zh-CN" altLang="en-US" sz="1800" dirty="0"/>
              <a:t>子句不起作用，流程转到</a:t>
            </a:r>
            <a:r>
              <a:rPr lang="en-US" altLang="zh-CN" sz="1800" dirty="0">
                <a:solidFill>
                  <a:srgbClr val="FF0000"/>
                </a:solidFill>
              </a:rPr>
              <a:t>catch</a:t>
            </a:r>
            <a:r>
              <a:rPr lang="zh-CN" altLang="en-US" sz="1800" dirty="0"/>
              <a:t>子句后面的语句继续执行。</a:t>
            </a:r>
            <a:endParaRPr lang="zh-CN" altLang="en-US" sz="1800" dirty="0"/>
          </a:p>
          <a:p>
            <a:pPr indent="-4445" algn="l">
              <a:lnSpc>
                <a:spcPct val="150000"/>
              </a:lnSpc>
              <a:spcBef>
                <a:spcPts val="0"/>
              </a:spcBef>
            </a:pPr>
            <a:r>
              <a:rPr lang="zh-CN" altLang="en-US" sz="1800" dirty="0"/>
              <a:t>(3) 如果在执行</a:t>
            </a:r>
            <a:r>
              <a:rPr lang="en-US" altLang="zh-CN" sz="1800" dirty="0">
                <a:solidFill>
                  <a:srgbClr val="FF0000"/>
                </a:solidFill>
              </a:rPr>
              <a:t>try</a:t>
            </a:r>
            <a:r>
              <a:rPr lang="zh-CN" altLang="en-US" sz="1800" dirty="0"/>
              <a:t>块内的语句(包括其所调用的函数)过程中发生</a:t>
            </a:r>
            <a:r>
              <a:rPr lang="zh-CN" altLang="en-US" sz="1800" dirty="0">
                <a:solidFill>
                  <a:srgbClr val="00B050"/>
                </a:solidFill>
              </a:rPr>
              <a:t>异常</a:t>
            </a:r>
            <a:r>
              <a:rPr lang="zh-CN" altLang="en-US" sz="1800" dirty="0"/>
              <a:t>，则</a:t>
            </a:r>
            <a:r>
              <a:rPr lang="en-US" altLang="zh-CN" sz="1800" dirty="0">
                <a:solidFill>
                  <a:srgbClr val="FF0000"/>
                </a:solidFill>
              </a:rPr>
              <a:t>throw</a:t>
            </a:r>
            <a:r>
              <a:rPr lang="zh-CN" altLang="en-US" sz="1800" dirty="0"/>
              <a:t>运算符抛出一个异常信息。</a:t>
            </a:r>
            <a:r>
              <a:rPr lang="en-US" altLang="zh-CN" sz="1800" dirty="0">
                <a:solidFill>
                  <a:srgbClr val="FF0000"/>
                </a:solidFill>
              </a:rPr>
              <a:t>throw</a:t>
            </a:r>
            <a:r>
              <a:rPr lang="zh-CN" altLang="en-US" sz="1800" dirty="0"/>
              <a:t>抛出异常信息后，流程立即离开本函数，转到其上一级的函数(</a:t>
            </a:r>
            <a:r>
              <a:rPr lang="en-US" altLang="zh-CN" sz="1800" dirty="0"/>
              <a:t>main </a:t>
            </a:r>
            <a:r>
              <a:rPr lang="zh-CN" altLang="en-US" sz="1800" dirty="0"/>
              <a:t>函数)。</a:t>
            </a:r>
            <a:r>
              <a:rPr lang="en-US" altLang="zh-CN" sz="1800" dirty="0">
                <a:solidFill>
                  <a:srgbClr val="FF0000"/>
                </a:solidFill>
              </a:rPr>
              <a:t>throw</a:t>
            </a:r>
            <a:r>
              <a:rPr lang="zh-CN" altLang="en-US" sz="1800" dirty="0"/>
              <a:t>抛出什么样的数据由程序设计者自定，可以是</a:t>
            </a:r>
            <a:r>
              <a:rPr lang="zh-CN" altLang="en-US" sz="1800" dirty="0">
                <a:solidFill>
                  <a:srgbClr val="FF0000"/>
                </a:solidFill>
              </a:rPr>
              <a:t>任何类型的数据</a:t>
            </a:r>
            <a:r>
              <a:rPr lang="zh-CN" altLang="en-US" sz="1800" dirty="0"/>
              <a:t>。</a:t>
            </a:r>
            <a:endParaRPr lang="zh-CN" altLang="en-US" sz="180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2820055"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2586787"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 </a:t>
            </a:r>
            <a:r>
              <a:rPr lang="zh-CN" altLang="en-US" sz="2400" kern="0" dirty="0">
                <a:solidFill>
                  <a:schemeClr val="bg1"/>
                </a:solidFill>
              </a:rPr>
              <a:t>分析   </a:t>
            </a:r>
            <a:r>
              <a:rPr lang="en-US" altLang="zh-CN" sz="2400" kern="0" dirty="0">
                <a:solidFill>
                  <a:schemeClr val="bg1"/>
                </a:solidFill>
              </a:rPr>
              <a:t>1/2</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subTitle" idx="1"/>
          </p:nvPr>
        </p:nvSpPr>
        <p:spPr>
          <a:xfrm>
            <a:off x="197100" y="682524"/>
            <a:ext cx="8855065" cy="4210274"/>
          </a:xfrm>
          <a:noFill/>
        </p:spPr>
        <p:txBody>
          <a:bodyPr/>
          <a:lstStyle/>
          <a:p>
            <a:pPr indent="-4445" algn="l">
              <a:lnSpc>
                <a:spcPct val="150000"/>
              </a:lnSpc>
              <a:spcBef>
                <a:spcPts val="0"/>
              </a:spcBef>
            </a:pPr>
            <a:r>
              <a:rPr lang="zh-CN" altLang="en-US" sz="2100" dirty="0"/>
              <a:t>(4) 这个异常信息提供给</a:t>
            </a:r>
            <a:r>
              <a:rPr lang="en-US" altLang="zh-CN" sz="2100" dirty="0">
                <a:solidFill>
                  <a:srgbClr val="FF0000"/>
                </a:solidFill>
              </a:rPr>
              <a:t>try-catch</a:t>
            </a:r>
            <a:r>
              <a:rPr lang="zh-CN" altLang="en-US" sz="2100" dirty="0">
                <a:solidFill>
                  <a:srgbClr val="FF0000"/>
                </a:solidFill>
              </a:rPr>
              <a:t>结构</a:t>
            </a:r>
            <a:r>
              <a:rPr lang="zh-CN" altLang="en-US" sz="2100" dirty="0"/>
              <a:t>，系统会寻找与之匹配的</a:t>
            </a:r>
            <a:r>
              <a:rPr lang="en-US" altLang="zh-CN" sz="2100" dirty="0">
                <a:solidFill>
                  <a:srgbClr val="FF0000"/>
                </a:solidFill>
              </a:rPr>
              <a:t>catch</a:t>
            </a:r>
            <a:r>
              <a:rPr lang="zh-CN" altLang="en-US" sz="2100" dirty="0">
                <a:solidFill>
                  <a:srgbClr val="FF0000"/>
                </a:solidFill>
              </a:rPr>
              <a:t>子句</a:t>
            </a:r>
            <a:r>
              <a:rPr lang="zh-CN" altLang="en-US" sz="2100" dirty="0"/>
              <a:t>。</a:t>
            </a:r>
            <a:endParaRPr lang="zh-CN" altLang="en-US" sz="2100" dirty="0"/>
          </a:p>
          <a:p>
            <a:pPr indent="-4445" algn="l">
              <a:lnSpc>
                <a:spcPct val="150000"/>
              </a:lnSpc>
              <a:spcBef>
                <a:spcPts val="0"/>
              </a:spcBef>
            </a:pPr>
            <a:r>
              <a:rPr lang="zh-CN" altLang="en-US" sz="2100" dirty="0"/>
              <a:t>(5) 在进行异常处理后，程序并不会自动终止，继续执行</a:t>
            </a:r>
            <a:r>
              <a:rPr lang="en-US" altLang="zh-CN" sz="2100" dirty="0">
                <a:solidFill>
                  <a:srgbClr val="FF0000"/>
                </a:solidFill>
              </a:rPr>
              <a:t>catch</a:t>
            </a:r>
            <a:r>
              <a:rPr lang="zh-CN" altLang="en-US" sz="2100" dirty="0">
                <a:solidFill>
                  <a:srgbClr val="FF0000"/>
                </a:solidFill>
              </a:rPr>
              <a:t>子句</a:t>
            </a:r>
            <a:r>
              <a:rPr lang="zh-CN" altLang="en-US" sz="2100" dirty="0"/>
              <a:t>后面的语句。</a:t>
            </a:r>
            <a:endParaRPr lang="zh-CN" altLang="en-US" sz="2100" dirty="0"/>
          </a:p>
          <a:p>
            <a:pPr indent="-4445" algn="l">
              <a:lnSpc>
                <a:spcPct val="150000"/>
              </a:lnSpc>
              <a:spcBef>
                <a:spcPts val="0"/>
              </a:spcBef>
            </a:pPr>
            <a:r>
              <a:rPr lang="zh-CN" altLang="en-US" sz="2100" dirty="0"/>
              <a:t>由于</a:t>
            </a:r>
            <a:r>
              <a:rPr lang="en-US" altLang="zh-CN" sz="2100" dirty="0">
                <a:solidFill>
                  <a:srgbClr val="FF0000"/>
                </a:solidFill>
              </a:rPr>
              <a:t>catch</a:t>
            </a:r>
            <a:r>
              <a:rPr lang="zh-CN" altLang="en-US" sz="2100" dirty="0">
                <a:solidFill>
                  <a:srgbClr val="FF0000"/>
                </a:solidFill>
              </a:rPr>
              <a:t>子句</a:t>
            </a:r>
            <a:r>
              <a:rPr lang="zh-CN" altLang="en-US" sz="2100" dirty="0"/>
              <a:t>是用来处理异常信息的，往往被称为</a:t>
            </a:r>
            <a:r>
              <a:rPr lang="en-US" altLang="zh-CN" sz="2100" dirty="0">
                <a:solidFill>
                  <a:srgbClr val="FF0000"/>
                </a:solidFill>
              </a:rPr>
              <a:t>catch</a:t>
            </a:r>
            <a:r>
              <a:rPr lang="zh-CN" altLang="en-US" sz="2100" dirty="0">
                <a:solidFill>
                  <a:srgbClr val="FF0000"/>
                </a:solidFill>
              </a:rPr>
              <a:t>异常处理块</a:t>
            </a:r>
            <a:r>
              <a:rPr lang="zh-CN" altLang="en-US" sz="2100" dirty="0"/>
              <a:t>或</a:t>
            </a:r>
            <a:r>
              <a:rPr lang="en-US" altLang="zh-CN" sz="2100" dirty="0">
                <a:solidFill>
                  <a:srgbClr val="FF0000"/>
                </a:solidFill>
              </a:rPr>
              <a:t>catch</a:t>
            </a:r>
            <a:r>
              <a:rPr lang="zh-CN" altLang="en-US" sz="2100" dirty="0">
                <a:solidFill>
                  <a:srgbClr val="FF0000"/>
                </a:solidFill>
              </a:rPr>
              <a:t>异常处理器</a:t>
            </a:r>
            <a:r>
              <a:rPr lang="zh-CN" altLang="en-US" sz="2100" dirty="0"/>
              <a:t>。</a:t>
            </a:r>
            <a:endParaRPr lang="zh-CN" altLang="en-US" sz="210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2820055"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2586787"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 </a:t>
            </a:r>
            <a:r>
              <a:rPr lang="zh-CN" altLang="en-US" sz="2400" kern="0" dirty="0">
                <a:solidFill>
                  <a:schemeClr val="bg1"/>
                </a:solidFill>
              </a:rPr>
              <a:t>分析   </a:t>
            </a:r>
            <a:r>
              <a:rPr lang="en-US" altLang="zh-CN" sz="2400" kern="0" dirty="0">
                <a:solidFill>
                  <a:schemeClr val="bg1"/>
                </a:solidFill>
              </a:rPr>
              <a:t>2/2</a:t>
            </a:r>
            <a:endParaRPr lang="zh-CN" altLang="en-US" sz="2400" kern="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异常接口声明</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12557" y="771750"/>
            <a:ext cx="8928000" cy="440120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C</a:t>
            </a:r>
            <a:r>
              <a:rPr lang="en-US" altLang="zh-CN" sz="2000" dirty="0"/>
              <a:t>++</a:t>
            </a:r>
            <a:r>
              <a:rPr lang="zh-CN" altLang="en-US" sz="2000" dirty="0"/>
              <a:t>语言提供了异常接口声明语法，异常接口声明也称为异常接口声明，利用它可以清晰地告诉使用者异常抛出的类型，异常接口声明再次使用关键字</a:t>
            </a:r>
            <a:r>
              <a:rPr lang="en-US" altLang="zh-CN" sz="2000" dirty="0"/>
              <a:t>throw</a:t>
            </a:r>
            <a:r>
              <a:rPr lang="zh-CN" altLang="en-US" sz="2000" dirty="0"/>
              <a:t>，语法如下</a:t>
            </a:r>
            <a:r>
              <a:rPr lang="zh-CN" altLang="en-US" sz="2000" dirty="0" smtClean="0"/>
              <a:t>：</a:t>
            </a:r>
            <a:endParaRPr lang="en-US" altLang="zh-CN" sz="2000" dirty="0" smtClean="0"/>
          </a:p>
          <a:p>
            <a:r>
              <a:rPr lang="zh-CN" altLang="en-US" sz="2000" dirty="0" smtClean="0">
                <a:solidFill>
                  <a:srgbClr val="FF0000"/>
                </a:solidFill>
              </a:rPr>
              <a:t>          函数</a:t>
            </a:r>
            <a:r>
              <a:rPr lang="zh-CN" altLang="en-US" sz="2000" dirty="0">
                <a:solidFill>
                  <a:srgbClr val="FF0000"/>
                </a:solidFill>
              </a:rPr>
              <a:t>返回值类型 函数名（形参列表）</a:t>
            </a:r>
            <a:r>
              <a:rPr lang="en-US" altLang="zh-CN" sz="2000" dirty="0">
                <a:solidFill>
                  <a:srgbClr val="FF0000"/>
                </a:solidFill>
              </a:rPr>
              <a:t>throw</a:t>
            </a:r>
            <a:r>
              <a:rPr lang="zh-CN" altLang="en-US" sz="2000" dirty="0">
                <a:solidFill>
                  <a:srgbClr val="FF0000"/>
                </a:solidFill>
              </a:rPr>
              <a:t>（类型列表）；</a:t>
            </a:r>
            <a:endParaRPr lang="zh-CN" altLang="en-US" sz="2000" dirty="0">
              <a:solidFill>
                <a:srgbClr val="FF0000"/>
              </a:solidFill>
            </a:endParaRPr>
          </a:p>
          <a:p>
            <a:pPr algn="just"/>
            <a:r>
              <a:rPr lang="zh-CN" altLang="en-US" sz="2000" dirty="0" smtClean="0"/>
              <a:t>例如</a:t>
            </a:r>
            <a:r>
              <a:rPr lang="zh-CN" altLang="en-US" sz="2000" dirty="0"/>
              <a:t>：</a:t>
            </a:r>
            <a:endParaRPr lang="zh-CN" altLang="en-US" sz="2000" dirty="0"/>
          </a:p>
          <a:p>
            <a:pPr indent="-6350">
              <a:lnSpc>
                <a:spcPct val="150000"/>
              </a:lnSpc>
            </a:pPr>
            <a:r>
              <a:rPr lang="en-US" altLang="zh-CN" sz="2000" dirty="0"/>
              <a:t>double triangle(</a:t>
            </a:r>
            <a:r>
              <a:rPr lang="en-US" altLang="zh-CN" sz="2000" dirty="0" err="1"/>
              <a:t>double,double,double</a:t>
            </a:r>
            <a:r>
              <a:rPr lang="en-US" altLang="zh-CN" sz="2000" dirty="0"/>
              <a:t>) </a:t>
            </a:r>
            <a:r>
              <a:rPr lang="en-US" altLang="zh-CN" sz="2000" dirty="0">
                <a:solidFill>
                  <a:srgbClr val="FF0000"/>
                </a:solidFill>
              </a:rPr>
              <a:t>throw(double)</a:t>
            </a:r>
            <a:r>
              <a:rPr lang="en-US" altLang="zh-CN" sz="2000" dirty="0"/>
              <a:t>;</a:t>
            </a:r>
            <a:endParaRPr lang="en-US" altLang="zh-CN" sz="2000" dirty="0"/>
          </a:p>
          <a:p>
            <a:pPr indent="-6350">
              <a:lnSpc>
                <a:spcPct val="150000"/>
              </a:lnSpc>
            </a:pPr>
            <a:r>
              <a:rPr lang="zh-CN" altLang="en-US" sz="2000" dirty="0"/>
              <a:t>表示</a:t>
            </a:r>
            <a:r>
              <a:rPr lang="en-US" altLang="zh-CN" sz="2000" dirty="0"/>
              <a:t>triangle</a:t>
            </a:r>
            <a:r>
              <a:rPr lang="zh-CN" altLang="en-US" sz="2000" dirty="0"/>
              <a:t>函数只能抛出</a:t>
            </a:r>
            <a:r>
              <a:rPr lang="en-US" altLang="zh-CN" sz="2000" dirty="0"/>
              <a:t>double</a:t>
            </a:r>
            <a:r>
              <a:rPr lang="zh-CN" altLang="en-US" sz="2000" dirty="0"/>
              <a:t>类型的异常信息。如果写成</a:t>
            </a:r>
            <a:endParaRPr lang="zh-CN" altLang="en-US" sz="2000" dirty="0"/>
          </a:p>
          <a:p>
            <a:pPr indent="-6350">
              <a:lnSpc>
                <a:spcPct val="150000"/>
              </a:lnSpc>
            </a:pPr>
            <a:r>
              <a:rPr lang="en-US" altLang="zh-CN" sz="2000" dirty="0"/>
              <a:t>double triangle(</a:t>
            </a:r>
            <a:r>
              <a:rPr lang="en-US" altLang="zh-CN" sz="2000" dirty="0" err="1"/>
              <a:t>double,double,double</a:t>
            </a:r>
            <a:r>
              <a:rPr lang="en-US" altLang="zh-CN" sz="2000" dirty="0"/>
              <a:t>) </a:t>
            </a:r>
            <a:r>
              <a:rPr lang="en-US" altLang="zh-CN" sz="2000" dirty="0">
                <a:solidFill>
                  <a:srgbClr val="FF0000"/>
                </a:solidFill>
              </a:rPr>
              <a:t>throw(</a:t>
            </a:r>
            <a:r>
              <a:rPr lang="en-US" altLang="zh-CN" sz="2000" dirty="0" err="1">
                <a:solidFill>
                  <a:srgbClr val="FF0000"/>
                </a:solidFill>
              </a:rPr>
              <a:t>int,double,float,char</a:t>
            </a:r>
            <a:r>
              <a:rPr lang="en-US" altLang="zh-CN" sz="2000" dirty="0">
                <a:solidFill>
                  <a:srgbClr val="FF0000"/>
                </a:solidFill>
              </a:rPr>
              <a:t>);</a:t>
            </a:r>
            <a:endParaRPr lang="en-US" altLang="zh-CN" sz="2000" dirty="0">
              <a:solidFill>
                <a:srgbClr val="FF0000"/>
              </a:solidFill>
            </a:endParaRPr>
          </a:p>
          <a:p>
            <a:pPr indent="-6350">
              <a:lnSpc>
                <a:spcPct val="150000"/>
              </a:lnSpc>
            </a:pPr>
            <a:r>
              <a:rPr lang="zh-CN" altLang="en-US" sz="2000" dirty="0"/>
              <a:t>则表示</a:t>
            </a:r>
            <a:r>
              <a:rPr lang="en-US" altLang="zh-CN" sz="2000" dirty="0"/>
              <a:t>triangle</a:t>
            </a:r>
            <a:r>
              <a:rPr lang="zh-CN" altLang="en-US" sz="2000" dirty="0"/>
              <a:t>函数可以抛出</a:t>
            </a:r>
            <a:r>
              <a:rPr lang="en-US" altLang="zh-CN" sz="2000" dirty="0" err="1"/>
              <a:t>int,double,float</a:t>
            </a:r>
            <a:r>
              <a:rPr lang="zh-CN" altLang="en-US" sz="2000" dirty="0"/>
              <a:t>或</a:t>
            </a:r>
            <a:r>
              <a:rPr lang="en-US" altLang="zh-CN" sz="2000" dirty="0"/>
              <a:t>char</a:t>
            </a:r>
            <a:r>
              <a:rPr lang="zh-CN" altLang="en-US" sz="2000" dirty="0"/>
              <a:t>类型的异常信息。</a:t>
            </a:r>
            <a:r>
              <a:rPr lang="zh-CN" altLang="en-US" sz="2000" dirty="0">
                <a:solidFill>
                  <a:srgbClr val="FF0000"/>
                </a:solidFill>
              </a:rPr>
              <a:t>异常指定</a:t>
            </a:r>
            <a:r>
              <a:rPr lang="zh-CN" altLang="en-US" sz="2000" dirty="0"/>
              <a:t>是函数声明的一部分，</a:t>
            </a:r>
            <a:r>
              <a:rPr lang="zh-CN" altLang="en-US" sz="2000" dirty="0">
                <a:solidFill>
                  <a:srgbClr val="FF0000"/>
                </a:solidFill>
              </a:rPr>
              <a:t>必须同时出现在函数声明和函数定义的首行中</a:t>
            </a:r>
            <a:r>
              <a:rPr lang="zh-CN" altLang="en-US" sz="2000" dirty="0"/>
              <a:t>，否则在进行函数的另一次声明时，编译系统会报告</a:t>
            </a:r>
            <a:r>
              <a:rPr lang="zh-CN" altLang="en-US" sz="2000" dirty="0">
                <a:latin typeface="Arial" panose="020B0604020202020204" pitchFamily="34" charset="0"/>
              </a:rPr>
              <a:t>“</a:t>
            </a:r>
            <a:r>
              <a:rPr lang="zh-CN" altLang="en-US" sz="2000" dirty="0"/>
              <a:t>类型不匹配</a:t>
            </a:r>
            <a:r>
              <a:rPr lang="zh-CN" altLang="en-US" sz="2000" dirty="0">
                <a:latin typeface="Arial" panose="020B0604020202020204" pitchFamily="34" charset="0"/>
              </a:rPr>
              <a:t>”</a:t>
            </a:r>
            <a:r>
              <a:rPr lang="zh-CN" altLang="en-US" sz="2000" dirty="0"/>
              <a:t>。</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异常接口声明</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771750"/>
            <a:ext cx="8038396" cy="3271280"/>
          </a:xfrm>
          <a:prstGeom prst="rect">
            <a:avLst/>
          </a:prstGeom>
        </p:spPr>
        <p:txBody>
          <a:bodyPr wrap="square">
            <a:spAutoFit/>
          </a:bodyPr>
          <a:lstStyle/>
          <a:p>
            <a:pPr marL="336550" indent="-342900">
              <a:lnSpc>
                <a:spcPct val="150000"/>
              </a:lnSpc>
              <a:buFont typeface="Arial" panose="020B0604020202020204" pitchFamily="34" charset="0"/>
              <a:buChar char="•"/>
            </a:pPr>
            <a:r>
              <a:rPr lang="zh-CN" altLang="en-US" sz="2000" dirty="0"/>
              <a:t>如果在声明函数时未列出可能抛出的异常类型，则该函数可以抛出任何类型的异常信息。如例1中第2个程序中所表示的那样。</a:t>
            </a:r>
            <a:endParaRPr lang="zh-CN" altLang="en-US" sz="2000" dirty="0"/>
          </a:p>
          <a:p>
            <a:pPr marL="336550" indent="-342900">
              <a:lnSpc>
                <a:spcPct val="150000"/>
              </a:lnSpc>
              <a:buFont typeface="Arial" panose="020B0604020202020204" pitchFamily="34" charset="0"/>
              <a:buChar char="•"/>
            </a:pPr>
            <a:r>
              <a:rPr lang="zh-CN" altLang="en-US" sz="2000" dirty="0"/>
              <a:t>如果想</a:t>
            </a:r>
            <a:r>
              <a:rPr lang="zh-CN" altLang="en-US" sz="2000" dirty="0">
                <a:highlight>
                  <a:srgbClr val="FFFF00"/>
                </a:highlight>
              </a:rPr>
              <a:t>声明一个不能抛出异常的函数</a:t>
            </a:r>
            <a:r>
              <a:rPr lang="zh-CN" altLang="en-US" sz="2000" dirty="0"/>
              <a:t>，可以写成以下形式</a:t>
            </a:r>
            <a:r>
              <a:rPr lang="zh-CN" altLang="en-US" sz="2000" dirty="0" smtClean="0"/>
              <a:t>:</a:t>
            </a:r>
            <a:endParaRPr lang="zh-CN" altLang="en-US" sz="2000" dirty="0" smtClean="0"/>
          </a:p>
          <a:p>
            <a:pPr>
              <a:lnSpc>
                <a:spcPct val="150000"/>
              </a:lnSpc>
            </a:pPr>
            <a:r>
              <a:rPr lang="en-US" altLang="zh-CN" sz="2000" dirty="0" smtClean="0"/>
              <a:t>         double triangle(</a:t>
            </a:r>
            <a:r>
              <a:rPr lang="en-US" altLang="zh-CN" sz="2000" dirty="0" err="1" smtClean="0"/>
              <a:t>double,double,double</a:t>
            </a:r>
            <a:r>
              <a:rPr lang="en-US" altLang="zh-CN" sz="2000" dirty="0" smtClean="0"/>
              <a:t>) </a:t>
            </a:r>
            <a:r>
              <a:rPr lang="en-US" altLang="zh-CN" sz="2000" dirty="0" smtClean="0">
                <a:solidFill>
                  <a:srgbClr val="FF0000"/>
                </a:solidFill>
              </a:rPr>
              <a:t>throw()</a:t>
            </a:r>
            <a:r>
              <a:rPr lang="en-US" altLang="zh-CN" sz="2000" dirty="0" smtClean="0"/>
              <a:t>;//throw</a:t>
            </a:r>
            <a:r>
              <a:rPr lang="zh-CN" altLang="en-US" sz="2000" dirty="0" smtClean="0"/>
              <a:t>无参数</a:t>
            </a:r>
            <a:endParaRPr lang="zh-CN" altLang="en-US" sz="2000" dirty="0" smtClean="0"/>
          </a:p>
          <a:p>
            <a:pPr>
              <a:lnSpc>
                <a:spcPct val="150000"/>
              </a:lnSpc>
            </a:pPr>
            <a:endParaRPr lang="en-US" altLang="zh-CN" sz="2000" dirty="0" smtClean="0"/>
          </a:p>
          <a:p>
            <a:pPr>
              <a:lnSpc>
                <a:spcPct val="150000"/>
              </a:lnSpc>
            </a:pPr>
            <a:r>
              <a:rPr lang="zh-CN" altLang="en-US" sz="2000" dirty="0" smtClean="0"/>
              <a:t>这时</a:t>
            </a:r>
            <a:r>
              <a:rPr lang="zh-CN" altLang="en-US" sz="2000" dirty="0"/>
              <a:t>即使在函数执行过程中出现了</a:t>
            </a:r>
            <a:r>
              <a:rPr lang="en-US" altLang="zh-CN" sz="2000" dirty="0"/>
              <a:t>throw</a:t>
            </a:r>
            <a:r>
              <a:rPr lang="zh-CN" altLang="en-US" sz="2000" dirty="0"/>
              <a:t>语句，实际上也并不执行</a:t>
            </a:r>
            <a:r>
              <a:rPr lang="en-US" altLang="zh-CN" sz="2000" dirty="0"/>
              <a:t>throw</a:t>
            </a:r>
            <a:r>
              <a:rPr lang="zh-CN" altLang="en-US" sz="2000" dirty="0"/>
              <a:t>语句，并不抛出任何异常信息，程序将非正常终止。</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1177247"/>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构造函数、析构函数与异常处理 </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627750"/>
            <a:ext cx="8640000" cy="4293483"/>
          </a:xfrm>
          <a:prstGeom prst="rect">
            <a:avLst/>
          </a:prstGeom>
        </p:spPr>
        <p:txBody>
          <a:bodyPr wrap="square">
            <a:spAutoFit/>
          </a:bodyPr>
          <a:lstStyle/>
          <a:p>
            <a:pPr marL="342900" indent="-342900">
              <a:lnSpc>
                <a:spcPct val="150000"/>
              </a:lnSpc>
              <a:buFont typeface="Arial" panose="020B0604020202020204" pitchFamily="34" charset="0"/>
              <a:buChar char="•"/>
              <a:defRPr/>
            </a:pPr>
            <a:r>
              <a:rPr lang="en-US" altLang="zh-CN" kern="0" dirty="0"/>
              <a:t>C++</a:t>
            </a:r>
            <a:r>
              <a:rPr lang="zh-CN" altLang="en-US" kern="0" dirty="0"/>
              <a:t>异常处理的真正能力不仅在于能处理各种不同类型异常，还在于</a:t>
            </a:r>
            <a:r>
              <a:rPr lang="zh-CN" altLang="en-US" kern="0" dirty="0">
                <a:solidFill>
                  <a:srgbClr val="CC0000"/>
                </a:solidFill>
              </a:rPr>
              <a:t>它具有在异常抛掷前为构造的所有局部对象自动调用析构函数的能力</a:t>
            </a:r>
            <a:r>
              <a:rPr lang="zh-CN" altLang="en-US" kern="0" dirty="0"/>
              <a:t>。</a:t>
            </a:r>
            <a:endParaRPr lang="zh-CN" altLang="en-US" kern="0" dirty="0"/>
          </a:p>
          <a:p>
            <a:pPr marL="342900" indent="-342900" algn="just">
              <a:lnSpc>
                <a:spcPct val="150000"/>
              </a:lnSpc>
              <a:buFont typeface="Arial" panose="020B0604020202020204" pitchFamily="34" charset="0"/>
              <a:buChar char="•"/>
              <a:defRPr/>
            </a:pPr>
            <a:r>
              <a:rPr lang="zh-CN" altLang="en-US" kern="0" dirty="0"/>
              <a:t>在程序中，找到一个匹配的</a:t>
            </a:r>
            <a:r>
              <a:rPr lang="en-US" altLang="zh-CN" kern="0" dirty="0">
                <a:solidFill>
                  <a:srgbClr val="FF0000"/>
                </a:solidFill>
              </a:rPr>
              <a:t>catch</a:t>
            </a:r>
            <a:r>
              <a:rPr lang="zh-CN" altLang="en-US" kern="0" dirty="0"/>
              <a:t>异常处理后，如果</a:t>
            </a:r>
            <a:r>
              <a:rPr lang="en-US" altLang="zh-CN" kern="0" dirty="0">
                <a:solidFill>
                  <a:srgbClr val="FF0000"/>
                </a:solidFill>
              </a:rPr>
              <a:t>catch</a:t>
            </a:r>
            <a:r>
              <a:rPr lang="zh-CN" altLang="en-US" kern="0" dirty="0"/>
              <a:t>语句的异常类型声明是一个值参数，则其</a:t>
            </a:r>
            <a:r>
              <a:rPr lang="zh-CN" altLang="en-US" kern="0" dirty="0">
                <a:solidFill>
                  <a:srgbClr val="FF0000"/>
                </a:solidFill>
              </a:rPr>
              <a:t>初始化方式</a:t>
            </a:r>
            <a:r>
              <a:rPr lang="zh-CN" altLang="en-US" kern="0" dirty="0"/>
              <a:t>是</a:t>
            </a:r>
            <a:r>
              <a:rPr lang="zh-CN" altLang="en-US" kern="0" dirty="0">
                <a:solidFill>
                  <a:srgbClr val="FF0000"/>
                </a:solidFill>
              </a:rPr>
              <a:t>复制被抛掷的异常对象</a:t>
            </a:r>
            <a:r>
              <a:rPr lang="zh-CN" altLang="en-US" kern="0" dirty="0"/>
              <a:t>；如果</a:t>
            </a:r>
            <a:r>
              <a:rPr lang="en-US" altLang="zh-CN" kern="0" dirty="0">
                <a:solidFill>
                  <a:srgbClr val="FF0000"/>
                </a:solidFill>
              </a:rPr>
              <a:t>catch</a:t>
            </a:r>
            <a:r>
              <a:rPr lang="zh-CN" altLang="en-US" kern="0" dirty="0"/>
              <a:t>语句的异常类型声明是一个</a:t>
            </a:r>
            <a:r>
              <a:rPr lang="zh-CN" altLang="en-US" kern="0" dirty="0">
                <a:solidFill>
                  <a:srgbClr val="FF0000"/>
                </a:solidFill>
              </a:rPr>
              <a:t>引用</a:t>
            </a:r>
            <a:r>
              <a:rPr lang="zh-CN" altLang="en-US" kern="0" dirty="0"/>
              <a:t>，则其</a:t>
            </a:r>
            <a:r>
              <a:rPr lang="zh-CN" altLang="en-US" kern="0" dirty="0">
                <a:solidFill>
                  <a:srgbClr val="FF0000"/>
                </a:solidFill>
              </a:rPr>
              <a:t>初始化方式</a:t>
            </a:r>
            <a:r>
              <a:rPr lang="zh-CN" altLang="en-US" kern="0" dirty="0"/>
              <a:t>是</a:t>
            </a:r>
            <a:r>
              <a:rPr lang="zh-CN" altLang="en-US" kern="0" dirty="0">
                <a:solidFill>
                  <a:srgbClr val="FF0000"/>
                </a:solidFill>
              </a:rPr>
              <a:t>使该引用指向异常对象</a:t>
            </a:r>
            <a:r>
              <a:rPr lang="zh-CN" altLang="en-US" kern="0" dirty="0" smtClean="0"/>
              <a:t>。</a:t>
            </a:r>
            <a:endParaRPr lang="en-US" altLang="zh-CN" kern="0" dirty="0" smtClean="0"/>
          </a:p>
          <a:p>
            <a:pPr marL="342900" indent="-342900" algn="just">
              <a:lnSpc>
                <a:spcPct val="150000"/>
              </a:lnSpc>
              <a:buFont typeface="Arial" panose="020B0604020202020204" pitchFamily="34" charset="0"/>
              <a:buChar char="•"/>
              <a:defRPr/>
            </a:pPr>
            <a:r>
              <a:rPr lang="zh-CN" altLang="en-US" kern="0" dirty="0"/>
              <a:t>当</a:t>
            </a:r>
            <a:r>
              <a:rPr lang="en-US" altLang="zh-CN" kern="0" dirty="0"/>
              <a:t>catch</a:t>
            </a:r>
            <a:r>
              <a:rPr lang="zh-CN" altLang="en-US" kern="0" dirty="0"/>
              <a:t>语句的异常类型声明参数被初始化后，</a:t>
            </a:r>
            <a:r>
              <a:rPr lang="zh-CN" altLang="en-US" kern="0" dirty="0">
                <a:solidFill>
                  <a:srgbClr val="CC0000"/>
                </a:solidFill>
              </a:rPr>
              <a:t>栈的展开过程</a:t>
            </a:r>
            <a:r>
              <a:rPr lang="zh-CN" altLang="en-US" kern="0" dirty="0"/>
              <a:t>便开始了。这包括从对应的</a:t>
            </a:r>
            <a:r>
              <a:rPr lang="en-US" altLang="zh-CN" kern="0" dirty="0">
                <a:solidFill>
                  <a:srgbClr val="FF0000"/>
                </a:solidFill>
                <a:highlight>
                  <a:srgbClr val="FFFF00"/>
                </a:highlight>
              </a:rPr>
              <a:t>try</a:t>
            </a:r>
            <a:r>
              <a:rPr lang="zh-CN" altLang="en-US" kern="0" dirty="0">
                <a:highlight>
                  <a:srgbClr val="FFFF00"/>
                </a:highlight>
              </a:rPr>
              <a:t>块开始到异常被抛掷处之间对</a:t>
            </a:r>
            <a:r>
              <a:rPr lang="zh-CN" altLang="en-US" kern="0" dirty="0">
                <a:solidFill>
                  <a:srgbClr val="FF0000"/>
                </a:solidFill>
                <a:highlight>
                  <a:srgbClr val="FFFF00"/>
                </a:highlight>
              </a:rPr>
              <a:t>构造</a:t>
            </a:r>
            <a:r>
              <a:rPr lang="zh-CN" altLang="en-US" kern="0" dirty="0">
                <a:highlight>
                  <a:srgbClr val="FFFF00"/>
                </a:highlight>
              </a:rPr>
              <a:t>（且尚未析构）的所有自动对象进行</a:t>
            </a:r>
            <a:r>
              <a:rPr lang="zh-CN" altLang="en-US" kern="0" dirty="0">
                <a:solidFill>
                  <a:srgbClr val="FF0000"/>
                </a:solidFill>
                <a:highlight>
                  <a:srgbClr val="FFFF00"/>
                </a:highlight>
              </a:rPr>
              <a:t>析构</a:t>
            </a:r>
            <a:r>
              <a:rPr lang="zh-CN" altLang="en-US" kern="0" dirty="0"/>
              <a:t>。</a:t>
            </a:r>
            <a:r>
              <a:rPr lang="zh-CN" altLang="en-US" kern="0" dirty="0">
                <a:solidFill>
                  <a:srgbClr val="FF0000"/>
                </a:solidFill>
              </a:rPr>
              <a:t>析构的顺序与构造的顺序相反</a:t>
            </a:r>
            <a:r>
              <a:rPr lang="zh-CN" altLang="en-US" kern="0" dirty="0"/>
              <a:t>。</a:t>
            </a:r>
            <a:r>
              <a:rPr lang="zh-CN" altLang="en-US" kern="0" dirty="0">
                <a:highlight>
                  <a:srgbClr val="FFFF00"/>
                </a:highlight>
              </a:rPr>
              <a:t>然后程序从最后一个</a:t>
            </a:r>
            <a:r>
              <a:rPr lang="en-US" altLang="zh-CN" kern="0" dirty="0">
                <a:solidFill>
                  <a:srgbClr val="FF0000"/>
                </a:solidFill>
                <a:highlight>
                  <a:srgbClr val="FFFF00"/>
                </a:highlight>
              </a:rPr>
              <a:t>catch</a:t>
            </a:r>
            <a:r>
              <a:rPr lang="zh-CN" altLang="en-US" kern="0" dirty="0">
                <a:highlight>
                  <a:srgbClr val="FFFF00"/>
                </a:highlight>
              </a:rPr>
              <a:t>处理之后开始恢复执行</a:t>
            </a:r>
            <a:r>
              <a:rPr lang="zh-CN" altLang="en-US" kern="0" dirty="0"/>
              <a:t>。</a:t>
            </a:r>
            <a:endParaRPr lang="zh-CN" altLang="en-US" kern="0" dirty="0"/>
          </a:p>
          <a:p>
            <a:pPr marL="342900" indent="-342900" algn="just">
              <a:lnSpc>
                <a:spcPct val="150000"/>
              </a:lnSpc>
              <a:buFont typeface="Arial" panose="020B0604020202020204" pitchFamily="34" charset="0"/>
              <a:buChar char="•"/>
              <a:defRPr/>
            </a:pPr>
            <a:endParaRPr lang="zh-CN" altLang="en-US" sz="2000" kern="0" dirty="0"/>
          </a:p>
        </p:txBody>
      </p:sp>
      <p:sp>
        <p:nvSpPr>
          <p:cNvPr id="4" name="TextBox 64"/>
          <p:cNvSpPr txBox="1">
            <a:spLocks noChangeArrowheads="1"/>
          </p:cNvSpPr>
          <p:nvPr/>
        </p:nvSpPr>
        <p:spPr bwMode="auto">
          <a:xfrm>
            <a:off x="660301" y="27385"/>
            <a:ext cx="4487699"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smtClean="0">
                <a:latin typeface="Rockwell" panose="02060603020205020403" pitchFamily="18" charset="0"/>
                <a:ea typeface="微软雅黑" panose="020B0503020204020204" pitchFamily="34" charset="-122"/>
              </a:rPr>
              <a:t>1.</a:t>
            </a:r>
            <a:r>
              <a:rPr lang="zh-CN" altLang="en-US" sz="2400" dirty="0">
                <a:latin typeface="Rockwell" panose="02060603020205020403" pitchFamily="18" charset="0"/>
                <a:ea typeface="微软雅黑" panose="020B0503020204020204" pitchFamily="34" charset="-122"/>
              </a:rPr>
              <a:t>异常处理中的构造和析构函数</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异常处理概述 </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627750"/>
            <a:ext cx="9000000" cy="3637919"/>
          </a:xfrm>
          <a:prstGeom prst="rect">
            <a:avLst/>
          </a:prstGeom>
        </p:spPr>
        <p:txBody>
          <a:bodyPr wrap="square">
            <a:spAutoFit/>
          </a:bodyPr>
          <a:lstStyle/>
          <a:p>
            <a:pPr marL="273050" indent="-273050" eaLnBrk="0" hangingPunct="0">
              <a:lnSpc>
                <a:spcPct val="150000"/>
              </a:lnSpc>
              <a:spcBef>
                <a:spcPct val="20000"/>
              </a:spcBef>
              <a:buClr>
                <a:srgbClr val="0BD0D9"/>
              </a:buClr>
              <a:buSzPct val="95000"/>
              <a:defRPr/>
            </a:pPr>
            <a:r>
              <a:rPr lang="zh-CN" altLang="zh-CN" dirty="0"/>
              <a:t>构造函数中发生异常后，异常处理遵从以下规则</a:t>
            </a:r>
            <a:r>
              <a:rPr lang="zh-CN" altLang="zh-CN" dirty="0" smtClean="0"/>
              <a:t>：</a:t>
            </a:r>
            <a:endParaRPr lang="en-US" altLang="zh-CN" dirty="0" smtClean="0"/>
          </a:p>
          <a:p>
            <a:pPr marL="273050" indent="-273050" eaLnBrk="0" hangingPunct="0">
              <a:lnSpc>
                <a:spcPct val="150000"/>
              </a:lnSpc>
              <a:spcBef>
                <a:spcPct val="20000"/>
              </a:spcBef>
              <a:buClr>
                <a:srgbClr val="0BD0D9"/>
              </a:buClr>
              <a:buSzPct val="95000"/>
              <a:defRPr/>
            </a:pPr>
            <a:r>
              <a:rPr lang="en-US" altLang="zh-CN" dirty="0" smtClean="0"/>
              <a:t>(1) </a:t>
            </a:r>
            <a:r>
              <a:rPr lang="zh-CN" altLang="en-US" dirty="0" smtClean="0"/>
              <a:t>如果</a:t>
            </a:r>
            <a:r>
              <a:rPr lang="zh-CN" altLang="en-US" dirty="0"/>
              <a:t>对象有成员函数，且如果在外层对象构造完成之前有异常抛出，则在发生异常之前，执行构造成员对象的析构函数</a:t>
            </a:r>
            <a:r>
              <a:rPr lang="zh-CN" altLang="en-US" dirty="0" smtClean="0"/>
              <a:t>。</a:t>
            </a:r>
            <a:endParaRPr lang="zh-CN" altLang="en-US" dirty="0"/>
          </a:p>
          <a:p>
            <a:pPr marL="273050" indent="-273050" eaLnBrk="0" hangingPunct="0">
              <a:lnSpc>
                <a:spcPct val="150000"/>
              </a:lnSpc>
              <a:spcBef>
                <a:spcPct val="20000"/>
              </a:spcBef>
              <a:buClr>
                <a:srgbClr val="0BD0D9"/>
              </a:buClr>
              <a:buSzPct val="95000"/>
              <a:defRPr/>
            </a:pPr>
            <a:r>
              <a:rPr lang="en-US" altLang="zh-CN" dirty="0"/>
              <a:t>(2) </a:t>
            </a:r>
            <a:r>
              <a:rPr lang="zh-CN" altLang="en-US" dirty="0"/>
              <a:t>如果异常发生时，对象数组被部分构造，则只调用已构造的数组元素的析构函数。</a:t>
            </a:r>
            <a:endParaRPr lang="zh-CN" altLang="en-US" dirty="0"/>
          </a:p>
          <a:p>
            <a:pPr marL="273050" indent="-273050" eaLnBrk="0" hangingPunct="0">
              <a:lnSpc>
                <a:spcPct val="150000"/>
              </a:lnSpc>
              <a:spcBef>
                <a:spcPct val="20000"/>
              </a:spcBef>
              <a:buClr>
                <a:srgbClr val="0BD0D9"/>
              </a:buClr>
              <a:buSzPct val="95000"/>
              <a:defRPr/>
            </a:pPr>
            <a:r>
              <a:rPr lang="en-US" altLang="zh-CN" dirty="0"/>
              <a:t>(3) </a:t>
            </a:r>
            <a:r>
              <a:rPr lang="zh-CN" altLang="en-US" dirty="0"/>
              <a:t>异常可能跳过通常释放资源的代码，从而造成资源泄漏。解决的方法是，请求资源时初始化一个局部对象，发生异常时，调用析构函数并释放资源。</a:t>
            </a:r>
            <a:endParaRPr lang="zh-CN" altLang="en-US" dirty="0"/>
          </a:p>
          <a:p>
            <a:pPr marL="273050" indent="-273050" eaLnBrk="0" hangingPunct="0">
              <a:lnSpc>
                <a:spcPct val="150000"/>
              </a:lnSpc>
              <a:spcBef>
                <a:spcPct val="20000"/>
              </a:spcBef>
              <a:buClr>
                <a:srgbClr val="0BD0D9"/>
              </a:buClr>
              <a:buSzPct val="95000"/>
              <a:defRPr/>
            </a:pPr>
            <a:r>
              <a:rPr lang="en-US" altLang="zh-CN" dirty="0"/>
              <a:t>(4) </a:t>
            </a:r>
            <a:r>
              <a:rPr lang="zh-CN" altLang="en-US" dirty="0"/>
              <a:t>要捕捉析构函数中的异常，可以将调用析构函数的函数放入</a:t>
            </a:r>
            <a:r>
              <a:rPr lang="en-US" altLang="zh-CN" dirty="0"/>
              <a:t>try</a:t>
            </a:r>
            <a:r>
              <a:rPr lang="zh-CN" altLang="en-US" dirty="0"/>
              <a:t>块，并提供相应类型的</a:t>
            </a:r>
            <a:r>
              <a:rPr lang="en-US" altLang="zh-CN" dirty="0"/>
              <a:t>catch</a:t>
            </a:r>
            <a:r>
              <a:rPr lang="zh-CN" altLang="en-US" dirty="0"/>
              <a:t>处理程序块。抛出对象的析构函数在异常处理程序执行完毕后执行</a:t>
            </a:r>
            <a:r>
              <a:rPr lang="zh-CN" altLang="en-US" dirty="0" smtClean="0"/>
              <a:t>。</a:t>
            </a:r>
            <a:endParaRPr lang="zh-CN" altLang="en-US" dirty="0"/>
          </a:p>
        </p:txBody>
      </p:sp>
      <p:sp>
        <p:nvSpPr>
          <p:cNvPr id="4" name="TextBox 64"/>
          <p:cNvSpPr txBox="1">
            <a:spLocks noChangeArrowheads="1"/>
          </p:cNvSpPr>
          <p:nvPr/>
        </p:nvSpPr>
        <p:spPr bwMode="auto">
          <a:xfrm>
            <a:off x="660301" y="27385"/>
            <a:ext cx="4487699"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smtClean="0">
                <a:latin typeface="Rockwell" panose="02060603020205020403" pitchFamily="18" charset="0"/>
                <a:ea typeface="微软雅黑" panose="020B0503020204020204" pitchFamily="34" charset="-122"/>
              </a:rPr>
              <a:t>1.</a:t>
            </a:r>
            <a:r>
              <a:rPr lang="zh-CN" altLang="en-US" sz="2400" dirty="0">
                <a:latin typeface="Rockwell" panose="02060603020205020403" pitchFamily="18" charset="0"/>
                <a:ea typeface="微软雅黑" panose="020B0503020204020204" pitchFamily="34" charset="-122"/>
              </a:rPr>
              <a:t>异常处理中的构造和析构函数</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590965"/>
            <a:ext cx="9000000" cy="4154984"/>
          </a:xfrm>
          <a:prstGeom prst="rect">
            <a:avLst/>
          </a:prstGeom>
        </p:spPr>
        <p:txBody>
          <a:bodyPr wrap="square">
            <a:spAutoFit/>
          </a:bodyPr>
          <a:lstStyle/>
          <a:p>
            <a:r>
              <a:rPr lang="en-US" altLang="zh-CN" sz="1200" dirty="0"/>
              <a:t>#include &lt;</a:t>
            </a:r>
            <a:r>
              <a:rPr lang="en-US" altLang="zh-CN" sz="1200" dirty="0" err="1"/>
              <a:t>iostream</a:t>
            </a:r>
            <a:r>
              <a:rPr lang="en-US" altLang="zh-CN" sz="1200" dirty="0"/>
              <a:t>&gt;</a:t>
            </a:r>
            <a:endParaRPr lang="en-US" altLang="zh-CN" sz="1200" dirty="0"/>
          </a:p>
          <a:p>
            <a:r>
              <a:rPr lang="en-US" altLang="zh-CN" sz="1200" dirty="0"/>
              <a:t>#include &lt;memory&gt;</a:t>
            </a:r>
            <a:endParaRPr lang="en-US" altLang="zh-CN" sz="1200" dirty="0"/>
          </a:p>
          <a:p>
            <a:r>
              <a:rPr lang="en-US" altLang="zh-CN" sz="1200" dirty="0"/>
              <a:t>#include &lt;string&gt;</a:t>
            </a:r>
            <a:endParaRPr lang="en-US" altLang="zh-CN" sz="1200" dirty="0"/>
          </a:p>
          <a:p>
            <a:r>
              <a:rPr lang="en-US" altLang="zh-CN" sz="1200" dirty="0"/>
              <a:t>using namespace </a:t>
            </a:r>
            <a:r>
              <a:rPr lang="en-US" altLang="zh-CN" sz="1200" dirty="0" err="1"/>
              <a:t>std</a:t>
            </a:r>
            <a:r>
              <a:rPr lang="en-US" altLang="zh-CN" sz="1200" dirty="0"/>
              <a:t>;</a:t>
            </a:r>
            <a:endParaRPr lang="en-US" altLang="zh-CN" sz="1200" dirty="0"/>
          </a:p>
          <a:p>
            <a:endParaRPr lang="en-US" altLang="zh-CN" sz="1200" dirty="0"/>
          </a:p>
          <a:p>
            <a:r>
              <a:rPr lang="en-US" altLang="zh-CN" sz="1200" dirty="0"/>
              <a:t>class </a:t>
            </a:r>
            <a:r>
              <a:rPr lang="en-US" altLang="zh-CN" sz="1200" dirty="0" err="1"/>
              <a:t>DemoClass</a:t>
            </a:r>
            <a:r>
              <a:rPr lang="en-US" altLang="zh-CN" sz="1200" dirty="0"/>
              <a:t> {</a:t>
            </a:r>
            <a:endParaRPr lang="en-US" altLang="zh-CN" sz="1200" dirty="0"/>
          </a:p>
          <a:p>
            <a:r>
              <a:rPr lang="en-US" altLang="zh-CN" sz="1200" dirty="0"/>
              <a:t>public:</a:t>
            </a:r>
            <a:endParaRPr lang="en-US" altLang="zh-CN" sz="1200" dirty="0"/>
          </a:p>
          <a:p>
            <a:r>
              <a:rPr lang="en-US" altLang="zh-CN" sz="1200" dirty="0"/>
              <a:t>     </a:t>
            </a:r>
            <a:r>
              <a:rPr lang="en-US" altLang="zh-CN" sz="1200" dirty="0" err="1"/>
              <a:t>DemoClass</a:t>
            </a:r>
            <a:r>
              <a:rPr lang="en-US" altLang="zh-CN" sz="1200" dirty="0"/>
              <a:t>(</a:t>
            </a:r>
            <a:r>
              <a:rPr lang="en-US" altLang="zh-CN" sz="1200" dirty="0" err="1"/>
              <a:t>const</a:t>
            </a:r>
            <a:r>
              <a:rPr lang="en-US" altLang="zh-CN" sz="1200" dirty="0"/>
              <a:t> string </a:t>
            </a:r>
            <a:r>
              <a:rPr lang="en-US" altLang="zh-CN" sz="1200" dirty="0" err="1"/>
              <a:t>objname</a:t>
            </a:r>
            <a:r>
              <a:rPr lang="en-US" altLang="zh-CN" sz="1200" dirty="0"/>
              <a:t>) : name(</a:t>
            </a:r>
            <a:r>
              <a:rPr lang="en-US" altLang="zh-CN" sz="1200" dirty="0" err="1"/>
              <a:t>objname</a:t>
            </a:r>
            <a:r>
              <a:rPr lang="en-US" altLang="zh-CN" sz="1200" dirty="0"/>
              <a:t>)</a:t>
            </a:r>
            <a:endParaRPr lang="en-US" altLang="zh-CN" sz="1200" dirty="0"/>
          </a:p>
          <a:p>
            <a:r>
              <a:rPr lang="en-US" altLang="zh-CN" sz="1200" dirty="0"/>
              <a:t>     { </a:t>
            </a:r>
            <a:endParaRPr lang="en-US" altLang="zh-CN" sz="1200" dirty="0"/>
          </a:p>
          <a:p>
            <a:r>
              <a:rPr lang="en-US" altLang="zh-CN" sz="1200" dirty="0"/>
              <a:t>	</a:t>
            </a:r>
            <a:r>
              <a:rPr lang="en-US" altLang="zh-CN" sz="1200" dirty="0" err="1"/>
              <a:t>cout</a:t>
            </a:r>
            <a:r>
              <a:rPr lang="en-US" altLang="zh-CN" sz="1200" dirty="0"/>
              <a:t> &lt;&lt; "</a:t>
            </a:r>
            <a:r>
              <a:rPr lang="en-US" altLang="zh-CN" sz="1200" dirty="0" err="1"/>
              <a:t>construcing</a:t>
            </a:r>
            <a:r>
              <a:rPr lang="en-US" altLang="zh-CN" sz="1200" dirty="0"/>
              <a:t> </a:t>
            </a:r>
            <a:r>
              <a:rPr lang="en-US" altLang="zh-CN" sz="1200" dirty="0" err="1"/>
              <a:t>DemoClass</a:t>
            </a:r>
            <a:r>
              <a:rPr lang="en-US" altLang="zh-CN" sz="1200" dirty="0"/>
              <a:t> object..." &lt;&lt; </a:t>
            </a:r>
            <a:r>
              <a:rPr lang="en-US" altLang="zh-CN" sz="1200" dirty="0" err="1"/>
              <a:t>endl</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DemoClass</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cout</a:t>
            </a:r>
            <a:r>
              <a:rPr lang="en-US" altLang="zh-CN" sz="1200" dirty="0"/>
              <a:t> &lt;&lt; "destructing </a:t>
            </a:r>
            <a:r>
              <a:rPr lang="en-US" altLang="zh-CN" sz="1200" dirty="0" err="1"/>
              <a:t>DemoClass</a:t>
            </a:r>
            <a:r>
              <a:rPr lang="en-US" altLang="zh-CN" sz="1200" dirty="0"/>
              <a:t> object: " &lt;&lt; name &lt;&lt; </a:t>
            </a:r>
            <a:r>
              <a:rPr lang="en-US" altLang="zh-CN" sz="1200" dirty="0" err="1"/>
              <a:t>endl</a:t>
            </a:r>
            <a:r>
              <a:rPr lang="en-US" altLang="zh-CN" sz="1200" dirty="0"/>
              <a:t>;</a:t>
            </a:r>
            <a:endParaRPr lang="en-US" altLang="zh-CN" sz="1200" dirty="0"/>
          </a:p>
          <a:p>
            <a:r>
              <a:rPr lang="en-US" altLang="zh-CN" sz="1200" dirty="0"/>
              <a:t>     }</a:t>
            </a:r>
            <a:endParaRPr lang="en-US" altLang="zh-CN" sz="1200" dirty="0"/>
          </a:p>
          <a:p>
            <a:r>
              <a:rPr lang="en-US" altLang="zh-CN" sz="1200" dirty="0"/>
              <a:t>     string who()</a:t>
            </a:r>
            <a:endParaRPr lang="en-US" altLang="zh-CN" sz="1200" dirty="0"/>
          </a:p>
          <a:p>
            <a:r>
              <a:rPr lang="en-US" altLang="zh-CN" sz="1200" dirty="0"/>
              <a:t>     {</a:t>
            </a:r>
            <a:endParaRPr lang="en-US" altLang="zh-CN" sz="1200" dirty="0"/>
          </a:p>
          <a:p>
            <a:r>
              <a:rPr lang="en-US" altLang="zh-CN" sz="1200" dirty="0"/>
              <a:t>	return name;</a:t>
            </a:r>
            <a:endParaRPr lang="en-US" altLang="zh-CN" sz="1200" dirty="0"/>
          </a:p>
          <a:p>
            <a:r>
              <a:rPr lang="en-US" altLang="zh-CN" sz="1200" dirty="0"/>
              <a:t>     }</a:t>
            </a:r>
            <a:endParaRPr lang="en-US" altLang="zh-CN" sz="1200" dirty="0"/>
          </a:p>
          <a:p>
            <a:r>
              <a:rPr lang="en-US" altLang="zh-CN" sz="1200" dirty="0"/>
              <a:t>private:</a:t>
            </a:r>
            <a:endParaRPr lang="en-US" altLang="zh-CN" sz="1200" dirty="0"/>
          </a:p>
          <a:p>
            <a:r>
              <a:rPr lang="en-US" altLang="zh-CN" sz="1200" dirty="0"/>
              <a:t>     string name;</a:t>
            </a:r>
            <a:endParaRPr lang="en-US" altLang="zh-CN" sz="1200" dirty="0"/>
          </a:p>
          <a:p>
            <a:r>
              <a:rPr lang="en-US" altLang="zh-CN" sz="1200" dirty="0"/>
              <a:t>};</a:t>
            </a:r>
            <a:endParaRPr lang="en-US" altLang="zh-CN" sz="1200" dirty="0"/>
          </a:p>
        </p:txBody>
      </p:sp>
      <p:sp>
        <p:nvSpPr>
          <p:cNvPr id="4" name="TextBox 64"/>
          <p:cNvSpPr txBox="1">
            <a:spLocks noChangeArrowheads="1"/>
          </p:cNvSpPr>
          <p:nvPr/>
        </p:nvSpPr>
        <p:spPr bwMode="auto">
          <a:xfrm>
            <a:off x="684000" y="123750"/>
            <a:ext cx="3335698"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latin typeface="Rockwell" panose="02060603020205020403" pitchFamily="18" charset="0"/>
                <a:ea typeface="微软雅黑" panose="020B0503020204020204" pitchFamily="34" charset="-122"/>
              </a:rPr>
              <a:t>例</a:t>
            </a:r>
            <a:r>
              <a:rPr lang="en-US" altLang="zh-CN" sz="2000" dirty="0" smtClean="0">
                <a:latin typeface="Rockwell" panose="02060603020205020403" pitchFamily="18" charset="0"/>
                <a:ea typeface="微软雅黑" panose="020B0503020204020204" pitchFamily="34" charset="-122"/>
              </a:rPr>
              <a:t>4.</a:t>
            </a:r>
            <a:r>
              <a:rPr lang="zh-CN" altLang="en-US" sz="2000" dirty="0" smtClean="0">
                <a:latin typeface="Rockwell" panose="02060603020205020403" pitchFamily="18" charset="0"/>
                <a:ea typeface="微软雅黑" panose="020B0503020204020204" pitchFamily="34" charset="-122"/>
              </a:rPr>
              <a:t>异常处理</a:t>
            </a:r>
            <a:endParaRPr lang="zh-CN" altLang="en-US" sz="2000" dirty="0">
              <a:latin typeface="Rockwell" panose="02060603020205020403"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099"/>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24000" y="590965"/>
            <a:ext cx="8352000" cy="4154984"/>
          </a:xfrm>
          <a:prstGeom prst="rect">
            <a:avLst/>
          </a:prstGeom>
        </p:spPr>
        <p:txBody>
          <a:bodyPr wrap="square">
            <a:spAutoFit/>
          </a:bodyPr>
          <a:lstStyle/>
          <a:p>
            <a:r>
              <a:rPr lang="en-US" altLang="zh-CN" sz="1100" dirty="0"/>
              <a:t>void f()</a:t>
            </a:r>
            <a:endParaRPr lang="en-US" altLang="zh-CN" sz="1100" dirty="0"/>
          </a:p>
          <a:p>
            <a:r>
              <a:rPr lang="en-US" altLang="zh-CN" sz="1100" dirty="0"/>
              <a:t>{</a:t>
            </a:r>
            <a:endParaRPr lang="en-US" altLang="zh-CN" sz="1100" dirty="0"/>
          </a:p>
          <a:p>
            <a:r>
              <a:rPr lang="en-US" altLang="zh-CN" sz="1100" dirty="0"/>
              <a:t>     // </a:t>
            </a:r>
            <a:r>
              <a:rPr lang="zh-CN" altLang="en-US" sz="1100" dirty="0"/>
              <a:t>定义一个</a:t>
            </a:r>
            <a:r>
              <a:rPr lang="en-US" altLang="zh-CN" sz="1100" dirty="0" err="1"/>
              <a:t>auto_ptr</a:t>
            </a:r>
            <a:r>
              <a:rPr lang="zh-CN" altLang="en-US" sz="1100" dirty="0"/>
              <a:t>对象，用该对象指向一个动态创建的</a:t>
            </a:r>
            <a:r>
              <a:rPr lang="en-US" altLang="zh-CN" sz="1100" dirty="0" err="1"/>
              <a:t>DemoClass</a:t>
            </a:r>
            <a:r>
              <a:rPr lang="zh-CN" altLang="en-US" sz="1100" dirty="0"/>
              <a:t>对象</a:t>
            </a:r>
            <a:endParaRPr lang="zh-CN" altLang="en-US" sz="1100" dirty="0"/>
          </a:p>
          <a:p>
            <a:r>
              <a:rPr lang="zh-CN" altLang="en-US" sz="1100" dirty="0"/>
              <a:t>     </a:t>
            </a:r>
            <a:r>
              <a:rPr lang="en-US" altLang="zh-CN" sz="1100" dirty="0" err="1">
                <a:solidFill>
                  <a:schemeClr val="hlink"/>
                </a:solidFill>
              </a:rPr>
              <a:t>auto_ptr</a:t>
            </a:r>
            <a:r>
              <a:rPr lang="en-US" altLang="zh-CN" sz="1100" dirty="0">
                <a:solidFill>
                  <a:schemeClr val="hlink"/>
                </a:solidFill>
              </a:rPr>
              <a:t>&lt;</a:t>
            </a:r>
            <a:r>
              <a:rPr lang="en-US" altLang="zh-CN" sz="1100" dirty="0" err="1">
                <a:solidFill>
                  <a:schemeClr val="hlink"/>
                </a:solidFill>
              </a:rPr>
              <a:t>DemoClass</a:t>
            </a:r>
            <a:r>
              <a:rPr lang="en-US" altLang="zh-CN" sz="1100" dirty="0">
                <a:solidFill>
                  <a:schemeClr val="hlink"/>
                </a:solidFill>
              </a:rPr>
              <a:t>&gt; dcPtr1(new </a:t>
            </a:r>
            <a:r>
              <a:rPr lang="en-US" altLang="zh-CN" sz="1100" dirty="0" err="1">
                <a:solidFill>
                  <a:schemeClr val="hlink"/>
                </a:solidFill>
              </a:rPr>
              <a:t>DemoClass</a:t>
            </a:r>
            <a:r>
              <a:rPr lang="en-US" altLang="zh-CN" sz="1100" dirty="0">
                <a:solidFill>
                  <a:schemeClr val="hlink"/>
                </a:solidFill>
              </a:rPr>
              <a:t>("</a:t>
            </a:r>
            <a:r>
              <a:rPr lang="en-US" altLang="zh-CN" sz="1100" dirty="0" err="1">
                <a:solidFill>
                  <a:schemeClr val="hlink"/>
                </a:solidFill>
              </a:rPr>
              <a:t>dcobj</a:t>
            </a:r>
            <a:r>
              <a:rPr lang="en-US" altLang="zh-CN" sz="1100" dirty="0">
                <a:solidFill>
                  <a:schemeClr val="hlink"/>
                </a:solidFill>
              </a:rPr>
              <a:t>"));</a:t>
            </a:r>
            <a:endParaRPr lang="en-US" altLang="zh-CN" sz="1100" dirty="0">
              <a:solidFill>
                <a:schemeClr val="hlink"/>
              </a:solidFill>
            </a:endParaRPr>
          </a:p>
          <a:p>
            <a:r>
              <a:rPr lang="en-US" altLang="zh-CN" sz="1100" dirty="0"/>
              <a:t>     </a:t>
            </a:r>
            <a:r>
              <a:rPr lang="en-US" altLang="zh-CN" sz="1100" dirty="0" err="1"/>
              <a:t>cout</a:t>
            </a:r>
            <a:r>
              <a:rPr lang="en-US" altLang="zh-CN" sz="1100" dirty="0"/>
              <a:t> &lt;&lt; "name of the </a:t>
            </a:r>
            <a:r>
              <a:rPr lang="en-US" altLang="zh-CN" sz="1100" dirty="0" err="1"/>
              <a:t>DemoClass</a:t>
            </a:r>
            <a:r>
              <a:rPr lang="en-US" altLang="zh-CN" sz="1100" dirty="0"/>
              <a:t> object </a:t>
            </a:r>
            <a:r>
              <a:rPr lang="en-US" altLang="zh-CN" sz="1100" dirty="0" err="1"/>
              <a:t>constucted</a:t>
            </a:r>
            <a:r>
              <a:rPr lang="en-US" altLang="zh-CN" sz="1100" dirty="0"/>
              <a:t>: " </a:t>
            </a:r>
            <a:endParaRPr lang="en-US" altLang="zh-CN" sz="1100" dirty="0"/>
          </a:p>
          <a:p>
            <a:r>
              <a:rPr lang="en-US" altLang="zh-CN" sz="1100" dirty="0"/>
              <a:t>            &lt;&lt; dcPtr1 </a:t>
            </a:r>
            <a:r>
              <a:rPr lang="en-US" altLang="zh-CN" sz="1100" dirty="0">
                <a:solidFill>
                  <a:schemeClr val="hlink"/>
                </a:solidFill>
              </a:rPr>
              <a:t>-&gt;</a:t>
            </a:r>
            <a:r>
              <a:rPr lang="en-US" altLang="zh-CN" sz="1100" dirty="0"/>
              <a:t> who() &lt;&lt; </a:t>
            </a:r>
            <a:r>
              <a:rPr lang="en-US" altLang="zh-CN" sz="1100" dirty="0" err="1"/>
              <a:t>endl</a:t>
            </a:r>
            <a:r>
              <a:rPr lang="en-US" altLang="zh-CN" sz="1100" dirty="0"/>
              <a:t>;</a:t>
            </a:r>
            <a:endParaRPr lang="en-US" altLang="zh-CN" sz="1100" dirty="0"/>
          </a:p>
          <a:p>
            <a:r>
              <a:rPr lang="en-US" altLang="zh-CN" sz="1100" dirty="0"/>
              <a:t>     // </a:t>
            </a:r>
            <a:r>
              <a:rPr lang="zh-CN" altLang="en-US" sz="1100" dirty="0"/>
              <a:t>创建另一个</a:t>
            </a:r>
            <a:r>
              <a:rPr lang="en-US" altLang="zh-CN" sz="1100" dirty="0" err="1"/>
              <a:t>auto_ptr</a:t>
            </a:r>
            <a:r>
              <a:rPr lang="zh-CN" altLang="en-US" sz="1100" dirty="0"/>
              <a:t>对象，将</a:t>
            </a:r>
            <a:r>
              <a:rPr lang="en-US" altLang="zh-CN" sz="1100" dirty="0"/>
              <a:t>dcPtr1</a:t>
            </a:r>
            <a:r>
              <a:rPr lang="zh-CN" altLang="en-US" sz="1100" dirty="0"/>
              <a:t>复制给该对象</a:t>
            </a:r>
            <a:endParaRPr lang="zh-CN" altLang="en-US" sz="1100" dirty="0"/>
          </a:p>
          <a:p>
            <a:r>
              <a:rPr lang="zh-CN" altLang="en-US" sz="1100" dirty="0"/>
              <a:t>     </a:t>
            </a:r>
            <a:r>
              <a:rPr lang="en-US" altLang="zh-CN" sz="1100" dirty="0" err="1">
                <a:solidFill>
                  <a:schemeClr val="hlink"/>
                </a:solidFill>
              </a:rPr>
              <a:t>auto_ptr</a:t>
            </a:r>
            <a:r>
              <a:rPr lang="en-US" altLang="zh-CN" sz="1100" dirty="0">
                <a:solidFill>
                  <a:schemeClr val="hlink"/>
                </a:solidFill>
              </a:rPr>
              <a:t>&lt;</a:t>
            </a:r>
            <a:r>
              <a:rPr lang="en-US" altLang="zh-CN" sz="1100" dirty="0" err="1">
                <a:solidFill>
                  <a:schemeClr val="hlink"/>
                </a:solidFill>
              </a:rPr>
              <a:t>DemoClass</a:t>
            </a:r>
            <a:r>
              <a:rPr lang="en-US" altLang="zh-CN" sz="1100" dirty="0">
                <a:solidFill>
                  <a:schemeClr val="hlink"/>
                </a:solidFill>
              </a:rPr>
              <a:t>&gt; dcPtr2(dcPtr1);</a:t>
            </a:r>
            <a:endParaRPr lang="en-US" altLang="zh-CN" sz="1100" dirty="0">
              <a:solidFill>
                <a:schemeClr val="hlink"/>
              </a:solidFill>
            </a:endParaRPr>
          </a:p>
          <a:p>
            <a:r>
              <a:rPr lang="en-US" altLang="zh-CN" sz="1100" dirty="0"/>
              <a:t>     </a:t>
            </a:r>
            <a:r>
              <a:rPr lang="en-US" altLang="zh-CN" sz="1100" dirty="0" err="1"/>
              <a:t>cout</a:t>
            </a:r>
            <a:r>
              <a:rPr lang="en-US" altLang="zh-CN" sz="1100" dirty="0"/>
              <a:t> &lt;&lt; "name of the </a:t>
            </a:r>
            <a:r>
              <a:rPr lang="en-US" altLang="zh-CN" sz="1100" dirty="0" err="1"/>
              <a:t>DemoClass</a:t>
            </a:r>
            <a:r>
              <a:rPr lang="en-US" altLang="zh-CN" sz="1100" dirty="0"/>
              <a:t> object to which dcPtr2 points: "</a:t>
            </a:r>
            <a:endParaRPr lang="en-US" altLang="zh-CN" sz="1100" dirty="0"/>
          </a:p>
          <a:p>
            <a:r>
              <a:rPr lang="en-US" altLang="zh-CN" sz="1100" dirty="0"/>
              <a:t>            &lt;&lt; (</a:t>
            </a:r>
            <a:r>
              <a:rPr lang="en-US" altLang="zh-CN" sz="1100" dirty="0">
                <a:solidFill>
                  <a:schemeClr val="hlink"/>
                </a:solidFill>
              </a:rPr>
              <a:t>*</a:t>
            </a:r>
            <a:r>
              <a:rPr lang="en-US" altLang="zh-CN" sz="1100" dirty="0"/>
              <a:t>dcPtr2).who() &lt;&lt; </a:t>
            </a:r>
            <a:r>
              <a:rPr lang="en-US" altLang="zh-CN" sz="1100" dirty="0" err="1"/>
              <a:t>endl</a:t>
            </a:r>
            <a:r>
              <a:rPr lang="en-US" altLang="zh-CN" sz="1100" dirty="0"/>
              <a:t>;</a:t>
            </a:r>
            <a:endParaRPr lang="en-US" altLang="zh-CN" sz="1100" dirty="0"/>
          </a:p>
          <a:p>
            <a:r>
              <a:rPr lang="en-US" altLang="zh-CN" sz="1100" dirty="0"/>
              <a:t>     </a:t>
            </a:r>
            <a:r>
              <a:rPr lang="en-US" altLang="zh-CN" sz="1100" dirty="0">
                <a:solidFill>
                  <a:schemeClr val="hlink"/>
                </a:solidFill>
              </a:rPr>
              <a:t>throw 8;</a:t>
            </a:r>
            <a:r>
              <a:rPr lang="en-US" altLang="zh-CN" sz="1100" dirty="0"/>
              <a:t>	// </a:t>
            </a:r>
            <a:r>
              <a:rPr lang="zh-CN" altLang="en-US" sz="1100" dirty="0"/>
              <a:t>抛出一个</a:t>
            </a:r>
            <a:r>
              <a:rPr lang="en-US" altLang="zh-CN" sz="1100" dirty="0" err="1"/>
              <a:t>int</a:t>
            </a:r>
            <a:r>
              <a:rPr lang="zh-CN" altLang="en-US" sz="1100" dirty="0"/>
              <a:t>型异常</a:t>
            </a:r>
            <a:endParaRPr lang="zh-CN" altLang="en-US" sz="1100" dirty="0"/>
          </a:p>
          <a:p>
            <a:r>
              <a:rPr lang="en-US" altLang="zh-CN" sz="1100" dirty="0"/>
              <a:t>}</a:t>
            </a:r>
            <a:endParaRPr lang="en-US" altLang="zh-CN" sz="1100" dirty="0"/>
          </a:p>
          <a:p>
            <a:r>
              <a:rPr lang="en-US" altLang="zh-CN" sz="1100" dirty="0" err="1"/>
              <a:t>int</a:t>
            </a:r>
            <a:r>
              <a:rPr lang="en-US" altLang="zh-CN" sz="1100" dirty="0"/>
              <a:t> main()</a:t>
            </a:r>
            <a:endParaRPr lang="en-US" altLang="zh-CN" sz="1100" dirty="0"/>
          </a:p>
          <a:p>
            <a:r>
              <a:rPr lang="en-US" altLang="zh-CN" sz="1100" dirty="0"/>
              <a:t>{</a:t>
            </a:r>
            <a:endParaRPr lang="en-US" altLang="zh-CN" sz="1100" dirty="0"/>
          </a:p>
          <a:p>
            <a:r>
              <a:rPr lang="en-US" altLang="zh-CN" sz="1100" dirty="0"/>
              <a:t>	</a:t>
            </a:r>
            <a:endParaRPr lang="en-US" altLang="zh-CN" sz="1100" dirty="0"/>
          </a:p>
          <a:p>
            <a:r>
              <a:rPr lang="en-US" altLang="zh-CN" sz="1100" dirty="0"/>
              <a:t>     try {</a:t>
            </a:r>
            <a:endParaRPr lang="en-US" altLang="zh-CN" sz="1100" dirty="0"/>
          </a:p>
          <a:p>
            <a:r>
              <a:rPr lang="en-US" altLang="zh-CN" sz="1100" dirty="0"/>
              <a:t>	f();	// </a:t>
            </a:r>
            <a:r>
              <a:rPr lang="zh-CN" altLang="en-US" sz="1100" dirty="0"/>
              <a:t>调用有可能产生异常的函数</a:t>
            </a:r>
            <a:r>
              <a:rPr lang="en-US" altLang="zh-CN" sz="1100" dirty="0"/>
              <a:t>f</a:t>
            </a:r>
            <a:endParaRPr lang="en-US" altLang="zh-CN" sz="1100" dirty="0"/>
          </a:p>
          <a:p>
            <a:r>
              <a:rPr lang="en-US" altLang="zh-CN" sz="1100" dirty="0"/>
              <a:t>     }</a:t>
            </a:r>
            <a:endParaRPr lang="en-US" altLang="zh-CN" sz="1100" dirty="0"/>
          </a:p>
          <a:p>
            <a:r>
              <a:rPr lang="en-US" altLang="zh-CN" sz="1100" dirty="0"/>
              <a:t>     catch (</a:t>
            </a:r>
            <a:r>
              <a:rPr lang="en-US" altLang="zh-CN" sz="1100" dirty="0" err="1"/>
              <a:t>int</a:t>
            </a:r>
            <a:r>
              <a:rPr lang="en-US" altLang="zh-CN" sz="1100" dirty="0"/>
              <a:t>) {	// </a:t>
            </a:r>
            <a:r>
              <a:rPr lang="zh-CN" altLang="en-US" sz="1100" dirty="0"/>
              <a:t>捕获</a:t>
            </a:r>
            <a:r>
              <a:rPr lang="en-US" altLang="zh-CN" sz="1100" dirty="0" err="1"/>
              <a:t>int</a:t>
            </a:r>
            <a:r>
              <a:rPr lang="zh-CN" altLang="en-US" sz="1100" dirty="0"/>
              <a:t>型异常</a:t>
            </a:r>
            <a:endParaRPr lang="zh-CN" altLang="en-US" sz="1100" dirty="0"/>
          </a:p>
          <a:p>
            <a:r>
              <a:rPr lang="zh-CN" altLang="en-US" sz="1100" dirty="0"/>
              <a:t>	</a:t>
            </a:r>
            <a:r>
              <a:rPr lang="en-US" altLang="zh-CN" sz="1100" dirty="0" err="1"/>
              <a:t>cout</a:t>
            </a:r>
            <a:r>
              <a:rPr lang="en-US" altLang="zh-CN" sz="1100" dirty="0"/>
              <a:t> &lt;&lt; "an </a:t>
            </a:r>
            <a:r>
              <a:rPr lang="en-US" altLang="zh-CN" sz="1100" dirty="0" err="1"/>
              <a:t>int</a:t>
            </a:r>
            <a:r>
              <a:rPr lang="en-US" altLang="zh-CN" sz="1100" dirty="0"/>
              <a:t> exception occurred!" &lt;&lt; </a:t>
            </a:r>
            <a:r>
              <a:rPr lang="en-US" altLang="zh-CN" sz="1100" dirty="0" err="1"/>
              <a:t>endl</a:t>
            </a:r>
            <a:r>
              <a:rPr lang="en-US" altLang="zh-CN" sz="1100" dirty="0"/>
              <a:t>;</a:t>
            </a:r>
            <a:endParaRPr lang="en-US" altLang="zh-CN" sz="1100" dirty="0"/>
          </a:p>
          <a:p>
            <a:r>
              <a:rPr lang="en-US" altLang="zh-CN" sz="1100" dirty="0"/>
              <a:t>     }</a:t>
            </a:r>
            <a:endParaRPr lang="en-US" altLang="zh-CN" sz="1100" dirty="0"/>
          </a:p>
          <a:p>
            <a:r>
              <a:rPr lang="en-US" altLang="zh-CN" sz="1100" dirty="0"/>
              <a:t>     </a:t>
            </a:r>
            <a:r>
              <a:rPr lang="en-US" altLang="zh-CN" sz="1100" dirty="0" err="1"/>
              <a:t>cout</a:t>
            </a:r>
            <a:r>
              <a:rPr lang="en-US" altLang="zh-CN" sz="1100" dirty="0"/>
              <a:t> &lt;&lt; "end of main" &lt;&lt; </a:t>
            </a:r>
            <a:r>
              <a:rPr lang="en-US" altLang="zh-CN" sz="1100" dirty="0" err="1"/>
              <a:t>endl</a:t>
            </a:r>
            <a:r>
              <a:rPr lang="en-US" altLang="zh-CN" sz="1100" dirty="0"/>
              <a:t>;</a:t>
            </a:r>
            <a:endParaRPr lang="en-US" altLang="zh-CN" sz="1100" dirty="0"/>
          </a:p>
          <a:p>
            <a:r>
              <a:rPr lang="en-US" altLang="zh-CN" sz="1100" dirty="0"/>
              <a:t>     return 0;</a:t>
            </a:r>
            <a:endParaRPr lang="en-US" altLang="zh-CN" sz="1100" dirty="0"/>
          </a:p>
          <a:p>
            <a:r>
              <a:rPr lang="en-US" altLang="zh-CN" sz="1100" dirty="0"/>
              <a:t>}</a:t>
            </a:r>
            <a:endParaRPr lang="en-US" altLang="zh-CN" sz="1100" dirty="0"/>
          </a:p>
        </p:txBody>
      </p:sp>
      <p:sp>
        <p:nvSpPr>
          <p:cNvPr id="4" name="TextBox 64"/>
          <p:cNvSpPr txBox="1">
            <a:spLocks noChangeArrowheads="1"/>
          </p:cNvSpPr>
          <p:nvPr/>
        </p:nvSpPr>
        <p:spPr bwMode="auto">
          <a:xfrm>
            <a:off x="684000" y="123750"/>
            <a:ext cx="3335698"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latin typeface="Rockwell" panose="02060603020205020403" pitchFamily="18" charset="0"/>
                <a:ea typeface="微软雅黑" panose="020B0503020204020204" pitchFamily="34" charset="-122"/>
              </a:rPr>
              <a:t>例</a:t>
            </a:r>
            <a:r>
              <a:rPr lang="en-US" altLang="zh-CN" sz="2000" dirty="0" smtClean="0">
                <a:latin typeface="Rockwell" panose="02060603020205020403" pitchFamily="18" charset="0"/>
                <a:ea typeface="微软雅黑" panose="020B0503020204020204" pitchFamily="34" charset="-122"/>
              </a:rPr>
              <a:t>4.</a:t>
            </a:r>
            <a:r>
              <a:rPr lang="zh-CN" altLang="en-US" sz="2000" dirty="0" smtClean="0">
                <a:latin typeface="Rockwell" panose="02060603020205020403" pitchFamily="18" charset="0"/>
                <a:ea typeface="微软雅黑" panose="020B0503020204020204" pitchFamily="34" charset="-122"/>
              </a:rPr>
              <a:t>异常处理</a:t>
            </a:r>
            <a:endParaRPr lang="zh-CN" altLang="en-US" sz="2000" dirty="0">
              <a:latin typeface="Rockwell" panose="02060603020205020403"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099"/>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8000" y="915750"/>
            <a:ext cx="9000000" cy="2446824"/>
          </a:xfrm>
          <a:prstGeom prst="rect">
            <a:avLst/>
          </a:prstGeom>
        </p:spPr>
        <p:txBody>
          <a:bodyPr wrap="square">
            <a:spAutoFit/>
          </a:bodyPr>
          <a:lstStyle/>
          <a:p>
            <a:pPr>
              <a:spcBef>
                <a:spcPct val="50000"/>
              </a:spcBef>
            </a:pPr>
            <a:r>
              <a:rPr lang="zh-CN" altLang="en-US" dirty="0"/>
              <a:t>程序执行结果</a:t>
            </a:r>
            <a:r>
              <a:rPr lang="zh-CN" altLang="en-US" dirty="0" smtClean="0"/>
              <a:t>：</a:t>
            </a:r>
            <a:endParaRPr lang="en-US" altLang="zh-CN" dirty="0" smtClean="0"/>
          </a:p>
          <a:p>
            <a:r>
              <a:rPr lang="en-US" altLang="zh-CN" dirty="0" err="1"/>
              <a:t>construcing</a:t>
            </a:r>
            <a:r>
              <a:rPr lang="en-US" altLang="zh-CN" dirty="0"/>
              <a:t> </a:t>
            </a:r>
            <a:r>
              <a:rPr lang="en-US" altLang="zh-CN" dirty="0" err="1"/>
              <a:t>DemoClass</a:t>
            </a:r>
            <a:r>
              <a:rPr lang="en-US" altLang="zh-CN" dirty="0"/>
              <a:t> object...</a:t>
            </a:r>
            <a:endParaRPr lang="en-US" altLang="zh-CN" dirty="0"/>
          </a:p>
          <a:p>
            <a:r>
              <a:rPr lang="en-US" altLang="zh-CN" dirty="0"/>
              <a:t>name of the </a:t>
            </a:r>
            <a:r>
              <a:rPr lang="en-US" altLang="zh-CN" dirty="0" err="1"/>
              <a:t>DemoClass</a:t>
            </a:r>
            <a:r>
              <a:rPr lang="en-US" altLang="zh-CN" dirty="0"/>
              <a:t> object </a:t>
            </a:r>
            <a:r>
              <a:rPr lang="en-US" altLang="zh-CN" dirty="0" err="1"/>
              <a:t>constucted</a:t>
            </a:r>
            <a:r>
              <a:rPr lang="en-US" altLang="zh-CN" dirty="0"/>
              <a:t>: </a:t>
            </a:r>
            <a:r>
              <a:rPr lang="en-US" altLang="zh-CN" dirty="0" err="1"/>
              <a:t>dcobj</a:t>
            </a:r>
            <a:endParaRPr lang="en-US" altLang="zh-CN" dirty="0"/>
          </a:p>
          <a:p>
            <a:r>
              <a:rPr lang="en-US" altLang="zh-CN" dirty="0"/>
              <a:t>name of the </a:t>
            </a:r>
            <a:r>
              <a:rPr lang="en-US" altLang="zh-CN" dirty="0" err="1"/>
              <a:t>DemoClass</a:t>
            </a:r>
            <a:r>
              <a:rPr lang="en-US" altLang="zh-CN" dirty="0"/>
              <a:t> object to which dcPtr2 points: </a:t>
            </a:r>
            <a:r>
              <a:rPr lang="en-US" altLang="zh-CN" dirty="0" err="1"/>
              <a:t>dcobj</a:t>
            </a:r>
            <a:endParaRPr lang="en-US" altLang="zh-CN" dirty="0"/>
          </a:p>
          <a:p>
            <a:r>
              <a:rPr lang="en-US" altLang="zh-CN" dirty="0"/>
              <a:t>destructing </a:t>
            </a:r>
            <a:r>
              <a:rPr lang="en-US" altLang="zh-CN" dirty="0" err="1"/>
              <a:t>DemoClass</a:t>
            </a:r>
            <a:r>
              <a:rPr lang="en-US" altLang="zh-CN" dirty="0"/>
              <a:t> object: </a:t>
            </a:r>
            <a:r>
              <a:rPr lang="en-US" altLang="zh-CN" dirty="0" err="1"/>
              <a:t>dcobj</a:t>
            </a:r>
            <a:endParaRPr lang="en-US" altLang="zh-CN" dirty="0"/>
          </a:p>
          <a:p>
            <a:r>
              <a:rPr lang="en-US" altLang="zh-CN" dirty="0"/>
              <a:t>an </a:t>
            </a:r>
            <a:r>
              <a:rPr lang="en-US" altLang="zh-CN" dirty="0" err="1"/>
              <a:t>int</a:t>
            </a:r>
            <a:r>
              <a:rPr lang="en-US" altLang="zh-CN" dirty="0"/>
              <a:t> exception occurred!</a:t>
            </a:r>
            <a:endParaRPr lang="en-US" altLang="zh-CN" dirty="0"/>
          </a:p>
          <a:p>
            <a:r>
              <a:rPr lang="en-US" altLang="zh-CN" dirty="0"/>
              <a:t>end of main </a:t>
            </a:r>
            <a:endParaRPr lang="en-US" altLang="zh-CN" dirty="0"/>
          </a:p>
          <a:p>
            <a:pPr>
              <a:spcBef>
                <a:spcPct val="50000"/>
              </a:spcBef>
            </a:pPr>
            <a:endParaRPr lang="zh-CN" altLang="en-US" dirty="0"/>
          </a:p>
        </p:txBody>
      </p:sp>
      <p:sp>
        <p:nvSpPr>
          <p:cNvPr id="4" name="AutoShape 6"/>
          <p:cNvSpPr>
            <a:spLocks noChangeArrowheads="1"/>
          </p:cNvSpPr>
          <p:nvPr/>
        </p:nvSpPr>
        <p:spPr bwMode="auto">
          <a:xfrm>
            <a:off x="2916000" y="3075750"/>
            <a:ext cx="2663825" cy="819150"/>
          </a:xfrm>
          <a:prstGeom prst="wedgeRoundRectCallout">
            <a:avLst>
              <a:gd name="adj1" fmla="val -56139"/>
              <a:gd name="adj2" fmla="val -147870"/>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800"/>
              <a:t>用</a:t>
            </a:r>
            <a:r>
              <a:rPr lang="en-US" altLang="zh-CN" sz="1800"/>
              <a:t>new</a:t>
            </a:r>
            <a:r>
              <a:rPr lang="zh-CN" altLang="en-US" sz="1800"/>
              <a:t>操作创建的</a:t>
            </a:r>
            <a:r>
              <a:rPr lang="en-US" altLang="zh-CN" sz="1800"/>
              <a:t>DemoClass</a:t>
            </a:r>
            <a:r>
              <a:rPr lang="zh-CN" altLang="en-US" sz="1800"/>
              <a:t>对象被撤销</a:t>
            </a:r>
            <a:endParaRPr lang="zh-CN" altLang="en-US" sz="180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4"/>
          <p:cNvSpPr>
            <a:spLocks noChangeArrowheads="1"/>
          </p:cNvSpPr>
          <p:nvPr/>
        </p:nvSpPr>
        <p:spPr bwMode="auto">
          <a:xfrm>
            <a:off x="1332000" y="1203750"/>
            <a:ext cx="5399113" cy="3320883"/>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#include</a:t>
            </a:r>
            <a:r>
              <a:rPr lang="en-US" altLang="zh-CN" sz="1500" dirty="0">
                <a:effectLst>
                  <a:outerShdw blurRad="38100" dist="38100" dir="2700000" algn="tl">
                    <a:srgbClr val="C0C0C0"/>
                  </a:outerShdw>
                </a:effectLst>
                <a:latin typeface="宋体" panose="02010600030101010101" pitchFamily="2" charset="-122"/>
              </a:rPr>
              <a:t> &lt;</a:t>
            </a:r>
            <a:r>
              <a:rPr lang="en-US" altLang="zh-CN" sz="1500" dirty="0" err="1">
                <a:effectLst>
                  <a:outerShdw blurRad="38100" dist="38100" dir="2700000" algn="tl">
                    <a:srgbClr val="C0C0C0"/>
                  </a:outerShdw>
                </a:effectLst>
                <a:latin typeface="宋体" panose="02010600030101010101" pitchFamily="2" charset="-122"/>
              </a:rPr>
              <a:t>iostream.h</a:t>
            </a:r>
            <a:r>
              <a:rPr lang="en-US" altLang="zh-CN" sz="1500" dirty="0">
                <a:effectLst>
                  <a:outerShdw blurRad="38100" dist="38100" dir="2700000" algn="tl">
                    <a:srgbClr val="C0C0C0"/>
                  </a:outerShdw>
                </a:effectLst>
                <a:latin typeface="宋体" panose="02010600030101010101" pitchFamily="2" charset="-122"/>
              </a:rPr>
              <a:t>&gt;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void</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a:t>
            </a:r>
            <a:r>
              <a:rPr lang="en-US" altLang="zh-CN" sz="1500" dirty="0">
                <a:solidFill>
                  <a:schemeClr val="tx2"/>
                </a:solidFill>
                <a:effectLst>
                  <a:outerShdw blurRad="38100" dist="38100" dir="2700000" algn="tl">
                    <a:srgbClr val="C0C0C0"/>
                  </a:outerShdw>
                </a:effectLst>
                <a:latin typeface="宋体" panose="02010600030101010101" pitchFamily="2" charset="-122"/>
              </a:rPr>
              <a:t>void</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class</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Expt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public</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Expt</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Expt</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solidFill>
                  <a:schemeClr val="tx2"/>
                </a:solidFill>
                <a:effectLst>
                  <a:outerShdw blurRad="38100" dist="38100" dir="2700000" algn="tl">
                    <a:srgbClr val="C0C0C0"/>
                  </a:outerShdw>
                </a:effectLst>
                <a:latin typeface="宋体" panose="02010600030101010101" pitchFamily="2" charset="-122"/>
              </a:rPr>
              <a:t>const</a:t>
            </a:r>
            <a:r>
              <a:rPr lang="en-US" altLang="zh-CN" sz="1500" dirty="0">
                <a:solidFill>
                  <a:schemeClr val="tx2"/>
                </a:solidFill>
                <a:effectLst>
                  <a:outerShdw blurRad="38100" dist="38100" dir="2700000" algn="tl">
                    <a:srgbClr val="C0C0C0"/>
                  </a:outerShdw>
                </a:effectLst>
                <a:latin typeface="宋体" panose="02010600030101010101" pitchFamily="2" charset="-122"/>
              </a:rPr>
              <a:t> char</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ShowReason</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solidFill>
                  <a:schemeClr val="tx2"/>
                </a:solidFill>
                <a:effectLst>
                  <a:outerShdw blurRad="38100" dist="38100" dir="2700000" algn="tl">
                    <a:srgbClr val="C0C0C0"/>
                  </a:outerShdw>
                </a:effectLst>
                <a:latin typeface="宋体" panose="02010600030101010101" pitchFamily="2" charset="-122"/>
              </a:rPr>
              <a:t>const</a:t>
            </a:r>
            <a:endParaRPr lang="en-US" altLang="zh-CN" sz="1500" dirty="0">
              <a:solidFill>
                <a:schemeClr val="tx2"/>
              </a:solidFill>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	 </a:t>
            </a:r>
            <a:r>
              <a:rPr lang="en-US" altLang="zh-CN" sz="1500" dirty="0">
                <a:solidFill>
                  <a:schemeClr val="tx2"/>
                </a:solidFill>
                <a:effectLst>
                  <a:outerShdw blurRad="38100" dist="38100" dir="2700000" algn="tl">
                    <a:srgbClr val="C0C0C0"/>
                  </a:outerShdw>
                </a:effectLst>
                <a:latin typeface="宋体" panose="02010600030101010101" pitchFamily="2" charset="-122"/>
              </a:rPr>
              <a:t>return</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Expt</a:t>
            </a:r>
            <a:r>
              <a:rPr lang="zh-CN" altLang="en-US" sz="1500" dirty="0">
                <a:effectLst>
                  <a:outerShdw blurRad="38100" dist="38100" dir="2700000" algn="tl">
                    <a:srgbClr val="C0C0C0"/>
                  </a:outerShdw>
                </a:effectLst>
                <a:latin typeface="宋体" panose="02010600030101010101" pitchFamily="2" charset="-122"/>
              </a:rPr>
              <a:t>类异常。</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p:txBody>
      </p:sp>
      <p:sp>
        <p:nvSpPr>
          <p:cNvPr id="6" name="TextBox 64"/>
          <p:cNvSpPr txBox="1">
            <a:spLocks noChangeArrowheads="1"/>
          </p:cNvSpPr>
          <p:nvPr/>
        </p:nvSpPr>
        <p:spPr bwMode="auto">
          <a:xfrm>
            <a:off x="972000" y="62089"/>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latin typeface="Rockwell" panose="02060603020205020403" pitchFamily="18" charset="0"/>
                <a:ea typeface="微软雅黑" panose="020B0503020204020204" pitchFamily="34" charset="-122"/>
              </a:rPr>
              <a:t>例</a:t>
            </a:r>
            <a:r>
              <a:rPr lang="en-US" altLang="zh-CN" sz="2250" dirty="0" smtClean="0">
                <a:latin typeface="Rockwell" panose="02060603020205020403" pitchFamily="18" charset="0"/>
                <a:ea typeface="微软雅黑" panose="020B0503020204020204" pitchFamily="34" charset="-122"/>
              </a:rPr>
              <a:t>5.</a:t>
            </a:r>
            <a:r>
              <a:rPr lang="zh-CN" altLang="en-US" sz="2250" dirty="0">
                <a:latin typeface="Rockwell" panose="02060603020205020403" pitchFamily="18" charset="0"/>
                <a:ea typeface="微软雅黑" panose="020B0503020204020204" pitchFamily="34" charset="-122"/>
              </a:rPr>
              <a:t>带析构类的异常处理</a:t>
            </a:r>
            <a:endParaRPr lang="zh-CN" altLang="en-US" sz="2250" dirty="0">
              <a:latin typeface="Rockwell" panose="02060603020205020403"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847526" y="844458"/>
            <a:ext cx="7179059" cy="4048341"/>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class</a:t>
            </a:r>
            <a:r>
              <a:rPr lang="en-US" altLang="zh-CN" sz="1500" dirty="0">
                <a:effectLst>
                  <a:outerShdw blurRad="38100" dist="38100" dir="2700000" algn="tl">
                    <a:srgbClr val="C0C0C0"/>
                  </a:outerShdw>
                </a:effectLst>
                <a:latin typeface="宋体" panose="02010600030101010101" pitchFamily="2" charset="-122"/>
              </a:rPr>
              <a:t> Demo</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public:</a:t>
            </a:r>
            <a:endParaRPr lang="en-US" altLang="zh-CN" sz="1500" dirty="0">
              <a:solidFill>
                <a:schemeClr val="tx2"/>
              </a:solidFill>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Demo() {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构造</a:t>
            </a:r>
            <a:r>
              <a:rPr lang="en-US" altLang="zh-CN" sz="1500" dirty="0">
                <a:effectLst>
                  <a:outerShdw blurRad="38100" dist="38100" dir="2700000" algn="tl">
                    <a:srgbClr val="C0C0C0"/>
                  </a:outerShdw>
                </a:effectLst>
                <a:latin typeface="宋体" panose="02010600030101010101" pitchFamily="2" charset="-122"/>
              </a:rPr>
              <a:t>Demo</a:t>
            </a:r>
            <a:r>
              <a:rPr lang="zh-CN" altLang="en-US" sz="1500" dirty="0">
                <a:effectLst>
                  <a:outerShdw blurRad="38100" dist="38100" dir="2700000" algn="tl">
                    <a:srgbClr val="C0C0C0"/>
                  </a:outerShdw>
                </a:effectLst>
                <a:latin typeface="宋体" panose="02010600030101010101" pitchFamily="2" charset="-122"/>
              </a:rPr>
              <a:t>。</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~Demo(){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析构</a:t>
            </a:r>
            <a:r>
              <a:rPr lang="en-US" altLang="zh-CN" sz="1500" dirty="0">
                <a:effectLst>
                  <a:outerShdw blurRad="38100" dist="38100" dir="2700000" algn="tl">
                    <a:srgbClr val="C0C0C0"/>
                  </a:outerShdw>
                </a:effectLst>
                <a:latin typeface="宋体" panose="02010600030101010101" pitchFamily="2" charset="-122"/>
              </a:rPr>
              <a:t>Demo</a:t>
            </a:r>
            <a:r>
              <a:rPr lang="zh-CN" altLang="en-US" sz="1500" dirty="0">
                <a:effectLst>
                  <a:outerShdw blurRad="38100" dist="38100" dir="2700000" algn="tl">
                    <a:srgbClr val="C0C0C0"/>
                  </a:outerShdw>
                </a:effectLst>
                <a:latin typeface="宋体" panose="02010600030101010101" pitchFamily="2" charset="-122"/>
              </a:rPr>
              <a:t>。</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void</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Demo D;</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在</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a:t>
            </a:r>
            <a:r>
              <a:rPr lang="zh-CN" altLang="en-US" sz="1500" dirty="0">
                <a:effectLst>
                  <a:outerShdw blurRad="38100" dist="38100" dir="2700000" algn="tl">
                    <a:srgbClr val="C0C0C0"/>
                  </a:outerShdw>
                </a:effectLst>
                <a:latin typeface="宋体" panose="02010600030101010101" pitchFamily="2" charset="-122"/>
              </a:rPr>
              <a:t>中抛掷</a:t>
            </a:r>
            <a:r>
              <a:rPr lang="en-US" altLang="zh-CN" sz="1500" dirty="0" err="1">
                <a:effectLst>
                  <a:outerShdw blurRad="38100" dist="38100" dir="2700000" algn="tl">
                    <a:srgbClr val="C0C0C0"/>
                  </a:outerShdw>
                </a:effectLst>
                <a:latin typeface="宋体" panose="02010600030101010101" pitchFamily="2" charset="-122"/>
              </a:rPr>
              <a:t>Expt</a:t>
            </a:r>
            <a:r>
              <a:rPr lang="zh-CN" altLang="en-US" sz="1500" dirty="0">
                <a:effectLst>
                  <a:outerShdw blurRad="38100" dist="38100" dir="2700000" algn="tl">
                    <a:srgbClr val="C0C0C0"/>
                  </a:outerShdw>
                </a:effectLst>
                <a:latin typeface="宋体" panose="02010600030101010101" pitchFamily="2" charset="-122"/>
              </a:rPr>
              <a:t>类异常。“</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a:solidFill>
                  <a:schemeClr val="tx2"/>
                </a:solidFill>
                <a:effectLst>
                  <a:outerShdw blurRad="38100" dist="38100" dir="2700000" algn="tl">
                    <a:srgbClr val="C0C0C0"/>
                  </a:outerShdw>
                </a:effectLst>
                <a:latin typeface="宋体" panose="02010600030101010101" pitchFamily="2" charset="-122"/>
              </a:rPr>
              <a:t>throw </a:t>
            </a:r>
            <a:r>
              <a:rPr lang="en-US" altLang="zh-CN" sz="1500" dirty="0" err="1">
                <a:effectLst>
                  <a:outerShdw blurRad="38100" dist="38100" dir="2700000" algn="tl">
                    <a:srgbClr val="C0C0C0"/>
                  </a:outerShdw>
                </a:effectLst>
                <a:latin typeface="宋体" panose="02010600030101010101" pitchFamily="2" charset="-122"/>
              </a:rPr>
              <a:t>Expt</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endParaRPr lang="en-US" altLang="zh-CN" sz="1500" dirty="0">
              <a:effectLst>
                <a:outerShdw blurRad="38100" dist="38100" dir="2700000" algn="tl">
                  <a:srgbClr val="C0C0C0"/>
                </a:outerShdw>
              </a:effectLst>
              <a:latin typeface="宋体" panose="02010600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anose="02060603020205020403" pitchFamily="18" charset="0"/>
                <a:ea typeface="微软雅黑" panose="020B0503020204020204" pitchFamily="34" charset="-122"/>
              </a:rPr>
              <a:t>例</a:t>
            </a:r>
            <a:r>
              <a:rPr lang="en-US" altLang="zh-CN" sz="2250" dirty="0" smtClean="0">
                <a:solidFill>
                  <a:schemeClr val="bg1"/>
                </a:solidFill>
                <a:latin typeface="Rockwell" panose="02060603020205020403" pitchFamily="18" charset="0"/>
                <a:ea typeface="微软雅黑" panose="020B0503020204020204" pitchFamily="34" charset="-122"/>
              </a:rPr>
              <a:t>5.</a:t>
            </a:r>
            <a:r>
              <a:rPr lang="zh-CN" altLang="en-US" sz="2250" dirty="0">
                <a:solidFill>
                  <a:schemeClr val="bg1"/>
                </a:solidFill>
                <a:latin typeface="Rockwell" panose="02060603020205020403" pitchFamily="18" charset="0"/>
                <a:ea typeface="微软雅黑" panose="020B0503020204020204" pitchFamily="34" charset="-122"/>
              </a:rPr>
              <a:t>带析构类的异常处理</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063437" y="540523"/>
            <a:ext cx="7179059" cy="4514210"/>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void</a:t>
            </a:r>
            <a:r>
              <a:rPr lang="en-US" altLang="zh-CN" sz="1500" dirty="0">
                <a:effectLst>
                  <a:outerShdw blurRad="38100" dist="38100" dir="2700000" algn="tl">
                    <a:srgbClr val="C0C0C0"/>
                  </a:outerShdw>
                </a:effectLst>
                <a:latin typeface="宋体" panose="02010600030101010101" pitchFamily="2" charset="-122"/>
              </a:rPr>
              <a:t> main()</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在</a:t>
            </a:r>
            <a:r>
              <a:rPr lang="en-US" altLang="zh-CN" sz="1500" dirty="0">
                <a:effectLst>
                  <a:outerShdw blurRad="38100" dist="38100" dir="2700000" algn="tl">
                    <a:srgbClr val="C0C0C0"/>
                  </a:outerShdw>
                </a:effectLst>
                <a:latin typeface="宋体" panose="02010600030101010101" pitchFamily="2" charset="-122"/>
              </a:rPr>
              <a:t>main()</a:t>
            </a:r>
            <a:r>
              <a:rPr lang="zh-CN" altLang="en-US" sz="1500" dirty="0">
                <a:effectLst>
                  <a:outerShdw blurRad="38100" dist="38100" dir="2700000" algn="tl">
                    <a:srgbClr val="C0C0C0"/>
                  </a:outerShdw>
                </a:effectLst>
                <a:latin typeface="宋体" panose="02010600030101010101" pitchFamily="2" charset="-122"/>
              </a:rPr>
              <a:t>函数中。</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a:solidFill>
                  <a:schemeClr val="tx2"/>
                </a:solidFill>
                <a:effectLst>
                  <a:outerShdw blurRad="38100" dist="38100" dir="2700000" algn="tl">
                    <a:srgbClr val="C0C0C0"/>
                  </a:outerShdw>
                </a:effectLst>
                <a:latin typeface="宋体" panose="02010600030101010101" pitchFamily="2" charset="-122"/>
              </a:rPr>
              <a:t>try</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在</a:t>
            </a:r>
            <a:r>
              <a:rPr lang="en-US" altLang="zh-CN" sz="1500" dirty="0">
                <a:effectLst>
                  <a:outerShdw blurRad="38100" dist="38100" dir="2700000" algn="tl">
                    <a:srgbClr val="C0C0C0"/>
                  </a:outerShdw>
                </a:effectLst>
                <a:latin typeface="宋体" panose="02010600030101010101" pitchFamily="2" charset="-122"/>
              </a:rPr>
              <a:t>try</a:t>
            </a:r>
            <a:r>
              <a:rPr lang="zh-CN" altLang="en-US" sz="1500" dirty="0">
                <a:effectLst>
                  <a:outerShdw blurRad="38100" dist="38100" dir="2700000" algn="tl">
                    <a:srgbClr val="C0C0C0"/>
                  </a:outerShdw>
                </a:effectLst>
                <a:latin typeface="宋体" panose="02010600030101010101" pitchFamily="2" charset="-122"/>
              </a:rPr>
              <a:t>块中，调用</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a:t>
            </a:r>
            <a:r>
              <a:rPr lang="zh-CN" altLang="en-US" sz="1500" dirty="0">
                <a:effectLst>
                  <a:outerShdw blurRad="38100" dist="38100" dir="2700000" algn="tl">
                    <a:srgbClr val="C0C0C0"/>
                  </a:outerShdw>
                </a:effectLst>
                <a:latin typeface="宋体" panose="02010600030101010101" pitchFamily="2" charset="-122"/>
              </a:rPr>
              <a:t>。</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a:solidFill>
                  <a:schemeClr val="tx2"/>
                </a:solidFill>
                <a:effectLst>
                  <a:outerShdw blurRad="38100" dist="38100" dir="2700000" algn="tl">
                    <a:srgbClr val="C0C0C0"/>
                  </a:outerShdw>
                </a:effectLst>
                <a:latin typeface="宋体" panose="02010600030101010101" pitchFamily="2" charset="-122"/>
              </a:rPr>
              <a:t>catch</a:t>
            </a:r>
            <a:r>
              <a:rPr lang="en-US" altLang="zh-CN" sz="1500" dirty="0">
                <a:effectLst>
                  <a:outerShdw blurRad="38100" dist="38100" dir="2700000" algn="tl">
                    <a:srgbClr val="C0C0C0"/>
                  </a:outerShdw>
                </a:effectLst>
                <a:latin typeface="宋体" panose="02010600030101010101" pitchFamily="2" charset="-122"/>
              </a:rPr>
              <a:t>(</a:t>
            </a:r>
            <a:r>
              <a:rPr lang="en-US" altLang="zh-CN" sz="1500" dirty="0" err="1">
                <a:effectLst>
                  <a:outerShdw blurRad="38100" dist="38100" dir="2700000" algn="tl">
                    <a:srgbClr val="C0C0C0"/>
                  </a:outerShdw>
                </a:effectLst>
                <a:latin typeface="宋体" panose="02010600030101010101" pitchFamily="2" charset="-122"/>
              </a:rPr>
              <a:t>Expt</a:t>
            </a:r>
            <a:r>
              <a:rPr lang="en-US" altLang="zh-CN" sz="1500" dirty="0">
                <a:effectLst>
                  <a:outerShdw blurRad="38100" dist="38100" dir="2700000" algn="tl">
                    <a:srgbClr val="C0C0C0"/>
                  </a:outerShdw>
                </a:effectLst>
                <a:latin typeface="宋体" panose="02010600030101010101" pitchFamily="2" charset="-122"/>
              </a:rPr>
              <a:t> E)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在</a:t>
            </a:r>
            <a:r>
              <a:rPr lang="en-US" altLang="zh-CN" sz="1500" dirty="0">
                <a:effectLst>
                  <a:outerShdw blurRad="38100" dist="38100" dir="2700000" algn="tl">
                    <a:srgbClr val="C0C0C0"/>
                  </a:outerShdw>
                </a:effectLst>
                <a:latin typeface="宋体" panose="02010600030101010101" pitchFamily="2" charset="-122"/>
              </a:rPr>
              <a:t>catch</a:t>
            </a:r>
            <a:r>
              <a:rPr lang="zh-CN" altLang="en-US" sz="1500" dirty="0">
                <a:effectLst>
                  <a:outerShdw blurRad="38100" dist="38100" dir="2700000" algn="tl">
                    <a:srgbClr val="C0C0C0"/>
                  </a:outerShdw>
                </a:effectLst>
                <a:latin typeface="宋体" panose="02010600030101010101" pitchFamily="2" charset="-122"/>
              </a:rPr>
              <a:t>异常处理程序中。</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捕获到</a:t>
            </a:r>
            <a:r>
              <a:rPr lang="en-US" altLang="zh-CN" sz="1500" dirty="0" err="1">
                <a:effectLst>
                  <a:outerShdw blurRad="38100" dist="38100" dir="2700000" algn="tl">
                    <a:srgbClr val="C0C0C0"/>
                  </a:outerShdw>
                </a:effectLst>
                <a:latin typeface="宋体" panose="02010600030101010101" pitchFamily="2" charset="-122"/>
              </a:rPr>
              <a:t>Expt</a:t>
            </a:r>
            <a:r>
              <a:rPr lang="zh-CN" altLang="en-US" sz="1500" dirty="0">
                <a:effectLst>
                  <a:outerShdw blurRad="38100" dist="38100" dir="2700000" algn="tl">
                    <a:srgbClr val="C0C0C0"/>
                  </a:outerShdw>
                </a:effectLst>
                <a:latin typeface="宋体" panose="02010600030101010101" pitchFamily="2" charset="-122"/>
              </a:rPr>
              <a:t>类型异常：</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E.ShowReason</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a:solidFill>
                  <a:schemeClr val="tx2"/>
                </a:solidFill>
                <a:effectLst>
                  <a:outerShdw blurRad="38100" dist="38100" dir="2700000" algn="tl">
                    <a:srgbClr val="C0C0C0"/>
                  </a:outerShdw>
                </a:effectLst>
                <a:latin typeface="宋体" panose="02010600030101010101" pitchFamily="2" charset="-122"/>
              </a:rPr>
              <a:t>catch</a:t>
            </a:r>
            <a:r>
              <a:rPr lang="en-US" altLang="zh-CN" sz="1500" dirty="0">
                <a:effectLst>
                  <a:outerShdw blurRad="38100" dist="38100" dir="2700000" algn="tl">
                    <a:srgbClr val="C0C0C0"/>
                  </a:outerShdw>
                </a:effectLst>
                <a:latin typeface="宋体" panose="02010600030101010101" pitchFamily="2" charset="-122"/>
              </a:rPr>
              <a:t>(</a:t>
            </a:r>
            <a:r>
              <a:rPr lang="en-US" altLang="zh-CN" sz="1500" dirty="0">
                <a:solidFill>
                  <a:schemeClr val="tx2"/>
                </a:solidFill>
                <a:effectLst>
                  <a:outerShdw blurRad="38100" dist="38100" dir="2700000" algn="tl">
                    <a:srgbClr val="C0C0C0"/>
                  </a:outerShdw>
                </a:effectLst>
                <a:latin typeface="宋体" panose="02010600030101010101" pitchFamily="2" charset="-122"/>
              </a:rPr>
              <a:t>char</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str</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捕获到其它的异常：</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str</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回到</a:t>
            </a:r>
            <a:r>
              <a:rPr lang="en-US" altLang="zh-CN" sz="1500" dirty="0">
                <a:effectLst>
                  <a:outerShdw blurRad="38100" dist="38100" dir="2700000" algn="tl">
                    <a:srgbClr val="C0C0C0"/>
                  </a:outerShdw>
                </a:effectLst>
                <a:latin typeface="宋体" panose="02010600030101010101" pitchFamily="2" charset="-122"/>
              </a:rPr>
              <a:t>main()</a:t>
            </a:r>
            <a:r>
              <a:rPr lang="zh-CN" altLang="en-US" sz="1500" dirty="0">
                <a:effectLst>
                  <a:outerShdw blurRad="38100" dist="38100" dir="2700000" algn="tl">
                    <a:srgbClr val="C0C0C0"/>
                  </a:outerShdw>
                </a:effectLst>
                <a:latin typeface="宋体" panose="02010600030101010101" pitchFamily="2" charset="-122"/>
              </a:rPr>
              <a:t>函数。从这里恢复执行。</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anose="02060603020205020403" pitchFamily="18" charset="0"/>
                <a:ea typeface="微软雅黑" panose="020B0503020204020204" pitchFamily="34" charset="-122"/>
              </a:rPr>
              <a:t>例</a:t>
            </a:r>
            <a:r>
              <a:rPr lang="en-US" altLang="zh-CN" sz="2250" dirty="0" smtClean="0">
                <a:solidFill>
                  <a:schemeClr val="bg1"/>
                </a:solidFill>
                <a:latin typeface="Rockwell" panose="02060603020205020403" pitchFamily="18" charset="0"/>
                <a:ea typeface="微软雅黑" panose="020B0503020204020204" pitchFamily="34" charset="-122"/>
              </a:rPr>
              <a:t>5.</a:t>
            </a:r>
            <a:r>
              <a:rPr lang="zh-CN" altLang="en-US" sz="2250" dirty="0">
                <a:solidFill>
                  <a:schemeClr val="bg1"/>
                </a:solidFill>
                <a:latin typeface="Rockwell" panose="02060603020205020403" pitchFamily="18" charset="0"/>
                <a:ea typeface="微软雅黑" panose="020B0503020204020204" pitchFamily="34" charset="-122"/>
              </a:rPr>
              <a:t>带析构类的异常处理</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09459" y="898435"/>
            <a:ext cx="6201363" cy="33232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gn="just">
              <a:lnSpc>
                <a:spcPct val="120000"/>
              </a:lnSpc>
              <a:defRPr/>
            </a:pPr>
            <a:r>
              <a:rPr lang="zh-CN" altLang="en-US" sz="2100" b="0" kern="0" dirty="0"/>
              <a:t>程序运行结果为：</a:t>
            </a:r>
            <a:endParaRPr lang="zh-CN" altLang="en-US" sz="2100" b="0" kern="0" dirty="0"/>
          </a:p>
          <a:p>
            <a:pPr algn="just">
              <a:lnSpc>
                <a:spcPct val="120000"/>
              </a:lnSpc>
              <a:buFont typeface="Wingdings" panose="05000000000000000000" pitchFamily="2" charset="2"/>
              <a:buNone/>
              <a:defRPr/>
            </a:pPr>
            <a:r>
              <a:rPr lang="zh-CN" altLang="en-US" sz="1800" b="0" kern="0" dirty="0"/>
              <a:t>    在</a:t>
            </a:r>
            <a:r>
              <a:rPr lang="en-US" altLang="zh-CN" sz="1800" b="0" kern="0" dirty="0"/>
              <a:t>main()</a:t>
            </a:r>
            <a:r>
              <a:rPr lang="zh-CN" altLang="en-US" sz="1800" b="0" kern="0" dirty="0"/>
              <a:t>函数中</a:t>
            </a:r>
            <a:endParaRPr lang="zh-CN" altLang="en-US" sz="1800" b="0" kern="0" dirty="0"/>
          </a:p>
          <a:p>
            <a:pPr algn="just">
              <a:lnSpc>
                <a:spcPct val="120000"/>
              </a:lnSpc>
              <a:buFont typeface="Wingdings" panose="05000000000000000000" pitchFamily="2" charset="2"/>
              <a:buNone/>
              <a:defRPr/>
            </a:pPr>
            <a:r>
              <a:rPr lang="zh-CN" altLang="en-US" sz="1800" b="0" kern="0" dirty="0"/>
              <a:t>    在</a:t>
            </a:r>
            <a:r>
              <a:rPr lang="en-US" altLang="zh-CN" sz="1800" b="0" kern="0" dirty="0"/>
              <a:t>try</a:t>
            </a:r>
            <a:r>
              <a:rPr lang="zh-CN" altLang="en-US" sz="1800" b="0" kern="0" dirty="0"/>
              <a:t>块中，调用</a:t>
            </a:r>
            <a:r>
              <a:rPr lang="en-US" altLang="zh-CN" sz="1800" b="0" kern="0" dirty="0" err="1"/>
              <a:t>MyFunc</a:t>
            </a:r>
            <a:r>
              <a:rPr lang="en-US" altLang="zh-CN" sz="1800" b="0" kern="0" dirty="0"/>
              <a:t>()</a:t>
            </a:r>
            <a:endParaRPr lang="en-US" altLang="zh-CN" sz="1800" b="0" kern="0" dirty="0"/>
          </a:p>
          <a:p>
            <a:pPr algn="just">
              <a:lnSpc>
                <a:spcPct val="120000"/>
              </a:lnSpc>
              <a:buFont typeface="Wingdings" panose="05000000000000000000" pitchFamily="2" charset="2"/>
              <a:buNone/>
              <a:defRPr/>
            </a:pPr>
            <a:r>
              <a:rPr lang="en-US" altLang="zh-CN" sz="1800" b="0" kern="0" dirty="0"/>
              <a:t>    </a:t>
            </a:r>
            <a:r>
              <a:rPr lang="zh-CN" altLang="en-US" sz="1800" b="0" kern="0" dirty="0"/>
              <a:t>构造</a:t>
            </a:r>
            <a:r>
              <a:rPr lang="en-US" altLang="zh-CN" sz="1800" b="0" kern="0" dirty="0"/>
              <a:t>Demo</a:t>
            </a:r>
            <a:endParaRPr lang="en-US" altLang="zh-CN" sz="1800" b="0" kern="0" dirty="0"/>
          </a:p>
          <a:p>
            <a:pPr algn="just">
              <a:lnSpc>
                <a:spcPct val="120000"/>
              </a:lnSpc>
              <a:buFont typeface="Wingdings" panose="05000000000000000000" pitchFamily="2" charset="2"/>
              <a:buNone/>
              <a:defRPr/>
            </a:pPr>
            <a:r>
              <a:rPr lang="en-US" altLang="zh-CN" sz="1800" b="0" kern="0" dirty="0"/>
              <a:t>    </a:t>
            </a:r>
            <a:r>
              <a:rPr lang="zh-CN" altLang="en-US" sz="1800" b="0" kern="0" dirty="0"/>
              <a:t>在</a:t>
            </a:r>
            <a:r>
              <a:rPr lang="en-US" altLang="zh-CN" sz="1800" b="0" kern="0" dirty="0" err="1"/>
              <a:t>MyFunc</a:t>
            </a:r>
            <a:r>
              <a:rPr lang="en-US" altLang="zh-CN" sz="1800" b="0" kern="0" dirty="0"/>
              <a:t>()</a:t>
            </a:r>
            <a:r>
              <a:rPr lang="zh-CN" altLang="en-US" sz="1800" b="0" kern="0" dirty="0"/>
              <a:t>中抛掷</a:t>
            </a:r>
            <a:r>
              <a:rPr lang="en-US" altLang="zh-CN" sz="1800" b="0" kern="0" dirty="0" err="1"/>
              <a:t>Expt</a:t>
            </a:r>
            <a:r>
              <a:rPr lang="zh-CN" altLang="en-US" sz="1800" b="0" kern="0" dirty="0"/>
              <a:t>类异常</a:t>
            </a:r>
            <a:endParaRPr lang="zh-CN" altLang="en-US" sz="1800" b="0" kern="0" dirty="0"/>
          </a:p>
          <a:p>
            <a:pPr algn="just">
              <a:lnSpc>
                <a:spcPct val="120000"/>
              </a:lnSpc>
              <a:buFont typeface="Wingdings" panose="05000000000000000000" pitchFamily="2" charset="2"/>
              <a:buNone/>
              <a:defRPr/>
            </a:pPr>
            <a:r>
              <a:rPr lang="zh-CN" altLang="en-US" sz="1800" b="0" kern="0" dirty="0"/>
              <a:t>    析构</a:t>
            </a:r>
            <a:r>
              <a:rPr lang="en-US" altLang="zh-CN" sz="1800" b="0" kern="0" dirty="0"/>
              <a:t>Demo</a:t>
            </a:r>
            <a:endParaRPr lang="en-US" altLang="zh-CN" sz="1800" b="0" kern="0" dirty="0"/>
          </a:p>
          <a:p>
            <a:pPr algn="just">
              <a:lnSpc>
                <a:spcPct val="80000"/>
              </a:lnSpc>
              <a:buFont typeface="Wingdings" panose="05000000000000000000" pitchFamily="2" charset="2"/>
              <a:buNone/>
              <a:defRPr/>
            </a:pPr>
            <a:r>
              <a:rPr lang="en-US" altLang="zh-CN" sz="1800" b="0" kern="0" dirty="0"/>
              <a:t>    </a:t>
            </a:r>
            <a:r>
              <a:rPr lang="zh-CN" altLang="en-US" sz="1800" b="0" kern="0" dirty="0"/>
              <a:t>在</a:t>
            </a:r>
            <a:r>
              <a:rPr lang="en-US" altLang="zh-CN" sz="1800" b="0" kern="0" dirty="0"/>
              <a:t>catch</a:t>
            </a:r>
            <a:r>
              <a:rPr lang="zh-CN" altLang="en-US" sz="1800" b="0" kern="0" dirty="0"/>
              <a:t>异常处理程序中</a:t>
            </a:r>
            <a:endParaRPr lang="zh-CN" altLang="en-US" sz="1800" b="0" kern="0" dirty="0"/>
          </a:p>
          <a:p>
            <a:pPr algn="just">
              <a:lnSpc>
                <a:spcPct val="80000"/>
              </a:lnSpc>
              <a:buFont typeface="Wingdings" panose="05000000000000000000" pitchFamily="2" charset="2"/>
              <a:buNone/>
              <a:defRPr/>
            </a:pPr>
            <a:r>
              <a:rPr lang="zh-CN" altLang="en-US" sz="1800" b="0" kern="0" dirty="0"/>
              <a:t>    捕获到</a:t>
            </a:r>
            <a:r>
              <a:rPr lang="en-US" altLang="zh-CN" sz="1800" b="0" kern="0" dirty="0" err="1"/>
              <a:t>Expt</a:t>
            </a:r>
            <a:r>
              <a:rPr lang="zh-CN" altLang="en-US" sz="1800" b="0" kern="0" dirty="0"/>
              <a:t>类型异常：</a:t>
            </a:r>
            <a:r>
              <a:rPr lang="en-US" altLang="zh-CN" sz="1800" b="0" kern="0" dirty="0" err="1"/>
              <a:t>Expt</a:t>
            </a:r>
            <a:r>
              <a:rPr lang="zh-CN" altLang="en-US" sz="1800" b="0" kern="0" dirty="0"/>
              <a:t>类异常</a:t>
            </a:r>
            <a:endParaRPr lang="zh-CN" altLang="en-US" sz="1800" b="0" kern="0" dirty="0"/>
          </a:p>
          <a:p>
            <a:pPr algn="just">
              <a:lnSpc>
                <a:spcPct val="80000"/>
              </a:lnSpc>
              <a:buFont typeface="Wingdings" panose="05000000000000000000" pitchFamily="2" charset="2"/>
              <a:buNone/>
              <a:defRPr/>
            </a:pPr>
            <a:r>
              <a:rPr lang="zh-CN" altLang="en-US" sz="1800" b="0" kern="0" dirty="0"/>
              <a:t>    回到</a:t>
            </a:r>
            <a:r>
              <a:rPr lang="en-US" altLang="zh-CN" sz="1800" b="0" kern="0" dirty="0"/>
              <a:t>main()</a:t>
            </a:r>
            <a:r>
              <a:rPr lang="zh-CN" altLang="en-US" sz="1800" b="0" kern="0" dirty="0"/>
              <a:t>函数，从这里恢复执行</a:t>
            </a:r>
            <a:endParaRPr lang="zh-CN" altLang="en-US" sz="1800" b="0" kern="0" dirty="0"/>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anose="02060603020205020403" pitchFamily="18" charset="0"/>
                <a:ea typeface="微软雅黑" panose="020B0503020204020204" pitchFamily="34" charset="-122"/>
              </a:rPr>
              <a:t>例</a:t>
            </a:r>
            <a:r>
              <a:rPr lang="en-US" altLang="zh-CN" sz="2250" dirty="0" smtClean="0">
                <a:solidFill>
                  <a:schemeClr val="bg1"/>
                </a:solidFill>
                <a:latin typeface="Rockwell" panose="02060603020205020403" pitchFamily="18" charset="0"/>
                <a:ea typeface="微软雅黑" panose="020B0503020204020204" pitchFamily="34" charset="-122"/>
              </a:rPr>
              <a:t>5.</a:t>
            </a:r>
            <a:r>
              <a:rPr lang="zh-CN" altLang="en-US" sz="2250" dirty="0">
                <a:solidFill>
                  <a:schemeClr val="bg1"/>
                </a:solidFill>
                <a:latin typeface="Rockwell" panose="02060603020205020403" pitchFamily="18" charset="0"/>
                <a:ea typeface="微软雅黑" panose="020B0503020204020204" pitchFamily="34" charset="-122"/>
              </a:rPr>
              <a:t>带析构类的异常处理</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63060" y="790480"/>
            <a:ext cx="8681148" cy="394038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gn="just">
              <a:lnSpc>
                <a:spcPct val="80000"/>
              </a:lnSpc>
              <a:defRPr/>
            </a:pPr>
            <a:r>
              <a:rPr lang="zh-CN" altLang="en-US" sz="2100" b="0" kern="0" dirty="0"/>
              <a:t>注意：</a:t>
            </a:r>
            <a:endParaRPr lang="zh-CN" altLang="en-US" sz="2100" b="0" kern="0" dirty="0"/>
          </a:p>
          <a:p>
            <a:pPr marL="0" algn="just">
              <a:lnSpc>
                <a:spcPct val="150000"/>
              </a:lnSpc>
              <a:spcBef>
                <a:spcPts val="0"/>
              </a:spcBef>
              <a:buNone/>
              <a:defRPr/>
            </a:pPr>
            <a:r>
              <a:rPr lang="zh-CN" altLang="en-US" sz="1800" b="0" kern="0" dirty="0"/>
              <a:t>	 本例中</a:t>
            </a:r>
            <a:r>
              <a:rPr lang="en-US" altLang="zh-CN" sz="1800" b="0" kern="0" dirty="0"/>
              <a:t>catch</a:t>
            </a:r>
            <a:r>
              <a:rPr lang="zh-CN" altLang="en-US" sz="1800" b="0" kern="0" dirty="0"/>
              <a:t>处理器都有异常参量</a:t>
            </a:r>
            <a:r>
              <a:rPr lang="en-US" altLang="zh-CN" sz="1800" b="0" kern="0" dirty="0"/>
              <a:t>(catch</a:t>
            </a:r>
            <a:r>
              <a:rPr lang="zh-CN" altLang="en-US" sz="1800" b="0" kern="0" dirty="0"/>
              <a:t>后的参量</a:t>
            </a:r>
            <a:r>
              <a:rPr lang="en-US" altLang="zh-CN" sz="1800" b="0" kern="0" dirty="0"/>
              <a:t>)</a:t>
            </a:r>
            <a:endParaRPr lang="en-US" altLang="zh-CN" sz="1800" b="0" kern="0" dirty="0"/>
          </a:p>
          <a:p>
            <a:pPr marL="0" algn="just">
              <a:lnSpc>
                <a:spcPct val="150000"/>
              </a:lnSpc>
              <a:spcBef>
                <a:spcPts val="0"/>
              </a:spcBef>
              <a:buNone/>
              <a:defRPr/>
            </a:pPr>
            <a:r>
              <a:rPr lang="en-US" altLang="zh-CN" sz="1800" b="0" kern="0" dirty="0"/>
              <a:t>            </a:t>
            </a:r>
            <a:r>
              <a:rPr lang="en-US" altLang="zh-CN" sz="1800" b="0" kern="0" dirty="0">
                <a:solidFill>
                  <a:srgbClr val="FF0000"/>
                </a:solidFill>
              </a:rPr>
              <a:t>catch(</a:t>
            </a:r>
            <a:r>
              <a:rPr lang="en-US" altLang="zh-CN" sz="1800" b="0" kern="0" dirty="0" err="1">
                <a:solidFill>
                  <a:srgbClr val="FF0000"/>
                </a:solidFill>
              </a:rPr>
              <a:t>Expt</a:t>
            </a:r>
            <a:r>
              <a:rPr lang="en-US" altLang="zh-CN" sz="1800" b="0" kern="0" dirty="0">
                <a:solidFill>
                  <a:srgbClr val="FF0000"/>
                </a:solidFill>
              </a:rPr>
              <a:t> E)          </a:t>
            </a:r>
            <a:r>
              <a:rPr lang="en-US" altLang="zh-CN" sz="1800" b="0" kern="0" dirty="0"/>
              <a:t>  {//...}</a:t>
            </a:r>
            <a:endParaRPr lang="en-US" altLang="zh-CN" sz="1800" b="0" kern="0" dirty="0"/>
          </a:p>
          <a:p>
            <a:pPr marL="0" algn="just">
              <a:lnSpc>
                <a:spcPct val="150000"/>
              </a:lnSpc>
              <a:spcBef>
                <a:spcPts val="0"/>
              </a:spcBef>
              <a:buNone/>
              <a:defRPr/>
            </a:pPr>
            <a:r>
              <a:rPr lang="en-US" altLang="zh-CN" sz="1800" b="0" kern="0" dirty="0">
                <a:solidFill>
                  <a:srgbClr val="FF0000"/>
                </a:solidFill>
              </a:rPr>
              <a:t>            catch(char* </a:t>
            </a:r>
            <a:r>
              <a:rPr lang="en-US" altLang="zh-CN" sz="1800" b="0" kern="0" dirty="0" err="1">
                <a:solidFill>
                  <a:srgbClr val="FF0000"/>
                </a:solidFill>
              </a:rPr>
              <a:t>str</a:t>
            </a:r>
            <a:r>
              <a:rPr lang="en-US" altLang="zh-CN" sz="1800" b="0" kern="0" dirty="0">
                <a:solidFill>
                  <a:srgbClr val="FF0000"/>
                </a:solidFill>
              </a:rPr>
              <a:t>)       </a:t>
            </a:r>
            <a:r>
              <a:rPr lang="en-US" altLang="zh-CN" sz="1800" b="0" kern="0" dirty="0"/>
              <a:t>{//...}</a:t>
            </a:r>
            <a:endParaRPr lang="en-US" altLang="zh-CN" sz="1800" b="0" kern="0" dirty="0"/>
          </a:p>
          <a:p>
            <a:pPr marL="0" algn="just">
              <a:lnSpc>
                <a:spcPct val="150000"/>
              </a:lnSpc>
              <a:spcBef>
                <a:spcPts val="0"/>
              </a:spcBef>
              <a:buNone/>
              <a:defRPr/>
            </a:pPr>
            <a:r>
              <a:rPr lang="en-US" altLang="zh-CN" sz="1800" b="0" kern="0" dirty="0"/>
              <a:t>     </a:t>
            </a:r>
            <a:r>
              <a:rPr lang="zh-CN" altLang="en-US" sz="1800" b="0" kern="0" dirty="0"/>
              <a:t>其实，也可以不说明这些参量</a:t>
            </a:r>
            <a:r>
              <a:rPr lang="en-US" altLang="zh-CN" sz="1800" b="0" kern="0" dirty="0"/>
              <a:t>(E</a:t>
            </a:r>
            <a:r>
              <a:rPr lang="zh-CN" altLang="en-US" sz="1800" b="0" kern="0" dirty="0"/>
              <a:t>和</a:t>
            </a:r>
            <a:r>
              <a:rPr lang="en-US" altLang="zh-CN" sz="1800" b="0" kern="0" dirty="0" err="1"/>
              <a:t>str</a:t>
            </a:r>
            <a:r>
              <a:rPr lang="en-US" altLang="zh-CN" sz="1800" b="0" kern="0" dirty="0"/>
              <a:t>)</a:t>
            </a:r>
            <a:r>
              <a:rPr lang="zh-CN" altLang="en-US" sz="1800" b="0" kern="0" dirty="0"/>
              <a:t>。在很多情况下</a:t>
            </a:r>
            <a:r>
              <a:rPr lang="en-US" altLang="zh-CN" sz="1800" b="0" kern="0" dirty="0"/>
              <a:t>,</a:t>
            </a:r>
            <a:r>
              <a:rPr lang="zh-CN" altLang="en-US" sz="1800" b="0" kern="0" dirty="0"/>
              <a:t>只要通知处理程序有某个特定类型的异常已经产生就足够了。但是在需要访问异常对象时就要说明参量，否则，将无法访问</a:t>
            </a:r>
            <a:r>
              <a:rPr lang="en-US" altLang="zh-CN" sz="1800" b="0" kern="0" dirty="0"/>
              <a:t>catch</a:t>
            </a:r>
            <a:r>
              <a:rPr lang="zh-CN" altLang="en-US" sz="1800" b="0" kern="0" dirty="0"/>
              <a:t>处理程序语句中的那个对象。例如：</a:t>
            </a:r>
            <a:endParaRPr lang="zh-CN" altLang="en-US" sz="1800" b="0" kern="0" dirty="0"/>
          </a:p>
          <a:p>
            <a:pPr marL="0" algn="just">
              <a:lnSpc>
                <a:spcPct val="150000"/>
              </a:lnSpc>
              <a:spcBef>
                <a:spcPts val="0"/>
              </a:spcBef>
              <a:buNone/>
              <a:defRPr/>
            </a:pPr>
            <a:r>
              <a:rPr lang="zh-CN" altLang="en-US" sz="1800" b="0" kern="0" dirty="0">
                <a:solidFill>
                  <a:srgbClr val="FF0000"/>
                </a:solidFill>
              </a:rPr>
              <a:t>             </a:t>
            </a:r>
            <a:r>
              <a:rPr lang="en-US" altLang="zh-CN" sz="1800" b="0" kern="0" dirty="0">
                <a:solidFill>
                  <a:srgbClr val="FF0000"/>
                </a:solidFill>
              </a:rPr>
              <a:t>catch(</a:t>
            </a:r>
            <a:r>
              <a:rPr lang="en-US" altLang="zh-CN" sz="1800" b="0" kern="0" dirty="0" err="1">
                <a:solidFill>
                  <a:srgbClr val="FF0000"/>
                </a:solidFill>
              </a:rPr>
              <a:t>Expt</a:t>
            </a:r>
            <a:r>
              <a:rPr lang="en-US" altLang="zh-CN" sz="1800" b="0" kern="0" dirty="0">
                <a:solidFill>
                  <a:srgbClr val="FF0000"/>
                </a:solidFill>
              </a:rPr>
              <a:t>)</a:t>
            </a:r>
            <a:endParaRPr lang="en-US" altLang="zh-CN" sz="1800" b="0" kern="0" dirty="0">
              <a:solidFill>
                <a:srgbClr val="FF0000"/>
              </a:solidFill>
            </a:endParaRPr>
          </a:p>
          <a:p>
            <a:pPr marL="0" algn="just">
              <a:lnSpc>
                <a:spcPct val="150000"/>
              </a:lnSpc>
              <a:spcBef>
                <a:spcPts val="0"/>
              </a:spcBef>
              <a:buNone/>
              <a:defRPr/>
            </a:pPr>
            <a:r>
              <a:rPr lang="en-US" altLang="zh-CN" sz="1800" b="0" kern="0" dirty="0"/>
              <a:t>             {         //</a:t>
            </a:r>
            <a:r>
              <a:rPr lang="zh-CN" altLang="en-US" sz="1800" b="0" kern="0" dirty="0"/>
              <a:t>在这里不能访问</a:t>
            </a:r>
            <a:r>
              <a:rPr lang="en-US" altLang="zh-CN" sz="1800" b="0" kern="0" dirty="0" err="1"/>
              <a:t>Expt</a:t>
            </a:r>
            <a:r>
              <a:rPr lang="zh-CN" altLang="en-US" sz="1800" b="0" kern="0" dirty="0"/>
              <a:t>异常对象             </a:t>
            </a:r>
            <a:r>
              <a:rPr lang="en-US" altLang="zh-CN" sz="1800" b="0" kern="0" dirty="0"/>
              <a:t>}            </a:t>
            </a:r>
            <a:endParaRPr lang="en-US" altLang="zh-CN" sz="1800" b="0" kern="0" dirty="0"/>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anose="02060603020205020403" pitchFamily="18" charset="0"/>
                <a:ea typeface="微软雅黑" panose="020B0503020204020204" pitchFamily="34" charset="-122"/>
              </a:rPr>
              <a:t>例</a:t>
            </a:r>
            <a:r>
              <a:rPr lang="en-US" altLang="zh-CN" sz="2250" dirty="0" smtClean="0">
                <a:solidFill>
                  <a:schemeClr val="bg1"/>
                </a:solidFill>
                <a:latin typeface="Rockwell" panose="02060603020205020403" pitchFamily="18" charset="0"/>
                <a:ea typeface="微软雅黑" panose="020B0503020204020204" pitchFamily="34" charset="-122"/>
              </a:rPr>
              <a:t>5.</a:t>
            </a:r>
            <a:r>
              <a:rPr lang="zh-CN" altLang="en-US" sz="2250" dirty="0">
                <a:solidFill>
                  <a:schemeClr val="bg1"/>
                </a:solidFill>
                <a:latin typeface="Rockwell" panose="02060603020205020403" pitchFamily="18" charset="0"/>
                <a:ea typeface="微软雅黑" panose="020B0503020204020204" pitchFamily="34" charset="-122"/>
              </a:rPr>
              <a:t>带析构类的异常处理</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548696"/>
            <a:ext cx="8807881" cy="459406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1800" b="0" kern="0" dirty="0"/>
              <a:t>用不带操作数的</a:t>
            </a:r>
            <a:r>
              <a:rPr lang="en-US" altLang="zh-CN" sz="1800" b="0" kern="0" dirty="0"/>
              <a:t>throw</a:t>
            </a:r>
            <a:r>
              <a:rPr lang="zh-CN" altLang="en-US" sz="1800" b="0" kern="0" dirty="0"/>
              <a:t>表达式可将当前正被处理的异常再次抛掷</a:t>
            </a:r>
            <a:r>
              <a:rPr lang="en-US" altLang="zh-CN" sz="1800" b="0" kern="0" dirty="0"/>
              <a:t>;</a:t>
            </a:r>
            <a:endParaRPr lang="zh-CN" altLang="en-US" sz="1800" b="0" kern="0" dirty="0"/>
          </a:p>
          <a:p>
            <a:pPr marL="0" algn="just">
              <a:lnSpc>
                <a:spcPct val="150000"/>
              </a:lnSpc>
              <a:spcBef>
                <a:spcPts val="0"/>
              </a:spcBef>
              <a:defRPr/>
            </a:pPr>
            <a:r>
              <a:rPr lang="zh-CN" altLang="en-US" sz="1800" b="0" kern="0" dirty="0"/>
              <a:t>这样的表达式只能出现在一个</a:t>
            </a:r>
            <a:r>
              <a:rPr lang="en-US" altLang="zh-CN" sz="1800" b="0" kern="0" dirty="0"/>
              <a:t>catch</a:t>
            </a:r>
            <a:r>
              <a:rPr lang="zh-CN" altLang="en-US" sz="1800" b="0" kern="0" dirty="0"/>
              <a:t>处理程序中或</a:t>
            </a:r>
            <a:r>
              <a:rPr lang="en-US" altLang="zh-CN" sz="1800" b="0" kern="0" dirty="0"/>
              <a:t>catch</a:t>
            </a:r>
            <a:r>
              <a:rPr lang="zh-CN" altLang="en-US" sz="1800" b="0" kern="0" dirty="0"/>
              <a:t>处理程序内部调用的函数中。再次抛掷的异常对象是源异常对象</a:t>
            </a:r>
            <a:r>
              <a:rPr lang="en-US" altLang="zh-CN" sz="1800" b="0" kern="0" dirty="0"/>
              <a:t>(</a:t>
            </a:r>
            <a:r>
              <a:rPr lang="zh-CN" altLang="en-US" sz="1800" b="0" kern="0" dirty="0"/>
              <a:t>不是拷贝</a:t>
            </a:r>
            <a:r>
              <a:rPr lang="en-US" altLang="zh-CN" sz="1800" b="0" kern="0" dirty="0"/>
              <a:t>)</a:t>
            </a:r>
            <a:r>
              <a:rPr lang="zh-CN" altLang="en-US" sz="1800" b="0" kern="0" dirty="0"/>
              <a:t>。例如：</a:t>
            </a:r>
            <a:endParaRPr lang="zh-CN" altLang="en-US" sz="1800" b="0" kern="0" dirty="0"/>
          </a:p>
          <a:p>
            <a:pPr marL="0" algn="just">
              <a:lnSpc>
                <a:spcPct val="150000"/>
              </a:lnSpc>
              <a:spcBef>
                <a:spcPts val="0"/>
              </a:spcBef>
              <a:buNone/>
              <a:defRPr/>
            </a:pPr>
            <a:r>
              <a:rPr lang="zh-CN" altLang="en-US" sz="1800" b="0" kern="0" dirty="0">
                <a:solidFill>
                  <a:srgbClr val="FF0000"/>
                </a:solidFill>
              </a:rPr>
              <a:t>     </a:t>
            </a:r>
            <a:r>
              <a:rPr lang="en-US" altLang="zh-CN" sz="1800" b="0" kern="0" dirty="0">
                <a:solidFill>
                  <a:srgbClr val="FF0000"/>
                </a:solidFill>
              </a:rPr>
              <a:t>try</a:t>
            </a:r>
            <a:endParaRPr lang="en-US" altLang="zh-CN" sz="1800" b="0" kern="0" dirty="0">
              <a:solidFill>
                <a:srgbClr val="FF0000"/>
              </a:solidFill>
            </a:endParaRPr>
          </a:p>
          <a:p>
            <a:pPr marL="0" algn="just">
              <a:lnSpc>
                <a:spcPct val="150000"/>
              </a:lnSpc>
              <a:spcBef>
                <a:spcPts val="0"/>
              </a:spcBef>
              <a:buNone/>
              <a:defRPr/>
            </a:pPr>
            <a:r>
              <a:rPr lang="en-US" altLang="zh-CN" sz="1800" b="0" kern="0" dirty="0"/>
              <a:t>     {           </a:t>
            </a:r>
            <a:r>
              <a:rPr lang="en-US" altLang="zh-CN" sz="1800" b="0" kern="0" dirty="0" err="1"/>
              <a:t>throwCSomeOtherException</a:t>
            </a:r>
            <a:r>
              <a:rPr lang="en-US" altLang="zh-CN" sz="1800" b="0" kern="0" dirty="0"/>
              <a:t>();         }</a:t>
            </a:r>
            <a:endParaRPr lang="en-US" altLang="zh-CN" sz="1800" b="0" kern="0" dirty="0"/>
          </a:p>
          <a:p>
            <a:pPr marL="0" algn="just">
              <a:lnSpc>
                <a:spcPct val="150000"/>
              </a:lnSpc>
              <a:spcBef>
                <a:spcPts val="0"/>
              </a:spcBef>
              <a:buNone/>
              <a:defRPr/>
            </a:pPr>
            <a:r>
              <a:rPr lang="en-US" altLang="zh-CN" sz="1800" b="0" kern="0" dirty="0">
                <a:solidFill>
                  <a:srgbClr val="FF0000"/>
                </a:solidFill>
              </a:rPr>
              <a:t>     catch(...)  </a:t>
            </a:r>
            <a:r>
              <a:rPr lang="en-US" altLang="zh-CN" sz="1800" b="0" kern="0" dirty="0">
                <a:solidFill>
                  <a:schemeClr val="bg2"/>
                </a:solidFill>
              </a:rPr>
              <a:t>  </a:t>
            </a:r>
            <a:r>
              <a:rPr lang="en-US" altLang="zh-CN" sz="1800" b="0" kern="0" dirty="0"/>
              <a:t>//</a:t>
            </a:r>
            <a:r>
              <a:rPr lang="zh-CN" altLang="en-US" sz="1800" b="0" kern="0" dirty="0"/>
              <a:t>处理所有异常</a:t>
            </a:r>
            <a:endParaRPr lang="zh-CN" altLang="en-US" sz="1800" b="0" kern="0" dirty="0"/>
          </a:p>
          <a:p>
            <a:pPr marL="0" algn="just">
              <a:lnSpc>
                <a:spcPct val="150000"/>
              </a:lnSpc>
              <a:spcBef>
                <a:spcPts val="0"/>
              </a:spcBef>
              <a:buNone/>
              <a:defRPr/>
            </a:pPr>
            <a:r>
              <a:rPr lang="zh-CN" altLang="en-US" sz="1800" b="0" kern="0" dirty="0"/>
              <a:t>     </a:t>
            </a:r>
            <a:r>
              <a:rPr lang="en-US" altLang="zh-CN" sz="1800" b="0" kern="0" dirty="0"/>
              <a:t>{</a:t>
            </a:r>
            <a:endParaRPr lang="en-US" altLang="zh-CN" sz="1800" b="0" kern="0" dirty="0"/>
          </a:p>
          <a:p>
            <a:pPr marL="0" algn="just">
              <a:lnSpc>
                <a:spcPct val="150000"/>
              </a:lnSpc>
              <a:spcBef>
                <a:spcPts val="0"/>
              </a:spcBef>
              <a:buNone/>
              <a:defRPr/>
            </a:pPr>
            <a:r>
              <a:rPr lang="en-US" altLang="zh-CN" sz="1800" b="0" kern="0" dirty="0"/>
              <a:t>           //</a:t>
            </a:r>
            <a:r>
              <a:rPr lang="zh-CN" altLang="en-US" sz="1800" b="0" kern="0" dirty="0"/>
              <a:t>对异常作出响应</a:t>
            </a:r>
            <a:r>
              <a:rPr lang="en-US" altLang="zh-CN" sz="1800" b="0" kern="0" dirty="0"/>
              <a:t>(</a:t>
            </a:r>
            <a:r>
              <a:rPr lang="zh-CN" altLang="en-US" sz="1800" b="0" kern="0" dirty="0"/>
              <a:t>也许仅仅是部分的</a:t>
            </a:r>
            <a:r>
              <a:rPr lang="en-US" altLang="zh-CN" sz="1800" b="0" kern="0" dirty="0"/>
              <a:t>)</a:t>
            </a:r>
            <a:endParaRPr lang="en-US" altLang="zh-CN" sz="1800" b="0" kern="0" dirty="0"/>
          </a:p>
          <a:p>
            <a:pPr marL="0" algn="just">
              <a:lnSpc>
                <a:spcPct val="150000"/>
              </a:lnSpc>
              <a:spcBef>
                <a:spcPts val="0"/>
              </a:spcBef>
              <a:buNone/>
              <a:defRPr/>
            </a:pPr>
            <a:r>
              <a:rPr lang="en-US" altLang="zh-CN" sz="1800" b="0" kern="0" dirty="0"/>
              <a:t>           //...</a:t>
            </a:r>
            <a:endParaRPr lang="en-US" altLang="zh-CN" sz="1800" b="0" kern="0" dirty="0"/>
          </a:p>
          <a:p>
            <a:pPr marL="0" algn="just">
              <a:lnSpc>
                <a:spcPct val="150000"/>
              </a:lnSpc>
              <a:spcBef>
                <a:spcPts val="0"/>
              </a:spcBef>
              <a:buNone/>
              <a:defRPr/>
            </a:pPr>
            <a:r>
              <a:rPr lang="en-US" altLang="zh-CN" sz="1800" b="0" kern="0" dirty="0">
                <a:solidFill>
                  <a:srgbClr val="FF0000"/>
                </a:solidFill>
              </a:rPr>
              <a:t>           throw</a:t>
            </a:r>
            <a:r>
              <a:rPr lang="en-US" altLang="zh-CN" sz="1800" b="0" kern="0" dirty="0"/>
              <a:t>;   //</a:t>
            </a:r>
            <a:r>
              <a:rPr lang="zh-CN" altLang="en-US" sz="1800" b="0" kern="0" dirty="0"/>
              <a:t>将异常传给某个其它处理器</a:t>
            </a:r>
            <a:endParaRPr lang="zh-CN" altLang="en-US" sz="1800" b="0" kern="0" dirty="0"/>
          </a:p>
          <a:p>
            <a:pPr marL="0" algn="just">
              <a:lnSpc>
                <a:spcPct val="150000"/>
              </a:lnSpc>
              <a:spcBef>
                <a:spcPts val="0"/>
              </a:spcBef>
              <a:buNone/>
              <a:defRPr/>
            </a:pPr>
            <a:r>
              <a:rPr lang="zh-CN" altLang="en-US" sz="1800" b="0" kern="0" dirty="0"/>
              <a:t>     </a:t>
            </a:r>
            <a:r>
              <a:rPr lang="en-US" altLang="zh-CN" sz="1800" b="0" kern="0" dirty="0"/>
              <a:t>}</a:t>
            </a:r>
            <a:endParaRPr lang="en-US" altLang="zh-CN" sz="1800" b="0" kern="0" dirty="0"/>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anose="02060603020205020403" pitchFamily="18" charset="0"/>
                <a:ea typeface="微软雅黑" panose="020B0503020204020204" pitchFamily="34" charset="-122"/>
              </a:rPr>
              <a:t>例</a:t>
            </a:r>
            <a:r>
              <a:rPr lang="en-US" altLang="zh-CN" sz="2250" dirty="0" smtClean="0">
                <a:solidFill>
                  <a:schemeClr val="bg1"/>
                </a:solidFill>
                <a:latin typeface="Rockwell" panose="02060603020205020403" pitchFamily="18" charset="0"/>
                <a:ea typeface="微软雅黑" panose="020B0503020204020204" pitchFamily="34" charset="-122"/>
              </a:rPr>
              <a:t>5.</a:t>
            </a:r>
            <a:r>
              <a:rPr lang="zh-CN" altLang="en-US" sz="2250" dirty="0">
                <a:solidFill>
                  <a:schemeClr val="bg1"/>
                </a:solidFill>
                <a:latin typeface="Rockwell" panose="02060603020205020403" pitchFamily="18" charset="0"/>
                <a:ea typeface="微软雅黑" panose="020B0503020204020204" pitchFamily="34" charset="-122"/>
              </a:rPr>
              <a:t>带析构类的异常处理</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9.1.1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异常、异常处理的概念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915750"/>
            <a:ext cx="8136000" cy="4432175"/>
          </a:xfrm>
          <a:prstGeom prst="rect">
            <a:avLst/>
          </a:prstGeom>
        </p:spPr>
        <p:txBody>
          <a:bodyPr wrap="square">
            <a:spAutoFit/>
          </a:bodyPr>
          <a:lstStyle/>
          <a:p>
            <a:pPr marL="457200" indent="-457200">
              <a:lnSpc>
                <a:spcPct val="150000"/>
              </a:lnSpc>
              <a:buFont typeface="Wingdings" panose="05000000000000000000" pitchFamily="2" charset="2"/>
              <a:buChar char="l"/>
              <a:defRPr/>
            </a:pPr>
            <a:r>
              <a:rPr lang="zh-CN" altLang="en-US" sz="2000" dirty="0">
                <a:latin typeface="微软雅黑" panose="020B0503020204020204" pitchFamily="34" charset="-122"/>
                <a:ea typeface="微软雅黑" panose="020B0503020204020204" pitchFamily="34" charset="-122"/>
              </a:rPr>
              <a:t>异常就是在</a:t>
            </a:r>
            <a:r>
              <a:rPr lang="zh-CN" altLang="en-US" sz="2000" dirty="0">
                <a:solidFill>
                  <a:srgbClr val="FF0000"/>
                </a:solidFill>
                <a:latin typeface="微软雅黑" panose="020B0503020204020204" pitchFamily="34" charset="-122"/>
                <a:ea typeface="微软雅黑" panose="020B0503020204020204" pitchFamily="34" charset="-122"/>
              </a:rPr>
              <a:t>程序运行中发生</a:t>
            </a:r>
            <a:r>
              <a:rPr lang="zh-CN" altLang="en-US" sz="2000" dirty="0">
                <a:latin typeface="微软雅黑" panose="020B0503020204020204" pitchFamily="34" charset="-122"/>
                <a:ea typeface="微软雅黑" panose="020B0503020204020204" pitchFamily="34" charset="-122"/>
              </a:rPr>
              <a:t>的难以预料的、不正常的事件而导致偏离正常流程的</a:t>
            </a:r>
            <a:r>
              <a:rPr lang="zh-CN" altLang="en-US" sz="2000" dirty="0" smtClean="0">
                <a:latin typeface="微软雅黑" panose="020B0503020204020204" pitchFamily="34" charset="-122"/>
                <a:ea typeface="微软雅黑" panose="020B0503020204020204" pitchFamily="34" charset="-122"/>
              </a:rPr>
              <a:t>现象；</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defRPr/>
            </a:pPr>
            <a:endParaRPr lang="zh-CN" altLang="en-US"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lang="zh-CN" altLang="en-US" sz="2000" dirty="0">
                <a:latin typeface="微软雅黑" panose="020B0503020204020204" pitchFamily="34" charset="-122"/>
                <a:ea typeface="微软雅黑" panose="020B0503020204020204" pitchFamily="34" charset="-122"/>
              </a:rPr>
              <a:t>发生异常将导致正常流程不能进行，就需要对异常进行</a:t>
            </a:r>
            <a:r>
              <a:rPr lang="zh-CN" altLang="en-US" sz="2000" dirty="0" smtClean="0">
                <a:latin typeface="微软雅黑" panose="020B0503020204020204" pitchFamily="34" charset="-122"/>
                <a:ea typeface="微软雅黑" panose="020B0503020204020204" pitchFamily="34" charset="-122"/>
              </a:rPr>
              <a:t>处理；</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defRPr/>
            </a:pPr>
            <a:endParaRPr lang="zh-CN" altLang="en-US"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lang="zh-CN" altLang="en-US" sz="2000" dirty="0">
                <a:solidFill>
                  <a:srgbClr val="FF0000"/>
                </a:solidFill>
                <a:latin typeface="微软雅黑" panose="020B0503020204020204" pitchFamily="34" charset="-122"/>
                <a:ea typeface="微软雅黑" panose="020B0503020204020204" pitchFamily="34" charset="-122"/>
              </a:rPr>
              <a:t>异常处理</a:t>
            </a:r>
            <a:r>
              <a:rPr lang="en-US" altLang="zh-CN" sz="2000" dirty="0">
                <a:latin typeface="微软雅黑" panose="020B0503020204020204" pitchFamily="34" charset="-122"/>
                <a:ea typeface="微软雅黑" panose="020B0503020204020204" pitchFamily="34" charset="-122"/>
              </a:rPr>
              <a:t>(exception handling)</a:t>
            </a:r>
            <a:r>
              <a:rPr lang="zh-CN" altLang="en-US" sz="2000" dirty="0">
                <a:latin typeface="微软雅黑" panose="020B0503020204020204" pitchFamily="34" charset="-122"/>
                <a:ea typeface="微软雅黑" panose="020B0503020204020204" pitchFamily="34" charset="-122"/>
              </a:rPr>
              <a:t>就是在运行时刻对异常进行检测、捕获、提示、传递等过程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lang="zh-CN" altLang="en-US" sz="2400" kern="0" dirty="0"/>
              <a:t>这里的异常是指</a:t>
            </a:r>
            <a:r>
              <a:rPr lang="zh-CN" altLang="en-US" sz="2400" kern="0" dirty="0">
                <a:solidFill>
                  <a:srgbClr val="FF0000"/>
                </a:solidFill>
                <a:highlight>
                  <a:srgbClr val="FFFF00"/>
                </a:highlight>
              </a:rPr>
              <a:t>软件异常</a:t>
            </a:r>
            <a:r>
              <a:rPr lang="zh-CN" altLang="en-US" sz="2400" kern="0" dirty="0"/>
              <a:t>。</a:t>
            </a:r>
            <a:endParaRPr lang="zh-CN" altLang="en-US" sz="2400" kern="0" dirty="0"/>
          </a:p>
          <a:p>
            <a:pPr marL="457200" indent="-457200">
              <a:lnSpc>
                <a:spcPct val="150000"/>
              </a:lnSpc>
              <a:buFont typeface="Wingdings" panose="05000000000000000000" pitchFamily="2" charset="2"/>
              <a:buChar char="l"/>
              <a:defRPr/>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subTitle" idx="1"/>
          </p:nvPr>
        </p:nvSpPr>
        <p:spPr>
          <a:xfrm>
            <a:off x="261088" y="682524"/>
            <a:ext cx="8474528" cy="3940384"/>
          </a:xfrm>
          <a:noFill/>
        </p:spPr>
        <p:txBody>
          <a:bodyPr>
            <a:normAutofit lnSpcReduction="10000"/>
          </a:bodyPr>
          <a:lstStyle/>
          <a:p>
            <a:pPr indent="-4445" algn="l"/>
            <a:r>
              <a:rPr lang="zh-CN" altLang="en-US" sz="1800" dirty="0"/>
              <a:t>说明:</a:t>
            </a:r>
            <a:endParaRPr lang="zh-CN" altLang="en-US" sz="1800" dirty="0"/>
          </a:p>
          <a:p>
            <a:pPr indent="-4445" algn="l">
              <a:lnSpc>
                <a:spcPct val="150000"/>
              </a:lnSpc>
              <a:spcBef>
                <a:spcPts val="0"/>
              </a:spcBef>
            </a:pPr>
            <a:r>
              <a:rPr lang="zh-CN" altLang="en-US" sz="1800" dirty="0"/>
              <a:t>(1) 被检测的函数必须放在</a:t>
            </a:r>
            <a:r>
              <a:rPr lang="en-US" altLang="zh-CN" sz="1800" dirty="0"/>
              <a:t>try</a:t>
            </a:r>
            <a:r>
              <a:rPr lang="zh-CN" altLang="en-US" sz="1800" dirty="0"/>
              <a:t>块中，否则不起作用。</a:t>
            </a:r>
            <a:endParaRPr lang="zh-CN" altLang="en-US" sz="1800" dirty="0"/>
          </a:p>
          <a:p>
            <a:pPr indent="-4445" algn="l">
              <a:lnSpc>
                <a:spcPct val="150000"/>
              </a:lnSpc>
              <a:spcBef>
                <a:spcPts val="0"/>
              </a:spcBef>
            </a:pPr>
            <a:r>
              <a:rPr lang="zh-CN" altLang="en-US" sz="1800" dirty="0"/>
              <a:t>(2) </a:t>
            </a:r>
            <a:r>
              <a:rPr lang="en-US" altLang="zh-CN" sz="1800" dirty="0"/>
              <a:t>try</a:t>
            </a:r>
            <a:r>
              <a:rPr lang="zh-CN" altLang="en-US" sz="1800" dirty="0"/>
              <a:t>块和</a:t>
            </a:r>
            <a:r>
              <a:rPr lang="en-US" altLang="zh-CN" sz="1800" dirty="0"/>
              <a:t>catch</a:t>
            </a:r>
            <a:r>
              <a:rPr lang="zh-CN" altLang="en-US" sz="1800" dirty="0"/>
              <a:t>块作为一个整体出现，</a:t>
            </a:r>
            <a:r>
              <a:rPr lang="en-US" altLang="zh-CN" sz="1800" dirty="0"/>
              <a:t>catch</a:t>
            </a:r>
            <a:r>
              <a:rPr lang="zh-CN" altLang="en-US" sz="1800" dirty="0"/>
              <a:t>块是</a:t>
            </a:r>
            <a:r>
              <a:rPr lang="en-US" altLang="zh-CN" sz="1800" dirty="0"/>
              <a:t>try-catch</a:t>
            </a:r>
            <a:r>
              <a:rPr lang="zh-CN" altLang="en-US" sz="1800" dirty="0"/>
              <a:t>结构中的一部分，必须紧跟在</a:t>
            </a:r>
            <a:r>
              <a:rPr lang="en-US" altLang="zh-CN" sz="1800" dirty="0"/>
              <a:t>try</a:t>
            </a:r>
            <a:r>
              <a:rPr lang="zh-CN" altLang="en-US" sz="1800" dirty="0"/>
              <a:t>块之后，不能单独使用，在二者之间也不能插入其他语句。但是在一个</a:t>
            </a:r>
            <a:r>
              <a:rPr lang="en-US" altLang="zh-CN" sz="1800" dirty="0"/>
              <a:t>try-catch</a:t>
            </a:r>
            <a:r>
              <a:rPr lang="zh-CN" altLang="en-US" sz="1800" dirty="0"/>
              <a:t>结构中，可以只有</a:t>
            </a:r>
            <a:r>
              <a:rPr lang="en-US" altLang="zh-CN" sz="1800" dirty="0"/>
              <a:t>try</a:t>
            </a:r>
            <a:r>
              <a:rPr lang="zh-CN" altLang="en-US" sz="1800" dirty="0"/>
              <a:t>块而无</a:t>
            </a:r>
            <a:r>
              <a:rPr lang="en-US" altLang="zh-CN" sz="1800" dirty="0"/>
              <a:t>catch</a:t>
            </a:r>
            <a:r>
              <a:rPr lang="zh-CN" altLang="en-US" sz="1800" dirty="0"/>
              <a:t>块。即在本函数中只检查而不处理，把</a:t>
            </a:r>
            <a:r>
              <a:rPr lang="en-US" altLang="zh-CN" sz="1800" dirty="0"/>
              <a:t>catch</a:t>
            </a:r>
            <a:r>
              <a:rPr lang="zh-CN" altLang="en-US" sz="1800" dirty="0"/>
              <a:t>处理块放在其他函数中。</a:t>
            </a:r>
            <a:endParaRPr lang="zh-CN" altLang="en-US" sz="1800" dirty="0"/>
          </a:p>
          <a:p>
            <a:pPr indent="-4445" algn="l">
              <a:lnSpc>
                <a:spcPct val="150000"/>
              </a:lnSpc>
              <a:spcBef>
                <a:spcPts val="0"/>
              </a:spcBef>
            </a:pPr>
            <a:r>
              <a:rPr lang="zh-CN" altLang="en-US" sz="1800" dirty="0"/>
              <a:t>(3) </a:t>
            </a:r>
            <a:r>
              <a:rPr lang="en-US" altLang="zh-CN" sz="1800" dirty="0"/>
              <a:t>try</a:t>
            </a:r>
            <a:r>
              <a:rPr lang="zh-CN" altLang="en-US" sz="1800" dirty="0"/>
              <a:t>和</a:t>
            </a:r>
            <a:r>
              <a:rPr lang="en-US" altLang="zh-CN" sz="1800" dirty="0"/>
              <a:t>catch</a:t>
            </a:r>
            <a:r>
              <a:rPr lang="zh-CN" altLang="en-US" sz="1800" dirty="0"/>
              <a:t>块中必须有用花括号括起来的复合语句，即使花括号内只有一个语句，也不能省略花括号。</a:t>
            </a:r>
            <a:endParaRPr lang="zh-CN" altLang="en-US" sz="1800" dirty="0"/>
          </a:p>
          <a:p>
            <a:pPr indent="-4445" algn="l">
              <a:lnSpc>
                <a:spcPct val="150000"/>
              </a:lnSpc>
              <a:spcBef>
                <a:spcPts val="0"/>
              </a:spcBef>
            </a:pPr>
            <a:r>
              <a:rPr lang="zh-CN" altLang="en-US" sz="1800" dirty="0"/>
              <a:t>(4) 一个</a:t>
            </a:r>
            <a:r>
              <a:rPr lang="en-US" altLang="zh-CN" sz="1800" dirty="0"/>
              <a:t>try-catch</a:t>
            </a:r>
            <a:r>
              <a:rPr lang="zh-CN" altLang="en-US" sz="1800" dirty="0"/>
              <a:t>结构中只能有一个</a:t>
            </a:r>
            <a:r>
              <a:rPr lang="en-US" altLang="zh-CN" sz="1800" dirty="0"/>
              <a:t>try</a:t>
            </a:r>
            <a:r>
              <a:rPr lang="zh-CN" altLang="en-US" sz="1800" dirty="0"/>
              <a:t>块，但却可以有多个</a:t>
            </a:r>
            <a:r>
              <a:rPr lang="en-US" altLang="zh-CN" sz="1800" dirty="0"/>
              <a:t>catch</a:t>
            </a:r>
            <a:r>
              <a:rPr lang="zh-CN" altLang="en-US" sz="1800" dirty="0"/>
              <a:t>块，以便与不同的异常信息匹配。</a:t>
            </a:r>
            <a:endParaRPr lang="zh-CN" altLang="en-US" sz="180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smtClean="0">
                <a:solidFill>
                  <a:schemeClr val="bg1"/>
                </a:solidFill>
                <a:latin typeface="Rockwell" panose="02060603020205020403" pitchFamily="18" charset="0"/>
                <a:ea typeface="微软雅黑" panose="020B0503020204020204" pitchFamily="34" charset="-122"/>
              </a:rPr>
              <a:t>.</a:t>
            </a:r>
            <a:r>
              <a:rPr lang="zh-CN" altLang="en-US" sz="2250" dirty="0">
                <a:solidFill>
                  <a:schemeClr val="bg1"/>
                </a:solidFill>
                <a:latin typeface="Rockwell" panose="02060603020205020403" pitchFamily="18" charset="0"/>
                <a:ea typeface="微软雅黑" panose="020B0503020204020204" pitchFamily="34" charset="-122"/>
              </a:rPr>
              <a:t>异常处理中的构造和析构函数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subTitle" idx="1"/>
          </p:nvPr>
        </p:nvSpPr>
        <p:spPr>
          <a:xfrm>
            <a:off x="253769" y="952414"/>
            <a:ext cx="8744418" cy="3940384"/>
          </a:xfrm>
          <a:noFill/>
        </p:spPr>
        <p:txBody>
          <a:bodyPr/>
          <a:lstStyle/>
          <a:p>
            <a:pPr indent="-4445" algn="l">
              <a:lnSpc>
                <a:spcPct val="150000"/>
              </a:lnSpc>
              <a:spcBef>
                <a:spcPts val="0"/>
              </a:spcBef>
            </a:pPr>
            <a:r>
              <a:rPr lang="zh-CN" altLang="en-US" sz="1800" dirty="0"/>
              <a:t>(5) </a:t>
            </a:r>
            <a:r>
              <a:rPr lang="en-US" altLang="zh-CN" sz="1800" dirty="0">
                <a:solidFill>
                  <a:srgbClr val="FF0000"/>
                </a:solidFill>
              </a:rPr>
              <a:t>catch</a:t>
            </a:r>
            <a:r>
              <a:rPr lang="zh-CN" altLang="en-US" sz="1800" dirty="0"/>
              <a:t>后面的圆括号中，一般只写异常信息的类型名， 如</a:t>
            </a:r>
            <a:endParaRPr lang="zh-CN" altLang="en-US" sz="1800" dirty="0"/>
          </a:p>
          <a:p>
            <a:pPr indent="-4445" algn="l">
              <a:lnSpc>
                <a:spcPct val="150000"/>
              </a:lnSpc>
              <a:spcBef>
                <a:spcPts val="0"/>
              </a:spcBef>
            </a:pPr>
            <a:r>
              <a:rPr lang="en-US" altLang="zh-CN" sz="1800" dirty="0">
                <a:solidFill>
                  <a:srgbClr val="FF0000"/>
                </a:solidFill>
              </a:rPr>
              <a:t>              catch(double)</a:t>
            </a:r>
            <a:endParaRPr lang="en-US" altLang="zh-CN" sz="1800" dirty="0">
              <a:solidFill>
                <a:srgbClr val="FF0000"/>
              </a:solidFill>
            </a:endParaRPr>
          </a:p>
          <a:p>
            <a:pPr indent="-4445" algn="l">
              <a:lnSpc>
                <a:spcPct val="150000"/>
              </a:lnSpc>
              <a:spcBef>
                <a:spcPts val="0"/>
              </a:spcBef>
            </a:pPr>
            <a:r>
              <a:rPr lang="en-US" altLang="zh-CN" sz="1800" dirty="0">
                <a:solidFill>
                  <a:srgbClr val="FF0000"/>
                </a:solidFill>
              </a:rPr>
              <a:t>catch</a:t>
            </a:r>
            <a:r>
              <a:rPr lang="zh-CN" altLang="en-US" sz="1800" dirty="0"/>
              <a:t>只检查所捕获异常信息的</a:t>
            </a:r>
            <a:r>
              <a:rPr lang="zh-CN" altLang="en-US" sz="1800" dirty="0">
                <a:solidFill>
                  <a:srgbClr val="FF0000"/>
                </a:solidFill>
              </a:rPr>
              <a:t>类型</a:t>
            </a:r>
            <a:r>
              <a:rPr lang="zh-CN" altLang="en-US" sz="1800" dirty="0"/>
              <a:t>，而不检查它们的</a:t>
            </a:r>
            <a:r>
              <a:rPr lang="zh-CN" altLang="en-US" sz="1800" dirty="0">
                <a:solidFill>
                  <a:srgbClr val="FF0000"/>
                </a:solidFill>
              </a:rPr>
              <a:t>值</a:t>
            </a:r>
            <a:r>
              <a:rPr lang="zh-CN" altLang="en-US" sz="1800" dirty="0"/>
              <a:t>。因此如果需要检测多个不同的异常信息，应当由</a:t>
            </a:r>
            <a:r>
              <a:rPr lang="en-US" altLang="zh-CN" sz="1800" dirty="0">
                <a:solidFill>
                  <a:srgbClr val="FF0000"/>
                </a:solidFill>
              </a:rPr>
              <a:t>throw</a:t>
            </a:r>
            <a:r>
              <a:rPr lang="zh-CN" altLang="en-US" sz="1800" dirty="0"/>
              <a:t>抛出不同类型的异常信息。</a:t>
            </a:r>
            <a:endParaRPr lang="zh-CN" altLang="en-US" sz="1800" dirty="0"/>
          </a:p>
          <a:p>
            <a:pPr indent="-4445" algn="l">
              <a:lnSpc>
                <a:spcPct val="150000"/>
              </a:lnSpc>
              <a:spcBef>
                <a:spcPts val="0"/>
              </a:spcBef>
            </a:pPr>
            <a:r>
              <a:rPr lang="zh-CN" altLang="en-US" sz="1800" dirty="0"/>
              <a:t>异常信息可以是</a:t>
            </a:r>
            <a:r>
              <a:rPr lang="en-US" altLang="zh-CN" sz="1800" dirty="0"/>
              <a:t>C++</a:t>
            </a:r>
            <a:r>
              <a:rPr lang="zh-CN" altLang="en-US" sz="1800" dirty="0"/>
              <a:t>系统预定义的标准类型，也可以是用户自定义的类型(如结构体或类)。如果由</a:t>
            </a:r>
            <a:r>
              <a:rPr lang="en-US" altLang="zh-CN" sz="1800" dirty="0">
                <a:solidFill>
                  <a:srgbClr val="FF0000"/>
                </a:solidFill>
              </a:rPr>
              <a:t>throw</a:t>
            </a:r>
            <a:r>
              <a:rPr lang="zh-CN" altLang="en-US" sz="1800" dirty="0"/>
              <a:t>抛出的信息属于该类型或其子类型，则</a:t>
            </a:r>
            <a:r>
              <a:rPr lang="en-US" altLang="zh-CN" sz="1800" dirty="0">
                <a:solidFill>
                  <a:srgbClr val="FF0000"/>
                </a:solidFill>
              </a:rPr>
              <a:t>catch</a:t>
            </a:r>
            <a:r>
              <a:rPr lang="zh-CN" altLang="en-US" sz="1800" dirty="0"/>
              <a:t>与</a:t>
            </a:r>
            <a:r>
              <a:rPr lang="en-US" altLang="zh-CN" sz="1800" dirty="0">
                <a:solidFill>
                  <a:srgbClr val="FF0000"/>
                </a:solidFill>
              </a:rPr>
              <a:t>throw</a:t>
            </a:r>
            <a:r>
              <a:rPr lang="zh-CN" altLang="en-US" sz="1800" dirty="0"/>
              <a:t>二者匹配，</a:t>
            </a:r>
            <a:r>
              <a:rPr lang="en-US" altLang="zh-CN" sz="1800" dirty="0">
                <a:solidFill>
                  <a:srgbClr val="FF0000"/>
                </a:solidFill>
              </a:rPr>
              <a:t>catch</a:t>
            </a:r>
            <a:r>
              <a:rPr lang="zh-CN" altLang="en-US" sz="1800" dirty="0"/>
              <a:t>捕获该异常信息。</a:t>
            </a:r>
            <a:endParaRPr lang="zh-CN" altLang="en-US" sz="1800" dirty="0"/>
          </a:p>
          <a:p>
            <a:pPr indent="-4445" algn="l">
              <a:lnSpc>
                <a:spcPct val="150000"/>
              </a:lnSpc>
              <a:spcBef>
                <a:spcPts val="0"/>
              </a:spcBef>
            </a:pPr>
            <a:r>
              <a:rPr lang="en-US" altLang="zh-CN" sz="1800" dirty="0">
                <a:solidFill>
                  <a:srgbClr val="FF0000"/>
                </a:solidFill>
              </a:rPr>
              <a:t>catch</a:t>
            </a:r>
            <a:r>
              <a:rPr lang="zh-CN" altLang="en-US" sz="1800" dirty="0"/>
              <a:t>还可以有另外一种写法，即除了指定类型名外，还指定变量名，如</a:t>
            </a:r>
            <a:endParaRPr lang="zh-CN" altLang="en-US" sz="1800" dirty="0"/>
          </a:p>
          <a:p>
            <a:pPr indent="-4445" algn="l">
              <a:lnSpc>
                <a:spcPct val="150000"/>
              </a:lnSpc>
              <a:spcBef>
                <a:spcPts val="0"/>
              </a:spcBef>
            </a:pPr>
            <a:r>
              <a:rPr lang="en-US" altLang="zh-CN" sz="1800" dirty="0">
                <a:solidFill>
                  <a:srgbClr val="FF0000"/>
                </a:solidFill>
              </a:rPr>
              <a:t>catch(double d)</a:t>
            </a:r>
            <a:endParaRPr lang="en-US" altLang="zh-CN" sz="1800" dirty="0">
              <a:solidFill>
                <a:srgbClr val="FF0000"/>
              </a:solidFill>
            </a:endParaRPr>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异常处理中的构造和析构函数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subTitle" idx="1"/>
          </p:nvPr>
        </p:nvSpPr>
        <p:spPr>
          <a:xfrm>
            <a:off x="143122" y="844458"/>
            <a:ext cx="8801087" cy="3886406"/>
          </a:xfrm>
          <a:noFill/>
        </p:spPr>
        <p:txBody>
          <a:bodyPr/>
          <a:lstStyle/>
          <a:p>
            <a:pPr indent="-4445" algn="l">
              <a:lnSpc>
                <a:spcPct val="150000"/>
              </a:lnSpc>
              <a:spcBef>
                <a:spcPts val="0"/>
              </a:spcBef>
            </a:pPr>
            <a:r>
              <a:rPr lang="zh-CN" altLang="en-US" sz="1800" dirty="0"/>
              <a:t>此时如果</a:t>
            </a:r>
            <a:r>
              <a:rPr lang="en-US" altLang="zh-CN" sz="1800" dirty="0">
                <a:solidFill>
                  <a:srgbClr val="FF0000"/>
                </a:solidFill>
              </a:rPr>
              <a:t>throw</a:t>
            </a:r>
            <a:r>
              <a:rPr lang="zh-CN" altLang="en-US" sz="1800" dirty="0"/>
              <a:t>抛出的异常信息是</a:t>
            </a:r>
            <a:r>
              <a:rPr lang="en-US" altLang="zh-CN" sz="1800" dirty="0"/>
              <a:t>double</a:t>
            </a:r>
            <a:r>
              <a:rPr lang="zh-CN" altLang="en-US" sz="1800" dirty="0"/>
              <a:t>型的变量</a:t>
            </a:r>
            <a:r>
              <a:rPr lang="en-US" altLang="zh-CN" sz="1800" dirty="0"/>
              <a:t>a，</a:t>
            </a:r>
            <a:r>
              <a:rPr lang="zh-CN" altLang="en-US" sz="1800" dirty="0"/>
              <a:t>则</a:t>
            </a:r>
            <a:r>
              <a:rPr lang="en-US" altLang="zh-CN" sz="1800" dirty="0">
                <a:solidFill>
                  <a:srgbClr val="FF0000"/>
                </a:solidFill>
              </a:rPr>
              <a:t>catch</a:t>
            </a:r>
            <a:r>
              <a:rPr lang="zh-CN" altLang="en-US" sz="1800" dirty="0"/>
              <a:t>在捕获异常信息</a:t>
            </a:r>
            <a:r>
              <a:rPr lang="en-US" altLang="zh-CN" sz="1800" dirty="0"/>
              <a:t>a</a:t>
            </a:r>
            <a:r>
              <a:rPr lang="zh-CN" altLang="en-US" sz="1800" dirty="0"/>
              <a:t>的同时，还使</a:t>
            </a:r>
            <a:r>
              <a:rPr lang="en-US" altLang="zh-CN" sz="1800" dirty="0"/>
              <a:t>d</a:t>
            </a:r>
            <a:r>
              <a:rPr lang="zh-CN" altLang="en-US" sz="1800" dirty="0"/>
              <a:t>获得</a:t>
            </a:r>
            <a:r>
              <a:rPr lang="en-US" altLang="zh-CN" sz="1800" dirty="0"/>
              <a:t>a</a:t>
            </a:r>
            <a:r>
              <a:rPr lang="zh-CN" altLang="en-US" sz="1800" dirty="0"/>
              <a:t>的值，或者说</a:t>
            </a:r>
            <a:r>
              <a:rPr lang="en-US" altLang="zh-CN" sz="1800" dirty="0"/>
              <a:t>d</a:t>
            </a:r>
            <a:r>
              <a:rPr lang="zh-CN" altLang="en-US" sz="1800" dirty="0"/>
              <a:t>得到</a:t>
            </a:r>
            <a:r>
              <a:rPr lang="en-US" altLang="zh-CN" sz="1800" dirty="0"/>
              <a:t>a</a:t>
            </a:r>
            <a:r>
              <a:rPr lang="zh-CN" altLang="en-US" sz="1800" dirty="0"/>
              <a:t>的一个拷贝。什么时候需要这样做呢？有时希望在捕获异常信息时，还能利用</a:t>
            </a:r>
            <a:r>
              <a:rPr lang="en-US" altLang="zh-CN" sz="1800" dirty="0">
                <a:solidFill>
                  <a:srgbClr val="FF0000"/>
                </a:solidFill>
              </a:rPr>
              <a:t>throw</a:t>
            </a:r>
            <a:r>
              <a:rPr lang="zh-CN" altLang="en-US" sz="1800" dirty="0"/>
              <a:t>抛出的值，如</a:t>
            </a:r>
            <a:endParaRPr lang="zh-CN" altLang="en-US" sz="1800" dirty="0"/>
          </a:p>
          <a:p>
            <a:pPr indent="-4445" algn="l">
              <a:lnSpc>
                <a:spcPct val="150000"/>
              </a:lnSpc>
              <a:spcBef>
                <a:spcPts val="0"/>
              </a:spcBef>
            </a:pPr>
            <a:r>
              <a:rPr lang="en-US" altLang="zh-CN" sz="1800" dirty="0">
                <a:solidFill>
                  <a:srgbClr val="FF0000"/>
                </a:solidFill>
              </a:rPr>
              <a:t>catch(double d)</a:t>
            </a:r>
            <a:endParaRPr lang="en-US" altLang="zh-CN" sz="1800" dirty="0">
              <a:solidFill>
                <a:srgbClr val="FF0000"/>
              </a:solidFill>
            </a:endParaRPr>
          </a:p>
          <a:p>
            <a:pPr indent="-4445" algn="l">
              <a:lnSpc>
                <a:spcPct val="150000"/>
              </a:lnSpc>
              <a:spcBef>
                <a:spcPts val="0"/>
              </a:spcBef>
            </a:pPr>
            <a:r>
              <a:rPr lang="en-US" altLang="zh-CN" sz="1800" dirty="0"/>
              <a:t>  {</a:t>
            </a:r>
            <a:r>
              <a:rPr lang="en-US" altLang="zh-CN" sz="1800" dirty="0" err="1"/>
              <a:t>cout</a:t>
            </a:r>
            <a:r>
              <a:rPr lang="en-US" altLang="zh-CN" sz="1800" dirty="0"/>
              <a:t>&lt;&lt;″throw ″&lt;&lt;d;}</a:t>
            </a:r>
            <a:endParaRPr lang="en-US" altLang="zh-CN" sz="1800" dirty="0"/>
          </a:p>
          <a:p>
            <a:pPr indent="-4445" algn="l">
              <a:lnSpc>
                <a:spcPct val="150000"/>
              </a:lnSpc>
              <a:spcBef>
                <a:spcPts val="0"/>
              </a:spcBef>
            </a:pPr>
            <a:r>
              <a:rPr lang="zh-CN" altLang="en-US" sz="1800" dirty="0"/>
              <a:t>这时会输出</a:t>
            </a:r>
            <a:r>
              <a:rPr lang="en-US" altLang="zh-CN" sz="1800" dirty="0"/>
              <a:t>d</a:t>
            </a:r>
            <a:r>
              <a:rPr lang="zh-CN" altLang="en-US" sz="1800" dirty="0"/>
              <a:t>的值(也就是</a:t>
            </a:r>
            <a:r>
              <a:rPr lang="en-US" altLang="zh-CN" sz="1800" dirty="0"/>
              <a:t>a</a:t>
            </a:r>
            <a:r>
              <a:rPr lang="zh-CN" altLang="en-US" sz="1800" dirty="0"/>
              <a:t>值)。当抛出的是类对象时，有时希望在</a:t>
            </a:r>
            <a:r>
              <a:rPr lang="en-US" altLang="zh-CN" sz="1800" dirty="0"/>
              <a:t>catch</a:t>
            </a:r>
            <a:r>
              <a:rPr lang="zh-CN" altLang="en-US" sz="1800" dirty="0"/>
              <a:t>块中显示该对象中的某些信息。这时就需要在</a:t>
            </a:r>
            <a:r>
              <a:rPr lang="en-US" altLang="zh-CN" sz="1800" dirty="0"/>
              <a:t>catch</a:t>
            </a:r>
            <a:r>
              <a:rPr lang="zh-CN" altLang="en-US" sz="1800" dirty="0"/>
              <a:t>的参数中写出变量名(类对象名)。</a:t>
            </a:r>
            <a:endParaRPr lang="zh-CN" altLang="en-US" sz="1800" dirty="0"/>
          </a:p>
          <a:p>
            <a:pPr indent="-4445" algn="l">
              <a:lnSpc>
                <a:spcPct val="150000"/>
              </a:lnSpc>
              <a:spcBef>
                <a:spcPts val="0"/>
              </a:spcBef>
            </a:pPr>
            <a:r>
              <a:rPr lang="zh-CN" altLang="en-US" sz="1800" dirty="0"/>
              <a:t>(6) 如果在</a:t>
            </a:r>
            <a:r>
              <a:rPr lang="en-US" altLang="zh-CN" sz="1800" dirty="0">
                <a:solidFill>
                  <a:srgbClr val="FF0000"/>
                </a:solidFill>
              </a:rPr>
              <a:t>catch</a:t>
            </a:r>
            <a:r>
              <a:rPr lang="zh-CN" altLang="en-US" sz="1800" dirty="0"/>
              <a:t>子句中没有指定异常信息的类型，而用了删节号</a:t>
            </a:r>
            <a:r>
              <a:rPr lang="zh-CN" altLang="en-US" sz="1800" dirty="0">
                <a:latin typeface="Arial" panose="020B0604020202020204" pitchFamily="34" charset="0"/>
              </a:rPr>
              <a:t>“…”</a:t>
            </a:r>
            <a:r>
              <a:rPr lang="zh-CN" altLang="en-US" sz="1800" dirty="0"/>
              <a:t>，则表示它可以捕捉任何类型的异常信息，如</a:t>
            </a:r>
            <a:endParaRPr lang="zh-CN" altLang="en-US" sz="180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58792"/>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10575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异常处理中的构造和析构函数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subTitle" idx="1"/>
          </p:nvPr>
        </p:nvSpPr>
        <p:spPr>
          <a:xfrm>
            <a:off x="30313" y="952413"/>
            <a:ext cx="8802934" cy="3670495"/>
          </a:xfrm>
          <a:noFill/>
        </p:spPr>
        <p:txBody>
          <a:bodyPr/>
          <a:lstStyle/>
          <a:p>
            <a:pPr indent="-4445" algn="l">
              <a:lnSpc>
                <a:spcPct val="150000"/>
              </a:lnSpc>
              <a:spcBef>
                <a:spcPts val="0"/>
              </a:spcBef>
            </a:pPr>
            <a:r>
              <a:rPr lang="en-US" altLang="zh-CN" sz="1800" dirty="0">
                <a:solidFill>
                  <a:srgbClr val="FF0000"/>
                </a:solidFill>
              </a:rPr>
              <a:t>       catch(</a:t>
            </a:r>
            <a:r>
              <a:rPr lang="en-US" altLang="zh-CN" sz="1800" dirty="0">
                <a:solidFill>
                  <a:srgbClr val="FF0000"/>
                </a:solidFill>
                <a:latin typeface="Arial" panose="020B0604020202020204" pitchFamily="34" charset="0"/>
              </a:rPr>
              <a:t>…</a:t>
            </a:r>
            <a:r>
              <a:rPr lang="en-US" altLang="zh-CN" sz="1800" dirty="0">
                <a:solidFill>
                  <a:srgbClr val="FF0000"/>
                </a:solidFill>
              </a:rPr>
              <a:t>) </a:t>
            </a:r>
            <a:endParaRPr lang="en-US" altLang="zh-CN" sz="1800" dirty="0">
              <a:solidFill>
                <a:srgbClr val="FF0000"/>
              </a:solidFill>
            </a:endParaRPr>
          </a:p>
          <a:p>
            <a:pPr indent="-4445" algn="l">
              <a:lnSpc>
                <a:spcPct val="150000"/>
              </a:lnSpc>
              <a:spcBef>
                <a:spcPts val="0"/>
              </a:spcBef>
            </a:pPr>
            <a:r>
              <a:rPr lang="en-US" altLang="zh-CN" sz="1800" dirty="0"/>
              <a:t>      {</a:t>
            </a:r>
            <a:r>
              <a:rPr lang="en-US" altLang="zh-CN" sz="1800" dirty="0" err="1"/>
              <a:t>cout</a:t>
            </a:r>
            <a:r>
              <a:rPr lang="en-US" altLang="zh-CN" sz="1800" dirty="0"/>
              <a:t>&lt;&lt;″OK″&lt;&lt;</a:t>
            </a:r>
            <a:r>
              <a:rPr lang="en-US" altLang="zh-CN" sz="1800" dirty="0" err="1"/>
              <a:t>endl</a:t>
            </a:r>
            <a:r>
              <a:rPr lang="en-US" altLang="zh-CN" sz="1800" dirty="0"/>
              <a:t>;}</a:t>
            </a:r>
            <a:endParaRPr lang="en-US" altLang="zh-CN" sz="1800" dirty="0"/>
          </a:p>
          <a:p>
            <a:pPr indent="-4445" algn="l">
              <a:lnSpc>
                <a:spcPct val="150000"/>
              </a:lnSpc>
              <a:spcBef>
                <a:spcPts val="0"/>
              </a:spcBef>
            </a:pPr>
            <a:r>
              <a:rPr lang="zh-CN" altLang="en-US" sz="1800" dirty="0"/>
              <a:t>它能捕捉所有类型的异常信息，并输出″</a:t>
            </a:r>
            <a:r>
              <a:rPr lang="en-US" altLang="zh-CN" sz="1800" dirty="0"/>
              <a:t>OK″。</a:t>
            </a:r>
            <a:endParaRPr lang="en-US" altLang="zh-CN" sz="1800" dirty="0"/>
          </a:p>
          <a:p>
            <a:pPr indent="-4445" algn="l">
              <a:lnSpc>
                <a:spcPct val="150000"/>
              </a:lnSpc>
              <a:spcBef>
                <a:spcPts val="0"/>
              </a:spcBef>
            </a:pPr>
            <a:r>
              <a:rPr lang="zh-CN" altLang="en-US" sz="1800" dirty="0"/>
              <a:t>这种</a:t>
            </a:r>
            <a:r>
              <a:rPr lang="en-US" altLang="zh-CN" sz="1800" dirty="0">
                <a:solidFill>
                  <a:srgbClr val="FF0000"/>
                </a:solidFill>
              </a:rPr>
              <a:t>catch</a:t>
            </a:r>
            <a:r>
              <a:rPr lang="zh-CN" altLang="en-US" sz="1800" dirty="0"/>
              <a:t>子句应放在</a:t>
            </a:r>
            <a:r>
              <a:rPr lang="en-US" altLang="zh-CN" sz="1800" dirty="0" err="1">
                <a:solidFill>
                  <a:srgbClr val="FF0000"/>
                </a:solidFill>
              </a:rPr>
              <a:t>trycatch</a:t>
            </a:r>
            <a:r>
              <a:rPr lang="zh-CN" altLang="en-US" sz="1800" dirty="0"/>
              <a:t>结构中的最后，相当于</a:t>
            </a:r>
            <a:r>
              <a:rPr lang="zh-CN" altLang="en-US" sz="1800" dirty="0">
                <a:latin typeface="Arial" panose="020B0604020202020204" pitchFamily="34" charset="0"/>
              </a:rPr>
              <a:t>“</a:t>
            </a:r>
            <a:r>
              <a:rPr lang="zh-CN" altLang="en-US" sz="1800" dirty="0"/>
              <a:t>其他</a:t>
            </a:r>
            <a:r>
              <a:rPr lang="zh-CN" altLang="en-US" sz="1800" dirty="0">
                <a:latin typeface="Arial" panose="020B0604020202020204" pitchFamily="34" charset="0"/>
              </a:rPr>
              <a:t>”</a:t>
            </a:r>
            <a:r>
              <a:rPr lang="zh-CN" altLang="en-US" sz="1800" dirty="0"/>
              <a:t>。如果把它作为第一个</a:t>
            </a:r>
            <a:r>
              <a:rPr lang="en-US" altLang="zh-CN" sz="1800" dirty="0">
                <a:solidFill>
                  <a:srgbClr val="FF0000"/>
                </a:solidFill>
              </a:rPr>
              <a:t>catch</a:t>
            </a:r>
            <a:r>
              <a:rPr lang="zh-CN" altLang="en-US" sz="1800" dirty="0"/>
              <a:t>子句，则后面的</a:t>
            </a:r>
            <a:r>
              <a:rPr lang="en-US" altLang="zh-CN" sz="1800" dirty="0">
                <a:solidFill>
                  <a:srgbClr val="FF0000"/>
                </a:solidFill>
              </a:rPr>
              <a:t>catch</a:t>
            </a:r>
            <a:r>
              <a:rPr lang="zh-CN" altLang="en-US" sz="1800" dirty="0"/>
              <a:t>子句都不起作用。</a:t>
            </a:r>
            <a:endParaRPr lang="zh-CN" altLang="en-US" sz="1800" dirty="0"/>
          </a:p>
          <a:p>
            <a:pPr indent="-4445" algn="l">
              <a:lnSpc>
                <a:spcPct val="150000"/>
              </a:lnSpc>
              <a:spcBef>
                <a:spcPts val="0"/>
              </a:spcBef>
            </a:pPr>
            <a:r>
              <a:rPr lang="zh-CN" altLang="en-US" sz="1800" dirty="0"/>
              <a:t>(7</a:t>
            </a:r>
            <a:r>
              <a:rPr lang="zh-CN" altLang="en-US" sz="1800" dirty="0">
                <a:solidFill>
                  <a:schemeClr val="bg2"/>
                </a:solidFill>
              </a:rPr>
              <a:t>) </a:t>
            </a:r>
            <a:r>
              <a:rPr lang="en-US" altLang="zh-CN" sz="1800" dirty="0" err="1">
                <a:solidFill>
                  <a:srgbClr val="FF0000"/>
                </a:solidFill>
              </a:rPr>
              <a:t>trycatch</a:t>
            </a:r>
            <a:r>
              <a:rPr lang="zh-CN" altLang="en-US" sz="1800" dirty="0"/>
              <a:t>结构可以与</a:t>
            </a:r>
            <a:r>
              <a:rPr lang="en-US" altLang="zh-CN" sz="1800" dirty="0">
                <a:solidFill>
                  <a:srgbClr val="FF0000"/>
                </a:solidFill>
              </a:rPr>
              <a:t>throw</a:t>
            </a:r>
            <a:r>
              <a:rPr lang="zh-CN" altLang="en-US" sz="1800" dirty="0"/>
              <a:t>出现在同一个函数中，也可以不在同一函数中。当</a:t>
            </a:r>
            <a:r>
              <a:rPr lang="en-US" altLang="zh-CN" sz="1800" dirty="0">
                <a:solidFill>
                  <a:srgbClr val="FF0000"/>
                </a:solidFill>
              </a:rPr>
              <a:t>throw</a:t>
            </a:r>
            <a:r>
              <a:rPr lang="zh-CN" altLang="en-US" sz="1800" dirty="0"/>
              <a:t>抛出异常信息后，首先在本函数中寻找与之匹配的</a:t>
            </a:r>
            <a:r>
              <a:rPr lang="en-US" altLang="zh-CN" sz="1800" dirty="0">
                <a:solidFill>
                  <a:srgbClr val="FF0000"/>
                </a:solidFill>
              </a:rPr>
              <a:t>catch</a:t>
            </a:r>
            <a:r>
              <a:rPr lang="en-US" altLang="zh-CN" sz="1800" dirty="0"/>
              <a:t>，</a:t>
            </a:r>
            <a:r>
              <a:rPr lang="zh-CN" altLang="en-US" sz="1800" dirty="0"/>
              <a:t>如果在本函数中无</a:t>
            </a:r>
            <a:r>
              <a:rPr lang="en-US" altLang="zh-CN" sz="1800" dirty="0" err="1">
                <a:solidFill>
                  <a:srgbClr val="FF0000"/>
                </a:solidFill>
              </a:rPr>
              <a:t>trycatch</a:t>
            </a:r>
            <a:r>
              <a:rPr lang="zh-CN" altLang="en-US" sz="1800" dirty="0"/>
              <a:t>结构或找不到与之匹配的</a:t>
            </a:r>
            <a:r>
              <a:rPr lang="en-US" altLang="zh-CN" sz="1800" dirty="0">
                <a:solidFill>
                  <a:srgbClr val="FF0000"/>
                </a:solidFill>
              </a:rPr>
              <a:t>catch</a:t>
            </a:r>
            <a:r>
              <a:rPr lang="en-US" altLang="zh-CN" sz="1800" dirty="0"/>
              <a:t>，</a:t>
            </a:r>
            <a:r>
              <a:rPr lang="zh-CN" altLang="en-US" sz="1800" dirty="0"/>
              <a:t>就转到离开出现异常最近的</a:t>
            </a:r>
            <a:r>
              <a:rPr lang="en-US" altLang="zh-CN" sz="1800" dirty="0" err="1">
                <a:solidFill>
                  <a:srgbClr val="FF0000"/>
                </a:solidFill>
              </a:rPr>
              <a:t>trycatch</a:t>
            </a:r>
            <a:r>
              <a:rPr lang="zh-CN" altLang="en-US" sz="1800" dirty="0"/>
              <a:t>结构去处理。</a:t>
            </a:r>
            <a:endParaRPr lang="zh-CN" altLang="en-US" sz="180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58792"/>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10575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异常处理中的构造和析构函数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subTitle" idx="1"/>
          </p:nvPr>
        </p:nvSpPr>
        <p:spPr>
          <a:xfrm>
            <a:off x="30312" y="1222303"/>
            <a:ext cx="8744418" cy="2213093"/>
          </a:xfrm>
          <a:noFill/>
        </p:spPr>
        <p:txBody>
          <a:bodyPr/>
          <a:lstStyle/>
          <a:p>
            <a:pPr indent="-4445" algn="l">
              <a:lnSpc>
                <a:spcPct val="150000"/>
              </a:lnSpc>
              <a:spcBef>
                <a:spcPts val="0"/>
              </a:spcBef>
            </a:pPr>
            <a:r>
              <a:rPr lang="zh-CN" altLang="en-US" sz="1800" dirty="0"/>
              <a:t>(8) 在某些情况下，在</a:t>
            </a:r>
            <a:r>
              <a:rPr lang="en-US" altLang="zh-CN" sz="1800" dirty="0"/>
              <a:t>throw</a:t>
            </a:r>
            <a:r>
              <a:rPr lang="zh-CN" altLang="en-US" sz="1800" dirty="0"/>
              <a:t>语句中可以不包括表达式，如</a:t>
            </a:r>
            <a:endParaRPr lang="zh-CN" altLang="en-US" sz="1800" dirty="0"/>
          </a:p>
          <a:p>
            <a:pPr indent="-4445" algn="l">
              <a:lnSpc>
                <a:spcPct val="150000"/>
              </a:lnSpc>
              <a:spcBef>
                <a:spcPts val="0"/>
              </a:spcBef>
            </a:pPr>
            <a:r>
              <a:rPr lang="en-US" altLang="zh-CN" sz="1800" dirty="0">
                <a:solidFill>
                  <a:srgbClr val="FF0000"/>
                </a:solidFill>
              </a:rPr>
              <a:t>throw;</a:t>
            </a:r>
            <a:endParaRPr lang="en-US" altLang="zh-CN" sz="1800" dirty="0">
              <a:solidFill>
                <a:srgbClr val="FF0000"/>
              </a:solidFill>
            </a:endParaRPr>
          </a:p>
          <a:p>
            <a:pPr indent="-4445" algn="l">
              <a:lnSpc>
                <a:spcPct val="150000"/>
              </a:lnSpc>
              <a:spcBef>
                <a:spcPts val="0"/>
              </a:spcBef>
            </a:pPr>
            <a:r>
              <a:rPr lang="zh-CN" altLang="en-US" sz="1800" dirty="0"/>
              <a:t>表示</a:t>
            </a:r>
            <a:r>
              <a:rPr lang="zh-CN" altLang="en-US" sz="1800" dirty="0">
                <a:latin typeface="Arial" panose="020B0604020202020204" pitchFamily="34" charset="0"/>
              </a:rPr>
              <a:t>“</a:t>
            </a:r>
            <a:r>
              <a:rPr lang="zh-CN" altLang="en-US" sz="1800" dirty="0"/>
              <a:t>我不处理这个异常，请上级处理</a:t>
            </a:r>
            <a:r>
              <a:rPr lang="zh-CN" altLang="en-US" sz="1800" dirty="0">
                <a:latin typeface="Arial" panose="020B0604020202020204" pitchFamily="34" charset="0"/>
              </a:rPr>
              <a:t>”</a:t>
            </a:r>
            <a:r>
              <a:rPr lang="zh-CN" altLang="en-US" sz="1800" dirty="0"/>
              <a:t>。</a:t>
            </a:r>
            <a:endParaRPr lang="zh-CN" altLang="en-US" sz="1800" dirty="0"/>
          </a:p>
          <a:p>
            <a:pPr indent="-4445" algn="l">
              <a:lnSpc>
                <a:spcPct val="150000"/>
              </a:lnSpc>
              <a:spcBef>
                <a:spcPts val="0"/>
              </a:spcBef>
            </a:pPr>
            <a:r>
              <a:rPr lang="zh-CN" altLang="en-US" sz="1800" dirty="0"/>
              <a:t>(9) 如果</a:t>
            </a:r>
            <a:r>
              <a:rPr lang="en-US" altLang="zh-CN" sz="1800" dirty="0"/>
              <a:t>throw</a:t>
            </a:r>
            <a:r>
              <a:rPr lang="zh-CN" altLang="en-US" sz="1800" dirty="0"/>
              <a:t>抛出的异常信息找不到与之匹配的</a:t>
            </a:r>
            <a:r>
              <a:rPr lang="en-US" altLang="zh-CN" sz="1800" dirty="0">
                <a:solidFill>
                  <a:srgbClr val="FF0000"/>
                </a:solidFill>
              </a:rPr>
              <a:t>catch</a:t>
            </a:r>
            <a:r>
              <a:rPr lang="zh-CN" altLang="en-US" sz="1800" dirty="0"/>
              <a:t>块，那么系统就会调用一个系统函数</a:t>
            </a:r>
            <a:r>
              <a:rPr lang="en-US" altLang="zh-CN" sz="1800" dirty="0">
                <a:solidFill>
                  <a:srgbClr val="FF0000"/>
                </a:solidFill>
              </a:rPr>
              <a:t>terminate</a:t>
            </a:r>
            <a:r>
              <a:rPr lang="en-US" altLang="zh-CN" sz="1800" dirty="0"/>
              <a:t>，</a:t>
            </a:r>
            <a:r>
              <a:rPr lang="zh-CN" altLang="en-US" sz="1800" dirty="0"/>
              <a:t>使程序终止运行。</a:t>
            </a:r>
            <a:endParaRPr lang="zh-CN" altLang="en-US" sz="180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58792"/>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10575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异常处理中的构造和析构函数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subTitle" idx="1"/>
          </p:nvPr>
        </p:nvSpPr>
        <p:spPr>
          <a:xfrm>
            <a:off x="145814" y="1114347"/>
            <a:ext cx="8852373" cy="3806517"/>
          </a:xfrm>
          <a:noFill/>
        </p:spPr>
        <p:txBody>
          <a:bodyPr/>
          <a:lstStyle/>
          <a:p>
            <a:pPr indent="-4445" algn="l">
              <a:lnSpc>
                <a:spcPct val="150000"/>
              </a:lnSpc>
              <a:spcBef>
                <a:spcPts val="0"/>
              </a:spcBef>
            </a:pPr>
            <a:r>
              <a:rPr lang="zh-CN" altLang="en-US" sz="1800" dirty="0"/>
              <a:t>如果在</a:t>
            </a:r>
            <a:r>
              <a:rPr lang="en-US" altLang="zh-CN" sz="1800" dirty="0">
                <a:solidFill>
                  <a:srgbClr val="FF0000"/>
                </a:solidFill>
              </a:rPr>
              <a:t>try</a:t>
            </a:r>
            <a:r>
              <a:rPr lang="zh-CN" altLang="en-US" sz="1800" dirty="0">
                <a:solidFill>
                  <a:srgbClr val="FF0000"/>
                </a:solidFill>
              </a:rPr>
              <a:t>块</a:t>
            </a:r>
            <a:r>
              <a:rPr lang="zh-CN" altLang="en-US" sz="1800" dirty="0"/>
              <a:t>(或</a:t>
            </a:r>
            <a:r>
              <a:rPr lang="en-US" altLang="zh-CN" sz="1800" dirty="0"/>
              <a:t>try</a:t>
            </a:r>
            <a:r>
              <a:rPr lang="zh-CN" altLang="en-US" sz="1800" dirty="0"/>
              <a:t>块中调用的函数)中定义了类对象，在建立该对象时要调用构造函数。在执行</a:t>
            </a:r>
            <a:r>
              <a:rPr lang="en-US" altLang="zh-CN" sz="1800" dirty="0">
                <a:solidFill>
                  <a:srgbClr val="FF0000"/>
                </a:solidFill>
              </a:rPr>
              <a:t>try</a:t>
            </a:r>
            <a:r>
              <a:rPr lang="zh-CN" altLang="en-US" sz="1800" dirty="0">
                <a:solidFill>
                  <a:srgbClr val="FF0000"/>
                </a:solidFill>
              </a:rPr>
              <a:t>块 </a:t>
            </a:r>
            <a:r>
              <a:rPr lang="zh-CN" altLang="en-US" sz="1800" dirty="0"/>
              <a:t>(包括在</a:t>
            </a:r>
            <a:r>
              <a:rPr lang="en-US" altLang="zh-CN" sz="1800" dirty="0"/>
              <a:t>try</a:t>
            </a:r>
            <a:r>
              <a:rPr lang="zh-CN" altLang="en-US" sz="1800" dirty="0"/>
              <a:t>块中调用其他函数) 的过程中如果发生了异常，此时流程立即离开</a:t>
            </a:r>
            <a:r>
              <a:rPr lang="en-US" altLang="zh-CN" sz="1800" dirty="0"/>
              <a:t>try</a:t>
            </a:r>
            <a:r>
              <a:rPr lang="zh-CN" altLang="en-US" sz="1800" dirty="0"/>
              <a:t>块。这样流程就有可能离开该对象的作用域而转到其他函数，因而应当事先做好结束对象前的清理工作，</a:t>
            </a:r>
            <a:r>
              <a:rPr lang="en-US" altLang="zh-CN" sz="1800" dirty="0"/>
              <a:t>C++</a:t>
            </a:r>
            <a:r>
              <a:rPr lang="zh-CN" altLang="en-US" sz="1800" dirty="0"/>
              <a:t>的异常处理机制会在</a:t>
            </a:r>
            <a:r>
              <a:rPr lang="en-US" altLang="zh-CN" sz="1800" dirty="0">
                <a:solidFill>
                  <a:srgbClr val="FF0000"/>
                </a:solidFill>
              </a:rPr>
              <a:t>throw</a:t>
            </a:r>
            <a:r>
              <a:rPr lang="zh-CN" altLang="en-US" sz="1800" dirty="0"/>
              <a:t>抛出异常信息被</a:t>
            </a:r>
            <a:r>
              <a:rPr lang="en-US" altLang="zh-CN" sz="1800" dirty="0">
                <a:solidFill>
                  <a:srgbClr val="FF0000"/>
                </a:solidFill>
              </a:rPr>
              <a:t>catch</a:t>
            </a:r>
            <a:r>
              <a:rPr lang="zh-CN" altLang="en-US" sz="1800" dirty="0"/>
              <a:t>捕获时，对有关的局部对象进行析构(调用类对象的析构函数)， 析构对象的顺序与构造的顺序相反，然后执行与异常信息匹配的</a:t>
            </a:r>
            <a:r>
              <a:rPr lang="en-US" altLang="zh-CN" sz="1800" dirty="0">
                <a:solidFill>
                  <a:srgbClr val="FF0000"/>
                </a:solidFill>
              </a:rPr>
              <a:t>catch</a:t>
            </a:r>
            <a:r>
              <a:rPr lang="zh-CN" altLang="en-US" sz="1800" dirty="0">
                <a:solidFill>
                  <a:srgbClr val="FF0000"/>
                </a:solidFill>
              </a:rPr>
              <a:t>块</a:t>
            </a:r>
            <a:r>
              <a:rPr lang="zh-CN" altLang="en-US" sz="1800" dirty="0"/>
              <a:t>中的语句。</a:t>
            </a:r>
            <a:endParaRPr lang="zh-CN" altLang="en-US" sz="1800" dirty="0"/>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9155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7771"/>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anose="02060603020205020403" pitchFamily="18" charset="0"/>
                <a:ea typeface="微软雅黑" panose="020B0503020204020204" pitchFamily="34" charset="-122"/>
              </a:rPr>
              <a:t>2.</a:t>
            </a:r>
            <a:r>
              <a:rPr lang="zh-CN" altLang="en-US" sz="2250" dirty="0">
                <a:solidFill>
                  <a:schemeClr val="bg1"/>
                </a:solidFill>
                <a:latin typeface="Rockwell" panose="02060603020205020403" pitchFamily="18" charset="0"/>
                <a:ea typeface="微软雅黑" panose="020B0503020204020204" pitchFamily="34" charset="-122"/>
              </a:rPr>
              <a:t>在异常处理中处理析构函数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subTitle" idx="1"/>
          </p:nvPr>
        </p:nvSpPr>
        <p:spPr>
          <a:xfrm>
            <a:off x="307747" y="674285"/>
            <a:ext cx="8744418" cy="4492119"/>
          </a:xfrm>
          <a:noFill/>
        </p:spPr>
        <p:txBody>
          <a:bodyPr/>
          <a:lstStyle/>
          <a:p>
            <a:pPr indent="-4445" algn="l"/>
            <a:r>
              <a:rPr lang="zh-CN" altLang="en-US" sz="1800" dirty="0"/>
              <a:t>这是一个为说明在异常处理中调用析构函数的示例，为了清晰地表示流程，程序中加入了一些</a:t>
            </a:r>
            <a:r>
              <a:rPr lang="en-US" altLang="zh-CN" sz="1800" dirty="0" err="1"/>
              <a:t>cout</a:t>
            </a:r>
            <a:r>
              <a:rPr lang="zh-CN" altLang="en-US" sz="1800" dirty="0"/>
              <a:t>语句，输出有关的信息，以便对照结果分析程序。</a:t>
            </a:r>
            <a:endParaRPr lang="zh-CN" altLang="en-US" sz="1800" dirty="0"/>
          </a:p>
          <a:p>
            <a:pPr indent="-4445" algn="l"/>
            <a:r>
              <a:rPr lang="en-US" altLang="zh-CN" sz="1350" dirty="0"/>
              <a:t>#include &lt;</a:t>
            </a:r>
            <a:r>
              <a:rPr lang="en-US" altLang="zh-CN" sz="1350" dirty="0" err="1"/>
              <a:t>iostream.h</a:t>
            </a:r>
            <a:r>
              <a:rPr lang="en-US" altLang="zh-CN" sz="1350" dirty="0"/>
              <a:t>&gt;</a:t>
            </a:r>
            <a:endParaRPr lang="en-US" altLang="zh-CN" sz="1350" dirty="0"/>
          </a:p>
          <a:p>
            <a:pPr indent="-4445" algn="l"/>
            <a:r>
              <a:rPr lang="en-US" altLang="zh-CN" sz="1350" dirty="0"/>
              <a:t>#include &lt;</a:t>
            </a:r>
            <a:r>
              <a:rPr lang="en-US" altLang="zh-CN" sz="1350" dirty="0" err="1"/>
              <a:t>string.h</a:t>
            </a:r>
            <a:r>
              <a:rPr lang="en-US" altLang="zh-CN" sz="1350" dirty="0"/>
              <a:t>&gt;</a:t>
            </a:r>
            <a:endParaRPr lang="en-US" altLang="zh-CN" sz="1350" dirty="0"/>
          </a:p>
          <a:p>
            <a:pPr indent="-4445" algn="l"/>
            <a:r>
              <a:rPr lang="en-US" altLang="zh-CN" sz="1350" dirty="0"/>
              <a:t>class Student  </a:t>
            </a:r>
            <a:endParaRPr lang="en-US" altLang="zh-CN" sz="1350" dirty="0"/>
          </a:p>
          <a:p>
            <a:pPr indent="-4445" algn="l"/>
            <a:r>
              <a:rPr lang="en-US" altLang="zh-CN" sz="1350" dirty="0"/>
              <a:t>{</a:t>
            </a:r>
            <a:endParaRPr lang="en-US" altLang="zh-CN" sz="1350" dirty="0"/>
          </a:p>
          <a:p>
            <a:pPr indent="-4445" algn="l"/>
            <a:r>
              <a:rPr lang="en-US" altLang="zh-CN" sz="1350" dirty="0"/>
              <a:t>public:</a:t>
            </a:r>
            <a:endParaRPr lang="en-US" altLang="zh-CN" sz="1350" dirty="0"/>
          </a:p>
          <a:p>
            <a:pPr indent="-4445" algn="l"/>
            <a:r>
              <a:rPr lang="en-US" altLang="zh-CN" sz="1350" dirty="0"/>
              <a:t>	Student(</a:t>
            </a:r>
            <a:r>
              <a:rPr lang="en-US" altLang="zh-CN" sz="1350" dirty="0" err="1"/>
              <a:t>int</a:t>
            </a:r>
            <a:r>
              <a:rPr lang="en-US" altLang="zh-CN" sz="1350" dirty="0"/>
              <a:t> </a:t>
            </a:r>
            <a:r>
              <a:rPr lang="en-US" altLang="zh-CN" sz="1350" dirty="0" err="1"/>
              <a:t>n,char</a:t>
            </a:r>
            <a:r>
              <a:rPr lang="en-US" altLang="zh-CN" sz="1350" dirty="0"/>
              <a:t>* </a:t>
            </a:r>
            <a:r>
              <a:rPr lang="en-US" altLang="zh-CN" sz="1350" dirty="0" err="1"/>
              <a:t>nam</a:t>
            </a:r>
            <a:r>
              <a:rPr lang="en-US" altLang="zh-CN" sz="1350" dirty="0"/>
              <a:t>) {</a:t>
            </a:r>
            <a:endParaRPr lang="en-US" altLang="zh-CN" sz="1350" dirty="0"/>
          </a:p>
          <a:p>
            <a:pPr indent="-4445" algn="l"/>
            <a:r>
              <a:rPr lang="en-US" altLang="zh-CN" sz="1350" dirty="0"/>
              <a:t>		</a:t>
            </a:r>
            <a:r>
              <a:rPr lang="en-US" altLang="zh-CN" sz="1350" dirty="0" err="1"/>
              <a:t>cout</a:t>
            </a:r>
            <a:r>
              <a:rPr lang="en-US" altLang="zh-CN" sz="1350" dirty="0"/>
              <a:t>&lt;&lt;"constructor-"&lt;&lt;n&lt;&lt;</a:t>
            </a:r>
            <a:r>
              <a:rPr lang="en-US" altLang="zh-CN" sz="1350" dirty="0" err="1"/>
              <a:t>endl</a:t>
            </a:r>
            <a:r>
              <a:rPr lang="en-US" altLang="zh-CN" sz="1350" dirty="0"/>
              <a:t>;</a:t>
            </a:r>
            <a:endParaRPr lang="en-US" altLang="zh-CN" sz="1350" dirty="0"/>
          </a:p>
          <a:p>
            <a:pPr indent="-4445" algn="l"/>
            <a:r>
              <a:rPr lang="en-US" altLang="zh-CN" sz="1350" dirty="0"/>
              <a:t>		</a:t>
            </a:r>
            <a:r>
              <a:rPr lang="en-US" altLang="zh-CN" sz="1350" dirty="0" err="1"/>
              <a:t>num</a:t>
            </a:r>
            <a:r>
              <a:rPr lang="en-US" altLang="zh-CN" sz="1350" dirty="0"/>
              <a:t>=</a:t>
            </a:r>
            <a:r>
              <a:rPr lang="en-US" altLang="zh-CN" sz="1350" dirty="0" err="1"/>
              <a:t>n;name</a:t>
            </a:r>
            <a:r>
              <a:rPr lang="en-US" altLang="zh-CN" sz="1350" dirty="0"/>
              <a:t>=</a:t>
            </a:r>
            <a:r>
              <a:rPr lang="en-US" altLang="zh-CN" sz="1350" dirty="0" err="1"/>
              <a:t>nam</a:t>
            </a:r>
            <a:r>
              <a:rPr lang="en-US" altLang="zh-CN" sz="1350" dirty="0"/>
              <a:t>;</a:t>
            </a:r>
            <a:endParaRPr lang="en-US" altLang="zh-CN" sz="1350" dirty="0"/>
          </a:p>
          <a:p>
            <a:pPr indent="-4445" algn="l"/>
            <a:r>
              <a:rPr lang="en-US" altLang="zh-CN" sz="1350" dirty="0"/>
              <a:t>	}</a:t>
            </a:r>
            <a:endParaRPr lang="en-US" altLang="zh-CN" sz="1350" dirty="0"/>
          </a:p>
          <a:p>
            <a:pPr indent="-4445" algn="l"/>
            <a:r>
              <a:rPr lang="en-US" altLang="zh-CN" sz="1350" dirty="0"/>
              <a:t>	~Student( ){</a:t>
            </a:r>
            <a:r>
              <a:rPr lang="en-US" altLang="zh-CN" sz="1350" dirty="0" err="1"/>
              <a:t>cout</a:t>
            </a:r>
            <a:r>
              <a:rPr lang="en-US" altLang="zh-CN" sz="1350" dirty="0"/>
              <a:t>&lt;&lt;"destructor-"&lt;&lt;</a:t>
            </a:r>
            <a:r>
              <a:rPr lang="en-US" altLang="zh-CN" sz="1350" dirty="0" err="1"/>
              <a:t>num</a:t>
            </a:r>
            <a:r>
              <a:rPr lang="en-US" altLang="zh-CN" sz="1350" dirty="0"/>
              <a:t>&lt;&lt;</a:t>
            </a:r>
            <a:r>
              <a:rPr lang="en-US" altLang="zh-CN" sz="1350" dirty="0" err="1"/>
              <a:t>endl</a:t>
            </a:r>
            <a:r>
              <a:rPr lang="en-US" altLang="zh-CN" sz="1350" dirty="0"/>
              <a:t>;}	//</a:t>
            </a:r>
            <a:r>
              <a:rPr lang="zh-CN" altLang="en-US" sz="1350" dirty="0"/>
              <a:t>定义析构函数</a:t>
            </a:r>
            <a:endParaRPr lang="zh-CN" altLang="en-US" sz="1350" dirty="0"/>
          </a:p>
          <a:p>
            <a:pPr indent="-4445" algn="l"/>
            <a:r>
              <a:rPr lang="zh-CN" altLang="en-US" sz="1350" dirty="0"/>
              <a:t>	</a:t>
            </a:r>
            <a:r>
              <a:rPr lang="en-US" altLang="zh-CN" sz="1350" dirty="0"/>
              <a:t>void </a:t>
            </a:r>
            <a:r>
              <a:rPr lang="en-US" altLang="zh-CN" sz="1350" dirty="0" err="1"/>
              <a:t>get_data</a:t>
            </a:r>
            <a:r>
              <a:rPr lang="en-US" altLang="zh-CN" sz="1350" dirty="0"/>
              <a:t>( );                                 //</a:t>
            </a:r>
            <a:r>
              <a:rPr lang="zh-CN" altLang="en-US" sz="1350" dirty="0"/>
              <a:t>成员函数声明</a:t>
            </a:r>
            <a:endParaRPr lang="zh-CN" altLang="en-US" sz="1350" dirty="0"/>
          </a:p>
          <a:p>
            <a:pPr indent="-4445" algn="l"/>
            <a:r>
              <a:rPr lang="en-US" altLang="zh-CN" sz="1350" dirty="0"/>
              <a:t>private:</a:t>
            </a:r>
            <a:endParaRPr lang="en-US" altLang="zh-CN" sz="1350" dirty="0"/>
          </a:p>
          <a:p>
            <a:pPr indent="-4445" algn="l"/>
            <a:r>
              <a:rPr lang="en-US" altLang="zh-CN" sz="1350" dirty="0"/>
              <a:t>	</a:t>
            </a:r>
            <a:r>
              <a:rPr lang="en-US" altLang="zh-CN" sz="1350" dirty="0" err="1"/>
              <a:t>int</a:t>
            </a:r>
            <a:r>
              <a:rPr lang="en-US" altLang="zh-CN" sz="1350" dirty="0"/>
              <a:t> </a:t>
            </a:r>
            <a:r>
              <a:rPr lang="en-US" altLang="zh-CN" sz="1350" dirty="0" err="1"/>
              <a:t>num</a:t>
            </a:r>
            <a:r>
              <a:rPr lang="en-US" altLang="zh-CN" sz="1350" dirty="0"/>
              <a:t>;</a:t>
            </a:r>
            <a:endParaRPr lang="en-US" altLang="zh-CN" sz="1350" dirty="0"/>
          </a:p>
          <a:p>
            <a:pPr indent="-4445" algn="l"/>
            <a:r>
              <a:rPr lang="en-US" altLang="zh-CN" sz="1350" dirty="0"/>
              <a:t>	char* name;</a:t>
            </a:r>
            <a:endParaRPr lang="en-US" altLang="zh-CN" sz="1350" dirty="0"/>
          </a:p>
          <a:p>
            <a:pPr indent="-4445" algn="l"/>
            <a:r>
              <a:rPr lang="en-US" altLang="zh-CN" sz="1350" dirty="0"/>
              <a:t>};</a:t>
            </a:r>
            <a:endParaRPr lang="en-US" altLang="zh-CN" sz="135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9155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anose="02060603020205020403" pitchFamily="18" charset="0"/>
                <a:ea typeface="微软雅黑" panose="020B0503020204020204" pitchFamily="34" charset="-122"/>
              </a:rPr>
              <a:t>例</a:t>
            </a:r>
            <a:r>
              <a:rPr lang="en-US" altLang="zh-CN" sz="2250" dirty="0" smtClean="0">
                <a:solidFill>
                  <a:schemeClr val="bg1"/>
                </a:solidFill>
                <a:latin typeface="Rockwell" panose="02060603020205020403" pitchFamily="18" charset="0"/>
                <a:ea typeface="微软雅黑" panose="020B0503020204020204" pitchFamily="34" charset="-122"/>
              </a:rPr>
              <a:t>6.</a:t>
            </a:r>
            <a:r>
              <a:rPr lang="zh-CN" altLang="en-US" sz="2250" dirty="0">
                <a:solidFill>
                  <a:schemeClr val="bg1"/>
                </a:solidFill>
                <a:latin typeface="Rockwell" panose="02060603020205020403" pitchFamily="18" charset="0"/>
                <a:ea typeface="微软雅黑" panose="020B0503020204020204" pitchFamily="34" charset="-122"/>
              </a:rPr>
              <a:t>在异常处理中处理析构函数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subTitle" idx="1"/>
          </p:nvPr>
        </p:nvSpPr>
        <p:spPr>
          <a:xfrm>
            <a:off x="143122" y="520590"/>
            <a:ext cx="8207331" cy="4492119"/>
          </a:xfrm>
          <a:noFill/>
        </p:spPr>
        <p:txBody>
          <a:bodyPr/>
          <a:lstStyle/>
          <a:p>
            <a:pPr indent="-4445" algn="l"/>
            <a:r>
              <a:rPr lang="en-US" altLang="zh-CN" sz="1350" dirty="0"/>
              <a:t>void Student::</a:t>
            </a:r>
            <a:r>
              <a:rPr lang="en-US" altLang="zh-CN" sz="1350" dirty="0" err="1"/>
              <a:t>get_data</a:t>
            </a:r>
            <a:r>
              <a:rPr lang="en-US" altLang="zh-CN" sz="1350" dirty="0"/>
              <a:t>( )                           //</a:t>
            </a:r>
            <a:r>
              <a:rPr lang="zh-CN" altLang="en-US" sz="1350" dirty="0"/>
              <a:t>定义成员函数</a:t>
            </a:r>
            <a:endParaRPr lang="zh-CN" altLang="en-US" sz="1350" dirty="0"/>
          </a:p>
          <a:p>
            <a:pPr indent="-4445" algn="l"/>
            <a:r>
              <a:rPr lang="en-US" altLang="zh-CN" sz="1350" dirty="0"/>
              <a:t>{</a:t>
            </a:r>
            <a:endParaRPr lang="en-US" altLang="zh-CN" sz="1350" dirty="0"/>
          </a:p>
          <a:p>
            <a:pPr indent="-4445" algn="l"/>
            <a:r>
              <a:rPr lang="en-US" altLang="zh-CN" sz="1350" dirty="0"/>
              <a:t>            if(</a:t>
            </a:r>
            <a:r>
              <a:rPr lang="en-US" altLang="zh-CN" sz="1350" dirty="0" err="1"/>
              <a:t>num</a:t>
            </a:r>
            <a:r>
              <a:rPr lang="en-US" altLang="zh-CN" sz="1350" dirty="0"/>
              <a:t>==0) </a:t>
            </a:r>
            <a:endParaRPr lang="en-US" altLang="zh-CN" sz="1350" dirty="0"/>
          </a:p>
          <a:p>
            <a:pPr indent="-4445" algn="l"/>
            <a:r>
              <a:rPr lang="en-US" altLang="zh-CN" sz="1350" dirty="0"/>
              <a:t>	throw </a:t>
            </a:r>
            <a:r>
              <a:rPr lang="en-US" altLang="zh-CN" sz="1350" dirty="0" err="1"/>
              <a:t>num</a:t>
            </a:r>
            <a:r>
              <a:rPr lang="en-US" altLang="zh-CN" sz="1350" dirty="0"/>
              <a:t>;                            //</a:t>
            </a:r>
            <a:r>
              <a:rPr lang="zh-CN" altLang="en-US" sz="1350" dirty="0"/>
              <a:t>如</a:t>
            </a:r>
            <a:r>
              <a:rPr lang="en-US" altLang="zh-CN" sz="1350" dirty="0" err="1"/>
              <a:t>num</a:t>
            </a:r>
            <a:r>
              <a:rPr lang="en-US" altLang="zh-CN" sz="1350" dirty="0"/>
              <a:t>=0,</a:t>
            </a:r>
            <a:r>
              <a:rPr lang="zh-CN" altLang="en-US" sz="1350" dirty="0"/>
              <a:t>抛出</a:t>
            </a:r>
            <a:r>
              <a:rPr lang="en-US" altLang="zh-CN" sz="1350" dirty="0" err="1"/>
              <a:t>int</a:t>
            </a:r>
            <a:r>
              <a:rPr lang="zh-CN" altLang="en-US" sz="1350" dirty="0"/>
              <a:t>型变量</a:t>
            </a:r>
            <a:r>
              <a:rPr lang="en-US" altLang="zh-CN" sz="1350" dirty="0" err="1"/>
              <a:t>num</a:t>
            </a:r>
            <a:endParaRPr lang="en-US" altLang="zh-CN" sz="1350" dirty="0"/>
          </a:p>
          <a:p>
            <a:pPr indent="-4445" algn="l"/>
            <a:r>
              <a:rPr lang="en-US" altLang="zh-CN" sz="1350" dirty="0"/>
              <a:t>            else </a:t>
            </a:r>
            <a:endParaRPr lang="en-US" altLang="zh-CN" sz="1350" dirty="0"/>
          </a:p>
          <a:p>
            <a:pPr indent="-4445" algn="l"/>
            <a:r>
              <a:rPr lang="en-US" altLang="zh-CN" sz="1350" dirty="0"/>
              <a:t>	</a:t>
            </a:r>
            <a:r>
              <a:rPr lang="en-US" altLang="zh-CN" sz="1350" dirty="0" err="1"/>
              <a:t>cout</a:t>
            </a:r>
            <a:r>
              <a:rPr lang="en-US" altLang="zh-CN" sz="1350" dirty="0"/>
              <a:t>&lt;&lt;</a:t>
            </a:r>
            <a:r>
              <a:rPr lang="en-US" altLang="zh-CN" sz="1350" dirty="0" err="1"/>
              <a:t>num</a:t>
            </a:r>
            <a:r>
              <a:rPr lang="en-US" altLang="zh-CN" sz="1350" dirty="0"/>
              <a:t>&lt;&lt;"  "&lt;&lt;name&lt;&lt;</a:t>
            </a:r>
            <a:r>
              <a:rPr lang="en-US" altLang="zh-CN" sz="1350" dirty="0" err="1"/>
              <a:t>endl</a:t>
            </a:r>
            <a:r>
              <a:rPr lang="en-US" altLang="zh-CN" sz="1350" dirty="0"/>
              <a:t>;                 //</a:t>
            </a:r>
            <a:r>
              <a:rPr lang="zh-CN" altLang="en-US" sz="1350" dirty="0"/>
              <a:t>若</a:t>
            </a:r>
            <a:r>
              <a:rPr lang="en-US" altLang="zh-CN" sz="1350" dirty="0"/>
              <a:t>num≠0</a:t>
            </a:r>
            <a:r>
              <a:rPr lang="zh-CN" altLang="en-US" sz="1350" dirty="0"/>
              <a:t>，输出</a:t>
            </a:r>
            <a:r>
              <a:rPr lang="en-US" altLang="zh-CN" sz="1350" dirty="0" err="1"/>
              <a:t>num,name</a:t>
            </a:r>
            <a:r>
              <a:rPr lang="en-US" altLang="zh-CN" sz="1350" dirty="0"/>
              <a:t> </a:t>
            </a:r>
            <a:endParaRPr lang="en-US" altLang="zh-CN" sz="1350" dirty="0"/>
          </a:p>
          <a:p>
            <a:pPr indent="-4445" algn="l"/>
            <a:r>
              <a:rPr lang="en-US" altLang="zh-CN" sz="1350" dirty="0"/>
              <a:t>	</a:t>
            </a:r>
            <a:r>
              <a:rPr lang="en-US" altLang="zh-CN" sz="1350" dirty="0" err="1"/>
              <a:t>cout</a:t>
            </a:r>
            <a:r>
              <a:rPr lang="en-US" altLang="zh-CN" sz="1350" dirty="0"/>
              <a:t>&lt;&lt;"in </a:t>
            </a:r>
            <a:r>
              <a:rPr lang="en-US" altLang="zh-CN" sz="1350" dirty="0" err="1"/>
              <a:t>get_data</a:t>
            </a:r>
            <a:r>
              <a:rPr lang="en-US" altLang="zh-CN" sz="1350" dirty="0"/>
              <a:t>()"&lt;&lt;</a:t>
            </a:r>
            <a:r>
              <a:rPr lang="en-US" altLang="zh-CN" sz="1350" dirty="0" err="1"/>
              <a:t>endl</a:t>
            </a:r>
            <a:r>
              <a:rPr lang="en-US" altLang="zh-CN" sz="1350" dirty="0"/>
              <a:t>;                     //</a:t>
            </a:r>
            <a:r>
              <a:rPr lang="zh-CN" altLang="en-US" sz="1350" dirty="0"/>
              <a:t>输出信息，表示目前在</a:t>
            </a:r>
            <a:r>
              <a:rPr lang="en-US" altLang="zh-CN" sz="1350" dirty="0" err="1"/>
              <a:t>get_data</a:t>
            </a:r>
            <a:r>
              <a:rPr lang="zh-CN" altLang="en-US" sz="1350" dirty="0"/>
              <a:t>函数中</a:t>
            </a:r>
            <a:endParaRPr lang="zh-CN" altLang="en-US" sz="1350" dirty="0"/>
          </a:p>
          <a:p>
            <a:pPr indent="-4445" algn="l"/>
            <a:r>
              <a:rPr lang="zh-CN" altLang="en-US" sz="1350" dirty="0"/>
              <a:t> </a:t>
            </a:r>
            <a:r>
              <a:rPr lang="en-US" altLang="zh-CN" sz="1350" dirty="0"/>
              <a:t>}</a:t>
            </a:r>
            <a:endParaRPr lang="en-US" altLang="zh-CN" sz="1350" dirty="0"/>
          </a:p>
          <a:p>
            <a:pPr indent="-4445" algn="l"/>
            <a:endParaRPr lang="en-US" altLang="zh-CN" sz="1350" dirty="0"/>
          </a:p>
          <a:p>
            <a:pPr indent="-4445" algn="l"/>
            <a:r>
              <a:rPr lang="en-US" altLang="zh-CN" sz="1350" dirty="0"/>
              <a:t>void fun( )</a:t>
            </a:r>
            <a:endParaRPr lang="en-US" altLang="zh-CN" sz="1350" dirty="0"/>
          </a:p>
          <a:p>
            <a:pPr indent="-4445" algn="l"/>
            <a:r>
              <a:rPr lang="en-US" altLang="zh-CN" sz="1350" dirty="0"/>
              <a:t>{</a:t>
            </a:r>
            <a:endParaRPr lang="en-US" altLang="zh-CN" sz="1350" dirty="0"/>
          </a:p>
          <a:p>
            <a:pPr indent="-4445" algn="l"/>
            <a:r>
              <a:rPr lang="en-US" altLang="zh-CN" sz="1350" dirty="0"/>
              <a:t>	Student stud1(1101,"Tan");               //</a:t>
            </a:r>
            <a:r>
              <a:rPr lang="zh-CN" altLang="en-US" sz="1350" dirty="0"/>
              <a:t>建立对象</a:t>
            </a:r>
            <a:r>
              <a:rPr lang="en-US" altLang="zh-CN" sz="1350" dirty="0"/>
              <a:t>stud1</a:t>
            </a:r>
            <a:endParaRPr lang="en-US" altLang="zh-CN" sz="1350" dirty="0"/>
          </a:p>
          <a:p>
            <a:pPr indent="-4445" algn="l"/>
            <a:r>
              <a:rPr lang="en-US" altLang="zh-CN" sz="1350" dirty="0"/>
              <a:t>	stud1.get_data( );                        //</a:t>
            </a:r>
            <a:r>
              <a:rPr lang="zh-CN" altLang="en-US" sz="1350" dirty="0"/>
              <a:t>调用</a:t>
            </a:r>
            <a:r>
              <a:rPr lang="en-US" altLang="zh-CN" sz="1350" dirty="0"/>
              <a:t>stud1</a:t>
            </a:r>
            <a:r>
              <a:rPr lang="zh-CN" altLang="en-US" sz="1350" dirty="0"/>
              <a:t>的</a:t>
            </a:r>
            <a:r>
              <a:rPr lang="en-US" altLang="zh-CN" sz="1350" dirty="0" err="1"/>
              <a:t>get_data</a:t>
            </a:r>
            <a:r>
              <a:rPr lang="zh-CN" altLang="en-US" sz="1350" dirty="0"/>
              <a:t>函数</a:t>
            </a:r>
            <a:endParaRPr lang="zh-CN" altLang="en-US" sz="1350" dirty="0"/>
          </a:p>
          <a:p>
            <a:pPr indent="-4445" algn="l"/>
            <a:r>
              <a:rPr lang="zh-CN" altLang="en-US" sz="1350" dirty="0"/>
              <a:t>	</a:t>
            </a:r>
            <a:r>
              <a:rPr lang="en-US" altLang="zh-CN" sz="1350" dirty="0"/>
              <a:t>Student stud2(0,"Li");                   //</a:t>
            </a:r>
            <a:r>
              <a:rPr lang="zh-CN" altLang="en-US" sz="1350" dirty="0"/>
              <a:t>建立对象</a:t>
            </a:r>
            <a:r>
              <a:rPr lang="en-US" altLang="zh-CN" sz="1350" dirty="0"/>
              <a:t>stud2</a:t>
            </a:r>
            <a:endParaRPr lang="en-US" altLang="zh-CN" sz="1350" dirty="0"/>
          </a:p>
          <a:p>
            <a:pPr indent="-4445" algn="l"/>
            <a:r>
              <a:rPr lang="en-US" altLang="zh-CN" sz="1350" dirty="0"/>
              <a:t>	stud2.get_data( );                        //</a:t>
            </a:r>
            <a:r>
              <a:rPr lang="zh-CN" altLang="en-US" sz="1350" dirty="0"/>
              <a:t>调用</a:t>
            </a:r>
            <a:r>
              <a:rPr lang="en-US" altLang="zh-CN" sz="1350" dirty="0"/>
              <a:t>stud2</a:t>
            </a:r>
            <a:r>
              <a:rPr lang="zh-CN" altLang="en-US" sz="1350" dirty="0"/>
              <a:t>的</a:t>
            </a:r>
            <a:r>
              <a:rPr lang="en-US" altLang="zh-CN" sz="1350" dirty="0" err="1"/>
              <a:t>get_data</a:t>
            </a:r>
            <a:r>
              <a:rPr lang="zh-CN" altLang="en-US" sz="1350" dirty="0"/>
              <a:t>函数</a:t>
            </a:r>
            <a:endParaRPr lang="zh-CN" altLang="en-US" sz="1350" dirty="0"/>
          </a:p>
          <a:p>
            <a:pPr indent="-4445" algn="l"/>
            <a:r>
              <a:rPr lang="en-US" altLang="zh-CN" sz="1350" dirty="0"/>
              <a:t>}</a:t>
            </a:r>
            <a:endParaRPr lang="en-US" altLang="zh-CN" sz="1350" dirty="0"/>
          </a:p>
          <a:p>
            <a:pPr indent="-4445"/>
            <a:endParaRPr lang="en-US" altLang="zh-CN" sz="135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9155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anose="02060603020205020403" pitchFamily="18" charset="0"/>
                <a:ea typeface="微软雅黑" panose="020B0503020204020204" pitchFamily="34" charset="-122"/>
              </a:rPr>
              <a:t>例</a:t>
            </a:r>
            <a:r>
              <a:rPr lang="en-US" altLang="zh-CN" sz="2250" dirty="0" smtClean="0">
                <a:solidFill>
                  <a:schemeClr val="bg1"/>
                </a:solidFill>
                <a:latin typeface="Rockwell" panose="02060603020205020403" pitchFamily="18" charset="0"/>
                <a:ea typeface="微软雅黑" panose="020B0503020204020204" pitchFamily="34" charset="-122"/>
              </a:rPr>
              <a:t>6.</a:t>
            </a:r>
            <a:r>
              <a:rPr lang="zh-CN" altLang="en-US" sz="2250" dirty="0">
                <a:solidFill>
                  <a:schemeClr val="bg1"/>
                </a:solidFill>
                <a:latin typeface="Rockwell" panose="02060603020205020403" pitchFamily="18" charset="0"/>
                <a:ea typeface="微软雅黑" panose="020B0503020204020204" pitchFamily="34" charset="-122"/>
              </a:rPr>
              <a:t>在异常处理中处理析构函数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subTitle" idx="1"/>
          </p:nvPr>
        </p:nvSpPr>
        <p:spPr>
          <a:xfrm>
            <a:off x="145813" y="1222303"/>
            <a:ext cx="7179059" cy="3832430"/>
          </a:xfrm>
          <a:noFill/>
        </p:spPr>
        <p:txBody>
          <a:bodyPr/>
          <a:lstStyle/>
          <a:p>
            <a:pPr indent="-4445" algn="l"/>
            <a:r>
              <a:rPr lang="en-US" altLang="zh-CN" sz="1350" dirty="0" err="1"/>
              <a:t>int</a:t>
            </a:r>
            <a:r>
              <a:rPr lang="en-US" altLang="zh-CN" sz="1350" dirty="0"/>
              <a:t> main( )</a:t>
            </a:r>
            <a:endParaRPr lang="en-US" altLang="zh-CN" sz="1350" dirty="0"/>
          </a:p>
          <a:p>
            <a:pPr indent="-4445" algn="l"/>
            <a:r>
              <a:rPr lang="en-US" altLang="zh-CN" sz="1350" dirty="0"/>
              <a:t>{</a:t>
            </a:r>
            <a:endParaRPr lang="en-US" altLang="zh-CN" sz="1350" dirty="0"/>
          </a:p>
          <a:p>
            <a:pPr indent="-4445" algn="l"/>
            <a:r>
              <a:rPr lang="en-US" altLang="zh-CN" sz="1350" dirty="0"/>
              <a:t>	</a:t>
            </a:r>
            <a:r>
              <a:rPr lang="en-US" altLang="zh-CN" sz="1350" dirty="0" err="1"/>
              <a:t>cout</a:t>
            </a:r>
            <a:r>
              <a:rPr lang="en-US" altLang="zh-CN" sz="1350" dirty="0"/>
              <a:t>&lt;&lt;"main begin"&lt;&lt;</a:t>
            </a:r>
            <a:r>
              <a:rPr lang="en-US" altLang="zh-CN" sz="1350" dirty="0" err="1"/>
              <a:t>endl</a:t>
            </a:r>
            <a:r>
              <a:rPr lang="en-US" altLang="zh-CN" sz="1350" dirty="0"/>
              <a:t>;                 //</a:t>
            </a:r>
            <a:r>
              <a:rPr lang="zh-CN" altLang="en-US" sz="1350" dirty="0"/>
              <a:t>表示主函数开始了</a:t>
            </a:r>
            <a:endParaRPr lang="zh-CN" altLang="en-US" sz="1350" dirty="0"/>
          </a:p>
          <a:p>
            <a:pPr indent="-4445" algn="l"/>
            <a:r>
              <a:rPr lang="zh-CN" altLang="en-US" sz="1350" dirty="0"/>
              <a:t>	</a:t>
            </a:r>
            <a:r>
              <a:rPr lang="en-US" altLang="zh-CN" sz="1350" dirty="0" err="1"/>
              <a:t>cout</a:t>
            </a:r>
            <a:r>
              <a:rPr lang="en-US" altLang="zh-CN" sz="1350" dirty="0"/>
              <a:t>&lt;&lt;"call fun( )"&lt;&lt;</a:t>
            </a:r>
            <a:r>
              <a:rPr lang="en-US" altLang="zh-CN" sz="1350" dirty="0" err="1"/>
              <a:t>endl</a:t>
            </a:r>
            <a:r>
              <a:rPr lang="en-US" altLang="zh-CN" sz="1350" dirty="0"/>
              <a:t>;                 //</a:t>
            </a:r>
            <a:r>
              <a:rPr lang="zh-CN" altLang="en-US" sz="1350" dirty="0"/>
              <a:t>表示调用</a:t>
            </a:r>
            <a:r>
              <a:rPr lang="en-US" altLang="zh-CN" sz="1350" dirty="0"/>
              <a:t>fun</a:t>
            </a:r>
            <a:r>
              <a:rPr lang="zh-CN" altLang="en-US" sz="1350" dirty="0"/>
              <a:t>函数</a:t>
            </a:r>
            <a:endParaRPr lang="zh-CN" altLang="en-US" sz="1350" dirty="0"/>
          </a:p>
          <a:p>
            <a:pPr indent="-4445" algn="l"/>
            <a:r>
              <a:rPr lang="zh-CN" altLang="en-US" sz="1350" dirty="0"/>
              <a:t>	</a:t>
            </a:r>
            <a:r>
              <a:rPr lang="en-US" altLang="zh-CN" sz="1350" dirty="0"/>
              <a:t>try</a:t>
            </a:r>
            <a:endParaRPr lang="en-US" altLang="zh-CN" sz="1350" dirty="0"/>
          </a:p>
          <a:p>
            <a:pPr indent="-4445" algn="l"/>
            <a:r>
              <a:rPr lang="en-US" altLang="zh-CN" sz="1350" dirty="0"/>
              <a:t>	{</a:t>
            </a:r>
            <a:endParaRPr lang="en-US" altLang="zh-CN" sz="1350" dirty="0"/>
          </a:p>
          <a:p>
            <a:pPr indent="-4445" algn="l"/>
            <a:r>
              <a:rPr lang="en-US" altLang="zh-CN" sz="1350" dirty="0"/>
              <a:t>		fun( );</a:t>
            </a:r>
            <a:endParaRPr lang="en-US" altLang="zh-CN" sz="1350" dirty="0"/>
          </a:p>
          <a:p>
            <a:pPr indent="-4445" algn="l"/>
            <a:r>
              <a:rPr lang="en-US" altLang="zh-CN" sz="1350" dirty="0"/>
              <a:t>	}                                 //</a:t>
            </a:r>
            <a:r>
              <a:rPr lang="zh-CN" altLang="en-US" sz="1350" dirty="0"/>
              <a:t>调用</a:t>
            </a:r>
            <a:r>
              <a:rPr lang="en-US" altLang="zh-CN" sz="1350" dirty="0"/>
              <a:t>fun</a:t>
            </a:r>
            <a:r>
              <a:rPr lang="zh-CN" altLang="en-US" sz="1350" dirty="0"/>
              <a:t>函数</a:t>
            </a:r>
            <a:endParaRPr lang="zh-CN" altLang="en-US" sz="1350" dirty="0"/>
          </a:p>
          <a:p>
            <a:pPr indent="-4445" algn="l"/>
            <a:r>
              <a:rPr lang="zh-CN" altLang="en-US" sz="1350" dirty="0"/>
              <a:t>	</a:t>
            </a:r>
            <a:r>
              <a:rPr lang="en-US" altLang="zh-CN" sz="1350" dirty="0"/>
              <a:t>catch(</a:t>
            </a:r>
            <a:r>
              <a:rPr lang="en-US" altLang="zh-CN" sz="1350" dirty="0" err="1"/>
              <a:t>int</a:t>
            </a:r>
            <a:r>
              <a:rPr lang="en-US" altLang="zh-CN" sz="1350" dirty="0"/>
              <a:t> n)</a:t>
            </a:r>
            <a:endParaRPr lang="en-US" altLang="zh-CN" sz="1350" dirty="0"/>
          </a:p>
          <a:p>
            <a:pPr indent="-4445" algn="l"/>
            <a:r>
              <a:rPr lang="en-US" altLang="zh-CN" sz="1350" dirty="0"/>
              <a:t>	{</a:t>
            </a:r>
            <a:endParaRPr lang="en-US" altLang="zh-CN" sz="1350" dirty="0"/>
          </a:p>
          <a:p>
            <a:pPr indent="-4445" algn="l"/>
            <a:r>
              <a:rPr lang="en-US" altLang="zh-CN" sz="1350" dirty="0"/>
              <a:t>		</a:t>
            </a:r>
            <a:r>
              <a:rPr lang="en-US" altLang="zh-CN" sz="1350" dirty="0" err="1"/>
              <a:t>cout</a:t>
            </a:r>
            <a:r>
              <a:rPr lang="en-US" altLang="zh-CN" sz="1350" dirty="0"/>
              <a:t>&lt;&lt;"</a:t>
            </a:r>
            <a:r>
              <a:rPr lang="en-US" altLang="zh-CN" sz="1350" dirty="0" err="1"/>
              <a:t>num</a:t>
            </a:r>
            <a:r>
              <a:rPr lang="en-US" altLang="zh-CN" sz="1350" dirty="0"/>
              <a:t>="&lt;&lt;n&lt;&lt;",error!"&lt;&lt;</a:t>
            </a:r>
            <a:r>
              <a:rPr lang="en-US" altLang="zh-CN" sz="1350" dirty="0" err="1"/>
              <a:t>endl</a:t>
            </a:r>
            <a:r>
              <a:rPr lang="en-US" altLang="zh-CN" sz="1350" dirty="0"/>
              <a:t>;</a:t>
            </a:r>
            <a:endParaRPr lang="en-US" altLang="zh-CN" sz="1350" dirty="0"/>
          </a:p>
          <a:p>
            <a:pPr indent="-4445" algn="l"/>
            <a:r>
              <a:rPr lang="en-US" altLang="zh-CN" sz="1350" dirty="0"/>
              <a:t>	}      //</a:t>
            </a:r>
            <a:r>
              <a:rPr lang="zh-CN" altLang="en-US" sz="1350" dirty="0"/>
              <a:t>表示</a:t>
            </a:r>
            <a:r>
              <a:rPr lang="en-US" altLang="zh-CN" sz="1350" dirty="0" err="1"/>
              <a:t>num</a:t>
            </a:r>
            <a:r>
              <a:rPr lang="en-US" altLang="zh-CN" sz="1350" dirty="0"/>
              <a:t>=0</a:t>
            </a:r>
            <a:r>
              <a:rPr lang="zh-CN" altLang="en-US" sz="1350" dirty="0"/>
              <a:t>出错</a:t>
            </a:r>
            <a:endParaRPr lang="zh-CN" altLang="en-US" sz="1350" dirty="0"/>
          </a:p>
          <a:p>
            <a:pPr indent="-4445" algn="l"/>
            <a:r>
              <a:rPr lang="zh-CN" altLang="en-US" sz="1350" dirty="0"/>
              <a:t>	</a:t>
            </a:r>
            <a:r>
              <a:rPr lang="en-US" altLang="zh-CN" sz="1350" dirty="0" err="1"/>
              <a:t>cout</a:t>
            </a:r>
            <a:r>
              <a:rPr lang="en-US" altLang="zh-CN" sz="1350" dirty="0"/>
              <a:t>&lt;&lt;"main end"&lt;&lt;</a:t>
            </a:r>
            <a:r>
              <a:rPr lang="en-US" altLang="zh-CN" sz="1350" dirty="0" err="1"/>
              <a:t>endl</a:t>
            </a:r>
            <a:r>
              <a:rPr lang="en-US" altLang="zh-CN" sz="1350" dirty="0"/>
              <a:t>;                   //</a:t>
            </a:r>
            <a:r>
              <a:rPr lang="zh-CN" altLang="en-US" sz="1350" dirty="0"/>
              <a:t>表示主函数结束</a:t>
            </a:r>
            <a:endParaRPr lang="zh-CN" altLang="en-US" sz="1350" dirty="0"/>
          </a:p>
          <a:p>
            <a:pPr indent="-4445" algn="l"/>
            <a:r>
              <a:rPr lang="zh-CN" altLang="en-US" sz="1350" dirty="0"/>
              <a:t>	</a:t>
            </a:r>
            <a:r>
              <a:rPr lang="en-US" altLang="zh-CN" sz="1350" dirty="0"/>
              <a:t>return 0;</a:t>
            </a:r>
            <a:endParaRPr lang="en-US" altLang="zh-CN" sz="1350" dirty="0"/>
          </a:p>
          <a:p>
            <a:pPr indent="-4445" algn="l"/>
            <a:r>
              <a:rPr lang="en-US" altLang="zh-CN" sz="1350" dirty="0"/>
              <a:t>}</a:t>
            </a:r>
            <a:endParaRPr lang="en-US" altLang="zh-CN" sz="135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9155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anose="02060603020205020403" pitchFamily="18" charset="0"/>
                <a:ea typeface="微软雅黑" panose="020B0503020204020204" pitchFamily="34" charset="-122"/>
              </a:rPr>
              <a:t>例</a:t>
            </a:r>
            <a:r>
              <a:rPr lang="en-US" altLang="zh-CN" sz="2250" dirty="0" smtClean="0">
                <a:solidFill>
                  <a:schemeClr val="bg1"/>
                </a:solidFill>
                <a:latin typeface="Rockwell" panose="02060603020205020403" pitchFamily="18" charset="0"/>
                <a:ea typeface="微软雅黑" panose="020B0503020204020204" pitchFamily="34" charset="-122"/>
              </a:rPr>
              <a:t>6.</a:t>
            </a:r>
            <a:r>
              <a:rPr lang="zh-CN" altLang="en-US" sz="2250" dirty="0">
                <a:solidFill>
                  <a:schemeClr val="bg1"/>
                </a:solidFill>
                <a:latin typeface="Rockwell" panose="02060603020205020403" pitchFamily="18" charset="0"/>
                <a:ea typeface="微软雅黑" panose="020B0503020204020204" pitchFamily="34" charset="-122"/>
              </a:rPr>
              <a:t>在异常处理中处理析构函数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subTitle" idx="1"/>
          </p:nvPr>
        </p:nvSpPr>
        <p:spPr>
          <a:xfrm>
            <a:off x="523658" y="1222303"/>
            <a:ext cx="6284682" cy="3724473"/>
          </a:xfrm>
          <a:noFill/>
        </p:spPr>
        <p:txBody>
          <a:bodyPr/>
          <a:lstStyle/>
          <a:p>
            <a:pPr indent="-4445" algn="l"/>
            <a:r>
              <a:rPr lang="zh-CN" altLang="en-US" dirty="0" smtClean="0"/>
              <a:t>程序运行结果如下:</a:t>
            </a:r>
            <a:endParaRPr lang="zh-CN" altLang="en-US" dirty="0" smtClean="0"/>
          </a:p>
          <a:p>
            <a:pPr indent="-4445" algn="l"/>
            <a:r>
              <a:rPr lang="en-US" altLang="zh-CN" sz="1350" dirty="0"/>
              <a:t>main begin</a:t>
            </a:r>
            <a:endParaRPr lang="en-US" altLang="zh-CN" sz="1350" dirty="0"/>
          </a:p>
          <a:p>
            <a:pPr indent="-4445" algn="l"/>
            <a:r>
              <a:rPr lang="en-US" altLang="zh-CN" sz="1350" dirty="0"/>
              <a:t>call fun( )</a:t>
            </a:r>
            <a:endParaRPr lang="en-US" altLang="zh-CN" sz="1350" dirty="0"/>
          </a:p>
          <a:p>
            <a:pPr indent="-4445" algn="l"/>
            <a:r>
              <a:rPr lang="en-US" altLang="zh-CN" sz="1350" dirty="0"/>
              <a:t>constructor-1101</a:t>
            </a:r>
            <a:endParaRPr lang="en-US" altLang="zh-CN" sz="1350" dirty="0"/>
          </a:p>
          <a:p>
            <a:pPr indent="-4445" algn="l"/>
            <a:r>
              <a:rPr lang="en-US" altLang="zh-CN" sz="1350" dirty="0"/>
              <a:t>1101 tan</a:t>
            </a:r>
            <a:endParaRPr lang="en-US" altLang="zh-CN" sz="1350" dirty="0"/>
          </a:p>
          <a:p>
            <a:pPr indent="-4445" algn="l"/>
            <a:r>
              <a:rPr lang="en-US" altLang="zh-CN" sz="1350" dirty="0"/>
              <a:t>in </a:t>
            </a:r>
            <a:r>
              <a:rPr lang="en-US" altLang="zh-CN" sz="1350" dirty="0" err="1"/>
              <a:t>get_data</a:t>
            </a:r>
            <a:r>
              <a:rPr lang="en-US" altLang="zh-CN" sz="1350" dirty="0"/>
              <a:t>()</a:t>
            </a:r>
            <a:endParaRPr lang="en-US" altLang="zh-CN" sz="1350" dirty="0"/>
          </a:p>
          <a:p>
            <a:pPr indent="-4445" algn="l"/>
            <a:r>
              <a:rPr lang="en-US" altLang="zh-CN" sz="1350" dirty="0"/>
              <a:t>constructor-0</a:t>
            </a:r>
            <a:endParaRPr lang="en-US" altLang="zh-CN" sz="1350" dirty="0"/>
          </a:p>
          <a:p>
            <a:pPr indent="-4445" algn="l"/>
            <a:r>
              <a:rPr lang="en-US" altLang="zh-CN" sz="1350" dirty="0"/>
              <a:t>destructor-0</a:t>
            </a:r>
            <a:endParaRPr lang="en-US" altLang="zh-CN" sz="1350" dirty="0"/>
          </a:p>
          <a:p>
            <a:pPr indent="-4445" algn="l"/>
            <a:r>
              <a:rPr lang="en-US" altLang="zh-CN" sz="1350" dirty="0"/>
              <a:t>destructor-1101</a:t>
            </a:r>
            <a:endParaRPr lang="en-US" altLang="zh-CN" sz="1350" dirty="0"/>
          </a:p>
          <a:p>
            <a:pPr indent="-4445" algn="l"/>
            <a:r>
              <a:rPr lang="en-US" altLang="zh-CN" sz="1350" dirty="0" err="1"/>
              <a:t>num</a:t>
            </a:r>
            <a:r>
              <a:rPr lang="en-US" altLang="zh-CN" sz="1350" dirty="0"/>
              <a:t>=0,error!</a:t>
            </a:r>
            <a:endParaRPr lang="en-US" altLang="zh-CN" sz="1350" dirty="0"/>
          </a:p>
          <a:p>
            <a:pPr indent="-4445" algn="l"/>
            <a:r>
              <a:rPr lang="en-US" altLang="zh-CN" sz="1350" dirty="0"/>
              <a:t>main end</a:t>
            </a:r>
            <a:endParaRPr lang="zh-CN" altLang="en-US" sz="135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9155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anose="02060603020205020403" pitchFamily="18" charset="0"/>
                <a:ea typeface="微软雅黑" panose="020B0503020204020204" pitchFamily="34" charset="-122"/>
              </a:rPr>
              <a:t>例</a:t>
            </a:r>
            <a:r>
              <a:rPr lang="en-US" altLang="zh-CN" sz="2250" dirty="0" smtClean="0">
                <a:solidFill>
                  <a:schemeClr val="bg1"/>
                </a:solidFill>
                <a:latin typeface="Rockwell" panose="02060603020205020403" pitchFamily="18" charset="0"/>
                <a:ea typeface="微软雅黑" panose="020B0503020204020204" pitchFamily="34" charset="-122"/>
              </a:rPr>
              <a:t>6.</a:t>
            </a:r>
            <a:r>
              <a:rPr lang="zh-CN" altLang="en-US" sz="2250" dirty="0">
                <a:solidFill>
                  <a:schemeClr val="bg1"/>
                </a:solidFill>
                <a:latin typeface="Rockwell" panose="02060603020205020403" pitchFamily="18" charset="0"/>
                <a:ea typeface="微软雅黑" panose="020B0503020204020204" pitchFamily="34" charset="-122"/>
              </a:rPr>
              <a:t>在异常处理中处理析构函数</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9.1.1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异常、异常处理的概念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08000" y="699750"/>
            <a:ext cx="8317754" cy="3888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000" b="0" kern="0" dirty="0"/>
              <a:t>原因：在一个大型软件中，由于函数之间有着明确的分工和复杂的调用关系，发现错误的函数往往不具备处理错误的能力。</a:t>
            </a:r>
            <a:endParaRPr lang="zh-CN" altLang="en-US" sz="2000" b="0" kern="0" dirty="0"/>
          </a:p>
          <a:p>
            <a:pPr marL="0">
              <a:lnSpc>
                <a:spcPct val="150000"/>
              </a:lnSpc>
              <a:spcBef>
                <a:spcPts val="0"/>
              </a:spcBef>
              <a:defRPr/>
            </a:pPr>
            <a:r>
              <a:rPr lang="en-US" altLang="zh-CN" sz="2000" b="0" kern="0" dirty="0"/>
              <a:t>C++</a:t>
            </a:r>
            <a:r>
              <a:rPr lang="zh-CN" altLang="en-US" sz="2000" b="0" kern="0" dirty="0"/>
              <a:t>语言异常处理机制的基本思想是</a:t>
            </a:r>
            <a:r>
              <a:rPr lang="zh-CN" altLang="en-US" sz="2000" b="0" kern="0" dirty="0">
                <a:solidFill>
                  <a:srgbClr val="FF0000"/>
                </a:solidFill>
              </a:rPr>
              <a:t>将异常的检测与处理分离</a:t>
            </a:r>
            <a:r>
              <a:rPr lang="zh-CN" altLang="en-US" sz="2000" b="0" kern="0" dirty="0"/>
              <a:t>。</a:t>
            </a:r>
            <a:endParaRPr lang="zh-CN" altLang="en-US" sz="2000" b="0" kern="0" dirty="0"/>
          </a:p>
          <a:p>
            <a:pPr marL="0">
              <a:lnSpc>
                <a:spcPct val="150000"/>
              </a:lnSpc>
              <a:spcBef>
                <a:spcPts val="0"/>
              </a:spcBef>
              <a:defRPr/>
            </a:pPr>
            <a:r>
              <a:rPr lang="zh-CN" altLang="en-US" sz="2000" b="0" kern="0" dirty="0"/>
              <a:t>过程</a:t>
            </a:r>
            <a:r>
              <a:rPr lang="en-US" altLang="zh-CN" sz="2000" b="0" kern="0" dirty="0"/>
              <a:t>1</a:t>
            </a:r>
            <a:r>
              <a:rPr lang="zh-CN" altLang="en-US" sz="2000" b="0" kern="0" dirty="0"/>
              <a:t>：当在一个函数体中</a:t>
            </a:r>
            <a:r>
              <a:rPr lang="zh-CN" altLang="en-US" sz="2000" b="0" kern="0" dirty="0">
                <a:solidFill>
                  <a:srgbClr val="FF0000"/>
                </a:solidFill>
              </a:rPr>
              <a:t>检测到异常条件</a:t>
            </a:r>
            <a:r>
              <a:rPr lang="zh-CN" altLang="en-US" sz="2000" b="0" kern="0" dirty="0"/>
              <a:t>存在，但却无法确定相应的处理方法时，该函数将</a:t>
            </a:r>
            <a:r>
              <a:rPr lang="zh-CN" altLang="en-US" sz="2000" b="0" kern="0" dirty="0">
                <a:solidFill>
                  <a:srgbClr val="FF0000"/>
                </a:solidFill>
              </a:rPr>
              <a:t>引发一个异常</a:t>
            </a:r>
            <a:r>
              <a:rPr lang="zh-CN" altLang="en-US" sz="2000" b="0" kern="0" dirty="0"/>
              <a:t>，由函数的直接或间接调用者</a:t>
            </a:r>
            <a:r>
              <a:rPr lang="zh-CN" altLang="en-US" sz="2000" b="0" kern="0" dirty="0">
                <a:solidFill>
                  <a:srgbClr val="FF0000"/>
                </a:solidFill>
              </a:rPr>
              <a:t>捕获这个异常并处理这个错误</a:t>
            </a:r>
            <a:r>
              <a:rPr lang="zh-CN" altLang="en-US" sz="2000" b="0" kern="0" dirty="0" smtClean="0"/>
              <a:t>。</a:t>
            </a:r>
            <a:endParaRPr lang="en-US" altLang="zh-CN" sz="2000" b="0" kern="0" dirty="0" smtClean="0"/>
          </a:p>
          <a:p>
            <a:pPr marL="0">
              <a:lnSpc>
                <a:spcPct val="150000"/>
              </a:lnSpc>
              <a:spcBef>
                <a:spcPts val="0"/>
              </a:spcBef>
              <a:defRPr/>
            </a:pPr>
            <a:r>
              <a:rPr lang="zh-CN" altLang="en-US" sz="2000" b="0" kern="0" dirty="0"/>
              <a:t>过程</a:t>
            </a:r>
            <a:r>
              <a:rPr lang="en-US" altLang="zh-CN" sz="2000" b="0" kern="0" dirty="0"/>
              <a:t>2</a:t>
            </a:r>
            <a:r>
              <a:rPr lang="zh-CN" altLang="en-US" sz="2000" b="0" kern="0" dirty="0"/>
              <a:t>：如果程序始终没有处理这个异常，最终它会被传到</a:t>
            </a:r>
            <a:r>
              <a:rPr lang="en-US" altLang="zh-CN" sz="2000" b="0" kern="0" dirty="0"/>
              <a:t>C++</a:t>
            </a:r>
            <a:r>
              <a:rPr lang="zh-CN" altLang="en-US" sz="2000" b="0" kern="0" dirty="0"/>
              <a:t>运行系统那里，运行系统捕获异常后，通常只是简单地终止这个程序</a:t>
            </a:r>
            <a:r>
              <a:rPr lang="zh-CN" altLang="en-US" sz="2000" b="0" kern="0" dirty="0" smtClean="0"/>
              <a:t>。</a:t>
            </a:r>
            <a:endParaRPr lang="zh-CN" altLang="en-US" sz="2000" b="0" kern="0" dirty="0"/>
          </a:p>
          <a:p>
            <a:pPr>
              <a:defRPr/>
            </a:pPr>
            <a:endParaRPr lang="en-US" altLang="zh-CN" sz="2000" kern="0" dirty="0"/>
          </a:p>
        </p:txBody>
      </p:sp>
    </p:spTree>
  </p:cSld>
  <p:clrMapOvr>
    <a:masterClrMapping/>
  </p:clrMapOvr>
  <p:transition spd="slow" advClick="0" advTm="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异常匹配 </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532926" y="915750"/>
            <a:ext cx="8215074" cy="2799100"/>
          </a:xfrm>
          <a:prstGeom prst="rect">
            <a:avLst/>
          </a:prstGeom>
        </p:spPr>
        <p:txBody>
          <a:bodyPr wrap="square">
            <a:spAutoFit/>
          </a:bodyPr>
          <a:lstStyle/>
          <a:p>
            <a:pPr eaLnBrk="0" hangingPunct="0">
              <a:lnSpc>
                <a:spcPct val="150000"/>
              </a:lnSpc>
              <a:spcBef>
                <a:spcPct val="20000"/>
              </a:spcBef>
              <a:buClr>
                <a:srgbClr val="0BD0D9"/>
              </a:buClr>
              <a:buSzPct val="95000"/>
              <a:defRPr/>
            </a:pPr>
            <a:r>
              <a:rPr lang="zh-CN" altLang="en-US" sz="2400" dirty="0" smtClean="0"/>
              <a:t>         从</a:t>
            </a:r>
            <a:r>
              <a:rPr lang="zh-CN" altLang="en-US" sz="2400" dirty="0"/>
              <a:t>基类可以派生各种异常类，当一个异常抛出时，异常处理器会根据异常处理顺序找到“最近”的异常类型进行处理。如果</a:t>
            </a:r>
            <a:r>
              <a:rPr lang="en-US" altLang="zh-CN" sz="2400" dirty="0"/>
              <a:t>catch</a:t>
            </a:r>
            <a:r>
              <a:rPr lang="zh-CN" altLang="en-US" sz="2400" dirty="0"/>
              <a:t>捕获了一个指向基类类型异常对象的指针或引用，那么它也可以捕获该基类所派生的异常对象的指针或引用。相关错误的多态处理是允许的。 </a:t>
            </a:r>
            <a:endParaRPr lang="zh-CN" altLang="en-US" sz="24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672183" y="2265455"/>
            <a:ext cx="4970590" cy="62325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标准</a:t>
            </a: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异常及层次结构</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24000" y="579676"/>
            <a:ext cx="8568000" cy="4108817"/>
          </a:xfrm>
          <a:prstGeom prst="rect">
            <a:avLst/>
          </a:prstGeom>
        </p:spPr>
        <p:txBody>
          <a:bodyPr wrap="square">
            <a:spAutoFit/>
          </a:bodyPr>
          <a:lstStyle/>
          <a:p>
            <a:pPr marL="285750" indent="-285750" eaLnBrk="0" hangingPunct="0">
              <a:lnSpc>
                <a:spcPct val="150000"/>
              </a:lnSpc>
              <a:spcBef>
                <a:spcPct val="20000"/>
              </a:spcBef>
              <a:buSzPct val="95000"/>
              <a:buFont typeface="Wingdings" panose="05000000000000000000" pitchFamily="2" charset="2"/>
              <a:buChar char="l"/>
              <a:defRPr/>
            </a:pPr>
            <a:r>
              <a:rPr lang="en-US" altLang="zh-CN" dirty="0"/>
              <a:t>C++</a:t>
            </a:r>
            <a:r>
              <a:rPr lang="zh-CN" altLang="en-US" dirty="0"/>
              <a:t>标准提供了标准库异常及层次结构。标准异常以基类</a:t>
            </a:r>
            <a:r>
              <a:rPr lang="en-US" altLang="zh-CN" dirty="0"/>
              <a:t>exception</a:t>
            </a:r>
            <a:r>
              <a:rPr lang="zh-CN" altLang="en-US" dirty="0"/>
              <a:t>开头</a:t>
            </a:r>
            <a:r>
              <a:rPr lang="en-US" altLang="zh-CN" dirty="0"/>
              <a:t>(</a:t>
            </a:r>
            <a:r>
              <a:rPr lang="zh-CN" altLang="en-US" dirty="0"/>
              <a:t>在头文件</a:t>
            </a:r>
            <a:r>
              <a:rPr lang="en-US" altLang="zh-CN" dirty="0"/>
              <a:t>&lt;exception&gt;</a:t>
            </a:r>
            <a:r>
              <a:rPr lang="zh-CN" altLang="en-US" dirty="0"/>
              <a:t>中定义</a:t>
            </a:r>
            <a:r>
              <a:rPr lang="en-US" altLang="zh-CN" dirty="0"/>
              <a:t>)</a:t>
            </a:r>
            <a:r>
              <a:rPr lang="zh-CN" altLang="en-US" dirty="0"/>
              <a:t>，该基类提供了函数</a:t>
            </a:r>
            <a:r>
              <a:rPr lang="en-US" altLang="zh-CN" dirty="0"/>
              <a:t>what( )</a:t>
            </a:r>
            <a:r>
              <a:rPr lang="zh-CN" altLang="en-US" dirty="0"/>
              <a:t>，每个派生类中重定义发出相应的错误信息</a:t>
            </a:r>
            <a:r>
              <a:rPr lang="zh-CN" altLang="en-US" dirty="0" smtClean="0"/>
              <a:t>。</a:t>
            </a:r>
            <a:endParaRPr lang="en-US" altLang="zh-CN" dirty="0" smtClean="0"/>
          </a:p>
          <a:p>
            <a:pPr marL="285750" indent="-285750" eaLnBrk="0" hangingPunct="0">
              <a:lnSpc>
                <a:spcPct val="150000"/>
              </a:lnSpc>
              <a:spcBef>
                <a:spcPct val="20000"/>
              </a:spcBef>
              <a:buSzPct val="95000"/>
              <a:buFont typeface="Wingdings" panose="05000000000000000000" pitchFamily="2" charset="2"/>
              <a:buChar char="l"/>
              <a:defRPr/>
            </a:pPr>
            <a:r>
              <a:rPr lang="zh-CN" altLang="en-US" dirty="0" smtClean="0"/>
              <a:t>由</a:t>
            </a:r>
            <a:r>
              <a:rPr lang="zh-CN" altLang="en-US" dirty="0"/>
              <a:t>基类</a:t>
            </a:r>
            <a:r>
              <a:rPr lang="en-US" altLang="zh-CN" dirty="0"/>
              <a:t>exception</a:t>
            </a:r>
            <a:r>
              <a:rPr lang="zh-CN" altLang="en-US" dirty="0"/>
              <a:t>直接派生的类</a:t>
            </a:r>
            <a:r>
              <a:rPr lang="en-US" altLang="zh-CN" dirty="0" err="1"/>
              <a:t>runtime_error</a:t>
            </a:r>
            <a:r>
              <a:rPr lang="zh-CN" altLang="en-US" dirty="0"/>
              <a:t>和</a:t>
            </a:r>
            <a:r>
              <a:rPr lang="en-US" altLang="zh-CN" dirty="0" err="1"/>
              <a:t>logic_error</a:t>
            </a:r>
            <a:r>
              <a:rPr lang="en-US" altLang="zh-CN" dirty="0"/>
              <a:t>(</a:t>
            </a:r>
            <a:r>
              <a:rPr lang="zh-CN" altLang="en-US" dirty="0"/>
              <a:t>均定义在头文件</a:t>
            </a:r>
            <a:r>
              <a:rPr lang="en-US" altLang="zh-CN" dirty="0"/>
              <a:t>&lt;</a:t>
            </a:r>
            <a:r>
              <a:rPr lang="en-US" altLang="zh-CN" dirty="0" err="1"/>
              <a:t>stdexcept</a:t>
            </a:r>
            <a:r>
              <a:rPr lang="en-US" altLang="zh-CN" dirty="0"/>
              <a:t>&gt;</a:t>
            </a:r>
            <a:r>
              <a:rPr lang="zh-CN" altLang="en-US" dirty="0"/>
              <a:t>中</a:t>
            </a:r>
            <a:r>
              <a:rPr lang="en-US" altLang="zh-CN" dirty="0"/>
              <a:t>)</a:t>
            </a:r>
            <a:r>
              <a:rPr lang="zh-CN" altLang="en-US" dirty="0"/>
              <a:t>，分别报告程序的逻辑错误和运行时错误信息</a:t>
            </a:r>
            <a:r>
              <a:rPr lang="zh-CN" altLang="en-US" dirty="0" smtClean="0"/>
              <a:t>。</a:t>
            </a:r>
            <a:endParaRPr lang="en-US" altLang="zh-CN" dirty="0" smtClean="0"/>
          </a:p>
          <a:p>
            <a:pPr marL="285750" indent="-285750" eaLnBrk="0" hangingPunct="0">
              <a:lnSpc>
                <a:spcPct val="150000"/>
              </a:lnSpc>
              <a:spcBef>
                <a:spcPct val="20000"/>
              </a:spcBef>
              <a:buSzPct val="95000"/>
              <a:buFont typeface="Wingdings" panose="05000000000000000000" pitchFamily="2" charset="2"/>
              <a:buChar char="l"/>
              <a:defRPr/>
            </a:pPr>
            <a:r>
              <a:rPr lang="en-US" altLang="zh-CN" dirty="0" smtClean="0"/>
              <a:t>I/O</a:t>
            </a:r>
            <a:r>
              <a:rPr lang="zh-CN" altLang="en-US" dirty="0"/>
              <a:t>流异常类</a:t>
            </a:r>
            <a:r>
              <a:rPr lang="en-US" altLang="zh-CN" dirty="0" err="1"/>
              <a:t>ios</a:t>
            </a:r>
            <a:r>
              <a:rPr lang="en-US" altLang="zh-CN" dirty="0"/>
              <a:t>::failure</a:t>
            </a:r>
            <a:r>
              <a:rPr lang="zh-CN" altLang="en-US" dirty="0"/>
              <a:t>也由</a:t>
            </a:r>
            <a:r>
              <a:rPr lang="en-US" altLang="zh-CN" dirty="0"/>
              <a:t>exception</a:t>
            </a:r>
            <a:r>
              <a:rPr lang="zh-CN" altLang="en-US" dirty="0"/>
              <a:t>类派生而来。</a:t>
            </a:r>
            <a:endParaRPr lang="zh-CN" altLang="en-US" dirty="0"/>
          </a:p>
          <a:p>
            <a:pPr eaLnBrk="0" hangingPunct="0">
              <a:lnSpc>
                <a:spcPct val="150000"/>
              </a:lnSpc>
              <a:spcBef>
                <a:spcPct val="20000"/>
              </a:spcBef>
              <a:buSzPct val="95000"/>
              <a:defRPr/>
            </a:pPr>
            <a:endParaRPr lang="en-US" altLang="zh-CN" dirty="0" smtClean="0"/>
          </a:p>
          <a:p>
            <a:pPr eaLnBrk="0" hangingPunct="0">
              <a:lnSpc>
                <a:spcPct val="150000"/>
              </a:lnSpc>
              <a:spcBef>
                <a:spcPct val="20000"/>
              </a:spcBef>
              <a:buSzPct val="95000"/>
              <a:defRPr/>
            </a:pPr>
            <a:r>
              <a:rPr lang="zh-CN" altLang="en-US" dirty="0" smtClean="0"/>
              <a:t>注意</a:t>
            </a:r>
            <a:r>
              <a:rPr lang="zh-CN" altLang="en-US" dirty="0"/>
              <a:t>：</a:t>
            </a:r>
            <a:endParaRPr lang="zh-CN" altLang="en-US" dirty="0"/>
          </a:p>
          <a:p>
            <a:pPr eaLnBrk="0" hangingPunct="0">
              <a:lnSpc>
                <a:spcPct val="150000"/>
              </a:lnSpc>
              <a:spcBef>
                <a:spcPct val="20000"/>
              </a:spcBef>
              <a:buSzPct val="95000"/>
              <a:defRPr/>
            </a:pPr>
            <a:r>
              <a:rPr lang="zh-CN" altLang="en-US" dirty="0" smtClean="0"/>
              <a:t>   异常处理</a:t>
            </a:r>
            <a:r>
              <a:rPr lang="zh-CN" altLang="en-US" dirty="0"/>
              <a:t>不能用于处理异步情况，如磁盘</a:t>
            </a:r>
            <a:r>
              <a:rPr lang="en-US" altLang="zh-CN" dirty="0"/>
              <a:t>I/O</a:t>
            </a:r>
            <a:r>
              <a:rPr lang="zh-CN" altLang="en-US" dirty="0"/>
              <a:t>完成、网络消息到达、鼠标单击等。 </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灯片编号占位符 5"/>
          <p:cNvSpPr txBox="1"/>
          <p:nvPr/>
        </p:nvSpPr>
        <p:spPr>
          <a:xfrm>
            <a:off x="6529800" y="4460237"/>
            <a:ext cx="19050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BC1FD7-9A0E-41F7-9C7C-40F807E6F92F}" type="slidenum">
              <a:rPr lang="en-US" altLang="zh-CN" smtClean="0"/>
            </a:fld>
            <a:endParaRPr lang="en-US" altLang="zh-CN"/>
          </a:p>
        </p:txBody>
      </p:sp>
      <p:sp>
        <p:nvSpPr>
          <p:cNvPr id="7" name="Rectangle 3"/>
          <p:cNvSpPr txBox="1">
            <a:spLocks noChangeArrowheads="1"/>
          </p:cNvSpPr>
          <p:nvPr/>
        </p:nvSpPr>
        <p:spPr>
          <a:xfrm>
            <a:off x="790988" y="51750"/>
            <a:ext cx="7912100"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smtClean="0"/>
              <a:t>用于报告标准库中的函数和类在程序运行时产生的异常</a:t>
            </a:r>
            <a:endParaRPr lang="zh-CN" altLang="en-US" sz="2400"/>
          </a:p>
        </p:txBody>
      </p:sp>
      <p:sp>
        <p:nvSpPr>
          <p:cNvPr id="8" name="Rectangle 6"/>
          <p:cNvSpPr>
            <a:spLocks noChangeArrowheads="1"/>
          </p:cNvSpPr>
          <p:nvPr/>
        </p:nvSpPr>
        <p:spPr bwMode="auto">
          <a:xfrm>
            <a:off x="-252000" y="3930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 name="Object 5"/>
          <p:cNvGraphicFramePr>
            <a:graphicFrameLocks noChangeAspect="1"/>
          </p:cNvGraphicFramePr>
          <p:nvPr/>
        </p:nvGraphicFramePr>
        <p:xfrm>
          <a:off x="971963" y="556575"/>
          <a:ext cx="7092950" cy="4267200"/>
        </p:xfrm>
        <a:graphic>
          <a:graphicData uri="http://schemas.openxmlformats.org/presentationml/2006/ole">
            <mc:AlternateContent xmlns:mc="http://schemas.openxmlformats.org/markup-compatibility/2006">
              <mc:Choice xmlns:v="urn:schemas-microsoft-com:vml" Requires="v">
                <p:oleObj spid="_x0000_s2068" name="图片" r:id="rId1" imgW="5125085" imgH="3343910" progId="Word.Picture.8">
                  <p:embed/>
                </p:oleObj>
              </mc:Choice>
              <mc:Fallback>
                <p:oleObj name="图片" r:id="rId1" imgW="5125085" imgH="334391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t="4414" b="3230"/>
                      <a:stretch>
                        <a:fillRect/>
                      </a:stretch>
                    </p:blipFill>
                    <p:spPr bwMode="auto">
                      <a:xfrm>
                        <a:off x="971963" y="556575"/>
                        <a:ext cx="7092950" cy="4267200"/>
                      </a:xfrm>
                      <a:prstGeom prst="rect">
                        <a:avLst/>
                      </a:prstGeom>
                      <a:noFill/>
                      <a:extLst>
                        <a:ext uri="{909E8E84-426E-40DD-AFC4-6F175D3DCCD1}">
                          <a14:hiddenFill xmlns:a14="http://schemas.microsoft.com/office/drawing/2010/main">
                            <a:solidFill>
                              <a:srgbClr val="99CCFF"/>
                            </a:solidFill>
                          </a14:hiddenFill>
                        </a:ext>
                      </a:extLst>
                    </p:spPr>
                  </p:pic>
                </p:oleObj>
              </mc:Fallback>
            </mc:AlternateContent>
          </a:graphicData>
        </a:graphic>
      </p:graphicFrame>
      <p:sp>
        <p:nvSpPr>
          <p:cNvPr id="10" name="Oval 7"/>
          <p:cNvSpPr>
            <a:spLocks noChangeArrowheads="1"/>
          </p:cNvSpPr>
          <p:nvPr/>
        </p:nvSpPr>
        <p:spPr bwMode="auto">
          <a:xfrm>
            <a:off x="562388" y="1937700"/>
            <a:ext cx="6624637" cy="2881312"/>
          </a:xfrm>
          <a:prstGeom prst="ellipse">
            <a:avLst/>
          </a:prstGeom>
          <a:solidFill>
            <a:srgbClr val="CCFFCC">
              <a:alpha val="41000"/>
            </a:srgbClr>
          </a:solidFill>
          <a:ln w="952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rgbClr val="FF00FF"/>
                </a:solidFill>
              </a:rPr>
              <a:t>头文件</a:t>
            </a:r>
            <a:endParaRPr lang="zh-CN" altLang="en-US">
              <a:solidFill>
                <a:srgbClr val="FF00FF"/>
              </a:solidFill>
            </a:endParaRPr>
          </a:p>
          <a:p>
            <a:pPr algn="ctr"/>
            <a:r>
              <a:rPr lang="zh-CN" altLang="en-US">
                <a:solidFill>
                  <a:srgbClr val="FF00FF"/>
                </a:solidFill>
              </a:rPr>
              <a:t>  </a:t>
            </a:r>
            <a:r>
              <a:rPr lang="en-US" altLang="zh-CN">
                <a:solidFill>
                  <a:srgbClr val="FF00FF"/>
                </a:solidFill>
              </a:rPr>
              <a:t>stdexcept</a:t>
            </a:r>
            <a:r>
              <a:rPr lang="en-US" altLang="zh-CN"/>
              <a:t> </a:t>
            </a:r>
            <a:endParaRPr lang="en-US" altLang="zh-CN"/>
          </a:p>
        </p:txBody>
      </p:sp>
      <p:sp>
        <p:nvSpPr>
          <p:cNvPr id="13" name="AutoShape 8"/>
          <p:cNvSpPr>
            <a:spLocks noChangeArrowheads="1"/>
          </p:cNvSpPr>
          <p:nvPr/>
        </p:nvSpPr>
        <p:spPr bwMode="auto">
          <a:xfrm>
            <a:off x="5904325" y="556575"/>
            <a:ext cx="1871663" cy="504825"/>
          </a:xfrm>
          <a:prstGeom prst="wedgeRoundRectCallout">
            <a:avLst>
              <a:gd name="adj1" fmla="val -92407"/>
              <a:gd name="adj2" fmla="val -13838"/>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exception</a:t>
            </a:r>
            <a:r>
              <a:rPr lang="en-US" altLang="zh-CN"/>
              <a:t> </a:t>
            </a:r>
            <a:endParaRPr lang="en-US" altLang="zh-CN"/>
          </a:p>
        </p:txBody>
      </p:sp>
      <p:sp>
        <p:nvSpPr>
          <p:cNvPr id="14" name="AutoShape 9"/>
          <p:cNvSpPr>
            <a:spLocks noChangeArrowheads="1"/>
          </p:cNvSpPr>
          <p:nvPr/>
        </p:nvSpPr>
        <p:spPr bwMode="auto">
          <a:xfrm>
            <a:off x="7488650" y="2572700"/>
            <a:ext cx="1223963" cy="720725"/>
          </a:xfrm>
          <a:prstGeom prst="wedgeRoundRectCallout">
            <a:avLst>
              <a:gd name="adj1" fmla="val -26264"/>
              <a:gd name="adj2" fmla="val -109250"/>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typeinfo</a:t>
            </a:r>
            <a:r>
              <a:rPr lang="en-US" altLang="zh-CN"/>
              <a:t> </a:t>
            </a:r>
            <a:endParaRPr lang="en-US" altLang="zh-CN"/>
          </a:p>
        </p:txBody>
      </p:sp>
      <p:sp>
        <p:nvSpPr>
          <p:cNvPr id="15" name="AutoShape 10"/>
          <p:cNvSpPr>
            <a:spLocks noChangeArrowheads="1"/>
          </p:cNvSpPr>
          <p:nvPr/>
        </p:nvSpPr>
        <p:spPr bwMode="auto">
          <a:xfrm>
            <a:off x="-1175" y="915350"/>
            <a:ext cx="1223963" cy="720725"/>
          </a:xfrm>
          <a:prstGeom prst="wedgeRoundRectCallout">
            <a:avLst>
              <a:gd name="adj1" fmla="val 72051"/>
              <a:gd name="adj2" fmla="val 67843"/>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typeinfo</a:t>
            </a:r>
            <a:r>
              <a:rPr lang="en-US" altLang="zh-CN"/>
              <a:t> </a:t>
            </a:r>
            <a:endParaRPr lang="en-US" altLang="zh-CN"/>
          </a:p>
        </p:txBody>
      </p:sp>
      <p:sp>
        <p:nvSpPr>
          <p:cNvPr id="16" name="AutoShape 11"/>
          <p:cNvSpPr>
            <a:spLocks noChangeArrowheads="1"/>
          </p:cNvSpPr>
          <p:nvPr/>
        </p:nvSpPr>
        <p:spPr bwMode="auto">
          <a:xfrm>
            <a:off x="7849013" y="988375"/>
            <a:ext cx="863600" cy="720725"/>
          </a:xfrm>
          <a:prstGeom prst="wedgeRoundRectCallout">
            <a:avLst>
              <a:gd name="adj1" fmla="val -233088"/>
              <a:gd name="adj2" fmla="val 51981"/>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new</a:t>
            </a:r>
            <a:r>
              <a:rPr lang="en-US" altLang="zh-CN"/>
              <a:t> </a:t>
            </a:r>
            <a:endParaRPr lang="en-US" altLang="zh-CN"/>
          </a:p>
        </p:txBody>
      </p:sp>
    </p:spTree>
  </p:cSld>
  <p:clrMapOvr>
    <a:masterClrMapping/>
  </p:clrMapOvr>
  <p:transition spd="slow" advClick="0" advTm="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1800" dirty="0"/>
              <a:t>exception </a:t>
            </a:r>
            <a:r>
              <a:rPr lang="zh-CN" altLang="en-US" sz="1800" dirty="0"/>
              <a:t>类位于 </a:t>
            </a:r>
            <a:r>
              <a:rPr lang="en-US" altLang="zh-CN" sz="1800" dirty="0"/>
              <a:t>&lt;exception&gt; </a:t>
            </a:r>
            <a:r>
              <a:rPr lang="zh-CN" altLang="en-US" sz="1800" dirty="0"/>
              <a:t>头文件中，它被声明为：</a:t>
            </a:r>
            <a:endParaRPr lang="en-US" altLang="zh-CN" sz="1800" dirty="0"/>
          </a:p>
          <a:p>
            <a:pPr marL="400050" lvl="1" indent="0">
              <a:buNone/>
            </a:pPr>
            <a:r>
              <a:rPr lang="en-US" altLang="zh-CN" sz="1400" b="1" dirty="0"/>
              <a:t>class</a:t>
            </a:r>
            <a:r>
              <a:rPr lang="en-US" altLang="zh-CN" sz="1400" dirty="0"/>
              <a:t> exception</a:t>
            </a:r>
            <a:endParaRPr lang="en-US" altLang="zh-CN" sz="1400" dirty="0"/>
          </a:p>
          <a:p>
            <a:pPr marL="400050" lvl="1" indent="0">
              <a:buNone/>
            </a:pPr>
            <a:r>
              <a:rPr lang="en-US" altLang="zh-CN" sz="1400" dirty="0"/>
              <a:t>{</a:t>
            </a:r>
            <a:endParaRPr lang="en-US" altLang="zh-CN" sz="1400" dirty="0"/>
          </a:p>
          <a:p>
            <a:pPr marL="400050" lvl="1" indent="0">
              <a:buNone/>
            </a:pPr>
            <a:r>
              <a:rPr lang="en-US" altLang="zh-CN" sz="1400" b="1" dirty="0"/>
              <a:t>public</a:t>
            </a:r>
            <a:r>
              <a:rPr lang="en-US" altLang="zh-CN" sz="1400" dirty="0"/>
              <a:t>:</a:t>
            </a:r>
            <a:endParaRPr lang="en-US" altLang="zh-CN" sz="1400" dirty="0"/>
          </a:p>
          <a:p>
            <a:pPr marL="400050" lvl="1" indent="0">
              <a:buNone/>
            </a:pPr>
            <a:r>
              <a:rPr lang="en-US" altLang="zh-CN" sz="1400" dirty="0"/>
              <a:t>      exception () </a:t>
            </a:r>
            <a:r>
              <a:rPr lang="en-US" altLang="zh-CN" sz="1400" b="1" dirty="0"/>
              <a:t>throw</a:t>
            </a:r>
            <a:r>
              <a:rPr lang="en-US" altLang="zh-CN" sz="1400" dirty="0"/>
              <a:t>(); //</a:t>
            </a:r>
            <a:r>
              <a:rPr lang="zh-CN" altLang="en-US" sz="1400" dirty="0"/>
              <a:t>构造函数</a:t>
            </a:r>
            <a:endParaRPr lang="zh-CN" altLang="en-US" sz="1400" dirty="0"/>
          </a:p>
          <a:p>
            <a:pPr marL="400050" lvl="1" indent="0">
              <a:buNone/>
            </a:pPr>
            <a:r>
              <a:rPr lang="en-US" altLang="zh-CN" sz="1400" dirty="0"/>
              <a:t>      exception (</a:t>
            </a:r>
            <a:r>
              <a:rPr lang="en-US" altLang="zh-CN" sz="1400" b="1" dirty="0" err="1"/>
              <a:t>const</a:t>
            </a:r>
            <a:r>
              <a:rPr lang="en-US" altLang="zh-CN" sz="1400" dirty="0"/>
              <a:t> exception&amp;) </a:t>
            </a:r>
            <a:r>
              <a:rPr lang="en-US" altLang="zh-CN" sz="1400" b="1" dirty="0"/>
              <a:t>throw</a:t>
            </a:r>
            <a:r>
              <a:rPr lang="en-US" altLang="zh-CN" sz="1400" dirty="0"/>
              <a:t>(); //</a:t>
            </a:r>
            <a:r>
              <a:rPr lang="zh-CN" altLang="en-US" sz="1400" dirty="0"/>
              <a:t>拷贝构造函数</a:t>
            </a:r>
            <a:endParaRPr lang="zh-CN" altLang="en-US" sz="1400" dirty="0"/>
          </a:p>
          <a:p>
            <a:pPr marL="400050" lvl="1" indent="0">
              <a:buNone/>
            </a:pPr>
            <a:r>
              <a:rPr lang="en-US" altLang="zh-CN" sz="1400" dirty="0"/>
              <a:t>      exception&amp; </a:t>
            </a:r>
            <a:r>
              <a:rPr lang="en-US" altLang="zh-CN" sz="1400" b="1" dirty="0"/>
              <a:t>operator</a:t>
            </a:r>
            <a:r>
              <a:rPr lang="en-US" altLang="zh-CN" sz="1400" dirty="0"/>
              <a:t>= (</a:t>
            </a:r>
            <a:r>
              <a:rPr lang="en-US" altLang="zh-CN" sz="1400" b="1" dirty="0" err="1"/>
              <a:t>const</a:t>
            </a:r>
            <a:r>
              <a:rPr lang="en-US" altLang="zh-CN" sz="1400" dirty="0"/>
              <a:t> exception&amp;) </a:t>
            </a:r>
            <a:r>
              <a:rPr lang="en-US" altLang="zh-CN" sz="1400" b="1" dirty="0"/>
              <a:t>throw</a:t>
            </a:r>
            <a:r>
              <a:rPr lang="en-US" altLang="zh-CN" sz="1400" dirty="0"/>
              <a:t>(); //</a:t>
            </a:r>
            <a:r>
              <a:rPr lang="zh-CN" altLang="en-US" sz="1400" dirty="0"/>
              <a:t>运算符重载</a:t>
            </a:r>
            <a:endParaRPr lang="zh-CN" altLang="en-US" sz="1400" dirty="0"/>
          </a:p>
          <a:p>
            <a:pPr marL="400050" lvl="1" indent="0">
              <a:buNone/>
            </a:pPr>
            <a:r>
              <a:rPr lang="en-US" altLang="zh-CN" sz="1400" b="1" dirty="0"/>
              <a:t>      virtual</a:t>
            </a:r>
            <a:r>
              <a:rPr lang="en-US" altLang="zh-CN" sz="1400" dirty="0"/>
              <a:t> ~exception() </a:t>
            </a:r>
            <a:r>
              <a:rPr lang="en-US" altLang="zh-CN" sz="1400" b="1" dirty="0"/>
              <a:t>throw</a:t>
            </a:r>
            <a:r>
              <a:rPr lang="en-US" altLang="zh-CN" sz="1400" dirty="0"/>
              <a:t>(); //</a:t>
            </a:r>
            <a:r>
              <a:rPr lang="zh-CN" altLang="en-US" sz="1400" dirty="0"/>
              <a:t>虚析构函数</a:t>
            </a:r>
            <a:endParaRPr lang="zh-CN" altLang="en-US" sz="1400" dirty="0"/>
          </a:p>
          <a:p>
            <a:pPr marL="400050" lvl="1" indent="0">
              <a:buNone/>
            </a:pPr>
            <a:r>
              <a:rPr lang="en-US" altLang="zh-CN" sz="1400" b="1" dirty="0"/>
              <a:t>      virtual</a:t>
            </a:r>
            <a:r>
              <a:rPr lang="en-US" altLang="zh-CN" sz="1400" dirty="0"/>
              <a:t> </a:t>
            </a:r>
            <a:r>
              <a:rPr lang="en-US" altLang="zh-CN" sz="1400" b="1" dirty="0" err="1"/>
              <a:t>const</a:t>
            </a:r>
            <a:r>
              <a:rPr lang="en-US" altLang="zh-CN" sz="1400" dirty="0"/>
              <a:t> char* what() </a:t>
            </a:r>
            <a:r>
              <a:rPr lang="en-US" altLang="zh-CN" sz="1400" b="1" dirty="0" err="1"/>
              <a:t>const</a:t>
            </a:r>
            <a:r>
              <a:rPr lang="en-US" altLang="zh-CN" sz="1400" dirty="0"/>
              <a:t> </a:t>
            </a:r>
            <a:r>
              <a:rPr lang="en-US" altLang="zh-CN" sz="1400" b="1" dirty="0"/>
              <a:t>throw</a:t>
            </a:r>
            <a:r>
              <a:rPr lang="en-US" altLang="zh-CN" sz="1400" dirty="0"/>
              <a:t>(); //</a:t>
            </a:r>
            <a:r>
              <a:rPr lang="zh-CN" altLang="en-US" sz="1400" dirty="0"/>
              <a:t>虚函数</a:t>
            </a:r>
            <a:endParaRPr lang="zh-CN" altLang="en-US" sz="1400" dirty="0"/>
          </a:p>
          <a:p>
            <a:pPr marL="400050" lvl="1" indent="0">
              <a:buNone/>
            </a:pPr>
            <a:r>
              <a:rPr lang="en-US" altLang="zh-CN" sz="1400" dirty="0"/>
              <a:t>}</a:t>
            </a:r>
            <a:endParaRPr lang="zh-CN" altLang="en-US" sz="1400" dirty="0"/>
          </a:p>
          <a:p>
            <a:pPr>
              <a:buFont typeface="Wingdings" panose="05000000000000000000" pitchFamily="2" charset="2"/>
              <a:buChar char="l"/>
            </a:pPr>
            <a:r>
              <a:rPr lang="zh-CN" altLang="en-US" sz="1800" dirty="0"/>
              <a:t>这里需要说明的是 </a:t>
            </a:r>
            <a:r>
              <a:rPr lang="en-US" altLang="zh-CN" sz="1800" dirty="0"/>
              <a:t>what() </a:t>
            </a:r>
            <a:r>
              <a:rPr lang="zh-CN" altLang="en-US" sz="1800" dirty="0"/>
              <a:t>函数。</a:t>
            </a:r>
            <a:r>
              <a:rPr lang="en-US" altLang="zh-CN" sz="1800" dirty="0"/>
              <a:t>what() </a:t>
            </a:r>
            <a:r>
              <a:rPr lang="zh-CN" altLang="en-US" sz="1800" dirty="0"/>
              <a:t>函数返回一个能识别异常的字符串，正如它的名字“</a:t>
            </a:r>
            <a:r>
              <a:rPr lang="en-US" altLang="zh-CN" sz="1800" dirty="0"/>
              <a:t>what”</a:t>
            </a:r>
            <a:r>
              <a:rPr lang="zh-CN" altLang="en-US" sz="1800" dirty="0"/>
              <a:t>一样，可以粗略地告诉你这是什么异常。不过</a:t>
            </a:r>
            <a:r>
              <a:rPr lang="en-US" altLang="zh-CN" sz="1800" dirty="0"/>
              <a:t>C++</a:t>
            </a:r>
            <a:r>
              <a:rPr lang="zh-CN" altLang="en-US" sz="1800" dirty="0"/>
              <a:t>标准并没有规定这个字符串的格式，各个编译器的实现也不同，所以 </a:t>
            </a:r>
            <a:r>
              <a:rPr lang="en-US" altLang="zh-CN" sz="1800" dirty="0"/>
              <a:t>what() </a:t>
            </a:r>
            <a:r>
              <a:rPr lang="zh-CN" altLang="en-US" sz="1800" dirty="0"/>
              <a:t>的返回值仅供参考。</a:t>
            </a:r>
            <a:endParaRPr lang="zh-CN" altLang="en-US" sz="18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95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t>exception </a:t>
            </a:r>
            <a:r>
              <a:rPr lang="zh-CN" altLang="en-US" sz="2400" dirty="0"/>
              <a:t>类的直接派生类：</a:t>
            </a:r>
            <a:endParaRPr lang="en-US" altLang="zh-CN" sz="24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graphicFrame>
        <p:nvGraphicFramePr>
          <p:cNvPr id="5" name="表格 4"/>
          <p:cNvGraphicFramePr>
            <a:graphicFrameLocks noGrp="1"/>
          </p:cNvGraphicFramePr>
          <p:nvPr/>
        </p:nvGraphicFramePr>
        <p:xfrm>
          <a:off x="180000" y="1073596"/>
          <a:ext cx="8640000" cy="4077200"/>
        </p:xfrm>
        <a:graphic>
          <a:graphicData uri="http://schemas.openxmlformats.org/drawingml/2006/table">
            <a:tbl>
              <a:tblPr/>
              <a:tblGrid>
                <a:gridCol w="4320000"/>
                <a:gridCol w="4320000"/>
              </a:tblGrid>
              <a:tr h="298701">
                <a:tc>
                  <a:txBody>
                    <a:bodyPr/>
                    <a:lstStyle/>
                    <a:p>
                      <a:r>
                        <a:rPr lang="zh-CN" altLang="en-US" sz="1600" dirty="0">
                          <a:solidFill>
                            <a:srgbClr val="444444"/>
                          </a:solidFill>
                          <a:effectLst/>
                        </a:rPr>
                        <a:t>异常名称</a:t>
                      </a:r>
                      <a:endParaRPr lang="zh-CN" altLang="en-US" sz="1600" dirty="0">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sz="1600" dirty="0">
                          <a:solidFill>
                            <a:srgbClr val="444444"/>
                          </a:solidFill>
                          <a:effectLst/>
                        </a:rPr>
                        <a:t>说  明</a:t>
                      </a:r>
                      <a:endParaRPr lang="zh-CN" altLang="en-US" sz="1600" dirty="0">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r>
              <a:tr h="277812">
                <a:tc>
                  <a:txBody>
                    <a:bodyPr/>
                    <a:lstStyle/>
                    <a:p>
                      <a:r>
                        <a:rPr lang="en-US" sz="1600" dirty="0" err="1">
                          <a:effectLst/>
                        </a:rPr>
                        <a:t>logic_error</a:t>
                      </a:r>
                      <a:endParaRPr 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逻辑错误。</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277812">
                <a:tc>
                  <a:txBody>
                    <a:bodyPr/>
                    <a:lstStyle/>
                    <a:p>
                      <a:r>
                        <a:rPr lang="en-US" sz="1600" dirty="0" err="1">
                          <a:effectLst/>
                        </a:rPr>
                        <a:t>runtime_error</a:t>
                      </a:r>
                      <a:endParaRPr 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a:effectLst/>
                        </a:rPr>
                        <a:t>运行时错误。</a:t>
                      </a:r>
                      <a:endParaRPr lang="zh-CN" alt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503404">
                <a:tc>
                  <a:txBody>
                    <a:bodyPr/>
                    <a:lstStyle/>
                    <a:p>
                      <a:r>
                        <a:rPr lang="en-US" sz="1600" dirty="0" err="1">
                          <a:effectLst/>
                        </a:rPr>
                        <a:t>bad_alloc</a:t>
                      </a:r>
                      <a:endParaRPr 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a:effectLst/>
                        </a:rPr>
                        <a:t>使用 </a:t>
                      </a:r>
                      <a:r>
                        <a:rPr lang="en-US" sz="1600">
                          <a:effectLst/>
                        </a:rPr>
                        <a:t>new </a:t>
                      </a:r>
                      <a:r>
                        <a:rPr lang="zh-CN" altLang="en-US" sz="1600">
                          <a:effectLst/>
                        </a:rPr>
                        <a:t>或 </a:t>
                      </a:r>
                      <a:r>
                        <a:rPr lang="en-US" sz="1600">
                          <a:effectLst/>
                        </a:rPr>
                        <a:t>new[ ] </a:t>
                      </a:r>
                      <a:r>
                        <a:rPr lang="zh-CN" altLang="en-US" sz="1600">
                          <a:effectLst/>
                        </a:rPr>
                        <a:t>分配内存失败时抛出的异常。</a:t>
                      </a:r>
                      <a:endParaRPr lang="zh-CN" alt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728996">
                <a:tc>
                  <a:txBody>
                    <a:bodyPr/>
                    <a:lstStyle/>
                    <a:p>
                      <a:r>
                        <a:rPr lang="en-US" sz="1600">
                          <a:effectLst/>
                        </a:rPr>
                        <a:t>bad_typeid</a:t>
                      </a:r>
                      <a:endParaRPr 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使用 </a:t>
                      </a:r>
                      <a:r>
                        <a:rPr lang="en-US" altLang="zh-CN" sz="1600" dirty="0" err="1">
                          <a:effectLst/>
                        </a:rPr>
                        <a:t>typeid</a:t>
                      </a:r>
                      <a:r>
                        <a:rPr lang="en-US" altLang="zh-CN" sz="1600" dirty="0">
                          <a:effectLst/>
                        </a:rPr>
                        <a:t> </a:t>
                      </a:r>
                      <a:r>
                        <a:rPr lang="zh-CN" altLang="en-US" sz="1600" dirty="0">
                          <a:effectLst/>
                        </a:rPr>
                        <a:t>操作一个 </a:t>
                      </a:r>
                      <a:r>
                        <a:rPr lang="en-US" altLang="zh-CN" sz="1600" dirty="0">
                          <a:effectLst/>
                        </a:rPr>
                        <a:t>NULL </a:t>
                      </a:r>
                      <a:r>
                        <a:rPr lang="zh-CN" altLang="en-US" sz="1600" u="none" strike="noStrike" dirty="0">
                          <a:solidFill>
                            <a:srgbClr val="007DBB"/>
                          </a:solidFill>
                          <a:effectLst/>
                          <a:hlinkClick r:id="rId1"/>
                        </a:rPr>
                        <a:t>指针</a:t>
                      </a:r>
                      <a:r>
                        <a:rPr lang="zh-CN" altLang="en-US" sz="1600" dirty="0">
                          <a:effectLst/>
                        </a:rPr>
                        <a:t>，而且该指针是带有虚函数的类，这时抛出 </a:t>
                      </a:r>
                      <a:r>
                        <a:rPr lang="en-US" altLang="zh-CN" sz="1600" dirty="0" err="1">
                          <a:effectLst/>
                        </a:rPr>
                        <a:t>bad_typeid</a:t>
                      </a:r>
                      <a:r>
                        <a:rPr lang="en-US" altLang="zh-CN" sz="1600" dirty="0">
                          <a:effectLst/>
                        </a:rPr>
                        <a:t> </a:t>
                      </a:r>
                      <a:r>
                        <a:rPr lang="zh-CN" altLang="en-US" sz="1600" dirty="0">
                          <a:effectLst/>
                        </a:rPr>
                        <a:t>异常。</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277812">
                <a:tc>
                  <a:txBody>
                    <a:bodyPr/>
                    <a:lstStyle/>
                    <a:p>
                      <a:r>
                        <a:rPr lang="en-US" sz="1600">
                          <a:effectLst/>
                        </a:rPr>
                        <a:t>bad_cast</a:t>
                      </a:r>
                      <a:endParaRPr 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使用 </a:t>
                      </a:r>
                      <a:r>
                        <a:rPr lang="en-US" sz="1600" dirty="0" err="1">
                          <a:effectLst/>
                        </a:rPr>
                        <a:t>dynamic_cast</a:t>
                      </a:r>
                      <a:r>
                        <a:rPr lang="en-US" sz="1600" dirty="0">
                          <a:effectLst/>
                        </a:rPr>
                        <a:t> </a:t>
                      </a:r>
                      <a:r>
                        <a:rPr lang="zh-CN" altLang="en-US" sz="1600" dirty="0">
                          <a:effectLst/>
                        </a:rPr>
                        <a:t>转换失败时抛出的异常。</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277812">
                <a:tc>
                  <a:txBody>
                    <a:bodyPr/>
                    <a:lstStyle/>
                    <a:p>
                      <a:r>
                        <a:rPr lang="en-US" sz="1600">
                          <a:effectLst/>
                        </a:rPr>
                        <a:t>ios_base::failure</a:t>
                      </a:r>
                      <a:endParaRPr 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600" dirty="0" err="1">
                          <a:effectLst/>
                        </a:rPr>
                        <a:t>io</a:t>
                      </a:r>
                      <a:r>
                        <a:rPr lang="en-US" sz="1600" dirty="0">
                          <a:effectLst/>
                        </a:rPr>
                        <a:t> </a:t>
                      </a:r>
                      <a:r>
                        <a:rPr lang="zh-CN" altLang="en-US" sz="1600" dirty="0">
                          <a:effectLst/>
                        </a:rPr>
                        <a:t>过程中出现的异常。</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1180180">
                <a:tc>
                  <a:txBody>
                    <a:bodyPr/>
                    <a:lstStyle/>
                    <a:p>
                      <a:r>
                        <a:rPr lang="en-US" sz="1600">
                          <a:effectLst/>
                        </a:rPr>
                        <a:t>bad_exception</a:t>
                      </a:r>
                      <a:endParaRPr 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这是个特殊的异常，如果函数的异常列表里声明了 </a:t>
                      </a:r>
                      <a:r>
                        <a:rPr lang="en-US" sz="1600" dirty="0" err="1">
                          <a:effectLst/>
                        </a:rPr>
                        <a:t>bad_exception</a:t>
                      </a:r>
                      <a:r>
                        <a:rPr lang="en-US" sz="1600" dirty="0">
                          <a:effectLst/>
                        </a:rPr>
                        <a:t> </a:t>
                      </a:r>
                      <a:r>
                        <a:rPr lang="zh-CN" altLang="en-US" sz="1600" dirty="0">
                          <a:effectLst/>
                        </a:rPr>
                        <a:t>异常，当函数内部抛出了异常列表中没有的异常时，如果调用的 </a:t>
                      </a:r>
                      <a:r>
                        <a:rPr lang="en-US" sz="1600" dirty="0">
                          <a:effectLst/>
                        </a:rPr>
                        <a:t>unexpected() </a:t>
                      </a:r>
                      <a:r>
                        <a:rPr lang="zh-CN" altLang="en-US" sz="1600" dirty="0">
                          <a:effectLst/>
                        </a:rPr>
                        <a:t>函数中抛出了异常，不论什么类型，都会被替换为 </a:t>
                      </a:r>
                      <a:r>
                        <a:rPr lang="en-US" sz="1600" dirty="0" err="1">
                          <a:effectLst/>
                        </a:rPr>
                        <a:t>bad_exception</a:t>
                      </a:r>
                      <a:r>
                        <a:rPr lang="en-US" sz="1600" dirty="0">
                          <a:effectLst/>
                        </a:rPr>
                        <a:t> </a:t>
                      </a:r>
                      <a:r>
                        <a:rPr lang="zh-CN" altLang="en-US" sz="1600" dirty="0">
                          <a:effectLst/>
                        </a:rPr>
                        <a:t>类型。</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95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err="1"/>
              <a:t>logic_error</a:t>
            </a:r>
            <a:r>
              <a:rPr lang="en-US" altLang="zh-CN" sz="2400" dirty="0"/>
              <a:t> </a:t>
            </a:r>
            <a:r>
              <a:rPr lang="zh-CN" altLang="en-US" sz="2400" dirty="0"/>
              <a:t>的派生类：</a:t>
            </a:r>
            <a:endParaRPr lang="en-US" altLang="zh-CN" sz="24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graphicFrame>
        <p:nvGraphicFramePr>
          <p:cNvPr id="5" name="表格 4"/>
          <p:cNvGraphicFramePr>
            <a:graphicFrameLocks noGrp="1"/>
          </p:cNvGraphicFramePr>
          <p:nvPr/>
        </p:nvGraphicFramePr>
        <p:xfrm>
          <a:off x="180000" y="1275750"/>
          <a:ext cx="8856000" cy="2811780"/>
        </p:xfrm>
        <a:graphic>
          <a:graphicData uri="http://schemas.openxmlformats.org/drawingml/2006/table">
            <a:tbl>
              <a:tblPr/>
              <a:tblGrid>
                <a:gridCol w="4428000"/>
                <a:gridCol w="4428000"/>
              </a:tblGrid>
              <a:tr h="344925">
                <a:tc>
                  <a:txBody>
                    <a:bodyPr/>
                    <a:lstStyle/>
                    <a:p>
                      <a:r>
                        <a:rPr lang="zh-CN" altLang="en-US">
                          <a:solidFill>
                            <a:srgbClr val="444444"/>
                          </a:solidFill>
                          <a:effectLst/>
                        </a:rPr>
                        <a:t>异常名称</a:t>
                      </a:r>
                      <a:endParaRPr lang="zh-CN" altLang="en-US">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a:solidFill>
                            <a:srgbClr val="444444"/>
                          </a:solidFill>
                          <a:effectLst/>
                        </a:rPr>
                        <a:t>说  明</a:t>
                      </a:r>
                      <a:endParaRPr lang="zh-CN" altLang="en-US">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r>
              <a:tr h="581308">
                <a:tc>
                  <a:txBody>
                    <a:bodyPr/>
                    <a:lstStyle/>
                    <a:p>
                      <a:r>
                        <a:rPr lang="en-US">
                          <a:effectLst/>
                        </a:rPr>
                        <a:t>length_error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试图生成一个超出该类型最大长度的对象时抛出该异常，例如 </a:t>
                      </a:r>
                      <a:r>
                        <a:rPr lang="en-US" altLang="zh-CN" dirty="0">
                          <a:effectLst/>
                        </a:rPr>
                        <a:t>vector </a:t>
                      </a:r>
                      <a:r>
                        <a:rPr lang="zh-CN" altLang="en-US" dirty="0">
                          <a:effectLst/>
                        </a:rPr>
                        <a:t>的 </a:t>
                      </a:r>
                      <a:r>
                        <a:rPr lang="en-US" altLang="zh-CN" dirty="0">
                          <a:effectLst/>
                        </a:rPr>
                        <a:t>resize </a:t>
                      </a:r>
                      <a:r>
                        <a:rPr lang="zh-CN" altLang="en-US" dirty="0">
                          <a:effectLst/>
                        </a:rPr>
                        <a:t>操作。</a:t>
                      </a:r>
                      <a:endParaRPr lang="zh-CN" altLang="en-US"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581308">
                <a:tc>
                  <a:txBody>
                    <a:bodyPr/>
                    <a:lstStyle/>
                    <a:p>
                      <a:r>
                        <a:rPr lang="en-US">
                          <a:effectLst/>
                        </a:rPr>
                        <a:t>domain_error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effectLst/>
                        </a:rPr>
                        <a:t>参数的值域错误，主要用在数学函数中，例如使用一个负值调用只能操作非负数的函数。</a:t>
                      </a:r>
                      <a:endParaRPr lang="zh-CN" alt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320805">
                <a:tc>
                  <a:txBody>
                    <a:bodyPr/>
                    <a:lstStyle/>
                    <a:p>
                      <a:r>
                        <a:rPr lang="en-US">
                          <a:effectLst/>
                        </a:rPr>
                        <a:t>out_of_range</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effectLst/>
                        </a:rPr>
                        <a:t>超出有效范围。</a:t>
                      </a:r>
                      <a:endParaRPr lang="zh-CN" alt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841811">
                <a:tc>
                  <a:txBody>
                    <a:bodyPr/>
                    <a:lstStyle/>
                    <a:p>
                      <a:r>
                        <a:rPr lang="en-US">
                          <a:effectLst/>
                        </a:rPr>
                        <a:t>invalid_argument</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参数不合适。在标准库中，当利用</a:t>
                      </a:r>
                      <a:r>
                        <a:rPr lang="en-US" altLang="zh-CN" dirty="0">
                          <a:effectLst/>
                        </a:rPr>
                        <a:t>string</a:t>
                      </a:r>
                      <a:r>
                        <a:rPr lang="zh-CN" altLang="en-US" dirty="0">
                          <a:effectLst/>
                        </a:rPr>
                        <a:t>对象构造 </a:t>
                      </a:r>
                      <a:r>
                        <a:rPr lang="en-US" altLang="zh-CN" dirty="0" err="1">
                          <a:effectLst/>
                        </a:rPr>
                        <a:t>bitset</a:t>
                      </a:r>
                      <a:r>
                        <a:rPr lang="en-US" altLang="zh-CN" dirty="0">
                          <a:effectLst/>
                        </a:rPr>
                        <a:t> </a:t>
                      </a:r>
                      <a:r>
                        <a:rPr lang="zh-CN" altLang="en-US" dirty="0">
                          <a:effectLst/>
                        </a:rPr>
                        <a:t>时，而 </a:t>
                      </a:r>
                      <a:r>
                        <a:rPr lang="en-US" altLang="zh-CN" dirty="0">
                          <a:effectLst/>
                        </a:rPr>
                        <a:t>string </a:t>
                      </a:r>
                      <a:r>
                        <a:rPr lang="zh-CN" altLang="en-US" dirty="0">
                          <a:effectLst/>
                        </a:rPr>
                        <a:t>中的字符不是 </a:t>
                      </a:r>
                      <a:r>
                        <a:rPr lang="en-US" altLang="zh-CN" dirty="0">
                          <a:effectLst/>
                        </a:rPr>
                        <a:t>0 </a:t>
                      </a:r>
                      <a:r>
                        <a:rPr lang="zh-CN" altLang="en-US" dirty="0">
                          <a:effectLst/>
                        </a:rPr>
                        <a:t>或</a:t>
                      </a:r>
                      <a:r>
                        <a:rPr lang="en-US" altLang="zh-CN" dirty="0">
                          <a:effectLst/>
                        </a:rPr>
                        <a:t>1 </a:t>
                      </a:r>
                      <a:r>
                        <a:rPr lang="zh-CN" altLang="en-US" dirty="0">
                          <a:effectLst/>
                        </a:rPr>
                        <a:t>的时候，抛出该异常。</a:t>
                      </a:r>
                      <a:endParaRPr lang="zh-CN" altLang="en-US"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95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err="1"/>
              <a:t>untime_error</a:t>
            </a:r>
            <a:r>
              <a:rPr lang="en-US" altLang="zh-CN" sz="2400" dirty="0"/>
              <a:t> </a:t>
            </a:r>
            <a:r>
              <a:rPr lang="zh-CN" altLang="en-US" sz="2400" dirty="0"/>
              <a:t>的派生类：</a:t>
            </a:r>
            <a:endParaRPr lang="zh-CN" altLang="en-US" sz="24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graphicFrame>
        <p:nvGraphicFramePr>
          <p:cNvPr id="5" name="表格 4"/>
          <p:cNvGraphicFramePr>
            <a:graphicFrameLocks noGrp="1"/>
          </p:cNvGraphicFramePr>
          <p:nvPr/>
        </p:nvGraphicFramePr>
        <p:xfrm>
          <a:off x="324000" y="1563750"/>
          <a:ext cx="7992000" cy="1376680"/>
        </p:xfrm>
        <a:graphic>
          <a:graphicData uri="http://schemas.openxmlformats.org/drawingml/2006/table">
            <a:tbl>
              <a:tblPr/>
              <a:tblGrid>
                <a:gridCol w="3996000"/>
                <a:gridCol w="3996000"/>
              </a:tblGrid>
              <a:tr h="0">
                <a:tc>
                  <a:txBody>
                    <a:bodyPr/>
                    <a:lstStyle/>
                    <a:p>
                      <a:r>
                        <a:rPr lang="zh-CN" altLang="en-US" dirty="0">
                          <a:solidFill>
                            <a:srgbClr val="444444"/>
                          </a:solidFill>
                          <a:effectLst/>
                        </a:rPr>
                        <a:t>异常名称</a:t>
                      </a:r>
                      <a:endParaRPr lang="zh-CN" altLang="en-US" dirty="0">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dirty="0">
                          <a:solidFill>
                            <a:srgbClr val="444444"/>
                          </a:solidFill>
                          <a:effectLst/>
                        </a:rPr>
                        <a:t>说  明</a:t>
                      </a:r>
                      <a:endParaRPr lang="zh-CN" altLang="en-US" dirty="0">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r>
              <a:tr h="0">
                <a:tc>
                  <a:txBody>
                    <a:bodyPr/>
                    <a:lstStyle/>
                    <a:p>
                      <a:r>
                        <a:rPr lang="en-US">
                          <a:effectLst/>
                        </a:rPr>
                        <a:t>range_error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计算结果超出了有意义的值域范围。</a:t>
                      </a:r>
                      <a:endParaRPr lang="zh-CN" altLang="en-US"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0">
                <a:tc>
                  <a:txBody>
                    <a:bodyPr/>
                    <a:lstStyle/>
                    <a:p>
                      <a:r>
                        <a:rPr lang="en-US">
                          <a:effectLst/>
                        </a:rPr>
                        <a:t>overflow_error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effectLst/>
                        </a:rPr>
                        <a:t>算术计算上溢。</a:t>
                      </a:r>
                      <a:endParaRPr lang="zh-CN" alt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0">
                <a:tc>
                  <a:txBody>
                    <a:bodyPr/>
                    <a:lstStyle/>
                    <a:p>
                      <a:r>
                        <a:rPr lang="en-US">
                          <a:effectLst/>
                        </a:rPr>
                        <a:t>underflow_error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算术计算下溢。</a:t>
                      </a:r>
                      <a:endParaRPr lang="zh-CN" altLang="en-US"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9.1.1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异常、异常处理的概念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843750"/>
            <a:ext cx="8424000" cy="3250121"/>
          </a:xfrm>
          <a:prstGeom prst="rect">
            <a:avLst/>
          </a:prstGeom>
        </p:spPr>
        <p:txBody>
          <a:bodyPr wrap="square">
            <a:spAutoFit/>
          </a:bodyPr>
          <a:lstStyle/>
          <a:p>
            <a:pPr>
              <a:lnSpc>
                <a:spcPct val="90000"/>
              </a:lnSpc>
            </a:pPr>
            <a:r>
              <a:rPr lang="zh-CN" altLang="en-US" dirty="0"/>
              <a:t>具有以下特点</a:t>
            </a:r>
            <a:r>
              <a:rPr lang="en-US" altLang="zh-CN" dirty="0" smtClean="0"/>
              <a:t>:</a:t>
            </a:r>
            <a:endParaRPr lang="en-US" altLang="zh-CN" dirty="0" smtClean="0"/>
          </a:p>
          <a:p>
            <a:pPr>
              <a:lnSpc>
                <a:spcPct val="150000"/>
              </a:lnSpc>
              <a:buFontTx/>
              <a:buNone/>
            </a:pPr>
            <a:r>
              <a:rPr lang="en-US" altLang="zh-CN" dirty="0" smtClean="0"/>
              <a:t>     </a:t>
            </a:r>
            <a:r>
              <a:rPr lang="en-US" altLang="zh-CN" dirty="0"/>
              <a:t>(1) </a:t>
            </a:r>
            <a:r>
              <a:rPr lang="zh-CN" altLang="en-US" dirty="0"/>
              <a:t>异常处理程序的编写不再繁琐。在错误有可能出现处写一些代码，并在后面的单独节中加入异常处理程序。如果程序中多次调用一个函数，在程序中加入一个函数异常处理程序即可</a:t>
            </a:r>
            <a:r>
              <a:rPr lang="zh-CN" altLang="en-US" dirty="0" smtClean="0"/>
              <a:t>。</a:t>
            </a:r>
            <a:endParaRPr lang="en-US" altLang="zh-CN" dirty="0" smtClean="0"/>
          </a:p>
          <a:p>
            <a:pPr>
              <a:lnSpc>
                <a:spcPct val="150000"/>
              </a:lnSpc>
              <a:buFontTx/>
              <a:buNone/>
            </a:pPr>
            <a:r>
              <a:rPr lang="en-US" altLang="zh-CN" dirty="0" smtClean="0"/>
              <a:t>     </a:t>
            </a:r>
            <a:r>
              <a:rPr lang="en-US" altLang="zh-CN" dirty="0"/>
              <a:t>(2) </a:t>
            </a:r>
            <a:r>
              <a:rPr lang="zh-CN" altLang="en-US" dirty="0"/>
              <a:t>异常发生不会被忽略。如果被调用函数需要发送一条异常处理信息给调用函数，它可向调用函数发送一描述异常处理信息的对象。如果调用函数没有捕捉和处理该错误信号，在后续时刻该调用函数将继续发送描述异常信息的对象，直到异常信息被捕捉和处理为止。</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作用：在函数原型中对函数是否会抛出异常以及会抛出何种异常进行说明，帮助程序员了解标准库或第三方库中的函数（或类操作）所抛出异常的类型</a:t>
            </a:r>
            <a:endParaRPr lang="zh-CN" altLang="en-US" sz="2400" dirty="0" smtClean="0"/>
          </a:p>
          <a:p>
            <a:pPr>
              <a:lnSpc>
                <a:spcPct val="80000"/>
              </a:lnSpc>
            </a:pPr>
            <a:r>
              <a:rPr lang="zh-CN" altLang="en-US" sz="2400" dirty="0" smtClean="0"/>
              <a:t>形式：</a:t>
            </a:r>
            <a:endParaRPr lang="zh-CN" altLang="en-US" sz="2400" dirty="0" smtClean="0"/>
          </a:p>
          <a:p>
            <a:pPr lvl="1">
              <a:lnSpc>
                <a:spcPct val="80000"/>
              </a:lnSpc>
              <a:buFont typeface="Wingdings" panose="05000000000000000000" pitchFamily="2" charset="2"/>
              <a:buNone/>
            </a:pPr>
            <a:r>
              <a:rPr lang="en-US" altLang="zh-CN" sz="2400" dirty="0" smtClean="0">
                <a:solidFill>
                  <a:schemeClr val="hlink"/>
                </a:solidFill>
              </a:rPr>
              <a:t>throw</a:t>
            </a:r>
            <a:r>
              <a:rPr lang="en-US" altLang="zh-CN" sz="2400" dirty="0" smtClean="0"/>
              <a:t> </a:t>
            </a:r>
            <a:r>
              <a:rPr lang="zh-CN" altLang="en-US" sz="2400" dirty="0" smtClean="0"/>
              <a:t>（异常类型列表）</a:t>
            </a:r>
            <a:endParaRPr lang="zh-CN" altLang="en-US" sz="2400" dirty="0" smtClean="0"/>
          </a:p>
          <a:p>
            <a:pPr lvl="1">
              <a:lnSpc>
                <a:spcPct val="80000"/>
              </a:lnSpc>
              <a:buFont typeface="Wingdings" panose="05000000000000000000" pitchFamily="2" charset="2"/>
              <a:buNone/>
            </a:pPr>
            <a:r>
              <a:rPr lang="zh-CN" altLang="en-US" sz="2400" dirty="0" smtClean="0"/>
              <a:t>放于函数原型中形参表的后面</a:t>
            </a:r>
            <a:endParaRPr lang="zh-CN" altLang="en-US" sz="2400" dirty="0" smtClean="0"/>
          </a:p>
          <a:p>
            <a:pPr lvl="1">
              <a:lnSpc>
                <a:spcPct val="80000"/>
              </a:lnSpc>
            </a:pPr>
            <a:r>
              <a:rPr lang="zh-CN" altLang="en-US" sz="2400" dirty="0" smtClean="0"/>
              <a:t>例如：</a:t>
            </a:r>
            <a:endParaRPr lang="zh-CN" altLang="en-US" sz="2400" dirty="0" smtClean="0"/>
          </a:p>
          <a:p>
            <a:pPr lvl="1">
              <a:lnSpc>
                <a:spcPct val="80000"/>
              </a:lnSpc>
              <a:buFont typeface="Wingdings" panose="05000000000000000000" pitchFamily="2" charset="2"/>
              <a:buNone/>
            </a:pPr>
            <a:r>
              <a:rPr lang="zh-CN" altLang="en-US" sz="2400" dirty="0" smtClean="0"/>
              <a:t>   </a:t>
            </a:r>
            <a:r>
              <a:rPr lang="en-US" altLang="zh-CN" sz="2400" dirty="0" err="1" smtClean="0"/>
              <a:t>int</a:t>
            </a:r>
            <a:r>
              <a:rPr lang="en-US" altLang="zh-CN" sz="2400" dirty="0" smtClean="0"/>
              <a:t> f1 () </a:t>
            </a:r>
            <a:r>
              <a:rPr lang="en-US" altLang="zh-CN" sz="2400" dirty="0" smtClean="0">
                <a:solidFill>
                  <a:schemeClr val="hlink"/>
                </a:solidFill>
              </a:rPr>
              <a:t>throw (</a:t>
            </a:r>
            <a:r>
              <a:rPr lang="en-US" altLang="zh-CN" sz="2400" dirty="0" err="1" smtClean="0">
                <a:solidFill>
                  <a:schemeClr val="hlink"/>
                </a:solidFill>
              </a:rPr>
              <a:t>logic_error</a:t>
            </a:r>
            <a:r>
              <a:rPr lang="en-US" altLang="zh-CN" sz="2400" dirty="0" smtClean="0">
                <a:solidFill>
                  <a:schemeClr val="hlink"/>
                </a:solidFill>
              </a:rPr>
              <a:t>)</a:t>
            </a:r>
            <a:r>
              <a:rPr lang="en-US" altLang="zh-CN" sz="2400" dirty="0" smtClean="0"/>
              <a:t>; </a:t>
            </a:r>
            <a:endParaRPr lang="en-US" altLang="zh-CN" sz="2400" dirty="0" smtClean="0"/>
          </a:p>
          <a:p>
            <a:pPr>
              <a:lnSpc>
                <a:spcPct val="80000"/>
              </a:lnSpc>
            </a:pPr>
            <a:r>
              <a:rPr lang="zh-CN" altLang="en-US" sz="1800" dirty="0" smtClean="0">
                <a:latin typeface="+mn-ea"/>
              </a:rPr>
              <a:t>异常类型列表为空，表示该函数不抛出任何异常</a:t>
            </a:r>
            <a:endParaRPr lang="zh-CN" altLang="en-US" sz="1800" dirty="0" smtClean="0">
              <a:latin typeface="+mn-ea"/>
            </a:endParaRPr>
          </a:p>
          <a:p>
            <a:pPr>
              <a:lnSpc>
                <a:spcPct val="80000"/>
              </a:lnSpc>
            </a:pPr>
            <a:r>
              <a:rPr lang="zh-CN" altLang="en-US" sz="1800" dirty="0" smtClean="0">
                <a:latin typeface="+mn-ea"/>
              </a:rPr>
              <a:t>不带异常说明的函数可以抛出任意类型的异常</a:t>
            </a:r>
            <a:endParaRPr lang="zh-CN" altLang="en-US" sz="1800" dirty="0" smtClean="0">
              <a:latin typeface="+mn-ea"/>
            </a:endParaRPr>
          </a:p>
          <a:p>
            <a:pPr>
              <a:lnSpc>
                <a:spcPct val="80000"/>
              </a:lnSpc>
            </a:pPr>
            <a:r>
              <a:rPr lang="en-US" altLang="zh-CN" sz="1800" dirty="0" err="1" smtClean="0">
                <a:latin typeface="+mn-ea"/>
              </a:rPr>
              <a:t>const</a:t>
            </a:r>
            <a:r>
              <a:rPr lang="zh-CN" altLang="en-US" sz="1800" dirty="0" smtClean="0">
                <a:latin typeface="+mn-ea"/>
              </a:rPr>
              <a:t>成员函数的异常说明放在保留字</a:t>
            </a:r>
            <a:r>
              <a:rPr lang="en-US" altLang="zh-CN" sz="1800" dirty="0" err="1" smtClean="0">
                <a:latin typeface="+mn-ea"/>
              </a:rPr>
              <a:t>const</a:t>
            </a:r>
            <a:r>
              <a:rPr lang="zh-CN" altLang="en-US" sz="1800" dirty="0" smtClean="0">
                <a:latin typeface="+mn-ea"/>
              </a:rPr>
              <a:t>之后</a:t>
            </a:r>
            <a:endParaRPr lang="zh-CN" altLang="en-US" sz="1800" dirty="0" smtClean="0">
              <a:latin typeface="+mn-ea"/>
            </a:endParaRPr>
          </a:p>
          <a:p>
            <a:pPr>
              <a:lnSpc>
                <a:spcPct val="80000"/>
              </a:lnSpc>
            </a:pPr>
            <a:r>
              <a:rPr lang="zh-CN" altLang="en-US" sz="1800" dirty="0" smtClean="0">
                <a:latin typeface="+mn-ea"/>
              </a:rPr>
              <a:t>基类虚函数的异常列表是派生类中对应虚函数的异常列表的超集  </a:t>
            </a:r>
            <a:endParaRPr lang="zh-CN" altLang="en-US" sz="1800" dirty="0">
              <a:latin typeface="+mn-ea"/>
            </a:endParaRPr>
          </a:p>
        </p:txBody>
      </p:sp>
      <p:sp>
        <p:nvSpPr>
          <p:cNvPr id="5" name="Rectangle 2"/>
          <p:cNvSpPr txBox="1">
            <a:spLocks noChangeArrowheads="1"/>
          </p:cNvSpPr>
          <p:nvPr/>
        </p:nvSpPr>
        <p:spPr>
          <a:xfrm>
            <a:off x="1150938" y="-20250"/>
            <a:ext cx="7793037" cy="59992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4</a:t>
            </a:r>
            <a:r>
              <a:rPr lang="zh-CN" altLang="en-US" sz="2800" dirty="0" smtClean="0"/>
              <a:t>、异常说明</a:t>
            </a:r>
            <a:endParaRPr lang="zh-CN" altLang="en-US" sz="2800" dirty="0"/>
          </a:p>
        </p:txBody>
      </p:sp>
    </p:spTree>
  </p:cSld>
  <p:clrMapOvr>
    <a:masterClrMapping/>
  </p:clrMapOvr>
  <p:transition spd="slow" advClick="0" advTm="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10285" y="811707"/>
            <a:ext cx="8711999" cy="3416320"/>
          </a:xfrm>
          <a:prstGeom prst="rect">
            <a:avLst/>
          </a:prstGeom>
          <a:noFill/>
        </p:spPr>
        <p:txBody>
          <a:bodyPr wrap="square" rtlCol="0">
            <a:spAutoFit/>
          </a:bodyPr>
          <a:lstStyle/>
          <a:p>
            <a:pPr marL="342900" indent="-342900" eaLnBrk="0" hangingPunct="0">
              <a:lnSpc>
                <a:spcPct val="150000"/>
              </a:lnSpc>
              <a:buClr>
                <a:srgbClr val="0BD0D9"/>
              </a:buClr>
              <a:buSzPct val="95000"/>
              <a:buFont typeface="Arial" panose="020B0604020202020204" pitchFamily="34" charset="0"/>
              <a:buChar char="•"/>
              <a:defRPr/>
            </a:pPr>
            <a:r>
              <a:rPr lang="en-US" altLang="zh-CN" sz="2400" b="1" dirty="0" smtClean="0">
                <a:solidFill>
                  <a:srgbClr val="313193"/>
                </a:solidFill>
                <a:latin typeface="Tahoma" panose="020B0604030504040204" pitchFamily="34" charset="0"/>
                <a:ea typeface="宋体" panose="02010600030101010101" pitchFamily="2" charset="-122"/>
              </a:rPr>
              <a:t>  </a:t>
            </a:r>
            <a:r>
              <a:rPr lang="en-US" altLang="zh-CN" sz="2400" dirty="0" smtClean="0"/>
              <a:t>C</a:t>
            </a:r>
            <a:r>
              <a:rPr lang="en-US" altLang="zh-CN" sz="2400" dirty="0"/>
              <a:t>++</a:t>
            </a:r>
            <a:r>
              <a:rPr lang="zh-CN" altLang="en-US" sz="2400" dirty="0"/>
              <a:t>中异常处理的目标是简化大型可靠程序的创建，用尽可能少的代码，使系统中没有不受控制的错误。</a:t>
            </a:r>
            <a:endParaRPr lang="zh-CN" altLang="en-US" sz="2400" dirty="0"/>
          </a:p>
          <a:p>
            <a:pPr marL="342900" indent="-342900" eaLnBrk="0" hangingPunct="0">
              <a:lnSpc>
                <a:spcPct val="150000"/>
              </a:lnSpc>
              <a:buClr>
                <a:srgbClr val="0BD0D9"/>
              </a:buClr>
              <a:buSzPct val="95000"/>
              <a:buFont typeface="Arial" panose="020B0604020202020204" pitchFamily="34" charset="0"/>
              <a:buChar char="•"/>
              <a:defRPr/>
            </a:pPr>
            <a:r>
              <a:rPr lang="zh-CN" altLang="en-US" sz="2400" dirty="0" smtClean="0"/>
              <a:t>异常处理</a:t>
            </a:r>
            <a:r>
              <a:rPr lang="zh-CN" altLang="en-US" sz="2400" dirty="0"/>
              <a:t>设计用来处理同步情况，作为程序执行的结构，而不能用于处理异步情况；异常处理通常用于发现错误部分与处理错误部分处于不同位置</a:t>
            </a:r>
            <a:r>
              <a:rPr lang="en-US" altLang="zh-CN" sz="2400" dirty="0"/>
              <a:t>(</a:t>
            </a:r>
            <a:r>
              <a:rPr lang="zh-CN" altLang="en-US" sz="2400" dirty="0"/>
              <a:t>不同范围</a:t>
            </a:r>
            <a:r>
              <a:rPr lang="en-US" altLang="zh-CN" sz="2400" dirty="0"/>
              <a:t>)</a:t>
            </a:r>
            <a:r>
              <a:rPr lang="zh-CN" altLang="en-US" sz="2400" dirty="0"/>
              <a:t>时；异常处理不应作为具体的控制流机制。</a:t>
            </a:r>
            <a:endParaRPr lang="zh-CN" altLang="en-US" sz="24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基本思想</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a:xfrm>
            <a:off x="36000" y="699750"/>
            <a:ext cx="8495999"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smtClean="0"/>
              <a:t>基本思想</a:t>
            </a:r>
            <a:endParaRPr lang="zh-CN" altLang="en-US" sz="2000" dirty="0" smtClean="0"/>
          </a:p>
          <a:p>
            <a:pPr lvl="1">
              <a:lnSpc>
                <a:spcPct val="150000"/>
              </a:lnSpc>
            </a:pPr>
            <a:r>
              <a:rPr lang="zh-CN" altLang="en-US" sz="2000" dirty="0" smtClean="0"/>
              <a:t>将异常检测与异常处理分离：异常检测部分检测到异常的存在时，抛出一个异常对象给异常处理代码，通过该异常对象，独立开发的异常检测部分和异常处理部分能够就程序执行期间所出现的异常情况进行通信 。</a:t>
            </a:r>
            <a:endParaRPr lang="zh-CN" altLang="en-US" sz="2000" dirty="0"/>
          </a:p>
        </p:txBody>
      </p:sp>
      <p:sp>
        <p:nvSpPr>
          <p:cNvPr id="4" name="Rectangle 3"/>
          <p:cNvSpPr txBox="1">
            <a:spLocks noChangeArrowheads="1"/>
          </p:cNvSpPr>
          <p:nvPr/>
        </p:nvSpPr>
        <p:spPr bwMode="auto">
          <a:xfrm>
            <a:off x="180000" y="3075750"/>
            <a:ext cx="8423999" cy="1800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gn="just">
              <a:lnSpc>
                <a:spcPct val="150000"/>
              </a:lnSpc>
              <a:spcBef>
                <a:spcPts val="0"/>
              </a:spcBef>
              <a:defRPr/>
            </a:pPr>
            <a:r>
              <a:rPr lang="zh-CN" altLang="en-US" sz="2000" b="0" kern="0" dirty="0" smtClean="0"/>
              <a:t>由于</a:t>
            </a:r>
            <a:r>
              <a:rPr lang="zh-CN" altLang="en-US" sz="2000" b="0" kern="0" dirty="0"/>
              <a:t>异常处理机制使得异常的引发和处理不必在同一函数</a:t>
            </a:r>
            <a:r>
              <a:rPr lang="zh-CN" altLang="en-US" sz="2000" b="0" kern="0" dirty="0" smtClean="0"/>
              <a:t>中</a:t>
            </a:r>
            <a:r>
              <a:rPr lang="en-US" altLang="zh-CN" sz="2000" b="0" kern="0" dirty="0" smtClean="0"/>
              <a:t>;</a:t>
            </a:r>
            <a:endParaRPr lang="en-US" altLang="zh-CN" sz="2000" b="0" kern="0" dirty="0" smtClean="0"/>
          </a:p>
          <a:p>
            <a:pPr marL="455295" lvl="1" algn="just">
              <a:lnSpc>
                <a:spcPct val="150000"/>
              </a:lnSpc>
              <a:spcBef>
                <a:spcPts val="0"/>
              </a:spcBef>
              <a:defRPr/>
            </a:pPr>
            <a:r>
              <a:rPr lang="zh-CN" altLang="en-US" sz="2000" b="0" kern="0" dirty="0" smtClean="0">
                <a:solidFill>
                  <a:srgbClr val="CC0000"/>
                </a:solidFill>
              </a:rPr>
              <a:t>底层</a:t>
            </a:r>
            <a:r>
              <a:rPr lang="zh-CN" altLang="en-US" sz="2000" b="0" kern="0" dirty="0">
                <a:solidFill>
                  <a:srgbClr val="CC0000"/>
                </a:solidFill>
              </a:rPr>
              <a:t>的函数可以着重解决具体问题</a:t>
            </a:r>
            <a:r>
              <a:rPr lang="zh-CN" altLang="en-US" sz="2000" b="0" kern="0" dirty="0"/>
              <a:t>而不必过多地考虑对异常的处理</a:t>
            </a:r>
            <a:r>
              <a:rPr lang="zh-CN" altLang="en-US" sz="2000" b="0" kern="0" dirty="0" smtClean="0"/>
              <a:t>；</a:t>
            </a:r>
            <a:endParaRPr lang="en-US" altLang="zh-CN" sz="2000" b="0" kern="0" dirty="0" smtClean="0"/>
          </a:p>
          <a:p>
            <a:pPr marL="455295" lvl="1" algn="just">
              <a:lnSpc>
                <a:spcPct val="150000"/>
              </a:lnSpc>
              <a:spcBef>
                <a:spcPts val="0"/>
              </a:spcBef>
              <a:defRPr/>
            </a:pPr>
            <a:r>
              <a:rPr lang="zh-CN" altLang="en-US" sz="2000" b="0" kern="0" dirty="0" smtClean="0">
                <a:solidFill>
                  <a:srgbClr val="CC0000"/>
                </a:solidFill>
              </a:rPr>
              <a:t>上层</a:t>
            </a:r>
            <a:r>
              <a:rPr lang="zh-CN" altLang="en-US" sz="2000" b="0" kern="0" dirty="0">
                <a:solidFill>
                  <a:srgbClr val="CC0000"/>
                </a:solidFill>
              </a:rPr>
              <a:t>调用者可以在适当的位置设计对不同类型异常的处理</a:t>
            </a:r>
            <a:r>
              <a:rPr lang="zh-CN" altLang="en-US" sz="2000" b="0" kern="0" dirty="0"/>
              <a:t>。</a:t>
            </a:r>
            <a:endParaRPr lang="zh-CN" altLang="en-US" sz="2000" b="0" kern="0" dirty="0"/>
          </a:p>
        </p:txBody>
      </p:sp>
    </p:spTree>
  </p:cSld>
  <p:clrMapOvr>
    <a:masterClrMapping/>
  </p:clrMapOvr>
  <p:transition spd="slow" advClick="0"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基本思想</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Group 2"/>
          <p:cNvGrpSpPr/>
          <p:nvPr/>
        </p:nvGrpSpPr>
        <p:grpSpPr bwMode="auto">
          <a:xfrm>
            <a:off x="684000" y="901605"/>
            <a:ext cx="6141589" cy="3812424"/>
            <a:chOff x="2226" y="2026"/>
            <a:chExt cx="6599" cy="4991"/>
          </a:xfrm>
        </p:grpSpPr>
        <p:sp>
          <p:nvSpPr>
            <p:cNvPr id="8" name="AutoShape 3"/>
            <p:cNvSpPr>
              <a:spLocks noChangeArrowheads="1"/>
            </p:cNvSpPr>
            <p:nvPr/>
          </p:nvSpPr>
          <p:spPr bwMode="auto">
            <a:xfrm>
              <a:off x="2226" y="2026"/>
              <a:ext cx="6526" cy="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9" name="Text Box 21"/>
            <p:cNvSpPr txBox="1">
              <a:spLocks noChangeArrowheads="1"/>
            </p:cNvSpPr>
            <p:nvPr/>
          </p:nvSpPr>
          <p:spPr bwMode="auto">
            <a:xfrm>
              <a:off x="3692" y="2728"/>
              <a:ext cx="3666" cy="65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78638" tIns="0" rIns="78638"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函数f()捕获并处理异常</a:t>
              </a:r>
              <a:endParaRPr lang="zh-CN" altLang="zh-CN" sz="2400"/>
            </a:p>
          </p:txBody>
        </p:sp>
        <p:sp>
          <p:nvSpPr>
            <p:cNvPr id="10" name="Text Box 22"/>
            <p:cNvSpPr txBox="1">
              <a:spLocks noChangeArrowheads="1"/>
            </p:cNvSpPr>
            <p:nvPr/>
          </p:nvSpPr>
          <p:spPr bwMode="auto">
            <a:xfrm>
              <a:off x="3805" y="6567"/>
              <a:ext cx="3500" cy="4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78638" tIns="0" rIns="78638"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函数h()引发异常</a:t>
              </a:r>
              <a:endParaRPr lang="zh-CN" altLang="zh-CN" sz="2400"/>
            </a:p>
          </p:txBody>
        </p:sp>
        <p:sp>
          <p:nvSpPr>
            <p:cNvPr id="13" name="Text Box 23"/>
            <p:cNvSpPr txBox="1">
              <a:spLocks noChangeArrowheads="1"/>
            </p:cNvSpPr>
            <p:nvPr/>
          </p:nvSpPr>
          <p:spPr bwMode="auto">
            <a:xfrm>
              <a:off x="3805" y="5170"/>
              <a:ext cx="3262" cy="47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78638" tIns="0" rIns="78638"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函数g()</a:t>
              </a:r>
              <a:endParaRPr lang="zh-CN" altLang="zh-CN" sz="2400"/>
            </a:p>
          </p:txBody>
        </p:sp>
        <p:sp>
          <p:nvSpPr>
            <p:cNvPr id="14" name="Line 24"/>
            <p:cNvSpPr>
              <a:spLocks noChangeShapeType="1"/>
            </p:cNvSpPr>
            <p:nvPr/>
          </p:nvSpPr>
          <p:spPr bwMode="auto">
            <a:xfrm>
              <a:off x="4265" y="2236"/>
              <a:ext cx="0" cy="45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5" name="Line 25"/>
            <p:cNvSpPr>
              <a:spLocks noChangeShapeType="1"/>
            </p:cNvSpPr>
            <p:nvPr/>
          </p:nvSpPr>
          <p:spPr bwMode="auto">
            <a:xfrm>
              <a:off x="4265" y="3544"/>
              <a:ext cx="0" cy="46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6" name="Line 26"/>
            <p:cNvSpPr>
              <a:spLocks noChangeShapeType="1"/>
            </p:cNvSpPr>
            <p:nvPr/>
          </p:nvSpPr>
          <p:spPr bwMode="auto">
            <a:xfrm>
              <a:off x="4265" y="4658"/>
              <a:ext cx="0" cy="45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7" name="Line 27"/>
            <p:cNvSpPr>
              <a:spLocks noChangeShapeType="1"/>
            </p:cNvSpPr>
            <p:nvPr/>
          </p:nvSpPr>
          <p:spPr bwMode="auto">
            <a:xfrm>
              <a:off x="4264" y="5943"/>
              <a:ext cx="0" cy="45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8" name="Line 28"/>
            <p:cNvSpPr>
              <a:spLocks noChangeShapeType="1"/>
            </p:cNvSpPr>
            <p:nvPr/>
          </p:nvSpPr>
          <p:spPr bwMode="auto">
            <a:xfrm>
              <a:off x="6799" y="5921"/>
              <a:ext cx="0" cy="459"/>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9" name="Line 29"/>
            <p:cNvSpPr>
              <a:spLocks noChangeShapeType="1"/>
            </p:cNvSpPr>
            <p:nvPr/>
          </p:nvSpPr>
          <p:spPr bwMode="auto">
            <a:xfrm>
              <a:off x="6799" y="4658"/>
              <a:ext cx="0" cy="457"/>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20" name="Line 30"/>
            <p:cNvSpPr>
              <a:spLocks noChangeShapeType="1"/>
            </p:cNvSpPr>
            <p:nvPr/>
          </p:nvSpPr>
          <p:spPr bwMode="auto">
            <a:xfrm>
              <a:off x="6799" y="3501"/>
              <a:ext cx="0" cy="457"/>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21" name="Line 31"/>
            <p:cNvSpPr>
              <a:spLocks noChangeShapeType="1"/>
            </p:cNvSpPr>
            <p:nvPr/>
          </p:nvSpPr>
          <p:spPr bwMode="auto">
            <a:xfrm>
              <a:off x="6799" y="2258"/>
              <a:ext cx="0" cy="459"/>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22" name="Text Box 32"/>
            <p:cNvSpPr txBox="1">
              <a:spLocks noChangeArrowheads="1"/>
            </p:cNvSpPr>
            <p:nvPr/>
          </p:nvSpPr>
          <p:spPr bwMode="auto">
            <a:xfrm>
              <a:off x="3681" y="3958"/>
              <a:ext cx="3762"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0" rIns="78638"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rgbClr val="000000"/>
                  </a:solidFill>
                  <a:latin typeface="Calibri" panose="020F0502020204030204" pitchFamily="34" charset="0"/>
                </a:rPr>
                <a:t>……</a:t>
              </a:r>
              <a:endParaRPr lang="zh-CN" altLang="zh-CN" sz="2400" dirty="0"/>
            </a:p>
          </p:txBody>
        </p:sp>
        <p:sp>
          <p:nvSpPr>
            <p:cNvPr id="23" name="Text Box 33"/>
            <p:cNvSpPr txBox="1">
              <a:spLocks noChangeArrowheads="1"/>
            </p:cNvSpPr>
            <p:nvPr/>
          </p:nvSpPr>
          <p:spPr bwMode="auto">
            <a:xfrm>
              <a:off x="4616" y="2026"/>
              <a:ext cx="200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dirty="0">
                  <a:solidFill>
                    <a:srgbClr val="000000"/>
                  </a:solidFill>
                  <a:latin typeface="宋体" panose="02010600030101010101" pitchFamily="2" charset="-122"/>
                </a:rPr>
                <a:t>调用者</a:t>
              </a:r>
              <a:endParaRPr lang="zh-CN" altLang="zh-CN" sz="2400" dirty="0"/>
            </a:p>
          </p:txBody>
        </p:sp>
        <p:sp>
          <p:nvSpPr>
            <p:cNvPr id="24" name="Text Box 34"/>
            <p:cNvSpPr txBox="1">
              <a:spLocks noChangeArrowheads="1"/>
            </p:cNvSpPr>
            <p:nvPr/>
          </p:nvSpPr>
          <p:spPr bwMode="auto">
            <a:xfrm>
              <a:off x="6658" y="4133"/>
              <a:ext cx="216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异常传播方向</a:t>
              </a:r>
              <a:endParaRPr lang="zh-CN" altLang="zh-CN" sz="2400"/>
            </a:p>
          </p:txBody>
        </p:sp>
        <p:sp>
          <p:nvSpPr>
            <p:cNvPr id="25" name="Text Box 35"/>
            <p:cNvSpPr txBox="1">
              <a:spLocks noChangeArrowheads="1"/>
            </p:cNvSpPr>
            <p:nvPr/>
          </p:nvSpPr>
          <p:spPr bwMode="auto">
            <a:xfrm>
              <a:off x="2299" y="4133"/>
              <a:ext cx="2001"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调用关系</a:t>
              </a:r>
              <a:endParaRPr lang="zh-CN" altLang="zh-CN" sz="2400"/>
            </a:p>
          </p:txBody>
        </p:sp>
      </p:grpSp>
    </p:spTree>
  </p:cSld>
  <p:clrMapOvr>
    <a:masterClrMapping/>
  </p:clrMapOvr>
  <p:transition spd="slow" advClick="0" advTm="0"/>
  <p:timing>
    <p:tnLst>
      <p:par>
        <p:cTn id="1" dur="indefinite" restart="never" nodeType="tmRoot"/>
      </p:par>
    </p:tn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17274</Words>
  <Application>WPS 演示</Application>
  <PresentationFormat>全屏显示(16:9)</PresentationFormat>
  <Paragraphs>897</Paragraphs>
  <Slides>75</Slides>
  <Notes>75</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102" baseType="lpstr">
      <vt:lpstr>Arial</vt:lpstr>
      <vt:lpstr>宋体</vt:lpstr>
      <vt:lpstr>Wingdings</vt:lpstr>
      <vt:lpstr>微软雅黑</vt:lpstr>
      <vt:lpstr>微软雅黑 Light</vt:lpstr>
      <vt:lpstr>华文楷体</vt:lpstr>
      <vt:lpstr>华文隶书</vt:lpstr>
      <vt:lpstr>Calibri</vt:lpstr>
      <vt:lpstr>Roboto Light</vt:lpstr>
      <vt:lpstr>Impact</vt:lpstr>
      <vt:lpstr>U.S. 101</vt:lpstr>
      <vt:lpstr>Segoe Print</vt:lpstr>
      <vt:lpstr>Roboto</vt:lpstr>
      <vt:lpstr>Times New Roman</vt:lpstr>
      <vt:lpstr>Open Sans Light</vt:lpstr>
      <vt:lpstr>Arial Unicode MS</vt:lpstr>
      <vt:lpstr>黑体</vt:lpstr>
      <vt:lpstr>Tahoma</vt:lpstr>
      <vt:lpstr>Wingdings 2</vt:lpstr>
      <vt:lpstr>Arial</vt:lpstr>
      <vt:lpstr>Rockwell</vt:lpstr>
      <vt:lpstr>Arial Unicode MS</vt:lpstr>
      <vt:lpstr>Courier New</vt:lpstr>
      <vt:lpstr>楷体_GB2312</vt:lpstr>
      <vt:lpstr>新宋体</vt:lpstr>
      <vt:lpstr>Office 主题</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YnicoleY</cp:lastModifiedBy>
  <cp:revision>187</cp:revision>
  <dcterms:created xsi:type="dcterms:W3CDTF">2015-12-11T17:46:00Z</dcterms:created>
  <dcterms:modified xsi:type="dcterms:W3CDTF">2024-01-03T06:07:57Z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1B859D984ADB42F2AA290F87CFF1B0DA_12</vt:lpwstr>
  </property>
</Properties>
</file>