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345" r:id="rId3"/>
    <p:sldId id="309" r:id="rId4"/>
    <p:sldId id="310" r:id="rId5"/>
    <p:sldId id="311" r:id="rId6"/>
    <p:sldId id="312" r:id="rId7"/>
    <p:sldId id="346" r:id="rId8"/>
    <p:sldId id="314" r:id="rId9"/>
    <p:sldId id="331" r:id="rId10"/>
    <p:sldId id="316" r:id="rId11"/>
    <p:sldId id="318" r:id="rId12"/>
    <p:sldId id="319" r:id="rId13"/>
    <p:sldId id="320" r:id="rId14"/>
    <p:sldId id="332" r:id="rId15"/>
    <p:sldId id="322" r:id="rId16"/>
    <p:sldId id="323" r:id="rId17"/>
    <p:sldId id="324" r:id="rId18"/>
    <p:sldId id="333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7" r:id="rId28"/>
  </p:sldIdLst>
  <p:sldSz cx="9144000" cy="6858000" type="screen4x3"/>
  <p:notesSz cx="6858000" cy="9144000"/>
  <p:custDataLst>
    <p:tags r:id="rId33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80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DDDDDD"/>
    <a:srgbClr val="008000"/>
    <a:srgbClr val="FFFFFF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-1038" y="-90"/>
      </p:cViewPr>
      <p:guideLst>
        <p:guide orient="horz" pos="3480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gs" Target="tags/tag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.wmf"/><Relationship Id="rId8" Type="http://schemas.openxmlformats.org/officeDocument/2006/relationships/image" Target="../media/image29.wmf"/><Relationship Id="rId7" Type="http://schemas.openxmlformats.org/officeDocument/2006/relationships/image" Target="../media/image28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6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audio" Target="../media/audio1.wav"/><Relationship Id="rId8" Type="http://schemas.openxmlformats.org/officeDocument/2006/relationships/audio" Target="../media/audio9.wav"/><Relationship Id="rId7" Type="http://schemas.openxmlformats.org/officeDocument/2006/relationships/image" Target="../media/image9.wmf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Relationship Id="rId3" Type="http://schemas.openxmlformats.org/officeDocument/2006/relationships/image" Target="../media/image7.jpeg"/><Relationship Id="rId2" Type="http://schemas.openxmlformats.org/officeDocument/2006/relationships/image" Target="../media/image6.wmf"/><Relationship Id="rId13" Type="http://schemas.openxmlformats.org/officeDocument/2006/relationships/vmlDrawing" Target="../drawings/vmlDrawing3.vml"/><Relationship Id="rId12" Type="http://schemas.openxmlformats.org/officeDocument/2006/relationships/slideLayout" Target="../slideLayouts/slideLayout7.xml"/><Relationship Id="rId11" Type="http://schemas.openxmlformats.org/officeDocument/2006/relationships/audio" Target="../media/audio3.wav"/><Relationship Id="rId10" Type="http://schemas.openxmlformats.org/officeDocument/2006/relationships/audio" Target="../media/audio2.wav"/><Relationship Id="rId1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7.xml"/><Relationship Id="rId7" Type="http://schemas.openxmlformats.org/officeDocument/2006/relationships/audio" Target="../media/audio9.wav"/><Relationship Id="rId6" Type="http://schemas.openxmlformats.org/officeDocument/2006/relationships/audio" Target="../media/audio1.wav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8.wav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8.wav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8.wav"/><Relationship Id="rId2" Type="http://schemas.openxmlformats.org/officeDocument/2006/relationships/image" Target="../media/image6.wmf"/><Relationship Id="rId1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.wav"/><Relationship Id="rId2" Type="http://schemas.openxmlformats.org/officeDocument/2006/relationships/image" Target="../media/image1.wmf"/><Relationship Id="rId1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audio" Target="../media/audio2.wav"/><Relationship Id="rId7" Type="http://schemas.openxmlformats.org/officeDocument/2006/relationships/audio" Target="../media/audio1.wav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audio" Target="../media/audio1.wav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1.wmf"/><Relationship Id="rId11" Type="http://schemas.openxmlformats.org/officeDocument/2006/relationships/vmlDrawing" Target="../drawings/vmlDrawing7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8.vml"/><Relationship Id="rId8" Type="http://schemas.openxmlformats.org/officeDocument/2006/relationships/slideLayout" Target="../slideLayouts/slideLayout7.xml"/><Relationship Id="rId7" Type="http://schemas.openxmlformats.org/officeDocument/2006/relationships/audio" Target="../media/audio1.wav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5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9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1.wmf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9.bin"/><Relationship Id="rId3" Type="http://schemas.openxmlformats.org/officeDocument/2006/relationships/image" Target="../media/image19.wmf"/><Relationship Id="rId2" Type="http://schemas.openxmlformats.org/officeDocument/2006/relationships/oleObject" Target="../embeddings/oleObject18.bin"/><Relationship Id="rId1" Type="http://schemas.openxmlformats.org/officeDocument/2006/relationships/image" Target="../media/image11.wmf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25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2.bin"/><Relationship Id="rId21" Type="http://schemas.openxmlformats.org/officeDocument/2006/relationships/vmlDrawing" Target="../drawings/vmlDrawing10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22.wmf"/><Relationship Id="rId19" Type="http://schemas.openxmlformats.org/officeDocument/2006/relationships/audio" Target="../media/audio1.wav"/><Relationship Id="rId18" Type="http://schemas.openxmlformats.org/officeDocument/2006/relationships/image" Target="../media/image30.wmf"/><Relationship Id="rId17" Type="http://schemas.openxmlformats.org/officeDocument/2006/relationships/oleObject" Target="../embeddings/oleObject29.bin"/><Relationship Id="rId16" Type="http://schemas.openxmlformats.org/officeDocument/2006/relationships/image" Target="../media/image29.wmf"/><Relationship Id="rId15" Type="http://schemas.openxmlformats.org/officeDocument/2006/relationships/oleObject" Target="../embeddings/oleObject28.bin"/><Relationship Id="rId14" Type="http://schemas.openxmlformats.org/officeDocument/2006/relationships/image" Target="../media/image28.wmf"/><Relationship Id="rId13" Type="http://schemas.openxmlformats.org/officeDocument/2006/relationships/oleObject" Target="../embeddings/oleObject27.bin"/><Relationship Id="rId12" Type="http://schemas.openxmlformats.org/officeDocument/2006/relationships/image" Target="../media/image27.wmf"/><Relationship Id="rId11" Type="http://schemas.openxmlformats.org/officeDocument/2006/relationships/oleObject" Target="../embeddings/oleObject26.bin"/><Relationship Id="rId10" Type="http://schemas.openxmlformats.org/officeDocument/2006/relationships/image" Target="../media/image26.wmf"/><Relationship Id="rId1" Type="http://schemas.openxmlformats.org/officeDocument/2006/relationships/oleObject" Target="../embeddings/oleObject2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7.xml"/><Relationship Id="rId6" Type="http://schemas.openxmlformats.org/officeDocument/2006/relationships/audio" Target="../media/audio8.wav"/><Relationship Id="rId5" Type="http://schemas.openxmlformats.org/officeDocument/2006/relationships/audio" Target="../media/audio1.wav"/><Relationship Id="rId4" Type="http://schemas.openxmlformats.org/officeDocument/2006/relationships/image" Target="../media/image6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30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35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2.wmf"/><Relationship Id="rId15" Type="http://schemas.openxmlformats.org/officeDocument/2006/relationships/vmlDrawing" Target="../drawings/vmlDrawing12.vml"/><Relationship Id="rId14" Type="http://schemas.openxmlformats.org/officeDocument/2006/relationships/slideLayout" Target="../slideLayouts/slideLayout7.xml"/><Relationship Id="rId13" Type="http://schemas.openxmlformats.org/officeDocument/2006/relationships/audio" Target="../media/audio2.wav"/><Relationship Id="rId12" Type="http://schemas.openxmlformats.org/officeDocument/2006/relationships/image" Target="../media/image37.wmf"/><Relationship Id="rId11" Type="http://schemas.openxmlformats.org/officeDocument/2006/relationships/oleObject" Target="../embeddings/oleObject37.bin"/><Relationship Id="rId10" Type="http://schemas.openxmlformats.org/officeDocument/2006/relationships/image" Target="../media/image36.wmf"/><Relationship Id="rId1" Type="http://schemas.openxmlformats.org/officeDocument/2006/relationships/oleObject" Target="../embeddings/oleObject3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7.xml"/><Relationship Id="rId7" Type="http://schemas.openxmlformats.org/officeDocument/2006/relationships/audio" Target="../media/audio6.wav"/><Relationship Id="rId6" Type="http://schemas.openxmlformats.org/officeDocument/2006/relationships/audio" Target="../media/audio5.wav"/><Relationship Id="rId5" Type="http://schemas.openxmlformats.org/officeDocument/2006/relationships/audio" Target="../media/audio4.wav"/><Relationship Id="rId4" Type="http://schemas.openxmlformats.org/officeDocument/2006/relationships/audio" Target="../media/audio3.wav"/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audio" Target="../media/audio9.wav"/><Relationship Id="rId6" Type="http://schemas.openxmlformats.org/officeDocument/2006/relationships/audio" Target="../media/audio4.wav"/><Relationship Id="rId5" Type="http://schemas.openxmlformats.org/officeDocument/2006/relationships/audio" Target="../media/audio8.wav"/><Relationship Id="rId4" Type="http://schemas.openxmlformats.org/officeDocument/2006/relationships/audio" Target="../media/audio7.wav"/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audio" Target="../media/audio8.wav"/><Relationship Id="rId4" Type="http://schemas.openxmlformats.org/officeDocument/2006/relationships/audio" Target="../media/audio9.wav"/><Relationship Id="rId3" Type="http://schemas.openxmlformats.org/officeDocument/2006/relationships/audio" Target="../media/audio7.wav"/><Relationship Id="rId2" Type="http://schemas.openxmlformats.org/officeDocument/2006/relationships/audio" Target="../media/audio3.wav"/><Relationship Id="rId1" Type="http://schemas.openxmlformats.org/officeDocument/2006/relationships/audio" Target="../media/audio2.wav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audio" Target="../media/audio8.wav"/><Relationship Id="rId5" Type="http://schemas.openxmlformats.org/officeDocument/2006/relationships/audio" Target="../media/audio1.wav"/><Relationship Id="rId4" Type="http://schemas.openxmlformats.org/officeDocument/2006/relationships/audio" Target="../media/audio9.wav"/><Relationship Id="rId3" Type="http://schemas.openxmlformats.org/officeDocument/2006/relationships/audio" Target="../media/audio7.wav"/><Relationship Id="rId2" Type="http://schemas.openxmlformats.org/officeDocument/2006/relationships/audio" Target="../media/audio3.wav"/><Relationship Id="rId1" Type="http://schemas.openxmlformats.org/officeDocument/2006/relationships/audio" Target="../media/audio2.wav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audio" Target="../media/audio8.wav"/><Relationship Id="rId5" Type="http://schemas.openxmlformats.org/officeDocument/2006/relationships/audio" Target="../media/audio1.wav"/><Relationship Id="rId4" Type="http://schemas.openxmlformats.org/officeDocument/2006/relationships/audio" Target="../media/audio9.wav"/><Relationship Id="rId3" Type="http://schemas.openxmlformats.org/officeDocument/2006/relationships/audio" Target="../media/audio7.wav"/><Relationship Id="rId2" Type="http://schemas.openxmlformats.org/officeDocument/2006/relationships/audio" Target="../media/audio3.wav"/><Relationship Id="rId1" Type="http://schemas.openxmlformats.org/officeDocument/2006/relationships/audio" Target="../media/audio2.wav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audio" Target="../media/audio9.wav"/><Relationship Id="rId4" Type="http://schemas.openxmlformats.org/officeDocument/2006/relationships/audio" Target="../media/audio6.wav"/><Relationship Id="rId3" Type="http://schemas.openxmlformats.org/officeDocument/2006/relationships/audio" Target="../media/audio7.wav"/><Relationship Id="rId2" Type="http://schemas.openxmlformats.org/officeDocument/2006/relationships/audio" Target="../media/audio3.wav"/><Relationship Id="rId1" Type="http://schemas.openxmlformats.org/officeDocument/2006/relationships/audio" Target="../media/audio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14339" name="Text Box 4"/>
          <p:cNvSpPr txBox="1"/>
          <p:nvPr/>
        </p:nvSpPr>
        <p:spPr>
          <a:xfrm>
            <a:off x="684213" y="1916113"/>
            <a:ext cx="7704137" cy="2147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5400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AVL Trees, Splay Trees,</a:t>
            </a:r>
            <a:endParaRPr lang="en-US" altLang="zh-CN" sz="5400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5400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and Amortized Analysis</a:t>
            </a:r>
            <a:endParaRPr lang="en-US" altLang="zh-CN" sz="5400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6553200" y="4267200"/>
          <a:ext cx="2166938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2166620" imgH="2287270" progId="MS_ClipArt_Gallery.5">
                  <p:embed/>
                </p:oleObj>
              </mc:Choice>
              <mc:Fallback>
                <p:oleObj name="" r:id="rId1" imgW="2166620" imgH="2287270" progId="MS_ClipArt_Gallery.5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53200" y="4267200"/>
                        <a:ext cx="2166938" cy="2287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8" name="Rectangle 4"/>
          <p:cNvSpPr/>
          <p:nvPr/>
        </p:nvSpPr>
        <p:spPr>
          <a:xfrm>
            <a:off x="6553200" y="4267200"/>
            <a:ext cx="2209800" cy="228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46800" rIns="0" bIns="46800" anchor="ctr" anchorCtr="0">
            <a:spAutoFit/>
          </a:bodyPr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2949" name="AutoShape 5"/>
          <p:cNvSpPr/>
          <p:nvPr/>
        </p:nvSpPr>
        <p:spPr>
          <a:xfrm flipH="1">
            <a:off x="1524000" y="1828800"/>
            <a:ext cx="5486400" cy="1905000"/>
          </a:xfrm>
          <a:prstGeom prst="cloudCallout">
            <a:avLst>
              <a:gd name="adj1" fmla="val -45894"/>
              <a:gd name="adj2" fmla="val 112745"/>
            </a:avLst>
          </a:prstGeom>
          <a:gradFill rotWithShape="0">
            <a:gsLst>
              <a:gs pos="0">
                <a:srgbClr val="CCFFFF"/>
              </a:gs>
              <a:gs pos="100000">
                <a:srgbClr val="AAD5D5"/>
              </a:gs>
            </a:gsLst>
            <a:lin ang="2700000" scaled="1"/>
            <a:tileRect/>
          </a:gradFill>
          <a:ln w="25400" cap="flat" cmpd="sng">
            <a:solidFill>
              <a:srgbClr val="CCFFCC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46800" rIns="0" bIns="46800" anchor="ctr" anchorCtr="0"/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</a:rPr>
              <a:t>One last question: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</a:rPr>
              <a:t>Obviously we have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p</a:t>
            </a:r>
            <a:r>
              <a:rPr lang="en-US" altLang="zh-CN" i="1" dirty="0">
                <a:latin typeface="Times New Roman" panose="02020603050405020304" pitchFamily="18" charset="0"/>
              </a:rPr>
              <a:t> = </a:t>
            </a:r>
            <a:r>
              <a:rPr lang="en-US" altLang="zh-CN" dirty="0">
                <a:latin typeface="Times New Roman" panose="02020603050405020304" pitchFamily="18" charset="0"/>
              </a:rPr>
              <a:t>O( 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 )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</a:rPr>
              <a:t>    where 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 is the height of the tree.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</a:rPr>
              <a:t>But 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 = ?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82950" name="Text Box 6"/>
          <p:cNvSpPr txBox="1"/>
          <p:nvPr/>
        </p:nvSpPr>
        <p:spPr>
          <a:xfrm>
            <a:off x="533400" y="304800"/>
            <a:ext cx="8153400" cy="701675"/>
          </a:xfrm>
          <a:prstGeom prst="rect">
            <a:avLst/>
          </a:prstGeom>
          <a:noFill/>
          <a:ln w="25400">
            <a:noFill/>
          </a:ln>
        </p:spPr>
        <p:txBody>
          <a:bodyPr lIns="0" tIns="46800" rIns="0" bIns="46800">
            <a:spAutoFit/>
          </a:bodyPr>
          <a:p>
            <a:pPr indent="485775" eaLnBrk="1" hangingPunct="1"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</a:rPr>
              <a:t>Let </a:t>
            </a:r>
            <a:r>
              <a:rPr lang="en-US" altLang="zh-CN" sz="2000" i="1" dirty="0">
                <a:latin typeface="Times New Roman" panose="02020603050405020304" pitchFamily="18" charset="0"/>
              </a:rPr>
              <a:t>n</a:t>
            </a:r>
            <a:r>
              <a:rPr lang="en-US" altLang="zh-CN" sz="2000" i="1" baseline="-25000" dirty="0">
                <a:latin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</a:rPr>
              <a:t> be the minimum number of nodes in a height balanced tree of height </a:t>
            </a:r>
            <a:r>
              <a:rPr lang="en-US" altLang="zh-CN" sz="2000" i="1" dirty="0">
                <a:latin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</a:rPr>
              <a:t>.  Then the tree must look like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609600" y="1066800"/>
            <a:ext cx="4648200" cy="2209800"/>
            <a:chOff x="288" y="864"/>
            <a:chExt cx="2928" cy="1392"/>
          </a:xfrm>
        </p:grpSpPr>
        <p:grpSp>
          <p:nvGrpSpPr>
            <p:cNvPr id="3088" name="Group 8"/>
            <p:cNvGrpSpPr/>
            <p:nvPr/>
          </p:nvGrpSpPr>
          <p:grpSpPr>
            <a:xfrm>
              <a:off x="288" y="864"/>
              <a:ext cx="1200" cy="1392"/>
              <a:chOff x="576" y="2328"/>
              <a:chExt cx="1200" cy="1392"/>
            </a:xfrm>
          </p:grpSpPr>
          <p:sp>
            <p:nvSpPr>
              <p:cNvPr id="3097" name="Oval 9"/>
              <p:cNvSpPr/>
              <p:nvPr/>
            </p:nvSpPr>
            <p:spPr>
              <a:xfrm>
                <a:off x="981" y="2328"/>
                <a:ext cx="363" cy="363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2800" dirty="0">
                    <a:latin typeface="Times New Roman" panose="02020603050405020304" pitchFamily="18" charset="0"/>
                  </a:rPr>
                  <a:t>A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98" name="Line 10"/>
              <p:cNvSpPr/>
              <p:nvPr/>
            </p:nvSpPr>
            <p:spPr>
              <a:xfrm flipH="1">
                <a:off x="864" y="2665"/>
                <a:ext cx="192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99" name="Line 11"/>
              <p:cNvSpPr/>
              <p:nvPr/>
            </p:nvSpPr>
            <p:spPr>
              <a:xfrm>
                <a:off x="1274" y="2665"/>
                <a:ext cx="192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00" name="Rectangle 12"/>
              <p:cNvSpPr/>
              <p:nvPr/>
            </p:nvSpPr>
            <p:spPr>
              <a:xfrm>
                <a:off x="576" y="2856"/>
                <a:ext cx="480" cy="5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i="1" dirty="0">
                    <a:latin typeface="Times New Roman" panose="02020603050405020304" pitchFamily="18" charset="0"/>
                  </a:rPr>
                  <a:t>h</a:t>
                </a:r>
                <a:r>
                  <a:rPr lang="en-US" altLang="zh-CN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2</a:t>
                </a:r>
                <a:endParaRPr lang="en-US" altLang="zh-CN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01" name="Rectangle 13"/>
              <p:cNvSpPr/>
              <p:nvPr/>
            </p:nvSpPr>
            <p:spPr>
              <a:xfrm>
                <a:off x="1296" y="2856"/>
                <a:ext cx="480" cy="5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i="1" dirty="0">
                    <a:latin typeface="Times New Roman" panose="02020603050405020304" pitchFamily="18" charset="0"/>
                  </a:rPr>
                  <a:t>h</a:t>
                </a:r>
                <a:r>
                  <a:rPr lang="en-US" altLang="zh-CN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1</a:t>
                </a:r>
                <a:endParaRPr lang="en-US" altLang="zh-CN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02" name="Rectangle 14"/>
              <p:cNvSpPr/>
              <p:nvPr/>
            </p:nvSpPr>
            <p:spPr>
              <a:xfrm>
                <a:off x="1296" y="3432"/>
                <a:ext cx="480" cy="288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089" name="Group 15"/>
            <p:cNvGrpSpPr/>
            <p:nvPr/>
          </p:nvGrpSpPr>
          <p:grpSpPr>
            <a:xfrm flipH="1">
              <a:off x="2016" y="864"/>
              <a:ext cx="1200" cy="1392"/>
              <a:chOff x="576" y="2328"/>
              <a:chExt cx="1200" cy="1392"/>
            </a:xfrm>
          </p:grpSpPr>
          <p:sp>
            <p:nvSpPr>
              <p:cNvPr id="3091" name="Oval 16"/>
              <p:cNvSpPr/>
              <p:nvPr/>
            </p:nvSpPr>
            <p:spPr>
              <a:xfrm>
                <a:off x="981" y="2328"/>
                <a:ext cx="363" cy="363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2800" dirty="0">
                    <a:latin typeface="Times New Roman" panose="02020603050405020304" pitchFamily="18" charset="0"/>
                  </a:rPr>
                  <a:t>A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92" name="Line 17"/>
              <p:cNvSpPr/>
              <p:nvPr/>
            </p:nvSpPr>
            <p:spPr>
              <a:xfrm flipH="1">
                <a:off x="864" y="2665"/>
                <a:ext cx="192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93" name="Line 18"/>
              <p:cNvSpPr/>
              <p:nvPr/>
            </p:nvSpPr>
            <p:spPr>
              <a:xfrm>
                <a:off x="1274" y="2665"/>
                <a:ext cx="192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94" name="Rectangle 19"/>
              <p:cNvSpPr/>
              <p:nvPr/>
            </p:nvSpPr>
            <p:spPr>
              <a:xfrm>
                <a:off x="576" y="2856"/>
                <a:ext cx="480" cy="5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i="1" dirty="0">
                    <a:latin typeface="Times New Roman" panose="02020603050405020304" pitchFamily="18" charset="0"/>
                  </a:rPr>
                  <a:t>h</a:t>
                </a:r>
                <a:r>
                  <a:rPr lang="en-US" altLang="zh-CN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2</a:t>
                </a:r>
                <a:endParaRPr lang="en-US" altLang="zh-CN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95" name="Rectangle 20"/>
              <p:cNvSpPr/>
              <p:nvPr/>
            </p:nvSpPr>
            <p:spPr>
              <a:xfrm>
                <a:off x="1296" y="2856"/>
                <a:ext cx="480" cy="5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i="1" dirty="0">
                    <a:latin typeface="Times New Roman" panose="02020603050405020304" pitchFamily="18" charset="0"/>
                  </a:rPr>
                  <a:t>h</a:t>
                </a:r>
                <a:r>
                  <a:rPr lang="en-US" altLang="zh-CN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1</a:t>
                </a:r>
                <a:endParaRPr lang="en-US" altLang="zh-CN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96" name="Rectangle 21"/>
              <p:cNvSpPr/>
              <p:nvPr/>
            </p:nvSpPr>
            <p:spPr>
              <a:xfrm>
                <a:off x="1296" y="3432"/>
                <a:ext cx="480" cy="288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090" name="Rectangle 22"/>
            <p:cNvSpPr/>
            <p:nvPr/>
          </p:nvSpPr>
          <p:spPr>
            <a:xfrm>
              <a:off x="1584" y="1488"/>
              <a:ext cx="384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800" dirty="0">
                  <a:latin typeface="Times New Roman" panose="02020603050405020304" pitchFamily="18" charset="0"/>
                </a:rPr>
                <a:t>OR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82967" name="Text Box 23"/>
          <p:cNvSpPr txBox="1"/>
          <p:nvPr/>
        </p:nvSpPr>
        <p:spPr>
          <a:xfrm>
            <a:off x="5486400" y="2133600"/>
            <a:ext cx="3200400" cy="457200"/>
          </a:xfrm>
          <a:prstGeom prst="rect">
            <a:avLst/>
          </a:prstGeom>
          <a:noFill/>
          <a:ln w="25400">
            <a:noFill/>
          </a:ln>
        </p:spPr>
        <p:txBody>
          <a:bodyPr lIns="0" tIns="46800" rIns="0" bIns="46800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   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i="1" baseline="-25000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i="1" baseline="-25000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baseline="-25000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i="1" baseline="-25000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baseline="-25000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2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+ 1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2968" name="AutoShape 24" descr="深色木质"/>
          <p:cNvSpPr/>
          <p:nvPr/>
        </p:nvSpPr>
        <p:spPr>
          <a:xfrm>
            <a:off x="990600" y="3352800"/>
            <a:ext cx="6781800" cy="1143000"/>
          </a:xfrm>
          <a:prstGeom prst="bevel">
            <a:avLst>
              <a:gd name="adj" fmla="val 7120"/>
            </a:avLst>
          </a:prstGeom>
          <a:blipFill rotWithShape="0">
            <a:blip r:embed="rId3"/>
          </a:blip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46800" rIns="0" bIns="46800" anchor="ctr" anchorCtr="0"/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Fibonacci numbers:   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  F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 = 0, 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 = 1, 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i="1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i="1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i="1" baseline="-250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2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for 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&gt; 1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2969" name="Text Box 25"/>
          <p:cNvSpPr txBox="1"/>
          <p:nvPr/>
        </p:nvSpPr>
        <p:spPr>
          <a:xfrm>
            <a:off x="1066800" y="4572000"/>
            <a:ext cx="5029200" cy="457200"/>
          </a:xfrm>
          <a:prstGeom prst="rect">
            <a:avLst/>
          </a:prstGeom>
          <a:noFill/>
          <a:ln w="25400">
            <a:noFill/>
          </a:ln>
        </p:spPr>
        <p:txBody>
          <a:bodyPr lIns="0" tIns="46800" rIns="0" bIns="46800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   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i="1" baseline="-25000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i="1" baseline="-25000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baseline="-25000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+2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 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 for 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 0</a:t>
            </a:r>
            <a:endParaRPr lang="en-US" altLang="zh-CN" dirty="0">
              <a:solidFill>
                <a:schemeClr val="hlink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5" name="Group 26"/>
          <p:cNvGrpSpPr/>
          <p:nvPr/>
        </p:nvGrpSpPr>
        <p:grpSpPr>
          <a:xfrm>
            <a:off x="990600" y="4800600"/>
            <a:ext cx="6858000" cy="973138"/>
            <a:chOff x="192" y="3168"/>
            <a:chExt cx="4320" cy="613"/>
          </a:xfrm>
        </p:grpSpPr>
        <p:sp>
          <p:nvSpPr>
            <p:cNvPr id="3087" name="Text Box 27"/>
            <p:cNvSpPr txBox="1"/>
            <p:nvPr/>
          </p:nvSpPr>
          <p:spPr>
            <a:xfrm>
              <a:off x="192" y="3312"/>
              <a:ext cx="3072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46800" rIns="0" bIns="4680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</a:rPr>
                <a:t>Fibonacci number theory gives that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076" name="Object 28"/>
            <p:cNvGraphicFramePr>
              <a:graphicFrameLocks noChangeAspect="1"/>
            </p:cNvGraphicFramePr>
            <p:nvPr/>
          </p:nvGraphicFramePr>
          <p:xfrm>
            <a:off x="3168" y="3168"/>
            <a:ext cx="1344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4" imgW="1193165" imgH="546100" progId="Equation.3">
                    <p:embed/>
                  </p:oleObj>
                </mc:Choice>
                <mc:Fallback>
                  <p:oleObj name="" r:id="rId4" imgW="1193165" imgH="5461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168" y="3168"/>
                          <a:ext cx="1344" cy="6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973" name="Object 29"/>
          <p:cNvGraphicFramePr>
            <a:graphicFrameLocks noChangeAspect="1"/>
          </p:cNvGraphicFramePr>
          <p:nvPr/>
        </p:nvGraphicFramePr>
        <p:xfrm>
          <a:off x="914400" y="5486400"/>
          <a:ext cx="55626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6" imgW="3111500" imgH="546100" progId="Equation.3">
                  <p:embed/>
                </p:oleObj>
              </mc:Choice>
              <mc:Fallback>
                <p:oleObj name="" r:id="rId6" imgW="3111500" imgH="5461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5486400"/>
                        <a:ext cx="5562600" cy="974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6" name="Text Box 32"/>
          <p:cNvSpPr txBox="1"/>
          <p:nvPr/>
        </p:nvSpPr>
        <p:spPr>
          <a:xfrm>
            <a:off x="4500563" y="0"/>
            <a:ext cx="4643437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AVL Trees, Splay Trees, and Amortized Analysis</a:t>
            </a:r>
            <a:endParaRPr lang="en-US" altLang="zh-CN" sz="1600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29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2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2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2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2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29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29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animBg="1"/>
      <p:bldP spid="82949" grpId="0" animBg="1"/>
      <p:bldP spid="82950" grpId="0"/>
      <p:bldP spid="82967" grpId="0"/>
      <p:bldP spid="82968" grpId="0" animBg="1"/>
      <p:bldP spid="829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86018" name="Text Box 2"/>
          <p:cNvSpPr txBox="1"/>
          <p:nvPr/>
        </p:nvSpPr>
        <p:spPr>
          <a:xfrm>
            <a:off x="684530" y="243205"/>
            <a:ext cx="66135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sym typeface="Webdings" panose="05030102010509060703" pitchFamily="18" charset="2"/>
              </a:rPr>
              <a:t>Splay Trees </a:t>
            </a:r>
            <a:r>
              <a:rPr lang="zh-CN" altLang="en-US" sz="2800" dirty="0">
                <a:latin typeface="Times New Roman" panose="02020603050405020304" pitchFamily="18" charset="0"/>
                <a:sym typeface="Webdings" panose="05030102010509060703" pitchFamily="18" charset="2"/>
              </a:rPr>
              <a:t>自调整式的二叉查找树</a:t>
            </a:r>
            <a:endParaRPr lang="zh-CN" altLang="en-US" sz="2800" dirty="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533400" y="960438"/>
            <a:ext cx="8001000" cy="1249362"/>
            <a:chOff x="336" y="672"/>
            <a:chExt cx="5040" cy="787"/>
          </a:xfrm>
        </p:grpSpPr>
        <p:graphicFrame>
          <p:nvGraphicFramePr>
            <p:cNvPr id="4099" name="Object 4"/>
            <p:cNvGraphicFramePr>
              <a:graphicFrameLocks noChangeAspect="1"/>
            </p:cNvGraphicFramePr>
            <p:nvPr/>
          </p:nvGraphicFramePr>
          <p:xfrm>
            <a:off x="336" y="672"/>
            <a:ext cx="720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2286635" imgH="2286635" progId="MS_ClipArt_Gallery.2">
                    <p:embed/>
                  </p:oleObj>
                </mc:Choice>
                <mc:Fallback>
                  <p:oleObj name="" r:id="rId1" imgW="2286635" imgH="2286635" progId="MS_ClipArt_Gallery.2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36" y="672"/>
                          <a:ext cx="720" cy="7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55" name="Text Box 5"/>
            <p:cNvSpPr txBox="1"/>
            <p:nvPr/>
          </p:nvSpPr>
          <p:spPr>
            <a:xfrm>
              <a:off x="1056" y="672"/>
              <a:ext cx="4320" cy="7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1244600" indent="-1244600" eaLnBrk="1" hangingPunct="1">
                <a:spcBef>
                  <a:spcPct val="50000"/>
                </a:spcBef>
              </a:pPr>
              <a:r>
                <a:rPr lang="en-US" altLang="zh-CN" sz="2800" b="0" dirty="0">
                  <a:latin typeface="Impact" panose="020B0806030902050204" pitchFamily="34" charset="0"/>
                </a:rPr>
                <a:t>Target :</a:t>
              </a:r>
              <a:r>
                <a:rPr lang="en-US" altLang="zh-CN" dirty="0">
                  <a:latin typeface="Times New Roman" panose="02020603050405020304" pitchFamily="18" charset="0"/>
                </a:rPr>
                <a:t>  Any </a:t>
              </a:r>
              <a:r>
                <a:rPr lang="en-US" altLang="zh-CN" i="1" dirty="0">
                  <a:latin typeface="Times New Roman" panose="02020603050405020304" pitchFamily="18" charset="0"/>
                </a:rPr>
                <a:t>M</a:t>
              </a:r>
              <a:r>
                <a:rPr lang="en-US" altLang="zh-CN" dirty="0">
                  <a:latin typeface="Times New Roman" panose="02020603050405020304" pitchFamily="18" charset="0"/>
                </a:rPr>
                <a:t> consecutive tree operations starting from an empty tree take at most O(</a:t>
              </a:r>
              <a:r>
                <a:rPr lang="en-US" altLang="zh-CN" i="1" dirty="0">
                  <a:latin typeface="Times New Roman" panose="02020603050405020304" pitchFamily="18" charset="0"/>
                </a:rPr>
                <a:t>M </a:t>
              </a:r>
              <a:r>
                <a:rPr lang="en-US" altLang="zh-CN" dirty="0">
                  <a:latin typeface="Times New Roman" panose="02020603050405020304" pitchFamily="18" charset="0"/>
                </a:rPr>
                <a:t>log </a:t>
              </a:r>
              <a:r>
                <a:rPr lang="en-US" altLang="zh-CN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</a:rPr>
                <a:t>) time.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6"/>
          <p:cNvGrpSpPr/>
          <p:nvPr/>
        </p:nvGrpSpPr>
        <p:grpSpPr>
          <a:xfrm>
            <a:off x="3276600" y="4343400"/>
            <a:ext cx="2286000" cy="1985963"/>
            <a:chOff x="1680" y="2373"/>
            <a:chExt cx="2038" cy="1758"/>
          </a:xfrm>
        </p:grpSpPr>
        <p:grpSp>
          <p:nvGrpSpPr>
            <p:cNvPr id="4115" name="Group 7"/>
            <p:cNvGrpSpPr/>
            <p:nvPr/>
          </p:nvGrpSpPr>
          <p:grpSpPr>
            <a:xfrm rot="4724383" flipH="1">
              <a:off x="2718" y="2714"/>
              <a:ext cx="256" cy="751"/>
              <a:chOff x="1902" y="2055"/>
              <a:chExt cx="318" cy="912"/>
            </a:xfrm>
          </p:grpSpPr>
          <p:grpSp>
            <p:nvGrpSpPr>
              <p:cNvPr id="4150" name="Group 8"/>
              <p:cNvGrpSpPr/>
              <p:nvPr/>
            </p:nvGrpSpPr>
            <p:grpSpPr>
              <a:xfrm>
                <a:off x="1902" y="2711"/>
                <a:ext cx="285" cy="256"/>
                <a:chOff x="1902" y="2711"/>
                <a:chExt cx="285" cy="256"/>
              </a:xfrm>
            </p:grpSpPr>
            <p:sp>
              <p:nvSpPr>
                <p:cNvPr id="4153" name="Freeform 9"/>
                <p:cNvSpPr/>
                <p:nvPr/>
              </p:nvSpPr>
              <p:spPr>
                <a:xfrm>
                  <a:off x="1902" y="2711"/>
                  <a:ext cx="285" cy="256"/>
                </a:xfrm>
                <a:custGeom>
                  <a:avLst/>
                  <a:gdLst>
                    <a:gd name="txL" fmla="*/ 0 w 571"/>
                    <a:gd name="txT" fmla="*/ 0 h 510"/>
                    <a:gd name="txR" fmla="*/ 571 w 571"/>
                    <a:gd name="txB" fmla="*/ 510 h 510"/>
                  </a:gdLst>
                  <a:ahLst/>
                  <a:cxnLst>
                    <a:cxn ang="0">
                      <a:pos x="5" y="4"/>
                    </a:cxn>
                    <a:cxn ang="0">
                      <a:pos x="3" y="9"/>
                    </a:cxn>
                    <a:cxn ang="0">
                      <a:pos x="2" y="10"/>
                    </a:cxn>
                    <a:cxn ang="0">
                      <a:pos x="1" y="12"/>
                    </a:cxn>
                    <a:cxn ang="0">
                      <a:pos x="1" y="15"/>
                    </a:cxn>
                    <a:cxn ang="0">
                      <a:pos x="1" y="17"/>
                    </a:cxn>
                    <a:cxn ang="0">
                      <a:pos x="1" y="19"/>
                    </a:cxn>
                    <a:cxn ang="0">
                      <a:pos x="2" y="22"/>
                    </a:cxn>
                    <a:cxn ang="0">
                      <a:pos x="4" y="23"/>
                    </a:cxn>
                    <a:cxn ang="0">
                      <a:pos x="2" y="22"/>
                    </a:cxn>
                    <a:cxn ang="0">
                      <a:pos x="1" y="22"/>
                    </a:cxn>
                    <a:cxn ang="0">
                      <a:pos x="0" y="22"/>
                    </a:cxn>
                    <a:cxn ang="0">
                      <a:pos x="0" y="23"/>
                    </a:cxn>
                    <a:cxn ang="0">
                      <a:pos x="0" y="24"/>
                    </a:cxn>
                    <a:cxn ang="0">
                      <a:pos x="0" y="25"/>
                    </a:cxn>
                    <a:cxn ang="0">
                      <a:pos x="0" y="26"/>
                    </a:cxn>
                    <a:cxn ang="0">
                      <a:pos x="3" y="28"/>
                    </a:cxn>
                    <a:cxn ang="0">
                      <a:pos x="8" y="29"/>
                    </a:cxn>
                    <a:cxn ang="0">
                      <a:pos x="9" y="30"/>
                    </a:cxn>
                    <a:cxn ang="0">
                      <a:pos x="11" y="30"/>
                    </a:cxn>
                    <a:cxn ang="0">
                      <a:pos x="13" y="30"/>
                    </a:cxn>
                    <a:cxn ang="0">
                      <a:pos x="15" y="31"/>
                    </a:cxn>
                    <a:cxn ang="0">
                      <a:pos x="17" y="32"/>
                    </a:cxn>
                    <a:cxn ang="0">
                      <a:pos x="22" y="33"/>
                    </a:cxn>
                    <a:cxn ang="0">
                      <a:pos x="28" y="31"/>
                    </a:cxn>
                    <a:cxn ang="0">
                      <a:pos x="32" y="31"/>
                    </a:cxn>
                    <a:cxn ang="0">
                      <a:pos x="33" y="31"/>
                    </a:cxn>
                    <a:cxn ang="0">
                      <a:pos x="34" y="30"/>
                    </a:cxn>
                    <a:cxn ang="0">
                      <a:pos x="35" y="29"/>
                    </a:cxn>
                    <a:cxn ang="0">
                      <a:pos x="35" y="23"/>
                    </a:cxn>
                    <a:cxn ang="0">
                      <a:pos x="35" y="19"/>
                    </a:cxn>
                    <a:cxn ang="0">
                      <a:pos x="35" y="17"/>
                    </a:cxn>
                    <a:cxn ang="0">
                      <a:pos x="35" y="15"/>
                    </a:cxn>
                    <a:cxn ang="0">
                      <a:pos x="34" y="14"/>
                    </a:cxn>
                    <a:cxn ang="0">
                      <a:pos x="34" y="12"/>
                    </a:cxn>
                    <a:cxn ang="0">
                      <a:pos x="32" y="7"/>
                    </a:cxn>
                    <a:cxn ang="0">
                      <a:pos x="30" y="0"/>
                    </a:cxn>
                    <a:cxn ang="0">
                      <a:pos x="5" y="4"/>
                    </a:cxn>
                  </a:cxnLst>
                  <a:rect l="txL" t="txT" r="txR" b="txB"/>
                  <a:pathLst>
                    <a:path w="571" h="510">
                      <a:moveTo>
                        <a:pt x="88" y="64"/>
                      </a:moveTo>
                      <a:lnTo>
                        <a:pt x="50" y="130"/>
                      </a:lnTo>
                      <a:lnTo>
                        <a:pt x="38" y="156"/>
                      </a:lnTo>
                      <a:lnTo>
                        <a:pt x="31" y="184"/>
                      </a:lnTo>
                      <a:lnTo>
                        <a:pt x="24" y="225"/>
                      </a:lnTo>
                      <a:lnTo>
                        <a:pt x="24" y="264"/>
                      </a:lnTo>
                      <a:lnTo>
                        <a:pt x="29" y="302"/>
                      </a:lnTo>
                      <a:lnTo>
                        <a:pt x="45" y="337"/>
                      </a:lnTo>
                      <a:lnTo>
                        <a:pt x="78" y="361"/>
                      </a:lnTo>
                      <a:lnTo>
                        <a:pt x="43" y="340"/>
                      </a:lnTo>
                      <a:lnTo>
                        <a:pt x="29" y="338"/>
                      </a:lnTo>
                      <a:lnTo>
                        <a:pt x="10" y="345"/>
                      </a:lnTo>
                      <a:lnTo>
                        <a:pt x="3" y="357"/>
                      </a:lnTo>
                      <a:lnTo>
                        <a:pt x="0" y="373"/>
                      </a:lnTo>
                      <a:lnTo>
                        <a:pt x="5" y="387"/>
                      </a:lnTo>
                      <a:lnTo>
                        <a:pt x="15" y="404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4"/>
                      </a:lnTo>
                      <a:lnTo>
                        <a:pt x="191" y="479"/>
                      </a:lnTo>
                      <a:lnTo>
                        <a:pt x="218" y="479"/>
                      </a:lnTo>
                      <a:lnTo>
                        <a:pt x="248" y="488"/>
                      </a:lnTo>
                      <a:lnTo>
                        <a:pt x="284" y="500"/>
                      </a:lnTo>
                      <a:lnTo>
                        <a:pt x="366" y="510"/>
                      </a:lnTo>
                      <a:lnTo>
                        <a:pt x="463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4"/>
                      </a:lnTo>
                      <a:lnTo>
                        <a:pt x="571" y="297"/>
                      </a:lnTo>
                      <a:lnTo>
                        <a:pt x="567" y="262"/>
                      </a:lnTo>
                      <a:lnTo>
                        <a:pt x="564" y="239"/>
                      </a:lnTo>
                      <a:lnTo>
                        <a:pt x="559" y="215"/>
                      </a:lnTo>
                      <a:lnTo>
                        <a:pt x="553" y="191"/>
                      </a:lnTo>
                      <a:lnTo>
                        <a:pt x="522" y="99"/>
                      </a:lnTo>
                      <a:lnTo>
                        <a:pt x="489" y="0"/>
                      </a:lnTo>
                      <a:lnTo>
                        <a:pt x="88" y="64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54" name="Arc 10"/>
                <p:cNvSpPr/>
                <p:nvPr/>
              </p:nvSpPr>
              <p:spPr>
                <a:xfrm>
                  <a:off x="1945" y="2885"/>
                  <a:ext cx="7" cy="17"/>
                </a:xfrm>
                <a:custGeom>
                  <a:avLst/>
                  <a:gdLst>
                    <a:gd name="txL" fmla="*/ 0 w 21584"/>
                    <a:gd name="txT" fmla="*/ 0 h 21468"/>
                    <a:gd name="txR" fmla="*/ 21584 w 21584"/>
                    <a:gd name="txB" fmla="*/ 21468 h 21468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584" h="21468" fill="none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</a:path>
                    <a:path w="21584" h="21468" stroke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  <a:lnTo>
                        <a:pt x="21584" y="21468"/>
                      </a:lnTo>
                      <a:lnTo>
                        <a:pt x="0" y="20627"/>
                      </a:lnTo>
                      <a:close/>
                    </a:path>
                  </a:pathLst>
                </a:custGeom>
                <a:noFill/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151" name="Rectangle 11"/>
              <p:cNvSpPr/>
              <p:nvPr/>
            </p:nvSpPr>
            <p:spPr>
              <a:xfrm>
                <a:off x="1958" y="2738"/>
                <a:ext cx="239" cy="45"/>
              </a:xfrm>
              <a:prstGeom prst="rect">
                <a:avLst/>
              </a:prstGeom>
              <a:solidFill>
                <a:srgbClr val="FFFFFF"/>
              </a:solidFill>
              <a:ln w="11113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52" name="Freeform 12"/>
              <p:cNvSpPr/>
              <p:nvPr/>
            </p:nvSpPr>
            <p:spPr>
              <a:xfrm>
                <a:off x="1937" y="2055"/>
                <a:ext cx="283" cy="704"/>
              </a:xfrm>
              <a:custGeom>
                <a:avLst/>
                <a:gdLst>
                  <a:gd name="txL" fmla="*/ 0 w 566"/>
                  <a:gd name="txT" fmla="*/ 0 h 1408"/>
                  <a:gd name="txR" fmla="*/ 566 w 566"/>
                  <a:gd name="txB" fmla="*/ 1408 h 1408"/>
                </a:gdLst>
                <a:ahLst/>
                <a:cxnLst>
                  <a:cxn ang="0">
                    <a:pos x="1" y="30"/>
                  </a:cxn>
                  <a:cxn ang="0">
                    <a:pos x="1" y="56"/>
                  </a:cxn>
                  <a:cxn ang="0">
                    <a:pos x="0" y="88"/>
                  </a:cxn>
                  <a:cxn ang="0">
                    <a:pos x="34" y="88"/>
                  </a:cxn>
                  <a:cxn ang="0">
                    <a:pos x="35" y="54"/>
                  </a:cxn>
                  <a:cxn ang="0">
                    <a:pos x="35" y="38"/>
                  </a:cxn>
                  <a:cxn ang="0">
                    <a:pos x="35" y="20"/>
                  </a:cxn>
                  <a:cxn ang="0">
                    <a:pos x="35" y="15"/>
                  </a:cxn>
                  <a:cxn ang="0">
                    <a:pos x="35" y="12"/>
                  </a:cxn>
                  <a:cxn ang="0">
                    <a:pos x="35" y="10"/>
                  </a:cxn>
                  <a:cxn ang="0">
                    <a:pos x="34" y="7"/>
                  </a:cxn>
                  <a:cxn ang="0">
                    <a:pos x="33" y="6"/>
                  </a:cxn>
                  <a:cxn ang="0">
                    <a:pos x="31" y="3"/>
                  </a:cxn>
                  <a:cxn ang="0">
                    <a:pos x="29" y="3"/>
                  </a:cxn>
                  <a:cxn ang="0">
                    <a:pos x="26" y="1"/>
                  </a:cxn>
                  <a:cxn ang="0">
                    <a:pos x="23" y="1"/>
                  </a:cxn>
                  <a:cxn ang="0">
                    <a:pos x="20" y="1"/>
                  </a:cxn>
                  <a:cxn ang="0">
                    <a:pos x="18" y="0"/>
                  </a:cxn>
                  <a:cxn ang="0">
                    <a:pos x="15" y="1"/>
                  </a:cxn>
                  <a:cxn ang="0">
                    <a:pos x="12" y="1"/>
                  </a:cxn>
                  <a:cxn ang="0">
                    <a:pos x="10" y="3"/>
                  </a:cxn>
                  <a:cxn ang="0">
                    <a:pos x="9" y="5"/>
                  </a:cxn>
                  <a:cxn ang="0">
                    <a:pos x="7" y="6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7"/>
                  </a:cxn>
                  <a:cxn ang="0">
                    <a:pos x="1" y="30"/>
                  </a:cxn>
                </a:cxnLst>
                <a:rect l="txL" t="txT" r="txR" b="txB"/>
                <a:pathLst>
                  <a:path w="566" h="1408">
                    <a:moveTo>
                      <a:pt x="26" y="484"/>
                    </a:moveTo>
                    <a:lnTo>
                      <a:pt x="15" y="903"/>
                    </a:lnTo>
                    <a:lnTo>
                      <a:pt x="0" y="1408"/>
                    </a:lnTo>
                    <a:lnTo>
                      <a:pt x="543" y="1403"/>
                    </a:lnTo>
                    <a:lnTo>
                      <a:pt x="548" y="873"/>
                    </a:lnTo>
                    <a:lnTo>
                      <a:pt x="547" y="599"/>
                    </a:lnTo>
                    <a:lnTo>
                      <a:pt x="566" y="314"/>
                    </a:lnTo>
                    <a:lnTo>
                      <a:pt x="560" y="247"/>
                    </a:lnTo>
                    <a:lnTo>
                      <a:pt x="555" y="200"/>
                    </a:lnTo>
                    <a:lnTo>
                      <a:pt x="545" y="151"/>
                    </a:lnTo>
                    <a:lnTo>
                      <a:pt x="534" y="120"/>
                    </a:lnTo>
                    <a:lnTo>
                      <a:pt x="515" y="85"/>
                    </a:lnTo>
                    <a:lnTo>
                      <a:pt x="496" y="62"/>
                    </a:lnTo>
                    <a:lnTo>
                      <a:pt x="463" y="40"/>
                    </a:lnTo>
                    <a:lnTo>
                      <a:pt x="423" y="19"/>
                    </a:lnTo>
                    <a:lnTo>
                      <a:pt x="380" y="7"/>
                    </a:lnTo>
                    <a:lnTo>
                      <a:pt x="331" y="2"/>
                    </a:lnTo>
                    <a:lnTo>
                      <a:pt x="291" y="0"/>
                    </a:lnTo>
                    <a:lnTo>
                      <a:pt x="243" y="9"/>
                    </a:lnTo>
                    <a:lnTo>
                      <a:pt x="196" y="24"/>
                    </a:lnTo>
                    <a:lnTo>
                      <a:pt x="168" y="42"/>
                    </a:lnTo>
                    <a:lnTo>
                      <a:pt x="135" y="66"/>
                    </a:lnTo>
                    <a:lnTo>
                      <a:pt x="111" y="95"/>
                    </a:lnTo>
                    <a:lnTo>
                      <a:pt x="85" y="139"/>
                    </a:lnTo>
                    <a:lnTo>
                      <a:pt x="66" y="187"/>
                    </a:lnTo>
                    <a:lnTo>
                      <a:pt x="48" y="267"/>
                    </a:lnTo>
                    <a:lnTo>
                      <a:pt x="26" y="484"/>
                    </a:lnTo>
                    <a:close/>
                  </a:path>
                </a:pathLst>
              </a:custGeom>
              <a:solidFill>
                <a:srgbClr val="804000"/>
              </a:solidFill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116" name="Group 13"/>
            <p:cNvGrpSpPr/>
            <p:nvPr/>
          </p:nvGrpSpPr>
          <p:grpSpPr>
            <a:xfrm flipH="1">
              <a:off x="2988" y="3981"/>
              <a:ext cx="593" cy="111"/>
              <a:chOff x="1503" y="3399"/>
              <a:chExt cx="719" cy="138"/>
            </a:xfrm>
          </p:grpSpPr>
          <p:sp>
            <p:nvSpPr>
              <p:cNvPr id="4148" name="Freeform 14"/>
              <p:cNvSpPr/>
              <p:nvPr/>
            </p:nvSpPr>
            <p:spPr>
              <a:xfrm>
                <a:off x="1766" y="3399"/>
                <a:ext cx="456" cy="115"/>
              </a:xfrm>
              <a:custGeom>
                <a:avLst/>
                <a:gdLst>
                  <a:gd name="txL" fmla="*/ 0 w 913"/>
                  <a:gd name="txT" fmla="*/ 0 h 229"/>
                  <a:gd name="txR" fmla="*/ 913 w 913"/>
                  <a:gd name="txB" fmla="*/ 229 h 229"/>
                </a:gdLst>
                <a:ahLst/>
                <a:cxnLst>
                  <a:cxn ang="0">
                    <a:pos x="0" y="3"/>
                  </a:cxn>
                  <a:cxn ang="0">
                    <a:pos x="0" y="12"/>
                  </a:cxn>
                  <a:cxn ang="0">
                    <a:pos x="15" y="12"/>
                  </a:cxn>
                  <a:cxn ang="0">
                    <a:pos x="15" y="10"/>
                  </a:cxn>
                  <a:cxn ang="0">
                    <a:pos x="18" y="12"/>
                  </a:cxn>
                  <a:cxn ang="0">
                    <a:pos x="24" y="13"/>
                  </a:cxn>
                  <a:cxn ang="0">
                    <a:pos x="31" y="14"/>
                  </a:cxn>
                  <a:cxn ang="0">
                    <a:pos x="37" y="15"/>
                  </a:cxn>
                  <a:cxn ang="0">
                    <a:pos x="42" y="14"/>
                  </a:cxn>
                  <a:cxn ang="0">
                    <a:pos x="51" y="14"/>
                  </a:cxn>
                  <a:cxn ang="0">
                    <a:pos x="53" y="13"/>
                  </a:cxn>
                  <a:cxn ang="0">
                    <a:pos x="57" y="13"/>
                  </a:cxn>
                  <a:cxn ang="0">
                    <a:pos x="57" y="10"/>
                  </a:cxn>
                  <a:cxn ang="0">
                    <a:pos x="56" y="9"/>
                  </a:cxn>
                  <a:cxn ang="0">
                    <a:pos x="55" y="8"/>
                  </a:cxn>
                  <a:cxn ang="0">
                    <a:pos x="54" y="7"/>
                  </a:cxn>
                  <a:cxn ang="0">
                    <a:pos x="52" y="6"/>
                  </a:cxn>
                  <a:cxn ang="0">
                    <a:pos x="50" y="5"/>
                  </a:cxn>
                  <a:cxn ang="0">
                    <a:pos x="47" y="4"/>
                  </a:cxn>
                  <a:cxn ang="0">
                    <a:pos x="44" y="3"/>
                  </a:cxn>
                  <a:cxn ang="0">
                    <a:pos x="40" y="2"/>
                  </a:cxn>
                  <a:cxn ang="0">
                    <a:pos x="29" y="0"/>
                  </a:cxn>
                  <a:cxn ang="0">
                    <a:pos x="0" y="3"/>
                  </a:cxn>
                </a:cxnLst>
                <a:rect l="txL" t="txT" r="txR" b="txB"/>
                <a:pathLst>
                  <a:path w="913" h="229">
                    <a:moveTo>
                      <a:pt x="0" y="42"/>
                    </a:moveTo>
                    <a:lnTo>
                      <a:pt x="0" y="179"/>
                    </a:lnTo>
                    <a:lnTo>
                      <a:pt x="245" y="179"/>
                    </a:lnTo>
                    <a:lnTo>
                      <a:pt x="252" y="151"/>
                    </a:lnTo>
                    <a:lnTo>
                      <a:pt x="300" y="179"/>
                    </a:lnTo>
                    <a:lnTo>
                      <a:pt x="391" y="203"/>
                    </a:lnTo>
                    <a:lnTo>
                      <a:pt x="503" y="224"/>
                    </a:lnTo>
                    <a:lnTo>
                      <a:pt x="597" y="229"/>
                    </a:lnTo>
                    <a:lnTo>
                      <a:pt x="686" y="224"/>
                    </a:lnTo>
                    <a:lnTo>
                      <a:pt x="816" y="214"/>
                    </a:lnTo>
                    <a:lnTo>
                      <a:pt x="863" y="208"/>
                    </a:lnTo>
                    <a:lnTo>
                      <a:pt x="913" y="194"/>
                    </a:lnTo>
                    <a:lnTo>
                      <a:pt x="913" y="158"/>
                    </a:lnTo>
                    <a:lnTo>
                      <a:pt x="908" y="141"/>
                    </a:lnTo>
                    <a:lnTo>
                      <a:pt x="892" y="120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38"/>
                    </a:lnTo>
                    <a:lnTo>
                      <a:pt x="651" y="26"/>
                    </a:lnTo>
                    <a:lnTo>
                      <a:pt x="469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201000"/>
              </a:solidFill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49" name="Freeform 15"/>
              <p:cNvSpPr/>
              <p:nvPr/>
            </p:nvSpPr>
            <p:spPr>
              <a:xfrm>
                <a:off x="1503" y="3426"/>
                <a:ext cx="456" cy="111"/>
              </a:xfrm>
              <a:custGeom>
                <a:avLst/>
                <a:gdLst>
                  <a:gd name="txL" fmla="*/ 0 w 913"/>
                  <a:gd name="txT" fmla="*/ 0 h 222"/>
                  <a:gd name="txR" fmla="*/ 913 w 913"/>
                  <a:gd name="txB" fmla="*/ 222 h 222"/>
                </a:gdLst>
                <a:ahLst/>
                <a:cxnLst>
                  <a:cxn ang="0">
                    <a:pos x="0" y="3"/>
                  </a:cxn>
                  <a:cxn ang="0">
                    <a:pos x="0" y="12"/>
                  </a:cxn>
                  <a:cxn ang="0">
                    <a:pos x="15" y="12"/>
                  </a:cxn>
                  <a:cxn ang="0">
                    <a:pos x="15" y="10"/>
                  </a:cxn>
                  <a:cxn ang="0">
                    <a:pos x="18" y="12"/>
                  </a:cxn>
                  <a:cxn ang="0">
                    <a:pos x="25" y="13"/>
                  </a:cxn>
                  <a:cxn ang="0">
                    <a:pos x="33" y="14"/>
                  </a:cxn>
                  <a:cxn ang="0">
                    <a:pos x="42" y="14"/>
                  </a:cxn>
                  <a:cxn ang="0">
                    <a:pos x="50" y="14"/>
                  </a:cxn>
                  <a:cxn ang="0">
                    <a:pos x="54" y="13"/>
                  </a:cxn>
                  <a:cxn ang="0">
                    <a:pos x="57" y="13"/>
                  </a:cxn>
                  <a:cxn ang="0">
                    <a:pos x="57" y="10"/>
                  </a:cxn>
                  <a:cxn ang="0">
                    <a:pos x="56" y="9"/>
                  </a:cxn>
                  <a:cxn ang="0">
                    <a:pos x="55" y="7"/>
                  </a:cxn>
                  <a:cxn ang="0">
                    <a:pos x="54" y="7"/>
                  </a:cxn>
                  <a:cxn ang="0">
                    <a:pos x="52" y="6"/>
                  </a:cxn>
                  <a:cxn ang="0">
                    <a:pos x="50" y="5"/>
                  </a:cxn>
                  <a:cxn ang="0">
                    <a:pos x="47" y="3"/>
                  </a:cxn>
                  <a:cxn ang="0">
                    <a:pos x="44" y="3"/>
                  </a:cxn>
                  <a:cxn ang="0">
                    <a:pos x="40" y="2"/>
                  </a:cxn>
                  <a:cxn ang="0">
                    <a:pos x="29" y="0"/>
                  </a:cxn>
                  <a:cxn ang="0">
                    <a:pos x="0" y="3"/>
                  </a:cxn>
                </a:cxnLst>
                <a:rect l="txL" t="txT" r="txR" b="txB"/>
                <a:pathLst>
                  <a:path w="913" h="222">
                    <a:moveTo>
                      <a:pt x="0" y="43"/>
                    </a:moveTo>
                    <a:lnTo>
                      <a:pt x="0" y="179"/>
                    </a:lnTo>
                    <a:lnTo>
                      <a:pt x="243" y="179"/>
                    </a:lnTo>
                    <a:lnTo>
                      <a:pt x="248" y="151"/>
                    </a:lnTo>
                    <a:lnTo>
                      <a:pt x="299" y="179"/>
                    </a:lnTo>
                    <a:lnTo>
                      <a:pt x="406" y="196"/>
                    </a:lnTo>
                    <a:lnTo>
                      <a:pt x="537" y="212"/>
                    </a:lnTo>
                    <a:lnTo>
                      <a:pt x="677" y="222"/>
                    </a:lnTo>
                    <a:lnTo>
                      <a:pt x="802" y="222"/>
                    </a:lnTo>
                    <a:lnTo>
                      <a:pt x="865" y="206"/>
                    </a:lnTo>
                    <a:lnTo>
                      <a:pt x="913" y="194"/>
                    </a:lnTo>
                    <a:lnTo>
                      <a:pt x="913" y="160"/>
                    </a:lnTo>
                    <a:lnTo>
                      <a:pt x="908" y="140"/>
                    </a:lnTo>
                    <a:lnTo>
                      <a:pt x="892" y="121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40"/>
                    </a:lnTo>
                    <a:lnTo>
                      <a:pt x="651" y="26"/>
                    </a:lnTo>
                    <a:lnTo>
                      <a:pt x="467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201000"/>
              </a:solidFill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117" name="Freeform 16"/>
            <p:cNvSpPr/>
            <p:nvPr/>
          </p:nvSpPr>
          <p:spPr>
            <a:xfrm flipH="1">
              <a:off x="3082" y="3427"/>
              <a:ext cx="352" cy="568"/>
            </a:xfrm>
            <a:custGeom>
              <a:avLst/>
              <a:gdLst>
                <a:gd name="txL" fmla="*/ 0 w 852"/>
                <a:gd name="txT" fmla="*/ 0 h 1411"/>
                <a:gd name="txR" fmla="*/ 852 w 852"/>
                <a:gd name="txB" fmla="*/ 1411 h 1411"/>
              </a:gdLst>
              <a:ahLst/>
              <a:cxnLst>
                <a:cxn ang="0">
                  <a:pos x="17" y="0"/>
                </a:cxn>
                <a:cxn ang="0">
                  <a:pos x="24" y="14"/>
                </a:cxn>
                <a:cxn ang="0">
                  <a:pos x="24" y="16"/>
                </a:cxn>
                <a:cxn ang="0">
                  <a:pos x="24" y="17"/>
                </a:cxn>
                <a:cxn ang="0">
                  <a:pos x="25" y="19"/>
                </a:cxn>
                <a:cxn ang="0">
                  <a:pos x="24" y="21"/>
                </a:cxn>
                <a:cxn ang="0">
                  <a:pos x="22" y="27"/>
                </a:cxn>
                <a:cxn ang="0">
                  <a:pos x="21" y="28"/>
                </a:cxn>
                <a:cxn ang="0">
                  <a:pos x="21" y="30"/>
                </a:cxn>
                <a:cxn ang="0">
                  <a:pos x="22" y="31"/>
                </a:cxn>
                <a:cxn ang="0">
                  <a:pos x="22" y="32"/>
                </a:cxn>
                <a:cxn ang="0">
                  <a:pos x="21" y="33"/>
                </a:cxn>
                <a:cxn ang="0">
                  <a:pos x="20" y="34"/>
                </a:cxn>
                <a:cxn ang="0">
                  <a:pos x="21" y="35"/>
                </a:cxn>
                <a:cxn ang="0">
                  <a:pos x="22" y="37"/>
                </a:cxn>
                <a:cxn ang="0">
                  <a:pos x="5" y="37"/>
                </a:cxn>
                <a:cxn ang="0">
                  <a:pos x="4" y="33"/>
                </a:cxn>
                <a:cxn ang="0">
                  <a:pos x="5" y="29"/>
                </a:cxn>
                <a:cxn ang="0">
                  <a:pos x="6" y="26"/>
                </a:cxn>
                <a:cxn ang="0">
                  <a:pos x="7" y="25"/>
                </a:cxn>
                <a:cxn ang="0">
                  <a:pos x="11" y="19"/>
                </a:cxn>
                <a:cxn ang="0">
                  <a:pos x="10" y="17"/>
                </a:cxn>
                <a:cxn ang="0">
                  <a:pos x="0" y="0"/>
                </a:cxn>
                <a:cxn ang="0">
                  <a:pos x="17" y="0"/>
                </a:cxn>
              </a:cxnLst>
              <a:rect l="txL" t="txT" r="txR" b="txB"/>
              <a:pathLst>
                <a:path w="852" h="1411">
                  <a:moveTo>
                    <a:pt x="583" y="0"/>
                  </a:moveTo>
                  <a:lnTo>
                    <a:pt x="809" y="555"/>
                  </a:lnTo>
                  <a:lnTo>
                    <a:pt x="826" y="597"/>
                  </a:lnTo>
                  <a:lnTo>
                    <a:pt x="842" y="646"/>
                  </a:lnTo>
                  <a:lnTo>
                    <a:pt x="852" y="717"/>
                  </a:lnTo>
                  <a:lnTo>
                    <a:pt x="842" y="781"/>
                  </a:lnTo>
                  <a:lnTo>
                    <a:pt x="765" y="1010"/>
                  </a:lnTo>
                  <a:lnTo>
                    <a:pt x="737" y="1081"/>
                  </a:lnTo>
                  <a:lnTo>
                    <a:pt x="722" y="1153"/>
                  </a:lnTo>
                  <a:lnTo>
                    <a:pt x="755" y="1196"/>
                  </a:lnTo>
                  <a:lnTo>
                    <a:pt x="760" y="1229"/>
                  </a:lnTo>
                  <a:lnTo>
                    <a:pt x="727" y="1260"/>
                  </a:lnTo>
                  <a:lnTo>
                    <a:pt x="689" y="1304"/>
                  </a:lnTo>
                  <a:lnTo>
                    <a:pt x="727" y="1342"/>
                  </a:lnTo>
                  <a:lnTo>
                    <a:pt x="765" y="1411"/>
                  </a:lnTo>
                  <a:lnTo>
                    <a:pt x="158" y="1401"/>
                  </a:lnTo>
                  <a:lnTo>
                    <a:pt x="130" y="1250"/>
                  </a:lnTo>
                  <a:lnTo>
                    <a:pt x="152" y="1120"/>
                  </a:lnTo>
                  <a:lnTo>
                    <a:pt x="206" y="1000"/>
                  </a:lnTo>
                  <a:lnTo>
                    <a:pt x="239" y="934"/>
                  </a:lnTo>
                  <a:lnTo>
                    <a:pt x="387" y="738"/>
                  </a:lnTo>
                  <a:lnTo>
                    <a:pt x="343" y="640"/>
                  </a:lnTo>
                  <a:lnTo>
                    <a:pt x="0" y="1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603000"/>
            </a:solidFill>
            <a:ln w="1111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118" name="Freeform 17"/>
            <p:cNvSpPr/>
            <p:nvPr/>
          </p:nvSpPr>
          <p:spPr>
            <a:xfrm flipH="1">
              <a:off x="3218" y="3397"/>
              <a:ext cx="406" cy="629"/>
            </a:xfrm>
            <a:custGeom>
              <a:avLst/>
              <a:gdLst>
                <a:gd name="txL" fmla="*/ 0 w 982"/>
                <a:gd name="txT" fmla="*/ 0 h 1565"/>
                <a:gd name="txR" fmla="*/ 982 w 982"/>
                <a:gd name="txB" fmla="*/ 1565 h 1565"/>
              </a:gdLst>
              <a:ahLst/>
              <a:cxnLst>
                <a:cxn ang="0">
                  <a:pos x="0" y="2"/>
                </a:cxn>
                <a:cxn ang="0">
                  <a:pos x="2" y="8"/>
                </a:cxn>
                <a:cxn ang="0">
                  <a:pos x="3" y="10"/>
                </a:cxn>
                <a:cxn ang="0">
                  <a:pos x="4" y="12"/>
                </a:cxn>
                <a:cxn ang="0">
                  <a:pos x="4" y="13"/>
                </a:cxn>
                <a:cxn ang="0">
                  <a:pos x="5" y="14"/>
                </a:cxn>
                <a:cxn ang="0">
                  <a:pos x="6" y="16"/>
                </a:cxn>
                <a:cxn ang="0">
                  <a:pos x="7" y="16"/>
                </a:cxn>
                <a:cxn ang="0">
                  <a:pos x="9" y="18"/>
                </a:cxn>
                <a:cxn ang="0">
                  <a:pos x="10" y="20"/>
                </a:cxn>
                <a:cxn ang="0">
                  <a:pos x="12" y="20"/>
                </a:cxn>
                <a:cxn ang="0">
                  <a:pos x="10" y="21"/>
                </a:cxn>
                <a:cxn ang="0">
                  <a:pos x="11" y="23"/>
                </a:cxn>
                <a:cxn ang="0">
                  <a:pos x="9" y="27"/>
                </a:cxn>
                <a:cxn ang="0">
                  <a:pos x="7" y="28"/>
                </a:cxn>
                <a:cxn ang="0">
                  <a:pos x="6" y="29"/>
                </a:cxn>
                <a:cxn ang="0">
                  <a:pos x="5" y="30"/>
                </a:cxn>
                <a:cxn ang="0">
                  <a:pos x="5" y="31"/>
                </a:cxn>
                <a:cxn ang="0">
                  <a:pos x="4" y="31"/>
                </a:cxn>
                <a:cxn ang="0">
                  <a:pos x="4" y="32"/>
                </a:cxn>
                <a:cxn ang="0">
                  <a:pos x="3" y="33"/>
                </a:cxn>
                <a:cxn ang="0">
                  <a:pos x="3" y="35"/>
                </a:cxn>
                <a:cxn ang="0">
                  <a:pos x="3" y="36"/>
                </a:cxn>
                <a:cxn ang="0">
                  <a:pos x="3" y="38"/>
                </a:cxn>
                <a:cxn ang="0">
                  <a:pos x="3" y="41"/>
                </a:cxn>
                <a:cxn ang="0">
                  <a:pos x="22" y="40"/>
                </a:cxn>
                <a:cxn ang="0">
                  <a:pos x="21" y="39"/>
                </a:cxn>
                <a:cxn ang="0">
                  <a:pos x="21" y="38"/>
                </a:cxn>
                <a:cxn ang="0">
                  <a:pos x="21" y="38"/>
                </a:cxn>
                <a:cxn ang="0">
                  <a:pos x="21" y="35"/>
                </a:cxn>
                <a:cxn ang="0">
                  <a:pos x="19" y="35"/>
                </a:cxn>
                <a:cxn ang="0">
                  <a:pos x="21" y="33"/>
                </a:cxn>
                <a:cxn ang="0">
                  <a:pos x="28" y="25"/>
                </a:cxn>
                <a:cxn ang="0">
                  <a:pos x="28" y="25"/>
                </a:cxn>
                <a:cxn ang="0">
                  <a:pos x="29" y="23"/>
                </a:cxn>
                <a:cxn ang="0">
                  <a:pos x="29" y="23"/>
                </a:cxn>
                <a:cxn ang="0">
                  <a:pos x="29" y="21"/>
                </a:cxn>
                <a:cxn ang="0">
                  <a:pos x="29" y="20"/>
                </a:cxn>
                <a:cxn ang="0">
                  <a:pos x="28" y="20"/>
                </a:cxn>
                <a:cxn ang="0">
                  <a:pos x="28" y="18"/>
                </a:cxn>
                <a:cxn ang="0">
                  <a:pos x="24" y="12"/>
                </a:cxn>
                <a:cxn ang="0">
                  <a:pos x="19" y="0"/>
                </a:cxn>
                <a:cxn ang="0">
                  <a:pos x="0" y="2"/>
                </a:cxn>
              </a:cxnLst>
              <a:rect l="txL" t="txT" r="txR" b="txB"/>
              <a:pathLst>
                <a:path w="982" h="1565">
                  <a:moveTo>
                    <a:pt x="0" y="54"/>
                  </a:moveTo>
                  <a:lnTo>
                    <a:pt x="78" y="322"/>
                  </a:lnTo>
                  <a:lnTo>
                    <a:pt x="99" y="388"/>
                  </a:lnTo>
                  <a:lnTo>
                    <a:pt x="123" y="445"/>
                  </a:lnTo>
                  <a:lnTo>
                    <a:pt x="147" y="497"/>
                  </a:lnTo>
                  <a:lnTo>
                    <a:pt x="182" y="561"/>
                  </a:lnTo>
                  <a:lnTo>
                    <a:pt x="210" y="601"/>
                  </a:lnTo>
                  <a:lnTo>
                    <a:pt x="238" y="638"/>
                  </a:lnTo>
                  <a:lnTo>
                    <a:pt x="291" y="695"/>
                  </a:lnTo>
                  <a:lnTo>
                    <a:pt x="345" y="756"/>
                  </a:lnTo>
                  <a:lnTo>
                    <a:pt x="389" y="782"/>
                  </a:lnTo>
                  <a:lnTo>
                    <a:pt x="335" y="815"/>
                  </a:lnTo>
                  <a:lnTo>
                    <a:pt x="378" y="891"/>
                  </a:lnTo>
                  <a:lnTo>
                    <a:pt x="291" y="1011"/>
                  </a:lnTo>
                  <a:lnTo>
                    <a:pt x="225" y="1072"/>
                  </a:lnTo>
                  <a:lnTo>
                    <a:pt x="199" y="1099"/>
                  </a:lnTo>
                  <a:lnTo>
                    <a:pt x="177" y="1136"/>
                  </a:lnTo>
                  <a:lnTo>
                    <a:pt x="156" y="1174"/>
                  </a:lnTo>
                  <a:lnTo>
                    <a:pt x="140" y="1207"/>
                  </a:lnTo>
                  <a:lnTo>
                    <a:pt x="126" y="1237"/>
                  </a:lnTo>
                  <a:lnTo>
                    <a:pt x="113" y="1275"/>
                  </a:lnTo>
                  <a:lnTo>
                    <a:pt x="102" y="1325"/>
                  </a:lnTo>
                  <a:lnTo>
                    <a:pt x="97" y="1389"/>
                  </a:lnTo>
                  <a:lnTo>
                    <a:pt x="97" y="1455"/>
                  </a:lnTo>
                  <a:lnTo>
                    <a:pt x="100" y="1565"/>
                  </a:lnTo>
                  <a:lnTo>
                    <a:pt x="750" y="1535"/>
                  </a:lnTo>
                  <a:lnTo>
                    <a:pt x="713" y="1495"/>
                  </a:lnTo>
                  <a:lnTo>
                    <a:pt x="706" y="1464"/>
                  </a:lnTo>
                  <a:lnTo>
                    <a:pt x="703" y="1442"/>
                  </a:lnTo>
                  <a:lnTo>
                    <a:pt x="727" y="1349"/>
                  </a:lnTo>
                  <a:lnTo>
                    <a:pt x="661" y="1343"/>
                  </a:lnTo>
                  <a:lnTo>
                    <a:pt x="737" y="1284"/>
                  </a:lnTo>
                  <a:lnTo>
                    <a:pt x="954" y="967"/>
                  </a:lnTo>
                  <a:lnTo>
                    <a:pt x="968" y="936"/>
                  </a:lnTo>
                  <a:lnTo>
                    <a:pt x="977" y="901"/>
                  </a:lnTo>
                  <a:lnTo>
                    <a:pt x="982" y="865"/>
                  </a:lnTo>
                  <a:lnTo>
                    <a:pt x="982" y="825"/>
                  </a:lnTo>
                  <a:lnTo>
                    <a:pt x="975" y="790"/>
                  </a:lnTo>
                  <a:lnTo>
                    <a:pt x="967" y="756"/>
                  </a:lnTo>
                  <a:lnTo>
                    <a:pt x="944" y="705"/>
                  </a:lnTo>
                  <a:lnTo>
                    <a:pt x="835" y="467"/>
                  </a:lnTo>
                  <a:lnTo>
                    <a:pt x="633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603000"/>
            </a:solidFill>
            <a:ln w="1111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119" name="Freeform 18"/>
            <p:cNvSpPr/>
            <p:nvPr/>
          </p:nvSpPr>
          <p:spPr>
            <a:xfrm flipH="1">
              <a:off x="3000" y="2918"/>
              <a:ext cx="147" cy="492"/>
            </a:xfrm>
            <a:custGeom>
              <a:avLst/>
              <a:gdLst>
                <a:gd name="txL" fmla="*/ 0 w 357"/>
                <a:gd name="txT" fmla="*/ 0 h 1222"/>
                <a:gd name="txR" fmla="*/ 357 w 357"/>
                <a:gd name="txB" fmla="*/ 1222 h 1222"/>
              </a:gdLst>
              <a:ahLst/>
              <a:cxnLst>
                <a:cxn ang="0">
                  <a:pos x="7" y="2"/>
                </a:cxn>
                <a:cxn ang="0">
                  <a:pos x="8" y="3"/>
                </a:cxn>
                <a:cxn ang="0">
                  <a:pos x="9" y="4"/>
                </a:cxn>
                <a:cxn ang="0">
                  <a:pos x="9" y="5"/>
                </a:cxn>
                <a:cxn ang="0">
                  <a:pos x="9" y="6"/>
                </a:cxn>
                <a:cxn ang="0">
                  <a:pos x="10" y="8"/>
                </a:cxn>
                <a:cxn ang="0">
                  <a:pos x="10" y="9"/>
                </a:cxn>
                <a:cxn ang="0">
                  <a:pos x="10" y="10"/>
                </a:cxn>
                <a:cxn ang="0">
                  <a:pos x="10" y="13"/>
                </a:cxn>
                <a:cxn ang="0">
                  <a:pos x="10" y="14"/>
                </a:cxn>
                <a:cxn ang="0">
                  <a:pos x="9" y="17"/>
                </a:cxn>
                <a:cxn ang="0">
                  <a:pos x="9" y="18"/>
                </a:cxn>
                <a:cxn ang="0">
                  <a:pos x="9" y="20"/>
                </a:cxn>
                <a:cxn ang="0">
                  <a:pos x="8" y="21"/>
                </a:cxn>
                <a:cxn ang="0">
                  <a:pos x="8" y="23"/>
                </a:cxn>
                <a:cxn ang="0">
                  <a:pos x="7" y="24"/>
                </a:cxn>
                <a:cxn ang="0">
                  <a:pos x="7" y="25"/>
                </a:cxn>
                <a:cxn ang="0">
                  <a:pos x="6" y="26"/>
                </a:cxn>
                <a:cxn ang="0">
                  <a:pos x="5" y="27"/>
                </a:cxn>
                <a:cxn ang="0">
                  <a:pos x="5" y="28"/>
                </a:cxn>
                <a:cxn ang="0">
                  <a:pos x="4" y="29"/>
                </a:cxn>
                <a:cxn ang="0">
                  <a:pos x="3" y="30"/>
                </a:cxn>
                <a:cxn ang="0">
                  <a:pos x="2" y="31"/>
                </a:cxn>
                <a:cxn ang="0">
                  <a:pos x="0" y="3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7" y="2"/>
                </a:cxn>
              </a:cxnLst>
              <a:rect l="txL" t="txT" r="txR" b="txB"/>
              <a:pathLst>
                <a:path w="357" h="1222">
                  <a:moveTo>
                    <a:pt x="255" y="81"/>
                  </a:moveTo>
                  <a:lnTo>
                    <a:pt x="276" y="113"/>
                  </a:lnTo>
                  <a:lnTo>
                    <a:pt x="300" y="151"/>
                  </a:lnTo>
                  <a:lnTo>
                    <a:pt x="321" y="196"/>
                  </a:lnTo>
                  <a:lnTo>
                    <a:pt x="338" y="246"/>
                  </a:lnTo>
                  <a:lnTo>
                    <a:pt x="349" y="295"/>
                  </a:lnTo>
                  <a:lnTo>
                    <a:pt x="354" y="349"/>
                  </a:lnTo>
                  <a:lnTo>
                    <a:pt x="357" y="403"/>
                  </a:lnTo>
                  <a:lnTo>
                    <a:pt x="354" y="491"/>
                  </a:lnTo>
                  <a:lnTo>
                    <a:pt x="347" y="557"/>
                  </a:lnTo>
                  <a:lnTo>
                    <a:pt x="333" y="635"/>
                  </a:lnTo>
                  <a:lnTo>
                    <a:pt x="321" y="684"/>
                  </a:lnTo>
                  <a:lnTo>
                    <a:pt x="305" y="755"/>
                  </a:lnTo>
                  <a:lnTo>
                    <a:pt x="288" y="816"/>
                  </a:lnTo>
                  <a:lnTo>
                    <a:pt x="271" y="865"/>
                  </a:lnTo>
                  <a:lnTo>
                    <a:pt x="253" y="910"/>
                  </a:lnTo>
                  <a:lnTo>
                    <a:pt x="232" y="955"/>
                  </a:lnTo>
                  <a:lnTo>
                    <a:pt x="210" y="997"/>
                  </a:lnTo>
                  <a:lnTo>
                    <a:pt x="184" y="1040"/>
                  </a:lnTo>
                  <a:lnTo>
                    <a:pt x="158" y="1075"/>
                  </a:lnTo>
                  <a:lnTo>
                    <a:pt x="132" y="1109"/>
                  </a:lnTo>
                  <a:lnTo>
                    <a:pt x="97" y="1148"/>
                  </a:lnTo>
                  <a:lnTo>
                    <a:pt x="64" y="1174"/>
                  </a:lnTo>
                  <a:lnTo>
                    <a:pt x="0" y="1222"/>
                  </a:lnTo>
                  <a:lnTo>
                    <a:pt x="0" y="0"/>
                  </a:lnTo>
                  <a:lnTo>
                    <a:pt x="208" y="15"/>
                  </a:lnTo>
                  <a:lnTo>
                    <a:pt x="255" y="81"/>
                  </a:lnTo>
                  <a:close/>
                </a:path>
              </a:pathLst>
            </a:custGeom>
            <a:solidFill>
              <a:srgbClr val="FFFFFF"/>
            </a:solidFill>
            <a:ln w="1111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4120" name="Group 19"/>
            <p:cNvGrpSpPr/>
            <p:nvPr/>
          </p:nvGrpSpPr>
          <p:grpSpPr>
            <a:xfrm flipH="1">
              <a:off x="2990" y="2913"/>
              <a:ext cx="73" cy="514"/>
              <a:chOff x="2131" y="2072"/>
              <a:chExt cx="89" cy="639"/>
            </a:xfrm>
          </p:grpSpPr>
          <p:sp>
            <p:nvSpPr>
              <p:cNvPr id="4146" name="Freeform 20"/>
              <p:cNvSpPr/>
              <p:nvPr/>
            </p:nvSpPr>
            <p:spPr>
              <a:xfrm>
                <a:off x="2139" y="2117"/>
                <a:ext cx="81" cy="594"/>
              </a:xfrm>
              <a:custGeom>
                <a:avLst/>
                <a:gdLst>
                  <a:gd name="txL" fmla="*/ 0 w 163"/>
                  <a:gd name="txT" fmla="*/ 0 h 1188"/>
                  <a:gd name="txR" fmla="*/ 163 w 163"/>
                  <a:gd name="txB" fmla="*/ 1188 h 1188"/>
                </a:gdLst>
                <a:ahLst/>
                <a:cxnLst>
                  <a:cxn ang="0">
                    <a:pos x="0" y="0"/>
                  </a:cxn>
                  <a:cxn ang="0">
                    <a:pos x="2" y="1"/>
                  </a:cxn>
                  <a:cxn ang="0">
                    <a:pos x="4" y="3"/>
                  </a:cxn>
                  <a:cxn ang="0">
                    <a:pos x="5" y="5"/>
                  </a:cxn>
                  <a:cxn ang="0">
                    <a:pos x="5" y="6"/>
                  </a:cxn>
                  <a:cxn ang="0">
                    <a:pos x="6" y="9"/>
                  </a:cxn>
                  <a:cxn ang="0">
                    <a:pos x="7" y="10"/>
                  </a:cxn>
                  <a:cxn ang="0">
                    <a:pos x="8" y="13"/>
                  </a:cxn>
                  <a:cxn ang="0">
                    <a:pos x="9" y="17"/>
                  </a:cxn>
                  <a:cxn ang="0">
                    <a:pos x="9" y="19"/>
                  </a:cxn>
                  <a:cxn ang="0">
                    <a:pos x="10" y="23"/>
                  </a:cxn>
                  <a:cxn ang="0">
                    <a:pos x="10" y="27"/>
                  </a:cxn>
                  <a:cxn ang="0">
                    <a:pos x="9" y="34"/>
                  </a:cxn>
                  <a:cxn ang="0">
                    <a:pos x="8" y="39"/>
                  </a:cxn>
                  <a:cxn ang="0">
                    <a:pos x="5" y="67"/>
                  </a:cxn>
                  <a:cxn ang="0">
                    <a:pos x="2" y="74"/>
                  </a:cxn>
                  <a:cxn ang="0">
                    <a:pos x="0" y="64"/>
                  </a:cxn>
                  <a:cxn ang="0">
                    <a:pos x="2" y="53"/>
                  </a:cxn>
                  <a:cxn ang="0">
                    <a:pos x="3" y="46"/>
                  </a:cxn>
                  <a:cxn ang="0">
                    <a:pos x="3" y="40"/>
                  </a:cxn>
                  <a:cxn ang="0">
                    <a:pos x="4" y="35"/>
                  </a:cxn>
                  <a:cxn ang="0">
                    <a:pos x="4" y="28"/>
                  </a:cxn>
                  <a:cxn ang="0">
                    <a:pos x="4" y="25"/>
                  </a:cxn>
                  <a:cxn ang="0">
                    <a:pos x="4" y="22"/>
                  </a:cxn>
                  <a:cxn ang="0">
                    <a:pos x="4" y="19"/>
                  </a:cxn>
                  <a:cxn ang="0">
                    <a:pos x="3" y="13"/>
                  </a:cxn>
                  <a:cxn ang="0">
                    <a:pos x="3" y="11"/>
                  </a:cxn>
                  <a:cxn ang="0">
                    <a:pos x="2" y="9"/>
                  </a:cxn>
                  <a:cxn ang="0">
                    <a:pos x="2" y="6"/>
                  </a:cxn>
                  <a:cxn ang="0">
                    <a:pos x="0" y="0"/>
                  </a:cxn>
                </a:cxnLst>
                <a:rect l="txL" t="txT" r="txR" b="txB"/>
                <a:pathLst>
                  <a:path w="163" h="1188">
                    <a:moveTo>
                      <a:pt x="0" y="0"/>
                    </a:moveTo>
                    <a:lnTo>
                      <a:pt x="38" y="19"/>
                    </a:lnTo>
                    <a:lnTo>
                      <a:pt x="65" y="57"/>
                    </a:lnTo>
                    <a:lnTo>
                      <a:pt x="81" y="82"/>
                    </a:lnTo>
                    <a:lnTo>
                      <a:pt x="93" y="102"/>
                    </a:lnTo>
                    <a:lnTo>
                      <a:pt x="109" y="132"/>
                    </a:lnTo>
                    <a:lnTo>
                      <a:pt x="123" y="170"/>
                    </a:lnTo>
                    <a:lnTo>
                      <a:pt x="137" y="214"/>
                    </a:lnTo>
                    <a:lnTo>
                      <a:pt x="151" y="271"/>
                    </a:lnTo>
                    <a:lnTo>
                      <a:pt x="156" y="316"/>
                    </a:lnTo>
                    <a:lnTo>
                      <a:pt x="163" y="370"/>
                    </a:lnTo>
                    <a:lnTo>
                      <a:pt x="161" y="438"/>
                    </a:lnTo>
                    <a:lnTo>
                      <a:pt x="154" y="540"/>
                    </a:lnTo>
                    <a:lnTo>
                      <a:pt x="142" y="629"/>
                    </a:lnTo>
                    <a:lnTo>
                      <a:pt x="93" y="1068"/>
                    </a:lnTo>
                    <a:lnTo>
                      <a:pt x="45" y="1188"/>
                    </a:lnTo>
                    <a:lnTo>
                      <a:pt x="12" y="1024"/>
                    </a:lnTo>
                    <a:lnTo>
                      <a:pt x="32" y="851"/>
                    </a:lnTo>
                    <a:lnTo>
                      <a:pt x="48" y="736"/>
                    </a:lnTo>
                    <a:lnTo>
                      <a:pt x="57" y="646"/>
                    </a:lnTo>
                    <a:lnTo>
                      <a:pt x="64" y="554"/>
                    </a:lnTo>
                    <a:lnTo>
                      <a:pt x="71" y="460"/>
                    </a:lnTo>
                    <a:lnTo>
                      <a:pt x="72" y="406"/>
                    </a:lnTo>
                    <a:lnTo>
                      <a:pt x="71" y="358"/>
                    </a:lnTo>
                    <a:lnTo>
                      <a:pt x="65" y="309"/>
                    </a:lnTo>
                    <a:lnTo>
                      <a:pt x="53" y="215"/>
                    </a:lnTo>
                    <a:lnTo>
                      <a:pt x="48" y="182"/>
                    </a:lnTo>
                    <a:lnTo>
                      <a:pt x="41" y="144"/>
                    </a:lnTo>
                    <a:lnTo>
                      <a:pt x="34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47" name="Arc 21"/>
              <p:cNvSpPr/>
              <p:nvPr/>
            </p:nvSpPr>
            <p:spPr>
              <a:xfrm>
                <a:off x="2131" y="2072"/>
                <a:ext cx="29" cy="58"/>
              </a:xfrm>
              <a:custGeom>
                <a:avLst/>
                <a:gdLst>
                  <a:gd name="txL" fmla="*/ 0 w 22307"/>
                  <a:gd name="txT" fmla="*/ 0 h 29828"/>
                  <a:gd name="txR" fmla="*/ 22307 w 22307"/>
                  <a:gd name="txB" fmla="*/ 29828 h 29828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2307" h="29828" fill="none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</a:path>
                  <a:path w="22307" h="29828" stroke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  <a:lnTo>
                      <a:pt x="707" y="21600"/>
                    </a:lnTo>
                    <a:lnTo>
                      <a:pt x="-1" y="11"/>
                    </a:lnTo>
                    <a:close/>
                  </a:path>
                </a:pathLst>
              </a:custGeom>
              <a:solidFill>
                <a:srgbClr val="0000E0"/>
              </a:solidFill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121" name="Freeform 22"/>
            <p:cNvSpPr/>
            <p:nvPr/>
          </p:nvSpPr>
          <p:spPr>
            <a:xfrm flipH="1">
              <a:off x="3024" y="2784"/>
              <a:ext cx="694" cy="740"/>
            </a:xfrm>
            <a:custGeom>
              <a:avLst/>
              <a:gdLst>
                <a:gd name="txL" fmla="*/ 0 w 1684"/>
                <a:gd name="txT" fmla="*/ 0 h 1839"/>
                <a:gd name="txR" fmla="*/ 1684 w 1684"/>
                <a:gd name="txB" fmla="*/ 1839 h 1839"/>
              </a:gdLst>
              <a:ahLst/>
              <a:cxnLst>
                <a:cxn ang="0">
                  <a:pos x="38" y="0"/>
                </a:cxn>
                <a:cxn ang="0">
                  <a:pos x="35" y="0"/>
                </a:cxn>
                <a:cxn ang="0">
                  <a:pos x="33" y="1"/>
                </a:cxn>
                <a:cxn ang="0">
                  <a:pos x="31" y="2"/>
                </a:cxn>
                <a:cxn ang="0">
                  <a:pos x="28" y="5"/>
                </a:cxn>
                <a:cxn ang="0">
                  <a:pos x="20" y="13"/>
                </a:cxn>
                <a:cxn ang="0">
                  <a:pos x="13" y="19"/>
                </a:cxn>
                <a:cxn ang="0">
                  <a:pos x="4" y="25"/>
                </a:cxn>
                <a:cxn ang="0">
                  <a:pos x="0" y="30"/>
                </a:cxn>
                <a:cxn ang="0">
                  <a:pos x="0" y="35"/>
                </a:cxn>
                <a:cxn ang="0">
                  <a:pos x="1" y="38"/>
                </a:cxn>
                <a:cxn ang="0">
                  <a:pos x="2" y="41"/>
                </a:cxn>
                <a:cxn ang="0">
                  <a:pos x="4" y="43"/>
                </a:cxn>
                <a:cxn ang="0">
                  <a:pos x="7" y="45"/>
                </a:cxn>
                <a:cxn ang="0">
                  <a:pos x="10" y="47"/>
                </a:cxn>
                <a:cxn ang="0">
                  <a:pos x="14" y="48"/>
                </a:cxn>
                <a:cxn ang="0">
                  <a:pos x="19" y="48"/>
                </a:cxn>
                <a:cxn ang="0">
                  <a:pos x="23" y="48"/>
                </a:cxn>
                <a:cxn ang="0">
                  <a:pos x="26" y="47"/>
                </a:cxn>
                <a:cxn ang="0">
                  <a:pos x="33" y="45"/>
                </a:cxn>
                <a:cxn ang="0">
                  <a:pos x="41" y="40"/>
                </a:cxn>
                <a:cxn ang="0">
                  <a:pos x="44" y="37"/>
                </a:cxn>
                <a:cxn ang="0">
                  <a:pos x="47" y="33"/>
                </a:cxn>
                <a:cxn ang="0">
                  <a:pos x="48" y="30"/>
                </a:cxn>
                <a:cxn ang="0">
                  <a:pos x="49" y="26"/>
                </a:cxn>
                <a:cxn ang="0">
                  <a:pos x="49" y="23"/>
                </a:cxn>
                <a:cxn ang="0">
                  <a:pos x="48" y="19"/>
                </a:cxn>
                <a:cxn ang="0">
                  <a:pos x="48" y="15"/>
                </a:cxn>
                <a:cxn ang="0">
                  <a:pos x="47" y="12"/>
                </a:cxn>
                <a:cxn ang="0">
                  <a:pos x="47" y="10"/>
                </a:cxn>
                <a:cxn ang="0">
                  <a:pos x="45" y="8"/>
                </a:cxn>
                <a:cxn ang="0">
                  <a:pos x="44" y="6"/>
                </a:cxn>
              </a:cxnLst>
              <a:rect l="txL" t="txT" r="txR" b="txB"/>
              <a:pathLst>
                <a:path w="1684" h="1839">
                  <a:moveTo>
                    <a:pt x="1344" y="10"/>
                  </a:moveTo>
                  <a:lnTo>
                    <a:pt x="1307" y="0"/>
                  </a:lnTo>
                  <a:lnTo>
                    <a:pt x="1271" y="3"/>
                  </a:lnTo>
                  <a:lnTo>
                    <a:pt x="1228" y="12"/>
                  </a:lnTo>
                  <a:lnTo>
                    <a:pt x="1189" y="28"/>
                  </a:lnTo>
                  <a:lnTo>
                    <a:pt x="1151" y="45"/>
                  </a:lnTo>
                  <a:lnTo>
                    <a:pt x="1122" y="64"/>
                  </a:lnTo>
                  <a:lnTo>
                    <a:pt x="1071" y="101"/>
                  </a:lnTo>
                  <a:lnTo>
                    <a:pt x="1035" y="132"/>
                  </a:lnTo>
                  <a:lnTo>
                    <a:pt x="988" y="186"/>
                  </a:lnTo>
                  <a:lnTo>
                    <a:pt x="809" y="401"/>
                  </a:lnTo>
                  <a:lnTo>
                    <a:pt x="705" y="512"/>
                  </a:lnTo>
                  <a:lnTo>
                    <a:pt x="585" y="618"/>
                  </a:lnTo>
                  <a:lnTo>
                    <a:pt x="446" y="738"/>
                  </a:lnTo>
                  <a:lnTo>
                    <a:pt x="327" y="825"/>
                  </a:lnTo>
                  <a:lnTo>
                    <a:pt x="146" y="952"/>
                  </a:lnTo>
                  <a:lnTo>
                    <a:pt x="11" y="1044"/>
                  </a:lnTo>
                  <a:lnTo>
                    <a:pt x="0" y="1151"/>
                  </a:lnTo>
                  <a:lnTo>
                    <a:pt x="0" y="1249"/>
                  </a:lnTo>
                  <a:lnTo>
                    <a:pt x="9" y="1321"/>
                  </a:lnTo>
                  <a:lnTo>
                    <a:pt x="21" y="1400"/>
                  </a:lnTo>
                  <a:lnTo>
                    <a:pt x="33" y="1452"/>
                  </a:lnTo>
                  <a:lnTo>
                    <a:pt x="54" y="1504"/>
                  </a:lnTo>
                  <a:lnTo>
                    <a:pt x="75" y="1554"/>
                  </a:lnTo>
                  <a:lnTo>
                    <a:pt x="103" y="1601"/>
                  </a:lnTo>
                  <a:lnTo>
                    <a:pt x="144" y="1653"/>
                  </a:lnTo>
                  <a:lnTo>
                    <a:pt x="184" y="1688"/>
                  </a:lnTo>
                  <a:lnTo>
                    <a:pt x="236" y="1723"/>
                  </a:lnTo>
                  <a:lnTo>
                    <a:pt x="289" y="1754"/>
                  </a:lnTo>
                  <a:lnTo>
                    <a:pt x="358" y="1782"/>
                  </a:lnTo>
                  <a:lnTo>
                    <a:pt x="440" y="1808"/>
                  </a:lnTo>
                  <a:lnTo>
                    <a:pt x="507" y="1823"/>
                  </a:lnTo>
                  <a:lnTo>
                    <a:pt x="577" y="1834"/>
                  </a:lnTo>
                  <a:lnTo>
                    <a:pt x="650" y="1839"/>
                  </a:lnTo>
                  <a:lnTo>
                    <a:pt x="728" y="1835"/>
                  </a:lnTo>
                  <a:lnTo>
                    <a:pt x="783" y="1827"/>
                  </a:lnTo>
                  <a:lnTo>
                    <a:pt x="835" y="1816"/>
                  </a:lnTo>
                  <a:lnTo>
                    <a:pt x="903" y="1799"/>
                  </a:lnTo>
                  <a:lnTo>
                    <a:pt x="972" y="1771"/>
                  </a:lnTo>
                  <a:lnTo>
                    <a:pt x="1141" y="1700"/>
                  </a:lnTo>
                  <a:lnTo>
                    <a:pt x="1288" y="1631"/>
                  </a:lnTo>
                  <a:lnTo>
                    <a:pt x="1432" y="1532"/>
                  </a:lnTo>
                  <a:lnTo>
                    <a:pt x="1478" y="1481"/>
                  </a:lnTo>
                  <a:lnTo>
                    <a:pt x="1521" y="1429"/>
                  </a:lnTo>
                  <a:lnTo>
                    <a:pt x="1566" y="1365"/>
                  </a:lnTo>
                  <a:lnTo>
                    <a:pt x="1609" y="1276"/>
                  </a:lnTo>
                  <a:lnTo>
                    <a:pt x="1641" y="1198"/>
                  </a:lnTo>
                  <a:lnTo>
                    <a:pt x="1660" y="1136"/>
                  </a:lnTo>
                  <a:lnTo>
                    <a:pt x="1674" y="1068"/>
                  </a:lnTo>
                  <a:lnTo>
                    <a:pt x="1682" y="995"/>
                  </a:lnTo>
                  <a:lnTo>
                    <a:pt x="1682" y="926"/>
                  </a:lnTo>
                  <a:lnTo>
                    <a:pt x="1684" y="860"/>
                  </a:lnTo>
                  <a:lnTo>
                    <a:pt x="1681" y="785"/>
                  </a:lnTo>
                  <a:lnTo>
                    <a:pt x="1679" y="703"/>
                  </a:lnTo>
                  <a:lnTo>
                    <a:pt x="1674" y="648"/>
                  </a:lnTo>
                  <a:lnTo>
                    <a:pt x="1665" y="570"/>
                  </a:lnTo>
                  <a:lnTo>
                    <a:pt x="1660" y="512"/>
                  </a:lnTo>
                  <a:lnTo>
                    <a:pt x="1648" y="469"/>
                  </a:lnTo>
                  <a:lnTo>
                    <a:pt x="1636" y="427"/>
                  </a:lnTo>
                  <a:lnTo>
                    <a:pt x="1620" y="389"/>
                  </a:lnTo>
                  <a:lnTo>
                    <a:pt x="1597" y="349"/>
                  </a:lnTo>
                  <a:lnTo>
                    <a:pt x="1571" y="309"/>
                  </a:lnTo>
                  <a:lnTo>
                    <a:pt x="1545" y="269"/>
                  </a:lnTo>
                  <a:lnTo>
                    <a:pt x="1516" y="229"/>
                  </a:lnTo>
                  <a:lnTo>
                    <a:pt x="1344" y="10"/>
                  </a:lnTo>
                  <a:close/>
                </a:path>
              </a:pathLst>
            </a:custGeom>
            <a:solidFill>
              <a:srgbClr val="804000"/>
            </a:solidFill>
            <a:ln w="1111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122" name="Freeform 23"/>
            <p:cNvSpPr/>
            <p:nvPr/>
          </p:nvSpPr>
          <p:spPr>
            <a:xfrm flipH="1">
              <a:off x="3046" y="2795"/>
              <a:ext cx="148" cy="609"/>
            </a:xfrm>
            <a:custGeom>
              <a:avLst/>
              <a:gdLst>
                <a:gd name="txL" fmla="*/ 0 w 360"/>
                <a:gd name="txT" fmla="*/ 0 h 1515"/>
                <a:gd name="txR" fmla="*/ 360 w 360"/>
                <a:gd name="txB" fmla="*/ 1515 h 1515"/>
              </a:gdLst>
              <a:ahLst/>
              <a:cxnLst>
                <a:cxn ang="0">
                  <a:pos x="0" y="0"/>
                </a:cxn>
                <a:cxn ang="0">
                  <a:pos x="2" y="5"/>
                </a:cxn>
                <a:cxn ang="0">
                  <a:pos x="3" y="8"/>
                </a:cxn>
                <a:cxn ang="0">
                  <a:pos x="4" y="11"/>
                </a:cxn>
                <a:cxn ang="0">
                  <a:pos x="7" y="11"/>
                </a:cxn>
                <a:cxn ang="0">
                  <a:pos x="5" y="15"/>
                </a:cxn>
                <a:cxn ang="0">
                  <a:pos x="6" y="16"/>
                </a:cxn>
                <a:cxn ang="0">
                  <a:pos x="7" y="16"/>
                </a:cxn>
                <a:cxn ang="0">
                  <a:pos x="7" y="18"/>
                </a:cxn>
                <a:cxn ang="0">
                  <a:pos x="8" y="21"/>
                </a:cxn>
                <a:cxn ang="0">
                  <a:pos x="8" y="24"/>
                </a:cxn>
                <a:cxn ang="0">
                  <a:pos x="8" y="25"/>
                </a:cxn>
                <a:cxn ang="0">
                  <a:pos x="8" y="27"/>
                </a:cxn>
                <a:cxn ang="0">
                  <a:pos x="8" y="28"/>
                </a:cxn>
                <a:cxn ang="0">
                  <a:pos x="7" y="30"/>
                </a:cxn>
                <a:cxn ang="0">
                  <a:pos x="7" y="31"/>
                </a:cxn>
                <a:cxn ang="0">
                  <a:pos x="7" y="33"/>
                </a:cxn>
                <a:cxn ang="0">
                  <a:pos x="7" y="34"/>
                </a:cxn>
                <a:cxn ang="0">
                  <a:pos x="6" y="35"/>
                </a:cxn>
                <a:cxn ang="0">
                  <a:pos x="6" y="35"/>
                </a:cxn>
                <a:cxn ang="0">
                  <a:pos x="5" y="37"/>
                </a:cxn>
                <a:cxn ang="0">
                  <a:pos x="5" y="37"/>
                </a:cxn>
                <a:cxn ang="0">
                  <a:pos x="4" y="38"/>
                </a:cxn>
                <a:cxn ang="0">
                  <a:pos x="3" y="39"/>
                </a:cxn>
                <a:cxn ang="0">
                  <a:pos x="4" y="39"/>
                </a:cxn>
                <a:cxn ang="0">
                  <a:pos x="5" y="37"/>
                </a:cxn>
                <a:cxn ang="0">
                  <a:pos x="6" y="37"/>
                </a:cxn>
                <a:cxn ang="0">
                  <a:pos x="7" y="35"/>
                </a:cxn>
                <a:cxn ang="0">
                  <a:pos x="7" y="35"/>
                </a:cxn>
                <a:cxn ang="0">
                  <a:pos x="8" y="33"/>
                </a:cxn>
                <a:cxn ang="0">
                  <a:pos x="9" y="32"/>
                </a:cxn>
                <a:cxn ang="0">
                  <a:pos x="9" y="31"/>
                </a:cxn>
                <a:cxn ang="0">
                  <a:pos x="9" y="30"/>
                </a:cxn>
                <a:cxn ang="0">
                  <a:pos x="10" y="28"/>
                </a:cxn>
                <a:cxn ang="0">
                  <a:pos x="10" y="27"/>
                </a:cxn>
                <a:cxn ang="0">
                  <a:pos x="10" y="25"/>
                </a:cxn>
                <a:cxn ang="0">
                  <a:pos x="10" y="22"/>
                </a:cxn>
                <a:cxn ang="0">
                  <a:pos x="10" y="21"/>
                </a:cxn>
                <a:cxn ang="0">
                  <a:pos x="10" y="19"/>
                </a:cxn>
                <a:cxn ang="0">
                  <a:pos x="10" y="17"/>
                </a:cxn>
                <a:cxn ang="0">
                  <a:pos x="10" y="16"/>
                </a:cxn>
                <a:cxn ang="0">
                  <a:pos x="9" y="14"/>
                </a:cxn>
                <a:cxn ang="0">
                  <a:pos x="9" y="13"/>
                </a:cxn>
                <a:cxn ang="0">
                  <a:pos x="9" y="12"/>
                </a:cxn>
                <a:cxn ang="0">
                  <a:pos x="9" y="11"/>
                </a:cxn>
                <a:cxn ang="0">
                  <a:pos x="8" y="10"/>
                </a:cxn>
                <a:cxn ang="0">
                  <a:pos x="8" y="9"/>
                </a:cxn>
                <a:cxn ang="0">
                  <a:pos x="7" y="8"/>
                </a:cxn>
                <a:cxn ang="0">
                  <a:pos x="5" y="6"/>
                </a:cxn>
                <a:cxn ang="0">
                  <a:pos x="4" y="5"/>
                </a:cxn>
                <a:cxn ang="0">
                  <a:pos x="0" y="0"/>
                </a:cxn>
              </a:cxnLst>
              <a:rect l="txL" t="txT" r="txR" b="txB"/>
              <a:pathLst>
                <a:path w="360" h="1515">
                  <a:moveTo>
                    <a:pt x="0" y="0"/>
                  </a:moveTo>
                  <a:lnTo>
                    <a:pt x="68" y="179"/>
                  </a:lnTo>
                  <a:lnTo>
                    <a:pt x="117" y="330"/>
                  </a:lnTo>
                  <a:lnTo>
                    <a:pt x="134" y="429"/>
                  </a:lnTo>
                  <a:lnTo>
                    <a:pt x="243" y="407"/>
                  </a:lnTo>
                  <a:lnTo>
                    <a:pt x="177" y="570"/>
                  </a:lnTo>
                  <a:lnTo>
                    <a:pt x="214" y="596"/>
                  </a:lnTo>
                  <a:lnTo>
                    <a:pt x="242" y="636"/>
                  </a:lnTo>
                  <a:lnTo>
                    <a:pt x="257" y="692"/>
                  </a:lnTo>
                  <a:lnTo>
                    <a:pt x="268" y="785"/>
                  </a:lnTo>
                  <a:lnTo>
                    <a:pt x="274" y="902"/>
                  </a:lnTo>
                  <a:lnTo>
                    <a:pt x="276" y="956"/>
                  </a:lnTo>
                  <a:lnTo>
                    <a:pt x="274" y="1016"/>
                  </a:lnTo>
                  <a:lnTo>
                    <a:pt x="269" y="1070"/>
                  </a:lnTo>
                  <a:lnTo>
                    <a:pt x="259" y="1159"/>
                  </a:lnTo>
                  <a:lnTo>
                    <a:pt x="252" y="1204"/>
                  </a:lnTo>
                  <a:lnTo>
                    <a:pt x="242" y="1252"/>
                  </a:lnTo>
                  <a:lnTo>
                    <a:pt x="231" y="1287"/>
                  </a:lnTo>
                  <a:lnTo>
                    <a:pt x="215" y="1334"/>
                  </a:lnTo>
                  <a:lnTo>
                    <a:pt x="203" y="1364"/>
                  </a:lnTo>
                  <a:lnTo>
                    <a:pt x="186" y="1397"/>
                  </a:lnTo>
                  <a:lnTo>
                    <a:pt x="165" y="1433"/>
                  </a:lnTo>
                  <a:lnTo>
                    <a:pt x="143" y="1463"/>
                  </a:lnTo>
                  <a:lnTo>
                    <a:pt x="103" y="1515"/>
                  </a:lnTo>
                  <a:lnTo>
                    <a:pt x="150" y="1480"/>
                  </a:lnTo>
                  <a:lnTo>
                    <a:pt x="186" y="1437"/>
                  </a:lnTo>
                  <a:lnTo>
                    <a:pt x="214" y="1400"/>
                  </a:lnTo>
                  <a:lnTo>
                    <a:pt x="238" y="1364"/>
                  </a:lnTo>
                  <a:lnTo>
                    <a:pt x="261" y="1324"/>
                  </a:lnTo>
                  <a:lnTo>
                    <a:pt x="283" y="1277"/>
                  </a:lnTo>
                  <a:lnTo>
                    <a:pt x="304" y="1225"/>
                  </a:lnTo>
                  <a:lnTo>
                    <a:pt x="318" y="1183"/>
                  </a:lnTo>
                  <a:lnTo>
                    <a:pt x="334" y="1131"/>
                  </a:lnTo>
                  <a:lnTo>
                    <a:pt x="344" y="1084"/>
                  </a:lnTo>
                  <a:lnTo>
                    <a:pt x="353" y="1018"/>
                  </a:lnTo>
                  <a:lnTo>
                    <a:pt x="358" y="943"/>
                  </a:lnTo>
                  <a:lnTo>
                    <a:pt x="360" y="857"/>
                  </a:lnTo>
                  <a:lnTo>
                    <a:pt x="356" y="778"/>
                  </a:lnTo>
                  <a:lnTo>
                    <a:pt x="354" y="733"/>
                  </a:lnTo>
                  <a:lnTo>
                    <a:pt x="349" y="652"/>
                  </a:lnTo>
                  <a:lnTo>
                    <a:pt x="346" y="603"/>
                  </a:lnTo>
                  <a:lnTo>
                    <a:pt x="339" y="551"/>
                  </a:lnTo>
                  <a:lnTo>
                    <a:pt x="334" y="513"/>
                  </a:lnTo>
                  <a:lnTo>
                    <a:pt x="325" y="469"/>
                  </a:lnTo>
                  <a:lnTo>
                    <a:pt x="307" y="417"/>
                  </a:lnTo>
                  <a:lnTo>
                    <a:pt x="288" y="377"/>
                  </a:lnTo>
                  <a:lnTo>
                    <a:pt x="266" y="343"/>
                  </a:lnTo>
                  <a:lnTo>
                    <a:pt x="235" y="301"/>
                  </a:lnTo>
                  <a:lnTo>
                    <a:pt x="186" y="233"/>
                  </a:lnTo>
                  <a:lnTo>
                    <a:pt x="146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4000"/>
            </a:solidFill>
            <a:ln w="1111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4123" name="Group 24"/>
            <p:cNvGrpSpPr/>
            <p:nvPr/>
          </p:nvGrpSpPr>
          <p:grpSpPr>
            <a:xfrm rot="-1020506">
              <a:off x="2758" y="2373"/>
              <a:ext cx="426" cy="642"/>
              <a:chOff x="2829" y="2352"/>
              <a:chExt cx="426" cy="642"/>
            </a:xfrm>
          </p:grpSpPr>
          <p:grpSp>
            <p:nvGrpSpPr>
              <p:cNvPr id="4131" name="Group 25"/>
              <p:cNvGrpSpPr/>
              <p:nvPr/>
            </p:nvGrpSpPr>
            <p:grpSpPr>
              <a:xfrm flipH="1">
                <a:off x="2829" y="2352"/>
                <a:ext cx="426" cy="599"/>
                <a:chOff x="1899" y="1375"/>
                <a:chExt cx="516" cy="744"/>
              </a:xfrm>
            </p:grpSpPr>
            <p:grpSp>
              <p:nvGrpSpPr>
                <p:cNvPr id="4141" name="Group 26"/>
                <p:cNvGrpSpPr/>
                <p:nvPr/>
              </p:nvGrpSpPr>
              <p:grpSpPr>
                <a:xfrm>
                  <a:off x="1899" y="1375"/>
                  <a:ext cx="516" cy="744"/>
                  <a:chOff x="1899" y="1375"/>
                  <a:chExt cx="516" cy="744"/>
                </a:xfrm>
              </p:grpSpPr>
              <p:sp>
                <p:nvSpPr>
                  <p:cNvPr id="4143" name="Freeform 27"/>
                  <p:cNvSpPr/>
                  <p:nvPr/>
                </p:nvSpPr>
                <p:spPr>
                  <a:xfrm>
                    <a:off x="1899" y="1375"/>
                    <a:ext cx="516" cy="744"/>
                  </a:xfrm>
                  <a:custGeom>
                    <a:avLst/>
                    <a:gdLst>
                      <a:gd name="txL" fmla="*/ 0 w 1032"/>
                      <a:gd name="txT" fmla="*/ 0 h 1488"/>
                      <a:gd name="txR" fmla="*/ 1032 w 1032"/>
                      <a:gd name="txB" fmla="*/ 1488 h 1488"/>
                    </a:gdLst>
                    <a:ahLst/>
                    <a:cxnLst>
                      <a:cxn ang="0">
                        <a:pos x="42" y="1"/>
                      </a:cxn>
                      <a:cxn ang="0">
                        <a:pos x="35" y="1"/>
                      </a:cxn>
                      <a:cxn ang="0">
                        <a:pos x="26" y="0"/>
                      </a:cxn>
                      <a:cxn ang="0">
                        <a:pos x="17" y="1"/>
                      </a:cxn>
                      <a:cxn ang="0">
                        <a:pos x="7" y="6"/>
                      </a:cxn>
                      <a:cxn ang="0">
                        <a:pos x="5" y="10"/>
                      </a:cxn>
                      <a:cxn ang="0">
                        <a:pos x="6" y="13"/>
                      </a:cxn>
                      <a:cxn ang="0">
                        <a:pos x="4" y="18"/>
                      </a:cxn>
                      <a:cxn ang="0">
                        <a:pos x="3" y="23"/>
                      </a:cxn>
                      <a:cxn ang="0">
                        <a:pos x="1" y="26"/>
                      </a:cxn>
                      <a:cxn ang="0">
                        <a:pos x="3" y="28"/>
                      </a:cxn>
                      <a:cxn ang="0">
                        <a:pos x="4" y="32"/>
                      </a:cxn>
                      <a:cxn ang="0">
                        <a:pos x="2" y="35"/>
                      </a:cxn>
                      <a:cxn ang="0">
                        <a:pos x="1" y="38"/>
                      </a:cxn>
                      <a:cxn ang="0">
                        <a:pos x="1" y="41"/>
                      </a:cxn>
                      <a:cxn ang="0">
                        <a:pos x="2" y="44"/>
                      </a:cxn>
                      <a:cxn ang="0">
                        <a:pos x="5" y="47"/>
                      </a:cxn>
                      <a:cxn ang="0">
                        <a:pos x="7" y="48"/>
                      </a:cxn>
                      <a:cxn ang="0">
                        <a:pos x="12" y="54"/>
                      </a:cxn>
                      <a:cxn ang="0">
                        <a:pos x="12" y="62"/>
                      </a:cxn>
                      <a:cxn ang="0">
                        <a:pos x="7" y="72"/>
                      </a:cxn>
                      <a:cxn ang="0">
                        <a:pos x="32" y="86"/>
                      </a:cxn>
                      <a:cxn ang="0">
                        <a:pos x="37" y="81"/>
                      </a:cxn>
                      <a:cxn ang="0">
                        <a:pos x="44" y="79"/>
                      </a:cxn>
                      <a:cxn ang="0">
                        <a:pos x="50" y="76"/>
                      </a:cxn>
                      <a:cxn ang="0">
                        <a:pos x="53" y="72"/>
                      </a:cxn>
                      <a:cxn ang="0">
                        <a:pos x="55" y="67"/>
                      </a:cxn>
                      <a:cxn ang="0">
                        <a:pos x="56" y="61"/>
                      </a:cxn>
                      <a:cxn ang="0">
                        <a:pos x="56" y="52"/>
                      </a:cxn>
                      <a:cxn ang="0">
                        <a:pos x="59" y="52"/>
                      </a:cxn>
                      <a:cxn ang="0">
                        <a:pos x="62" y="50"/>
                      </a:cxn>
                      <a:cxn ang="0">
                        <a:pos x="65" y="47"/>
                      </a:cxn>
                      <a:cxn ang="0">
                        <a:pos x="65" y="44"/>
                      </a:cxn>
                      <a:cxn ang="0">
                        <a:pos x="62" y="40"/>
                      </a:cxn>
                      <a:cxn ang="0">
                        <a:pos x="58" y="33"/>
                      </a:cxn>
                      <a:cxn ang="0">
                        <a:pos x="57" y="28"/>
                      </a:cxn>
                      <a:cxn ang="0">
                        <a:pos x="56" y="18"/>
                      </a:cxn>
                      <a:cxn ang="0">
                        <a:pos x="54" y="11"/>
                      </a:cxn>
                      <a:cxn ang="0">
                        <a:pos x="50" y="6"/>
                      </a:cxn>
                      <a:cxn ang="0">
                        <a:pos x="46" y="3"/>
                      </a:cxn>
                    </a:cxnLst>
                    <a:rect l="txL" t="txT" r="txR" b="txB"/>
                    <a:pathLst>
                      <a:path w="1032" h="1488">
                        <a:moveTo>
                          <a:pt x="743" y="54"/>
                        </a:moveTo>
                        <a:lnTo>
                          <a:pt x="686" y="28"/>
                        </a:lnTo>
                        <a:lnTo>
                          <a:pt x="620" y="16"/>
                        </a:lnTo>
                        <a:lnTo>
                          <a:pt x="570" y="11"/>
                        </a:lnTo>
                        <a:lnTo>
                          <a:pt x="495" y="0"/>
                        </a:lnTo>
                        <a:lnTo>
                          <a:pt x="419" y="0"/>
                        </a:lnTo>
                        <a:lnTo>
                          <a:pt x="334" y="11"/>
                        </a:lnTo>
                        <a:lnTo>
                          <a:pt x="282" y="25"/>
                        </a:lnTo>
                        <a:lnTo>
                          <a:pt x="186" y="58"/>
                        </a:lnTo>
                        <a:lnTo>
                          <a:pt x="115" y="85"/>
                        </a:lnTo>
                        <a:lnTo>
                          <a:pt x="141" y="101"/>
                        </a:lnTo>
                        <a:lnTo>
                          <a:pt x="87" y="160"/>
                        </a:lnTo>
                        <a:lnTo>
                          <a:pt x="49" y="205"/>
                        </a:lnTo>
                        <a:lnTo>
                          <a:pt x="98" y="219"/>
                        </a:lnTo>
                        <a:lnTo>
                          <a:pt x="33" y="285"/>
                        </a:lnTo>
                        <a:lnTo>
                          <a:pt x="77" y="280"/>
                        </a:lnTo>
                        <a:lnTo>
                          <a:pt x="11" y="367"/>
                        </a:lnTo>
                        <a:lnTo>
                          <a:pt x="54" y="382"/>
                        </a:lnTo>
                        <a:lnTo>
                          <a:pt x="37" y="403"/>
                        </a:lnTo>
                        <a:lnTo>
                          <a:pt x="21" y="427"/>
                        </a:lnTo>
                        <a:lnTo>
                          <a:pt x="0" y="474"/>
                        </a:lnTo>
                        <a:lnTo>
                          <a:pt x="49" y="459"/>
                        </a:lnTo>
                        <a:lnTo>
                          <a:pt x="87" y="502"/>
                        </a:lnTo>
                        <a:lnTo>
                          <a:pt x="73" y="511"/>
                        </a:lnTo>
                        <a:lnTo>
                          <a:pt x="51" y="528"/>
                        </a:lnTo>
                        <a:lnTo>
                          <a:pt x="33" y="551"/>
                        </a:lnTo>
                        <a:lnTo>
                          <a:pt x="21" y="573"/>
                        </a:lnTo>
                        <a:lnTo>
                          <a:pt x="16" y="594"/>
                        </a:lnTo>
                        <a:lnTo>
                          <a:pt x="14" y="618"/>
                        </a:lnTo>
                        <a:lnTo>
                          <a:pt x="16" y="645"/>
                        </a:lnTo>
                        <a:lnTo>
                          <a:pt x="21" y="672"/>
                        </a:lnTo>
                        <a:lnTo>
                          <a:pt x="35" y="698"/>
                        </a:lnTo>
                        <a:lnTo>
                          <a:pt x="59" y="724"/>
                        </a:lnTo>
                        <a:lnTo>
                          <a:pt x="82" y="742"/>
                        </a:lnTo>
                        <a:lnTo>
                          <a:pt x="106" y="759"/>
                        </a:lnTo>
                        <a:lnTo>
                          <a:pt x="125" y="775"/>
                        </a:lnTo>
                        <a:lnTo>
                          <a:pt x="164" y="808"/>
                        </a:lnTo>
                        <a:lnTo>
                          <a:pt x="202" y="872"/>
                        </a:lnTo>
                        <a:lnTo>
                          <a:pt x="207" y="947"/>
                        </a:lnTo>
                        <a:lnTo>
                          <a:pt x="200" y="992"/>
                        </a:lnTo>
                        <a:lnTo>
                          <a:pt x="167" y="1068"/>
                        </a:lnTo>
                        <a:lnTo>
                          <a:pt x="125" y="1143"/>
                        </a:lnTo>
                        <a:lnTo>
                          <a:pt x="460" y="1488"/>
                        </a:lnTo>
                        <a:lnTo>
                          <a:pt x="516" y="1367"/>
                        </a:lnTo>
                        <a:lnTo>
                          <a:pt x="561" y="1322"/>
                        </a:lnTo>
                        <a:lnTo>
                          <a:pt x="603" y="1292"/>
                        </a:lnTo>
                        <a:lnTo>
                          <a:pt x="653" y="1266"/>
                        </a:lnTo>
                        <a:lnTo>
                          <a:pt x="710" y="1249"/>
                        </a:lnTo>
                        <a:lnTo>
                          <a:pt x="768" y="1223"/>
                        </a:lnTo>
                        <a:lnTo>
                          <a:pt x="811" y="1204"/>
                        </a:lnTo>
                        <a:lnTo>
                          <a:pt x="842" y="1174"/>
                        </a:lnTo>
                        <a:lnTo>
                          <a:pt x="860" y="1145"/>
                        </a:lnTo>
                        <a:lnTo>
                          <a:pt x="877" y="1106"/>
                        </a:lnTo>
                        <a:lnTo>
                          <a:pt x="887" y="1072"/>
                        </a:lnTo>
                        <a:lnTo>
                          <a:pt x="896" y="1037"/>
                        </a:lnTo>
                        <a:lnTo>
                          <a:pt x="901" y="990"/>
                        </a:lnTo>
                        <a:lnTo>
                          <a:pt x="907" y="921"/>
                        </a:lnTo>
                        <a:lnTo>
                          <a:pt x="907" y="846"/>
                        </a:lnTo>
                        <a:lnTo>
                          <a:pt x="926" y="842"/>
                        </a:lnTo>
                        <a:lnTo>
                          <a:pt x="946" y="837"/>
                        </a:lnTo>
                        <a:lnTo>
                          <a:pt x="972" y="823"/>
                        </a:lnTo>
                        <a:lnTo>
                          <a:pt x="995" y="808"/>
                        </a:lnTo>
                        <a:lnTo>
                          <a:pt x="1012" y="783"/>
                        </a:lnTo>
                        <a:lnTo>
                          <a:pt x="1026" y="759"/>
                        </a:lnTo>
                        <a:lnTo>
                          <a:pt x="1032" y="728"/>
                        </a:lnTo>
                        <a:lnTo>
                          <a:pt x="1028" y="691"/>
                        </a:lnTo>
                        <a:lnTo>
                          <a:pt x="1012" y="655"/>
                        </a:lnTo>
                        <a:lnTo>
                          <a:pt x="999" y="625"/>
                        </a:lnTo>
                        <a:lnTo>
                          <a:pt x="978" y="594"/>
                        </a:lnTo>
                        <a:lnTo>
                          <a:pt x="929" y="520"/>
                        </a:lnTo>
                        <a:lnTo>
                          <a:pt x="919" y="490"/>
                        </a:lnTo>
                        <a:lnTo>
                          <a:pt x="919" y="448"/>
                        </a:lnTo>
                        <a:lnTo>
                          <a:pt x="913" y="339"/>
                        </a:lnTo>
                        <a:lnTo>
                          <a:pt x="903" y="283"/>
                        </a:lnTo>
                        <a:lnTo>
                          <a:pt x="889" y="224"/>
                        </a:lnTo>
                        <a:lnTo>
                          <a:pt x="863" y="176"/>
                        </a:lnTo>
                        <a:lnTo>
                          <a:pt x="839" y="136"/>
                        </a:lnTo>
                        <a:lnTo>
                          <a:pt x="809" y="101"/>
                        </a:lnTo>
                        <a:lnTo>
                          <a:pt x="778" y="75"/>
                        </a:lnTo>
                        <a:lnTo>
                          <a:pt x="743" y="54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1113" cap="flat" cmpd="sng">
                    <a:solidFill>
                      <a:srgbClr val="804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44" name="Freeform 28"/>
                  <p:cNvSpPr/>
                  <p:nvPr/>
                </p:nvSpPr>
                <p:spPr>
                  <a:xfrm>
                    <a:off x="2265" y="1876"/>
                    <a:ext cx="80" cy="14"/>
                  </a:xfrm>
                  <a:custGeom>
                    <a:avLst/>
                    <a:gdLst>
                      <a:gd name="txL" fmla="*/ 0 w 162"/>
                      <a:gd name="txT" fmla="*/ 0 h 28"/>
                      <a:gd name="txR" fmla="*/ 162 w 162"/>
                      <a:gd name="txB" fmla="*/ 28 h 28"/>
                    </a:gdLst>
                    <a:ahLst/>
                    <a:cxnLst>
                      <a:cxn ang="0">
                        <a:pos x="10" y="1"/>
                      </a:cxn>
                      <a:cxn ang="0">
                        <a:pos x="7" y="0"/>
                      </a:cxn>
                      <a:cxn ang="0">
                        <a:pos x="4" y="0"/>
                      </a:cxn>
                      <a:cxn ang="0">
                        <a:pos x="2" y="1"/>
                      </a:cxn>
                      <a:cxn ang="0">
                        <a:pos x="0" y="2"/>
                      </a:cxn>
                      <a:cxn ang="0">
                        <a:pos x="0" y="2"/>
                      </a:cxn>
                    </a:cxnLst>
                    <a:rect l="txL" t="txT" r="txR" b="txB"/>
                    <a:pathLst>
                      <a:path w="162" h="28">
                        <a:moveTo>
                          <a:pt x="162" y="7"/>
                        </a:moveTo>
                        <a:lnTo>
                          <a:pt x="113" y="0"/>
                        </a:lnTo>
                        <a:lnTo>
                          <a:pt x="71" y="0"/>
                        </a:lnTo>
                        <a:lnTo>
                          <a:pt x="42" y="5"/>
                        </a:lnTo>
                        <a:lnTo>
                          <a:pt x="14" y="18"/>
                        </a:lnTo>
                        <a:lnTo>
                          <a:pt x="0" y="28"/>
                        </a:lnTo>
                      </a:path>
                    </a:pathLst>
                  </a:custGeom>
                  <a:noFill/>
                  <a:ln w="11113" cap="flat" cmpd="sng">
                    <a:solidFill>
                      <a:srgbClr val="804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45" name="Arc 29"/>
                  <p:cNvSpPr/>
                  <p:nvPr/>
                </p:nvSpPr>
                <p:spPr>
                  <a:xfrm>
                    <a:off x="1924" y="1640"/>
                    <a:ext cx="38" cy="55"/>
                  </a:xfrm>
                  <a:custGeom>
                    <a:avLst/>
                    <a:gdLst>
                      <a:gd name="txL" fmla="*/ 0 w 21600"/>
                      <a:gd name="txT" fmla="*/ 0 h 21966"/>
                      <a:gd name="txR" fmla="*/ 21600 w 21600"/>
                      <a:gd name="txB" fmla="*/ 21966 h 21966"/>
                    </a:gdLst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txL" t="txT" r="txR" b="txB"/>
                    <a:pathLst>
                      <a:path w="21600" h="21966" fill="none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</a:path>
                      <a:path w="21600" h="21966" stroke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lnTo>
                          <a:pt x="3" y="21965"/>
                        </a:lnTo>
                        <a:close/>
                      </a:path>
                    </a:pathLst>
                  </a:custGeom>
                  <a:noFill/>
                  <a:ln w="11113" cap="flat" cmpd="sng">
                    <a:solidFill>
                      <a:srgbClr val="804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142" name="Freeform 30"/>
                <p:cNvSpPr/>
                <p:nvPr/>
              </p:nvSpPr>
              <p:spPr>
                <a:xfrm>
                  <a:off x="1899" y="1375"/>
                  <a:ext cx="387" cy="323"/>
                </a:xfrm>
                <a:custGeom>
                  <a:avLst/>
                  <a:gdLst>
                    <a:gd name="txL" fmla="*/ 0 w 775"/>
                    <a:gd name="txT" fmla="*/ 0 h 646"/>
                    <a:gd name="txR" fmla="*/ 775 w 775"/>
                    <a:gd name="txB" fmla="*/ 646 h 646"/>
                  </a:gdLst>
                  <a:ahLst/>
                  <a:cxnLst>
                    <a:cxn ang="0">
                      <a:pos x="42" y="1"/>
                    </a:cxn>
                    <a:cxn ang="0">
                      <a:pos x="35" y="1"/>
                    </a:cxn>
                    <a:cxn ang="0">
                      <a:pos x="26" y="0"/>
                    </a:cxn>
                    <a:cxn ang="0">
                      <a:pos x="17" y="1"/>
                    </a:cxn>
                    <a:cxn ang="0">
                      <a:pos x="7" y="5"/>
                    </a:cxn>
                    <a:cxn ang="0">
                      <a:pos x="5" y="10"/>
                    </a:cxn>
                    <a:cxn ang="0">
                      <a:pos x="6" y="13"/>
                    </a:cxn>
                    <a:cxn ang="0">
                      <a:pos x="4" y="18"/>
                    </a:cxn>
                    <a:cxn ang="0">
                      <a:pos x="3" y="23"/>
                    </a:cxn>
                    <a:cxn ang="0">
                      <a:pos x="1" y="26"/>
                    </a:cxn>
                    <a:cxn ang="0">
                      <a:pos x="3" y="28"/>
                    </a:cxn>
                    <a:cxn ang="0">
                      <a:pos x="6" y="31"/>
                    </a:cxn>
                    <a:cxn ang="0">
                      <a:pos x="10" y="31"/>
                    </a:cxn>
                    <a:cxn ang="0">
                      <a:pos x="12" y="34"/>
                    </a:cxn>
                    <a:cxn ang="0">
                      <a:pos x="13" y="37"/>
                    </a:cxn>
                    <a:cxn ang="0">
                      <a:pos x="15" y="39"/>
                    </a:cxn>
                    <a:cxn ang="0">
                      <a:pos x="16" y="38"/>
                    </a:cxn>
                    <a:cxn ang="0">
                      <a:pos x="18" y="35"/>
                    </a:cxn>
                    <a:cxn ang="0">
                      <a:pos x="21" y="30"/>
                    </a:cxn>
                    <a:cxn ang="0">
                      <a:pos x="23" y="27"/>
                    </a:cxn>
                    <a:cxn ang="0">
                      <a:pos x="26" y="25"/>
                    </a:cxn>
                    <a:cxn ang="0">
                      <a:pos x="28" y="23"/>
                    </a:cxn>
                    <a:cxn ang="0">
                      <a:pos x="28" y="19"/>
                    </a:cxn>
                    <a:cxn ang="0">
                      <a:pos x="26" y="15"/>
                    </a:cxn>
                    <a:cxn ang="0">
                      <a:pos x="25" y="13"/>
                    </a:cxn>
                    <a:cxn ang="0">
                      <a:pos x="25" y="10"/>
                    </a:cxn>
                    <a:cxn ang="0">
                      <a:pos x="27" y="9"/>
                    </a:cxn>
                    <a:cxn ang="0">
                      <a:pos x="30" y="7"/>
                    </a:cxn>
                    <a:cxn ang="0">
                      <a:pos x="30" y="6"/>
                    </a:cxn>
                    <a:cxn ang="0">
                      <a:pos x="31" y="5"/>
                    </a:cxn>
                    <a:cxn ang="0">
                      <a:pos x="34" y="5"/>
                    </a:cxn>
                    <a:cxn ang="0">
                      <a:pos x="37" y="5"/>
                    </a:cxn>
                    <a:cxn ang="0">
                      <a:pos x="40" y="3"/>
                    </a:cxn>
                    <a:cxn ang="0">
                      <a:pos x="44" y="3"/>
                    </a:cxn>
                    <a:cxn ang="0">
                      <a:pos x="46" y="3"/>
                    </a:cxn>
                  </a:cxnLst>
                  <a:rect l="txL" t="txT" r="txR" b="txB"/>
                  <a:pathLst>
                    <a:path w="775" h="646">
                      <a:moveTo>
                        <a:pt x="740" y="54"/>
                      </a:moveTo>
                      <a:lnTo>
                        <a:pt x="683" y="28"/>
                      </a:lnTo>
                      <a:lnTo>
                        <a:pt x="617" y="16"/>
                      </a:lnTo>
                      <a:lnTo>
                        <a:pt x="568" y="11"/>
                      </a:lnTo>
                      <a:lnTo>
                        <a:pt x="493" y="0"/>
                      </a:lnTo>
                      <a:lnTo>
                        <a:pt x="417" y="0"/>
                      </a:lnTo>
                      <a:lnTo>
                        <a:pt x="332" y="11"/>
                      </a:lnTo>
                      <a:lnTo>
                        <a:pt x="280" y="25"/>
                      </a:lnTo>
                      <a:lnTo>
                        <a:pt x="186" y="58"/>
                      </a:lnTo>
                      <a:lnTo>
                        <a:pt x="115" y="85"/>
                      </a:lnTo>
                      <a:lnTo>
                        <a:pt x="141" y="101"/>
                      </a:lnTo>
                      <a:lnTo>
                        <a:pt x="87" y="160"/>
                      </a:lnTo>
                      <a:lnTo>
                        <a:pt x="49" y="203"/>
                      </a:lnTo>
                      <a:lnTo>
                        <a:pt x="98" y="217"/>
                      </a:lnTo>
                      <a:lnTo>
                        <a:pt x="33" y="283"/>
                      </a:lnTo>
                      <a:lnTo>
                        <a:pt x="77" y="278"/>
                      </a:lnTo>
                      <a:lnTo>
                        <a:pt x="11" y="365"/>
                      </a:lnTo>
                      <a:lnTo>
                        <a:pt x="54" y="381"/>
                      </a:lnTo>
                      <a:lnTo>
                        <a:pt x="37" y="401"/>
                      </a:lnTo>
                      <a:lnTo>
                        <a:pt x="21" y="426"/>
                      </a:lnTo>
                      <a:lnTo>
                        <a:pt x="0" y="473"/>
                      </a:lnTo>
                      <a:lnTo>
                        <a:pt x="49" y="457"/>
                      </a:lnTo>
                      <a:lnTo>
                        <a:pt x="87" y="506"/>
                      </a:lnTo>
                      <a:lnTo>
                        <a:pt x="110" y="497"/>
                      </a:lnTo>
                      <a:lnTo>
                        <a:pt x="134" y="493"/>
                      </a:lnTo>
                      <a:lnTo>
                        <a:pt x="164" y="499"/>
                      </a:lnTo>
                      <a:lnTo>
                        <a:pt x="186" y="509"/>
                      </a:lnTo>
                      <a:lnTo>
                        <a:pt x="200" y="535"/>
                      </a:lnTo>
                      <a:lnTo>
                        <a:pt x="209" y="559"/>
                      </a:lnTo>
                      <a:lnTo>
                        <a:pt x="217" y="577"/>
                      </a:lnTo>
                      <a:lnTo>
                        <a:pt x="235" y="598"/>
                      </a:lnTo>
                      <a:lnTo>
                        <a:pt x="249" y="612"/>
                      </a:lnTo>
                      <a:lnTo>
                        <a:pt x="273" y="646"/>
                      </a:lnTo>
                      <a:lnTo>
                        <a:pt x="268" y="598"/>
                      </a:lnTo>
                      <a:lnTo>
                        <a:pt x="273" y="575"/>
                      </a:lnTo>
                      <a:lnTo>
                        <a:pt x="290" y="546"/>
                      </a:lnTo>
                      <a:lnTo>
                        <a:pt x="316" y="516"/>
                      </a:lnTo>
                      <a:lnTo>
                        <a:pt x="346" y="480"/>
                      </a:lnTo>
                      <a:lnTo>
                        <a:pt x="360" y="455"/>
                      </a:lnTo>
                      <a:lnTo>
                        <a:pt x="372" y="433"/>
                      </a:lnTo>
                      <a:lnTo>
                        <a:pt x="396" y="419"/>
                      </a:lnTo>
                      <a:lnTo>
                        <a:pt x="431" y="403"/>
                      </a:lnTo>
                      <a:lnTo>
                        <a:pt x="443" y="388"/>
                      </a:lnTo>
                      <a:lnTo>
                        <a:pt x="453" y="368"/>
                      </a:lnTo>
                      <a:lnTo>
                        <a:pt x="462" y="348"/>
                      </a:lnTo>
                      <a:lnTo>
                        <a:pt x="457" y="299"/>
                      </a:lnTo>
                      <a:lnTo>
                        <a:pt x="447" y="266"/>
                      </a:lnTo>
                      <a:lnTo>
                        <a:pt x="427" y="245"/>
                      </a:lnTo>
                      <a:lnTo>
                        <a:pt x="419" y="228"/>
                      </a:lnTo>
                      <a:lnTo>
                        <a:pt x="408" y="216"/>
                      </a:lnTo>
                      <a:lnTo>
                        <a:pt x="400" y="198"/>
                      </a:lnTo>
                      <a:lnTo>
                        <a:pt x="401" y="170"/>
                      </a:lnTo>
                      <a:lnTo>
                        <a:pt x="412" y="148"/>
                      </a:lnTo>
                      <a:lnTo>
                        <a:pt x="433" y="132"/>
                      </a:lnTo>
                      <a:lnTo>
                        <a:pt x="455" y="122"/>
                      </a:lnTo>
                      <a:lnTo>
                        <a:pt x="481" y="113"/>
                      </a:lnTo>
                      <a:lnTo>
                        <a:pt x="512" y="115"/>
                      </a:lnTo>
                      <a:lnTo>
                        <a:pt x="493" y="98"/>
                      </a:lnTo>
                      <a:lnTo>
                        <a:pt x="495" y="85"/>
                      </a:lnTo>
                      <a:lnTo>
                        <a:pt x="504" y="77"/>
                      </a:lnTo>
                      <a:lnTo>
                        <a:pt x="521" y="72"/>
                      </a:lnTo>
                      <a:lnTo>
                        <a:pt x="551" y="73"/>
                      </a:lnTo>
                      <a:lnTo>
                        <a:pt x="578" y="77"/>
                      </a:lnTo>
                      <a:lnTo>
                        <a:pt x="599" y="75"/>
                      </a:lnTo>
                      <a:lnTo>
                        <a:pt x="627" y="65"/>
                      </a:lnTo>
                      <a:lnTo>
                        <a:pt x="653" y="56"/>
                      </a:lnTo>
                      <a:lnTo>
                        <a:pt x="684" y="58"/>
                      </a:lnTo>
                      <a:lnTo>
                        <a:pt x="717" y="61"/>
                      </a:lnTo>
                      <a:lnTo>
                        <a:pt x="775" y="75"/>
                      </a:lnTo>
                      <a:lnTo>
                        <a:pt x="740" y="54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132" name="Freeform 31"/>
              <p:cNvSpPr/>
              <p:nvPr/>
            </p:nvSpPr>
            <p:spPr>
              <a:xfrm flipH="1">
                <a:off x="3014" y="2796"/>
                <a:ext cx="180" cy="198"/>
              </a:xfrm>
              <a:custGeom>
                <a:avLst/>
                <a:gdLst>
                  <a:gd name="txL" fmla="*/ 0 w 438"/>
                  <a:gd name="txT" fmla="*/ 0 h 491"/>
                  <a:gd name="txR" fmla="*/ 438 w 438"/>
                  <a:gd name="txB" fmla="*/ 491 h 491"/>
                </a:gdLst>
                <a:ahLst/>
                <a:cxnLst>
                  <a:cxn ang="0">
                    <a:pos x="0" y="0"/>
                  </a:cxn>
                  <a:cxn ang="0">
                    <a:pos x="10" y="8"/>
                  </a:cxn>
                  <a:cxn ang="0">
                    <a:pos x="12" y="13"/>
                  </a:cxn>
                  <a:cxn ang="0">
                    <a:pos x="0" y="0"/>
                  </a:cxn>
                </a:cxnLst>
                <a:rect l="txL" t="txT" r="txR" b="txB"/>
                <a:pathLst>
                  <a:path w="438" h="491">
                    <a:moveTo>
                      <a:pt x="0" y="0"/>
                    </a:moveTo>
                    <a:lnTo>
                      <a:pt x="363" y="300"/>
                    </a:lnTo>
                    <a:lnTo>
                      <a:pt x="438" y="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33" name="Freeform 32"/>
              <p:cNvSpPr/>
              <p:nvPr/>
            </p:nvSpPr>
            <p:spPr>
              <a:xfrm flipH="1">
                <a:off x="3044" y="2795"/>
                <a:ext cx="150" cy="198"/>
              </a:xfrm>
              <a:custGeom>
                <a:avLst/>
                <a:gdLst>
                  <a:gd name="txL" fmla="*/ 0 w 363"/>
                  <a:gd name="txT" fmla="*/ 0 h 495"/>
                  <a:gd name="txR" fmla="*/ 363 w 363"/>
                  <a:gd name="txB" fmla="*/ 495 h 495"/>
                </a:gdLst>
                <a:ahLst/>
                <a:cxnLst>
                  <a:cxn ang="0">
                    <a:pos x="0" y="0"/>
                  </a:cxn>
                  <a:cxn ang="0">
                    <a:pos x="11" y="8"/>
                  </a:cxn>
                  <a:cxn ang="0">
                    <a:pos x="8" y="13"/>
                  </a:cxn>
                  <a:cxn ang="0">
                    <a:pos x="0" y="0"/>
                  </a:cxn>
                </a:cxnLst>
                <a:rect l="txL" t="txT" r="txR" b="txB"/>
                <a:pathLst>
                  <a:path w="363" h="495">
                    <a:moveTo>
                      <a:pt x="0" y="0"/>
                    </a:moveTo>
                    <a:lnTo>
                      <a:pt x="363" y="311"/>
                    </a:lnTo>
                    <a:lnTo>
                      <a:pt x="278" y="4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134" name="Group 33"/>
              <p:cNvGrpSpPr/>
              <p:nvPr/>
            </p:nvGrpSpPr>
            <p:grpSpPr>
              <a:xfrm flipH="1">
                <a:off x="2890" y="2522"/>
                <a:ext cx="272" cy="117"/>
                <a:chOff x="2011" y="1586"/>
                <a:chExt cx="331" cy="145"/>
              </a:xfrm>
            </p:grpSpPr>
            <p:sp>
              <p:nvSpPr>
                <p:cNvPr id="4135" name="Freeform 34"/>
                <p:cNvSpPr/>
                <p:nvPr/>
              </p:nvSpPr>
              <p:spPr>
                <a:xfrm>
                  <a:off x="2226" y="1602"/>
                  <a:ext cx="94" cy="12"/>
                </a:xfrm>
                <a:custGeom>
                  <a:avLst/>
                  <a:gdLst>
                    <a:gd name="txL" fmla="*/ 0 w 187"/>
                    <a:gd name="txT" fmla="*/ 0 h 24"/>
                    <a:gd name="txR" fmla="*/ 187 w 187"/>
                    <a:gd name="txB" fmla="*/ 24 h 24"/>
                  </a:gdLst>
                  <a:ahLst/>
                  <a:cxnLst>
                    <a:cxn ang="0">
                      <a:pos x="12" y="2"/>
                    </a:cxn>
                    <a:cxn ang="0">
                      <a:pos x="11" y="1"/>
                    </a:cxn>
                    <a:cxn ang="0">
                      <a:pos x="9" y="1"/>
                    </a:cxn>
                    <a:cxn ang="0">
                      <a:pos x="6" y="0"/>
                    </a:cxn>
                    <a:cxn ang="0">
                      <a:pos x="3" y="0"/>
                    </a:cxn>
                    <a:cxn ang="0">
                      <a:pos x="0" y="1"/>
                    </a:cxn>
                    <a:cxn ang="0">
                      <a:pos x="7" y="1"/>
                    </a:cxn>
                    <a:cxn ang="0">
                      <a:pos x="12" y="2"/>
                    </a:cxn>
                  </a:cxnLst>
                  <a:rect l="txL" t="txT" r="txR" b="txB"/>
                  <a:pathLst>
                    <a:path w="187" h="24">
                      <a:moveTo>
                        <a:pt x="187" y="24"/>
                      </a:moveTo>
                      <a:lnTo>
                        <a:pt x="163" y="10"/>
                      </a:lnTo>
                      <a:lnTo>
                        <a:pt x="139" y="5"/>
                      </a:lnTo>
                      <a:lnTo>
                        <a:pt x="90" y="0"/>
                      </a:lnTo>
                      <a:lnTo>
                        <a:pt x="43" y="0"/>
                      </a:lnTo>
                      <a:lnTo>
                        <a:pt x="0" y="6"/>
                      </a:lnTo>
                      <a:lnTo>
                        <a:pt x="101" y="15"/>
                      </a:lnTo>
                      <a:lnTo>
                        <a:pt x="187" y="24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36" name="Oval 35"/>
                <p:cNvSpPr/>
                <p:nvPr/>
              </p:nvSpPr>
              <p:spPr>
                <a:xfrm>
                  <a:off x="2255" y="1586"/>
                  <a:ext cx="87" cy="145"/>
                </a:xfrm>
                <a:prstGeom prst="ellipse">
                  <a:avLst/>
                </a:prstGeom>
                <a:noFill/>
                <a:ln w="11113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pPr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37" name="Line 36"/>
                <p:cNvSpPr/>
                <p:nvPr/>
              </p:nvSpPr>
              <p:spPr>
                <a:xfrm>
                  <a:off x="2011" y="1662"/>
                  <a:ext cx="248" cy="1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pSp>
              <p:nvGrpSpPr>
                <p:cNvPr id="4138" name="Group 37"/>
                <p:cNvGrpSpPr/>
                <p:nvPr/>
              </p:nvGrpSpPr>
              <p:grpSpPr>
                <a:xfrm>
                  <a:off x="2297" y="1645"/>
                  <a:ext cx="27" cy="51"/>
                  <a:chOff x="2297" y="1645"/>
                  <a:chExt cx="27" cy="51"/>
                </a:xfrm>
              </p:grpSpPr>
              <p:sp>
                <p:nvSpPr>
                  <p:cNvPr id="4139" name="Oval 38"/>
                  <p:cNvSpPr/>
                  <p:nvPr/>
                </p:nvSpPr>
                <p:spPr>
                  <a:xfrm>
                    <a:off x="2297" y="1645"/>
                    <a:ext cx="27" cy="51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noFill/>
                  </a:ln>
                </p:spPr>
                <p:txBody>
                  <a:bodyPr/>
                  <a:p>
                    <a:pPr eaLnBrk="1" hangingPunct="1"/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40" name="Oval 39"/>
                  <p:cNvSpPr/>
                  <p:nvPr/>
                </p:nvSpPr>
                <p:spPr>
                  <a:xfrm>
                    <a:off x="2305" y="1651"/>
                    <a:ext cx="15" cy="2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/>
                  <a:p>
                    <a:pPr eaLnBrk="1" hangingPunct="1"/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4124" name="Group 40"/>
            <p:cNvGrpSpPr/>
            <p:nvPr/>
          </p:nvGrpSpPr>
          <p:grpSpPr>
            <a:xfrm rot="5914597" flipH="1">
              <a:off x="2791" y="2604"/>
              <a:ext cx="239" cy="800"/>
              <a:chOff x="1744" y="2071"/>
              <a:chExt cx="297" cy="971"/>
            </a:xfrm>
          </p:grpSpPr>
          <p:grpSp>
            <p:nvGrpSpPr>
              <p:cNvPr id="4125" name="Group 41"/>
              <p:cNvGrpSpPr/>
              <p:nvPr/>
            </p:nvGrpSpPr>
            <p:grpSpPr>
              <a:xfrm>
                <a:off x="1744" y="2787"/>
                <a:ext cx="285" cy="255"/>
                <a:chOff x="1744" y="2787"/>
                <a:chExt cx="285" cy="255"/>
              </a:xfrm>
            </p:grpSpPr>
            <p:sp>
              <p:nvSpPr>
                <p:cNvPr id="4129" name="Freeform 42"/>
                <p:cNvSpPr/>
                <p:nvPr/>
              </p:nvSpPr>
              <p:spPr>
                <a:xfrm>
                  <a:off x="1744" y="2787"/>
                  <a:ext cx="285" cy="255"/>
                </a:xfrm>
                <a:custGeom>
                  <a:avLst/>
                  <a:gdLst>
                    <a:gd name="txL" fmla="*/ 0 w 571"/>
                    <a:gd name="txT" fmla="*/ 0 h 510"/>
                    <a:gd name="txR" fmla="*/ 571 w 571"/>
                    <a:gd name="txB" fmla="*/ 510 h 510"/>
                  </a:gdLst>
                  <a:ahLst/>
                  <a:cxnLst>
                    <a:cxn ang="0">
                      <a:pos x="5" y="5"/>
                    </a:cxn>
                    <a:cxn ang="0">
                      <a:pos x="3" y="9"/>
                    </a:cxn>
                    <a:cxn ang="0">
                      <a:pos x="2" y="10"/>
                    </a:cxn>
                    <a:cxn ang="0">
                      <a:pos x="1" y="12"/>
                    </a:cxn>
                    <a:cxn ang="0">
                      <a:pos x="1" y="15"/>
                    </a:cxn>
                    <a:cxn ang="0">
                      <a:pos x="1" y="17"/>
                    </a:cxn>
                    <a:cxn ang="0">
                      <a:pos x="1" y="19"/>
                    </a:cxn>
                    <a:cxn ang="0">
                      <a:pos x="2" y="22"/>
                    </a:cxn>
                    <a:cxn ang="0">
                      <a:pos x="4" y="23"/>
                    </a:cxn>
                    <a:cxn ang="0">
                      <a:pos x="2" y="22"/>
                    </a:cxn>
                    <a:cxn ang="0">
                      <a:pos x="1" y="22"/>
                    </a:cxn>
                    <a:cxn ang="0">
                      <a:pos x="0" y="22"/>
                    </a:cxn>
                    <a:cxn ang="0">
                      <a:pos x="0" y="23"/>
                    </a:cxn>
                    <a:cxn ang="0">
                      <a:pos x="0" y="24"/>
                    </a:cxn>
                    <a:cxn ang="0">
                      <a:pos x="0" y="25"/>
                    </a:cxn>
                    <a:cxn ang="0">
                      <a:pos x="1" y="26"/>
                    </a:cxn>
                    <a:cxn ang="0">
                      <a:pos x="3" y="28"/>
                    </a:cxn>
                    <a:cxn ang="0">
                      <a:pos x="8" y="29"/>
                    </a:cxn>
                    <a:cxn ang="0">
                      <a:pos x="9" y="30"/>
                    </a:cxn>
                    <a:cxn ang="0">
                      <a:pos x="11" y="30"/>
                    </a:cxn>
                    <a:cxn ang="0">
                      <a:pos x="13" y="30"/>
                    </a:cxn>
                    <a:cxn ang="0">
                      <a:pos x="15" y="31"/>
                    </a:cxn>
                    <a:cxn ang="0">
                      <a:pos x="17" y="32"/>
                    </a:cxn>
                    <a:cxn ang="0">
                      <a:pos x="23" y="32"/>
                    </a:cxn>
                    <a:cxn ang="0">
                      <a:pos x="29" y="31"/>
                    </a:cxn>
                    <a:cxn ang="0">
                      <a:pos x="32" y="31"/>
                    </a:cxn>
                    <a:cxn ang="0">
                      <a:pos x="33" y="31"/>
                    </a:cxn>
                    <a:cxn ang="0">
                      <a:pos x="34" y="30"/>
                    </a:cxn>
                    <a:cxn ang="0">
                      <a:pos x="35" y="28"/>
                    </a:cxn>
                    <a:cxn ang="0">
                      <a:pos x="35" y="23"/>
                    </a:cxn>
                    <a:cxn ang="0">
                      <a:pos x="35" y="19"/>
                    </a:cxn>
                    <a:cxn ang="0">
                      <a:pos x="35" y="17"/>
                    </a:cxn>
                    <a:cxn ang="0">
                      <a:pos x="35" y="15"/>
                    </a:cxn>
                    <a:cxn ang="0">
                      <a:pos x="34" y="14"/>
                    </a:cxn>
                    <a:cxn ang="0">
                      <a:pos x="34" y="13"/>
                    </a:cxn>
                    <a:cxn ang="0">
                      <a:pos x="32" y="7"/>
                    </a:cxn>
                    <a:cxn ang="0">
                      <a:pos x="30" y="0"/>
                    </a:cxn>
                    <a:cxn ang="0">
                      <a:pos x="5" y="5"/>
                    </a:cxn>
                  </a:cxnLst>
                  <a:rect l="txL" t="txT" r="txR" b="txB"/>
                  <a:pathLst>
                    <a:path w="571" h="510">
                      <a:moveTo>
                        <a:pt x="88" y="66"/>
                      </a:moveTo>
                      <a:lnTo>
                        <a:pt x="52" y="132"/>
                      </a:lnTo>
                      <a:lnTo>
                        <a:pt x="38" y="156"/>
                      </a:lnTo>
                      <a:lnTo>
                        <a:pt x="31" y="186"/>
                      </a:lnTo>
                      <a:lnTo>
                        <a:pt x="24" y="227"/>
                      </a:lnTo>
                      <a:lnTo>
                        <a:pt x="24" y="265"/>
                      </a:lnTo>
                      <a:lnTo>
                        <a:pt x="29" y="304"/>
                      </a:lnTo>
                      <a:lnTo>
                        <a:pt x="45" y="338"/>
                      </a:lnTo>
                      <a:lnTo>
                        <a:pt x="78" y="363"/>
                      </a:lnTo>
                      <a:lnTo>
                        <a:pt x="43" y="342"/>
                      </a:lnTo>
                      <a:lnTo>
                        <a:pt x="29" y="340"/>
                      </a:lnTo>
                      <a:lnTo>
                        <a:pt x="12" y="347"/>
                      </a:lnTo>
                      <a:lnTo>
                        <a:pt x="3" y="357"/>
                      </a:lnTo>
                      <a:lnTo>
                        <a:pt x="0" y="375"/>
                      </a:lnTo>
                      <a:lnTo>
                        <a:pt x="5" y="389"/>
                      </a:lnTo>
                      <a:lnTo>
                        <a:pt x="17" y="406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2"/>
                      </a:lnTo>
                      <a:lnTo>
                        <a:pt x="191" y="477"/>
                      </a:lnTo>
                      <a:lnTo>
                        <a:pt x="220" y="477"/>
                      </a:lnTo>
                      <a:lnTo>
                        <a:pt x="250" y="488"/>
                      </a:lnTo>
                      <a:lnTo>
                        <a:pt x="286" y="500"/>
                      </a:lnTo>
                      <a:lnTo>
                        <a:pt x="368" y="510"/>
                      </a:lnTo>
                      <a:lnTo>
                        <a:pt x="465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6"/>
                      </a:lnTo>
                      <a:lnTo>
                        <a:pt x="571" y="298"/>
                      </a:lnTo>
                      <a:lnTo>
                        <a:pt x="567" y="264"/>
                      </a:lnTo>
                      <a:lnTo>
                        <a:pt x="564" y="239"/>
                      </a:lnTo>
                      <a:lnTo>
                        <a:pt x="559" y="217"/>
                      </a:lnTo>
                      <a:lnTo>
                        <a:pt x="553" y="193"/>
                      </a:lnTo>
                      <a:lnTo>
                        <a:pt x="522" y="100"/>
                      </a:lnTo>
                      <a:lnTo>
                        <a:pt x="491" y="0"/>
                      </a:lnTo>
                      <a:lnTo>
                        <a:pt x="88" y="6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30" name="Arc 43"/>
                <p:cNvSpPr/>
                <p:nvPr/>
              </p:nvSpPr>
              <p:spPr>
                <a:xfrm>
                  <a:off x="1786" y="2960"/>
                  <a:ext cx="8" cy="18"/>
                </a:xfrm>
                <a:custGeom>
                  <a:avLst/>
                  <a:gdLst>
                    <a:gd name="txL" fmla="*/ 0 w 21600"/>
                    <a:gd name="txT" fmla="*/ 0 h 21460"/>
                    <a:gd name="txR" fmla="*/ 21600 w 21600"/>
                    <a:gd name="txB" fmla="*/ 21460 h 2146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21460" fill="none">
                      <a:moveTo>
                        <a:pt x="0" y="21459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</a:path>
                    <a:path w="21600" h="21460" stroke="0">
                      <a:moveTo>
                        <a:pt x="0" y="21459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  <a:lnTo>
                        <a:pt x="21600" y="21460"/>
                      </a:lnTo>
                      <a:lnTo>
                        <a:pt x="0" y="21459"/>
                      </a:lnTo>
                      <a:close/>
                    </a:path>
                  </a:pathLst>
                </a:custGeom>
                <a:noFill/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26" name="Group 44"/>
              <p:cNvGrpSpPr/>
              <p:nvPr/>
            </p:nvGrpSpPr>
            <p:grpSpPr>
              <a:xfrm>
                <a:off x="1758" y="2071"/>
                <a:ext cx="283" cy="756"/>
                <a:chOff x="1758" y="2071"/>
                <a:chExt cx="283" cy="756"/>
              </a:xfrm>
            </p:grpSpPr>
            <p:sp>
              <p:nvSpPr>
                <p:cNvPr id="4127" name="Rectangle 45"/>
                <p:cNvSpPr/>
                <p:nvPr/>
              </p:nvSpPr>
              <p:spPr>
                <a:xfrm>
                  <a:off x="1775" y="2781"/>
                  <a:ext cx="238" cy="46"/>
                </a:xfrm>
                <a:prstGeom prst="rect">
                  <a:avLst/>
                </a:prstGeom>
                <a:solidFill>
                  <a:srgbClr val="FFFFFF"/>
                </a:solidFill>
                <a:ln w="11113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pPr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28" name="Freeform 46"/>
                <p:cNvSpPr/>
                <p:nvPr/>
              </p:nvSpPr>
              <p:spPr>
                <a:xfrm>
                  <a:off x="1758" y="2071"/>
                  <a:ext cx="283" cy="729"/>
                </a:xfrm>
                <a:custGeom>
                  <a:avLst/>
                  <a:gdLst>
                    <a:gd name="txL" fmla="*/ 0 w 566"/>
                    <a:gd name="txT" fmla="*/ 0 h 1459"/>
                    <a:gd name="txR" fmla="*/ 566 w 566"/>
                    <a:gd name="txB" fmla="*/ 1459 h 1459"/>
                  </a:gdLst>
                  <a:ahLst/>
                  <a:cxnLst>
                    <a:cxn ang="0">
                      <a:pos x="1" y="30"/>
                    </a:cxn>
                    <a:cxn ang="0">
                      <a:pos x="1" y="56"/>
                    </a:cxn>
                    <a:cxn ang="0">
                      <a:pos x="0" y="90"/>
                    </a:cxn>
                    <a:cxn ang="0">
                      <a:pos x="34" y="91"/>
                    </a:cxn>
                    <a:cxn ang="0">
                      <a:pos x="35" y="54"/>
                    </a:cxn>
                    <a:cxn ang="0">
                      <a:pos x="35" y="37"/>
                    </a:cxn>
                    <a:cxn ang="0">
                      <a:pos x="35" y="19"/>
                    </a:cxn>
                    <a:cxn ang="0">
                      <a:pos x="35" y="15"/>
                    </a:cxn>
                    <a:cxn ang="0">
                      <a:pos x="35" y="12"/>
                    </a:cxn>
                    <a:cxn ang="0">
                      <a:pos x="35" y="9"/>
                    </a:cxn>
                    <a:cxn ang="0">
                      <a:pos x="34" y="7"/>
                    </a:cxn>
                    <a:cxn ang="0">
                      <a:pos x="33" y="5"/>
                    </a:cxn>
                    <a:cxn ang="0">
                      <a:pos x="31" y="4"/>
                    </a:cxn>
                    <a:cxn ang="0">
                      <a:pos x="29" y="2"/>
                    </a:cxn>
                    <a:cxn ang="0">
                      <a:pos x="26" y="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18" y="0"/>
                    </a:cxn>
                    <a:cxn ang="0">
                      <a:pos x="15" y="0"/>
                    </a:cxn>
                    <a:cxn ang="0">
                      <a:pos x="12" y="1"/>
                    </a:cxn>
                    <a:cxn ang="0">
                      <a:pos x="10" y="2"/>
                    </a:cxn>
                    <a:cxn ang="0">
                      <a:pos x="9" y="4"/>
                    </a:cxn>
                    <a:cxn ang="0">
                      <a:pos x="7" y="6"/>
                    </a:cxn>
                    <a:cxn ang="0">
                      <a:pos x="5" y="8"/>
                    </a:cxn>
                    <a:cxn ang="0">
                      <a:pos x="4" y="11"/>
                    </a:cxn>
                    <a:cxn ang="0">
                      <a:pos x="3" y="16"/>
                    </a:cxn>
                    <a:cxn ang="0">
                      <a:pos x="1" y="30"/>
                    </a:cxn>
                  </a:cxnLst>
                  <a:rect l="txL" t="txT" r="txR" b="txB"/>
                  <a:pathLst>
                    <a:path w="566" h="1459">
                      <a:moveTo>
                        <a:pt x="28" y="486"/>
                      </a:moveTo>
                      <a:lnTo>
                        <a:pt x="16" y="905"/>
                      </a:lnTo>
                      <a:lnTo>
                        <a:pt x="0" y="1454"/>
                      </a:lnTo>
                      <a:lnTo>
                        <a:pt x="544" y="1459"/>
                      </a:lnTo>
                      <a:lnTo>
                        <a:pt x="551" y="874"/>
                      </a:lnTo>
                      <a:lnTo>
                        <a:pt x="549" y="601"/>
                      </a:lnTo>
                      <a:lnTo>
                        <a:pt x="566" y="313"/>
                      </a:lnTo>
                      <a:lnTo>
                        <a:pt x="561" y="249"/>
                      </a:lnTo>
                      <a:lnTo>
                        <a:pt x="556" y="200"/>
                      </a:lnTo>
                      <a:lnTo>
                        <a:pt x="546" y="153"/>
                      </a:lnTo>
                      <a:lnTo>
                        <a:pt x="535" y="120"/>
                      </a:lnTo>
                      <a:lnTo>
                        <a:pt x="516" y="87"/>
                      </a:lnTo>
                      <a:lnTo>
                        <a:pt x="497" y="64"/>
                      </a:lnTo>
                      <a:lnTo>
                        <a:pt x="466" y="40"/>
                      </a:lnTo>
                      <a:lnTo>
                        <a:pt x="426" y="21"/>
                      </a:lnTo>
                      <a:lnTo>
                        <a:pt x="382" y="9"/>
                      </a:lnTo>
                      <a:lnTo>
                        <a:pt x="334" y="4"/>
                      </a:lnTo>
                      <a:lnTo>
                        <a:pt x="294" y="0"/>
                      </a:lnTo>
                      <a:lnTo>
                        <a:pt x="245" y="11"/>
                      </a:lnTo>
                      <a:lnTo>
                        <a:pt x="198" y="26"/>
                      </a:lnTo>
                      <a:lnTo>
                        <a:pt x="171" y="44"/>
                      </a:lnTo>
                      <a:lnTo>
                        <a:pt x="136" y="68"/>
                      </a:lnTo>
                      <a:lnTo>
                        <a:pt x="112" y="97"/>
                      </a:lnTo>
                      <a:lnTo>
                        <a:pt x="86" y="141"/>
                      </a:lnTo>
                      <a:lnTo>
                        <a:pt x="68" y="189"/>
                      </a:lnTo>
                      <a:lnTo>
                        <a:pt x="49" y="269"/>
                      </a:lnTo>
                      <a:lnTo>
                        <a:pt x="28" y="486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graphicFrame>
          <p:nvGraphicFramePr>
            <p:cNvPr id="4098" name="Object 47"/>
            <p:cNvGraphicFramePr>
              <a:graphicFrameLocks noChangeAspect="1"/>
            </p:cNvGraphicFramePr>
            <p:nvPr/>
          </p:nvGraphicFramePr>
          <p:xfrm>
            <a:off x="1680" y="2893"/>
            <a:ext cx="1345" cy="1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3" imgW="2287270" imgH="2155825" progId="MS_ClipArt_Gallery.2">
                    <p:embed/>
                  </p:oleObj>
                </mc:Choice>
                <mc:Fallback>
                  <p:oleObj name="" r:id="rId3" imgW="2287270" imgH="2155825" progId="MS_ClipArt_Gallery.2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80" y="2893"/>
                          <a:ext cx="1345" cy="12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6064" name="AutoShape 48"/>
          <p:cNvSpPr/>
          <p:nvPr/>
        </p:nvSpPr>
        <p:spPr>
          <a:xfrm>
            <a:off x="3962400" y="2133600"/>
            <a:ext cx="4419600" cy="1447800"/>
          </a:xfrm>
          <a:prstGeom prst="cloudCallout">
            <a:avLst>
              <a:gd name="adj1" fmla="val -25287"/>
              <a:gd name="adj2" fmla="val 117653"/>
            </a:avLst>
          </a:prstGeom>
          <a:gradFill rotWithShape="0">
            <a:gsLst>
              <a:gs pos="0">
                <a:srgbClr val="AAD5D5"/>
              </a:gs>
              <a:gs pos="100000">
                <a:srgbClr val="CCFFFF"/>
              </a:gs>
            </a:gsLst>
            <a:lin ang="18900000" scaled="1"/>
            <a:tileRect/>
          </a:gradFill>
          <a:ln w="25400" cap="flat" cmpd="sng">
            <a:solidFill>
              <a:srgbClr val="CCFFCC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         Does it mean that every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    operation takes O(log </a:t>
            </a:r>
            <a:r>
              <a:rPr lang="en-US" altLang="zh-CN" sz="2000" i="1" dirty="0">
                <a:latin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</a:rPr>
              <a:t>) time?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86065" name="AutoShape 49"/>
          <p:cNvSpPr/>
          <p:nvPr/>
        </p:nvSpPr>
        <p:spPr>
          <a:xfrm>
            <a:off x="609600" y="2438400"/>
            <a:ext cx="4495800" cy="1524000"/>
          </a:xfrm>
          <a:prstGeom prst="cloudCallout">
            <a:avLst>
              <a:gd name="adj1" fmla="val 14157"/>
              <a:gd name="adj2" fmla="val 123333"/>
            </a:avLst>
          </a:prstGeom>
          <a:gradFill rotWithShape="0">
            <a:gsLst>
              <a:gs pos="0">
                <a:srgbClr val="AFDBAF"/>
              </a:gs>
              <a:gs pos="100000">
                <a:srgbClr val="CCFFCC"/>
              </a:gs>
            </a:gsLst>
            <a:lin ang="2700000" scaled="1"/>
            <a:tileRect/>
          </a:gradFill>
          <a:ln w="25400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No.  It means that the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altLang="zh-CN" sz="20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amortized</a:t>
            </a:r>
            <a:r>
              <a:rPr lang="en-US" altLang="zh-CN" sz="2000" dirty="0">
                <a:latin typeface="Times New Roman" panose="02020603050405020304" pitchFamily="18" charset="0"/>
              </a:rPr>
              <a:t> time is O(log </a:t>
            </a:r>
            <a:r>
              <a:rPr lang="en-US" altLang="zh-CN" sz="2000" i="1" dirty="0">
                <a:latin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</a:rPr>
              <a:t>). 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86066" name="AutoShape 50"/>
          <p:cNvSpPr/>
          <p:nvPr/>
        </p:nvSpPr>
        <p:spPr>
          <a:xfrm>
            <a:off x="4114800" y="2133600"/>
            <a:ext cx="4419600" cy="1600200"/>
          </a:xfrm>
          <a:prstGeom prst="cloudCallout">
            <a:avLst>
              <a:gd name="adj1" fmla="val -28880"/>
              <a:gd name="adj2" fmla="val 99602"/>
            </a:avLst>
          </a:prstGeom>
          <a:gradFill rotWithShape="0">
            <a:gsLst>
              <a:gs pos="0">
                <a:srgbClr val="AAD5D5"/>
              </a:gs>
              <a:gs pos="100000">
                <a:srgbClr val="CCFFFF"/>
              </a:gs>
            </a:gsLst>
            <a:lin ang="18900000" scaled="1"/>
            <a:tileRect/>
          </a:gradFill>
          <a:ln w="25400" cap="flat" cmpd="sng">
            <a:solidFill>
              <a:srgbClr val="CCFFCC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            So a single operation might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         still take O(</a:t>
            </a:r>
            <a:r>
              <a:rPr lang="en-US" altLang="zh-CN" sz="2000" i="1" dirty="0">
                <a:latin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</a:rPr>
              <a:t>) time?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  Then what’s the point?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86067" name="AutoShape 51"/>
          <p:cNvSpPr/>
          <p:nvPr/>
        </p:nvSpPr>
        <p:spPr>
          <a:xfrm>
            <a:off x="609600" y="2286000"/>
            <a:ext cx="5105400" cy="1752600"/>
          </a:xfrm>
          <a:prstGeom prst="cloudCallout">
            <a:avLst>
              <a:gd name="adj1" fmla="val 6093"/>
              <a:gd name="adj2" fmla="val 108333"/>
            </a:avLst>
          </a:prstGeom>
          <a:gradFill rotWithShape="0">
            <a:gsLst>
              <a:gs pos="0">
                <a:srgbClr val="AFDBAF"/>
              </a:gs>
              <a:gs pos="100000">
                <a:srgbClr val="CCFFCC"/>
              </a:gs>
            </a:gsLst>
            <a:lin ang="2700000" scaled="1"/>
            <a:tileRect/>
          </a:gradFill>
          <a:ln w="25400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The bound is weaker.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But the effect is the same: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  There are 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no bad</a:t>
            </a:r>
            <a:r>
              <a:rPr lang="en-US" altLang="zh-CN" sz="2000" dirty="0">
                <a:latin typeface="Times New Roman" panose="02020603050405020304" pitchFamily="18" charset="0"/>
              </a:rPr>
              <a:t> input sequences.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86068" name="AutoShape 52"/>
          <p:cNvSpPr/>
          <p:nvPr/>
        </p:nvSpPr>
        <p:spPr>
          <a:xfrm>
            <a:off x="3886200" y="2057400"/>
            <a:ext cx="4800600" cy="1752600"/>
          </a:xfrm>
          <a:prstGeom prst="cloudCallout">
            <a:avLst>
              <a:gd name="adj1" fmla="val -26486"/>
              <a:gd name="adj2" fmla="val 89856"/>
            </a:avLst>
          </a:prstGeom>
          <a:gradFill rotWithShape="0">
            <a:gsLst>
              <a:gs pos="0">
                <a:srgbClr val="AAD5D5"/>
              </a:gs>
              <a:gs pos="100000">
                <a:srgbClr val="CCFFFF"/>
              </a:gs>
            </a:gsLst>
            <a:lin ang="18900000" scaled="1"/>
            <a:tileRect/>
          </a:gradFill>
          <a:ln w="25400" cap="flat" cmpd="sng">
            <a:solidFill>
              <a:srgbClr val="CCFFCC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            But if one node takes O(</a:t>
            </a:r>
            <a:r>
              <a:rPr lang="en-US" altLang="zh-CN" sz="2000" i="1" dirty="0">
                <a:latin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</a:rPr>
              <a:t>) time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         to access, we can keep accessing it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for </a:t>
            </a:r>
            <a:r>
              <a:rPr lang="en-US" altLang="zh-CN" sz="2000" i="1" dirty="0">
                <a:latin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</a:rPr>
              <a:t> times, can’t we?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86069" name="AutoShape 53"/>
          <p:cNvSpPr/>
          <p:nvPr/>
        </p:nvSpPr>
        <p:spPr>
          <a:xfrm>
            <a:off x="609600" y="2209800"/>
            <a:ext cx="5105400" cy="1752600"/>
          </a:xfrm>
          <a:prstGeom prst="cloudCallout">
            <a:avLst>
              <a:gd name="adj1" fmla="val 5690"/>
              <a:gd name="adj2" fmla="val 112319"/>
            </a:avLst>
          </a:prstGeom>
          <a:gradFill rotWithShape="0">
            <a:gsLst>
              <a:gs pos="0">
                <a:srgbClr val="AFDBAF"/>
              </a:gs>
              <a:gs pos="100000">
                <a:srgbClr val="CCFFCC"/>
              </a:gs>
            </a:gsLst>
            <a:lin ang="2700000" scaled="1"/>
            <a:tileRect/>
          </a:gradFill>
          <a:ln w="25400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           Sure we can – that only means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           that whenever a node is accessed,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it must be 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moved</a:t>
            </a:r>
            <a:r>
              <a:rPr lang="en-US" altLang="zh-CN" sz="2000" dirty="0">
                <a:latin typeface="Times New Roman" panose="02020603050405020304" pitchFamily="18" charset="0"/>
              </a:rPr>
              <a:t>.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86070" name="Rectangle 54"/>
          <p:cNvSpPr/>
          <p:nvPr/>
        </p:nvSpPr>
        <p:spPr>
          <a:xfrm>
            <a:off x="3200400" y="4267200"/>
            <a:ext cx="2438400" cy="21336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16" name="Group 61"/>
          <p:cNvGrpSpPr/>
          <p:nvPr/>
        </p:nvGrpSpPr>
        <p:grpSpPr>
          <a:xfrm>
            <a:off x="533400" y="4286250"/>
            <a:ext cx="7696200" cy="1374775"/>
            <a:chOff x="384" y="1440"/>
            <a:chExt cx="4848" cy="866"/>
          </a:xfrm>
        </p:grpSpPr>
        <p:pic>
          <p:nvPicPr>
            <p:cNvPr id="4113" name="Picture 62" descr="LIGHTBLB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4" y="1440"/>
              <a:ext cx="791" cy="86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114" name="Rectangle 63"/>
            <p:cNvSpPr/>
            <p:nvPr/>
          </p:nvSpPr>
          <p:spPr>
            <a:xfrm>
              <a:off x="1104" y="1632"/>
              <a:ext cx="4128" cy="672"/>
            </a:xfrm>
            <a:prstGeom prst="rect">
              <a:avLst/>
            </a:prstGeom>
            <a:noFill/>
            <a:ln w="25400">
              <a:noFill/>
            </a:ln>
          </p:spPr>
          <p:txBody>
            <a:bodyPr/>
            <a:p>
              <a:pPr marL="952500" indent="-952500" eaLnBrk="1" hangingPunct="1">
                <a:spcBef>
                  <a:spcPct val="50000"/>
                </a:spcBef>
              </a:pPr>
              <a:r>
                <a:rPr lang="en-US" altLang="zh-CN" sz="2800" b="0" dirty="0">
                  <a:latin typeface="Impact" panose="020B0806030902050204" pitchFamily="34" charset="0"/>
                </a:rPr>
                <a:t>Idea :</a:t>
              </a:r>
              <a:r>
                <a:rPr lang="en-US" altLang="zh-CN" dirty="0">
                  <a:latin typeface="Times New Roman" panose="02020603050405020304" pitchFamily="18" charset="0"/>
                </a:rPr>
                <a:t>  After a node is accessed, it is pushed to the root by a series of AVL tree rotations.</a:t>
              </a:r>
              <a:endParaRPr lang="en-US" altLang="zh-CN" dirty="0">
                <a:latin typeface="Times New Roman" panose="02020603050405020304" pitchFamily="18" charset="0"/>
              </a:endParaRPr>
            </a:p>
            <a:p>
              <a:pPr marL="952500" indent="-952500" eaLnBrk="1" hangingPunct="1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</a:rPr>
                <a:t>把插入</a:t>
              </a:r>
              <a:r>
                <a:rPr lang="en-US" altLang="zh-CN" dirty="0">
                  <a:latin typeface="Times New Roman" panose="02020603050405020304" pitchFamily="18" charset="0"/>
                </a:rPr>
                <a:t>/</a:t>
              </a:r>
              <a:r>
                <a:rPr lang="zh-CN" altLang="en-US" dirty="0">
                  <a:latin typeface="Times New Roman" panose="02020603050405020304" pitchFamily="18" charset="0"/>
                </a:rPr>
                <a:t>删除的节点翻转到根结点上，使得查找的时间保持在</a:t>
              </a:r>
              <a:r>
                <a:rPr lang="en-US" altLang="zh-CN" dirty="0">
                  <a:latin typeface="Times New Roman" panose="02020603050405020304" pitchFamily="18" charset="0"/>
                </a:rPr>
                <a:t>log n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112" name="Text Box 64"/>
          <p:cNvSpPr txBox="1"/>
          <p:nvPr/>
        </p:nvSpPr>
        <p:spPr>
          <a:xfrm>
            <a:off x="4500563" y="0"/>
            <a:ext cx="4643437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AVL Trees, Splay Trees, and Amortized Analysis</a:t>
            </a:r>
            <a:endParaRPr lang="en-US" altLang="zh-CN" sz="1600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60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860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60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7" dur="500"/>
                                        <p:tgtEl>
                                          <p:spTgt spid="860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60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7" dur="500"/>
                                        <p:tgtEl>
                                          <p:spTgt spid="860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/>
      <p:bldP spid="86064" grpId="0" animBg="1"/>
      <p:bldP spid="86065" grpId="0" animBg="1"/>
      <p:bldP spid="86066" grpId="0" animBg="1"/>
      <p:bldP spid="86067" grpId="0" animBg="1"/>
      <p:bldP spid="86068" grpId="0" animBg="1"/>
      <p:bldP spid="86069" grpId="0" animBg="1"/>
      <p:bldP spid="8607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grpSp>
        <p:nvGrpSpPr>
          <p:cNvPr id="2" name="Group 2"/>
          <p:cNvGrpSpPr/>
          <p:nvPr/>
        </p:nvGrpSpPr>
        <p:grpSpPr>
          <a:xfrm>
            <a:off x="914400" y="685800"/>
            <a:ext cx="7239000" cy="4038600"/>
            <a:chOff x="384" y="624"/>
            <a:chExt cx="4560" cy="2544"/>
          </a:xfrm>
        </p:grpSpPr>
        <p:sp>
          <p:nvSpPr>
            <p:cNvPr id="21649" name="Oval 3"/>
            <p:cNvSpPr/>
            <p:nvPr/>
          </p:nvSpPr>
          <p:spPr>
            <a:xfrm>
              <a:off x="3936" y="624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108000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5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1650" name="Line 4"/>
            <p:cNvSpPr/>
            <p:nvPr/>
          </p:nvSpPr>
          <p:spPr>
            <a:xfrm flipH="1">
              <a:off x="3360" y="864"/>
              <a:ext cx="576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651" name="Line 5"/>
            <p:cNvSpPr/>
            <p:nvPr/>
          </p:nvSpPr>
          <p:spPr>
            <a:xfrm>
              <a:off x="4272" y="864"/>
              <a:ext cx="432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652" name="AutoShape 6"/>
            <p:cNvSpPr/>
            <p:nvPr/>
          </p:nvSpPr>
          <p:spPr>
            <a:xfrm>
              <a:off x="4464" y="1104"/>
              <a:ext cx="480" cy="336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F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1653" name="Oval 7"/>
            <p:cNvSpPr/>
            <p:nvPr/>
          </p:nvSpPr>
          <p:spPr>
            <a:xfrm>
              <a:off x="3024" y="1056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108000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4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1654" name="Line 8"/>
            <p:cNvSpPr/>
            <p:nvPr/>
          </p:nvSpPr>
          <p:spPr>
            <a:xfrm flipH="1">
              <a:off x="2448" y="1296"/>
              <a:ext cx="576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655" name="Line 9"/>
            <p:cNvSpPr/>
            <p:nvPr/>
          </p:nvSpPr>
          <p:spPr>
            <a:xfrm>
              <a:off x="3360" y="1296"/>
              <a:ext cx="432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656" name="AutoShape 10"/>
            <p:cNvSpPr/>
            <p:nvPr/>
          </p:nvSpPr>
          <p:spPr>
            <a:xfrm>
              <a:off x="3552" y="1536"/>
              <a:ext cx="480" cy="336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E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1657" name="Oval 11"/>
            <p:cNvSpPr/>
            <p:nvPr/>
          </p:nvSpPr>
          <p:spPr>
            <a:xfrm>
              <a:off x="2112" y="1488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108000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3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1658" name="Line 12"/>
            <p:cNvSpPr/>
            <p:nvPr/>
          </p:nvSpPr>
          <p:spPr>
            <a:xfrm flipH="1">
              <a:off x="1536" y="1728"/>
              <a:ext cx="576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659" name="Line 13"/>
            <p:cNvSpPr/>
            <p:nvPr/>
          </p:nvSpPr>
          <p:spPr>
            <a:xfrm>
              <a:off x="2448" y="1728"/>
              <a:ext cx="432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660" name="AutoShape 14"/>
            <p:cNvSpPr/>
            <p:nvPr/>
          </p:nvSpPr>
          <p:spPr>
            <a:xfrm>
              <a:off x="2640" y="1968"/>
              <a:ext cx="480" cy="336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D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1661" name="Oval 15"/>
            <p:cNvSpPr/>
            <p:nvPr/>
          </p:nvSpPr>
          <p:spPr>
            <a:xfrm>
              <a:off x="1200" y="1920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108000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2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1662" name="Line 16"/>
            <p:cNvSpPr/>
            <p:nvPr/>
          </p:nvSpPr>
          <p:spPr>
            <a:xfrm flipH="1">
              <a:off x="624" y="2160"/>
              <a:ext cx="576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663" name="Line 17"/>
            <p:cNvSpPr/>
            <p:nvPr/>
          </p:nvSpPr>
          <p:spPr>
            <a:xfrm>
              <a:off x="1536" y="2160"/>
              <a:ext cx="432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664" name="AutoShape 18"/>
            <p:cNvSpPr/>
            <p:nvPr/>
          </p:nvSpPr>
          <p:spPr>
            <a:xfrm>
              <a:off x="384" y="2448"/>
              <a:ext cx="480" cy="336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A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1665" name="Oval 19"/>
            <p:cNvSpPr/>
            <p:nvPr/>
          </p:nvSpPr>
          <p:spPr>
            <a:xfrm>
              <a:off x="1920" y="2352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108000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1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1666" name="Line 20"/>
            <p:cNvSpPr/>
            <p:nvPr/>
          </p:nvSpPr>
          <p:spPr>
            <a:xfrm>
              <a:off x="2256" y="2592"/>
              <a:ext cx="432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667" name="AutoShape 21"/>
            <p:cNvSpPr/>
            <p:nvPr/>
          </p:nvSpPr>
          <p:spPr>
            <a:xfrm>
              <a:off x="2448" y="2832"/>
              <a:ext cx="480" cy="336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C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1668" name="Group 22"/>
            <p:cNvGrpSpPr/>
            <p:nvPr/>
          </p:nvGrpSpPr>
          <p:grpSpPr>
            <a:xfrm flipH="1">
              <a:off x="1248" y="2592"/>
              <a:ext cx="672" cy="576"/>
              <a:chOff x="3360" y="2736"/>
              <a:chExt cx="672" cy="576"/>
            </a:xfrm>
          </p:grpSpPr>
          <p:sp>
            <p:nvSpPr>
              <p:cNvPr id="21669" name="Line 23"/>
              <p:cNvSpPr/>
              <p:nvPr/>
            </p:nvSpPr>
            <p:spPr>
              <a:xfrm>
                <a:off x="3360" y="2736"/>
                <a:ext cx="432" cy="24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670" name="AutoShape 24"/>
              <p:cNvSpPr/>
              <p:nvPr/>
            </p:nvSpPr>
            <p:spPr>
              <a:xfrm>
                <a:off x="3552" y="2976"/>
                <a:ext cx="480" cy="336"/>
              </a:xfrm>
              <a:prstGeom prst="triangle">
                <a:avLst>
                  <a:gd name="adj" fmla="val 50000"/>
                </a:avLst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i="1" dirty="0">
                    <a:latin typeface="Times New Roman" panose="02020603050405020304" pitchFamily="18" charset="0"/>
                  </a:rPr>
                  <a:t>B</a:t>
                </a:r>
                <a:endParaRPr lang="en-US" altLang="zh-CN" i="1" dirty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" name="Group 26"/>
          <p:cNvGrpSpPr/>
          <p:nvPr/>
        </p:nvGrpSpPr>
        <p:grpSpPr>
          <a:xfrm>
            <a:off x="2743200" y="1066800"/>
            <a:ext cx="3810000" cy="2895600"/>
            <a:chOff x="1728" y="672"/>
            <a:chExt cx="2400" cy="1824"/>
          </a:xfrm>
        </p:grpSpPr>
        <p:sp>
          <p:nvSpPr>
            <p:cNvPr id="21644" name="Line 27"/>
            <p:cNvSpPr/>
            <p:nvPr/>
          </p:nvSpPr>
          <p:spPr>
            <a:xfrm flipH="1">
              <a:off x="3552" y="672"/>
              <a:ext cx="576" cy="28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645" name="Line 28"/>
            <p:cNvSpPr/>
            <p:nvPr/>
          </p:nvSpPr>
          <p:spPr>
            <a:xfrm flipH="1">
              <a:off x="2640" y="1104"/>
              <a:ext cx="576" cy="28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646" name="Line 29"/>
            <p:cNvSpPr/>
            <p:nvPr/>
          </p:nvSpPr>
          <p:spPr>
            <a:xfrm flipH="1">
              <a:off x="1728" y="1536"/>
              <a:ext cx="576" cy="28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647" name="Line 30"/>
            <p:cNvSpPr/>
            <p:nvPr/>
          </p:nvSpPr>
          <p:spPr>
            <a:xfrm flipH="1" flipV="1">
              <a:off x="1728" y="1968"/>
              <a:ext cx="432" cy="24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648" name="Oval 31"/>
            <p:cNvSpPr/>
            <p:nvPr/>
          </p:nvSpPr>
          <p:spPr>
            <a:xfrm>
              <a:off x="2112" y="2160"/>
              <a:ext cx="336" cy="336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25400">
              <a:noFill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87072" name="AutoShape 32"/>
          <p:cNvSpPr/>
          <p:nvPr/>
        </p:nvSpPr>
        <p:spPr>
          <a:xfrm rot="5400000" flipH="1">
            <a:off x="1943100" y="3390900"/>
            <a:ext cx="685800" cy="762000"/>
          </a:xfrm>
          <a:custGeom>
            <a:avLst/>
            <a:gdLst/>
            <a:ahLst/>
            <a:cxnLst>
              <a:cxn ang="0">
                <a:pos x="2147483647" y="1974755024"/>
              </a:cxn>
              <a:cxn ang="0">
                <a:pos x="1143221583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1600" h="21600">
                <a:moveTo>
                  <a:pt x="15549" y="17909"/>
                </a:moveTo>
                <a:cubicBezTo>
                  <a:pt x="17924" y="16323"/>
                  <a:pt x="19350" y="13655"/>
                  <a:pt x="19350" y="10800"/>
                </a:cubicBezTo>
                <a:cubicBezTo>
                  <a:pt x="19350" y="6077"/>
                  <a:pt x="15522" y="2250"/>
                  <a:pt x="10800" y="2250"/>
                </a:cubicBezTo>
                <a:cubicBezTo>
                  <a:pt x="6077" y="2250"/>
                  <a:pt x="2250" y="6077"/>
                  <a:pt x="225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4407"/>
                  <a:pt x="19799" y="17776"/>
                  <a:pt x="16799" y="19780"/>
                </a:cubicBezTo>
                <a:lnTo>
                  <a:pt x="18299" y="22025"/>
                </a:lnTo>
                <a:lnTo>
                  <a:pt x="12994" y="20969"/>
                </a:lnTo>
                <a:lnTo>
                  <a:pt x="14049" y="15664"/>
                </a:lnTo>
                <a:lnTo>
                  <a:pt x="15549" y="17909"/>
                </a:lnTo>
                <a:close/>
              </a:path>
            </a:pathLst>
          </a:custGeom>
          <a:solidFill>
            <a:schemeClr val="hlink"/>
          </a:solidFill>
          <a:ln w="254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46800" rIns="0" bIns="46800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7073" name="Rectangle 33"/>
          <p:cNvSpPr/>
          <p:nvPr/>
        </p:nvSpPr>
        <p:spPr>
          <a:xfrm>
            <a:off x="838200" y="609600"/>
            <a:ext cx="7391400" cy="41910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5" name="Group 34"/>
          <p:cNvGrpSpPr/>
          <p:nvPr/>
        </p:nvGrpSpPr>
        <p:grpSpPr>
          <a:xfrm>
            <a:off x="304800" y="990600"/>
            <a:ext cx="8458200" cy="4038600"/>
            <a:chOff x="144" y="480"/>
            <a:chExt cx="5328" cy="2544"/>
          </a:xfrm>
        </p:grpSpPr>
        <p:sp>
          <p:nvSpPr>
            <p:cNvPr id="21621" name="Oval 35"/>
            <p:cNvSpPr/>
            <p:nvPr/>
          </p:nvSpPr>
          <p:spPr>
            <a:xfrm>
              <a:off x="4464" y="480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108000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5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1622" name="Line 36"/>
            <p:cNvSpPr/>
            <p:nvPr/>
          </p:nvSpPr>
          <p:spPr>
            <a:xfrm flipH="1">
              <a:off x="3888" y="720"/>
              <a:ext cx="576" cy="28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623" name="Line 37"/>
            <p:cNvSpPr/>
            <p:nvPr/>
          </p:nvSpPr>
          <p:spPr>
            <a:xfrm>
              <a:off x="4800" y="720"/>
              <a:ext cx="432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624" name="AutoShape 38"/>
            <p:cNvSpPr/>
            <p:nvPr/>
          </p:nvSpPr>
          <p:spPr>
            <a:xfrm>
              <a:off x="4992" y="960"/>
              <a:ext cx="480" cy="336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F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1625" name="Oval 39"/>
            <p:cNvSpPr/>
            <p:nvPr/>
          </p:nvSpPr>
          <p:spPr>
            <a:xfrm>
              <a:off x="3552" y="912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108000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4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1626" name="Line 40"/>
            <p:cNvSpPr/>
            <p:nvPr/>
          </p:nvSpPr>
          <p:spPr>
            <a:xfrm flipH="1">
              <a:off x="2976" y="1152"/>
              <a:ext cx="576" cy="28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627" name="Line 41"/>
            <p:cNvSpPr/>
            <p:nvPr/>
          </p:nvSpPr>
          <p:spPr>
            <a:xfrm>
              <a:off x="3888" y="1152"/>
              <a:ext cx="432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628" name="AutoShape 42"/>
            <p:cNvSpPr/>
            <p:nvPr/>
          </p:nvSpPr>
          <p:spPr>
            <a:xfrm>
              <a:off x="4080" y="1392"/>
              <a:ext cx="480" cy="336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E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1629" name="Oval 43"/>
            <p:cNvSpPr/>
            <p:nvPr/>
          </p:nvSpPr>
          <p:spPr>
            <a:xfrm>
              <a:off x="2640" y="1344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108000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3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1630" name="Line 44"/>
            <p:cNvSpPr/>
            <p:nvPr/>
          </p:nvSpPr>
          <p:spPr>
            <a:xfrm flipH="1">
              <a:off x="2064" y="1584"/>
              <a:ext cx="576" cy="28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631" name="Line 45"/>
            <p:cNvSpPr/>
            <p:nvPr/>
          </p:nvSpPr>
          <p:spPr>
            <a:xfrm>
              <a:off x="2976" y="1584"/>
              <a:ext cx="432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632" name="AutoShape 46"/>
            <p:cNvSpPr/>
            <p:nvPr/>
          </p:nvSpPr>
          <p:spPr>
            <a:xfrm>
              <a:off x="3168" y="1824"/>
              <a:ext cx="480" cy="336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D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1633" name="Oval 47"/>
            <p:cNvSpPr/>
            <p:nvPr/>
          </p:nvSpPr>
          <p:spPr>
            <a:xfrm>
              <a:off x="816" y="2208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108000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2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1634" name="Line 48"/>
            <p:cNvSpPr/>
            <p:nvPr/>
          </p:nvSpPr>
          <p:spPr>
            <a:xfrm>
              <a:off x="1152" y="2448"/>
              <a:ext cx="432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635" name="AutoShape 49"/>
            <p:cNvSpPr/>
            <p:nvPr/>
          </p:nvSpPr>
          <p:spPr>
            <a:xfrm>
              <a:off x="1344" y="2688"/>
              <a:ext cx="480" cy="336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B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1636" name="Group 50"/>
            <p:cNvGrpSpPr/>
            <p:nvPr/>
          </p:nvGrpSpPr>
          <p:grpSpPr>
            <a:xfrm flipH="1">
              <a:off x="144" y="2448"/>
              <a:ext cx="672" cy="576"/>
              <a:chOff x="3360" y="2736"/>
              <a:chExt cx="672" cy="576"/>
            </a:xfrm>
          </p:grpSpPr>
          <p:sp>
            <p:nvSpPr>
              <p:cNvPr id="21642" name="Line 51"/>
              <p:cNvSpPr/>
              <p:nvPr/>
            </p:nvSpPr>
            <p:spPr>
              <a:xfrm>
                <a:off x="3360" y="2736"/>
                <a:ext cx="432" cy="24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643" name="AutoShape 52"/>
              <p:cNvSpPr/>
              <p:nvPr/>
            </p:nvSpPr>
            <p:spPr>
              <a:xfrm>
                <a:off x="3552" y="2976"/>
                <a:ext cx="480" cy="336"/>
              </a:xfrm>
              <a:prstGeom prst="triangle">
                <a:avLst>
                  <a:gd name="adj" fmla="val 50000"/>
                </a:avLst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i="1" dirty="0">
                    <a:latin typeface="Times New Roman" panose="02020603050405020304" pitchFamily="18" charset="0"/>
                  </a:rPr>
                  <a:t>A</a:t>
                </a:r>
                <a:endParaRPr lang="en-US" altLang="zh-CN" i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637" name="Oval 53"/>
            <p:cNvSpPr/>
            <p:nvPr/>
          </p:nvSpPr>
          <p:spPr>
            <a:xfrm>
              <a:off x="1728" y="1776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108000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1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1638" name="Line 54"/>
            <p:cNvSpPr/>
            <p:nvPr/>
          </p:nvSpPr>
          <p:spPr>
            <a:xfrm flipH="1">
              <a:off x="1152" y="2016"/>
              <a:ext cx="576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639" name="Line 55"/>
            <p:cNvSpPr/>
            <p:nvPr/>
          </p:nvSpPr>
          <p:spPr>
            <a:xfrm>
              <a:off x="2064" y="2016"/>
              <a:ext cx="432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640" name="AutoShape 56"/>
            <p:cNvSpPr/>
            <p:nvPr/>
          </p:nvSpPr>
          <p:spPr>
            <a:xfrm>
              <a:off x="2256" y="2256"/>
              <a:ext cx="480" cy="336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C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1641" name="Oval 57"/>
            <p:cNvSpPr/>
            <p:nvPr/>
          </p:nvSpPr>
          <p:spPr>
            <a:xfrm>
              <a:off x="1728" y="1776"/>
              <a:ext cx="336" cy="336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25400">
              <a:noFill/>
            </a:ln>
          </p:spPr>
          <p:txBody>
            <a:bodyPr wrap="none" lIns="0" tIns="0" rIns="0" bIns="108000" anchor="ctr" anchorCtr="0"/>
            <a:p>
              <a:pPr algn="ctr" eaLnBrk="1" hangingPunct="1"/>
              <a:endParaRPr lang="zh-CN" altLang="zh-CN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1143000" y="1143000"/>
            <a:ext cx="6934200" cy="3429000"/>
            <a:chOff x="1152" y="624"/>
            <a:chExt cx="4368" cy="2160"/>
          </a:xfrm>
        </p:grpSpPr>
        <p:sp>
          <p:nvSpPr>
            <p:cNvPr id="21597" name="Oval 59"/>
            <p:cNvSpPr/>
            <p:nvPr/>
          </p:nvSpPr>
          <p:spPr>
            <a:xfrm>
              <a:off x="4512" y="624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108000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5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1598" name="Line 60"/>
            <p:cNvSpPr/>
            <p:nvPr/>
          </p:nvSpPr>
          <p:spPr>
            <a:xfrm flipH="1">
              <a:off x="3936" y="864"/>
              <a:ext cx="576" cy="28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99" name="Line 61"/>
            <p:cNvSpPr/>
            <p:nvPr/>
          </p:nvSpPr>
          <p:spPr>
            <a:xfrm>
              <a:off x="4848" y="864"/>
              <a:ext cx="432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600" name="AutoShape 62"/>
            <p:cNvSpPr/>
            <p:nvPr/>
          </p:nvSpPr>
          <p:spPr>
            <a:xfrm>
              <a:off x="5040" y="1104"/>
              <a:ext cx="480" cy="336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F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1601" name="Oval 63"/>
            <p:cNvSpPr/>
            <p:nvPr/>
          </p:nvSpPr>
          <p:spPr>
            <a:xfrm>
              <a:off x="3600" y="1056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108000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4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1602" name="Line 64"/>
            <p:cNvSpPr/>
            <p:nvPr/>
          </p:nvSpPr>
          <p:spPr>
            <a:xfrm flipH="1">
              <a:off x="3024" y="1296"/>
              <a:ext cx="576" cy="28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603" name="Line 65"/>
            <p:cNvSpPr/>
            <p:nvPr/>
          </p:nvSpPr>
          <p:spPr>
            <a:xfrm>
              <a:off x="3936" y="1296"/>
              <a:ext cx="432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604" name="AutoShape 66"/>
            <p:cNvSpPr/>
            <p:nvPr/>
          </p:nvSpPr>
          <p:spPr>
            <a:xfrm>
              <a:off x="4128" y="1536"/>
              <a:ext cx="480" cy="336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E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1605" name="Oval 67"/>
            <p:cNvSpPr/>
            <p:nvPr/>
          </p:nvSpPr>
          <p:spPr>
            <a:xfrm>
              <a:off x="1824" y="1968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108000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2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1606" name="Line 68"/>
            <p:cNvSpPr/>
            <p:nvPr/>
          </p:nvSpPr>
          <p:spPr>
            <a:xfrm>
              <a:off x="2160" y="2208"/>
              <a:ext cx="432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607" name="AutoShape 69"/>
            <p:cNvSpPr/>
            <p:nvPr/>
          </p:nvSpPr>
          <p:spPr>
            <a:xfrm>
              <a:off x="2352" y="2448"/>
              <a:ext cx="480" cy="336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B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1608" name="Group 70"/>
            <p:cNvGrpSpPr/>
            <p:nvPr/>
          </p:nvGrpSpPr>
          <p:grpSpPr>
            <a:xfrm flipH="1">
              <a:off x="1152" y="2208"/>
              <a:ext cx="672" cy="576"/>
              <a:chOff x="3360" y="2736"/>
              <a:chExt cx="672" cy="576"/>
            </a:xfrm>
          </p:grpSpPr>
          <p:sp>
            <p:nvSpPr>
              <p:cNvPr id="21619" name="Line 71"/>
              <p:cNvSpPr/>
              <p:nvPr/>
            </p:nvSpPr>
            <p:spPr>
              <a:xfrm>
                <a:off x="3360" y="2736"/>
                <a:ext cx="432" cy="24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620" name="AutoShape 72"/>
              <p:cNvSpPr/>
              <p:nvPr/>
            </p:nvSpPr>
            <p:spPr>
              <a:xfrm>
                <a:off x="3552" y="2976"/>
                <a:ext cx="480" cy="336"/>
              </a:xfrm>
              <a:prstGeom prst="triangle">
                <a:avLst>
                  <a:gd name="adj" fmla="val 50000"/>
                </a:avLst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i="1" dirty="0">
                    <a:latin typeface="Times New Roman" panose="02020603050405020304" pitchFamily="18" charset="0"/>
                  </a:rPr>
                  <a:t>A</a:t>
                </a:r>
                <a:endParaRPr lang="en-US" altLang="zh-CN" i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609" name="Oval 73"/>
            <p:cNvSpPr/>
            <p:nvPr/>
          </p:nvSpPr>
          <p:spPr>
            <a:xfrm>
              <a:off x="2736" y="1536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108000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1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1610" name="Line 74"/>
            <p:cNvSpPr/>
            <p:nvPr/>
          </p:nvSpPr>
          <p:spPr>
            <a:xfrm flipH="1">
              <a:off x="2160" y="1776"/>
              <a:ext cx="576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611" name="Line 75"/>
            <p:cNvSpPr/>
            <p:nvPr/>
          </p:nvSpPr>
          <p:spPr>
            <a:xfrm>
              <a:off x="3072" y="1776"/>
              <a:ext cx="528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612" name="Oval 76"/>
            <p:cNvSpPr/>
            <p:nvPr/>
          </p:nvSpPr>
          <p:spPr>
            <a:xfrm>
              <a:off x="2736" y="1536"/>
              <a:ext cx="336" cy="336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25400">
              <a:noFill/>
            </a:ln>
          </p:spPr>
          <p:txBody>
            <a:bodyPr wrap="none" lIns="0" tIns="0" rIns="0" bIns="108000" anchor="ctr" anchorCtr="0"/>
            <a:p>
              <a:pPr algn="ctr" eaLnBrk="1" hangingPunct="1"/>
              <a:endParaRPr lang="zh-CN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1613" name="Oval 77"/>
            <p:cNvSpPr/>
            <p:nvPr/>
          </p:nvSpPr>
          <p:spPr>
            <a:xfrm>
              <a:off x="3600" y="1968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108000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3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1614" name="Line 78"/>
            <p:cNvSpPr/>
            <p:nvPr/>
          </p:nvSpPr>
          <p:spPr>
            <a:xfrm>
              <a:off x="3936" y="2208"/>
              <a:ext cx="432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615" name="AutoShape 79"/>
            <p:cNvSpPr/>
            <p:nvPr/>
          </p:nvSpPr>
          <p:spPr>
            <a:xfrm>
              <a:off x="4128" y="2448"/>
              <a:ext cx="480" cy="336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D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1616" name="Group 80"/>
            <p:cNvGrpSpPr/>
            <p:nvPr/>
          </p:nvGrpSpPr>
          <p:grpSpPr>
            <a:xfrm flipH="1">
              <a:off x="2928" y="2208"/>
              <a:ext cx="672" cy="576"/>
              <a:chOff x="3360" y="2736"/>
              <a:chExt cx="672" cy="576"/>
            </a:xfrm>
          </p:grpSpPr>
          <p:sp>
            <p:nvSpPr>
              <p:cNvPr id="21617" name="Line 81"/>
              <p:cNvSpPr/>
              <p:nvPr/>
            </p:nvSpPr>
            <p:spPr>
              <a:xfrm>
                <a:off x="3360" y="2736"/>
                <a:ext cx="432" cy="24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618" name="AutoShape 82"/>
              <p:cNvSpPr/>
              <p:nvPr/>
            </p:nvSpPr>
            <p:spPr>
              <a:xfrm>
                <a:off x="3552" y="2976"/>
                <a:ext cx="480" cy="336"/>
              </a:xfrm>
              <a:prstGeom prst="triangle">
                <a:avLst>
                  <a:gd name="adj" fmla="val 50000"/>
                </a:avLst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i="1" dirty="0">
                    <a:latin typeface="Times New Roman" panose="02020603050405020304" pitchFamily="18" charset="0"/>
                  </a:rPr>
                  <a:t>C</a:t>
                </a:r>
                <a:endParaRPr lang="en-US" altLang="zh-CN" i="1" dirty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" name="Group 83"/>
          <p:cNvGrpSpPr/>
          <p:nvPr/>
        </p:nvGrpSpPr>
        <p:grpSpPr>
          <a:xfrm>
            <a:off x="1524000" y="1143000"/>
            <a:ext cx="6096000" cy="3657600"/>
            <a:chOff x="720" y="1056"/>
            <a:chExt cx="3840" cy="2304"/>
          </a:xfrm>
        </p:grpSpPr>
        <p:sp>
          <p:nvSpPr>
            <p:cNvPr id="21573" name="Oval 84"/>
            <p:cNvSpPr/>
            <p:nvPr/>
          </p:nvSpPr>
          <p:spPr>
            <a:xfrm>
              <a:off x="3504" y="1056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108000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5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1574" name="Line 85"/>
            <p:cNvSpPr/>
            <p:nvPr/>
          </p:nvSpPr>
          <p:spPr>
            <a:xfrm flipH="1">
              <a:off x="2640" y="1296"/>
              <a:ext cx="864" cy="43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75" name="Line 86"/>
            <p:cNvSpPr/>
            <p:nvPr/>
          </p:nvSpPr>
          <p:spPr>
            <a:xfrm>
              <a:off x="3840" y="1296"/>
              <a:ext cx="432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76" name="AutoShape 87"/>
            <p:cNvSpPr/>
            <p:nvPr/>
          </p:nvSpPr>
          <p:spPr>
            <a:xfrm>
              <a:off x="4032" y="1536"/>
              <a:ext cx="480" cy="336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F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1577" name="Oval 88"/>
            <p:cNvSpPr/>
            <p:nvPr/>
          </p:nvSpPr>
          <p:spPr>
            <a:xfrm>
              <a:off x="3552" y="2064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108000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4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1578" name="Line 89"/>
            <p:cNvSpPr/>
            <p:nvPr/>
          </p:nvSpPr>
          <p:spPr>
            <a:xfrm>
              <a:off x="3888" y="2304"/>
              <a:ext cx="432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79" name="AutoShape 90"/>
            <p:cNvSpPr/>
            <p:nvPr/>
          </p:nvSpPr>
          <p:spPr>
            <a:xfrm>
              <a:off x="4080" y="2544"/>
              <a:ext cx="480" cy="336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E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1580" name="Oval 91"/>
            <p:cNvSpPr/>
            <p:nvPr/>
          </p:nvSpPr>
          <p:spPr>
            <a:xfrm>
              <a:off x="1392" y="2064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108000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2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1581" name="Line 92"/>
            <p:cNvSpPr/>
            <p:nvPr/>
          </p:nvSpPr>
          <p:spPr>
            <a:xfrm>
              <a:off x="1728" y="2304"/>
              <a:ext cx="432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82" name="AutoShape 93"/>
            <p:cNvSpPr/>
            <p:nvPr/>
          </p:nvSpPr>
          <p:spPr>
            <a:xfrm>
              <a:off x="1920" y="2544"/>
              <a:ext cx="480" cy="336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B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1583" name="Group 94"/>
            <p:cNvGrpSpPr/>
            <p:nvPr/>
          </p:nvGrpSpPr>
          <p:grpSpPr>
            <a:xfrm flipH="1">
              <a:off x="720" y="2304"/>
              <a:ext cx="672" cy="576"/>
              <a:chOff x="3360" y="2736"/>
              <a:chExt cx="672" cy="576"/>
            </a:xfrm>
          </p:grpSpPr>
          <p:sp>
            <p:nvSpPr>
              <p:cNvPr id="21595" name="Line 95"/>
              <p:cNvSpPr/>
              <p:nvPr/>
            </p:nvSpPr>
            <p:spPr>
              <a:xfrm>
                <a:off x="3360" y="2736"/>
                <a:ext cx="432" cy="24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96" name="AutoShape 96"/>
              <p:cNvSpPr/>
              <p:nvPr/>
            </p:nvSpPr>
            <p:spPr>
              <a:xfrm>
                <a:off x="3552" y="2976"/>
                <a:ext cx="480" cy="336"/>
              </a:xfrm>
              <a:prstGeom prst="triangle">
                <a:avLst>
                  <a:gd name="adj" fmla="val 50000"/>
                </a:avLst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i="1" dirty="0">
                    <a:latin typeface="Times New Roman" panose="02020603050405020304" pitchFamily="18" charset="0"/>
                  </a:rPr>
                  <a:t>A</a:t>
                </a:r>
                <a:endParaRPr lang="en-US" altLang="zh-CN" i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584" name="Oval 97"/>
            <p:cNvSpPr/>
            <p:nvPr/>
          </p:nvSpPr>
          <p:spPr>
            <a:xfrm>
              <a:off x="2304" y="1632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108000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1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1585" name="Line 98"/>
            <p:cNvSpPr/>
            <p:nvPr/>
          </p:nvSpPr>
          <p:spPr>
            <a:xfrm flipH="1">
              <a:off x="1728" y="1872"/>
              <a:ext cx="576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86" name="Line 99"/>
            <p:cNvSpPr/>
            <p:nvPr/>
          </p:nvSpPr>
          <p:spPr>
            <a:xfrm>
              <a:off x="2640" y="1872"/>
              <a:ext cx="912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87" name="Oval 100"/>
            <p:cNvSpPr/>
            <p:nvPr/>
          </p:nvSpPr>
          <p:spPr>
            <a:xfrm>
              <a:off x="2304" y="1632"/>
              <a:ext cx="336" cy="336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25400">
              <a:noFill/>
            </a:ln>
          </p:spPr>
          <p:txBody>
            <a:bodyPr wrap="none" lIns="0" tIns="0" rIns="0" bIns="108000" anchor="ctr" anchorCtr="0"/>
            <a:p>
              <a:pPr algn="ctr" eaLnBrk="1" hangingPunct="1"/>
              <a:endParaRPr lang="zh-CN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1588" name="Oval 101"/>
            <p:cNvSpPr/>
            <p:nvPr/>
          </p:nvSpPr>
          <p:spPr>
            <a:xfrm>
              <a:off x="2784" y="2544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108000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3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1589" name="Line 102"/>
            <p:cNvSpPr/>
            <p:nvPr/>
          </p:nvSpPr>
          <p:spPr>
            <a:xfrm>
              <a:off x="3120" y="2784"/>
              <a:ext cx="432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90" name="AutoShape 103"/>
            <p:cNvSpPr/>
            <p:nvPr/>
          </p:nvSpPr>
          <p:spPr>
            <a:xfrm>
              <a:off x="3312" y="3024"/>
              <a:ext cx="480" cy="336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D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1591" name="Group 104"/>
            <p:cNvGrpSpPr/>
            <p:nvPr/>
          </p:nvGrpSpPr>
          <p:grpSpPr>
            <a:xfrm flipH="1">
              <a:off x="2112" y="2784"/>
              <a:ext cx="672" cy="576"/>
              <a:chOff x="3360" y="2736"/>
              <a:chExt cx="672" cy="576"/>
            </a:xfrm>
          </p:grpSpPr>
          <p:sp>
            <p:nvSpPr>
              <p:cNvPr id="21593" name="Line 105"/>
              <p:cNvSpPr/>
              <p:nvPr/>
            </p:nvSpPr>
            <p:spPr>
              <a:xfrm>
                <a:off x="3360" y="2736"/>
                <a:ext cx="432" cy="24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94" name="AutoShape 106"/>
              <p:cNvSpPr/>
              <p:nvPr/>
            </p:nvSpPr>
            <p:spPr>
              <a:xfrm>
                <a:off x="3552" y="2976"/>
                <a:ext cx="480" cy="336"/>
              </a:xfrm>
              <a:prstGeom prst="triangle">
                <a:avLst>
                  <a:gd name="adj" fmla="val 50000"/>
                </a:avLst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i="1" dirty="0">
                    <a:latin typeface="Times New Roman" panose="02020603050405020304" pitchFamily="18" charset="0"/>
                  </a:rPr>
                  <a:t>C</a:t>
                </a:r>
                <a:endParaRPr lang="en-US" altLang="zh-CN" i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592" name="Line 107"/>
            <p:cNvSpPr/>
            <p:nvPr/>
          </p:nvSpPr>
          <p:spPr>
            <a:xfrm flipH="1">
              <a:off x="3072" y="2304"/>
              <a:ext cx="480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3" name="Group 108"/>
          <p:cNvGrpSpPr/>
          <p:nvPr/>
        </p:nvGrpSpPr>
        <p:grpSpPr>
          <a:xfrm>
            <a:off x="1219200" y="914400"/>
            <a:ext cx="6477000" cy="3429000"/>
            <a:chOff x="960" y="1296"/>
            <a:chExt cx="4080" cy="2160"/>
          </a:xfrm>
        </p:grpSpPr>
        <p:sp>
          <p:nvSpPr>
            <p:cNvPr id="21549" name="Oval 109"/>
            <p:cNvSpPr/>
            <p:nvPr/>
          </p:nvSpPr>
          <p:spPr>
            <a:xfrm>
              <a:off x="3264" y="2208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108000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4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1550" name="Line 110"/>
            <p:cNvSpPr/>
            <p:nvPr/>
          </p:nvSpPr>
          <p:spPr>
            <a:xfrm>
              <a:off x="3600" y="2448"/>
              <a:ext cx="432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51" name="AutoShape 111"/>
            <p:cNvSpPr/>
            <p:nvPr/>
          </p:nvSpPr>
          <p:spPr>
            <a:xfrm>
              <a:off x="3792" y="2688"/>
              <a:ext cx="480" cy="336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E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1552" name="Oval 112"/>
            <p:cNvSpPr/>
            <p:nvPr/>
          </p:nvSpPr>
          <p:spPr>
            <a:xfrm>
              <a:off x="4032" y="1728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108000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5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1553" name="Line 113"/>
            <p:cNvSpPr/>
            <p:nvPr/>
          </p:nvSpPr>
          <p:spPr>
            <a:xfrm>
              <a:off x="4368" y="1968"/>
              <a:ext cx="432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54" name="AutoShape 114"/>
            <p:cNvSpPr/>
            <p:nvPr/>
          </p:nvSpPr>
          <p:spPr>
            <a:xfrm>
              <a:off x="4560" y="2208"/>
              <a:ext cx="480" cy="336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F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1555" name="Oval 115"/>
            <p:cNvSpPr/>
            <p:nvPr/>
          </p:nvSpPr>
          <p:spPr>
            <a:xfrm>
              <a:off x="1632" y="1728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108000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2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1556" name="Line 116"/>
            <p:cNvSpPr/>
            <p:nvPr/>
          </p:nvSpPr>
          <p:spPr>
            <a:xfrm>
              <a:off x="1968" y="1968"/>
              <a:ext cx="432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57" name="AutoShape 117"/>
            <p:cNvSpPr/>
            <p:nvPr/>
          </p:nvSpPr>
          <p:spPr>
            <a:xfrm>
              <a:off x="2160" y="2208"/>
              <a:ext cx="480" cy="336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B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1558" name="Group 118"/>
            <p:cNvGrpSpPr/>
            <p:nvPr/>
          </p:nvGrpSpPr>
          <p:grpSpPr>
            <a:xfrm flipH="1">
              <a:off x="960" y="1968"/>
              <a:ext cx="672" cy="576"/>
              <a:chOff x="3360" y="2736"/>
              <a:chExt cx="672" cy="576"/>
            </a:xfrm>
          </p:grpSpPr>
          <p:sp>
            <p:nvSpPr>
              <p:cNvPr id="21571" name="Line 119"/>
              <p:cNvSpPr/>
              <p:nvPr/>
            </p:nvSpPr>
            <p:spPr>
              <a:xfrm>
                <a:off x="3360" y="2736"/>
                <a:ext cx="432" cy="24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72" name="AutoShape 120"/>
              <p:cNvSpPr/>
              <p:nvPr/>
            </p:nvSpPr>
            <p:spPr>
              <a:xfrm>
                <a:off x="3552" y="2976"/>
                <a:ext cx="480" cy="336"/>
              </a:xfrm>
              <a:prstGeom prst="triangle">
                <a:avLst>
                  <a:gd name="adj" fmla="val 50000"/>
                </a:avLst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i="1" dirty="0">
                    <a:latin typeface="Times New Roman" panose="02020603050405020304" pitchFamily="18" charset="0"/>
                  </a:rPr>
                  <a:t>A</a:t>
                </a:r>
                <a:endParaRPr lang="en-US" altLang="zh-CN" i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559" name="Oval 121"/>
            <p:cNvSpPr/>
            <p:nvPr/>
          </p:nvSpPr>
          <p:spPr>
            <a:xfrm>
              <a:off x="2544" y="1296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108000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1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1560" name="Line 122"/>
            <p:cNvSpPr/>
            <p:nvPr/>
          </p:nvSpPr>
          <p:spPr>
            <a:xfrm flipH="1">
              <a:off x="1968" y="1536"/>
              <a:ext cx="576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61" name="Line 123"/>
            <p:cNvSpPr/>
            <p:nvPr/>
          </p:nvSpPr>
          <p:spPr>
            <a:xfrm>
              <a:off x="2880" y="1536"/>
              <a:ext cx="1152" cy="3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62" name="Oval 124"/>
            <p:cNvSpPr/>
            <p:nvPr/>
          </p:nvSpPr>
          <p:spPr>
            <a:xfrm>
              <a:off x="2544" y="1296"/>
              <a:ext cx="336" cy="336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25400">
              <a:noFill/>
            </a:ln>
          </p:spPr>
          <p:txBody>
            <a:bodyPr wrap="none" lIns="0" tIns="0" rIns="0" bIns="108000" anchor="ctr" anchorCtr="0"/>
            <a:p>
              <a:pPr algn="ctr" eaLnBrk="1" hangingPunct="1"/>
              <a:endParaRPr lang="zh-CN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1563" name="Oval 125"/>
            <p:cNvSpPr/>
            <p:nvPr/>
          </p:nvSpPr>
          <p:spPr>
            <a:xfrm>
              <a:off x="2448" y="2640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108000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3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1564" name="Line 126"/>
            <p:cNvSpPr/>
            <p:nvPr/>
          </p:nvSpPr>
          <p:spPr>
            <a:xfrm>
              <a:off x="2784" y="2880"/>
              <a:ext cx="432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65" name="AutoShape 127"/>
            <p:cNvSpPr/>
            <p:nvPr/>
          </p:nvSpPr>
          <p:spPr>
            <a:xfrm>
              <a:off x="2976" y="3120"/>
              <a:ext cx="480" cy="336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D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1566" name="Group 128"/>
            <p:cNvGrpSpPr/>
            <p:nvPr/>
          </p:nvGrpSpPr>
          <p:grpSpPr>
            <a:xfrm flipH="1">
              <a:off x="1776" y="2880"/>
              <a:ext cx="672" cy="576"/>
              <a:chOff x="3360" y="2736"/>
              <a:chExt cx="672" cy="576"/>
            </a:xfrm>
          </p:grpSpPr>
          <p:sp>
            <p:nvSpPr>
              <p:cNvPr id="21569" name="Line 129"/>
              <p:cNvSpPr/>
              <p:nvPr/>
            </p:nvSpPr>
            <p:spPr>
              <a:xfrm>
                <a:off x="3360" y="2736"/>
                <a:ext cx="432" cy="24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70" name="AutoShape 130"/>
              <p:cNvSpPr/>
              <p:nvPr/>
            </p:nvSpPr>
            <p:spPr>
              <a:xfrm>
                <a:off x="3552" y="2976"/>
                <a:ext cx="480" cy="336"/>
              </a:xfrm>
              <a:prstGeom prst="triangle">
                <a:avLst>
                  <a:gd name="adj" fmla="val 50000"/>
                </a:avLst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i="1" dirty="0">
                    <a:latin typeface="Times New Roman" panose="02020603050405020304" pitchFamily="18" charset="0"/>
                  </a:rPr>
                  <a:t>C</a:t>
                </a:r>
                <a:endParaRPr lang="en-US" altLang="zh-CN" i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567" name="Line 131"/>
            <p:cNvSpPr/>
            <p:nvPr/>
          </p:nvSpPr>
          <p:spPr>
            <a:xfrm flipH="1">
              <a:off x="3552" y="1968"/>
              <a:ext cx="480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68" name="Line 132"/>
            <p:cNvSpPr/>
            <p:nvPr/>
          </p:nvSpPr>
          <p:spPr>
            <a:xfrm flipH="1">
              <a:off x="2784" y="2448"/>
              <a:ext cx="480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6" name="Group 133"/>
          <p:cNvGrpSpPr/>
          <p:nvPr/>
        </p:nvGrpSpPr>
        <p:grpSpPr>
          <a:xfrm>
            <a:off x="3581400" y="1295400"/>
            <a:ext cx="2514600" cy="2286000"/>
            <a:chOff x="2256" y="816"/>
            <a:chExt cx="1584" cy="1440"/>
          </a:xfrm>
        </p:grpSpPr>
        <p:sp>
          <p:nvSpPr>
            <p:cNvPr id="21545" name="Line 134"/>
            <p:cNvSpPr/>
            <p:nvPr/>
          </p:nvSpPr>
          <p:spPr>
            <a:xfrm>
              <a:off x="2688" y="816"/>
              <a:ext cx="1152" cy="33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46" name="Line 135"/>
            <p:cNvSpPr/>
            <p:nvPr/>
          </p:nvSpPr>
          <p:spPr>
            <a:xfrm flipH="1">
              <a:off x="3360" y="1248"/>
              <a:ext cx="480" cy="28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47" name="Line 136"/>
            <p:cNvSpPr/>
            <p:nvPr/>
          </p:nvSpPr>
          <p:spPr>
            <a:xfrm flipH="1">
              <a:off x="2592" y="1728"/>
              <a:ext cx="480" cy="28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48" name="Oval 137"/>
            <p:cNvSpPr/>
            <p:nvPr/>
          </p:nvSpPr>
          <p:spPr>
            <a:xfrm>
              <a:off x="2256" y="1920"/>
              <a:ext cx="336" cy="336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25400">
              <a:noFill/>
            </a:ln>
          </p:spPr>
          <p:txBody>
            <a:bodyPr wrap="none" lIns="0" tIns="0" rIns="0" bIns="108000" anchor="ctr" anchorCtr="0"/>
            <a:p>
              <a:pPr algn="ctr" eaLnBrk="1" hangingPunct="1"/>
              <a:endParaRPr lang="zh-CN" altLang="zh-CN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" name="Group 138"/>
          <p:cNvGrpSpPr/>
          <p:nvPr/>
        </p:nvGrpSpPr>
        <p:grpSpPr>
          <a:xfrm>
            <a:off x="2133600" y="4800600"/>
            <a:ext cx="4267200" cy="928688"/>
            <a:chOff x="720" y="3168"/>
            <a:chExt cx="2688" cy="585"/>
          </a:xfrm>
        </p:grpSpPr>
        <p:grpSp>
          <p:nvGrpSpPr>
            <p:cNvPr id="21518" name="Group 139"/>
            <p:cNvGrpSpPr/>
            <p:nvPr/>
          </p:nvGrpSpPr>
          <p:grpSpPr>
            <a:xfrm>
              <a:off x="720" y="3168"/>
              <a:ext cx="427" cy="585"/>
              <a:chOff x="1939" y="1486"/>
              <a:chExt cx="427" cy="585"/>
            </a:xfrm>
          </p:grpSpPr>
          <p:grpSp>
            <p:nvGrpSpPr>
              <p:cNvPr id="21520" name="Group 140"/>
              <p:cNvGrpSpPr/>
              <p:nvPr/>
            </p:nvGrpSpPr>
            <p:grpSpPr>
              <a:xfrm>
                <a:off x="1939" y="1734"/>
                <a:ext cx="417" cy="107"/>
                <a:chOff x="2661" y="979"/>
                <a:chExt cx="417" cy="107"/>
              </a:xfrm>
            </p:grpSpPr>
            <p:sp>
              <p:nvSpPr>
                <p:cNvPr id="21543" name="Freeform 141"/>
                <p:cNvSpPr/>
                <p:nvPr/>
              </p:nvSpPr>
              <p:spPr>
                <a:xfrm>
                  <a:off x="3041" y="979"/>
                  <a:ext cx="37" cy="107"/>
                </a:xfrm>
                <a:custGeom>
                  <a:avLst/>
                  <a:gdLst>
                    <a:gd name="txL" fmla="*/ 0 w 37"/>
                    <a:gd name="txT" fmla="*/ 0 h 107"/>
                    <a:gd name="txR" fmla="*/ 37 w 37"/>
                    <a:gd name="txB" fmla="*/ 107 h 107"/>
                  </a:gdLst>
                  <a:ahLst/>
                  <a:cxnLst>
                    <a:cxn ang="0">
                      <a:pos x="1" y="7"/>
                    </a:cxn>
                    <a:cxn ang="0">
                      <a:pos x="15" y="1"/>
                    </a:cxn>
                    <a:cxn ang="0">
                      <a:pos x="22" y="0"/>
                    </a:cxn>
                    <a:cxn ang="0">
                      <a:pos x="27" y="0"/>
                    </a:cxn>
                    <a:cxn ang="0">
                      <a:pos x="30" y="1"/>
                    </a:cxn>
                    <a:cxn ang="0">
                      <a:pos x="33" y="3"/>
                    </a:cxn>
                    <a:cxn ang="0">
                      <a:pos x="36" y="9"/>
                    </a:cxn>
                    <a:cxn ang="0">
                      <a:pos x="37" y="15"/>
                    </a:cxn>
                    <a:cxn ang="0">
                      <a:pos x="36" y="23"/>
                    </a:cxn>
                    <a:cxn ang="0">
                      <a:pos x="35" y="29"/>
                    </a:cxn>
                    <a:cxn ang="0">
                      <a:pos x="31" y="36"/>
                    </a:cxn>
                    <a:cxn ang="0">
                      <a:pos x="28" y="41"/>
                    </a:cxn>
                    <a:cxn ang="0">
                      <a:pos x="24" y="46"/>
                    </a:cxn>
                    <a:cxn ang="0">
                      <a:pos x="22" y="53"/>
                    </a:cxn>
                    <a:cxn ang="0">
                      <a:pos x="22" y="58"/>
                    </a:cxn>
                    <a:cxn ang="0">
                      <a:pos x="22" y="68"/>
                    </a:cxn>
                    <a:cxn ang="0">
                      <a:pos x="22" y="76"/>
                    </a:cxn>
                    <a:cxn ang="0">
                      <a:pos x="23" y="83"/>
                    </a:cxn>
                    <a:cxn ang="0">
                      <a:pos x="22" y="89"/>
                    </a:cxn>
                    <a:cxn ang="0">
                      <a:pos x="19" y="96"/>
                    </a:cxn>
                    <a:cxn ang="0">
                      <a:pos x="15" y="100"/>
                    </a:cxn>
                    <a:cxn ang="0">
                      <a:pos x="9" y="104"/>
                    </a:cxn>
                    <a:cxn ang="0">
                      <a:pos x="0" y="107"/>
                    </a:cxn>
                    <a:cxn ang="0">
                      <a:pos x="1" y="7"/>
                    </a:cxn>
                  </a:cxnLst>
                  <a:rect l="txL" t="txT" r="txR" b="txB"/>
                  <a:pathLst>
                    <a:path w="37" h="107">
                      <a:moveTo>
                        <a:pt x="1" y="7"/>
                      </a:moveTo>
                      <a:lnTo>
                        <a:pt x="15" y="1"/>
                      </a:lnTo>
                      <a:lnTo>
                        <a:pt x="22" y="0"/>
                      </a:lnTo>
                      <a:lnTo>
                        <a:pt x="27" y="0"/>
                      </a:lnTo>
                      <a:lnTo>
                        <a:pt x="30" y="1"/>
                      </a:lnTo>
                      <a:lnTo>
                        <a:pt x="33" y="3"/>
                      </a:lnTo>
                      <a:lnTo>
                        <a:pt x="36" y="9"/>
                      </a:lnTo>
                      <a:lnTo>
                        <a:pt x="37" y="15"/>
                      </a:lnTo>
                      <a:lnTo>
                        <a:pt x="36" y="23"/>
                      </a:lnTo>
                      <a:lnTo>
                        <a:pt x="35" y="29"/>
                      </a:lnTo>
                      <a:lnTo>
                        <a:pt x="31" y="36"/>
                      </a:lnTo>
                      <a:lnTo>
                        <a:pt x="28" y="41"/>
                      </a:lnTo>
                      <a:lnTo>
                        <a:pt x="24" y="46"/>
                      </a:lnTo>
                      <a:lnTo>
                        <a:pt x="22" y="53"/>
                      </a:lnTo>
                      <a:lnTo>
                        <a:pt x="22" y="58"/>
                      </a:lnTo>
                      <a:lnTo>
                        <a:pt x="22" y="68"/>
                      </a:lnTo>
                      <a:lnTo>
                        <a:pt x="22" y="76"/>
                      </a:lnTo>
                      <a:lnTo>
                        <a:pt x="23" y="83"/>
                      </a:lnTo>
                      <a:lnTo>
                        <a:pt x="22" y="89"/>
                      </a:lnTo>
                      <a:lnTo>
                        <a:pt x="19" y="96"/>
                      </a:lnTo>
                      <a:lnTo>
                        <a:pt x="15" y="100"/>
                      </a:lnTo>
                      <a:lnTo>
                        <a:pt x="9" y="104"/>
                      </a:lnTo>
                      <a:lnTo>
                        <a:pt x="0" y="107"/>
                      </a:lnTo>
                      <a:lnTo>
                        <a:pt x="1" y="7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544" name="Freeform 142"/>
                <p:cNvSpPr/>
                <p:nvPr/>
              </p:nvSpPr>
              <p:spPr>
                <a:xfrm>
                  <a:off x="2661" y="979"/>
                  <a:ext cx="36" cy="107"/>
                </a:xfrm>
                <a:custGeom>
                  <a:avLst/>
                  <a:gdLst>
                    <a:gd name="txL" fmla="*/ 0 w 36"/>
                    <a:gd name="txT" fmla="*/ 0 h 107"/>
                    <a:gd name="txR" fmla="*/ 36 w 36"/>
                    <a:gd name="txB" fmla="*/ 107 h 107"/>
                  </a:gdLst>
                  <a:ahLst/>
                  <a:cxnLst>
                    <a:cxn ang="0">
                      <a:pos x="36" y="7"/>
                    </a:cxn>
                    <a:cxn ang="0">
                      <a:pos x="21" y="1"/>
                    </a:cxn>
                    <a:cxn ang="0">
                      <a:pos x="15" y="0"/>
                    </a:cxn>
                    <a:cxn ang="0">
                      <a:pos x="9" y="0"/>
                    </a:cxn>
                    <a:cxn ang="0">
                      <a:pos x="6" y="1"/>
                    </a:cxn>
                    <a:cxn ang="0">
                      <a:pos x="3" y="3"/>
                    </a:cxn>
                    <a:cxn ang="0">
                      <a:pos x="1" y="9"/>
                    </a:cxn>
                    <a:cxn ang="0">
                      <a:pos x="0" y="15"/>
                    </a:cxn>
                    <a:cxn ang="0">
                      <a:pos x="0" y="23"/>
                    </a:cxn>
                    <a:cxn ang="0">
                      <a:pos x="1" y="29"/>
                    </a:cxn>
                    <a:cxn ang="0">
                      <a:pos x="5" y="36"/>
                    </a:cxn>
                    <a:cxn ang="0">
                      <a:pos x="9" y="41"/>
                    </a:cxn>
                    <a:cxn ang="0">
                      <a:pos x="12" y="46"/>
                    </a:cxn>
                    <a:cxn ang="0">
                      <a:pos x="14" y="53"/>
                    </a:cxn>
                    <a:cxn ang="0">
                      <a:pos x="15" y="58"/>
                    </a:cxn>
                    <a:cxn ang="0">
                      <a:pos x="14" y="68"/>
                    </a:cxn>
                    <a:cxn ang="0">
                      <a:pos x="14" y="76"/>
                    </a:cxn>
                    <a:cxn ang="0">
                      <a:pos x="13" y="83"/>
                    </a:cxn>
                    <a:cxn ang="0">
                      <a:pos x="14" y="89"/>
                    </a:cxn>
                    <a:cxn ang="0">
                      <a:pos x="17" y="96"/>
                    </a:cxn>
                    <a:cxn ang="0">
                      <a:pos x="21" y="100"/>
                    </a:cxn>
                    <a:cxn ang="0">
                      <a:pos x="27" y="104"/>
                    </a:cxn>
                    <a:cxn ang="0">
                      <a:pos x="36" y="107"/>
                    </a:cxn>
                    <a:cxn ang="0">
                      <a:pos x="36" y="7"/>
                    </a:cxn>
                  </a:cxnLst>
                  <a:rect l="txL" t="txT" r="txR" b="txB"/>
                  <a:pathLst>
                    <a:path w="36" h="107">
                      <a:moveTo>
                        <a:pt x="36" y="7"/>
                      </a:moveTo>
                      <a:lnTo>
                        <a:pt x="21" y="1"/>
                      </a:lnTo>
                      <a:lnTo>
                        <a:pt x="15" y="0"/>
                      </a:lnTo>
                      <a:lnTo>
                        <a:pt x="9" y="0"/>
                      </a:lnTo>
                      <a:lnTo>
                        <a:pt x="6" y="1"/>
                      </a:lnTo>
                      <a:lnTo>
                        <a:pt x="3" y="3"/>
                      </a:lnTo>
                      <a:lnTo>
                        <a:pt x="1" y="9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" y="29"/>
                      </a:lnTo>
                      <a:lnTo>
                        <a:pt x="5" y="36"/>
                      </a:lnTo>
                      <a:lnTo>
                        <a:pt x="9" y="41"/>
                      </a:lnTo>
                      <a:lnTo>
                        <a:pt x="12" y="46"/>
                      </a:lnTo>
                      <a:lnTo>
                        <a:pt x="14" y="53"/>
                      </a:lnTo>
                      <a:lnTo>
                        <a:pt x="15" y="58"/>
                      </a:lnTo>
                      <a:lnTo>
                        <a:pt x="14" y="68"/>
                      </a:lnTo>
                      <a:lnTo>
                        <a:pt x="14" y="76"/>
                      </a:lnTo>
                      <a:lnTo>
                        <a:pt x="13" y="83"/>
                      </a:lnTo>
                      <a:lnTo>
                        <a:pt x="14" y="89"/>
                      </a:lnTo>
                      <a:lnTo>
                        <a:pt x="17" y="96"/>
                      </a:lnTo>
                      <a:lnTo>
                        <a:pt x="21" y="100"/>
                      </a:lnTo>
                      <a:lnTo>
                        <a:pt x="27" y="104"/>
                      </a:lnTo>
                      <a:lnTo>
                        <a:pt x="36" y="107"/>
                      </a:lnTo>
                      <a:lnTo>
                        <a:pt x="36" y="7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521" name="Freeform 143"/>
              <p:cNvSpPr/>
              <p:nvPr/>
            </p:nvSpPr>
            <p:spPr>
              <a:xfrm>
                <a:off x="1968" y="1536"/>
                <a:ext cx="364" cy="535"/>
              </a:xfrm>
              <a:custGeom>
                <a:avLst/>
                <a:gdLst>
                  <a:gd name="txL" fmla="*/ 0 w 364"/>
                  <a:gd name="txT" fmla="*/ 0 h 535"/>
                  <a:gd name="txR" fmla="*/ 364 w 364"/>
                  <a:gd name="txB" fmla="*/ 535 h 535"/>
                </a:gdLst>
                <a:ahLst/>
                <a:cxnLst>
                  <a:cxn ang="0">
                    <a:pos x="24" y="109"/>
                  </a:cxn>
                  <a:cxn ang="0">
                    <a:pos x="9" y="156"/>
                  </a:cxn>
                  <a:cxn ang="0">
                    <a:pos x="2" y="217"/>
                  </a:cxn>
                  <a:cxn ang="0">
                    <a:pos x="0" y="275"/>
                  </a:cxn>
                  <a:cxn ang="0">
                    <a:pos x="2" y="340"/>
                  </a:cxn>
                  <a:cxn ang="0">
                    <a:pos x="11" y="390"/>
                  </a:cxn>
                  <a:cxn ang="0">
                    <a:pos x="32" y="435"/>
                  </a:cxn>
                  <a:cxn ang="0">
                    <a:pos x="60" y="472"/>
                  </a:cxn>
                  <a:cxn ang="0">
                    <a:pos x="99" y="506"/>
                  </a:cxn>
                  <a:cxn ang="0">
                    <a:pos x="141" y="526"/>
                  </a:cxn>
                  <a:cxn ang="0">
                    <a:pos x="164" y="534"/>
                  </a:cxn>
                  <a:cxn ang="0">
                    <a:pos x="191" y="534"/>
                  </a:cxn>
                  <a:cxn ang="0">
                    <a:pos x="223" y="527"/>
                  </a:cxn>
                  <a:cxn ang="0">
                    <a:pos x="252" y="514"/>
                  </a:cxn>
                  <a:cxn ang="0">
                    <a:pos x="280" y="494"/>
                  </a:cxn>
                  <a:cxn ang="0">
                    <a:pos x="304" y="470"/>
                  </a:cxn>
                  <a:cxn ang="0">
                    <a:pos x="326" y="443"/>
                  </a:cxn>
                  <a:cxn ang="0">
                    <a:pos x="342" y="418"/>
                  </a:cxn>
                  <a:cxn ang="0">
                    <a:pos x="350" y="398"/>
                  </a:cxn>
                  <a:cxn ang="0">
                    <a:pos x="358" y="367"/>
                  </a:cxn>
                  <a:cxn ang="0">
                    <a:pos x="363" y="327"/>
                  </a:cxn>
                  <a:cxn ang="0">
                    <a:pos x="364" y="287"/>
                  </a:cxn>
                  <a:cxn ang="0">
                    <a:pos x="362" y="238"/>
                  </a:cxn>
                  <a:cxn ang="0">
                    <a:pos x="359" y="195"/>
                  </a:cxn>
                  <a:cxn ang="0">
                    <a:pos x="355" y="159"/>
                  </a:cxn>
                  <a:cxn ang="0">
                    <a:pos x="347" y="128"/>
                  </a:cxn>
                  <a:cxn ang="0">
                    <a:pos x="337" y="105"/>
                  </a:cxn>
                  <a:cxn ang="0">
                    <a:pos x="323" y="80"/>
                  </a:cxn>
                  <a:cxn ang="0">
                    <a:pos x="308" y="61"/>
                  </a:cxn>
                  <a:cxn ang="0">
                    <a:pos x="289" y="43"/>
                  </a:cxn>
                  <a:cxn ang="0">
                    <a:pos x="266" y="27"/>
                  </a:cxn>
                  <a:cxn ang="0">
                    <a:pos x="237" y="12"/>
                  </a:cxn>
                  <a:cxn ang="0">
                    <a:pos x="201" y="3"/>
                  </a:cxn>
                  <a:cxn ang="0">
                    <a:pos x="155" y="3"/>
                  </a:cxn>
                  <a:cxn ang="0">
                    <a:pos x="108" y="20"/>
                  </a:cxn>
                  <a:cxn ang="0">
                    <a:pos x="69" y="46"/>
                  </a:cxn>
                  <a:cxn ang="0">
                    <a:pos x="36" y="86"/>
                  </a:cxn>
                </a:cxnLst>
                <a:rect l="txL" t="txT" r="txR" b="txB"/>
                <a:pathLst>
                  <a:path w="364" h="535">
                    <a:moveTo>
                      <a:pt x="36" y="86"/>
                    </a:moveTo>
                    <a:lnTo>
                      <a:pt x="24" y="109"/>
                    </a:lnTo>
                    <a:lnTo>
                      <a:pt x="15" y="133"/>
                    </a:lnTo>
                    <a:lnTo>
                      <a:pt x="9" y="156"/>
                    </a:lnTo>
                    <a:lnTo>
                      <a:pt x="5" y="185"/>
                    </a:lnTo>
                    <a:lnTo>
                      <a:pt x="2" y="217"/>
                    </a:lnTo>
                    <a:lnTo>
                      <a:pt x="1" y="246"/>
                    </a:lnTo>
                    <a:lnTo>
                      <a:pt x="0" y="275"/>
                    </a:lnTo>
                    <a:lnTo>
                      <a:pt x="0" y="311"/>
                    </a:lnTo>
                    <a:lnTo>
                      <a:pt x="2" y="340"/>
                    </a:lnTo>
                    <a:lnTo>
                      <a:pt x="6" y="369"/>
                    </a:lnTo>
                    <a:lnTo>
                      <a:pt x="11" y="390"/>
                    </a:lnTo>
                    <a:lnTo>
                      <a:pt x="20" y="415"/>
                    </a:lnTo>
                    <a:lnTo>
                      <a:pt x="32" y="435"/>
                    </a:lnTo>
                    <a:lnTo>
                      <a:pt x="43" y="452"/>
                    </a:lnTo>
                    <a:lnTo>
                      <a:pt x="60" y="472"/>
                    </a:lnTo>
                    <a:lnTo>
                      <a:pt x="78" y="489"/>
                    </a:lnTo>
                    <a:lnTo>
                      <a:pt x="99" y="506"/>
                    </a:lnTo>
                    <a:lnTo>
                      <a:pt x="120" y="517"/>
                    </a:lnTo>
                    <a:lnTo>
                      <a:pt x="141" y="526"/>
                    </a:lnTo>
                    <a:lnTo>
                      <a:pt x="151" y="530"/>
                    </a:lnTo>
                    <a:lnTo>
                      <a:pt x="164" y="534"/>
                    </a:lnTo>
                    <a:lnTo>
                      <a:pt x="181" y="535"/>
                    </a:lnTo>
                    <a:lnTo>
                      <a:pt x="191" y="534"/>
                    </a:lnTo>
                    <a:lnTo>
                      <a:pt x="206" y="532"/>
                    </a:lnTo>
                    <a:lnTo>
                      <a:pt x="223" y="527"/>
                    </a:lnTo>
                    <a:lnTo>
                      <a:pt x="237" y="522"/>
                    </a:lnTo>
                    <a:lnTo>
                      <a:pt x="252" y="514"/>
                    </a:lnTo>
                    <a:lnTo>
                      <a:pt x="267" y="504"/>
                    </a:lnTo>
                    <a:lnTo>
                      <a:pt x="280" y="494"/>
                    </a:lnTo>
                    <a:lnTo>
                      <a:pt x="293" y="482"/>
                    </a:lnTo>
                    <a:lnTo>
                      <a:pt x="304" y="470"/>
                    </a:lnTo>
                    <a:lnTo>
                      <a:pt x="313" y="458"/>
                    </a:lnTo>
                    <a:lnTo>
                      <a:pt x="326" y="443"/>
                    </a:lnTo>
                    <a:lnTo>
                      <a:pt x="334" y="431"/>
                    </a:lnTo>
                    <a:lnTo>
                      <a:pt x="342" y="418"/>
                    </a:lnTo>
                    <a:lnTo>
                      <a:pt x="346" y="408"/>
                    </a:lnTo>
                    <a:lnTo>
                      <a:pt x="350" y="398"/>
                    </a:lnTo>
                    <a:lnTo>
                      <a:pt x="354" y="384"/>
                    </a:lnTo>
                    <a:lnTo>
                      <a:pt x="358" y="367"/>
                    </a:lnTo>
                    <a:lnTo>
                      <a:pt x="361" y="345"/>
                    </a:lnTo>
                    <a:lnTo>
                      <a:pt x="363" y="327"/>
                    </a:lnTo>
                    <a:lnTo>
                      <a:pt x="364" y="307"/>
                    </a:lnTo>
                    <a:lnTo>
                      <a:pt x="364" y="287"/>
                    </a:lnTo>
                    <a:lnTo>
                      <a:pt x="363" y="259"/>
                    </a:lnTo>
                    <a:lnTo>
                      <a:pt x="362" y="238"/>
                    </a:lnTo>
                    <a:lnTo>
                      <a:pt x="360" y="218"/>
                    </a:lnTo>
                    <a:lnTo>
                      <a:pt x="359" y="195"/>
                    </a:lnTo>
                    <a:lnTo>
                      <a:pt x="358" y="178"/>
                    </a:lnTo>
                    <a:lnTo>
                      <a:pt x="355" y="159"/>
                    </a:lnTo>
                    <a:lnTo>
                      <a:pt x="352" y="144"/>
                    </a:lnTo>
                    <a:lnTo>
                      <a:pt x="347" y="128"/>
                    </a:lnTo>
                    <a:lnTo>
                      <a:pt x="342" y="115"/>
                    </a:lnTo>
                    <a:lnTo>
                      <a:pt x="337" y="105"/>
                    </a:lnTo>
                    <a:lnTo>
                      <a:pt x="332" y="96"/>
                    </a:lnTo>
                    <a:lnTo>
                      <a:pt x="323" y="80"/>
                    </a:lnTo>
                    <a:lnTo>
                      <a:pt x="316" y="70"/>
                    </a:lnTo>
                    <a:lnTo>
                      <a:pt x="308" y="61"/>
                    </a:lnTo>
                    <a:lnTo>
                      <a:pt x="298" y="51"/>
                    </a:lnTo>
                    <a:lnTo>
                      <a:pt x="289" y="43"/>
                    </a:lnTo>
                    <a:lnTo>
                      <a:pt x="279" y="35"/>
                    </a:lnTo>
                    <a:lnTo>
                      <a:pt x="266" y="27"/>
                    </a:lnTo>
                    <a:lnTo>
                      <a:pt x="253" y="19"/>
                    </a:lnTo>
                    <a:lnTo>
                      <a:pt x="237" y="12"/>
                    </a:lnTo>
                    <a:lnTo>
                      <a:pt x="220" y="7"/>
                    </a:lnTo>
                    <a:lnTo>
                      <a:pt x="201" y="3"/>
                    </a:lnTo>
                    <a:lnTo>
                      <a:pt x="182" y="0"/>
                    </a:lnTo>
                    <a:lnTo>
                      <a:pt x="155" y="3"/>
                    </a:lnTo>
                    <a:lnTo>
                      <a:pt x="132" y="10"/>
                    </a:lnTo>
                    <a:lnTo>
                      <a:pt x="108" y="20"/>
                    </a:lnTo>
                    <a:lnTo>
                      <a:pt x="88" y="32"/>
                    </a:lnTo>
                    <a:lnTo>
                      <a:pt x="69" y="46"/>
                    </a:lnTo>
                    <a:lnTo>
                      <a:pt x="51" y="65"/>
                    </a:lnTo>
                    <a:lnTo>
                      <a:pt x="36" y="8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22" name="Freeform 144"/>
              <p:cNvSpPr/>
              <p:nvPr/>
            </p:nvSpPr>
            <p:spPr>
              <a:xfrm>
                <a:off x="2076" y="1940"/>
                <a:ext cx="148" cy="32"/>
              </a:xfrm>
              <a:custGeom>
                <a:avLst/>
                <a:gdLst>
                  <a:gd name="txL" fmla="*/ 0 w 148"/>
                  <a:gd name="txT" fmla="*/ 0 h 32"/>
                  <a:gd name="txR" fmla="*/ 148 w 148"/>
                  <a:gd name="txB" fmla="*/ 32 h 32"/>
                </a:gdLst>
                <a:ahLst/>
                <a:cxnLst>
                  <a:cxn ang="0">
                    <a:pos x="0" y="22"/>
                  </a:cxn>
                  <a:cxn ang="0">
                    <a:pos x="5" y="18"/>
                  </a:cxn>
                  <a:cxn ang="0">
                    <a:pos x="12" y="12"/>
                  </a:cxn>
                  <a:cxn ang="0">
                    <a:pos x="25" y="6"/>
                  </a:cxn>
                  <a:cxn ang="0">
                    <a:pos x="40" y="2"/>
                  </a:cxn>
                  <a:cxn ang="0">
                    <a:pos x="55" y="0"/>
                  </a:cxn>
                  <a:cxn ang="0">
                    <a:pos x="68" y="0"/>
                  </a:cxn>
                  <a:cxn ang="0">
                    <a:pos x="77" y="1"/>
                  </a:cxn>
                  <a:cxn ang="0">
                    <a:pos x="84" y="0"/>
                  </a:cxn>
                  <a:cxn ang="0">
                    <a:pos x="91" y="0"/>
                  </a:cxn>
                  <a:cxn ang="0">
                    <a:pos x="100" y="1"/>
                  </a:cxn>
                  <a:cxn ang="0">
                    <a:pos x="111" y="3"/>
                  </a:cxn>
                  <a:cxn ang="0">
                    <a:pos x="121" y="6"/>
                  </a:cxn>
                  <a:cxn ang="0">
                    <a:pos x="133" y="10"/>
                  </a:cxn>
                  <a:cxn ang="0">
                    <a:pos x="139" y="14"/>
                  </a:cxn>
                  <a:cxn ang="0">
                    <a:pos x="144" y="18"/>
                  </a:cxn>
                  <a:cxn ang="0">
                    <a:pos x="148" y="24"/>
                  </a:cxn>
                  <a:cxn ang="0">
                    <a:pos x="147" y="26"/>
                  </a:cxn>
                  <a:cxn ang="0">
                    <a:pos x="133" y="30"/>
                  </a:cxn>
                  <a:cxn ang="0">
                    <a:pos x="109" y="32"/>
                  </a:cxn>
                  <a:cxn ang="0">
                    <a:pos x="86" y="32"/>
                  </a:cxn>
                  <a:cxn ang="0">
                    <a:pos x="62" y="32"/>
                  </a:cxn>
                  <a:cxn ang="0">
                    <a:pos x="30" y="30"/>
                  </a:cxn>
                  <a:cxn ang="0">
                    <a:pos x="9" y="28"/>
                  </a:cxn>
                  <a:cxn ang="0">
                    <a:pos x="3" y="26"/>
                  </a:cxn>
                  <a:cxn ang="0">
                    <a:pos x="0" y="22"/>
                  </a:cxn>
                </a:cxnLst>
                <a:rect l="txL" t="txT" r="txR" b="txB"/>
                <a:pathLst>
                  <a:path w="148" h="32">
                    <a:moveTo>
                      <a:pt x="0" y="22"/>
                    </a:moveTo>
                    <a:lnTo>
                      <a:pt x="5" y="18"/>
                    </a:lnTo>
                    <a:lnTo>
                      <a:pt x="12" y="12"/>
                    </a:lnTo>
                    <a:lnTo>
                      <a:pt x="25" y="6"/>
                    </a:lnTo>
                    <a:lnTo>
                      <a:pt x="40" y="2"/>
                    </a:lnTo>
                    <a:lnTo>
                      <a:pt x="55" y="0"/>
                    </a:lnTo>
                    <a:lnTo>
                      <a:pt x="68" y="0"/>
                    </a:lnTo>
                    <a:lnTo>
                      <a:pt x="77" y="1"/>
                    </a:lnTo>
                    <a:lnTo>
                      <a:pt x="84" y="0"/>
                    </a:lnTo>
                    <a:lnTo>
                      <a:pt x="91" y="0"/>
                    </a:lnTo>
                    <a:lnTo>
                      <a:pt x="100" y="1"/>
                    </a:lnTo>
                    <a:lnTo>
                      <a:pt x="111" y="3"/>
                    </a:lnTo>
                    <a:lnTo>
                      <a:pt x="121" y="6"/>
                    </a:lnTo>
                    <a:lnTo>
                      <a:pt x="133" y="10"/>
                    </a:lnTo>
                    <a:lnTo>
                      <a:pt x="139" y="14"/>
                    </a:lnTo>
                    <a:lnTo>
                      <a:pt x="144" y="18"/>
                    </a:lnTo>
                    <a:lnTo>
                      <a:pt x="148" y="24"/>
                    </a:lnTo>
                    <a:lnTo>
                      <a:pt x="147" y="26"/>
                    </a:lnTo>
                    <a:lnTo>
                      <a:pt x="133" y="30"/>
                    </a:lnTo>
                    <a:lnTo>
                      <a:pt x="109" y="32"/>
                    </a:lnTo>
                    <a:lnTo>
                      <a:pt x="86" y="32"/>
                    </a:lnTo>
                    <a:lnTo>
                      <a:pt x="62" y="32"/>
                    </a:lnTo>
                    <a:lnTo>
                      <a:pt x="30" y="30"/>
                    </a:lnTo>
                    <a:lnTo>
                      <a:pt x="9" y="28"/>
                    </a:lnTo>
                    <a:lnTo>
                      <a:pt x="3" y="26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FFE0C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23" name="Freeform 145"/>
              <p:cNvSpPr/>
              <p:nvPr/>
            </p:nvSpPr>
            <p:spPr>
              <a:xfrm>
                <a:off x="1945" y="1486"/>
                <a:ext cx="421" cy="288"/>
              </a:xfrm>
              <a:custGeom>
                <a:avLst/>
                <a:gdLst>
                  <a:gd name="txL" fmla="*/ 0 w 421"/>
                  <a:gd name="txT" fmla="*/ 0 h 288"/>
                  <a:gd name="txR" fmla="*/ 421 w 421"/>
                  <a:gd name="txB" fmla="*/ 288 h 288"/>
                </a:gdLst>
                <a:ahLst/>
                <a:cxnLst>
                  <a:cxn ang="0">
                    <a:pos x="13" y="274"/>
                  </a:cxn>
                  <a:cxn ang="0">
                    <a:pos x="11" y="253"/>
                  </a:cxn>
                  <a:cxn ang="0">
                    <a:pos x="15" y="238"/>
                  </a:cxn>
                  <a:cxn ang="0">
                    <a:pos x="12" y="218"/>
                  </a:cxn>
                  <a:cxn ang="0">
                    <a:pos x="11" y="202"/>
                  </a:cxn>
                  <a:cxn ang="0">
                    <a:pos x="10" y="191"/>
                  </a:cxn>
                  <a:cxn ang="0">
                    <a:pos x="19" y="181"/>
                  </a:cxn>
                  <a:cxn ang="0">
                    <a:pos x="12" y="154"/>
                  </a:cxn>
                  <a:cxn ang="0">
                    <a:pos x="21" y="150"/>
                  </a:cxn>
                  <a:cxn ang="0">
                    <a:pos x="32" y="142"/>
                  </a:cxn>
                  <a:cxn ang="0">
                    <a:pos x="30" y="127"/>
                  </a:cxn>
                  <a:cxn ang="0">
                    <a:pos x="39" y="120"/>
                  </a:cxn>
                  <a:cxn ang="0">
                    <a:pos x="36" y="101"/>
                  </a:cxn>
                  <a:cxn ang="0">
                    <a:pos x="38" y="89"/>
                  </a:cxn>
                  <a:cxn ang="0">
                    <a:pos x="47" y="70"/>
                  </a:cxn>
                  <a:cxn ang="0">
                    <a:pos x="52" y="55"/>
                  </a:cxn>
                  <a:cxn ang="0">
                    <a:pos x="73" y="63"/>
                  </a:cxn>
                  <a:cxn ang="0">
                    <a:pos x="80" y="37"/>
                  </a:cxn>
                  <a:cxn ang="0">
                    <a:pos x="93" y="52"/>
                  </a:cxn>
                  <a:cxn ang="0">
                    <a:pos x="111" y="31"/>
                  </a:cxn>
                  <a:cxn ang="0">
                    <a:pos x="141" y="14"/>
                  </a:cxn>
                  <a:cxn ang="0">
                    <a:pos x="195" y="2"/>
                  </a:cxn>
                  <a:cxn ang="0">
                    <a:pos x="233" y="0"/>
                  </a:cxn>
                  <a:cxn ang="0">
                    <a:pos x="245" y="11"/>
                  </a:cxn>
                  <a:cxn ang="0">
                    <a:pos x="265" y="18"/>
                  </a:cxn>
                  <a:cxn ang="0">
                    <a:pos x="297" y="14"/>
                  </a:cxn>
                  <a:cxn ang="0">
                    <a:pos x="294" y="26"/>
                  </a:cxn>
                  <a:cxn ang="0">
                    <a:pos x="323" y="27"/>
                  </a:cxn>
                  <a:cxn ang="0">
                    <a:pos x="321" y="37"/>
                  </a:cxn>
                  <a:cxn ang="0">
                    <a:pos x="338" y="44"/>
                  </a:cxn>
                  <a:cxn ang="0">
                    <a:pos x="367" y="55"/>
                  </a:cxn>
                  <a:cxn ang="0">
                    <a:pos x="366" y="68"/>
                  </a:cxn>
                  <a:cxn ang="0">
                    <a:pos x="367" y="78"/>
                  </a:cxn>
                  <a:cxn ang="0">
                    <a:pos x="395" y="88"/>
                  </a:cxn>
                  <a:cxn ang="0">
                    <a:pos x="395" y="107"/>
                  </a:cxn>
                  <a:cxn ang="0">
                    <a:pos x="404" y="134"/>
                  </a:cxn>
                  <a:cxn ang="0">
                    <a:pos x="400" y="162"/>
                  </a:cxn>
                  <a:cxn ang="0">
                    <a:pos x="400" y="194"/>
                  </a:cxn>
                  <a:cxn ang="0">
                    <a:pos x="400" y="228"/>
                  </a:cxn>
                  <a:cxn ang="0">
                    <a:pos x="381" y="286"/>
                  </a:cxn>
                  <a:cxn ang="0">
                    <a:pos x="345" y="141"/>
                  </a:cxn>
                  <a:cxn ang="0">
                    <a:pos x="277" y="118"/>
                  </a:cxn>
                  <a:cxn ang="0">
                    <a:pos x="194" y="98"/>
                  </a:cxn>
                  <a:cxn ang="0">
                    <a:pos x="111" y="100"/>
                  </a:cxn>
                  <a:cxn ang="0">
                    <a:pos x="89" y="111"/>
                  </a:cxn>
                  <a:cxn ang="0">
                    <a:pos x="67" y="140"/>
                  </a:cxn>
                  <a:cxn ang="0">
                    <a:pos x="53" y="184"/>
                  </a:cxn>
                  <a:cxn ang="0">
                    <a:pos x="36" y="218"/>
                  </a:cxn>
                </a:cxnLst>
                <a:rect l="txL" t="txT" r="txR" b="txB"/>
                <a:pathLst>
                  <a:path w="421" h="288">
                    <a:moveTo>
                      <a:pt x="25" y="288"/>
                    </a:moveTo>
                    <a:lnTo>
                      <a:pt x="21" y="283"/>
                    </a:lnTo>
                    <a:lnTo>
                      <a:pt x="13" y="274"/>
                    </a:lnTo>
                    <a:lnTo>
                      <a:pt x="21" y="270"/>
                    </a:lnTo>
                    <a:lnTo>
                      <a:pt x="16" y="262"/>
                    </a:lnTo>
                    <a:lnTo>
                      <a:pt x="11" y="253"/>
                    </a:lnTo>
                    <a:lnTo>
                      <a:pt x="7" y="247"/>
                    </a:lnTo>
                    <a:lnTo>
                      <a:pt x="18" y="247"/>
                    </a:lnTo>
                    <a:lnTo>
                      <a:pt x="15" y="238"/>
                    </a:lnTo>
                    <a:lnTo>
                      <a:pt x="9" y="228"/>
                    </a:lnTo>
                    <a:lnTo>
                      <a:pt x="0" y="219"/>
                    </a:lnTo>
                    <a:lnTo>
                      <a:pt x="12" y="218"/>
                    </a:lnTo>
                    <a:lnTo>
                      <a:pt x="9" y="210"/>
                    </a:lnTo>
                    <a:lnTo>
                      <a:pt x="4" y="200"/>
                    </a:lnTo>
                    <a:lnTo>
                      <a:pt x="11" y="202"/>
                    </a:lnTo>
                    <a:lnTo>
                      <a:pt x="17" y="204"/>
                    </a:lnTo>
                    <a:lnTo>
                      <a:pt x="15" y="198"/>
                    </a:lnTo>
                    <a:lnTo>
                      <a:pt x="10" y="191"/>
                    </a:lnTo>
                    <a:lnTo>
                      <a:pt x="16" y="191"/>
                    </a:lnTo>
                    <a:lnTo>
                      <a:pt x="13" y="180"/>
                    </a:lnTo>
                    <a:lnTo>
                      <a:pt x="19" y="181"/>
                    </a:lnTo>
                    <a:lnTo>
                      <a:pt x="19" y="173"/>
                    </a:lnTo>
                    <a:lnTo>
                      <a:pt x="17" y="166"/>
                    </a:lnTo>
                    <a:lnTo>
                      <a:pt x="12" y="154"/>
                    </a:lnTo>
                    <a:lnTo>
                      <a:pt x="19" y="156"/>
                    </a:lnTo>
                    <a:lnTo>
                      <a:pt x="26" y="158"/>
                    </a:lnTo>
                    <a:lnTo>
                      <a:pt x="21" y="150"/>
                    </a:lnTo>
                    <a:lnTo>
                      <a:pt x="31" y="151"/>
                    </a:lnTo>
                    <a:lnTo>
                      <a:pt x="39" y="152"/>
                    </a:lnTo>
                    <a:lnTo>
                      <a:pt x="32" y="142"/>
                    </a:lnTo>
                    <a:lnTo>
                      <a:pt x="28" y="136"/>
                    </a:lnTo>
                    <a:lnTo>
                      <a:pt x="22" y="128"/>
                    </a:lnTo>
                    <a:lnTo>
                      <a:pt x="30" y="127"/>
                    </a:lnTo>
                    <a:lnTo>
                      <a:pt x="38" y="127"/>
                    </a:lnTo>
                    <a:lnTo>
                      <a:pt x="45" y="126"/>
                    </a:lnTo>
                    <a:lnTo>
                      <a:pt x="39" y="120"/>
                    </a:lnTo>
                    <a:lnTo>
                      <a:pt x="32" y="114"/>
                    </a:lnTo>
                    <a:lnTo>
                      <a:pt x="40" y="111"/>
                    </a:lnTo>
                    <a:lnTo>
                      <a:pt x="36" y="101"/>
                    </a:lnTo>
                    <a:lnTo>
                      <a:pt x="32" y="94"/>
                    </a:lnTo>
                    <a:lnTo>
                      <a:pt x="29" y="88"/>
                    </a:lnTo>
                    <a:lnTo>
                      <a:pt x="38" y="89"/>
                    </a:lnTo>
                    <a:lnTo>
                      <a:pt x="46" y="91"/>
                    </a:lnTo>
                    <a:lnTo>
                      <a:pt x="48" y="81"/>
                    </a:lnTo>
                    <a:lnTo>
                      <a:pt x="47" y="70"/>
                    </a:lnTo>
                    <a:lnTo>
                      <a:pt x="45" y="60"/>
                    </a:lnTo>
                    <a:lnTo>
                      <a:pt x="38" y="48"/>
                    </a:lnTo>
                    <a:lnTo>
                      <a:pt x="52" y="55"/>
                    </a:lnTo>
                    <a:lnTo>
                      <a:pt x="58" y="58"/>
                    </a:lnTo>
                    <a:lnTo>
                      <a:pt x="65" y="63"/>
                    </a:lnTo>
                    <a:lnTo>
                      <a:pt x="73" y="63"/>
                    </a:lnTo>
                    <a:lnTo>
                      <a:pt x="73" y="55"/>
                    </a:lnTo>
                    <a:lnTo>
                      <a:pt x="75" y="47"/>
                    </a:lnTo>
                    <a:lnTo>
                      <a:pt x="80" y="37"/>
                    </a:lnTo>
                    <a:lnTo>
                      <a:pt x="84" y="44"/>
                    </a:lnTo>
                    <a:lnTo>
                      <a:pt x="87" y="48"/>
                    </a:lnTo>
                    <a:lnTo>
                      <a:pt x="93" y="52"/>
                    </a:lnTo>
                    <a:lnTo>
                      <a:pt x="97" y="45"/>
                    </a:lnTo>
                    <a:lnTo>
                      <a:pt x="102" y="38"/>
                    </a:lnTo>
                    <a:lnTo>
                      <a:pt x="111" y="31"/>
                    </a:lnTo>
                    <a:lnTo>
                      <a:pt x="119" y="23"/>
                    </a:lnTo>
                    <a:lnTo>
                      <a:pt x="129" y="17"/>
                    </a:lnTo>
                    <a:lnTo>
                      <a:pt x="141" y="14"/>
                    </a:lnTo>
                    <a:lnTo>
                      <a:pt x="157" y="11"/>
                    </a:lnTo>
                    <a:lnTo>
                      <a:pt x="180" y="5"/>
                    </a:lnTo>
                    <a:lnTo>
                      <a:pt x="195" y="2"/>
                    </a:lnTo>
                    <a:lnTo>
                      <a:pt x="208" y="1"/>
                    </a:lnTo>
                    <a:lnTo>
                      <a:pt x="218" y="0"/>
                    </a:lnTo>
                    <a:lnTo>
                      <a:pt x="233" y="0"/>
                    </a:lnTo>
                    <a:lnTo>
                      <a:pt x="261" y="1"/>
                    </a:lnTo>
                    <a:lnTo>
                      <a:pt x="251" y="5"/>
                    </a:lnTo>
                    <a:lnTo>
                      <a:pt x="245" y="11"/>
                    </a:lnTo>
                    <a:lnTo>
                      <a:pt x="243" y="14"/>
                    </a:lnTo>
                    <a:lnTo>
                      <a:pt x="253" y="17"/>
                    </a:lnTo>
                    <a:lnTo>
                      <a:pt x="265" y="18"/>
                    </a:lnTo>
                    <a:lnTo>
                      <a:pt x="277" y="17"/>
                    </a:lnTo>
                    <a:lnTo>
                      <a:pt x="288" y="16"/>
                    </a:lnTo>
                    <a:lnTo>
                      <a:pt x="297" y="14"/>
                    </a:lnTo>
                    <a:lnTo>
                      <a:pt x="314" y="15"/>
                    </a:lnTo>
                    <a:lnTo>
                      <a:pt x="303" y="19"/>
                    </a:lnTo>
                    <a:lnTo>
                      <a:pt x="294" y="26"/>
                    </a:lnTo>
                    <a:lnTo>
                      <a:pt x="303" y="27"/>
                    </a:lnTo>
                    <a:lnTo>
                      <a:pt x="311" y="26"/>
                    </a:lnTo>
                    <a:lnTo>
                      <a:pt x="323" y="27"/>
                    </a:lnTo>
                    <a:lnTo>
                      <a:pt x="342" y="33"/>
                    </a:lnTo>
                    <a:lnTo>
                      <a:pt x="331" y="35"/>
                    </a:lnTo>
                    <a:lnTo>
                      <a:pt x="321" y="37"/>
                    </a:lnTo>
                    <a:lnTo>
                      <a:pt x="315" y="40"/>
                    </a:lnTo>
                    <a:lnTo>
                      <a:pt x="328" y="42"/>
                    </a:lnTo>
                    <a:lnTo>
                      <a:pt x="338" y="44"/>
                    </a:lnTo>
                    <a:lnTo>
                      <a:pt x="345" y="45"/>
                    </a:lnTo>
                    <a:lnTo>
                      <a:pt x="355" y="49"/>
                    </a:lnTo>
                    <a:lnTo>
                      <a:pt x="367" y="55"/>
                    </a:lnTo>
                    <a:lnTo>
                      <a:pt x="385" y="61"/>
                    </a:lnTo>
                    <a:lnTo>
                      <a:pt x="374" y="64"/>
                    </a:lnTo>
                    <a:lnTo>
                      <a:pt x="366" y="68"/>
                    </a:lnTo>
                    <a:lnTo>
                      <a:pt x="360" y="72"/>
                    </a:lnTo>
                    <a:lnTo>
                      <a:pt x="359" y="77"/>
                    </a:lnTo>
                    <a:lnTo>
                      <a:pt x="367" y="78"/>
                    </a:lnTo>
                    <a:lnTo>
                      <a:pt x="375" y="81"/>
                    </a:lnTo>
                    <a:lnTo>
                      <a:pt x="383" y="85"/>
                    </a:lnTo>
                    <a:lnTo>
                      <a:pt x="395" y="88"/>
                    </a:lnTo>
                    <a:lnTo>
                      <a:pt x="404" y="87"/>
                    </a:lnTo>
                    <a:lnTo>
                      <a:pt x="397" y="95"/>
                    </a:lnTo>
                    <a:lnTo>
                      <a:pt x="395" y="107"/>
                    </a:lnTo>
                    <a:lnTo>
                      <a:pt x="399" y="117"/>
                    </a:lnTo>
                    <a:lnTo>
                      <a:pt x="402" y="126"/>
                    </a:lnTo>
                    <a:lnTo>
                      <a:pt x="404" y="134"/>
                    </a:lnTo>
                    <a:lnTo>
                      <a:pt x="397" y="149"/>
                    </a:lnTo>
                    <a:lnTo>
                      <a:pt x="421" y="148"/>
                    </a:lnTo>
                    <a:lnTo>
                      <a:pt x="400" y="162"/>
                    </a:lnTo>
                    <a:lnTo>
                      <a:pt x="393" y="171"/>
                    </a:lnTo>
                    <a:lnTo>
                      <a:pt x="390" y="187"/>
                    </a:lnTo>
                    <a:lnTo>
                      <a:pt x="400" y="194"/>
                    </a:lnTo>
                    <a:lnTo>
                      <a:pt x="396" y="204"/>
                    </a:lnTo>
                    <a:lnTo>
                      <a:pt x="393" y="217"/>
                    </a:lnTo>
                    <a:lnTo>
                      <a:pt x="400" y="228"/>
                    </a:lnTo>
                    <a:lnTo>
                      <a:pt x="390" y="244"/>
                    </a:lnTo>
                    <a:lnTo>
                      <a:pt x="386" y="254"/>
                    </a:lnTo>
                    <a:lnTo>
                      <a:pt x="381" y="286"/>
                    </a:lnTo>
                    <a:lnTo>
                      <a:pt x="373" y="211"/>
                    </a:lnTo>
                    <a:lnTo>
                      <a:pt x="364" y="183"/>
                    </a:lnTo>
                    <a:lnTo>
                      <a:pt x="345" y="141"/>
                    </a:lnTo>
                    <a:lnTo>
                      <a:pt x="329" y="127"/>
                    </a:lnTo>
                    <a:lnTo>
                      <a:pt x="304" y="120"/>
                    </a:lnTo>
                    <a:lnTo>
                      <a:pt x="277" y="118"/>
                    </a:lnTo>
                    <a:lnTo>
                      <a:pt x="248" y="111"/>
                    </a:lnTo>
                    <a:lnTo>
                      <a:pt x="223" y="105"/>
                    </a:lnTo>
                    <a:lnTo>
                      <a:pt x="194" y="98"/>
                    </a:lnTo>
                    <a:lnTo>
                      <a:pt x="167" y="96"/>
                    </a:lnTo>
                    <a:lnTo>
                      <a:pt x="117" y="94"/>
                    </a:lnTo>
                    <a:lnTo>
                      <a:pt x="111" y="100"/>
                    </a:lnTo>
                    <a:lnTo>
                      <a:pt x="103" y="106"/>
                    </a:lnTo>
                    <a:lnTo>
                      <a:pt x="95" y="111"/>
                    </a:lnTo>
                    <a:lnTo>
                      <a:pt x="89" y="111"/>
                    </a:lnTo>
                    <a:lnTo>
                      <a:pt x="82" y="114"/>
                    </a:lnTo>
                    <a:lnTo>
                      <a:pt x="75" y="127"/>
                    </a:lnTo>
                    <a:lnTo>
                      <a:pt x="67" y="140"/>
                    </a:lnTo>
                    <a:lnTo>
                      <a:pt x="65" y="158"/>
                    </a:lnTo>
                    <a:lnTo>
                      <a:pt x="59" y="170"/>
                    </a:lnTo>
                    <a:lnTo>
                      <a:pt x="53" y="184"/>
                    </a:lnTo>
                    <a:lnTo>
                      <a:pt x="46" y="194"/>
                    </a:lnTo>
                    <a:lnTo>
                      <a:pt x="40" y="205"/>
                    </a:lnTo>
                    <a:lnTo>
                      <a:pt x="36" y="218"/>
                    </a:lnTo>
                    <a:lnTo>
                      <a:pt x="33" y="233"/>
                    </a:lnTo>
                    <a:lnTo>
                      <a:pt x="25" y="288"/>
                    </a:lnTo>
                    <a:close/>
                  </a:path>
                </a:pathLst>
              </a:custGeom>
              <a:solidFill>
                <a:srgbClr val="201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1524" name="Group 146"/>
              <p:cNvGrpSpPr/>
              <p:nvPr/>
            </p:nvGrpSpPr>
            <p:grpSpPr>
              <a:xfrm>
                <a:off x="2056" y="1768"/>
                <a:ext cx="177" cy="29"/>
                <a:chOff x="2778" y="1013"/>
                <a:chExt cx="177" cy="29"/>
              </a:xfrm>
            </p:grpSpPr>
            <p:grpSp>
              <p:nvGrpSpPr>
                <p:cNvPr id="21537" name="Group 147"/>
                <p:cNvGrpSpPr/>
                <p:nvPr/>
              </p:nvGrpSpPr>
              <p:grpSpPr>
                <a:xfrm>
                  <a:off x="2778" y="1013"/>
                  <a:ext cx="29" cy="29"/>
                  <a:chOff x="2778" y="1013"/>
                  <a:chExt cx="29" cy="29"/>
                </a:xfrm>
              </p:grpSpPr>
              <p:sp>
                <p:nvSpPr>
                  <p:cNvPr id="21541" name="Oval 148"/>
                  <p:cNvSpPr/>
                  <p:nvPr/>
                </p:nvSpPr>
                <p:spPr>
                  <a:xfrm>
                    <a:off x="2778" y="1013"/>
                    <a:ext cx="29" cy="29"/>
                  </a:xfrm>
                  <a:prstGeom prst="ellipse">
                    <a:avLst/>
                  </a:prstGeom>
                  <a:solidFill>
                    <a:srgbClr val="4040FF"/>
                  </a:solidFill>
                  <a:ln w="12700" cap="flat" cmpd="sng">
                    <a:solidFill>
                      <a:srgbClr val="00008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pPr eaLnBrk="1" hangingPunct="1"/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42" name="Oval 149"/>
                  <p:cNvSpPr/>
                  <p:nvPr/>
                </p:nvSpPr>
                <p:spPr>
                  <a:xfrm>
                    <a:off x="2786" y="1017"/>
                    <a:ext cx="13" cy="1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/>
                  <a:p>
                    <a:pPr eaLnBrk="1" hangingPunct="1"/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538" name="Group 150"/>
                <p:cNvGrpSpPr/>
                <p:nvPr/>
              </p:nvGrpSpPr>
              <p:grpSpPr>
                <a:xfrm>
                  <a:off x="2926" y="1013"/>
                  <a:ext cx="29" cy="29"/>
                  <a:chOff x="2926" y="1013"/>
                  <a:chExt cx="29" cy="29"/>
                </a:xfrm>
              </p:grpSpPr>
              <p:sp>
                <p:nvSpPr>
                  <p:cNvPr id="21539" name="Oval 151"/>
                  <p:cNvSpPr/>
                  <p:nvPr/>
                </p:nvSpPr>
                <p:spPr>
                  <a:xfrm>
                    <a:off x="2926" y="1013"/>
                    <a:ext cx="29" cy="29"/>
                  </a:xfrm>
                  <a:prstGeom prst="ellipse">
                    <a:avLst/>
                  </a:prstGeom>
                  <a:solidFill>
                    <a:srgbClr val="4040FF"/>
                  </a:solidFill>
                  <a:ln w="12700" cap="flat" cmpd="sng">
                    <a:solidFill>
                      <a:srgbClr val="00008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pPr eaLnBrk="1" hangingPunct="1"/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40" name="Oval 152"/>
                  <p:cNvSpPr/>
                  <p:nvPr/>
                </p:nvSpPr>
                <p:spPr>
                  <a:xfrm>
                    <a:off x="2933" y="1017"/>
                    <a:ext cx="13" cy="1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/>
                  <a:p>
                    <a:pPr eaLnBrk="1" hangingPunct="1"/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1525" name="Arc 153"/>
              <p:cNvSpPr/>
              <p:nvPr/>
            </p:nvSpPr>
            <p:spPr>
              <a:xfrm>
                <a:off x="2107" y="1865"/>
                <a:ext cx="81" cy="41"/>
              </a:xfrm>
              <a:custGeom>
                <a:avLst/>
                <a:gdLst>
                  <a:gd name="txL" fmla="*/ 0 w 43200"/>
                  <a:gd name="txT" fmla="*/ 0 h 21600"/>
                  <a:gd name="txR" fmla="*/ 43200 w 43200"/>
                  <a:gd name="txB" fmla="*/ 21600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43200" h="21600" fill="none">
                    <a:moveTo>
                      <a:pt x="43200" y="0"/>
                    </a:moveTo>
                    <a:cubicBezTo>
                      <a:pt x="43200" y="11929"/>
                      <a:pt x="33529" y="21600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</a:path>
                  <a:path w="43200" h="21600" stroke="0">
                    <a:moveTo>
                      <a:pt x="43200" y="0"/>
                    </a:moveTo>
                    <a:cubicBezTo>
                      <a:pt x="43200" y="11929"/>
                      <a:pt x="33529" y="21600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43200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1526" name="Group 154"/>
              <p:cNvGrpSpPr/>
              <p:nvPr/>
            </p:nvGrpSpPr>
            <p:grpSpPr>
              <a:xfrm>
                <a:off x="2024" y="1672"/>
                <a:ext cx="255" cy="71"/>
                <a:chOff x="2746" y="917"/>
                <a:chExt cx="255" cy="71"/>
              </a:xfrm>
            </p:grpSpPr>
            <p:sp>
              <p:nvSpPr>
                <p:cNvPr id="21535" name="Freeform 155"/>
                <p:cNvSpPr/>
                <p:nvPr/>
              </p:nvSpPr>
              <p:spPr>
                <a:xfrm>
                  <a:off x="2746" y="917"/>
                  <a:ext cx="78" cy="66"/>
                </a:xfrm>
                <a:custGeom>
                  <a:avLst/>
                  <a:gdLst>
                    <a:gd name="txL" fmla="*/ 0 w 78"/>
                    <a:gd name="txT" fmla="*/ 0 h 66"/>
                    <a:gd name="txR" fmla="*/ 78 w 78"/>
                    <a:gd name="txB" fmla="*/ 66 h 66"/>
                  </a:gdLst>
                  <a:ahLst/>
                  <a:cxnLst>
                    <a:cxn ang="0">
                      <a:pos x="67" y="5"/>
                    </a:cxn>
                    <a:cxn ang="0">
                      <a:pos x="59" y="8"/>
                    </a:cxn>
                    <a:cxn ang="0">
                      <a:pos x="51" y="12"/>
                    </a:cxn>
                    <a:cxn ang="0">
                      <a:pos x="45" y="16"/>
                    </a:cxn>
                    <a:cxn ang="0">
                      <a:pos x="40" y="20"/>
                    </a:cxn>
                    <a:cxn ang="0">
                      <a:pos x="35" y="28"/>
                    </a:cxn>
                    <a:cxn ang="0">
                      <a:pos x="30" y="37"/>
                    </a:cxn>
                    <a:cxn ang="0">
                      <a:pos x="26" y="44"/>
                    </a:cxn>
                    <a:cxn ang="0">
                      <a:pos x="22" y="49"/>
                    </a:cxn>
                    <a:cxn ang="0">
                      <a:pos x="17" y="55"/>
                    </a:cxn>
                    <a:cxn ang="0">
                      <a:pos x="0" y="66"/>
                    </a:cxn>
                    <a:cxn ang="0">
                      <a:pos x="11" y="63"/>
                    </a:cxn>
                    <a:cxn ang="0">
                      <a:pos x="18" y="61"/>
                    </a:cxn>
                    <a:cxn ang="0">
                      <a:pos x="25" y="57"/>
                    </a:cxn>
                    <a:cxn ang="0">
                      <a:pos x="33" y="50"/>
                    </a:cxn>
                    <a:cxn ang="0">
                      <a:pos x="37" y="45"/>
                    </a:cxn>
                    <a:cxn ang="0">
                      <a:pos x="43" y="37"/>
                    </a:cxn>
                    <a:cxn ang="0">
                      <a:pos x="46" y="30"/>
                    </a:cxn>
                    <a:cxn ang="0">
                      <a:pos x="50" y="24"/>
                    </a:cxn>
                    <a:cxn ang="0">
                      <a:pos x="55" y="17"/>
                    </a:cxn>
                    <a:cxn ang="0">
                      <a:pos x="60" y="14"/>
                    </a:cxn>
                    <a:cxn ang="0">
                      <a:pos x="68" y="10"/>
                    </a:cxn>
                    <a:cxn ang="0">
                      <a:pos x="74" y="7"/>
                    </a:cxn>
                    <a:cxn ang="0">
                      <a:pos x="78" y="0"/>
                    </a:cxn>
                    <a:cxn ang="0">
                      <a:pos x="67" y="5"/>
                    </a:cxn>
                  </a:cxnLst>
                  <a:rect l="txL" t="txT" r="txR" b="txB"/>
                  <a:pathLst>
                    <a:path w="78" h="66">
                      <a:moveTo>
                        <a:pt x="67" y="5"/>
                      </a:moveTo>
                      <a:lnTo>
                        <a:pt x="59" y="8"/>
                      </a:lnTo>
                      <a:lnTo>
                        <a:pt x="51" y="12"/>
                      </a:lnTo>
                      <a:lnTo>
                        <a:pt x="45" y="16"/>
                      </a:lnTo>
                      <a:lnTo>
                        <a:pt x="40" y="20"/>
                      </a:lnTo>
                      <a:lnTo>
                        <a:pt x="35" y="28"/>
                      </a:lnTo>
                      <a:lnTo>
                        <a:pt x="30" y="37"/>
                      </a:lnTo>
                      <a:lnTo>
                        <a:pt x="26" y="44"/>
                      </a:lnTo>
                      <a:lnTo>
                        <a:pt x="22" y="49"/>
                      </a:lnTo>
                      <a:lnTo>
                        <a:pt x="17" y="55"/>
                      </a:lnTo>
                      <a:lnTo>
                        <a:pt x="0" y="66"/>
                      </a:lnTo>
                      <a:lnTo>
                        <a:pt x="11" y="63"/>
                      </a:lnTo>
                      <a:lnTo>
                        <a:pt x="18" y="61"/>
                      </a:lnTo>
                      <a:lnTo>
                        <a:pt x="25" y="57"/>
                      </a:lnTo>
                      <a:lnTo>
                        <a:pt x="33" y="50"/>
                      </a:lnTo>
                      <a:lnTo>
                        <a:pt x="37" y="45"/>
                      </a:lnTo>
                      <a:lnTo>
                        <a:pt x="43" y="37"/>
                      </a:lnTo>
                      <a:lnTo>
                        <a:pt x="46" y="30"/>
                      </a:lnTo>
                      <a:lnTo>
                        <a:pt x="50" y="24"/>
                      </a:lnTo>
                      <a:lnTo>
                        <a:pt x="55" y="17"/>
                      </a:lnTo>
                      <a:lnTo>
                        <a:pt x="60" y="14"/>
                      </a:lnTo>
                      <a:lnTo>
                        <a:pt x="68" y="10"/>
                      </a:lnTo>
                      <a:lnTo>
                        <a:pt x="74" y="7"/>
                      </a:lnTo>
                      <a:lnTo>
                        <a:pt x="78" y="0"/>
                      </a:lnTo>
                      <a:lnTo>
                        <a:pt x="67" y="5"/>
                      </a:lnTo>
                      <a:close/>
                    </a:path>
                  </a:pathLst>
                </a:custGeom>
                <a:solidFill>
                  <a:srgbClr val="201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536" name="Freeform 156"/>
                <p:cNvSpPr/>
                <p:nvPr/>
              </p:nvSpPr>
              <p:spPr>
                <a:xfrm>
                  <a:off x="2923" y="922"/>
                  <a:ext cx="78" cy="66"/>
                </a:xfrm>
                <a:custGeom>
                  <a:avLst/>
                  <a:gdLst>
                    <a:gd name="txL" fmla="*/ 0 w 78"/>
                    <a:gd name="txT" fmla="*/ 0 h 66"/>
                    <a:gd name="txR" fmla="*/ 78 w 78"/>
                    <a:gd name="txB" fmla="*/ 66 h 66"/>
                  </a:gdLst>
                  <a:ahLst/>
                  <a:cxnLst>
                    <a:cxn ang="0">
                      <a:pos x="11" y="5"/>
                    </a:cxn>
                    <a:cxn ang="0">
                      <a:pos x="20" y="8"/>
                    </a:cxn>
                    <a:cxn ang="0">
                      <a:pos x="27" y="11"/>
                    </a:cxn>
                    <a:cxn ang="0">
                      <a:pos x="33" y="15"/>
                    </a:cxn>
                    <a:cxn ang="0">
                      <a:pos x="38" y="20"/>
                    </a:cxn>
                    <a:cxn ang="0">
                      <a:pos x="43" y="28"/>
                    </a:cxn>
                    <a:cxn ang="0">
                      <a:pos x="48" y="37"/>
                    </a:cxn>
                    <a:cxn ang="0">
                      <a:pos x="52" y="44"/>
                    </a:cxn>
                    <a:cxn ang="0">
                      <a:pos x="56" y="49"/>
                    </a:cxn>
                    <a:cxn ang="0">
                      <a:pos x="61" y="55"/>
                    </a:cxn>
                    <a:cxn ang="0">
                      <a:pos x="78" y="66"/>
                    </a:cxn>
                    <a:cxn ang="0">
                      <a:pos x="67" y="63"/>
                    </a:cxn>
                    <a:cxn ang="0">
                      <a:pos x="60" y="60"/>
                    </a:cxn>
                    <a:cxn ang="0">
                      <a:pos x="53" y="56"/>
                    </a:cxn>
                    <a:cxn ang="0">
                      <a:pos x="45" y="50"/>
                    </a:cxn>
                    <a:cxn ang="0">
                      <a:pos x="41" y="45"/>
                    </a:cxn>
                    <a:cxn ang="0">
                      <a:pos x="35" y="36"/>
                    </a:cxn>
                    <a:cxn ang="0">
                      <a:pos x="32" y="30"/>
                    </a:cxn>
                    <a:cxn ang="0">
                      <a:pos x="28" y="24"/>
                    </a:cxn>
                    <a:cxn ang="0">
                      <a:pos x="23" y="17"/>
                    </a:cxn>
                    <a:cxn ang="0">
                      <a:pos x="18" y="14"/>
                    </a:cxn>
                    <a:cxn ang="0">
                      <a:pos x="10" y="10"/>
                    </a:cxn>
                    <a:cxn ang="0">
                      <a:pos x="4" y="7"/>
                    </a:cxn>
                    <a:cxn ang="0">
                      <a:pos x="0" y="0"/>
                    </a:cxn>
                    <a:cxn ang="0">
                      <a:pos x="11" y="5"/>
                    </a:cxn>
                  </a:cxnLst>
                  <a:rect l="txL" t="txT" r="txR" b="txB"/>
                  <a:pathLst>
                    <a:path w="78" h="66">
                      <a:moveTo>
                        <a:pt x="11" y="5"/>
                      </a:moveTo>
                      <a:lnTo>
                        <a:pt x="20" y="8"/>
                      </a:lnTo>
                      <a:lnTo>
                        <a:pt x="27" y="11"/>
                      </a:lnTo>
                      <a:lnTo>
                        <a:pt x="33" y="15"/>
                      </a:lnTo>
                      <a:lnTo>
                        <a:pt x="38" y="20"/>
                      </a:lnTo>
                      <a:lnTo>
                        <a:pt x="43" y="28"/>
                      </a:lnTo>
                      <a:lnTo>
                        <a:pt x="48" y="37"/>
                      </a:lnTo>
                      <a:lnTo>
                        <a:pt x="52" y="44"/>
                      </a:lnTo>
                      <a:lnTo>
                        <a:pt x="56" y="49"/>
                      </a:lnTo>
                      <a:lnTo>
                        <a:pt x="61" y="55"/>
                      </a:lnTo>
                      <a:lnTo>
                        <a:pt x="78" y="66"/>
                      </a:lnTo>
                      <a:lnTo>
                        <a:pt x="67" y="63"/>
                      </a:lnTo>
                      <a:lnTo>
                        <a:pt x="60" y="60"/>
                      </a:lnTo>
                      <a:lnTo>
                        <a:pt x="53" y="56"/>
                      </a:lnTo>
                      <a:lnTo>
                        <a:pt x="45" y="50"/>
                      </a:lnTo>
                      <a:lnTo>
                        <a:pt x="41" y="45"/>
                      </a:lnTo>
                      <a:lnTo>
                        <a:pt x="35" y="36"/>
                      </a:lnTo>
                      <a:lnTo>
                        <a:pt x="32" y="30"/>
                      </a:lnTo>
                      <a:lnTo>
                        <a:pt x="28" y="24"/>
                      </a:lnTo>
                      <a:lnTo>
                        <a:pt x="23" y="17"/>
                      </a:lnTo>
                      <a:lnTo>
                        <a:pt x="18" y="14"/>
                      </a:lnTo>
                      <a:lnTo>
                        <a:pt x="10" y="10"/>
                      </a:lnTo>
                      <a:lnTo>
                        <a:pt x="4" y="7"/>
                      </a:lnTo>
                      <a:lnTo>
                        <a:pt x="0" y="0"/>
                      </a:lnTo>
                      <a:lnTo>
                        <a:pt x="11" y="5"/>
                      </a:lnTo>
                      <a:close/>
                    </a:path>
                  </a:pathLst>
                </a:custGeom>
                <a:solidFill>
                  <a:srgbClr val="201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27" name="Group 157"/>
              <p:cNvGrpSpPr/>
              <p:nvPr/>
            </p:nvGrpSpPr>
            <p:grpSpPr>
              <a:xfrm>
                <a:off x="1969" y="1732"/>
                <a:ext cx="371" cy="104"/>
                <a:chOff x="2691" y="977"/>
                <a:chExt cx="371" cy="104"/>
              </a:xfrm>
            </p:grpSpPr>
            <p:grpSp>
              <p:nvGrpSpPr>
                <p:cNvPr id="21529" name="Group 158"/>
                <p:cNvGrpSpPr/>
                <p:nvPr/>
              </p:nvGrpSpPr>
              <p:grpSpPr>
                <a:xfrm>
                  <a:off x="2741" y="977"/>
                  <a:ext cx="258" cy="104"/>
                  <a:chOff x="2741" y="977"/>
                  <a:chExt cx="258" cy="104"/>
                </a:xfrm>
              </p:grpSpPr>
              <p:sp>
                <p:nvSpPr>
                  <p:cNvPr id="21533" name="Oval 159"/>
                  <p:cNvSpPr/>
                  <p:nvPr/>
                </p:nvSpPr>
                <p:spPr>
                  <a:xfrm>
                    <a:off x="2895" y="977"/>
                    <a:ext cx="104" cy="104"/>
                  </a:xfrm>
                  <a:prstGeom prst="ellipse">
                    <a:avLst/>
                  </a:pr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pPr eaLnBrk="1" hangingPunct="1"/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34" name="Oval 160"/>
                  <p:cNvSpPr/>
                  <p:nvPr/>
                </p:nvSpPr>
                <p:spPr>
                  <a:xfrm>
                    <a:off x="2741" y="977"/>
                    <a:ext cx="104" cy="104"/>
                  </a:xfrm>
                  <a:prstGeom prst="ellipse">
                    <a:avLst/>
                  </a:pr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pPr eaLnBrk="1" hangingPunct="1"/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1530" name="Arc 161"/>
                <p:cNvSpPr/>
                <p:nvPr/>
              </p:nvSpPr>
              <p:spPr>
                <a:xfrm>
                  <a:off x="2846" y="1006"/>
                  <a:ext cx="46" cy="29"/>
                </a:xfrm>
                <a:custGeom>
                  <a:avLst/>
                  <a:gdLst>
                    <a:gd name="txL" fmla="*/ 0 w 34033"/>
                    <a:gd name="txT" fmla="*/ 0 h 21600"/>
                    <a:gd name="txR" fmla="*/ 34033 w 34033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34033" h="21600" fill="none">
                      <a:moveTo>
                        <a:pt x="0" y="10537"/>
                      </a:moveTo>
                      <a:cubicBezTo>
                        <a:pt x="3896" y="4002"/>
                        <a:pt x="10943" y="-1"/>
                        <a:pt x="18552" y="0"/>
                      </a:cubicBezTo>
                      <a:cubicBezTo>
                        <a:pt x="24383" y="0"/>
                        <a:pt x="29966" y="2357"/>
                        <a:pt x="34033" y="6536"/>
                      </a:cubicBezTo>
                    </a:path>
                    <a:path w="34033" h="21600" stroke="0">
                      <a:moveTo>
                        <a:pt x="0" y="10537"/>
                      </a:moveTo>
                      <a:cubicBezTo>
                        <a:pt x="3896" y="4002"/>
                        <a:pt x="10943" y="-1"/>
                        <a:pt x="18552" y="0"/>
                      </a:cubicBezTo>
                      <a:cubicBezTo>
                        <a:pt x="24383" y="0"/>
                        <a:pt x="29966" y="2357"/>
                        <a:pt x="34033" y="6536"/>
                      </a:cubicBezTo>
                      <a:lnTo>
                        <a:pt x="18552" y="21600"/>
                      </a:lnTo>
                      <a:lnTo>
                        <a:pt x="0" y="10537"/>
                      </a:lnTo>
                      <a:close/>
                    </a:path>
                  </a:pathLst>
                </a:cu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531" name="Line 162"/>
                <p:cNvSpPr/>
                <p:nvPr/>
              </p:nvSpPr>
              <p:spPr>
                <a:xfrm>
                  <a:off x="2691" y="1004"/>
                  <a:ext cx="59" cy="10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532" name="Line 163"/>
                <p:cNvSpPr/>
                <p:nvPr/>
              </p:nvSpPr>
              <p:spPr>
                <a:xfrm flipV="1">
                  <a:off x="2999" y="988"/>
                  <a:ext cx="63" cy="22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1528" name="Freeform 164"/>
              <p:cNvSpPr/>
              <p:nvPr/>
            </p:nvSpPr>
            <p:spPr>
              <a:xfrm>
                <a:off x="2140" y="1998"/>
                <a:ext cx="21" cy="3"/>
              </a:xfrm>
              <a:custGeom>
                <a:avLst/>
                <a:gdLst>
                  <a:gd name="txL" fmla="*/ 0 w 21"/>
                  <a:gd name="txT" fmla="*/ 0 h 3"/>
                  <a:gd name="txR" fmla="*/ 21 w 21"/>
                  <a:gd name="txB" fmla="*/ 3 h 3"/>
                </a:gdLst>
                <a:ahLst/>
                <a:cxnLst>
                  <a:cxn ang="0">
                    <a:pos x="0" y="2"/>
                  </a:cxn>
                  <a:cxn ang="0">
                    <a:pos x="8" y="0"/>
                  </a:cxn>
                  <a:cxn ang="0">
                    <a:pos x="15" y="2"/>
                  </a:cxn>
                  <a:cxn ang="0">
                    <a:pos x="21" y="3"/>
                  </a:cxn>
                </a:cxnLst>
                <a:rect l="txL" t="txT" r="txR" b="txB"/>
                <a:pathLst>
                  <a:path w="21" h="3">
                    <a:moveTo>
                      <a:pt x="0" y="2"/>
                    </a:moveTo>
                    <a:lnTo>
                      <a:pt x="8" y="0"/>
                    </a:lnTo>
                    <a:lnTo>
                      <a:pt x="15" y="2"/>
                    </a:lnTo>
                    <a:lnTo>
                      <a:pt x="21" y="3"/>
                    </a:ln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519" name="Text Box 165"/>
            <p:cNvSpPr txBox="1"/>
            <p:nvPr/>
          </p:nvSpPr>
          <p:spPr>
            <a:xfrm>
              <a:off x="1248" y="3312"/>
              <a:ext cx="2160" cy="365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i="1" dirty="0">
                  <a:latin typeface="Times New Roman" panose="02020603050405020304" pitchFamily="18" charset="0"/>
                </a:rPr>
                <a:t>Does NOT work!</a:t>
              </a:r>
              <a:endParaRPr lang="en-US" altLang="zh-CN" sz="3200" i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1517" name="Text Box 168"/>
          <p:cNvSpPr txBox="1"/>
          <p:nvPr/>
        </p:nvSpPr>
        <p:spPr>
          <a:xfrm>
            <a:off x="4500563" y="0"/>
            <a:ext cx="4643437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AVL Trees, Splay Trees, and Amortized Analysis</a:t>
            </a:r>
            <a:endParaRPr lang="en-US" altLang="zh-CN" sz="1600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70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7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72" grpId="0" animBg="1"/>
      <p:bldP spid="8707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101379" name="Text Box 3"/>
          <p:cNvSpPr txBox="1"/>
          <p:nvPr/>
        </p:nvSpPr>
        <p:spPr>
          <a:xfrm>
            <a:off x="533400" y="76200"/>
            <a:ext cx="37338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An even worse case: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1380" name="Oval 4"/>
          <p:cNvSpPr/>
          <p:nvPr/>
        </p:nvSpPr>
        <p:spPr>
          <a:xfrm>
            <a:off x="3581400" y="914400"/>
            <a:ext cx="304800" cy="3048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1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3886200" y="1143000"/>
            <a:ext cx="533400" cy="533400"/>
            <a:chOff x="2448" y="864"/>
            <a:chExt cx="336" cy="336"/>
          </a:xfrm>
        </p:grpSpPr>
        <p:sp>
          <p:nvSpPr>
            <p:cNvPr id="22598" name="Oval 6"/>
            <p:cNvSpPr/>
            <p:nvPr/>
          </p:nvSpPr>
          <p:spPr>
            <a:xfrm>
              <a:off x="2592" y="1008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2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599" name="Line 7"/>
            <p:cNvSpPr/>
            <p:nvPr/>
          </p:nvSpPr>
          <p:spPr>
            <a:xfrm>
              <a:off x="2448" y="864"/>
              <a:ext cx="192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1384" name="AutoShape 8"/>
          <p:cNvSpPr/>
          <p:nvPr/>
        </p:nvSpPr>
        <p:spPr>
          <a:xfrm rot="5400000" flipH="1">
            <a:off x="3467100" y="1333500"/>
            <a:ext cx="419100" cy="495300"/>
          </a:xfrm>
          <a:custGeom>
            <a:avLst/>
            <a:gdLst/>
            <a:ahLst/>
            <a:cxnLst>
              <a:cxn ang="0">
                <a:pos x="2147483647" y="352502039"/>
              </a:cxn>
              <a:cxn ang="0">
                <a:pos x="159443084" y="2147483647"/>
              </a:cxn>
              <a:cxn ang="0">
                <a:pos x="2101822993" y="901040262"/>
              </a:cxn>
              <a:cxn ang="0">
                <a:pos x="2147483647" y="2147483647"/>
              </a:cxn>
              <a:cxn ang="0">
                <a:pos x="1841614763" y="2147483647"/>
              </a:cxn>
              <a:cxn ang="0">
                <a:pos x="1991138413" y="2147483647"/>
              </a:cxn>
            </a:cxnLst>
            <a:pathLst>
              <a:path w="21600" h="21600">
                <a:moveTo>
                  <a:pt x="15549" y="17909"/>
                </a:moveTo>
                <a:cubicBezTo>
                  <a:pt x="17924" y="16323"/>
                  <a:pt x="19350" y="13655"/>
                  <a:pt x="19350" y="10800"/>
                </a:cubicBezTo>
                <a:cubicBezTo>
                  <a:pt x="19350" y="6077"/>
                  <a:pt x="15522" y="2250"/>
                  <a:pt x="10800" y="2250"/>
                </a:cubicBezTo>
                <a:cubicBezTo>
                  <a:pt x="6077" y="2250"/>
                  <a:pt x="2250" y="6077"/>
                  <a:pt x="225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4407"/>
                  <a:pt x="19799" y="17776"/>
                  <a:pt x="16799" y="19780"/>
                </a:cubicBezTo>
                <a:lnTo>
                  <a:pt x="18299" y="22025"/>
                </a:lnTo>
                <a:lnTo>
                  <a:pt x="12994" y="20969"/>
                </a:lnTo>
                <a:lnTo>
                  <a:pt x="14049" y="15664"/>
                </a:lnTo>
                <a:lnTo>
                  <a:pt x="15549" y="17909"/>
                </a:lnTo>
                <a:close/>
              </a:path>
            </a:pathLst>
          </a:custGeom>
          <a:solidFill>
            <a:schemeClr val="hlink"/>
          </a:solidFill>
          <a:ln w="254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46800" rIns="0" bIns="46800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1385" name="Rectangle 9"/>
          <p:cNvSpPr/>
          <p:nvPr/>
        </p:nvSpPr>
        <p:spPr>
          <a:xfrm>
            <a:off x="3276600" y="838200"/>
            <a:ext cx="1219200" cy="10668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3" name="Group 10"/>
          <p:cNvGrpSpPr/>
          <p:nvPr/>
        </p:nvGrpSpPr>
        <p:grpSpPr>
          <a:xfrm>
            <a:off x="3352800" y="914400"/>
            <a:ext cx="914400" cy="762000"/>
            <a:chOff x="1824" y="2400"/>
            <a:chExt cx="576" cy="480"/>
          </a:xfrm>
        </p:grpSpPr>
        <p:sp>
          <p:nvSpPr>
            <p:cNvPr id="22595" name="Oval 11"/>
            <p:cNvSpPr/>
            <p:nvPr/>
          </p:nvSpPr>
          <p:spPr>
            <a:xfrm flipH="1">
              <a:off x="2208" y="240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2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596" name="Oval 12"/>
            <p:cNvSpPr/>
            <p:nvPr/>
          </p:nvSpPr>
          <p:spPr>
            <a:xfrm flipH="1">
              <a:off x="1824" y="2688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1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597" name="Line 13"/>
            <p:cNvSpPr/>
            <p:nvPr/>
          </p:nvSpPr>
          <p:spPr>
            <a:xfrm flipH="1">
              <a:off x="2016" y="2544"/>
              <a:ext cx="192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" name="Group 14"/>
          <p:cNvGrpSpPr/>
          <p:nvPr/>
        </p:nvGrpSpPr>
        <p:grpSpPr>
          <a:xfrm>
            <a:off x="4267200" y="1143000"/>
            <a:ext cx="533400" cy="533400"/>
            <a:chOff x="2448" y="864"/>
            <a:chExt cx="336" cy="336"/>
          </a:xfrm>
        </p:grpSpPr>
        <p:sp>
          <p:nvSpPr>
            <p:cNvPr id="22593" name="Oval 15"/>
            <p:cNvSpPr/>
            <p:nvPr/>
          </p:nvSpPr>
          <p:spPr>
            <a:xfrm>
              <a:off x="2592" y="1008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3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594" name="Line 16"/>
            <p:cNvSpPr/>
            <p:nvPr/>
          </p:nvSpPr>
          <p:spPr>
            <a:xfrm>
              <a:off x="2448" y="864"/>
              <a:ext cx="192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1393" name="Rectangle 17"/>
          <p:cNvSpPr/>
          <p:nvPr/>
        </p:nvSpPr>
        <p:spPr>
          <a:xfrm>
            <a:off x="3200400" y="762000"/>
            <a:ext cx="1752600" cy="10668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5" name="Group 18"/>
          <p:cNvGrpSpPr/>
          <p:nvPr/>
        </p:nvGrpSpPr>
        <p:grpSpPr>
          <a:xfrm>
            <a:off x="3124200" y="762000"/>
            <a:ext cx="1524000" cy="1219200"/>
            <a:chOff x="336" y="2688"/>
            <a:chExt cx="960" cy="768"/>
          </a:xfrm>
        </p:grpSpPr>
        <p:grpSp>
          <p:nvGrpSpPr>
            <p:cNvPr id="22587" name="Group 19"/>
            <p:cNvGrpSpPr/>
            <p:nvPr/>
          </p:nvGrpSpPr>
          <p:grpSpPr>
            <a:xfrm>
              <a:off x="720" y="2688"/>
              <a:ext cx="576" cy="480"/>
              <a:chOff x="1824" y="2400"/>
              <a:chExt cx="576" cy="480"/>
            </a:xfrm>
          </p:grpSpPr>
          <p:sp>
            <p:nvSpPr>
              <p:cNvPr id="22590" name="Oval 20"/>
              <p:cNvSpPr/>
              <p:nvPr/>
            </p:nvSpPr>
            <p:spPr>
              <a:xfrm flipH="1">
                <a:off x="2208" y="2400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3</a:t>
                </a:r>
                <a:endParaRPr lang="en-US" altLang="zh-CN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91" name="Oval 21"/>
              <p:cNvSpPr/>
              <p:nvPr/>
            </p:nvSpPr>
            <p:spPr>
              <a:xfrm flipH="1">
                <a:off x="1824" y="2688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2</a:t>
                </a:r>
                <a:endParaRPr lang="en-US" altLang="zh-CN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92" name="Line 22"/>
              <p:cNvSpPr/>
              <p:nvPr/>
            </p:nvSpPr>
            <p:spPr>
              <a:xfrm flipH="1">
                <a:off x="2016" y="2544"/>
                <a:ext cx="192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2588" name="Oval 23"/>
            <p:cNvSpPr/>
            <p:nvPr/>
          </p:nvSpPr>
          <p:spPr>
            <a:xfrm flipH="1">
              <a:off x="336" y="326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1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589" name="Line 24"/>
            <p:cNvSpPr/>
            <p:nvPr/>
          </p:nvSpPr>
          <p:spPr>
            <a:xfrm flipH="1">
              <a:off x="528" y="3120"/>
              <a:ext cx="192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1401" name="Text Box 25"/>
          <p:cNvSpPr txBox="1"/>
          <p:nvPr/>
        </p:nvSpPr>
        <p:spPr>
          <a:xfrm>
            <a:off x="762000" y="685800"/>
            <a:ext cx="37338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Insert</a:t>
            </a:r>
            <a:r>
              <a:rPr lang="en-US" altLang="zh-CN" dirty="0">
                <a:latin typeface="Times New Roman" panose="02020603050405020304" pitchFamily="18" charset="0"/>
              </a:rPr>
              <a:t>: 1, 2, 3, …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7" name="Group 26"/>
          <p:cNvGrpSpPr/>
          <p:nvPr/>
        </p:nvGrpSpPr>
        <p:grpSpPr>
          <a:xfrm>
            <a:off x="2209800" y="762000"/>
            <a:ext cx="2971800" cy="2590800"/>
            <a:chOff x="2016" y="1776"/>
            <a:chExt cx="1872" cy="1632"/>
          </a:xfrm>
        </p:grpSpPr>
        <p:sp>
          <p:nvSpPr>
            <p:cNvPr id="22578" name="Oval 27"/>
            <p:cNvSpPr/>
            <p:nvPr/>
          </p:nvSpPr>
          <p:spPr>
            <a:xfrm flipH="1">
              <a:off x="2784" y="264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3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579" name="Oval 28"/>
            <p:cNvSpPr/>
            <p:nvPr/>
          </p:nvSpPr>
          <p:spPr>
            <a:xfrm flipH="1">
              <a:off x="2400" y="2928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2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580" name="Line 29"/>
            <p:cNvSpPr/>
            <p:nvPr/>
          </p:nvSpPr>
          <p:spPr>
            <a:xfrm flipH="1">
              <a:off x="2592" y="2784"/>
              <a:ext cx="192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81" name="Oval 30"/>
            <p:cNvSpPr/>
            <p:nvPr/>
          </p:nvSpPr>
          <p:spPr>
            <a:xfrm flipH="1">
              <a:off x="2016" y="3216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1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582" name="Line 31"/>
            <p:cNvSpPr/>
            <p:nvPr/>
          </p:nvSpPr>
          <p:spPr>
            <a:xfrm flipH="1">
              <a:off x="2208" y="3072"/>
              <a:ext cx="192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83" name="Oval 32"/>
            <p:cNvSpPr/>
            <p:nvPr/>
          </p:nvSpPr>
          <p:spPr>
            <a:xfrm flipH="1">
              <a:off x="3696" y="1776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000" i="1" dirty="0">
                  <a:latin typeface="Times New Roman" panose="02020603050405020304" pitchFamily="18" charset="0"/>
                </a:rPr>
                <a:t>N</a:t>
              </a:r>
              <a:endParaRPr lang="en-US" altLang="zh-CN" sz="20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2584" name="Line 33"/>
            <p:cNvSpPr/>
            <p:nvPr/>
          </p:nvSpPr>
          <p:spPr>
            <a:xfrm flipH="1">
              <a:off x="3504" y="1920"/>
              <a:ext cx="192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85" name="Line 34"/>
            <p:cNvSpPr/>
            <p:nvPr/>
          </p:nvSpPr>
          <p:spPr>
            <a:xfrm flipH="1">
              <a:off x="2976" y="2496"/>
              <a:ext cx="192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86" name="Line 35"/>
            <p:cNvSpPr/>
            <p:nvPr/>
          </p:nvSpPr>
          <p:spPr>
            <a:xfrm flipH="1">
              <a:off x="3216" y="2160"/>
              <a:ext cx="240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</p:grpSp>
      <p:sp>
        <p:nvSpPr>
          <p:cNvPr id="101412" name="Text Box 36"/>
          <p:cNvSpPr txBox="1"/>
          <p:nvPr/>
        </p:nvSpPr>
        <p:spPr>
          <a:xfrm>
            <a:off x="5715000" y="685800"/>
            <a:ext cx="12954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Find</a:t>
            </a:r>
            <a:r>
              <a:rPr lang="en-US" altLang="zh-CN" dirty="0">
                <a:latin typeface="Times New Roman" panose="02020603050405020304" pitchFamily="18" charset="0"/>
              </a:rPr>
              <a:t>: 1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8" name="Group 37"/>
          <p:cNvGrpSpPr/>
          <p:nvPr/>
        </p:nvGrpSpPr>
        <p:grpSpPr>
          <a:xfrm>
            <a:off x="5867400" y="762000"/>
            <a:ext cx="2362200" cy="2667000"/>
            <a:chOff x="3120" y="1920"/>
            <a:chExt cx="1488" cy="1680"/>
          </a:xfrm>
        </p:grpSpPr>
        <p:sp>
          <p:nvSpPr>
            <p:cNvPr id="22569" name="Oval 38"/>
            <p:cNvSpPr/>
            <p:nvPr/>
          </p:nvSpPr>
          <p:spPr>
            <a:xfrm flipH="1">
              <a:off x="3504" y="312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3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570" name="Oval 39"/>
            <p:cNvSpPr/>
            <p:nvPr/>
          </p:nvSpPr>
          <p:spPr>
            <a:xfrm flipH="1">
              <a:off x="3120" y="3408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2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571" name="Line 40"/>
            <p:cNvSpPr/>
            <p:nvPr/>
          </p:nvSpPr>
          <p:spPr>
            <a:xfrm flipH="1">
              <a:off x="3312" y="3264"/>
              <a:ext cx="192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72" name="Oval 41"/>
            <p:cNvSpPr/>
            <p:nvPr/>
          </p:nvSpPr>
          <p:spPr>
            <a:xfrm flipH="1">
              <a:off x="4080" y="192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1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573" name="Line 42"/>
            <p:cNvSpPr/>
            <p:nvPr/>
          </p:nvSpPr>
          <p:spPr>
            <a:xfrm>
              <a:off x="4272" y="2064"/>
              <a:ext cx="192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74" name="Oval 43"/>
            <p:cNvSpPr/>
            <p:nvPr/>
          </p:nvSpPr>
          <p:spPr>
            <a:xfrm flipH="1">
              <a:off x="4416" y="2256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000" i="1" dirty="0">
                  <a:latin typeface="Times New Roman" panose="02020603050405020304" pitchFamily="18" charset="0"/>
                </a:rPr>
                <a:t>N</a:t>
              </a:r>
              <a:endParaRPr lang="en-US" altLang="zh-CN" sz="20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2575" name="Line 44"/>
            <p:cNvSpPr/>
            <p:nvPr/>
          </p:nvSpPr>
          <p:spPr>
            <a:xfrm flipH="1">
              <a:off x="4224" y="2400"/>
              <a:ext cx="192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76" name="Line 45"/>
            <p:cNvSpPr/>
            <p:nvPr/>
          </p:nvSpPr>
          <p:spPr>
            <a:xfrm flipH="1">
              <a:off x="3696" y="2976"/>
              <a:ext cx="192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77" name="Line 46"/>
            <p:cNvSpPr/>
            <p:nvPr/>
          </p:nvSpPr>
          <p:spPr>
            <a:xfrm flipH="1">
              <a:off x="3936" y="2640"/>
              <a:ext cx="240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</p:grpSp>
      <p:sp>
        <p:nvSpPr>
          <p:cNvPr id="101423" name="Text Box 47"/>
          <p:cNvSpPr txBox="1"/>
          <p:nvPr/>
        </p:nvSpPr>
        <p:spPr>
          <a:xfrm>
            <a:off x="838200" y="3505200"/>
            <a:ext cx="12954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Find</a:t>
            </a:r>
            <a:r>
              <a:rPr lang="en-US" altLang="zh-CN" dirty="0">
                <a:latin typeface="Times New Roman" panose="02020603050405020304" pitchFamily="18" charset="0"/>
              </a:rPr>
              <a:t>: 2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9" name="Group 48"/>
          <p:cNvGrpSpPr/>
          <p:nvPr/>
        </p:nvGrpSpPr>
        <p:grpSpPr>
          <a:xfrm>
            <a:off x="2057400" y="3581400"/>
            <a:ext cx="1752600" cy="2209800"/>
            <a:chOff x="2208" y="2496"/>
            <a:chExt cx="1104" cy="1392"/>
          </a:xfrm>
        </p:grpSpPr>
        <p:sp>
          <p:nvSpPr>
            <p:cNvPr id="22560" name="Oval 49"/>
            <p:cNvSpPr/>
            <p:nvPr/>
          </p:nvSpPr>
          <p:spPr>
            <a:xfrm flipH="1">
              <a:off x="2208" y="3696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3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561" name="Oval 50"/>
            <p:cNvSpPr/>
            <p:nvPr/>
          </p:nvSpPr>
          <p:spPr>
            <a:xfrm flipH="1">
              <a:off x="2400" y="278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1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562" name="Line 51"/>
            <p:cNvSpPr/>
            <p:nvPr/>
          </p:nvSpPr>
          <p:spPr>
            <a:xfrm flipH="1">
              <a:off x="2592" y="2640"/>
              <a:ext cx="192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63" name="Oval 52"/>
            <p:cNvSpPr/>
            <p:nvPr/>
          </p:nvSpPr>
          <p:spPr>
            <a:xfrm flipH="1">
              <a:off x="2784" y="2496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2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564" name="Line 53"/>
            <p:cNvSpPr/>
            <p:nvPr/>
          </p:nvSpPr>
          <p:spPr>
            <a:xfrm>
              <a:off x="2976" y="2640"/>
              <a:ext cx="192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65" name="Oval 54"/>
            <p:cNvSpPr/>
            <p:nvPr/>
          </p:nvSpPr>
          <p:spPr>
            <a:xfrm flipH="1">
              <a:off x="3120" y="283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000" i="1" dirty="0">
                  <a:latin typeface="Times New Roman" panose="02020603050405020304" pitchFamily="18" charset="0"/>
                </a:rPr>
                <a:t>N</a:t>
              </a:r>
              <a:endParaRPr lang="en-US" altLang="zh-CN" sz="20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2566" name="Line 55"/>
            <p:cNvSpPr/>
            <p:nvPr/>
          </p:nvSpPr>
          <p:spPr>
            <a:xfrm flipH="1">
              <a:off x="2928" y="2976"/>
              <a:ext cx="192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67" name="Line 56"/>
            <p:cNvSpPr/>
            <p:nvPr/>
          </p:nvSpPr>
          <p:spPr>
            <a:xfrm flipH="1">
              <a:off x="2400" y="3552"/>
              <a:ext cx="192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68" name="Line 57"/>
            <p:cNvSpPr/>
            <p:nvPr/>
          </p:nvSpPr>
          <p:spPr>
            <a:xfrm flipH="1">
              <a:off x="2640" y="3216"/>
              <a:ext cx="240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</p:grpSp>
      <p:sp>
        <p:nvSpPr>
          <p:cNvPr id="101434" name="Text Box 58"/>
          <p:cNvSpPr txBox="1"/>
          <p:nvPr/>
        </p:nvSpPr>
        <p:spPr>
          <a:xfrm>
            <a:off x="3962400" y="3505200"/>
            <a:ext cx="23622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…… Find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  <p:grpSp>
        <p:nvGrpSpPr>
          <p:cNvPr id="10" name="Group 59"/>
          <p:cNvGrpSpPr/>
          <p:nvPr/>
        </p:nvGrpSpPr>
        <p:grpSpPr>
          <a:xfrm>
            <a:off x="4343400" y="3505200"/>
            <a:ext cx="2971800" cy="2590800"/>
            <a:chOff x="2016" y="1776"/>
            <a:chExt cx="1872" cy="1632"/>
          </a:xfrm>
        </p:grpSpPr>
        <p:sp>
          <p:nvSpPr>
            <p:cNvPr id="22551" name="Oval 60"/>
            <p:cNvSpPr/>
            <p:nvPr/>
          </p:nvSpPr>
          <p:spPr>
            <a:xfrm flipH="1">
              <a:off x="2784" y="264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3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552" name="Oval 61"/>
            <p:cNvSpPr/>
            <p:nvPr/>
          </p:nvSpPr>
          <p:spPr>
            <a:xfrm flipH="1">
              <a:off x="2400" y="2928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2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553" name="Line 62"/>
            <p:cNvSpPr/>
            <p:nvPr/>
          </p:nvSpPr>
          <p:spPr>
            <a:xfrm flipH="1">
              <a:off x="2592" y="2784"/>
              <a:ext cx="192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54" name="Oval 63"/>
            <p:cNvSpPr/>
            <p:nvPr/>
          </p:nvSpPr>
          <p:spPr>
            <a:xfrm flipH="1">
              <a:off x="2016" y="3216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1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555" name="Line 64"/>
            <p:cNvSpPr/>
            <p:nvPr/>
          </p:nvSpPr>
          <p:spPr>
            <a:xfrm flipH="1">
              <a:off x="2208" y="3072"/>
              <a:ext cx="192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56" name="Oval 65"/>
            <p:cNvSpPr/>
            <p:nvPr/>
          </p:nvSpPr>
          <p:spPr>
            <a:xfrm flipH="1">
              <a:off x="3696" y="1776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000" i="1" dirty="0">
                  <a:latin typeface="Times New Roman" panose="02020603050405020304" pitchFamily="18" charset="0"/>
                </a:rPr>
                <a:t>N</a:t>
              </a:r>
              <a:endParaRPr lang="en-US" altLang="zh-CN" sz="20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2557" name="Line 66"/>
            <p:cNvSpPr/>
            <p:nvPr/>
          </p:nvSpPr>
          <p:spPr>
            <a:xfrm flipH="1">
              <a:off x="3504" y="1920"/>
              <a:ext cx="192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58" name="Line 67"/>
            <p:cNvSpPr/>
            <p:nvPr/>
          </p:nvSpPr>
          <p:spPr>
            <a:xfrm flipH="1">
              <a:off x="2976" y="2496"/>
              <a:ext cx="192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59" name="Line 68"/>
            <p:cNvSpPr/>
            <p:nvPr/>
          </p:nvSpPr>
          <p:spPr>
            <a:xfrm flipH="1">
              <a:off x="3216" y="2160"/>
              <a:ext cx="240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</p:grpSp>
      <p:sp>
        <p:nvSpPr>
          <p:cNvPr id="101445" name="Text Box 69"/>
          <p:cNvSpPr txBox="1"/>
          <p:nvPr/>
        </p:nvSpPr>
        <p:spPr>
          <a:xfrm>
            <a:off x="6172200" y="5257800"/>
            <a:ext cx="12954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 =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  <p:sp>
        <p:nvSpPr>
          <p:cNvPr id="101446" name="Text Box 70"/>
          <p:cNvSpPr txBox="1"/>
          <p:nvPr/>
        </p:nvSpPr>
        <p:spPr>
          <a:xfrm>
            <a:off x="7239000" y="5257800"/>
            <a:ext cx="13716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O (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  <p:sp>
        <p:nvSpPr>
          <p:cNvPr id="22550" name="Text Box 74"/>
          <p:cNvSpPr txBox="1"/>
          <p:nvPr/>
        </p:nvSpPr>
        <p:spPr>
          <a:xfrm>
            <a:off x="4500563" y="0"/>
            <a:ext cx="4643437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AVL Trees, Splay Trees, and Amortized Analysis</a:t>
            </a:r>
            <a:endParaRPr lang="en-US" altLang="zh-CN" sz="1600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0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0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0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0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/>
      <p:bldP spid="101380" grpId="0" animBg="1"/>
      <p:bldP spid="101384" grpId="0" animBg="1"/>
      <p:bldP spid="101385" grpId="0" animBg="1"/>
      <p:bldP spid="101393" grpId="0" animBg="1"/>
      <p:bldP spid="101401" grpId="0"/>
      <p:bldP spid="101412" grpId="0"/>
      <p:bldP spid="101423" grpId="0"/>
      <p:bldP spid="101434" grpId="0"/>
      <p:bldP spid="101445" grpId="0"/>
      <p:bldP spid="1014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89091" name="Text Box 3"/>
          <p:cNvSpPr txBox="1"/>
          <p:nvPr/>
        </p:nvSpPr>
        <p:spPr>
          <a:xfrm>
            <a:off x="609600" y="304800"/>
            <a:ext cx="7543800" cy="82232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Try again -- For any nonroot node 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 , denote its parent by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 and grandparent by </a:t>
            </a:r>
            <a:r>
              <a:rPr lang="en-US" altLang="zh-CN" i="1" dirty="0">
                <a:solidFill>
                  <a:srgbClr val="008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89092" name="Text Box 4"/>
          <p:cNvSpPr txBox="1"/>
          <p:nvPr/>
        </p:nvSpPr>
        <p:spPr>
          <a:xfrm>
            <a:off x="990600" y="1219200"/>
            <a:ext cx="33528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Case 1: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 is the root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4191000" y="1219200"/>
            <a:ext cx="2971800" cy="457200"/>
            <a:chOff x="2640" y="912"/>
            <a:chExt cx="1872" cy="288"/>
          </a:xfrm>
        </p:grpSpPr>
        <p:sp>
          <p:nvSpPr>
            <p:cNvPr id="23624" name="AutoShape 6"/>
            <p:cNvSpPr/>
            <p:nvPr/>
          </p:nvSpPr>
          <p:spPr>
            <a:xfrm>
              <a:off x="2640" y="1008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hlink"/>
            </a:solidFill>
            <a:ln w="25400">
              <a:noFill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625" name="Text Box 7"/>
            <p:cNvSpPr txBox="1"/>
            <p:nvPr/>
          </p:nvSpPr>
          <p:spPr>
            <a:xfrm>
              <a:off x="2976" y="912"/>
              <a:ext cx="1536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</a:rPr>
                <a:t>Rotate </a:t>
              </a:r>
              <a:r>
                <a:rPr lang="en-US" altLang="zh-CN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dirty="0">
                  <a:latin typeface="Times New Roman" panose="02020603050405020304" pitchFamily="18" charset="0"/>
                </a:rPr>
                <a:t> and </a:t>
              </a:r>
              <a:r>
                <a:rPr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9096" name="Text Box 8"/>
          <p:cNvSpPr txBox="1"/>
          <p:nvPr/>
        </p:nvSpPr>
        <p:spPr>
          <a:xfrm>
            <a:off x="990600" y="1828800"/>
            <a:ext cx="40386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Case 2: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 is not the root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89097" name="Text Box 9"/>
          <p:cNvSpPr txBox="1"/>
          <p:nvPr/>
        </p:nvSpPr>
        <p:spPr>
          <a:xfrm>
            <a:off x="1219200" y="2438400"/>
            <a:ext cx="1295400" cy="82994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Zig-zag</a:t>
            </a:r>
            <a:r>
              <a:rPr lang="zh-CN" altLang="en-US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LR</a:t>
            </a:r>
            <a:r>
              <a:rPr lang="zh-CN" altLang="en-US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）</a:t>
            </a:r>
            <a:endParaRPr lang="zh-CN" altLang="en-US" i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10"/>
          <p:cNvGrpSpPr/>
          <p:nvPr/>
        </p:nvGrpSpPr>
        <p:grpSpPr>
          <a:xfrm>
            <a:off x="1981200" y="2590800"/>
            <a:ext cx="1752600" cy="1524000"/>
            <a:chOff x="1152" y="1728"/>
            <a:chExt cx="1104" cy="960"/>
          </a:xfrm>
        </p:grpSpPr>
        <p:sp>
          <p:nvSpPr>
            <p:cNvPr id="23611" name="Oval 11"/>
            <p:cNvSpPr/>
            <p:nvPr/>
          </p:nvSpPr>
          <p:spPr>
            <a:xfrm>
              <a:off x="1776" y="1728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1600" i="1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1600" i="1" dirty="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612" name="Line 12"/>
            <p:cNvSpPr/>
            <p:nvPr/>
          </p:nvSpPr>
          <p:spPr>
            <a:xfrm flipH="1">
              <a:off x="1632" y="1872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13" name="Line 13"/>
            <p:cNvSpPr/>
            <p:nvPr/>
          </p:nvSpPr>
          <p:spPr>
            <a:xfrm>
              <a:off x="1968" y="1872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14" name="AutoShape 14"/>
            <p:cNvSpPr/>
            <p:nvPr/>
          </p:nvSpPr>
          <p:spPr>
            <a:xfrm>
              <a:off x="1968" y="2016"/>
              <a:ext cx="288" cy="192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1600" i="1" dirty="0">
                  <a:latin typeface="Times New Roman" panose="02020603050405020304" pitchFamily="18" charset="0"/>
                </a:rPr>
                <a:t>D</a:t>
              </a:r>
              <a:endParaRPr lang="en-US" altLang="zh-CN" sz="16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3615" name="Oval 15"/>
            <p:cNvSpPr/>
            <p:nvPr/>
          </p:nvSpPr>
          <p:spPr>
            <a:xfrm>
              <a:off x="1440" y="1968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16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sz="1600" i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616" name="Line 16"/>
            <p:cNvSpPr/>
            <p:nvPr/>
          </p:nvSpPr>
          <p:spPr>
            <a:xfrm flipH="1">
              <a:off x="1296" y="2112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17" name="Line 17"/>
            <p:cNvSpPr/>
            <p:nvPr/>
          </p:nvSpPr>
          <p:spPr>
            <a:xfrm>
              <a:off x="1632" y="2112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18" name="AutoShape 18"/>
            <p:cNvSpPr/>
            <p:nvPr/>
          </p:nvSpPr>
          <p:spPr>
            <a:xfrm>
              <a:off x="1152" y="2256"/>
              <a:ext cx="288" cy="192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1600" i="1" dirty="0">
                  <a:latin typeface="Times New Roman" panose="02020603050405020304" pitchFamily="18" charset="0"/>
                </a:rPr>
                <a:t>A</a:t>
              </a:r>
              <a:endParaRPr lang="en-US" altLang="zh-CN" sz="16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3619" name="Oval 19"/>
            <p:cNvSpPr/>
            <p:nvPr/>
          </p:nvSpPr>
          <p:spPr>
            <a:xfrm>
              <a:off x="1728" y="2208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1600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1600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620" name="Line 20"/>
            <p:cNvSpPr/>
            <p:nvPr/>
          </p:nvSpPr>
          <p:spPr>
            <a:xfrm flipH="1">
              <a:off x="1584" y="2352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21" name="Line 21"/>
            <p:cNvSpPr/>
            <p:nvPr/>
          </p:nvSpPr>
          <p:spPr>
            <a:xfrm>
              <a:off x="1920" y="2352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22" name="AutoShape 22"/>
            <p:cNvSpPr/>
            <p:nvPr/>
          </p:nvSpPr>
          <p:spPr>
            <a:xfrm>
              <a:off x="1440" y="2496"/>
              <a:ext cx="288" cy="192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1600" i="1" dirty="0">
                  <a:latin typeface="Times New Roman" panose="02020603050405020304" pitchFamily="18" charset="0"/>
                </a:rPr>
                <a:t>B</a:t>
              </a:r>
              <a:endParaRPr lang="en-US" altLang="zh-CN" sz="16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3623" name="AutoShape 23"/>
            <p:cNvSpPr/>
            <p:nvPr/>
          </p:nvSpPr>
          <p:spPr>
            <a:xfrm>
              <a:off x="1920" y="2496"/>
              <a:ext cx="288" cy="192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1600" i="1" dirty="0">
                  <a:latin typeface="Times New Roman" panose="02020603050405020304" pitchFamily="18" charset="0"/>
                </a:rPr>
                <a:t>C</a:t>
              </a:r>
              <a:endParaRPr lang="en-US" altLang="zh-CN" sz="1600" i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24"/>
          <p:cNvGrpSpPr/>
          <p:nvPr/>
        </p:nvGrpSpPr>
        <p:grpSpPr>
          <a:xfrm>
            <a:off x="5486400" y="2590800"/>
            <a:ext cx="2743200" cy="1295400"/>
            <a:chOff x="3312" y="1728"/>
            <a:chExt cx="1728" cy="816"/>
          </a:xfrm>
        </p:grpSpPr>
        <p:sp>
          <p:nvSpPr>
            <p:cNvPr id="23598" name="Oval 25"/>
            <p:cNvSpPr/>
            <p:nvPr/>
          </p:nvSpPr>
          <p:spPr>
            <a:xfrm>
              <a:off x="4032" y="1728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1600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1600" i="1" dirty="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99" name="Line 26"/>
            <p:cNvSpPr/>
            <p:nvPr/>
          </p:nvSpPr>
          <p:spPr>
            <a:xfrm flipH="1">
              <a:off x="3744" y="1872"/>
              <a:ext cx="288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00" name="Line 27"/>
            <p:cNvSpPr/>
            <p:nvPr/>
          </p:nvSpPr>
          <p:spPr>
            <a:xfrm>
              <a:off x="4224" y="1872"/>
              <a:ext cx="384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01" name="Oval 28"/>
            <p:cNvSpPr/>
            <p:nvPr/>
          </p:nvSpPr>
          <p:spPr>
            <a:xfrm>
              <a:off x="4560" y="206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1600" i="1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1600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602" name="Line 29"/>
            <p:cNvSpPr/>
            <p:nvPr/>
          </p:nvSpPr>
          <p:spPr>
            <a:xfrm flipH="1">
              <a:off x="4416" y="2208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03" name="Line 30"/>
            <p:cNvSpPr/>
            <p:nvPr/>
          </p:nvSpPr>
          <p:spPr>
            <a:xfrm>
              <a:off x="4752" y="2208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04" name="AutoShape 31"/>
            <p:cNvSpPr/>
            <p:nvPr/>
          </p:nvSpPr>
          <p:spPr>
            <a:xfrm>
              <a:off x="4272" y="2352"/>
              <a:ext cx="288" cy="192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1600" i="1" dirty="0">
                  <a:latin typeface="Times New Roman" panose="02020603050405020304" pitchFamily="18" charset="0"/>
                </a:rPr>
                <a:t>C</a:t>
              </a:r>
              <a:endParaRPr lang="en-US" altLang="zh-CN" sz="16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3605" name="AutoShape 32"/>
            <p:cNvSpPr/>
            <p:nvPr/>
          </p:nvSpPr>
          <p:spPr>
            <a:xfrm>
              <a:off x="4752" y="2352"/>
              <a:ext cx="288" cy="192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1600" i="1" dirty="0">
                  <a:latin typeface="Times New Roman" panose="02020603050405020304" pitchFamily="18" charset="0"/>
                </a:rPr>
                <a:t>D</a:t>
              </a:r>
              <a:endParaRPr lang="en-US" altLang="zh-CN" sz="16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3606" name="Oval 33"/>
            <p:cNvSpPr/>
            <p:nvPr/>
          </p:nvSpPr>
          <p:spPr>
            <a:xfrm>
              <a:off x="3600" y="206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16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sz="1600" i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607" name="Line 34"/>
            <p:cNvSpPr/>
            <p:nvPr/>
          </p:nvSpPr>
          <p:spPr>
            <a:xfrm flipH="1">
              <a:off x="3456" y="2208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08" name="Line 35"/>
            <p:cNvSpPr/>
            <p:nvPr/>
          </p:nvSpPr>
          <p:spPr>
            <a:xfrm>
              <a:off x="3792" y="2208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09" name="AutoShape 36"/>
            <p:cNvSpPr/>
            <p:nvPr/>
          </p:nvSpPr>
          <p:spPr>
            <a:xfrm>
              <a:off x="3312" y="2352"/>
              <a:ext cx="288" cy="192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1600" i="1" dirty="0">
                  <a:latin typeface="Times New Roman" panose="02020603050405020304" pitchFamily="18" charset="0"/>
                </a:rPr>
                <a:t>A</a:t>
              </a:r>
              <a:endParaRPr lang="en-US" altLang="zh-CN" sz="16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3610" name="AutoShape 37"/>
            <p:cNvSpPr/>
            <p:nvPr/>
          </p:nvSpPr>
          <p:spPr>
            <a:xfrm>
              <a:off x="3792" y="2352"/>
              <a:ext cx="288" cy="192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1600" i="1" dirty="0">
                  <a:latin typeface="Times New Roman" panose="02020603050405020304" pitchFamily="18" charset="0"/>
                </a:rPr>
                <a:t>B</a:t>
              </a:r>
              <a:endParaRPr lang="en-US" altLang="zh-CN" sz="1600" i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38"/>
          <p:cNvGrpSpPr/>
          <p:nvPr/>
        </p:nvGrpSpPr>
        <p:grpSpPr>
          <a:xfrm>
            <a:off x="4038600" y="2819400"/>
            <a:ext cx="1600200" cy="457200"/>
            <a:chOff x="2592" y="1872"/>
            <a:chExt cx="1008" cy="288"/>
          </a:xfrm>
        </p:grpSpPr>
        <p:sp>
          <p:nvSpPr>
            <p:cNvPr id="23596" name="AutoShape 39"/>
            <p:cNvSpPr/>
            <p:nvPr/>
          </p:nvSpPr>
          <p:spPr>
            <a:xfrm>
              <a:off x="2640" y="2064"/>
              <a:ext cx="960" cy="96"/>
            </a:xfrm>
            <a:prstGeom prst="rightArrow">
              <a:avLst>
                <a:gd name="adj1" fmla="val 50000"/>
                <a:gd name="adj2" fmla="val 250000"/>
              </a:avLst>
            </a:prstGeom>
            <a:solidFill>
              <a:schemeClr val="hlink"/>
            </a:solidFill>
            <a:ln w="25400">
              <a:noFill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597" name="Text Box 40"/>
            <p:cNvSpPr txBox="1"/>
            <p:nvPr/>
          </p:nvSpPr>
          <p:spPr>
            <a:xfrm>
              <a:off x="2592" y="1872"/>
              <a:ext cx="1008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16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Double rotation</a:t>
              </a:r>
              <a:endPara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9129" name="Text Box 41"/>
          <p:cNvSpPr txBox="1"/>
          <p:nvPr/>
        </p:nvSpPr>
        <p:spPr>
          <a:xfrm>
            <a:off x="1219200" y="4343400"/>
            <a:ext cx="12954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Zig-zig</a:t>
            </a:r>
            <a:endParaRPr lang="en-US" altLang="zh-CN" i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" name="Group 42"/>
          <p:cNvGrpSpPr/>
          <p:nvPr/>
        </p:nvGrpSpPr>
        <p:grpSpPr>
          <a:xfrm>
            <a:off x="1600200" y="4495800"/>
            <a:ext cx="2286000" cy="1524000"/>
            <a:chOff x="1008" y="2880"/>
            <a:chExt cx="1440" cy="960"/>
          </a:xfrm>
        </p:grpSpPr>
        <p:sp>
          <p:nvSpPr>
            <p:cNvPr id="23583" name="Oval 43"/>
            <p:cNvSpPr/>
            <p:nvPr/>
          </p:nvSpPr>
          <p:spPr>
            <a:xfrm>
              <a:off x="1968" y="288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1600" i="1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1600" i="1" dirty="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84" name="Line 44"/>
            <p:cNvSpPr/>
            <p:nvPr/>
          </p:nvSpPr>
          <p:spPr>
            <a:xfrm flipH="1">
              <a:off x="1824" y="3024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85" name="Line 45"/>
            <p:cNvSpPr/>
            <p:nvPr/>
          </p:nvSpPr>
          <p:spPr>
            <a:xfrm>
              <a:off x="2160" y="3024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86" name="AutoShape 46"/>
            <p:cNvSpPr/>
            <p:nvPr/>
          </p:nvSpPr>
          <p:spPr>
            <a:xfrm>
              <a:off x="2160" y="3168"/>
              <a:ext cx="288" cy="192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1600" i="1" dirty="0">
                  <a:latin typeface="Times New Roman" panose="02020603050405020304" pitchFamily="18" charset="0"/>
                </a:rPr>
                <a:t>D</a:t>
              </a:r>
              <a:endParaRPr lang="en-US" altLang="zh-CN" sz="16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3587" name="Oval 47"/>
            <p:cNvSpPr/>
            <p:nvPr/>
          </p:nvSpPr>
          <p:spPr>
            <a:xfrm>
              <a:off x="1632" y="312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16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sz="1600" i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88" name="Line 48"/>
            <p:cNvSpPr/>
            <p:nvPr/>
          </p:nvSpPr>
          <p:spPr>
            <a:xfrm flipH="1">
              <a:off x="1488" y="3264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89" name="Line 49"/>
            <p:cNvSpPr/>
            <p:nvPr/>
          </p:nvSpPr>
          <p:spPr>
            <a:xfrm>
              <a:off x="1824" y="3264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90" name="AutoShape 50"/>
            <p:cNvSpPr/>
            <p:nvPr/>
          </p:nvSpPr>
          <p:spPr>
            <a:xfrm>
              <a:off x="1824" y="3408"/>
              <a:ext cx="288" cy="192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1600" i="1" dirty="0">
                  <a:latin typeface="Times New Roman" panose="02020603050405020304" pitchFamily="18" charset="0"/>
                </a:rPr>
                <a:t>C</a:t>
              </a:r>
              <a:endParaRPr lang="en-US" altLang="zh-CN" sz="16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3591" name="Oval 51"/>
            <p:cNvSpPr/>
            <p:nvPr/>
          </p:nvSpPr>
          <p:spPr>
            <a:xfrm>
              <a:off x="1296" y="336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1600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1600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92" name="Line 52"/>
            <p:cNvSpPr/>
            <p:nvPr/>
          </p:nvSpPr>
          <p:spPr>
            <a:xfrm flipH="1">
              <a:off x="1152" y="3504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93" name="Line 53"/>
            <p:cNvSpPr/>
            <p:nvPr/>
          </p:nvSpPr>
          <p:spPr>
            <a:xfrm>
              <a:off x="1488" y="3504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94" name="AutoShape 54"/>
            <p:cNvSpPr/>
            <p:nvPr/>
          </p:nvSpPr>
          <p:spPr>
            <a:xfrm>
              <a:off x="1008" y="3648"/>
              <a:ext cx="288" cy="192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1600" i="1" dirty="0">
                  <a:latin typeface="Times New Roman" panose="02020603050405020304" pitchFamily="18" charset="0"/>
                </a:rPr>
                <a:t>A</a:t>
              </a:r>
              <a:endParaRPr lang="en-US" altLang="zh-CN" sz="16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3595" name="AutoShape 55"/>
            <p:cNvSpPr/>
            <p:nvPr/>
          </p:nvSpPr>
          <p:spPr>
            <a:xfrm>
              <a:off x="1488" y="3648"/>
              <a:ext cx="288" cy="192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1600" i="1" dirty="0">
                  <a:latin typeface="Times New Roman" panose="02020603050405020304" pitchFamily="18" charset="0"/>
                </a:rPr>
                <a:t>B</a:t>
              </a:r>
              <a:endParaRPr lang="en-US" altLang="zh-CN" sz="1600" i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56"/>
          <p:cNvGrpSpPr/>
          <p:nvPr/>
        </p:nvGrpSpPr>
        <p:grpSpPr>
          <a:xfrm>
            <a:off x="4114800" y="5257800"/>
            <a:ext cx="1600200" cy="457200"/>
            <a:chOff x="2592" y="1872"/>
            <a:chExt cx="1008" cy="288"/>
          </a:xfrm>
        </p:grpSpPr>
        <p:sp>
          <p:nvSpPr>
            <p:cNvPr id="23581" name="AutoShape 57"/>
            <p:cNvSpPr/>
            <p:nvPr/>
          </p:nvSpPr>
          <p:spPr>
            <a:xfrm>
              <a:off x="2640" y="2064"/>
              <a:ext cx="960" cy="96"/>
            </a:xfrm>
            <a:prstGeom prst="rightArrow">
              <a:avLst>
                <a:gd name="adj1" fmla="val 50000"/>
                <a:gd name="adj2" fmla="val 250000"/>
              </a:avLst>
            </a:prstGeom>
            <a:solidFill>
              <a:schemeClr val="hlink"/>
            </a:solidFill>
            <a:ln w="25400">
              <a:noFill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582" name="Text Box 58"/>
            <p:cNvSpPr txBox="1"/>
            <p:nvPr/>
          </p:nvSpPr>
          <p:spPr>
            <a:xfrm>
              <a:off x="2592" y="1872"/>
              <a:ext cx="1008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16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Single rotation</a:t>
              </a:r>
              <a:endPara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59"/>
          <p:cNvGrpSpPr/>
          <p:nvPr/>
        </p:nvGrpSpPr>
        <p:grpSpPr>
          <a:xfrm>
            <a:off x="5867400" y="4495800"/>
            <a:ext cx="2286000" cy="1524000"/>
            <a:chOff x="3696" y="2928"/>
            <a:chExt cx="1440" cy="960"/>
          </a:xfrm>
        </p:grpSpPr>
        <p:sp>
          <p:nvSpPr>
            <p:cNvPr id="23568" name="Oval 60"/>
            <p:cNvSpPr/>
            <p:nvPr/>
          </p:nvSpPr>
          <p:spPr>
            <a:xfrm flipH="1">
              <a:off x="3984" y="2928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1600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1600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69" name="Line 61"/>
            <p:cNvSpPr/>
            <p:nvPr/>
          </p:nvSpPr>
          <p:spPr>
            <a:xfrm>
              <a:off x="4176" y="3072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70" name="Line 62"/>
            <p:cNvSpPr/>
            <p:nvPr/>
          </p:nvSpPr>
          <p:spPr>
            <a:xfrm flipH="1">
              <a:off x="3840" y="3072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71" name="AutoShape 63"/>
            <p:cNvSpPr/>
            <p:nvPr/>
          </p:nvSpPr>
          <p:spPr>
            <a:xfrm flipH="1">
              <a:off x="3696" y="3216"/>
              <a:ext cx="288" cy="192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1600" i="1" dirty="0">
                  <a:latin typeface="Times New Roman" panose="02020603050405020304" pitchFamily="18" charset="0"/>
                </a:rPr>
                <a:t>A</a:t>
              </a:r>
              <a:endParaRPr lang="en-US" altLang="zh-CN" sz="16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3572" name="Oval 64"/>
            <p:cNvSpPr/>
            <p:nvPr/>
          </p:nvSpPr>
          <p:spPr>
            <a:xfrm flipH="1">
              <a:off x="4320" y="3168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16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sz="1600" i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73" name="Line 65"/>
            <p:cNvSpPr/>
            <p:nvPr/>
          </p:nvSpPr>
          <p:spPr>
            <a:xfrm>
              <a:off x="4512" y="3312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74" name="Line 66"/>
            <p:cNvSpPr/>
            <p:nvPr/>
          </p:nvSpPr>
          <p:spPr>
            <a:xfrm flipH="1">
              <a:off x="4176" y="3312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75" name="AutoShape 67"/>
            <p:cNvSpPr/>
            <p:nvPr/>
          </p:nvSpPr>
          <p:spPr>
            <a:xfrm flipH="1">
              <a:off x="4032" y="3456"/>
              <a:ext cx="288" cy="192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1600" i="1" dirty="0">
                  <a:latin typeface="Times New Roman" panose="02020603050405020304" pitchFamily="18" charset="0"/>
                </a:rPr>
                <a:t>B</a:t>
              </a:r>
              <a:endParaRPr lang="en-US" altLang="zh-CN" sz="16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3576" name="Oval 68"/>
            <p:cNvSpPr/>
            <p:nvPr/>
          </p:nvSpPr>
          <p:spPr>
            <a:xfrm flipH="1">
              <a:off x="4656" y="3408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1600" i="1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1600" i="1" dirty="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77" name="Line 69"/>
            <p:cNvSpPr/>
            <p:nvPr/>
          </p:nvSpPr>
          <p:spPr>
            <a:xfrm>
              <a:off x="4848" y="3552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78" name="Line 70"/>
            <p:cNvSpPr/>
            <p:nvPr/>
          </p:nvSpPr>
          <p:spPr>
            <a:xfrm flipH="1">
              <a:off x="4512" y="3552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79" name="AutoShape 71"/>
            <p:cNvSpPr/>
            <p:nvPr/>
          </p:nvSpPr>
          <p:spPr>
            <a:xfrm flipH="1">
              <a:off x="4848" y="3696"/>
              <a:ext cx="288" cy="192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1600" i="1" dirty="0">
                  <a:latin typeface="Times New Roman" panose="02020603050405020304" pitchFamily="18" charset="0"/>
                </a:rPr>
                <a:t>D</a:t>
              </a:r>
              <a:endParaRPr lang="en-US" altLang="zh-CN" sz="16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3580" name="AutoShape 72"/>
            <p:cNvSpPr/>
            <p:nvPr/>
          </p:nvSpPr>
          <p:spPr>
            <a:xfrm flipH="1">
              <a:off x="4368" y="3696"/>
              <a:ext cx="288" cy="192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1600" i="1" dirty="0">
                  <a:latin typeface="Times New Roman" panose="02020603050405020304" pitchFamily="18" charset="0"/>
                </a:rPr>
                <a:t>C</a:t>
              </a:r>
              <a:endParaRPr lang="en-US" altLang="zh-CN" sz="1600" i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3567" name="Text Box 75"/>
          <p:cNvSpPr txBox="1"/>
          <p:nvPr/>
        </p:nvSpPr>
        <p:spPr>
          <a:xfrm>
            <a:off x="4500563" y="0"/>
            <a:ext cx="4643437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AVL Trees, Splay Trees, and Amortized Analysis</a:t>
            </a:r>
            <a:endParaRPr lang="en-US" altLang="zh-CN" sz="1600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15285" y="5805170"/>
            <a:ext cx="39173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如果理解成</a:t>
            </a:r>
            <a:r>
              <a:rPr lang="en-US" altLang="zh-CN"/>
              <a:t>double rotation </a:t>
            </a:r>
            <a:r>
              <a:rPr lang="zh-CN" altLang="en-US"/>
              <a:t>则先将</a:t>
            </a:r>
            <a:r>
              <a:rPr lang="en-US" altLang="zh-CN"/>
              <a:t>PG</a:t>
            </a:r>
            <a:r>
              <a:rPr lang="zh-CN" altLang="en-US"/>
              <a:t>右旋再将</a:t>
            </a:r>
            <a:r>
              <a:rPr lang="en-US" altLang="zh-CN"/>
              <a:t>XP</a:t>
            </a:r>
            <a:r>
              <a:rPr lang="zh-CN" altLang="en-US"/>
              <a:t>右旋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9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/>
      <p:bldP spid="89092" grpId="0"/>
      <p:bldP spid="89096" grpId="0"/>
      <p:bldP spid="89097" grpId="0"/>
      <p:bldP spid="891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grpSp>
        <p:nvGrpSpPr>
          <p:cNvPr id="2" name="Group 3"/>
          <p:cNvGrpSpPr/>
          <p:nvPr/>
        </p:nvGrpSpPr>
        <p:grpSpPr>
          <a:xfrm>
            <a:off x="914400" y="914400"/>
            <a:ext cx="7239000" cy="4038600"/>
            <a:chOff x="576" y="432"/>
            <a:chExt cx="4560" cy="2544"/>
          </a:xfrm>
        </p:grpSpPr>
        <p:sp>
          <p:nvSpPr>
            <p:cNvPr id="24633" name="Oval 4"/>
            <p:cNvSpPr/>
            <p:nvPr/>
          </p:nvSpPr>
          <p:spPr>
            <a:xfrm>
              <a:off x="4128" y="432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108000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5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34" name="Line 5"/>
            <p:cNvSpPr/>
            <p:nvPr/>
          </p:nvSpPr>
          <p:spPr>
            <a:xfrm>
              <a:off x="4464" y="672"/>
              <a:ext cx="432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35" name="AutoShape 6"/>
            <p:cNvSpPr/>
            <p:nvPr/>
          </p:nvSpPr>
          <p:spPr>
            <a:xfrm>
              <a:off x="4656" y="912"/>
              <a:ext cx="480" cy="336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F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4636" name="Oval 7"/>
            <p:cNvSpPr/>
            <p:nvPr/>
          </p:nvSpPr>
          <p:spPr>
            <a:xfrm>
              <a:off x="3216" y="864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108000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4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37" name="Line 8"/>
            <p:cNvSpPr/>
            <p:nvPr/>
          </p:nvSpPr>
          <p:spPr>
            <a:xfrm>
              <a:off x="3552" y="1104"/>
              <a:ext cx="432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38" name="AutoShape 9"/>
            <p:cNvSpPr/>
            <p:nvPr/>
          </p:nvSpPr>
          <p:spPr>
            <a:xfrm>
              <a:off x="3744" y="1344"/>
              <a:ext cx="480" cy="336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E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4639" name="Oval 10"/>
            <p:cNvSpPr/>
            <p:nvPr/>
          </p:nvSpPr>
          <p:spPr>
            <a:xfrm>
              <a:off x="2304" y="1296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108000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3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40" name="Line 11"/>
            <p:cNvSpPr/>
            <p:nvPr/>
          </p:nvSpPr>
          <p:spPr>
            <a:xfrm>
              <a:off x="2640" y="1536"/>
              <a:ext cx="432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41" name="AutoShape 12"/>
            <p:cNvSpPr/>
            <p:nvPr/>
          </p:nvSpPr>
          <p:spPr>
            <a:xfrm>
              <a:off x="2832" y="1776"/>
              <a:ext cx="480" cy="336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D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4642" name="Oval 13"/>
            <p:cNvSpPr/>
            <p:nvPr/>
          </p:nvSpPr>
          <p:spPr>
            <a:xfrm>
              <a:off x="1392" y="1728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108000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2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43" name="Line 14"/>
            <p:cNvSpPr/>
            <p:nvPr/>
          </p:nvSpPr>
          <p:spPr>
            <a:xfrm flipH="1">
              <a:off x="816" y="1968"/>
              <a:ext cx="576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44" name="AutoShape 15"/>
            <p:cNvSpPr/>
            <p:nvPr/>
          </p:nvSpPr>
          <p:spPr>
            <a:xfrm>
              <a:off x="576" y="2256"/>
              <a:ext cx="480" cy="336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A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4645" name="Oval 16"/>
            <p:cNvSpPr/>
            <p:nvPr/>
          </p:nvSpPr>
          <p:spPr>
            <a:xfrm>
              <a:off x="2112" y="2160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108000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1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46" name="Line 17"/>
            <p:cNvSpPr/>
            <p:nvPr/>
          </p:nvSpPr>
          <p:spPr>
            <a:xfrm>
              <a:off x="2448" y="2400"/>
              <a:ext cx="432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47" name="AutoShape 18"/>
            <p:cNvSpPr/>
            <p:nvPr/>
          </p:nvSpPr>
          <p:spPr>
            <a:xfrm>
              <a:off x="2640" y="2640"/>
              <a:ext cx="480" cy="336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C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4648" name="Group 19"/>
            <p:cNvGrpSpPr/>
            <p:nvPr/>
          </p:nvGrpSpPr>
          <p:grpSpPr>
            <a:xfrm flipH="1">
              <a:off x="1440" y="2400"/>
              <a:ext cx="672" cy="576"/>
              <a:chOff x="3360" y="2736"/>
              <a:chExt cx="672" cy="576"/>
            </a:xfrm>
          </p:grpSpPr>
          <p:sp>
            <p:nvSpPr>
              <p:cNvPr id="24655" name="Line 20"/>
              <p:cNvSpPr/>
              <p:nvPr/>
            </p:nvSpPr>
            <p:spPr>
              <a:xfrm>
                <a:off x="3360" y="2736"/>
                <a:ext cx="432" cy="24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56" name="AutoShape 21"/>
              <p:cNvSpPr/>
              <p:nvPr/>
            </p:nvSpPr>
            <p:spPr>
              <a:xfrm>
                <a:off x="3552" y="2976"/>
                <a:ext cx="480" cy="336"/>
              </a:xfrm>
              <a:prstGeom prst="triangle">
                <a:avLst>
                  <a:gd name="adj" fmla="val 50000"/>
                </a:avLst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i="1" dirty="0">
                    <a:latin typeface="Times New Roman" panose="02020603050405020304" pitchFamily="18" charset="0"/>
                  </a:rPr>
                  <a:t>B</a:t>
                </a:r>
                <a:endParaRPr lang="en-US" altLang="zh-CN" i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4649" name="Group 22"/>
            <p:cNvGrpSpPr/>
            <p:nvPr/>
          </p:nvGrpSpPr>
          <p:grpSpPr>
            <a:xfrm>
              <a:off x="1728" y="672"/>
              <a:ext cx="2400" cy="1824"/>
              <a:chOff x="1728" y="672"/>
              <a:chExt cx="2400" cy="1824"/>
            </a:xfrm>
          </p:grpSpPr>
          <p:sp>
            <p:nvSpPr>
              <p:cNvPr id="24650" name="Line 23"/>
              <p:cNvSpPr/>
              <p:nvPr/>
            </p:nvSpPr>
            <p:spPr>
              <a:xfrm flipH="1">
                <a:off x="3552" y="672"/>
                <a:ext cx="576" cy="288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51" name="Line 24"/>
              <p:cNvSpPr/>
              <p:nvPr/>
            </p:nvSpPr>
            <p:spPr>
              <a:xfrm flipH="1">
                <a:off x="2640" y="1104"/>
                <a:ext cx="576" cy="288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52" name="Line 25"/>
              <p:cNvSpPr/>
              <p:nvPr/>
            </p:nvSpPr>
            <p:spPr>
              <a:xfrm flipH="1">
                <a:off x="1728" y="1536"/>
                <a:ext cx="576" cy="288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53" name="Line 26"/>
              <p:cNvSpPr/>
              <p:nvPr/>
            </p:nvSpPr>
            <p:spPr>
              <a:xfrm flipH="1" flipV="1">
                <a:off x="1728" y="1968"/>
                <a:ext cx="432" cy="240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54" name="Oval 27"/>
              <p:cNvSpPr/>
              <p:nvPr/>
            </p:nvSpPr>
            <p:spPr>
              <a:xfrm>
                <a:off x="2112" y="2160"/>
                <a:ext cx="336" cy="336"/>
              </a:xfrm>
              <a:prstGeom prst="ellipse">
                <a:avLst/>
              </a:prstGeom>
              <a:solidFill>
                <a:srgbClr val="FF0000">
                  <a:alpha val="50195"/>
                </a:srgbClr>
              </a:solidFill>
              <a:ln w="25400">
                <a:noFill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Group 28"/>
          <p:cNvGrpSpPr/>
          <p:nvPr/>
        </p:nvGrpSpPr>
        <p:grpSpPr>
          <a:xfrm>
            <a:off x="1143000" y="914400"/>
            <a:ext cx="7010400" cy="3352800"/>
            <a:chOff x="720" y="432"/>
            <a:chExt cx="4416" cy="2112"/>
          </a:xfrm>
        </p:grpSpPr>
        <p:sp>
          <p:nvSpPr>
            <p:cNvPr id="24609" name="Oval 29"/>
            <p:cNvSpPr/>
            <p:nvPr/>
          </p:nvSpPr>
          <p:spPr>
            <a:xfrm>
              <a:off x="4128" y="432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108000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5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10" name="Line 30"/>
            <p:cNvSpPr/>
            <p:nvPr/>
          </p:nvSpPr>
          <p:spPr>
            <a:xfrm>
              <a:off x="4464" y="672"/>
              <a:ext cx="432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11" name="AutoShape 31"/>
            <p:cNvSpPr/>
            <p:nvPr/>
          </p:nvSpPr>
          <p:spPr>
            <a:xfrm>
              <a:off x="4656" y="912"/>
              <a:ext cx="480" cy="336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F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4612" name="Oval 32"/>
            <p:cNvSpPr/>
            <p:nvPr/>
          </p:nvSpPr>
          <p:spPr>
            <a:xfrm>
              <a:off x="3216" y="864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108000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4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13" name="Line 33"/>
            <p:cNvSpPr/>
            <p:nvPr/>
          </p:nvSpPr>
          <p:spPr>
            <a:xfrm>
              <a:off x="3552" y="1104"/>
              <a:ext cx="432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14" name="AutoShape 34"/>
            <p:cNvSpPr/>
            <p:nvPr/>
          </p:nvSpPr>
          <p:spPr>
            <a:xfrm>
              <a:off x="3744" y="1344"/>
              <a:ext cx="480" cy="336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E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4615" name="Oval 35"/>
            <p:cNvSpPr/>
            <p:nvPr/>
          </p:nvSpPr>
          <p:spPr>
            <a:xfrm>
              <a:off x="2304" y="1296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108000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1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16" name="Line 36"/>
            <p:cNvSpPr/>
            <p:nvPr/>
          </p:nvSpPr>
          <p:spPr>
            <a:xfrm>
              <a:off x="2640" y="1536"/>
              <a:ext cx="576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17" name="Oval 37"/>
            <p:cNvSpPr/>
            <p:nvPr/>
          </p:nvSpPr>
          <p:spPr>
            <a:xfrm>
              <a:off x="3168" y="1728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108000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3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18" name="Line 38"/>
            <p:cNvSpPr/>
            <p:nvPr/>
          </p:nvSpPr>
          <p:spPr>
            <a:xfrm>
              <a:off x="3504" y="1968"/>
              <a:ext cx="432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19" name="AutoShape 39"/>
            <p:cNvSpPr/>
            <p:nvPr/>
          </p:nvSpPr>
          <p:spPr>
            <a:xfrm>
              <a:off x="3696" y="2208"/>
              <a:ext cx="480" cy="336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D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4620" name="Group 40"/>
            <p:cNvGrpSpPr/>
            <p:nvPr/>
          </p:nvGrpSpPr>
          <p:grpSpPr>
            <a:xfrm flipH="1">
              <a:off x="2496" y="1968"/>
              <a:ext cx="672" cy="576"/>
              <a:chOff x="3360" y="2736"/>
              <a:chExt cx="672" cy="576"/>
            </a:xfrm>
          </p:grpSpPr>
          <p:sp>
            <p:nvSpPr>
              <p:cNvPr id="24631" name="Line 41"/>
              <p:cNvSpPr/>
              <p:nvPr/>
            </p:nvSpPr>
            <p:spPr>
              <a:xfrm>
                <a:off x="3360" y="2736"/>
                <a:ext cx="432" cy="24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32" name="AutoShape 42"/>
              <p:cNvSpPr/>
              <p:nvPr/>
            </p:nvSpPr>
            <p:spPr>
              <a:xfrm>
                <a:off x="3552" y="2976"/>
                <a:ext cx="480" cy="336"/>
              </a:xfrm>
              <a:prstGeom prst="triangle">
                <a:avLst>
                  <a:gd name="adj" fmla="val 50000"/>
                </a:avLst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i="1" dirty="0">
                    <a:latin typeface="Times New Roman" panose="02020603050405020304" pitchFamily="18" charset="0"/>
                  </a:rPr>
                  <a:t>C</a:t>
                </a:r>
                <a:endParaRPr lang="en-US" altLang="zh-CN" i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4621" name="Line 43"/>
            <p:cNvSpPr/>
            <p:nvPr/>
          </p:nvSpPr>
          <p:spPr>
            <a:xfrm flipH="1">
              <a:off x="3552" y="672"/>
              <a:ext cx="576" cy="28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22" name="Line 44"/>
            <p:cNvSpPr/>
            <p:nvPr/>
          </p:nvSpPr>
          <p:spPr>
            <a:xfrm flipH="1">
              <a:off x="2640" y="1104"/>
              <a:ext cx="576" cy="28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23" name="Line 45"/>
            <p:cNvSpPr/>
            <p:nvPr/>
          </p:nvSpPr>
          <p:spPr>
            <a:xfrm flipH="1">
              <a:off x="1728" y="1536"/>
              <a:ext cx="576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24" name="Oval 46"/>
            <p:cNvSpPr/>
            <p:nvPr/>
          </p:nvSpPr>
          <p:spPr>
            <a:xfrm>
              <a:off x="2304" y="1296"/>
              <a:ext cx="336" cy="336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25400">
              <a:noFill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4625" name="Oval 47"/>
            <p:cNvSpPr/>
            <p:nvPr/>
          </p:nvSpPr>
          <p:spPr>
            <a:xfrm>
              <a:off x="1392" y="1728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108000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2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26" name="Line 48"/>
            <p:cNvSpPr/>
            <p:nvPr/>
          </p:nvSpPr>
          <p:spPr>
            <a:xfrm>
              <a:off x="1728" y="1968"/>
              <a:ext cx="432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27" name="AutoShape 49"/>
            <p:cNvSpPr/>
            <p:nvPr/>
          </p:nvSpPr>
          <p:spPr>
            <a:xfrm>
              <a:off x="1920" y="2208"/>
              <a:ext cx="480" cy="336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B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4628" name="Group 50"/>
            <p:cNvGrpSpPr/>
            <p:nvPr/>
          </p:nvGrpSpPr>
          <p:grpSpPr>
            <a:xfrm flipH="1">
              <a:off x="720" y="1968"/>
              <a:ext cx="672" cy="576"/>
              <a:chOff x="3360" y="2736"/>
              <a:chExt cx="672" cy="576"/>
            </a:xfrm>
          </p:grpSpPr>
          <p:sp>
            <p:nvSpPr>
              <p:cNvPr id="24629" name="Line 51"/>
              <p:cNvSpPr/>
              <p:nvPr/>
            </p:nvSpPr>
            <p:spPr>
              <a:xfrm>
                <a:off x="3360" y="2736"/>
                <a:ext cx="432" cy="24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30" name="AutoShape 52"/>
              <p:cNvSpPr/>
              <p:nvPr/>
            </p:nvSpPr>
            <p:spPr>
              <a:xfrm>
                <a:off x="3552" y="2976"/>
                <a:ext cx="480" cy="336"/>
              </a:xfrm>
              <a:prstGeom prst="triangle">
                <a:avLst>
                  <a:gd name="adj" fmla="val 50000"/>
                </a:avLst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i="1" dirty="0">
                    <a:latin typeface="Times New Roman" panose="02020603050405020304" pitchFamily="18" charset="0"/>
                  </a:rPr>
                  <a:t>A</a:t>
                </a:r>
                <a:endParaRPr lang="en-US" altLang="zh-CN" i="1" dirty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" name="Group 53"/>
          <p:cNvGrpSpPr/>
          <p:nvPr/>
        </p:nvGrpSpPr>
        <p:grpSpPr>
          <a:xfrm>
            <a:off x="1143000" y="2286000"/>
            <a:ext cx="7543800" cy="2819400"/>
            <a:chOff x="720" y="1296"/>
            <a:chExt cx="4752" cy="1776"/>
          </a:xfrm>
        </p:grpSpPr>
        <p:sp>
          <p:nvSpPr>
            <p:cNvPr id="24584" name="Oval 54"/>
            <p:cNvSpPr/>
            <p:nvPr/>
          </p:nvSpPr>
          <p:spPr>
            <a:xfrm>
              <a:off x="2304" y="1296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108000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1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585" name="Line 55"/>
            <p:cNvSpPr/>
            <p:nvPr/>
          </p:nvSpPr>
          <p:spPr>
            <a:xfrm>
              <a:off x="2640" y="1536"/>
              <a:ext cx="960" cy="38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86" name="Line 56"/>
            <p:cNvSpPr/>
            <p:nvPr/>
          </p:nvSpPr>
          <p:spPr>
            <a:xfrm flipH="1">
              <a:off x="1728" y="1536"/>
              <a:ext cx="576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87" name="Oval 57"/>
            <p:cNvSpPr/>
            <p:nvPr/>
          </p:nvSpPr>
          <p:spPr>
            <a:xfrm>
              <a:off x="2304" y="1296"/>
              <a:ext cx="336" cy="336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25400">
              <a:noFill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4588" name="Oval 58"/>
            <p:cNvSpPr/>
            <p:nvPr/>
          </p:nvSpPr>
          <p:spPr>
            <a:xfrm>
              <a:off x="1392" y="1728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108000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2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589" name="Line 59"/>
            <p:cNvSpPr/>
            <p:nvPr/>
          </p:nvSpPr>
          <p:spPr>
            <a:xfrm>
              <a:off x="1728" y="1968"/>
              <a:ext cx="432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90" name="AutoShape 60"/>
            <p:cNvSpPr/>
            <p:nvPr/>
          </p:nvSpPr>
          <p:spPr>
            <a:xfrm>
              <a:off x="1920" y="2208"/>
              <a:ext cx="480" cy="336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B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4591" name="Group 61"/>
            <p:cNvGrpSpPr/>
            <p:nvPr/>
          </p:nvGrpSpPr>
          <p:grpSpPr>
            <a:xfrm flipH="1">
              <a:off x="720" y="1968"/>
              <a:ext cx="672" cy="576"/>
              <a:chOff x="3360" y="2736"/>
              <a:chExt cx="672" cy="576"/>
            </a:xfrm>
          </p:grpSpPr>
          <p:sp>
            <p:nvSpPr>
              <p:cNvPr id="24607" name="Line 62"/>
              <p:cNvSpPr/>
              <p:nvPr/>
            </p:nvSpPr>
            <p:spPr>
              <a:xfrm>
                <a:off x="3360" y="2736"/>
                <a:ext cx="432" cy="24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08" name="AutoShape 63"/>
              <p:cNvSpPr/>
              <p:nvPr/>
            </p:nvSpPr>
            <p:spPr>
              <a:xfrm>
                <a:off x="3552" y="2976"/>
                <a:ext cx="480" cy="336"/>
              </a:xfrm>
              <a:prstGeom prst="triangle">
                <a:avLst>
                  <a:gd name="adj" fmla="val 50000"/>
                </a:avLst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i="1" dirty="0">
                    <a:latin typeface="Times New Roman" panose="02020603050405020304" pitchFamily="18" charset="0"/>
                  </a:rPr>
                  <a:t>A</a:t>
                </a:r>
                <a:endParaRPr lang="en-US" altLang="zh-CN" i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4592" name="Oval 64"/>
            <p:cNvSpPr/>
            <p:nvPr/>
          </p:nvSpPr>
          <p:spPr>
            <a:xfrm>
              <a:off x="3600" y="1824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108000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4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593" name="Line 65"/>
            <p:cNvSpPr/>
            <p:nvPr/>
          </p:nvSpPr>
          <p:spPr>
            <a:xfrm>
              <a:off x="3936" y="2064"/>
              <a:ext cx="576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94" name="Oval 66"/>
            <p:cNvSpPr/>
            <p:nvPr/>
          </p:nvSpPr>
          <p:spPr>
            <a:xfrm>
              <a:off x="4464" y="2256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108000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5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595" name="Line 67"/>
            <p:cNvSpPr/>
            <p:nvPr/>
          </p:nvSpPr>
          <p:spPr>
            <a:xfrm>
              <a:off x="4800" y="2496"/>
              <a:ext cx="432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96" name="AutoShape 68"/>
            <p:cNvSpPr/>
            <p:nvPr/>
          </p:nvSpPr>
          <p:spPr>
            <a:xfrm>
              <a:off x="4992" y="2736"/>
              <a:ext cx="480" cy="336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F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4597" name="Group 69"/>
            <p:cNvGrpSpPr/>
            <p:nvPr/>
          </p:nvGrpSpPr>
          <p:grpSpPr>
            <a:xfrm flipH="1">
              <a:off x="3792" y="2496"/>
              <a:ext cx="672" cy="576"/>
              <a:chOff x="3360" y="2736"/>
              <a:chExt cx="672" cy="576"/>
            </a:xfrm>
          </p:grpSpPr>
          <p:sp>
            <p:nvSpPr>
              <p:cNvPr id="24605" name="Line 70"/>
              <p:cNvSpPr/>
              <p:nvPr/>
            </p:nvSpPr>
            <p:spPr>
              <a:xfrm>
                <a:off x="3360" y="2736"/>
                <a:ext cx="432" cy="24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06" name="AutoShape 71"/>
              <p:cNvSpPr/>
              <p:nvPr/>
            </p:nvSpPr>
            <p:spPr>
              <a:xfrm>
                <a:off x="3552" y="2976"/>
                <a:ext cx="480" cy="336"/>
              </a:xfrm>
              <a:prstGeom prst="triangle">
                <a:avLst>
                  <a:gd name="adj" fmla="val 50000"/>
                </a:avLst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i="1" dirty="0">
                    <a:latin typeface="Times New Roman" panose="02020603050405020304" pitchFamily="18" charset="0"/>
                  </a:rPr>
                  <a:t>E</a:t>
                </a:r>
                <a:endParaRPr lang="en-US" altLang="zh-CN" i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4598" name="Line 72"/>
            <p:cNvSpPr/>
            <p:nvPr/>
          </p:nvSpPr>
          <p:spPr>
            <a:xfrm flipH="1">
              <a:off x="3024" y="2064"/>
              <a:ext cx="576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99" name="Oval 73"/>
            <p:cNvSpPr/>
            <p:nvPr/>
          </p:nvSpPr>
          <p:spPr>
            <a:xfrm>
              <a:off x="2688" y="2256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108000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3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00" name="Line 74"/>
            <p:cNvSpPr/>
            <p:nvPr/>
          </p:nvSpPr>
          <p:spPr>
            <a:xfrm>
              <a:off x="3024" y="2496"/>
              <a:ext cx="432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1" name="AutoShape 75"/>
            <p:cNvSpPr/>
            <p:nvPr/>
          </p:nvSpPr>
          <p:spPr>
            <a:xfrm>
              <a:off x="3216" y="2736"/>
              <a:ext cx="480" cy="336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D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4602" name="Group 76"/>
            <p:cNvGrpSpPr/>
            <p:nvPr/>
          </p:nvGrpSpPr>
          <p:grpSpPr>
            <a:xfrm flipH="1">
              <a:off x="2016" y="2496"/>
              <a:ext cx="672" cy="576"/>
              <a:chOff x="3360" y="2736"/>
              <a:chExt cx="672" cy="576"/>
            </a:xfrm>
          </p:grpSpPr>
          <p:sp>
            <p:nvSpPr>
              <p:cNvPr id="24603" name="Line 77"/>
              <p:cNvSpPr/>
              <p:nvPr/>
            </p:nvSpPr>
            <p:spPr>
              <a:xfrm>
                <a:off x="3360" y="2736"/>
                <a:ext cx="432" cy="24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04" name="AutoShape 78"/>
              <p:cNvSpPr/>
              <p:nvPr/>
            </p:nvSpPr>
            <p:spPr>
              <a:xfrm>
                <a:off x="3552" y="2976"/>
                <a:ext cx="480" cy="336"/>
              </a:xfrm>
              <a:prstGeom prst="triangle">
                <a:avLst>
                  <a:gd name="adj" fmla="val 50000"/>
                </a:avLst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i="1" dirty="0">
                    <a:latin typeface="Times New Roman" panose="02020603050405020304" pitchFamily="18" charset="0"/>
                  </a:rPr>
                  <a:t>C</a:t>
                </a:r>
                <a:endParaRPr lang="en-US" altLang="zh-CN" i="1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90191" name="AutoShape 79"/>
          <p:cNvSpPr/>
          <p:nvPr/>
        </p:nvSpPr>
        <p:spPr>
          <a:xfrm>
            <a:off x="1676400" y="228600"/>
            <a:ext cx="6400800" cy="1524000"/>
          </a:xfrm>
          <a:prstGeom prst="wedgeEllipseCallout">
            <a:avLst>
              <a:gd name="adj1" fmla="val -13593"/>
              <a:gd name="adj2" fmla="val 86148"/>
            </a:avLst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18900000" scaled="1"/>
            <a:tileRect/>
          </a:gra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Splaying not only moves the accessed node to the root, but also roughly halves the depth of most nodes on the path.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24583" name="Text Box 82"/>
          <p:cNvSpPr txBox="1"/>
          <p:nvPr/>
        </p:nvSpPr>
        <p:spPr>
          <a:xfrm>
            <a:off x="4500563" y="0"/>
            <a:ext cx="4643437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AVL Trees, Splay Trees, and Amortized Analysis</a:t>
            </a:r>
            <a:endParaRPr lang="en-US" altLang="zh-CN" sz="1600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9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91139" name="Text Box 3"/>
          <p:cNvSpPr txBox="1"/>
          <p:nvPr/>
        </p:nvSpPr>
        <p:spPr>
          <a:xfrm>
            <a:off x="457200" y="381000"/>
            <a:ext cx="37338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Insert</a:t>
            </a:r>
            <a:r>
              <a:rPr lang="en-US" altLang="zh-CN" dirty="0">
                <a:latin typeface="Times New Roman" panose="02020603050405020304" pitchFamily="18" charset="0"/>
              </a:rPr>
              <a:t>: 1, 2, 3, 4, 5, 6, 7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914400" y="1143000"/>
            <a:ext cx="2133600" cy="3962400"/>
            <a:chOff x="384" y="576"/>
            <a:chExt cx="1344" cy="2496"/>
          </a:xfrm>
        </p:grpSpPr>
        <p:sp>
          <p:nvSpPr>
            <p:cNvPr id="25653" name="Oval 5"/>
            <p:cNvSpPr/>
            <p:nvPr/>
          </p:nvSpPr>
          <p:spPr>
            <a:xfrm>
              <a:off x="1536" y="576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7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5654" name="Oval 6"/>
            <p:cNvSpPr/>
            <p:nvPr/>
          </p:nvSpPr>
          <p:spPr>
            <a:xfrm>
              <a:off x="384" y="288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1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5655" name="Line 7"/>
            <p:cNvSpPr/>
            <p:nvPr/>
          </p:nvSpPr>
          <p:spPr>
            <a:xfrm flipH="1">
              <a:off x="1488" y="768"/>
              <a:ext cx="96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56" name="Oval 8"/>
            <p:cNvSpPr/>
            <p:nvPr/>
          </p:nvSpPr>
          <p:spPr>
            <a:xfrm>
              <a:off x="1344" y="96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6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5657" name="Line 9"/>
            <p:cNvSpPr/>
            <p:nvPr/>
          </p:nvSpPr>
          <p:spPr>
            <a:xfrm flipH="1">
              <a:off x="1296" y="1152"/>
              <a:ext cx="96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58" name="Oval 10"/>
            <p:cNvSpPr/>
            <p:nvPr/>
          </p:nvSpPr>
          <p:spPr>
            <a:xfrm>
              <a:off x="1152" y="134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5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5659" name="Line 11"/>
            <p:cNvSpPr/>
            <p:nvPr/>
          </p:nvSpPr>
          <p:spPr>
            <a:xfrm flipH="1">
              <a:off x="1104" y="1536"/>
              <a:ext cx="96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0" name="Oval 12"/>
            <p:cNvSpPr/>
            <p:nvPr/>
          </p:nvSpPr>
          <p:spPr>
            <a:xfrm>
              <a:off x="960" y="1728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4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5661" name="Line 13"/>
            <p:cNvSpPr/>
            <p:nvPr/>
          </p:nvSpPr>
          <p:spPr>
            <a:xfrm flipH="1">
              <a:off x="912" y="1920"/>
              <a:ext cx="96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2" name="Oval 14"/>
            <p:cNvSpPr/>
            <p:nvPr/>
          </p:nvSpPr>
          <p:spPr>
            <a:xfrm>
              <a:off x="768" y="211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3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5663" name="Line 15"/>
            <p:cNvSpPr/>
            <p:nvPr/>
          </p:nvSpPr>
          <p:spPr>
            <a:xfrm flipH="1">
              <a:off x="720" y="2304"/>
              <a:ext cx="96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4" name="Oval 16"/>
            <p:cNvSpPr/>
            <p:nvPr/>
          </p:nvSpPr>
          <p:spPr>
            <a:xfrm>
              <a:off x="576" y="2496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2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5665" name="Line 17"/>
            <p:cNvSpPr/>
            <p:nvPr/>
          </p:nvSpPr>
          <p:spPr>
            <a:xfrm flipH="1">
              <a:off x="528" y="2688"/>
              <a:ext cx="96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" name="Group 18"/>
          <p:cNvGrpSpPr/>
          <p:nvPr/>
        </p:nvGrpSpPr>
        <p:grpSpPr>
          <a:xfrm>
            <a:off x="3505200" y="1143000"/>
            <a:ext cx="1524000" cy="3962400"/>
            <a:chOff x="2304" y="768"/>
            <a:chExt cx="960" cy="2496"/>
          </a:xfrm>
        </p:grpSpPr>
        <p:sp>
          <p:nvSpPr>
            <p:cNvPr id="25639" name="Oval 19"/>
            <p:cNvSpPr/>
            <p:nvPr/>
          </p:nvSpPr>
          <p:spPr>
            <a:xfrm>
              <a:off x="3072" y="768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7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5640" name="Line 20"/>
            <p:cNvSpPr/>
            <p:nvPr/>
          </p:nvSpPr>
          <p:spPr>
            <a:xfrm flipH="1">
              <a:off x="3024" y="960"/>
              <a:ext cx="96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1" name="Oval 21"/>
            <p:cNvSpPr/>
            <p:nvPr/>
          </p:nvSpPr>
          <p:spPr>
            <a:xfrm>
              <a:off x="2880" y="115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6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5642" name="Line 22"/>
            <p:cNvSpPr/>
            <p:nvPr/>
          </p:nvSpPr>
          <p:spPr>
            <a:xfrm flipH="1">
              <a:off x="2832" y="1344"/>
              <a:ext cx="96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3" name="Oval 23"/>
            <p:cNvSpPr/>
            <p:nvPr/>
          </p:nvSpPr>
          <p:spPr>
            <a:xfrm>
              <a:off x="2688" y="1536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5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5644" name="Line 24"/>
            <p:cNvSpPr/>
            <p:nvPr/>
          </p:nvSpPr>
          <p:spPr>
            <a:xfrm flipH="1">
              <a:off x="2640" y="1728"/>
              <a:ext cx="96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5" name="Oval 25"/>
            <p:cNvSpPr/>
            <p:nvPr/>
          </p:nvSpPr>
          <p:spPr>
            <a:xfrm>
              <a:off x="2496" y="192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4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5646" name="Line 26"/>
            <p:cNvSpPr/>
            <p:nvPr/>
          </p:nvSpPr>
          <p:spPr>
            <a:xfrm flipH="1">
              <a:off x="2448" y="2112"/>
              <a:ext cx="96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7" name="Oval 27"/>
            <p:cNvSpPr/>
            <p:nvPr/>
          </p:nvSpPr>
          <p:spPr>
            <a:xfrm>
              <a:off x="2304" y="230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1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5648" name="Group 28"/>
            <p:cNvGrpSpPr/>
            <p:nvPr/>
          </p:nvGrpSpPr>
          <p:grpSpPr>
            <a:xfrm flipH="1">
              <a:off x="2448" y="2496"/>
              <a:ext cx="432" cy="768"/>
              <a:chOff x="1920" y="2496"/>
              <a:chExt cx="432" cy="768"/>
            </a:xfrm>
          </p:grpSpPr>
          <p:sp>
            <p:nvSpPr>
              <p:cNvPr id="25649" name="Oval 29"/>
              <p:cNvSpPr/>
              <p:nvPr/>
            </p:nvSpPr>
            <p:spPr>
              <a:xfrm>
                <a:off x="1920" y="3072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3</a:t>
                </a:r>
                <a:endParaRPr lang="en-US" altLang="zh-CN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50" name="Line 30"/>
              <p:cNvSpPr/>
              <p:nvPr/>
            </p:nvSpPr>
            <p:spPr>
              <a:xfrm flipH="1">
                <a:off x="2256" y="2496"/>
                <a:ext cx="96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51" name="Oval 31"/>
              <p:cNvSpPr/>
              <p:nvPr/>
            </p:nvSpPr>
            <p:spPr>
              <a:xfrm>
                <a:off x="2112" y="2688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2</a:t>
                </a:r>
                <a:endParaRPr lang="en-US" altLang="zh-CN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52" name="Line 32"/>
              <p:cNvSpPr/>
              <p:nvPr/>
            </p:nvSpPr>
            <p:spPr>
              <a:xfrm flipH="1">
                <a:off x="2064" y="2880"/>
                <a:ext cx="96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91169" name="Text Box 33"/>
          <p:cNvSpPr txBox="1"/>
          <p:nvPr/>
        </p:nvSpPr>
        <p:spPr>
          <a:xfrm>
            <a:off x="3962400" y="381000"/>
            <a:ext cx="4575175" cy="460375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Find</a:t>
            </a:r>
            <a:r>
              <a:rPr lang="en-US" altLang="zh-CN" dirty="0">
                <a:latin typeface="Times New Roman" panose="02020603050405020304" pitchFamily="18" charset="0"/>
              </a:rPr>
              <a:t>: 1 </a:t>
            </a:r>
            <a:r>
              <a:rPr lang="zh-CN" altLang="en-US" dirty="0">
                <a:latin typeface="Times New Roman" panose="02020603050405020304" pitchFamily="18" charset="0"/>
              </a:rPr>
              <a:t>做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次</a:t>
            </a:r>
            <a:r>
              <a:rPr lang="en-US" altLang="zh-CN" dirty="0">
                <a:latin typeface="Times New Roman" panose="02020603050405020304" pitchFamily="18" charset="0"/>
              </a:rPr>
              <a:t>zig-zig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5" name="Group 34"/>
          <p:cNvGrpSpPr/>
          <p:nvPr/>
        </p:nvGrpSpPr>
        <p:grpSpPr>
          <a:xfrm>
            <a:off x="5562600" y="1143000"/>
            <a:ext cx="914400" cy="3352800"/>
            <a:chOff x="3312" y="960"/>
            <a:chExt cx="576" cy="2112"/>
          </a:xfrm>
        </p:grpSpPr>
        <p:sp>
          <p:nvSpPr>
            <p:cNvPr id="25625" name="Oval 35"/>
            <p:cNvSpPr/>
            <p:nvPr/>
          </p:nvSpPr>
          <p:spPr>
            <a:xfrm>
              <a:off x="3696" y="96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7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5626" name="Line 36"/>
            <p:cNvSpPr/>
            <p:nvPr/>
          </p:nvSpPr>
          <p:spPr>
            <a:xfrm flipH="1">
              <a:off x="3648" y="1152"/>
              <a:ext cx="96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27" name="Oval 37"/>
            <p:cNvSpPr/>
            <p:nvPr/>
          </p:nvSpPr>
          <p:spPr>
            <a:xfrm>
              <a:off x="3504" y="134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6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5628" name="Line 38"/>
            <p:cNvSpPr/>
            <p:nvPr/>
          </p:nvSpPr>
          <p:spPr>
            <a:xfrm flipH="1">
              <a:off x="3456" y="1536"/>
              <a:ext cx="96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29" name="Oval 39"/>
            <p:cNvSpPr/>
            <p:nvPr/>
          </p:nvSpPr>
          <p:spPr>
            <a:xfrm>
              <a:off x="3312" y="1728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1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5630" name="Group 40"/>
            <p:cNvGrpSpPr/>
            <p:nvPr/>
          </p:nvGrpSpPr>
          <p:grpSpPr>
            <a:xfrm flipH="1">
              <a:off x="3456" y="1920"/>
              <a:ext cx="432" cy="768"/>
              <a:chOff x="2928" y="1920"/>
              <a:chExt cx="432" cy="768"/>
            </a:xfrm>
          </p:grpSpPr>
          <p:sp>
            <p:nvSpPr>
              <p:cNvPr id="25635" name="Line 41"/>
              <p:cNvSpPr/>
              <p:nvPr/>
            </p:nvSpPr>
            <p:spPr>
              <a:xfrm flipH="1">
                <a:off x="3264" y="1920"/>
                <a:ext cx="96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36" name="Oval 42"/>
              <p:cNvSpPr/>
              <p:nvPr/>
            </p:nvSpPr>
            <p:spPr>
              <a:xfrm>
                <a:off x="3120" y="2112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4</a:t>
                </a:r>
                <a:endParaRPr lang="en-US" altLang="zh-CN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37" name="Line 43"/>
              <p:cNvSpPr/>
              <p:nvPr/>
            </p:nvSpPr>
            <p:spPr>
              <a:xfrm flipH="1">
                <a:off x="3072" y="2304"/>
                <a:ext cx="96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38" name="Oval 44"/>
              <p:cNvSpPr/>
              <p:nvPr/>
            </p:nvSpPr>
            <p:spPr>
              <a:xfrm>
                <a:off x="2928" y="2496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5</a:t>
                </a:r>
                <a:endParaRPr lang="en-US" altLang="zh-CN" sz="20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5631" name="Oval 45"/>
            <p:cNvSpPr/>
            <p:nvPr/>
          </p:nvSpPr>
          <p:spPr>
            <a:xfrm flipH="1">
              <a:off x="3504" y="288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3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5632" name="Line 46"/>
            <p:cNvSpPr/>
            <p:nvPr/>
          </p:nvSpPr>
          <p:spPr>
            <a:xfrm flipH="1">
              <a:off x="3456" y="2304"/>
              <a:ext cx="96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33" name="Oval 47"/>
            <p:cNvSpPr/>
            <p:nvPr/>
          </p:nvSpPr>
          <p:spPr>
            <a:xfrm flipH="1">
              <a:off x="3312" y="2496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2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5634" name="Line 48"/>
            <p:cNvSpPr/>
            <p:nvPr/>
          </p:nvSpPr>
          <p:spPr>
            <a:xfrm>
              <a:off x="3456" y="2688"/>
              <a:ext cx="96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" name="Group 49"/>
          <p:cNvGrpSpPr/>
          <p:nvPr/>
        </p:nvGrpSpPr>
        <p:grpSpPr>
          <a:xfrm>
            <a:off x="7086600" y="1143000"/>
            <a:ext cx="1219200" cy="2743200"/>
            <a:chOff x="4368" y="1104"/>
            <a:chExt cx="768" cy="1728"/>
          </a:xfrm>
        </p:grpSpPr>
        <p:sp>
          <p:nvSpPr>
            <p:cNvPr id="25611" name="Oval 50"/>
            <p:cNvSpPr/>
            <p:nvPr/>
          </p:nvSpPr>
          <p:spPr>
            <a:xfrm>
              <a:off x="4560" y="110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1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5612" name="Group 51"/>
            <p:cNvGrpSpPr/>
            <p:nvPr/>
          </p:nvGrpSpPr>
          <p:grpSpPr>
            <a:xfrm flipH="1">
              <a:off x="4704" y="1296"/>
              <a:ext cx="432" cy="768"/>
              <a:chOff x="4176" y="1296"/>
              <a:chExt cx="432" cy="768"/>
            </a:xfrm>
          </p:grpSpPr>
          <p:sp>
            <p:nvSpPr>
              <p:cNvPr id="25621" name="Line 52"/>
              <p:cNvSpPr/>
              <p:nvPr/>
            </p:nvSpPr>
            <p:spPr>
              <a:xfrm flipH="1">
                <a:off x="4512" y="1296"/>
                <a:ext cx="96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22" name="Oval 53"/>
              <p:cNvSpPr/>
              <p:nvPr/>
            </p:nvSpPr>
            <p:spPr>
              <a:xfrm>
                <a:off x="4368" y="1488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6</a:t>
                </a:r>
                <a:endParaRPr lang="en-US" altLang="zh-CN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23" name="Line 54"/>
              <p:cNvSpPr/>
              <p:nvPr/>
            </p:nvSpPr>
            <p:spPr>
              <a:xfrm flipH="1">
                <a:off x="4320" y="1680"/>
                <a:ext cx="96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24" name="Oval 55"/>
              <p:cNvSpPr/>
              <p:nvPr/>
            </p:nvSpPr>
            <p:spPr>
              <a:xfrm>
                <a:off x="4176" y="1872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7</a:t>
                </a:r>
                <a:endParaRPr lang="en-US" altLang="zh-CN" sz="20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5613" name="Line 56"/>
            <p:cNvSpPr/>
            <p:nvPr/>
          </p:nvSpPr>
          <p:spPr>
            <a:xfrm flipH="1">
              <a:off x="4704" y="1680"/>
              <a:ext cx="96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14" name="Oval 57"/>
            <p:cNvSpPr/>
            <p:nvPr/>
          </p:nvSpPr>
          <p:spPr>
            <a:xfrm flipH="1">
              <a:off x="4560" y="187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4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5615" name="Line 58"/>
            <p:cNvSpPr/>
            <p:nvPr/>
          </p:nvSpPr>
          <p:spPr>
            <a:xfrm>
              <a:off x="4704" y="2064"/>
              <a:ext cx="96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16" name="Oval 59"/>
            <p:cNvSpPr/>
            <p:nvPr/>
          </p:nvSpPr>
          <p:spPr>
            <a:xfrm flipH="1">
              <a:off x="4752" y="2256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5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5617" name="Oval 60"/>
            <p:cNvSpPr/>
            <p:nvPr/>
          </p:nvSpPr>
          <p:spPr>
            <a:xfrm flipH="1">
              <a:off x="4560" y="264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3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5618" name="Line 61"/>
            <p:cNvSpPr/>
            <p:nvPr/>
          </p:nvSpPr>
          <p:spPr>
            <a:xfrm flipH="1">
              <a:off x="4512" y="2064"/>
              <a:ext cx="96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19" name="Oval 62"/>
            <p:cNvSpPr/>
            <p:nvPr/>
          </p:nvSpPr>
          <p:spPr>
            <a:xfrm flipH="1">
              <a:off x="4368" y="2256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2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5620" name="Line 63"/>
            <p:cNvSpPr/>
            <p:nvPr/>
          </p:nvSpPr>
          <p:spPr>
            <a:xfrm>
              <a:off x="4512" y="2448"/>
              <a:ext cx="96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91200" name="AutoShape 64"/>
          <p:cNvSpPr/>
          <p:nvPr/>
        </p:nvSpPr>
        <p:spPr>
          <a:xfrm flipH="1">
            <a:off x="4876800" y="4800600"/>
            <a:ext cx="3581400" cy="1219200"/>
          </a:xfrm>
          <a:prstGeom prst="horizontalScroll">
            <a:avLst>
              <a:gd name="adj" fmla="val 7162"/>
            </a:avLst>
          </a:prstGeom>
          <a:gradFill rotWithShape="0">
            <a:gsLst>
              <a:gs pos="0">
                <a:srgbClr val="DDDDDD"/>
              </a:gs>
              <a:gs pos="50000">
                <a:srgbClr val="FFFFFF"/>
              </a:gs>
              <a:gs pos="100000">
                <a:srgbClr val="DDDDDD"/>
              </a:gs>
            </a:gsLst>
            <a:lin ang="0" scaled="1"/>
            <a:tileRect/>
          </a:gra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Read the 32-node example given in Figures </a:t>
            </a:r>
            <a:r>
              <a:rPr lang="en-US" altLang="zh-CN" dirty="0">
                <a:latin typeface="Times New Roman" panose="02020603050405020304" pitchFamily="18" charset="0"/>
              </a:rPr>
              <a:t>4.52 – 4.60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5610" name="Text Box 67"/>
          <p:cNvSpPr txBox="1"/>
          <p:nvPr/>
        </p:nvSpPr>
        <p:spPr>
          <a:xfrm>
            <a:off x="4500563" y="0"/>
            <a:ext cx="4643437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AVL Trees, Splay Trees, and Amortized Analysis</a:t>
            </a:r>
            <a:endParaRPr lang="en-US" altLang="zh-CN" sz="1600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/>
      <p:bldP spid="91169" grpId="0"/>
      <p:bldP spid="9120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102403" name="Text Box 3"/>
          <p:cNvSpPr txBox="1"/>
          <p:nvPr/>
        </p:nvSpPr>
        <p:spPr>
          <a:xfrm>
            <a:off x="381000" y="381000"/>
            <a:ext cx="18288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Deletions: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2404" name="Text Box 4"/>
          <p:cNvSpPr txBox="1"/>
          <p:nvPr/>
        </p:nvSpPr>
        <p:spPr>
          <a:xfrm>
            <a:off x="838200" y="990600"/>
            <a:ext cx="3276600" cy="5191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008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 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</a:rPr>
              <a:t>Step 1:</a:t>
            </a:r>
            <a:r>
              <a:rPr lang="en-US" altLang="zh-CN" dirty="0">
                <a:latin typeface="Times New Roman" panose="02020603050405020304" pitchFamily="18" charset="0"/>
              </a:rPr>
              <a:t>  Find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 ;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2405" name="AutoShape 5"/>
          <p:cNvSpPr/>
          <p:nvPr/>
        </p:nvSpPr>
        <p:spPr>
          <a:xfrm>
            <a:off x="4572000" y="457200"/>
            <a:ext cx="3581400" cy="762000"/>
          </a:xfrm>
          <a:prstGeom prst="wedgeEllipseCallout">
            <a:avLst>
              <a:gd name="adj1" fmla="val -80097"/>
              <a:gd name="adj2" fmla="val 61042"/>
            </a:avLst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 eaLnBrk="1" hangingPunct="1"/>
            <a:r>
              <a:rPr lang="en-US" altLang="zh-CN" sz="2000" i="1" dirty="0"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</a:rPr>
              <a:t> will be at the root.</a:t>
            </a:r>
            <a:endParaRPr lang="en-US" altLang="zh-CN" sz="2000" i="1" dirty="0">
              <a:latin typeface="Times New Roman" panose="02020603050405020304" pitchFamily="18" charset="0"/>
            </a:endParaRPr>
          </a:p>
        </p:txBody>
      </p:sp>
      <p:sp>
        <p:nvSpPr>
          <p:cNvPr id="102406" name="Text Box 6"/>
          <p:cNvSpPr txBox="1"/>
          <p:nvPr/>
        </p:nvSpPr>
        <p:spPr>
          <a:xfrm>
            <a:off x="838200" y="1905000"/>
            <a:ext cx="3505200" cy="5191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008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 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</a:rPr>
              <a:t>Step 2:</a:t>
            </a:r>
            <a:r>
              <a:rPr lang="en-US" altLang="zh-CN" dirty="0">
                <a:latin typeface="Times New Roman" panose="02020603050405020304" pitchFamily="18" charset="0"/>
              </a:rPr>
              <a:t>  Remove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 ;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2407" name="AutoShape 7"/>
          <p:cNvSpPr/>
          <p:nvPr/>
        </p:nvSpPr>
        <p:spPr>
          <a:xfrm>
            <a:off x="4724400" y="1371600"/>
            <a:ext cx="3581400" cy="1143000"/>
          </a:xfrm>
          <a:prstGeom prst="wedgeEllipseCallout">
            <a:avLst>
              <a:gd name="adj1" fmla="val -70745"/>
              <a:gd name="adj2" fmla="val 25694"/>
            </a:avLst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There will be two subtrees </a:t>
            </a:r>
            <a:r>
              <a:rPr lang="en-US" altLang="zh-CN" sz="2000" i="1" dirty="0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25000" dirty="0">
                <a:latin typeface="Times New Roman" panose="02020603050405020304" pitchFamily="18" charset="0"/>
              </a:rPr>
              <a:t>L</a:t>
            </a:r>
            <a:r>
              <a:rPr lang="en-US" altLang="zh-CN" sz="2000" dirty="0">
                <a:latin typeface="Times New Roman" panose="02020603050405020304" pitchFamily="18" charset="0"/>
              </a:rPr>
              <a:t> and </a:t>
            </a:r>
            <a:r>
              <a:rPr lang="en-US" altLang="zh-CN" sz="2000" i="1" dirty="0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25000" dirty="0">
                <a:latin typeface="Times New Roman" panose="02020603050405020304" pitchFamily="18" charset="0"/>
              </a:rPr>
              <a:t>R </a:t>
            </a:r>
            <a:r>
              <a:rPr lang="en-US" altLang="zh-CN" sz="2000" dirty="0">
                <a:latin typeface="Times New Roman" panose="02020603050405020304" pitchFamily="18" charset="0"/>
              </a:rPr>
              <a:t>.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102408" name="Text Box 8"/>
          <p:cNvSpPr txBox="1"/>
          <p:nvPr/>
        </p:nvSpPr>
        <p:spPr>
          <a:xfrm>
            <a:off x="838200" y="2971800"/>
            <a:ext cx="4038600" cy="5191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008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 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</a:rPr>
              <a:t>Step 3:</a:t>
            </a:r>
            <a:r>
              <a:rPr lang="en-US" altLang="zh-CN" dirty="0">
                <a:latin typeface="Times New Roman" panose="02020603050405020304" pitchFamily="18" charset="0"/>
              </a:rPr>
              <a:t>  FindMax (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</a:rPr>
              <a:t> ) ;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2409" name="AutoShape 9"/>
          <p:cNvSpPr/>
          <p:nvPr/>
        </p:nvSpPr>
        <p:spPr>
          <a:xfrm>
            <a:off x="5029200" y="2590800"/>
            <a:ext cx="3657600" cy="1600200"/>
          </a:xfrm>
          <a:prstGeom prst="wedgeEllipseCallout">
            <a:avLst>
              <a:gd name="adj1" fmla="val -72005"/>
              <a:gd name="adj2" fmla="val -5157"/>
            </a:avLst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The largest element will be the root of </a:t>
            </a:r>
            <a:r>
              <a:rPr lang="en-US" altLang="zh-CN" sz="2000" i="1" dirty="0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25000" dirty="0">
                <a:latin typeface="Times New Roman" panose="02020603050405020304" pitchFamily="18" charset="0"/>
              </a:rPr>
              <a:t>L</a:t>
            </a:r>
            <a:r>
              <a:rPr lang="en-US" altLang="zh-CN" sz="2000" dirty="0">
                <a:latin typeface="Times New Roman" panose="02020603050405020304" pitchFamily="18" charset="0"/>
              </a:rPr>
              <a:t> , and </a:t>
            </a:r>
            <a:r>
              <a:rPr lang="en-US" altLang="zh-CN" sz="2000" i="1" dirty="0">
                <a:latin typeface="Times New Roman" panose="02020603050405020304" pitchFamily="18" charset="0"/>
              </a:rPr>
              <a:t>has no right child.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102410" name="Text Box 10"/>
          <p:cNvSpPr txBox="1"/>
          <p:nvPr/>
        </p:nvSpPr>
        <p:spPr>
          <a:xfrm>
            <a:off x="838200" y="4114800"/>
            <a:ext cx="7239000" cy="5191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008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 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</a:rPr>
              <a:t>Step 4:</a:t>
            </a:r>
            <a:r>
              <a:rPr lang="en-US" altLang="zh-CN" dirty="0">
                <a:latin typeface="Times New Roman" panose="02020603050405020304" pitchFamily="18" charset="0"/>
              </a:rPr>
              <a:t>  Make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the right child of the root of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</a:rPr>
              <a:t> 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2411" name="Object 11"/>
          <p:cNvGraphicFramePr>
            <a:graphicFrameLocks noChangeAspect="1"/>
          </p:cNvGraphicFramePr>
          <p:nvPr/>
        </p:nvGraphicFramePr>
        <p:xfrm>
          <a:off x="7391400" y="5029200"/>
          <a:ext cx="1301750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166620" imgH="2287270" progId="MS_ClipArt_Gallery.2">
                  <p:embed/>
                </p:oleObj>
              </mc:Choice>
              <mc:Fallback>
                <p:oleObj name="" r:id="rId1" imgW="2166620" imgH="2287270" progId="MS_ClipArt_Gallery.2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91400" y="5029200"/>
                        <a:ext cx="1301750" cy="1373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2" name="AutoShape 12"/>
          <p:cNvSpPr/>
          <p:nvPr/>
        </p:nvSpPr>
        <p:spPr>
          <a:xfrm flipH="1">
            <a:off x="990600" y="4800600"/>
            <a:ext cx="5257800" cy="1447800"/>
          </a:xfrm>
          <a:prstGeom prst="cloudCallout">
            <a:avLst>
              <a:gd name="adj1" fmla="val -72676"/>
              <a:gd name="adj2" fmla="val 2301"/>
            </a:avLst>
          </a:prstGeom>
          <a:gradFill rotWithShape="0">
            <a:gsLst>
              <a:gs pos="0">
                <a:srgbClr val="CCFFCC"/>
              </a:gs>
              <a:gs pos="100000">
                <a:srgbClr val="91B591"/>
              </a:gs>
            </a:gsLst>
            <a:lin ang="2700000" scaled="1"/>
            <a:tileRect/>
          </a:gradFill>
          <a:ln w="9525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10800" rIns="0" bIns="10800" anchor="ctr" anchorCtr="0"/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</a:rPr>
              <a:t>Are splay trees really better      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</a:rPr>
              <a:t>than AVL trees?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133" name="Text Box 17"/>
          <p:cNvSpPr txBox="1"/>
          <p:nvPr/>
        </p:nvSpPr>
        <p:spPr>
          <a:xfrm>
            <a:off x="4500563" y="0"/>
            <a:ext cx="4643437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AVL Trees, Splay Trees, and Amortized Analysis</a:t>
            </a:r>
            <a:endParaRPr lang="en-US" altLang="zh-CN" sz="1600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024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/>
      <p:bldP spid="102404" grpId="0"/>
      <p:bldP spid="102405" grpId="0" animBg="1"/>
      <p:bldP spid="102406" grpId="0"/>
      <p:bldP spid="102407" grpId="0" animBg="1"/>
      <p:bldP spid="102408" grpId="0"/>
      <p:bldP spid="102409" grpId="0" animBg="1"/>
      <p:bldP spid="102410" grpId="0"/>
      <p:bldP spid="1024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112644" name="Text Box 4"/>
          <p:cNvSpPr txBox="1"/>
          <p:nvPr/>
        </p:nvSpPr>
        <p:spPr>
          <a:xfrm>
            <a:off x="611505" y="606425"/>
            <a:ext cx="75901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</a:rPr>
              <a:t>Amortized Analysis </a:t>
            </a:r>
            <a:r>
              <a:rPr lang="zh-CN" altLang="en-US" sz="2800" dirty="0">
                <a:latin typeface="Times New Roman" panose="02020603050405020304" pitchFamily="18" charset="0"/>
              </a:rPr>
              <a:t>均摊分析：实际的上界</a:t>
            </a:r>
            <a:endParaRPr lang="en-US" altLang="zh-CN" sz="2800" dirty="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6149" name="Text Box 8"/>
          <p:cNvSpPr txBox="1"/>
          <p:nvPr/>
        </p:nvSpPr>
        <p:spPr>
          <a:xfrm>
            <a:off x="4500563" y="0"/>
            <a:ext cx="4643437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AVL Trees, Splay Trees, and Amortized Analysis</a:t>
            </a:r>
            <a:endParaRPr lang="en-US" altLang="zh-CN" sz="1600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611188" y="1412875"/>
            <a:ext cx="7696200" cy="884238"/>
            <a:chOff x="480" y="768"/>
            <a:chExt cx="4848" cy="557"/>
          </a:xfrm>
        </p:grpSpPr>
        <p:graphicFrame>
          <p:nvGraphicFramePr>
            <p:cNvPr id="6146" name="Object 10"/>
            <p:cNvGraphicFramePr>
              <a:graphicFrameLocks noChangeAspect="1"/>
            </p:cNvGraphicFramePr>
            <p:nvPr/>
          </p:nvGraphicFramePr>
          <p:xfrm>
            <a:off x="480" y="768"/>
            <a:ext cx="52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" imgW="2286635" imgH="2286635" progId="MS_ClipArt_Gallery.2">
                    <p:embed/>
                  </p:oleObj>
                </mc:Choice>
                <mc:Fallback>
                  <p:oleObj name="" r:id="rId1" imgW="2286635" imgH="2286635" progId="MS_ClipArt_Gallery.2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80" y="768"/>
                          <a:ext cx="528" cy="5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9" name="Text Box 11"/>
            <p:cNvSpPr txBox="1"/>
            <p:nvPr/>
          </p:nvSpPr>
          <p:spPr>
            <a:xfrm>
              <a:off x="1008" y="768"/>
              <a:ext cx="4320" cy="55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1244600" indent="-1244600" eaLnBrk="1" hangingPunct="1">
                <a:spcBef>
                  <a:spcPct val="50000"/>
                </a:spcBef>
              </a:pPr>
              <a:r>
                <a:rPr lang="en-US" altLang="zh-CN" sz="2800" b="0" dirty="0">
                  <a:latin typeface="Impact" panose="020B0806030902050204" pitchFamily="34" charset="0"/>
                </a:rPr>
                <a:t>Target :</a:t>
              </a:r>
              <a:r>
                <a:rPr lang="en-US" altLang="zh-CN" dirty="0">
                  <a:latin typeface="Times New Roman" panose="02020603050405020304" pitchFamily="18" charset="0"/>
                </a:rPr>
                <a:t>  Any </a:t>
              </a:r>
              <a:r>
                <a:rPr lang="en-US" altLang="zh-CN" i="1" dirty="0">
                  <a:latin typeface="Times New Roman" panose="02020603050405020304" pitchFamily="18" charset="0"/>
                </a:rPr>
                <a:t>M</a:t>
              </a:r>
              <a:r>
                <a:rPr lang="en-US" altLang="zh-CN" dirty="0">
                  <a:latin typeface="Times New Roman" panose="02020603050405020304" pitchFamily="18" charset="0"/>
                </a:rPr>
                <a:t> consecutive operations take at most O(</a:t>
              </a:r>
              <a:r>
                <a:rPr lang="en-US" altLang="zh-CN" i="1" dirty="0">
                  <a:latin typeface="Times New Roman" panose="02020603050405020304" pitchFamily="18" charset="0"/>
                </a:rPr>
                <a:t>M </a:t>
              </a:r>
              <a:r>
                <a:rPr lang="en-US" altLang="zh-CN" dirty="0">
                  <a:latin typeface="Times New Roman" panose="02020603050405020304" pitchFamily="18" charset="0"/>
                </a:rPr>
                <a:t>log </a:t>
              </a:r>
              <a:r>
                <a:rPr lang="en-US" altLang="zh-CN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</a:rPr>
                <a:t>) time.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12652" name="Rectangle 12"/>
          <p:cNvSpPr/>
          <p:nvPr/>
        </p:nvSpPr>
        <p:spPr>
          <a:xfrm>
            <a:off x="2771775" y="2297113"/>
            <a:ext cx="381635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-- 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Amortized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 time bound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112653" name="Rectangle 13"/>
          <p:cNvSpPr/>
          <p:nvPr/>
        </p:nvSpPr>
        <p:spPr>
          <a:xfrm>
            <a:off x="160020" y="3348990"/>
            <a:ext cx="8931910" cy="398780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</a:rPr>
              <a:t>worst-case bound        </a:t>
            </a:r>
            <a:r>
              <a:rPr lang="en-US" altLang="zh-CN" sz="2000" b="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amortized bound          </a:t>
            </a:r>
            <a:r>
              <a:rPr lang="en-US" altLang="zh-CN" sz="2000" dirty="0">
                <a:latin typeface="Times New Roman" panose="02020603050405020304" pitchFamily="18" charset="0"/>
              </a:rPr>
              <a:t>average-case bound </a:t>
            </a:r>
            <a:r>
              <a:rPr lang="zh-CN" altLang="en-US" sz="2000" dirty="0">
                <a:latin typeface="Times New Roman" panose="02020603050405020304" pitchFamily="18" charset="0"/>
              </a:rPr>
              <a:t>已知所有</a:t>
            </a:r>
            <a:r>
              <a:rPr lang="en-US" altLang="zh-CN" sz="2000" dirty="0">
                <a:latin typeface="Times New Roman" panose="02020603050405020304" pitchFamily="18" charset="0"/>
              </a:rPr>
              <a:t>case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112654" name="Text Box 14"/>
          <p:cNvSpPr txBox="1"/>
          <p:nvPr/>
        </p:nvSpPr>
        <p:spPr>
          <a:xfrm>
            <a:off x="2195513" y="3290570"/>
            <a:ext cx="503237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2655" name="Text Box 15"/>
          <p:cNvSpPr txBox="1"/>
          <p:nvPr/>
        </p:nvSpPr>
        <p:spPr>
          <a:xfrm>
            <a:off x="4715510" y="3290570"/>
            <a:ext cx="503238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2656" name="AutoShape 16"/>
          <p:cNvSpPr/>
          <p:nvPr/>
        </p:nvSpPr>
        <p:spPr>
          <a:xfrm>
            <a:off x="2771775" y="3933825"/>
            <a:ext cx="3006725" cy="762000"/>
          </a:xfrm>
          <a:prstGeom prst="wedgeEllipseCallout">
            <a:avLst>
              <a:gd name="adj1" fmla="val -15102"/>
              <a:gd name="adj2" fmla="val -90625"/>
            </a:avLst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Probability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is </a:t>
            </a:r>
            <a:r>
              <a:rPr lang="en-US" altLang="zh-CN" sz="2000" i="1" dirty="0">
                <a:latin typeface="Times New Roman" panose="02020603050405020304" pitchFamily="18" charset="0"/>
              </a:rPr>
              <a:t>not </a:t>
            </a:r>
            <a:r>
              <a:rPr lang="en-US" altLang="zh-CN" sz="2000" dirty="0">
                <a:latin typeface="Times New Roman" panose="02020603050405020304" pitchFamily="18" charset="0"/>
              </a:rPr>
              <a:t>involved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112657" name="Text Box 17"/>
          <p:cNvSpPr txBox="1"/>
          <p:nvPr/>
        </p:nvSpPr>
        <p:spPr>
          <a:xfrm>
            <a:off x="936625" y="4653280"/>
            <a:ext cx="4771390" cy="521970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008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 </a:t>
            </a:r>
            <a:r>
              <a:rPr lang="en-US" altLang="zh-CN" dirty="0">
                <a:latin typeface="Times New Roman" panose="02020603050405020304" pitchFamily="18" charset="0"/>
              </a:rPr>
              <a:t>Aggregate analysis</a:t>
            </a:r>
            <a:r>
              <a:rPr lang="zh-CN" altLang="en-US" dirty="0">
                <a:latin typeface="Times New Roman" panose="02020603050405020304" pitchFamily="18" charset="0"/>
              </a:rPr>
              <a:t>聚合分析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2659" name="Text Box 19"/>
          <p:cNvSpPr txBox="1"/>
          <p:nvPr/>
        </p:nvSpPr>
        <p:spPr>
          <a:xfrm>
            <a:off x="1873250" y="5156200"/>
            <a:ext cx="4322445" cy="521970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008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 </a:t>
            </a:r>
            <a:r>
              <a:rPr lang="en-US" altLang="zh-CN" dirty="0">
                <a:latin typeface="Times New Roman" panose="02020603050405020304" pitchFamily="18" charset="0"/>
              </a:rPr>
              <a:t>Accounting method </a:t>
            </a:r>
            <a:r>
              <a:rPr lang="zh-CN" altLang="en-US" dirty="0">
                <a:latin typeface="Times New Roman" panose="02020603050405020304" pitchFamily="18" charset="0"/>
              </a:rPr>
              <a:t>核算法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2660" name="Text Box 20"/>
          <p:cNvSpPr txBox="1"/>
          <p:nvPr/>
        </p:nvSpPr>
        <p:spPr>
          <a:xfrm>
            <a:off x="2987675" y="5589905"/>
            <a:ext cx="4121785" cy="521970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008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 </a:t>
            </a:r>
            <a:r>
              <a:rPr lang="en-US" altLang="zh-CN" dirty="0">
                <a:latin typeface="Times New Roman" panose="02020603050405020304" pitchFamily="18" charset="0"/>
              </a:rPr>
              <a:t>Potential method </a:t>
            </a:r>
            <a:r>
              <a:rPr lang="zh-CN" altLang="en-US" dirty="0">
                <a:latin typeface="Times New Roman" panose="02020603050405020304" pitchFamily="18" charset="0"/>
              </a:rPr>
              <a:t>势能法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6100" y="6273800"/>
            <a:ext cx="57169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聚合法相当于隐藏了核算法的存取过程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/>
      <p:bldP spid="112652" grpId="0"/>
      <p:bldP spid="112653" grpId="0"/>
      <p:bldP spid="112654" grpId="0"/>
      <p:bldP spid="112655" grpId="0"/>
      <p:bldP spid="112656" grpId="0" animBg="1"/>
      <p:bldP spid="112657" grpId="0"/>
      <p:bldP spid="112659" grpId="0"/>
      <p:bldP spid="1126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26627" name="Text Box 4"/>
          <p:cNvSpPr txBox="1"/>
          <p:nvPr/>
        </p:nvSpPr>
        <p:spPr>
          <a:xfrm>
            <a:off x="4500563" y="0"/>
            <a:ext cx="4643437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AVL Trees, Splay Trees, and Amortized Analysis</a:t>
            </a:r>
            <a:endParaRPr lang="en-US" altLang="zh-CN" sz="1600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13669" name="Text Box 5"/>
          <p:cNvSpPr txBox="1"/>
          <p:nvPr/>
        </p:nvSpPr>
        <p:spPr>
          <a:xfrm>
            <a:off x="468313" y="476250"/>
            <a:ext cx="3276600" cy="5191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008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 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</a:rPr>
              <a:t>Aggregate analysis</a:t>
            </a:r>
            <a:endParaRPr lang="en-US" altLang="zh-CN" dirty="0">
              <a:highlight>
                <a:srgbClr val="FFFF00"/>
              </a:highlight>
              <a:latin typeface="Times New Roman" panose="02020603050405020304" pitchFamily="18" charset="0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539750" y="1052513"/>
            <a:ext cx="7696200" cy="2051050"/>
            <a:chOff x="340" y="754"/>
            <a:chExt cx="4848" cy="1292"/>
          </a:xfrm>
        </p:grpSpPr>
        <p:pic>
          <p:nvPicPr>
            <p:cNvPr id="26638" name="Picture 8" descr="LIGHTBLB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40" y="754"/>
              <a:ext cx="791" cy="86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6639" name="Rectangle 9"/>
            <p:cNvSpPr/>
            <p:nvPr/>
          </p:nvSpPr>
          <p:spPr>
            <a:xfrm>
              <a:off x="1060" y="799"/>
              <a:ext cx="4128" cy="1247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marL="952500" indent="-952500" eaLnBrk="1" hangingPunct="1">
                <a:spcBef>
                  <a:spcPct val="50000"/>
                </a:spcBef>
              </a:pPr>
              <a:r>
                <a:rPr lang="en-US" altLang="zh-CN" sz="2800" b="0" dirty="0">
                  <a:latin typeface="Impact" panose="020B0806030902050204" pitchFamily="34" charset="0"/>
                </a:rPr>
                <a:t>Idea :</a:t>
              </a:r>
              <a:r>
                <a:rPr lang="en-US" altLang="zh-CN" dirty="0">
                  <a:latin typeface="Times New Roman" panose="02020603050405020304" pitchFamily="18" charset="0"/>
                </a:rPr>
                <a:t>  Show that for all </a:t>
              </a:r>
              <a:r>
                <a:rPr lang="en-US" altLang="zh-CN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</a:rPr>
                <a:t>, a sequence of </a:t>
              </a:r>
              <a:r>
                <a:rPr lang="en-US" altLang="zh-CN" i="1" dirty="0">
                  <a:latin typeface="Times New Roman" panose="02020603050405020304" pitchFamily="18" charset="0"/>
                </a:rPr>
                <a:t>n </a:t>
              </a:r>
              <a:r>
                <a:rPr lang="en-US" altLang="zh-CN" dirty="0">
                  <a:latin typeface="Times New Roman" panose="02020603050405020304" pitchFamily="18" charset="0"/>
                </a:rPr>
                <a:t>operations takes </a:t>
              </a:r>
              <a:r>
                <a:rPr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worst-case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</a:rPr>
                <a:t>time </a:t>
              </a:r>
              <a:r>
                <a:rPr lang="en-US" altLang="zh-CN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dirty="0">
                  <a:latin typeface="Times New Roman" panose="02020603050405020304" pitchFamily="18" charset="0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</a:rPr>
                <a:t>) in total.  In the worst case, the average cost, or </a:t>
              </a:r>
              <a:r>
                <a:rPr lang="en-US" altLang="zh-CN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amortized cost</a:t>
              </a:r>
              <a:r>
                <a:rPr lang="en-US" altLang="zh-CN" dirty="0">
                  <a:latin typeface="Times New Roman" panose="02020603050405020304" pitchFamily="18" charset="0"/>
                </a:rPr>
                <a:t>, per operation is therefore </a:t>
              </a:r>
              <a:r>
                <a:rPr lang="en-US" altLang="zh-CN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dirty="0">
                  <a:latin typeface="Times New Roman" panose="02020603050405020304" pitchFamily="18" charset="0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</a:rPr>
                <a:t>)/</a:t>
              </a:r>
              <a:r>
                <a:rPr lang="en-US" altLang="zh-CN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</a:rPr>
                <a:t>.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13674" name="Text Box 10"/>
          <p:cNvSpPr txBox="1"/>
          <p:nvPr/>
        </p:nvSpPr>
        <p:spPr>
          <a:xfrm>
            <a:off x="611188" y="3284538"/>
            <a:ext cx="72009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MS Hei" pitchFamily="49" charset="-122"/>
              </a:rPr>
              <a:t>〖</a:t>
            </a:r>
            <a:r>
              <a:rPr lang="en-US" altLang="zh-CN" dirty="0">
                <a:latin typeface="Times New Roman" panose="02020603050405020304" pitchFamily="18" charset="0"/>
              </a:rPr>
              <a:t>Example</a:t>
            </a:r>
            <a:r>
              <a:rPr lang="en-US" altLang="zh-CN" dirty="0">
                <a:latin typeface="Times New Roman" panose="02020603050405020304" pitchFamily="18" charset="0"/>
                <a:ea typeface="MS Hei" pitchFamily="49" charset="-122"/>
              </a:rPr>
              <a:t>〗</a:t>
            </a:r>
            <a:r>
              <a:rPr lang="en-US" altLang="zh-CN" dirty="0">
                <a:latin typeface="Times New Roman" panose="02020603050405020304" pitchFamily="18" charset="0"/>
              </a:rPr>
              <a:t>  Stack with 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MultiPop</a:t>
            </a:r>
            <a:r>
              <a:rPr lang="en-US" altLang="zh-CN" sz="2000" dirty="0">
                <a:latin typeface="Arial" panose="020B0604020202020204" pitchFamily="34" charset="0"/>
              </a:rPr>
              <a:t>( </a:t>
            </a:r>
            <a:r>
              <a:rPr lang="en-US" altLang="zh-CN" sz="2000" dirty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dirty="0">
                <a:latin typeface="Arial" panose="020B0604020202020204" pitchFamily="34" charset="0"/>
              </a:rPr>
              <a:t> k, Stack S )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113676" name="AutoShape 12"/>
          <p:cNvSpPr/>
          <p:nvPr/>
        </p:nvSpPr>
        <p:spPr>
          <a:xfrm>
            <a:off x="833438" y="3860800"/>
            <a:ext cx="3810000" cy="2014538"/>
          </a:xfrm>
          <a:prstGeom prst="foldedCorner">
            <a:avLst>
              <a:gd name="adj" fmla="val 6065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180000" tIns="46800" rIns="36000" bIns="46800" anchor="ctr" anchorCtr="0"/>
          <a:p>
            <a:pPr eaLnBrk="1" hangingPunct="1"/>
            <a:r>
              <a:rPr lang="en-US" altLang="zh-CN" sz="1800" dirty="0">
                <a:solidFill>
                  <a:schemeClr val="hlink"/>
                </a:solidFill>
                <a:latin typeface="Arial" panose="020B0604020202020204" pitchFamily="34" charset="0"/>
              </a:rPr>
              <a:t>Algorithm</a:t>
            </a:r>
            <a:r>
              <a:rPr lang="en-US" altLang="zh-CN" sz="1800" dirty="0">
                <a:latin typeface="Arial" panose="020B0604020202020204" pitchFamily="34" charset="0"/>
              </a:rPr>
              <a:t>  {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dirty="0">
                <a:solidFill>
                  <a:schemeClr val="hlink"/>
                </a:solidFill>
                <a:latin typeface="Arial" panose="020B0604020202020204" pitchFamily="34" charset="0"/>
              </a:rPr>
              <a:t>    while</a:t>
            </a:r>
            <a:r>
              <a:rPr lang="en-US" altLang="zh-CN" sz="1800" dirty="0">
                <a:latin typeface="Arial" panose="020B0604020202020204" pitchFamily="34" charset="0"/>
              </a:rPr>
              <a:t> ( !IsEmpty(S) &amp;&amp; k&gt;0 ) {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dirty="0">
                <a:latin typeface="Arial" panose="020B0604020202020204" pitchFamily="34" charset="0"/>
              </a:rPr>
              <a:t>        Pop(S);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dirty="0">
                <a:latin typeface="Arial" panose="020B0604020202020204" pitchFamily="34" charset="0"/>
              </a:rPr>
              <a:t>        k - -;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dirty="0">
                <a:latin typeface="Arial" panose="020B0604020202020204" pitchFamily="34" charset="0"/>
              </a:rPr>
              <a:t>    } </a:t>
            </a:r>
            <a:r>
              <a:rPr lang="en-US" altLang="zh-CN" sz="1800" dirty="0">
                <a:solidFill>
                  <a:srgbClr val="008000"/>
                </a:solidFill>
                <a:latin typeface="Arial" panose="020B0604020202020204" pitchFamily="34" charset="0"/>
              </a:rPr>
              <a:t>/* end while-loop */</a:t>
            </a:r>
            <a:r>
              <a:rPr lang="en-US" altLang="zh-CN" sz="1800" dirty="0">
                <a:latin typeface="Arial" panose="020B0604020202020204" pitchFamily="34" charset="0"/>
              </a:rPr>
              <a:t> 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dirty="0">
                <a:latin typeface="Arial" panose="020B0604020202020204" pitchFamily="34" charset="0"/>
              </a:rPr>
              <a:t>}</a:t>
            </a:r>
            <a:endParaRPr lang="en-US" altLang="zh-CN" sz="1800" dirty="0">
              <a:latin typeface="Arial" panose="020B0604020202020204" pitchFamily="34" charset="0"/>
            </a:endParaRPr>
          </a:p>
        </p:txBody>
      </p:sp>
      <p:sp>
        <p:nvSpPr>
          <p:cNvPr id="113677" name="Rectangle 13"/>
          <p:cNvSpPr/>
          <p:nvPr/>
        </p:nvSpPr>
        <p:spPr>
          <a:xfrm>
            <a:off x="1476375" y="5445125"/>
            <a:ext cx="2560638" cy="39687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i="1" dirty="0">
                <a:latin typeface="Times New Roman" panose="02020603050405020304" pitchFamily="18" charset="0"/>
                <a:sym typeface="Wingdings" panose="05000000000000000000" pitchFamily="2" charset="2"/>
              </a:rPr>
              <a:t>T </a:t>
            </a:r>
            <a:r>
              <a:rPr lang="en-US" altLang="zh-CN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= min ( sizeof(</a:t>
            </a:r>
            <a:r>
              <a:rPr lang="en-US" altLang="zh-CN" sz="2000" i="1" dirty="0">
                <a:latin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lang="en-US" altLang="zh-CN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en-US" altLang="zh-CN" sz="2000" i="1" dirty="0">
                <a:latin typeface="Times New Roman" panose="02020603050405020304" pitchFamily="18" charset="0"/>
                <a:sym typeface="Wingdings" panose="05000000000000000000" pitchFamily="2" charset="2"/>
              </a:rPr>
              <a:t>, k</a:t>
            </a:r>
            <a:r>
              <a:rPr lang="en-US" altLang="zh-CN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 )</a:t>
            </a:r>
            <a:endParaRPr lang="en-US" altLang="zh-CN" sz="20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13678" name="Rectangle 14"/>
          <p:cNvSpPr/>
          <p:nvPr/>
        </p:nvSpPr>
        <p:spPr>
          <a:xfrm>
            <a:off x="4859338" y="3789363"/>
            <a:ext cx="3889375" cy="15525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Consider a sequence of </a:t>
            </a:r>
            <a:r>
              <a:rPr lang="en-US" altLang="zh-CN" i="1" dirty="0">
                <a:latin typeface="Times New Roman" panose="02020603050405020304" pitchFamily="18" charset="0"/>
              </a:rPr>
              <a:t>n 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Push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Pop</a:t>
            </a:r>
            <a:r>
              <a:rPr lang="en-US" altLang="zh-CN" dirty="0">
                <a:latin typeface="Times New Roman" panose="02020603050405020304" pitchFamily="18" charset="0"/>
              </a:rPr>
              <a:t>, and 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MultiPop </a:t>
            </a:r>
            <a:r>
              <a:rPr lang="en-US" altLang="zh-CN" dirty="0">
                <a:latin typeface="Times New Roman" panose="02020603050405020304" pitchFamily="18" charset="0"/>
              </a:rPr>
              <a:t>operations on an initially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empty stack.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13679" name="Rectangle 15"/>
          <p:cNvSpPr/>
          <p:nvPr/>
        </p:nvSpPr>
        <p:spPr>
          <a:xfrm>
            <a:off x="5219700" y="5300663"/>
            <a:ext cx="252095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sizeof(</a:t>
            </a:r>
            <a:r>
              <a:rPr lang="en-US" altLang="zh-CN" i="1" dirty="0">
                <a:latin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3680" name="AutoShape 16"/>
          <p:cNvSpPr/>
          <p:nvPr/>
        </p:nvSpPr>
        <p:spPr>
          <a:xfrm>
            <a:off x="6300788" y="2708275"/>
            <a:ext cx="2592387" cy="762000"/>
          </a:xfrm>
          <a:prstGeom prst="wedgeEllipseCallout">
            <a:avLst>
              <a:gd name="adj1" fmla="val -17236"/>
              <a:gd name="adj2" fmla="val 163542"/>
            </a:avLst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 eaLnBrk="1" hangingPunct="1"/>
            <a:r>
              <a:rPr lang="en-US" altLang="zh-CN" sz="2000" i="1" dirty="0">
                <a:latin typeface="Times New Roman" panose="02020603050405020304" pitchFamily="18" charset="0"/>
              </a:rPr>
              <a:t>Total = O</a:t>
            </a:r>
            <a:r>
              <a:rPr lang="en-US" altLang="zh-CN" sz="2000" dirty="0">
                <a:latin typeface="Times New Roman" panose="02020603050405020304" pitchFamily="18" charset="0"/>
              </a:rPr>
              <a:t>( </a:t>
            </a:r>
            <a:r>
              <a:rPr lang="en-US" altLang="zh-CN" sz="2000" i="1" dirty="0">
                <a:latin typeface="Times New Roman" panose="02020603050405020304" pitchFamily="18" charset="0"/>
              </a:rPr>
              <a:t>n</a:t>
            </a:r>
            <a:r>
              <a:rPr lang="en-US" altLang="zh-CN" sz="20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000" i="1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) ?</a:t>
            </a:r>
            <a:endParaRPr lang="en-US" altLang="zh-CN" sz="2000" i="1" dirty="0">
              <a:latin typeface="Times New Roman" panose="02020603050405020304" pitchFamily="18" charset="0"/>
            </a:endParaRPr>
          </a:p>
        </p:txBody>
      </p:sp>
      <p:sp>
        <p:nvSpPr>
          <p:cNvPr id="113681" name="AutoShape 17"/>
          <p:cNvSpPr/>
          <p:nvPr/>
        </p:nvSpPr>
        <p:spPr>
          <a:xfrm>
            <a:off x="682943" y="4004628"/>
            <a:ext cx="4752975" cy="1584325"/>
          </a:xfrm>
          <a:prstGeom prst="wedgeEllipseCallout">
            <a:avLst>
              <a:gd name="adj1" fmla="val 32398"/>
              <a:gd name="adj2" fmla="val 103806"/>
            </a:avLst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54000" rIns="54000" anchor="ctr" anchorCtr="0"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We can 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pop</a:t>
            </a:r>
            <a:r>
              <a:rPr lang="en-US" altLang="zh-CN" sz="2000" dirty="0">
                <a:latin typeface="Times New Roman" panose="02020603050405020304" pitchFamily="18" charset="0"/>
              </a:rPr>
              <a:t> each object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from the stack </a:t>
            </a:r>
            <a:r>
              <a:rPr lang="en-US" altLang="zh-CN" sz="20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at most once</a:t>
            </a:r>
            <a:r>
              <a:rPr lang="en-US" altLang="zh-CN" sz="2000" dirty="0">
                <a:latin typeface="Times New Roman" panose="02020603050405020304" pitchFamily="18" charset="0"/>
              </a:rPr>
              <a:t> for each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time we have 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pushed</a:t>
            </a:r>
            <a:r>
              <a:rPr lang="en-US" altLang="zh-CN" sz="2000" dirty="0">
                <a:latin typeface="Times New Roman" panose="02020603050405020304" pitchFamily="18" charset="0"/>
              </a:rPr>
              <a:t> it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onto the stack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113682" name="Rectangle 18"/>
          <p:cNvSpPr/>
          <p:nvPr/>
        </p:nvSpPr>
        <p:spPr>
          <a:xfrm>
            <a:off x="4859338" y="5732463"/>
            <a:ext cx="338455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i="1" dirty="0">
                <a:latin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  <a:sym typeface="Wingdings" panose="05000000000000000000" pitchFamily="2" charset="2"/>
              </a:rPr>
              <a:t>amortized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  <a:sym typeface="Wingdings" panose="05000000000000000000" pitchFamily="2" charset="2"/>
              </a:rPr>
              <a:t>O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( </a:t>
            </a:r>
            <a:r>
              <a:rPr lang="en-US" altLang="zh-CN" i="1" dirty="0">
                <a:latin typeface="Times New Roman" panose="02020603050405020304" pitchFamily="18" charset="0"/>
                <a:sym typeface="Wingdings" panose="05000000000000000000" pitchFamily="2" charset="2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)/</a:t>
            </a:r>
            <a:r>
              <a:rPr lang="en-US" altLang="zh-CN" i="1" dirty="0"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  <a:sym typeface="Wingdings" panose="05000000000000000000" pitchFamily="2" charset="2"/>
              </a:rPr>
              <a:t>O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(1)</a:t>
            </a:r>
            <a:endParaRPr lang="en-US" altLang="en-US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45230" y="404495"/>
            <a:ext cx="52927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这里的</a:t>
            </a:r>
            <a:r>
              <a:rPr lang="en-US" altLang="zh-CN">
                <a:solidFill>
                  <a:srgbClr val="FF0000"/>
                </a:solidFill>
              </a:rPr>
              <a:t>worst-case</a:t>
            </a:r>
            <a:r>
              <a:rPr lang="zh-CN" altLang="en-US">
                <a:solidFill>
                  <a:srgbClr val="FF0000"/>
                </a:solidFill>
              </a:rPr>
              <a:t>是指</a:t>
            </a:r>
            <a:r>
              <a:rPr lang="zh-CN" altLang="en-US" u="sng">
                <a:solidFill>
                  <a:srgbClr val="FF0000"/>
                </a:solidFill>
              </a:rPr>
              <a:t>连续</a:t>
            </a:r>
            <a:r>
              <a:rPr lang="zh-CN" altLang="en-US">
                <a:solidFill>
                  <a:srgbClr val="FF0000"/>
                </a:solidFill>
              </a:rPr>
              <a:t>的</a:t>
            </a:r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zh-CN" altLang="en-US">
                <a:solidFill>
                  <a:srgbClr val="FF0000"/>
                </a:solidFill>
              </a:rPr>
              <a:t>个操作中的最坏情况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9" grpId="0"/>
      <p:bldP spid="113674" grpId="0"/>
      <p:bldP spid="113676" grpId="0" animBg="1"/>
      <p:bldP spid="113677" grpId="0"/>
      <p:bldP spid="113678" grpId="0"/>
      <p:bldP spid="113679" grpId="0"/>
      <p:bldP spid="113680" grpId="0" animBg="1"/>
      <p:bldP spid="113681" grpId="0" bldLvl="0" animBg="1"/>
      <p:bldP spid="1136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grpSp>
        <p:nvGrpSpPr>
          <p:cNvPr id="2" name="Group 3"/>
          <p:cNvGrpSpPr/>
          <p:nvPr/>
        </p:nvGrpSpPr>
        <p:grpSpPr>
          <a:xfrm>
            <a:off x="533400" y="1174750"/>
            <a:ext cx="7772400" cy="1143000"/>
            <a:chOff x="336" y="1296"/>
            <a:chExt cx="4896" cy="720"/>
          </a:xfrm>
        </p:grpSpPr>
        <p:graphicFrame>
          <p:nvGraphicFramePr>
            <p:cNvPr id="1028" name="Object 4"/>
            <p:cNvGraphicFramePr>
              <a:graphicFrameLocks noChangeAspect="1"/>
            </p:cNvGraphicFramePr>
            <p:nvPr/>
          </p:nvGraphicFramePr>
          <p:xfrm>
            <a:off x="336" y="1296"/>
            <a:ext cx="720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" imgW="2286635" imgH="2286635" progId="MS_ClipArt_Gallery.2">
                    <p:embed/>
                  </p:oleObj>
                </mc:Choice>
                <mc:Fallback>
                  <p:oleObj name="" r:id="rId1" imgW="2286635" imgH="2286635" progId="MS_ClipArt_Gallery.2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36" y="1296"/>
                          <a:ext cx="720" cy="7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3" name="Text Box 5"/>
            <p:cNvSpPr txBox="1"/>
            <p:nvPr/>
          </p:nvSpPr>
          <p:spPr>
            <a:xfrm>
              <a:off x="1056" y="1344"/>
              <a:ext cx="4176" cy="55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1244600" indent="-1244600" eaLnBrk="1" hangingPunct="1">
                <a:spcBef>
                  <a:spcPct val="50000"/>
                </a:spcBef>
              </a:pPr>
              <a:r>
                <a:rPr lang="en-US" altLang="zh-CN" sz="2800" b="0" dirty="0">
                  <a:latin typeface="Impact" panose="020B0806030902050204" pitchFamily="34" charset="0"/>
                </a:rPr>
                <a:t>Target :</a:t>
              </a:r>
              <a:r>
                <a:rPr lang="en-US" altLang="zh-CN" dirty="0">
                  <a:latin typeface="Times New Roman" panose="02020603050405020304" pitchFamily="18" charset="0"/>
                </a:rPr>
                <a:t>  Speed up searching (with insertion and deletion)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6"/>
          <p:cNvGrpSpPr/>
          <p:nvPr/>
        </p:nvGrpSpPr>
        <p:grpSpPr>
          <a:xfrm>
            <a:off x="685800" y="2698750"/>
            <a:ext cx="7696200" cy="914400"/>
            <a:chOff x="432" y="2160"/>
            <a:chExt cx="4848" cy="576"/>
          </a:xfrm>
        </p:grpSpPr>
        <p:graphicFrame>
          <p:nvGraphicFramePr>
            <p:cNvPr id="1027" name="Object 7"/>
            <p:cNvGraphicFramePr>
              <a:graphicFrameLocks noChangeAspect="1"/>
            </p:cNvGraphicFramePr>
            <p:nvPr/>
          </p:nvGraphicFramePr>
          <p:xfrm>
            <a:off x="432" y="2160"/>
            <a:ext cx="624" cy="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3" imgW="2288540" imgH="1907540" progId="MS_ClipArt_Gallery.2">
                    <p:embed/>
                  </p:oleObj>
                </mc:Choice>
                <mc:Fallback>
                  <p:oleObj name="" r:id="rId3" imgW="2288540" imgH="1907540" progId="MS_ClipArt_Gallery.2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32" y="2160"/>
                          <a:ext cx="624" cy="5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6" name="Text Box 8"/>
            <p:cNvSpPr txBox="1"/>
            <p:nvPr/>
          </p:nvSpPr>
          <p:spPr>
            <a:xfrm>
              <a:off x="1056" y="2208"/>
              <a:ext cx="230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0" dirty="0">
                  <a:latin typeface="Impact" panose="020B0806030902050204" pitchFamily="34" charset="0"/>
                </a:rPr>
                <a:t>Tool :</a:t>
              </a:r>
              <a:r>
                <a:rPr lang="en-US" altLang="zh-CN" dirty="0">
                  <a:latin typeface="Times New Roman" panose="02020603050405020304" pitchFamily="18" charset="0"/>
                </a:rPr>
                <a:t>  Binary search trees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037" name="Group 9"/>
            <p:cNvGrpSpPr/>
            <p:nvPr/>
          </p:nvGrpSpPr>
          <p:grpSpPr>
            <a:xfrm>
              <a:off x="3408" y="2160"/>
              <a:ext cx="1872" cy="576"/>
              <a:chOff x="1776" y="3024"/>
              <a:chExt cx="1872" cy="576"/>
            </a:xfrm>
          </p:grpSpPr>
          <p:sp>
            <p:nvSpPr>
              <p:cNvPr id="1038" name="Oval 10"/>
              <p:cNvSpPr/>
              <p:nvPr/>
            </p:nvSpPr>
            <p:spPr>
              <a:xfrm>
                <a:off x="2448" y="3024"/>
                <a:ext cx="528" cy="193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/>
              <a:p>
                <a:pPr algn="ctr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root</a:t>
                </a:r>
                <a:endParaRPr lang="en-US" altLang="zh-CN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9" name="Oval 11"/>
              <p:cNvSpPr/>
              <p:nvPr/>
            </p:nvSpPr>
            <p:spPr>
              <a:xfrm>
                <a:off x="1776" y="3360"/>
                <a:ext cx="768" cy="240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/>
              <a:p>
                <a:pPr algn="ctr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small</a:t>
                </a:r>
                <a:endParaRPr lang="en-US" altLang="zh-CN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0" name="Line 12"/>
              <p:cNvSpPr/>
              <p:nvPr/>
            </p:nvSpPr>
            <p:spPr>
              <a:xfrm flipH="1">
                <a:off x="2256" y="3194"/>
                <a:ext cx="288" cy="16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41" name="Oval 13"/>
              <p:cNvSpPr/>
              <p:nvPr/>
            </p:nvSpPr>
            <p:spPr>
              <a:xfrm flipH="1">
                <a:off x="2880" y="3360"/>
                <a:ext cx="768" cy="240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/>
              <a:p>
                <a:pPr algn="ctr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large</a:t>
                </a:r>
                <a:endParaRPr lang="en-US" altLang="zh-CN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2" name="Line 14"/>
              <p:cNvSpPr/>
              <p:nvPr/>
            </p:nvSpPr>
            <p:spPr>
              <a:xfrm>
                <a:off x="2880" y="3194"/>
                <a:ext cx="288" cy="16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5" name="Group 15"/>
          <p:cNvGrpSpPr/>
          <p:nvPr/>
        </p:nvGrpSpPr>
        <p:grpSpPr>
          <a:xfrm>
            <a:off x="762000" y="3841750"/>
            <a:ext cx="7620000" cy="2133600"/>
            <a:chOff x="480" y="2784"/>
            <a:chExt cx="4800" cy="1344"/>
          </a:xfrm>
        </p:grpSpPr>
        <p:graphicFrame>
          <p:nvGraphicFramePr>
            <p:cNvPr id="1026" name="Object 16"/>
            <p:cNvGraphicFramePr>
              <a:graphicFrameLocks noChangeAspect="1"/>
            </p:cNvGraphicFramePr>
            <p:nvPr/>
          </p:nvGraphicFramePr>
          <p:xfrm>
            <a:off x="480" y="2784"/>
            <a:ext cx="505" cy="1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5" imgW="859790" imgH="2287270" progId="MS_ClipArt_Gallery.2">
                    <p:embed/>
                  </p:oleObj>
                </mc:Choice>
                <mc:Fallback>
                  <p:oleObj name="" r:id="rId5" imgW="859790" imgH="2287270" progId="MS_ClipArt_Gallery.2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0" y="2784"/>
                          <a:ext cx="505" cy="13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5" name="Text Box 17"/>
            <p:cNvSpPr txBox="1"/>
            <p:nvPr/>
          </p:nvSpPr>
          <p:spPr>
            <a:xfrm>
              <a:off x="1056" y="3120"/>
              <a:ext cx="4224" cy="55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 marL="1438275" indent="-1438275" eaLnBrk="1" hangingPunct="1">
                <a:spcBef>
                  <a:spcPct val="50000"/>
                </a:spcBef>
              </a:pPr>
              <a:r>
                <a:rPr lang="en-US" altLang="zh-CN" sz="2800" b="0" dirty="0">
                  <a:latin typeface="Impact" panose="020B0806030902050204" pitchFamily="34" charset="0"/>
                </a:rPr>
                <a:t>Problem :</a:t>
              </a:r>
              <a:r>
                <a:rPr lang="en-US" altLang="zh-CN" dirty="0">
                  <a:latin typeface="Times New Roman" panose="02020603050405020304" pitchFamily="18" charset="0"/>
                </a:rPr>
                <a:t> Although </a:t>
              </a:r>
              <a:r>
                <a:rPr lang="en-US" altLang="zh-CN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i="1" baseline="-25000" dirty="0">
                  <a:latin typeface="Times New Roman" panose="02020603050405020304" pitchFamily="18" charset="0"/>
                </a:rPr>
                <a:t>p</a:t>
              </a:r>
              <a:r>
                <a:rPr lang="en-US" altLang="zh-CN" dirty="0">
                  <a:latin typeface="Times New Roman" panose="02020603050405020304" pitchFamily="18" charset="0"/>
                </a:rPr>
                <a:t> = O( height ), but the height can be as bad as O( </a:t>
              </a:r>
              <a:r>
                <a:rPr lang="en-US" altLang="zh-CN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</a:rPr>
                <a:t> ).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73748" name="Text Box 20"/>
          <p:cNvSpPr txBox="1"/>
          <p:nvPr/>
        </p:nvSpPr>
        <p:spPr>
          <a:xfrm>
            <a:off x="539750" y="549275"/>
            <a:ext cx="49244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sym typeface="Webdings" panose="05030102010509060703" pitchFamily="18" charset="2"/>
              </a:rPr>
              <a:t>AVL Trees </a:t>
            </a:r>
            <a:r>
              <a:rPr lang="zh-CN" altLang="en-US" sz="2800" dirty="0">
                <a:latin typeface="Times New Roman" panose="02020603050405020304" pitchFamily="18" charset="0"/>
                <a:sym typeface="Webdings" panose="05030102010509060703" pitchFamily="18" charset="2"/>
              </a:rPr>
              <a:t>平衡二叉树</a:t>
            </a:r>
            <a:endParaRPr lang="zh-CN" altLang="en-US" sz="2800" dirty="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034" name="Text Box 21"/>
          <p:cNvSpPr txBox="1"/>
          <p:nvPr/>
        </p:nvSpPr>
        <p:spPr>
          <a:xfrm>
            <a:off x="4500563" y="0"/>
            <a:ext cx="4643437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AVL Trees, Splay Trees, and Amortized Analysis</a:t>
            </a:r>
            <a:endParaRPr lang="en-US" altLang="zh-CN" sz="1600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7174" name="Text Box 2"/>
          <p:cNvSpPr txBox="1"/>
          <p:nvPr/>
        </p:nvSpPr>
        <p:spPr>
          <a:xfrm>
            <a:off x="4500563" y="0"/>
            <a:ext cx="4643437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AVL Trees, Splay Trees, and Amortized Analysis</a:t>
            </a:r>
            <a:endParaRPr lang="en-US" altLang="zh-CN" sz="1600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15715" name="Text Box 3"/>
          <p:cNvSpPr txBox="1"/>
          <p:nvPr/>
        </p:nvSpPr>
        <p:spPr>
          <a:xfrm>
            <a:off x="468313" y="476250"/>
            <a:ext cx="3276600" cy="5191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008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 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</a:rPr>
              <a:t>Accounting method</a:t>
            </a:r>
            <a:endParaRPr lang="en-US" altLang="zh-CN" dirty="0">
              <a:highlight>
                <a:srgbClr val="FFFF00"/>
              </a:highlight>
              <a:latin typeface="Times New Roman" panose="02020603050405020304" pitchFamily="18" charset="0"/>
            </a:endParaRPr>
          </a:p>
        </p:txBody>
      </p:sp>
      <p:sp>
        <p:nvSpPr>
          <p:cNvPr id="115719" name="Text Box 7"/>
          <p:cNvSpPr txBox="1"/>
          <p:nvPr/>
        </p:nvSpPr>
        <p:spPr>
          <a:xfrm>
            <a:off x="755650" y="3692525"/>
            <a:ext cx="72009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MS Hei" pitchFamily="49" charset="-122"/>
              </a:rPr>
              <a:t>Note: For all sequences of </a:t>
            </a:r>
            <a:r>
              <a:rPr lang="en-US" altLang="zh-CN" i="1" dirty="0">
                <a:latin typeface="Times New Roman" panose="02020603050405020304" pitchFamily="18" charset="0"/>
                <a:ea typeface="MS Hei" pitchFamily="49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MS Hei" pitchFamily="49" charset="-122"/>
              </a:rPr>
              <a:t> operations, we must have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468313" y="2133600"/>
            <a:ext cx="2305050" cy="1296988"/>
            <a:chOff x="612" y="1071"/>
            <a:chExt cx="1452" cy="726"/>
          </a:xfrm>
        </p:grpSpPr>
        <p:sp>
          <p:nvSpPr>
            <p:cNvPr id="7186" name="AutoShape 16"/>
            <p:cNvSpPr/>
            <p:nvPr/>
          </p:nvSpPr>
          <p:spPr>
            <a:xfrm>
              <a:off x="612" y="1071"/>
              <a:ext cx="1452" cy="726"/>
            </a:xfrm>
            <a:prstGeom prst="wedgeRectCallout">
              <a:avLst>
                <a:gd name="adj1" fmla="val 47384"/>
                <a:gd name="adj2" fmla="val -92560"/>
              </a:avLst>
            </a:prstGeom>
            <a:solidFill>
              <a:srgbClr val="CCFF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r" eaLnBrk="1" hangingPunct="1"/>
              <a:endParaRPr lang="en-US" altLang="zh-CN" sz="900" b="0" dirty="0">
                <a:latin typeface="Times New Roman" panose="02020603050405020304" pitchFamily="18" charset="0"/>
              </a:endParaRPr>
            </a:p>
            <a:p>
              <a:pPr algn="r" eaLnBrk="1" hangingPunct="1"/>
              <a:r>
                <a:rPr lang="en-US" altLang="zh-CN" dirty="0">
                  <a:solidFill>
                    <a:srgbClr val="CC0066"/>
                  </a:solidFill>
                  <a:latin typeface="Times New Roman" panose="02020603050405020304" pitchFamily="18" charset="0"/>
                </a:rPr>
                <a:t>Savings </a:t>
              </a:r>
              <a:endParaRPr lang="en-US" altLang="zh-CN" dirty="0">
                <a:solidFill>
                  <a:srgbClr val="CC0066"/>
                </a:solidFill>
                <a:latin typeface="Times New Roman" panose="02020603050405020304" pitchFamily="18" charset="0"/>
              </a:endParaRPr>
            </a:p>
            <a:p>
              <a:pPr algn="r" eaLnBrk="1" hangingPunct="1"/>
              <a:r>
                <a:rPr lang="en-US" altLang="zh-CN" dirty="0">
                  <a:solidFill>
                    <a:srgbClr val="CC0066"/>
                  </a:solidFill>
                  <a:latin typeface="Times New Roman" panose="02020603050405020304" pitchFamily="18" charset="0"/>
                </a:rPr>
                <a:t>Account</a:t>
              </a:r>
              <a:endParaRPr lang="en-US" altLang="zh-CN" dirty="0">
                <a:solidFill>
                  <a:srgbClr val="CC0066"/>
                </a:solidFill>
                <a:latin typeface="Times New Roman" panose="02020603050405020304" pitchFamily="18" charset="0"/>
              </a:endParaRPr>
            </a:p>
          </p:txBody>
        </p:sp>
        <p:pic>
          <p:nvPicPr>
            <p:cNvPr id="7187" name="Picture 17" descr="j022201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7" y="1117"/>
              <a:ext cx="633" cy="635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3" name="Group 20"/>
          <p:cNvGrpSpPr/>
          <p:nvPr/>
        </p:nvGrpSpPr>
        <p:grpSpPr>
          <a:xfrm>
            <a:off x="539750" y="1052513"/>
            <a:ext cx="7696200" cy="2416175"/>
            <a:chOff x="340" y="663"/>
            <a:chExt cx="4848" cy="1522"/>
          </a:xfrm>
        </p:grpSpPr>
        <p:grpSp>
          <p:nvGrpSpPr>
            <p:cNvPr id="7183" name="Group 4"/>
            <p:cNvGrpSpPr/>
            <p:nvPr/>
          </p:nvGrpSpPr>
          <p:grpSpPr>
            <a:xfrm>
              <a:off x="340" y="663"/>
              <a:ext cx="4848" cy="1522"/>
              <a:chOff x="340" y="754"/>
              <a:chExt cx="4848" cy="1522"/>
            </a:xfrm>
          </p:grpSpPr>
          <p:pic>
            <p:nvPicPr>
              <p:cNvPr id="7184" name="Picture 5" descr="LIGHTBLB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0" y="754"/>
                <a:ext cx="791" cy="86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7185" name="Rectangle 6"/>
              <p:cNvSpPr/>
              <p:nvPr/>
            </p:nvSpPr>
            <p:spPr>
              <a:xfrm>
                <a:off x="1060" y="799"/>
                <a:ext cx="4128" cy="147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>
                <a:spAutoFit/>
              </a:bodyPr>
              <a:p>
                <a:pPr marL="897255" indent="-897255" eaLnBrk="1" hangingPunct="1"/>
                <a:r>
                  <a:rPr lang="en-US" altLang="zh-CN" sz="2800" b="0" dirty="0">
                    <a:latin typeface="Impact" panose="020B0806030902050204" pitchFamily="34" charset="0"/>
                  </a:rPr>
                  <a:t>Idea :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    When an operation’s </a:t>
                </a:r>
                <a:r>
                  <a:rPr lang="en-US" altLang="zh-CN" i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amortized cost </a:t>
                </a:r>
                <a:endParaRPr lang="en-US" altLang="zh-CN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  <a:p>
                <a:pPr marL="897255" indent="-897255" eaLnBrk="1" hangingPunct="1"/>
                <a:r>
                  <a:rPr lang="en-US" altLang="zh-CN" dirty="0">
                    <a:latin typeface="Times New Roman" panose="02020603050405020304" pitchFamily="18" charset="0"/>
                  </a:rPr>
                  <a:t>              exceeds its </a:t>
                </a:r>
                <a:r>
                  <a:rPr lang="en-US" altLang="zh-CN" i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actual cost      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, we assign the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897255" indent="-897255" eaLnBrk="1" hangingPunct="1"/>
                <a:r>
                  <a:rPr lang="en-US" altLang="zh-CN" dirty="0">
                    <a:latin typeface="Times New Roman" panose="02020603050405020304" pitchFamily="18" charset="0"/>
                  </a:rPr>
                  <a:t>              difference to specific objects in the data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897255" indent="-897255" eaLnBrk="1" hangingPunct="1"/>
                <a:r>
                  <a:rPr lang="en-US" altLang="zh-CN" dirty="0">
                    <a:latin typeface="Times New Roman" panose="02020603050405020304" pitchFamily="18" charset="0"/>
                  </a:rPr>
                  <a:t>              structure as </a:t>
                </a:r>
                <a:r>
                  <a:rPr lang="en-US" altLang="zh-CN" i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credit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. Credit can help </a:t>
                </a:r>
                <a:r>
                  <a:rPr lang="en-US" altLang="zh-CN" i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pay</a:t>
                </a:r>
                <a:endParaRPr lang="en-US" altLang="zh-CN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  <a:p>
                <a:pPr marL="897255" indent="-897255" eaLnBrk="1" hangingPunct="1"/>
                <a:r>
                  <a:rPr lang="en-US" altLang="zh-CN" dirty="0">
                    <a:latin typeface="Times New Roman" panose="02020603050405020304" pitchFamily="18" charset="0"/>
                  </a:rPr>
                  <a:t>              for later operations whose amortized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897255" indent="-897255" eaLnBrk="1" hangingPunct="1"/>
                <a:r>
                  <a:rPr lang="en-US" altLang="zh-CN" dirty="0">
                    <a:latin typeface="Times New Roman" panose="02020603050405020304" pitchFamily="18" charset="0"/>
                  </a:rPr>
                  <a:t>              cost is less than their actual cost.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7171" name="Object 18"/>
            <p:cNvGraphicFramePr>
              <a:graphicFrameLocks noChangeAspect="1"/>
            </p:cNvGraphicFramePr>
            <p:nvPr/>
          </p:nvGraphicFramePr>
          <p:xfrm>
            <a:off x="4768" y="754"/>
            <a:ext cx="199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3" imgW="152400" imgH="228600" progId="Equation.3">
                    <p:embed/>
                  </p:oleObj>
                </mc:Choice>
                <mc:Fallback>
                  <p:oleObj name="" r:id="rId3" imgW="152400" imgH="2286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768" y="754"/>
                          <a:ext cx="199" cy="2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2" name="Object 19"/>
            <p:cNvGraphicFramePr>
              <a:graphicFrameLocks noChangeAspect="1"/>
            </p:cNvGraphicFramePr>
            <p:nvPr/>
          </p:nvGraphicFramePr>
          <p:xfrm>
            <a:off x="3606" y="981"/>
            <a:ext cx="199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5" imgW="152400" imgH="228600" progId="Equation.3">
                    <p:embed/>
                  </p:oleObj>
                </mc:Choice>
                <mc:Fallback>
                  <p:oleObj name="" r:id="rId5" imgW="152400" imgH="2286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606" y="981"/>
                          <a:ext cx="199" cy="2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5734" name="Object 22"/>
          <p:cNvGraphicFramePr>
            <a:graphicFrameLocks noChangeAspect="1"/>
          </p:cNvGraphicFramePr>
          <p:nvPr/>
        </p:nvGraphicFramePr>
        <p:xfrm>
          <a:off x="3203575" y="4221163"/>
          <a:ext cx="201612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7" imgW="812165" imgH="431800" progId="Equation.3">
                  <p:embed/>
                </p:oleObj>
              </mc:Choice>
              <mc:Fallback>
                <p:oleObj name="" r:id="rId7" imgW="812165" imgH="4318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3575" y="4221163"/>
                        <a:ext cx="2016125" cy="1071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6"/>
          <p:cNvGrpSpPr/>
          <p:nvPr/>
        </p:nvGrpSpPr>
        <p:grpSpPr>
          <a:xfrm>
            <a:off x="1547813" y="5013325"/>
            <a:ext cx="2447925" cy="673100"/>
            <a:chOff x="975" y="3158"/>
            <a:chExt cx="1542" cy="424"/>
          </a:xfrm>
        </p:grpSpPr>
        <p:sp>
          <p:nvSpPr>
            <p:cNvPr id="7180" name="Rectangle 23"/>
            <p:cNvSpPr/>
            <p:nvPr/>
          </p:nvSpPr>
          <p:spPr>
            <a:xfrm>
              <a:off x="975" y="3158"/>
              <a:ext cx="1134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i="1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T</a:t>
              </a:r>
              <a:r>
                <a:rPr lang="en-US" altLang="zh-CN" i="1" baseline="-25000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amortized </a:t>
              </a:r>
              <a:r>
                <a:rPr lang="en-US" altLang="zh-CN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=</a:t>
              </a:r>
              <a:endPara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181" name="Line 24"/>
            <p:cNvSpPr/>
            <p:nvPr/>
          </p:nvSpPr>
          <p:spPr>
            <a:xfrm>
              <a:off x="1882" y="3339"/>
              <a:ext cx="63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82" name="Rectangle 25"/>
            <p:cNvSpPr/>
            <p:nvPr/>
          </p:nvSpPr>
          <p:spPr>
            <a:xfrm>
              <a:off x="2067" y="3294"/>
              <a:ext cx="223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n</a:t>
              </a:r>
              <a:endParaRPr lang="en-US" altLang="zh-CN" i="1" dirty="0">
                <a:latin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/>
      <p:bldP spid="1157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8198" name="Text Box 2"/>
          <p:cNvSpPr txBox="1"/>
          <p:nvPr/>
        </p:nvSpPr>
        <p:spPr>
          <a:xfrm>
            <a:off x="4500563" y="0"/>
            <a:ext cx="4643437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AVL Trees, Splay Trees, and Amortized Analysis</a:t>
            </a:r>
            <a:endParaRPr lang="en-US" altLang="zh-CN" sz="1600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16750" name="Text Box 14"/>
          <p:cNvSpPr txBox="1"/>
          <p:nvPr/>
        </p:nvSpPr>
        <p:spPr>
          <a:xfrm>
            <a:off x="684213" y="620713"/>
            <a:ext cx="72009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MS Hei" pitchFamily="49" charset="-122"/>
              </a:rPr>
              <a:t>〖</a:t>
            </a:r>
            <a:r>
              <a:rPr lang="en-US" altLang="zh-CN" dirty="0">
                <a:latin typeface="Times New Roman" panose="02020603050405020304" pitchFamily="18" charset="0"/>
              </a:rPr>
              <a:t>Example</a:t>
            </a:r>
            <a:r>
              <a:rPr lang="en-US" altLang="zh-CN" dirty="0">
                <a:latin typeface="Times New Roman" panose="02020603050405020304" pitchFamily="18" charset="0"/>
                <a:ea typeface="MS Hei" pitchFamily="49" charset="-122"/>
              </a:rPr>
              <a:t>〗</a:t>
            </a:r>
            <a:r>
              <a:rPr lang="en-US" altLang="zh-CN" dirty="0">
                <a:latin typeface="Times New Roman" panose="02020603050405020304" pitchFamily="18" charset="0"/>
              </a:rPr>
              <a:t>  Stack with 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MultiPop</a:t>
            </a:r>
            <a:r>
              <a:rPr lang="en-US" altLang="zh-CN" sz="2000" dirty="0">
                <a:latin typeface="Arial" panose="020B0604020202020204" pitchFamily="34" charset="0"/>
              </a:rPr>
              <a:t>( </a:t>
            </a:r>
            <a:r>
              <a:rPr lang="en-US" altLang="zh-CN" sz="2000" dirty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dirty="0">
                <a:latin typeface="Arial" panose="020B0604020202020204" pitchFamily="34" charset="0"/>
              </a:rPr>
              <a:t> k, Stack S )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900113" y="1100138"/>
            <a:ext cx="5400675" cy="457200"/>
            <a:chOff x="567" y="618"/>
            <a:chExt cx="3402" cy="288"/>
          </a:xfrm>
        </p:grpSpPr>
        <p:graphicFrame>
          <p:nvGraphicFramePr>
            <p:cNvPr id="8196" name="Object 16"/>
            <p:cNvGraphicFramePr>
              <a:graphicFrameLocks noChangeAspect="1"/>
            </p:cNvGraphicFramePr>
            <p:nvPr/>
          </p:nvGraphicFramePr>
          <p:xfrm>
            <a:off x="567" y="637"/>
            <a:ext cx="169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1" imgW="152400" imgH="228600" progId="Equation.3">
                    <p:embed/>
                  </p:oleObj>
                </mc:Choice>
                <mc:Fallback>
                  <p:oleObj name="" r:id="rId1" imgW="152400" imgH="2286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67" y="637"/>
                          <a:ext cx="169" cy="2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3" name="Rectangle 17"/>
            <p:cNvSpPr/>
            <p:nvPr/>
          </p:nvSpPr>
          <p:spPr>
            <a:xfrm>
              <a:off x="748" y="618"/>
              <a:ext cx="3221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dirty="0">
                  <a:latin typeface="Times New Roman" panose="02020603050405020304" pitchFamily="18" charset="0"/>
                </a:rPr>
                <a:t>for </a:t>
              </a:r>
              <a:r>
                <a:rPr lang="en-US" altLang="zh-CN" sz="2000" dirty="0">
                  <a:solidFill>
                    <a:srgbClr val="008000"/>
                  </a:solidFill>
                  <a:latin typeface="Arial" panose="020B0604020202020204" pitchFamily="34" charset="0"/>
                </a:rPr>
                <a:t>Push</a:t>
              </a:r>
              <a:r>
                <a:rPr lang="en-US" altLang="zh-CN" dirty="0">
                  <a:latin typeface="Times New Roman" panose="02020603050405020304" pitchFamily="18" charset="0"/>
                </a:rPr>
                <a:t>:      ; </a:t>
              </a:r>
              <a:r>
                <a:rPr lang="en-US" altLang="zh-CN" sz="2000" dirty="0">
                  <a:solidFill>
                    <a:srgbClr val="008000"/>
                  </a:solidFill>
                  <a:latin typeface="Arial" panose="020B0604020202020204" pitchFamily="34" charset="0"/>
                </a:rPr>
                <a:t>Pop</a:t>
              </a:r>
              <a:r>
                <a:rPr lang="en-US" altLang="zh-CN" dirty="0">
                  <a:latin typeface="Times New Roman" panose="02020603050405020304" pitchFamily="18" charset="0"/>
                </a:rPr>
                <a:t>:      ; and </a:t>
              </a:r>
              <a:r>
                <a:rPr lang="en-US" altLang="zh-CN" sz="2000" dirty="0">
                  <a:solidFill>
                    <a:srgbClr val="008000"/>
                  </a:solidFill>
                  <a:latin typeface="Arial" panose="020B0604020202020204" pitchFamily="34" charset="0"/>
                </a:rPr>
                <a:t>MultiPop</a:t>
              </a:r>
              <a:r>
                <a:rPr lang="en-US" altLang="zh-CN" dirty="0">
                  <a:latin typeface="Times New Roman" panose="02020603050405020304" pitchFamily="18" charset="0"/>
                </a:rPr>
                <a:t>: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16755" name="Text Box 19"/>
          <p:cNvSpPr txBox="1"/>
          <p:nvPr/>
        </p:nvSpPr>
        <p:spPr>
          <a:xfrm>
            <a:off x="2484438" y="1100138"/>
            <a:ext cx="4318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16756" name="Text Box 20"/>
          <p:cNvSpPr txBox="1"/>
          <p:nvPr/>
        </p:nvSpPr>
        <p:spPr>
          <a:xfrm>
            <a:off x="3708400" y="1100138"/>
            <a:ext cx="4318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16757" name="Rectangle 21"/>
          <p:cNvSpPr/>
          <p:nvPr/>
        </p:nvSpPr>
        <p:spPr>
          <a:xfrm>
            <a:off x="6084888" y="1100138"/>
            <a:ext cx="2528887" cy="4572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min ( sizeof(</a:t>
            </a:r>
            <a:r>
              <a:rPr lang="en-US" altLang="zh-CN" i="1" dirty="0">
                <a:latin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sym typeface="Wingdings" panose="05000000000000000000" pitchFamily="2" charset="2"/>
              </a:rPr>
              <a:t>, k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 )</a:t>
            </a:r>
            <a:endParaRPr lang="en-US" altLang="zh-CN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3" name="Group 22"/>
          <p:cNvGrpSpPr/>
          <p:nvPr/>
        </p:nvGrpSpPr>
        <p:grpSpPr>
          <a:xfrm>
            <a:off x="890588" y="1700213"/>
            <a:ext cx="5400675" cy="457200"/>
            <a:chOff x="567" y="618"/>
            <a:chExt cx="3402" cy="288"/>
          </a:xfrm>
        </p:grpSpPr>
        <p:graphicFrame>
          <p:nvGraphicFramePr>
            <p:cNvPr id="8195" name="Object 23"/>
            <p:cNvGraphicFramePr>
              <a:graphicFrameLocks noChangeAspect="1"/>
            </p:cNvGraphicFramePr>
            <p:nvPr/>
          </p:nvGraphicFramePr>
          <p:xfrm>
            <a:off x="567" y="637"/>
            <a:ext cx="169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3" imgW="152400" imgH="228600" progId="Equation.3">
                    <p:embed/>
                  </p:oleObj>
                </mc:Choice>
                <mc:Fallback>
                  <p:oleObj name="" r:id="rId3" imgW="152400" imgH="2286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67" y="637"/>
                          <a:ext cx="169" cy="2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2" name="Rectangle 24"/>
            <p:cNvSpPr/>
            <p:nvPr/>
          </p:nvSpPr>
          <p:spPr>
            <a:xfrm>
              <a:off x="748" y="618"/>
              <a:ext cx="3221" cy="28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dirty="0">
                  <a:latin typeface="Times New Roman" panose="02020603050405020304" pitchFamily="18" charset="0"/>
                </a:rPr>
                <a:t>for </a:t>
              </a:r>
              <a:r>
                <a:rPr lang="en-US" altLang="zh-CN" sz="2000" dirty="0">
                  <a:solidFill>
                    <a:srgbClr val="008000"/>
                  </a:solidFill>
                  <a:latin typeface="Arial" panose="020B0604020202020204" pitchFamily="34" charset="0"/>
                </a:rPr>
                <a:t>Push</a:t>
              </a:r>
              <a:r>
                <a:rPr lang="en-US" altLang="zh-CN" dirty="0">
                  <a:latin typeface="Times New Roman" panose="02020603050405020304" pitchFamily="18" charset="0"/>
                </a:rPr>
                <a:t>:      ; </a:t>
              </a:r>
              <a:r>
                <a:rPr lang="en-US" altLang="zh-CN" sz="2000" dirty="0">
                  <a:solidFill>
                    <a:srgbClr val="008000"/>
                  </a:solidFill>
                  <a:latin typeface="Arial" panose="020B0604020202020204" pitchFamily="34" charset="0"/>
                </a:rPr>
                <a:t>Pop</a:t>
              </a:r>
              <a:r>
                <a:rPr lang="en-US" altLang="zh-CN" dirty="0">
                  <a:latin typeface="Times New Roman" panose="02020603050405020304" pitchFamily="18" charset="0"/>
                </a:rPr>
                <a:t>:      ; and </a:t>
              </a:r>
              <a:r>
                <a:rPr lang="en-US" altLang="zh-CN" sz="2000" dirty="0">
                  <a:solidFill>
                    <a:srgbClr val="008000"/>
                  </a:solidFill>
                  <a:latin typeface="Arial" panose="020B0604020202020204" pitchFamily="34" charset="0"/>
                </a:rPr>
                <a:t>MultiPop</a:t>
              </a:r>
              <a:r>
                <a:rPr lang="en-US" altLang="zh-CN" dirty="0">
                  <a:latin typeface="Times New Roman" panose="02020603050405020304" pitchFamily="18" charset="0"/>
                </a:rPr>
                <a:t>: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16761" name="Text Box 25"/>
          <p:cNvSpPr txBox="1"/>
          <p:nvPr/>
        </p:nvSpPr>
        <p:spPr>
          <a:xfrm>
            <a:off x="2474913" y="1700213"/>
            <a:ext cx="4318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6762" name="Text Box 26"/>
          <p:cNvSpPr txBox="1"/>
          <p:nvPr/>
        </p:nvSpPr>
        <p:spPr>
          <a:xfrm>
            <a:off x="3698875" y="1700213"/>
            <a:ext cx="4318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0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16763" name="Rectangle 27"/>
          <p:cNvSpPr/>
          <p:nvPr/>
        </p:nvSpPr>
        <p:spPr>
          <a:xfrm>
            <a:off x="6075363" y="1700213"/>
            <a:ext cx="336550" cy="4572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0</a:t>
            </a:r>
            <a:endParaRPr lang="en-US" altLang="zh-CN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16764" name="Rectangle 28"/>
          <p:cNvSpPr/>
          <p:nvPr/>
        </p:nvSpPr>
        <p:spPr>
          <a:xfrm>
            <a:off x="827088" y="2322513"/>
            <a:ext cx="7345362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Starting from an empty stack —— </a:t>
            </a:r>
            <a:r>
              <a:rPr lang="en-US" altLang="zh-CN" i="1" dirty="0">
                <a:latin typeface="Times New Roman" panose="02020603050405020304" pitchFamily="18" charset="0"/>
                <a:sym typeface="Wingdings" panose="05000000000000000000" pitchFamily="2" charset="2"/>
              </a:rPr>
              <a:t>Credits 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for</a:t>
            </a:r>
            <a:endParaRPr lang="en-US" altLang="zh-CN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16767" name="Rectangle 31"/>
          <p:cNvSpPr/>
          <p:nvPr/>
        </p:nvSpPr>
        <p:spPr>
          <a:xfrm>
            <a:off x="900113" y="2827338"/>
            <a:ext cx="5616575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Push</a:t>
            </a:r>
            <a:r>
              <a:rPr lang="en-US" altLang="zh-CN" dirty="0">
                <a:latin typeface="Times New Roman" panose="02020603050405020304" pitchFamily="18" charset="0"/>
              </a:rPr>
              <a:t>:          ; 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Pop</a:t>
            </a:r>
            <a:r>
              <a:rPr lang="en-US" altLang="zh-CN" dirty="0">
                <a:latin typeface="Times New Roman" panose="02020603050405020304" pitchFamily="18" charset="0"/>
              </a:rPr>
              <a:t>:          ; and 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MultiPop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16768" name="Text Box 32"/>
          <p:cNvSpPr txBox="1"/>
          <p:nvPr/>
        </p:nvSpPr>
        <p:spPr>
          <a:xfrm>
            <a:off x="1692275" y="2827338"/>
            <a:ext cx="719138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+1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6769" name="Text Box 33"/>
          <p:cNvSpPr txBox="1"/>
          <p:nvPr/>
        </p:nvSpPr>
        <p:spPr>
          <a:xfrm>
            <a:off x="3276600" y="2827338"/>
            <a:ext cx="6477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–1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16770" name="Text Box 34"/>
          <p:cNvSpPr txBox="1"/>
          <p:nvPr/>
        </p:nvSpPr>
        <p:spPr>
          <a:xfrm>
            <a:off x="5940425" y="2827338"/>
            <a:ext cx="2232025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–1 for each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+1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Group 38"/>
          <p:cNvGrpSpPr/>
          <p:nvPr/>
        </p:nvGrpSpPr>
        <p:grpSpPr>
          <a:xfrm>
            <a:off x="900113" y="3500438"/>
            <a:ext cx="4103687" cy="457200"/>
            <a:chOff x="567" y="2205"/>
            <a:chExt cx="2585" cy="288"/>
          </a:xfrm>
        </p:grpSpPr>
        <p:sp>
          <p:nvSpPr>
            <p:cNvPr id="8220" name="Rectangle 35"/>
            <p:cNvSpPr/>
            <p:nvPr/>
          </p:nvSpPr>
          <p:spPr>
            <a:xfrm>
              <a:off x="567" y="2205"/>
              <a:ext cx="2585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sizeof(</a:t>
              </a:r>
              <a:r>
                <a:rPr lang="en-US" altLang="zh-CN" i="1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S</a:t>
              </a:r>
              <a:r>
                <a:rPr lang="en-US" altLang="zh-CN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)</a:t>
              </a:r>
              <a:r>
                <a:rPr lang="en-US" altLang="zh-CN" i="1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 0           </a:t>
              </a:r>
              <a:r>
                <a:rPr lang="en-US" altLang="zh-CN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Credits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  0 </a:t>
              </a:r>
              <a:endParaRPr lang="en-US" altLang="en-US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221" name="AutoShape 36"/>
            <p:cNvSpPr/>
            <p:nvPr/>
          </p:nvSpPr>
          <p:spPr>
            <a:xfrm>
              <a:off x="1746" y="2296"/>
              <a:ext cx="272" cy="1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42"/>
          <p:cNvGrpSpPr/>
          <p:nvPr/>
        </p:nvGrpSpPr>
        <p:grpSpPr>
          <a:xfrm>
            <a:off x="2771775" y="4149725"/>
            <a:ext cx="3725863" cy="1071563"/>
            <a:chOff x="1746" y="2614"/>
            <a:chExt cx="2347" cy="675"/>
          </a:xfrm>
        </p:grpSpPr>
        <p:graphicFrame>
          <p:nvGraphicFramePr>
            <p:cNvPr id="8194" name="Object 39"/>
            <p:cNvGraphicFramePr>
              <a:graphicFrameLocks noChangeAspect="1"/>
            </p:cNvGraphicFramePr>
            <p:nvPr/>
          </p:nvGraphicFramePr>
          <p:xfrm>
            <a:off x="2109" y="2614"/>
            <a:ext cx="1984" cy="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5" imgW="1269365" imgH="431800" progId="Equation.3">
                    <p:embed/>
                  </p:oleObj>
                </mc:Choice>
                <mc:Fallback>
                  <p:oleObj name="" r:id="rId5" imgW="1269365" imgH="4318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109" y="2614"/>
                          <a:ext cx="1984" cy="6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9" name="AutoShape 40"/>
            <p:cNvSpPr/>
            <p:nvPr/>
          </p:nvSpPr>
          <p:spPr>
            <a:xfrm>
              <a:off x="1746" y="2886"/>
              <a:ext cx="272" cy="1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44"/>
          <p:cNvGrpSpPr/>
          <p:nvPr/>
        </p:nvGrpSpPr>
        <p:grpSpPr>
          <a:xfrm>
            <a:off x="2771775" y="5445125"/>
            <a:ext cx="3889375" cy="460375"/>
            <a:chOff x="1746" y="3430"/>
            <a:chExt cx="2450" cy="290"/>
          </a:xfrm>
        </p:grpSpPr>
        <p:sp>
          <p:nvSpPr>
            <p:cNvPr id="8217" name="AutoShape 41"/>
            <p:cNvSpPr/>
            <p:nvPr/>
          </p:nvSpPr>
          <p:spPr>
            <a:xfrm>
              <a:off x="1746" y="3521"/>
              <a:ext cx="272" cy="1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218" name="Rectangle 43"/>
            <p:cNvSpPr/>
            <p:nvPr/>
          </p:nvSpPr>
          <p:spPr>
            <a:xfrm>
              <a:off x="2064" y="3430"/>
              <a:ext cx="2132" cy="29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T</a:t>
              </a:r>
              <a:r>
                <a:rPr lang="en-US" altLang="zh-CN" i="1" baseline="-25000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amortized</a:t>
              </a:r>
              <a:r>
                <a:rPr lang="en-US" altLang="zh-CN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= </a:t>
              </a:r>
              <a:r>
                <a:rPr lang="en-US" altLang="zh-CN" i="1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O</a:t>
              </a:r>
              <a:r>
                <a:rPr lang="en-US" altLang="zh-CN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( 2</a:t>
              </a:r>
              <a:r>
                <a:rPr lang="en-US" altLang="zh-CN" i="1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n </a:t>
              </a:r>
              <a:r>
                <a:rPr lang="en-US" altLang="zh-CN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)/</a:t>
              </a:r>
              <a:r>
                <a:rPr lang="en-US" altLang="zh-CN" i="1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 = </a:t>
              </a:r>
              <a:r>
                <a:rPr lang="en-US" altLang="zh-CN" i="1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O</a:t>
              </a:r>
              <a:r>
                <a:rPr lang="en-US" altLang="zh-CN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(1)</a:t>
              </a:r>
              <a:endPara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116781" name="AutoShape 45"/>
          <p:cNvSpPr/>
          <p:nvPr/>
        </p:nvSpPr>
        <p:spPr>
          <a:xfrm>
            <a:off x="2699385" y="2615248"/>
            <a:ext cx="4032250" cy="2274887"/>
          </a:xfrm>
          <a:prstGeom prst="wedgeEllipseCallout">
            <a:avLst>
              <a:gd name="adj1" fmla="val -90120"/>
              <a:gd name="adj2" fmla="val -65981"/>
            </a:avLst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</a:rPr>
              <a:t>The amortized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</a:rPr>
              <a:t>costs of the operations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</a:rPr>
              <a:t>may 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differ</a:t>
            </a:r>
            <a:r>
              <a:rPr lang="en-US" altLang="zh-CN" dirty="0">
                <a:latin typeface="Times New Roman" panose="02020603050405020304" pitchFamily="18" charset="0"/>
              </a:rPr>
              <a:t> from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</a:rPr>
              <a:t>each other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6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6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6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50" grpId="0"/>
      <p:bldP spid="116755" grpId="0"/>
      <p:bldP spid="116756" grpId="0"/>
      <p:bldP spid="116757" grpId="0"/>
      <p:bldP spid="116761" grpId="0"/>
      <p:bldP spid="116762" grpId="0"/>
      <p:bldP spid="116763" grpId="0"/>
      <p:bldP spid="116764" grpId="0"/>
      <p:bldP spid="116767" grpId="0"/>
      <p:bldP spid="116768" grpId="0"/>
      <p:bldP spid="116769" grpId="0"/>
      <p:bldP spid="116770" grpId="0"/>
      <p:bldP spid="116781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2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9222" name="Text Box 2"/>
          <p:cNvSpPr txBox="1"/>
          <p:nvPr/>
        </p:nvSpPr>
        <p:spPr>
          <a:xfrm>
            <a:off x="4500563" y="0"/>
            <a:ext cx="4643437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AVL Trees, Splay Trees, and Amortized Analysis</a:t>
            </a:r>
            <a:endParaRPr lang="en-US" altLang="zh-CN" sz="1600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17763" name="Text Box 3"/>
          <p:cNvSpPr txBox="1"/>
          <p:nvPr/>
        </p:nvSpPr>
        <p:spPr>
          <a:xfrm>
            <a:off x="468313" y="476250"/>
            <a:ext cx="3276600" cy="5191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008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 </a:t>
            </a:r>
            <a:r>
              <a:rPr lang="en-US" altLang="zh-CN" dirty="0">
                <a:latin typeface="Times New Roman" panose="02020603050405020304" pitchFamily="18" charset="0"/>
              </a:rPr>
              <a:t>Potential method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395605" y="1052513"/>
            <a:ext cx="8559800" cy="1374775"/>
            <a:chOff x="340" y="754"/>
            <a:chExt cx="5392" cy="866"/>
          </a:xfrm>
        </p:grpSpPr>
        <p:pic>
          <p:nvPicPr>
            <p:cNvPr id="9230" name="Picture 10" descr="LIGHTBLB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40" y="754"/>
              <a:ext cx="791" cy="86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231" name="Rectangle 11"/>
            <p:cNvSpPr/>
            <p:nvPr/>
          </p:nvSpPr>
          <p:spPr>
            <a:xfrm>
              <a:off x="1060" y="799"/>
              <a:ext cx="4672" cy="32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p>
              <a:pPr marL="897255" indent="-897255" eaLnBrk="1" hangingPunct="1"/>
              <a:r>
                <a:rPr lang="en-US" altLang="zh-CN" sz="2800" b="0" dirty="0">
                  <a:latin typeface="Impact" panose="020B0806030902050204" pitchFamily="34" charset="0"/>
                </a:rPr>
                <a:t>Idea :</a:t>
              </a:r>
              <a:r>
                <a:rPr lang="en-US" altLang="zh-CN" dirty="0">
                  <a:latin typeface="Times New Roman" panose="02020603050405020304" pitchFamily="18" charset="0"/>
                </a:rPr>
                <a:t>    Take a closer look at the </a:t>
              </a:r>
              <a:r>
                <a:rPr lang="en-US" altLang="zh-CN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credit</a:t>
              </a:r>
              <a:r>
                <a:rPr lang="en-US" altLang="zh-CN" dirty="0">
                  <a:latin typeface="Times New Roman" panose="02020603050405020304" pitchFamily="18" charset="0"/>
                </a:rPr>
                <a:t> -- </a:t>
              </a:r>
              <a:r>
                <a:rPr lang="zh-CN" altLang="en-US" dirty="0">
                  <a:latin typeface="Times New Roman" panose="02020603050405020304" pitchFamily="18" charset="0"/>
                </a:rPr>
                <a:t>结构状态变化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17779" name="Object 19"/>
          <p:cNvGraphicFramePr>
            <a:graphicFrameLocks noChangeAspect="1"/>
          </p:cNvGraphicFramePr>
          <p:nvPr/>
        </p:nvGraphicFramePr>
        <p:xfrm>
          <a:off x="2632234" y="1700213"/>
          <a:ext cx="423989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2" imgW="2108200" imgH="228600" progId="Equation.3">
                  <p:embed/>
                </p:oleObj>
              </mc:Choice>
              <mc:Fallback>
                <p:oleObj name="" r:id="rId2" imgW="2108200" imgH="2286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32234" y="1700213"/>
                        <a:ext cx="4239895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80" name="AutoShape 20"/>
          <p:cNvSpPr/>
          <p:nvPr/>
        </p:nvSpPr>
        <p:spPr>
          <a:xfrm>
            <a:off x="5364163" y="2349500"/>
            <a:ext cx="3240087" cy="720725"/>
          </a:xfrm>
          <a:prstGeom prst="wedgeEllipseCallout">
            <a:avLst>
              <a:gd name="adj1" fmla="val -57153"/>
              <a:gd name="adj2" fmla="val -88986"/>
            </a:avLst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r>
              <a:rPr lang="en-US" altLang="zh-CN" i="1" dirty="0">
                <a:latin typeface="Times New Roman" panose="02020603050405020304" pitchFamily="18" charset="0"/>
              </a:rPr>
              <a:t>Potential function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7781" name="Object 21"/>
          <p:cNvGraphicFramePr>
            <a:graphicFrameLocks noChangeAspect="1"/>
          </p:cNvGraphicFramePr>
          <p:nvPr/>
        </p:nvGraphicFramePr>
        <p:xfrm>
          <a:off x="2124075" y="3068638"/>
          <a:ext cx="4608513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4" imgW="2057400" imgH="431800" progId="Equation.3">
                  <p:embed/>
                </p:oleObj>
              </mc:Choice>
              <mc:Fallback>
                <p:oleObj name="" r:id="rId4" imgW="2057400" imgH="4318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4075" y="3068638"/>
                        <a:ext cx="4608513" cy="968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2" name="Object 22"/>
          <p:cNvGraphicFramePr>
            <a:graphicFrameLocks noChangeAspect="1"/>
          </p:cNvGraphicFramePr>
          <p:nvPr/>
        </p:nvGraphicFramePr>
        <p:xfrm>
          <a:off x="2916238" y="4005263"/>
          <a:ext cx="3963987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6" imgW="1714500" imgH="457200" progId="Equation.3">
                  <p:embed/>
                </p:oleObj>
              </mc:Choice>
              <mc:Fallback>
                <p:oleObj name="" r:id="rId6" imgW="1714500" imgH="4572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16238" y="4005263"/>
                        <a:ext cx="3963987" cy="1058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5"/>
          <p:cNvGrpSpPr/>
          <p:nvPr/>
        </p:nvGrpSpPr>
        <p:grpSpPr>
          <a:xfrm>
            <a:off x="4572000" y="4797425"/>
            <a:ext cx="2305050" cy="457200"/>
            <a:chOff x="3061" y="3203"/>
            <a:chExt cx="1452" cy="288"/>
          </a:xfrm>
        </p:grpSpPr>
        <p:sp>
          <p:nvSpPr>
            <p:cNvPr id="9228" name="Line 23"/>
            <p:cNvSpPr/>
            <p:nvPr/>
          </p:nvSpPr>
          <p:spPr>
            <a:xfrm>
              <a:off x="3061" y="3203"/>
              <a:ext cx="1452" cy="0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29" name="Text Box 24"/>
            <p:cNvSpPr txBox="1"/>
            <p:nvPr/>
          </p:nvSpPr>
          <p:spPr>
            <a:xfrm>
              <a:off x="3470" y="3203"/>
              <a:ext cx="680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 0</a:t>
              </a:r>
              <a:endPara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117786" name="Rectangle 26"/>
          <p:cNvSpPr/>
          <p:nvPr/>
        </p:nvSpPr>
        <p:spPr>
          <a:xfrm>
            <a:off x="900113" y="5229225"/>
            <a:ext cx="7056437" cy="82232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In general, a good potential function should always assume its minimum at the start of the sequence.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08190" y="170053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</a:t>
            </a:r>
            <a:r>
              <a:rPr lang="en-US" altLang="zh-CN"/>
              <a:t>i</a:t>
            </a:r>
            <a:r>
              <a:rPr lang="zh-CN" altLang="en-US"/>
              <a:t>次操作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164705" y="3465195"/>
            <a:ext cx="19157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假设一开始是空树，即</a:t>
            </a:r>
            <a:r>
              <a:rPr lang="en-US" altLang="zh-CN">
                <a:highlight>
                  <a:srgbClr val="FFFF00"/>
                </a:highlight>
                <a:sym typeface="+mn-ea"/>
              </a:rPr>
              <a:t>D</a:t>
            </a:r>
            <a:r>
              <a:rPr lang="en-US" altLang="zh-CN" baseline="-25000">
                <a:highlight>
                  <a:srgbClr val="FFFF00"/>
                </a:highlight>
                <a:sym typeface="+mn-ea"/>
              </a:rPr>
              <a:t>0</a:t>
            </a:r>
            <a:r>
              <a:rPr lang="zh-CN" altLang="en-US">
                <a:highlight>
                  <a:srgbClr val="FFFF00"/>
                </a:highlight>
              </a:rPr>
              <a:t>为</a:t>
            </a:r>
            <a:r>
              <a:rPr lang="en-US" altLang="zh-CN">
                <a:highlight>
                  <a:srgbClr val="FFFF00"/>
                </a:highlight>
              </a:rPr>
              <a:t>0</a:t>
            </a:r>
            <a:endParaRPr lang="en-US" altLang="zh-CN"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/>
      <p:bldP spid="117780" grpId="0" animBg="1"/>
      <p:bldP spid="11778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5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10252" name="Text Box 2"/>
          <p:cNvSpPr txBox="1"/>
          <p:nvPr/>
        </p:nvSpPr>
        <p:spPr>
          <a:xfrm>
            <a:off x="4500563" y="0"/>
            <a:ext cx="4643437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AVL Trees, Splay Trees, and Amortized Analysis</a:t>
            </a:r>
            <a:endParaRPr lang="en-US" altLang="zh-CN" sz="1600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19811" name="Text Box 3"/>
          <p:cNvSpPr txBox="1"/>
          <p:nvPr/>
        </p:nvSpPr>
        <p:spPr>
          <a:xfrm>
            <a:off x="684213" y="549275"/>
            <a:ext cx="72009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MS Hei" pitchFamily="49" charset="-122"/>
              </a:rPr>
              <a:t>〖</a:t>
            </a:r>
            <a:r>
              <a:rPr lang="en-US" altLang="zh-CN" dirty="0">
                <a:latin typeface="Times New Roman" panose="02020603050405020304" pitchFamily="18" charset="0"/>
              </a:rPr>
              <a:t>Example</a:t>
            </a:r>
            <a:r>
              <a:rPr lang="en-US" altLang="zh-CN" dirty="0">
                <a:latin typeface="Times New Roman" panose="02020603050405020304" pitchFamily="18" charset="0"/>
                <a:ea typeface="MS Hei" pitchFamily="49" charset="-122"/>
              </a:rPr>
              <a:t>〗</a:t>
            </a:r>
            <a:r>
              <a:rPr lang="en-US" altLang="zh-CN" dirty="0">
                <a:latin typeface="Times New Roman" panose="02020603050405020304" pitchFamily="18" charset="0"/>
              </a:rPr>
              <a:t>  Stack with 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MultiPop</a:t>
            </a:r>
            <a:r>
              <a:rPr lang="en-US" altLang="zh-CN" sz="2000" dirty="0">
                <a:latin typeface="Arial" panose="020B0604020202020204" pitchFamily="34" charset="0"/>
              </a:rPr>
              <a:t>( </a:t>
            </a:r>
            <a:r>
              <a:rPr lang="en-US" altLang="zh-CN" sz="2000" dirty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dirty="0">
                <a:latin typeface="Arial" panose="020B0604020202020204" pitchFamily="34" charset="0"/>
              </a:rPr>
              <a:t> k, Stack S )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119839" name="Rectangle 31"/>
          <p:cNvSpPr/>
          <p:nvPr/>
        </p:nvSpPr>
        <p:spPr>
          <a:xfrm>
            <a:off x="684213" y="1125538"/>
            <a:ext cx="1800225" cy="1004887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(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=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9840" name="Rectangle 32"/>
          <p:cNvSpPr/>
          <p:nvPr/>
        </p:nvSpPr>
        <p:spPr>
          <a:xfrm>
            <a:off x="1403350" y="1125855"/>
            <a:ext cx="7719060" cy="460375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the stack that results after the 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-th operation </a:t>
            </a:r>
            <a:r>
              <a:rPr lang="zh-CN" altLang="en-US" dirty="0">
                <a:latin typeface="Times New Roman" panose="02020603050405020304" pitchFamily="18" charset="0"/>
              </a:rPr>
              <a:t>栈的状态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zh-CN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9841" name="Rectangle 33"/>
          <p:cNvSpPr/>
          <p:nvPr/>
        </p:nvSpPr>
        <p:spPr>
          <a:xfrm>
            <a:off x="1979613" y="1676400"/>
            <a:ext cx="5113337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the number of objects in the stack</a:t>
            </a:r>
            <a:r>
              <a:rPr lang="en-US" altLang="zh-CN" b="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9842" name="Object 34"/>
          <p:cNvGraphicFramePr>
            <a:graphicFrameLocks noChangeAspect="1"/>
          </p:cNvGraphicFramePr>
          <p:nvPr/>
        </p:nvGraphicFramePr>
        <p:xfrm>
          <a:off x="2987675" y="2278063"/>
          <a:ext cx="24511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1219200" imgH="228600" progId="Equation.3">
                  <p:embed/>
                </p:oleObj>
              </mc:Choice>
              <mc:Fallback>
                <p:oleObj name="" r:id="rId1" imgW="1219200" imgH="2286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7675" y="2278063"/>
                        <a:ext cx="2451100" cy="4603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1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43" name="Rectangle 35"/>
          <p:cNvSpPr/>
          <p:nvPr/>
        </p:nvSpPr>
        <p:spPr>
          <a:xfrm>
            <a:off x="757238" y="2755900"/>
            <a:ext cx="1150937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Push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9844" name="Object 36"/>
          <p:cNvGraphicFramePr>
            <a:graphicFrameLocks noChangeAspect="1"/>
          </p:cNvGraphicFramePr>
          <p:nvPr/>
        </p:nvGraphicFramePr>
        <p:xfrm>
          <a:off x="1692275" y="2852738"/>
          <a:ext cx="554355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3098800" imgH="228600" progId="Equation.3">
                  <p:embed/>
                </p:oleObj>
              </mc:Choice>
              <mc:Fallback>
                <p:oleObj name="" r:id="rId3" imgW="3098800" imgH="2286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2275" y="2852738"/>
                        <a:ext cx="5543550" cy="407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9"/>
          <p:cNvGrpSpPr/>
          <p:nvPr/>
        </p:nvGrpSpPr>
        <p:grpSpPr>
          <a:xfrm>
            <a:off x="1763713" y="3286125"/>
            <a:ext cx="4529137" cy="409575"/>
            <a:chOff x="1111" y="2115"/>
            <a:chExt cx="2853" cy="258"/>
          </a:xfrm>
        </p:grpSpPr>
        <p:graphicFrame>
          <p:nvGraphicFramePr>
            <p:cNvPr id="10250" name="Object 37"/>
            <p:cNvGraphicFramePr>
              <a:graphicFrameLocks noChangeAspect="1"/>
            </p:cNvGraphicFramePr>
            <p:nvPr/>
          </p:nvGraphicFramePr>
          <p:xfrm>
            <a:off x="1429" y="2115"/>
            <a:ext cx="253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5" imgW="2247900" imgH="228600" progId="Equation.3">
                    <p:embed/>
                  </p:oleObj>
                </mc:Choice>
                <mc:Fallback>
                  <p:oleObj name="" r:id="rId5" imgW="2247900" imgH="2286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429" y="2115"/>
                          <a:ext cx="253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8" name="AutoShape 38"/>
            <p:cNvSpPr/>
            <p:nvPr/>
          </p:nvSpPr>
          <p:spPr>
            <a:xfrm>
              <a:off x="1111" y="2160"/>
              <a:ext cx="227" cy="136"/>
            </a:xfrm>
            <a:prstGeom prst="rightArrow">
              <a:avLst>
                <a:gd name="adj1" fmla="val 50000"/>
                <a:gd name="adj2" fmla="val 41727"/>
              </a:avLst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19848" name="Rectangle 40"/>
          <p:cNvSpPr/>
          <p:nvPr/>
        </p:nvSpPr>
        <p:spPr>
          <a:xfrm>
            <a:off x="755650" y="3713163"/>
            <a:ext cx="1150938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Pop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9849" name="Object 41"/>
          <p:cNvGraphicFramePr>
            <a:graphicFrameLocks noChangeAspect="1"/>
          </p:cNvGraphicFramePr>
          <p:nvPr/>
        </p:nvGraphicFramePr>
        <p:xfrm>
          <a:off x="1611313" y="3810000"/>
          <a:ext cx="57023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7" imgW="3187700" imgH="228600" progId="Equation.3">
                  <p:embed/>
                </p:oleObj>
              </mc:Choice>
              <mc:Fallback>
                <p:oleObj name="" r:id="rId7" imgW="3187700" imgH="2286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11313" y="3810000"/>
                        <a:ext cx="5702300" cy="407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2"/>
          <p:cNvGrpSpPr/>
          <p:nvPr/>
        </p:nvGrpSpPr>
        <p:grpSpPr>
          <a:xfrm>
            <a:off x="1762125" y="4243388"/>
            <a:ext cx="4529138" cy="409575"/>
            <a:chOff x="1111" y="2115"/>
            <a:chExt cx="2853" cy="258"/>
          </a:xfrm>
        </p:grpSpPr>
        <p:graphicFrame>
          <p:nvGraphicFramePr>
            <p:cNvPr id="10249" name="Object 43"/>
            <p:cNvGraphicFramePr>
              <a:graphicFrameLocks noChangeAspect="1"/>
            </p:cNvGraphicFramePr>
            <p:nvPr/>
          </p:nvGraphicFramePr>
          <p:xfrm>
            <a:off x="1429" y="2115"/>
            <a:ext cx="253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9" imgW="2247900" imgH="228600" progId="Equation.3">
                    <p:embed/>
                  </p:oleObj>
                </mc:Choice>
                <mc:Fallback>
                  <p:oleObj name="" r:id="rId9" imgW="2247900" imgH="2286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429" y="2115"/>
                          <a:ext cx="253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7" name="AutoShape 44"/>
            <p:cNvSpPr/>
            <p:nvPr/>
          </p:nvSpPr>
          <p:spPr>
            <a:xfrm>
              <a:off x="1111" y="2160"/>
              <a:ext cx="227" cy="136"/>
            </a:xfrm>
            <a:prstGeom prst="rightArrow">
              <a:avLst>
                <a:gd name="adj1" fmla="val 50000"/>
                <a:gd name="adj2" fmla="val 41727"/>
              </a:avLst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19853" name="Rectangle 45"/>
          <p:cNvSpPr/>
          <p:nvPr/>
        </p:nvSpPr>
        <p:spPr>
          <a:xfrm>
            <a:off x="750888" y="4649788"/>
            <a:ext cx="1589087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MultiPop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9854" name="Object 46"/>
          <p:cNvGraphicFramePr>
            <a:graphicFrameLocks noChangeAspect="1"/>
          </p:cNvGraphicFramePr>
          <p:nvPr/>
        </p:nvGraphicFramePr>
        <p:xfrm>
          <a:off x="2098675" y="4746625"/>
          <a:ext cx="5929313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1" imgW="3314700" imgH="228600" progId="Equation.3">
                  <p:embed/>
                </p:oleObj>
              </mc:Choice>
              <mc:Fallback>
                <p:oleObj name="" r:id="rId11" imgW="3314700" imgH="2286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98675" y="4746625"/>
                        <a:ext cx="5929313" cy="407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7"/>
          <p:cNvGrpSpPr/>
          <p:nvPr/>
        </p:nvGrpSpPr>
        <p:grpSpPr>
          <a:xfrm>
            <a:off x="1757363" y="5180013"/>
            <a:ext cx="4643437" cy="409575"/>
            <a:chOff x="1111" y="2115"/>
            <a:chExt cx="2925" cy="258"/>
          </a:xfrm>
        </p:grpSpPr>
        <p:graphicFrame>
          <p:nvGraphicFramePr>
            <p:cNvPr id="10248" name="Object 48"/>
            <p:cNvGraphicFramePr>
              <a:graphicFrameLocks noChangeAspect="1"/>
            </p:cNvGraphicFramePr>
            <p:nvPr/>
          </p:nvGraphicFramePr>
          <p:xfrm>
            <a:off x="1358" y="2115"/>
            <a:ext cx="267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13" imgW="2374900" imgH="228600" progId="Equation.3">
                    <p:embed/>
                  </p:oleObj>
                </mc:Choice>
                <mc:Fallback>
                  <p:oleObj name="" r:id="rId13" imgW="2374900" imgH="2286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358" y="2115"/>
                          <a:ext cx="2678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6" name="AutoShape 49"/>
            <p:cNvSpPr/>
            <p:nvPr/>
          </p:nvSpPr>
          <p:spPr>
            <a:xfrm>
              <a:off x="1111" y="2160"/>
              <a:ext cx="227" cy="136"/>
            </a:xfrm>
            <a:prstGeom prst="rightArrow">
              <a:avLst>
                <a:gd name="adj1" fmla="val 50000"/>
                <a:gd name="adj2" fmla="val 41727"/>
              </a:avLst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19858" name="Object 50"/>
          <p:cNvGraphicFramePr>
            <a:graphicFrameLocks noChangeAspect="1"/>
          </p:cNvGraphicFramePr>
          <p:nvPr/>
        </p:nvGraphicFramePr>
        <p:xfrm>
          <a:off x="877888" y="5589588"/>
          <a:ext cx="26146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5" imgW="1435100" imgH="431800" progId="Equation.3">
                  <p:embed/>
                </p:oleObj>
              </mc:Choice>
              <mc:Fallback>
                <p:oleObj name="" r:id="rId15" imgW="1435100" imgH="4318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77888" y="5589588"/>
                        <a:ext cx="2614612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59" name="Object 51"/>
          <p:cNvGraphicFramePr>
            <a:graphicFrameLocks noChangeAspect="1"/>
          </p:cNvGraphicFramePr>
          <p:nvPr/>
        </p:nvGraphicFramePr>
        <p:xfrm>
          <a:off x="3571875" y="5589588"/>
          <a:ext cx="85566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7" imgW="469900" imgH="431800" progId="Equation.3">
                  <p:embed/>
                </p:oleObj>
              </mc:Choice>
              <mc:Fallback>
                <p:oleObj name="" r:id="rId17" imgW="469900" imgH="4318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71875" y="5589588"/>
                        <a:ext cx="855663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2"/>
          <p:cNvGrpSpPr/>
          <p:nvPr/>
        </p:nvGrpSpPr>
        <p:grpSpPr>
          <a:xfrm>
            <a:off x="4643438" y="5734050"/>
            <a:ext cx="3889375" cy="457200"/>
            <a:chOff x="1746" y="3430"/>
            <a:chExt cx="2450" cy="288"/>
          </a:xfrm>
        </p:grpSpPr>
        <p:sp>
          <p:nvSpPr>
            <p:cNvPr id="10264" name="AutoShape 53"/>
            <p:cNvSpPr/>
            <p:nvPr/>
          </p:nvSpPr>
          <p:spPr>
            <a:xfrm>
              <a:off x="1746" y="3521"/>
              <a:ext cx="272" cy="1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65" name="Rectangle 54"/>
            <p:cNvSpPr/>
            <p:nvPr/>
          </p:nvSpPr>
          <p:spPr>
            <a:xfrm>
              <a:off x="2064" y="3430"/>
              <a:ext cx="2132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T</a:t>
              </a:r>
              <a:r>
                <a:rPr lang="en-US" altLang="zh-CN" i="1" baseline="-25000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amortized</a:t>
              </a:r>
              <a:r>
                <a:rPr lang="en-US" altLang="zh-CN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= </a:t>
              </a:r>
              <a:r>
                <a:rPr lang="en-US" altLang="zh-CN" i="1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O</a:t>
              </a:r>
              <a:r>
                <a:rPr lang="en-US" altLang="zh-CN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( </a:t>
              </a:r>
              <a:r>
                <a:rPr lang="en-US" altLang="zh-CN" i="1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n </a:t>
              </a:r>
              <a:r>
                <a:rPr lang="en-US" altLang="zh-CN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)/</a:t>
              </a:r>
              <a:r>
                <a:rPr lang="en-US" altLang="zh-CN" i="1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 = </a:t>
              </a:r>
              <a:r>
                <a:rPr lang="en-US" altLang="zh-CN" i="1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O</a:t>
              </a:r>
              <a:r>
                <a:rPr lang="en-US" altLang="zh-CN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(1)</a:t>
              </a:r>
              <a:endPara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846570" y="3253105"/>
            <a:ext cx="2683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r>
              <a:rPr lang="en-US" altLang="zh-CN" baseline="-25000"/>
              <a:t>i</a:t>
            </a:r>
            <a:r>
              <a:rPr lang="zh-CN" altLang="en-US"/>
              <a:t>是实际开销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9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9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9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/>
      <p:bldP spid="119839" grpId="0"/>
      <p:bldP spid="119840" grpId="0"/>
      <p:bldP spid="119841" grpId="0"/>
      <p:bldP spid="119843" grpId="0"/>
      <p:bldP spid="119848" grpId="0"/>
      <p:bldP spid="11985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11269" name="Text Box 2"/>
          <p:cNvSpPr txBox="1"/>
          <p:nvPr/>
        </p:nvSpPr>
        <p:spPr>
          <a:xfrm>
            <a:off x="4500563" y="0"/>
            <a:ext cx="4643437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AVL Trees, Splay Trees, and Amortized Analysis</a:t>
            </a:r>
            <a:endParaRPr lang="en-US" altLang="zh-CN" sz="1600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20835" name="Text Box 3"/>
          <p:cNvSpPr txBox="1"/>
          <p:nvPr/>
        </p:nvSpPr>
        <p:spPr>
          <a:xfrm>
            <a:off x="684213" y="549275"/>
            <a:ext cx="72009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MS Hei" pitchFamily="49" charset="-122"/>
              </a:rPr>
              <a:t>〖</a:t>
            </a:r>
            <a:r>
              <a:rPr lang="en-US" altLang="zh-CN" dirty="0">
                <a:latin typeface="Times New Roman" panose="02020603050405020304" pitchFamily="18" charset="0"/>
              </a:rPr>
              <a:t>Example</a:t>
            </a:r>
            <a:r>
              <a:rPr lang="en-US" altLang="zh-CN" dirty="0">
                <a:latin typeface="Times New Roman" panose="02020603050405020304" pitchFamily="18" charset="0"/>
                <a:ea typeface="MS Hei" pitchFamily="49" charset="-122"/>
              </a:rPr>
              <a:t>〗</a:t>
            </a:r>
            <a:r>
              <a:rPr lang="en-US" altLang="zh-CN" dirty="0">
                <a:latin typeface="Times New Roman" panose="02020603050405020304" pitchFamily="18" charset="0"/>
              </a:rPr>
              <a:t>  Splay Trees: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amortized</a:t>
            </a:r>
            <a:r>
              <a:rPr lang="en-US" altLang="zh-CN" i="1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highlight>
                  <a:srgbClr val="FFFF00"/>
                </a:highlight>
                <a:latin typeface="Times New Roman" panose="02020603050405020304" pitchFamily="18" charset="0"/>
              </a:rPr>
              <a:t>O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</a:rPr>
              <a:t>( log </a:t>
            </a:r>
            <a:r>
              <a:rPr lang="en-US" altLang="zh-CN" i="1" dirty="0">
                <a:highlight>
                  <a:srgbClr val="FFFF00"/>
                </a:highlight>
                <a:latin typeface="Times New Roman" panose="02020603050405020304" pitchFamily="18" charset="0"/>
              </a:rPr>
              <a:t>N 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</a:rPr>
              <a:t>)</a:t>
            </a:r>
            <a:endParaRPr lang="en-US" altLang="zh-CN" sz="2000" dirty="0">
              <a:highlight>
                <a:srgbClr val="FFFF00"/>
              </a:highlight>
              <a:latin typeface="Times New Roman" panose="02020603050405020304" pitchFamily="18" charset="0"/>
            </a:endParaRPr>
          </a:p>
        </p:txBody>
      </p:sp>
      <p:sp>
        <p:nvSpPr>
          <p:cNvPr id="120860" name="Rectangle 28"/>
          <p:cNvSpPr/>
          <p:nvPr/>
        </p:nvSpPr>
        <p:spPr>
          <a:xfrm>
            <a:off x="684213" y="1125538"/>
            <a:ext cx="1800225" cy="1004887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(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=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0861" name="Rectangle 29"/>
          <p:cNvSpPr/>
          <p:nvPr/>
        </p:nvSpPr>
        <p:spPr>
          <a:xfrm>
            <a:off x="1403350" y="1125855"/>
            <a:ext cx="7025640" cy="460375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the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</a:rPr>
              <a:t> root </a:t>
            </a:r>
            <a:r>
              <a:rPr lang="en-US" altLang="zh-CN" dirty="0">
                <a:latin typeface="Times New Roman" panose="02020603050405020304" pitchFamily="18" charset="0"/>
              </a:rPr>
              <a:t>of the resulting tree </a:t>
            </a:r>
            <a:r>
              <a:rPr lang="zh-CN" altLang="en-US" dirty="0">
                <a:latin typeface="Times New Roman" panose="02020603050405020304" pitchFamily="18" charset="0"/>
              </a:rPr>
              <a:t>描述树的状态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0862" name="Rectangle 30"/>
          <p:cNvSpPr/>
          <p:nvPr/>
        </p:nvSpPr>
        <p:spPr>
          <a:xfrm>
            <a:off x="1979613" y="1676400"/>
            <a:ext cx="6264275" cy="119888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must increase by at most </a:t>
            </a:r>
            <a:r>
              <a:rPr lang="en-US" altLang="zh-CN" i="1" dirty="0">
                <a:latin typeface="Times New Roman" panose="02020603050405020304" pitchFamily="18" charset="0"/>
              </a:rPr>
              <a:t>O</a:t>
            </a:r>
            <a:r>
              <a:rPr lang="en-US" altLang="zh-CN" dirty="0">
                <a:latin typeface="Times New Roman" panose="02020603050405020304" pitchFamily="18" charset="0"/>
              </a:rPr>
              <a:t>( log </a:t>
            </a:r>
            <a:r>
              <a:rPr lang="en-US" altLang="zh-CN" i="1" dirty="0">
                <a:latin typeface="Times New Roman" panose="02020603050405020304" pitchFamily="18" charset="0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</a:rPr>
              <a:t>) over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steps, AND will also cancel out the number of rotations (</a:t>
            </a:r>
            <a:r>
              <a:rPr lang="zh-CN" altLang="en-US" dirty="0">
                <a:latin typeface="Times New Roman" panose="02020603050405020304" pitchFamily="18" charset="0"/>
              </a:rPr>
              <a:t>实际开销</a:t>
            </a:r>
            <a:r>
              <a:rPr lang="en-US" altLang="zh-CN" i="1" dirty="0">
                <a:latin typeface="Times New Roman" panose="02020603050405020304" pitchFamily="18" charset="0"/>
              </a:rPr>
              <a:t>zig</a:t>
            </a:r>
            <a:r>
              <a:rPr lang="en-US" altLang="zh-CN" dirty="0">
                <a:latin typeface="Times New Roman" panose="02020603050405020304" pitchFamily="18" charset="0"/>
              </a:rPr>
              <a:t>:1; </a:t>
            </a:r>
            <a:r>
              <a:rPr lang="en-US" altLang="zh-CN" i="1" dirty="0">
                <a:latin typeface="Times New Roman" panose="02020603050405020304" pitchFamily="18" charset="0"/>
              </a:rPr>
              <a:t>zig-zag</a:t>
            </a:r>
            <a:r>
              <a:rPr lang="en-US" altLang="zh-CN" dirty="0">
                <a:latin typeface="Times New Roman" panose="02020603050405020304" pitchFamily="18" charset="0"/>
              </a:rPr>
              <a:t>:2; </a:t>
            </a:r>
            <a:r>
              <a:rPr lang="en-US" altLang="zh-CN" i="1" dirty="0">
                <a:latin typeface="Times New Roman" panose="02020603050405020304" pitchFamily="18" charset="0"/>
              </a:rPr>
              <a:t>zig-zig</a:t>
            </a:r>
            <a:r>
              <a:rPr lang="en-US" altLang="zh-CN" dirty="0">
                <a:latin typeface="Times New Roman" panose="02020603050405020304" pitchFamily="18" charset="0"/>
              </a:rPr>
              <a:t>:2).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2" name="Group 33"/>
          <p:cNvGrpSpPr/>
          <p:nvPr/>
        </p:nvGrpSpPr>
        <p:grpSpPr>
          <a:xfrm>
            <a:off x="611823" y="2997200"/>
            <a:ext cx="6624637" cy="830263"/>
            <a:chOff x="476" y="1888"/>
            <a:chExt cx="4173" cy="523"/>
          </a:xfrm>
        </p:grpSpPr>
        <p:graphicFrame>
          <p:nvGraphicFramePr>
            <p:cNvPr id="11267" name="Object 31"/>
            <p:cNvGraphicFramePr>
              <a:graphicFrameLocks noChangeAspect="1"/>
            </p:cNvGraphicFramePr>
            <p:nvPr/>
          </p:nvGraphicFramePr>
          <p:xfrm>
            <a:off x="476" y="1933"/>
            <a:ext cx="1452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1" imgW="1193800" imgH="342900" progId="Equation.3">
                    <p:embed/>
                  </p:oleObj>
                </mc:Choice>
                <mc:Fallback>
                  <p:oleObj name="" r:id="rId1" imgW="1193800" imgH="3429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76" y="1933"/>
                          <a:ext cx="1452" cy="4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7" name="Rectangle 32"/>
            <p:cNvSpPr/>
            <p:nvPr/>
          </p:nvSpPr>
          <p:spPr>
            <a:xfrm>
              <a:off x="2019" y="1888"/>
              <a:ext cx="2630" cy="523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dirty="0">
                  <a:latin typeface="Times New Roman" panose="02020603050405020304" pitchFamily="18" charset="0"/>
                </a:rPr>
                <a:t>where </a:t>
              </a:r>
              <a:r>
                <a:rPr lang="en-US" altLang="zh-CN" i="1" dirty="0">
                  <a:latin typeface="Times New Roman" panose="02020603050405020304" pitchFamily="18" charset="0"/>
                </a:rPr>
                <a:t>S</a:t>
              </a:r>
              <a:r>
                <a:rPr lang="en-US" altLang="zh-CN" dirty="0">
                  <a:latin typeface="Times New Roman" panose="02020603050405020304" pitchFamily="18" charset="0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</a:rPr>
                <a:t>i</a:t>
              </a:r>
              <a:r>
                <a:rPr lang="en-US" altLang="zh-CN" dirty="0">
                  <a:latin typeface="Times New Roman" panose="02020603050405020304" pitchFamily="18" charset="0"/>
                </a:rPr>
                <a:t>) is </a:t>
              </a:r>
              <a:r>
                <a:rPr lang="en-US" altLang="zh-CN" u="sng" dirty="0">
                  <a:latin typeface="Times New Roman" panose="02020603050405020304" pitchFamily="18" charset="0"/>
                </a:rPr>
                <a:t>the number of descendants of </a:t>
              </a:r>
              <a:r>
                <a:rPr lang="en-US" altLang="zh-CN" i="1" u="sng" dirty="0">
                  <a:latin typeface="Times New Roman" panose="02020603050405020304" pitchFamily="18" charset="0"/>
                </a:rPr>
                <a:t>i</a:t>
              </a:r>
              <a:r>
                <a:rPr lang="en-US" altLang="zh-CN" u="sng" dirty="0">
                  <a:latin typeface="Times New Roman" panose="02020603050405020304" pitchFamily="18" charset="0"/>
                </a:rPr>
                <a:t> (</a:t>
              </a:r>
              <a:r>
                <a:rPr lang="en-US" altLang="zh-CN" i="1" u="sng" dirty="0">
                  <a:latin typeface="Times New Roman" panose="02020603050405020304" pitchFamily="18" charset="0"/>
                </a:rPr>
                <a:t>i</a:t>
              </a:r>
              <a:r>
                <a:rPr lang="en-US" altLang="zh-CN" u="sng" dirty="0">
                  <a:latin typeface="Times New Roman" panose="02020603050405020304" pitchFamily="18" charset="0"/>
                </a:rPr>
                <a:t> included)</a:t>
              </a:r>
              <a:r>
                <a:rPr lang="en-US" altLang="zh-CN" dirty="0">
                  <a:latin typeface="Times New Roman" panose="02020603050405020304" pitchFamily="18" charset="0"/>
                </a:rPr>
                <a:t>.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20866" name="AutoShape 34"/>
          <p:cNvSpPr/>
          <p:nvPr/>
        </p:nvSpPr>
        <p:spPr>
          <a:xfrm>
            <a:off x="2700338" y="3860800"/>
            <a:ext cx="3816350" cy="1223963"/>
          </a:xfrm>
          <a:prstGeom prst="wedgeEllipseCallout">
            <a:avLst>
              <a:gd name="adj1" fmla="val -53162"/>
              <a:gd name="adj2" fmla="val -84370"/>
            </a:avLst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r>
              <a:rPr lang="en-US" altLang="zh-CN" i="1" dirty="0">
                <a:latin typeface="Times New Roman" panose="02020603050405020304" pitchFamily="18" charset="0"/>
              </a:rPr>
              <a:t>Rank of the subtree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 </a:t>
            </a:r>
            <a:r>
              <a:rPr lang="en-US" altLang="zh-CN" i="1" u="sng" dirty="0">
                <a:latin typeface="Times New Roman" panose="02020603050405020304" pitchFamily="18" charset="0"/>
                <a:sym typeface="Symbol" panose="05050102010706020507" pitchFamily="18" charset="2"/>
              </a:rPr>
              <a:t>Height of the tree</a:t>
            </a:r>
            <a:endParaRPr lang="en-US" altLang="zh-CN" i="1" u="sng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20867" name="Object 35"/>
          <p:cNvGraphicFramePr>
            <a:graphicFrameLocks noChangeAspect="1"/>
          </p:cNvGraphicFramePr>
          <p:nvPr/>
        </p:nvGraphicFramePr>
        <p:xfrm>
          <a:off x="7391400" y="5029200"/>
          <a:ext cx="1301750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2166620" imgH="2287270" progId="MS_ClipArt_Gallery.2">
                  <p:embed/>
                </p:oleObj>
              </mc:Choice>
              <mc:Fallback>
                <p:oleObj name="" r:id="rId3" imgW="2166620" imgH="2287270" progId="MS_ClipArt_Gallery.2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91400" y="5029200"/>
                        <a:ext cx="1301750" cy="1373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68" name="AutoShape 36"/>
          <p:cNvSpPr/>
          <p:nvPr/>
        </p:nvSpPr>
        <p:spPr>
          <a:xfrm flipH="1">
            <a:off x="990600" y="4800600"/>
            <a:ext cx="5257800" cy="1447800"/>
          </a:xfrm>
          <a:prstGeom prst="cloudCallout">
            <a:avLst>
              <a:gd name="adj1" fmla="val -72676"/>
              <a:gd name="adj2" fmla="val 2301"/>
            </a:avLst>
          </a:prstGeom>
          <a:gradFill rotWithShape="0">
            <a:gsLst>
              <a:gs pos="0">
                <a:srgbClr val="CCFFCC"/>
              </a:gs>
              <a:gs pos="100000">
                <a:srgbClr val="91B591"/>
              </a:gs>
            </a:gsLst>
            <a:lin ang="2700000" scaled="1"/>
            <a:tileRect/>
          </a:gradFill>
          <a:ln w="9525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10800" rIns="0" bIns="10800" anchor="ctr" anchorCtr="0"/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</a:rPr>
              <a:t>Why not simply use the heights  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</a:rPr>
              <a:t>of the trees?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76415" y="3029585"/>
            <a:ext cx="23336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</a:t>
            </a:r>
            <a:r>
              <a:rPr lang="en-US" altLang="zh-CN"/>
              <a:t>i</a:t>
            </a:r>
            <a:r>
              <a:rPr lang="zh-CN" altLang="en-US"/>
              <a:t>为根结点的树的孩子节点数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588125" y="4013200"/>
            <a:ext cx="23615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splay tree </a:t>
            </a:r>
            <a:r>
              <a:rPr lang="zh-CN" altLang="en-US"/>
              <a:t>非平衡，高可能很差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208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/>
      <p:bldP spid="120860" grpId="0"/>
      <p:bldP spid="120861" grpId="0"/>
      <p:bldP spid="120862" grpId="0"/>
      <p:bldP spid="120866" grpId="0" animBg="1"/>
      <p:bldP spid="12086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12296" name="Text Box 72"/>
          <p:cNvSpPr txBox="1"/>
          <p:nvPr/>
        </p:nvSpPr>
        <p:spPr>
          <a:xfrm>
            <a:off x="4500563" y="0"/>
            <a:ext cx="4643437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AVL Trees, Splay Trees, and Amortized Analysis</a:t>
            </a:r>
            <a:endParaRPr lang="en-US" altLang="zh-CN" sz="1600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grpSp>
        <p:nvGrpSpPr>
          <p:cNvPr id="12297" name="Group 107"/>
          <p:cNvGrpSpPr/>
          <p:nvPr/>
        </p:nvGrpSpPr>
        <p:grpSpPr>
          <a:xfrm>
            <a:off x="468313" y="404813"/>
            <a:ext cx="6199187" cy="5092700"/>
            <a:chOff x="295" y="346"/>
            <a:chExt cx="3905" cy="3208"/>
          </a:xfrm>
        </p:grpSpPr>
        <p:sp>
          <p:nvSpPr>
            <p:cNvPr id="12311" name="Text Box 8"/>
            <p:cNvSpPr txBox="1"/>
            <p:nvPr/>
          </p:nvSpPr>
          <p:spPr>
            <a:xfrm>
              <a:off x="340" y="1298"/>
              <a:ext cx="816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Zig-zag</a:t>
              </a:r>
              <a:endPara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2312" name="Group 9"/>
            <p:cNvGrpSpPr/>
            <p:nvPr/>
          </p:nvGrpSpPr>
          <p:grpSpPr>
            <a:xfrm>
              <a:off x="612" y="1394"/>
              <a:ext cx="1104" cy="960"/>
              <a:chOff x="1152" y="1728"/>
              <a:chExt cx="1104" cy="960"/>
            </a:xfrm>
          </p:grpSpPr>
          <p:sp>
            <p:nvSpPr>
              <p:cNvPr id="12386" name="Oval 10"/>
              <p:cNvSpPr/>
              <p:nvPr/>
            </p:nvSpPr>
            <p:spPr>
              <a:xfrm>
                <a:off x="1776" y="1728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sz="1600" i="1" dirty="0">
                    <a:solidFill>
                      <a:srgbClr val="008000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1600" i="1" dirty="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87" name="Line 11"/>
              <p:cNvSpPr/>
              <p:nvPr/>
            </p:nvSpPr>
            <p:spPr>
              <a:xfrm flipH="1">
                <a:off x="1632" y="1872"/>
                <a:ext cx="144" cy="14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88" name="Line 12"/>
              <p:cNvSpPr/>
              <p:nvPr/>
            </p:nvSpPr>
            <p:spPr>
              <a:xfrm>
                <a:off x="1968" y="1872"/>
                <a:ext cx="144" cy="14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89" name="AutoShape 13"/>
              <p:cNvSpPr/>
              <p:nvPr/>
            </p:nvSpPr>
            <p:spPr>
              <a:xfrm>
                <a:off x="1968" y="2016"/>
                <a:ext cx="288" cy="192"/>
              </a:xfrm>
              <a:prstGeom prst="triangle">
                <a:avLst>
                  <a:gd name="adj" fmla="val 50000"/>
                </a:avLst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sz="1600" i="1" dirty="0">
                    <a:latin typeface="Times New Roman" panose="02020603050405020304" pitchFamily="18" charset="0"/>
                  </a:rPr>
                  <a:t>D</a:t>
                </a:r>
                <a:endParaRPr lang="en-US" altLang="zh-CN" sz="1600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90" name="Oval 14"/>
              <p:cNvSpPr/>
              <p:nvPr/>
            </p:nvSpPr>
            <p:spPr>
              <a:xfrm>
                <a:off x="1440" y="1968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sz="1600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P</a:t>
                </a:r>
                <a:endParaRPr lang="en-US" altLang="zh-CN" sz="1600" i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91" name="Line 15"/>
              <p:cNvSpPr/>
              <p:nvPr/>
            </p:nvSpPr>
            <p:spPr>
              <a:xfrm flipH="1">
                <a:off x="1296" y="2112"/>
                <a:ext cx="144" cy="14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92" name="Line 16"/>
              <p:cNvSpPr/>
              <p:nvPr/>
            </p:nvSpPr>
            <p:spPr>
              <a:xfrm>
                <a:off x="1632" y="2112"/>
                <a:ext cx="144" cy="14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93" name="AutoShape 17"/>
              <p:cNvSpPr/>
              <p:nvPr/>
            </p:nvSpPr>
            <p:spPr>
              <a:xfrm>
                <a:off x="1152" y="2256"/>
                <a:ext cx="288" cy="192"/>
              </a:xfrm>
              <a:prstGeom prst="triangle">
                <a:avLst>
                  <a:gd name="adj" fmla="val 50000"/>
                </a:avLst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sz="1600" i="1" dirty="0">
                    <a:latin typeface="Times New Roman" panose="02020603050405020304" pitchFamily="18" charset="0"/>
                  </a:rPr>
                  <a:t>A</a:t>
                </a:r>
                <a:endParaRPr lang="en-US" altLang="zh-CN" sz="1600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94" name="Oval 18"/>
              <p:cNvSpPr/>
              <p:nvPr/>
            </p:nvSpPr>
            <p:spPr>
              <a:xfrm>
                <a:off x="1728" y="2208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sz="1600" i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sz="1600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95" name="Line 19"/>
              <p:cNvSpPr/>
              <p:nvPr/>
            </p:nvSpPr>
            <p:spPr>
              <a:xfrm flipH="1">
                <a:off x="1584" y="2352"/>
                <a:ext cx="144" cy="14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96" name="Line 20"/>
              <p:cNvSpPr/>
              <p:nvPr/>
            </p:nvSpPr>
            <p:spPr>
              <a:xfrm>
                <a:off x="1920" y="2352"/>
                <a:ext cx="144" cy="14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97" name="AutoShape 21"/>
              <p:cNvSpPr/>
              <p:nvPr/>
            </p:nvSpPr>
            <p:spPr>
              <a:xfrm>
                <a:off x="1440" y="2496"/>
                <a:ext cx="288" cy="192"/>
              </a:xfrm>
              <a:prstGeom prst="triangle">
                <a:avLst>
                  <a:gd name="adj" fmla="val 50000"/>
                </a:avLst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sz="1600" i="1" dirty="0">
                    <a:latin typeface="Times New Roman" panose="02020603050405020304" pitchFamily="18" charset="0"/>
                  </a:rPr>
                  <a:t>B</a:t>
                </a:r>
                <a:endParaRPr lang="en-US" altLang="zh-CN" sz="1600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98" name="AutoShape 22"/>
              <p:cNvSpPr/>
              <p:nvPr/>
            </p:nvSpPr>
            <p:spPr>
              <a:xfrm>
                <a:off x="1920" y="2496"/>
                <a:ext cx="288" cy="192"/>
              </a:xfrm>
              <a:prstGeom prst="triangle">
                <a:avLst>
                  <a:gd name="adj" fmla="val 50000"/>
                </a:avLst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sz="1600" i="1" dirty="0">
                    <a:latin typeface="Times New Roman" panose="02020603050405020304" pitchFamily="18" charset="0"/>
                  </a:rPr>
                  <a:t>C</a:t>
                </a:r>
                <a:endParaRPr lang="en-US" altLang="zh-CN" sz="1600" i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2313" name="Group 23"/>
            <p:cNvGrpSpPr/>
            <p:nvPr/>
          </p:nvGrpSpPr>
          <p:grpSpPr>
            <a:xfrm>
              <a:off x="2472" y="1394"/>
              <a:ext cx="1728" cy="816"/>
              <a:chOff x="3312" y="1728"/>
              <a:chExt cx="1728" cy="816"/>
            </a:xfrm>
          </p:grpSpPr>
          <p:sp>
            <p:nvSpPr>
              <p:cNvPr id="12373" name="Oval 24"/>
              <p:cNvSpPr/>
              <p:nvPr/>
            </p:nvSpPr>
            <p:spPr>
              <a:xfrm>
                <a:off x="4032" y="1728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sz="1600" i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sz="1600" i="1" dirty="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74" name="Line 25"/>
              <p:cNvSpPr/>
              <p:nvPr/>
            </p:nvSpPr>
            <p:spPr>
              <a:xfrm flipH="1">
                <a:off x="3744" y="1872"/>
                <a:ext cx="288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75" name="Line 26"/>
              <p:cNvSpPr/>
              <p:nvPr/>
            </p:nvSpPr>
            <p:spPr>
              <a:xfrm>
                <a:off x="4224" y="1872"/>
                <a:ext cx="384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76" name="Oval 27"/>
              <p:cNvSpPr/>
              <p:nvPr/>
            </p:nvSpPr>
            <p:spPr>
              <a:xfrm>
                <a:off x="4560" y="2064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sz="1600" i="1" dirty="0">
                    <a:solidFill>
                      <a:srgbClr val="008000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1600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77" name="Line 28"/>
              <p:cNvSpPr/>
              <p:nvPr/>
            </p:nvSpPr>
            <p:spPr>
              <a:xfrm flipH="1">
                <a:off x="4416" y="2208"/>
                <a:ext cx="144" cy="14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78" name="Line 29"/>
              <p:cNvSpPr/>
              <p:nvPr/>
            </p:nvSpPr>
            <p:spPr>
              <a:xfrm>
                <a:off x="4752" y="2208"/>
                <a:ext cx="144" cy="14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79" name="AutoShape 30"/>
              <p:cNvSpPr/>
              <p:nvPr/>
            </p:nvSpPr>
            <p:spPr>
              <a:xfrm>
                <a:off x="4272" y="2352"/>
                <a:ext cx="288" cy="192"/>
              </a:xfrm>
              <a:prstGeom prst="triangle">
                <a:avLst>
                  <a:gd name="adj" fmla="val 50000"/>
                </a:avLst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sz="1600" i="1" dirty="0">
                    <a:latin typeface="Times New Roman" panose="02020603050405020304" pitchFamily="18" charset="0"/>
                  </a:rPr>
                  <a:t>C</a:t>
                </a:r>
                <a:endParaRPr lang="en-US" altLang="zh-CN" sz="1600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80" name="AutoShape 31"/>
              <p:cNvSpPr/>
              <p:nvPr/>
            </p:nvSpPr>
            <p:spPr>
              <a:xfrm>
                <a:off x="4752" y="2352"/>
                <a:ext cx="288" cy="192"/>
              </a:xfrm>
              <a:prstGeom prst="triangle">
                <a:avLst>
                  <a:gd name="adj" fmla="val 50000"/>
                </a:avLst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sz="1600" i="1" dirty="0">
                    <a:latin typeface="Times New Roman" panose="02020603050405020304" pitchFamily="18" charset="0"/>
                  </a:rPr>
                  <a:t>D</a:t>
                </a:r>
                <a:endParaRPr lang="en-US" altLang="zh-CN" sz="1600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81" name="Oval 32"/>
              <p:cNvSpPr/>
              <p:nvPr/>
            </p:nvSpPr>
            <p:spPr>
              <a:xfrm>
                <a:off x="3600" y="2064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sz="1600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P</a:t>
                </a:r>
                <a:endParaRPr lang="en-US" altLang="zh-CN" sz="1600" i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82" name="Line 33"/>
              <p:cNvSpPr/>
              <p:nvPr/>
            </p:nvSpPr>
            <p:spPr>
              <a:xfrm flipH="1">
                <a:off x="3456" y="2208"/>
                <a:ext cx="144" cy="14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83" name="Line 34"/>
              <p:cNvSpPr/>
              <p:nvPr/>
            </p:nvSpPr>
            <p:spPr>
              <a:xfrm>
                <a:off x="3792" y="2208"/>
                <a:ext cx="144" cy="14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84" name="AutoShape 35"/>
              <p:cNvSpPr/>
              <p:nvPr/>
            </p:nvSpPr>
            <p:spPr>
              <a:xfrm>
                <a:off x="3312" y="2352"/>
                <a:ext cx="288" cy="192"/>
              </a:xfrm>
              <a:prstGeom prst="triangle">
                <a:avLst>
                  <a:gd name="adj" fmla="val 50000"/>
                </a:avLst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sz="1600" i="1" dirty="0">
                    <a:latin typeface="Times New Roman" panose="02020603050405020304" pitchFamily="18" charset="0"/>
                  </a:rPr>
                  <a:t>A</a:t>
                </a:r>
                <a:endParaRPr lang="en-US" altLang="zh-CN" sz="1600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85" name="AutoShape 36"/>
              <p:cNvSpPr/>
              <p:nvPr/>
            </p:nvSpPr>
            <p:spPr>
              <a:xfrm>
                <a:off x="3792" y="2352"/>
                <a:ext cx="288" cy="192"/>
              </a:xfrm>
              <a:prstGeom prst="triangle">
                <a:avLst>
                  <a:gd name="adj" fmla="val 50000"/>
                </a:avLst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sz="1600" i="1" dirty="0">
                    <a:latin typeface="Times New Roman" panose="02020603050405020304" pitchFamily="18" charset="0"/>
                  </a:rPr>
                  <a:t>B</a:t>
                </a:r>
                <a:endParaRPr lang="en-US" altLang="zh-CN" sz="1600" i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2314" name="Group 37"/>
            <p:cNvGrpSpPr/>
            <p:nvPr/>
          </p:nvGrpSpPr>
          <p:grpSpPr>
            <a:xfrm>
              <a:off x="1701" y="1538"/>
              <a:ext cx="1008" cy="288"/>
              <a:chOff x="2592" y="1872"/>
              <a:chExt cx="1008" cy="288"/>
            </a:xfrm>
          </p:grpSpPr>
          <p:sp>
            <p:nvSpPr>
              <p:cNvPr id="12371" name="AutoShape 38"/>
              <p:cNvSpPr/>
              <p:nvPr/>
            </p:nvSpPr>
            <p:spPr>
              <a:xfrm>
                <a:off x="2640" y="2064"/>
                <a:ext cx="960" cy="96"/>
              </a:xfrm>
              <a:prstGeom prst="rightArrow">
                <a:avLst>
                  <a:gd name="adj1" fmla="val 50000"/>
                  <a:gd name="adj2" fmla="val 250000"/>
                </a:avLst>
              </a:prstGeom>
              <a:solidFill>
                <a:schemeClr val="hlink"/>
              </a:solidFill>
              <a:ln w="25400">
                <a:noFill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72" name="Text Box 39"/>
              <p:cNvSpPr txBox="1"/>
              <p:nvPr/>
            </p:nvSpPr>
            <p:spPr>
              <a:xfrm>
                <a:off x="2592" y="1872"/>
                <a:ext cx="1008" cy="21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Double rotation</a:t>
                </a:r>
                <a:endParaRPr lang="en-US" altLang="zh-CN" sz="1600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2315" name="Text Box 40"/>
            <p:cNvSpPr txBox="1"/>
            <p:nvPr/>
          </p:nvSpPr>
          <p:spPr>
            <a:xfrm>
              <a:off x="340" y="2498"/>
              <a:ext cx="816" cy="29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Zig-zig</a:t>
              </a:r>
              <a:endPara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2316" name="Group 41"/>
            <p:cNvGrpSpPr/>
            <p:nvPr/>
          </p:nvGrpSpPr>
          <p:grpSpPr>
            <a:xfrm>
              <a:off x="295" y="2594"/>
              <a:ext cx="1440" cy="960"/>
              <a:chOff x="1008" y="2880"/>
              <a:chExt cx="1440" cy="960"/>
            </a:xfrm>
          </p:grpSpPr>
          <p:sp>
            <p:nvSpPr>
              <p:cNvPr id="12358" name="Oval 42"/>
              <p:cNvSpPr/>
              <p:nvPr/>
            </p:nvSpPr>
            <p:spPr>
              <a:xfrm>
                <a:off x="1968" y="2880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sz="1600" i="1" dirty="0">
                    <a:solidFill>
                      <a:srgbClr val="008000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1600" i="1" dirty="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59" name="Line 43"/>
              <p:cNvSpPr/>
              <p:nvPr/>
            </p:nvSpPr>
            <p:spPr>
              <a:xfrm flipH="1">
                <a:off x="1824" y="3024"/>
                <a:ext cx="144" cy="14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60" name="Line 44"/>
              <p:cNvSpPr/>
              <p:nvPr/>
            </p:nvSpPr>
            <p:spPr>
              <a:xfrm>
                <a:off x="2160" y="3024"/>
                <a:ext cx="144" cy="14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61" name="AutoShape 45"/>
              <p:cNvSpPr/>
              <p:nvPr/>
            </p:nvSpPr>
            <p:spPr>
              <a:xfrm>
                <a:off x="2160" y="3168"/>
                <a:ext cx="288" cy="192"/>
              </a:xfrm>
              <a:prstGeom prst="triangle">
                <a:avLst>
                  <a:gd name="adj" fmla="val 50000"/>
                </a:avLst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sz="1600" i="1" dirty="0">
                    <a:latin typeface="Times New Roman" panose="02020603050405020304" pitchFamily="18" charset="0"/>
                  </a:rPr>
                  <a:t>D</a:t>
                </a:r>
                <a:endParaRPr lang="en-US" altLang="zh-CN" sz="1600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62" name="Oval 46"/>
              <p:cNvSpPr/>
              <p:nvPr/>
            </p:nvSpPr>
            <p:spPr>
              <a:xfrm>
                <a:off x="1632" y="3120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sz="1600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P</a:t>
                </a:r>
                <a:endParaRPr lang="en-US" altLang="zh-CN" sz="1600" i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63" name="Line 47"/>
              <p:cNvSpPr/>
              <p:nvPr/>
            </p:nvSpPr>
            <p:spPr>
              <a:xfrm flipH="1">
                <a:off x="1488" y="3264"/>
                <a:ext cx="144" cy="14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64" name="Line 48"/>
              <p:cNvSpPr/>
              <p:nvPr/>
            </p:nvSpPr>
            <p:spPr>
              <a:xfrm>
                <a:off x="1824" y="3264"/>
                <a:ext cx="144" cy="14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65" name="AutoShape 49"/>
              <p:cNvSpPr/>
              <p:nvPr/>
            </p:nvSpPr>
            <p:spPr>
              <a:xfrm>
                <a:off x="1824" y="3408"/>
                <a:ext cx="288" cy="192"/>
              </a:xfrm>
              <a:prstGeom prst="triangle">
                <a:avLst>
                  <a:gd name="adj" fmla="val 50000"/>
                </a:avLst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sz="1600" i="1" dirty="0">
                    <a:latin typeface="Times New Roman" panose="02020603050405020304" pitchFamily="18" charset="0"/>
                  </a:rPr>
                  <a:t>C</a:t>
                </a:r>
                <a:endParaRPr lang="en-US" altLang="zh-CN" sz="1600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66" name="Oval 50"/>
              <p:cNvSpPr/>
              <p:nvPr/>
            </p:nvSpPr>
            <p:spPr>
              <a:xfrm>
                <a:off x="1296" y="3360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sz="1600" i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sz="1600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67" name="Line 51"/>
              <p:cNvSpPr/>
              <p:nvPr/>
            </p:nvSpPr>
            <p:spPr>
              <a:xfrm flipH="1">
                <a:off x="1152" y="3504"/>
                <a:ext cx="144" cy="14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68" name="Line 52"/>
              <p:cNvSpPr/>
              <p:nvPr/>
            </p:nvSpPr>
            <p:spPr>
              <a:xfrm>
                <a:off x="1488" y="3504"/>
                <a:ext cx="144" cy="14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69" name="AutoShape 53"/>
              <p:cNvSpPr/>
              <p:nvPr/>
            </p:nvSpPr>
            <p:spPr>
              <a:xfrm>
                <a:off x="1008" y="3648"/>
                <a:ext cx="288" cy="192"/>
              </a:xfrm>
              <a:prstGeom prst="triangle">
                <a:avLst>
                  <a:gd name="adj" fmla="val 50000"/>
                </a:avLst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sz="1600" i="1" dirty="0">
                    <a:latin typeface="Times New Roman" panose="02020603050405020304" pitchFamily="18" charset="0"/>
                  </a:rPr>
                  <a:t>A</a:t>
                </a:r>
                <a:endParaRPr lang="en-US" altLang="zh-CN" sz="1600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70" name="AutoShape 54"/>
              <p:cNvSpPr/>
              <p:nvPr/>
            </p:nvSpPr>
            <p:spPr>
              <a:xfrm>
                <a:off x="1488" y="3648"/>
                <a:ext cx="288" cy="192"/>
              </a:xfrm>
              <a:prstGeom prst="triangle">
                <a:avLst>
                  <a:gd name="adj" fmla="val 50000"/>
                </a:avLst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sz="1600" i="1" dirty="0">
                    <a:latin typeface="Times New Roman" panose="02020603050405020304" pitchFamily="18" charset="0"/>
                  </a:rPr>
                  <a:t>B</a:t>
                </a:r>
                <a:endParaRPr lang="en-US" altLang="zh-CN" sz="1600" i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2317" name="Group 55"/>
            <p:cNvGrpSpPr/>
            <p:nvPr/>
          </p:nvGrpSpPr>
          <p:grpSpPr>
            <a:xfrm>
              <a:off x="1701" y="3074"/>
              <a:ext cx="1008" cy="288"/>
              <a:chOff x="2592" y="1872"/>
              <a:chExt cx="1008" cy="288"/>
            </a:xfrm>
          </p:grpSpPr>
          <p:sp>
            <p:nvSpPr>
              <p:cNvPr id="12356" name="AutoShape 56"/>
              <p:cNvSpPr/>
              <p:nvPr/>
            </p:nvSpPr>
            <p:spPr>
              <a:xfrm>
                <a:off x="2640" y="2064"/>
                <a:ext cx="960" cy="96"/>
              </a:xfrm>
              <a:prstGeom prst="rightArrow">
                <a:avLst>
                  <a:gd name="adj1" fmla="val 50000"/>
                  <a:gd name="adj2" fmla="val 250000"/>
                </a:avLst>
              </a:prstGeom>
              <a:solidFill>
                <a:schemeClr val="hlink"/>
              </a:solidFill>
              <a:ln w="25400">
                <a:noFill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57" name="Text Box 57"/>
              <p:cNvSpPr txBox="1"/>
              <p:nvPr/>
            </p:nvSpPr>
            <p:spPr>
              <a:xfrm>
                <a:off x="2592" y="1872"/>
                <a:ext cx="1008" cy="21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Single rotation</a:t>
                </a:r>
                <a:endParaRPr lang="en-US" altLang="zh-CN" sz="1600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2318" name="Group 58"/>
            <p:cNvGrpSpPr/>
            <p:nvPr/>
          </p:nvGrpSpPr>
          <p:grpSpPr>
            <a:xfrm>
              <a:off x="2699" y="2594"/>
              <a:ext cx="1440" cy="960"/>
              <a:chOff x="3696" y="2928"/>
              <a:chExt cx="1440" cy="960"/>
            </a:xfrm>
          </p:grpSpPr>
          <p:sp>
            <p:nvSpPr>
              <p:cNvPr id="12343" name="Oval 59"/>
              <p:cNvSpPr/>
              <p:nvPr/>
            </p:nvSpPr>
            <p:spPr>
              <a:xfrm flipH="1">
                <a:off x="3984" y="2928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sz="1600" i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sz="1600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44" name="Line 60"/>
              <p:cNvSpPr/>
              <p:nvPr/>
            </p:nvSpPr>
            <p:spPr>
              <a:xfrm>
                <a:off x="4176" y="3072"/>
                <a:ext cx="144" cy="14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45" name="Line 61"/>
              <p:cNvSpPr/>
              <p:nvPr/>
            </p:nvSpPr>
            <p:spPr>
              <a:xfrm flipH="1">
                <a:off x="3840" y="3072"/>
                <a:ext cx="144" cy="14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46" name="AutoShape 62"/>
              <p:cNvSpPr/>
              <p:nvPr/>
            </p:nvSpPr>
            <p:spPr>
              <a:xfrm flipH="1">
                <a:off x="3696" y="3216"/>
                <a:ext cx="288" cy="192"/>
              </a:xfrm>
              <a:prstGeom prst="triangle">
                <a:avLst>
                  <a:gd name="adj" fmla="val 50000"/>
                </a:avLst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sz="1600" i="1" dirty="0">
                    <a:latin typeface="Times New Roman" panose="02020603050405020304" pitchFamily="18" charset="0"/>
                  </a:rPr>
                  <a:t>A</a:t>
                </a:r>
                <a:endParaRPr lang="en-US" altLang="zh-CN" sz="1600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47" name="Oval 63"/>
              <p:cNvSpPr/>
              <p:nvPr/>
            </p:nvSpPr>
            <p:spPr>
              <a:xfrm flipH="1">
                <a:off x="4320" y="3168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sz="1600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P</a:t>
                </a:r>
                <a:endParaRPr lang="en-US" altLang="zh-CN" sz="1600" i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48" name="Line 64"/>
              <p:cNvSpPr/>
              <p:nvPr/>
            </p:nvSpPr>
            <p:spPr>
              <a:xfrm>
                <a:off x="4512" y="3312"/>
                <a:ext cx="144" cy="14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49" name="Line 65"/>
              <p:cNvSpPr/>
              <p:nvPr/>
            </p:nvSpPr>
            <p:spPr>
              <a:xfrm flipH="1">
                <a:off x="4176" y="3312"/>
                <a:ext cx="144" cy="14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50" name="AutoShape 66"/>
              <p:cNvSpPr/>
              <p:nvPr/>
            </p:nvSpPr>
            <p:spPr>
              <a:xfrm flipH="1">
                <a:off x="4032" y="3456"/>
                <a:ext cx="288" cy="192"/>
              </a:xfrm>
              <a:prstGeom prst="triangle">
                <a:avLst>
                  <a:gd name="adj" fmla="val 50000"/>
                </a:avLst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sz="1600" i="1" dirty="0">
                    <a:latin typeface="Times New Roman" panose="02020603050405020304" pitchFamily="18" charset="0"/>
                  </a:rPr>
                  <a:t>B</a:t>
                </a:r>
                <a:endParaRPr lang="en-US" altLang="zh-CN" sz="1600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51" name="Oval 67"/>
              <p:cNvSpPr/>
              <p:nvPr/>
            </p:nvSpPr>
            <p:spPr>
              <a:xfrm flipH="1">
                <a:off x="4656" y="3408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sz="1600" i="1" dirty="0">
                    <a:solidFill>
                      <a:srgbClr val="008000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1600" i="1" dirty="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52" name="Line 68"/>
              <p:cNvSpPr/>
              <p:nvPr/>
            </p:nvSpPr>
            <p:spPr>
              <a:xfrm>
                <a:off x="4848" y="3552"/>
                <a:ext cx="144" cy="14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53" name="Line 69"/>
              <p:cNvSpPr/>
              <p:nvPr/>
            </p:nvSpPr>
            <p:spPr>
              <a:xfrm flipH="1">
                <a:off x="4512" y="3552"/>
                <a:ext cx="144" cy="14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54" name="AutoShape 70"/>
              <p:cNvSpPr/>
              <p:nvPr/>
            </p:nvSpPr>
            <p:spPr>
              <a:xfrm flipH="1">
                <a:off x="4848" y="3696"/>
                <a:ext cx="288" cy="192"/>
              </a:xfrm>
              <a:prstGeom prst="triangle">
                <a:avLst>
                  <a:gd name="adj" fmla="val 50000"/>
                </a:avLst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sz="1600" i="1" dirty="0">
                    <a:latin typeface="Times New Roman" panose="02020603050405020304" pitchFamily="18" charset="0"/>
                  </a:rPr>
                  <a:t>D</a:t>
                </a:r>
                <a:endParaRPr lang="en-US" altLang="zh-CN" sz="1600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55" name="AutoShape 71"/>
              <p:cNvSpPr/>
              <p:nvPr/>
            </p:nvSpPr>
            <p:spPr>
              <a:xfrm flipH="1">
                <a:off x="4368" y="3696"/>
                <a:ext cx="288" cy="192"/>
              </a:xfrm>
              <a:prstGeom prst="triangle">
                <a:avLst>
                  <a:gd name="adj" fmla="val 50000"/>
                </a:avLst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sz="1600" i="1" dirty="0">
                    <a:latin typeface="Times New Roman" panose="02020603050405020304" pitchFamily="18" charset="0"/>
                  </a:rPr>
                  <a:t>C</a:t>
                </a:r>
                <a:endParaRPr lang="en-US" altLang="zh-CN" sz="1600" i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2319" name="Text Box 73"/>
            <p:cNvSpPr txBox="1"/>
            <p:nvPr/>
          </p:nvSpPr>
          <p:spPr>
            <a:xfrm>
              <a:off x="295" y="346"/>
              <a:ext cx="544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Zig</a:t>
              </a:r>
              <a:endPara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2320" name="Group 105"/>
            <p:cNvGrpSpPr/>
            <p:nvPr/>
          </p:nvGrpSpPr>
          <p:grpSpPr>
            <a:xfrm>
              <a:off x="295" y="436"/>
              <a:ext cx="1104" cy="721"/>
              <a:chOff x="1137" y="532"/>
              <a:chExt cx="1104" cy="721"/>
            </a:xfrm>
          </p:grpSpPr>
          <p:sp>
            <p:nvSpPr>
              <p:cNvPr id="12334" name="Oval 75"/>
              <p:cNvSpPr/>
              <p:nvPr/>
            </p:nvSpPr>
            <p:spPr>
              <a:xfrm>
                <a:off x="1761" y="532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sz="1600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P</a:t>
                </a:r>
                <a:endParaRPr lang="en-US" altLang="zh-CN" sz="1600" i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35" name="Line 76"/>
              <p:cNvSpPr/>
              <p:nvPr/>
            </p:nvSpPr>
            <p:spPr>
              <a:xfrm flipH="1">
                <a:off x="1617" y="676"/>
                <a:ext cx="144" cy="14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36" name="Line 77"/>
              <p:cNvSpPr/>
              <p:nvPr/>
            </p:nvSpPr>
            <p:spPr>
              <a:xfrm>
                <a:off x="1953" y="676"/>
                <a:ext cx="144" cy="14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37" name="AutoShape 78"/>
              <p:cNvSpPr/>
              <p:nvPr/>
            </p:nvSpPr>
            <p:spPr>
              <a:xfrm>
                <a:off x="1953" y="820"/>
                <a:ext cx="288" cy="192"/>
              </a:xfrm>
              <a:prstGeom prst="triangle">
                <a:avLst>
                  <a:gd name="adj" fmla="val 50000"/>
                </a:avLst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sz="1600" i="1" dirty="0">
                    <a:latin typeface="Times New Roman" panose="02020603050405020304" pitchFamily="18" charset="0"/>
                  </a:rPr>
                  <a:t>C</a:t>
                </a:r>
                <a:endParaRPr lang="en-US" altLang="zh-CN" sz="1600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38" name="Oval 79"/>
              <p:cNvSpPr/>
              <p:nvPr/>
            </p:nvSpPr>
            <p:spPr>
              <a:xfrm>
                <a:off x="1425" y="772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sz="1600" i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sz="1600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39" name="Line 80"/>
              <p:cNvSpPr/>
              <p:nvPr/>
            </p:nvSpPr>
            <p:spPr>
              <a:xfrm flipH="1">
                <a:off x="1281" y="916"/>
                <a:ext cx="144" cy="14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40" name="Line 81"/>
              <p:cNvSpPr/>
              <p:nvPr/>
            </p:nvSpPr>
            <p:spPr>
              <a:xfrm>
                <a:off x="1617" y="916"/>
                <a:ext cx="144" cy="14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41" name="AutoShape 82"/>
              <p:cNvSpPr/>
              <p:nvPr/>
            </p:nvSpPr>
            <p:spPr>
              <a:xfrm>
                <a:off x="1137" y="1060"/>
                <a:ext cx="288" cy="192"/>
              </a:xfrm>
              <a:prstGeom prst="triangle">
                <a:avLst>
                  <a:gd name="adj" fmla="val 50000"/>
                </a:avLst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sz="1600" i="1" dirty="0">
                    <a:latin typeface="Times New Roman" panose="02020603050405020304" pitchFamily="18" charset="0"/>
                  </a:rPr>
                  <a:t>A</a:t>
                </a:r>
                <a:endParaRPr lang="en-US" altLang="zh-CN" sz="1600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42" name="AutoShape 86"/>
              <p:cNvSpPr/>
              <p:nvPr/>
            </p:nvSpPr>
            <p:spPr>
              <a:xfrm>
                <a:off x="1610" y="1061"/>
                <a:ext cx="288" cy="192"/>
              </a:xfrm>
              <a:prstGeom prst="triangle">
                <a:avLst>
                  <a:gd name="adj" fmla="val 50000"/>
                </a:avLst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sz="1600" i="1" dirty="0">
                    <a:latin typeface="Times New Roman" panose="02020603050405020304" pitchFamily="18" charset="0"/>
                  </a:rPr>
                  <a:t>B</a:t>
                </a:r>
                <a:endParaRPr lang="en-US" altLang="zh-CN" sz="1600" i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2321" name="Group 106"/>
            <p:cNvGrpSpPr/>
            <p:nvPr/>
          </p:nvGrpSpPr>
          <p:grpSpPr>
            <a:xfrm>
              <a:off x="2472" y="391"/>
              <a:ext cx="1406" cy="777"/>
              <a:chOff x="3651" y="532"/>
              <a:chExt cx="1406" cy="777"/>
            </a:xfrm>
          </p:grpSpPr>
          <p:sp>
            <p:nvSpPr>
              <p:cNvPr id="12325" name="Oval 89"/>
              <p:cNvSpPr/>
              <p:nvPr/>
            </p:nvSpPr>
            <p:spPr>
              <a:xfrm>
                <a:off x="4065" y="532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sz="1600" i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sz="1600" i="1" dirty="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26" name="Line 90"/>
              <p:cNvSpPr/>
              <p:nvPr/>
            </p:nvSpPr>
            <p:spPr>
              <a:xfrm flipH="1">
                <a:off x="3777" y="676"/>
                <a:ext cx="288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27" name="Line 91"/>
              <p:cNvSpPr/>
              <p:nvPr/>
            </p:nvSpPr>
            <p:spPr>
              <a:xfrm>
                <a:off x="4257" y="676"/>
                <a:ext cx="384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28" name="Line 93"/>
              <p:cNvSpPr/>
              <p:nvPr/>
            </p:nvSpPr>
            <p:spPr>
              <a:xfrm flipH="1">
                <a:off x="4449" y="981"/>
                <a:ext cx="144" cy="14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29" name="Line 94"/>
              <p:cNvSpPr/>
              <p:nvPr/>
            </p:nvSpPr>
            <p:spPr>
              <a:xfrm>
                <a:off x="4785" y="981"/>
                <a:ext cx="144" cy="14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30" name="AutoShape 95"/>
              <p:cNvSpPr/>
              <p:nvPr/>
            </p:nvSpPr>
            <p:spPr>
              <a:xfrm>
                <a:off x="4769" y="1117"/>
                <a:ext cx="288" cy="192"/>
              </a:xfrm>
              <a:prstGeom prst="triangle">
                <a:avLst>
                  <a:gd name="adj" fmla="val 50000"/>
                </a:avLst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sz="1600" i="1" dirty="0">
                    <a:latin typeface="Times New Roman" panose="02020603050405020304" pitchFamily="18" charset="0"/>
                  </a:rPr>
                  <a:t>C</a:t>
                </a:r>
                <a:endParaRPr lang="en-US" altLang="zh-CN" sz="1600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31" name="Oval 97"/>
              <p:cNvSpPr/>
              <p:nvPr/>
            </p:nvSpPr>
            <p:spPr>
              <a:xfrm>
                <a:off x="4593" y="845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sz="1600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P</a:t>
                </a:r>
                <a:endParaRPr lang="en-US" altLang="zh-CN" sz="1600" i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32" name="AutoShape 100"/>
              <p:cNvSpPr/>
              <p:nvPr/>
            </p:nvSpPr>
            <p:spPr>
              <a:xfrm>
                <a:off x="3651" y="845"/>
                <a:ext cx="288" cy="192"/>
              </a:xfrm>
              <a:prstGeom prst="triangle">
                <a:avLst>
                  <a:gd name="adj" fmla="val 50000"/>
                </a:avLst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sz="1600" i="1" dirty="0">
                    <a:latin typeface="Times New Roman" panose="02020603050405020304" pitchFamily="18" charset="0"/>
                  </a:rPr>
                  <a:t>A</a:t>
                </a:r>
                <a:endParaRPr lang="en-US" altLang="zh-CN" sz="1600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33" name="AutoShape 101"/>
              <p:cNvSpPr/>
              <p:nvPr/>
            </p:nvSpPr>
            <p:spPr>
              <a:xfrm>
                <a:off x="4316" y="1117"/>
                <a:ext cx="288" cy="192"/>
              </a:xfrm>
              <a:prstGeom prst="triangle">
                <a:avLst>
                  <a:gd name="adj" fmla="val 50000"/>
                </a:avLst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sz="1600" i="1" dirty="0">
                    <a:latin typeface="Times New Roman" panose="02020603050405020304" pitchFamily="18" charset="0"/>
                  </a:rPr>
                  <a:t>B</a:t>
                </a:r>
                <a:endParaRPr lang="en-US" altLang="zh-CN" sz="1600" i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2322" name="Group 102"/>
            <p:cNvGrpSpPr/>
            <p:nvPr/>
          </p:nvGrpSpPr>
          <p:grpSpPr>
            <a:xfrm>
              <a:off x="1429" y="572"/>
              <a:ext cx="1008" cy="288"/>
              <a:chOff x="2592" y="1872"/>
              <a:chExt cx="1008" cy="288"/>
            </a:xfrm>
          </p:grpSpPr>
          <p:sp>
            <p:nvSpPr>
              <p:cNvPr id="12323" name="AutoShape 103"/>
              <p:cNvSpPr/>
              <p:nvPr/>
            </p:nvSpPr>
            <p:spPr>
              <a:xfrm>
                <a:off x="2640" y="2064"/>
                <a:ext cx="960" cy="96"/>
              </a:xfrm>
              <a:prstGeom prst="rightArrow">
                <a:avLst>
                  <a:gd name="adj1" fmla="val 50000"/>
                  <a:gd name="adj2" fmla="val 250000"/>
                </a:avLst>
              </a:prstGeom>
              <a:solidFill>
                <a:schemeClr val="hlink"/>
              </a:solidFill>
              <a:ln w="25400">
                <a:noFill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24" name="Text Box 104"/>
              <p:cNvSpPr txBox="1"/>
              <p:nvPr/>
            </p:nvSpPr>
            <p:spPr>
              <a:xfrm>
                <a:off x="2592" y="1872"/>
                <a:ext cx="1008" cy="21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Single rotation</a:t>
                </a:r>
                <a:endParaRPr lang="en-US" altLang="zh-CN" sz="1600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12290" name="Object 109"/>
          <p:cNvGraphicFramePr>
            <a:graphicFrameLocks noChangeAspect="1"/>
          </p:cNvGraphicFramePr>
          <p:nvPr/>
        </p:nvGraphicFramePr>
        <p:xfrm>
          <a:off x="0" y="0"/>
          <a:ext cx="161925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1231265" imgH="342900" progId="Equation.3">
                  <p:embed/>
                </p:oleObj>
              </mc:Choice>
              <mc:Fallback>
                <p:oleObj name="" r:id="rId1" imgW="1231265" imgH="3429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619250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967" name="Object 111"/>
          <p:cNvGraphicFramePr>
            <a:graphicFrameLocks noChangeAspect="1"/>
          </p:cNvGraphicFramePr>
          <p:nvPr/>
        </p:nvGraphicFramePr>
        <p:xfrm>
          <a:off x="6221254" y="547846"/>
          <a:ext cx="2389505" cy="1172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1397000" imgH="685800" progId="Equation.3">
                  <p:embed/>
                </p:oleObj>
              </mc:Choice>
              <mc:Fallback>
                <p:oleObj name="" r:id="rId3" imgW="1397000" imgH="6858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21254" y="547846"/>
                        <a:ext cx="2389505" cy="11728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968" name="Object 112"/>
          <p:cNvGraphicFramePr>
            <a:graphicFrameLocks noChangeAspect="1"/>
          </p:cNvGraphicFramePr>
          <p:nvPr/>
        </p:nvGraphicFramePr>
        <p:xfrm>
          <a:off x="6588125" y="2132013"/>
          <a:ext cx="2241550" cy="137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5" imgW="1485900" imgH="914400" progId="Equation.3">
                  <p:embed/>
                </p:oleObj>
              </mc:Choice>
              <mc:Fallback>
                <p:oleObj name="" r:id="rId5" imgW="1485900" imgH="9144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88125" y="2132013"/>
                        <a:ext cx="2241550" cy="1379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6"/>
          <p:cNvGrpSpPr/>
          <p:nvPr/>
        </p:nvGrpSpPr>
        <p:grpSpPr>
          <a:xfrm>
            <a:off x="7380288" y="2060575"/>
            <a:ext cx="1296987" cy="1150938"/>
            <a:chOff x="4649" y="1389"/>
            <a:chExt cx="817" cy="725"/>
          </a:xfrm>
        </p:grpSpPr>
        <p:sp>
          <p:nvSpPr>
            <p:cNvPr id="12309" name="Line 113"/>
            <p:cNvSpPr/>
            <p:nvPr/>
          </p:nvSpPr>
          <p:spPr>
            <a:xfrm flipV="1">
              <a:off x="4649" y="1389"/>
              <a:ext cx="318" cy="272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0" name="Line 114"/>
            <p:cNvSpPr/>
            <p:nvPr/>
          </p:nvSpPr>
          <p:spPr>
            <a:xfrm flipV="1">
              <a:off x="5148" y="1842"/>
              <a:ext cx="318" cy="272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21971" name="Line 115"/>
          <p:cNvSpPr/>
          <p:nvPr/>
        </p:nvSpPr>
        <p:spPr>
          <a:xfrm>
            <a:off x="7019925" y="1268413"/>
            <a:ext cx="1512888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3" name="Group 125"/>
          <p:cNvGrpSpPr/>
          <p:nvPr/>
        </p:nvGrpSpPr>
        <p:grpSpPr>
          <a:xfrm>
            <a:off x="8027988" y="2420938"/>
            <a:ext cx="720725" cy="1079500"/>
            <a:chOff x="5057" y="1616"/>
            <a:chExt cx="454" cy="680"/>
          </a:xfrm>
        </p:grpSpPr>
        <p:grpSp>
          <p:nvGrpSpPr>
            <p:cNvPr id="12305" name="Group 119"/>
            <p:cNvGrpSpPr/>
            <p:nvPr/>
          </p:nvGrpSpPr>
          <p:grpSpPr>
            <a:xfrm>
              <a:off x="5148" y="1616"/>
              <a:ext cx="363" cy="226"/>
              <a:chOff x="5148" y="1616"/>
              <a:chExt cx="363" cy="226"/>
            </a:xfrm>
          </p:grpSpPr>
          <p:sp>
            <p:nvSpPr>
              <p:cNvPr id="12307" name="Line 117"/>
              <p:cNvSpPr/>
              <p:nvPr/>
            </p:nvSpPr>
            <p:spPr>
              <a:xfrm>
                <a:off x="5148" y="1616"/>
                <a:ext cx="363" cy="0"/>
              </a:xfrm>
              <a:prstGeom prst="line">
                <a:avLst/>
              </a:prstGeom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08" name="Line 118"/>
              <p:cNvSpPr/>
              <p:nvPr/>
            </p:nvSpPr>
            <p:spPr>
              <a:xfrm>
                <a:off x="5148" y="1842"/>
                <a:ext cx="363" cy="0"/>
              </a:xfrm>
              <a:prstGeom prst="line">
                <a:avLst/>
              </a:prstGeom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2306" name="Line 120"/>
            <p:cNvSpPr/>
            <p:nvPr/>
          </p:nvSpPr>
          <p:spPr>
            <a:xfrm>
              <a:off x="5057" y="2296"/>
              <a:ext cx="363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21982" name="Text Box 126"/>
          <p:cNvSpPr txBox="1"/>
          <p:nvPr/>
        </p:nvSpPr>
        <p:spPr>
          <a:xfrm>
            <a:off x="6227763" y="3500438"/>
            <a:ext cx="2520950" cy="3365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r"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</a:rPr>
              <a:t>Lemma 11.4 on [1] p.448</a:t>
            </a:r>
            <a:endParaRPr lang="en-US" altLang="zh-CN" sz="1600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1983" name="Object 127"/>
          <p:cNvGraphicFramePr>
            <a:graphicFrameLocks noChangeAspect="1"/>
          </p:cNvGraphicFramePr>
          <p:nvPr/>
        </p:nvGraphicFramePr>
        <p:xfrm>
          <a:off x="6516688" y="4221163"/>
          <a:ext cx="2241550" cy="137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7" imgW="1485900" imgH="914400" progId="Equation.3">
                  <p:embed/>
                </p:oleObj>
              </mc:Choice>
              <mc:Fallback>
                <p:oleObj name="" r:id="rId7" imgW="1485900" imgH="9144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16688" y="4221163"/>
                        <a:ext cx="2241550" cy="1379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30"/>
          <p:cNvGrpSpPr/>
          <p:nvPr/>
        </p:nvGrpSpPr>
        <p:grpSpPr>
          <a:xfrm>
            <a:off x="2520950" y="3364230"/>
            <a:ext cx="2987040" cy="742950"/>
            <a:chOff x="1020" y="1525"/>
            <a:chExt cx="2676" cy="771"/>
          </a:xfrm>
        </p:grpSpPr>
        <p:sp>
          <p:nvSpPr>
            <p:cNvPr id="12304" name="Oval 129"/>
            <p:cNvSpPr/>
            <p:nvPr/>
          </p:nvSpPr>
          <p:spPr>
            <a:xfrm>
              <a:off x="1020" y="1525"/>
              <a:ext cx="2676" cy="77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0C0C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noFill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294" name="Object 128"/>
            <p:cNvGraphicFramePr>
              <a:graphicFrameLocks noChangeAspect="1"/>
            </p:cNvGraphicFramePr>
            <p:nvPr/>
          </p:nvGraphicFramePr>
          <p:xfrm>
            <a:off x="1274" y="1752"/>
            <a:ext cx="2170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9" imgW="1548765" imgH="228600" progId="Equation.3">
                    <p:embed/>
                  </p:oleObj>
                </mc:Choice>
                <mc:Fallback>
                  <p:oleObj name="" r:id="rId9" imgW="1548765" imgH="2286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74" y="1752"/>
                          <a:ext cx="2170" cy="3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987" name="Text Box 131"/>
          <p:cNvSpPr txBox="1"/>
          <p:nvPr/>
        </p:nvSpPr>
        <p:spPr>
          <a:xfrm>
            <a:off x="611188" y="5661025"/>
            <a:ext cx="7924800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92100" indent="-292100" eaLnBrk="1" hangingPunct="1"/>
            <a:r>
              <a:rPr lang="en-US" altLang="zh-CN" dirty="0">
                <a:latin typeface="Arial" panose="020B0604020202020204" pitchFamily="34" charset="0"/>
              </a:rPr>
              <a:t>【Theorem】 </a:t>
            </a:r>
            <a:r>
              <a:rPr lang="en-US" altLang="zh-CN" sz="2000" dirty="0">
                <a:latin typeface="Times New Roman" panose="02020603050405020304" pitchFamily="18" charset="0"/>
              </a:rPr>
              <a:t>The amortized time to splay a tree with root </a:t>
            </a:r>
            <a:r>
              <a:rPr lang="en-US" altLang="zh-CN" sz="2000" i="1" dirty="0">
                <a:latin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</a:rPr>
              <a:t> at node </a:t>
            </a:r>
            <a:r>
              <a:rPr lang="en-US" altLang="zh-CN" sz="2000" i="1" dirty="0"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</a:rPr>
              <a:t> is 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</a:rPr>
              <a:t>at most</a:t>
            </a:r>
            <a:r>
              <a:rPr lang="en-US" altLang="zh-CN" sz="2000" dirty="0">
                <a:latin typeface="Times New Roman" panose="02020603050405020304" pitchFamily="18" charset="0"/>
              </a:rPr>
              <a:t> 3( </a:t>
            </a:r>
            <a:r>
              <a:rPr lang="en-US" altLang="zh-CN" sz="2000" i="1" dirty="0">
                <a:latin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</a:rPr>
              <a:t>( </a:t>
            </a:r>
            <a:r>
              <a:rPr lang="en-US" altLang="zh-CN" sz="2000" i="1" dirty="0">
                <a:latin typeface="Times New Roman" panose="02020603050405020304" pitchFamily="18" charset="0"/>
              </a:rPr>
              <a:t>T </a:t>
            </a:r>
            <a:r>
              <a:rPr lang="en-US" altLang="zh-CN" sz="2000" dirty="0">
                <a:latin typeface="Times New Roman" panose="02020603050405020304" pitchFamily="18" charset="0"/>
              </a:rPr>
              <a:t>) – </a:t>
            </a:r>
            <a:r>
              <a:rPr lang="en-US" altLang="zh-CN" sz="2000" i="1" dirty="0">
                <a:latin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</a:rPr>
              <a:t> ( </a:t>
            </a:r>
            <a:r>
              <a:rPr lang="en-US" altLang="zh-CN" sz="2000" i="1" dirty="0"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</a:rPr>
              <a:t> ) ) + 1 = </a:t>
            </a:r>
            <a:r>
              <a:rPr lang="en-US" altLang="zh-CN" sz="2000" i="1" dirty="0">
                <a:latin typeface="Times New Roman" panose="02020603050405020304" pitchFamily="18" charset="0"/>
              </a:rPr>
              <a:t>O</a:t>
            </a:r>
            <a:r>
              <a:rPr lang="en-US" altLang="zh-CN" sz="2000" dirty="0">
                <a:latin typeface="Times New Roman" panose="02020603050405020304" pitchFamily="18" charset="0"/>
              </a:rPr>
              <a:t>(log </a:t>
            </a:r>
            <a:r>
              <a:rPr lang="en-US" altLang="zh-CN" sz="2000" i="1" dirty="0">
                <a:latin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</a:rPr>
              <a:t>).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84160" y="980440"/>
            <a:ext cx="648335" cy="28829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19925" y="574040"/>
            <a:ext cx="648335" cy="28829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99160" y="6356350"/>
            <a:ext cx="6479540" cy="485140"/>
            <a:chOff x="1275" y="10149"/>
            <a:chExt cx="10204" cy="764"/>
          </a:xfrm>
        </p:grpSpPr>
        <p:sp>
          <p:nvSpPr>
            <p:cNvPr id="4" name="文本框 3"/>
            <p:cNvSpPr txBox="1"/>
            <p:nvPr/>
          </p:nvSpPr>
          <p:spPr>
            <a:xfrm>
              <a:off x="1275" y="10188"/>
              <a:ext cx="1020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放缩成</a:t>
              </a:r>
              <a:r>
                <a:rPr lang="en-US" altLang="zh-CN"/>
                <a:t>                  </a:t>
              </a:r>
              <a:r>
                <a:rPr lang="zh-CN" altLang="en-US"/>
                <a:t>有利于累加</a:t>
              </a:r>
              <a:endParaRPr lang="zh-CN" altLang="en-US"/>
            </a:p>
          </p:txBody>
        </p:sp>
        <p:graphicFrame>
          <p:nvGraphicFramePr>
            <p:cNvPr id="5" name="对象 4"/>
            <p:cNvGraphicFramePr/>
            <p:nvPr/>
          </p:nvGraphicFramePr>
          <p:xfrm>
            <a:off x="2643" y="10149"/>
            <a:ext cx="2533" cy="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" r:id="rId11" imgW="1294130" imgH="323215" progId="Equation.KSEE3">
                    <p:embed/>
                  </p:oleObj>
                </mc:Choice>
                <mc:Fallback>
                  <p:oleObj name="" r:id="rId11" imgW="1294130" imgH="323215" progId="Equation.KSEE3">
                    <p:embed/>
                    <p:pic>
                      <p:nvPicPr>
                        <p:cNvPr id="0" name="图片 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643" y="10149"/>
                          <a:ext cx="2533" cy="7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19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82" grpId="0"/>
      <p:bldP spid="12198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3" name="矩形 2"/>
          <p:cNvSpPr/>
          <p:nvPr/>
        </p:nvSpPr>
        <p:spPr>
          <a:xfrm>
            <a:off x="827088" y="1125538"/>
            <a:ext cx="7631113" cy="417671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Reference:</a:t>
            </a:r>
            <a:endParaRPr kumimoji="1" lang="zh-CN" altLang="zh-CN" sz="32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Data Structure and Algorithm Analysis in C </a:t>
            </a:r>
            <a:r>
              <a:rPr kumimoji="1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(2</a:t>
            </a:r>
            <a:r>
              <a:rPr kumimoji="1" lang="en-US" altLang="zh-CN" sz="1800" b="1" i="0" u="none" strike="noStrike" kern="1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nd</a:t>
            </a:r>
            <a:r>
              <a:rPr kumimoji="1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Edition)</a:t>
            </a:r>
            <a:r>
              <a:rPr kumimoji="1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Ch.4</a:t>
            </a:r>
            <a:r>
              <a:rPr kumimoji="1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p.106-128</a:t>
            </a:r>
            <a:r>
              <a:rPr kumimoji="1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； </a:t>
            </a: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Ch.11</a:t>
            </a:r>
            <a:r>
              <a:rPr kumimoji="1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p.447-451</a:t>
            </a:r>
            <a:r>
              <a:rPr kumimoji="1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；</a:t>
            </a:r>
            <a:r>
              <a:rPr kumimoji="1" lang="en-US" altLang="zh-CN" sz="2400" b="1" i="1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M.A.Weiss</a:t>
            </a:r>
            <a:r>
              <a:rPr kumimoji="1" lang="zh-CN" altLang="zh-CN" sz="24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著、陈越改编，人民邮件出版社，</a:t>
            </a:r>
            <a:r>
              <a:rPr kumimoji="1" lang="en-US" altLang="zh-CN" sz="24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2005</a:t>
            </a:r>
            <a:endParaRPr kumimoji="1" lang="zh-CN" altLang="zh-CN" sz="2400" b="1" i="1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Introduction to Algorithms, 3rd Edition</a:t>
            </a: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: Ch.17</a:t>
            </a:r>
            <a:r>
              <a:rPr kumimoji="1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p. 451-478</a:t>
            </a:r>
            <a:r>
              <a:rPr kumimoji="1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；</a:t>
            </a: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Thomas H. </a:t>
            </a:r>
            <a:r>
              <a:rPr kumimoji="1" lang="en-US" altLang="zh-CN" sz="2400" b="1" i="1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Cormen</a:t>
            </a:r>
            <a:r>
              <a:rPr kumimoji="1" lang="en-US" altLang="zh-CN" sz="24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, Charles E. </a:t>
            </a:r>
            <a:r>
              <a:rPr kumimoji="1" lang="en-US" altLang="zh-CN" sz="2400" b="1" i="1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Leiserson</a:t>
            </a:r>
            <a:r>
              <a:rPr kumimoji="1" lang="en-US" altLang="zh-CN" sz="24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, Ronald L. </a:t>
            </a:r>
            <a:r>
              <a:rPr kumimoji="1" lang="en-US" altLang="zh-CN" sz="2400" b="1" i="1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Rivest</a:t>
            </a:r>
            <a:r>
              <a:rPr kumimoji="1" lang="en-US" altLang="zh-CN" sz="24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and Clifford Stein. The MIT Press. 2009</a:t>
            </a:r>
            <a:endParaRPr kumimoji="1" lang="zh-CN" altLang="zh-CN" sz="2400" b="1" i="1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74755" name="Text Box 3"/>
          <p:cNvSpPr txBox="1"/>
          <p:nvPr/>
        </p:nvSpPr>
        <p:spPr>
          <a:xfrm>
            <a:off x="381000" y="304800"/>
            <a:ext cx="83058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1905000" indent="-1905000"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MS Hei" pitchFamily="49" charset="-122"/>
              </a:rPr>
              <a:t>〖</a:t>
            </a:r>
            <a:r>
              <a:rPr lang="en-US" altLang="zh-CN" dirty="0">
                <a:latin typeface="Times New Roman" panose="02020603050405020304" pitchFamily="18" charset="0"/>
              </a:rPr>
              <a:t>Example</a:t>
            </a:r>
            <a:r>
              <a:rPr lang="en-US" altLang="zh-CN" dirty="0">
                <a:latin typeface="Times New Roman" panose="02020603050405020304" pitchFamily="18" charset="0"/>
                <a:ea typeface="MS Hei" pitchFamily="49" charset="-122"/>
              </a:rPr>
              <a:t>〗</a:t>
            </a:r>
            <a:r>
              <a:rPr lang="en-US" altLang="zh-CN" dirty="0">
                <a:latin typeface="Times New Roman" panose="02020603050405020304" pitchFamily="18" charset="0"/>
              </a:rPr>
              <a:t>  2 binary search trees obtained for the months of the year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533400" y="1219200"/>
            <a:ext cx="5434013" cy="2590800"/>
            <a:chOff x="1152" y="2112"/>
            <a:chExt cx="3423" cy="1632"/>
          </a:xfrm>
        </p:grpSpPr>
        <p:grpSp>
          <p:nvGrpSpPr>
            <p:cNvPr id="15398" name="Group 5"/>
            <p:cNvGrpSpPr/>
            <p:nvPr/>
          </p:nvGrpSpPr>
          <p:grpSpPr>
            <a:xfrm>
              <a:off x="3120" y="3264"/>
              <a:ext cx="1034" cy="480"/>
              <a:chOff x="1883" y="1632"/>
              <a:chExt cx="1034" cy="480"/>
            </a:xfrm>
          </p:grpSpPr>
          <p:sp>
            <p:nvSpPr>
              <p:cNvPr id="15421" name="Oval 6"/>
              <p:cNvSpPr/>
              <p:nvPr/>
            </p:nvSpPr>
            <p:spPr>
              <a:xfrm>
                <a:off x="1883" y="1920"/>
                <a:ext cx="613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Nov</a:t>
                </a:r>
                <a:endParaRPr lang="en-US" altLang="zh-CN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22" name="Oval 7"/>
              <p:cNvSpPr/>
              <p:nvPr/>
            </p:nvSpPr>
            <p:spPr>
              <a:xfrm>
                <a:off x="2304" y="1632"/>
                <a:ext cx="613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Oct</a:t>
                </a:r>
                <a:endParaRPr lang="en-US" altLang="zh-CN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23" name="Line 8"/>
              <p:cNvSpPr/>
              <p:nvPr/>
            </p:nvSpPr>
            <p:spPr>
              <a:xfrm flipH="1">
                <a:off x="2304" y="1824"/>
                <a:ext cx="192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5399" name="Oval 9"/>
            <p:cNvSpPr/>
            <p:nvPr/>
          </p:nvSpPr>
          <p:spPr>
            <a:xfrm>
              <a:off x="3962" y="2976"/>
              <a:ext cx="613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Sept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5400" name="Line 10"/>
            <p:cNvSpPr/>
            <p:nvPr/>
          </p:nvSpPr>
          <p:spPr>
            <a:xfrm flipH="1">
              <a:off x="3962" y="3168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01" name="Oval 11"/>
            <p:cNvSpPr/>
            <p:nvPr/>
          </p:nvSpPr>
          <p:spPr>
            <a:xfrm flipH="1">
              <a:off x="3552" y="2688"/>
              <a:ext cx="613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May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5402" name="Line 12"/>
            <p:cNvSpPr/>
            <p:nvPr/>
          </p:nvSpPr>
          <p:spPr>
            <a:xfrm>
              <a:off x="3973" y="2880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03" name="Oval 13"/>
            <p:cNvSpPr/>
            <p:nvPr/>
          </p:nvSpPr>
          <p:spPr>
            <a:xfrm flipH="1">
              <a:off x="3168" y="2400"/>
              <a:ext cx="613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Mar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5404" name="Line 14"/>
            <p:cNvSpPr/>
            <p:nvPr/>
          </p:nvSpPr>
          <p:spPr>
            <a:xfrm>
              <a:off x="3589" y="2592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05" name="Oval 15"/>
            <p:cNvSpPr/>
            <p:nvPr/>
          </p:nvSpPr>
          <p:spPr>
            <a:xfrm>
              <a:off x="2736" y="2688"/>
              <a:ext cx="613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June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5406" name="Line 16"/>
            <p:cNvSpPr/>
            <p:nvPr/>
          </p:nvSpPr>
          <p:spPr>
            <a:xfrm flipH="1">
              <a:off x="3157" y="2592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07" name="Oval 17"/>
            <p:cNvSpPr/>
            <p:nvPr/>
          </p:nvSpPr>
          <p:spPr>
            <a:xfrm>
              <a:off x="2304" y="2976"/>
              <a:ext cx="613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July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5408" name="Line 18"/>
            <p:cNvSpPr/>
            <p:nvPr/>
          </p:nvSpPr>
          <p:spPr>
            <a:xfrm flipH="1">
              <a:off x="2725" y="2880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5409" name="Group 19"/>
            <p:cNvGrpSpPr/>
            <p:nvPr/>
          </p:nvGrpSpPr>
          <p:grpSpPr>
            <a:xfrm flipH="1">
              <a:off x="1152" y="2688"/>
              <a:ext cx="1455" cy="768"/>
              <a:chOff x="3216" y="3072"/>
              <a:chExt cx="1455" cy="768"/>
            </a:xfrm>
          </p:grpSpPr>
          <p:grpSp>
            <p:nvGrpSpPr>
              <p:cNvPr id="15415" name="Group 20"/>
              <p:cNvGrpSpPr/>
              <p:nvPr/>
            </p:nvGrpSpPr>
            <p:grpSpPr>
              <a:xfrm>
                <a:off x="3216" y="3360"/>
                <a:ext cx="1034" cy="480"/>
                <a:chOff x="1883" y="1632"/>
                <a:chExt cx="1034" cy="480"/>
              </a:xfrm>
            </p:grpSpPr>
            <p:sp>
              <p:nvSpPr>
                <p:cNvPr id="15418" name="Oval 21"/>
                <p:cNvSpPr/>
                <p:nvPr/>
              </p:nvSpPr>
              <p:spPr>
                <a:xfrm>
                  <a:off x="1883" y="1920"/>
                  <a:ext cx="613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2000" dirty="0">
                      <a:latin typeface="Times New Roman" panose="02020603050405020304" pitchFamily="18" charset="0"/>
                    </a:rPr>
                    <a:t>Dec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419" name="Oval 22"/>
                <p:cNvSpPr/>
                <p:nvPr/>
              </p:nvSpPr>
              <p:spPr>
                <a:xfrm>
                  <a:off x="2304" y="1632"/>
                  <a:ext cx="613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2000" dirty="0">
                      <a:latin typeface="Times New Roman" panose="02020603050405020304" pitchFamily="18" charset="0"/>
                    </a:rPr>
                    <a:t>Aug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420" name="Line 23"/>
                <p:cNvSpPr/>
                <p:nvPr/>
              </p:nvSpPr>
              <p:spPr>
                <a:xfrm flipH="1">
                  <a:off x="2304" y="1824"/>
                  <a:ext cx="192" cy="96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5416" name="Oval 24"/>
              <p:cNvSpPr/>
              <p:nvPr/>
            </p:nvSpPr>
            <p:spPr>
              <a:xfrm>
                <a:off x="4058" y="3072"/>
                <a:ext cx="613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Apr</a:t>
                </a:r>
                <a:endParaRPr lang="en-US" altLang="zh-CN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17" name="Line 25"/>
              <p:cNvSpPr/>
              <p:nvPr/>
            </p:nvSpPr>
            <p:spPr>
              <a:xfrm flipH="1">
                <a:off x="4058" y="3264"/>
                <a:ext cx="192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5410" name="Oval 26"/>
            <p:cNvSpPr/>
            <p:nvPr/>
          </p:nvSpPr>
          <p:spPr>
            <a:xfrm flipH="1">
              <a:off x="1584" y="2400"/>
              <a:ext cx="613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Feb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5411" name="Line 27"/>
            <p:cNvSpPr/>
            <p:nvPr/>
          </p:nvSpPr>
          <p:spPr>
            <a:xfrm flipH="1">
              <a:off x="1573" y="2592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12" name="Oval 28"/>
            <p:cNvSpPr/>
            <p:nvPr/>
          </p:nvSpPr>
          <p:spPr>
            <a:xfrm flipH="1">
              <a:off x="2304" y="2112"/>
              <a:ext cx="613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Jan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5413" name="Line 29"/>
            <p:cNvSpPr/>
            <p:nvPr/>
          </p:nvSpPr>
          <p:spPr>
            <a:xfrm flipH="1">
              <a:off x="2064" y="2280"/>
              <a:ext cx="384" cy="11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14" name="Line 30"/>
            <p:cNvSpPr/>
            <p:nvPr/>
          </p:nvSpPr>
          <p:spPr>
            <a:xfrm>
              <a:off x="2784" y="2280"/>
              <a:ext cx="528" cy="11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6" name="Group 31"/>
          <p:cNvGrpSpPr/>
          <p:nvPr/>
        </p:nvGrpSpPr>
        <p:grpSpPr>
          <a:xfrm>
            <a:off x="228600" y="4114800"/>
            <a:ext cx="6154738" cy="1676400"/>
            <a:chOff x="144" y="2544"/>
            <a:chExt cx="3877" cy="1056"/>
          </a:xfrm>
        </p:grpSpPr>
        <p:sp>
          <p:nvSpPr>
            <p:cNvPr id="15372" name="Oval 32"/>
            <p:cNvSpPr/>
            <p:nvPr/>
          </p:nvSpPr>
          <p:spPr>
            <a:xfrm flipH="1">
              <a:off x="1680" y="2544"/>
              <a:ext cx="613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July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5373" name="Line 33"/>
            <p:cNvSpPr/>
            <p:nvPr/>
          </p:nvSpPr>
          <p:spPr>
            <a:xfrm flipH="1">
              <a:off x="1344" y="2712"/>
              <a:ext cx="480" cy="12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4" name="Line 34"/>
            <p:cNvSpPr/>
            <p:nvPr/>
          </p:nvSpPr>
          <p:spPr>
            <a:xfrm>
              <a:off x="2160" y="2712"/>
              <a:ext cx="598" cy="14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5375" name="Group 35"/>
            <p:cNvGrpSpPr/>
            <p:nvPr/>
          </p:nvGrpSpPr>
          <p:grpSpPr>
            <a:xfrm>
              <a:off x="1776" y="2832"/>
              <a:ext cx="2245" cy="768"/>
              <a:chOff x="2256" y="3408"/>
              <a:chExt cx="2245" cy="768"/>
            </a:xfrm>
          </p:grpSpPr>
          <p:grpSp>
            <p:nvGrpSpPr>
              <p:cNvPr id="15386" name="Group 36"/>
              <p:cNvGrpSpPr/>
              <p:nvPr/>
            </p:nvGrpSpPr>
            <p:grpSpPr>
              <a:xfrm>
                <a:off x="2256" y="3696"/>
                <a:ext cx="1034" cy="480"/>
                <a:chOff x="1883" y="1632"/>
                <a:chExt cx="1034" cy="480"/>
              </a:xfrm>
            </p:grpSpPr>
            <p:sp>
              <p:nvSpPr>
                <p:cNvPr id="15395" name="Oval 37"/>
                <p:cNvSpPr/>
                <p:nvPr/>
              </p:nvSpPr>
              <p:spPr>
                <a:xfrm>
                  <a:off x="1883" y="1920"/>
                  <a:ext cx="613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2000" dirty="0">
                      <a:latin typeface="Times New Roman" panose="02020603050405020304" pitchFamily="18" charset="0"/>
                    </a:rPr>
                    <a:t>June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396" name="Oval 38"/>
                <p:cNvSpPr/>
                <p:nvPr/>
              </p:nvSpPr>
              <p:spPr>
                <a:xfrm>
                  <a:off x="2304" y="1632"/>
                  <a:ext cx="613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2000" dirty="0">
                      <a:latin typeface="Times New Roman" panose="02020603050405020304" pitchFamily="18" charset="0"/>
                    </a:rPr>
                    <a:t>Mar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397" name="Line 39"/>
                <p:cNvSpPr/>
                <p:nvPr/>
              </p:nvSpPr>
              <p:spPr>
                <a:xfrm flipH="1">
                  <a:off x="2304" y="1824"/>
                  <a:ext cx="192" cy="96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5387" name="Oval 40"/>
              <p:cNvSpPr/>
              <p:nvPr/>
            </p:nvSpPr>
            <p:spPr>
              <a:xfrm>
                <a:off x="3098" y="3408"/>
                <a:ext cx="613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May</a:t>
                </a:r>
                <a:endParaRPr lang="en-US" altLang="zh-CN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88" name="Line 41"/>
              <p:cNvSpPr/>
              <p:nvPr/>
            </p:nvSpPr>
            <p:spPr>
              <a:xfrm flipH="1">
                <a:off x="3098" y="3600"/>
                <a:ext cx="192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89" name="Oval 42"/>
              <p:cNvSpPr/>
              <p:nvPr/>
            </p:nvSpPr>
            <p:spPr>
              <a:xfrm flipH="1">
                <a:off x="3504" y="3696"/>
                <a:ext cx="613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Oct</a:t>
                </a:r>
                <a:endParaRPr lang="en-US" altLang="zh-CN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90" name="Line 43"/>
              <p:cNvSpPr/>
              <p:nvPr/>
            </p:nvSpPr>
            <p:spPr>
              <a:xfrm>
                <a:off x="3541" y="3600"/>
                <a:ext cx="192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91" name="Oval 44"/>
              <p:cNvSpPr/>
              <p:nvPr/>
            </p:nvSpPr>
            <p:spPr>
              <a:xfrm flipH="1">
                <a:off x="3888" y="3984"/>
                <a:ext cx="613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Sept</a:t>
                </a:r>
                <a:endParaRPr lang="en-US" altLang="zh-CN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92" name="Line 45"/>
              <p:cNvSpPr/>
              <p:nvPr/>
            </p:nvSpPr>
            <p:spPr>
              <a:xfrm>
                <a:off x="3925" y="3888"/>
                <a:ext cx="192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93" name="Oval 46"/>
              <p:cNvSpPr/>
              <p:nvPr/>
            </p:nvSpPr>
            <p:spPr>
              <a:xfrm>
                <a:off x="3072" y="3984"/>
                <a:ext cx="613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Nov</a:t>
                </a:r>
                <a:endParaRPr lang="en-US" altLang="zh-CN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94" name="Line 47"/>
              <p:cNvSpPr/>
              <p:nvPr/>
            </p:nvSpPr>
            <p:spPr>
              <a:xfrm flipH="1">
                <a:off x="3493" y="3888"/>
                <a:ext cx="192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5376" name="Group 48"/>
            <p:cNvGrpSpPr/>
            <p:nvPr/>
          </p:nvGrpSpPr>
          <p:grpSpPr>
            <a:xfrm>
              <a:off x="144" y="2832"/>
              <a:ext cx="1824" cy="768"/>
              <a:chOff x="3360" y="2160"/>
              <a:chExt cx="1824" cy="768"/>
            </a:xfrm>
          </p:grpSpPr>
          <p:sp>
            <p:nvSpPr>
              <p:cNvPr id="15377" name="Oval 49"/>
              <p:cNvSpPr/>
              <p:nvPr/>
            </p:nvSpPr>
            <p:spPr>
              <a:xfrm flipH="1">
                <a:off x="4571" y="2448"/>
                <a:ext cx="613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Jan</a:t>
                </a:r>
                <a:endParaRPr lang="en-US" altLang="zh-CN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78" name="Oval 50"/>
              <p:cNvSpPr/>
              <p:nvPr/>
            </p:nvSpPr>
            <p:spPr>
              <a:xfrm flipH="1">
                <a:off x="4150" y="2160"/>
                <a:ext cx="613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Feb</a:t>
                </a:r>
                <a:endParaRPr lang="en-US" altLang="zh-CN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79" name="Line 51"/>
              <p:cNvSpPr/>
              <p:nvPr/>
            </p:nvSpPr>
            <p:spPr>
              <a:xfrm>
                <a:off x="4571" y="2352"/>
                <a:ext cx="192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80" name="Oval 52"/>
              <p:cNvSpPr/>
              <p:nvPr/>
            </p:nvSpPr>
            <p:spPr>
              <a:xfrm>
                <a:off x="3744" y="2448"/>
                <a:ext cx="613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Aug</a:t>
                </a:r>
                <a:endParaRPr lang="en-US" altLang="zh-CN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81" name="Line 53"/>
              <p:cNvSpPr/>
              <p:nvPr/>
            </p:nvSpPr>
            <p:spPr>
              <a:xfrm flipH="1">
                <a:off x="4128" y="2352"/>
                <a:ext cx="192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82" name="Oval 54"/>
              <p:cNvSpPr/>
              <p:nvPr/>
            </p:nvSpPr>
            <p:spPr>
              <a:xfrm>
                <a:off x="3360" y="2736"/>
                <a:ext cx="613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Apr</a:t>
                </a:r>
                <a:endParaRPr lang="en-US" altLang="zh-CN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83" name="Line 55"/>
              <p:cNvSpPr/>
              <p:nvPr/>
            </p:nvSpPr>
            <p:spPr>
              <a:xfrm flipH="1">
                <a:off x="3744" y="2640"/>
                <a:ext cx="192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84" name="Oval 56"/>
              <p:cNvSpPr/>
              <p:nvPr/>
            </p:nvSpPr>
            <p:spPr>
              <a:xfrm flipH="1">
                <a:off x="4176" y="2736"/>
                <a:ext cx="613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Dec</a:t>
                </a:r>
                <a:endParaRPr lang="en-US" altLang="zh-CN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85" name="Line 57"/>
              <p:cNvSpPr/>
              <p:nvPr/>
            </p:nvSpPr>
            <p:spPr>
              <a:xfrm>
                <a:off x="4176" y="2640"/>
                <a:ext cx="192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74810" name="Rectangle 58"/>
          <p:cNvSpPr/>
          <p:nvPr/>
        </p:nvSpPr>
        <p:spPr>
          <a:xfrm>
            <a:off x="457200" y="3429000"/>
            <a:ext cx="3048000" cy="457200"/>
          </a:xfrm>
          <a:prstGeom prst="rect">
            <a:avLst/>
          </a:prstGeom>
          <a:noFill/>
          <a:ln w="25400">
            <a:noFill/>
          </a:ln>
        </p:spPr>
        <p:txBody>
          <a:bodyPr wrap="none" lIns="0" tIns="46800" rIns="0" bIns="46800" anchor="ctr" anchorCtr="0"/>
          <a:p>
            <a:pPr eaLnBrk="1" hangingPunct="1"/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Entered from Jan to Dec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4811" name="Rectangle 59"/>
          <p:cNvSpPr/>
          <p:nvPr/>
        </p:nvSpPr>
        <p:spPr>
          <a:xfrm>
            <a:off x="1752600" y="6019800"/>
            <a:ext cx="3048000" cy="457200"/>
          </a:xfrm>
          <a:prstGeom prst="rect">
            <a:avLst/>
          </a:prstGeom>
          <a:noFill/>
          <a:ln w="25400">
            <a:noFill/>
          </a:ln>
        </p:spPr>
        <p:txBody>
          <a:bodyPr wrap="none" lIns="0" tIns="46800" rIns="0" bIns="46800" anchor="ctr" anchorCtr="0"/>
          <a:p>
            <a:pPr algn="ctr" eaLnBrk="1" hangingPunct="1"/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A balanced tree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4821" name="Text Box 69"/>
          <p:cNvSpPr txBox="1"/>
          <p:nvPr/>
        </p:nvSpPr>
        <p:spPr>
          <a:xfrm>
            <a:off x="5003800" y="1341438"/>
            <a:ext cx="3754438" cy="457200"/>
          </a:xfrm>
          <a:prstGeom prst="rect">
            <a:avLst/>
          </a:prstGeom>
          <a:noFill/>
          <a:ln w="25400">
            <a:noFill/>
          </a:ln>
        </p:spPr>
        <p:txBody>
          <a:bodyPr lIns="0" tIns="46800" rIns="0" bIns="46800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Average search time =  3.5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4822" name="Text Box 70"/>
          <p:cNvSpPr txBox="1"/>
          <p:nvPr/>
        </p:nvSpPr>
        <p:spPr>
          <a:xfrm>
            <a:off x="4994275" y="4076700"/>
            <a:ext cx="3754438" cy="457200"/>
          </a:xfrm>
          <a:prstGeom prst="rect">
            <a:avLst/>
          </a:prstGeom>
          <a:noFill/>
          <a:ln w="25400">
            <a:noFill/>
          </a:ln>
        </p:spPr>
        <p:txBody>
          <a:bodyPr lIns="0" tIns="46800" rIns="0" bIns="46800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Average search time =  3.1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4823" name="Text Box 71"/>
          <p:cNvSpPr txBox="1"/>
          <p:nvPr/>
        </p:nvSpPr>
        <p:spPr>
          <a:xfrm>
            <a:off x="6300788" y="2205038"/>
            <a:ext cx="2303462" cy="1187450"/>
          </a:xfrm>
          <a:prstGeom prst="rect">
            <a:avLst/>
          </a:prstGeom>
          <a:noFill/>
          <a:ln w="25400">
            <a:noFill/>
          </a:ln>
        </p:spPr>
        <p:txBody>
          <a:bodyPr lIns="0" tIns="46800" rIns="0" bIns="46800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Average search time of the skew tree =  6.5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5371" name="Text Box 72"/>
          <p:cNvSpPr txBox="1"/>
          <p:nvPr/>
        </p:nvSpPr>
        <p:spPr>
          <a:xfrm>
            <a:off x="4500563" y="0"/>
            <a:ext cx="4643437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AVL Trees, Splay Trees, and Amortized Analysis</a:t>
            </a:r>
            <a:endParaRPr lang="en-US" altLang="zh-CN" sz="1600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4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48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8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48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/>
      <p:bldP spid="74810" grpId="0"/>
      <p:bldP spid="74811" grpId="0"/>
      <p:bldP spid="74821" grpId="0"/>
      <p:bldP spid="74822" grpId="0"/>
      <p:bldP spid="748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75779" name="AutoShape 3" descr="白色大理石"/>
          <p:cNvSpPr>
            <a:spLocks noChangeArrowheads="1"/>
          </p:cNvSpPr>
          <p:nvPr/>
        </p:nvSpPr>
        <p:spPr bwMode="auto">
          <a:xfrm flipH="1">
            <a:off x="533400" y="457200"/>
            <a:ext cx="7620000" cy="762000"/>
          </a:xfrm>
          <a:prstGeom prst="cube">
            <a:avLst>
              <a:gd name="adj" fmla="val 12329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solidFill>
              <a:srgbClr val="C0C0C0"/>
            </a:solidFill>
            <a:miter lim="800000"/>
          </a:ln>
          <a:effectLst/>
        </p:spPr>
        <p:txBody>
          <a:bodyPr wrap="none" lIns="0" tIns="46800" rIns="0" bIns="468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Adelson-Velskii-Landis (AVL) Trees  (1962)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780" name="Text Box 4"/>
          <p:cNvSpPr txBox="1"/>
          <p:nvPr/>
        </p:nvSpPr>
        <p:spPr>
          <a:xfrm>
            <a:off x="381000" y="1371600"/>
            <a:ext cx="8382000" cy="2222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92100" indent="-292100" eaLnBrk="1" hangingPunct="1"/>
            <a:r>
              <a:rPr lang="en-US" altLang="zh-CN" dirty="0">
                <a:latin typeface="Arial" panose="020B0604020202020204" pitchFamily="34" charset="0"/>
              </a:rPr>
              <a:t>【Definition】</a:t>
            </a:r>
            <a:r>
              <a:rPr lang="en-US" altLang="zh-CN" sz="2000" dirty="0">
                <a:latin typeface="Arial" panose="020B0604020202020204" pitchFamily="34" charset="0"/>
              </a:rPr>
              <a:t>An empty binary tree is height balanced.  If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is a nonempty binary tree with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and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as its left and right subtrees, then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Arial" panose="020B0604020202020204" pitchFamily="34" charset="0"/>
              </a:rPr>
              <a:t> is </a:t>
            </a:r>
            <a:r>
              <a:rPr lang="en-US" altLang="zh-CN" sz="2000" dirty="0">
                <a:solidFill>
                  <a:schemeClr val="hlink"/>
                </a:solidFill>
                <a:latin typeface="Arial" panose="020B0604020202020204" pitchFamily="34" charset="0"/>
              </a:rPr>
              <a:t>height balanced</a:t>
            </a:r>
            <a:r>
              <a:rPr lang="en-US" altLang="zh-CN" sz="2000" dirty="0">
                <a:latin typeface="Arial" panose="020B0604020202020204" pitchFamily="34" charset="0"/>
              </a:rPr>
              <a:t> iff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292100" indent="-292100" eaLnBrk="1" hangingPunct="1"/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Arial" panose="020B0604020202020204" pitchFamily="34" charset="0"/>
              </a:rPr>
              <a:t>(1)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and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are height balanced, and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292100" indent="-292100" eaLnBrk="1" hangingPunct="1"/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Arial" panose="020B0604020202020204" pitchFamily="34" charset="0"/>
              </a:rPr>
              <a:t>(2)</a:t>
            </a:r>
            <a:r>
              <a:rPr lang="en-US" altLang="zh-CN" dirty="0">
                <a:latin typeface="Times New Roman" panose="02020603050405020304" pitchFamily="18" charset="0"/>
              </a:rPr>
              <a:t>  | 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|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 1 </a:t>
            </a:r>
            <a:r>
              <a:rPr lang="en-US" altLang="zh-CN" sz="2000" dirty="0">
                <a:latin typeface="Arial" panose="020B0604020202020204" pitchFamily="34" charset="0"/>
                <a:sym typeface="Symbol" panose="05050102010706020507" pitchFamily="18" charset="2"/>
              </a:rPr>
              <a:t>where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sym typeface="Symbol" panose="05050102010706020507" pitchFamily="18" charset="2"/>
              </a:rPr>
              <a:t>and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are the heights of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sym typeface="Symbol" panose="05050102010706020507" pitchFamily="18" charset="2"/>
              </a:rPr>
              <a:t>and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, </a:t>
            </a:r>
            <a:r>
              <a:rPr lang="en-US" altLang="zh-CN" sz="2000" dirty="0">
                <a:latin typeface="Arial" panose="020B0604020202020204" pitchFamily="34" charset="0"/>
              </a:rPr>
              <a:t>respectively.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75781" name="Text Box 5"/>
          <p:cNvSpPr txBox="1"/>
          <p:nvPr/>
        </p:nvSpPr>
        <p:spPr>
          <a:xfrm>
            <a:off x="381000" y="3581400"/>
            <a:ext cx="83820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92100" indent="-292100" eaLnBrk="1" hangingPunct="1"/>
            <a:r>
              <a:rPr lang="en-US" altLang="zh-CN" dirty="0">
                <a:latin typeface="Arial" panose="020B0604020202020204" pitchFamily="34" charset="0"/>
              </a:rPr>
              <a:t>【Definition】</a:t>
            </a:r>
            <a:r>
              <a:rPr lang="en-US" altLang="zh-CN" sz="2000" dirty="0">
                <a:latin typeface="Arial" panose="020B0604020202020204" pitchFamily="34" charset="0"/>
              </a:rPr>
              <a:t>The balance factor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BF</a:t>
            </a:r>
            <a:r>
              <a:rPr lang="en-US" altLang="zh-CN" dirty="0">
                <a:latin typeface="Times New Roman" panose="02020603050405020304" pitchFamily="18" charset="0"/>
              </a:rPr>
              <a:t>( node ) = 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.  In an AVL tree,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BF</a:t>
            </a:r>
            <a:r>
              <a:rPr lang="en-US" altLang="zh-CN" dirty="0">
                <a:latin typeface="Times New Roman" panose="02020603050405020304" pitchFamily="18" charset="0"/>
              </a:rPr>
              <a:t>( node ) =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1, 0, </a:t>
            </a:r>
            <a:r>
              <a:rPr lang="en-US" altLang="zh-CN" sz="2000" dirty="0">
                <a:latin typeface="Arial" panose="020B0604020202020204" pitchFamily="34" charset="0"/>
                <a:sym typeface="Symbol" panose="05050102010706020507" pitchFamily="18" charset="2"/>
              </a:rPr>
              <a:t>or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1.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" name="Group 66"/>
          <p:cNvGrpSpPr/>
          <p:nvPr/>
        </p:nvGrpSpPr>
        <p:grpSpPr>
          <a:xfrm>
            <a:off x="3886200" y="4495800"/>
            <a:ext cx="1524000" cy="1676400"/>
            <a:chOff x="2064" y="2928"/>
            <a:chExt cx="960" cy="1056"/>
          </a:xfrm>
        </p:grpSpPr>
        <p:sp>
          <p:nvSpPr>
            <p:cNvPr id="2096" name="Oval 30"/>
            <p:cNvSpPr/>
            <p:nvPr/>
          </p:nvSpPr>
          <p:spPr>
            <a:xfrm>
              <a:off x="2544" y="2928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</a:rPr>
                <a:t>5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097" name="Oval 31"/>
            <p:cNvSpPr/>
            <p:nvPr/>
          </p:nvSpPr>
          <p:spPr>
            <a:xfrm>
              <a:off x="2832" y="3216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</a:rPr>
                <a:t>8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098" name="Line 33"/>
            <p:cNvSpPr/>
            <p:nvPr/>
          </p:nvSpPr>
          <p:spPr>
            <a:xfrm>
              <a:off x="2736" y="3072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9" name="Oval 35"/>
            <p:cNvSpPr/>
            <p:nvPr/>
          </p:nvSpPr>
          <p:spPr>
            <a:xfrm flipH="1">
              <a:off x="2256" y="3216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</a:rPr>
                <a:t>2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100" name="Oval 36"/>
            <p:cNvSpPr/>
            <p:nvPr/>
          </p:nvSpPr>
          <p:spPr>
            <a:xfrm flipH="1">
              <a:off x="2064" y="350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</a:rPr>
                <a:t>1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101" name="Line 37"/>
            <p:cNvSpPr/>
            <p:nvPr/>
          </p:nvSpPr>
          <p:spPr>
            <a:xfrm flipH="1">
              <a:off x="2400" y="3072"/>
              <a:ext cx="144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2" name="Line 38"/>
            <p:cNvSpPr/>
            <p:nvPr/>
          </p:nvSpPr>
          <p:spPr>
            <a:xfrm flipH="1">
              <a:off x="2208" y="3408"/>
              <a:ext cx="96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3" name="Oval 40"/>
            <p:cNvSpPr/>
            <p:nvPr/>
          </p:nvSpPr>
          <p:spPr>
            <a:xfrm>
              <a:off x="2448" y="350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</a:rPr>
                <a:t>4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104" name="Line 41"/>
            <p:cNvSpPr/>
            <p:nvPr/>
          </p:nvSpPr>
          <p:spPr>
            <a:xfrm>
              <a:off x="2400" y="3408"/>
              <a:ext cx="96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5" name="Oval 43"/>
            <p:cNvSpPr/>
            <p:nvPr/>
          </p:nvSpPr>
          <p:spPr>
            <a:xfrm flipH="1">
              <a:off x="2256" y="379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</a:rPr>
                <a:t>3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106" name="Line 44"/>
            <p:cNvSpPr/>
            <p:nvPr/>
          </p:nvSpPr>
          <p:spPr>
            <a:xfrm flipH="1">
              <a:off x="2400" y="3696"/>
              <a:ext cx="96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7" name="Oval 46"/>
            <p:cNvSpPr/>
            <p:nvPr/>
          </p:nvSpPr>
          <p:spPr>
            <a:xfrm flipH="1">
              <a:off x="2640" y="350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</a:rPr>
                <a:t>7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108" name="Line 47"/>
            <p:cNvSpPr/>
            <p:nvPr/>
          </p:nvSpPr>
          <p:spPr>
            <a:xfrm flipH="1">
              <a:off x="2784" y="3408"/>
              <a:ext cx="96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" name="Group 65"/>
          <p:cNvGrpSpPr/>
          <p:nvPr/>
        </p:nvGrpSpPr>
        <p:grpSpPr>
          <a:xfrm>
            <a:off x="6400800" y="4495800"/>
            <a:ext cx="1524000" cy="1676400"/>
            <a:chOff x="3888" y="2928"/>
            <a:chExt cx="960" cy="1056"/>
          </a:xfrm>
        </p:grpSpPr>
        <p:sp>
          <p:nvSpPr>
            <p:cNvPr id="2083" name="Oval 48"/>
            <p:cNvSpPr/>
            <p:nvPr/>
          </p:nvSpPr>
          <p:spPr>
            <a:xfrm>
              <a:off x="4368" y="2928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</a:rPr>
                <a:t>7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084" name="Oval 49"/>
            <p:cNvSpPr/>
            <p:nvPr/>
          </p:nvSpPr>
          <p:spPr>
            <a:xfrm>
              <a:off x="4656" y="3216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</a:rPr>
                <a:t>8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085" name="Line 50"/>
            <p:cNvSpPr/>
            <p:nvPr/>
          </p:nvSpPr>
          <p:spPr>
            <a:xfrm>
              <a:off x="4560" y="3072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86" name="Oval 51"/>
            <p:cNvSpPr/>
            <p:nvPr/>
          </p:nvSpPr>
          <p:spPr>
            <a:xfrm flipH="1">
              <a:off x="4080" y="3216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</a:rPr>
                <a:t>2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087" name="Oval 52"/>
            <p:cNvSpPr/>
            <p:nvPr/>
          </p:nvSpPr>
          <p:spPr>
            <a:xfrm flipH="1">
              <a:off x="3888" y="350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</a:rPr>
                <a:t>1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088" name="Line 53"/>
            <p:cNvSpPr/>
            <p:nvPr/>
          </p:nvSpPr>
          <p:spPr>
            <a:xfrm flipH="1">
              <a:off x="4224" y="3072"/>
              <a:ext cx="144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89" name="Line 54"/>
            <p:cNvSpPr/>
            <p:nvPr/>
          </p:nvSpPr>
          <p:spPr>
            <a:xfrm flipH="1">
              <a:off x="4032" y="3408"/>
              <a:ext cx="96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0" name="Oval 55"/>
            <p:cNvSpPr/>
            <p:nvPr/>
          </p:nvSpPr>
          <p:spPr>
            <a:xfrm>
              <a:off x="4272" y="350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</a:rPr>
                <a:t>4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091" name="Line 56"/>
            <p:cNvSpPr/>
            <p:nvPr/>
          </p:nvSpPr>
          <p:spPr>
            <a:xfrm>
              <a:off x="4224" y="3408"/>
              <a:ext cx="96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2" name="Oval 57"/>
            <p:cNvSpPr/>
            <p:nvPr/>
          </p:nvSpPr>
          <p:spPr>
            <a:xfrm flipH="1">
              <a:off x="4080" y="379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</a:rPr>
                <a:t>3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093" name="Line 58"/>
            <p:cNvSpPr/>
            <p:nvPr/>
          </p:nvSpPr>
          <p:spPr>
            <a:xfrm flipH="1">
              <a:off x="4224" y="3696"/>
              <a:ext cx="96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4" name="Oval 63"/>
            <p:cNvSpPr/>
            <p:nvPr/>
          </p:nvSpPr>
          <p:spPr>
            <a:xfrm>
              <a:off x="4464" y="379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</a:rPr>
                <a:t>5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095" name="Line 64"/>
            <p:cNvSpPr/>
            <p:nvPr/>
          </p:nvSpPr>
          <p:spPr>
            <a:xfrm>
              <a:off x="4416" y="3696"/>
              <a:ext cx="96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" name="Group 75"/>
          <p:cNvGrpSpPr/>
          <p:nvPr/>
        </p:nvGrpSpPr>
        <p:grpSpPr>
          <a:xfrm>
            <a:off x="914400" y="4495800"/>
            <a:ext cx="2133600" cy="1676400"/>
            <a:chOff x="432" y="2976"/>
            <a:chExt cx="1344" cy="1056"/>
          </a:xfrm>
        </p:grpSpPr>
        <p:sp>
          <p:nvSpPr>
            <p:cNvPr id="2070" name="Oval 8"/>
            <p:cNvSpPr/>
            <p:nvPr/>
          </p:nvSpPr>
          <p:spPr>
            <a:xfrm>
              <a:off x="1008" y="2976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</a:rPr>
                <a:t>4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071" name="Oval 11"/>
            <p:cNvSpPr/>
            <p:nvPr/>
          </p:nvSpPr>
          <p:spPr>
            <a:xfrm>
              <a:off x="1200" y="326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</a:rPr>
                <a:t>5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072" name="Oval 12"/>
            <p:cNvSpPr/>
            <p:nvPr/>
          </p:nvSpPr>
          <p:spPr>
            <a:xfrm>
              <a:off x="1392" y="355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</a:rPr>
                <a:t>6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073" name="Line 18"/>
            <p:cNvSpPr/>
            <p:nvPr/>
          </p:nvSpPr>
          <p:spPr>
            <a:xfrm>
              <a:off x="1152" y="3168"/>
              <a:ext cx="96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74" name="Line 19"/>
            <p:cNvSpPr/>
            <p:nvPr/>
          </p:nvSpPr>
          <p:spPr>
            <a:xfrm>
              <a:off x="1344" y="3456"/>
              <a:ext cx="96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75" name="Oval 23"/>
            <p:cNvSpPr/>
            <p:nvPr/>
          </p:nvSpPr>
          <p:spPr>
            <a:xfrm flipH="1">
              <a:off x="816" y="326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</a:rPr>
                <a:t>3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076" name="Oval 24"/>
            <p:cNvSpPr/>
            <p:nvPr/>
          </p:nvSpPr>
          <p:spPr>
            <a:xfrm flipH="1">
              <a:off x="624" y="355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</a:rPr>
                <a:t>2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077" name="Line 25"/>
            <p:cNvSpPr/>
            <p:nvPr/>
          </p:nvSpPr>
          <p:spPr>
            <a:xfrm flipH="1">
              <a:off x="960" y="3168"/>
              <a:ext cx="96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78" name="Line 26"/>
            <p:cNvSpPr/>
            <p:nvPr/>
          </p:nvSpPr>
          <p:spPr>
            <a:xfrm flipH="1">
              <a:off x="768" y="3456"/>
              <a:ext cx="96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79" name="Oval 69"/>
            <p:cNvSpPr/>
            <p:nvPr/>
          </p:nvSpPr>
          <p:spPr>
            <a:xfrm flipH="1">
              <a:off x="432" y="384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</a:rPr>
                <a:t>1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080" name="Line 71"/>
            <p:cNvSpPr/>
            <p:nvPr/>
          </p:nvSpPr>
          <p:spPr>
            <a:xfrm flipH="1">
              <a:off x="576" y="3744"/>
              <a:ext cx="96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81" name="Oval 73"/>
            <p:cNvSpPr/>
            <p:nvPr/>
          </p:nvSpPr>
          <p:spPr>
            <a:xfrm>
              <a:off x="1584" y="384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</a:rPr>
                <a:t>7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082" name="Line 74"/>
            <p:cNvSpPr/>
            <p:nvPr/>
          </p:nvSpPr>
          <p:spPr>
            <a:xfrm>
              <a:off x="1536" y="3744"/>
              <a:ext cx="96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" name="Group 79"/>
          <p:cNvGrpSpPr/>
          <p:nvPr/>
        </p:nvGrpSpPr>
        <p:grpSpPr>
          <a:xfrm>
            <a:off x="1676400" y="5867400"/>
            <a:ext cx="457200" cy="409575"/>
            <a:chOff x="1680" y="3744"/>
            <a:chExt cx="288" cy="258"/>
          </a:xfrm>
        </p:grpSpPr>
        <p:sp>
          <p:nvSpPr>
            <p:cNvPr id="2066" name="AutoShape 80"/>
            <p:cNvSpPr/>
            <p:nvPr/>
          </p:nvSpPr>
          <p:spPr>
            <a:xfrm>
              <a:off x="1731" y="3768"/>
              <a:ext cx="226" cy="234"/>
            </a:xfrm>
            <a:prstGeom prst="roundRect">
              <a:avLst>
                <a:gd name="adj" fmla="val 12102"/>
              </a:avLst>
            </a:prstGeom>
            <a:noFill/>
            <a:ln w="9525" cap="flat" cmpd="sng">
              <a:solidFill>
                <a:srgbClr val="00FF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067" name="Group 81"/>
            <p:cNvGrpSpPr/>
            <p:nvPr/>
          </p:nvGrpSpPr>
          <p:grpSpPr>
            <a:xfrm rot="-5400000" flipH="1">
              <a:off x="1704" y="3720"/>
              <a:ext cx="240" cy="288"/>
              <a:chOff x="1728" y="3696"/>
              <a:chExt cx="288" cy="288"/>
            </a:xfrm>
          </p:grpSpPr>
          <p:sp>
            <p:nvSpPr>
              <p:cNvPr id="2068" name="Line 82"/>
              <p:cNvSpPr/>
              <p:nvPr/>
            </p:nvSpPr>
            <p:spPr>
              <a:xfrm>
                <a:off x="1728" y="3744"/>
                <a:ext cx="192" cy="240"/>
              </a:xfrm>
              <a:prstGeom prst="line">
                <a:avLst/>
              </a:prstGeom>
              <a:ln w="1016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69" name="Line 83"/>
              <p:cNvSpPr/>
              <p:nvPr/>
            </p:nvSpPr>
            <p:spPr>
              <a:xfrm flipH="1">
                <a:off x="1728" y="3696"/>
                <a:ext cx="288" cy="240"/>
              </a:xfrm>
              <a:prstGeom prst="line">
                <a:avLst/>
              </a:prstGeom>
              <a:ln w="1016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7" name="Group 84"/>
          <p:cNvGrpSpPr/>
          <p:nvPr/>
        </p:nvGrpSpPr>
        <p:grpSpPr>
          <a:xfrm>
            <a:off x="7924800" y="5562600"/>
            <a:ext cx="457200" cy="409575"/>
            <a:chOff x="1680" y="3744"/>
            <a:chExt cx="288" cy="258"/>
          </a:xfrm>
        </p:grpSpPr>
        <p:sp>
          <p:nvSpPr>
            <p:cNvPr id="2062" name="AutoShape 85"/>
            <p:cNvSpPr/>
            <p:nvPr/>
          </p:nvSpPr>
          <p:spPr>
            <a:xfrm>
              <a:off x="1731" y="3768"/>
              <a:ext cx="226" cy="234"/>
            </a:xfrm>
            <a:prstGeom prst="roundRect">
              <a:avLst>
                <a:gd name="adj" fmla="val 12102"/>
              </a:avLst>
            </a:prstGeom>
            <a:noFill/>
            <a:ln w="9525" cap="flat" cmpd="sng">
              <a:solidFill>
                <a:srgbClr val="00FF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063" name="Group 86"/>
            <p:cNvGrpSpPr/>
            <p:nvPr/>
          </p:nvGrpSpPr>
          <p:grpSpPr>
            <a:xfrm rot="-5400000" flipH="1">
              <a:off x="1704" y="3720"/>
              <a:ext cx="240" cy="288"/>
              <a:chOff x="1728" y="3696"/>
              <a:chExt cx="288" cy="288"/>
            </a:xfrm>
          </p:grpSpPr>
          <p:sp>
            <p:nvSpPr>
              <p:cNvPr id="2064" name="Line 87"/>
              <p:cNvSpPr/>
              <p:nvPr/>
            </p:nvSpPr>
            <p:spPr>
              <a:xfrm>
                <a:off x="1728" y="3744"/>
                <a:ext cx="192" cy="240"/>
              </a:xfrm>
              <a:prstGeom prst="line">
                <a:avLst/>
              </a:prstGeom>
              <a:ln w="1016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65" name="Line 88"/>
              <p:cNvSpPr/>
              <p:nvPr/>
            </p:nvSpPr>
            <p:spPr>
              <a:xfrm flipH="1">
                <a:off x="1728" y="3696"/>
                <a:ext cx="288" cy="240"/>
              </a:xfrm>
              <a:prstGeom prst="line">
                <a:avLst/>
              </a:prstGeom>
              <a:ln w="1016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aphicFrame>
        <p:nvGraphicFramePr>
          <p:cNvPr id="75865" name="Object 89"/>
          <p:cNvGraphicFramePr>
            <a:graphicFrameLocks noChangeAspect="1"/>
          </p:cNvGraphicFramePr>
          <p:nvPr/>
        </p:nvGraphicFramePr>
        <p:xfrm>
          <a:off x="5105400" y="5715000"/>
          <a:ext cx="4143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2" imgW="1554480" imgH="2286635" progId="MS_ClipArt_Gallery.2">
                  <p:embed/>
                </p:oleObj>
              </mc:Choice>
              <mc:Fallback>
                <p:oleObj name="" r:id="rId2" imgW="1554480" imgH="2286635" progId="MS_ClipArt_Gallery.2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05400" y="5715000"/>
                        <a:ext cx="414338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66" name="AutoShape 90"/>
          <p:cNvSpPr/>
          <p:nvPr/>
        </p:nvSpPr>
        <p:spPr>
          <a:xfrm>
            <a:off x="3886200" y="2286000"/>
            <a:ext cx="3962400" cy="1371600"/>
          </a:xfrm>
          <a:prstGeom prst="wedgeEllipseCallout">
            <a:avLst>
              <a:gd name="adj1" fmla="val -57653"/>
              <a:gd name="adj2" fmla="val -90972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46800" rIns="36000" bIns="46800" anchor="ctr" anchorCtr="0"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The height of an empty tree </a:t>
            </a:r>
            <a:endParaRPr lang="en-US" altLang="zh-CN" sz="20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is defined to be –1.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061" name="Text Box 92"/>
          <p:cNvSpPr txBox="1"/>
          <p:nvPr/>
        </p:nvSpPr>
        <p:spPr>
          <a:xfrm>
            <a:off x="4500563" y="0"/>
            <a:ext cx="4643437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AVL Trees, Splay Trees, and Amortized Analysis</a:t>
            </a:r>
            <a:endParaRPr lang="en-US" altLang="zh-CN" sz="1600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758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58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nimBg="1"/>
      <p:bldP spid="75780" grpId="0"/>
      <p:bldP spid="75781" grpId="0"/>
      <p:bldP spid="758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76803" name="Text Box 3"/>
          <p:cNvSpPr txBox="1"/>
          <p:nvPr/>
        </p:nvSpPr>
        <p:spPr>
          <a:xfrm>
            <a:off x="381000" y="381000"/>
            <a:ext cx="792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MS Hei" pitchFamily="49" charset="-122"/>
              </a:rPr>
              <a:t>〖</a:t>
            </a:r>
            <a:r>
              <a:rPr lang="en-US" altLang="zh-CN" dirty="0">
                <a:latin typeface="Times New Roman" panose="02020603050405020304" pitchFamily="18" charset="0"/>
              </a:rPr>
              <a:t>Example</a:t>
            </a:r>
            <a:r>
              <a:rPr lang="en-US" altLang="zh-CN" dirty="0">
                <a:latin typeface="Times New Roman" panose="02020603050405020304" pitchFamily="18" charset="0"/>
                <a:ea typeface="MS Hei" pitchFamily="49" charset="-122"/>
              </a:rPr>
              <a:t>〗</a:t>
            </a:r>
            <a:r>
              <a:rPr lang="en-US" altLang="zh-CN" dirty="0">
                <a:latin typeface="Times New Roman" panose="02020603050405020304" pitchFamily="18" charset="0"/>
              </a:rPr>
              <a:t>  Input the months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6804" name="Oval 4"/>
          <p:cNvSpPr/>
          <p:nvPr/>
        </p:nvSpPr>
        <p:spPr>
          <a:xfrm>
            <a:off x="4800600" y="457200"/>
            <a:ext cx="990600" cy="3048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46800" rIns="0" bIns="46800" anchor="ctr" anchorCtr="0"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Mar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1447800" y="838200"/>
            <a:ext cx="990600" cy="533400"/>
            <a:chOff x="912" y="624"/>
            <a:chExt cx="624" cy="336"/>
          </a:xfrm>
        </p:grpSpPr>
        <p:sp>
          <p:nvSpPr>
            <p:cNvPr id="16490" name="Oval 6"/>
            <p:cNvSpPr/>
            <p:nvPr/>
          </p:nvSpPr>
          <p:spPr>
            <a:xfrm>
              <a:off x="912" y="768"/>
              <a:ext cx="624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Mar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6491" name="Rectangle 7"/>
            <p:cNvSpPr/>
            <p:nvPr/>
          </p:nvSpPr>
          <p:spPr>
            <a:xfrm>
              <a:off x="1056" y="624"/>
              <a:ext cx="288" cy="14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1800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76808" name="Rectangle 8"/>
          <p:cNvSpPr/>
          <p:nvPr/>
        </p:nvSpPr>
        <p:spPr>
          <a:xfrm>
            <a:off x="1676400" y="838200"/>
            <a:ext cx="457200" cy="2286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lIns="0" tIns="46800" rIns="0" bIns="46800" anchor="ctr" anchorCtr="0"/>
          <a:p>
            <a:pPr algn="ctr" eaLnBrk="1" hangingPunct="1"/>
            <a:r>
              <a:rPr lang="en-US" altLang="zh-CN" sz="18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dirty="0">
                <a:solidFill>
                  <a:schemeClr val="accent1"/>
                </a:solidFill>
                <a:latin typeface="Times New Roman" panose="02020603050405020304" pitchFamily="18" charset="0"/>
              </a:rPr>
              <a:t>1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76809" name="Oval 9"/>
          <p:cNvSpPr/>
          <p:nvPr/>
        </p:nvSpPr>
        <p:spPr>
          <a:xfrm>
            <a:off x="5867400" y="457200"/>
            <a:ext cx="990600" cy="3048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46800" rIns="0" bIns="46800" anchor="ctr" anchorCtr="0"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May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3" name="Group 10"/>
          <p:cNvGrpSpPr/>
          <p:nvPr/>
        </p:nvGrpSpPr>
        <p:grpSpPr>
          <a:xfrm>
            <a:off x="2286000" y="1295400"/>
            <a:ext cx="1066800" cy="609600"/>
            <a:chOff x="1440" y="912"/>
            <a:chExt cx="672" cy="384"/>
          </a:xfrm>
        </p:grpSpPr>
        <p:grpSp>
          <p:nvGrpSpPr>
            <p:cNvPr id="16486" name="Group 11"/>
            <p:cNvGrpSpPr/>
            <p:nvPr/>
          </p:nvGrpSpPr>
          <p:grpSpPr>
            <a:xfrm>
              <a:off x="1488" y="960"/>
              <a:ext cx="624" cy="336"/>
              <a:chOff x="912" y="624"/>
              <a:chExt cx="624" cy="336"/>
            </a:xfrm>
          </p:grpSpPr>
          <p:sp>
            <p:nvSpPr>
              <p:cNvPr id="16488" name="Oval 12"/>
              <p:cNvSpPr/>
              <p:nvPr/>
            </p:nvSpPr>
            <p:spPr>
              <a:xfrm>
                <a:off x="912" y="768"/>
                <a:ext cx="624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May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89" name="Rectangle 13"/>
              <p:cNvSpPr/>
              <p:nvPr/>
            </p:nvSpPr>
            <p:spPr>
              <a:xfrm>
                <a:off x="1056" y="624"/>
                <a:ext cx="288" cy="1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6487" name="Line 14"/>
            <p:cNvSpPr/>
            <p:nvPr/>
          </p:nvSpPr>
          <p:spPr>
            <a:xfrm>
              <a:off x="1440" y="912"/>
              <a:ext cx="24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6815" name="Oval 15"/>
          <p:cNvSpPr/>
          <p:nvPr/>
        </p:nvSpPr>
        <p:spPr>
          <a:xfrm>
            <a:off x="6934200" y="457200"/>
            <a:ext cx="990600" cy="3048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46800" rIns="0" bIns="46800" anchor="ctr" anchorCtr="0"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Nov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5" name="Group 16"/>
          <p:cNvGrpSpPr/>
          <p:nvPr/>
        </p:nvGrpSpPr>
        <p:grpSpPr>
          <a:xfrm>
            <a:off x="3200400" y="1865313"/>
            <a:ext cx="1066800" cy="609600"/>
            <a:chOff x="1440" y="912"/>
            <a:chExt cx="672" cy="384"/>
          </a:xfrm>
        </p:grpSpPr>
        <p:grpSp>
          <p:nvGrpSpPr>
            <p:cNvPr id="16482" name="Group 17"/>
            <p:cNvGrpSpPr/>
            <p:nvPr/>
          </p:nvGrpSpPr>
          <p:grpSpPr>
            <a:xfrm>
              <a:off x="1488" y="960"/>
              <a:ext cx="624" cy="336"/>
              <a:chOff x="912" y="624"/>
              <a:chExt cx="624" cy="336"/>
            </a:xfrm>
          </p:grpSpPr>
          <p:sp>
            <p:nvSpPr>
              <p:cNvPr id="16484" name="Oval 18"/>
              <p:cNvSpPr/>
              <p:nvPr/>
            </p:nvSpPr>
            <p:spPr>
              <a:xfrm>
                <a:off x="912" y="768"/>
                <a:ext cx="624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Nov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85" name="Rectangle 19"/>
              <p:cNvSpPr/>
              <p:nvPr/>
            </p:nvSpPr>
            <p:spPr>
              <a:xfrm>
                <a:off x="1056" y="624"/>
                <a:ext cx="288" cy="1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6483" name="Line 20"/>
            <p:cNvSpPr/>
            <p:nvPr/>
          </p:nvSpPr>
          <p:spPr>
            <a:xfrm>
              <a:off x="1440" y="912"/>
              <a:ext cx="24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6821" name="Rectangle 21"/>
          <p:cNvSpPr/>
          <p:nvPr/>
        </p:nvSpPr>
        <p:spPr>
          <a:xfrm>
            <a:off x="2667000" y="1371600"/>
            <a:ext cx="381000" cy="2286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lIns="0" tIns="46800" rIns="0" bIns="46800" anchor="ctr" anchorCtr="0"/>
          <a:p>
            <a:pPr algn="ctr" eaLnBrk="1" hangingPunct="1"/>
            <a:r>
              <a:rPr lang="en-US" altLang="zh-CN" sz="18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dirty="0">
                <a:solidFill>
                  <a:schemeClr val="accent1"/>
                </a:solidFill>
                <a:latin typeface="Times New Roman" panose="02020603050405020304" pitchFamily="18" charset="0"/>
              </a:rPr>
              <a:t>1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76822" name="Rectangle 22"/>
          <p:cNvSpPr/>
          <p:nvPr/>
        </p:nvSpPr>
        <p:spPr>
          <a:xfrm>
            <a:off x="1676400" y="838200"/>
            <a:ext cx="457200" cy="2286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lIns="0" tIns="46800" rIns="0" bIns="46800" anchor="ctr" anchorCtr="0"/>
          <a:p>
            <a:pPr algn="ctr" eaLnBrk="1" hangingPunct="1"/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76823" name="AutoShape 23"/>
          <p:cNvSpPr/>
          <p:nvPr/>
        </p:nvSpPr>
        <p:spPr>
          <a:xfrm rot="5400000" flipH="1">
            <a:off x="1676400" y="1752600"/>
            <a:ext cx="685800" cy="762000"/>
          </a:xfrm>
          <a:custGeom>
            <a:avLst/>
            <a:gdLst/>
            <a:ahLst/>
            <a:cxnLst>
              <a:cxn ang="0">
                <a:pos x="2147483647" y="1974755024"/>
              </a:cxn>
              <a:cxn ang="0">
                <a:pos x="1143221583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1600" h="21600">
                <a:moveTo>
                  <a:pt x="15549" y="17909"/>
                </a:moveTo>
                <a:cubicBezTo>
                  <a:pt x="17924" y="16323"/>
                  <a:pt x="19350" y="13655"/>
                  <a:pt x="19350" y="10800"/>
                </a:cubicBezTo>
                <a:cubicBezTo>
                  <a:pt x="19350" y="6077"/>
                  <a:pt x="15522" y="2250"/>
                  <a:pt x="10800" y="2250"/>
                </a:cubicBezTo>
                <a:cubicBezTo>
                  <a:pt x="6077" y="2250"/>
                  <a:pt x="2250" y="6077"/>
                  <a:pt x="225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4407"/>
                  <a:pt x="19799" y="17776"/>
                  <a:pt x="16799" y="19780"/>
                </a:cubicBezTo>
                <a:lnTo>
                  <a:pt x="18299" y="22025"/>
                </a:lnTo>
                <a:lnTo>
                  <a:pt x="12994" y="20969"/>
                </a:lnTo>
                <a:lnTo>
                  <a:pt x="14049" y="15664"/>
                </a:lnTo>
                <a:lnTo>
                  <a:pt x="15549" y="17909"/>
                </a:lnTo>
                <a:close/>
              </a:path>
            </a:pathLst>
          </a:custGeom>
          <a:solidFill>
            <a:schemeClr val="hlink"/>
          </a:solidFill>
          <a:ln w="254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46800" rIns="0" bIns="46800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7" name="Group 25"/>
          <p:cNvGrpSpPr/>
          <p:nvPr/>
        </p:nvGrpSpPr>
        <p:grpSpPr>
          <a:xfrm>
            <a:off x="5715000" y="1066800"/>
            <a:ext cx="2819400" cy="1066800"/>
            <a:chOff x="3600" y="768"/>
            <a:chExt cx="1776" cy="672"/>
          </a:xfrm>
        </p:grpSpPr>
        <p:grpSp>
          <p:nvGrpSpPr>
            <p:cNvPr id="16462" name="Group 26"/>
            <p:cNvGrpSpPr/>
            <p:nvPr/>
          </p:nvGrpSpPr>
          <p:grpSpPr>
            <a:xfrm>
              <a:off x="4176" y="768"/>
              <a:ext cx="1200" cy="672"/>
              <a:chOff x="4176" y="768"/>
              <a:chExt cx="1200" cy="672"/>
            </a:xfrm>
          </p:grpSpPr>
          <p:grpSp>
            <p:nvGrpSpPr>
              <p:cNvPr id="16471" name="Group 27"/>
              <p:cNvGrpSpPr/>
              <p:nvPr/>
            </p:nvGrpSpPr>
            <p:grpSpPr>
              <a:xfrm>
                <a:off x="4176" y="768"/>
                <a:ext cx="624" cy="336"/>
                <a:chOff x="912" y="624"/>
                <a:chExt cx="624" cy="336"/>
              </a:xfrm>
            </p:grpSpPr>
            <p:sp>
              <p:nvSpPr>
                <p:cNvPr id="16480" name="Oval 28"/>
                <p:cNvSpPr/>
                <p:nvPr/>
              </p:nvSpPr>
              <p:spPr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2000" dirty="0">
                      <a:latin typeface="Times New Roman" panose="02020603050405020304" pitchFamily="18" charset="0"/>
                    </a:rPr>
                    <a:t>May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81" name="Rectangle 29"/>
                <p:cNvSpPr/>
                <p:nvPr/>
              </p:nvSpPr>
              <p:spPr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0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6472" name="Rectangle 30"/>
              <p:cNvSpPr/>
              <p:nvPr/>
            </p:nvSpPr>
            <p:spPr>
              <a:xfrm>
                <a:off x="4320" y="76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473" name="Group 31"/>
              <p:cNvGrpSpPr/>
              <p:nvPr/>
            </p:nvGrpSpPr>
            <p:grpSpPr>
              <a:xfrm>
                <a:off x="4704" y="1056"/>
                <a:ext cx="672" cy="384"/>
                <a:chOff x="1440" y="912"/>
                <a:chExt cx="672" cy="384"/>
              </a:xfrm>
            </p:grpSpPr>
            <p:grpSp>
              <p:nvGrpSpPr>
                <p:cNvPr id="16476" name="Group 32"/>
                <p:cNvGrpSpPr/>
                <p:nvPr/>
              </p:nvGrpSpPr>
              <p:grpSpPr>
                <a:xfrm>
                  <a:off x="1488" y="960"/>
                  <a:ext cx="624" cy="336"/>
                  <a:chOff x="912" y="624"/>
                  <a:chExt cx="624" cy="336"/>
                </a:xfrm>
              </p:grpSpPr>
              <p:sp>
                <p:nvSpPr>
                  <p:cNvPr id="16478" name="Oval 33"/>
                  <p:cNvSpPr/>
                  <p:nvPr/>
                </p:nvSpPr>
                <p:spPr>
                  <a:xfrm>
                    <a:off x="912" y="768"/>
                    <a:ext cx="624" cy="192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lIns="0" tIns="46800" rIns="0" bIns="46800" anchor="ctr" anchorCtr="0"/>
                  <a:p>
                    <a:pPr algn="ctr" eaLnBrk="1" hangingPunct="1"/>
                    <a:r>
                      <a:rPr lang="en-US" altLang="zh-CN" sz="2000" dirty="0">
                        <a:latin typeface="Times New Roman" panose="02020603050405020304" pitchFamily="18" charset="0"/>
                      </a:rPr>
                      <a:t>Nov</a:t>
                    </a:r>
                    <a:endParaRPr lang="en-US" altLang="zh-CN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479" name="Rectangle 34"/>
                  <p:cNvSpPr/>
                  <p:nvPr/>
                </p:nvSpPr>
                <p:spPr>
                  <a:xfrm>
                    <a:off x="1056" y="624"/>
                    <a:ext cx="288" cy="144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46800" rIns="0" bIns="46800" anchor="ctr" anchorCtr="0"/>
                  <a:p>
                    <a:pPr algn="ctr" eaLnBrk="1" hangingPunct="1"/>
                    <a:r>
                      <a:rPr lang="en-US" altLang="zh-CN" sz="18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</a:rPr>
                      <a:t>0</a:t>
                    </a:r>
                    <a:endParaRPr lang="en-US" altLang="zh-CN" sz="1800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6477" name="Line 35"/>
                <p:cNvSpPr/>
                <p:nvPr/>
              </p:nvSpPr>
              <p:spPr>
                <a:xfrm>
                  <a:off x="1440" y="912"/>
                  <a:ext cx="240" cy="192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6474" name="Rectangle 36"/>
              <p:cNvSpPr/>
              <p:nvPr/>
            </p:nvSpPr>
            <p:spPr>
              <a:xfrm>
                <a:off x="4944" y="1104"/>
                <a:ext cx="240" cy="144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75" name="Rectangle 37"/>
              <p:cNvSpPr/>
              <p:nvPr/>
            </p:nvSpPr>
            <p:spPr>
              <a:xfrm>
                <a:off x="4320" y="76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6463" name="Rectangle 38"/>
            <p:cNvSpPr/>
            <p:nvPr/>
          </p:nvSpPr>
          <p:spPr>
            <a:xfrm flipH="1">
              <a:off x="4368" y="768"/>
              <a:ext cx="288" cy="144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1800" dirty="0">
                  <a:solidFill>
                    <a:schemeClr val="accent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1800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6464" name="Group 39"/>
            <p:cNvGrpSpPr/>
            <p:nvPr/>
          </p:nvGrpSpPr>
          <p:grpSpPr>
            <a:xfrm flipH="1">
              <a:off x="3600" y="1056"/>
              <a:ext cx="672" cy="384"/>
              <a:chOff x="1440" y="912"/>
              <a:chExt cx="672" cy="384"/>
            </a:xfrm>
          </p:grpSpPr>
          <p:grpSp>
            <p:nvGrpSpPr>
              <p:cNvPr id="16467" name="Group 40"/>
              <p:cNvGrpSpPr/>
              <p:nvPr/>
            </p:nvGrpSpPr>
            <p:grpSpPr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16469" name="Oval 41"/>
                <p:cNvSpPr/>
                <p:nvPr/>
              </p:nvSpPr>
              <p:spPr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2000" dirty="0">
                      <a:latin typeface="Times New Roman" panose="02020603050405020304" pitchFamily="18" charset="0"/>
                    </a:rPr>
                    <a:t>Mar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70" name="Rectangle 42"/>
                <p:cNvSpPr/>
                <p:nvPr/>
              </p:nvSpPr>
              <p:spPr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0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6468" name="Line 43"/>
              <p:cNvSpPr/>
              <p:nvPr/>
            </p:nvSpPr>
            <p:spPr>
              <a:xfrm>
                <a:off x="1440" y="912"/>
                <a:ext cx="240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6465" name="Rectangle 44"/>
            <p:cNvSpPr/>
            <p:nvPr/>
          </p:nvSpPr>
          <p:spPr>
            <a:xfrm flipH="1">
              <a:off x="3792" y="1104"/>
              <a:ext cx="240" cy="144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1800" dirty="0">
                  <a:solidFill>
                    <a:schemeClr val="accent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6466" name="Rectangle 45"/>
            <p:cNvSpPr/>
            <p:nvPr/>
          </p:nvSpPr>
          <p:spPr>
            <a:xfrm flipH="1">
              <a:off x="4368" y="768"/>
              <a:ext cx="288" cy="144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1800" dirty="0">
                  <a:solidFill>
                    <a:schemeClr val="accent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76846" name="Text Box 46"/>
          <p:cNvSpPr txBox="1"/>
          <p:nvPr/>
        </p:nvSpPr>
        <p:spPr>
          <a:xfrm>
            <a:off x="685800" y="2286000"/>
            <a:ext cx="7924800" cy="1431925"/>
          </a:xfrm>
          <a:prstGeom prst="rect">
            <a:avLst/>
          </a:prstGeom>
          <a:noFill/>
          <a:ln w="25400">
            <a:noFill/>
          </a:ln>
        </p:spPr>
        <p:txBody>
          <a:bodyPr lIns="0" tIns="46800" rIns="0" bIns="46800">
            <a:spAutoFit/>
          </a:bodyPr>
          <a:p>
            <a:pPr marL="660400" indent="-660400" eaLnBrk="1" hangingPunct="1">
              <a:spcBef>
                <a:spcPct val="50000"/>
              </a:spcBef>
            </a:pPr>
            <a:r>
              <a:rPr lang="en-US" altLang="zh-CN" sz="4000" b="0" dirty="0">
                <a:latin typeface="Times New Roman" panose="02020603050405020304" pitchFamily="18" charset="0"/>
                <a:sym typeface="Webdings" panose="05030102010509060703" pitchFamily="18" charset="2"/>
              </a:rPr>
              <a:t> </a:t>
            </a:r>
            <a:r>
              <a:rPr lang="en-US" altLang="zh-CN" dirty="0">
                <a:latin typeface="Times New Roman" panose="02020603050405020304" pitchFamily="18" charset="0"/>
              </a:rPr>
              <a:t>The trouble maker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Nov </a:t>
            </a:r>
            <a:r>
              <a:rPr lang="en-US" altLang="zh-CN" dirty="0">
                <a:latin typeface="Times New Roman" panose="02020603050405020304" pitchFamily="18" charset="0"/>
              </a:rPr>
              <a:t>is in the 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</a:rPr>
              <a:t>ight subtree’s 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</a:rPr>
              <a:t>ight subtree of the trouble finder </a:t>
            </a:r>
            <a:r>
              <a:rPr lang="en-US" altLang="zh-CN" dirty="0">
                <a:solidFill>
                  <a:schemeClr val="hlink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Mar</a:t>
            </a:r>
            <a:r>
              <a:rPr lang="en-US" altLang="zh-CN" dirty="0">
                <a:latin typeface="Times New Roman" panose="02020603050405020304" pitchFamily="18" charset="0"/>
              </a:rPr>
              <a:t>.  Hence it is called an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RR rotation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6847" name="Text Box 47"/>
          <p:cNvSpPr txBox="1"/>
          <p:nvPr/>
        </p:nvSpPr>
        <p:spPr>
          <a:xfrm>
            <a:off x="685800" y="3733800"/>
            <a:ext cx="2514600" cy="396875"/>
          </a:xfrm>
          <a:prstGeom prst="rect">
            <a:avLst/>
          </a:prstGeom>
          <a:noFill/>
          <a:ln w="25400">
            <a:noFill/>
          </a:ln>
        </p:spPr>
        <p:txBody>
          <a:bodyPr lIns="0" tIns="46800" rIns="0" bIns="46800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</a:rPr>
              <a:t>In general: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  <p:grpSp>
        <p:nvGrpSpPr>
          <p:cNvPr id="14" name="Group 48"/>
          <p:cNvGrpSpPr/>
          <p:nvPr/>
        </p:nvGrpSpPr>
        <p:grpSpPr>
          <a:xfrm>
            <a:off x="609600" y="4267200"/>
            <a:ext cx="1828800" cy="2057400"/>
            <a:chOff x="384" y="2688"/>
            <a:chExt cx="1152" cy="1296"/>
          </a:xfrm>
        </p:grpSpPr>
        <p:grpSp>
          <p:nvGrpSpPr>
            <p:cNvPr id="16448" name="Group 49"/>
            <p:cNvGrpSpPr/>
            <p:nvPr/>
          </p:nvGrpSpPr>
          <p:grpSpPr>
            <a:xfrm>
              <a:off x="672" y="2688"/>
              <a:ext cx="240" cy="384"/>
              <a:chOff x="1008" y="2832"/>
              <a:chExt cx="240" cy="384"/>
            </a:xfrm>
          </p:grpSpPr>
          <p:sp>
            <p:nvSpPr>
              <p:cNvPr id="16460" name="Oval 50"/>
              <p:cNvSpPr/>
              <p:nvPr/>
            </p:nvSpPr>
            <p:spPr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dirty="0">
                    <a:latin typeface="Times New Roman" panose="02020603050405020304" pitchFamily="18" charset="0"/>
                  </a:rPr>
                  <a:t>A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61" name="Rectangle 51"/>
              <p:cNvSpPr/>
              <p:nvPr/>
            </p:nvSpPr>
            <p:spPr>
              <a:xfrm>
                <a:off x="1008" y="2832"/>
                <a:ext cx="240" cy="1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1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6449" name="Group 52"/>
            <p:cNvGrpSpPr/>
            <p:nvPr/>
          </p:nvGrpSpPr>
          <p:grpSpPr>
            <a:xfrm>
              <a:off x="1056" y="2976"/>
              <a:ext cx="240" cy="384"/>
              <a:chOff x="1008" y="2832"/>
              <a:chExt cx="240" cy="384"/>
            </a:xfrm>
          </p:grpSpPr>
          <p:sp>
            <p:nvSpPr>
              <p:cNvPr id="16458" name="Oval 53"/>
              <p:cNvSpPr/>
              <p:nvPr/>
            </p:nvSpPr>
            <p:spPr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dirty="0">
                    <a:latin typeface="Times New Roman" panose="02020603050405020304" pitchFamily="18" charset="0"/>
                  </a:rPr>
                  <a:t>B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59" name="Rectangle 54"/>
              <p:cNvSpPr/>
              <p:nvPr/>
            </p:nvSpPr>
            <p:spPr>
              <a:xfrm>
                <a:off x="1008" y="2832"/>
                <a:ext cx="240" cy="1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6450" name="Line 55"/>
            <p:cNvSpPr/>
            <p:nvPr/>
          </p:nvSpPr>
          <p:spPr>
            <a:xfrm>
              <a:off x="864" y="3024"/>
              <a:ext cx="240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51" name="Line 56"/>
            <p:cNvSpPr/>
            <p:nvPr/>
          </p:nvSpPr>
          <p:spPr>
            <a:xfrm flipH="1">
              <a:off x="480" y="3024"/>
              <a:ext cx="240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52" name="Line 57"/>
            <p:cNvSpPr/>
            <p:nvPr/>
          </p:nvSpPr>
          <p:spPr>
            <a:xfrm flipH="1">
              <a:off x="960" y="3312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53" name="Line 58"/>
            <p:cNvSpPr/>
            <p:nvPr/>
          </p:nvSpPr>
          <p:spPr>
            <a:xfrm>
              <a:off x="1248" y="3312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54" name="Rectangle 59"/>
            <p:cNvSpPr/>
            <p:nvPr/>
          </p:nvSpPr>
          <p:spPr>
            <a:xfrm>
              <a:off x="816" y="3456"/>
              <a:ext cx="240" cy="528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L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6455" name="Rectangle 60"/>
            <p:cNvSpPr/>
            <p:nvPr/>
          </p:nvSpPr>
          <p:spPr>
            <a:xfrm>
              <a:off x="1296" y="3456"/>
              <a:ext cx="240" cy="528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R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6456" name="Rectangle 61"/>
            <p:cNvSpPr/>
            <p:nvPr/>
          </p:nvSpPr>
          <p:spPr>
            <a:xfrm>
              <a:off x="384" y="3168"/>
              <a:ext cx="240" cy="528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L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6457" name="Rectangle 62"/>
            <p:cNvSpPr/>
            <p:nvPr/>
          </p:nvSpPr>
          <p:spPr>
            <a:xfrm>
              <a:off x="384" y="3696"/>
              <a:ext cx="240" cy="288"/>
            </a:xfrm>
            <a:prstGeom prst="rect">
              <a:avLst/>
            </a:prstGeom>
            <a:noFill/>
            <a:ln w="25400" cap="rnd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" name="Group 63"/>
          <p:cNvGrpSpPr/>
          <p:nvPr/>
        </p:nvGrpSpPr>
        <p:grpSpPr>
          <a:xfrm>
            <a:off x="2286000" y="4343400"/>
            <a:ext cx="1371600" cy="762000"/>
            <a:chOff x="1872" y="2976"/>
            <a:chExt cx="864" cy="480"/>
          </a:xfrm>
        </p:grpSpPr>
        <p:sp>
          <p:nvSpPr>
            <p:cNvPr id="16445" name="AutoShape 64"/>
            <p:cNvSpPr/>
            <p:nvPr/>
          </p:nvSpPr>
          <p:spPr>
            <a:xfrm>
              <a:off x="1872" y="3168"/>
              <a:ext cx="864" cy="96"/>
            </a:xfrm>
            <a:prstGeom prst="rightArrow">
              <a:avLst>
                <a:gd name="adj1" fmla="val 50000"/>
                <a:gd name="adj2" fmla="val 225000"/>
              </a:avLst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46" name="Rectangle 65"/>
            <p:cNvSpPr/>
            <p:nvPr/>
          </p:nvSpPr>
          <p:spPr>
            <a:xfrm>
              <a:off x="1968" y="2976"/>
              <a:ext cx="480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RR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6447" name="Rectangle 66"/>
            <p:cNvSpPr/>
            <p:nvPr/>
          </p:nvSpPr>
          <p:spPr>
            <a:xfrm>
              <a:off x="1968" y="3264"/>
              <a:ext cx="576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Insertion</a:t>
              </a:r>
              <a:endPara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" name="Group 67"/>
          <p:cNvGrpSpPr/>
          <p:nvPr/>
        </p:nvGrpSpPr>
        <p:grpSpPr>
          <a:xfrm>
            <a:off x="5562600" y="4572000"/>
            <a:ext cx="1371600" cy="762000"/>
            <a:chOff x="1872" y="2976"/>
            <a:chExt cx="864" cy="480"/>
          </a:xfrm>
        </p:grpSpPr>
        <p:sp>
          <p:nvSpPr>
            <p:cNvPr id="16442" name="AutoShape 68"/>
            <p:cNvSpPr/>
            <p:nvPr/>
          </p:nvSpPr>
          <p:spPr>
            <a:xfrm>
              <a:off x="1872" y="3168"/>
              <a:ext cx="864" cy="96"/>
            </a:xfrm>
            <a:prstGeom prst="rightArrow">
              <a:avLst>
                <a:gd name="adj1" fmla="val 50000"/>
                <a:gd name="adj2" fmla="val 225000"/>
              </a:avLst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43" name="Rectangle 69"/>
            <p:cNvSpPr/>
            <p:nvPr/>
          </p:nvSpPr>
          <p:spPr>
            <a:xfrm>
              <a:off x="1968" y="2976"/>
              <a:ext cx="480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RR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6444" name="Rectangle 70"/>
            <p:cNvSpPr/>
            <p:nvPr/>
          </p:nvSpPr>
          <p:spPr>
            <a:xfrm>
              <a:off x="1968" y="3264"/>
              <a:ext cx="576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Rotation</a:t>
              </a:r>
              <a:endPara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9" name="Group 71"/>
          <p:cNvGrpSpPr/>
          <p:nvPr/>
        </p:nvGrpSpPr>
        <p:grpSpPr>
          <a:xfrm>
            <a:off x="3657600" y="4191000"/>
            <a:ext cx="1828800" cy="2513013"/>
            <a:chOff x="2304" y="2640"/>
            <a:chExt cx="1152" cy="1583"/>
          </a:xfrm>
        </p:grpSpPr>
        <p:grpSp>
          <p:nvGrpSpPr>
            <p:cNvPr id="16427" name="Group 72"/>
            <p:cNvGrpSpPr/>
            <p:nvPr/>
          </p:nvGrpSpPr>
          <p:grpSpPr>
            <a:xfrm>
              <a:off x="2592" y="2640"/>
              <a:ext cx="240" cy="384"/>
              <a:chOff x="1008" y="2832"/>
              <a:chExt cx="240" cy="384"/>
            </a:xfrm>
          </p:grpSpPr>
          <p:sp>
            <p:nvSpPr>
              <p:cNvPr id="16440" name="Oval 73"/>
              <p:cNvSpPr/>
              <p:nvPr/>
            </p:nvSpPr>
            <p:spPr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dirty="0">
                    <a:latin typeface="Times New Roman" panose="02020603050405020304" pitchFamily="18" charset="0"/>
                  </a:rPr>
                  <a:t>A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41" name="Rectangle 74"/>
              <p:cNvSpPr/>
              <p:nvPr/>
            </p:nvSpPr>
            <p:spPr>
              <a:xfrm>
                <a:off x="1008" y="2832"/>
                <a:ext cx="240" cy="1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2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6428" name="Group 75"/>
            <p:cNvGrpSpPr/>
            <p:nvPr/>
          </p:nvGrpSpPr>
          <p:grpSpPr>
            <a:xfrm>
              <a:off x="2976" y="2928"/>
              <a:ext cx="240" cy="384"/>
              <a:chOff x="1008" y="2832"/>
              <a:chExt cx="240" cy="384"/>
            </a:xfrm>
          </p:grpSpPr>
          <p:sp>
            <p:nvSpPr>
              <p:cNvPr id="16438" name="Oval 76"/>
              <p:cNvSpPr/>
              <p:nvPr/>
            </p:nvSpPr>
            <p:spPr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dirty="0">
                    <a:latin typeface="Times New Roman" panose="02020603050405020304" pitchFamily="18" charset="0"/>
                  </a:rPr>
                  <a:t>B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39" name="Rectangle 77"/>
              <p:cNvSpPr/>
              <p:nvPr/>
            </p:nvSpPr>
            <p:spPr>
              <a:xfrm>
                <a:off x="1008" y="2832"/>
                <a:ext cx="240" cy="1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1</a:t>
                </a:r>
                <a:endParaRPr lang="en-US" altLang="zh-CN" sz="1800" dirty="0">
                  <a:solidFill>
                    <a:schemeClr val="accent1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16429" name="Line 78"/>
            <p:cNvSpPr/>
            <p:nvPr/>
          </p:nvSpPr>
          <p:spPr>
            <a:xfrm>
              <a:off x="2784" y="2976"/>
              <a:ext cx="240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30" name="Line 79"/>
            <p:cNvSpPr/>
            <p:nvPr/>
          </p:nvSpPr>
          <p:spPr>
            <a:xfrm flipH="1">
              <a:off x="2400" y="2976"/>
              <a:ext cx="240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31" name="Line 80"/>
            <p:cNvSpPr/>
            <p:nvPr/>
          </p:nvSpPr>
          <p:spPr>
            <a:xfrm flipH="1">
              <a:off x="2880" y="3264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32" name="Line 81"/>
            <p:cNvSpPr/>
            <p:nvPr/>
          </p:nvSpPr>
          <p:spPr>
            <a:xfrm>
              <a:off x="3168" y="3264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33" name="Rectangle 82"/>
            <p:cNvSpPr/>
            <p:nvPr/>
          </p:nvSpPr>
          <p:spPr>
            <a:xfrm>
              <a:off x="2736" y="3408"/>
              <a:ext cx="240" cy="528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L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6434" name="Rectangle 83"/>
            <p:cNvSpPr/>
            <p:nvPr/>
          </p:nvSpPr>
          <p:spPr>
            <a:xfrm>
              <a:off x="3216" y="3408"/>
              <a:ext cx="240" cy="528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R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6435" name="Rectangle 84"/>
            <p:cNvSpPr/>
            <p:nvPr/>
          </p:nvSpPr>
          <p:spPr>
            <a:xfrm>
              <a:off x="2304" y="3120"/>
              <a:ext cx="240" cy="528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L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6436" name="Rectangle 85"/>
            <p:cNvSpPr/>
            <p:nvPr/>
          </p:nvSpPr>
          <p:spPr>
            <a:xfrm>
              <a:off x="2304" y="3648"/>
              <a:ext cx="240" cy="288"/>
            </a:xfrm>
            <a:prstGeom prst="rect">
              <a:avLst/>
            </a:prstGeom>
            <a:noFill/>
            <a:ln w="25400" cap="rnd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37" name="Rectangle 86"/>
            <p:cNvSpPr/>
            <p:nvPr/>
          </p:nvSpPr>
          <p:spPr>
            <a:xfrm>
              <a:off x="3216" y="3935"/>
              <a:ext cx="240" cy="288"/>
            </a:xfrm>
            <a:prstGeom prst="rect">
              <a:avLst/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" name="Group 87"/>
          <p:cNvGrpSpPr/>
          <p:nvPr/>
        </p:nvGrpSpPr>
        <p:grpSpPr>
          <a:xfrm>
            <a:off x="7697788" y="5105400"/>
            <a:ext cx="457200" cy="1066800"/>
            <a:chOff x="4848" y="3216"/>
            <a:chExt cx="288" cy="672"/>
          </a:xfrm>
        </p:grpSpPr>
        <p:sp>
          <p:nvSpPr>
            <p:cNvPr id="16425" name="Line 88"/>
            <p:cNvSpPr/>
            <p:nvPr/>
          </p:nvSpPr>
          <p:spPr>
            <a:xfrm>
              <a:off x="4848" y="3216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26" name="Rectangle 89"/>
            <p:cNvSpPr/>
            <p:nvPr/>
          </p:nvSpPr>
          <p:spPr>
            <a:xfrm flipH="1">
              <a:off x="4896" y="3360"/>
              <a:ext cx="240" cy="528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L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" name="Group 90"/>
          <p:cNvGrpSpPr/>
          <p:nvPr/>
        </p:nvGrpSpPr>
        <p:grpSpPr>
          <a:xfrm>
            <a:off x="7010400" y="4114800"/>
            <a:ext cx="1828800" cy="2057400"/>
            <a:chOff x="4416" y="2592"/>
            <a:chExt cx="1152" cy="1296"/>
          </a:xfrm>
        </p:grpSpPr>
        <p:grpSp>
          <p:nvGrpSpPr>
            <p:cNvPr id="16413" name="Group 91"/>
            <p:cNvGrpSpPr/>
            <p:nvPr/>
          </p:nvGrpSpPr>
          <p:grpSpPr>
            <a:xfrm flipH="1">
              <a:off x="5040" y="2592"/>
              <a:ext cx="240" cy="384"/>
              <a:chOff x="1008" y="2832"/>
              <a:chExt cx="240" cy="384"/>
            </a:xfrm>
          </p:grpSpPr>
          <p:sp>
            <p:nvSpPr>
              <p:cNvPr id="16423" name="Oval 92"/>
              <p:cNvSpPr/>
              <p:nvPr/>
            </p:nvSpPr>
            <p:spPr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dirty="0">
                    <a:latin typeface="Times New Roman" panose="02020603050405020304" pitchFamily="18" charset="0"/>
                  </a:rPr>
                  <a:t>B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24" name="Rectangle 93"/>
              <p:cNvSpPr/>
              <p:nvPr/>
            </p:nvSpPr>
            <p:spPr>
              <a:xfrm>
                <a:off x="1008" y="2832"/>
                <a:ext cx="240" cy="1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6414" name="Group 94"/>
            <p:cNvGrpSpPr/>
            <p:nvPr/>
          </p:nvGrpSpPr>
          <p:grpSpPr>
            <a:xfrm flipH="1">
              <a:off x="4656" y="2880"/>
              <a:ext cx="240" cy="384"/>
              <a:chOff x="1008" y="2832"/>
              <a:chExt cx="240" cy="384"/>
            </a:xfrm>
          </p:grpSpPr>
          <p:sp>
            <p:nvSpPr>
              <p:cNvPr id="16421" name="Oval 95"/>
              <p:cNvSpPr/>
              <p:nvPr/>
            </p:nvSpPr>
            <p:spPr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dirty="0">
                    <a:latin typeface="Times New Roman" panose="02020603050405020304" pitchFamily="18" charset="0"/>
                  </a:rPr>
                  <a:t>A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22" name="Rectangle 96"/>
              <p:cNvSpPr/>
              <p:nvPr/>
            </p:nvSpPr>
            <p:spPr>
              <a:xfrm>
                <a:off x="1008" y="2832"/>
                <a:ext cx="240" cy="1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endParaRPr lang="zh-CN" altLang="zh-CN" sz="1800" dirty="0">
                  <a:solidFill>
                    <a:schemeClr val="accent1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16415" name="Line 97"/>
            <p:cNvSpPr/>
            <p:nvPr/>
          </p:nvSpPr>
          <p:spPr>
            <a:xfrm flipH="1">
              <a:off x="4848" y="2928"/>
              <a:ext cx="240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6" name="Line 98"/>
            <p:cNvSpPr/>
            <p:nvPr/>
          </p:nvSpPr>
          <p:spPr>
            <a:xfrm>
              <a:off x="5232" y="2928"/>
              <a:ext cx="240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7" name="Line 99"/>
            <p:cNvSpPr/>
            <p:nvPr/>
          </p:nvSpPr>
          <p:spPr>
            <a:xfrm flipH="1">
              <a:off x="4560" y="3216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8" name="Rectangle 100"/>
            <p:cNvSpPr/>
            <p:nvPr/>
          </p:nvSpPr>
          <p:spPr>
            <a:xfrm flipH="1">
              <a:off x="4416" y="3360"/>
              <a:ext cx="240" cy="528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L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6419" name="Rectangle 101"/>
            <p:cNvSpPr/>
            <p:nvPr/>
          </p:nvSpPr>
          <p:spPr>
            <a:xfrm flipH="1">
              <a:off x="5328" y="3072"/>
              <a:ext cx="240" cy="528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R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6420" name="Rectangle 102"/>
            <p:cNvSpPr/>
            <p:nvPr/>
          </p:nvSpPr>
          <p:spPr>
            <a:xfrm flipH="1">
              <a:off x="5328" y="3600"/>
              <a:ext cx="240" cy="288"/>
            </a:xfrm>
            <a:prstGeom prst="rect">
              <a:avLst/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76903" name="Rectangle 103"/>
          <p:cNvSpPr/>
          <p:nvPr/>
        </p:nvSpPr>
        <p:spPr>
          <a:xfrm>
            <a:off x="7391400" y="4572000"/>
            <a:ext cx="381000" cy="228600"/>
          </a:xfrm>
          <a:prstGeom prst="rect">
            <a:avLst/>
          </a:prstGeom>
          <a:noFill/>
          <a:ln w="25400">
            <a:noFill/>
          </a:ln>
        </p:spPr>
        <p:txBody>
          <a:bodyPr wrap="none" lIns="0" tIns="46800" rIns="0" bIns="46800" anchor="ctr" anchorCtr="0"/>
          <a:p>
            <a:pPr algn="ctr" eaLnBrk="1" hangingPunct="1"/>
            <a:r>
              <a:rPr lang="en-US" altLang="zh-CN" sz="1800" dirty="0">
                <a:solidFill>
                  <a:schemeClr val="accent1"/>
                </a:solidFill>
                <a:latin typeface="Times New Roman" panose="02020603050405020304" pitchFamily="18" charset="0"/>
              </a:rPr>
              <a:t>0</a:t>
            </a:r>
            <a:endParaRPr lang="en-US" altLang="zh-CN" sz="180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904" name="AutoShape 104"/>
          <p:cNvSpPr/>
          <p:nvPr/>
        </p:nvSpPr>
        <p:spPr>
          <a:xfrm>
            <a:off x="4724400" y="3352800"/>
            <a:ext cx="3276600" cy="990600"/>
          </a:xfrm>
          <a:prstGeom prst="wedgeEllipseCallout">
            <a:avLst>
              <a:gd name="adj1" fmla="val -58431"/>
              <a:gd name="adj2" fmla="val 66829"/>
            </a:avLst>
          </a:prstGeom>
          <a:gradFill rotWithShape="0">
            <a:gsLst>
              <a:gs pos="0">
                <a:srgbClr val="DBDBDB"/>
              </a:gs>
              <a:gs pos="100000">
                <a:srgbClr val="FFFFFF"/>
              </a:gs>
            </a:gsLst>
            <a:lin ang="18900000" scaled="1"/>
            <a:tileRect/>
          </a:gra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46800" rIns="0" bIns="46800" anchor="ctr" anchorCtr="0"/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</a:rPr>
              <a:t>A is not necessarily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</a:rPr>
              <a:t>the root of the tree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26" name="Group 106"/>
          <p:cNvGrpSpPr/>
          <p:nvPr/>
        </p:nvGrpSpPr>
        <p:grpSpPr>
          <a:xfrm>
            <a:off x="3810000" y="1309688"/>
            <a:ext cx="1905000" cy="519112"/>
            <a:chOff x="2400" y="825"/>
            <a:chExt cx="1200" cy="327"/>
          </a:xfrm>
        </p:grpSpPr>
        <p:sp>
          <p:nvSpPr>
            <p:cNvPr id="16411" name="AutoShape 24"/>
            <p:cNvSpPr/>
            <p:nvPr/>
          </p:nvSpPr>
          <p:spPr>
            <a:xfrm>
              <a:off x="2400" y="1008"/>
              <a:ext cx="1200" cy="144"/>
            </a:xfrm>
            <a:prstGeom prst="rightArrow">
              <a:avLst>
                <a:gd name="adj1" fmla="val 50000"/>
                <a:gd name="adj2" fmla="val 208333"/>
              </a:avLst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12" name="Text Box 105"/>
            <p:cNvSpPr txBox="1"/>
            <p:nvPr/>
          </p:nvSpPr>
          <p:spPr>
            <a:xfrm>
              <a:off x="2400" y="825"/>
              <a:ext cx="1056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Single rotation</a:t>
              </a:r>
              <a:endParaRPr lang="en-US" altLang="zh-CN" sz="1800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6410" name="Text Box 108"/>
          <p:cNvSpPr txBox="1"/>
          <p:nvPr/>
        </p:nvSpPr>
        <p:spPr>
          <a:xfrm>
            <a:off x="4500563" y="0"/>
            <a:ext cx="4643437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AVL Trees, Splay Trees, and Amortized Analysis</a:t>
            </a:r>
            <a:endParaRPr lang="en-US" altLang="zh-CN" sz="1600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768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768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68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768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68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5" dur="500"/>
                                        <p:tgtEl>
                                          <p:spTgt spid="769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0" dur="500"/>
                                        <p:tgtEl>
                                          <p:spTgt spid="769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/>
      <p:bldP spid="76804" grpId="0" animBg="1"/>
      <p:bldP spid="76808" grpId="0" animBg="1"/>
      <p:bldP spid="76809" grpId="0" animBg="1"/>
      <p:bldP spid="76815" grpId="0" animBg="1"/>
      <p:bldP spid="76821" grpId="0" animBg="1"/>
      <p:bldP spid="76822" grpId="0" animBg="1"/>
      <p:bldP spid="76823" grpId="0" animBg="1"/>
      <p:bldP spid="76846" grpId="0"/>
      <p:bldP spid="76847" grpId="0"/>
      <p:bldP spid="76903" grpId="0"/>
      <p:bldP spid="7690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124930" name="Oval 2"/>
          <p:cNvSpPr/>
          <p:nvPr/>
        </p:nvSpPr>
        <p:spPr>
          <a:xfrm>
            <a:off x="609600" y="228600"/>
            <a:ext cx="990600" cy="3048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46800" rIns="0" bIns="46800" anchor="ctr" anchorCtr="0"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Aug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2627313" y="1052513"/>
            <a:ext cx="3733800" cy="1600200"/>
            <a:chOff x="384" y="576"/>
            <a:chExt cx="2352" cy="1008"/>
          </a:xfrm>
        </p:grpSpPr>
        <p:grpSp>
          <p:nvGrpSpPr>
            <p:cNvPr id="17424" name="Group 4"/>
            <p:cNvGrpSpPr/>
            <p:nvPr/>
          </p:nvGrpSpPr>
          <p:grpSpPr>
            <a:xfrm>
              <a:off x="960" y="576"/>
              <a:ext cx="1776" cy="672"/>
              <a:chOff x="3600" y="768"/>
              <a:chExt cx="1776" cy="672"/>
            </a:xfrm>
          </p:grpSpPr>
          <p:grpSp>
            <p:nvGrpSpPr>
              <p:cNvPr id="17430" name="Group 5"/>
              <p:cNvGrpSpPr/>
              <p:nvPr/>
            </p:nvGrpSpPr>
            <p:grpSpPr>
              <a:xfrm>
                <a:off x="4176" y="768"/>
                <a:ext cx="1200" cy="672"/>
                <a:chOff x="4176" y="768"/>
                <a:chExt cx="1200" cy="672"/>
              </a:xfrm>
            </p:grpSpPr>
            <p:grpSp>
              <p:nvGrpSpPr>
                <p:cNvPr id="17439" name="Group 6"/>
                <p:cNvGrpSpPr/>
                <p:nvPr/>
              </p:nvGrpSpPr>
              <p:grpSpPr>
                <a:xfrm>
                  <a:off x="4176" y="768"/>
                  <a:ext cx="624" cy="336"/>
                  <a:chOff x="912" y="624"/>
                  <a:chExt cx="624" cy="336"/>
                </a:xfrm>
              </p:grpSpPr>
              <p:sp>
                <p:nvSpPr>
                  <p:cNvPr id="17448" name="Oval 7"/>
                  <p:cNvSpPr/>
                  <p:nvPr/>
                </p:nvSpPr>
                <p:spPr>
                  <a:xfrm>
                    <a:off x="912" y="768"/>
                    <a:ext cx="624" cy="192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lIns="0" tIns="46800" rIns="0" bIns="46800" anchor="ctr" anchorCtr="0"/>
                  <a:p>
                    <a:pPr algn="ctr" eaLnBrk="1" hangingPunct="1"/>
                    <a:r>
                      <a:rPr lang="en-US" altLang="zh-CN" sz="2000" dirty="0">
                        <a:latin typeface="Times New Roman" panose="02020603050405020304" pitchFamily="18" charset="0"/>
                      </a:rPr>
                      <a:t>May</a:t>
                    </a:r>
                    <a:endParaRPr lang="en-US" altLang="zh-CN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449" name="Rectangle 8"/>
                  <p:cNvSpPr/>
                  <p:nvPr/>
                </p:nvSpPr>
                <p:spPr>
                  <a:xfrm>
                    <a:off x="1056" y="624"/>
                    <a:ext cx="288" cy="144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46800" rIns="0" bIns="46800" anchor="ctr" anchorCtr="0"/>
                  <a:p>
                    <a:pPr algn="ctr" eaLnBrk="1" hangingPunct="1"/>
                    <a:r>
                      <a:rPr lang="en-US" altLang="zh-CN" sz="18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</a:rPr>
                      <a:t>0</a:t>
                    </a:r>
                    <a:endParaRPr lang="en-US" altLang="zh-CN" sz="1800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7440" name="Rectangle 9"/>
                <p:cNvSpPr/>
                <p:nvPr/>
              </p:nvSpPr>
              <p:spPr>
                <a:xfrm>
                  <a:off x="4320" y="768"/>
                  <a:ext cx="288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</a:t>
                  </a:r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1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17441" name="Group 10"/>
                <p:cNvGrpSpPr/>
                <p:nvPr/>
              </p:nvGrpSpPr>
              <p:grpSpPr>
                <a:xfrm>
                  <a:off x="4704" y="1056"/>
                  <a:ext cx="672" cy="384"/>
                  <a:chOff x="1440" y="912"/>
                  <a:chExt cx="672" cy="384"/>
                </a:xfrm>
              </p:grpSpPr>
              <p:grpSp>
                <p:nvGrpSpPr>
                  <p:cNvPr id="17444" name="Group 11"/>
                  <p:cNvGrpSpPr/>
                  <p:nvPr/>
                </p:nvGrpSpPr>
                <p:grpSpPr>
                  <a:xfrm>
                    <a:off x="1488" y="960"/>
                    <a:ext cx="624" cy="336"/>
                    <a:chOff x="912" y="624"/>
                    <a:chExt cx="624" cy="336"/>
                  </a:xfrm>
                </p:grpSpPr>
                <p:sp>
                  <p:nvSpPr>
                    <p:cNvPr id="17446" name="Oval 12"/>
                    <p:cNvSpPr/>
                    <p:nvPr/>
                  </p:nvSpPr>
                  <p:spPr>
                    <a:xfrm>
                      <a:off x="912" y="768"/>
                      <a:ext cx="624" cy="192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lIns="0" tIns="46800" rIns="0" bIns="46800" anchor="ctr" anchorCtr="0"/>
                    <a:p>
                      <a:pPr algn="ctr" eaLnBrk="1" hangingPunct="1"/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Nov</a:t>
                      </a:r>
                      <a:endParaRPr lang="en-US" altLang="zh-CN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7447" name="Rectangle 13"/>
                    <p:cNvSpPr/>
                    <p:nvPr/>
                  </p:nvSpPr>
                  <p:spPr>
                    <a:xfrm>
                      <a:off x="1056" y="624"/>
                      <a:ext cx="288" cy="144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none" lIns="0" tIns="46800" rIns="0" bIns="46800" anchor="ctr" anchorCtr="0"/>
                    <a:p>
                      <a:pPr algn="ctr" eaLnBrk="1" hangingPunct="1"/>
                      <a:r>
                        <a:rPr lang="en-US" altLang="zh-CN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800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7445" name="Line 14"/>
                  <p:cNvSpPr/>
                  <p:nvPr/>
                </p:nvSpPr>
                <p:spPr>
                  <a:xfrm>
                    <a:off x="1440" y="912"/>
                    <a:ext cx="240" cy="192"/>
                  </a:xfrm>
                  <a:prstGeom prst="line">
                    <a:avLst/>
                  </a:prstGeom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7442" name="Rectangle 15"/>
                <p:cNvSpPr/>
                <p:nvPr/>
              </p:nvSpPr>
              <p:spPr>
                <a:xfrm>
                  <a:off x="4944" y="1104"/>
                  <a:ext cx="240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0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43" name="Rectangle 16"/>
                <p:cNvSpPr/>
                <p:nvPr/>
              </p:nvSpPr>
              <p:spPr>
                <a:xfrm>
                  <a:off x="4320" y="768"/>
                  <a:ext cx="288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</a:t>
                  </a:r>
                  <a:r>
                    <a:rPr lang="en-US" altLang="zh-CN" sz="18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2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7431" name="Rectangle 17"/>
              <p:cNvSpPr/>
              <p:nvPr/>
            </p:nvSpPr>
            <p:spPr>
              <a:xfrm flipH="1">
                <a:off x="4368" y="76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7432" name="Group 18"/>
              <p:cNvGrpSpPr/>
              <p:nvPr/>
            </p:nvGrpSpPr>
            <p:grpSpPr>
              <a:xfrm flipH="1">
                <a:off x="3600" y="1056"/>
                <a:ext cx="672" cy="384"/>
                <a:chOff x="1440" y="912"/>
                <a:chExt cx="672" cy="384"/>
              </a:xfrm>
            </p:grpSpPr>
            <p:grpSp>
              <p:nvGrpSpPr>
                <p:cNvPr id="17435" name="Group 19"/>
                <p:cNvGrpSpPr/>
                <p:nvPr/>
              </p:nvGrpSpPr>
              <p:grpSpPr>
                <a:xfrm>
                  <a:off x="1488" y="960"/>
                  <a:ext cx="624" cy="336"/>
                  <a:chOff x="912" y="624"/>
                  <a:chExt cx="624" cy="336"/>
                </a:xfrm>
              </p:grpSpPr>
              <p:sp>
                <p:nvSpPr>
                  <p:cNvPr id="17437" name="Oval 20"/>
                  <p:cNvSpPr/>
                  <p:nvPr/>
                </p:nvSpPr>
                <p:spPr>
                  <a:xfrm>
                    <a:off x="912" y="768"/>
                    <a:ext cx="624" cy="192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lIns="0" tIns="46800" rIns="0" bIns="46800" anchor="ctr" anchorCtr="0"/>
                  <a:p>
                    <a:pPr algn="ctr" eaLnBrk="1" hangingPunct="1"/>
                    <a:r>
                      <a:rPr lang="en-US" altLang="zh-CN" sz="2000" dirty="0">
                        <a:latin typeface="Times New Roman" panose="02020603050405020304" pitchFamily="18" charset="0"/>
                      </a:rPr>
                      <a:t>Mar</a:t>
                    </a:r>
                    <a:endParaRPr lang="en-US" altLang="zh-CN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438" name="Rectangle 21"/>
                  <p:cNvSpPr/>
                  <p:nvPr/>
                </p:nvSpPr>
                <p:spPr>
                  <a:xfrm>
                    <a:off x="1056" y="624"/>
                    <a:ext cx="288" cy="144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46800" rIns="0" bIns="46800" anchor="ctr" anchorCtr="0"/>
                  <a:p>
                    <a:pPr algn="ctr" eaLnBrk="1" hangingPunct="1"/>
                    <a:r>
                      <a:rPr lang="en-US" altLang="zh-CN" sz="18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</a:rPr>
                      <a:t>0</a:t>
                    </a:r>
                    <a:endParaRPr lang="en-US" altLang="zh-CN" sz="1800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7436" name="Line 22"/>
                <p:cNvSpPr/>
                <p:nvPr/>
              </p:nvSpPr>
              <p:spPr>
                <a:xfrm>
                  <a:off x="1440" y="912"/>
                  <a:ext cx="240" cy="192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7433" name="Rectangle 23"/>
              <p:cNvSpPr/>
              <p:nvPr/>
            </p:nvSpPr>
            <p:spPr>
              <a:xfrm flipH="1">
                <a:off x="3792" y="1104"/>
                <a:ext cx="240" cy="144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34" name="Rectangle 24"/>
              <p:cNvSpPr/>
              <p:nvPr/>
            </p:nvSpPr>
            <p:spPr>
              <a:xfrm flipH="1">
                <a:off x="4368" y="76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7425" name="Group 25"/>
            <p:cNvGrpSpPr/>
            <p:nvPr/>
          </p:nvGrpSpPr>
          <p:grpSpPr>
            <a:xfrm flipH="1">
              <a:off x="384" y="1200"/>
              <a:ext cx="672" cy="384"/>
              <a:chOff x="1440" y="912"/>
              <a:chExt cx="672" cy="384"/>
            </a:xfrm>
          </p:grpSpPr>
          <p:grpSp>
            <p:nvGrpSpPr>
              <p:cNvPr id="17426" name="Group 26"/>
              <p:cNvGrpSpPr/>
              <p:nvPr/>
            </p:nvGrpSpPr>
            <p:grpSpPr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17428" name="Oval 27"/>
                <p:cNvSpPr/>
                <p:nvPr/>
              </p:nvSpPr>
              <p:spPr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20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Aug</a:t>
                  </a:r>
                  <a:endParaRPr lang="en-US" altLang="zh-CN" sz="2000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29" name="Rectangle 28"/>
                <p:cNvSpPr/>
                <p:nvPr/>
              </p:nvSpPr>
              <p:spPr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0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7427" name="Line 29"/>
              <p:cNvSpPr/>
              <p:nvPr/>
            </p:nvSpPr>
            <p:spPr>
              <a:xfrm>
                <a:off x="1440" y="912"/>
                <a:ext cx="240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124958" name="Oval 30"/>
          <p:cNvSpPr/>
          <p:nvPr/>
        </p:nvSpPr>
        <p:spPr>
          <a:xfrm>
            <a:off x="1752600" y="228600"/>
            <a:ext cx="990600" cy="3048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46800" rIns="0" bIns="46800" anchor="ctr" anchorCtr="0"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Apr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12" name="Group 31"/>
          <p:cNvGrpSpPr/>
          <p:nvPr/>
        </p:nvGrpSpPr>
        <p:grpSpPr>
          <a:xfrm flipH="1">
            <a:off x="2017713" y="2652713"/>
            <a:ext cx="1066800" cy="609600"/>
            <a:chOff x="1440" y="912"/>
            <a:chExt cx="672" cy="384"/>
          </a:xfrm>
        </p:grpSpPr>
        <p:grpSp>
          <p:nvGrpSpPr>
            <p:cNvPr id="17420" name="Group 32"/>
            <p:cNvGrpSpPr/>
            <p:nvPr/>
          </p:nvGrpSpPr>
          <p:grpSpPr>
            <a:xfrm>
              <a:off x="1488" y="960"/>
              <a:ext cx="624" cy="336"/>
              <a:chOff x="912" y="624"/>
              <a:chExt cx="624" cy="336"/>
            </a:xfrm>
          </p:grpSpPr>
          <p:sp>
            <p:nvSpPr>
              <p:cNvPr id="17422" name="Oval 33"/>
              <p:cNvSpPr/>
              <p:nvPr/>
            </p:nvSpPr>
            <p:spPr>
              <a:xfrm>
                <a:off x="912" y="768"/>
                <a:ext cx="624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Apr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23" name="Rectangle 34"/>
              <p:cNvSpPr/>
              <p:nvPr/>
            </p:nvSpPr>
            <p:spPr>
              <a:xfrm>
                <a:off x="1056" y="624"/>
                <a:ext cx="288" cy="1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421" name="Line 35"/>
            <p:cNvSpPr/>
            <p:nvPr/>
          </p:nvSpPr>
          <p:spPr>
            <a:xfrm>
              <a:off x="1440" y="912"/>
              <a:ext cx="24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24964" name="Rectangle 36"/>
          <p:cNvSpPr/>
          <p:nvPr/>
        </p:nvSpPr>
        <p:spPr>
          <a:xfrm>
            <a:off x="3008313" y="2043113"/>
            <a:ext cx="304800" cy="3048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lIns="0" tIns="46800" rIns="0" bIns="46800" anchor="ctr" anchorCtr="0"/>
          <a:p>
            <a:pPr algn="ctr" eaLnBrk="1" hangingPunct="1"/>
            <a:r>
              <a:rPr lang="en-US" altLang="zh-CN" sz="1800" dirty="0">
                <a:solidFill>
                  <a:schemeClr val="accent1"/>
                </a:solidFill>
                <a:latin typeface="Times New Roman" panose="02020603050405020304" pitchFamily="18" charset="0"/>
              </a:rPr>
              <a:t>1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124965" name="Rectangle 37"/>
          <p:cNvSpPr/>
          <p:nvPr/>
        </p:nvSpPr>
        <p:spPr>
          <a:xfrm>
            <a:off x="3922713" y="1509713"/>
            <a:ext cx="228600" cy="3048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lIns="0" tIns="46800" rIns="0" bIns="46800" anchor="ctr" anchorCtr="0"/>
          <a:p>
            <a:pPr algn="ctr" eaLnBrk="1" hangingPunct="1"/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lang="en-US" altLang="zh-CN" sz="1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966" name="Rectangle 38"/>
          <p:cNvSpPr/>
          <p:nvPr/>
        </p:nvSpPr>
        <p:spPr>
          <a:xfrm>
            <a:off x="4837113" y="976313"/>
            <a:ext cx="304800" cy="3048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lIns="0" tIns="46800" rIns="0" bIns="46800" anchor="ctr" anchorCtr="0"/>
          <a:p>
            <a:pPr algn="ctr" eaLnBrk="1" hangingPunct="1"/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lang="en-US" altLang="zh-CN" sz="1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9" name="Text Box 40"/>
          <p:cNvSpPr txBox="1"/>
          <p:nvPr/>
        </p:nvSpPr>
        <p:spPr>
          <a:xfrm>
            <a:off x="4500563" y="0"/>
            <a:ext cx="4643437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AVL Trees, Splay Trees, and Amortized Analysis</a:t>
            </a:r>
            <a:endParaRPr lang="en-US" altLang="zh-CN" sz="1600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grpSp>
        <p:nvGrpSpPr>
          <p:cNvPr id="3" name="Group 63"/>
          <p:cNvGrpSpPr/>
          <p:nvPr/>
        </p:nvGrpSpPr>
        <p:grpSpPr>
          <a:xfrm>
            <a:off x="320040" y="3789045"/>
            <a:ext cx="1371600" cy="762000"/>
            <a:chOff x="1872" y="2976"/>
            <a:chExt cx="864" cy="480"/>
          </a:xfrm>
        </p:grpSpPr>
        <p:sp>
          <p:nvSpPr>
            <p:cNvPr id="4" name="AutoShape 64"/>
            <p:cNvSpPr/>
            <p:nvPr/>
          </p:nvSpPr>
          <p:spPr>
            <a:xfrm>
              <a:off x="1872" y="3168"/>
              <a:ext cx="864" cy="96"/>
            </a:xfrm>
            <a:prstGeom prst="rightArrow">
              <a:avLst>
                <a:gd name="adj1" fmla="val 50000"/>
                <a:gd name="adj2" fmla="val 225000"/>
              </a:avLst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" name="Rectangle 65"/>
            <p:cNvSpPr/>
            <p:nvPr/>
          </p:nvSpPr>
          <p:spPr>
            <a:xfrm>
              <a:off x="1968" y="2976"/>
              <a:ext cx="480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LL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66"/>
            <p:cNvSpPr/>
            <p:nvPr/>
          </p:nvSpPr>
          <p:spPr>
            <a:xfrm>
              <a:off x="1968" y="3264"/>
              <a:ext cx="576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Insertion</a:t>
              </a:r>
              <a:endPara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1" name="Group 3"/>
          <p:cNvGrpSpPr/>
          <p:nvPr/>
        </p:nvGrpSpPr>
        <p:grpSpPr>
          <a:xfrm>
            <a:off x="3008630" y="4076700"/>
            <a:ext cx="3733800" cy="1600200"/>
            <a:chOff x="960" y="2352"/>
            <a:chExt cx="2352" cy="1008"/>
          </a:xfrm>
        </p:grpSpPr>
        <p:grpSp>
          <p:nvGrpSpPr>
            <p:cNvPr id="52" name="Group 4"/>
            <p:cNvGrpSpPr/>
            <p:nvPr/>
          </p:nvGrpSpPr>
          <p:grpSpPr>
            <a:xfrm>
              <a:off x="1536" y="2352"/>
              <a:ext cx="1776" cy="672"/>
              <a:chOff x="3600" y="768"/>
              <a:chExt cx="1776" cy="672"/>
            </a:xfrm>
          </p:grpSpPr>
          <p:grpSp>
            <p:nvGrpSpPr>
              <p:cNvPr id="53" name="Group 5"/>
              <p:cNvGrpSpPr/>
              <p:nvPr/>
            </p:nvGrpSpPr>
            <p:grpSpPr>
              <a:xfrm>
                <a:off x="4176" y="768"/>
                <a:ext cx="1200" cy="672"/>
                <a:chOff x="4176" y="768"/>
                <a:chExt cx="1200" cy="672"/>
              </a:xfrm>
            </p:grpSpPr>
            <p:grpSp>
              <p:nvGrpSpPr>
                <p:cNvPr id="54" name="Group 6"/>
                <p:cNvGrpSpPr/>
                <p:nvPr/>
              </p:nvGrpSpPr>
              <p:grpSpPr>
                <a:xfrm>
                  <a:off x="4176" y="768"/>
                  <a:ext cx="624" cy="336"/>
                  <a:chOff x="912" y="624"/>
                  <a:chExt cx="624" cy="336"/>
                </a:xfrm>
              </p:grpSpPr>
              <p:sp>
                <p:nvSpPr>
                  <p:cNvPr id="55" name="Oval 7"/>
                  <p:cNvSpPr/>
                  <p:nvPr/>
                </p:nvSpPr>
                <p:spPr>
                  <a:xfrm>
                    <a:off x="912" y="768"/>
                    <a:ext cx="624" cy="192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lIns="0" tIns="46800" rIns="0" bIns="46800" anchor="ctr" anchorCtr="0"/>
                  <a:p>
                    <a:pPr algn="ctr" eaLnBrk="1" hangingPunct="1"/>
                    <a:r>
                      <a:rPr lang="en-US" altLang="zh-CN" sz="2000" dirty="0">
                        <a:latin typeface="Times New Roman" panose="02020603050405020304" pitchFamily="18" charset="0"/>
                      </a:rPr>
                      <a:t>May</a:t>
                    </a:r>
                    <a:endParaRPr lang="en-US" altLang="zh-CN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" name="Rectangle 8"/>
                  <p:cNvSpPr/>
                  <p:nvPr/>
                </p:nvSpPr>
                <p:spPr>
                  <a:xfrm>
                    <a:off x="1056" y="624"/>
                    <a:ext cx="288" cy="144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46800" rIns="0" bIns="46800" anchor="ctr" anchorCtr="0"/>
                  <a:p>
                    <a:pPr algn="ctr" eaLnBrk="1" hangingPunct="1"/>
                    <a:r>
                      <a:rPr lang="en-US" altLang="zh-CN" sz="18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</a:rPr>
                      <a:t>0</a:t>
                    </a:r>
                    <a:endParaRPr lang="en-US" altLang="zh-CN" sz="1800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57" name="Rectangle 9"/>
                <p:cNvSpPr/>
                <p:nvPr/>
              </p:nvSpPr>
              <p:spPr>
                <a:xfrm>
                  <a:off x="4320" y="768"/>
                  <a:ext cx="288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</a:t>
                  </a:r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1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58" name="Group 10"/>
                <p:cNvGrpSpPr/>
                <p:nvPr/>
              </p:nvGrpSpPr>
              <p:grpSpPr>
                <a:xfrm>
                  <a:off x="4704" y="1056"/>
                  <a:ext cx="672" cy="384"/>
                  <a:chOff x="1440" y="912"/>
                  <a:chExt cx="672" cy="384"/>
                </a:xfrm>
              </p:grpSpPr>
              <p:grpSp>
                <p:nvGrpSpPr>
                  <p:cNvPr id="59" name="Group 11"/>
                  <p:cNvGrpSpPr/>
                  <p:nvPr/>
                </p:nvGrpSpPr>
                <p:grpSpPr>
                  <a:xfrm>
                    <a:off x="1488" y="960"/>
                    <a:ext cx="624" cy="336"/>
                    <a:chOff x="912" y="624"/>
                    <a:chExt cx="624" cy="336"/>
                  </a:xfrm>
                </p:grpSpPr>
                <p:sp>
                  <p:nvSpPr>
                    <p:cNvPr id="60" name="Oval 12"/>
                    <p:cNvSpPr/>
                    <p:nvPr/>
                  </p:nvSpPr>
                  <p:spPr>
                    <a:xfrm>
                      <a:off x="912" y="768"/>
                      <a:ext cx="624" cy="192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lIns="0" tIns="46800" rIns="0" bIns="46800" anchor="ctr" anchorCtr="0"/>
                    <a:p>
                      <a:pPr algn="ctr" eaLnBrk="1" hangingPunct="1"/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Nov</a:t>
                      </a:r>
                      <a:endParaRPr lang="en-US" altLang="zh-CN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" name="Rectangle 13"/>
                    <p:cNvSpPr/>
                    <p:nvPr/>
                  </p:nvSpPr>
                  <p:spPr>
                    <a:xfrm>
                      <a:off x="1056" y="624"/>
                      <a:ext cx="288" cy="144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none" lIns="0" tIns="46800" rIns="0" bIns="46800" anchor="ctr" anchorCtr="0"/>
                    <a:p>
                      <a:pPr algn="ctr" eaLnBrk="1" hangingPunct="1"/>
                      <a:r>
                        <a:rPr lang="en-US" altLang="zh-CN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800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2" name="Line 14"/>
                  <p:cNvSpPr/>
                  <p:nvPr/>
                </p:nvSpPr>
                <p:spPr>
                  <a:xfrm>
                    <a:off x="1440" y="912"/>
                    <a:ext cx="240" cy="192"/>
                  </a:xfrm>
                  <a:prstGeom prst="line">
                    <a:avLst/>
                  </a:prstGeom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63" name="Rectangle 15"/>
                <p:cNvSpPr/>
                <p:nvPr/>
              </p:nvSpPr>
              <p:spPr>
                <a:xfrm>
                  <a:off x="4944" y="1104"/>
                  <a:ext cx="240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0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4" name="Rectangle 16"/>
                <p:cNvSpPr/>
                <p:nvPr/>
              </p:nvSpPr>
              <p:spPr>
                <a:xfrm>
                  <a:off x="4320" y="768"/>
                  <a:ext cx="288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</a:t>
                  </a:r>
                  <a:r>
                    <a:rPr lang="en-US" altLang="zh-CN" sz="18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2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5" name="Rectangle 17"/>
              <p:cNvSpPr/>
              <p:nvPr/>
            </p:nvSpPr>
            <p:spPr>
              <a:xfrm flipH="1">
                <a:off x="4368" y="76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66" name="Group 18"/>
              <p:cNvGrpSpPr/>
              <p:nvPr/>
            </p:nvGrpSpPr>
            <p:grpSpPr>
              <a:xfrm flipH="1">
                <a:off x="3600" y="1056"/>
                <a:ext cx="672" cy="384"/>
                <a:chOff x="1440" y="912"/>
                <a:chExt cx="672" cy="384"/>
              </a:xfrm>
            </p:grpSpPr>
            <p:grpSp>
              <p:nvGrpSpPr>
                <p:cNvPr id="67" name="Group 19"/>
                <p:cNvGrpSpPr/>
                <p:nvPr/>
              </p:nvGrpSpPr>
              <p:grpSpPr>
                <a:xfrm>
                  <a:off x="1488" y="960"/>
                  <a:ext cx="624" cy="336"/>
                  <a:chOff x="912" y="624"/>
                  <a:chExt cx="624" cy="336"/>
                </a:xfrm>
              </p:grpSpPr>
              <p:sp>
                <p:nvSpPr>
                  <p:cNvPr id="68" name="Oval 20"/>
                  <p:cNvSpPr/>
                  <p:nvPr/>
                </p:nvSpPr>
                <p:spPr>
                  <a:xfrm>
                    <a:off x="912" y="768"/>
                    <a:ext cx="624" cy="192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lIns="0" tIns="46800" rIns="0" bIns="46800" anchor="ctr" anchorCtr="0"/>
                  <a:p>
                    <a:pPr algn="ctr" eaLnBrk="1" hangingPunct="1"/>
                    <a:r>
                      <a:rPr lang="en-US" altLang="zh-CN" sz="2000" dirty="0">
                        <a:latin typeface="Times New Roman" panose="02020603050405020304" pitchFamily="18" charset="0"/>
                      </a:rPr>
                      <a:t>Aug</a:t>
                    </a:r>
                    <a:endParaRPr lang="en-US" altLang="zh-CN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" name="Rectangle 21"/>
                  <p:cNvSpPr/>
                  <p:nvPr/>
                </p:nvSpPr>
                <p:spPr>
                  <a:xfrm>
                    <a:off x="1056" y="624"/>
                    <a:ext cx="288" cy="144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46800" rIns="0" bIns="46800" anchor="ctr" anchorCtr="0"/>
                  <a:p>
                    <a:pPr algn="ctr" eaLnBrk="1" hangingPunct="1"/>
                    <a:r>
                      <a:rPr lang="en-US" altLang="zh-CN" sz="18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</a:rPr>
                      <a:t>0</a:t>
                    </a:r>
                    <a:endParaRPr lang="en-US" altLang="zh-CN" sz="1800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0" name="Line 22"/>
                <p:cNvSpPr/>
                <p:nvPr/>
              </p:nvSpPr>
              <p:spPr>
                <a:xfrm>
                  <a:off x="1440" y="912"/>
                  <a:ext cx="240" cy="192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71" name="Rectangle 23"/>
              <p:cNvSpPr/>
              <p:nvPr/>
            </p:nvSpPr>
            <p:spPr>
              <a:xfrm flipH="1">
                <a:off x="3792" y="1104"/>
                <a:ext cx="240" cy="144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" name="Rectangle 24"/>
              <p:cNvSpPr/>
              <p:nvPr/>
            </p:nvSpPr>
            <p:spPr>
              <a:xfrm flipH="1">
                <a:off x="4368" y="76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3" name="Rectangle 25"/>
            <p:cNvSpPr/>
            <p:nvPr/>
          </p:nvSpPr>
          <p:spPr>
            <a:xfrm>
              <a:off x="1680" y="2688"/>
              <a:ext cx="288" cy="144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1800" dirty="0">
                  <a:solidFill>
                    <a:schemeClr val="accent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1800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74" name="Group 26"/>
            <p:cNvGrpSpPr/>
            <p:nvPr/>
          </p:nvGrpSpPr>
          <p:grpSpPr>
            <a:xfrm>
              <a:off x="2064" y="2976"/>
              <a:ext cx="672" cy="384"/>
              <a:chOff x="1440" y="912"/>
              <a:chExt cx="672" cy="384"/>
            </a:xfrm>
          </p:grpSpPr>
          <p:grpSp>
            <p:nvGrpSpPr>
              <p:cNvPr id="75" name="Group 27"/>
              <p:cNvGrpSpPr/>
              <p:nvPr/>
            </p:nvGrpSpPr>
            <p:grpSpPr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76" name="Oval 28"/>
                <p:cNvSpPr/>
                <p:nvPr/>
              </p:nvSpPr>
              <p:spPr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2000" dirty="0">
                      <a:latin typeface="Times New Roman" panose="02020603050405020304" pitchFamily="18" charset="0"/>
                    </a:rPr>
                    <a:t>Mar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7" name="Rectangle 29"/>
                <p:cNvSpPr/>
                <p:nvPr/>
              </p:nvSpPr>
              <p:spPr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0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8" name="Line 30"/>
              <p:cNvSpPr/>
              <p:nvPr/>
            </p:nvSpPr>
            <p:spPr>
              <a:xfrm>
                <a:off x="1440" y="912"/>
                <a:ext cx="240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9" name="Rectangle 31"/>
            <p:cNvSpPr/>
            <p:nvPr/>
          </p:nvSpPr>
          <p:spPr>
            <a:xfrm>
              <a:off x="1680" y="2688"/>
              <a:ext cx="288" cy="144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1800" dirty="0">
                  <a:solidFill>
                    <a:schemeClr val="accent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80" name="Group 32"/>
            <p:cNvGrpSpPr/>
            <p:nvPr/>
          </p:nvGrpSpPr>
          <p:grpSpPr>
            <a:xfrm flipH="1">
              <a:off x="960" y="2976"/>
              <a:ext cx="672" cy="384"/>
              <a:chOff x="1440" y="912"/>
              <a:chExt cx="672" cy="384"/>
            </a:xfrm>
          </p:grpSpPr>
          <p:grpSp>
            <p:nvGrpSpPr>
              <p:cNvPr id="81" name="Group 33"/>
              <p:cNvGrpSpPr/>
              <p:nvPr/>
            </p:nvGrpSpPr>
            <p:grpSpPr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82" name="Oval 34"/>
                <p:cNvSpPr/>
                <p:nvPr/>
              </p:nvSpPr>
              <p:spPr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2000" dirty="0">
                      <a:latin typeface="Times New Roman" panose="02020603050405020304" pitchFamily="18" charset="0"/>
                    </a:rPr>
                    <a:t>Apr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3" name="Rectangle 35"/>
                <p:cNvSpPr/>
                <p:nvPr/>
              </p:nvSpPr>
              <p:spPr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0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4" name="Line 36"/>
              <p:cNvSpPr/>
              <p:nvPr/>
            </p:nvSpPr>
            <p:spPr>
              <a:xfrm>
                <a:off x="1440" y="912"/>
                <a:ext cx="240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91" name="Rectangle 43"/>
          <p:cNvSpPr/>
          <p:nvPr/>
        </p:nvSpPr>
        <p:spPr>
          <a:xfrm>
            <a:off x="5142230" y="50673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lIns="0" tIns="46800" rIns="0" bIns="46800" anchor="ctr" anchorCtr="0"/>
          <a:p>
            <a:pPr algn="ctr" eaLnBrk="1" hangingPunct="1"/>
            <a:r>
              <a:rPr lang="en-US" altLang="zh-CN" sz="1800" dirty="0">
                <a:solidFill>
                  <a:schemeClr val="accent1"/>
                </a:solidFill>
                <a:latin typeface="Times New Roman" panose="02020603050405020304" pitchFamily="18" charset="0"/>
              </a:rPr>
              <a:t>0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92" name="Rectangle 44"/>
          <p:cNvSpPr/>
          <p:nvPr/>
        </p:nvSpPr>
        <p:spPr>
          <a:xfrm>
            <a:off x="4227830" y="45339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lIns="0" tIns="46800" rIns="0" bIns="46800" anchor="ctr" anchorCtr="0"/>
          <a:p>
            <a:pPr algn="ctr" eaLnBrk="1" hangingPunct="1"/>
            <a:r>
              <a:rPr lang="en-US" altLang="zh-CN" sz="18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93" name="Rectangle 45"/>
          <p:cNvSpPr/>
          <p:nvPr/>
        </p:nvSpPr>
        <p:spPr>
          <a:xfrm>
            <a:off x="5218430" y="40005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lIns="0" tIns="46800" rIns="0" bIns="46800" anchor="ctr" anchorCtr="0"/>
          <a:p>
            <a:pPr algn="ctr" eaLnBrk="1" hangingPunct="1"/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94" name="Line 46"/>
          <p:cNvSpPr/>
          <p:nvPr/>
        </p:nvSpPr>
        <p:spPr>
          <a:xfrm flipH="1">
            <a:off x="4761230" y="4610100"/>
            <a:ext cx="304800" cy="22860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5" name="Line 47"/>
          <p:cNvSpPr/>
          <p:nvPr/>
        </p:nvSpPr>
        <p:spPr>
          <a:xfrm>
            <a:off x="4913630" y="5067300"/>
            <a:ext cx="228600" cy="15240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7" name="AutoShape 172"/>
          <p:cNvSpPr/>
          <p:nvPr/>
        </p:nvSpPr>
        <p:spPr>
          <a:xfrm rot="-5400000">
            <a:off x="3810953" y="2213610"/>
            <a:ext cx="407987" cy="471488"/>
          </a:xfrm>
          <a:custGeom>
            <a:avLst/>
            <a:gdLst/>
            <a:ahLst/>
            <a:cxnLst>
              <a:cxn ang="0">
                <a:pos x="2022676238" y="289452138"/>
              </a:cxn>
              <a:cxn ang="0">
                <a:pos x="143192063" y="2147483647"/>
              </a:cxn>
              <a:cxn ang="0">
                <a:pos x="1887623193" y="739860276"/>
              </a:cxn>
              <a:cxn ang="0">
                <a:pos x="2147483647" y="2147483647"/>
              </a:cxn>
              <a:cxn ang="0">
                <a:pos x="1653930169" y="2147483647"/>
              </a:cxn>
              <a:cxn ang="0">
                <a:pos x="1788213175" y="2147483647"/>
              </a:cxn>
            </a:cxnLst>
            <a:pathLst>
              <a:path w="21600" h="21600">
                <a:moveTo>
                  <a:pt x="15549" y="17909"/>
                </a:moveTo>
                <a:cubicBezTo>
                  <a:pt x="17924" y="16323"/>
                  <a:pt x="19350" y="13655"/>
                  <a:pt x="19350" y="10800"/>
                </a:cubicBezTo>
                <a:cubicBezTo>
                  <a:pt x="19350" y="6077"/>
                  <a:pt x="15522" y="2250"/>
                  <a:pt x="10800" y="2250"/>
                </a:cubicBezTo>
                <a:cubicBezTo>
                  <a:pt x="6077" y="2250"/>
                  <a:pt x="2250" y="6077"/>
                  <a:pt x="225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4407"/>
                  <a:pt x="19799" y="17776"/>
                  <a:pt x="16799" y="19780"/>
                </a:cubicBezTo>
                <a:lnTo>
                  <a:pt x="18299" y="22025"/>
                </a:lnTo>
                <a:lnTo>
                  <a:pt x="12994" y="20969"/>
                </a:lnTo>
                <a:lnTo>
                  <a:pt x="14049" y="15664"/>
                </a:lnTo>
                <a:lnTo>
                  <a:pt x="15549" y="17909"/>
                </a:lnTo>
                <a:close/>
              </a:path>
            </a:pathLst>
          </a:custGeom>
          <a:solidFill>
            <a:schemeClr val="hlink"/>
          </a:solidFill>
          <a:ln w="254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46800" rIns="0" bIns="46800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835785" y="394017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左子树的左子树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249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249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249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249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 animBg="1"/>
      <p:bldP spid="124958" grpId="0" animBg="1"/>
      <p:bldP spid="124964" grpId="0" animBg="1"/>
      <p:bldP spid="124965" grpId="0" animBg="1"/>
      <p:bldP spid="124966" grpId="0" animBg="1"/>
      <p:bldP spid="91" grpId="0" bldLvl="0" animBg="1"/>
      <p:bldP spid="92" grpId="0" bldLvl="0" animBg="1"/>
      <p:bldP spid="93" grpId="0" bldLvl="0" animBg="1"/>
      <p:bldP spid="9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grpSp>
        <p:nvGrpSpPr>
          <p:cNvPr id="18435" name="Group 3"/>
          <p:cNvGrpSpPr/>
          <p:nvPr/>
        </p:nvGrpSpPr>
        <p:grpSpPr>
          <a:xfrm>
            <a:off x="533400" y="381000"/>
            <a:ext cx="3733800" cy="1600200"/>
            <a:chOff x="960" y="2352"/>
            <a:chExt cx="2352" cy="1008"/>
          </a:xfrm>
        </p:grpSpPr>
        <p:grpSp>
          <p:nvGrpSpPr>
            <p:cNvPr id="18572" name="Group 4"/>
            <p:cNvGrpSpPr/>
            <p:nvPr/>
          </p:nvGrpSpPr>
          <p:grpSpPr>
            <a:xfrm>
              <a:off x="1536" y="2352"/>
              <a:ext cx="1776" cy="672"/>
              <a:chOff x="3600" y="768"/>
              <a:chExt cx="1776" cy="672"/>
            </a:xfrm>
          </p:grpSpPr>
          <p:grpSp>
            <p:nvGrpSpPr>
              <p:cNvPr id="18585" name="Group 5"/>
              <p:cNvGrpSpPr/>
              <p:nvPr/>
            </p:nvGrpSpPr>
            <p:grpSpPr>
              <a:xfrm>
                <a:off x="4176" y="768"/>
                <a:ext cx="1200" cy="672"/>
                <a:chOff x="4176" y="768"/>
                <a:chExt cx="1200" cy="672"/>
              </a:xfrm>
            </p:grpSpPr>
            <p:grpSp>
              <p:nvGrpSpPr>
                <p:cNvPr id="18594" name="Group 6"/>
                <p:cNvGrpSpPr/>
                <p:nvPr/>
              </p:nvGrpSpPr>
              <p:grpSpPr>
                <a:xfrm>
                  <a:off x="4176" y="768"/>
                  <a:ext cx="624" cy="336"/>
                  <a:chOff x="912" y="624"/>
                  <a:chExt cx="624" cy="336"/>
                </a:xfrm>
              </p:grpSpPr>
              <p:sp>
                <p:nvSpPr>
                  <p:cNvPr id="18603" name="Oval 7"/>
                  <p:cNvSpPr/>
                  <p:nvPr/>
                </p:nvSpPr>
                <p:spPr>
                  <a:xfrm>
                    <a:off x="912" y="768"/>
                    <a:ext cx="624" cy="192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lIns="0" tIns="46800" rIns="0" bIns="46800" anchor="ctr" anchorCtr="0"/>
                  <a:p>
                    <a:pPr algn="ctr" eaLnBrk="1" hangingPunct="1"/>
                    <a:r>
                      <a:rPr lang="en-US" altLang="zh-CN" sz="2000" dirty="0">
                        <a:latin typeface="Times New Roman" panose="02020603050405020304" pitchFamily="18" charset="0"/>
                      </a:rPr>
                      <a:t>May</a:t>
                    </a:r>
                    <a:endParaRPr lang="en-US" altLang="zh-CN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604" name="Rectangle 8"/>
                  <p:cNvSpPr/>
                  <p:nvPr/>
                </p:nvSpPr>
                <p:spPr>
                  <a:xfrm>
                    <a:off x="1056" y="624"/>
                    <a:ext cx="288" cy="144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46800" rIns="0" bIns="46800" anchor="ctr" anchorCtr="0"/>
                  <a:p>
                    <a:pPr algn="ctr" eaLnBrk="1" hangingPunct="1"/>
                    <a:r>
                      <a:rPr lang="en-US" altLang="zh-CN" sz="18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</a:rPr>
                      <a:t>0</a:t>
                    </a:r>
                    <a:endParaRPr lang="en-US" altLang="zh-CN" sz="1800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8595" name="Rectangle 9"/>
                <p:cNvSpPr/>
                <p:nvPr/>
              </p:nvSpPr>
              <p:spPr>
                <a:xfrm>
                  <a:off x="4320" y="768"/>
                  <a:ext cx="288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</a:t>
                  </a:r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1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18596" name="Group 10"/>
                <p:cNvGrpSpPr/>
                <p:nvPr/>
              </p:nvGrpSpPr>
              <p:grpSpPr>
                <a:xfrm>
                  <a:off x="4704" y="1056"/>
                  <a:ext cx="672" cy="384"/>
                  <a:chOff x="1440" y="912"/>
                  <a:chExt cx="672" cy="384"/>
                </a:xfrm>
              </p:grpSpPr>
              <p:grpSp>
                <p:nvGrpSpPr>
                  <p:cNvPr id="18599" name="Group 11"/>
                  <p:cNvGrpSpPr/>
                  <p:nvPr/>
                </p:nvGrpSpPr>
                <p:grpSpPr>
                  <a:xfrm>
                    <a:off x="1488" y="960"/>
                    <a:ext cx="624" cy="336"/>
                    <a:chOff x="912" y="624"/>
                    <a:chExt cx="624" cy="336"/>
                  </a:xfrm>
                </p:grpSpPr>
                <p:sp>
                  <p:nvSpPr>
                    <p:cNvPr id="18601" name="Oval 12"/>
                    <p:cNvSpPr/>
                    <p:nvPr/>
                  </p:nvSpPr>
                  <p:spPr>
                    <a:xfrm>
                      <a:off x="912" y="768"/>
                      <a:ext cx="624" cy="192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lIns="0" tIns="46800" rIns="0" bIns="46800" anchor="ctr" anchorCtr="0"/>
                    <a:p>
                      <a:pPr algn="ctr" eaLnBrk="1" hangingPunct="1"/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Nov</a:t>
                      </a:r>
                      <a:endParaRPr lang="en-US" altLang="zh-CN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8602" name="Rectangle 13"/>
                    <p:cNvSpPr/>
                    <p:nvPr/>
                  </p:nvSpPr>
                  <p:spPr>
                    <a:xfrm>
                      <a:off x="1056" y="624"/>
                      <a:ext cx="288" cy="144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none" lIns="0" tIns="46800" rIns="0" bIns="46800" anchor="ctr" anchorCtr="0"/>
                    <a:p>
                      <a:pPr algn="ctr" eaLnBrk="1" hangingPunct="1"/>
                      <a:r>
                        <a:rPr lang="en-US" altLang="zh-CN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800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8600" name="Line 14"/>
                  <p:cNvSpPr/>
                  <p:nvPr/>
                </p:nvSpPr>
                <p:spPr>
                  <a:xfrm>
                    <a:off x="1440" y="912"/>
                    <a:ext cx="240" cy="192"/>
                  </a:xfrm>
                  <a:prstGeom prst="line">
                    <a:avLst/>
                  </a:prstGeom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8597" name="Rectangle 15"/>
                <p:cNvSpPr/>
                <p:nvPr/>
              </p:nvSpPr>
              <p:spPr>
                <a:xfrm>
                  <a:off x="4944" y="1104"/>
                  <a:ext cx="240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0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598" name="Rectangle 16"/>
                <p:cNvSpPr/>
                <p:nvPr/>
              </p:nvSpPr>
              <p:spPr>
                <a:xfrm>
                  <a:off x="4320" y="768"/>
                  <a:ext cx="288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</a:t>
                  </a:r>
                  <a:r>
                    <a:rPr lang="en-US" altLang="zh-CN" sz="18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2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586" name="Rectangle 17"/>
              <p:cNvSpPr/>
              <p:nvPr/>
            </p:nvSpPr>
            <p:spPr>
              <a:xfrm flipH="1">
                <a:off x="4368" y="76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8587" name="Group 18"/>
              <p:cNvGrpSpPr/>
              <p:nvPr/>
            </p:nvGrpSpPr>
            <p:grpSpPr>
              <a:xfrm flipH="1">
                <a:off x="3600" y="1056"/>
                <a:ext cx="672" cy="384"/>
                <a:chOff x="1440" y="912"/>
                <a:chExt cx="672" cy="384"/>
              </a:xfrm>
            </p:grpSpPr>
            <p:grpSp>
              <p:nvGrpSpPr>
                <p:cNvPr id="18590" name="Group 19"/>
                <p:cNvGrpSpPr/>
                <p:nvPr/>
              </p:nvGrpSpPr>
              <p:grpSpPr>
                <a:xfrm>
                  <a:off x="1488" y="960"/>
                  <a:ext cx="624" cy="336"/>
                  <a:chOff x="912" y="624"/>
                  <a:chExt cx="624" cy="336"/>
                </a:xfrm>
              </p:grpSpPr>
              <p:sp>
                <p:nvSpPr>
                  <p:cNvPr id="18592" name="Oval 20"/>
                  <p:cNvSpPr/>
                  <p:nvPr/>
                </p:nvSpPr>
                <p:spPr>
                  <a:xfrm>
                    <a:off x="912" y="768"/>
                    <a:ext cx="624" cy="192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lIns="0" tIns="46800" rIns="0" bIns="46800" anchor="ctr" anchorCtr="0"/>
                  <a:p>
                    <a:pPr algn="ctr" eaLnBrk="1" hangingPunct="1"/>
                    <a:r>
                      <a:rPr lang="en-US" altLang="zh-CN" sz="2000" dirty="0">
                        <a:latin typeface="Times New Roman" panose="02020603050405020304" pitchFamily="18" charset="0"/>
                      </a:rPr>
                      <a:t>Aug</a:t>
                    </a:r>
                    <a:endParaRPr lang="en-US" altLang="zh-CN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593" name="Rectangle 21"/>
                  <p:cNvSpPr/>
                  <p:nvPr/>
                </p:nvSpPr>
                <p:spPr>
                  <a:xfrm>
                    <a:off x="1056" y="624"/>
                    <a:ext cx="288" cy="144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46800" rIns="0" bIns="46800" anchor="ctr" anchorCtr="0"/>
                  <a:p>
                    <a:pPr algn="ctr" eaLnBrk="1" hangingPunct="1"/>
                    <a:r>
                      <a:rPr lang="en-US" altLang="zh-CN" sz="18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</a:rPr>
                      <a:t>0</a:t>
                    </a:r>
                    <a:endParaRPr lang="en-US" altLang="zh-CN" sz="1800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8591" name="Line 22"/>
                <p:cNvSpPr/>
                <p:nvPr/>
              </p:nvSpPr>
              <p:spPr>
                <a:xfrm>
                  <a:off x="1440" y="912"/>
                  <a:ext cx="240" cy="192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8588" name="Rectangle 23"/>
              <p:cNvSpPr/>
              <p:nvPr/>
            </p:nvSpPr>
            <p:spPr>
              <a:xfrm flipH="1">
                <a:off x="3792" y="1104"/>
                <a:ext cx="240" cy="144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89" name="Rectangle 24"/>
              <p:cNvSpPr/>
              <p:nvPr/>
            </p:nvSpPr>
            <p:spPr>
              <a:xfrm flipH="1">
                <a:off x="4368" y="76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8573" name="Rectangle 25"/>
            <p:cNvSpPr/>
            <p:nvPr/>
          </p:nvSpPr>
          <p:spPr>
            <a:xfrm>
              <a:off x="1680" y="2688"/>
              <a:ext cx="288" cy="144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1800" dirty="0">
                  <a:solidFill>
                    <a:schemeClr val="accent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1800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8574" name="Group 26"/>
            <p:cNvGrpSpPr/>
            <p:nvPr/>
          </p:nvGrpSpPr>
          <p:grpSpPr>
            <a:xfrm>
              <a:off x="2064" y="2976"/>
              <a:ext cx="672" cy="384"/>
              <a:chOff x="1440" y="912"/>
              <a:chExt cx="672" cy="384"/>
            </a:xfrm>
          </p:grpSpPr>
          <p:grpSp>
            <p:nvGrpSpPr>
              <p:cNvPr id="18581" name="Group 27"/>
              <p:cNvGrpSpPr/>
              <p:nvPr/>
            </p:nvGrpSpPr>
            <p:grpSpPr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18583" name="Oval 28"/>
                <p:cNvSpPr/>
                <p:nvPr/>
              </p:nvSpPr>
              <p:spPr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2000" dirty="0">
                      <a:latin typeface="Times New Roman" panose="02020603050405020304" pitchFamily="18" charset="0"/>
                    </a:rPr>
                    <a:t>Mar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584" name="Rectangle 29"/>
                <p:cNvSpPr/>
                <p:nvPr/>
              </p:nvSpPr>
              <p:spPr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0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582" name="Line 30"/>
              <p:cNvSpPr/>
              <p:nvPr/>
            </p:nvSpPr>
            <p:spPr>
              <a:xfrm>
                <a:off x="1440" y="912"/>
                <a:ext cx="240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8575" name="Rectangle 31"/>
            <p:cNvSpPr/>
            <p:nvPr/>
          </p:nvSpPr>
          <p:spPr>
            <a:xfrm>
              <a:off x="1680" y="2688"/>
              <a:ext cx="288" cy="144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1800" dirty="0">
                  <a:solidFill>
                    <a:schemeClr val="accent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8576" name="Group 32"/>
            <p:cNvGrpSpPr/>
            <p:nvPr/>
          </p:nvGrpSpPr>
          <p:grpSpPr>
            <a:xfrm flipH="1">
              <a:off x="960" y="2976"/>
              <a:ext cx="672" cy="384"/>
              <a:chOff x="1440" y="912"/>
              <a:chExt cx="672" cy="384"/>
            </a:xfrm>
          </p:grpSpPr>
          <p:grpSp>
            <p:nvGrpSpPr>
              <p:cNvPr id="18577" name="Group 33"/>
              <p:cNvGrpSpPr/>
              <p:nvPr/>
            </p:nvGrpSpPr>
            <p:grpSpPr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18579" name="Oval 34"/>
                <p:cNvSpPr/>
                <p:nvPr/>
              </p:nvSpPr>
              <p:spPr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2000" dirty="0">
                      <a:latin typeface="Times New Roman" panose="02020603050405020304" pitchFamily="18" charset="0"/>
                    </a:rPr>
                    <a:t>Apr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580" name="Rectangle 35"/>
                <p:cNvSpPr/>
                <p:nvPr/>
              </p:nvSpPr>
              <p:spPr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0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578" name="Line 36"/>
              <p:cNvSpPr/>
              <p:nvPr/>
            </p:nvSpPr>
            <p:spPr>
              <a:xfrm>
                <a:off x="1440" y="912"/>
                <a:ext cx="240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78885" name="Oval 37"/>
          <p:cNvSpPr/>
          <p:nvPr/>
        </p:nvSpPr>
        <p:spPr>
          <a:xfrm>
            <a:off x="609600" y="228600"/>
            <a:ext cx="990600" cy="3048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46800" rIns="0" bIns="46800" anchor="ctr" anchorCtr="0"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Jan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14" name="Group 38"/>
          <p:cNvGrpSpPr/>
          <p:nvPr/>
        </p:nvGrpSpPr>
        <p:grpSpPr>
          <a:xfrm flipH="1">
            <a:off x="1600200" y="1981200"/>
            <a:ext cx="1066800" cy="609600"/>
            <a:chOff x="1440" y="912"/>
            <a:chExt cx="672" cy="384"/>
          </a:xfrm>
        </p:grpSpPr>
        <p:grpSp>
          <p:nvGrpSpPr>
            <p:cNvPr id="18568" name="Group 39"/>
            <p:cNvGrpSpPr/>
            <p:nvPr/>
          </p:nvGrpSpPr>
          <p:grpSpPr>
            <a:xfrm>
              <a:off x="1488" y="960"/>
              <a:ext cx="624" cy="336"/>
              <a:chOff x="912" y="624"/>
              <a:chExt cx="624" cy="336"/>
            </a:xfrm>
          </p:grpSpPr>
          <p:sp>
            <p:nvSpPr>
              <p:cNvPr id="18570" name="Oval 40"/>
              <p:cNvSpPr/>
              <p:nvPr/>
            </p:nvSpPr>
            <p:spPr>
              <a:xfrm>
                <a:off x="912" y="768"/>
                <a:ext cx="624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Jan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71" name="Rectangle 41"/>
              <p:cNvSpPr/>
              <p:nvPr/>
            </p:nvSpPr>
            <p:spPr>
              <a:xfrm>
                <a:off x="1056" y="624"/>
                <a:ext cx="288" cy="1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8569" name="Line 42"/>
            <p:cNvSpPr/>
            <p:nvPr/>
          </p:nvSpPr>
          <p:spPr>
            <a:xfrm>
              <a:off x="1440" y="912"/>
              <a:ext cx="24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8891" name="Rectangle 43"/>
          <p:cNvSpPr/>
          <p:nvPr/>
        </p:nvSpPr>
        <p:spPr>
          <a:xfrm>
            <a:off x="2667000" y="13716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lIns="0" tIns="46800" rIns="0" bIns="46800" anchor="ctr" anchorCtr="0"/>
          <a:p>
            <a:pPr algn="ctr" eaLnBrk="1" hangingPunct="1"/>
            <a:r>
              <a:rPr lang="en-US" altLang="zh-CN" sz="1800" dirty="0">
                <a:solidFill>
                  <a:schemeClr val="accent1"/>
                </a:solidFill>
                <a:latin typeface="Times New Roman" panose="02020603050405020304" pitchFamily="18" charset="0"/>
              </a:rPr>
              <a:t>1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78892" name="Rectangle 44"/>
          <p:cNvSpPr/>
          <p:nvPr/>
        </p:nvSpPr>
        <p:spPr>
          <a:xfrm>
            <a:off x="1752600" y="8382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lIns="0" tIns="46800" rIns="0" bIns="46800" anchor="ctr" anchorCtr="0"/>
          <a:p>
            <a:pPr algn="ctr" eaLnBrk="1" hangingPunct="1"/>
            <a:r>
              <a:rPr lang="en-US" altLang="zh-CN" sz="18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dirty="0">
                <a:solidFill>
                  <a:schemeClr val="accent1"/>
                </a:solidFill>
                <a:latin typeface="Times New Roman" panose="02020603050405020304" pitchFamily="18" charset="0"/>
              </a:rPr>
              <a:t>1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78893" name="Rectangle 45"/>
          <p:cNvSpPr/>
          <p:nvPr/>
        </p:nvSpPr>
        <p:spPr>
          <a:xfrm>
            <a:off x="2743200" y="3048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lIns="0" tIns="46800" rIns="0" bIns="46800" anchor="ctr" anchorCtr="0"/>
          <a:p>
            <a:pPr algn="ctr" eaLnBrk="1" hangingPunct="1"/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78894" name="Line 46"/>
          <p:cNvSpPr/>
          <p:nvPr/>
        </p:nvSpPr>
        <p:spPr>
          <a:xfrm flipH="1">
            <a:off x="2286000" y="914400"/>
            <a:ext cx="304800" cy="22860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8895" name="Line 47"/>
          <p:cNvSpPr/>
          <p:nvPr/>
        </p:nvSpPr>
        <p:spPr>
          <a:xfrm>
            <a:off x="2438400" y="1371600"/>
            <a:ext cx="228600" cy="15240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6" name="Group 48"/>
          <p:cNvGrpSpPr/>
          <p:nvPr/>
        </p:nvGrpSpPr>
        <p:grpSpPr>
          <a:xfrm>
            <a:off x="3352800" y="1981200"/>
            <a:ext cx="1371600" cy="762000"/>
            <a:chOff x="1872" y="2976"/>
            <a:chExt cx="864" cy="480"/>
          </a:xfrm>
        </p:grpSpPr>
        <p:sp>
          <p:nvSpPr>
            <p:cNvPr id="18565" name="AutoShape 49"/>
            <p:cNvSpPr/>
            <p:nvPr/>
          </p:nvSpPr>
          <p:spPr>
            <a:xfrm>
              <a:off x="1872" y="3168"/>
              <a:ext cx="864" cy="96"/>
            </a:xfrm>
            <a:prstGeom prst="rightArrow">
              <a:avLst>
                <a:gd name="adj1" fmla="val 50000"/>
                <a:gd name="adj2" fmla="val 225000"/>
              </a:avLst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566" name="Rectangle 50"/>
            <p:cNvSpPr/>
            <p:nvPr/>
          </p:nvSpPr>
          <p:spPr>
            <a:xfrm>
              <a:off x="1968" y="2976"/>
              <a:ext cx="480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LR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8567" name="Rectangle 51"/>
            <p:cNvSpPr/>
            <p:nvPr/>
          </p:nvSpPr>
          <p:spPr>
            <a:xfrm>
              <a:off x="1968" y="3264"/>
              <a:ext cx="576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Rotation</a:t>
              </a:r>
              <a:endPara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" name="Group 52"/>
          <p:cNvGrpSpPr/>
          <p:nvPr/>
        </p:nvGrpSpPr>
        <p:grpSpPr>
          <a:xfrm>
            <a:off x="4495800" y="533400"/>
            <a:ext cx="4419600" cy="1676400"/>
            <a:chOff x="2832" y="528"/>
            <a:chExt cx="2784" cy="1056"/>
          </a:xfrm>
        </p:grpSpPr>
        <p:grpSp>
          <p:nvGrpSpPr>
            <p:cNvPr id="18526" name="Group 53"/>
            <p:cNvGrpSpPr/>
            <p:nvPr/>
          </p:nvGrpSpPr>
          <p:grpSpPr>
            <a:xfrm>
              <a:off x="2832" y="528"/>
              <a:ext cx="2352" cy="1008"/>
              <a:chOff x="960" y="2352"/>
              <a:chExt cx="2352" cy="1008"/>
            </a:xfrm>
          </p:grpSpPr>
          <p:grpSp>
            <p:nvGrpSpPr>
              <p:cNvPr id="18532" name="Group 54"/>
              <p:cNvGrpSpPr/>
              <p:nvPr/>
            </p:nvGrpSpPr>
            <p:grpSpPr>
              <a:xfrm>
                <a:off x="1536" y="2352"/>
                <a:ext cx="1776" cy="672"/>
                <a:chOff x="3600" y="768"/>
                <a:chExt cx="1776" cy="672"/>
              </a:xfrm>
            </p:grpSpPr>
            <p:grpSp>
              <p:nvGrpSpPr>
                <p:cNvPr id="18545" name="Group 55"/>
                <p:cNvGrpSpPr/>
                <p:nvPr/>
              </p:nvGrpSpPr>
              <p:grpSpPr>
                <a:xfrm>
                  <a:off x="4176" y="768"/>
                  <a:ext cx="1200" cy="672"/>
                  <a:chOff x="4176" y="768"/>
                  <a:chExt cx="1200" cy="672"/>
                </a:xfrm>
              </p:grpSpPr>
              <p:grpSp>
                <p:nvGrpSpPr>
                  <p:cNvPr id="18554" name="Group 56"/>
                  <p:cNvGrpSpPr/>
                  <p:nvPr/>
                </p:nvGrpSpPr>
                <p:grpSpPr>
                  <a:xfrm>
                    <a:off x="4176" y="768"/>
                    <a:ext cx="624" cy="336"/>
                    <a:chOff x="912" y="624"/>
                    <a:chExt cx="624" cy="336"/>
                  </a:xfrm>
                </p:grpSpPr>
                <p:sp>
                  <p:nvSpPr>
                    <p:cNvPr id="18563" name="Oval 57"/>
                    <p:cNvSpPr/>
                    <p:nvPr/>
                  </p:nvSpPr>
                  <p:spPr>
                    <a:xfrm>
                      <a:off x="912" y="768"/>
                      <a:ext cx="624" cy="192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lIns="0" tIns="46800" rIns="0" bIns="46800" anchor="ctr" anchorCtr="0"/>
                    <a:p>
                      <a:pPr algn="ctr" eaLnBrk="1" hangingPunct="1"/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Mar</a:t>
                      </a:r>
                      <a:endParaRPr lang="en-US" altLang="zh-CN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8564" name="Rectangle 58"/>
                    <p:cNvSpPr/>
                    <p:nvPr/>
                  </p:nvSpPr>
                  <p:spPr>
                    <a:xfrm>
                      <a:off x="1056" y="624"/>
                      <a:ext cx="288" cy="144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none" lIns="0" tIns="46800" rIns="0" bIns="46800" anchor="ctr" anchorCtr="0"/>
                    <a:p>
                      <a:pPr algn="ctr" eaLnBrk="1" hangingPunct="1"/>
                      <a:r>
                        <a:rPr lang="en-US" altLang="zh-CN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800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8555" name="Rectangle 59"/>
                  <p:cNvSpPr/>
                  <p:nvPr/>
                </p:nvSpPr>
                <p:spPr>
                  <a:xfrm>
                    <a:off x="4320" y="768"/>
                    <a:ext cx="288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noFill/>
                  </a:ln>
                </p:spPr>
                <p:txBody>
                  <a:bodyPr wrap="none" lIns="0" tIns="46800" rIns="0" bIns="46800" anchor="ctr" anchorCtr="0"/>
                  <a:p>
                    <a:pPr algn="ctr" eaLnBrk="1" hangingPunct="1"/>
                    <a:r>
                      <a:rPr lang="en-US" altLang="zh-CN" sz="18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a:t></a:t>
                    </a:r>
                    <a:r>
                      <a:rPr lang="en-US" altLang="zh-CN" sz="18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</a:rPr>
                      <a:t>1</a:t>
                    </a:r>
                    <a:endParaRPr lang="en-US" altLang="zh-CN" sz="1800" dirty="0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8556" name="Group 60"/>
                  <p:cNvGrpSpPr/>
                  <p:nvPr/>
                </p:nvGrpSpPr>
                <p:grpSpPr>
                  <a:xfrm>
                    <a:off x="4704" y="1056"/>
                    <a:ext cx="672" cy="384"/>
                    <a:chOff x="1440" y="912"/>
                    <a:chExt cx="672" cy="384"/>
                  </a:xfrm>
                </p:grpSpPr>
                <p:grpSp>
                  <p:nvGrpSpPr>
                    <p:cNvPr id="18559" name="Group 61"/>
                    <p:cNvGrpSpPr/>
                    <p:nvPr/>
                  </p:nvGrpSpPr>
                  <p:grpSpPr>
                    <a:xfrm>
                      <a:off x="1488" y="960"/>
                      <a:ext cx="624" cy="336"/>
                      <a:chOff x="912" y="624"/>
                      <a:chExt cx="624" cy="336"/>
                    </a:xfrm>
                  </p:grpSpPr>
                  <p:sp>
                    <p:nvSpPr>
                      <p:cNvPr id="18561" name="Oval 62"/>
                      <p:cNvSpPr/>
                      <p:nvPr/>
                    </p:nvSpPr>
                    <p:spPr>
                      <a:xfrm>
                        <a:off x="912" y="768"/>
                        <a:ext cx="624" cy="192"/>
                      </a:xfrm>
                      <a:prstGeom prst="ellipse">
                        <a:avLst/>
                      </a:prstGeom>
                      <a:noFill/>
                      <a:ln w="254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  <p:txBody>
                      <a:bodyPr wrap="none" lIns="0" tIns="46800" rIns="0" bIns="46800" anchor="ctr" anchorCtr="0"/>
                      <a:p>
                        <a:pPr algn="ctr" eaLnBrk="1" hangingPunct="1"/>
                        <a:r>
                          <a:rPr lang="en-US" altLang="zh-CN" sz="2000" dirty="0">
                            <a:latin typeface="Times New Roman" panose="02020603050405020304" pitchFamily="18" charset="0"/>
                          </a:rPr>
                          <a:t>May</a:t>
                        </a:r>
                        <a:endParaRPr lang="en-US" altLang="zh-CN" dirty="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8562" name="Rectangle 63"/>
                      <p:cNvSpPr/>
                      <p:nvPr/>
                    </p:nvSpPr>
                    <p:spPr>
                      <a:xfrm>
                        <a:off x="1056" y="624"/>
                        <a:ext cx="288" cy="144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</a:ln>
                    </p:spPr>
                    <p:txBody>
                      <a:bodyPr wrap="none" lIns="0" tIns="46800" rIns="0" bIns="46800" anchor="ctr" anchorCtr="0"/>
                      <a:p>
                        <a:pPr algn="ctr" eaLnBrk="1" hangingPunct="1"/>
                        <a:r>
                          <a:rPr lang="en-US" altLang="zh-CN" sz="1800" dirty="0">
                            <a:solidFill>
                              <a:schemeClr val="accent1"/>
                            </a:solidFill>
                            <a:latin typeface="Times New Roman" panose="02020603050405020304" pitchFamily="18" charset="0"/>
                          </a:rPr>
                          <a:t>0</a:t>
                        </a:r>
                        <a:endParaRPr lang="en-US" altLang="zh-CN" sz="1800" dirty="0">
                          <a:latin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8560" name="Line 64"/>
                    <p:cNvSpPr/>
                    <p:nvPr/>
                  </p:nvSpPr>
                  <p:spPr>
                    <a:xfrm>
                      <a:off x="1440" y="912"/>
                      <a:ext cx="240" cy="192"/>
                    </a:xfrm>
                    <a:prstGeom prst="line">
                      <a:avLst/>
                    </a:prstGeom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sp>
                <p:nvSpPr>
                  <p:cNvPr id="18557" name="Rectangle 65"/>
                  <p:cNvSpPr/>
                  <p:nvPr/>
                </p:nvSpPr>
                <p:spPr>
                  <a:xfrm>
                    <a:off x="4944" y="1104"/>
                    <a:ext cx="240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noFill/>
                  </a:ln>
                </p:spPr>
                <p:txBody>
                  <a:bodyPr wrap="none" lIns="0" tIns="46800" rIns="0" bIns="46800" anchor="ctr" anchorCtr="0"/>
                  <a:p>
                    <a:pPr algn="ctr" eaLnBrk="1" hangingPunct="1"/>
                    <a:r>
                      <a:rPr lang="en-US" altLang="zh-CN" sz="18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a:t></a:t>
                    </a:r>
                    <a:r>
                      <a:rPr lang="en-US" altLang="zh-CN" sz="18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</a:rPr>
                      <a:t>1</a:t>
                    </a:r>
                    <a:endPara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558" name="Rectangle 66"/>
                  <p:cNvSpPr/>
                  <p:nvPr/>
                </p:nvSpPr>
                <p:spPr>
                  <a:xfrm>
                    <a:off x="4320" y="768"/>
                    <a:ext cx="288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noFill/>
                  </a:ln>
                </p:spPr>
                <p:txBody>
                  <a:bodyPr wrap="none" lIns="0" tIns="46800" rIns="0" bIns="46800" anchor="ctr" anchorCtr="0"/>
                  <a:p>
                    <a:pPr algn="ctr" eaLnBrk="1" hangingPunct="1"/>
                    <a:r>
                      <a:rPr lang="en-US" altLang="zh-CN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a:t></a:t>
                    </a:r>
                    <a:r>
                      <a:rPr lang="en-US" altLang="zh-CN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2</a:t>
                    </a:r>
                    <a:endParaRPr lang="en-US" altLang="zh-CN" sz="1800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8546" name="Rectangle 67"/>
                <p:cNvSpPr/>
                <p:nvPr/>
              </p:nvSpPr>
              <p:spPr>
                <a:xfrm flipH="1">
                  <a:off x="4368" y="768"/>
                  <a:ext cx="288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</a:t>
                  </a:r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1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18547" name="Group 68"/>
                <p:cNvGrpSpPr/>
                <p:nvPr/>
              </p:nvGrpSpPr>
              <p:grpSpPr>
                <a:xfrm flipH="1">
                  <a:off x="3600" y="1056"/>
                  <a:ext cx="672" cy="384"/>
                  <a:chOff x="1440" y="912"/>
                  <a:chExt cx="672" cy="384"/>
                </a:xfrm>
              </p:grpSpPr>
              <p:grpSp>
                <p:nvGrpSpPr>
                  <p:cNvPr id="18550" name="Group 69"/>
                  <p:cNvGrpSpPr/>
                  <p:nvPr/>
                </p:nvGrpSpPr>
                <p:grpSpPr>
                  <a:xfrm>
                    <a:off x="1488" y="960"/>
                    <a:ext cx="624" cy="336"/>
                    <a:chOff x="912" y="624"/>
                    <a:chExt cx="624" cy="336"/>
                  </a:xfrm>
                </p:grpSpPr>
                <p:sp>
                  <p:nvSpPr>
                    <p:cNvPr id="18552" name="Oval 70"/>
                    <p:cNvSpPr/>
                    <p:nvPr/>
                  </p:nvSpPr>
                  <p:spPr>
                    <a:xfrm>
                      <a:off x="912" y="768"/>
                      <a:ext cx="624" cy="192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lIns="0" tIns="46800" rIns="0" bIns="46800" anchor="ctr" anchorCtr="0"/>
                    <a:p>
                      <a:pPr algn="ctr" eaLnBrk="1" hangingPunct="1"/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Aug</a:t>
                      </a:r>
                      <a:endParaRPr lang="en-US" altLang="zh-CN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8553" name="Rectangle 71"/>
                    <p:cNvSpPr/>
                    <p:nvPr/>
                  </p:nvSpPr>
                  <p:spPr>
                    <a:xfrm>
                      <a:off x="1056" y="624"/>
                      <a:ext cx="288" cy="144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none" lIns="0" tIns="46800" rIns="0" bIns="46800" anchor="ctr" anchorCtr="0"/>
                    <a:p>
                      <a:pPr algn="ctr" eaLnBrk="1" hangingPunct="1"/>
                      <a:r>
                        <a:rPr lang="en-US" altLang="zh-CN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800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8551" name="Line 72"/>
                  <p:cNvSpPr/>
                  <p:nvPr/>
                </p:nvSpPr>
                <p:spPr>
                  <a:xfrm>
                    <a:off x="1440" y="912"/>
                    <a:ext cx="240" cy="192"/>
                  </a:xfrm>
                  <a:prstGeom prst="line">
                    <a:avLst/>
                  </a:prstGeom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8548" name="Rectangle 73"/>
                <p:cNvSpPr/>
                <p:nvPr/>
              </p:nvSpPr>
              <p:spPr>
                <a:xfrm flipH="1">
                  <a:off x="3792" y="1104"/>
                  <a:ext cx="240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1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549" name="Rectangle 74"/>
                <p:cNvSpPr/>
                <p:nvPr/>
              </p:nvSpPr>
              <p:spPr>
                <a:xfrm flipH="1">
                  <a:off x="4368" y="768"/>
                  <a:ext cx="288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0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533" name="Rectangle 75"/>
              <p:cNvSpPr/>
              <p:nvPr/>
            </p:nvSpPr>
            <p:spPr>
              <a:xfrm>
                <a:off x="1680" y="268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8534" name="Group 76"/>
              <p:cNvGrpSpPr/>
              <p:nvPr/>
            </p:nvGrpSpPr>
            <p:grpSpPr>
              <a:xfrm>
                <a:off x="2064" y="2976"/>
                <a:ext cx="672" cy="384"/>
                <a:chOff x="1440" y="912"/>
                <a:chExt cx="672" cy="384"/>
              </a:xfrm>
            </p:grpSpPr>
            <p:grpSp>
              <p:nvGrpSpPr>
                <p:cNvPr id="18541" name="Group 77"/>
                <p:cNvGrpSpPr/>
                <p:nvPr/>
              </p:nvGrpSpPr>
              <p:grpSpPr>
                <a:xfrm>
                  <a:off x="1488" y="960"/>
                  <a:ext cx="624" cy="336"/>
                  <a:chOff x="912" y="624"/>
                  <a:chExt cx="624" cy="336"/>
                </a:xfrm>
              </p:grpSpPr>
              <p:sp>
                <p:nvSpPr>
                  <p:cNvPr id="18543" name="Oval 78"/>
                  <p:cNvSpPr/>
                  <p:nvPr/>
                </p:nvSpPr>
                <p:spPr>
                  <a:xfrm>
                    <a:off x="912" y="768"/>
                    <a:ext cx="624" cy="192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lIns="0" tIns="46800" rIns="0" bIns="46800" anchor="ctr" anchorCtr="0"/>
                  <a:p>
                    <a:pPr algn="ctr" eaLnBrk="1" hangingPunct="1"/>
                    <a:r>
                      <a:rPr lang="en-US" altLang="zh-CN" sz="2000" dirty="0">
                        <a:latin typeface="Times New Roman" panose="02020603050405020304" pitchFamily="18" charset="0"/>
                      </a:rPr>
                      <a:t>Jan</a:t>
                    </a:r>
                    <a:endParaRPr lang="en-US" altLang="zh-CN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544" name="Rectangle 79"/>
                  <p:cNvSpPr/>
                  <p:nvPr/>
                </p:nvSpPr>
                <p:spPr>
                  <a:xfrm>
                    <a:off x="1056" y="624"/>
                    <a:ext cx="288" cy="144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46800" rIns="0" bIns="46800" anchor="ctr" anchorCtr="0"/>
                  <a:p>
                    <a:pPr algn="ctr" eaLnBrk="1" hangingPunct="1"/>
                    <a:r>
                      <a:rPr lang="en-US" altLang="zh-CN" sz="18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</a:rPr>
                      <a:t>0</a:t>
                    </a:r>
                    <a:endParaRPr lang="en-US" altLang="zh-CN" sz="1800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8542" name="Line 80"/>
                <p:cNvSpPr/>
                <p:nvPr/>
              </p:nvSpPr>
              <p:spPr>
                <a:xfrm>
                  <a:off x="1440" y="912"/>
                  <a:ext cx="240" cy="192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8535" name="Rectangle 81"/>
              <p:cNvSpPr/>
              <p:nvPr/>
            </p:nvSpPr>
            <p:spPr>
              <a:xfrm>
                <a:off x="1680" y="268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8536" name="Group 82"/>
              <p:cNvGrpSpPr/>
              <p:nvPr/>
            </p:nvGrpSpPr>
            <p:grpSpPr>
              <a:xfrm flipH="1">
                <a:off x="960" y="2976"/>
                <a:ext cx="672" cy="384"/>
                <a:chOff x="1440" y="912"/>
                <a:chExt cx="672" cy="384"/>
              </a:xfrm>
            </p:grpSpPr>
            <p:grpSp>
              <p:nvGrpSpPr>
                <p:cNvPr id="18537" name="Group 83"/>
                <p:cNvGrpSpPr/>
                <p:nvPr/>
              </p:nvGrpSpPr>
              <p:grpSpPr>
                <a:xfrm>
                  <a:off x="1488" y="960"/>
                  <a:ext cx="624" cy="336"/>
                  <a:chOff x="912" y="624"/>
                  <a:chExt cx="624" cy="336"/>
                </a:xfrm>
              </p:grpSpPr>
              <p:sp>
                <p:nvSpPr>
                  <p:cNvPr id="18539" name="Oval 84"/>
                  <p:cNvSpPr/>
                  <p:nvPr/>
                </p:nvSpPr>
                <p:spPr>
                  <a:xfrm>
                    <a:off x="912" y="768"/>
                    <a:ext cx="624" cy="192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lIns="0" tIns="46800" rIns="0" bIns="46800" anchor="ctr" anchorCtr="0"/>
                  <a:p>
                    <a:pPr algn="ctr" eaLnBrk="1" hangingPunct="1"/>
                    <a:r>
                      <a:rPr lang="en-US" altLang="zh-CN" sz="2000" dirty="0">
                        <a:latin typeface="Times New Roman" panose="02020603050405020304" pitchFamily="18" charset="0"/>
                      </a:rPr>
                      <a:t>Apr</a:t>
                    </a:r>
                    <a:endParaRPr lang="en-US" altLang="zh-CN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540" name="Rectangle 85"/>
                  <p:cNvSpPr/>
                  <p:nvPr/>
                </p:nvSpPr>
                <p:spPr>
                  <a:xfrm>
                    <a:off x="1056" y="624"/>
                    <a:ext cx="288" cy="144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46800" rIns="0" bIns="46800" anchor="ctr" anchorCtr="0"/>
                  <a:p>
                    <a:pPr algn="ctr" eaLnBrk="1" hangingPunct="1"/>
                    <a:r>
                      <a:rPr lang="en-US" altLang="zh-CN" sz="18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</a:rPr>
                      <a:t>0</a:t>
                    </a:r>
                    <a:endParaRPr lang="en-US" altLang="zh-CN" sz="1800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8538" name="Line 86"/>
                <p:cNvSpPr/>
                <p:nvPr/>
              </p:nvSpPr>
              <p:spPr>
                <a:xfrm>
                  <a:off x="1440" y="912"/>
                  <a:ext cx="240" cy="192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8527" name="Group 87"/>
            <p:cNvGrpSpPr/>
            <p:nvPr/>
          </p:nvGrpSpPr>
          <p:grpSpPr>
            <a:xfrm>
              <a:off x="4944" y="1200"/>
              <a:ext cx="672" cy="384"/>
              <a:chOff x="1440" y="912"/>
              <a:chExt cx="672" cy="384"/>
            </a:xfrm>
          </p:grpSpPr>
          <p:grpSp>
            <p:nvGrpSpPr>
              <p:cNvPr id="18528" name="Group 88"/>
              <p:cNvGrpSpPr/>
              <p:nvPr/>
            </p:nvGrpSpPr>
            <p:grpSpPr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18530" name="Oval 89"/>
                <p:cNvSpPr/>
                <p:nvPr/>
              </p:nvSpPr>
              <p:spPr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2000" dirty="0">
                      <a:latin typeface="Times New Roman" panose="02020603050405020304" pitchFamily="18" charset="0"/>
                    </a:rPr>
                    <a:t>Nov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531" name="Rectangle 90"/>
                <p:cNvSpPr/>
                <p:nvPr/>
              </p:nvSpPr>
              <p:spPr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0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529" name="Line 91"/>
              <p:cNvSpPr/>
              <p:nvPr/>
            </p:nvSpPr>
            <p:spPr>
              <a:xfrm>
                <a:off x="1440" y="912"/>
                <a:ext cx="240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78940" name="Text Box 92"/>
          <p:cNvSpPr txBox="1"/>
          <p:nvPr/>
        </p:nvSpPr>
        <p:spPr>
          <a:xfrm>
            <a:off x="533400" y="2819400"/>
            <a:ext cx="5294630" cy="400050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46800" rIns="0" bIns="46800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</a:rPr>
              <a:t>In general: </a:t>
            </a:r>
            <a:r>
              <a:rPr lang="zh-CN" altLang="en-US" sz="2000" dirty="0">
                <a:latin typeface="Arial" panose="020B0604020202020204" pitchFamily="34" charset="0"/>
              </a:rPr>
              <a:t>左子树的右子树</a:t>
            </a:r>
            <a:r>
              <a:rPr lang="en-US" altLang="zh-CN" sz="2000" dirty="0">
                <a:latin typeface="Arial" panose="020B0604020202020204" pitchFamily="34" charset="0"/>
              </a:rPr>
              <a:t>——</a:t>
            </a:r>
            <a:r>
              <a:rPr lang="zh-CN" altLang="en-US" sz="2000" dirty="0">
                <a:latin typeface="Arial" panose="020B0604020202020204" pitchFamily="34" charset="0"/>
              </a:rPr>
              <a:t>先左旋再右旋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grpSp>
        <p:nvGrpSpPr>
          <p:cNvPr id="78880" name="Group 93"/>
          <p:cNvGrpSpPr/>
          <p:nvPr/>
        </p:nvGrpSpPr>
        <p:grpSpPr>
          <a:xfrm>
            <a:off x="381000" y="3238500"/>
            <a:ext cx="2209800" cy="2552700"/>
            <a:chOff x="240" y="2232"/>
            <a:chExt cx="1392" cy="1608"/>
          </a:xfrm>
        </p:grpSpPr>
        <p:grpSp>
          <p:nvGrpSpPr>
            <p:cNvPr id="18506" name="Group 94"/>
            <p:cNvGrpSpPr/>
            <p:nvPr/>
          </p:nvGrpSpPr>
          <p:grpSpPr>
            <a:xfrm flipH="1">
              <a:off x="912" y="2232"/>
              <a:ext cx="240" cy="384"/>
              <a:chOff x="1008" y="2832"/>
              <a:chExt cx="240" cy="384"/>
            </a:xfrm>
          </p:grpSpPr>
          <p:sp>
            <p:nvSpPr>
              <p:cNvPr id="18524" name="Oval 95"/>
              <p:cNvSpPr/>
              <p:nvPr/>
            </p:nvSpPr>
            <p:spPr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dirty="0">
                    <a:latin typeface="Times New Roman" panose="02020603050405020304" pitchFamily="18" charset="0"/>
                  </a:rPr>
                  <a:t>A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25" name="Rectangle 96"/>
              <p:cNvSpPr/>
              <p:nvPr/>
            </p:nvSpPr>
            <p:spPr>
              <a:xfrm>
                <a:off x="1008" y="2832"/>
                <a:ext cx="240" cy="1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8507" name="Group 97"/>
            <p:cNvGrpSpPr/>
            <p:nvPr/>
          </p:nvGrpSpPr>
          <p:grpSpPr>
            <a:xfrm flipH="1">
              <a:off x="528" y="2520"/>
              <a:ext cx="240" cy="384"/>
              <a:chOff x="1008" y="2832"/>
              <a:chExt cx="240" cy="384"/>
            </a:xfrm>
          </p:grpSpPr>
          <p:sp>
            <p:nvSpPr>
              <p:cNvPr id="18522" name="Oval 98"/>
              <p:cNvSpPr/>
              <p:nvPr/>
            </p:nvSpPr>
            <p:spPr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dirty="0">
                    <a:latin typeface="Times New Roman" panose="02020603050405020304" pitchFamily="18" charset="0"/>
                  </a:rPr>
                  <a:t>B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23" name="Rectangle 99"/>
              <p:cNvSpPr/>
              <p:nvPr/>
            </p:nvSpPr>
            <p:spPr>
              <a:xfrm>
                <a:off x="1008" y="2832"/>
                <a:ext cx="240" cy="1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8508" name="Line 100"/>
            <p:cNvSpPr/>
            <p:nvPr/>
          </p:nvSpPr>
          <p:spPr>
            <a:xfrm flipH="1">
              <a:off x="743" y="2592"/>
              <a:ext cx="218" cy="12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09" name="Line 101"/>
            <p:cNvSpPr/>
            <p:nvPr/>
          </p:nvSpPr>
          <p:spPr>
            <a:xfrm>
              <a:off x="1104" y="2592"/>
              <a:ext cx="38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10" name="Line 102"/>
            <p:cNvSpPr/>
            <p:nvPr/>
          </p:nvSpPr>
          <p:spPr>
            <a:xfrm>
              <a:off x="720" y="2880"/>
              <a:ext cx="122" cy="10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11" name="Line 103"/>
            <p:cNvSpPr/>
            <p:nvPr/>
          </p:nvSpPr>
          <p:spPr>
            <a:xfrm flipH="1">
              <a:off x="384" y="2880"/>
              <a:ext cx="192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12" name="Rectangle 104"/>
            <p:cNvSpPr/>
            <p:nvPr/>
          </p:nvSpPr>
          <p:spPr>
            <a:xfrm flipH="1">
              <a:off x="240" y="3024"/>
              <a:ext cx="240" cy="81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L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8513" name="Rectangle 105"/>
            <p:cNvSpPr/>
            <p:nvPr/>
          </p:nvSpPr>
          <p:spPr>
            <a:xfrm flipH="1">
              <a:off x="1392" y="2736"/>
              <a:ext cx="240" cy="81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R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8514" name="Rectangle 106"/>
            <p:cNvSpPr/>
            <p:nvPr/>
          </p:nvSpPr>
          <p:spPr>
            <a:xfrm flipH="1">
              <a:off x="1392" y="3552"/>
              <a:ext cx="240" cy="288"/>
            </a:xfrm>
            <a:prstGeom prst="rect">
              <a:avLst/>
            </a:prstGeom>
            <a:noFill/>
            <a:ln w="25400" cap="rnd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8515" name="Group 107"/>
            <p:cNvGrpSpPr/>
            <p:nvPr/>
          </p:nvGrpSpPr>
          <p:grpSpPr>
            <a:xfrm flipH="1">
              <a:off x="816" y="2808"/>
              <a:ext cx="240" cy="384"/>
              <a:chOff x="1008" y="2832"/>
              <a:chExt cx="240" cy="384"/>
            </a:xfrm>
          </p:grpSpPr>
          <p:sp>
            <p:nvSpPr>
              <p:cNvPr id="18520" name="Oval 108"/>
              <p:cNvSpPr/>
              <p:nvPr/>
            </p:nvSpPr>
            <p:spPr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dirty="0">
                    <a:latin typeface="Times New Roman" panose="02020603050405020304" pitchFamily="18" charset="0"/>
                  </a:rPr>
                  <a:t>C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21" name="Rectangle 109"/>
              <p:cNvSpPr/>
              <p:nvPr/>
            </p:nvSpPr>
            <p:spPr>
              <a:xfrm>
                <a:off x="1008" y="2832"/>
                <a:ext cx="240" cy="1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8516" name="Line 110"/>
            <p:cNvSpPr/>
            <p:nvPr/>
          </p:nvSpPr>
          <p:spPr>
            <a:xfrm>
              <a:off x="1008" y="3168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17" name="Line 111"/>
            <p:cNvSpPr/>
            <p:nvPr/>
          </p:nvSpPr>
          <p:spPr>
            <a:xfrm flipH="1">
              <a:off x="720" y="3168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18" name="Rectangle 112"/>
            <p:cNvSpPr/>
            <p:nvPr/>
          </p:nvSpPr>
          <p:spPr>
            <a:xfrm flipH="1">
              <a:off x="1056" y="3312"/>
              <a:ext cx="240" cy="528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R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8519" name="Rectangle 113"/>
            <p:cNvSpPr/>
            <p:nvPr/>
          </p:nvSpPr>
          <p:spPr>
            <a:xfrm flipH="1">
              <a:off x="576" y="3312"/>
              <a:ext cx="240" cy="528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L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8884" name="Group 114"/>
          <p:cNvGrpSpPr/>
          <p:nvPr/>
        </p:nvGrpSpPr>
        <p:grpSpPr>
          <a:xfrm>
            <a:off x="2438400" y="3276600"/>
            <a:ext cx="1371600" cy="762000"/>
            <a:chOff x="1872" y="2976"/>
            <a:chExt cx="864" cy="480"/>
          </a:xfrm>
        </p:grpSpPr>
        <p:sp>
          <p:nvSpPr>
            <p:cNvPr id="18503" name="AutoShape 115"/>
            <p:cNvSpPr/>
            <p:nvPr/>
          </p:nvSpPr>
          <p:spPr>
            <a:xfrm>
              <a:off x="1872" y="3168"/>
              <a:ext cx="864" cy="96"/>
            </a:xfrm>
            <a:prstGeom prst="rightArrow">
              <a:avLst>
                <a:gd name="adj1" fmla="val 50000"/>
                <a:gd name="adj2" fmla="val 225000"/>
              </a:avLst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504" name="Rectangle 116"/>
            <p:cNvSpPr/>
            <p:nvPr/>
          </p:nvSpPr>
          <p:spPr>
            <a:xfrm>
              <a:off x="1968" y="2976"/>
              <a:ext cx="480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LR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8505" name="Rectangle 117"/>
            <p:cNvSpPr/>
            <p:nvPr/>
          </p:nvSpPr>
          <p:spPr>
            <a:xfrm>
              <a:off x="1968" y="3264"/>
              <a:ext cx="576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Insertion</a:t>
              </a:r>
              <a:endPara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8886" name="Group 118"/>
          <p:cNvGrpSpPr/>
          <p:nvPr/>
        </p:nvGrpSpPr>
        <p:grpSpPr>
          <a:xfrm>
            <a:off x="3429000" y="3276600"/>
            <a:ext cx="2209800" cy="3046413"/>
            <a:chOff x="2160" y="2256"/>
            <a:chExt cx="1392" cy="1919"/>
          </a:xfrm>
        </p:grpSpPr>
        <p:grpSp>
          <p:nvGrpSpPr>
            <p:cNvPr id="18480" name="Group 119"/>
            <p:cNvGrpSpPr/>
            <p:nvPr/>
          </p:nvGrpSpPr>
          <p:grpSpPr>
            <a:xfrm flipH="1">
              <a:off x="2832" y="2256"/>
              <a:ext cx="240" cy="384"/>
              <a:chOff x="1008" y="2832"/>
              <a:chExt cx="240" cy="384"/>
            </a:xfrm>
          </p:grpSpPr>
          <p:sp>
            <p:nvSpPr>
              <p:cNvPr id="18501" name="Oval 120"/>
              <p:cNvSpPr/>
              <p:nvPr/>
            </p:nvSpPr>
            <p:spPr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dirty="0">
                    <a:latin typeface="Times New Roman" panose="02020603050405020304" pitchFamily="18" charset="0"/>
                  </a:rPr>
                  <a:t>A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02" name="Rectangle 121"/>
              <p:cNvSpPr/>
              <p:nvPr/>
            </p:nvSpPr>
            <p:spPr>
              <a:xfrm>
                <a:off x="1008" y="2832"/>
                <a:ext cx="240" cy="1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8481" name="Group 122"/>
            <p:cNvGrpSpPr/>
            <p:nvPr/>
          </p:nvGrpSpPr>
          <p:grpSpPr>
            <a:xfrm flipH="1">
              <a:off x="2448" y="2544"/>
              <a:ext cx="240" cy="384"/>
              <a:chOff x="1008" y="2832"/>
              <a:chExt cx="240" cy="384"/>
            </a:xfrm>
          </p:grpSpPr>
          <p:sp>
            <p:nvSpPr>
              <p:cNvPr id="18499" name="Oval 123"/>
              <p:cNvSpPr/>
              <p:nvPr/>
            </p:nvSpPr>
            <p:spPr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dirty="0">
                    <a:latin typeface="Times New Roman" panose="02020603050405020304" pitchFamily="18" charset="0"/>
                  </a:rPr>
                  <a:t>B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00" name="Rectangle 124"/>
              <p:cNvSpPr/>
              <p:nvPr/>
            </p:nvSpPr>
            <p:spPr>
              <a:xfrm>
                <a:off x="1008" y="2832"/>
                <a:ext cx="240" cy="1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1800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8482" name="Line 125"/>
            <p:cNvSpPr/>
            <p:nvPr/>
          </p:nvSpPr>
          <p:spPr>
            <a:xfrm flipH="1">
              <a:off x="2663" y="2616"/>
              <a:ext cx="218" cy="12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83" name="Line 126"/>
            <p:cNvSpPr/>
            <p:nvPr/>
          </p:nvSpPr>
          <p:spPr>
            <a:xfrm>
              <a:off x="3024" y="2616"/>
              <a:ext cx="38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84" name="Line 127"/>
            <p:cNvSpPr/>
            <p:nvPr/>
          </p:nvSpPr>
          <p:spPr>
            <a:xfrm>
              <a:off x="2640" y="2904"/>
              <a:ext cx="122" cy="10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85" name="Line 128"/>
            <p:cNvSpPr/>
            <p:nvPr/>
          </p:nvSpPr>
          <p:spPr>
            <a:xfrm flipH="1">
              <a:off x="2304" y="2904"/>
              <a:ext cx="192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86" name="Rectangle 129"/>
            <p:cNvSpPr/>
            <p:nvPr/>
          </p:nvSpPr>
          <p:spPr>
            <a:xfrm flipH="1">
              <a:off x="2160" y="3048"/>
              <a:ext cx="240" cy="81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L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8487" name="Rectangle 130"/>
            <p:cNvSpPr/>
            <p:nvPr/>
          </p:nvSpPr>
          <p:spPr>
            <a:xfrm flipH="1">
              <a:off x="3312" y="2760"/>
              <a:ext cx="240" cy="81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R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8488" name="Rectangle 131"/>
            <p:cNvSpPr/>
            <p:nvPr/>
          </p:nvSpPr>
          <p:spPr>
            <a:xfrm flipH="1">
              <a:off x="3312" y="3576"/>
              <a:ext cx="240" cy="288"/>
            </a:xfrm>
            <a:prstGeom prst="rect">
              <a:avLst/>
            </a:prstGeom>
            <a:noFill/>
            <a:ln w="25400" cap="rnd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8489" name="Group 132"/>
            <p:cNvGrpSpPr/>
            <p:nvPr/>
          </p:nvGrpSpPr>
          <p:grpSpPr>
            <a:xfrm flipH="1">
              <a:off x="2736" y="2832"/>
              <a:ext cx="240" cy="384"/>
              <a:chOff x="1008" y="2832"/>
              <a:chExt cx="240" cy="384"/>
            </a:xfrm>
          </p:grpSpPr>
          <p:sp>
            <p:nvSpPr>
              <p:cNvPr id="18497" name="Oval 133"/>
              <p:cNvSpPr/>
              <p:nvPr/>
            </p:nvSpPr>
            <p:spPr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dirty="0">
                    <a:latin typeface="Times New Roman" panose="02020603050405020304" pitchFamily="18" charset="0"/>
                  </a:rPr>
                  <a:t>C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98" name="Rectangle 134"/>
              <p:cNvSpPr/>
              <p:nvPr/>
            </p:nvSpPr>
            <p:spPr>
              <a:xfrm>
                <a:off x="1008" y="2832"/>
                <a:ext cx="240" cy="1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1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8490" name="Line 135"/>
            <p:cNvSpPr/>
            <p:nvPr/>
          </p:nvSpPr>
          <p:spPr>
            <a:xfrm>
              <a:off x="2928" y="3192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91" name="Line 136"/>
            <p:cNvSpPr/>
            <p:nvPr/>
          </p:nvSpPr>
          <p:spPr>
            <a:xfrm flipH="1">
              <a:off x="2640" y="3192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92" name="Rectangle 137"/>
            <p:cNvSpPr/>
            <p:nvPr/>
          </p:nvSpPr>
          <p:spPr>
            <a:xfrm flipH="1">
              <a:off x="2976" y="3336"/>
              <a:ext cx="240" cy="528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R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8493" name="Rectangle 138"/>
            <p:cNvSpPr/>
            <p:nvPr/>
          </p:nvSpPr>
          <p:spPr>
            <a:xfrm flipH="1">
              <a:off x="2496" y="3336"/>
              <a:ext cx="240" cy="528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L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8494" name="Rectangle 139"/>
            <p:cNvSpPr/>
            <p:nvPr/>
          </p:nvSpPr>
          <p:spPr>
            <a:xfrm flipH="1">
              <a:off x="2496" y="3887"/>
              <a:ext cx="240" cy="288"/>
            </a:xfrm>
            <a:prstGeom prst="rect">
              <a:avLst/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95" name="Rectangle 140"/>
            <p:cNvSpPr/>
            <p:nvPr/>
          </p:nvSpPr>
          <p:spPr>
            <a:xfrm flipH="1">
              <a:off x="2976" y="3887"/>
              <a:ext cx="240" cy="288"/>
            </a:xfrm>
            <a:prstGeom prst="rect">
              <a:avLst/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96" name="Rectangle 141"/>
            <p:cNvSpPr/>
            <p:nvPr/>
          </p:nvSpPr>
          <p:spPr>
            <a:xfrm>
              <a:off x="2736" y="3888"/>
              <a:ext cx="240" cy="24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OR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8890" name="Group 142"/>
          <p:cNvGrpSpPr/>
          <p:nvPr/>
        </p:nvGrpSpPr>
        <p:grpSpPr>
          <a:xfrm>
            <a:off x="5486400" y="3276600"/>
            <a:ext cx="1371600" cy="762000"/>
            <a:chOff x="1872" y="2976"/>
            <a:chExt cx="864" cy="480"/>
          </a:xfrm>
        </p:grpSpPr>
        <p:sp>
          <p:nvSpPr>
            <p:cNvPr id="18477" name="AutoShape 143"/>
            <p:cNvSpPr/>
            <p:nvPr/>
          </p:nvSpPr>
          <p:spPr>
            <a:xfrm>
              <a:off x="1872" y="3168"/>
              <a:ext cx="864" cy="96"/>
            </a:xfrm>
            <a:prstGeom prst="rightArrow">
              <a:avLst>
                <a:gd name="adj1" fmla="val 50000"/>
                <a:gd name="adj2" fmla="val 225000"/>
              </a:avLst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78" name="Rectangle 144"/>
            <p:cNvSpPr/>
            <p:nvPr/>
          </p:nvSpPr>
          <p:spPr>
            <a:xfrm>
              <a:off x="1968" y="2976"/>
              <a:ext cx="480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LR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8479" name="Rectangle 145"/>
            <p:cNvSpPr/>
            <p:nvPr/>
          </p:nvSpPr>
          <p:spPr>
            <a:xfrm>
              <a:off x="1968" y="3264"/>
              <a:ext cx="576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Rotation</a:t>
              </a:r>
              <a:endPara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8896" name="Group 146"/>
          <p:cNvGrpSpPr/>
          <p:nvPr/>
        </p:nvGrpSpPr>
        <p:grpSpPr>
          <a:xfrm>
            <a:off x="6172200" y="3581400"/>
            <a:ext cx="2706688" cy="2630488"/>
            <a:chOff x="1319" y="1632"/>
            <a:chExt cx="1705" cy="1657"/>
          </a:xfrm>
        </p:grpSpPr>
        <p:sp>
          <p:nvSpPr>
            <p:cNvPr id="18455" name="Rectangle 147"/>
            <p:cNvSpPr/>
            <p:nvPr/>
          </p:nvSpPr>
          <p:spPr>
            <a:xfrm flipH="1">
              <a:off x="1319" y="2471"/>
              <a:ext cx="240" cy="81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L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8456" name="Rectangle 148"/>
            <p:cNvSpPr/>
            <p:nvPr/>
          </p:nvSpPr>
          <p:spPr>
            <a:xfrm flipH="1">
              <a:off x="2784" y="2473"/>
              <a:ext cx="240" cy="81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R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8457" name="Group 149"/>
            <p:cNvGrpSpPr/>
            <p:nvPr/>
          </p:nvGrpSpPr>
          <p:grpSpPr>
            <a:xfrm flipH="1">
              <a:off x="2064" y="1632"/>
              <a:ext cx="240" cy="384"/>
              <a:chOff x="1008" y="2832"/>
              <a:chExt cx="240" cy="384"/>
            </a:xfrm>
          </p:grpSpPr>
          <p:sp>
            <p:nvSpPr>
              <p:cNvPr id="18475" name="Oval 150"/>
              <p:cNvSpPr/>
              <p:nvPr/>
            </p:nvSpPr>
            <p:spPr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dirty="0">
                    <a:latin typeface="Times New Roman" panose="02020603050405020304" pitchFamily="18" charset="0"/>
                  </a:rPr>
                  <a:t>C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76" name="Rectangle 151"/>
              <p:cNvSpPr/>
              <p:nvPr/>
            </p:nvSpPr>
            <p:spPr>
              <a:xfrm>
                <a:off x="1008" y="2832"/>
                <a:ext cx="240" cy="1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8458" name="Line 152"/>
            <p:cNvSpPr/>
            <p:nvPr/>
          </p:nvSpPr>
          <p:spPr>
            <a:xfrm>
              <a:off x="2256" y="1992"/>
              <a:ext cx="38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8459" name="Group 153"/>
            <p:cNvGrpSpPr/>
            <p:nvPr/>
          </p:nvGrpSpPr>
          <p:grpSpPr>
            <a:xfrm flipH="1">
              <a:off x="2592" y="1968"/>
              <a:ext cx="240" cy="384"/>
              <a:chOff x="1008" y="2832"/>
              <a:chExt cx="240" cy="384"/>
            </a:xfrm>
          </p:grpSpPr>
          <p:sp>
            <p:nvSpPr>
              <p:cNvPr id="18473" name="Oval 154"/>
              <p:cNvSpPr/>
              <p:nvPr/>
            </p:nvSpPr>
            <p:spPr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dirty="0">
                    <a:latin typeface="Times New Roman" panose="02020603050405020304" pitchFamily="18" charset="0"/>
                  </a:rPr>
                  <a:t>A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74" name="Rectangle 155"/>
              <p:cNvSpPr/>
              <p:nvPr/>
            </p:nvSpPr>
            <p:spPr>
              <a:xfrm>
                <a:off x="1008" y="2832"/>
                <a:ext cx="240" cy="1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1 or 0</a:t>
                </a:r>
                <a:endParaRPr lang="en-US" altLang="zh-CN" sz="1800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8460" name="Line 156"/>
            <p:cNvSpPr/>
            <p:nvPr/>
          </p:nvSpPr>
          <p:spPr>
            <a:xfrm>
              <a:off x="2784" y="2328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61" name="Line 157"/>
            <p:cNvSpPr/>
            <p:nvPr/>
          </p:nvSpPr>
          <p:spPr>
            <a:xfrm flipH="1">
              <a:off x="2496" y="2328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62" name="Rectangle 158"/>
            <p:cNvSpPr/>
            <p:nvPr/>
          </p:nvSpPr>
          <p:spPr>
            <a:xfrm flipH="1">
              <a:off x="2352" y="2472"/>
              <a:ext cx="240" cy="528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R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8463" name="Rectangle 159"/>
            <p:cNvSpPr/>
            <p:nvPr/>
          </p:nvSpPr>
          <p:spPr>
            <a:xfrm flipH="1">
              <a:off x="2352" y="2999"/>
              <a:ext cx="240" cy="288"/>
            </a:xfrm>
            <a:prstGeom prst="rect">
              <a:avLst/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64" name="Line 160"/>
            <p:cNvSpPr/>
            <p:nvPr/>
          </p:nvSpPr>
          <p:spPr>
            <a:xfrm flipH="1">
              <a:off x="1728" y="1992"/>
              <a:ext cx="38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8465" name="Group 161"/>
            <p:cNvGrpSpPr/>
            <p:nvPr/>
          </p:nvGrpSpPr>
          <p:grpSpPr>
            <a:xfrm>
              <a:off x="1536" y="1968"/>
              <a:ext cx="240" cy="384"/>
              <a:chOff x="1008" y="2832"/>
              <a:chExt cx="240" cy="384"/>
            </a:xfrm>
          </p:grpSpPr>
          <p:sp>
            <p:nvSpPr>
              <p:cNvPr id="18471" name="Oval 162"/>
              <p:cNvSpPr/>
              <p:nvPr/>
            </p:nvSpPr>
            <p:spPr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dirty="0">
                    <a:latin typeface="Times New Roman" panose="02020603050405020304" pitchFamily="18" charset="0"/>
                  </a:rPr>
                  <a:t>B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72" name="Rectangle 163"/>
              <p:cNvSpPr/>
              <p:nvPr/>
            </p:nvSpPr>
            <p:spPr>
              <a:xfrm>
                <a:off x="1008" y="2832"/>
                <a:ext cx="240" cy="1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 or 1</a:t>
                </a:r>
                <a:endParaRPr lang="en-US" altLang="zh-CN" sz="1800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8466" name="Line 164"/>
            <p:cNvSpPr/>
            <p:nvPr/>
          </p:nvSpPr>
          <p:spPr>
            <a:xfrm flipH="1">
              <a:off x="1440" y="2328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67" name="Line 165"/>
            <p:cNvSpPr/>
            <p:nvPr/>
          </p:nvSpPr>
          <p:spPr>
            <a:xfrm>
              <a:off x="1728" y="2328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68" name="Rectangle 166"/>
            <p:cNvSpPr/>
            <p:nvPr/>
          </p:nvSpPr>
          <p:spPr>
            <a:xfrm>
              <a:off x="1776" y="2472"/>
              <a:ext cx="240" cy="528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L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8469" name="Rectangle 167"/>
            <p:cNvSpPr/>
            <p:nvPr/>
          </p:nvSpPr>
          <p:spPr>
            <a:xfrm>
              <a:off x="1776" y="2999"/>
              <a:ext cx="240" cy="288"/>
            </a:xfrm>
            <a:prstGeom prst="rect">
              <a:avLst/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70" name="Rectangle 168"/>
            <p:cNvSpPr/>
            <p:nvPr/>
          </p:nvSpPr>
          <p:spPr>
            <a:xfrm flipH="1">
              <a:off x="2064" y="2976"/>
              <a:ext cx="240" cy="24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OR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79017" name="Rectangle 169"/>
          <p:cNvSpPr/>
          <p:nvPr/>
        </p:nvSpPr>
        <p:spPr>
          <a:xfrm>
            <a:off x="4038600" y="304800"/>
            <a:ext cx="22098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Double Rotation</a:t>
            </a:r>
            <a:endParaRPr lang="en-US" altLang="zh-CN" sz="2000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019" name="AutoShape 171"/>
          <p:cNvSpPr/>
          <p:nvPr/>
        </p:nvSpPr>
        <p:spPr>
          <a:xfrm rot="5400000" flipH="1">
            <a:off x="1709738" y="1611313"/>
            <a:ext cx="469900" cy="504825"/>
          </a:xfrm>
          <a:custGeom>
            <a:avLst/>
            <a:gdLst/>
            <a:ahLst/>
            <a:cxnLst>
              <a:cxn ang="0">
                <a:pos x="2147483647" y="380419435"/>
              </a:cxn>
              <a:cxn ang="0">
                <a:pos x="251976561" y="2147483647"/>
              </a:cxn>
              <a:cxn ang="0">
                <a:pos x="2147483647" y="97237524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1600" h="21600">
                <a:moveTo>
                  <a:pt x="15549" y="17909"/>
                </a:moveTo>
                <a:cubicBezTo>
                  <a:pt x="17924" y="16323"/>
                  <a:pt x="19350" y="13655"/>
                  <a:pt x="19350" y="10800"/>
                </a:cubicBezTo>
                <a:cubicBezTo>
                  <a:pt x="19350" y="6077"/>
                  <a:pt x="15522" y="2250"/>
                  <a:pt x="10800" y="2250"/>
                </a:cubicBezTo>
                <a:cubicBezTo>
                  <a:pt x="6077" y="2250"/>
                  <a:pt x="2250" y="6077"/>
                  <a:pt x="225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4407"/>
                  <a:pt x="19799" y="17776"/>
                  <a:pt x="16799" y="19780"/>
                </a:cubicBezTo>
                <a:lnTo>
                  <a:pt x="18299" y="22025"/>
                </a:lnTo>
                <a:lnTo>
                  <a:pt x="12994" y="20969"/>
                </a:lnTo>
                <a:lnTo>
                  <a:pt x="14049" y="15664"/>
                </a:lnTo>
                <a:lnTo>
                  <a:pt x="15549" y="17909"/>
                </a:lnTo>
                <a:close/>
              </a:path>
            </a:pathLst>
          </a:custGeom>
          <a:solidFill>
            <a:schemeClr val="hlink"/>
          </a:solidFill>
          <a:ln w="254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46800" rIns="0" bIns="46800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9020" name="AutoShape 172"/>
          <p:cNvSpPr/>
          <p:nvPr/>
        </p:nvSpPr>
        <p:spPr>
          <a:xfrm rot="-5400000">
            <a:off x="2659063" y="949325"/>
            <a:ext cx="407987" cy="471488"/>
          </a:xfrm>
          <a:custGeom>
            <a:avLst/>
            <a:gdLst/>
            <a:ahLst/>
            <a:cxnLst>
              <a:cxn ang="0">
                <a:pos x="2022676238" y="289452138"/>
              </a:cxn>
              <a:cxn ang="0">
                <a:pos x="143192063" y="2147483647"/>
              </a:cxn>
              <a:cxn ang="0">
                <a:pos x="1887623193" y="739860276"/>
              </a:cxn>
              <a:cxn ang="0">
                <a:pos x="2147483647" y="2147483647"/>
              </a:cxn>
              <a:cxn ang="0">
                <a:pos x="1653930169" y="2147483647"/>
              </a:cxn>
              <a:cxn ang="0">
                <a:pos x="1788213175" y="2147483647"/>
              </a:cxn>
            </a:cxnLst>
            <a:pathLst>
              <a:path w="21600" h="21600">
                <a:moveTo>
                  <a:pt x="15549" y="17909"/>
                </a:moveTo>
                <a:cubicBezTo>
                  <a:pt x="17924" y="16323"/>
                  <a:pt x="19350" y="13655"/>
                  <a:pt x="19350" y="10800"/>
                </a:cubicBezTo>
                <a:cubicBezTo>
                  <a:pt x="19350" y="6077"/>
                  <a:pt x="15522" y="2250"/>
                  <a:pt x="10800" y="2250"/>
                </a:cubicBezTo>
                <a:cubicBezTo>
                  <a:pt x="6077" y="2250"/>
                  <a:pt x="2250" y="6077"/>
                  <a:pt x="225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4407"/>
                  <a:pt x="19799" y="17776"/>
                  <a:pt x="16799" y="19780"/>
                </a:cubicBezTo>
                <a:lnTo>
                  <a:pt x="18299" y="22025"/>
                </a:lnTo>
                <a:lnTo>
                  <a:pt x="12994" y="20969"/>
                </a:lnTo>
                <a:lnTo>
                  <a:pt x="14049" y="15664"/>
                </a:lnTo>
                <a:lnTo>
                  <a:pt x="15549" y="17909"/>
                </a:lnTo>
                <a:close/>
              </a:path>
            </a:pathLst>
          </a:custGeom>
          <a:solidFill>
            <a:schemeClr val="hlink"/>
          </a:solidFill>
          <a:ln w="254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46800" rIns="0" bIns="46800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8454" name="Text Box 173"/>
          <p:cNvSpPr txBox="1"/>
          <p:nvPr/>
        </p:nvSpPr>
        <p:spPr>
          <a:xfrm>
            <a:off x="4500563" y="0"/>
            <a:ext cx="4643437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AVL Trees, Splay Trees, and Amortized Analysis</a:t>
            </a:r>
            <a:endParaRPr lang="en-US" altLang="zh-CN" sz="1600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88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788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788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788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788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788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89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88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88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88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88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788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90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90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79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85" grpId="0" animBg="1"/>
      <p:bldP spid="78891" grpId="0" animBg="1"/>
      <p:bldP spid="78892" grpId="0" animBg="1"/>
      <p:bldP spid="78893" grpId="0" animBg="1"/>
      <p:bldP spid="78940" grpId="0"/>
      <p:bldP spid="79017" grpId="0"/>
      <p:bldP spid="79019" grpId="0" animBg="1"/>
      <p:bldP spid="790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100355" name="Oval 3"/>
          <p:cNvSpPr/>
          <p:nvPr/>
        </p:nvSpPr>
        <p:spPr>
          <a:xfrm>
            <a:off x="609600" y="107950"/>
            <a:ext cx="990600" cy="3048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46800" rIns="0" bIns="46800" anchor="ctr" anchorCtr="0"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Dec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0356" name="Oval 4"/>
          <p:cNvSpPr/>
          <p:nvPr/>
        </p:nvSpPr>
        <p:spPr>
          <a:xfrm>
            <a:off x="1752600" y="107950"/>
            <a:ext cx="990600" cy="3048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46800" rIns="0" bIns="46800" anchor="ctr" anchorCtr="0"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July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76200" y="457200"/>
            <a:ext cx="4419600" cy="2133600"/>
            <a:chOff x="288" y="528"/>
            <a:chExt cx="2784" cy="1344"/>
          </a:xfrm>
        </p:grpSpPr>
        <p:grpSp>
          <p:nvGrpSpPr>
            <p:cNvPr id="19615" name="Group 6"/>
            <p:cNvGrpSpPr/>
            <p:nvPr/>
          </p:nvGrpSpPr>
          <p:grpSpPr>
            <a:xfrm>
              <a:off x="864" y="528"/>
              <a:ext cx="1776" cy="672"/>
              <a:chOff x="3600" y="768"/>
              <a:chExt cx="1776" cy="672"/>
            </a:xfrm>
          </p:grpSpPr>
          <p:grpSp>
            <p:nvGrpSpPr>
              <p:cNvPr id="19642" name="Group 7"/>
              <p:cNvGrpSpPr/>
              <p:nvPr/>
            </p:nvGrpSpPr>
            <p:grpSpPr>
              <a:xfrm>
                <a:off x="4176" y="768"/>
                <a:ext cx="1200" cy="672"/>
                <a:chOff x="4176" y="768"/>
                <a:chExt cx="1200" cy="672"/>
              </a:xfrm>
            </p:grpSpPr>
            <p:grpSp>
              <p:nvGrpSpPr>
                <p:cNvPr id="19651" name="Group 8"/>
                <p:cNvGrpSpPr/>
                <p:nvPr/>
              </p:nvGrpSpPr>
              <p:grpSpPr>
                <a:xfrm>
                  <a:off x="4176" y="768"/>
                  <a:ext cx="624" cy="336"/>
                  <a:chOff x="912" y="624"/>
                  <a:chExt cx="624" cy="336"/>
                </a:xfrm>
              </p:grpSpPr>
              <p:sp>
                <p:nvSpPr>
                  <p:cNvPr id="19660" name="Oval 9"/>
                  <p:cNvSpPr/>
                  <p:nvPr/>
                </p:nvSpPr>
                <p:spPr>
                  <a:xfrm>
                    <a:off x="912" y="768"/>
                    <a:ext cx="624" cy="192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lIns="0" tIns="46800" rIns="0" bIns="46800" anchor="ctr" anchorCtr="0"/>
                  <a:p>
                    <a:pPr algn="ctr" eaLnBrk="1" hangingPunct="1"/>
                    <a:r>
                      <a:rPr lang="en-US" altLang="zh-CN" sz="2000" dirty="0">
                        <a:latin typeface="Times New Roman" panose="02020603050405020304" pitchFamily="18" charset="0"/>
                      </a:rPr>
                      <a:t>Mar</a:t>
                    </a:r>
                    <a:endParaRPr lang="en-US" altLang="zh-CN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661" name="Rectangle 10"/>
                  <p:cNvSpPr/>
                  <p:nvPr/>
                </p:nvSpPr>
                <p:spPr>
                  <a:xfrm>
                    <a:off x="1056" y="624"/>
                    <a:ext cx="288" cy="144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46800" rIns="0" bIns="46800" anchor="ctr" anchorCtr="0"/>
                  <a:p>
                    <a:pPr algn="ctr" eaLnBrk="1" hangingPunct="1"/>
                    <a:r>
                      <a:rPr lang="en-US" altLang="zh-CN" sz="18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</a:rPr>
                      <a:t>0</a:t>
                    </a:r>
                    <a:endParaRPr lang="en-US" altLang="zh-CN" sz="1800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9652" name="Rectangle 11"/>
                <p:cNvSpPr/>
                <p:nvPr/>
              </p:nvSpPr>
              <p:spPr>
                <a:xfrm>
                  <a:off x="4320" y="768"/>
                  <a:ext cx="288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</a:t>
                  </a:r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1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19653" name="Group 12"/>
                <p:cNvGrpSpPr/>
                <p:nvPr/>
              </p:nvGrpSpPr>
              <p:grpSpPr>
                <a:xfrm>
                  <a:off x="4704" y="1056"/>
                  <a:ext cx="672" cy="384"/>
                  <a:chOff x="1440" y="912"/>
                  <a:chExt cx="672" cy="384"/>
                </a:xfrm>
              </p:grpSpPr>
              <p:grpSp>
                <p:nvGrpSpPr>
                  <p:cNvPr id="19656" name="Group 13"/>
                  <p:cNvGrpSpPr/>
                  <p:nvPr/>
                </p:nvGrpSpPr>
                <p:grpSpPr>
                  <a:xfrm>
                    <a:off x="1488" y="960"/>
                    <a:ext cx="624" cy="336"/>
                    <a:chOff x="912" y="624"/>
                    <a:chExt cx="624" cy="336"/>
                  </a:xfrm>
                </p:grpSpPr>
                <p:sp>
                  <p:nvSpPr>
                    <p:cNvPr id="19658" name="Oval 14"/>
                    <p:cNvSpPr/>
                    <p:nvPr/>
                  </p:nvSpPr>
                  <p:spPr>
                    <a:xfrm>
                      <a:off x="912" y="768"/>
                      <a:ext cx="624" cy="192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lIns="0" tIns="46800" rIns="0" bIns="46800" anchor="ctr" anchorCtr="0"/>
                    <a:p>
                      <a:pPr algn="ctr" eaLnBrk="1" hangingPunct="1"/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May</a:t>
                      </a:r>
                      <a:endParaRPr lang="en-US" altLang="zh-CN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659" name="Rectangle 15"/>
                    <p:cNvSpPr/>
                    <p:nvPr/>
                  </p:nvSpPr>
                  <p:spPr>
                    <a:xfrm>
                      <a:off x="1056" y="624"/>
                      <a:ext cx="288" cy="144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none" lIns="0" tIns="46800" rIns="0" bIns="46800" anchor="ctr" anchorCtr="0"/>
                    <a:p>
                      <a:pPr algn="ctr" eaLnBrk="1" hangingPunct="1"/>
                      <a:r>
                        <a:rPr lang="en-US" altLang="zh-CN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800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9657" name="Line 16"/>
                  <p:cNvSpPr/>
                  <p:nvPr/>
                </p:nvSpPr>
                <p:spPr>
                  <a:xfrm>
                    <a:off x="1440" y="912"/>
                    <a:ext cx="240" cy="192"/>
                  </a:xfrm>
                  <a:prstGeom prst="line">
                    <a:avLst/>
                  </a:prstGeom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9654" name="Rectangle 17"/>
                <p:cNvSpPr/>
                <p:nvPr/>
              </p:nvSpPr>
              <p:spPr>
                <a:xfrm>
                  <a:off x="4944" y="1104"/>
                  <a:ext cx="240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</a:t>
                  </a:r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1</a:t>
                  </a:r>
                  <a:endPara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655" name="Rectangle 18"/>
                <p:cNvSpPr/>
                <p:nvPr/>
              </p:nvSpPr>
              <p:spPr>
                <a:xfrm>
                  <a:off x="4320" y="768"/>
                  <a:ext cx="288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</a:t>
                  </a:r>
                  <a:r>
                    <a:rPr lang="en-US" altLang="zh-CN" sz="18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2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9643" name="Rectangle 19"/>
              <p:cNvSpPr/>
              <p:nvPr/>
            </p:nvSpPr>
            <p:spPr>
              <a:xfrm flipH="1">
                <a:off x="4368" y="76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9644" name="Group 20"/>
              <p:cNvGrpSpPr/>
              <p:nvPr/>
            </p:nvGrpSpPr>
            <p:grpSpPr>
              <a:xfrm flipH="1">
                <a:off x="3600" y="1056"/>
                <a:ext cx="672" cy="384"/>
                <a:chOff x="1440" y="912"/>
                <a:chExt cx="672" cy="384"/>
              </a:xfrm>
            </p:grpSpPr>
            <p:grpSp>
              <p:nvGrpSpPr>
                <p:cNvPr id="19647" name="Group 21"/>
                <p:cNvGrpSpPr/>
                <p:nvPr/>
              </p:nvGrpSpPr>
              <p:grpSpPr>
                <a:xfrm>
                  <a:off x="1488" y="960"/>
                  <a:ext cx="624" cy="336"/>
                  <a:chOff x="912" y="624"/>
                  <a:chExt cx="624" cy="336"/>
                </a:xfrm>
              </p:grpSpPr>
              <p:sp>
                <p:nvSpPr>
                  <p:cNvPr id="19649" name="Oval 22"/>
                  <p:cNvSpPr/>
                  <p:nvPr/>
                </p:nvSpPr>
                <p:spPr>
                  <a:xfrm>
                    <a:off x="912" y="768"/>
                    <a:ext cx="624" cy="192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lIns="0" tIns="46800" rIns="0" bIns="46800" anchor="ctr" anchorCtr="0"/>
                  <a:p>
                    <a:pPr algn="ctr" eaLnBrk="1" hangingPunct="1"/>
                    <a:r>
                      <a:rPr lang="en-US" altLang="zh-CN" sz="2000" dirty="0">
                        <a:latin typeface="Times New Roman" panose="02020603050405020304" pitchFamily="18" charset="0"/>
                      </a:rPr>
                      <a:t>Aug</a:t>
                    </a:r>
                    <a:endParaRPr lang="en-US" altLang="zh-CN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650" name="Rectangle 23"/>
                  <p:cNvSpPr/>
                  <p:nvPr/>
                </p:nvSpPr>
                <p:spPr>
                  <a:xfrm>
                    <a:off x="1056" y="624"/>
                    <a:ext cx="288" cy="144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46800" rIns="0" bIns="46800" anchor="ctr" anchorCtr="0"/>
                  <a:p>
                    <a:pPr algn="ctr" eaLnBrk="1" hangingPunct="1"/>
                    <a:r>
                      <a:rPr lang="en-US" altLang="zh-CN" sz="18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</a:rPr>
                      <a:t>0</a:t>
                    </a:r>
                    <a:endParaRPr lang="en-US" altLang="zh-CN" sz="1800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9648" name="Line 24"/>
                <p:cNvSpPr/>
                <p:nvPr/>
              </p:nvSpPr>
              <p:spPr>
                <a:xfrm>
                  <a:off x="1440" y="912"/>
                  <a:ext cx="240" cy="192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9645" name="Rectangle 25"/>
              <p:cNvSpPr/>
              <p:nvPr/>
            </p:nvSpPr>
            <p:spPr>
              <a:xfrm flipH="1">
                <a:off x="3792" y="1104"/>
                <a:ext cx="240" cy="144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46" name="Rectangle 26"/>
              <p:cNvSpPr/>
              <p:nvPr/>
            </p:nvSpPr>
            <p:spPr>
              <a:xfrm flipH="1">
                <a:off x="4368" y="76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9616" name="Rectangle 27"/>
            <p:cNvSpPr/>
            <p:nvPr/>
          </p:nvSpPr>
          <p:spPr>
            <a:xfrm>
              <a:off x="1008" y="864"/>
              <a:ext cx="288" cy="144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1800" dirty="0">
                  <a:solidFill>
                    <a:schemeClr val="accent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1800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9617" name="Group 28"/>
            <p:cNvGrpSpPr/>
            <p:nvPr/>
          </p:nvGrpSpPr>
          <p:grpSpPr>
            <a:xfrm>
              <a:off x="1392" y="1152"/>
              <a:ext cx="672" cy="384"/>
              <a:chOff x="1440" y="912"/>
              <a:chExt cx="672" cy="384"/>
            </a:xfrm>
          </p:grpSpPr>
          <p:grpSp>
            <p:nvGrpSpPr>
              <p:cNvPr id="19638" name="Group 29"/>
              <p:cNvGrpSpPr/>
              <p:nvPr/>
            </p:nvGrpSpPr>
            <p:grpSpPr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19640" name="Oval 30"/>
                <p:cNvSpPr/>
                <p:nvPr/>
              </p:nvSpPr>
              <p:spPr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2000" dirty="0">
                      <a:latin typeface="Times New Roman" panose="02020603050405020304" pitchFamily="18" charset="0"/>
                    </a:rPr>
                    <a:t>Jan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641" name="Rectangle 31"/>
                <p:cNvSpPr/>
                <p:nvPr/>
              </p:nvSpPr>
              <p:spPr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0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9639" name="Line 32"/>
              <p:cNvSpPr/>
              <p:nvPr/>
            </p:nvSpPr>
            <p:spPr>
              <a:xfrm>
                <a:off x="1440" y="912"/>
                <a:ext cx="240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9618" name="Group 33"/>
            <p:cNvGrpSpPr/>
            <p:nvPr/>
          </p:nvGrpSpPr>
          <p:grpSpPr>
            <a:xfrm flipH="1">
              <a:off x="288" y="1152"/>
              <a:ext cx="672" cy="384"/>
              <a:chOff x="1440" y="912"/>
              <a:chExt cx="672" cy="384"/>
            </a:xfrm>
          </p:grpSpPr>
          <p:grpSp>
            <p:nvGrpSpPr>
              <p:cNvPr id="19634" name="Group 34"/>
              <p:cNvGrpSpPr/>
              <p:nvPr/>
            </p:nvGrpSpPr>
            <p:grpSpPr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19636" name="Oval 35"/>
                <p:cNvSpPr/>
                <p:nvPr/>
              </p:nvSpPr>
              <p:spPr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2000" dirty="0">
                      <a:latin typeface="Times New Roman" panose="02020603050405020304" pitchFamily="18" charset="0"/>
                    </a:rPr>
                    <a:t>Apr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637" name="Rectangle 36"/>
                <p:cNvSpPr/>
                <p:nvPr/>
              </p:nvSpPr>
              <p:spPr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0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9635" name="Line 37"/>
              <p:cNvSpPr/>
              <p:nvPr/>
            </p:nvSpPr>
            <p:spPr>
              <a:xfrm>
                <a:off x="1440" y="912"/>
                <a:ext cx="240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9619" name="Group 38"/>
            <p:cNvGrpSpPr/>
            <p:nvPr/>
          </p:nvGrpSpPr>
          <p:grpSpPr>
            <a:xfrm>
              <a:off x="2400" y="1200"/>
              <a:ext cx="672" cy="384"/>
              <a:chOff x="1440" y="912"/>
              <a:chExt cx="672" cy="384"/>
            </a:xfrm>
          </p:grpSpPr>
          <p:grpSp>
            <p:nvGrpSpPr>
              <p:cNvPr id="19630" name="Group 39"/>
              <p:cNvGrpSpPr/>
              <p:nvPr/>
            </p:nvGrpSpPr>
            <p:grpSpPr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19632" name="Oval 40"/>
                <p:cNvSpPr/>
                <p:nvPr/>
              </p:nvSpPr>
              <p:spPr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2000" dirty="0">
                      <a:latin typeface="Times New Roman" panose="02020603050405020304" pitchFamily="18" charset="0"/>
                    </a:rPr>
                    <a:t>Nov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633" name="Rectangle 41"/>
                <p:cNvSpPr/>
                <p:nvPr/>
              </p:nvSpPr>
              <p:spPr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0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9631" name="Line 42"/>
              <p:cNvSpPr/>
              <p:nvPr/>
            </p:nvSpPr>
            <p:spPr>
              <a:xfrm>
                <a:off x="1440" y="912"/>
                <a:ext cx="240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9620" name="Group 43"/>
            <p:cNvGrpSpPr/>
            <p:nvPr/>
          </p:nvGrpSpPr>
          <p:grpSpPr>
            <a:xfrm>
              <a:off x="1968" y="1488"/>
              <a:ext cx="672" cy="384"/>
              <a:chOff x="1440" y="912"/>
              <a:chExt cx="672" cy="384"/>
            </a:xfrm>
          </p:grpSpPr>
          <p:grpSp>
            <p:nvGrpSpPr>
              <p:cNvPr id="19626" name="Group 44"/>
              <p:cNvGrpSpPr/>
              <p:nvPr/>
            </p:nvGrpSpPr>
            <p:grpSpPr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19628" name="Oval 45"/>
                <p:cNvSpPr/>
                <p:nvPr/>
              </p:nvSpPr>
              <p:spPr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2000" dirty="0">
                      <a:latin typeface="Times New Roman" panose="02020603050405020304" pitchFamily="18" charset="0"/>
                    </a:rPr>
                    <a:t>July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629" name="Rectangle 46"/>
                <p:cNvSpPr/>
                <p:nvPr/>
              </p:nvSpPr>
              <p:spPr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0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9627" name="Line 47"/>
              <p:cNvSpPr/>
              <p:nvPr/>
            </p:nvSpPr>
            <p:spPr>
              <a:xfrm>
                <a:off x="1440" y="912"/>
                <a:ext cx="240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9621" name="Group 48"/>
            <p:cNvGrpSpPr/>
            <p:nvPr/>
          </p:nvGrpSpPr>
          <p:grpSpPr>
            <a:xfrm flipH="1">
              <a:off x="864" y="1488"/>
              <a:ext cx="672" cy="384"/>
              <a:chOff x="1440" y="912"/>
              <a:chExt cx="672" cy="384"/>
            </a:xfrm>
          </p:grpSpPr>
          <p:grpSp>
            <p:nvGrpSpPr>
              <p:cNvPr id="19622" name="Group 49"/>
              <p:cNvGrpSpPr/>
              <p:nvPr/>
            </p:nvGrpSpPr>
            <p:grpSpPr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19624" name="Oval 50"/>
                <p:cNvSpPr/>
                <p:nvPr/>
              </p:nvSpPr>
              <p:spPr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2000" dirty="0">
                      <a:latin typeface="Times New Roman" panose="02020603050405020304" pitchFamily="18" charset="0"/>
                    </a:rPr>
                    <a:t>Dec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625" name="Rectangle 51"/>
                <p:cNvSpPr/>
                <p:nvPr/>
              </p:nvSpPr>
              <p:spPr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0</a:t>
                  </a:r>
                  <a:endPara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9623" name="Line 52"/>
              <p:cNvSpPr/>
              <p:nvPr/>
            </p:nvSpPr>
            <p:spPr>
              <a:xfrm>
                <a:off x="1440" y="912"/>
                <a:ext cx="240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100405" name="Oval 53"/>
          <p:cNvSpPr/>
          <p:nvPr/>
        </p:nvSpPr>
        <p:spPr>
          <a:xfrm>
            <a:off x="2971800" y="107950"/>
            <a:ext cx="990600" cy="3048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46800" rIns="0" bIns="46800" anchor="ctr" anchorCtr="0"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Feb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20" name="Group 54"/>
          <p:cNvGrpSpPr/>
          <p:nvPr/>
        </p:nvGrpSpPr>
        <p:grpSpPr>
          <a:xfrm>
            <a:off x="1676400" y="2590800"/>
            <a:ext cx="1066800" cy="609600"/>
            <a:chOff x="1440" y="912"/>
            <a:chExt cx="672" cy="384"/>
          </a:xfrm>
        </p:grpSpPr>
        <p:grpSp>
          <p:nvGrpSpPr>
            <p:cNvPr id="19611" name="Group 55"/>
            <p:cNvGrpSpPr/>
            <p:nvPr/>
          </p:nvGrpSpPr>
          <p:grpSpPr>
            <a:xfrm>
              <a:off x="1488" y="960"/>
              <a:ext cx="624" cy="336"/>
              <a:chOff x="912" y="624"/>
              <a:chExt cx="624" cy="336"/>
            </a:xfrm>
          </p:grpSpPr>
          <p:sp>
            <p:nvSpPr>
              <p:cNvPr id="19613" name="Oval 56"/>
              <p:cNvSpPr/>
              <p:nvPr/>
            </p:nvSpPr>
            <p:spPr>
              <a:xfrm>
                <a:off x="912" y="768"/>
                <a:ext cx="624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Feb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14" name="Rectangle 57"/>
              <p:cNvSpPr/>
              <p:nvPr/>
            </p:nvSpPr>
            <p:spPr>
              <a:xfrm>
                <a:off x="1056" y="624"/>
                <a:ext cx="288" cy="1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9612" name="Line 58"/>
            <p:cNvSpPr/>
            <p:nvPr/>
          </p:nvSpPr>
          <p:spPr>
            <a:xfrm>
              <a:off x="1440" y="912"/>
              <a:ext cx="24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0411" name="Rectangle 59"/>
          <p:cNvSpPr/>
          <p:nvPr/>
        </p:nvSpPr>
        <p:spPr>
          <a:xfrm>
            <a:off x="1295400" y="2057400"/>
            <a:ext cx="381000" cy="2286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lIns="0" tIns="46800" rIns="0" bIns="46800" anchor="ctr" anchorCtr="0"/>
          <a:p>
            <a:pPr algn="ctr" eaLnBrk="1" hangingPunct="1"/>
            <a:r>
              <a:rPr lang="en-US" altLang="zh-CN" sz="18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dirty="0">
                <a:solidFill>
                  <a:schemeClr val="accent1"/>
                </a:solidFill>
                <a:latin typeface="Times New Roman" panose="02020603050405020304" pitchFamily="18" charset="0"/>
              </a:rPr>
              <a:t>1</a:t>
            </a:r>
            <a:endParaRPr lang="en-US" altLang="zh-CN" sz="180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412" name="Rectangle 60"/>
          <p:cNvSpPr/>
          <p:nvPr/>
        </p:nvSpPr>
        <p:spPr>
          <a:xfrm>
            <a:off x="2209800" y="1524000"/>
            <a:ext cx="381000" cy="2286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lIns="0" tIns="46800" rIns="0" bIns="46800" anchor="ctr" anchorCtr="0"/>
          <a:p>
            <a:pPr algn="ctr" eaLnBrk="1" hangingPunct="1"/>
            <a:r>
              <a:rPr lang="en-US" altLang="zh-CN" sz="1800" dirty="0">
                <a:solidFill>
                  <a:schemeClr val="accent1"/>
                </a:solidFill>
                <a:latin typeface="Times New Roman" panose="02020603050405020304" pitchFamily="18" charset="0"/>
              </a:rPr>
              <a:t>1</a:t>
            </a:r>
            <a:endParaRPr lang="en-US" altLang="zh-CN" sz="180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413" name="Rectangle 61"/>
          <p:cNvSpPr/>
          <p:nvPr/>
        </p:nvSpPr>
        <p:spPr>
          <a:xfrm>
            <a:off x="1295400" y="990600"/>
            <a:ext cx="381000" cy="2286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lIns="0" tIns="46800" rIns="0" bIns="46800" anchor="ctr" anchorCtr="0"/>
          <a:p>
            <a:pPr algn="ctr" eaLnBrk="1" hangingPunct="1"/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lang="en-US" altLang="zh-CN" sz="180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414" name="Rectangle 62"/>
          <p:cNvSpPr/>
          <p:nvPr/>
        </p:nvSpPr>
        <p:spPr>
          <a:xfrm>
            <a:off x="2209800" y="457200"/>
            <a:ext cx="381000" cy="2286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lIns="0" tIns="46800" rIns="0" bIns="46800" anchor="ctr" anchorCtr="0"/>
          <a:p>
            <a:pPr algn="ctr" eaLnBrk="1" hangingPunct="1"/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US" altLang="zh-CN" sz="180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415" name="Line 63"/>
          <p:cNvSpPr/>
          <p:nvPr/>
        </p:nvSpPr>
        <p:spPr>
          <a:xfrm>
            <a:off x="1828800" y="1524000"/>
            <a:ext cx="304800" cy="22860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0416" name="Line 64"/>
          <p:cNvSpPr/>
          <p:nvPr/>
        </p:nvSpPr>
        <p:spPr>
          <a:xfrm flipH="1">
            <a:off x="1676400" y="1981200"/>
            <a:ext cx="304800" cy="22860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22" name="Group 65"/>
          <p:cNvGrpSpPr/>
          <p:nvPr/>
        </p:nvGrpSpPr>
        <p:grpSpPr>
          <a:xfrm>
            <a:off x="4114800" y="762000"/>
            <a:ext cx="1371600" cy="762000"/>
            <a:chOff x="1872" y="2976"/>
            <a:chExt cx="864" cy="480"/>
          </a:xfrm>
        </p:grpSpPr>
        <p:sp>
          <p:nvSpPr>
            <p:cNvPr id="19608" name="AutoShape 66"/>
            <p:cNvSpPr/>
            <p:nvPr/>
          </p:nvSpPr>
          <p:spPr>
            <a:xfrm>
              <a:off x="1872" y="3168"/>
              <a:ext cx="864" cy="96"/>
            </a:xfrm>
            <a:prstGeom prst="rightArrow">
              <a:avLst>
                <a:gd name="adj1" fmla="val 50000"/>
                <a:gd name="adj2" fmla="val 225000"/>
              </a:avLst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9609" name="Rectangle 67"/>
            <p:cNvSpPr/>
            <p:nvPr/>
          </p:nvSpPr>
          <p:spPr>
            <a:xfrm>
              <a:off x="1968" y="2976"/>
              <a:ext cx="480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RL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9610" name="Rectangle 68"/>
            <p:cNvSpPr/>
            <p:nvPr/>
          </p:nvSpPr>
          <p:spPr>
            <a:xfrm>
              <a:off x="1968" y="3264"/>
              <a:ext cx="576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Rotation</a:t>
              </a:r>
              <a:endPara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" name="Group 69"/>
          <p:cNvGrpSpPr/>
          <p:nvPr/>
        </p:nvGrpSpPr>
        <p:grpSpPr>
          <a:xfrm>
            <a:off x="3965575" y="685800"/>
            <a:ext cx="5105400" cy="2209800"/>
            <a:chOff x="1152" y="2160"/>
            <a:chExt cx="3216" cy="1392"/>
          </a:xfrm>
        </p:grpSpPr>
        <p:grpSp>
          <p:nvGrpSpPr>
            <p:cNvPr id="19550" name="Group 70"/>
            <p:cNvGrpSpPr/>
            <p:nvPr/>
          </p:nvGrpSpPr>
          <p:grpSpPr>
            <a:xfrm>
              <a:off x="3264" y="3120"/>
              <a:ext cx="672" cy="384"/>
              <a:chOff x="1440" y="912"/>
              <a:chExt cx="672" cy="384"/>
            </a:xfrm>
          </p:grpSpPr>
          <p:grpSp>
            <p:nvGrpSpPr>
              <p:cNvPr id="19604" name="Group 71"/>
              <p:cNvGrpSpPr/>
              <p:nvPr/>
            </p:nvGrpSpPr>
            <p:grpSpPr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19606" name="Oval 72"/>
                <p:cNvSpPr/>
                <p:nvPr/>
              </p:nvSpPr>
              <p:spPr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2000" dirty="0">
                      <a:latin typeface="Times New Roman" panose="02020603050405020304" pitchFamily="18" charset="0"/>
                    </a:rPr>
                    <a:t>July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607" name="Rectangle 73"/>
                <p:cNvSpPr/>
                <p:nvPr/>
              </p:nvSpPr>
              <p:spPr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0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9605" name="Line 74"/>
              <p:cNvSpPr/>
              <p:nvPr/>
            </p:nvSpPr>
            <p:spPr>
              <a:xfrm>
                <a:off x="1440" y="912"/>
                <a:ext cx="240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9551" name="Group 75"/>
            <p:cNvGrpSpPr/>
            <p:nvPr/>
          </p:nvGrpSpPr>
          <p:grpSpPr>
            <a:xfrm>
              <a:off x="1152" y="2496"/>
              <a:ext cx="2208" cy="1056"/>
              <a:chOff x="1152" y="2496"/>
              <a:chExt cx="2208" cy="1056"/>
            </a:xfrm>
          </p:grpSpPr>
          <p:grpSp>
            <p:nvGrpSpPr>
              <p:cNvPr id="19572" name="Group 76"/>
              <p:cNvGrpSpPr/>
              <p:nvPr/>
            </p:nvGrpSpPr>
            <p:grpSpPr>
              <a:xfrm flipH="1">
                <a:off x="1584" y="2496"/>
                <a:ext cx="1200" cy="672"/>
                <a:chOff x="4176" y="768"/>
                <a:chExt cx="1200" cy="672"/>
              </a:xfrm>
            </p:grpSpPr>
            <p:grpSp>
              <p:nvGrpSpPr>
                <p:cNvPr id="19593" name="Group 77"/>
                <p:cNvGrpSpPr/>
                <p:nvPr/>
              </p:nvGrpSpPr>
              <p:grpSpPr>
                <a:xfrm>
                  <a:off x="4176" y="768"/>
                  <a:ext cx="624" cy="336"/>
                  <a:chOff x="912" y="624"/>
                  <a:chExt cx="624" cy="336"/>
                </a:xfrm>
              </p:grpSpPr>
              <p:sp>
                <p:nvSpPr>
                  <p:cNvPr id="19602" name="Oval 78"/>
                  <p:cNvSpPr/>
                  <p:nvPr/>
                </p:nvSpPr>
                <p:spPr>
                  <a:xfrm>
                    <a:off x="912" y="768"/>
                    <a:ext cx="624" cy="192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lIns="0" tIns="46800" rIns="0" bIns="46800" anchor="ctr" anchorCtr="0"/>
                  <a:p>
                    <a:pPr algn="ctr" eaLnBrk="1" hangingPunct="1"/>
                    <a:r>
                      <a:rPr lang="en-US" altLang="zh-CN" sz="2000" dirty="0">
                        <a:latin typeface="Times New Roman" panose="02020603050405020304" pitchFamily="18" charset="0"/>
                      </a:rPr>
                      <a:t>Dec</a:t>
                    </a:r>
                    <a:endParaRPr lang="en-US" altLang="zh-CN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603" name="Rectangle 79"/>
                  <p:cNvSpPr/>
                  <p:nvPr/>
                </p:nvSpPr>
                <p:spPr>
                  <a:xfrm>
                    <a:off x="1056" y="624"/>
                    <a:ext cx="288" cy="144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46800" rIns="0" bIns="46800" anchor="ctr" anchorCtr="0"/>
                  <a:p>
                    <a:pPr algn="ctr" eaLnBrk="1" hangingPunct="1"/>
                    <a:r>
                      <a:rPr lang="en-US" altLang="zh-CN" sz="18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</a:rPr>
                      <a:t>0</a:t>
                    </a:r>
                    <a:endParaRPr lang="en-US" altLang="zh-CN" sz="1800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9594" name="Rectangle 80"/>
                <p:cNvSpPr/>
                <p:nvPr/>
              </p:nvSpPr>
              <p:spPr>
                <a:xfrm>
                  <a:off x="4320" y="768"/>
                  <a:ext cx="288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</a:t>
                  </a:r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1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19595" name="Group 81"/>
                <p:cNvGrpSpPr/>
                <p:nvPr/>
              </p:nvGrpSpPr>
              <p:grpSpPr>
                <a:xfrm>
                  <a:off x="4704" y="1056"/>
                  <a:ext cx="672" cy="384"/>
                  <a:chOff x="1440" y="912"/>
                  <a:chExt cx="672" cy="384"/>
                </a:xfrm>
              </p:grpSpPr>
              <p:grpSp>
                <p:nvGrpSpPr>
                  <p:cNvPr id="19598" name="Group 82"/>
                  <p:cNvGrpSpPr/>
                  <p:nvPr/>
                </p:nvGrpSpPr>
                <p:grpSpPr>
                  <a:xfrm>
                    <a:off x="1488" y="960"/>
                    <a:ext cx="624" cy="336"/>
                    <a:chOff x="912" y="624"/>
                    <a:chExt cx="624" cy="336"/>
                  </a:xfrm>
                </p:grpSpPr>
                <p:sp>
                  <p:nvSpPr>
                    <p:cNvPr id="19600" name="Oval 83"/>
                    <p:cNvSpPr/>
                    <p:nvPr/>
                  </p:nvSpPr>
                  <p:spPr>
                    <a:xfrm>
                      <a:off x="912" y="768"/>
                      <a:ext cx="624" cy="192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lIns="0" tIns="46800" rIns="0" bIns="46800" anchor="ctr" anchorCtr="0"/>
                    <a:p>
                      <a:pPr algn="ctr" eaLnBrk="1" hangingPunct="1"/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Aug</a:t>
                      </a:r>
                      <a:endParaRPr lang="en-US" altLang="zh-CN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601" name="Rectangle 84"/>
                    <p:cNvSpPr/>
                    <p:nvPr/>
                  </p:nvSpPr>
                  <p:spPr>
                    <a:xfrm>
                      <a:off x="1056" y="624"/>
                      <a:ext cx="288" cy="144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none" lIns="0" tIns="46800" rIns="0" bIns="46800" anchor="ctr" anchorCtr="0"/>
                    <a:p>
                      <a:pPr algn="ctr" eaLnBrk="1" hangingPunct="1"/>
                      <a:r>
                        <a:rPr lang="en-US" altLang="zh-CN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800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9599" name="Line 85"/>
                  <p:cNvSpPr/>
                  <p:nvPr/>
                </p:nvSpPr>
                <p:spPr>
                  <a:xfrm>
                    <a:off x="1440" y="912"/>
                    <a:ext cx="240" cy="192"/>
                  </a:xfrm>
                  <a:prstGeom prst="line">
                    <a:avLst/>
                  </a:prstGeom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9596" name="Rectangle 86"/>
                <p:cNvSpPr/>
                <p:nvPr/>
              </p:nvSpPr>
              <p:spPr>
                <a:xfrm>
                  <a:off x="4944" y="1104"/>
                  <a:ext cx="240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1</a:t>
                  </a:r>
                  <a:endPara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597" name="Rectangle 87"/>
                <p:cNvSpPr/>
                <p:nvPr/>
              </p:nvSpPr>
              <p:spPr>
                <a:xfrm>
                  <a:off x="4320" y="768"/>
                  <a:ext cx="288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</a:t>
                  </a:r>
                  <a:r>
                    <a:rPr lang="en-US" altLang="zh-CN" sz="18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2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9573" name="Rectangle 88"/>
              <p:cNvSpPr/>
              <p:nvPr/>
            </p:nvSpPr>
            <p:spPr>
              <a:xfrm>
                <a:off x="2304" y="2496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9574" name="Group 89"/>
              <p:cNvGrpSpPr/>
              <p:nvPr/>
            </p:nvGrpSpPr>
            <p:grpSpPr>
              <a:xfrm>
                <a:off x="2688" y="2784"/>
                <a:ext cx="672" cy="384"/>
                <a:chOff x="1440" y="912"/>
                <a:chExt cx="672" cy="384"/>
              </a:xfrm>
            </p:grpSpPr>
            <p:grpSp>
              <p:nvGrpSpPr>
                <p:cNvPr id="19589" name="Group 90"/>
                <p:cNvGrpSpPr/>
                <p:nvPr/>
              </p:nvGrpSpPr>
              <p:grpSpPr>
                <a:xfrm>
                  <a:off x="1488" y="960"/>
                  <a:ext cx="624" cy="336"/>
                  <a:chOff x="912" y="624"/>
                  <a:chExt cx="624" cy="336"/>
                </a:xfrm>
              </p:grpSpPr>
              <p:sp>
                <p:nvSpPr>
                  <p:cNvPr id="19591" name="Oval 91"/>
                  <p:cNvSpPr/>
                  <p:nvPr/>
                </p:nvSpPr>
                <p:spPr>
                  <a:xfrm>
                    <a:off x="912" y="768"/>
                    <a:ext cx="624" cy="192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lIns="0" tIns="46800" rIns="0" bIns="46800" anchor="ctr" anchorCtr="0"/>
                  <a:p>
                    <a:pPr algn="ctr" eaLnBrk="1" hangingPunct="1"/>
                    <a:r>
                      <a:rPr lang="en-US" altLang="zh-CN" sz="2000" dirty="0">
                        <a:latin typeface="Times New Roman" panose="02020603050405020304" pitchFamily="18" charset="0"/>
                      </a:rPr>
                      <a:t>Jan</a:t>
                    </a:r>
                    <a:endParaRPr lang="en-US" altLang="zh-CN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592" name="Rectangle 92"/>
                  <p:cNvSpPr/>
                  <p:nvPr/>
                </p:nvSpPr>
                <p:spPr>
                  <a:xfrm>
                    <a:off x="1056" y="624"/>
                    <a:ext cx="288" cy="144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46800" rIns="0" bIns="46800" anchor="ctr" anchorCtr="0"/>
                  <a:p>
                    <a:pPr algn="ctr" eaLnBrk="1" hangingPunct="1"/>
                    <a:r>
                      <a:rPr lang="en-US" altLang="zh-CN" sz="18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</a:rPr>
                      <a:t>0</a:t>
                    </a:r>
                    <a:endParaRPr lang="en-US" altLang="zh-CN" sz="1800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9590" name="Line 93"/>
                <p:cNvSpPr/>
                <p:nvPr/>
              </p:nvSpPr>
              <p:spPr>
                <a:xfrm>
                  <a:off x="1440" y="912"/>
                  <a:ext cx="240" cy="192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9575" name="Rectangle 94"/>
              <p:cNvSpPr/>
              <p:nvPr/>
            </p:nvSpPr>
            <p:spPr>
              <a:xfrm>
                <a:off x="2928" y="2832"/>
                <a:ext cx="240" cy="144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76" name="Rectangle 95"/>
              <p:cNvSpPr/>
              <p:nvPr/>
            </p:nvSpPr>
            <p:spPr>
              <a:xfrm>
                <a:off x="2304" y="2496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77" name="Rectangle 96"/>
              <p:cNvSpPr/>
              <p:nvPr/>
            </p:nvSpPr>
            <p:spPr>
              <a:xfrm flipH="1">
                <a:off x="2928" y="2832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9578" name="Group 97"/>
              <p:cNvGrpSpPr/>
              <p:nvPr/>
            </p:nvGrpSpPr>
            <p:grpSpPr>
              <a:xfrm flipH="1">
                <a:off x="2160" y="3120"/>
                <a:ext cx="672" cy="384"/>
                <a:chOff x="1440" y="912"/>
                <a:chExt cx="672" cy="384"/>
              </a:xfrm>
            </p:grpSpPr>
            <p:grpSp>
              <p:nvGrpSpPr>
                <p:cNvPr id="19585" name="Group 98"/>
                <p:cNvGrpSpPr/>
                <p:nvPr/>
              </p:nvGrpSpPr>
              <p:grpSpPr>
                <a:xfrm>
                  <a:off x="1488" y="960"/>
                  <a:ext cx="624" cy="336"/>
                  <a:chOff x="912" y="624"/>
                  <a:chExt cx="624" cy="336"/>
                </a:xfrm>
              </p:grpSpPr>
              <p:sp>
                <p:nvSpPr>
                  <p:cNvPr id="19587" name="Oval 99"/>
                  <p:cNvSpPr/>
                  <p:nvPr/>
                </p:nvSpPr>
                <p:spPr>
                  <a:xfrm>
                    <a:off x="912" y="768"/>
                    <a:ext cx="624" cy="192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lIns="0" tIns="46800" rIns="0" bIns="46800" anchor="ctr" anchorCtr="0"/>
                  <a:p>
                    <a:pPr algn="ctr" eaLnBrk="1" hangingPunct="1"/>
                    <a:r>
                      <a:rPr lang="en-US" altLang="zh-CN" sz="2000" dirty="0">
                        <a:latin typeface="Times New Roman" panose="02020603050405020304" pitchFamily="18" charset="0"/>
                      </a:rPr>
                      <a:t>Feb</a:t>
                    </a:r>
                    <a:endParaRPr lang="en-US" altLang="zh-CN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588" name="Rectangle 100"/>
                  <p:cNvSpPr/>
                  <p:nvPr/>
                </p:nvSpPr>
                <p:spPr>
                  <a:xfrm>
                    <a:off x="1056" y="624"/>
                    <a:ext cx="288" cy="144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46800" rIns="0" bIns="46800" anchor="ctr" anchorCtr="0"/>
                  <a:p>
                    <a:pPr algn="ctr" eaLnBrk="1" hangingPunct="1"/>
                    <a:r>
                      <a:rPr lang="en-US" altLang="zh-CN" sz="18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</a:rPr>
                      <a:t>0</a:t>
                    </a:r>
                    <a:endParaRPr lang="en-US" altLang="zh-CN" sz="1800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9586" name="Line 101"/>
                <p:cNvSpPr/>
                <p:nvPr/>
              </p:nvSpPr>
              <p:spPr>
                <a:xfrm>
                  <a:off x="1440" y="912"/>
                  <a:ext cx="240" cy="192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9579" name="Rectangle 102"/>
              <p:cNvSpPr/>
              <p:nvPr/>
            </p:nvSpPr>
            <p:spPr>
              <a:xfrm flipH="1">
                <a:off x="2928" y="2832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9580" name="Group 103"/>
              <p:cNvGrpSpPr/>
              <p:nvPr/>
            </p:nvGrpSpPr>
            <p:grpSpPr>
              <a:xfrm flipH="1">
                <a:off x="1152" y="3168"/>
                <a:ext cx="672" cy="384"/>
                <a:chOff x="1440" y="912"/>
                <a:chExt cx="672" cy="384"/>
              </a:xfrm>
            </p:grpSpPr>
            <p:grpSp>
              <p:nvGrpSpPr>
                <p:cNvPr id="19581" name="Group 104"/>
                <p:cNvGrpSpPr/>
                <p:nvPr/>
              </p:nvGrpSpPr>
              <p:grpSpPr>
                <a:xfrm>
                  <a:off x="1488" y="960"/>
                  <a:ext cx="624" cy="336"/>
                  <a:chOff x="912" y="624"/>
                  <a:chExt cx="624" cy="336"/>
                </a:xfrm>
              </p:grpSpPr>
              <p:sp>
                <p:nvSpPr>
                  <p:cNvPr id="19583" name="Oval 105"/>
                  <p:cNvSpPr/>
                  <p:nvPr/>
                </p:nvSpPr>
                <p:spPr>
                  <a:xfrm>
                    <a:off x="912" y="768"/>
                    <a:ext cx="624" cy="192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lIns="0" tIns="46800" rIns="0" bIns="46800" anchor="ctr" anchorCtr="0"/>
                  <a:p>
                    <a:pPr algn="ctr" eaLnBrk="1" hangingPunct="1"/>
                    <a:r>
                      <a:rPr lang="en-US" altLang="zh-CN" sz="2000" dirty="0">
                        <a:latin typeface="Times New Roman" panose="02020603050405020304" pitchFamily="18" charset="0"/>
                      </a:rPr>
                      <a:t>Apr</a:t>
                    </a:r>
                    <a:endParaRPr lang="en-US" altLang="zh-CN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584" name="Rectangle 106"/>
                  <p:cNvSpPr/>
                  <p:nvPr/>
                </p:nvSpPr>
                <p:spPr>
                  <a:xfrm>
                    <a:off x="1056" y="624"/>
                    <a:ext cx="288" cy="144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46800" rIns="0" bIns="46800" anchor="ctr" anchorCtr="0"/>
                  <a:p>
                    <a:pPr algn="ctr" eaLnBrk="1" hangingPunct="1"/>
                    <a:r>
                      <a:rPr lang="en-US" altLang="zh-CN" sz="18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</a:rPr>
                      <a:t>0</a:t>
                    </a:r>
                    <a:endParaRPr lang="en-US" altLang="zh-CN" sz="1800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9582" name="Line 107"/>
                <p:cNvSpPr/>
                <p:nvPr/>
              </p:nvSpPr>
              <p:spPr>
                <a:xfrm>
                  <a:off x="1440" y="912"/>
                  <a:ext cx="240" cy="192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9552" name="Group 108"/>
            <p:cNvGrpSpPr/>
            <p:nvPr/>
          </p:nvGrpSpPr>
          <p:grpSpPr>
            <a:xfrm>
              <a:off x="2736" y="2160"/>
              <a:ext cx="1200" cy="672"/>
              <a:chOff x="4176" y="768"/>
              <a:chExt cx="1200" cy="672"/>
            </a:xfrm>
          </p:grpSpPr>
          <p:grpSp>
            <p:nvGrpSpPr>
              <p:cNvPr id="19561" name="Group 109"/>
              <p:cNvGrpSpPr/>
              <p:nvPr/>
            </p:nvGrpSpPr>
            <p:grpSpPr>
              <a:xfrm>
                <a:off x="4176" y="768"/>
                <a:ext cx="624" cy="336"/>
                <a:chOff x="912" y="624"/>
                <a:chExt cx="624" cy="336"/>
              </a:xfrm>
            </p:grpSpPr>
            <p:sp>
              <p:nvSpPr>
                <p:cNvPr id="19570" name="Oval 110"/>
                <p:cNvSpPr/>
                <p:nvPr/>
              </p:nvSpPr>
              <p:spPr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2000" dirty="0">
                      <a:latin typeface="Times New Roman" panose="02020603050405020304" pitchFamily="18" charset="0"/>
                    </a:rPr>
                    <a:t>Mar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571" name="Rectangle 111"/>
                <p:cNvSpPr/>
                <p:nvPr/>
              </p:nvSpPr>
              <p:spPr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0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9562" name="Rectangle 112"/>
              <p:cNvSpPr/>
              <p:nvPr/>
            </p:nvSpPr>
            <p:spPr>
              <a:xfrm>
                <a:off x="4320" y="76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9563" name="Group 113"/>
              <p:cNvGrpSpPr/>
              <p:nvPr/>
            </p:nvGrpSpPr>
            <p:grpSpPr>
              <a:xfrm>
                <a:off x="4704" y="1056"/>
                <a:ext cx="672" cy="384"/>
                <a:chOff x="1440" y="912"/>
                <a:chExt cx="672" cy="384"/>
              </a:xfrm>
            </p:grpSpPr>
            <p:grpSp>
              <p:nvGrpSpPr>
                <p:cNvPr id="19566" name="Group 114"/>
                <p:cNvGrpSpPr/>
                <p:nvPr/>
              </p:nvGrpSpPr>
              <p:grpSpPr>
                <a:xfrm>
                  <a:off x="1488" y="960"/>
                  <a:ext cx="624" cy="336"/>
                  <a:chOff x="912" y="624"/>
                  <a:chExt cx="624" cy="336"/>
                </a:xfrm>
              </p:grpSpPr>
              <p:sp>
                <p:nvSpPr>
                  <p:cNvPr id="19568" name="Oval 115"/>
                  <p:cNvSpPr/>
                  <p:nvPr/>
                </p:nvSpPr>
                <p:spPr>
                  <a:xfrm>
                    <a:off x="912" y="768"/>
                    <a:ext cx="624" cy="192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lIns="0" tIns="46800" rIns="0" bIns="46800" anchor="ctr" anchorCtr="0"/>
                  <a:p>
                    <a:pPr algn="ctr" eaLnBrk="1" hangingPunct="1"/>
                    <a:r>
                      <a:rPr lang="en-US" altLang="zh-CN" sz="2000" dirty="0">
                        <a:latin typeface="Times New Roman" panose="02020603050405020304" pitchFamily="18" charset="0"/>
                      </a:rPr>
                      <a:t>May</a:t>
                    </a:r>
                    <a:endParaRPr lang="en-US" altLang="zh-CN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569" name="Rectangle 116"/>
                  <p:cNvSpPr/>
                  <p:nvPr/>
                </p:nvSpPr>
                <p:spPr>
                  <a:xfrm>
                    <a:off x="1056" y="624"/>
                    <a:ext cx="288" cy="144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46800" rIns="0" bIns="46800" anchor="ctr" anchorCtr="0"/>
                  <a:p>
                    <a:pPr algn="ctr" eaLnBrk="1" hangingPunct="1"/>
                    <a:r>
                      <a:rPr lang="en-US" altLang="zh-CN" sz="18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</a:rPr>
                      <a:t>0</a:t>
                    </a:r>
                    <a:endParaRPr lang="en-US" altLang="zh-CN" sz="1800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9567" name="Line 117"/>
                <p:cNvSpPr/>
                <p:nvPr/>
              </p:nvSpPr>
              <p:spPr>
                <a:xfrm>
                  <a:off x="1440" y="912"/>
                  <a:ext cx="240" cy="192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9564" name="Rectangle 118"/>
              <p:cNvSpPr/>
              <p:nvPr/>
            </p:nvSpPr>
            <p:spPr>
              <a:xfrm>
                <a:off x="4944" y="1104"/>
                <a:ext cx="240" cy="144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1800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65" name="Rectangle 119"/>
              <p:cNvSpPr/>
              <p:nvPr/>
            </p:nvSpPr>
            <p:spPr>
              <a:xfrm>
                <a:off x="4320" y="76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9553" name="Rectangle 120"/>
            <p:cNvSpPr/>
            <p:nvPr/>
          </p:nvSpPr>
          <p:spPr>
            <a:xfrm flipH="1">
              <a:off x="2928" y="2160"/>
              <a:ext cx="288" cy="144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1800" dirty="0">
                  <a:solidFill>
                    <a:schemeClr val="accent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1800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554" name="Line 121"/>
            <p:cNvSpPr/>
            <p:nvPr/>
          </p:nvSpPr>
          <p:spPr>
            <a:xfrm flipH="1">
              <a:off x="2592" y="2448"/>
              <a:ext cx="24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555" name="Rectangle 122"/>
            <p:cNvSpPr/>
            <p:nvPr/>
          </p:nvSpPr>
          <p:spPr>
            <a:xfrm flipH="1">
              <a:off x="2928" y="2160"/>
              <a:ext cx="288" cy="144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1800" dirty="0">
                  <a:solidFill>
                    <a:schemeClr val="accent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9556" name="Group 123"/>
            <p:cNvGrpSpPr/>
            <p:nvPr/>
          </p:nvGrpSpPr>
          <p:grpSpPr>
            <a:xfrm>
              <a:off x="3696" y="2832"/>
              <a:ext cx="672" cy="384"/>
              <a:chOff x="1440" y="912"/>
              <a:chExt cx="672" cy="384"/>
            </a:xfrm>
          </p:grpSpPr>
          <p:grpSp>
            <p:nvGrpSpPr>
              <p:cNvPr id="19557" name="Group 124"/>
              <p:cNvGrpSpPr/>
              <p:nvPr/>
            </p:nvGrpSpPr>
            <p:grpSpPr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19559" name="Oval 125"/>
                <p:cNvSpPr/>
                <p:nvPr/>
              </p:nvSpPr>
              <p:spPr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2000" dirty="0">
                      <a:latin typeface="Times New Roman" panose="02020603050405020304" pitchFamily="18" charset="0"/>
                    </a:rPr>
                    <a:t>Nov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560" name="Rectangle 126"/>
                <p:cNvSpPr/>
                <p:nvPr/>
              </p:nvSpPr>
              <p:spPr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0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9558" name="Line 127"/>
              <p:cNvSpPr/>
              <p:nvPr/>
            </p:nvSpPr>
            <p:spPr>
              <a:xfrm>
                <a:off x="1440" y="912"/>
                <a:ext cx="240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100480" name="Text Box 128"/>
          <p:cNvSpPr txBox="1"/>
          <p:nvPr/>
        </p:nvSpPr>
        <p:spPr>
          <a:xfrm>
            <a:off x="457200" y="3200400"/>
            <a:ext cx="4270375" cy="400050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46800" rIns="0" bIns="46800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</a:rPr>
              <a:t>In general:</a:t>
            </a:r>
            <a:r>
              <a:rPr lang="zh-CN" altLang="en-US" sz="2000" dirty="0">
                <a:latin typeface="Arial" panose="020B0604020202020204" pitchFamily="34" charset="0"/>
              </a:rPr>
              <a:t>右子树的左子树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grpSp>
        <p:nvGrpSpPr>
          <p:cNvPr id="20644" name="Group 129"/>
          <p:cNvGrpSpPr/>
          <p:nvPr/>
        </p:nvGrpSpPr>
        <p:grpSpPr>
          <a:xfrm flipH="1">
            <a:off x="381000" y="3543300"/>
            <a:ext cx="2209800" cy="2552700"/>
            <a:chOff x="240" y="2232"/>
            <a:chExt cx="1392" cy="1608"/>
          </a:xfrm>
        </p:grpSpPr>
        <p:grpSp>
          <p:nvGrpSpPr>
            <p:cNvPr id="19530" name="Group 130"/>
            <p:cNvGrpSpPr/>
            <p:nvPr/>
          </p:nvGrpSpPr>
          <p:grpSpPr>
            <a:xfrm flipH="1">
              <a:off x="912" y="2232"/>
              <a:ext cx="240" cy="384"/>
              <a:chOff x="1008" y="2832"/>
              <a:chExt cx="240" cy="384"/>
            </a:xfrm>
          </p:grpSpPr>
          <p:sp>
            <p:nvSpPr>
              <p:cNvPr id="19548" name="Oval 131"/>
              <p:cNvSpPr/>
              <p:nvPr/>
            </p:nvSpPr>
            <p:spPr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dirty="0">
                    <a:latin typeface="Times New Roman" panose="02020603050405020304" pitchFamily="18" charset="0"/>
                  </a:rPr>
                  <a:t>A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49" name="Rectangle 132"/>
              <p:cNvSpPr/>
              <p:nvPr/>
            </p:nvSpPr>
            <p:spPr>
              <a:xfrm>
                <a:off x="1008" y="2832"/>
                <a:ext cx="240" cy="1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531" name="Group 133"/>
            <p:cNvGrpSpPr/>
            <p:nvPr/>
          </p:nvGrpSpPr>
          <p:grpSpPr>
            <a:xfrm flipH="1">
              <a:off x="528" y="2520"/>
              <a:ext cx="240" cy="384"/>
              <a:chOff x="1008" y="2832"/>
              <a:chExt cx="240" cy="384"/>
            </a:xfrm>
          </p:grpSpPr>
          <p:sp>
            <p:nvSpPr>
              <p:cNvPr id="19546" name="Oval 134"/>
              <p:cNvSpPr/>
              <p:nvPr/>
            </p:nvSpPr>
            <p:spPr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dirty="0">
                    <a:latin typeface="Times New Roman" panose="02020603050405020304" pitchFamily="18" charset="0"/>
                  </a:rPr>
                  <a:t>B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47" name="Rectangle 135"/>
              <p:cNvSpPr/>
              <p:nvPr/>
            </p:nvSpPr>
            <p:spPr>
              <a:xfrm>
                <a:off x="1008" y="2832"/>
                <a:ext cx="240" cy="1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9532" name="Line 136"/>
            <p:cNvSpPr/>
            <p:nvPr/>
          </p:nvSpPr>
          <p:spPr>
            <a:xfrm flipH="1">
              <a:off x="743" y="2592"/>
              <a:ext cx="218" cy="12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533" name="Line 137"/>
            <p:cNvSpPr/>
            <p:nvPr/>
          </p:nvSpPr>
          <p:spPr>
            <a:xfrm>
              <a:off x="1104" y="2592"/>
              <a:ext cx="38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534" name="Line 138"/>
            <p:cNvSpPr/>
            <p:nvPr/>
          </p:nvSpPr>
          <p:spPr>
            <a:xfrm>
              <a:off x="720" y="2880"/>
              <a:ext cx="122" cy="10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535" name="Line 139"/>
            <p:cNvSpPr/>
            <p:nvPr/>
          </p:nvSpPr>
          <p:spPr>
            <a:xfrm flipH="1">
              <a:off x="384" y="2880"/>
              <a:ext cx="192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536" name="Rectangle 140"/>
            <p:cNvSpPr/>
            <p:nvPr/>
          </p:nvSpPr>
          <p:spPr>
            <a:xfrm flipH="1">
              <a:off x="240" y="3024"/>
              <a:ext cx="240" cy="81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R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9537" name="Rectangle 141"/>
            <p:cNvSpPr/>
            <p:nvPr/>
          </p:nvSpPr>
          <p:spPr>
            <a:xfrm flipH="1">
              <a:off x="1392" y="2736"/>
              <a:ext cx="240" cy="81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L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9538" name="Rectangle 142"/>
            <p:cNvSpPr/>
            <p:nvPr/>
          </p:nvSpPr>
          <p:spPr>
            <a:xfrm flipH="1">
              <a:off x="1392" y="3552"/>
              <a:ext cx="240" cy="288"/>
            </a:xfrm>
            <a:prstGeom prst="rect">
              <a:avLst/>
            </a:prstGeom>
            <a:noFill/>
            <a:ln w="25400" cap="rnd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9539" name="Group 143"/>
            <p:cNvGrpSpPr/>
            <p:nvPr/>
          </p:nvGrpSpPr>
          <p:grpSpPr>
            <a:xfrm flipH="1">
              <a:off x="816" y="2808"/>
              <a:ext cx="240" cy="384"/>
              <a:chOff x="1008" y="2832"/>
              <a:chExt cx="240" cy="384"/>
            </a:xfrm>
          </p:grpSpPr>
          <p:sp>
            <p:nvSpPr>
              <p:cNvPr id="19544" name="Oval 144"/>
              <p:cNvSpPr/>
              <p:nvPr/>
            </p:nvSpPr>
            <p:spPr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dirty="0">
                    <a:latin typeface="Times New Roman" panose="02020603050405020304" pitchFamily="18" charset="0"/>
                  </a:rPr>
                  <a:t>C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45" name="Rectangle 145"/>
              <p:cNvSpPr/>
              <p:nvPr/>
            </p:nvSpPr>
            <p:spPr>
              <a:xfrm>
                <a:off x="1008" y="2832"/>
                <a:ext cx="240" cy="1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9540" name="Line 146"/>
            <p:cNvSpPr/>
            <p:nvPr/>
          </p:nvSpPr>
          <p:spPr>
            <a:xfrm>
              <a:off x="1008" y="3168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541" name="Line 147"/>
            <p:cNvSpPr/>
            <p:nvPr/>
          </p:nvSpPr>
          <p:spPr>
            <a:xfrm flipH="1">
              <a:off x="720" y="3168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542" name="Rectangle 148"/>
            <p:cNvSpPr/>
            <p:nvPr/>
          </p:nvSpPr>
          <p:spPr>
            <a:xfrm flipH="1">
              <a:off x="1056" y="3312"/>
              <a:ext cx="240" cy="528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L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9543" name="Rectangle 149"/>
            <p:cNvSpPr/>
            <p:nvPr/>
          </p:nvSpPr>
          <p:spPr>
            <a:xfrm flipH="1">
              <a:off x="576" y="3312"/>
              <a:ext cx="240" cy="528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R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654" name="Group 150"/>
          <p:cNvGrpSpPr/>
          <p:nvPr/>
        </p:nvGrpSpPr>
        <p:grpSpPr>
          <a:xfrm>
            <a:off x="2438400" y="3581400"/>
            <a:ext cx="1371600" cy="762000"/>
            <a:chOff x="1872" y="2976"/>
            <a:chExt cx="864" cy="480"/>
          </a:xfrm>
        </p:grpSpPr>
        <p:sp>
          <p:nvSpPr>
            <p:cNvPr id="19527" name="AutoShape 151"/>
            <p:cNvSpPr/>
            <p:nvPr/>
          </p:nvSpPr>
          <p:spPr>
            <a:xfrm>
              <a:off x="1872" y="3168"/>
              <a:ext cx="864" cy="96"/>
            </a:xfrm>
            <a:prstGeom prst="rightArrow">
              <a:avLst>
                <a:gd name="adj1" fmla="val 50000"/>
                <a:gd name="adj2" fmla="val 225000"/>
              </a:avLst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9528" name="Rectangle 152"/>
            <p:cNvSpPr/>
            <p:nvPr/>
          </p:nvSpPr>
          <p:spPr>
            <a:xfrm>
              <a:off x="1968" y="2976"/>
              <a:ext cx="480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RL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9529" name="Rectangle 153"/>
            <p:cNvSpPr/>
            <p:nvPr/>
          </p:nvSpPr>
          <p:spPr>
            <a:xfrm>
              <a:off x="1968" y="3264"/>
              <a:ext cx="576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Insertion</a:t>
              </a:r>
              <a:endPara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658" name="Group 154"/>
          <p:cNvGrpSpPr/>
          <p:nvPr/>
        </p:nvGrpSpPr>
        <p:grpSpPr>
          <a:xfrm flipH="1">
            <a:off x="3429000" y="3581400"/>
            <a:ext cx="2209800" cy="3046413"/>
            <a:chOff x="2160" y="2256"/>
            <a:chExt cx="1392" cy="1919"/>
          </a:xfrm>
        </p:grpSpPr>
        <p:grpSp>
          <p:nvGrpSpPr>
            <p:cNvPr id="19504" name="Group 155"/>
            <p:cNvGrpSpPr/>
            <p:nvPr/>
          </p:nvGrpSpPr>
          <p:grpSpPr>
            <a:xfrm flipH="1">
              <a:off x="2832" y="2256"/>
              <a:ext cx="240" cy="384"/>
              <a:chOff x="1008" y="2832"/>
              <a:chExt cx="240" cy="384"/>
            </a:xfrm>
          </p:grpSpPr>
          <p:sp>
            <p:nvSpPr>
              <p:cNvPr id="19525" name="Oval 156"/>
              <p:cNvSpPr/>
              <p:nvPr/>
            </p:nvSpPr>
            <p:spPr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dirty="0">
                    <a:latin typeface="Times New Roman" panose="02020603050405020304" pitchFamily="18" charset="0"/>
                  </a:rPr>
                  <a:t>A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26" name="Rectangle 157"/>
              <p:cNvSpPr/>
              <p:nvPr/>
            </p:nvSpPr>
            <p:spPr>
              <a:xfrm>
                <a:off x="1008" y="2832"/>
                <a:ext cx="240" cy="1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2</a:t>
                </a:r>
                <a:endPara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19505" name="Group 158"/>
            <p:cNvGrpSpPr/>
            <p:nvPr/>
          </p:nvGrpSpPr>
          <p:grpSpPr>
            <a:xfrm flipH="1">
              <a:off x="2448" y="2544"/>
              <a:ext cx="240" cy="384"/>
              <a:chOff x="1008" y="2832"/>
              <a:chExt cx="240" cy="384"/>
            </a:xfrm>
          </p:grpSpPr>
          <p:sp>
            <p:nvSpPr>
              <p:cNvPr id="19523" name="Oval 159"/>
              <p:cNvSpPr/>
              <p:nvPr/>
            </p:nvSpPr>
            <p:spPr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dirty="0">
                    <a:latin typeface="Times New Roman" panose="02020603050405020304" pitchFamily="18" charset="0"/>
                  </a:rPr>
                  <a:t>B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24" name="Rectangle 160"/>
              <p:cNvSpPr/>
              <p:nvPr/>
            </p:nvSpPr>
            <p:spPr>
              <a:xfrm>
                <a:off x="1008" y="2832"/>
                <a:ext cx="240" cy="1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1800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9506" name="Line 161"/>
            <p:cNvSpPr/>
            <p:nvPr/>
          </p:nvSpPr>
          <p:spPr>
            <a:xfrm flipH="1">
              <a:off x="2663" y="2616"/>
              <a:ext cx="218" cy="12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507" name="Line 162"/>
            <p:cNvSpPr/>
            <p:nvPr/>
          </p:nvSpPr>
          <p:spPr>
            <a:xfrm>
              <a:off x="3024" y="2616"/>
              <a:ext cx="38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508" name="Line 163"/>
            <p:cNvSpPr/>
            <p:nvPr/>
          </p:nvSpPr>
          <p:spPr>
            <a:xfrm>
              <a:off x="2640" y="2904"/>
              <a:ext cx="122" cy="10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509" name="Line 164"/>
            <p:cNvSpPr/>
            <p:nvPr/>
          </p:nvSpPr>
          <p:spPr>
            <a:xfrm flipH="1">
              <a:off x="2304" y="2904"/>
              <a:ext cx="192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510" name="Rectangle 165"/>
            <p:cNvSpPr/>
            <p:nvPr/>
          </p:nvSpPr>
          <p:spPr>
            <a:xfrm flipH="1">
              <a:off x="2160" y="3048"/>
              <a:ext cx="240" cy="81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R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9511" name="Rectangle 166"/>
            <p:cNvSpPr/>
            <p:nvPr/>
          </p:nvSpPr>
          <p:spPr>
            <a:xfrm flipH="1">
              <a:off x="3312" y="2760"/>
              <a:ext cx="240" cy="81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L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9512" name="Rectangle 167"/>
            <p:cNvSpPr/>
            <p:nvPr/>
          </p:nvSpPr>
          <p:spPr>
            <a:xfrm flipH="1">
              <a:off x="3312" y="3576"/>
              <a:ext cx="240" cy="288"/>
            </a:xfrm>
            <a:prstGeom prst="rect">
              <a:avLst/>
            </a:prstGeom>
            <a:noFill/>
            <a:ln w="25400" cap="rnd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9513" name="Group 168"/>
            <p:cNvGrpSpPr/>
            <p:nvPr/>
          </p:nvGrpSpPr>
          <p:grpSpPr>
            <a:xfrm flipH="1">
              <a:off x="2736" y="2832"/>
              <a:ext cx="240" cy="384"/>
              <a:chOff x="1008" y="2832"/>
              <a:chExt cx="240" cy="384"/>
            </a:xfrm>
          </p:grpSpPr>
          <p:sp>
            <p:nvSpPr>
              <p:cNvPr id="19521" name="Oval 169"/>
              <p:cNvSpPr/>
              <p:nvPr/>
            </p:nvSpPr>
            <p:spPr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dirty="0">
                    <a:latin typeface="Times New Roman" panose="02020603050405020304" pitchFamily="18" charset="0"/>
                  </a:rPr>
                  <a:t>C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22" name="Rectangle 170"/>
              <p:cNvSpPr/>
              <p:nvPr/>
            </p:nvSpPr>
            <p:spPr>
              <a:xfrm>
                <a:off x="1008" y="2832"/>
                <a:ext cx="240" cy="1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1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9514" name="Line 171"/>
            <p:cNvSpPr/>
            <p:nvPr/>
          </p:nvSpPr>
          <p:spPr>
            <a:xfrm>
              <a:off x="2928" y="3192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515" name="Line 172"/>
            <p:cNvSpPr/>
            <p:nvPr/>
          </p:nvSpPr>
          <p:spPr>
            <a:xfrm flipH="1">
              <a:off x="2640" y="3192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516" name="Rectangle 173"/>
            <p:cNvSpPr/>
            <p:nvPr/>
          </p:nvSpPr>
          <p:spPr>
            <a:xfrm flipH="1">
              <a:off x="2976" y="3336"/>
              <a:ext cx="240" cy="528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L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9517" name="Rectangle 174"/>
            <p:cNvSpPr/>
            <p:nvPr/>
          </p:nvSpPr>
          <p:spPr>
            <a:xfrm flipH="1">
              <a:off x="2496" y="3336"/>
              <a:ext cx="240" cy="528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R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9518" name="Rectangle 175"/>
            <p:cNvSpPr/>
            <p:nvPr/>
          </p:nvSpPr>
          <p:spPr>
            <a:xfrm flipH="1">
              <a:off x="2496" y="3887"/>
              <a:ext cx="240" cy="288"/>
            </a:xfrm>
            <a:prstGeom prst="rect">
              <a:avLst/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9519" name="Rectangle 176"/>
            <p:cNvSpPr/>
            <p:nvPr/>
          </p:nvSpPr>
          <p:spPr>
            <a:xfrm flipH="1">
              <a:off x="2976" y="3887"/>
              <a:ext cx="240" cy="288"/>
            </a:xfrm>
            <a:prstGeom prst="rect">
              <a:avLst/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9520" name="Rectangle 177"/>
            <p:cNvSpPr/>
            <p:nvPr/>
          </p:nvSpPr>
          <p:spPr>
            <a:xfrm>
              <a:off x="2736" y="3888"/>
              <a:ext cx="240" cy="24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OR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671" name="Group 178"/>
          <p:cNvGrpSpPr/>
          <p:nvPr/>
        </p:nvGrpSpPr>
        <p:grpSpPr>
          <a:xfrm>
            <a:off x="5486400" y="3581400"/>
            <a:ext cx="1371600" cy="762000"/>
            <a:chOff x="1872" y="2976"/>
            <a:chExt cx="864" cy="480"/>
          </a:xfrm>
        </p:grpSpPr>
        <p:sp>
          <p:nvSpPr>
            <p:cNvPr id="19501" name="AutoShape 179"/>
            <p:cNvSpPr/>
            <p:nvPr/>
          </p:nvSpPr>
          <p:spPr>
            <a:xfrm>
              <a:off x="1872" y="3168"/>
              <a:ext cx="864" cy="96"/>
            </a:xfrm>
            <a:prstGeom prst="rightArrow">
              <a:avLst>
                <a:gd name="adj1" fmla="val 50000"/>
                <a:gd name="adj2" fmla="val 225000"/>
              </a:avLst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9502" name="Rectangle 180"/>
            <p:cNvSpPr/>
            <p:nvPr/>
          </p:nvSpPr>
          <p:spPr>
            <a:xfrm>
              <a:off x="1968" y="2976"/>
              <a:ext cx="480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RL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9503" name="Rectangle 181"/>
            <p:cNvSpPr/>
            <p:nvPr/>
          </p:nvSpPr>
          <p:spPr>
            <a:xfrm>
              <a:off x="1968" y="3264"/>
              <a:ext cx="576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Rotation</a:t>
              </a:r>
              <a:endPara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675" name="Group 182"/>
          <p:cNvGrpSpPr/>
          <p:nvPr/>
        </p:nvGrpSpPr>
        <p:grpSpPr>
          <a:xfrm flipH="1">
            <a:off x="6172200" y="3886200"/>
            <a:ext cx="2706688" cy="2630488"/>
            <a:chOff x="1319" y="1632"/>
            <a:chExt cx="1705" cy="1657"/>
          </a:xfrm>
        </p:grpSpPr>
        <p:sp>
          <p:nvSpPr>
            <p:cNvPr id="19479" name="Rectangle 183"/>
            <p:cNvSpPr/>
            <p:nvPr/>
          </p:nvSpPr>
          <p:spPr>
            <a:xfrm flipH="1">
              <a:off x="1319" y="2471"/>
              <a:ext cx="240" cy="81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R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9480" name="Rectangle 184"/>
            <p:cNvSpPr/>
            <p:nvPr/>
          </p:nvSpPr>
          <p:spPr>
            <a:xfrm flipH="1">
              <a:off x="2784" y="2473"/>
              <a:ext cx="240" cy="81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L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9481" name="Group 185"/>
            <p:cNvGrpSpPr/>
            <p:nvPr/>
          </p:nvGrpSpPr>
          <p:grpSpPr>
            <a:xfrm flipH="1">
              <a:off x="2064" y="1632"/>
              <a:ext cx="240" cy="384"/>
              <a:chOff x="1008" y="2832"/>
              <a:chExt cx="240" cy="384"/>
            </a:xfrm>
          </p:grpSpPr>
          <p:sp>
            <p:nvSpPr>
              <p:cNvPr id="19499" name="Oval 186"/>
              <p:cNvSpPr/>
              <p:nvPr/>
            </p:nvSpPr>
            <p:spPr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dirty="0">
                    <a:latin typeface="Times New Roman" panose="02020603050405020304" pitchFamily="18" charset="0"/>
                  </a:rPr>
                  <a:t>C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00" name="Rectangle 187"/>
              <p:cNvSpPr/>
              <p:nvPr/>
            </p:nvSpPr>
            <p:spPr>
              <a:xfrm>
                <a:off x="1008" y="2832"/>
                <a:ext cx="240" cy="1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9482" name="Line 188"/>
            <p:cNvSpPr/>
            <p:nvPr/>
          </p:nvSpPr>
          <p:spPr>
            <a:xfrm>
              <a:off x="2256" y="1992"/>
              <a:ext cx="38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9483" name="Group 189"/>
            <p:cNvGrpSpPr/>
            <p:nvPr/>
          </p:nvGrpSpPr>
          <p:grpSpPr>
            <a:xfrm flipH="1">
              <a:off x="2592" y="1968"/>
              <a:ext cx="240" cy="384"/>
              <a:chOff x="1008" y="2832"/>
              <a:chExt cx="240" cy="384"/>
            </a:xfrm>
          </p:grpSpPr>
          <p:sp>
            <p:nvSpPr>
              <p:cNvPr id="19497" name="Oval 190"/>
              <p:cNvSpPr/>
              <p:nvPr/>
            </p:nvSpPr>
            <p:spPr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dirty="0">
                    <a:latin typeface="Times New Roman" panose="02020603050405020304" pitchFamily="18" charset="0"/>
                  </a:rPr>
                  <a:t>A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98" name="Rectangle 191"/>
              <p:cNvSpPr/>
              <p:nvPr/>
            </p:nvSpPr>
            <p:spPr>
              <a:xfrm>
                <a:off x="1008" y="2832"/>
                <a:ext cx="240" cy="1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 or 1</a:t>
                </a:r>
                <a:endParaRPr lang="en-US" altLang="zh-CN" sz="1800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9484" name="Line 192"/>
            <p:cNvSpPr/>
            <p:nvPr/>
          </p:nvSpPr>
          <p:spPr>
            <a:xfrm>
              <a:off x="2784" y="2328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85" name="Line 193"/>
            <p:cNvSpPr/>
            <p:nvPr/>
          </p:nvSpPr>
          <p:spPr>
            <a:xfrm flipH="1">
              <a:off x="2496" y="2328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86" name="Rectangle 194"/>
            <p:cNvSpPr/>
            <p:nvPr/>
          </p:nvSpPr>
          <p:spPr>
            <a:xfrm flipH="1">
              <a:off x="2352" y="2472"/>
              <a:ext cx="240" cy="528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L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9487" name="Rectangle 195"/>
            <p:cNvSpPr/>
            <p:nvPr/>
          </p:nvSpPr>
          <p:spPr>
            <a:xfrm flipH="1">
              <a:off x="2352" y="2999"/>
              <a:ext cx="240" cy="288"/>
            </a:xfrm>
            <a:prstGeom prst="rect">
              <a:avLst/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9488" name="Line 196"/>
            <p:cNvSpPr/>
            <p:nvPr/>
          </p:nvSpPr>
          <p:spPr>
            <a:xfrm flipH="1">
              <a:off x="1728" y="1992"/>
              <a:ext cx="38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9489" name="Group 197"/>
            <p:cNvGrpSpPr/>
            <p:nvPr/>
          </p:nvGrpSpPr>
          <p:grpSpPr>
            <a:xfrm>
              <a:off x="1536" y="1968"/>
              <a:ext cx="240" cy="384"/>
              <a:chOff x="1008" y="2832"/>
              <a:chExt cx="240" cy="384"/>
            </a:xfrm>
          </p:grpSpPr>
          <p:sp>
            <p:nvSpPr>
              <p:cNvPr id="19495" name="Oval 198"/>
              <p:cNvSpPr/>
              <p:nvPr/>
            </p:nvSpPr>
            <p:spPr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dirty="0">
                    <a:latin typeface="Times New Roman" panose="02020603050405020304" pitchFamily="18" charset="0"/>
                  </a:rPr>
                  <a:t>B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96" name="Rectangle 199"/>
              <p:cNvSpPr/>
              <p:nvPr/>
            </p:nvSpPr>
            <p:spPr>
              <a:xfrm>
                <a:off x="1008" y="2832"/>
                <a:ext cx="240" cy="1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1 or 0</a:t>
                </a:r>
                <a:endParaRPr lang="en-US" altLang="zh-CN" sz="1800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9490" name="Line 200"/>
            <p:cNvSpPr/>
            <p:nvPr/>
          </p:nvSpPr>
          <p:spPr>
            <a:xfrm flipH="1">
              <a:off x="1440" y="2328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91" name="Line 201"/>
            <p:cNvSpPr/>
            <p:nvPr/>
          </p:nvSpPr>
          <p:spPr>
            <a:xfrm>
              <a:off x="1728" y="2328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92" name="Rectangle 202"/>
            <p:cNvSpPr/>
            <p:nvPr/>
          </p:nvSpPr>
          <p:spPr>
            <a:xfrm>
              <a:off x="1776" y="2472"/>
              <a:ext cx="240" cy="528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R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9493" name="Rectangle 203"/>
            <p:cNvSpPr/>
            <p:nvPr/>
          </p:nvSpPr>
          <p:spPr>
            <a:xfrm>
              <a:off x="1776" y="2999"/>
              <a:ext cx="240" cy="288"/>
            </a:xfrm>
            <a:prstGeom prst="rect">
              <a:avLst/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9494" name="Rectangle 204"/>
            <p:cNvSpPr/>
            <p:nvPr/>
          </p:nvSpPr>
          <p:spPr>
            <a:xfrm flipH="1">
              <a:off x="2064" y="2976"/>
              <a:ext cx="240" cy="24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OR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9478" name="Text Box 207"/>
          <p:cNvSpPr txBox="1"/>
          <p:nvPr/>
        </p:nvSpPr>
        <p:spPr>
          <a:xfrm>
            <a:off x="4500563" y="0"/>
            <a:ext cx="4643437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AVL Trees, Splay Trees, and Amortized Analysis</a:t>
            </a:r>
            <a:endParaRPr lang="en-US" altLang="zh-CN" sz="1600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79020" name="AutoShape 172"/>
          <p:cNvSpPr/>
          <p:nvPr/>
        </p:nvSpPr>
        <p:spPr>
          <a:xfrm rot="-5400000">
            <a:off x="2089468" y="2100580"/>
            <a:ext cx="407987" cy="471488"/>
          </a:xfrm>
          <a:custGeom>
            <a:avLst/>
            <a:gdLst/>
            <a:ahLst/>
            <a:cxnLst>
              <a:cxn ang="0">
                <a:pos x="2022676238" y="289452138"/>
              </a:cxn>
              <a:cxn ang="0">
                <a:pos x="143192063" y="2147483647"/>
              </a:cxn>
              <a:cxn ang="0">
                <a:pos x="1887623193" y="739860276"/>
              </a:cxn>
              <a:cxn ang="0">
                <a:pos x="2147483647" y="2147483647"/>
              </a:cxn>
              <a:cxn ang="0">
                <a:pos x="1653930169" y="2147483647"/>
              </a:cxn>
              <a:cxn ang="0">
                <a:pos x="1788213175" y="2147483647"/>
              </a:cxn>
            </a:cxnLst>
            <a:pathLst>
              <a:path w="21600" h="21600">
                <a:moveTo>
                  <a:pt x="15549" y="17909"/>
                </a:moveTo>
                <a:cubicBezTo>
                  <a:pt x="17924" y="16323"/>
                  <a:pt x="19350" y="13655"/>
                  <a:pt x="19350" y="10800"/>
                </a:cubicBezTo>
                <a:cubicBezTo>
                  <a:pt x="19350" y="6077"/>
                  <a:pt x="15522" y="2250"/>
                  <a:pt x="10800" y="2250"/>
                </a:cubicBezTo>
                <a:cubicBezTo>
                  <a:pt x="6077" y="2250"/>
                  <a:pt x="2250" y="6077"/>
                  <a:pt x="225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4407"/>
                  <a:pt x="19799" y="17776"/>
                  <a:pt x="16799" y="19780"/>
                </a:cubicBezTo>
                <a:lnTo>
                  <a:pt x="18299" y="22025"/>
                </a:lnTo>
                <a:lnTo>
                  <a:pt x="12994" y="20969"/>
                </a:lnTo>
                <a:lnTo>
                  <a:pt x="14049" y="15664"/>
                </a:lnTo>
                <a:lnTo>
                  <a:pt x="15549" y="17909"/>
                </a:lnTo>
                <a:close/>
              </a:path>
            </a:pathLst>
          </a:custGeom>
          <a:solidFill>
            <a:schemeClr val="hlink"/>
          </a:solidFill>
          <a:ln w="254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46800" rIns="0" bIns="46800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9019" name="AutoShape 171"/>
          <p:cNvSpPr/>
          <p:nvPr/>
        </p:nvSpPr>
        <p:spPr>
          <a:xfrm rot="5400000" flipH="1">
            <a:off x="1417638" y="1538923"/>
            <a:ext cx="469900" cy="504825"/>
          </a:xfrm>
          <a:custGeom>
            <a:avLst/>
            <a:gdLst/>
            <a:ahLst/>
            <a:cxnLst>
              <a:cxn ang="0">
                <a:pos x="2147483647" y="380419435"/>
              </a:cxn>
              <a:cxn ang="0">
                <a:pos x="251976561" y="2147483647"/>
              </a:cxn>
              <a:cxn ang="0">
                <a:pos x="2147483647" y="97237524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1600" h="21600">
                <a:moveTo>
                  <a:pt x="15549" y="17909"/>
                </a:moveTo>
                <a:cubicBezTo>
                  <a:pt x="17924" y="16323"/>
                  <a:pt x="19350" y="13655"/>
                  <a:pt x="19350" y="10800"/>
                </a:cubicBezTo>
                <a:cubicBezTo>
                  <a:pt x="19350" y="6077"/>
                  <a:pt x="15522" y="2250"/>
                  <a:pt x="10800" y="2250"/>
                </a:cubicBezTo>
                <a:cubicBezTo>
                  <a:pt x="6077" y="2250"/>
                  <a:pt x="2250" y="6077"/>
                  <a:pt x="225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4407"/>
                  <a:pt x="19799" y="17776"/>
                  <a:pt x="16799" y="19780"/>
                </a:cubicBezTo>
                <a:lnTo>
                  <a:pt x="18299" y="22025"/>
                </a:lnTo>
                <a:lnTo>
                  <a:pt x="12994" y="20969"/>
                </a:lnTo>
                <a:lnTo>
                  <a:pt x="14049" y="15664"/>
                </a:lnTo>
                <a:lnTo>
                  <a:pt x="15549" y="17909"/>
                </a:lnTo>
                <a:close/>
              </a:path>
            </a:pathLst>
          </a:custGeom>
          <a:solidFill>
            <a:schemeClr val="hlink"/>
          </a:solidFill>
          <a:ln w="254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46800" rIns="0" bIns="46800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00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004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004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04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004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004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1004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04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06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6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06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6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06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90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90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nimBg="1"/>
      <p:bldP spid="100356" grpId="0" animBg="1"/>
      <p:bldP spid="100405" grpId="0" animBg="1"/>
      <p:bldP spid="100411" grpId="0" animBg="1"/>
      <p:bldP spid="100412" grpId="0" animBg="1"/>
      <p:bldP spid="100413" grpId="0" animBg="1"/>
      <p:bldP spid="100414" grpId="0" animBg="1"/>
      <p:bldP spid="100480" grpId="0"/>
      <p:bldP spid="79020" grpId="0" bldLvl="0" animBg="1"/>
      <p:bldP spid="7901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grpSp>
        <p:nvGrpSpPr>
          <p:cNvPr id="20483" name="Group 3"/>
          <p:cNvGrpSpPr/>
          <p:nvPr/>
        </p:nvGrpSpPr>
        <p:grpSpPr>
          <a:xfrm>
            <a:off x="1371600" y="620713"/>
            <a:ext cx="5105400" cy="2209800"/>
            <a:chOff x="1152" y="2160"/>
            <a:chExt cx="3216" cy="1392"/>
          </a:xfrm>
        </p:grpSpPr>
        <p:grpSp>
          <p:nvGrpSpPr>
            <p:cNvPr id="20630" name="Group 4"/>
            <p:cNvGrpSpPr/>
            <p:nvPr/>
          </p:nvGrpSpPr>
          <p:grpSpPr>
            <a:xfrm>
              <a:off x="3264" y="3120"/>
              <a:ext cx="672" cy="384"/>
              <a:chOff x="1440" y="912"/>
              <a:chExt cx="672" cy="384"/>
            </a:xfrm>
          </p:grpSpPr>
          <p:grpSp>
            <p:nvGrpSpPr>
              <p:cNvPr id="20684" name="Group 5"/>
              <p:cNvGrpSpPr/>
              <p:nvPr/>
            </p:nvGrpSpPr>
            <p:grpSpPr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20686" name="Oval 6"/>
                <p:cNvSpPr/>
                <p:nvPr/>
              </p:nvSpPr>
              <p:spPr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2000" dirty="0">
                      <a:latin typeface="Times New Roman" panose="02020603050405020304" pitchFamily="18" charset="0"/>
                    </a:rPr>
                    <a:t>July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687" name="Rectangle 7"/>
                <p:cNvSpPr/>
                <p:nvPr/>
              </p:nvSpPr>
              <p:spPr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0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685" name="Line 8"/>
              <p:cNvSpPr/>
              <p:nvPr/>
            </p:nvSpPr>
            <p:spPr>
              <a:xfrm>
                <a:off x="1440" y="912"/>
                <a:ext cx="240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0631" name="Group 9"/>
            <p:cNvGrpSpPr/>
            <p:nvPr/>
          </p:nvGrpSpPr>
          <p:grpSpPr>
            <a:xfrm>
              <a:off x="1152" y="2496"/>
              <a:ext cx="2208" cy="1056"/>
              <a:chOff x="1152" y="2496"/>
              <a:chExt cx="2208" cy="1056"/>
            </a:xfrm>
          </p:grpSpPr>
          <p:grpSp>
            <p:nvGrpSpPr>
              <p:cNvPr id="20652" name="Group 10"/>
              <p:cNvGrpSpPr/>
              <p:nvPr/>
            </p:nvGrpSpPr>
            <p:grpSpPr>
              <a:xfrm flipH="1">
                <a:off x="1584" y="2496"/>
                <a:ext cx="1200" cy="672"/>
                <a:chOff x="4176" y="768"/>
                <a:chExt cx="1200" cy="672"/>
              </a:xfrm>
            </p:grpSpPr>
            <p:grpSp>
              <p:nvGrpSpPr>
                <p:cNvPr id="20673" name="Group 11"/>
                <p:cNvGrpSpPr/>
                <p:nvPr/>
              </p:nvGrpSpPr>
              <p:grpSpPr>
                <a:xfrm>
                  <a:off x="4176" y="768"/>
                  <a:ext cx="624" cy="336"/>
                  <a:chOff x="912" y="624"/>
                  <a:chExt cx="624" cy="336"/>
                </a:xfrm>
              </p:grpSpPr>
              <p:sp>
                <p:nvSpPr>
                  <p:cNvPr id="20682" name="Oval 12"/>
                  <p:cNvSpPr/>
                  <p:nvPr/>
                </p:nvSpPr>
                <p:spPr>
                  <a:xfrm>
                    <a:off x="912" y="768"/>
                    <a:ext cx="624" cy="192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lIns="0" tIns="46800" rIns="0" bIns="46800" anchor="ctr" anchorCtr="0"/>
                  <a:p>
                    <a:pPr algn="ctr" eaLnBrk="1" hangingPunct="1"/>
                    <a:r>
                      <a:rPr lang="en-US" altLang="zh-CN" sz="2000" dirty="0">
                        <a:latin typeface="Times New Roman" panose="02020603050405020304" pitchFamily="18" charset="0"/>
                      </a:rPr>
                      <a:t>Dec</a:t>
                    </a:r>
                    <a:endParaRPr lang="en-US" altLang="zh-CN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683" name="Rectangle 13"/>
                  <p:cNvSpPr/>
                  <p:nvPr/>
                </p:nvSpPr>
                <p:spPr>
                  <a:xfrm>
                    <a:off x="1056" y="624"/>
                    <a:ext cx="288" cy="144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46800" rIns="0" bIns="46800" anchor="ctr" anchorCtr="0"/>
                  <a:p>
                    <a:pPr algn="ctr" eaLnBrk="1" hangingPunct="1"/>
                    <a:r>
                      <a:rPr lang="en-US" altLang="zh-CN" sz="18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</a:rPr>
                      <a:t>0</a:t>
                    </a:r>
                    <a:endParaRPr lang="en-US" altLang="zh-CN" sz="1800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0674" name="Rectangle 14"/>
                <p:cNvSpPr/>
                <p:nvPr/>
              </p:nvSpPr>
              <p:spPr>
                <a:xfrm>
                  <a:off x="4320" y="768"/>
                  <a:ext cx="288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</a:t>
                  </a:r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1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20675" name="Group 15"/>
                <p:cNvGrpSpPr/>
                <p:nvPr/>
              </p:nvGrpSpPr>
              <p:grpSpPr>
                <a:xfrm>
                  <a:off x="4704" y="1056"/>
                  <a:ext cx="672" cy="384"/>
                  <a:chOff x="1440" y="912"/>
                  <a:chExt cx="672" cy="384"/>
                </a:xfrm>
              </p:grpSpPr>
              <p:grpSp>
                <p:nvGrpSpPr>
                  <p:cNvPr id="20678" name="Group 16"/>
                  <p:cNvGrpSpPr/>
                  <p:nvPr/>
                </p:nvGrpSpPr>
                <p:grpSpPr>
                  <a:xfrm>
                    <a:off x="1488" y="960"/>
                    <a:ext cx="624" cy="336"/>
                    <a:chOff x="912" y="624"/>
                    <a:chExt cx="624" cy="336"/>
                  </a:xfrm>
                </p:grpSpPr>
                <p:sp>
                  <p:nvSpPr>
                    <p:cNvPr id="20680" name="Oval 17"/>
                    <p:cNvSpPr/>
                    <p:nvPr/>
                  </p:nvSpPr>
                  <p:spPr>
                    <a:xfrm>
                      <a:off x="912" y="768"/>
                      <a:ext cx="624" cy="192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lIns="0" tIns="46800" rIns="0" bIns="46800" anchor="ctr" anchorCtr="0"/>
                    <a:p>
                      <a:pPr algn="ctr" eaLnBrk="1" hangingPunct="1"/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Aug</a:t>
                      </a:r>
                      <a:endParaRPr lang="en-US" altLang="zh-CN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681" name="Rectangle 18"/>
                    <p:cNvSpPr/>
                    <p:nvPr/>
                  </p:nvSpPr>
                  <p:spPr>
                    <a:xfrm>
                      <a:off x="1056" y="624"/>
                      <a:ext cx="288" cy="144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none" lIns="0" tIns="46800" rIns="0" bIns="46800" anchor="ctr" anchorCtr="0"/>
                    <a:p>
                      <a:pPr algn="ctr" eaLnBrk="1" hangingPunct="1"/>
                      <a:r>
                        <a:rPr lang="en-US" altLang="zh-CN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800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0679" name="Line 19"/>
                  <p:cNvSpPr/>
                  <p:nvPr/>
                </p:nvSpPr>
                <p:spPr>
                  <a:xfrm>
                    <a:off x="1440" y="912"/>
                    <a:ext cx="240" cy="192"/>
                  </a:xfrm>
                  <a:prstGeom prst="line">
                    <a:avLst/>
                  </a:prstGeom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20676" name="Rectangle 20"/>
                <p:cNvSpPr/>
                <p:nvPr/>
              </p:nvSpPr>
              <p:spPr>
                <a:xfrm>
                  <a:off x="4944" y="1104"/>
                  <a:ext cx="240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1</a:t>
                  </a:r>
                  <a:endPara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677" name="Rectangle 21"/>
                <p:cNvSpPr/>
                <p:nvPr/>
              </p:nvSpPr>
              <p:spPr>
                <a:xfrm>
                  <a:off x="4320" y="768"/>
                  <a:ext cx="288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</a:t>
                  </a:r>
                  <a:r>
                    <a:rPr lang="en-US" altLang="zh-CN" sz="18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2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653" name="Rectangle 22"/>
              <p:cNvSpPr/>
              <p:nvPr/>
            </p:nvSpPr>
            <p:spPr>
              <a:xfrm>
                <a:off x="2304" y="2496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0654" name="Group 23"/>
              <p:cNvGrpSpPr/>
              <p:nvPr/>
            </p:nvGrpSpPr>
            <p:grpSpPr>
              <a:xfrm>
                <a:off x="2688" y="2784"/>
                <a:ext cx="672" cy="384"/>
                <a:chOff x="1440" y="912"/>
                <a:chExt cx="672" cy="384"/>
              </a:xfrm>
            </p:grpSpPr>
            <p:grpSp>
              <p:nvGrpSpPr>
                <p:cNvPr id="20669" name="Group 24"/>
                <p:cNvGrpSpPr/>
                <p:nvPr/>
              </p:nvGrpSpPr>
              <p:grpSpPr>
                <a:xfrm>
                  <a:off x="1488" y="960"/>
                  <a:ext cx="624" cy="336"/>
                  <a:chOff x="912" y="624"/>
                  <a:chExt cx="624" cy="336"/>
                </a:xfrm>
              </p:grpSpPr>
              <p:sp>
                <p:nvSpPr>
                  <p:cNvPr id="20671" name="Oval 25"/>
                  <p:cNvSpPr/>
                  <p:nvPr/>
                </p:nvSpPr>
                <p:spPr>
                  <a:xfrm>
                    <a:off x="912" y="768"/>
                    <a:ext cx="624" cy="192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lIns="0" tIns="46800" rIns="0" bIns="46800" anchor="ctr" anchorCtr="0"/>
                  <a:p>
                    <a:pPr algn="ctr" eaLnBrk="1" hangingPunct="1"/>
                    <a:r>
                      <a:rPr lang="en-US" altLang="zh-CN" sz="2000" dirty="0">
                        <a:latin typeface="Times New Roman" panose="02020603050405020304" pitchFamily="18" charset="0"/>
                      </a:rPr>
                      <a:t>Jan</a:t>
                    </a:r>
                    <a:endParaRPr lang="en-US" altLang="zh-CN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672" name="Rectangle 26"/>
                  <p:cNvSpPr/>
                  <p:nvPr/>
                </p:nvSpPr>
                <p:spPr>
                  <a:xfrm>
                    <a:off x="1056" y="624"/>
                    <a:ext cx="288" cy="144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46800" rIns="0" bIns="46800" anchor="ctr" anchorCtr="0"/>
                  <a:p>
                    <a:pPr algn="ctr" eaLnBrk="1" hangingPunct="1"/>
                    <a:r>
                      <a:rPr lang="en-US" altLang="zh-CN" sz="18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</a:rPr>
                      <a:t>0</a:t>
                    </a:r>
                    <a:endParaRPr lang="en-US" altLang="zh-CN" sz="1800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0670" name="Line 27"/>
                <p:cNvSpPr/>
                <p:nvPr/>
              </p:nvSpPr>
              <p:spPr>
                <a:xfrm>
                  <a:off x="1440" y="912"/>
                  <a:ext cx="240" cy="192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0655" name="Rectangle 28"/>
              <p:cNvSpPr/>
              <p:nvPr/>
            </p:nvSpPr>
            <p:spPr>
              <a:xfrm>
                <a:off x="2928" y="2832"/>
                <a:ext cx="240" cy="144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56" name="Rectangle 29"/>
              <p:cNvSpPr/>
              <p:nvPr/>
            </p:nvSpPr>
            <p:spPr>
              <a:xfrm>
                <a:off x="2304" y="2496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57" name="Rectangle 30"/>
              <p:cNvSpPr/>
              <p:nvPr/>
            </p:nvSpPr>
            <p:spPr>
              <a:xfrm flipH="1">
                <a:off x="2928" y="2832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0658" name="Group 31"/>
              <p:cNvGrpSpPr/>
              <p:nvPr/>
            </p:nvGrpSpPr>
            <p:grpSpPr>
              <a:xfrm flipH="1">
                <a:off x="2160" y="3120"/>
                <a:ext cx="672" cy="384"/>
                <a:chOff x="1440" y="912"/>
                <a:chExt cx="672" cy="384"/>
              </a:xfrm>
            </p:grpSpPr>
            <p:grpSp>
              <p:nvGrpSpPr>
                <p:cNvPr id="20665" name="Group 32"/>
                <p:cNvGrpSpPr/>
                <p:nvPr/>
              </p:nvGrpSpPr>
              <p:grpSpPr>
                <a:xfrm>
                  <a:off x="1488" y="960"/>
                  <a:ext cx="624" cy="336"/>
                  <a:chOff x="912" y="624"/>
                  <a:chExt cx="624" cy="336"/>
                </a:xfrm>
              </p:grpSpPr>
              <p:sp>
                <p:nvSpPr>
                  <p:cNvPr id="20667" name="Oval 33"/>
                  <p:cNvSpPr/>
                  <p:nvPr/>
                </p:nvSpPr>
                <p:spPr>
                  <a:xfrm>
                    <a:off x="912" y="768"/>
                    <a:ext cx="624" cy="192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lIns="0" tIns="46800" rIns="0" bIns="46800" anchor="ctr" anchorCtr="0"/>
                  <a:p>
                    <a:pPr algn="ctr" eaLnBrk="1" hangingPunct="1"/>
                    <a:r>
                      <a:rPr lang="en-US" altLang="zh-CN" sz="2000" dirty="0">
                        <a:latin typeface="Times New Roman" panose="02020603050405020304" pitchFamily="18" charset="0"/>
                      </a:rPr>
                      <a:t>Feb</a:t>
                    </a:r>
                    <a:endParaRPr lang="en-US" altLang="zh-CN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668" name="Rectangle 34"/>
                  <p:cNvSpPr/>
                  <p:nvPr/>
                </p:nvSpPr>
                <p:spPr>
                  <a:xfrm>
                    <a:off x="1056" y="624"/>
                    <a:ext cx="288" cy="144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46800" rIns="0" bIns="46800" anchor="ctr" anchorCtr="0"/>
                  <a:p>
                    <a:pPr algn="ctr" eaLnBrk="1" hangingPunct="1"/>
                    <a:r>
                      <a:rPr lang="en-US" altLang="zh-CN" sz="18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</a:rPr>
                      <a:t>0</a:t>
                    </a:r>
                    <a:endParaRPr lang="en-US" altLang="zh-CN" sz="1800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0666" name="Line 35"/>
                <p:cNvSpPr/>
                <p:nvPr/>
              </p:nvSpPr>
              <p:spPr>
                <a:xfrm>
                  <a:off x="1440" y="912"/>
                  <a:ext cx="240" cy="192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0659" name="Rectangle 36"/>
              <p:cNvSpPr/>
              <p:nvPr/>
            </p:nvSpPr>
            <p:spPr>
              <a:xfrm flipH="1">
                <a:off x="2928" y="2832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0660" name="Group 37"/>
              <p:cNvGrpSpPr/>
              <p:nvPr/>
            </p:nvGrpSpPr>
            <p:grpSpPr>
              <a:xfrm flipH="1">
                <a:off x="1152" y="3168"/>
                <a:ext cx="672" cy="384"/>
                <a:chOff x="1440" y="912"/>
                <a:chExt cx="672" cy="384"/>
              </a:xfrm>
            </p:grpSpPr>
            <p:grpSp>
              <p:nvGrpSpPr>
                <p:cNvPr id="20661" name="Group 38"/>
                <p:cNvGrpSpPr/>
                <p:nvPr/>
              </p:nvGrpSpPr>
              <p:grpSpPr>
                <a:xfrm>
                  <a:off x="1488" y="960"/>
                  <a:ext cx="624" cy="336"/>
                  <a:chOff x="912" y="624"/>
                  <a:chExt cx="624" cy="336"/>
                </a:xfrm>
              </p:grpSpPr>
              <p:sp>
                <p:nvSpPr>
                  <p:cNvPr id="20663" name="Oval 39"/>
                  <p:cNvSpPr/>
                  <p:nvPr/>
                </p:nvSpPr>
                <p:spPr>
                  <a:xfrm>
                    <a:off x="912" y="768"/>
                    <a:ext cx="624" cy="192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lIns="0" tIns="46800" rIns="0" bIns="46800" anchor="ctr" anchorCtr="0"/>
                  <a:p>
                    <a:pPr algn="ctr" eaLnBrk="1" hangingPunct="1"/>
                    <a:r>
                      <a:rPr lang="en-US" altLang="zh-CN" sz="2000" dirty="0">
                        <a:latin typeface="Times New Roman" panose="02020603050405020304" pitchFamily="18" charset="0"/>
                      </a:rPr>
                      <a:t>Apr</a:t>
                    </a:r>
                    <a:endParaRPr lang="en-US" altLang="zh-CN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664" name="Rectangle 40"/>
                  <p:cNvSpPr/>
                  <p:nvPr/>
                </p:nvSpPr>
                <p:spPr>
                  <a:xfrm>
                    <a:off x="1056" y="624"/>
                    <a:ext cx="288" cy="144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46800" rIns="0" bIns="46800" anchor="ctr" anchorCtr="0"/>
                  <a:p>
                    <a:pPr algn="ctr" eaLnBrk="1" hangingPunct="1"/>
                    <a:r>
                      <a:rPr lang="en-US" altLang="zh-CN" sz="18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</a:rPr>
                      <a:t>0</a:t>
                    </a:r>
                    <a:endParaRPr lang="en-US" altLang="zh-CN" sz="1800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0662" name="Line 41"/>
                <p:cNvSpPr/>
                <p:nvPr/>
              </p:nvSpPr>
              <p:spPr>
                <a:xfrm>
                  <a:off x="1440" y="912"/>
                  <a:ext cx="240" cy="192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20632" name="Group 42"/>
            <p:cNvGrpSpPr/>
            <p:nvPr/>
          </p:nvGrpSpPr>
          <p:grpSpPr>
            <a:xfrm>
              <a:off x="2736" y="2160"/>
              <a:ext cx="1200" cy="672"/>
              <a:chOff x="4176" y="768"/>
              <a:chExt cx="1200" cy="672"/>
            </a:xfrm>
          </p:grpSpPr>
          <p:grpSp>
            <p:nvGrpSpPr>
              <p:cNvPr id="20641" name="Group 43"/>
              <p:cNvGrpSpPr/>
              <p:nvPr/>
            </p:nvGrpSpPr>
            <p:grpSpPr>
              <a:xfrm>
                <a:off x="4176" y="768"/>
                <a:ext cx="624" cy="336"/>
                <a:chOff x="912" y="624"/>
                <a:chExt cx="624" cy="336"/>
              </a:xfrm>
            </p:grpSpPr>
            <p:sp>
              <p:nvSpPr>
                <p:cNvPr id="20650" name="Oval 44"/>
                <p:cNvSpPr/>
                <p:nvPr/>
              </p:nvSpPr>
              <p:spPr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2000" dirty="0">
                      <a:latin typeface="Times New Roman" panose="02020603050405020304" pitchFamily="18" charset="0"/>
                    </a:rPr>
                    <a:t>Mar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651" name="Rectangle 45"/>
                <p:cNvSpPr/>
                <p:nvPr/>
              </p:nvSpPr>
              <p:spPr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0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642" name="Rectangle 46"/>
              <p:cNvSpPr/>
              <p:nvPr/>
            </p:nvSpPr>
            <p:spPr>
              <a:xfrm>
                <a:off x="4320" y="76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0643" name="Group 47"/>
              <p:cNvGrpSpPr/>
              <p:nvPr/>
            </p:nvGrpSpPr>
            <p:grpSpPr>
              <a:xfrm>
                <a:off x="4704" y="1056"/>
                <a:ext cx="672" cy="384"/>
                <a:chOff x="1440" y="912"/>
                <a:chExt cx="672" cy="384"/>
              </a:xfrm>
            </p:grpSpPr>
            <p:grpSp>
              <p:nvGrpSpPr>
                <p:cNvPr id="20646" name="Group 48"/>
                <p:cNvGrpSpPr/>
                <p:nvPr/>
              </p:nvGrpSpPr>
              <p:grpSpPr>
                <a:xfrm>
                  <a:off x="1488" y="960"/>
                  <a:ext cx="624" cy="336"/>
                  <a:chOff x="912" y="624"/>
                  <a:chExt cx="624" cy="336"/>
                </a:xfrm>
              </p:grpSpPr>
              <p:sp>
                <p:nvSpPr>
                  <p:cNvPr id="20648" name="Oval 49"/>
                  <p:cNvSpPr/>
                  <p:nvPr/>
                </p:nvSpPr>
                <p:spPr>
                  <a:xfrm>
                    <a:off x="912" y="768"/>
                    <a:ext cx="624" cy="192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lIns="0" tIns="46800" rIns="0" bIns="46800" anchor="ctr" anchorCtr="0"/>
                  <a:p>
                    <a:pPr algn="ctr" eaLnBrk="1" hangingPunct="1"/>
                    <a:r>
                      <a:rPr lang="en-US" altLang="zh-CN" sz="2000" dirty="0">
                        <a:latin typeface="Times New Roman" panose="02020603050405020304" pitchFamily="18" charset="0"/>
                      </a:rPr>
                      <a:t>May</a:t>
                    </a:r>
                    <a:endParaRPr lang="en-US" altLang="zh-CN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649" name="Rectangle 50"/>
                  <p:cNvSpPr/>
                  <p:nvPr/>
                </p:nvSpPr>
                <p:spPr>
                  <a:xfrm>
                    <a:off x="1056" y="624"/>
                    <a:ext cx="288" cy="144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46800" rIns="0" bIns="46800" anchor="ctr" anchorCtr="0"/>
                  <a:p>
                    <a:pPr algn="ctr" eaLnBrk="1" hangingPunct="1"/>
                    <a:r>
                      <a:rPr lang="en-US" altLang="zh-CN" sz="18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</a:rPr>
                      <a:t>0</a:t>
                    </a:r>
                    <a:endParaRPr lang="en-US" altLang="zh-CN" sz="1800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0647" name="Line 51"/>
                <p:cNvSpPr/>
                <p:nvPr/>
              </p:nvSpPr>
              <p:spPr>
                <a:xfrm>
                  <a:off x="1440" y="912"/>
                  <a:ext cx="240" cy="192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0644" name="Rectangle 52"/>
              <p:cNvSpPr/>
              <p:nvPr/>
            </p:nvSpPr>
            <p:spPr>
              <a:xfrm>
                <a:off x="4944" y="1104"/>
                <a:ext cx="240" cy="144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1800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45" name="Rectangle 53"/>
              <p:cNvSpPr/>
              <p:nvPr/>
            </p:nvSpPr>
            <p:spPr>
              <a:xfrm>
                <a:off x="4320" y="76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633" name="Rectangle 54"/>
            <p:cNvSpPr/>
            <p:nvPr/>
          </p:nvSpPr>
          <p:spPr>
            <a:xfrm flipH="1">
              <a:off x="2928" y="2160"/>
              <a:ext cx="288" cy="144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1800" dirty="0">
                  <a:solidFill>
                    <a:schemeClr val="accent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1800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0634" name="Line 55"/>
            <p:cNvSpPr/>
            <p:nvPr/>
          </p:nvSpPr>
          <p:spPr>
            <a:xfrm flipH="1">
              <a:off x="2592" y="2448"/>
              <a:ext cx="24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35" name="Rectangle 56"/>
            <p:cNvSpPr/>
            <p:nvPr/>
          </p:nvSpPr>
          <p:spPr>
            <a:xfrm flipH="1">
              <a:off x="2928" y="2160"/>
              <a:ext cx="288" cy="144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1800" dirty="0">
                  <a:solidFill>
                    <a:schemeClr val="accent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0636" name="Group 57"/>
            <p:cNvGrpSpPr/>
            <p:nvPr/>
          </p:nvGrpSpPr>
          <p:grpSpPr>
            <a:xfrm>
              <a:off x="3696" y="2832"/>
              <a:ext cx="672" cy="384"/>
              <a:chOff x="1440" y="912"/>
              <a:chExt cx="672" cy="384"/>
            </a:xfrm>
          </p:grpSpPr>
          <p:grpSp>
            <p:nvGrpSpPr>
              <p:cNvPr id="20637" name="Group 58"/>
              <p:cNvGrpSpPr/>
              <p:nvPr/>
            </p:nvGrpSpPr>
            <p:grpSpPr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20639" name="Oval 59"/>
                <p:cNvSpPr/>
                <p:nvPr/>
              </p:nvSpPr>
              <p:spPr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2000" dirty="0">
                      <a:latin typeface="Times New Roman" panose="02020603050405020304" pitchFamily="18" charset="0"/>
                    </a:rPr>
                    <a:t>Nov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640" name="Rectangle 60"/>
                <p:cNvSpPr/>
                <p:nvPr/>
              </p:nvSpPr>
              <p:spPr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0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638" name="Line 61"/>
              <p:cNvSpPr/>
              <p:nvPr/>
            </p:nvSpPr>
            <p:spPr>
              <a:xfrm>
                <a:off x="1440" y="912"/>
                <a:ext cx="240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80958" name="Oval 62"/>
          <p:cNvSpPr/>
          <p:nvPr/>
        </p:nvSpPr>
        <p:spPr>
          <a:xfrm>
            <a:off x="609600" y="228600"/>
            <a:ext cx="990600" cy="3048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46800" rIns="0" bIns="46800" anchor="ctr" anchorCtr="0"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June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80959" name="Oval 63"/>
          <p:cNvSpPr/>
          <p:nvPr/>
        </p:nvSpPr>
        <p:spPr>
          <a:xfrm>
            <a:off x="1828800" y="228600"/>
            <a:ext cx="990600" cy="3048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46800" rIns="0" bIns="46800" anchor="ctr" anchorCtr="0"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Oct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80960" name="Oval 64"/>
          <p:cNvSpPr/>
          <p:nvPr/>
        </p:nvSpPr>
        <p:spPr>
          <a:xfrm>
            <a:off x="2971800" y="228600"/>
            <a:ext cx="990600" cy="3048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46800" rIns="0" bIns="46800" anchor="ctr" anchorCtr="0"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Sept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22" name="Group 65"/>
          <p:cNvGrpSpPr/>
          <p:nvPr/>
        </p:nvGrpSpPr>
        <p:grpSpPr>
          <a:xfrm>
            <a:off x="5486400" y="2754313"/>
            <a:ext cx="1066800" cy="609600"/>
            <a:chOff x="1440" y="912"/>
            <a:chExt cx="672" cy="384"/>
          </a:xfrm>
        </p:grpSpPr>
        <p:grpSp>
          <p:nvGrpSpPr>
            <p:cNvPr id="20626" name="Group 66"/>
            <p:cNvGrpSpPr/>
            <p:nvPr/>
          </p:nvGrpSpPr>
          <p:grpSpPr>
            <a:xfrm>
              <a:off x="1488" y="960"/>
              <a:ext cx="624" cy="336"/>
              <a:chOff x="912" y="624"/>
              <a:chExt cx="624" cy="336"/>
            </a:xfrm>
          </p:grpSpPr>
          <p:sp>
            <p:nvSpPr>
              <p:cNvPr id="20628" name="Oval 67"/>
              <p:cNvSpPr/>
              <p:nvPr/>
            </p:nvSpPr>
            <p:spPr>
              <a:xfrm>
                <a:off x="912" y="768"/>
                <a:ext cx="624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June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29" name="Rectangle 68"/>
              <p:cNvSpPr/>
              <p:nvPr/>
            </p:nvSpPr>
            <p:spPr>
              <a:xfrm>
                <a:off x="1056" y="624"/>
                <a:ext cx="288" cy="1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627" name="Line 69"/>
            <p:cNvSpPr/>
            <p:nvPr/>
          </p:nvSpPr>
          <p:spPr>
            <a:xfrm>
              <a:off x="1440" y="912"/>
              <a:ext cx="24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80966" name="Rectangle 70"/>
          <p:cNvSpPr/>
          <p:nvPr/>
        </p:nvSpPr>
        <p:spPr>
          <a:xfrm>
            <a:off x="5105400" y="2220913"/>
            <a:ext cx="304800" cy="2286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lIns="0" tIns="46800" rIns="0" bIns="46800" anchor="ctr" anchorCtr="0"/>
          <a:p>
            <a:pPr algn="ctr" eaLnBrk="1" hangingPunct="1"/>
            <a:r>
              <a:rPr lang="en-US" altLang="zh-CN" sz="18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dirty="0">
                <a:solidFill>
                  <a:schemeClr val="accent1"/>
                </a:solidFill>
                <a:latin typeface="Times New Roman" panose="02020603050405020304" pitchFamily="18" charset="0"/>
              </a:rPr>
              <a:t>1</a:t>
            </a:r>
            <a:endParaRPr lang="en-US" altLang="zh-CN" sz="180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67" name="Rectangle 71"/>
          <p:cNvSpPr/>
          <p:nvPr/>
        </p:nvSpPr>
        <p:spPr>
          <a:xfrm>
            <a:off x="4267200" y="1687513"/>
            <a:ext cx="304800" cy="2286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lIns="0" tIns="46800" rIns="0" bIns="46800" anchor="ctr" anchorCtr="0"/>
          <a:p>
            <a:pPr algn="ctr" eaLnBrk="1" hangingPunct="1"/>
            <a:r>
              <a:rPr lang="en-US" altLang="zh-CN" sz="18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dirty="0">
                <a:solidFill>
                  <a:schemeClr val="accent1"/>
                </a:solidFill>
                <a:latin typeface="Times New Roman" panose="02020603050405020304" pitchFamily="18" charset="0"/>
              </a:rPr>
              <a:t>1</a:t>
            </a:r>
            <a:endParaRPr lang="en-US" altLang="zh-CN" sz="180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68" name="Rectangle 72"/>
          <p:cNvSpPr/>
          <p:nvPr/>
        </p:nvSpPr>
        <p:spPr>
          <a:xfrm>
            <a:off x="3276600" y="1154113"/>
            <a:ext cx="304800" cy="2286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lIns="0" tIns="46800" rIns="0" bIns="46800" anchor="ctr" anchorCtr="0"/>
          <a:p>
            <a:pPr algn="ctr" eaLnBrk="1" hangingPunct="1"/>
            <a:r>
              <a:rPr lang="en-US" altLang="zh-CN" sz="18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dirty="0">
                <a:solidFill>
                  <a:schemeClr val="accent1"/>
                </a:solidFill>
                <a:latin typeface="Times New Roman" panose="02020603050405020304" pitchFamily="18" charset="0"/>
              </a:rPr>
              <a:t>1</a:t>
            </a:r>
            <a:endParaRPr lang="en-US" altLang="zh-CN" sz="180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69" name="Rectangle 73"/>
          <p:cNvSpPr/>
          <p:nvPr/>
        </p:nvSpPr>
        <p:spPr>
          <a:xfrm>
            <a:off x="4267200" y="620713"/>
            <a:ext cx="304800" cy="2286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lIns="0" tIns="46800" rIns="0" bIns="46800" anchor="ctr" anchorCtr="0"/>
          <a:p>
            <a:pPr algn="ctr" eaLnBrk="1" hangingPunct="1"/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US" altLang="zh-CN" sz="180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70" name="Oval 74"/>
          <p:cNvSpPr/>
          <p:nvPr/>
        </p:nvSpPr>
        <p:spPr>
          <a:xfrm>
            <a:off x="3886200" y="849313"/>
            <a:ext cx="9906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 w="25400">
            <a:noFill/>
          </a:ln>
        </p:spPr>
        <p:txBody>
          <a:bodyPr wrap="none" lIns="0" tIns="46800" rIns="0" bIns="46800" anchor="ctr" anchorCtr="0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0971" name="Oval 75"/>
          <p:cNvSpPr/>
          <p:nvPr/>
        </p:nvSpPr>
        <p:spPr>
          <a:xfrm>
            <a:off x="2971800" y="1382713"/>
            <a:ext cx="9906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 w="25400">
            <a:noFill/>
          </a:ln>
        </p:spPr>
        <p:txBody>
          <a:bodyPr wrap="none" lIns="0" tIns="46800" rIns="0" bIns="46800" anchor="ctr" anchorCtr="0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0972" name="Oval 76"/>
          <p:cNvSpPr/>
          <p:nvPr/>
        </p:nvSpPr>
        <p:spPr>
          <a:xfrm>
            <a:off x="3886200" y="1916113"/>
            <a:ext cx="9906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 w="25400">
            <a:noFill/>
          </a:ln>
        </p:spPr>
        <p:txBody>
          <a:bodyPr wrap="none" lIns="0" tIns="46800" rIns="0" bIns="46800" anchor="ctr" anchorCtr="0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0973" name="Rectangle 77"/>
          <p:cNvSpPr/>
          <p:nvPr/>
        </p:nvSpPr>
        <p:spPr>
          <a:xfrm>
            <a:off x="1295400" y="609600"/>
            <a:ext cx="5410200" cy="28956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lIns="0" tIns="46800" rIns="0" bIns="46800" anchor="ctr" anchorCtr="0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4" name="Group 78"/>
          <p:cNvGrpSpPr/>
          <p:nvPr/>
        </p:nvGrpSpPr>
        <p:grpSpPr>
          <a:xfrm>
            <a:off x="1066800" y="620713"/>
            <a:ext cx="6019800" cy="2247900"/>
            <a:chOff x="816" y="2520"/>
            <a:chExt cx="3792" cy="1416"/>
          </a:xfrm>
        </p:grpSpPr>
        <p:grpSp>
          <p:nvGrpSpPr>
            <p:cNvPr id="20576" name="Group 79"/>
            <p:cNvGrpSpPr/>
            <p:nvPr/>
          </p:nvGrpSpPr>
          <p:grpSpPr>
            <a:xfrm>
              <a:off x="3936" y="3552"/>
              <a:ext cx="672" cy="384"/>
              <a:chOff x="1440" y="912"/>
              <a:chExt cx="672" cy="384"/>
            </a:xfrm>
          </p:grpSpPr>
          <p:grpSp>
            <p:nvGrpSpPr>
              <p:cNvPr id="20622" name="Group 80"/>
              <p:cNvGrpSpPr/>
              <p:nvPr/>
            </p:nvGrpSpPr>
            <p:grpSpPr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20624" name="Oval 81"/>
                <p:cNvSpPr/>
                <p:nvPr/>
              </p:nvSpPr>
              <p:spPr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2000" dirty="0">
                      <a:latin typeface="Times New Roman" panose="02020603050405020304" pitchFamily="18" charset="0"/>
                    </a:rPr>
                    <a:t>Nov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625" name="Rectangle 82"/>
                <p:cNvSpPr/>
                <p:nvPr/>
              </p:nvSpPr>
              <p:spPr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0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623" name="Line 83"/>
              <p:cNvSpPr/>
              <p:nvPr/>
            </p:nvSpPr>
            <p:spPr>
              <a:xfrm>
                <a:off x="1440" y="912"/>
                <a:ext cx="240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0577" name="Group 84"/>
            <p:cNvGrpSpPr/>
            <p:nvPr/>
          </p:nvGrpSpPr>
          <p:grpSpPr>
            <a:xfrm flipH="1">
              <a:off x="1680" y="2832"/>
              <a:ext cx="624" cy="336"/>
              <a:chOff x="912" y="624"/>
              <a:chExt cx="624" cy="336"/>
            </a:xfrm>
          </p:grpSpPr>
          <p:sp>
            <p:nvSpPr>
              <p:cNvPr id="20620" name="Oval 85"/>
              <p:cNvSpPr/>
              <p:nvPr/>
            </p:nvSpPr>
            <p:spPr>
              <a:xfrm>
                <a:off x="912" y="768"/>
                <a:ext cx="624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Dec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21" name="Rectangle 86"/>
              <p:cNvSpPr/>
              <p:nvPr/>
            </p:nvSpPr>
            <p:spPr>
              <a:xfrm>
                <a:off x="1056" y="624"/>
                <a:ext cx="288" cy="1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578" name="Rectangle 87"/>
            <p:cNvSpPr/>
            <p:nvPr/>
          </p:nvSpPr>
          <p:spPr>
            <a:xfrm flipH="1">
              <a:off x="1872" y="2832"/>
              <a:ext cx="288" cy="144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1800" dirty="0">
                  <a:solidFill>
                    <a:schemeClr val="accent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1800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0579" name="Group 88"/>
            <p:cNvGrpSpPr/>
            <p:nvPr/>
          </p:nvGrpSpPr>
          <p:grpSpPr>
            <a:xfrm flipH="1">
              <a:off x="1248" y="3168"/>
              <a:ext cx="672" cy="384"/>
              <a:chOff x="1440" y="912"/>
              <a:chExt cx="672" cy="384"/>
            </a:xfrm>
          </p:grpSpPr>
          <p:grpSp>
            <p:nvGrpSpPr>
              <p:cNvPr id="20616" name="Group 89"/>
              <p:cNvGrpSpPr/>
              <p:nvPr/>
            </p:nvGrpSpPr>
            <p:grpSpPr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20618" name="Oval 90"/>
                <p:cNvSpPr/>
                <p:nvPr/>
              </p:nvSpPr>
              <p:spPr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2000" dirty="0">
                      <a:latin typeface="Times New Roman" panose="02020603050405020304" pitchFamily="18" charset="0"/>
                    </a:rPr>
                    <a:t>Aug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619" name="Rectangle 91"/>
                <p:cNvSpPr/>
                <p:nvPr/>
              </p:nvSpPr>
              <p:spPr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1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617" name="Line 92"/>
              <p:cNvSpPr/>
              <p:nvPr/>
            </p:nvSpPr>
            <p:spPr>
              <a:xfrm>
                <a:off x="1440" y="912"/>
                <a:ext cx="240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0580" name="Rectangle 93"/>
            <p:cNvSpPr/>
            <p:nvPr/>
          </p:nvSpPr>
          <p:spPr>
            <a:xfrm flipH="1">
              <a:off x="1872" y="2832"/>
              <a:ext cx="288" cy="144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0581" name="Rectangle 94"/>
            <p:cNvSpPr/>
            <p:nvPr/>
          </p:nvSpPr>
          <p:spPr>
            <a:xfrm>
              <a:off x="1824" y="2832"/>
              <a:ext cx="288" cy="144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1800" dirty="0">
                  <a:solidFill>
                    <a:schemeClr val="accent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1800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0582" name="Group 95"/>
            <p:cNvGrpSpPr/>
            <p:nvPr/>
          </p:nvGrpSpPr>
          <p:grpSpPr>
            <a:xfrm>
              <a:off x="2016" y="3168"/>
              <a:ext cx="672" cy="384"/>
              <a:chOff x="1440" y="912"/>
              <a:chExt cx="672" cy="384"/>
            </a:xfrm>
          </p:grpSpPr>
          <p:grpSp>
            <p:nvGrpSpPr>
              <p:cNvPr id="20612" name="Group 96"/>
              <p:cNvGrpSpPr/>
              <p:nvPr/>
            </p:nvGrpSpPr>
            <p:grpSpPr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20614" name="Oval 97"/>
                <p:cNvSpPr/>
                <p:nvPr/>
              </p:nvSpPr>
              <p:spPr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2000" dirty="0">
                      <a:latin typeface="Times New Roman" panose="02020603050405020304" pitchFamily="18" charset="0"/>
                    </a:rPr>
                    <a:t>Feb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615" name="Rectangle 98"/>
                <p:cNvSpPr/>
                <p:nvPr/>
              </p:nvSpPr>
              <p:spPr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0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613" name="Line 99"/>
              <p:cNvSpPr/>
              <p:nvPr/>
            </p:nvSpPr>
            <p:spPr>
              <a:xfrm>
                <a:off x="1440" y="912"/>
                <a:ext cx="240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0583" name="Rectangle 100"/>
            <p:cNvSpPr/>
            <p:nvPr/>
          </p:nvSpPr>
          <p:spPr>
            <a:xfrm>
              <a:off x="1824" y="2832"/>
              <a:ext cx="288" cy="144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1800" dirty="0">
                  <a:solidFill>
                    <a:schemeClr val="accent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0584" name="Group 101"/>
            <p:cNvGrpSpPr/>
            <p:nvPr/>
          </p:nvGrpSpPr>
          <p:grpSpPr>
            <a:xfrm flipH="1">
              <a:off x="2736" y="3168"/>
              <a:ext cx="672" cy="384"/>
              <a:chOff x="1440" y="912"/>
              <a:chExt cx="672" cy="384"/>
            </a:xfrm>
          </p:grpSpPr>
          <p:grpSp>
            <p:nvGrpSpPr>
              <p:cNvPr id="20608" name="Group 102"/>
              <p:cNvGrpSpPr/>
              <p:nvPr/>
            </p:nvGrpSpPr>
            <p:grpSpPr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20610" name="Oval 103"/>
                <p:cNvSpPr/>
                <p:nvPr/>
              </p:nvSpPr>
              <p:spPr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2000" dirty="0">
                      <a:latin typeface="Times New Roman" panose="02020603050405020304" pitchFamily="18" charset="0"/>
                    </a:rPr>
                    <a:t>July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611" name="Rectangle 104"/>
                <p:cNvSpPr/>
                <p:nvPr/>
              </p:nvSpPr>
              <p:spPr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1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609" name="Line 105"/>
              <p:cNvSpPr/>
              <p:nvPr/>
            </p:nvSpPr>
            <p:spPr>
              <a:xfrm>
                <a:off x="1440" y="912"/>
                <a:ext cx="240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0585" name="Group 106"/>
            <p:cNvGrpSpPr/>
            <p:nvPr/>
          </p:nvGrpSpPr>
          <p:grpSpPr>
            <a:xfrm flipH="1">
              <a:off x="816" y="3552"/>
              <a:ext cx="672" cy="384"/>
              <a:chOff x="1440" y="912"/>
              <a:chExt cx="672" cy="384"/>
            </a:xfrm>
          </p:grpSpPr>
          <p:grpSp>
            <p:nvGrpSpPr>
              <p:cNvPr id="20604" name="Group 107"/>
              <p:cNvGrpSpPr/>
              <p:nvPr/>
            </p:nvGrpSpPr>
            <p:grpSpPr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20606" name="Oval 108"/>
                <p:cNvSpPr/>
                <p:nvPr/>
              </p:nvSpPr>
              <p:spPr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2000" dirty="0">
                      <a:latin typeface="Times New Roman" panose="02020603050405020304" pitchFamily="18" charset="0"/>
                    </a:rPr>
                    <a:t>Apr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607" name="Rectangle 109"/>
                <p:cNvSpPr/>
                <p:nvPr/>
              </p:nvSpPr>
              <p:spPr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0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605" name="Line 110"/>
              <p:cNvSpPr/>
              <p:nvPr/>
            </p:nvSpPr>
            <p:spPr>
              <a:xfrm>
                <a:off x="1440" y="912"/>
                <a:ext cx="240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0586" name="Group 111"/>
            <p:cNvGrpSpPr/>
            <p:nvPr/>
          </p:nvGrpSpPr>
          <p:grpSpPr>
            <a:xfrm>
              <a:off x="3120" y="2832"/>
              <a:ext cx="624" cy="336"/>
              <a:chOff x="912" y="624"/>
              <a:chExt cx="624" cy="336"/>
            </a:xfrm>
          </p:grpSpPr>
          <p:sp>
            <p:nvSpPr>
              <p:cNvPr id="20602" name="Oval 112"/>
              <p:cNvSpPr/>
              <p:nvPr/>
            </p:nvSpPr>
            <p:spPr>
              <a:xfrm>
                <a:off x="912" y="768"/>
                <a:ext cx="624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Mar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03" name="Rectangle 113"/>
              <p:cNvSpPr/>
              <p:nvPr/>
            </p:nvSpPr>
            <p:spPr>
              <a:xfrm>
                <a:off x="1056" y="624"/>
                <a:ext cx="288" cy="1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587" name="Line 114"/>
            <p:cNvSpPr/>
            <p:nvPr/>
          </p:nvSpPr>
          <p:spPr>
            <a:xfrm>
              <a:off x="2928" y="2832"/>
              <a:ext cx="38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88" name="Line 115"/>
            <p:cNvSpPr/>
            <p:nvPr/>
          </p:nvSpPr>
          <p:spPr>
            <a:xfrm flipH="1">
              <a:off x="2160" y="2832"/>
              <a:ext cx="38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0589" name="Group 116"/>
            <p:cNvGrpSpPr/>
            <p:nvPr/>
          </p:nvGrpSpPr>
          <p:grpSpPr>
            <a:xfrm>
              <a:off x="3504" y="3168"/>
              <a:ext cx="672" cy="384"/>
              <a:chOff x="1440" y="912"/>
              <a:chExt cx="672" cy="384"/>
            </a:xfrm>
          </p:grpSpPr>
          <p:grpSp>
            <p:nvGrpSpPr>
              <p:cNvPr id="20598" name="Group 117"/>
              <p:cNvGrpSpPr/>
              <p:nvPr/>
            </p:nvGrpSpPr>
            <p:grpSpPr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20600" name="Oval 118"/>
                <p:cNvSpPr/>
                <p:nvPr/>
              </p:nvSpPr>
              <p:spPr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2000" dirty="0">
                      <a:latin typeface="Times New Roman" panose="02020603050405020304" pitchFamily="18" charset="0"/>
                    </a:rPr>
                    <a:t>May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601" name="Rectangle 119"/>
                <p:cNvSpPr/>
                <p:nvPr/>
              </p:nvSpPr>
              <p:spPr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1</a:t>
                  </a:r>
                  <a:endPara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endParaRPr>
                </a:p>
              </p:txBody>
            </p:sp>
          </p:grpSp>
          <p:sp>
            <p:nvSpPr>
              <p:cNvPr id="20599" name="Line 120"/>
              <p:cNvSpPr/>
              <p:nvPr/>
            </p:nvSpPr>
            <p:spPr>
              <a:xfrm>
                <a:off x="1440" y="912"/>
                <a:ext cx="240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0590" name="Group 121"/>
            <p:cNvGrpSpPr/>
            <p:nvPr/>
          </p:nvGrpSpPr>
          <p:grpSpPr>
            <a:xfrm>
              <a:off x="3168" y="3552"/>
              <a:ext cx="672" cy="384"/>
              <a:chOff x="1440" y="912"/>
              <a:chExt cx="672" cy="384"/>
            </a:xfrm>
          </p:grpSpPr>
          <p:grpSp>
            <p:nvGrpSpPr>
              <p:cNvPr id="20594" name="Group 122"/>
              <p:cNvGrpSpPr/>
              <p:nvPr/>
            </p:nvGrpSpPr>
            <p:grpSpPr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20596" name="Oval 123"/>
                <p:cNvSpPr/>
                <p:nvPr/>
              </p:nvSpPr>
              <p:spPr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2000" dirty="0">
                      <a:latin typeface="Times New Roman" panose="02020603050405020304" pitchFamily="18" charset="0"/>
                    </a:rPr>
                    <a:t>June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97" name="Rectangle 124"/>
                <p:cNvSpPr/>
                <p:nvPr/>
              </p:nvSpPr>
              <p:spPr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0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595" name="Line 125"/>
              <p:cNvSpPr/>
              <p:nvPr/>
            </p:nvSpPr>
            <p:spPr>
              <a:xfrm>
                <a:off x="1440" y="912"/>
                <a:ext cx="240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0591" name="Group 126"/>
            <p:cNvGrpSpPr/>
            <p:nvPr/>
          </p:nvGrpSpPr>
          <p:grpSpPr>
            <a:xfrm>
              <a:off x="2448" y="2520"/>
              <a:ext cx="624" cy="336"/>
              <a:chOff x="2448" y="2520"/>
              <a:chExt cx="624" cy="336"/>
            </a:xfrm>
          </p:grpSpPr>
          <p:sp>
            <p:nvSpPr>
              <p:cNvPr id="20592" name="Oval 127"/>
              <p:cNvSpPr/>
              <p:nvPr/>
            </p:nvSpPr>
            <p:spPr>
              <a:xfrm>
                <a:off x="2448" y="2664"/>
                <a:ext cx="624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Jan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93" name="Rectangle 128"/>
              <p:cNvSpPr/>
              <p:nvPr/>
            </p:nvSpPr>
            <p:spPr>
              <a:xfrm>
                <a:off x="2592" y="2520"/>
                <a:ext cx="288" cy="1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979" name="Group 129"/>
          <p:cNvGrpSpPr/>
          <p:nvPr/>
        </p:nvGrpSpPr>
        <p:grpSpPr>
          <a:xfrm>
            <a:off x="6781800" y="2830513"/>
            <a:ext cx="1066800" cy="609600"/>
            <a:chOff x="1440" y="912"/>
            <a:chExt cx="672" cy="384"/>
          </a:xfrm>
        </p:grpSpPr>
        <p:grpSp>
          <p:nvGrpSpPr>
            <p:cNvPr id="20572" name="Group 130"/>
            <p:cNvGrpSpPr/>
            <p:nvPr/>
          </p:nvGrpSpPr>
          <p:grpSpPr>
            <a:xfrm>
              <a:off x="1488" y="960"/>
              <a:ext cx="624" cy="336"/>
              <a:chOff x="912" y="624"/>
              <a:chExt cx="624" cy="336"/>
            </a:xfrm>
          </p:grpSpPr>
          <p:sp>
            <p:nvSpPr>
              <p:cNvPr id="20574" name="Oval 131"/>
              <p:cNvSpPr/>
              <p:nvPr/>
            </p:nvSpPr>
            <p:spPr>
              <a:xfrm>
                <a:off x="912" y="768"/>
                <a:ext cx="624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Oct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75" name="Rectangle 132"/>
              <p:cNvSpPr/>
              <p:nvPr/>
            </p:nvSpPr>
            <p:spPr>
              <a:xfrm>
                <a:off x="1056" y="624"/>
                <a:ext cx="288" cy="1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573" name="Line 133"/>
            <p:cNvSpPr/>
            <p:nvPr/>
          </p:nvSpPr>
          <p:spPr>
            <a:xfrm>
              <a:off x="1440" y="912"/>
              <a:ext cx="24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81030" name="Rectangle 134"/>
          <p:cNvSpPr/>
          <p:nvPr/>
        </p:nvSpPr>
        <p:spPr>
          <a:xfrm>
            <a:off x="6400800" y="2333625"/>
            <a:ext cx="304800" cy="2286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lIns="0" tIns="46800" rIns="0" bIns="46800" anchor="ctr" anchorCtr="0"/>
          <a:p>
            <a:pPr algn="ctr" eaLnBrk="1" hangingPunct="1"/>
            <a:r>
              <a:rPr lang="en-US" altLang="zh-CN" sz="18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  <a:endParaRPr lang="en-US" altLang="zh-CN" sz="180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1031" name="Rectangle 135"/>
          <p:cNvSpPr/>
          <p:nvPr/>
        </p:nvSpPr>
        <p:spPr>
          <a:xfrm>
            <a:off x="5715000" y="1687513"/>
            <a:ext cx="304800" cy="2286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lIns="0" tIns="46800" rIns="0" bIns="46800" anchor="ctr" anchorCtr="0"/>
          <a:p>
            <a:pPr algn="ctr" eaLnBrk="1" hangingPunct="1"/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2</a:t>
            </a:r>
            <a:endParaRPr lang="en-US" altLang="zh-CN" sz="180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1032" name="Rectangle 136"/>
          <p:cNvSpPr/>
          <p:nvPr/>
        </p:nvSpPr>
        <p:spPr>
          <a:xfrm>
            <a:off x="5029200" y="1114425"/>
            <a:ext cx="304800" cy="2286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lIns="0" tIns="46800" rIns="0" bIns="46800" anchor="ctr" anchorCtr="0"/>
          <a:p>
            <a:pPr algn="ctr" eaLnBrk="1" hangingPunct="1"/>
            <a:r>
              <a:rPr lang="en-US" altLang="zh-CN" sz="18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  <a:endParaRPr lang="en-US" altLang="zh-CN" sz="180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1033" name="Rectangle 137"/>
          <p:cNvSpPr/>
          <p:nvPr/>
        </p:nvSpPr>
        <p:spPr>
          <a:xfrm>
            <a:off x="3962400" y="620713"/>
            <a:ext cx="304800" cy="2286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lIns="0" tIns="46800" rIns="0" bIns="46800" anchor="ctr" anchorCtr="0"/>
          <a:p>
            <a:pPr algn="ctr" eaLnBrk="1" hangingPunct="1"/>
            <a:r>
              <a:rPr lang="en-US" altLang="zh-CN" sz="18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  <a:endParaRPr lang="en-US" altLang="zh-CN" sz="180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1034" name="Oval 138"/>
          <p:cNvSpPr/>
          <p:nvPr/>
        </p:nvSpPr>
        <p:spPr>
          <a:xfrm>
            <a:off x="5410200" y="1952625"/>
            <a:ext cx="9906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 w="25400">
            <a:noFill/>
          </a:ln>
        </p:spPr>
        <p:txBody>
          <a:bodyPr wrap="none" lIns="0" tIns="46800" rIns="0" bIns="46800" anchor="ctr" anchorCtr="0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1035" name="Oval 139"/>
          <p:cNvSpPr/>
          <p:nvPr/>
        </p:nvSpPr>
        <p:spPr>
          <a:xfrm>
            <a:off x="6096000" y="2560638"/>
            <a:ext cx="9906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 w="25400">
            <a:noFill/>
          </a:ln>
        </p:spPr>
        <p:txBody>
          <a:bodyPr wrap="none" lIns="0" tIns="46800" rIns="0" bIns="46800" anchor="ctr" anchorCtr="0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1036" name="Oval 140"/>
          <p:cNvSpPr/>
          <p:nvPr/>
        </p:nvSpPr>
        <p:spPr>
          <a:xfrm>
            <a:off x="6858000" y="3135313"/>
            <a:ext cx="9906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 w="25400">
            <a:noFill/>
          </a:ln>
        </p:spPr>
        <p:txBody>
          <a:bodyPr wrap="none" lIns="0" tIns="46800" rIns="0" bIns="46800" anchor="ctr" anchorCtr="0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1037" name="Rectangle 141"/>
          <p:cNvSpPr/>
          <p:nvPr/>
        </p:nvSpPr>
        <p:spPr>
          <a:xfrm>
            <a:off x="990600" y="609600"/>
            <a:ext cx="6934200" cy="29718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lIns="0" tIns="46800" rIns="0" bIns="46800" anchor="ctr" anchorCtr="0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80981" name="Group 142"/>
          <p:cNvGrpSpPr/>
          <p:nvPr/>
        </p:nvGrpSpPr>
        <p:grpSpPr>
          <a:xfrm>
            <a:off x="838200" y="773113"/>
            <a:ext cx="6705600" cy="2286000"/>
            <a:chOff x="432" y="2256"/>
            <a:chExt cx="4224" cy="1440"/>
          </a:xfrm>
        </p:grpSpPr>
        <p:grpSp>
          <p:nvGrpSpPr>
            <p:cNvPr id="20520" name="Group 143"/>
            <p:cNvGrpSpPr/>
            <p:nvPr/>
          </p:nvGrpSpPr>
          <p:grpSpPr>
            <a:xfrm>
              <a:off x="3984" y="3289"/>
              <a:ext cx="672" cy="384"/>
              <a:chOff x="1440" y="912"/>
              <a:chExt cx="672" cy="384"/>
            </a:xfrm>
          </p:grpSpPr>
          <p:grpSp>
            <p:nvGrpSpPr>
              <p:cNvPr id="20568" name="Group 144"/>
              <p:cNvGrpSpPr/>
              <p:nvPr/>
            </p:nvGrpSpPr>
            <p:grpSpPr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20570" name="Oval 145"/>
                <p:cNvSpPr/>
                <p:nvPr/>
              </p:nvSpPr>
              <p:spPr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2000" dirty="0">
                      <a:latin typeface="Times New Roman" panose="02020603050405020304" pitchFamily="18" charset="0"/>
                    </a:rPr>
                    <a:t>Oct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71" name="Rectangle 146"/>
                <p:cNvSpPr/>
                <p:nvPr/>
              </p:nvSpPr>
              <p:spPr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0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569" name="Line 147"/>
              <p:cNvSpPr/>
              <p:nvPr/>
            </p:nvSpPr>
            <p:spPr>
              <a:xfrm>
                <a:off x="1440" y="912"/>
                <a:ext cx="240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0521" name="Group 148"/>
            <p:cNvGrpSpPr/>
            <p:nvPr/>
          </p:nvGrpSpPr>
          <p:grpSpPr>
            <a:xfrm flipH="1">
              <a:off x="1296" y="2568"/>
              <a:ext cx="624" cy="336"/>
              <a:chOff x="912" y="624"/>
              <a:chExt cx="624" cy="336"/>
            </a:xfrm>
          </p:grpSpPr>
          <p:sp>
            <p:nvSpPr>
              <p:cNvPr id="20566" name="Oval 149"/>
              <p:cNvSpPr/>
              <p:nvPr/>
            </p:nvSpPr>
            <p:spPr>
              <a:xfrm>
                <a:off x="912" y="768"/>
                <a:ext cx="624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Dec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67" name="Rectangle 150"/>
              <p:cNvSpPr/>
              <p:nvPr/>
            </p:nvSpPr>
            <p:spPr>
              <a:xfrm>
                <a:off x="1056" y="624"/>
                <a:ext cx="288" cy="1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522" name="Rectangle 151"/>
            <p:cNvSpPr/>
            <p:nvPr/>
          </p:nvSpPr>
          <p:spPr>
            <a:xfrm flipH="1">
              <a:off x="1488" y="2568"/>
              <a:ext cx="288" cy="144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1800" dirty="0">
                  <a:solidFill>
                    <a:schemeClr val="accent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1800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0523" name="Group 152"/>
            <p:cNvGrpSpPr/>
            <p:nvPr/>
          </p:nvGrpSpPr>
          <p:grpSpPr>
            <a:xfrm flipH="1">
              <a:off x="864" y="2904"/>
              <a:ext cx="672" cy="384"/>
              <a:chOff x="1440" y="912"/>
              <a:chExt cx="672" cy="384"/>
            </a:xfrm>
          </p:grpSpPr>
          <p:grpSp>
            <p:nvGrpSpPr>
              <p:cNvPr id="20562" name="Group 153"/>
              <p:cNvGrpSpPr/>
              <p:nvPr/>
            </p:nvGrpSpPr>
            <p:grpSpPr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20564" name="Oval 154"/>
                <p:cNvSpPr/>
                <p:nvPr/>
              </p:nvSpPr>
              <p:spPr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2000" dirty="0">
                      <a:latin typeface="Times New Roman" panose="02020603050405020304" pitchFamily="18" charset="0"/>
                    </a:rPr>
                    <a:t>Aug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65" name="Rectangle 155"/>
                <p:cNvSpPr/>
                <p:nvPr/>
              </p:nvSpPr>
              <p:spPr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1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563" name="Line 156"/>
              <p:cNvSpPr/>
              <p:nvPr/>
            </p:nvSpPr>
            <p:spPr>
              <a:xfrm>
                <a:off x="1440" y="912"/>
                <a:ext cx="240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0524" name="Rectangle 157"/>
            <p:cNvSpPr/>
            <p:nvPr/>
          </p:nvSpPr>
          <p:spPr>
            <a:xfrm flipH="1">
              <a:off x="1488" y="2568"/>
              <a:ext cx="288" cy="144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0525" name="Rectangle 158"/>
            <p:cNvSpPr/>
            <p:nvPr/>
          </p:nvSpPr>
          <p:spPr>
            <a:xfrm>
              <a:off x="1440" y="2568"/>
              <a:ext cx="288" cy="144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1800" dirty="0">
                  <a:solidFill>
                    <a:schemeClr val="accent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1800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0526" name="Group 159"/>
            <p:cNvGrpSpPr/>
            <p:nvPr/>
          </p:nvGrpSpPr>
          <p:grpSpPr>
            <a:xfrm>
              <a:off x="1632" y="2904"/>
              <a:ext cx="672" cy="384"/>
              <a:chOff x="1440" y="912"/>
              <a:chExt cx="672" cy="384"/>
            </a:xfrm>
          </p:grpSpPr>
          <p:grpSp>
            <p:nvGrpSpPr>
              <p:cNvPr id="20558" name="Group 160"/>
              <p:cNvGrpSpPr/>
              <p:nvPr/>
            </p:nvGrpSpPr>
            <p:grpSpPr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20560" name="Oval 161"/>
                <p:cNvSpPr/>
                <p:nvPr/>
              </p:nvSpPr>
              <p:spPr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2000" dirty="0">
                      <a:latin typeface="Times New Roman" panose="02020603050405020304" pitchFamily="18" charset="0"/>
                    </a:rPr>
                    <a:t>Feb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61" name="Rectangle 162"/>
                <p:cNvSpPr/>
                <p:nvPr/>
              </p:nvSpPr>
              <p:spPr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0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559" name="Line 163"/>
              <p:cNvSpPr/>
              <p:nvPr/>
            </p:nvSpPr>
            <p:spPr>
              <a:xfrm>
                <a:off x="1440" y="912"/>
                <a:ext cx="240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0527" name="Rectangle 164"/>
            <p:cNvSpPr/>
            <p:nvPr/>
          </p:nvSpPr>
          <p:spPr>
            <a:xfrm>
              <a:off x="1440" y="2568"/>
              <a:ext cx="288" cy="144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lIns="0" tIns="46800" rIns="0" bIns="46800" anchor="ctr" anchorCtr="0"/>
            <a:p>
              <a:pPr algn="ctr" eaLnBrk="1" hangingPunct="1"/>
              <a:r>
                <a:rPr lang="en-US" altLang="zh-CN" sz="1800" dirty="0">
                  <a:solidFill>
                    <a:schemeClr val="accent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0528" name="Group 165"/>
            <p:cNvGrpSpPr/>
            <p:nvPr/>
          </p:nvGrpSpPr>
          <p:grpSpPr>
            <a:xfrm flipH="1">
              <a:off x="2352" y="2904"/>
              <a:ext cx="672" cy="384"/>
              <a:chOff x="1440" y="912"/>
              <a:chExt cx="672" cy="384"/>
            </a:xfrm>
          </p:grpSpPr>
          <p:grpSp>
            <p:nvGrpSpPr>
              <p:cNvPr id="20554" name="Group 166"/>
              <p:cNvGrpSpPr/>
              <p:nvPr/>
            </p:nvGrpSpPr>
            <p:grpSpPr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20556" name="Oval 167"/>
                <p:cNvSpPr/>
                <p:nvPr/>
              </p:nvSpPr>
              <p:spPr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2000" dirty="0">
                      <a:latin typeface="Times New Roman" panose="02020603050405020304" pitchFamily="18" charset="0"/>
                    </a:rPr>
                    <a:t>July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57" name="Rectangle 168"/>
                <p:cNvSpPr/>
                <p:nvPr/>
              </p:nvSpPr>
              <p:spPr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1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555" name="Line 169"/>
              <p:cNvSpPr/>
              <p:nvPr/>
            </p:nvSpPr>
            <p:spPr>
              <a:xfrm>
                <a:off x="1440" y="912"/>
                <a:ext cx="240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0529" name="Group 170"/>
            <p:cNvGrpSpPr/>
            <p:nvPr/>
          </p:nvGrpSpPr>
          <p:grpSpPr>
            <a:xfrm flipH="1">
              <a:off x="432" y="3288"/>
              <a:ext cx="672" cy="384"/>
              <a:chOff x="1440" y="912"/>
              <a:chExt cx="672" cy="384"/>
            </a:xfrm>
          </p:grpSpPr>
          <p:grpSp>
            <p:nvGrpSpPr>
              <p:cNvPr id="20550" name="Group 171"/>
              <p:cNvGrpSpPr/>
              <p:nvPr/>
            </p:nvGrpSpPr>
            <p:grpSpPr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20552" name="Oval 172"/>
                <p:cNvSpPr/>
                <p:nvPr/>
              </p:nvSpPr>
              <p:spPr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2000" dirty="0">
                      <a:latin typeface="Times New Roman" panose="02020603050405020304" pitchFamily="18" charset="0"/>
                    </a:rPr>
                    <a:t>Apr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53" name="Rectangle 173"/>
                <p:cNvSpPr/>
                <p:nvPr/>
              </p:nvSpPr>
              <p:spPr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46800" rIns="0" bIns="46800" anchor="ctr" anchorCtr="0"/>
                <a:p>
                  <a:pPr algn="ctr" eaLnBrk="1" hangingPunct="1"/>
                  <a:r>
                    <a:rPr lang="en-US" altLang="zh-CN" sz="18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0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551" name="Line 174"/>
              <p:cNvSpPr/>
              <p:nvPr/>
            </p:nvSpPr>
            <p:spPr>
              <a:xfrm>
                <a:off x="1440" y="912"/>
                <a:ext cx="240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0530" name="Group 175"/>
            <p:cNvGrpSpPr/>
            <p:nvPr/>
          </p:nvGrpSpPr>
          <p:grpSpPr>
            <a:xfrm>
              <a:off x="2736" y="2568"/>
              <a:ext cx="624" cy="336"/>
              <a:chOff x="912" y="624"/>
              <a:chExt cx="624" cy="336"/>
            </a:xfrm>
          </p:grpSpPr>
          <p:sp>
            <p:nvSpPr>
              <p:cNvPr id="20548" name="Oval 176"/>
              <p:cNvSpPr/>
              <p:nvPr/>
            </p:nvSpPr>
            <p:spPr>
              <a:xfrm>
                <a:off x="912" y="768"/>
                <a:ext cx="624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Mar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49" name="Rectangle 177"/>
              <p:cNvSpPr/>
              <p:nvPr/>
            </p:nvSpPr>
            <p:spPr>
              <a:xfrm>
                <a:off x="1056" y="624"/>
                <a:ext cx="288" cy="1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531" name="Line 178"/>
            <p:cNvSpPr/>
            <p:nvPr/>
          </p:nvSpPr>
          <p:spPr>
            <a:xfrm>
              <a:off x="2544" y="2568"/>
              <a:ext cx="38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32" name="Line 179"/>
            <p:cNvSpPr/>
            <p:nvPr/>
          </p:nvSpPr>
          <p:spPr>
            <a:xfrm flipH="1">
              <a:off x="1776" y="2568"/>
              <a:ext cx="38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0533" name="Group 180"/>
            <p:cNvGrpSpPr/>
            <p:nvPr/>
          </p:nvGrpSpPr>
          <p:grpSpPr>
            <a:xfrm>
              <a:off x="3456" y="2976"/>
              <a:ext cx="624" cy="336"/>
              <a:chOff x="912" y="624"/>
              <a:chExt cx="624" cy="336"/>
            </a:xfrm>
          </p:grpSpPr>
          <p:sp>
            <p:nvSpPr>
              <p:cNvPr id="20546" name="Oval 181"/>
              <p:cNvSpPr/>
              <p:nvPr/>
            </p:nvSpPr>
            <p:spPr>
              <a:xfrm>
                <a:off x="912" y="768"/>
                <a:ext cx="624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Nov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47" name="Rectangle 182"/>
              <p:cNvSpPr/>
              <p:nvPr/>
            </p:nvSpPr>
            <p:spPr>
              <a:xfrm>
                <a:off x="1056" y="624"/>
                <a:ext cx="288" cy="1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endParaRPr lang="en-US" altLang="zh-CN" sz="1800" dirty="0">
                  <a:solidFill>
                    <a:schemeClr val="accent1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20534" name="Line 183"/>
            <p:cNvSpPr/>
            <p:nvPr/>
          </p:nvSpPr>
          <p:spPr>
            <a:xfrm>
              <a:off x="3216" y="2880"/>
              <a:ext cx="432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0535" name="Group 184"/>
            <p:cNvGrpSpPr/>
            <p:nvPr/>
          </p:nvGrpSpPr>
          <p:grpSpPr>
            <a:xfrm>
              <a:off x="2640" y="3360"/>
              <a:ext cx="624" cy="336"/>
              <a:chOff x="912" y="624"/>
              <a:chExt cx="624" cy="336"/>
            </a:xfrm>
          </p:grpSpPr>
          <p:sp>
            <p:nvSpPr>
              <p:cNvPr id="20544" name="Oval 185"/>
              <p:cNvSpPr/>
              <p:nvPr/>
            </p:nvSpPr>
            <p:spPr>
              <a:xfrm>
                <a:off x="912" y="768"/>
                <a:ext cx="624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June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45" name="Rectangle 186"/>
              <p:cNvSpPr/>
              <p:nvPr/>
            </p:nvSpPr>
            <p:spPr>
              <a:xfrm>
                <a:off x="1056" y="624"/>
                <a:ext cx="288" cy="1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536" name="Line 187"/>
            <p:cNvSpPr/>
            <p:nvPr/>
          </p:nvSpPr>
          <p:spPr>
            <a:xfrm>
              <a:off x="2736" y="3289"/>
              <a:ext cx="96" cy="215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0537" name="Group 188"/>
            <p:cNvGrpSpPr/>
            <p:nvPr/>
          </p:nvGrpSpPr>
          <p:grpSpPr>
            <a:xfrm>
              <a:off x="2064" y="2256"/>
              <a:ext cx="624" cy="336"/>
              <a:chOff x="2448" y="2520"/>
              <a:chExt cx="624" cy="336"/>
            </a:xfrm>
          </p:grpSpPr>
          <p:sp>
            <p:nvSpPr>
              <p:cNvPr id="20542" name="Oval 189"/>
              <p:cNvSpPr/>
              <p:nvPr/>
            </p:nvSpPr>
            <p:spPr>
              <a:xfrm>
                <a:off x="2448" y="2664"/>
                <a:ext cx="624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Jan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43" name="Rectangle 190"/>
              <p:cNvSpPr/>
              <p:nvPr/>
            </p:nvSpPr>
            <p:spPr>
              <a:xfrm>
                <a:off x="2592" y="2520"/>
                <a:ext cx="288" cy="1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0538" name="Group 191"/>
            <p:cNvGrpSpPr/>
            <p:nvPr/>
          </p:nvGrpSpPr>
          <p:grpSpPr>
            <a:xfrm flipH="1">
              <a:off x="3312" y="3360"/>
              <a:ext cx="624" cy="336"/>
              <a:chOff x="912" y="624"/>
              <a:chExt cx="624" cy="336"/>
            </a:xfrm>
          </p:grpSpPr>
          <p:sp>
            <p:nvSpPr>
              <p:cNvPr id="20540" name="Oval 192"/>
              <p:cNvSpPr/>
              <p:nvPr/>
            </p:nvSpPr>
            <p:spPr>
              <a:xfrm>
                <a:off x="912" y="768"/>
                <a:ext cx="624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May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41" name="Rectangle 193"/>
              <p:cNvSpPr/>
              <p:nvPr/>
            </p:nvSpPr>
            <p:spPr>
              <a:xfrm>
                <a:off x="1056" y="624"/>
                <a:ext cx="288" cy="1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539" name="Line 194"/>
            <p:cNvSpPr/>
            <p:nvPr/>
          </p:nvSpPr>
          <p:spPr>
            <a:xfrm flipH="1">
              <a:off x="3744" y="3312"/>
              <a:ext cx="48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81038" name="Group 195"/>
          <p:cNvGrpSpPr/>
          <p:nvPr/>
        </p:nvGrpSpPr>
        <p:grpSpPr>
          <a:xfrm>
            <a:off x="7162800" y="3021013"/>
            <a:ext cx="1066800" cy="609600"/>
            <a:chOff x="1440" y="912"/>
            <a:chExt cx="672" cy="384"/>
          </a:xfrm>
        </p:grpSpPr>
        <p:grpSp>
          <p:nvGrpSpPr>
            <p:cNvPr id="20516" name="Group 196"/>
            <p:cNvGrpSpPr/>
            <p:nvPr/>
          </p:nvGrpSpPr>
          <p:grpSpPr>
            <a:xfrm>
              <a:off x="1488" y="960"/>
              <a:ext cx="624" cy="336"/>
              <a:chOff x="912" y="624"/>
              <a:chExt cx="624" cy="336"/>
            </a:xfrm>
          </p:grpSpPr>
          <p:sp>
            <p:nvSpPr>
              <p:cNvPr id="20518" name="Oval 197"/>
              <p:cNvSpPr/>
              <p:nvPr/>
            </p:nvSpPr>
            <p:spPr>
              <a:xfrm>
                <a:off x="912" y="768"/>
                <a:ext cx="624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Sept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19" name="Rectangle 198"/>
              <p:cNvSpPr/>
              <p:nvPr/>
            </p:nvSpPr>
            <p:spPr>
              <a:xfrm>
                <a:off x="1056" y="624"/>
                <a:ext cx="288" cy="1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46800" rIns="0" bIns="46800" anchor="ctr" anchorCtr="0"/>
              <a:p>
                <a:pPr algn="ctr" eaLnBrk="1" hangingPunct="1"/>
                <a:r>
                  <a:rPr lang="en-US" altLang="zh-CN" sz="1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517" name="Line 199"/>
            <p:cNvSpPr/>
            <p:nvPr/>
          </p:nvSpPr>
          <p:spPr>
            <a:xfrm>
              <a:off x="1440" y="912"/>
              <a:ext cx="24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81096" name="Rectangle 200"/>
          <p:cNvSpPr/>
          <p:nvPr/>
        </p:nvSpPr>
        <p:spPr>
          <a:xfrm>
            <a:off x="6858000" y="2449513"/>
            <a:ext cx="381000" cy="2286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lIns="0" tIns="46800" rIns="0" bIns="46800" anchor="ctr" anchorCtr="0"/>
          <a:p>
            <a:pPr algn="ctr" eaLnBrk="1" hangingPunct="1"/>
            <a:r>
              <a:rPr lang="en-US" altLang="zh-CN" sz="18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  <a:endParaRPr lang="en-US" altLang="zh-CN" sz="180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1097" name="Rectangle 201"/>
          <p:cNvSpPr/>
          <p:nvPr/>
        </p:nvSpPr>
        <p:spPr>
          <a:xfrm>
            <a:off x="5943600" y="1916113"/>
            <a:ext cx="381000" cy="2286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lIns="0" tIns="46800" rIns="0" bIns="46800" anchor="ctr" anchorCtr="0"/>
          <a:p>
            <a:pPr algn="ctr" eaLnBrk="1" hangingPunct="1"/>
            <a:r>
              <a:rPr lang="en-US" altLang="zh-CN" sz="18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  <a:endParaRPr lang="en-US" altLang="zh-CN" sz="180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1098" name="Rectangle 202"/>
          <p:cNvSpPr/>
          <p:nvPr/>
        </p:nvSpPr>
        <p:spPr>
          <a:xfrm>
            <a:off x="4800600" y="1265238"/>
            <a:ext cx="381000" cy="2286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lIns="0" tIns="46800" rIns="0" bIns="46800" anchor="ctr" anchorCtr="0"/>
          <a:p>
            <a:pPr algn="ctr" eaLnBrk="1" hangingPunct="1"/>
            <a:r>
              <a:rPr lang="en-US" altLang="zh-CN" sz="18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  <a:endParaRPr lang="en-US" altLang="zh-CN" sz="180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1099" name="Rectangle 203"/>
          <p:cNvSpPr/>
          <p:nvPr/>
        </p:nvSpPr>
        <p:spPr>
          <a:xfrm>
            <a:off x="3657600" y="773113"/>
            <a:ext cx="381000" cy="2286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lIns="0" tIns="46800" rIns="0" bIns="46800" anchor="ctr" anchorCtr="0"/>
          <a:p>
            <a:pPr algn="ctr" eaLnBrk="1" hangingPunct="1"/>
            <a:r>
              <a:rPr lang="en-US" altLang="zh-CN" sz="18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  <a:endParaRPr lang="en-US" altLang="zh-CN" sz="1800" dirty="0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1100" name="AutoShape 204"/>
          <p:cNvSpPr/>
          <p:nvPr/>
        </p:nvSpPr>
        <p:spPr>
          <a:xfrm>
            <a:off x="1600200" y="3211513"/>
            <a:ext cx="4724400" cy="1905000"/>
          </a:xfrm>
          <a:prstGeom prst="wedgeEllipseCallout">
            <a:avLst>
              <a:gd name="adj1" fmla="val 72815"/>
              <a:gd name="adj2" fmla="val -35583"/>
            </a:avLst>
          </a:prstGeom>
          <a:gradFill rotWithShape="0">
            <a:gsLst>
              <a:gs pos="0">
                <a:srgbClr val="FFFFFF"/>
              </a:gs>
              <a:gs pos="100000">
                <a:srgbClr val="DBDBDB"/>
              </a:gs>
            </a:gsLst>
            <a:lin ang="18900000" scaled="1"/>
            <a:tileRect/>
          </a:gra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46800" rIns="0" bIns="46800" anchor="ctr" anchorCtr="0"/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</a:rPr>
              <a:t>Note: Several bf’s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</a:rPr>
              <a:t>might be changed even if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</a:rPr>
              <a:t>we don’t need to reconstruct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</a:rPr>
              <a:t>the tree.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81101" name="Text Box 205"/>
          <p:cNvSpPr txBox="1"/>
          <p:nvPr/>
        </p:nvSpPr>
        <p:spPr>
          <a:xfrm>
            <a:off x="762000" y="5192713"/>
            <a:ext cx="75438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Another option is to keep a </a:t>
            </a:r>
            <a:r>
              <a:rPr lang="en-US" altLang="zh-CN" i="1" dirty="0">
                <a:latin typeface="Times New Roman" panose="02020603050405020304" pitchFamily="18" charset="0"/>
              </a:rPr>
              <a:t>height</a:t>
            </a:r>
            <a:r>
              <a:rPr lang="en-US" altLang="zh-CN" dirty="0">
                <a:latin typeface="Times New Roman" panose="02020603050405020304" pitchFamily="18" charset="0"/>
              </a:rPr>
              <a:t> field for each node.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81103" name="AutoShape 207"/>
          <p:cNvSpPr/>
          <p:nvPr/>
        </p:nvSpPr>
        <p:spPr>
          <a:xfrm flipH="1">
            <a:off x="827088" y="5710238"/>
            <a:ext cx="7200900" cy="598487"/>
          </a:xfrm>
          <a:prstGeom prst="horizontalScroll">
            <a:avLst>
              <a:gd name="adj" fmla="val 7162"/>
            </a:avLst>
          </a:prstGeom>
          <a:gradFill rotWithShape="0">
            <a:gsLst>
              <a:gs pos="0">
                <a:srgbClr val="DDDDDD"/>
              </a:gs>
              <a:gs pos="50000">
                <a:srgbClr val="FFFFFF"/>
              </a:gs>
              <a:gs pos="100000">
                <a:srgbClr val="DDDDDD"/>
              </a:gs>
            </a:gsLst>
            <a:lin ang="0" scaled="1"/>
            <a:tileRect/>
          </a:gra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Read the declaration and functions in [1] Figures </a:t>
            </a:r>
            <a:r>
              <a:rPr lang="en-US" altLang="zh-CN" dirty="0">
                <a:latin typeface="Times New Roman" panose="02020603050405020304" pitchFamily="18" charset="0"/>
              </a:rPr>
              <a:t>4.42 – 4.48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0515" name="Text Box 209"/>
          <p:cNvSpPr txBox="1"/>
          <p:nvPr/>
        </p:nvSpPr>
        <p:spPr>
          <a:xfrm>
            <a:off x="4500563" y="0"/>
            <a:ext cx="4643437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AVL Trees, Splay Trees, and Amortized Analysis</a:t>
            </a:r>
            <a:endParaRPr lang="en-US" altLang="zh-CN" sz="1600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09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809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809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809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809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809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0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0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810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810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810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810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8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809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809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810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0" dur="500"/>
                                        <p:tgtEl>
                                          <p:spTgt spid="810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4" dur="500"/>
                                        <p:tgtEl>
                                          <p:spTgt spid="810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500"/>
                                        <p:tgtEl>
                                          <p:spTgt spid="810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3" dur="500"/>
                                        <p:tgtEl>
                                          <p:spTgt spid="811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8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8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58" grpId="0" animBg="1"/>
      <p:bldP spid="80959" grpId="0" animBg="1"/>
      <p:bldP spid="80960" grpId="0" animBg="1"/>
      <p:bldP spid="80966" grpId="0" animBg="1"/>
      <p:bldP spid="80967" grpId="0" animBg="1"/>
      <p:bldP spid="80968" grpId="0" animBg="1"/>
      <p:bldP spid="80969" grpId="0" animBg="1"/>
      <p:bldP spid="80970" grpId="0" animBg="1"/>
      <p:bldP spid="80971" grpId="0" animBg="1"/>
      <p:bldP spid="80972" grpId="0" animBg="1"/>
      <p:bldP spid="80973" grpId="0" animBg="1"/>
      <p:bldP spid="81030" grpId="0" animBg="1"/>
      <p:bldP spid="81031" grpId="0" animBg="1"/>
      <p:bldP spid="81032" grpId="0" animBg="1"/>
      <p:bldP spid="81033" grpId="0" animBg="1"/>
      <p:bldP spid="81034" grpId="0" animBg="1"/>
      <p:bldP spid="81035" grpId="0" animBg="1"/>
      <p:bldP spid="81036" grpId="0" animBg="1"/>
      <p:bldP spid="81037" grpId="0" animBg="1"/>
      <p:bldP spid="81096" grpId="0" animBg="1"/>
      <p:bldP spid="81097" grpId="0" animBg="1"/>
      <p:bldP spid="81098" grpId="0" animBg="1"/>
      <p:bldP spid="81099" grpId="0" animBg="1"/>
      <p:bldP spid="81100" grpId="0" animBg="1"/>
      <p:bldP spid="81101" grpId="0"/>
      <p:bldP spid="81103" grpId="0" animBg="1"/>
    </p:bldLst>
  </p:timing>
</p:sld>
</file>

<file path=ppt/tags/tag1.xml><?xml version="1.0" encoding="utf-8"?>
<p:tagLst xmlns:p="http://schemas.openxmlformats.org/presentationml/2006/main">
  <p:tag name="commondata" val="eyJoZGlkIjoiYjgyOGQyODI3NTAyMDJjYmRjZmFkZWE1NDI5Y2Q4NDIifQ=="/>
</p:tagLst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8730</Words>
  <Application>WPS 演示</Application>
  <PresentationFormat>全屏显示(4:3)</PresentationFormat>
  <Paragraphs>1731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37</vt:i4>
      </vt:variant>
      <vt:variant>
        <vt:lpstr>幻灯片标题</vt:lpstr>
      </vt:variant>
      <vt:variant>
        <vt:i4>26</vt:i4>
      </vt:variant>
    </vt:vector>
  </HeadingPairs>
  <TitlesOfParts>
    <vt:vector size="74" baseType="lpstr">
      <vt:lpstr>Arial</vt:lpstr>
      <vt:lpstr>宋体</vt:lpstr>
      <vt:lpstr>Wingdings</vt:lpstr>
      <vt:lpstr>Times New Roman</vt:lpstr>
      <vt:lpstr>Webdings</vt:lpstr>
      <vt:lpstr>Impact</vt:lpstr>
      <vt:lpstr>MS Hei</vt:lpstr>
      <vt:lpstr>Symbol</vt:lpstr>
      <vt:lpstr>微软雅黑</vt:lpstr>
      <vt:lpstr>Arial Unicode MS</vt:lpstr>
      <vt:lpstr>默认设计模板</vt:lpstr>
      <vt:lpstr>MS_ClipArt_Gallery.2</vt:lpstr>
      <vt:lpstr>MS_ClipArt_Gallery.2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Equation.KSEE3</vt:lpstr>
      <vt:lpstr>MS_ClipArt_Gallery.2</vt:lpstr>
      <vt:lpstr>MS_ClipArt_Gallery.5</vt:lpstr>
      <vt:lpstr>Equation.3</vt:lpstr>
      <vt:lpstr>Equation.3</vt:lpstr>
      <vt:lpstr>MS_ClipArt_Gallery.2</vt:lpstr>
      <vt:lpstr>MS_ClipArt_Gallery.2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rz</dc:creator>
  <cp:lastModifiedBy>YnicoleY</cp:lastModifiedBy>
  <cp:revision>306</cp:revision>
  <dcterms:created xsi:type="dcterms:W3CDTF">2000-07-24T11:13:00Z</dcterms:created>
  <dcterms:modified xsi:type="dcterms:W3CDTF">2024-06-11T03:20:22Z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904F077F55EC4388816A53F47CB0E586_12</vt:lpwstr>
  </property>
  <property fmtid="{D5CDD505-2E9C-101B-9397-08002B2CF9AE}" pid="3" name="KSOProductBuildVer">
    <vt:lpwstr>2052-12.1.0.16929</vt:lpwstr>
  </property>
</Properties>
</file>