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52" r:id="rId3"/>
    <p:sldId id="309" r:id="rId4"/>
    <p:sldId id="310" r:id="rId5"/>
    <p:sldId id="345" r:id="rId6"/>
    <p:sldId id="346" r:id="rId7"/>
    <p:sldId id="351" r:id="rId9"/>
    <p:sldId id="355" r:id="rId10"/>
    <p:sldId id="356" r:id="rId11"/>
    <p:sldId id="347" r:id="rId12"/>
    <p:sldId id="348" r:id="rId13"/>
    <p:sldId id="349" r:id="rId14"/>
    <p:sldId id="350" r:id="rId15"/>
    <p:sldId id="354" r:id="rId16"/>
  </p:sldIdLst>
  <p:sldSz cx="9144000" cy="6858000" type="screen4x3"/>
  <p:notesSz cx="6858000" cy="9144000"/>
  <p:custDataLst>
    <p:tags r:id="rId20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DDDDDD"/>
    <a:srgbClr val="008000"/>
    <a:srgbClr val="FFFFFF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-1038" y="-90"/>
      </p:cViewPr>
      <p:guideLst>
        <p:guide orient="horz" pos="35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4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audio" Target="../media/audio2.wav"/><Relationship Id="rId3" Type="http://schemas.openxmlformats.org/officeDocument/2006/relationships/audio" Target="../media/audio1.wav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2.wav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3.wav"/><Relationship Id="rId1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3075" name="Text Box 4"/>
          <p:cNvSpPr txBox="1"/>
          <p:nvPr/>
        </p:nvSpPr>
        <p:spPr>
          <a:xfrm>
            <a:off x="684213" y="1916113"/>
            <a:ext cx="7704137" cy="2147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5400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Red-Black Trees</a:t>
            </a:r>
            <a:endParaRPr lang="en-US" altLang="zh-CN" sz="5400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5400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and B+ Trees</a:t>
            </a:r>
            <a:endParaRPr lang="en-US" altLang="zh-CN" sz="5400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130051" name="Rectangle 3"/>
          <p:cNvSpPr/>
          <p:nvPr/>
        </p:nvSpPr>
        <p:spPr>
          <a:xfrm>
            <a:off x="533400" y="381000"/>
            <a:ext cx="2667000" cy="7016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/>
            <a:r>
              <a:rPr lang="en-US" altLang="zh-CN" sz="2000" dirty="0">
                <a:latin typeface="Arial" panose="020B0604020202020204" pitchFamily="34" charset="0"/>
              </a:rPr>
              <a:t>A B+ tree of order </a:t>
            </a:r>
            <a:r>
              <a:rPr lang="en-US" altLang="zh-CN" sz="2000" dirty="0">
                <a:solidFill>
                  <a:schemeClr val="hlink"/>
                </a:solidFill>
                <a:latin typeface="Arial" panose="020B0604020202020204" pitchFamily="34" charset="0"/>
              </a:rPr>
              <a:t>3</a:t>
            </a:r>
            <a:endParaRPr lang="en-US" altLang="zh-CN" sz="2000" dirty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zh-CN" sz="2000" dirty="0">
                <a:solidFill>
                  <a:schemeClr val="hlink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(2-3 tree)</a:t>
            </a:r>
            <a:endParaRPr lang="en-US" altLang="zh-CN" sz="2000" dirty="0">
              <a:solidFill>
                <a:schemeClr val="hlink"/>
              </a:solidFill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1219200" y="2362200"/>
            <a:ext cx="6781800" cy="381000"/>
            <a:chOff x="768" y="1488"/>
            <a:chExt cx="4272" cy="240"/>
          </a:xfrm>
        </p:grpSpPr>
        <p:sp>
          <p:nvSpPr>
            <p:cNvPr id="11346" name="Rectangle 5"/>
            <p:cNvSpPr/>
            <p:nvPr/>
          </p:nvSpPr>
          <p:spPr>
            <a:xfrm>
              <a:off x="768" y="1488"/>
              <a:ext cx="672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8,11,12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1347" name="Rectangle 6"/>
            <p:cNvSpPr/>
            <p:nvPr/>
          </p:nvSpPr>
          <p:spPr>
            <a:xfrm>
              <a:off x="1584" y="1488"/>
              <a:ext cx="672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16,17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1348" name="Rectangle 7"/>
            <p:cNvSpPr/>
            <p:nvPr/>
          </p:nvSpPr>
          <p:spPr>
            <a:xfrm>
              <a:off x="2736" y="1488"/>
              <a:ext cx="672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22,23,31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1349" name="Rectangle 8"/>
            <p:cNvSpPr/>
            <p:nvPr/>
          </p:nvSpPr>
          <p:spPr>
            <a:xfrm>
              <a:off x="3552" y="1488"/>
              <a:ext cx="672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41,52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1350" name="Rectangle 9"/>
            <p:cNvSpPr/>
            <p:nvPr/>
          </p:nvSpPr>
          <p:spPr>
            <a:xfrm>
              <a:off x="4368" y="1488"/>
              <a:ext cx="672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58,59,61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0"/>
          <p:cNvGrpSpPr/>
          <p:nvPr/>
        </p:nvGrpSpPr>
        <p:grpSpPr>
          <a:xfrm>
            <a:off x="1676400" y="1524000"/>
            <a:ext cx="5791200" cy="838200"/>
            <a:chOff x="1056" y="960"/>
            <a:chExt cx="3648" cy="528"/>
          </a:xfrm>
        </p:grpSpPr>
        <p:sp>
          <p:nvSpPr>
            <p:cNvPr id="11339" name="Oval 11"/>
            <p:cNvSpPr/>
            <p:nvPr/>
          </p:nvSpPr>
          <p:spPr>
            <a:xfrm>
              <a:off x="1200" y="960"/>
              <a:ext cx="624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16:</a:t>
              </a:r>
              <a:r>
                <a:rPr lang="en-US" altLang="zh-CN" sz="18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1340" name="Oval 12"/>
            <p:cNvSpPr/>
            <p:nvPr/>
          </p:nvSpPr>
          <p:spPr>
            <a:xfrm>
              <a:off x="3504" y="960"/>
              <a:ext cx="624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41:58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1341" name="Line 13"/>
            <p:cNvSpPr/>
            <p:nvPr/>
          </p:nvSpPr>
          <p:spPr>
            <a:xfrm flipH="1">
              <a:off x="1056" y="1200"/>
              <a:ext cx="240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42" name="Line 14"/>
            <p:cNvSpPr/>
            <p:nvPr/>
          </p:nvSpPr>
          <p:spPr>
            <a:xfrm>
              <a:off x="1728" y="1200"/>
              <a:ext cx="192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43" name="Line 15"/>
            <p:cNvSpPr/>
            <p:nvPr/>
          </p:nvSpPr>
          <p:spPr>
            <a:xfrm flipH="1">
              <a:off x="3120" y="1200"/>
              <a:ext cx="480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44" name="Line 16"/>
            <p:cNvSpPr/>
            <p:nvPr/>
          </p:nvSpPr>
          <p:spPr>
            <a:xfrm>
              <a:off x="3840" y="1248"/>
              <a:ext cx="48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45" name="Line 17"/>
            <p:cNvSpPr/>
            <p:nvPr/>
          </p:nvSpPr>
          <p:spPr>
            <a:xfrm>
              <a:off x="4032" y="1200"/>
              <a:ext cx="672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" name="Group 18"/>
          <p:cNvGrpSpPr/>
          <p:nvPr/>
        </p:nvGrpSpPr>
        <p:grpSpPr>
          <a:xfrm>
            <a:off x="2743200" y="838200"/>
            <a:ext cx="2971800" cy="762000"/>
            <a:chOff x="1728" y="528"/>
            <a:chExt cx="1872" cy="480"/>
          </a:xfrm>
        </p:grpSpPr>
        <p:sp>
          <p:nvSpPr>
            <p:cNvPr id="11336" name="Oval 19"/>
            <p:cNvSpPr/>
            <p:nvPr/>
          </p:nvSpPr>
          <p:spPr>
            <a:xfrm>
              <a:off x="2400" y="528"/>
              <a:ext cx="624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22:</a:t>
              </a:r>
              <a:r>
                <a:rPr lang="en-US" altLang="zh-CN" sz="18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1337" name="Line 20"/>
            <p:cNvSpPr/>
            <p:nvPr/>
          </p:nvSpPr>
          <p:spPr>
            <a:xfrm flipH="1">
              <a:off x="1728" y="720"/>
              <a:ext cx="672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38" name="Line 21"/>
            <p:cNvSpPr/>
            <p:nvPr/>
          </p:nvSpPr>
          <p:spPr>
            <a:xfrm>
              <a:off x="3024" y="720"/>
              <a:ext cx="576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30070" name="Text Box 22"/>
          <p:cNvSpPr txBox="1"/>
          <p:nvPr/>
        </p:nvSpPr>
        <p:spPr>
          <a:xfrm>
            <a:off x="609600" y="3048000"/>
            <a:ext cx="2057400" cy="5191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Find: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52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0071" name="Line 23"/>
          <p:cNvSpPr/>
          <p:nvPr/>
        </p:nvSpPr>
        <p:spPr>
          <a:xfrm>
            <a:off x="4267200" y="457200"/>
            <a:ext cx="0" cy="3810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0072" name="Line 24"/>
          <p:cNvSpPr/>
          <p:nvPr/>
        </p:nvSpPr>
        <p:spPr>
          <a:xfrm>
            <a:off x="4800600" y="1143000"/>
            <a:ext cx="914400" cy="4572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0073" name="Line 25"/>
          <p:cNvSpPr/>
          <p:nvPr/>
        </p:nvSpPr>
        <p:spPr>
          <a:xfrm>
            <a:off x="6096000" y="1981200"/>
            <a:ext cx="76200" cy="3810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0074" name="Oval 26"/>
          <p:cNvSpPr/>
          <p:nvPr/>
        </p:nvSpPr>
        <p:spPr>
          <a:xfrm>
            <a:off x="6096000" y="2362200"/>
            <a:ext cx="381000" cy="381000"/>
          </a:xfrm>
          <a:prstGeom prst="ellipse">
            <a:avLst/>
          </a:prstGeom>
          <a:solidFill>
            <a:srgbClr val="FF0000">
              <a:alpha val="50195"/>
            </a:srgbClr>
          </a:solidFill>
          <a:ln w="25400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0075" name="Text Box 27"/>
          <p:cNvSpPr txBox="1"/>
          <p:nvPr/>
        </p:nvSpPr>
        <p:spPr>
          <a:xfrm>
            <a:off x="2438400" y="3048000"/>
            <a:ext cx="2209800" cy="5191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Insert: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</a:rPr>
              <a:t>18</a:t>
            </a:r>
            <a:endParaRPr lang="en-US" altLang="zh-CN" dirty="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" name="Group 28"/>
          <p:cNvGrpSpPr/>
          <p:nvPr/>
        </p:nvGrpSpPr>
        <p:grpSpPr>
          <a:xfrm>
            <a:off x="2743200" y="1143000"/>
            <a:ext cx="1066800" cy="1219200"/>
            <a:chOff x="1728" y="720"/>
            <a:chExt cx="672" cy="768"/>
          </a:xfrm>
        </p:grpSpPr>
        <p:sp>
          <p:nvSpPr>
            <p:cNvPr id="11334" name="Line 29"/>
            <p:cNvSpPr/>
            <p:nvPr/>
          </p:nvSpPr>
          <p:spPr>
            <a:xfrm flipH="1">
              <a:off x="1728" y="720"/>
              <a:ext cx="672" cy="288"/>
            </a:xfrm>
            <a:prstGeom prst="line">
              <a:avLst/>
            </a:prstGeom>
            <a:ln w="38100" cap="flat" cmpd="sng">
              <a:solidFill>
                <a:srgbClr val="99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35" name="Line 30"/>
            <p:cNvSpPr/>
            <p:nvPr/>
          </p:nvSpPr>
          <p:spPr>
            <a:xfrm flipH="1" flipV="1">
              <a:off x="1728" y="1200"/>
              <a:ext cx="192" cy="288"/>
            </a:xfrm>
            <a:prstGeom prst="line">
              <a:avLst/>
            </a:prstGeom>
            <a:ln w="38100" cap="flat" cmpd="sng">
              <a:solidFill>
                <a:srgbClr val="99CC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30079" name="Rectangle 31"/>
          <p:cNvSpPr/>
          <p:nvPr/>
        </p:nvSpPr>
        <p:spPr>
          <a:xfrm>
            <a:off x="2514600" y="2362200"/>
            <a:ext cx="1066800" cy="381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1800" dirty="0">
                <a:latin typeface="Times New Roman" panose="02020603050405020304" pitchFamily="18" charset="0"/>
              </a:rPr>
              <a:t>16,17,</a:t>
            </a:r>
            <a:r>
              <a:rPr lang="en-US" altLang="zh-CN" sz="1800" dirty="0">
                <a:solidFill>
                  <a:srgbClr val="008000"/>
                </a:solidFill>
                <a:latin typeface="Times New Roman" panose="02020603050405020304" pitchFamily="18" charset="0"/>
              </a:rPr>
              <a:t>18</a:t>
            </a:r>
            <a:endParaRPr lang="en-US" altLang="zh-CN" sz="1800" dirty="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0080" name="Text Box 32"/>
          <p:cNvSpPr txBox="1"/>
          <p:nvPr/>
        </p:nvSpPr>
        <p:spPr>
          <a:xfrm>
            <a:off x="4495800" y="3062288"/>
            <a:ext cx="2209800" cy="519112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Insert: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990099"/>
                </a:solidFill>
                <a:latin typeface="Times New Roman" panose="02020603050405020304" pitchFamily="18" charset="0"/>
              </a:rPr>
              <a:t>1</a:t>
            </a:r>
            <a:endParaRPr lang="en-US" altLang="zh-CN" dirty="0">
              <a:solidFill>
                <a:srgbClr val="99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0081" name="Rectangle 33"/>
          <p:cNvSpPr/>
          <p:nvPr/>
        </p:nvSpPr>
        <p:spPr>
          <a:xfrm>
            <a:off x="1219200" y="2362200"/>
            <a:ext cx="1066800" cy="381000"/>
          </a:xfrm>
          <a:prstGeom prst="rect">
            <a:avLst/>
          </a:prstGeom>
          <a:solidFill>
            <a:srgbClr val="00FFFF">
              <a:alpha val="50195"/>
            </a:srgbClr>
          </a:solidFill>
          <a:ln w="25400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0082" name="Text Box 34"/>
          <p:cNvSpPr txBox="1"/>
          <p:nvPr/>
        </p:nvSpPr>
        <p:spPr>
          <a:xfrm>
            <a:off x="2819400" y="1447800"/>
            <a:ext cx="533400" cy="579438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altLang="zh-CN" sz="3200" b="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0083" name="Rectangle 35"/>
          <p:cNvSpPr/>
          <p:nvPr/>
        </p:nvSpPr>
        <p:spPr>
          <a:xfrm>
            <a:off x="1143000" y="1143000"/>
            <a:ext cx="6934200" cy="16764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0084" name="Rectangle 36"/>
          <p:cNvSpPr/>
          <p:nvPr/>
        </p:nvSpPr>
        <p:spPr>
          <a:xfrm>
            <a:off x="3581400" y="304800"/>
            <a:ext cx="1371600" cy="9906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6" name="Group 37"/>
          <p:cNvGrpSpPr/>
          <p:nvPr/>
        </p:nvGrpSpPr>
        <p:grpSpPr>
          <a:xfrm>
            <a:off x="762000" y="838200"/>
            <a:ext cx="7543800" cy="1905000"/>
            <a:chOff x="288" y="528"/>
            <a:chExt cx="4752" cy="1200"/>
          </a:xfrm>
        </p:grpSpPr>
        <p:sp>
          <p:nvSpPr>
            <p:cNvPr id="11316" name="Rectangle 38"/>
            <p:cNvSpPr/>
            <p:nvPr/>
          </p:nvSpPr>
          <p:spPr>
            <a:xfrm>
              <a:off x="1056" y="1488"/>
              <a:ext cx="672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11,12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1317" name="Rectangle 39"/>
            <p:cNvSpPr/>
            <p:nvPr/>
          </p:nvSpPr>
          <p:spPr>
            <a:xfrm>
              <a:off x="2736" y="1488"/>
              <a:ext cx="672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22,23,31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1318" name="Rectangle 40"/>
            <p:cNvSpPr/>
            <p:nvPr/>
          </p:nvSpPr>
          <p:spPr>
            <a:xfrm>
              <a:off x="3552" y="1488"/>
              <a:ext cx="672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41,52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1319" name="Rectangle 41"/>
            <p:cNvSpPr/>
            <p:nvPr/>
          </p:nvSpPr>
          <p:spPr>
            <a:xfrm>
              <a:off x="4368" y="1488"/>
              <a:ext cx="672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58,59,61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1320" name="Oval 42"/>
            <p:cNvSpPr/>
            <p:nvPr/>
          </p:nvSpPr>
          <p:spPr>
            <a:xfrm>
              <a:off x="1200" y="960"/>
              <a:ext cx="624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11:</a:t>
              </a:r>
              <a:r>
                <a:rPr lang="en-US" altLang="zh-CN" sz="18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16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1321" name="Oval 43"/>
            <p:cNvSpPr/>
            <p:nvPr/>
          </p:nvSpPr>
          <p:spPr>
            <a:xfrm>
              <a:off x="3504" y="960"/>
              <a:ext cx="624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41:58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1322" name="Line 44"/>
            <p:cNvSpPr/>
            <p:nvPr/>
          </p:nvSpPr>
          <p:spPr>
            <a:xfrm flipH="1">
              <a:off x="624" y="1200"/>
              <a:ext cx="672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23" name="Line 45"/>
            <p:cNvSpPr/>
            <p:nvPr/>
          </p:nvSpPr>
          <p:spPr>
            <a:xfrm>
              <a:off x="1728" y="1200"/>
              <a:ext cx="192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24" name="Line 46"/>
            <p:cNvSpPr/>
            <p:nvPr/>
          </p:nvSpPr>
          <p:spPr>
            <a:xfrm flipH="1">
              <a:off x="3120" y="1200"/>
              <a:ext cx="480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25" name="Line 47"/>
            <p:cNvSpPr/>
            <p:nvPr/>
          </p:nvSpPr>
          <p:spPr>
            <a:xfrm>
              <a:off x="3840" y="1248"/>
              <a:ext cx="48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26" name="Line 48"/>
            <p:cNvSpPr/>
            <p:nvPr/>
          </p:nvSpPr>
          <p:spPr>
            <a:xfrm>
              <a:off x="4032" y="1200"/>
              <a:ext cx="672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1327" name="Group 49"/>
            <p:cNvGrpSpPr/>
            <p:nvPr/>
          </p:nvGrpSpPr>
          <p:grpSpPr>
            <a:xfrm>
              <a:off x="1728" y="528"/>
              <a:ext cx="1872" cy="480"/>
              <a:chOff x="1728" y="528"/>
              <a:chExt cx="1872" cy="480"/>
            </a:xfrm>
          </p:grpSpPr>
          <p:sp>
            <p:nvSpPr>
              <p:cNvPr id="11331" name="Oval 50"/>
              <p:cNvSpPr/>
              <p:nvPr/>
            </p:nvSpPr>
            <p:spPr>
              <a:xfrm>
                <a:off x="2400" y="528"/>
                <a:ext cx="624" cy="288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22:</a:t>
                </a:r>
                <a:r>
                  <a:rPr lang="en-US" altLang="zh-CN" sz="18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32" name="Line 51"/>
              <p:cNvSpPr/>
              <p:nvPr/>
            </p:nvSpPr>
            <p:spPr>
              <a:xfrm flipH="1">
                <a:off x="1728" y="720"/>
                <a:ext cx="672" cy="28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33" name="Line 52"/>
              <p:cNvSpPr/>
              <p:nvPr/>
            </p:nvSpPr>
            <p:spPr>
              <a:xfrm>
                <a:off x="3024" y="720"/>
                <a:ext cx="576" cy="28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1328" name="Rectangle 53"/>
            <p:cNvSpPr/>
            <p:nvPr/>
          </p:nvSpPr>
          <p:spPr>
            <a:xfrm>
              <a:off x="1824" y="1488"/>
              <a:ext cx="672" cy="2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16,17,</a:t>
              </a:r>
              <a:r>
                <a:rPr lang="en-US" altLang="zh-CN" sz="1800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18</a:t>
              </a:r>
              <a:endParaRPr lang="en-US" altLang="zh-CN" sz="1800" dirty="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29" name="Rectangle 54"/>
            <p:cNvSpPr/>
            <p:nvPr/>
          </p:nvSpPr>
          <p:spPr>
            <a:xfrm>
              <a:off x="288" y="1488"/>
              <a:ext cx="672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solidFill>
                    <a:srgbClr val="990099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1800" dirty="0">
                  <a:latin typeface="Times New Roman" panose="02020603050405020304" pitchFamily="18" charset="0"/>
                </a:rPr>
                <a:t>, 8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1330" name="Line 55"/>
            <p:cNvSpPr/>
            <p:nvPr/>
          </p:nvSpPr>
          <p:spPr>
            <a:xfrm flipH="1">
              <a:off x="1392" y="1248"/>
              <a:ext cx="96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30104" name="Text Box 56"/>
          <p:cNvSpPr txBox="1"/>
          <p:nvPr/>
        </p:nvSpPr>
        <p:spPr>
          <a:xfrm>
            <a:off x="6477000" y="3062288"/>
            <a:ext cx="2209800" cy="519112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Insert: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19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0105" name="Rectangle 57"/>
          <p:cNvSpPr/>
          <p:nvPr/>
        </p:nvSpPr>
        <p:spPr>
          <a:xfrm>
            <a:off x="3200400" y="2362200"/>
            <a:ext cx="1066800" cy="381000"/>
          </a:xfrm>
          <a:prstGeom prst="rect">
            <a:avLst/>
          </a:prstGeom>
          <a:solidFill>
            <a:schemeClr val="accent2">
              <a:alpha val="50195"/>
            </a:schemeClr>
          </a:solidFill>
          <a:ln w="25400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0106" name="Oval 58"/>
          <p:cNvSpPr/>
          <p:nvPr/>
        </p:nvSpPr>
        <p:spPr>
          <a:xfrm>
            <a:off x="2209800" y="1524000"/>
            <a:ext cx="990600" cy="457200"/>
          </a:xfrm>
          <a:prstGeom prst="ellipse">
            <a:avLst/>
          </a:prstGeom>
          <a:solidFill>
            <a:schemeClr val="accent2">
              <a:alpha val="50195"/>
            </a:schemeClr>
          </a:solidFill>
          <a:ln w="25400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0107" name="Text Box 59"/>
          <p:cNvSpPr txBox="1"/>
          <p:nvPr/>
        </p:nvSpPr>
        <p:spPr>
          <a:xfrm>
            <a:off x="5029200" y="609600"/>
            <a:ext cx="685800" cy="579438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" name="Group 60"/>
          <p:cNvGrpSpPr/>
          <p:nvPr/>
        </p:nvGrpSpPr>
        <p:grpSpPr>
          <a:xfrm>
            <a:off x="762000" y="3810000"/>
            <a:ext cx="7543800" cy="2057400"/>
            <a:chOff x="432" y="2256"/>
            <a:chExt cx="4752" cy="1296"/>
          </a:xfrm>
        </p:grpSpPr>
        <p:sp>
          <p:nvSpPr>
            <p:cNvPr id="11295" name="Rectangle 61"/>
            <p:cNvSpPr/>
            <p:nvPr/>
          </p:nvSpPr>
          <p:spPr>
            <a:xfrm>
              <a:off x="912" y="3312"/>
              <a:ext cx="480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11,12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1296" name="Rectangle 62"/>
            <p:cNvSpPr/>
            <p:nvPr/>
          </p:nvSpPr>
          <p:spPr>
            <a:xfrm>
              <a:off x="2880" y="3312"/>
              <a:ext cx="672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22,23,31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1297" name="Rectangle 63"/>
            <p:cNvSpPr/>
            <p:nvPr/>
          </p:nvSpPr>
          <p:spPr>
            <a:xfrm>
              <a:off x="3696" y="3312"/>
              <a:ext cx="672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41,52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1298" name="Rectangle 64"/>
            <p:cNvSpPr/>
            <p:nvPr/>
          </p:nvSpPr>
          <p:spPr>
            <a:xfrm>
              <a:off x="4512" y="3312"/>
              <a:ext cx="672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58,59,61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1299" name="Oval 65"/>
            <p:cNvSpPr/>
            <p:nvPr/>
          </p:nvSpPr>
          <p:spPr>
            <a:xfrm>
              <a:off x="672" y="2784"/>
              <a:ext cx="624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11:</a:t>
              </a:r>
              <a:r>
                <a:rPr lang="en-US" altLang="zh-CN" sz="18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endPara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1300" name="Oval 66"/>
            <p:cNvSpPr/>
            <p:nvPr/>
          </p:nvSpPr>
          <p:spPr>
            <a:xfrm>
              <a:off x="3648" y="2784"/>
              <a:ext cx="624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41:58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1301" name="Line 67"/>
            <p:cNvSpPr/>
            <p:nvPr/>
          </p:nvSpPr>
          <p:spPr>
            <a:xfrm flipH="1">
              <a:off x="672" y="3072"/>
              <a:ext cx="192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02" name="Line 68"/>
            <p:cNvSpPr/>
            <p:nvPr/>
          </p:nvSpPr>
          <p:spPr>
            <a:xfrm>
              <a:off x="2304" y="3072"/>
              <a:ext cx="144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03" name="Line 69"/>
            <p:cNvSpPr/>
            <p:nvPr/>
          </p:nvSpPr>
          <p:spPr>
            <a:xfrm flipH="1">
              <a:off x="3264" y="3024"/>
              <a:ext cx="480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04" name="Line 70"/>
            <p:cNvSpPr/>
            <p:nvPr/>
          </p:nvSpPr>
          <p:spPr>
            <a:xfrm>
              <a:off x="3984" y="3072"/>
              <a:ext cx="48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05" name="Line 71"/>
            <p:cNvSpPr/>
            <p:nvPr/>
          </p:nvSpPr>
          <p:spPr>
            <a:xfrm>
              <a:off x="4176" y="3024"/>
              <a:ext cx="672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06" name="Oval 72"/>
            <p:cNvSpPr/>
            <p:nvPr/>
          </p:nvSpPr>
          <p:spPr>
            <a:xfrm>
              <a:off x="2160" y="2256"/>
              <a:ext cx="624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16:</a:t>
              </a:r>
              <a:r>
                <a:rPr lang="en-US" altLang="zh-CN" sz="18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22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1307" name="Line 73"/>
            <p:cNvSpPr/>
            <p:nvPr/>
          </p:nvSpPr>
          <p:spPr>
            <a:xfrm flipH="1">
              <a:off x="1152" y="2448"/>
              <a:ext cx="1008" cy="38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08" name="Line 74"/>
            <p:cNvSpPr/>
            <p:nvPr/>
          </p:nvSpPr>
          <p:spPr>
            <a:xfrm>
              <a:off x="2784" y="2448"/>
              <a:ext cx="960" cy="38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09" name="Rectangle 75"/>
            <p:cNvSpPr/>
            <p:nvPr/>
          </p:nvSpPr>
          <p:spPr>
            <a:xfrm>
              <a:off x="1584" y="3312"/>
              <a:ext cx="528" cy="2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16,17</a:t>
              </a:r>
              <a:endParaRPr lang="en-US" altLang="zh-CN" sz="1800" dirty="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10" name="Rectangle 76"/>
            <p:cNvSpPr/>
            <p:nvPr/>
          </p:nvSpPr>
          <p:spPr>
            <a:xfrm>
              <a:off x="432" y="3312"/>
              <a:ext cx="432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solidFill>
                    <a:srgbClr val="990099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1800" dirty="0">
                  <a:latin typeface="Times New Roman" panose="02020603050405020304" pitchFamily="18" charset="0"/>
                </a:rPr>
                <a:t>, 8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1311" name="Line 77"/>
            <p:cNvSpPr/>
            <p:nvPr/>
          </p:nvSpPr>
          <p:spPr>
            <a:xfrm>
              <a:off x="1104" y="3072"/>
              <a:ext cx="48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12" name="Rectangle 78"/>
            <p:cNvSpPr/>
            <p:nvPr/>
          </p:nvSpPr>
          <p:spPr>
            <a:xfrm>
              <a:off x="2160" y="3312"/>
              <a:ext cx="528" cy="2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18</a:t>
              </a:r>
              <a:r>
                <a:rPr lang="en-US" altLang="zh-CN" sz="1800" dirty="0">
                  <a:latin typeface="Times New Roman" panose="02020603050405020304" pitchFamily="18" charset="0"/>
                </a:rPr>
                <a:t>,</a:t>
              </a:r>
              <a:r>
                <a:rPr lang="en-US" altLang="zh-CN" sz="18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19</a:t>
              </a:r>
              <a:endPara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13" name="Oval 79"/>
            <p:cNvSpPr/>
            <p:nvPr/>
          </p:nvSpPr>
          <p:spPr>
            <a:xfrm>
              <a:off x="1824" y="2784"/>
              <a:ext cx="624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18:</a:t>
              </a:r>
              <a:r>
                <a:rPr lang="en-US" altLang="zh-CN" sz="18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endPara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1314" name="Line 80"/>
            <p:cNvSpPr/>
            <p:nvPr/>
          </p:nvSpPr>
          <p:spPr>
            <a:xfrm flipH="1">
              <a:off x="1872" y="3072"/>
              <a:ext cx="144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15" name="Line 81"/>
            <p:cNvSpPr/>
            <p:nvPr/>
          </p:nvSpPr>
          <p:spPr>
            <a:xfrm flipH="1">
              <a:off x="2208" y="2544"/>
              <a:ext cx="288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30130" name="Text Box 82"/>
          <p:cNvSpPr txBox="1"/>
          <p:nvPr/>
        </p:nvSpPr>
        <p:spPr>
          <a:xfrm>
            <a:off x="6172200" y="3733800"/>
            <a:ext cx="2209800" cy="5191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Insert: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28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0131" name="Rectangle 83"/>
          <p:cNvSpPr/>
          <p:nvPr/>
        </p:nvSpPr>
        <p:spPr>
          <a:xfrm>
            <a:off x="4648200" y="5486400"/>
            <a:ext cx="1066800" cy="381000"/>
          </a:xfrm>
          <a:prstGeom prst="rect">
            <a:avLst/>
          </a:prstGeom>
          <a:solidFill>
            <a:srgbClr val="FF0000">
              <a:alpha val="50195"/>
            </a:srgbClr>
          </a:solidFill>
          <a:ln w="25400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0132" name="Oval 84"/>
          <p:cNvSpPr/>
          <p:nvPr/>
        </p:nvSpPr>
        <p:spPr>
          <a:xfrm>
            <a:off x="5867400" y="4648200"/>
            <a:ext cx="990600" cy="457200"/>
          </a:xfrm>
          <a:prstGeom prst="ellipse">
            <a:avLst/>
          </a:prstGeom>
          <a:solidFill>
            <a:srgbClr val="FF0000">
              <a:alpha val="50195"/>
            </a:srgbClr>
          </a:solidFill>
          <a:ln w="25400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0133" name="Oval 85"/>
          <p:cNvSpPr/>
          <p:nvPr/>
        </p:nvSpPr>
        <p:spPr>
          <a:xfrm>
            <a:off x="3505200" y="3810000"/>
            <a:ext cx="990600" cy="457200"/>
          </a:xfrm>
          <a:prstGeom prst="ellipse">
            <a:avLst/>
          </a:prstGeom>
          <a:solidFill>
            <a:srgbClr val="FF0000">
              <a:alpha val="50195"/>
            </a:srgbClr>
          </a:solidFill>
          <a:ln w="25400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294" name="Text Box 87"/>
          <p:cNvSpPr txBox="1"/>
          <p:nvPr/>
        </p:nvSpPr>
        <p:spPr>
          <a:xfrm>
            <a:off x="6156325" y="0"/>
            <a:ext cx="29876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Red-Black Trees and B+ Trees</a:t>
            </a:r>
            <a:endParaRPr lang="en-US" altLang="zh-CN" sz="1600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0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0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0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30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30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0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0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3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3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3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0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0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30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30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30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3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30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30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30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30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30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30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/>
      <p:bldP spid="130070" grpId="0"/>
      <p:bldP spid="130074" grpId="0" animBg="1"/>
      <p:bldP spid="130075" grpId="0"/>
      <p:bldP spid="130079" grpId="0" animBg="1"/>
      <p:bldP spid="130080" grpId="0"/>
      <p:bldP spid="130081" grpId="0" animBg="1"/>
      <p:bldP spid="130082" grpId="0"/>
      <p:bldP spid="130083" grpId="0" animBg="1"/>
      <p:bldP spid="130084" grpId="0" animBg="1"/>
      <p:bldP spid="130104" grpId="0"/>
      <p:bldP spid="130105" grpId="0" animBg="1"/>
      <p:bldP spid="130106" grpId="0" animBg="1"/>
      <p:bldP spid="130107" grpId="0"/>
      <p:bldP spid="130130" grpId="0"/>
      <p:bldP spid="130131" grpId="0" animBg="1"/>
      <p:bldP spid="130132" grpId="0" animBg="1"/>
      <p:bldP spid="1301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grpSp>
        <p:nvGrpSpPr>
          <p:cNvPr id="12291" name="Group 3"/>
          <p:cNvGrpSpPr/>
          <p:nvPr/>
        </p:nvGrpSpPr>
        <p:grpSpPr>
          <a:xfrm>
            <a:off x="685800" y="533400"/>
            <a:ext cx="7543800" cy="2819400"/>
            <a:chOff x="432" y="192"/>
            <a:chExt cx="4752" cy="1776"/>
          </a:xfrm>
        </p:grpSpPr>
        <p:sp>
          <p:nvSpPr>
            <p:cNvPr id="12296" name="Rectangle 4"/>
            <p:cNvSpPr/>
            <p:nvPr/>
          </p:nvSpPr>
          <p:spPr>
            <a:xfrm>
              <a:off x="912" y="1728"/>
              <a:ext cx="480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11,12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2297" name="Rectangle 5"/>
            <p:cNvSpPr/>
            <p:nvPr/>
          </p:nvSpPr>
          <p:spPr>
            <a:xfrm>
              <a:off x="2736" y="1728"/>
              <a:ext cx="528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22,23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2298" name="Rectangle 6"/>
            <p:cNvSpPr/>
            <p:nvPr/>
          </p:nvSpPr>
          <p:spPr>
            <a:xfrm>
              <a:off x="3936" y="1728"/>
              <a:ext cx="528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41,52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2299" name="Rectangle 7"/>
            <p:cNvSpPr/>
            <p:nvPr/>
          </p:nvSpPr>
          <p:spPr>
            <a:xfrm>
              <a:off x="4512" y="1728"/>
              <a:ext cx="672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58,59,61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2300" name="Oval 8"/>
            <p:cNvSpPr/>
            <p:nvPr/>
          </p:nvSpPr>
          <p:spPr>
            <a:xfrm>
              <a:off x="672" y="1200"/>
              <a:ext cx="624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11:</a:t>
              </a:r>
              <a:r>
                <a:rPr lang="en-US" altLang="zh-CN" sz="18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endPara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301" name="Oval 9"/>
            <p:cNvSpPr/>
            <p:nvPr/>
          </p:nvSpPr>
          <p:spPr>
            <a:xfrm>
              <a:off x="4176" y="1200"/>
              <a:ext cx="624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58:</a:t>
              </a:r>
              <a:r>
                <a:rPr lang="en-US" altLang="zh-CN" sz="18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endPara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302" name="Line 10"/>
            <p:cNvSpPr/>
            <p:nvPr/>
          </p:nvSpPr>
          <p:spPr>
            <a:xfrm flipH="1">
              <a:off x="672" y="1488"/>
              <a:ext cx="192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3" name="Line 11"/>
            <p:cNvSpPr/>
            <p:nvPr/>
          </p:nvSpPr>
          <p:spPr>
            <a:xfrm>
              <a:off x="2208" y="1488"/>
              <a:ext cx="144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4" name="Line 12"/>
            <p:cNvSpPr/>
            <p:nvPr/>
          </p:nvSpPr>
          <p:spPr>
            <a:xfrm flipH="1">
              <a:off x="2976" y="1488"/>
              <a:ext cx="144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5" name="Line 13"/>
            <p:cNvSpPr/>
            <p:nvPr/>
          </p:nvSpPr>
          <p:spPr>
            <a:xfrm>
              <a:off x="3408" y="1488"/>
              <a:ext cx="192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6" name="Line 14"/>
            <p:cNvSpPr/>
            <p:nvPr/>
          </p:nvSpPr>
          <p:spPr>
            <a:xfrm>
              <a:off x="4656" y="1488"/>
              <a:ext cx="192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7" name="Oval 15"/>
            <p:cNvSpPr/>
            <p:nvPr/>
          </p:nvSpPr>
          <p:spPr>
            <a:xfrm>
              <a:off x="1248" y="672"/>
              <a:ext cx="624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16:</a:t>
              </a:r>
              <a:r>
                <a:rPr lang="en-US" altLang="zh-CN" sz="18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endPara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308" name="Line 16"/>
            <p:cNvSpPr/>
            <p:nvPr/>
          </p:nvSpPr>
          <p:spPr>
            <a:xfrm flipH="1">
              <a:off x="960" y="912"/>
              <a:ext cx="384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9" name="Line 17"/>
            <p:cNvSpPr/>
            <p:nvPr/>
          </p:nvSpPr>
          <p:spPr>
            <a:xfrm>
              <a:off x="4128" y="912"/>
              <a:ext cx="336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0" name="Rectangle 18"/>
            <p:cNvSpPr/>
            <p:nvPr/>
          </p:nvSpPr>
          <p:spPr>
            <a:xfrm>
              <a:off x="1488" y="1728"/>
              <a:ext cx="528" cy="2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16,17</a:t>
              </a:r>
              <a:endParaRPr lang="en-US" altLang="zh-CN" sz="1800" dirty="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11" name="Rectangle 19"/>
            <p:cNvSpPr/>
            <p:nvPr/>
          </p:nvSpPr>
          <p:spPr>
            <a:xfrm>
              <a:off x="432" y="1728"/>
              <a:ext cx="432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solidFill>
                    <a:srgbClr val="990099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1800" dirty="0">
                  <a:latin typeface="Times New Roman" panose="02020603050405020304" pitchFamily="18" charset="0"/>
                </a:rPr>
                <a:t>, 8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2312" name="Line 20"/>
            <p:cNvSpPr/>
            <p:nvPr/>
          </p:nvSpPr>
          <p:spPr>
            <a:xfrm>
              <a:off x="1104" y="1488"/>
              <a:ext cx="48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3" name="Rectangle 21"/>
            <p:cNvSpPr/>
            <p:nvPr/>
          </p:nvSpPr>
          <p:spPr>
            <a:xfrm>
              <a:off x="2064" y="1728"/>
              <a:ext cx="528" cy="2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18</a:t>
              </a:r>
              <a:r>
                <a:rPr lang="en-US" altLang="zh-CN" sz="1800" dirty="0">
                  <a:latin typeface="Times New Roman" panose="02020603050405020304" pitchFamily="18" charset="0"/>
                </a:rPr>
                <a:t>,</a:t>
              </a:r>
              <a:r>
                <a:rPr lang="en-US" altLang="zh-CN" sz="18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19</a:t>
              </a:r>
              <a:endPara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14" name="Oval 22"/>
            <p:cNvSpPr/>
            <p:nvPr/>
          </p:nvSpPr>
          <p:spPr>
            <a:xfrm>
              <a:off x="1728" y="1200"/>
              <a:ext cx="624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18:</a:t>
              </a:r>
              <a:r>
                <a:rPr lang="en-US" altLang="zh-CN" sz="18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endPara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315" name="Line 23"/>
            <p:cNvSpPr/>
            <p:nvPr/>
          </p:nvSpPr>
          <p:spPr>
            <a:xfrm flipH="1">
              <a:off x="1776" y="1488"/>
              <a:ext cx="144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6" name="Line 24"/>
            <p:cNvSpPr/>
            <p:nvPr/>
          </p:nvSpPr>
          <p:spPr>
            <a:xfrm>
              <a:off x="1824" y="912"/>
              <a:ext cx="240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7" name="Rectangle 25"/>
            <p:cNvSpPr/>
            <p:nvPr/>
          </p:nvSpPr>
          <p:spPr>
            <a:xfrm>
              <a:off x="3312" y="1728"/>
              <a:ext cx="528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28</a:t>
              </a:r>
              <a:r>
                <a:rPr lang="en-US" altLang="zh-CN" sz="1800" dirty="0">
                  <a:latin typeface="Times New Roman" panose="02020603050405020304" pitchFamily="18" charset="0"/>
                </a:rPr>
                <a:t>,31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2318" name="Oval 26"/>
            <p:cNvSpPr/>
            <p:nvPr/>
          </p:nvSpPr>
          <p:spPr>
            <a:xfrm>
              <a:off x="2928" y="1200"/>
              <a:ext cx="624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28:</a:t>
              </a:r>
              <a:r>
                <a:rPr lang="en-US" altLang="zh-CN" sz="18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endPara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319" name="Line 27"/>
            <p:cNvSpPr/>
            <p:nvPr/>
          </p:nvSpPr>
          <p:spPr>
            <a:xfrm flipH="1">
              <a:off x="4176" y="1488"/>
              <a:ext cx="192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0" name="Oval 28"/>
            <p:cNvSpPr/>
            <p:nvPr/>
          </p:nvSpPr>
          <p:spPr>
            <a:xfrm>
              <a:off x="2304" y="192"/>
              <a:ext cx="624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22:</a:t>
              </a:r>
              <a:r>
                <a:rPr lang="en-US" altLang="zh-CN" sz="18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endPara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321" name="Oval 29"/>
            <p:cNvSpPr/>
            <p:nvPr/>
          </p:nvSpPr>
          <p:spPr>
            <a:xfrm>
              <a:off x="3552" y="672"/>
              <a:ext cx="624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41:</a:t>
              </a:r>
              <a:r>
                <a:rPr lang="en-US" altLang="zh-CN" sz="18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endPara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322" name="Line 30"/>
            <p:cNvSpPr/>
            <p:nvPr/>
          </p:nvSpPr>
          <p:spPr>
            <a:xfrm flipH="1">
              <a:off x="3264" y="912"/>
              <a:ext cx="384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3" name="Line 31"/>
            <p:cNvSpPr/>
            <p:nvPr/>
          </p:nvSpPr>
          <p:spPr>
            <a:xfrm flipH="1">
              <a:off x="1776" y="432"/>
              <a:ext cx="624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4" name="Line 32"/>
            <p:cNvSpPr/>
            <p:nvPr/>
          </p:nvSpPr>
          <p:spPr>
            <a:xfrm>
              <a:off x="2832" y="432"/>
              <a:ext cx="768" cy="3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31105" name="Text Box 33"/>
          <p:cNvSpPr txBox="1"/>
          <p:nvPr/>
        </p:nvSpPr>
        <p:spPr>
          <a:xfrm>
            <a:off x="533400" y="533400"/>
            <a:ext cx="2209800" cy="5191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Insert: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</a:rPr>
              <a:t>70</a:t>
            </a:r>
            <a:endParaRPr lang="en-US" altLang="zh-CN" dirty="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06" name="AutoShape 34"/>
          <p:cNvSpPr/>
          <p:nvPr/>
        </p:nvSpPr>
        <p:spPr>
          <a:xfrm>
            <a:off x="914400" y="3657600"/>
            <a:ext cx="6553200" cy="1295400"/>
          </a:xfrm>
          <a:prstGeom prst="wedgeEllipseCallout">
            <a:avLst>
              <a:gd name="adj1" fmla="val 47190"/>
              <a:gd name="adj2" fmla="val -82968"/>
            </a:avLst>
          </a:prstGeom>
          <a:gradFill rotWithShape="0">
            <a:gsLst>
              <a:gs pos="0">
                <a:srgbClr val="FFFFFF"/>
              </a:gs>
              <a:gs pos="100000">
                <a:srgbClr val="DDDDDD"/>
              </a:gs>
            </a:gsLst>
            <a:lin ang="189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First find a sibling with 2 keys and adjust.  Keep more nodes full.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31107" name="Text Box 35"/>
          <p:cNvSpPr txBox="1"/>
          <p:nvPr/>
        </p:nvSpPr>
        <p:spPr>
          <a:xfrm>
            <a:off x="685800" y="5105400"/>
            <a:ext cx="7239000" cy="884238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marL="476250" indent="-476250">
              <a:spcBef>
                <a:spcPct val="50000"/>
              </a:spcBef>
            </a:pP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Deletion </a:t>
            </a:r>
            <a:r>
              <a:rPr lang="en-US" altLang="zh-CN" dirty="0">
                <a:latin typeface="Times New Roman" panose="02020603050405020304" pitchFamily="18" charset="0"/>
              </a:rPr>
              <a:t>is similar to insertion except that the root is removed when it loses two children.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2295" name="Text Box 37"/>
          <p:cNvSpPr txBox="1"/>
          <p:nvPr/>
        </p:nvSpPr>
        <p:spPr>
          <a:xfrm>
            <a:off x="6156325" y="0"/>
            <a:ext cx="29876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Red-Black Trees and B+ Trees</a:t>
            </a:r>
            <a:endParaRPr lang="en-US" altLang="zh-CN" sz="1600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3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05" grpId="0"/>
      <p:bldP spid="131106" grpId="0" animBg="1"/>
      <p:bldP spid="13110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132099" name="Rectangle 3"/>
          <p:cNvSpPr/>
          <p:nvPr/>
        </p:nvSpPr>
        <p:spPr>
          <a:xfrm>
            <a:off x="457200" y="381000"/>
            <a:ext cx="41910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dirty="0">
                <a:latin typeface="Arial" panose="020B0604020202020204" pitchFamily="34" charset="0"/>
              </a:rPr>
              <a:t>For a general B+ tree of order </a:t>
            </a:r>
            <a:r>
              <a:rPr lang="en-US" altLang="zh-CN" sz="2000" dirty="0">
                <a:solidFill>
                  <a:schemeClr val="hlink"/>
                </a:solidFill>
                <a:latin typeface="Arial" panose="020B0604020202020204" pitchFamily="34" charset="0"/>
              </a:rPr>
              <a:t>M</a:t>
            </a:r>
            <a:endParaRPr lang="en-US" altLang="zh-CN" sz="2000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132100" name="AutoShape 4"/>
          <p:cNvSpPr/>
          <p:nvPr/>
        </p:nvSpPr>
        <p:spPr>
          <a:xfrm>
            <a:off x="609600" y="914400"/>
            <a:ext cx="8001000" cy="4038600"/>
          </a:xfrm>
          <a:prstGeom prst="foldedCorner">
            <a:avLst>
              <a:gd name="adj" fmla="val 1108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180000" tIns="118800" rIns="36000" bIns="46800"/>
          <a:p>
            <a:pPr marL="290830" indent="-290830"/>
            <a:r>
              <a:rPr lang="en-US" altLang="zh-CN" sz="2000" dirty="0">
                <a:latin typeface="Arial" panose="020B0604020202020204" pitchFamily="34" charset="0"/>
              </a:rPr>
              <a:t>Btree  Insert ( ElementType X,  Btree T ) 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2000" dirty="0">
                <a:latin typeface="Arial" panose="020B0604020202020204" pitchFamily="34" charset="0"/>
              </a:rPr>
              <a:t>{ 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2000" dirty="0">
                <a:latin typeface="Arial" panose="020B0604020202020204" pitchFamily="34" charset="0"/>
              </a:rPr>
              <a:t>	Search from root to leaf for X and find the proper leaf node;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2000" dirty="0">
                <a:latin typeface="Arial" panose="020B0604020202020204" pitchFamily="34" charset="0"/>
              </a:rPr>
              <a:t>	Insert X;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2000" dirty="0">
                <a:latin typeface="Arial" panose="020B0604020202020204" pitchFamily="34" charset="0"/>
              </a:rPr>
              <a:t>	</a:t>
            </a:r>
            <a:r>
              <a:rPr lang="en-US" altLang="zh-CN" sz="2000" dirty="0">
                <a:solidFill>
                  <a:schemeClr val="hlink"/>
                </a:solidFill>
                <a:latin typeface="Arial" panose="020B0604020202020204" pitchFamily="34" charset="0"/>
              </a:rPr>
              <a:t>while</a:t>
            </a:r>
            <a:r>
              <a:rPr lang="en-US" altLang="zh-CN" sz="2000" dirty="0">
                <a:latin typeface="Arial" panose="020B0604020202020204" pitchFamily="34" charset="0"/>
              </a:rPr>
              <a:t> ( this node has M+1 keys ) {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2000" dirty="0">
                <a:latin typeface="Arial" panose="020B0604020202020204" pitchFamily="34" charset="0"/>
              </a:rPr>
              <a:t>    		split it into 2 nodes with </a:t>
            </a:r>
            <a:r>
              <a:rPr lang="en-US" altLang="zh-CN" sz="2000" dirty="0">
                <a:latin typeface="Arial" panose="020B0604020202020204" pitchFamily="34" charset="0"/>
                <a:sym typeface="Symbol" panose="05050102010706020507" pitchFamily="18" charset="2"/>
              </a:rPr>
              <a:t>(M+1)/2 and (M+1)/2  keys, respectively;</a:t>
            </a:r>
            <a:endParaRPr lang="en-US" altLang="zh-CN" sz="20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290830" indent="-290830"/>
            <a:r>
              <a:rPr lang="en-US" altLang="zh-CN" sz="2000" dirty="0">
                <a:latin typeface="Arial" panose="020B0604020202020204" pitchFamily="34" charset="0"/>
                <a:sym typeface="Symbol" panose="05050102010706020507" pitchFamily="18" charset="2"/>
              </a:rPr>
              <a:t>    		</a:t>
            </a:r>
            <a:r>
              <a:rPr lang="en-US" altLang="zh-CN" sz="2000" dirty="0">
                <a:solidFill>
                  <a:schemeClr val="hlink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if</a:t>
            </a:r>
            <a:r>
              <a:rPr lang="en-US" altLang="zh-CN" sz="2000" dirty="0">
                <a:latin typeface="Arial" panose="020B0604020202020204" pitchFamily="34" charset="0"/>
                <a:sym typeface="Symbol" panose="05050102010706020507" pitchFamily="18" charset="2"/>
              </a:rPr>
              <a:t> (this node is the root)</a:t>
            </a:r>
            <a:endParaRPr lang="en-US" altLang="zh-CN" sz="20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290830" indent="-290830"/>
            <a:r>
              <a:rPr lang="en-US" altLang="zh-CN" sz="2000" dirty="0">
                <a:latin typeface="Arial" panose="020B0604020202020204" pitchFamily="34" charset="0"/>
                <a:sym typeface="Symbol" panose="05050102010706020507" pitchFamily="18" charset="2"/>
              </a:rPr>
              <a:t>        		create a new root with two children;</a:t>
            </a:r>
            <a:endParaRPr lang="en-US" altLang="zh-CN" sz="20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290830" indent="-290830"/>
            <a:r>
              <a:rPr lang="en-US" altLang="zh-CN" sz="2000" dirty="0">
                <a:latin typeface="Arial" panose="020B0604020202020204" pitchFamily="34" charset="0"/>
                <a:sym typeface="Symbol" panose="05050102010706020507" pitchFamily="18" charset="2"/>
              </a:rPr>
              <a:t>    		check its parent;</a:t>
            </a:r>
            <a:endParaRPr lang="en-US" altLang="zh-CN" sz="20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290830" indent="-290830"/>
            <a:r>
              <a:rPr lang="en-US" altLang="zh-CN" sz="2000" dirty="0">
                <a:latin typeface="Arial" panose="020B0604020202020204" pitchFamily="34" charset="0"/>
                <a:sym typeface="Symbol" panose="05050102010706020507" pitchFamily="18" charset="2"/>
              </a:rPr>
              <a:t>	}</a:t>
            </a:r>
            <a:endParaRPr lang="en-US" altLang="zh-CN" sz="20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290830" indent="-290830"/>
            <a:r>
              <a:rPr lang="en-US" altLang="zh-CN" sz="2000" dirty="0">
                <a:latin typeface="Arial" panose="020B0604020202020204" pitchFamily="34" charset="0"/>
              </a:rPr>
              <a:t>} 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132101" name="Text Box 5"/>
          <p:cNvSpPr txBox="1"/>
          <p:nvPr/>
        </p:nvSpPr>
        <p:spPr>
          <a:xfrm>
            <a:off x="609600" y="5029200"/>
            <a:ext cx="28956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marL="476250" indent="-476250"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Depth(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=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32102" name="Rectangle 6"/>
          <p:cNvSpPr/>
          <p:nvPr/>
        </p:nvSpPr>
        <p:spPr>
          <a:xfrm>
            <a:off x="2743200" y="5029200"/>
            <a:ext cx="23622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O( log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M/2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N  )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2103" name="AutoShape 7"/>
          <p:cNvSpPr/>
          <p:nvPr/>
        </p:nvSpPr>
        <p:spPr>
          <a:xfrm>
            <a:off x="5410200" y="304800"/>
            <a:ext cx="1905000" cy="1143000"/>
          </a:xfrm>
          <a:prstGeom prst="wedgeEllipseCallout">
            <a:avLst>
              <a:gd name="adj1" fmla="val -154417"/>
              <a:gd name="adj2" fmla="val 135000"/>
            </a:avLst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189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en-US" altLang="zh-CN" sz="2000" i="1" dirty="0">
                <a:latin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</a:rPr>
              <a:t> = O(</a:t>
            </a:r>
            <a:r>
              <a:rPr lang="en-US" altLang="zh-CN" sz="2000" i="1" dirty="0">
                <a:latin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132104" name="Text Box 8"/>
          <p:cNvSpPr txBox="1"/>
          <p:nvPr/>
        </p:nvSpPr>
        <p:spPr>
          <a:xfrm>
            <a:off x="1524000" y="4343400"/>
            <a:ext cx="58674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marL="476250" indent="-476250">
              <a:spcBef>
                <a:spcPct val="50000"/>
              </a:spcBef>
            </a:pPr>
            <a:r>
              <a:rPr lang="en-US" altLang="zh-CN" i="1" dirty="0">
                <a:latin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) = O( (</a:t>
            </a:r>
            <a:r>
              <a:rPr lang="en-US" altLang="zh-CN" i="1" dirty="0">
                <a:latin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/log </a:t>
            </a:r>
            <a:r>
              <a:rPr lang="en-US" altLang="zh-CN" i="1" dirty="0">
                <a:latin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) log </a:t>
            </a:r>
            <a:r>
              <a:rPr lang="en-US" altLang="zh-CN" i="1" dirty="0"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 )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32105" name="Rectangle 9"/>
          <p:cNvSpPr/>
          <p:nvPr/>
        </p:nvSpPr>
        <p:spPr>
          <a:xfrm>
            <a:off x="609600" y="5486400"/>
            <a:ext cx="35814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i="1" dirty="0">
                <a:latin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altLang="zh-CN" i="1" baseline="-25000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Find</a:t>
            </a:r>
            <a:r>
              <a:rPr lang="en-US" altLang="zh-CN" i="1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) = O( log </a:t>
            </a:r>
            <a:r>
              <a:rPr lang="en-US" altLang="zh-CN" i="1" dirty="0"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 )</a:t>
            </a:r>
            <a:endParaRPr lang="en-US" altLang="zh-CN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32106" name="AutoShape 10" descr="再生纸"/>
          <p:cNvSpPr>
            <a:spLocks noChangeArrowheads="1"/>
          </p:cNvSpPr>
          <p:nvPr/>
        </p:nvSpPr>
        <p:spPr bwMode="auto">
          <a:xfrm>
            <a:off x="5257800" y="5105400"/>
            <a:ext cx="3200400" cy="1143000"/>
          </a:xfrm>
          <a:prstGeom prst="roundRect">
            <a:avLst>
              <a:gd name="adj" fmla="val 16667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noFill/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Note: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The best choice of M is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or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3" name="Text Box 13"/>
          <p:cNvSpPr txBox="1"/>
          <p:nvPr/>
        </p:nvSpPr>
        <p:spPr>
          <a:xfrm>
            <a:off x="6156325" y="0"/>
            <a:ext cx="29876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Red-Black Trees and B+ Trees</a:t>
            </a:r>
            <a:endParaRPr lang="en-US" altLang="zh-CN" sz="1600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/>
      <p:bldP spid="132100" grpId="0" animBg="1"/>
      <p:bldP spid="132101" grpId="0"/>
      <p:bldP spid="132102" grpId="0"/>
      <p:bldP spid="132103" grpId="0" animBg="1"/>
      <p:bldP spid="132104" grpId="0"/>
      <p:bldP spid="132105" grpId="0"/>
      <p:bldP spid="13210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3" name="矩形 2"/>
          <p:cNvSpPr/>
          <p:nvPr/>
        </p:nvSpPr>
        <p:spPr>
          <a:xfrm>
            <a:off x="827088" y="1125538"/>
            <a:ext cx="7631113" cy="417671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Reference:</a:t>
            </a:r>
            <a:endParaRPr kumimoji="1" lang="zh-CN" altLang="zh-CN" sz="32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Introduction to Algorithms, 3rd Edition</a:t>
            </a: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: Ch.13</a:t>
            </a:r>
            <a:r>
              <a:rPr kumimoji="1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p. 308-338</a:t>
            </a:r>
            <a:r>
              <a:rPr kumimoji="1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；</a:t>
            </a: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Ch.18</a:t>
            </a:r>
            <a:r>
              <a:rPr kumimoji="1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p. 484-504</a:t>
            </a:r>
            <a:r>
              <a:rPr kumimoji="1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Thomas H. </a:t>
            </a:r>
            <a:r>
              <a:rPr kumimoji="1" lang="en-US" altLang="zh-CN" sz="2400" b="1" i="1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Cormen</a:t>
            </a:r>
            <a:r>
              <a:rPr kumimoji="1" lang="en-US" altLang="zh-CN" sz="24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, Charles E. </a:t>
            </a:r>
            <a:r>
              <a:rPr kumimoji="1" lang="en-US" altLang="zh-CN" sz="2400" b="1" i="1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Leiserson</a:t>
            </a:r>
            <a:r>
              <a:rPr kumimoji="1" lang="en-US" altLang="zh-CN" sz="24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, Ronald L. </a:t>
            </a:r>
            <a:r>
              <a:rPr kumimoji="1" lang="en-US" altLang="zh-CN" sz="2400" b="1" i="1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Rivest</a:t>
            </a:r>
            <a:r>
              <a:rPr kumimoji="1" lang="en-US" altLang="zh-CN" sz="24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and Clifford Stein. The MIT Press. 2009</a:t>
            </a:r>
            <a:endParaRPr kumimoji="1" lang="zh-CN" altLang="zh-CN" sz="2400" b="1" i="1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grpSp>
        <p:nvGrpSpPr>
          <p:cNvPr id="2" name="Group 21"/>
          <p:cNvGrpSpPr/>
          <p:nvPr/>
        </p:nvGrpSpPr>
        <p:grpSpPr>
          <a:xfrm>
            <a:off x="684213" y="1354138"/>
            <a:ext cx="6049962" cy="736600"/>
            <a:chOff x="521" y="935"/>
            <a:chExt cx="3811" cy="464"/>
          </a:xfrm>
        </p:grpSpPr>
        <p:graphicFrame>
          <p:nvGraphicFramePr>
            <p:cNvPr id="1026" name="Object 4"/>
            <p:cNvGraphicFramePr/>
            <p:nvPr/>
          </p:nvGraphicFramePr>
          <p:xfrm>
            <a:off x="521" y="935"/>
            <a:ext cx="499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2286635" imgH="2286635" progId="MS_ClipArt_Gallery.2">
                    <p:embed/>
                  </p:oleObj>
                </mc:Choice>
                <mc:Fallback>
                  <p:oleObj name="" r:id="rId1" imgW="2286635" imgH="2286635" progId="MS_ClipArt_Gallery.2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21" y="935"/>
                          <a:ext cx="499" cy="4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6" name="Text Box 5"/>
            <p:cNvSpPr txBox="1"/>
            <p:nvPr/>
          </p:nvSpPr>
          <p:spPr>
            <a:xfrm>
              <a:off x="1081" y="967"/>
              <a:ext cx="325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1244600" indent="-1244600">
                <a:spcBef>
                  <a:spcPct val="50000"/>
                </a:spcBef>
              </a:pPr>
              <a:r>
                <a:rPr lang="en-US" altLang="zh-CN" sz="2800" b="0" dirty="0">
                  <a:latin typeface="Impact" panose="020B0806030902050204" pitchFamily="34" charset="0"/>
                </a:rPr>
                <a:t>Target :</a:t>
              </a:r>
              <a:r>
                <a:rPr lang="en-US" altLang="zh-CN" dirty="0">
                  <a:latin typeface="Times New Roman" panose="02020603050405020304" pitchFamily="18" charset="0"/>
                </a:rPr>
                <a:t>  Balanced binary search tree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73748" name="Text Box 20"/>
          <p:cNvSpPr txBox="1"/>
          <p:nvPr/>
        </p:nvSpPr>
        <p:spPr>
          <a:xfrm>
            <a:off x="539750" y="692150"/>
            <a:ext cx="30956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sym typeface="Webdings" panose="05030102010509060703" pitchFamily="18" charset="2"/>
              </a:rPr>
              <a:t>Red-Black Trees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3" name="Group 30"/>
          <p:cNvGrpSpPr/>
          <p:nvPr/>
        </p:nvGrpSpPr>
        <p:grpSpPr>
          <a:xfrm>
            <a:off x="7164388" y="441325"/>
            <a:ext cx="1152525" cy="1295400"/>
            <a:chOff x="4513" y="618"/>
            <a:chExt cx="726" cy="816"/>
          </a:xfrm>
        </p:grpSpPr>
        <p:sp>
          <p:nvSpPr>
            <p:cNvPr id="1108" name="Text Box 22"/>
            <p:cNvSpPr txBox="1"/>
            <p:nvPr/>
          </p:nvSpPr>
          <p:spPr>
            <a:xfrm>
              <a:off x="4876" y="1162"/>
              <a:ext cx="362" cy="166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right</a:t>
              </a:r>
              <a:endParaRPr lang="en-US" altLang="zh-CN" sz="16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09" name="Text Box 23"/>
            <p:cNvSpPr txBox="1"/>
            <p:nvPr/>
          </p:nvSpPr>
          <p:spPr>
            <a:xfrm>
              <a:off x="4513" y="1162"/>
              <a:ext cx="362" cy="166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left</a:t>
              </a:r>
              <a:endParaRPr lang="en-US" altLang="zh-CN" sz="16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10" name="Text Box 24"/>
            <p:cNvSpPr txBox="1"/>
            <p:nvPr/>
          </p:nvSpPr>
          <p:spPr>
            <a:xfrm>
              <a:off x="4513" y="935"/>
              <a:ext cx="362" cy="227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36000" rIns="0" bIns="0"/>
            <a:p>
              <a:pPr algn="ctr">
                <a:spcBef>
                  <a:spcPct val="50000"/>
                </a:spcBef>
              </a:pPr>
              <a:r>
                <a:rPr lang="en-US" altLang="zh-CN" sz="1600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color</a:t>
              </a:r>
              <a:endParaRPr lang="en-US" altLang="zh-CN" sz="1600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11" name="Text Box 25"/>
            <p:cNvSpPr txBox="1"/>
            <p:nvPr/>
          </p:nvSpPr>
          <p:spPr>
            <a:xfrm>
              <a:off x="4876" y="935"/>
              <a:ext cx="362" cy="216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36000" rIns="0" bIns="0"/>
            <a:p>
              <a:pPr algn="ctr">
                <a:spcBef>
                  <a:spcPct val="50000"/>
                </a:spcBef>
              </a:pPr>
              <a:r>
                <a:rPr lang="en-US" altLang="zh-CN" sz="1600" dirty="0">
                  <a:latin typeface="Times New Roman" panose="02020603050405020304" pitchFamily="18" charset="0"/>
                </a:rPr>
                <a:t>key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112" name="Text Box 26"/>
            <p:cNvSpPr txBox="1"/>
            <p:nvPr/>
          </p:nvSpPr>
          <p:spPr>
            <a:xfrm>
              <a:off x="4513" y="769"/>
              <a:ext cx="726" cy="166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parent</a:t>
              </a:r>
              <a:endParaRPr lang="en-US" altLang="zh-CN" sz="16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13" name="Line 27"/>
            <p:cNvSpPr/>
            <p:nvPr/>
          </p:nvSpPr>
          <p:spPr>
            <a:xfrm flipH="1">
              <a:off x="4513" y="1298"/>
              <a:ext cx="136" cy="1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114" name="Line 28"/>
            <p:cNvSpPr/>
            <p:nvPr/>
          </p:nvSpPr>
          <p:spPr>
            <a:xfrm>
              <a:off x="5103" y="1298"/>
              <a:ext cx="136" cy="1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115" name="Line 29"/>
            <p:cNvSpPr/>
            <p:nvPr/>
          </p:nvSpPr>
          <p:spPr>
            <a:xfrm flipH="1" flipV="1">
              <a:off x="4876" y="618"/>
              <a:ext cx="0" cy="18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</p:grpSp>
      <p:grpSp>
        <p:nvGrpSpPr>
          <p:cNvPr id="4" name="Group 35"/>
          <p:cNvGrpSpPr/>
          <p:nvPr/>
        </p:nvGrpSpPr>
        <p:grpSpPr>
          <a:xfrm>
            <a:off x="7019925" y="1736725"/>
            <a:ext cx="1512888" cy="396875"/>
            <a:chOff x="4422" y="1434"/>
            <a:chExt cx="953" cy="250"/>
          </a:xfrm>
        </p:grpSpPr>
        <p:sp>
          <p:nvSpPr>
            <p:cNvPr id="1106" name="Text Box 31"/>
            <p:cNvSpPr txBox="1"/>
            <p:nvPr/>
          </p:nvSpPr>
          <p:spPr>
            <a:xfrm>
              <a:off x="4422" y="1434"/>
              <a:ext cx="817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anose="02020603050405020304" pitchFamily="18" charset="0"/>
                </a:rPr>
                <a:t>NULL =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107" name="Text Box 33"/>
            <p:cNvSpPr txBox="1"/>
            <p:nvPr/>
          </p:nvSpPr>
          <p:spPr>
            <a:xfrm>
              <a:off x="5103" y="1480"/>
              <a:ext cx="272" cy="134"/>
            </a:xfrm>
            <a:prstGeom prst="rect">
              <a:avLst/>
            </a:prstGeom>
            <a:solidFill>
              <a:schemeClr val="tx1"/>
            </a:solidFill>
            <a:ln w="25400">
              <a:noFill/>
            </a:ln>
          </p:spPr>
          <p:txBody>
            <a:bodyPr lIns="0" tIns="0" rIns="0" bIns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NIL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3764" name="Text Box 36"/>
          <p:cNvSpPr txBox="1"/>
          <p:nvPr/>
        </p:nvSpPr>
        <p:spPr>
          <a:xfrm>
            <a:off x="611188" y="2146300"/>
            <a:ext cx="8208962" cy="2590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85775" indent="-485775">
              <a:buNone/>
            </a:pPr>
            <a:r>
              <a:rPr lang="en-US" altLang="zh-CN" dirty="0">
                <a:latin typeface="Arial" panose="020B0604020202020204" pitchFamily="34" charset="0"/>
              </a:rPr>
              <a:t>【Definition】</a:t>
            </a:r>
            <a:r>
              <a:rPr lang="en-US" altLang="zh-CN" sz="2000" dirty="0">
                <a:latin typeface="Arial" panose="020B0604020202020204" pitchFamily="34" charset="0"/>
              </a:rPr>
              <a:t>A </a:t>
            </a:r>
            <a:r>
              <a:rPr lang="en-US" altLang="zh-CN" sz="2000" dirty="0">
                <a:solidFill>
                  <a:schemeClr val="hlink"/>
                </a:solidFill>
                <a:latin typeface="Arial" panose="020B0604020202020204" pitchFamily="34" charset="0"/>
              </a:rPr>
              <a:t>red-black tree</a:t>
            </a:r>
            <a:r>
              <a:rPr lang="en-US" altLang="zh-CN" sz="2000" dirty="0">
                <a:latin typeface="Arial" panose="020B0604020202020204" pitchFamily="34" charset="0"/>
              </a:rPr>
              <a:t> is a binary search tree that satisfies the following </a:t>
            </a:r>
            <a:r>
              <a:rPr lang="en-US" altLang="zh-CN" sz="2000" i="1" dirty="0">
                <a:latin typeface="Arial" panose="020B0604020202020204" pitchFamily="34" charset="0"/>
              </a:rPr>
              <a:t>red-black properties</a:t>
            </a:r>
            <a:r>
              <a:rPr lang="en-US" altLang="zh-CN" sz="2000" dirty="0">
                <a:latin typeface="Arial" panose="020B0604020202020204" pitchFamily="34" charset="0"/>
              </a:rPr>
              <a:t>: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485775" indent="-485775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(1)  Every node is either </a:t>
            </a:r>
            <a:r>
              <a:rPr lang="en-US" altLang="zh-CN" sz="2000" dirty="0">
                <a:solidFill>
                  <a:srgbClr val="FF0000"/>
                </a:solidFill>
                <a:latin typeface="Arial Black" panose="020B0A04020102020204" pitchFamily="34" charset="0"/>
              </a:rPr>
              <a:t>red</a:t>
            </a:r>
            <a:r>
              <a:rPr lang="en-US" altLang="zh-CN" sz="2000" dirty="0">
                <a:latin typeface="Arial" panose="020B0604020202020204" pitchFamily="34" charset="0"/>
              </a:rPr>
              <a:t> or </a:t>
            </a:r>
            <a:r>
              <a:rPr lang="en-US" altLang="zh-CN" sz="2000" dirty="0">
                <a:latin typeface="Arial Black" panose="020B0A04020102020204" pitchFamily="34" charset="0"/>
              </a:rPr>
              <a:t>black</a:t>
            </a:r>
            <a:r>
              <a:rPr lang="en-US" altLang="zh-CN" sz="2000" dirty="0">
                <a:latin typeface="Arial" panose="020B0604020202020204" pitchFamily="34" charset="0"/>
              </a:rPr>
              <a:t>.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485775" indent="-485775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(2)  The root is </a:t>
            </a:r>
            <a:r>
              <a:rPr lang="en-US" altLang="zh-CN" sz="2000" dirty="0">
                <a:latin typeface="Arial Black" panose="020B0A04020102020204" pitchFamily="34" charset="0"/>
              </a:rPr>
              <a:t>black</a:t>
            </a:r>
            <a:r>
              <a:rPr lang="en-US" altLang="zh-CN" sz="2000" dirty="0">
                <a:latin typeface="Arial" panose="020B0604020202020204" pitchFamily="34" charset="0"/>
              </a:rPr>
              <a:t>.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485775" indent="-485775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(3)  Every leaf (NIL) is </a:t>
            </a:r>
            <a:r>
              <a:rPr lang="en-US" altLang="zh-CN" sz="2000" dirty="0">
                <a:latin typeface="Arial Black" panose="020B0A04020102020204" pitchFamily="34" charset="0"/>
              </a:rPr>
              <a:t>black</a:t>
            </a:r>
            <a:r>
              <a:rPr lang="en-US" altLang="zh-CN" sz="2000" dirty="0">
                <a:latin typeface="Arial" panose="020B0604020202020204" pitchFamily="34" charset="0"/>
              </a:rPr>
              <a:t>.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485775" indent="-485775">
              <a:buAutoNum type="arabicParenBoth" startAt="4"/>
            </a:pPr>
            <a:r>
              <a:rPr lang="en-US" altLang="zh-CN" sz="2000" dirty="0">
                <a:latin typeface="Arial" panose="020B0604020202020204" pitchFamily="34" charset="0"/>
              </a:rPr>
              <a:t>If a node is </a:t>
            </a:r>
            <a:r>
              <a:rPr lang="en-US" altLang="zh-CN" sz="2000" dirty="0">
                <a:solidFill>
                  <a:srgbClr val="FF0000"/>
                </a:solidFill>
                <a:latin typeface="Arial Black" panose="020B0A04020102020204" pitchFamily="34" charset="0"/>
              </a:rPr>
              <a:t>red</a:t>
            </a:r>
            <a:r>
              <a:rPr lang="en-US" altLang="zh-CN" sz="2000" dirty="0">
                <a:latin typeface="Arial" panose="020B0604020202020204" pitchFamily="34" charset="0"/>
              </a:rPr>
              <a:t>, then both its children are </a:t>
            </a:r>
            <a:r>
              <a:rPr lang="en-US" altLang="zh-CN" sz="2000" dirty="0">
                <a:latin typeface="Arial Black" panose="020B0A04020102020204" pitchFamily="34" charset="0"/>
              </a:rPr>
              <a:t>black</a:t>
            </a:r>
            <a:r>
              <a:rPr lang="en-US" altLang="zh-CN" sz="2000" dirty="0">
                <a:latin typeface="Arial" panose="020B0604020202020204" pitchFamily="34" charset="0"/>
              </a:rPr>
              <a:t>.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485775" indent="-485775">
              <a:buAutoNum type="arabicParenBoth" startAt="4"/>
            </a:pPr>
            <a:r>
              <a:rPr lang="en-US" altLang="zh-CN" sz="2000" dirty="0">
                <a:latin typeface="Arial" panose="020B0604020202020204" pitchFamily="34" charset="0"/>
              </a:rPr>
              <a:t>For each node, all simple paths from the node to descendant leaves contain the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same number of </a:t>
            </a:r>
            <a:r>
              <a:rPr lang="en-US" altLang="zh-CN" sz="2000" dirty="0">
                <a:latin typeface="Arial Black" panose="020B0A04020102020204" pitchFamily="34" charset="0"/>
              </a:rPr>
              <a:t>black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 nodes</a:t>
            </a:r>
            <a:r>
              <a:rPr lang="en-US" altLang="zh-CN" sz="2000" dirty="0">
                <a:latin typeface="Arial" panose="020B0604020202020204" pitchFamily="34" charset="0"/>
              </a:rPr>
              <a:t>.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grpSp>
        <p:nvGrpSpPr>
          <p:cNvPr id="5" name="Group 90"/>
          <p:cNvGrpSpPr/>
          <p:nvPr/>
        </p:nvGrpSpPr>
        <p:grpSpPr>
          <a:xfrm>
            <a:off x="1476375" y="4811713"/>
            <a:ext cx="2160588" cy="1441450"/>
            <a:chOff x="295" y="3203"/>
            <a:chExt cx="1361" cy="908"/>
          </a:xfrm>
        </p:grpSpPr>
        <p:sp>
          <p:nvSpPr>
            <p:cNvPr id="1080" name="Oval 38"/>
            <p:cNvSpPr/>
            <p:nvPr/>
          </p:nvSpPr>
          <p:spPr>
            <a:xfrm>
              <a:off x="884" y="3203"/>
              <a:ext cx="182" cy="182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81" name="Text Box 39"/>
            <p:cNvSpPr txBox="1"/>
            <p:nvPr/>
          </p:nvSpPr>
          <p:spPr>
            <a:xfrm>
              <a:off x="884" y="3203"/>
              <a:ext cx="182" cy="18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/>
            <a:p>
              <a:pPr algn="ctr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18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2" name="Oval 42"/>
            <p:cNvSpPr/>
            <p:nvPr/>
          </p:nvSpPr>
          <p:spPr>
            <a:xfrm>
              <a:off x="476" y="3430"/>
              <a:ext cx="182" cy="182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83" name="Text Box 43"/>
            <p:cNvSpPr txBox="1"/>
            <p:nvPr/>
          </p:nvSpPr>
          <p:spPr>
            <a:xfrm>
              <a:off x="476" y="3430"/>
              <a:ext cx="182" cy="18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/>
            <a:p>
              <a:pPr algn="ctr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8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4" name="Line 53"/>
            <p:cNvSpPr/>
            <p:nvPr/>
          </p:nvSpPr>
          <p:spPr>
            <a:xfrm flipH="1">
              <a:off x="385" y="3566"/>
              <a:ext cx="91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85" name="Line 54"/>
            <p:cNvSpPr/>
            <p:nvPr/>
          </p:nvSpPr>
          <p:spPr>
            <a:xfrm>
              <a:off x="657" y="3566"/>
              <a:ext cx="46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86" name="Line 55"/>
            <p:cNvSpPr/>
            <p:nvPr/>
          </p:nvSpPr>
          <p:spPr>
            <a:xfrm flipH="1">
              <a:off x="612" y="3294"/>
              <a:ext cx="272" cy="1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87" name="Line 65"/>
            <p:cNvSpPr/>
            <p:nvPr/>
          </p:nvSpPr>
          <p:spPr>
            <a:xfrm flipH="1">
              <a:off x="1156" y="3566"/>
              <a:ext cx="91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88" name="Line 66"/>
            <p:cNvSpPr/>
            <p:nvPr/>
          </p:nvSpPr>
          <p:spPr>
            <a:xfrm>
              <a:off x="1428" y="3566"/>
              <a:ext cx="46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89" name="Line 67"/>
            <p:cNvSpPr/>
            <p:nvPr/>
          </p:nvSpPr>
          <p:spPr>
            <a:xfrm>
              <a:off x="1066" y="3294"/>
              <a:ext cx="272" cy="1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90" name="Line 71"/>
            <p:cNvSpPr/>
            <p:nvPr/>
          </p:nvSpPr>
          <p:spPr>
            <a:xfrm flipH="1">
              <a:off x="565" y="3837"/>
              <a:ext cx="91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91" name="Line 75"/>
            <p:cNvSpPr/>
            <p:nvPr/>
          </p:nvSpPr>
          <p:spPr>
            <a:xfrm>
              <a:off x="1519" y="3837"/>
              <a:ext cx="46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92" name="Oval 76"/>
            <p:cNvSpPr/>
            <p:nvPr/>
          </p:nvSpPr>
          <p:spPr>
            <a:xfrm>
              <a:off x="295" y="3657"/>
              <a:ext cx="182" cy="182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93" name="Text Box 77"/>
            <p:cNvSpPr txBox="1"/>
            <p:nvPr/>
          </p:nvSpPr>
          <p:spPr>
            <a:xfrm>
              <a:off x="295" y="3657"/>
              <a:ext cx="182" cy="18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/>
            <a:p>
              <a:pPr algn="ctr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8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94" name="Oval 78"/>
            <p:cNvSpPr/>
            <p:nvPr/>
          </p:nvSpPr>
          <p:spPr>
            <a:xfrm>
              <a:off x="612" y="3657"/>
              <a:ext cx="182" cy="182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95" name="Text Box 79"/>
            <p:cNvSpPr txBox="1"/>
            <p:nvPr/>
          </p:nvSpPr>
          <p:spPr>
            <a:xfrm>
              <a:off x="612" y="3657"/>
              <a:ext cx="182" cy="18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/>
            <a:p>
              <a:pPr algn="ctr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8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96" name="Oval 80"/>
            <p:cNvSpPr/>
            <p:nvPr/>
          </p:nvSpPr>
          <p:spPr>
            <a:xfrm>
              <a:off x="1066" y="3657"/>
              <a:ext cx="182" cy="182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97" name="Text Box 81"/>
            <p:cNvSpPr txBox="1"/>
            <p:nvPr/>
          </p:nvSpPr>
          <p:spPr>
            <a:xfrm>
              <a:off x="1066" y="3657"/>
              <a:ext cx="182" cy="18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/>
            <a:p>
              <a:pPr algn="ctr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18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98" name="Oval 82"/>
            <p:cNvSpPr/>
            <p:nvPr/>
          </p:nvSpPr>
          <p:spPr>
            <a:xfrm>
              <a:off x="1383" y="3657"/>
              <a:ext cx="182" cy="182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99" name="Text Box 83"/>
            <p:cNvSpPr txBox="1"/>
            <p:nvPr/>
          </p:nvSpPr>
          <p:spPr>
            <a:xfrm>
              <a:off x="1383" y="3657"/>
              <a:ext cx="182" cy="18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/>
            <a:p>
              <a:pPr algn="ctr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14</a:t>
              </a:r>
              <a:endParaRPr lang="en-US" altLang="zh-CN" sz="18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00" name="Oval 84"/>
            <p:cNvSpPr/>
            <p:nvPr/>
          </p:nvSpPr>
          <p:spPr>
            <a:xfrm>
              <a:off x="1247" y="3430"/>
              <a:ext cx="182" cy="182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01" name="Text Box 85"/>
            <p:cNvSpPr txBox="1"/>
            <p:nvPr/>
          </p:nvSpPr>
          <p:spPr>
            <a:xfrm>
              <a:off x="1247" y="3430"/>
              <a:ext cx="182" cy="18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/>
            <a:p>
              <a:pPr algn="ctr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18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02" name="Oval 86"/>
            <p:cNvSpPr/>
            <p:nvPr/>
          </p:nvSpPr>
          <p:spPr>
            <a:xfrm>
              <a:off x="476" y="3929"/>
              <a:ext cx="182" cy="182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03" name="Text Box 87"/>
            <p:cNvSpPr txBox="1"/>
            <p:nvPr/>
          </p:nvSpPr>
          <p:spPr>
            <a:xfrm>
              <a:off x="476" y="3929"/>
              <a:ext cx="182" cy="18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/>
            <a:p>
              <a:pPr algn="ctr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8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04" name="Oval 88"/>
            <p:cNvSpPr/>
            <p:nvPr/>
          </p:nvSpPr>
          <p:spPr>
            <a:xfrm>
              <a:off x="1474" y="3929"/>
              <a:ext cx="182" cy="182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05" name="Text Box 89"/>
            <p:cNvSpPr txBox="1"/>
            <p:nvPr/>
          </p:nvSpPr>
          <p:spPr>
            <a:xfrm>
              <a:off x="1474" y="3929"/>
              <a:ext cx="182" cy="18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/>
            <a:p>
              <a:pPr algn="ctr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 sz="18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138"/>
          <p:cNvGrpSpPr/>
          <p:nvPr/>
        </p:nvGrpSpPr>
        <p:grpSpPr>
          <a:xfrm>
            <a:off x="3995738" y="4954588"/>
            <a:ext cx="2771775" cy="1187450"/>
            <a:chOff x="2472" y="3113"/>
            <a:chExt cx="1746" cy="748"/>
          </a:xfrm>
        </p:grpSpPr>
        <p:sp>
          <p:nvSpPr>
            <p:cNvPr id="1041" name="Oval 91"/>
            <p:cNvSpPr/>
            <p:nvPr/>
          </p:nvSpPr>
          <p:spPr>
            <a:xfrm>
              <a:off x="3515" y="3113"/>
              <a:ext cx="68" cy="68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42" name="Oval 93"/>
            <p:cNvSpPr/>
            <p:nvPr/>
          </p:nvSpPr>
          <p:spPr>
            <a:xfrm>
              <a:off x="3901" y="3249"/>
              <a:ext cx="68" cy="68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43" name="Oval 94"/>
            <p:cNvSpPr/>
            <p:nvPr/>
          </p:nvSpPr>
          <p:spPr>
            <a:xfrm>
              <a:off x="2880" y="3385"/>
              <a:ext cx="68" cy="68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44" name="Oval 95"/>
            <p:cNvSpPr/>
            <p:nvPr/>
          </p:nvSpPr>
          <p:spPr>
            <a:xfrm>
              <a:off x="3379" y="3385"/>
              <a:ext cx="68" cy="68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45" name="Oval 97"/>
            <p:cNvSpPr/>
            <p:nvPr/>
          </p:nvSpPr>
          <p:spPr>
            <a:xfrm>
              <a:off x="4150" y="3385"/>
              <a:ext cx="68" cy="68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46" name="Oval 99"/>
            <p:cNvSpPr/>
            <p:nvPr/>
          </p:nvSpPr>
          <p:spPr>
            <a:xfrm>
              <a:off x="2971" y="3521"/>
              <a:ext cx="68" cy="68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47" name="Oval 100"/>
            <p:cNvSpPr/>
            <p:nvPr/>
          </p:nvSpPr>
          <p:spPr>
            <a:xfrm>
              <a:off x="3198" y="3521"/>
              <a:ext cx="68" cy="68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48" name="Oval 101"/>
            <p:cNvSpPr/>
            <p:nvPr/>
          </p:nvSpPr>
          <p:spPr>
            <a:xfrm>
              <a:off x="3470" y="3521"/>
              <a:ext cx="68" cy="68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49" name="Oval 102"/>
            <p:cNvSpPr/>
            <p:nvPr/>
          </p:nvSpPr>
          <p:spPr>
            <a:xfrm>
              <a:off x="3606" y="3521"/>
              <a:ext cx="68" cy="68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50" name="Oval 103"/>
            <p:cNvSpPr/>
            <p:nvPr/>
          </p:nvSpPr>
          <p:spPr>
            <a:xfrm>
              <a:off x="3878" y="3521"/>
              <a:ext cx="68" cy="68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51" name="Oval 104"/>
            <p:cNvSpPr/>
            <p:nvPr/>
          </p:nvSpPr>
          <p:spPr>
            <a:xfrm>
              <a:off x="2562" y="3657"/>
              <a:ext cx="68" cy="68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52" name="Oval 105"/>
            <p:cNvSpPr/>
            <p:nvPr/>
          </p:nvSpPr>
          <p:spPr>
            <a:xfrm>
              <a:off x="2744" y="3657"/>
              <a:ext cx="68" cy="68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53" name="Line 111"/>
            <p:cNvSpPr/>
            <p:nvPr/>
          </p:nvSpPr>
          <p:spPr>
            <a:xfrm flipH="1">
              <a:off x="3198" y="3158"/>
              <a:ext cx="362" cy="91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54" name="Line 113"/>
            <p:cNvSpPr/>
            <p:nvPr/>
          </p:nvSpPr>
          <p:spPr>
            <a:xfrm>
              <a:off x="3560" y="3158"/>
              <a:ext cx="362" cy="91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55" name="Line 114"/>
            <p:cNvSpPr/>
            <p:nvPr/>
          </p:nvSpPr>
          <p:spPr>
            <a:xfrm flipH="1">
              <a:off x="2925" y="3294"/>
              <a:ext cx="227" cy="91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56" name="Line 115"/>
            <p:cNvSpPr/>
            <p:nvPr/>
          </p:nvSpPr>
          <p:spPr>
            <a:xfrm flipH="1">
              <a:off x="2744" y="3430"/>
              <a:ext cx="136" cy="91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57" name="Line 116"/>
            <p:cNvSpPr/>
            <p:nvPr/>
          </p:nvSpPr>
          <p:spPr>
            <a:xfrm flipH="1">
              <a:off x="2608" y="3566"/>
              <a:ext cx="91" cy="91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58" name="Line 117"/>
            <p:cNvSpPr/>
            <p:nvPr/>
          </p:nvSpPr>
          <p:spPr>
            <a:xfrm flipH="1">
              <a:off x="2517" y="3702"/>
              <a:ext cx="91" cy="91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59" name="Line 118"/>
            <p:cNvSpPr/>
            <p:nvPr/>
          </p:nvSpPr>
          <p:spPr>
            <a:xfrm flipH="1">
              <a:off x="2925" y="3566"/>
              <a:ext cx="91" cy="91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0" name="Line 119"/>
            <p:cNvSpPr/>
            <p:nvPr/>
          </p:nvSpPr>
          <p:spPr>
            <a:xfrm flipH="1">
              <a:off x="3243" y="3430"/>
              <a:ext cx="136" cy="91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1" name="Line 120"/>
            <p:cNvSpPr/>
            <p:nvPr/>
          </p:nvSpPr>
          <p:spPr>
            <a:xfrm flipH="1">
              <a:off x="3651" y="3430"/>
              <a:ext cx="45" cy="91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2" name="Line 121"/>
            <p:cNvSpPr/>
            <p:nvPr/>
          </p:nvSpPr>
          <p:spPr>
            <a:xfrm flipH="1">
              <a:off x="3742" y="3294"/>
              <a:ext cx="181" cy="91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3" name="Line 122"/>
            <p:cNvSpPr/>
            <p:nvPr/>
          </p:nvSpPr>
          <p:spPr>
            <a:xfrm flipH="1">
              <a:off x="3833" y="3566"/>
              <a:ext cx="91" cy="91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4" name="Line 123"/>
            <p:cNvSpPr/>
            <p:nvPr/>
          </p:nvSpPr>
          <p:spPr>
            <a:xfrm>
              <a:off x="3969" y="3294"/>
              <a:ext cx="226" cy="91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5" name="Line 124"/>
            <p:cNvSpPr/>
            <p:nvPr/>
          </p:nvSpPr>
          <p:spPr>
            <a:xfrm>
              <a:off x="3198" y="3294"/>
              <a:ext cx="181" cy="91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6" name="Line 125"/>
            <p:cNvSpPr/>
            <p:nvPr/>
          </p:nvSpPr>
          <p:spPr>
            <a:xfrm>
              <a:off x="2925" y="3430"/>
              <a:ext cx="46" cy="91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7" name="Line 126"/>
            <p:cNvSpPr/>
            <p:nvPr/>
          </p:nvSpPr>
          <p:spPr>
            <a:xfrm>
              <a:off x="2744" y="3566"/>
              <a:ext cx="46" cy="91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8" name="Line 127"/>
            <p:cNvSpPr/>
            <p:nvPr/>
          </p:nvSpPr>
          <p:spPr>
            <a:xfrm>
              <a:off x="3243" y="3566"/>
              <a:ext cx="46" cy="91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9" name="Line 128"/>
            <p:cNvSpPr/>
            <p:nvPr/>
          </p:nvSpPr>
          <p:spPr>
            <a:xfrm>
              <a:off x="3424" y="3430"/>
              <a:ext cx="46" cy="91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0" name="Line 129"/>
            <p:cNvSpPr/>
            <p:nvPr/>
          </p:nvSpPr>
          <p:spPr>
            <a:xfrm>
              <a:off x="3742" y="3430"/>
              <a:ext cx="136" cy="91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1" name="Line 130"/>
            <p:cNvSpPr/>
            <p:nvPr/>
          </p:nvSpPr>
          <p:spPr>
            <a:xfrm>
              <a:off x="3923" y="3566"/>
              <a:ext cx="91" cy="91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2" name="Oval 92"/>
            <p:cNvSpPr/>
            <p:nvPr/>
          </p:nvSpPr>
          <p:spPr>
            <a:xfrm>
              <a:off x="3152" y="3249"/>
              <a:ext cx="68" cy="68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73" name="Oval 131"/>
            <p:cNvSpPr/>
            <p:nvPr/>
          </p:nvSpPr>
          <p:spPr>
            <a:xfrm>
              <a:off x="2699" y="3521"/>
              <a:ext cx="68" cy="68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74" name="Oval 132"/>
            <p:cNvSpPr/>
            <p:nvPr/>
          </p:nvSpPr>
          <p:spPr>
            <a:xfrm>
              <a:off x="2472" y="3793"/>
              <a:ext cx="68" cy="68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75" name="Oval 133"/>
            <p:cNvSpPr/>
            <p:nvPr/>
          </p:nvSpPr>
          <p:spPr>
            <a:xfrm>
              <a:off x="2880" y="3657"/>
              <a:ext cx="68" cy="68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76" name="Oval 134"/>
            <p:cNvSpPr/>
            <p:nvPr/>
          </p:nvSpPr>
          <p:spPr>
            <a:xfrm>
              <a:off x="3266" y="3657"/>
              <a:ext cx="68" cy="68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77" name="Oval 135"/>
            <p:cNvSpPr/>
            <p:nvPr/>
          </p:nvSpPr>
          <p:spPr>
            <a:xfrm>
              <a:off x="3696" y="3385"/>
              <a:ext cx="68" cy="68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78" name="Oval 136"/>
            <p:cNvSpPr/>
            <p:nvPr/>
          </p:nvSpPr>
          <p:spPr>
            <a:xfrm>
              <a:off x="3787" y="3657"/>
              <a:ext cx="68" cy="68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79" name="Oval 137"/>
            <p:cNvSpPr/>
            <p:nvPr/>
          </p:nvSpPr>
          <p:spPr>
            <a:xfrm>
              <a:off x="3969" y="3657"/>
              <a:ext cx="68" cy="68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73867" name="AutoShape 139"/>
          <p:cNvSpPr/>
          <p:nvPr/>
        </p:nvSpPr>
        <p:spPr>
          <a:xfrm>
            <a:off x="6659563" y="4738688"/>
            <a:ext cx="2078037" cy="525462"/>
          </a:xfrm>
          <a:prstGeom prst="wedgeEllipseCallout">
            <a:avLst>
              <a:gd name="adj1" fmla="val -66426"/>
              <a:gd name="adj2" fmla="val 40333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46800" rIns="36000" bIns="46800" anchor="ctr" anchorCtr="0"/>
          <a:p>
            <a:pPr algn="ctr"/>
            <a:r>
              <a:rPr lang="en-US" altLang="zh-CN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Internal node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3868" name="AutoShape 140"/>
          <p:cNvSpPr/>
          <p:nvPr/>
        </p:nvSpPr>
        <p:spPr>
          <a:xfrm>
            <a:off x="6804025" y="5314950"/>
            <a:ext cx="2078038" cy="525463"/>
          </a:xfrm>
          <a:prstGeom prst="wedgeEllipseCallout">
            <a:avLst>
              <a:gd name="adj1" fmla="val -78722"/>
              <a:gd name="adj2" fmla="val 104681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46800" rIns="36000" bIns="46800" anchor="ctr" anchorCtr="0"/>
          <a:p>
            <a:pPr algn="ctr"/>
            <a:r>
              <a:rPr lang="en-US" altLang="zh-CN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External node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7" name="Group 142"/>
          <p:cNvGrpSpPr/>
          <p:nvPr/>
        </p:nvGrpSpPr>
        <p:grpSpPr>
          <a:xfrm>
            <a:off x="5795963" y="5891213"/>
            <a:ext cx="431800" cy="357187"/>
            <a:chOff x="3651" y="3793"/>
            <a:chExt cx="272" cy="225"/>
          </a:xfrm>
        </p:grpSpPr>
        <p:sp>
          <p:nvSpPr>
            <p:cNvPr id="1039" name="Text Box 34"/>
            <p:cNvSpPr txBox="1"/>
            <p:nvPr/>
          </p:nvSpPr>
          <p:spPr>
            <a:xfrm>
              <a:off x="3651" y="3884"/>
              <a:ext cx="272" cy="134"/>
            </a:xfrm>
            <a:prstGeom prst="rect">
              <a:avLst/>
            </a:prstGeom>
            <a:solidFill>
              <a:schemeClr val="tx1"/>
            </a:solidFill>
            <a:ln w="25400">
              <a:noFill/>
            </a:ln>
          </p:spPr>
          <p:txBody>
            <a:bodyPr lIns="0" tIns="0" rIns="0" bIns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NIL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0" name="Line 141"/>
            <p:cNvSpPr/>
            <p:nvPr/>
          </p:nvSpPr>
          <p:spPr>
            <a:xfrm flipH="1">
              <a:off x="3742" y="3793"/>
              <a:ext cx="91" cy="91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38" name="Text Box 143"/>
          <p:cNvSpPr txBox="1"/>
          <p:nvPr/>
        </p:nvSpPr>
        <p:spPr>
          <a:xfrm>
            <a:off x="6156325" y="0"/>
            <a:ext cx="29876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Red-Black Trees and B+ Trees</a:t>
            </a:r>
            <a:endParaRPr lang="en-US" altLang="zh-CN" sz="1600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737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738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738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8" grpId="0"/>
      <p:bldP spid="73764" grpId="0"/>
      <p:bldP spid="73867" grpId="0" animBg="1"/>
      <p:bldP spid="738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4099" name="Text Box 72"/>
          <p:cNvSpPr txBox="1"/>
          <p:nvPr/>
        </p:nvSpPr>
        <p:spPr>
          <a:xfrm>
            <a:off x="6156325" y="0"/>
            <a:ext cx="29876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Red-Black Trees and B+ Trees</a:t>
            </a:r>
            <a:endParaRPr lang="en-US" altLang="zh-CN" sz="1600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74825" name="Text Box 73"/>
          <p:cNvSpPr txBox="1"/>
          <p:nvPr/>
        </p:nvSpPr>
        <p:spPr>
          <a:xfrm>
            <a:off x="539750" y="476250"/>
            <a:ext cx="79248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85775" indent="-485775"/>
            <a:r>
              <a:rPr lang="en-US" altLang="zh-CN" dirty="0">
                <a:latin typeface="Arial" panose="020B0604020202020204" pitchFamily="34" charset="0"/>
              </a:rPr>
              <a:t>【Definition】 </a:t>
            </a:r>
            <a:r>
              <a:rPr lang="en-US" altLang="zh-CN" sz="2000" dirty="0">
                <a:latin typeface="Arial" panose="020B0604020202020204" pitchFamily="34" charset="0"/>
              </a:rPr>
              <a:t>The </a:t>
            </a:r>
            <a:r>
              <a:rPr lang="en-US" altLang="zh-CN" sz="2000" dirty="0">
                <a:solidFill>
                  <a:schemeClr val="hlink"/>
                </a:solidFill>
                <a:latin typeface="Arial" panose="020B0604020202020204" pitchFamily="34" charset="0"/>
              </a:rPr>
              <a:t>black-height</a:t>
            </a:r>
            <a:r>
              <a:rPr lang="en-US" altLang="zh-CN" sz="2000" dirty="0">
                <a:latin typeface="Arial" panose="020B0604020202020204" pitchFamily="34" charset="0"/>
              </a:rPr>
              <a:t> of any node x, denoted by bh(x), is the number of </a:t>
            </a:r>
            <a:r>
              <a:rPr lang="en-US" altLang="zh-CN" sz="2000" dirty="0">
                <a:latin typeface="Arial Black" panose="020B0A04020102020204" pitchFamily="34" charset="0"/>
              </a:rPr>
              <a:t>black</a:t>
            </a:r>
            <a:r>
              <a:rPr lang="en-US" altLang="zh-CN" sz="2000" dirty="0">
                <a:latin typeface="Arial" panose="020B0604020202020204" pitchFamily="34" charset="0"/>
              </a:rPr>
              <a:t> nodes on any simple path from x (x not included) down to a leaf.  bh(Tree) = bh(root).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74826" name="Text Box 74"/>
          <p:cNvSpPr txBox="1"/>
          <p:nvPr/>
        </p:nvSpPr>
        <p:spPr>
          <a:xfrm>
            <a:off x="539750" y="1628775"/>
            <a:ext cx="79248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85775" indent="-485775"/>
            <a:r>
              <a:rPr lang="en-US" altLang="zh-CN" dirty="0">
                <a:latin typeface="Arial" panose="020B0604020202020204" pitchFamily="34" charset="0"/>
              </a:rPr>
              <a:t>【Lemma】 </a:t>
            </a:r>
            <a:r>
              <a:rPr lang="en-US" altLang="zh-CN" sz="2000" dirty="0">
                <a:latin typeface="Arial" panose="020B0604020202020204" pitchFamily="34" charset="0"/>
              </a:rPr>
              <a:t>A red-black tree with </a:t>
            </a:r>
            <a:r>
              <a:rPr lang="en-US" altLang="zh-CN" sz="2000" i="1" dirty="0"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Arial" panose="020B0604020202020204" pitchFamily="34" charset="0"/>
              </a:rPr>
              <a:t> internal nodes has height at most </a:t>
            </a:r>
            <a:r>
              <a:rPr lang="en-US" altLang="zh-CN" sz="2000" dirty="0">
                <a:latin typeface="Times New Roman" panose="02020603050405020304" pitchFamily="18" charset="0"/>
              </a:rPr>
              <a:t>2log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+1).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74827" name="Text Box 75"/>
          <p:cNvSpPr txBox="1"/>
          <p:nvPr/>
        </p:nvSpPr>
        <p:spPr>
          <a:xfrm>
            <a:off x="684213" y="2420938"/>
            <a:ext cx="7775575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</a:rPr>
              <a:t>Proof: </a:t>
            </a:r>
            <a:r>
              <a:rPr lang="en-US" altLang="zh-CN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 For any node </a:t>
            </a:r>
            <a:r>
              <a:rPr lang="en-US" altLang="zh-CN" sz="2000" i="1" dirty="0">
                <a:latin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, sizeof(</a:t>
            </a:r>
            <a:r>
              <a:rPr lang="en-US" altLang="zh-CN" sz="2000" i="1" dirty="0">
                <a:latin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 2</a:t>
            </a:r>
            <a:r>
              <a:rPr lang="en-US" altLang="zh-CN" sz="20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bh(</a:t>
            </a:r>
            <a:r>
              <a:rPr lang="en-US" altLang="zh-CN" sz="2000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– 1.  Prove b</a:t>
            </a:r>
            <a:r>
              <a:rPr lang="en-US" altLang="zh-CN" sz="2000" dirty="0">
                <a:latin typeface="Times New Roman" panose="02020603050405020304" pitchFamily="18" charset="0"/>
              </a:rPr>
              <a:t>y induction.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78"/>
          <p:cNvGrpSpPr/>
          <p:nvPr/>
        </p:nvGrpSpPr>
        <p:grpSpPr>
          <a:xfrm>
            <a:off x="1474788" y="2779713"/>
            <a:ext cx="5761037" cy="396875"/>
            <a:chOff x="476" y="1842"/>
            <a:chExt cx="3629" cy="250"/>
          </a:xfrm>
        </p:grpSpPr>
        <p:sp>
          <p:nvSpPr>
            <p:cNvPr id="4115" name="Text Box 76"/>
            <p:cNvSpPr txBox="1"/>
            <p:nvPr/>
          </p:nvSpPr>
          <p:spPr>
            <a:xfrm>
              <a:off x="476" y="1842"/>
              <a:ext cx="3629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anose="02020603050405020304" pitchFamily="18" charset="0"/>
                </a:rPr>
                <a:t>If </a:t>
              </a:r>
              <a:r>
                <a:rPr lang="en-US" altLang="zh-CN" sz="2000" i="1" dirty="0">
                  <a:latin typeface="Times New Roman" panose="02020603050405020304" pitchFamily="18" charset="0"/>
                </a:rPr>
                <a:t>h</a:t>
              </a:r>
              <a:r>
                <a:rPr lang="en-US" altLang="zh-CN" sz="2000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000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000" dirty="0">
                  <a:latin typeface="Times New Roman" panose="02020603050405020304" pitchFamily="18" charset="0"/>
                </a:rPr>
                <a:t>) = 0, </a:t>
              </a:r>
              <a:r>
                <a:rPr lang="en-US" altLang="zh-CN" sz="2000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000" dirty="0">
                  <a:latin typeface="Times New Roman" panose="02020603050405020304" pitchFamily="18" charset="0"/>
                </a:rPr>
                <a:t> is NULL              sizeof(</a:t>
              </a:r>
              <a:r>
                <a:rPr lang="en-US" altLang="zh-CN" sz="2000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000" dirty="0">
                  <a:latin typeface="Times New Roman" panose="02020603050405020304" pitchFamily="18" charset="0"/>
                </a:rPr>
                <a:t>) = 2</a:t>
              </a:r>
              <a:r>
                <a:rPr lang="en-US" altLang="zh-CN" sz="2000" baseline="30000" dirty="0">
                  <a:latin typeface="Times New Roman" panose="02020603050405020304" pitchFamily="18" charset="0"/>
                </a:rPr>
                <a:t>0</a:t>
              </a:r>
              <a:r>
                <a:rPr lang="en-US" altLang="zh-CN" sz="2000" dirty="0">
                  <a:latin typeface="Times New Roman" panose="02020603050405020304" pitchFamily="18" charset="0"/>
                </a:rPr>
                <a:t> – 1 = 0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4116" name="AutoShape 77"/>
            <p:cNvSpPr/>
            <p:nvPr/>
          </p:nvSpPr>
          <p:spPr>
            <a:xfrm>
              <a:off x="2154" y="1933"/>
              <a:ext cx="272" cy="91"/>
            </a:xfrm>
            <a:prstGeom prst="rightArrow">
              <a:avLst>
                <a:gd name="adj1" fmla="val 50000"/>
                <a:gd name="adj2" fmla="val 74725"/>
              </a:avLst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74831" name="Text Box 79"/>
          <p:cNvSpPr txBox="1"/>
          <p:nvPr/>
        </p:nvSpPr>
        <p:spPr>
          <a:xfrm>
            <a:off x="7019925" y="2636838"/>
            <a:ext cx="647700" cy="579437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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74832" name="Text Box 80"/>
          <p:cNvSpPr txBox="1"/>
          <p:nvPr/>
        </p:nvSpPr>
        <p:spPr>
          <a:xfrm>
            <a:off x="1476375" y="3103563"/>
            <a:ext cx="4608513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</a:rPr>
              <a:t>Suppose it is true for all 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</a:rPr>
              <a:t> with </a:t>
            </a:r>
            <a:r>
              <a:rPr lang="en-US" altLang="zh-CN" sz="2000" i="1" dirty="0">
                <a:latin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</a:rPr>
              <a:t>)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4833" name="Text Box 81"/>
          <p:cNvSpPr txBox="1"/>
          <p:nvPr/>
        </p:nvSpPr>
        <p:spPr>
          <a:xfrm>
            <a:off x="1476375" y="3429000"/>
            <a:ext cx="446405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</a:rPr>
              <a:t>For 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</a:rPr>
              <a:t> with </a:t>
            </a:r>
            <a:r>
              <a:rPr lang="en-US" altLang="zh-CN" sz="2000" i="1" dirty="0">
                <a:latin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</a:rPr>
              <a:t>)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+ 1, 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bh(</a:t>
            </a:r>
            <a:r>
              <a:rPr lang="en-US" altLang="zh-CN" sz="2000" i="1" dirty="0"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child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) =  ?</a:t>
            </a:r>
            <a:endParaRPr lang="en-US" altLang="zh-CN" sz="2000" dirty="0">
              <a:highlight>
                <a:srgbClr val="FFFF00"/>
              </a:highligh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4834" name="Text Box 82"/>
          <p:cNvSpPr txBox="1"/>
          <p:nvPr/>
        </p:nvSpPr>
        <p:spPr>
          <a:xfrm>
            <a:off x="5364163" y="3429000"/>
            <a:ext cx="2232025" cy="39687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</a:rPr>
              <a:t>bh(</a:t>
            </a:r>
            <a:r>
              <a:rPr lang="en-US" altLang="zh-CN" sz="2000" i="1" dirty="0">
                <a:highlight>
                  <a:srgbClr val="FFFF00"/>
                </a:highlight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</a:rPr>
              <a:t>) or bh(</a:t>
            </a:r>
            <a:r>
              <a:rPr lang="en-US" altLang="zh-CN" sz="2000" i="1" dirty="0">
                <a:highlight>
                  <a:srgbClr val="FFFF00"/>
                </a:highlight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</a:rPr>
              <a:t>) – 1 </a:t>
            </a:r>
            <a:endParaRPr lang="en-US" altLang="zh-CN" sz="2000" dirty="0">
              <a:highlight>
                <a:srgbClr val="FFFF00"/>
              </a:highlight>
              <a:latin typeface="Times New Roman" panose="02020603050405020304" pitchFamily="18" charset="0"/>
            </a:endParaRPr>
          </a:p>
        </p:txBody>
      </p:sp>
      <p:sp>
        <p:nvSpPr>
          <p:cNvPr id="74835" name="Text Box 83"/>
          <p:cNvSpPr txBox="1"/>
          <p:nvPr/>
        </p:nvSpPr>
        <p:spPr>
          <a:xfrm>
            <a:off x="1476375" y="3752850"/>
            <a:ext cx="5616575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</a:rPr>
              <a:t>Since </a:t>
            </a:r>
            <a:r>
              <a:rPr lang="en-US" altLang="zh-CN" sz="2000" i="1" dirty="0">
                <a:latin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child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)  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, sizeof(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child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)  2</a:t>
            </a:r>
            <a:r>
              <a:rPr lang="en-US" altLang="zh-CN" sz="20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bh(</a:t>
            </a:r>
            <a:r>
              <a:rPr lang="en-US" altLang="zh-CN" sz="2000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child</a:t>
            </a:r>
            <a:r>
              <a:rPr lang="en-US" altLang="zh-CN" sz="20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– 1</a:t>
            </a:r>
            <a:endParaRPr lang="en-US" altLang="zh-CN" sz="2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4836" name="Text Box 84"/>
          <p:cNvSpPr txBox="1"/>
          <p:nvPr/>
        </p:nvSpPr>
        <p:spPr>
          <a:xfrm>
            <a:off x="6299200" y="3752850"/>
            <a:ext cx="187325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 2</a:t>
            </a:r>
            <a:r>
              <a:rPr lang="en-US" altLang="zh-CN" sz="20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bh(</a:t>
            </a:r>
            <a:r>
              <a:rPr lang="en-US" altLang="zh-CN" sz="2000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) – 1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– 1</a:t>
            </a:r>
            <a:endParaRPr lang="en-US" altLang="zh-CN" sz="2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4837" name="Text Box 85"/>
          <p:cNvSpPr txBox="1"/>
          <p:nvPr/>
        </p:nvSpPr>
        <p:spPr>
          <a:xfrm>
            <a:off x="1476375" y="4076700"/>
            <a:ext cx="6911975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</a:rPr>
              <a:t>Hence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sizeof(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</a:rPr>
              <a:t>) = 1 + 2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sizeof(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child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)  2</a:t>
            </a:r>
            <a:r>
              <a:rPr lang="en-US" altLang="zh-CN" sz="20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bh(</a:t>
            </a:r>
            <a:r>
              <a:rPr lang="en-US" altLang="zh-CN" sz="2000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– 1</a:t>
            </a:r>
            <a:endParaRPr lang="en-US" altLang="zh-CN" sz="2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4838" name="Text Box 86"/>
          <p:cNvSpPr txBox="1"/>
          <p:nvPr/>
        </p:nvSpPr>
        <p:spPr>
          <a:xfrm>
            <a:off x="6516688" y="3933825"/>
            <a:ext cx="647700" cy="579438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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74839" name="Text Box 87"/>
          <p:cNvSpPr txBox="1"/>
          <p:nvPr/>
        </p:nvSpPr>
        <p:spPr>
          <a:xfrm>
            <a:off x="1476375" y="4508500"/>
            <a:ext cx="3455988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 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</a:rPr>
              <a:t>bh(</a:t>
            </a:r>
            <a:r>
              <a:rPr lang="en-US" altLang="zh-CN" sz="2000" i="1" dirty="0">
                <a:highlight>
                  <a:srgbClr val="FFFF00"/>
                </a:highlight>
                <a:latin typeface="Times New Roman" panose="02020603050405020304" pitchFamily="18" charset="0"/>
              </a:rPr>
              <a:t>Tree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</a:rPr>
              <a:t>) 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sz="2000" i="1" dirty="0"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Tree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) / 2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?</a:t>
            </a:r>
            <a:endParaRPr lang="en-US" altLang="zh-CN" sz="2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4841" name="AutoShape 89"/>
          <p:cNvSpPr/>
          <p:nvPr/>
        </p:nvSpPr>
        <p:spPr>
          <a:xfrm>
            <a:off x="3419475" y="982980"/>
            <a:ext cx="4752975" cy="936625"/>
          </a:xfrm>
          <a:prstGeom prst="wedgeEllipseCallout">
            <a:avLst>
              <a:gd name="adj1" fmla="val -19574"/>
              <a:gd name="adj2" fmla="val 94236"/>
            </a:avLst>
          </a:prstGeom>
          <a:gradFill rotWithShape="1">
            <a:gsLst>
              <a:gs pos="0">
                <a:srgbClr val="FFFFFF"/>
              </a:gs>
              <a:gs pos="100000">
                <a:srgbClr val="C0C0C0"/>
              </a:gs>
            </a:gsLst>
            <a:lin ang="189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 sz="2000" dirty="0">
                <a:latin typeface="Times New Roman" panose="02020603050405020304" pitchFamily="18" charset="0"/>
              </a:rPr>
              <a:t>Number of internal nodes in the subtree rooted at 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74840" name="AutoShape 88" descr="画布"/>
          <p:cNvSpPr>
            <a:spLocks noChangeArrowheads="1"/>
          </p:cNvSpPr>
          <p:nvPr/>
        </p:nvSpPr>
        <p:spPr bwMode="auto">
          <a:xfrm>
            <a:off x="1547813" y="4941888"/>
            <a:ext cx="5832475" cy="1081088"/>
          </a:xfrm>
          <a:prstGeom prst="plus">
            <a:avLst>
              <a:gd name="adj" fmla="val 6806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solidFill>
              <a:schemeClr val="accent2"/>
            </a:solidFill>
            <a:miter lim="800000"/>
          </a:ln>
          <a:effectLst/>
        </p:spPr>
        <p:txBody>
          <a:bodyPr lIns="0" tIns="46800" rIns="0" bIns="468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       Discussion  2: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Please finish the proof.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Text Box 86"/>
          <p:cNvSpPr txBox="1"/>
          <p:nvPr/>
        </p:nvSpPr>
        <p:spPr>
          <a:xfrm>
            <a:off x="4283393" y="4371340"/>
            <a:ext cx="647700" cy="579438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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48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48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4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4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82" dur="2000"/>
                                        <p:tgtEl>
                                          <p:spTgt spid="7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4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25" grpId="0"/>
      <p:bldP spid="74826" grpId="0"/>
      <p:bldP spid="74827" grpId="0"/>
      <p:bldP spid="74831" grpId="0"/>
      <p:bldP spid="74832" grpId="0"/>
      <p:bldP spid="74833" grpId="0"/>
      <p:bldP spid="74834" grpId="0" animBg="1"/>
      <p:bldP spid="74835" grpId="0"/>
      <p:bldP spid="74836" grpId="0"/>
      <p:bldP spid="74837" grpId="0"/>
      <p:bldP spid="74838" grpId="0"/>
      <p:bldP spid="74839" grpId="0"/>
      <p:bldP spid="74841" grpId="0" bldLvl="0" animBg="1"/>
      <p:bldP spid="74841" grpId="1" bldLvl="0" animBg="1"/>
      <p:bldP spid="74840" grpId="0" animBg="1"/>
      <p:bldP spid="74840" grpId="1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5123" name="Text Box 4"/>
          <p:cNvSpPr txBox="1"/>
          <p:nvPr/>
        </p:nvSpPr>
        <p:spPr>
          <a:xfrm>
            <a:off x="6156325" y="0"/>
            <a:ext cx="29876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Red-Black Trees and B+ Trees</a:t>
            </a:r>
            <a:endParaRPr lang="en-US" altLang="zh-CN" sz="1600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24933" name="Rectangle 5"/>
          <p:cNvSpPr/>
          <p:nvPr/>
        </p:nvSpPr>
        <p:spPr>
          <a:xfrm>
            <a:off x="533400" y="242888"/>
            <a:ext cx="1524000" cy="519112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fontAlgn="ctr">
              <a:spcAft>
                <a:spcPct val="20000"/>
              </a:spcAft>
            </a:pPr>
            <a:r>
              <a:rPr lang="en-US" altLang="zh-CN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 </a:t>
            </a:r>
            <a:r>
              <a:rPr lang="en-US" altLang="zh-CN" sz="2000" dirty="0">
                <a:solidFill>
                  <a:schemeClr val="hlink"/>
                </a:solidFill>
                <a:latin typeface="Arial" panose="020B0604020202020204" pitchFamily="34" charset="0"/>
              </a:rPr>
              <a:t>Insert</a:t>
            </a:r>
            <a:endParaRPr lang="en-US" altLang="zh-CN" sz="2000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124934" name="Text Box 6"/>
          <p:cNvSpPr txBox="1"/>
          <p:nvPr/>
        </p:nvSpPr>
        <p:spPr>
          <a:xfrm>
            <a:off x="609600" y="766763"/>
            <a:ext cx="48260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</a:rPr>
              <a:t>Sketch of the idea: Insert &amp; color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red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34"/>
          <p:cNvGrpSpPr/>
          <p:nvPr/>
        </p:nvGrpSpPr>
        <p:grpSpPr>
          <a:xfrm>
            <a:off x="1258888" y="1412875"/>
            <a:ext cx="1512887" cy="1295400"/>
            <a:chOff x="2018" y="1026"/>
            <a:chExt cx="953" cy="816"/>
          </a:xfrm>
        </p:grpSpPr>
        <p:sp>
          <p:nvSpPr>
            <p:cNvPr id="5290" name="Oval 7"/>
            <p:cNvSpPr/>
            <p:nvPr/>
          </p:nvSpPr>
          <p:spPr>
            <a:xfrm>
              <a:off x="2472" y="1026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91" name="Oval 8"/>
            <p:cNvSpPr/>
            <p:nvPr/>
          </p:nvSpPr>
          <p:spPr>
            <a:xfrm>
              <a:off x="2699" y="1253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14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92" name="Oval 9"/>
            <p:cNvSpPr/>
            <p:nvPr/>
          </p:nvSpPr>
          <p:spPr>
            <a:xfrm>
              <a:off x="2245" y="1253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93" name="Oval 10"/>
            <p:cNvSpPr/>
            <p:nvPr/>
          </p:nvSpPr>
          <p:spPr>
            <a:xfrm>
              <a:off x="2018" y="1480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94" name="Oval 11"/>
            <p:cNvSpPr/>
            <p:nvPr/>
          </p:nvSpPr>
          <p:spPr>
            <a:xfrm>
              <a:off x="2381" y="1480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95" name="Oval 12"/>
            <p:cNvSpPr/>
            <p:nvPr/>
          </p:nvSpPr>
          <p:spPr>
            <a:xfrm>
              <a:off x="2517" y="1706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96" name="Oval 13"/>
            <p:cNvSpPr/>
            <p:nvPr/>
          </p:nvSpPr>
          <p:spPr>
            <a:xfrm>
              <a:off x="2835" y="1480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97" name="Line 14"/>
            <p:cNvSpPr/>
            <p:nvPr/>
          </p:nvSpPr>
          <p:spPr>
            <a:xfrm flipH="1">
              <a:off x="2336" y="1162"/>
              <a:ext cx="181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98" name="Line 16"/>
            <p:cNvSpPr/>
            <p:nvPr/>
          </p:nvSpPr>
          <p:spPr>
            <a:xfrm>
              <a:off x="2562" y="1162"/>
              <a:ext cx="182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99" name="Line 17"/>
            <p:cNvSpPr/>
            <p:nvPr/>
          </p:nvSpPr>
          <p:spPr>
            <a:xfrm flipH="1">
              <a:off x="2109" y="1389"/>
              <a:ext cx="181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00" name="Line 18"/>
            <p:cNvSpPr/>
            <p:nvPr/>
          </p:nvSpPr>
          <p:spPr>
            <a:xfrm flipH="1" flipV="1">
              <a:off x="2336" y="1389"/>
              <a:ext cx="9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01" name="Line 19"/>
            <p:cNvSpPr/>
            <p:nvPr/>
          </p:nvSpPr>
          <p:spPr>
            <a:xfrm flipH="1" flipV="1">
              <a:off x="2472" y="1616"/>
              <a:ext cx="9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02" name="Line 20"/>
            <p:cNvSpPr/>
            <p:nvPr/>
          </p:nvSpPr>
          <p:spPr>
            <a:xfrm flipH="1" flipV="1">
              <a:off x="2789" y="1389"/>
              <a:ext cx="9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" name="Group 37"/>
          <p:cNvGrpSpPr/>
          <p:nvPr/>
        </p:nvGrpSpPr>
        <p:grpSpPr>
          <a:xfrm>
            <a:off x="1547813" y="2349500"/>
            <a:ext cx="360362" cy="360363"/>
            <a:chOff x="975" y="1525"/>
            <a:chExt cx="227" cy="227"/>
          </a:xfrm>
        </p:grpSpPr>
        <p:sp>
          <p:nvSpPr>
            <p:cNvPr id="5288" name="Oval 35"/>
            <p:cNvSpPr/>
            <p:nvPr/>
          </p:nvSpPr>
          <p:spPr>
            <a:xfrm>
              <a:off x="975" y="1616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89" name="Line 36"/>
            <p:cNvSpPr/>
            <p:nvPr/>
          </p:nvSpPr>
          <p:spPr>
            <a:xfrm flipH="1">
              <a:off x="1066" y="1525"/>
              <a:ext cx="136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" name="Group 38"/>
          <p:cNvGrpSpPr/>
          <p:nvPr/>
        </p:nvGrpSpPr>
        <p:grpSpPr>
          <a:xfrm>
            <a:off x="1258888" y="2709863"/>
            <a:ext cx="360362" cy="360362"/>
            <a:chOff x="975" y="1525"/>
            <a:chExt cx="227" cy="227"/>
          </a:xfrm>
        </p:grpSpPr>
        <p:sp>
          <p:nvSpPr>
            <p:cNvPr id="5286" name="Oval 39"/>
            <p:cNvSpPr/>
            <p:nvPr/>
          </p:nvSpPr>
          <p:spPr>
            <a:xfrm>
              <a:off x="975" y="1616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87" name="Line 40"/>
            <p:cNvSpPr/>
            <p:nvPr/>
          </p:nvSpPr>
          <p:spPr>
            <a:xfrm flipH="1">
              <a:off x="1066" y="1525"/>
              <a:ext cx="136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" name="Group 172"/>
          <p:cNvGrpSpPr/>
          <p:nvPr/>
        </p:nvGrpSpPr>
        <p:grpSpPr>
          <a:xfrm>
            <a:off x="1042988" y="3286125"/>
            <a:ext cx="1800225" cy="1655763"/>
            <a:chOff x="431" y="2659"/>
            <a:chExt cx="1134" cy="1043"/>
          </a:xfrm>
        </p:grpSpPr>
        <p:sp>
          <p:nvSpPr>
            <p:cNvPr id="5268" name="Oval 21"/>
            <p:cNvSpPr/>
            <p:nvPr/>
          </p:nvSpPr>
          <p:spPr>
            <a:xfrm>
              <a:off x="1066" y="2659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69" name="Oval 22"/>
            <p:cNvSpPr/>
            <p:nvPr/>
          </p:nvSpPr>
          <p:spPr>
            <a:xfrm>
              <a:off x="1293" y="2886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14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70" name="Oval 23"/>
            <p:cNvSpPr/>
            <p:nvPr/>
          </p:nvSpPr>
          <p:spPr>
            <a:xfrm>
              <a:off x="839" y="2886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71" name="Oval 24"/>
            <p:cNvSpPr/>
            <p:nvPr/>
          </p:nvSpPr>
          <p:spPr>
            <a:xfrm>
              <a:off x="612" y="3113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72" name="Oval 25"/>
            <p:cNvSpPr/>
            <p:nvPr/>
          </p:nvSpPr>
          <p:spPr>
            <a:xfrm>
              <a:off x="975" y="3113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73" name="Oval 26"/>
            <p:cNvSpPr/>
            <p:nvPr/>
          </p:nvSpPr>
          <p:spPr>
            <a:xfrm>
              <a:off x="431" y="3339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74" name="Oval 27"/>
            <p:cNvSpPr/>
            <p:nvPr/>
          </p:nvSpPr>
          <p:spPr>
            <a:xfrm>
              <a:off x="1429" y="3113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75" name="Line 28"/>
            <p:cNvSpPr/>
            <p:nvPr/>
          </p:nvSpPr>
          <p:spPr>
            <a:xfrm flipH="1">
              <a:off x="930" y="2795"/>
              <a:ext cx="181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76" name="Line 29"/>
            <p:cNvSpPr/>
            <p:nvPr/>
          </p:nvSpPr>
          <p:spPr>
            <a:xfrm>
              <a:off x="1156" y="2795"/>
              <a:ext cx="182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77" name="Line 30"/>
            <p:cNvSpPr/>
            <p:nvPr/>
          </p:nvSpPr>
          <p:spPr>
            <a:xfrm flipH="1">
              <a:off x="703" y="3022"/>
              <a:ext cx="181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78" name="Line 31"/>
            <p:cNvSpPr/>
            <p:nvPr/>
          </p:nvSpPr>
          <p:spPr>
            <a:xfrm flipH="1" flipV="1">
              <a:off x="930" y="3022"/>
              <a:ext cx="9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79" name="Line 32"/>
            <p:cNvSpPr/>
            <p:nvPr/>
          </p:nvSpPr>
          <p:spPr>
            <a:xfrm flipV="1">
              <a:off x="521" y="3249"/>
              <a:ext cx="136" cy="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80" name="Line 33"/>
            <p:cNvSpPr/>
            <p:nvPr/>
          </p:nvSpPr>
          <p:spPr>
            <a:xfrm flipH="1" flipV="1">
              <a:off x="1383" y="3022"/>
              <a:ext cx="9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81" name="Oval 43"/>
            <p:cNvSpPr/>
            <p:nvPr/>
          </p:nvSpPr>
          <p:spPr>
            <a:xfrm>
              <a:off x="748" y="3339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82" name="Line 44"/>
            <p:cNvSpPr/>
            <p:nvPr/>
          </p:nvSpPr>
          <p:spPr>
            <a:xfrm>
              <a:off x="703" y="3249"/>
              <a:ext cx="90" cy="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283" name="Group 45"/>
            <p:cNvGrpSpPr/>
            <p:nvPr/>
          </p:nvGrpSpPr>
          <p:grpSpPr>
            <a:xfrm>
              <a:off x="567" y="3475"/>
              <a:ext cx="227" cy="227"/>
              <a:chOff x="975" y="1525"/>
              <a:chExt cx="227" cy="227"/>
            </a:xfrm>
          </p:grpSpPr>
          <p:sp>
            <p:nvSpPr>
              <p:cNvPr id="5284" name="Oval 46"/>
              <p:cNvSpPr/>
              <p:nvPr/>
            </p:nvSpPr>
            <p:spPr>
              <a:xfrm>
                <a:off x="975" y="1616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dirty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85" name="Line 47"/>
              <p:cNvSpPr/>
              <p:nvPr/>
            </p:nvSpPr>
            <p:spPr>
              <a:xfrm flipH="1">
                <a:off x="1066" y="1525"/>
                <a:ext cx="136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7" name="Group 59"/>
          <p:cNvGrpSpPr/>
          <p:nvPr/>
        </p:nvGrpSpPr>
        <p:grpSpPr>
          <a:xfrm>
            <a:off x="3419475" y="1412875"/>
            <a:ext cx="1873250" cy="935038"/>
            <a:chOff x="2154" y="935"/>
            <a:chExt cx="1180" cy="589"/>
          </a:xfrm>
        </p:grpSpPr>
        <p:grpSp>
          <p:nvGrpSpPr>
            <p:cNvPr id="5257" name="Group 57"/>
            <p:cNvGrpSpPr/>
            <p:nvPr/>
          </p:nvGrpSpPr>
          <p:grpSpPr>
            <a:xfrm>
              <a:off x="2699" y="935"/>
              <a:ext cx="635" cy="589"/>
              <a:chOff x="1791" y="3113"/>
              <a:chExt cx="635" cy="589"/>
            </a:xfrm>
          </p:grpSpPr>
          <p:sp>
            <p:nvSpPr>
              <p:cNvPr id="5259" name="Oval 48"/>
              <p:cNvSpPr/>
              <p:nvPr/>
            </p:nvSpPr>
            <p:spPr>
              <a:xfrm>
                <a:off x="2154" y="3113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60" name="Oval 49"/>
              <p:cNvSpPr/>
              <p:nvPr/>
            </p:nvSpPr>
            <p:spPr>
              <a:xfrm>
                <a:off x="2290" y="3339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61" name="Line 50"/>
              <p:cNvSpPr/>
              <p:nvPr/>
            </p:nvSpPr>
            <p:spPr>
              <a:xfrm flipH="1" flipV="1">
                <a:off x="2245" y="3249"/>
                <a:ext cx="90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5262" name="Group 51"/>
              <p:cNvGrpSpPr/>
              <p:nvPr/>
            </p:nvGrpSpPr>
            <p:grpSpPr>
              <a:xfrm>
                <a:off x="1973" y="3248"/>
                <a:ext cx="227" cy="227"/>
                <a:chOff x="975" y="1525"/>
                <a:chExt cx="227" cy="227"/>
              </a:xfrm>
            </p:grpSpPr>
            <p:sp>
              <p:nvSpPr>
                <p:cNvPr id="5266" name="Oval 52"/>
                <p:cNvSpPr/>
                <p:nvPr/>
              </p:nvSpPr>
              <p:spPr>
                <a:xfrm>
                  <a:off x="975" y="1616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254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267" name="Line 53"/>
                <p:cNvSpPr/>
                <p:nvPr/>
              </p:nvSpPr>
              <p:spPr>
                <a:xfrm flipH="1">
                  <a:off x="1066" y="1525"/>
                  <a:ext cx="136" cy="91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263" name="Group 54"/>
              <p:cNvGrpSpPr/>
              <p:nvPr/>
            </p:nvGrpSpPr>
            <p:grpSpPr>
              <a:xfrm>
                <a:off x="1791" y="3475"/>
                <a:ext cx="227" cy="227"/>
                <a:chOff x="975" y="1525"/>
                <a:chExt cx="227" cy="227"/>
              </a:xfrm>
            </p:grpSpPr>
            <p:sp>
              <p:nvSpPr>
                <p:cNvPr id="5264" name="Oval 55"/>
                <p:cNvSpPr/>
                <p:nvPr/>
              </p:nvSpPr>
              <p:spPr>
                <a:xfrm>
                  <a:off x="975" y="1616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254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265" name="Line 56"/>
                <p:cNvSpPr/>
                <p:nvPr/>
              </p:nvSpPr>
              <p:spPr>
                <a:xfrm flipH="1">
                  <a:off x="1066" y="1525"/>
                  <a:ext cx="136" cy="91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5258" name="Text Box 58"/>
            <p:cNvSpPr txBox="1"/>
            <p:nvPr/>
          </p:nvSpPr>
          <p:spPr>
            <a:xfrm>
              <a:off x="2154" y="935"/>
              <a:ext cx="771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</a:rPr>
                <a:t>Case 1:</a:t>
              </a:r>
              <a:endParaRPr lang="en-US" altLang="zh-CN" sz="20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Group 84"/>
          <p:cNvGrpSpPr/>
          <p:nvPr/>
        </p:nvGrpSpPr>
        <p:grpSpPr>
          <a:xfrm>
            <a:off x="5580063" y="1412875"/>
            <a:ext cx="1512887" cy="935038"/>
            <a:chOff x="3515" y="935"/>
            <a:chExt cx="953" cy="589"/>
          </a:xfrm>
        </p:grpSpPr>
        <p:sp>
          <p:nvSpPr>
            <p:cNvPr id="5246" name="AutoShape 60"/>
            <p:cNvSpPr/>
            <p:nvPr/>
          </p:nvSpPr>
          <p:spPr>
            <a:xfrm>
              <a:off x="3515" y="1162"/>
              <a:ext cx="272" cy="1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5247" name="Group 63"/>
            <p:cNvGrpSpPr/>
            <p:nvPr/>
          </p:nvGrpSpPr>
          <p:grpSpPr>
            <a:xfrm>
              <a:off x="3833" y="935"/>
              <a:ext cx="635" cy="589"/>
              <a:chOff x="1791" y="3113"/>
              <a:chExt cx="635" cy="589"/>
            </a:xfrm>
          </p:grpSpPr>
          <p:sp>
            <p:nvSpPr>
              <p:cNvPr id="5248" name="Oval 64"/>
              <p:cNvSpPr/>
              <p:nvPr/>
            </p:nvSpPr>
            <p:spPr>
              <a:xfrm>
                <a:off x="2154" y="3113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49" name="Oval 65"/>
              <p:cNvSpPr/>
              <p:nvPr/>
            </p:nvSpPr>
            <p:spPr>
              <a:xfrm>
                <a:off x="2290" y="3339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50" name="Line 66"/>
              <p:cNvSpPr/>
              <p:nvPr/>
            </p:nvSpPr>
            <p:spPr>
              <a:xfrm flipH="1" flipV="1">
                <a:off x="2245" y="3249"/>
                <a:ext cx="90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5251" name="Group 67"/>
              <p:cNvGrpSpPr/>
              <p:nvPr/>
            </p:nvGrpSpPr>
            <p:grpSpPr>
              <a:xfrm>
                <a:off x="1973" y="3248"/>
                <a:ext cx="227" cy="227"/>
                <a:chOff x="975" y="1525"/>
                <a:chExt cx="227" cy="227"/>
              </a:xfrm>
            </p:grpSpPr>
            <p:sp>
              <p:nvSpPr>
                <p:cNvPr id="5255" name="Oval 68"/>
                <p:cNvSpPr/>
                <p:nvPr/>
              </p:nvSpPr>
              <p:spPr>
                <a:xfrm>
                  <a:off x="975" y="1616"/>
                  <a:ext cx="136" cy="136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256" name="Line 69"/>
                <p:cNvSpPr/>
                <p:nvPr/>
              </p:nvSpPr>
              <p:spPr>
                <a:xfrm flipH="1">
                  <a:off x="1066" y="1525"/>
                  <a:ext cx="136" cy="91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252" name="Group 70"/>
              <p:cNvGrpSpPr/>
              <p:nvPr/>
            </p:nvGrpSpPr>
            <p:grpSpPr>
              <a:xfrm>
                <a:off x="1791" y="3475"/>
                <a:ext cx="227" cy="227"/>
                <a:chOff x="975" y="1525"/>
                <a:chExt cx="227" cy="227"/>
              </a:xfrm>
            </p:grpSpPr>
            <p:sp>
              <p:nvSpPr>
                <p:cNvPr id="5253" name="Oval 71"/>
                <p:cNvSpPr/>
                <p:nvPr/>
              </p:nvSpPr>
              <p:spPr>
                <a:xfrm>
                  <a:off x="975" y="1616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254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254" name="Line 72"/>
                <p:cNvSpPr/>
                <p:nvPr/>
              </p:nvSpPr>
              <p:spPr>
                <a:xfrm flipH="1">
                  <a:off x="1066" y="1525"/>
                  <a:ext cx="136" cy="91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</p:grpSp>
      <p:grpSp>
        <p:nvGrpSpPr>
          <p:cNvPr id="15" name="Group 74"/>
          <p:cNvGrpSpPr/>
          <p:nvPr/>
        </p:nvGrpSpPr>
        <p:grpSpPr>
          <a:xfrm>
            <a:off x="1258888" y="2133600"/>
            <a:ext cx="1008062" cy="935038"/>
            <a:chOff x="1791" y="3113"/>
            <a:chExt cx="635" cy="589"/>
          </a:xfrm>
        </p:grpSpPr>
        <p:sp>
          <p:nvSpPr>
            <p:cNvPr id="5237" name="Oval 75"/>
            <p:cNvSpPr/>
            <p:nvPr/>
          </p:nvSpPr>
          <p:spPr>
            <a:xfrm>
              <a:off x="2154" y="3113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38" name="Oval 76"/>
            <p:cNvSpPr/>
            <p:nvPr/>
          </p:nvSpPr>
          <p:spPr>
            <a:xfrm>
              <a:off x="2290" y="3339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39" name="Line 77"/>
            <p:cNvSpPr/>
            <p:nvPr/>
          </p:nvSpPr>
          <p:spPr>
            <a:xfrm flipH="1" flipV="1">
              <a:off x="2245" y="3249"/>
              <a:ext cx="9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240" name="Group 78"/>
            <p:cNvGrpSpPr/>
            <p:nvPr/>
          </p:nvGrpSpPr>
          <p:grpSpPr>
            <a:xfrm>
              <a:off x="1973" y="3248"/>
              <a:ext cx="227" cy="227"/>
              <a:chOff x="975" y="1525"/>
              <a:chExt cx="227" cy="227"/>
            </a:xfrm>
          </p:grpSpPr>
          <p:sp>
            <p:nvSpPr>
              <p:cNvPr id="5244" name="Oval 79"/>
              <p:cNvSpPr/>
              <p:nvPr/>
            </p:nvSpPr>
            <p:spPr>
              <a:xfrm>
                <a:off x="975" y="1616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dirty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5</a:t>
                </a:r>
                <a:endPara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45" name="Line 80"/>
              <p:cNvSpPr/>
              <p:nvPr/>
            </p:nvSpPr>
            <p:spPr>
              <a:xfrm flipH="1">
                <a:off x="1066" y="1525"/>
                <a:ext cx="136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241" name="Group 81"/>
            <p:cNvGrpSpPr/>
            <p:nvPr/>
          </p:nvGrpSpPr>
          <p:grpSpPr>
            <a:xfrm>
              <a:off x="1791" y="3475"/>
              <a:ext cx="227" cy="227"/>
              <a:chOff x="975" y="1525"/>
              <a:chExt cx="227" cy="227"/>
            </a:xfrm>
          </p:grpSpPr>
          <p:sp>
            <p:nvSpPr>
              <p:cNvPr id="5242" name="Oval 82"/>
              <p:cNvSpPr/>
              <p:nvPr/>
            </p:nvSpPr>
            <p:spPr>
              <a:xfrm>
                <a:off x="975" y="1616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dirty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43" name="Line 83"/>
              <p:cNvSpPr/>
              <p:nvPr/>
            </p:nvSpPr>
            <p:spPr>
              <a:xfrm flipH="1">
                <a:off x="1066" y="1525"/>
                <a:ext cx="136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8" name="Group 93"/>
          <p:cNvGrpSpPr/>
          <p:nvPr/>
        </p:nvGrpSpPr>
        <p:grpSpPr>
          <a:xfrm>
            <a:off x="3419475" y="2673350"/>
            <a:ext cx="1944688" cy="973138"/>
            <a:chOff x="2154" y="1729"/>
            <a:chExt cx="1225" cy="613"/>
          </a:xfrm>
        </p:grpSpPr>
        <p:sp>
          <p:nvSpPr>
            <p:cNvPr id="5229" name="Text Box 73"/>
            <p:cNvSpPr txBox="1"/>
            <p:nvPr/>
          </p:nvSpPr>
          <p:spPr>
            <a:xfrm>
              <a:off x="2154" y="1729"/>
              <a:ext cx="771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</a:rPr>
                <a:t>Case 2:</a:t>
              </a:r>
              <a:endParaRPr lang="en-US" altLang="zh-CN" sz="2000" dirty="0">
                <a:latin typeface="Arial" panose="020B0604020202020204" pitchFamily="34" charset="0"/>
              </a:endParaRPr>
            </a:p>
          </p:txBody>
        </p:sp>
        <p:sp>
          <p:nvSpPr>
            <p:cNvPr id="5230" name="Oval 85"/>
            <p:cNvSpPr/>
            <p:nvPr/>
          </p:nvSpPr>
          <p:spPr>
            <a:xfrm>
              <a:off x="3016" y="1752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31" name="Oval 86"/>
            <p:cNvSpPr/>
            <p:nvPr/>
          </p:nvSpPr>
          <p:spPr>
            <a:xfrm>
              <a:off x="3243" y="1979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32" name="Oval 87"/>
            <p:cNvSpPr/>
            <p:nvPr/>
          </p:nvSpPr>
          <p:spPr>
            <a:xfrm>
              <a:off x="2789" y="1979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33" name="Oval 88"/>
            <p:cNvSpPr/>
            <p:nvPr/>
          </p:nvSpPr>
          <p:spPr>
            <a:xfrm>
              <a:off x="2925" y="2206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34" name="Line 89"/>
            <p:cNvSpPr/>
            <p:nvPr/>
          </p:nvSpPr>
          <p:spPr>
            <a:xfrm flipH="1">
              <a:off x="2880" y="1888"/>
              <a:ext cx="181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5" name="Line 90"/>
            <p:cNvSpPr/>
            <p:nvPr/>
          </p:nvSpPr>
          <p:spPr>
            <a:xfrm>
              <a:off x="3106" y="1888"/>
              <a:ext cx="182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6" name="Line 91"/>
            <p:cNvSpPr/>
            <p:nvPr/>
          </p:nvSpPr>
          <p:spPr>
            <a:xfrm flipH="1" flipV="1">
              <a:off x="2880" y="2115"/>
              <a:ext cx="9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9" name="Group 107"/>
          <p:cNvGrpSpPr/>
          <p:nvPr/>
        </p:nvGrpSpPr>
        <p:grpSpPr>
          <a:xfrm>
            <a:off x="5580063" y="2709863"/>
            <a:ext cx="1512887" cy="935037"/>
            <a:chOff x="3515" y="1752"/>
            <a:chExt cx="953" cy="589"/>
          </a:xfrm>
        </p:grpSpPr>
        <p:sp>
          <p:nvSpPr>
            <p:cNvPr id="5219" name="AutoShape 95"/>
            <p:cNvSpPr/>
            <p:nvPr/>
          </p:nvSpPr>
          <p:spPr>
            <a:xfrm>
              <a:off x="3515" y="1979"/>
              <a:ext cx="272" cy="1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20" name="Oval 97"/>
            <p:cNvSpPr/>
            <p:nvPr/>
          </p:nvSpPr>
          <p:spPr>
            <a:xfrm>
              <a:off x="4196" y="1752"/>
              <a:ext cx="136" cy="136"/>
            </a:xfrm>
            <a:prstGeom prst="ellipse">
              <a:avLst/>
            </a:prstGeom>
            <a:solidFill>
              <a:srgbClr val="000000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21" name="Oval 98"/>
            <p:cNvSpPr/>
            <p:nvPr/>
          </p:nvSpPr>
          <p:spPr>
            <a:xfrm>
              <a:off x="4332" y="1978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22" name="Line 99"/>
            <p:cNvSpPr/>
            <p:nvPr/>
          </p:nvSpPr>
          <p:spPr>
            <a:xfrm flipH="1" flipV="1">
              <a:off x="4287" y="1888"/>
              <a:ext cx="9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223" name="Group 100"/>
            <p:cNvGrpSpPr/>
            <p:nvPr/>
          </p:nvGrpSpPr>
          <p:grpSpPr>
            <a:xfrm>
              <a:off x="4015" y="1887"/>
              <a:ext cx="227" cy="227"/>
              <a:chOff x="975" y="1525"/>
              <a:chExt cx="227" cy="227"/>
            </a:xfrm>
          </p:grpSpPr>
          <p:sp>
            <p:nvSpPr>
              <p:cNvPr id="5227" name="Oval 101"/>
              <p:cNvSpPr/>
              <p:nvPr/>
            </p:nvSpPr>
            <p:spPr>
              <a:xfrm>
                <a:off x="975" y="1616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8" name="Line 102"/>
              <p:cNvSpPr/>
              <p:nvPr/>
            </p:nvSpPr>
            <p:spPr>
              <a:xfrm flipH="1">
                <a:off x="1066" y="1525"/>
                <a:ext cx="136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224" name="Group 103"/>
            <p:cNvGrpSpPr/>
            <p:nvPr/>
          </p:nvGrpSpPr>
          <p:grpSpPr>
            <a:xfrm>
              <a:off x="3833" y="2114"/>
              <a:ext cx="227" cy="227"/>
              <a:chOff x="975" y="1525"/>
              <a:chExt cx="227" cy="227"/>
            </a:xfrm>
          </p:grpSpPr>
          <p:sp>
            <p:nvSpPr>
              <p:cNvPr id="5225" name="Oval 104"/>
              <p:cNvSpPr/>
              <p:nvPr/>
            </p:nvSpPr>
            <p:spPr>
              <a:xfrm>
                <a:off x="975" y="1616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6" name="Line 105"/>
              <p:cNvSpPr/>
              <p:nvPr/>
            </p:nvSpPr>
            <p:spPr>
              <a:xfrm flipH="1">
                <a:off x="1066" y="1525"/>
                <a:ext cx="136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125034" name="AutoShape 106"/>
          <p:cNvSpPr/>
          <p:nvPr/>
        </p:nvSpPr>
        <p:spPr>
          <a:xfrm rot="5400000" flipH="1">
            <a:off x="4141788" y="3355975"/>
            <a:ext cx="398462" cy="401638"/>
          </a:xfrm>
          <a:custGeom>
            <a:avLst/>
            <a:gdLst/>
            <a:ahLst/>
            <a:cxnLst>
              <a:cxn ang="0">
                <a:pos x="99758578" y="8197040"/>
              </a:cxn>
              <a:cxn ang="0">
                <a:pos x="7062314" y="69433126"/>
              </a:cxn>
              <a:cxn ang="0">
                <a:pos x="93098141" y="20952099"/>
              </a:cxn>
              <a:cxn ang="0">
                <a:pos x="114875188" y="141598727"/>
              </a:cxn>
              <a:cxn ang="0">
                <a:pos x="81572041" y="134809560"/>
              </a:cxn>
              <a:cxn ang="0">
                <a:pos x="88195068" y="100703812"/>
              </a:cxn>
            </a:cxnLst>
            <a:pathLst>
              <a:path w="21600" h="21600">
                <a:moveTo>
                  <a:pt x="15549" y="17909"/>
                </a:moveTo>
                <a:cubicBezTo>
                  <a:pt x="17924" y="16323"/>
                  <a:pt x="19350" y="13655"/>
                  <a:pt x="19350" y="10800"/>
                </a:cubicBezTo>
                <a:cubicBezTo>
                  <a:pt x="19350" y="6077"/>
                  <a:pt x="15522" y="2250"/>
                  <a:pt x="10800" y="2250"/>
                </a:cubicBezTo>
                <a:cubicBezTo>
                  <a:pt x="6077" y="2250"/>
                  <a:pt x="2250" y="6077"/>
                  <a:pt x="225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4407"/>
                  <a:pt x="19799" y="17776"/>
                  <a:pt x="16799" y="19780"/>
                </a:cubicBezTo>
                <a:lnTo>
                  <a:pt x="18299" y="22025"/>
                </a:lnTo>
                <a:lnTo>
                  <a:pt x="12994" y="20969"/>
                </a:lnTo>
                <a:lnTo>
                  <a:pt x="14049" y="15664"/>
                </a:lnTo>
                <a:lnTo>
                  <a:pt x="15549" y="17909"/>
                </a:lnTo>
                <a:close/>
              </a:path>
            </a:pathLst>
          </a:custGeom>
          <a:solidFill>
            <a:schemeClr val="hlink"/>
          </a:solidFill>
          <a:ln w="254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46800" rIns="0" bIns="46800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2" name="Group 128"/>
          <p:cNvGrpSpPr/>
          <p:nvPr/>
        </p:nvGrpSpPr>
        <p:grpSpPr>
          <a:xfrm>
            <a:off x="3419475" y="4222750"/>
            <a:ext cx="1944688" cy="935038"/>
            <a:chOff x="2154" y="2705"/>
            <a:chExt cx="1225" cy="589"/>
          </a:xfrm>
        </p:grpSpPr>
        <p:sp>
          <p:nvSpPr>
            <p:cNvPr id="5209" name="Text Box 109"/>
            <p:cNvSpPr txBox="1"/>
            <p:nvPr/>
          </p:nvSpPr>
          <p:spPr>
            <a:xfrm>
              <a:off x="2154" y="2726"/>
              <a:ext cx="771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</a:rPr>
                <a:t>Case 3:</a:t>
              </a:r>
              <a:endParaRPr lang="en-US" altLang="zh-CN" sz="2000" dirty="0">
                <a:latin typeface="Arial" panose="020B0604020202020204" pitchFamily="34" charset="0"/>
              </a:endParaRPr>
            </a:p>
          </p:txBody>
        </p:sp>
        <p:sp>
          <p:nvSpPr>
            <p:cNvPr id="5210" name="Oval 119"/>
            <p:cNvSpPr/>
            <p:nvPr/>
          </p:nvSpPr>
          <p:spPr>
            <a:xfrm>
              <a:off x="3107" y="2705"/>
              <a:ext cx="136" cy="136"/>
            </a:xfrm>
            <a:prstGeom prst="ellipse">
              <a:avLst/>
            </a:prstGeom>
            <a:solidFill>
              <a:srgbClr val="000000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11" name="Oval 120"/>
            <p:cNvSpPr/>
            <p:nvPr/>
          </p:nvSpPr>
          <p:spPr>
            <a:xfrm>
              <a:off x="3243" y="2931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12" name="Line 121"/>
            <p:cNvSpPr/>
            <p:nvPr/>
          </p:nvSpPr>
          <p:spPr>
            <a:xfrm flipH="1" flipV="1">
              <a:off x="3198" y="2841"/>
              <a:ext cx="9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213" name="Group 122"/>
            <p:cNvGrpSpPr/>
            <p:nvPr/>
          </p:nvGrpSpPr>
          <p:grpSpPr>
            <a:xfrm>
              <a:off x="2926" y="2840"/>
              <a:ext cx="227" cy="227"/>
              <a:chOff x="975" y="1525"/>
              <a:chExt cx="227" cy="227"/>
            </a:xfrm>
          </p:grpSpPr>
          <p:sp>
            <p:nvSpPr>
              <p:cNvPr id="5217" name="Oval 123"/>
              <p:cNvSpPr/>
              <p:nvPr/>
            </p:nvSpPr>
            <p:spPr>
              <a:xfrm>
                <a:off x="975" y="1616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18" name="Line 124"/>
              <p:cNvSpPr/>
              <p:nvPr/>
            </p:nvSpPr>
            <p:spPr>
              <a:xfrm flipH="1">
                <a:off x="1066" y="1525"/>
                <a:ext cx="136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214" name="Group 125"/>
            <p:cNvGrpSpPr/>
            <p:nvPr/>
          </p:nvGrpSpPr>
          <p:grpSpPr>
            <a:xfrm>
              <a:off x="2744" y="3067"/>
              <a:ext cx="227" cy="227"/>
              <a:chOff x="975" y="1525"/>
              <a:chExt cx="227" cy="227"/>
            </a:xfrm>
          </p:grpSpPr>
          <p:sp>
            <p:nvSpPr>
              <p:cNvPr id="5215" name="Oval 126"/>
              <p:cNvSpPr/>
              <p:nvPr/>
            </p:nvSpPr>
            <p:spPr>
              <a:xfrm>
                <a:off x="975" y="1616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16" name="Line 127"/>
              <p:cNvSpPr/>
              <p:nvPr/>
            </p:nvSpPr>
            <p:spPr>
              <a:xfrm flipH="1">
                <a:off x="1066" y="1525"/>
                <a:ext cx="136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5" name="Group 140"/>
          <p:cNvGrpSpPr/>
          <p:nvPr/>
        </p:nvGrpSpPr>
        <p:grpSpPr>
          <a:xfrm>
            <a:off x="5580063" y="4222750"/>
            <a:ext cx="1584325" cy="935038"/>
            <a:chOff x="3515" y="2705"/>
            <a:chExt cx="998" cy="589"/>
          </a:xfrm>
        </p:grpSpPr>
        <p:sp>
          <p:nvSpPr>
            <p:cNvPr id="5199" name="AutoShape 118"/>
            <p:cNvSpPr/>
            <p:nvPr/>
          </p:nvSpPr>
          <p:spPr>
            <a:xfrm>
              <a:off x="3515" y="2931"/>
              <a:ext cx="272" cy="1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00" name="Oval 131"/>
            <p:cNvSpPr/>
            <p:nvPr/>
          </p:nvSpPr>
          <p:spPr>
            <a:xfrm>
              <a:off x="4241" y="2705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01" name="Oval 132"/>
            <p:cNvSpPr/>
            <p:nvPr/>
          </p:nvSpPr>
          <p:spPr>
            <a:xfrm>
              <a:off x="4377" y="2931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02" name="Line 133"/>
            <p:cNvSpPr/>
            <p:nvPr/>
          </p:nvSpPr>
          <p:spPr>
            <a:xfrm flipH="1" flipV="1">
              <a:off x="4332" y="2841"/>
              <a:ext cx="9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203" name="Group 134"/>
            <p:cNvGrpSpPr/>
            <p:nvPr/>
          </p:nvGrpSpPr>
          <p:grpSpPr>
            <a:xfrm>
              <a:off x="4060" y="2840"/>
              <a:ext cx="227" cy="227"/>
              <a:chOff x="975" y="1525"/>
              <a:chExt cx="227" cy="227"/>
            </a:xfrm>
          </p:grpSpPr>
          <p:sp>
            <p:nvSpPr>
              <p:cNvPr id="5207" name="Oval 135"/>
              <p:cNvSpPr/>
              <p:nvPr/>
            </p:nvSpPr>
            <p:spPr>
              <a:xfrm>
                <a:off x="975" y="1616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08" name="Line 136"/>
              <p:cNvSpPr/>
              <p:nvPr/>
            </p:nvSpPr>
            <p:spPr>
              <a:xfrm flipH="1">
                <a:off x="1066" y="1525"/>
                <a:ext cx="136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204" name="Group 137"/>
            <p:cNvGrpSpPr/>
            <p:nvPr/>
          </p:nvGrpSpPr>
          <p:grpSpPr>
            <a:xfrm>
              <a:off x="3878" y="3067"/>
              <a:ext cx="227" cy="227"/>
              <a:chOff x="975" y="1525"/>
              <a:chExt cx="227" cy="227"/>
            </a:xfrm>
          </p:grpSpPr>
          <p:sp>
            <p:nvSpPr>
              <p:cNvPr id="5205" name="Oval 138"/>
              <p:cNvSpPr/>
              <p:nvPr/>
            </p:nvSpPr>
            <p:spPr>
              <a:xfrm>
                <a:off x="975" y="1616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06" name="Line 139"/>
              <p:cNvSpPr/>
              <p:nvPr/>
            </p:nvSpPr>
            <p:spPr>
              <a:xfrm flipH="1">
                <a:off x="1066" y="1525"/>
                <a:ext cx="136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125069" name="AutoShape 141"/>
          <p:cNvSpPr/>
          <p:nvPr/>
        </p:nvSpPr>
        <p:spPr>
          <a:xfrm rot="-5400000">
            <a:off x="6604000" y="4779963"/>
            <a:ext cx="398463" cy="431800"/>
          </a:xfrm>
          <a:custGeom>
            <a:avLst/>
            <a:gdLst/>
            <a:ahLst/>
            <a:cxnLst>
              <a:cxn ang="0">
                <a:pos x="99759419" y="10185761"/>
              </a:cxn>
              <a:cxn ang="0">
                <a:pos x="7062351" y="86280046"/>
              </a:cxn>
              <a:cxn ang="0">
                <a:pos x="93098596" y="26035881"/>
              </a:cxn>
              <a:cxn ang="0">
                <a:pos x="114876067" y="175955318"/>
              </a:cxn>
              <a:cxn ang="0">
                <a:pos x="81572836" y="167519108"/>
              </a:cxn>
              <a:cxn ang="0">
                <a:pos x="88195805" y="125138034"/>
              </a:cxn>
            </a:cxnLst>
            <a:pathLst>
              <a:path w="21600" h="21600">
                <a:moveTo>
                  <a:pt x="15549" y="17909"/>
                </a:moveTo>
                <a:cubicBezTo>
                  <a:pt x="17924" y="16323"/>
                  <a:pt x="19350" y="13655"/>
                  <a:pt x="19350" y="10800"/>
                </a:cubicBezTo>
                <a:cubicBezTo>
                  <a:pt x="19350" y="6077"/>
                  <a:pt x="15522" y="2250"/>
                  <a:pt x="10800" y="2250"/>
                </a:cubicBezTo>
                <a:cubicBezTo>
                  <a:pt x="6077" y="2250"/>
                  <a:pt x="2250" y="6077"/>
                  <a:pt x="225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4407"/>
                  <a:pt x="19799" y="17776"/>
                  <a:pt x="16799" y="19780"/>
                </a:cubicBezTo>
                <a:lnTo>
                  <a:pt x="18299" y="22025"/>
                </a:lnTo>
                <a:lnTo>
                  <a:pt x="12994" y="20969"/>
                </a:lnTo>
                <a:lnTo>
                  <a:pt x="14049" y="15664"/>
                </a:lnTo>
                <a:lnTo>
                  <a:pt x="15549" y="17909"/>
                </a:lnTo>
                <a:close/>
              </a:path>
            </a:pathLst>
          </a:custGeom>
          <a:solidFill>
            <a:schemeClr val="hlink"/>
          </a:solidFill>
          <a:ln w="254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46800" rIns="0" bIns="46800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8" name="Group 153"/>
          <p:cNvGrpSpPr/>
          <p:nvPr/>
        </p:nvGrpSpPr>
        <p:grpSpPr>
          <a:xfrm>
            <a:off x="5580063" y="5445125"/>
            <a:ext cx="1871662" cy="936625"/>
            <a:chOff x="3515" y="3385"/>
            <a:chExt cx="1179" cy="590"/>
          </a:xfrm>
        </p:grpSpPr>
        <p:sp>
          <p:nvSpPr>
            <p:cNvPr id="5191" name="AutoShape 130"/>
            <p:cNvSpPr/>
            <p:nvPr/>
          </p:nvSpPr>
          <p:spPr>
            <a:xfrm>
              <a:off x="3515" y="3521"/>
              <a:ext cx="272" cy="1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192" name="Oval 142"/>
            <p:cNvSpPr/>
            <p:nvPr/>
          </p:nvSpPr>
          <p:spPr>
            <a:xfrm>
              <a:off x="4195" y="3385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193" name="Oval 143"/>
            <p:cNvSpPr/>
            <p:nvPr/>
          </p:nvSpPr>
          <p:spPr>
            <a:xfrm>
              <a:off x="4422" y="3612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194" name="Oval 144"/>
            <p:cNvSpPr/>
            <p:nvPr/>
          </p:nvSpPr>
          <p:spPr>
            <a:xfrm>
              <a:off x="3968" y="3612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195" name="Oval 147"/>
            <p:cNvSpPr/>
            <p:nvPr/>
          </p:nvSpPr>
          <p:spPr>
            <a:xfrm>
              <a:off x="4558" y="3839"/>
              <a:ext cx="136" cy="136"/>
            </a:xfrm>
            <a:prstGeom prst="ellipse">
              <a:avLst/>
            </a:prstGeom>
            <a:solidFill>
              <a:srgbClr val="000000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196" name="Line 148"/>
            <p:cNvSpPr/>
            <p:nvPr/>
          </p:nvSpPr>
          <p:spPr>
            <a:xfrm flipH="1">
              <a:off x="4059" y="3521"/>
              <a:ext cx="181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97" name="Line 149"/>
            <p:cNvSpPr/>
            <p:nvPr/>
          </p:nvSpPr>
          <p:spPr>
            <a:xfrm>
              <a:off x="4285" y="3521"/>
              <a:ext cx="182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98" name="Line 152"/>
            <p:cNvSpPr/>
            <p:nvPr/>
          </p:nvSpPr>
          <p:spPr>
            <a:xfrm flipH="1" flipV="1">
              <a:off x="4512" y="3748"/>
              <a:ext cx="9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9" name="Group 178"/>
          <p:cNvGrpSpPr/>
          <p:nvPr/>
        </p:nvGrpSpPr>
        <p:grpSpPr>
          <a:xfrm>
            <a:off x="1258888" y="5014913"/>
            <a:ext cx="1657350" cy="1295400"/>
            <a:chOff x="1655" y="3249"/>
            <a:chExt cx="1044" cy="816"/>
          </a:xfrm>
        </p:grpSpPr>
        <p:sp>
          <p:nvSpPr>
            <p:cNvPr id="5173" name="Oval 154"/>
            <p:cNvSpPr/>
            <p:nvPr/>
          </p:nvSpPr>
          <p:spPr>
            <a:xfrm>
              <a:off x="2063" y="3249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74" name="Oval 157"/>
            <p:cNvSpPr/>
            <p:nvPr/>
          </p:nvSpPr>
          <p:spPr>
            <a:xfrm>
              <a:off x="2290" y="3476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75" name="Oval 159"/>
            <p:cNvSpPr/>
            <p:nvPr/>
          </p:nvSpPr>
          <p:spPr>
            <a:xfrm>
              <a:off x="2154" y="3702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76" name="Oval 160"/>
            <p:cNvSpPr/>
            <p:nvPr/>
          </p:nvSpPr>
          <p:spPr>
            <a:xfrm>
              <a:off x="2563" y="3929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77" name="Line 161"/>
            <p:cNvSpPr/>
            <p:nvPr/>
          </p:nvSpPr>
          <p:spPr>
            <a:xfrm flipH="1">
              <a:off x="1927" y="3385"/>
              <a:ext cx="181" cy="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78" name="Line 162"/>
            <p:cNvSpPr/>
            <p:nvPr/>
          </p:nvSpPr>
          <p:spPr>
            <a:xfrm>
              <a:off x="2153" y="3385"/>
              <a:ext cx="182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79" name="Line 165"/>
            <p:cNvSpPr/>
            <p:nvPr/>
          </p:nvSpPr>
          <p:spPr>
            <a:xfrm flipV="1">
              <a:off x="2245" y="3612"/>
              <a:ext cx="136" cy="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80" name="Line 166"/>
            <p:cNvSpPr/>
            <p:nvPr/>
          </p:nvSpPr>
          <p:spPr>
            <a:xfrm flipH="1" flipV="1">
              <a:off x="2517" y="3838"/>
              <a:ext cx="9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81" name="Oval 167"/>
            <p:cNvSpPr/>
            <p:nvPr/>
          </p:nvSpPr>
          <p:spPr>
            <a:xfrm>
              <a:off x="2426" y="3702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14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82" name="Line 168"/>
            <p:cNvSpPr/>
            <p:nvPr/>
          </p:nvSpPr>
          <p:spPr>
            <a:xfrm>
              <a:off x="2381" y="3612"/>
              <a:ext cx="90" cy="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183" name="Group 169"/>
            <p:cNvGrpSpPr/>
            <p:nvPr/>
          </p:nvGrpSpPr>
          <p:grpSpPr>
            <a:xfrm>
              <a:off x="1746" y="3838"/>
              <a:ext cx="227" cy="227"/>
              <a:chOff x="975" y="1525"/>
              <a:chExt cx="227" cy="227"/>
            </a:xfrm>
          </p:grpSpPr>
          <p:sp>
            <p:nvSpPr>
              <p:cNvPr id="5189" name="Oval 170"/>
              <p:cNvSpPr/>
              <p:nvPr/>
            </p:nvSpPr>
            <p:spPr>
              <a:xfrm>
                <a:off x="975" y="1616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dirty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90" name="Line 171"/>
              <p:cNvSpPr/>
              <p:nvPr/>
            </p:nvSpPr>
            <p:spPr>
              <a:xfrm flipH="1">
                <a:off x="1066" y="1525"/>
                <a:ext cx="136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184" name="Oval 173"/>
            <p:cNvSpPr/>
            <p:nvPr/>
          </p:nvSpPr>
          <p:spPr>
            <a:xfrm>
              <a:off x="1837" y="3476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85" name="Oval 174"/>
            <p:cNvSpPr/>
            <p:nvPr/>
          </p:nvSpPr>
          <p:spPr>
            <a:xfrm>
              <a:off x="1655" y="3702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86" name="Line 175"/>
            <p:cNvSpPr/>
            <p:nvPr/>
          </p:nvSpPr>
          <p:spPr>
            <a:xfrm flipV="1">
              <a:off x="1746" y="3612"/>
              <a:ext cx="136" cy="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87" name="Oval 176"/>
            <p:cNvSpPr/>
            <p:nvPr/>
          </p:nvSpPr>
          <p:spPr>
            <a:xfrm>
              <a:off x="1928" y="3702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88" name="Line 177"/>
            <p:cNvSpPr/>
            <p:nvPr/>
          </p:nvSpPr>
          <p:spPr>
            <a:xfrm>
              <a:off x="1883" y="3612"/>
              <a:ext cx="90" cy="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1" name="Group 214"/>
          <p:cNvGrpSpPr/>
          <p:nvPr/>
        </p:nvGrpSpPr>
        <p:grpSpPr>
          <a:xfrm>
            <a:off x="7164388" y="765175"/>
            <a:ext cx="1728787" cy="4464050"/>
            <a:chOff x="4513" y="527"/>
            <a:chExt cx="1089" cy="2812"/>
          </a:xfrm>
        </p:grpSpPr>
        <p:grpSp>
          <p:nvGrpSpPr>
            <p:cNvPr id="5144" name="Group 180"/>
            <p:cNvGrpSpPr/>
            <p:nvPr/>
          </p:nvGrpSpPr>
          <p:grpSpPr>
            <a:xfrm flipH="1">
              <a:off x="4830" y="935"/>
              <a:ext cx="635" cy="589"/>
              <a:chOff x="1791" y="3113"/>
              <a:chExt cx="635" cy="589"/>
            </a:xfrm>
          </p:grpSpPr>
          <p:sp>
            <p:nvSpPr>
              <p:cNvPr id="5164" name="Oval 181"/>
              <p:cNvSpPr/>
              <p:nvPr/>
            </p:nvSpPr>
            <p:spPr>
              <a:xfrm>
                <a:off x="2154" y="3113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65" name="Oval 182"/>
              <p:cNvSpPr/>
              <p:nvPr/>
            </p:nvSpPr>
            <p:spPr>
              <a:xfrm>
                <a:off x="2290" y="3339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66" name="Line 183"/>
              <p:cNvSpPr/>
              <p:nvPr/>
            </p:nvSpPr>
            <p:spPr>
              <a:xfrm flipH="1" flipV="1">
                <a:off x="2245" y="3249"/>
                <a:ext cx="90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5167" name="Group 184"/>
              <p:cNvGrpSpPr/>
              <p:nvPr/>
            </p:nvGrpSpPr>
            <p:grpSpPr>
              <a:xfrm>
                <a:off x="1973" y="3248"/>
                <a:ext cx="227" cy="227"/>
                <a:chOff x="975" y="1525"/>
                <a:chExt cx="227" cy="227"/>
              </a:xfrm>
            </p:grpSpPr>
            <p:sp>
              <p:nvSpPr>
                <p:cNvPr id="5171" name="Oval 185"/>
                <p:cNvSpPr/>
                <p:nvPr/>
              </p:nvSpPr>
              <p:spPr>
                <a:xfrm>
                  <a:off x="975" y="1616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254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172" name="Line 186"/>
                <p:cNvSpPr/>
                <p:nvPr/>
              </p:nvSpPr>
              <p:spPr>
                <a:xfrm flipH="1">
                  <a:off x="1066" y="1525"/>
                  <a:ext cx="136" cy="91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168" name="Group 187"/>
              <p:cNvGrpSpPr/>
              <p:nvPr/>
            </p:nvGrpSpPr>
            <p:grpSpPr>
              <a:xfrm>
                <a:off x="1791" y="3475"/>
                <a:ext cx="227" cy="227"/>
                <a:chOff x="975" y="1525"/>
                <a:chExt cx="227" cy="227"/>
              </a:xfrm>
            </p:grpSpPr>
            <p:sp>
              <p:nvSpPr>
                <p:cNvPr id="5169" name="Oval 188"/>
                <p:cNvSpPr/>
                <p:nvPr/>
              </p:nvSpPr>
              <p:spPr>
                <a:xfrm>
                  <a:off x="975" y="1616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254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170" name="Line 189"/>
                <p:cNvSpPr/>
                <p:nvPr/>
              </p:nvSpPr>
              <p:spPr>
                <a:xfrm flipH="1">
                  <a:off x="1066" y="1525"/>
                  <a:ext cx="136" cy="91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145" name="Group 200"/>
            <p:cNvGrpSpPr/>
            <p:nvPr/>
          </p:nvGrpSpPr>
          <p:grpSpPr>
            <a:xfrm flipH="1">
              <a:off x="4830" y="1752"/>
              <a:ext cx="590" cy="590"/>
              <a:chOff x="2925" y="3339"/>
              <a:chExt cx="590" cy="590"/>
            </a:xfrm>
          </p:grpSpPr>
          <p:sp>
            <p:nvSpPr>
              <p:cNvPr id="5157" name="Oval 193"/>
              <p:cNvSpPr/>
              <p:nvPr/>
            </p:nvSpPr>
            <p:spPr>
              <a:xfrm>
                <a:off x="3152" y="3339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58" name="Oval 194"/>
              <p:cNvSpPr/>
              <p:nvPr/>
            </p:nvSpPr>
            <p:spPr>
              <a:xfrm>
                <a:off x="3379" y="3566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59" name="Oval 195"/>
              <p:cNvSpPr/>
              <p:nvPr/>
            </p:nvSpPr>
            <p:spPr>
              <a:xfrm>
                <a:off x="2925" y="3566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60" name="Oval 196"/>
              <p:cNvSpPr/>
              <p:nvPr/>
            </p:nvSpPr>
            <p:spPr>
              <a:xfrm>
                <a:off x="3061" y="3793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61" name="Line 197"/>
              <p:cNvSpPr/>
              <p:nvPr/>
            </p:nvSpPr>
            <p:spPr>
              <a:xfrm flipH="1">
                <a:off x="3016" y="3475"/>
                <a:ext cx="181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62" name="Line 198"/>
              <p:cNvSpPr/>
              <p:nvPr/>
            </p:nvSpPr>
            <p:spPr>
              <a:xfrm>
                <a:off x="3242" y="3475"/>
                <a:ext cx="182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63" name="Line 199"/>
              <p:cNvSpPr/>
              <p:nvPr/>
            </p:nvSpPr>
            <p:spPr>
              <a:xfrm flipH="1" flipV="1">
                <a:off x="3016" y="3702"/>
                <a:ext cx="90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146" name="Group 212"/>
            <p:cNvGrpSpPr/>
            <p:nvPr/>
          </p:nvGrpSpPr>
          <p:grpSpPr>
            <a:xfrm flipH="1">
              <a:off x="4830" y="2750"/>
              <a:ext cx="635" cy="589"/>
              <a:chOff x="2744" y="3385"/>
              <a:chExt cx="635" cy="589"/>
            </a:xfrm>
          </p:grpSpPr>
          <p:sp>
            <p:nvSpPr>
              <p:cNvPr id="5148" name="Oval 203"/>
              <p:cNvSpPr/>
              <p:nvPr/>
            </p:nvSpPr>
            <p:spPr>
              <a:xfrm>
                <a:off x="3107" y="3385"/>
                <a:ext cx="136" cy="136"/>
              </a:xfrm>
              <a:prstGeom prst="ellipse">
                <a:avLst/>
              </a:prstGeom>
              <a:solidFill>
                <a:srgbClr val="000000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49" name="Oval 204"/>
              <p:cNvSpPr/>
              <p:nvPr/>
            </p:nvSpPr>
            <p:spPr>
              <a:xfrm>
                <a:off x="3243" y="3611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50" name="Line 205"/>
              <p:cNvSpPr/>
              <p:nvPr/>
            </p:nvSpPr>
            <p:spPr>
              <a:xfrm flipH="1" flipV="1">
                <a:off x="3198" y="3521"/>
                <a:ext cx="90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5151" name="Group 206"/>
              <p:cNvGrpSpPr/>
              <p:nvPr/>
            </p:nvGrpSpPr>
            <p:grpSpPr>
              <a:xfrm>
                <a:off x="2926" y="3520"/>
                <a:ext cx="227" cy="227"/>
                <a:chOff x="975" y="1525"/>
                <a:chExt cx="227" cy="227"/>
              </a:xfrm>
            </p:grpSpPr>
            <p:sp>
              <p:nvSpPr>
                <p:cNvPr id="5155" name="Oval 207"/>
                <p:cNvSpPr/>
                <p:nvPr/>
              </p:nvSpPr>
              <p:spPr>
                <a:xfrm>
                  <a:off x="975" y="1616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254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156" name="Line 208"/>
                <p:cNvSpPr/>
                <p:nvPr/>
              </p:nvSpPr>
              <p:spPr>
                <a:xfrm flipH="1">
                  <a:off x="1066" y="1525"/>
                  <a:ext cx="136" cy="91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152" name="Group 209"/>
              <p:cNvGrpSpPr/>
              <p:nvPr/>
            </p:nvGrpSpPr>
            <p:grpSpPr>
              <a:xfrm>
                <a:off x="2744" y="3747"/>
                <a:ext cx="227" cy="227"/>
                <a:chOff x="975" y="1525"/>
                <a:chExt cx="227" cy="227"/>
              </a:xfrm>
            </p:grpSpPr>
            <p:sp>
              <p:nvSpPr>
                <p:cNvPr id="5153" name="Oval 210"/>
                <p:cNvSpPr/>
                <p:nvPr/>
              </p:nvSpPr>
              <p:spPr>
                <a:xfrm>
                  <a:off x="975" y="1616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254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154" name="Line 211"/>
                <p:cNvSpPr/>
                <p:nvPr/>
              </p:nvSpPr>
              <p:spPr>
                <a:xfrm flipH="1">
                  <a:off x="1066" y="1525"/>
                  <a:ext cx="136" cy="91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5147" name="Text Box 213"/>
            <p:cNvSpPr txBox="1"/>
            <p:nvPr/>
          </p:nvSpPr>
          <p:spPr>
            <a:xfrm>
              <a:off x="4513" y="527"/>
              <a:ext cx="1089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</a:rPr>
                <a:t>Symmetric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25143" name="Rectangle 215"/>
          <p:cNvSpPr/>
          <p:nvPr/>
        </p:nvSpPr>
        <p:spPr>
          <a:xfrm>
            <a:off x="3132138" y="6021388"/>
            <a:ext cx="3024187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T = O</a:t>
            </a:r>
            <a:r>
              <a:rPr lang="en-US" altLang="zh-CN" dirty="0">
                <a:latin typeface="Times New Roman" panose="02020603050405020304" pitchFamily="18" charset="0"/>
              </a:rPr>
              <a:t>( 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 ) = </a:t>
            </a:r>
            <a:r>
              <a:rPr lang="en-US" altLang="zh-CN" i="1" dirty="0">
                <a:latin typeface="Times New Roman" panose="02020603050405020304" pitchFamily="18" charset="0"/>
              </a:rPr>
              <a:t>O</a:t>
            </a:r>
            <a:r>
              <a:rPr lang="en-US" altLang="zh-CN" dirty="0">
                <a:latin typeface="Times New Roman" panose="02020603050405020304" pitchFamily="18" charset="0"/>
              </a:rPr>
              <a:t>( ln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)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25145" name="Text Box 217"/>
          <p:cNvSpPr txBox="1"/>
          <p:nvPr/>
        </p:nvSpPr>
        <p:spPr>
          <a:xfrm>
            <a:off x="1908175" y="260350"/>
            <a:ext cx="4176713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— can be done 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iteratively</a:t>
            </a:r>
            <a:endParaRPr lang="en-US" altLang="zh-CN" i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50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50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3" grpId="0"/>
      <p:bldP spid="124934" grpId="0"/>
      <p:bldP spid="125034" grpId="0" animBg="1"/>
      <p:bldP spid="125069" grpId="0" animBg="1"/>
      <p:bldP spid="125143" grpId="0"/>
      <p:bldP spid="1251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6147" name="Text Box 4"/>
          <p:cNvSpPr txBox="1"/>
          <p:nvPr/>
        </p:nvSpPr>
        <p:spPr>
          <a:xfrm>
            <a:off x="6156325" y="0"/>
            <a:ext cx="29876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Red-Black Trees and B+ Trees</a:t>
            </a:r>
            <a:endParaRPr lang="en-US" altLang="zh-CN" sz="1600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25957" name="Rectangle 5"/>
          <p:cNvSpPr/>
          <p:nvPr/>
        </p:nvSpPr>
        <p:spPr>
          <a:xfrm>
            <a:off x="381000" y="242888"/>
            <a:ext cx="1524000" cy="519112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fontAlgn="ctr">
              <a:spcAft>
                <a:spcPct val="20000"/>
              </a:spcAft>
            </a:pPr>
            <a:r>
              <a:rPr lang="en-US" altLang="zh-CN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 </a:t>
            </a:r>
            <a:r>
              <a:rPr lang="en-US" altLang="zh-CN" sz="2000" dirty="0">
                <a:solidFill>
                  <a:schemeClr val="hlink"/>
                </a:solidFill>
                <a:latin typeface="Arial" panose="020B0604020202020204" pitchFamily="34" charset="0"/>
              </a:rPr>
              <a:t>Delete</a:t>
            </a:r>
            <a:endParaRPr lang="en-US" altLang="zh-CN" sz="2000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533400" y="762000"/>
            <a:ext cx="8001000" cy="2438400"/>
            <a:chOff x="336" y="480"/>
            <a:chExt cx="5040" cy="1536"/>
          </a:xfrm>
        </p:grpSpPr>
        <p:sp>
          <p:nvSpPr>
            <p:cNvPr id="6222" name="Text Box 6"/>
            <p:cNvSpPr txBox="1"/>
            <p:nvPr/>
          </p:nvSpPr>
          <p:spPr>
            <a:xfrm>
              <a:off x="336" y="480"/>
              <a:ext cx="5040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0" dirty="0">
                  <a:solidFill>
                    <a:schemeClr val="hlink"/>
                  </a:solidFill>
                  <a:latin typeface="Arial" panose="020B0604020202020204" pitchFamily="34" charset="0"/>
                  <a:sym typeface="Wingdings" panose="05000000000000000000" pitchFamily="2" charset="2"/>
                </a:rPr>
                <a:t> </a:t>
              </a:r>
              <a:r>
                <a:rPr lang="en-US" altLang="zh-CN" sz="2000" dirty="0">
                  <a:solidFill>
                    <a:schemeClr val="hlink"/>
                  </a:solidFill>
                  <a:latin typeface="Arial" panose="020B0604020202020204" pitchFamily="34" charset="0"/>
                  <a:sym typeface="Wingdings" panose="05000000000000000000" pitchFamily="2" charset="2"/>
                </a:rPr>
                <a:t>Delete a leaf node :</a:t>
              </a:r>
              <a:r>
                <a:rPr lang="en-US" altLang="zh-CN" sz="2000" dirty="0">
                  <a:latin typeface="Arial" panose="020B0604020202020204" pitchFamily="34" charset="0"/>
                  <a:sym typeface="Wingdings" panose="05000000000000000000" pitchFamily="2" charset="2"/>
                </a:rPr>
                <a:t>  Reset its parent link to NIL.</a:t>
              </a:r>
              <a:endParaRPr lang="en-US" altLang="zh-CN" sz="2000"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223" name="Text Box 7"/>
            <p:cNvSpPr txBox="1"/>
            <p:nvPr/>
          </p:nvSpPr>
          <p:spPr>
            <a:xfrm>
              <a:off x="336" y="768"/>
              <a:ext cx="5040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0" dirty="0">
                  <a:solidFill>
                    <a:schemeClr val="hlink"/>
                  </a:solidFill>
                  <a:latin typeface="Arial" panose="020B0604020202020204" pitchFamily="34" charset="0"/>
                  <a:sym typeface="Wingdings" panose="05000000000000000000" pitchFamily="2" charset="2"/>
                </a:rPr>
                <a:t> </a:t>
              </a:r>
              <a:r>
                <a:rPr lang="en-US" altLang="zh-CN" sz="2000" dirty="0">
                  <a:solidFill>
                    <a:schemeClr val="hlink"/>
                  </a:solidFill>
                  <a:latin typeface="Arial" panose="020B0604020202020204" pitchFamily="34" charset="0"/>
                  <a:sym typeface="Wingdings" panose="05000000000000000000" pitchFamily="2" charset="2"/>
                </a:rPr>
                <a:t>Delete a degree 1 node :</a:t>
              </a:r>
              <a:r>
                <a:rPr lang="en-US" altLang="zh-CN" sz="2000" dirty="0">
                  <a:latin typeface="Arial" panose="020B0604020202020204" pitchFamily="34" charset="0"/>
                  <a:sym typeface="Wingdings" panose="05000000000000000000" pitchFamily="2" charset="2"/>
                </a:rPr>
                <a:t>  Replace the node by its single child.</a:t>
              </a:r>
              <a:endParaRPr lang="en-US" altLang="zh-CN" sz="2000"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224" name="Text Box 8"/>
            <p:cNvSpPr txBox="1"/>
            <p:nvPr/>
          </p:nvSpPr>
          <p:spPr>
            <a:xfrm>
              <a:off x="336" y="1056"/>
              <a:ext cx="2448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0" dirty="0">
                  <a:solidFill>
                    <a:schemeClr val="hlink"/>
                  </a:solidFill>
                  <a:latin typeface="Arial" panose="020B0604020202020204" pitchFamily="34" charset="0"/>
                  <a:sym typeface="Wingdings" panose="05000000000000000000" pitchFamily="2" charset="2"/>
                </a:rPr>
                <a:t> </a:t>
              </a:r>
              <a:r>
                <a:rPr lang="en-US" altLang="zh-CN" sz="2000" dirty="0">
                  <a:solidFill>
                    <a:schemeClr val="hlink"/>
                  </a:solidFill>
                  <a:latin typeface="Arial" panose="020B0604020202020204" pitchFamily="34" charset="0"/>
                  <a:sym typeface="Wingdings" panose="05000000000000000000" pitchFamily="2" charset="2"/>
                </a:rPr>
                <a:t>Delete a degree 2 node :</a:t>
              </a:r>
              <a:endParaRPr lang="en-US" altLang="zh-CN" sz="2000"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225" name="Text Box 9"/>
            <p:cNvSpPr txBox="1"/>
            <p:nvPr/>
          </p:nvSpPr>
          <p:spPr>
            <a:xfrm>
              <a:off x="528" y="1296"/>
              <a:ext cx="4704" cy="48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marL="485775" indent="-485775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  <a:sym typeface="Wingdings" panose="05000000000000000000" pitchFamily="2" charset="2"/>
                </a:rPr>
                <a:t>  </a:t>
              </a:r>
              <a:r>
                <a:rPr lang="en-US" altLang="zh-CN" sz="2000" dirty="0">
                  <a:latin typeface="Arial" panose="020B0604020202020204" pitchFamily="34" charset="0"/>
                  <a:sym typeface="Wingdings" panose="05000000000000000000" pitchFamily="2" charset="2"/>
                </a:rPr>
                <a:t>Replace the node by the </a:t>
              </a:r>
              <a:r>
                <a: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  <a:sym typeface="Wingdings" panose="05000000000000000000" pitchFamily="2" charset="2"/>
                </a:rPr>
                <a:t>largest</a:t>
              </a:r>
              <a:r>
                <a:rPr lang="en-US" altLang="zh-CN" sz="2000" dirty="0">
                  <a:latin typeface="Arial" panose="020B0604020202020204" pitchFamily="34" charset="0"/>
                  <a:sym typeface="Wingdings" panose="05000000000000000000" pitchFamily="2" charset="2"/>
                </a:rPr>
                <a:t> one in its </a:t>
              </a:r>
              <a:r>
                <a: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  <a:sym typeface="Wingdings" panose="05000000000000000000" pitchFamily="2" charset="2"/>
                </a:rPr>
                <a:t>left</a:t>
              </a:r>
              <a:r>
                <a:rPr lang="en-US" altLang="zh-CN" sz="2000" dirty="0">
                  <a:latin typeface="Arial" panose="020B0604020202020204" pitchFamily="34" charset="0"/>
                  <a:sym typeface="Wingdings" panose="05000000000000000000" pitchFamily="2" charset="2"/>
                </a:rPr>
                <a:t> subtree </a:t>
              </a:r>
              <a:r>
                <a:rPr lang="en-US" altLang="zh-CN" sz="2000" dirty="0">
                  <a:solidFill>
                    <a:schemeClr val="hlink"/>
                  </a:solidFill>
                  <a:latin typeface="Arial" panose="020B0604020202020204" pitchFamily="34" charset="0"/>
                  <a:sym typeface="Wingdings" panose="05000000000000000000" pitchFamily="2" charset="2"/>
                </a:rPr>
                <a:t>or</a:t>
              </a:r>
              <a:r>
                <a:rPr lang="en-US" altLang="zh-CN" sz="2000" dirty="0">
                  <a:latin typeface="Arial" panose="020B0604020202020204" pitchFamily="34" charset="0"/>
                  <a:sym typeface="Wingdings" panose="05000000000000000000" pitchFamily="2" charset="2"/>
                </a:rPr>
                <a:t> the </a:t>
              </a:r>
              <a:r>
                <a: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  <a:sym typeface="Wingdings" panose="05000000000000000000" pitchFamily="2" charset="2"/>
                </a:rPr>
                <a:t>smallest</a:t>
              </a:r>
              <a:r>
                <a:rPr lang="en-US" altLang="zh-CN" sz="2000" dirty="0">
                  <a:latin typeface="Arial" panose="020B0604020202020204" pitchFamily="34" charset="0"/>
                  <a:sym typeface="Wingdings" panose="05000000000000000000" pitchFamily="2" charset="2"/>
                </a:rPr>
                <a:t> one in its </a:t>
              </a:r>
              <a:r>
                <a: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  <a:sym typeface="Wingdings" panose="05000000000000000000" pitchFamily="2" charset="2"/>
                </a:rPr>
                <a:t>right</a:t>
              </a:r>
              <a:r>
                <a:rPr lang="en-US" altLang="zh-CN" sz="2000" dirty="0">
                  <a:latin typeface="Arial" panose="020B0604020202020204" pitchFamily="34" charset="0"/>
                  <a:sym typeface="Wingdings" panose="05000000000000000000" pitchFamily="2" charset="2"/>
                </a:rPr>
                <a:t> subtree.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6226" name="Text Box 10"/>
            <p:cNvSpPr txBox="1"/>
            <p:nvPr/>
          </p:nvSpPr>
          <p:spPr>
            <a:xfrm>
              <a:off x="528" y="1728"/>
              <a:ext cx="4704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marL="485775" indent="-485775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  <a:sym typeface="Wingdings" panose="05000000000000000000" pitchFamily="2" charset="2"/>
                </a:rPr>
                <a:t>  </a:t>
              </a:r>
              <a:r>
                <a:rPr lang="en-US" altLang="zh-CN" sz="2000" dirty="0">
                  <a:latin typeface="Arial" panose="020B0604020202020204" pitchFamily="34" charset="0"/>
                  <a:sym typeface="Wingdings" panose="05000000000000000000" pitchFamily="2" charset="2"/>
                </a:rPr>
                <a:t>Delete the replacing node from the subtree.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</p:grpSp>
      <p:sp>
        <p:nvSpPr>
          <p:cNvPr id="125964" name="AutoShape 12"/>
          <p:cNvSpPr/>
          <p:nvPr/>
        </p:nvSpPr>
        <p:spPr>
          <a:xfrm>
            <a:off x="5076825" y="1700213"/>
            <a:ext cx="3313113" cy="719137"/>
          </a:xfrm>
          <a:prstGeom prst="wedgeEllipseCallout">
            <a:avLst>
              <a:gd name="adj1" fmla="val -91880"/>
              <a:gd name="adj2" fmla="val -137417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46800" rIns="36000" bIns="46800" anchor="ctr" anchorCtr="0"/>
          <a:p>
            <a:pPr algn="ctr"/>
            <a:r>
              <a:rPr lang="en-US" altLang="zh-CN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Adjust only if the node</a:t>
            </a:r>
            <a:endParaRPr lang="en-US" altLang="zh-CN" sz="20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is black.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25965" name="AutoShape 13"/>
          <p:cNvSpPr/>
          <p:nvPr/>
        </p:nvSpPr>
        <p:spPr>
          <a:xfrm>
            <a:off x="6732588" y="2565400"/>
            <a:ext cx="2195512" cy="719138"/>
          </a:xfrm>
          <a:prstGeom prst="wedgeEllipseCallout">
            <a:avLst>
              <a:gd name="adj1" fmla="val -95338"/>
              <a:gd name="adj2" fmla="val -72296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46800" rIns="36000" bIns="46800" anchor="ctr" anchorCtr="0"/>
          <a:p>
            <a:pPr algn="ctr"/>
            <a:r>
              <a:rPr lang="en-US" altLang="zh-CN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Keep the color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25966" name="Text Box 14"/>
          <p:cNvSpPr txBox="1"/>
          <p:nvPr/>
        </p:nvSpPr>
        <p:spPr>
          <a:xfrm>
            <a:off x="755650" y="3357563"/>
            <a:ext cx="7345363" cy="396875"/>
          </a:xfrm>
          <a:prstGeom prst="rect">
            <a:avLst/>
          </a:prstGeom>
          <a:noFill/>
          <a:ln w="25400">
            <a:noFill/>
          </a:ln>
        </p:spPr>
        <p:txBody>
          <a:bodyPr lIns="0" tIns="46800" rIns="0" bIns="46800"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</a:rPr>
              <a:t>Must </a:t>
            </a:r>
            <a:r>
              <a:rPr lang="en-US" altLang="zh-CN" sz="2000" i="1" dirty="0">
                <a:latin typeface="Arial" panose="020B0604020202020204" pitchFamily="34" charset="0"/>
              </a:rPr>
              <a:t>add 1 black</a:t>
            </a:r>
            <a:r>
              <a:rPr lang="en-US" altLang="zh-CN" sz="2000" dirty="0">
                <a:latin typeface="Arial" panose="020B0604020202020204" pitchFamily="34" charset="0"/>
              </a:rPr>
              <a:t> to the path of the replacing node.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grpSp>
        <p:nvGrpSpPr>
          <p:cNvPr id="3" name="Group 27"/>
          <p:cNvGrpSpPr/>
          <p:nvPr/>
        </p:nvGrpSpPr>
        <p:grpSpPr>
          <a:xfrm>
            <a:off x="755650" y="3860800"/>
            <a:ext cx="1873250" cy="574675"/>
            <a:chOff x="476" y="2341"/>
            <a:chExt cx="1180" cy="362"/>
          </a:xfrm>
        </p:grpSpPr>
        <p:sp>
          <p:nvSpPr>
            <p:cNvPr id="6215" name="Oval 17"/>
            <p:cNvSpPr/>
            <p:nvPr/>
          </p:nvSpPr>
          <p:spPr>
            <a:xfrm>
              <a:off x="1384" y="2341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216" name="Oval 18"/>
            <p:cNvSpPr/>
            <p:nvPr/>
          </p:nvSpPr>
          <p:spPr>
            <a:xfrm>
              <a:off x="1520" y="2567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i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w</a:t>
              </a:r>
              <a:endParaRPr lang="en-US" altLang="zh-CN" sz="1600" i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17" name="Line 19"/>
            <p:cNvSpPr/>
            <p:nvPr/>
          </p:nvSpPr>
          <p:spPr>
            <a:xfrm flipH="1" flipV="1">
              <a:off x="1475" y="2477"/>
              <a:ext cx="9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6218" name="Group 20"/>
            <p:cNvGrpSpPr/>
            <p:nvPr/>
          </p:nvGrpSpPr>
          <p:grpSpPr>
            <a:xfrm>
              <a:off x="1203" y="2476"/>
              <a:ext cx="227" cy="227"/>
              <a:chOff x="975" y="1525"/>
              <a:chExt cx="227" cy="227"/>
            </a:xfrm>
          </p:grpSpPr>
          <p:sp>
            <p:nvSpPr>
              <p:cNvPr id="6220" name="Oval 21"/>
              <p:cNvSpPr/>
              <p:nvPr/>
            </p:nvSpPr>
            <p:spPr>
              <a:xfrm>
                <a:off x="975" y="1616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tIns="10800" anchor="ctr" anchorCtr="0"/>
              <a:p>
                <a:pPr algn="ctr"/>
                <a:r>
                  <a:rPr lang="en-US" altLang="zh-CN" sz="1600" i="1" dirty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sz="1600" i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21" name="Line 22"/>
              <p:cNvSpPr/>
              <p:nvPr/>
            </p:nvSpPr>
            <p:spPr>
              <a:xfrm flipH="1">
                <a:off x="1066" y="1525"/>
                <a:ext cx="136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219" name="Text Box 26"/>
            <p:cNvSpPr txBox="1"/>
            <p:nvPr/>
          </p:nvSpPr>
          <p:spPr>
            <a:xfrm>
              <a:off x="476" y="2341"/>
              <a:ext cx="771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</a:rPr>
                <a:t>Case 1:</a:t>
              </a:r>
              <a:endParaRPr lang="en-US" altLang="zh-CN" sz="20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42"/>
          <p:cNvGrpSpPr/>
          <p:nvPr/>
        </p:nvGrpSpPr>
        <p:grpSpPr>
          <a:xfrm>
            <a:off x="2987675" y="3860800"/>
            <a:ext cx="1370013" cy="758825"/>
            <a:chOff x="1927" y="2341"/>
            <a:chExt cx="863" cy="478"/>
          </a:xfrm>
        </p:grpSpPr>
        <p:sp>
          <p:nvSpPr>
            <p:cNvPr id="6207" name="AutoShape 29"/>
            <p:cNvSpPr/>
            <p:nvPr/>
          </p:nvSpPr>
          <p:spPr>
            <a:xfrm>
              <a:off x="1927" y="2523"/>
              <a:ext cx="272" cy="1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208" name="Oval 31"/>
            <p:cNvSpPr/>
            <p:nvPr/>
          </p:nvSpPr>
          <p:spPr>
            <a:xfrm>
              <a:off x="2518" y="2341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209" name="Oval 32"/>
            <p:cNvSpPr/>
            <p:nvPr/>
          </p:nvSpPr>
          <p:spPr>
            <a:xfrm>
              <a:off x="2654" y="2567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i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w</a:t>
              </a:r>
              <a:endParaRPr lang="en-US" altLang="zh-CN" sz="1600" i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10" name="Line 33"/>
            <p:cNvSpPr/>
            <p:nvPr/>
          </p:nvSpPr>
          <p:spPr>
            <a:xfrm flipH="1" flipV="1">
              <a:off x="2609" y="2477"/>
              <a:ext cx="9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6211" name="Group 34"/>
            <p:cNvGrpSpPr/>
            <p:nvPr/>
          </p:nvGrpSpPr>
          <p:grpSpPr>
            <a:xfrm>
              <a:off x="2337" y="2476"/>
              <a:ext cx="227" cy="227"/>
              <a:chOff x="975" y="1525"/>
              <a:chExt cx="227" cy="227"/>
            </a:xfrm>
          </p:grpSpPr>
          <p:sp>
            <p:nvSpPr>
              <p:cNvPr id="6213" name="Oval 35"/>
              <p:cNvSpPr/>
              <p:nvPr/>
            </p:nvSpPr>
            <p:spPr>
              <a:xfrm>
                <a:off x="975" y="1616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tIns="10800" anchor="ctr" anchorCtr="0"/>
              <a:p>
                <a:pPr algn="ctr"/>
                <a:r>
                  <a:rPr lang="en-US" altLang="zh-CN" sz="1600" i="1" dirty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sz="1600" i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14" name="Line 36"/>
              <p:cNvSpPr/>
              <p:nvPr/>
            </p:nvSpPr>
            <p:spPr>
              <a:xfrm flipH="1">
                <a:off x="1066" y="1525"/>
                <a:ext cx="136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212" name="AutoShape 41"/>
            <p:cNvSpPr/>
            <p:nvPr/>
          </p:nvSpPr>
          <p:spPr>
            <a:xfrm rot="5400000" flipH="1">
              <a:off x="2473" y="2658"/>
              <a:ext cx="160" cy="162"/>
            </a:xfrm>
            <a:custGeom>
              <a:avLst/>
              <a:gdLst>
                <a:gd name="txL" fmla="*/ 3105 w 21600"/>
                <a:gd name="txT" fmla="*/ 3200 h 21600"/>
                <a:gd name="txR" fmla="*/ 18495 w 21600"/>
                <a:gd name="txB" fmla="*/ 184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15549" y="17909"/>
                  </a:moveTo>
                  <a:cubicBezTo>
                    <a:pt x="17924" y="16323"/>
                    <a:pt x="19350" y="13655"/>
                    <a:pt x="19350" y="10800"/>
                  </a:cubicBezTo>
                  <a:cubicBezTo>
                    <a:pt x="19350" y="6077"/>
                    <a:pt x="15522" y="2250"/>
                    <a:pt x="10800" y="2250"/>
                  </a:cubicBezTo>
                  <a:cubicBezTo>
                    <a:pt x="6077" y="2250"/>
                    <a:pt x="2250" y="6077"/>
                    <a:pt x="225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4407"/>
                    <a:pt x="19799" y="17776"/>
                    <a:pt x="16799" y="19780"/>
                  </a:cubicBezTo>
                  <a:lnTo>
                    <a:pt x="18299" y="22025"/>
                  </a:lnTo>
                  <a:lnTo>
                    <a:pt x="12994" y="20969"/>
                  </a:lnTo>
                  <a:lnTo>
                    <a:pt x="14049" y="15664"/>
                  </a:lnTo>
                  <a:lnTo>
                    <a:pt x="15549" y="17909"/>
                  </a:lnTo>
                  <a:close/>
                </a:path>
              </a:pathLst>
            </a:cu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53"/>
          <p:cNvGrpSpPr/>
          <p:nvPr/>
        </p:nvGrpSpPr>
        <p:grpSpPr>
          <a:xfrm>
            <a:off x="4716463" y="3860800"/>
            <a:ext cx="1225550" cy="866775"/>
            <a:chOff x="2971" y="2341"/>
            <a:chExt cx="772" cy="546"/>
          </a:xfrm>
        </p:grpSpPr>
        <p:sp>
          <p:nvSpPr>
            <p:cNvPr id="6199" name="AutoShape 44"/>
            <p:cNvSpPr/>
            <p:nvPr/>
          </p:nvSpPr>
          <p:spPr>
            <a:xfrm>
              <a:off x="2971" y="2523"/>
              <a:ext cx="272" cy="1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6200" name="Group 52"/>
            <p:cNvGrpSpPr/>
            <p:nvPr/>
          </p:nvGrpSpPr>
          <p:grpSpPr>
            <a:xfrm>
              <a:off x="3198" y="2341"/>
              <a:ext cx="545" cy="546"/>
              <a:chOff x="3198" y="2567"/>
              <a:chExt cx="545" cy="546"/>
            </a:xfrm>
          </p:grpSpPr>
          <p:sp>
            <p:nvSpPr>
              <p:cNvPr id="6201" name="Oval 45"/>
              <p:cNvSpPr/>
              <p:nvPr/>
            </p:nvSpPr>
            <p:spPr>
              <a:xfrm>
                <a:off x="3379" y="2751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02" name="Oval 46"/>
              <p:cNvSpPr/>
              <p:nvPr/>
            </p:nvSpPr>
            <p:spPr>
              <a:xfrm>
                <a:off x="3607" y="2567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i="1" dirty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w</a:t>
                </a:r>
                <a:endParaRPr lang="en-US" altLang="zh-CN" sz="1600" i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03" name="Line 47"/>
              <p:cNvSpPr/>
              <p:nvPr/>
            </p:nvSpPr>
            <p:spPr>
              <a:xfrm flipH="1">
                <a:off x="3515" y="2704"/>
                <a:ext cx="136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6204" name="Group 48"/>
              <p:cNvGrpSpPr/>
              <p:nvPr/>
            </p:nvGrpSpPr>
            <p:grpSpPr>
              <a:xfrm>
                <a:off x="3198" y="2886"/>
                <a:ext cx="227" cy="227"/>
                <a:chOff x="975" y="1525"/>
                <a:chExt cx="227" cy="227"/>
              </a:xfrm>
            </p:grpSpPr>
            <p:sp>
              <p:nvSpPr>
                <p:cNvPr id="6205" name="Oval 49"/>
                <p:cNvSpPr/>
                <p:nvPr/>
              </p:nvSpPr>
              <p:spPr>
                <a:xfrm>
                  <a:off x="975" y="1616"/>
                  <a:ext cx="136" cy="136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tIns="10800" anchor="ctr" anchorCtr="0"/>
                <a:p>
                  <a:pPr algn="ctr"/>
                  <a:r>
                    <a:rPr lang="en-US" altLang="zh-CN" sz="1600" i="1" dirty="0">
                      <a:solidFill>
                        <a:srgbClr val="FFFFFF"/>
                      </a:solidFill>
                      <a:latin typeface="Times New Roman" panose="02020603050405020304" pitchFamily="18" charset="0"/>
                    </a:rPr>
                    <a:t>x</a:t>
                  </a:r>
                  <a:endParaRPr lang="en-US" altLang="zh-CN" sz="1600" i="1" dirty="0">
                    <a:solidFill>
                      <a:srgbClr val="FFFF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206" name="Line 50"/>
                <p:cNvSpPr/>
                <p:nvPr/>
              </p:nvSpPr>
              <p:spPr>
                <a:xfrm flipH="1">
                  <a:off x="1066" y="1525"/>
                  <a:ext cx="136" cy="91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</p:grpSp>
      <p:grpSp>
        <p:nvGrpSpPr>
          <p:cNvPr id="10" name="Group 63"/>
          <p:cNvGrpSpPr/>
          <p:nvPr/>
        </p:nvGrpSpPr>
        <p:grpSpPr>
          <a:xfrm>
            <a:off x="5508625" y="4365625"/>
            <a:ext cx="287338" cy="358775"/>
            <a:chOff x="3470" y="2659"/>
            <a:chExt cx="181" cy="226"/>
          </a:xfrm>
        </p:grpSpPr>
        <p:sp>
          <p:nvSpPr>
            <p:cNvPr id="6197" name="Oval 57"/>
            <p:cNvSpPr/>
            <p:nvPr/>
          </p:nvSpPr>
          <p:spPr>
            <a:xfrm>
              <a:off x="3515" y="2749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600" i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98" name="Line 58"/>
            <p:cNvSpPr/>
            <p:nvPr/>
          </p:nvSpPr>
          <p:spPr>
            <a:xfrm flipH="1" flipV="1">
              <a:off x="3470" y="2659"/>
              <a:ext cx="9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26025" name="AutoShape 73"/>
          <p:cNvSpPr/>
          <p:nvPr/>
        </p:nvSpPr>
        <p:spPr>
          <a:xfrm>
            <a:off x="6588125" y="4078288"/>
            <a:ext cx="2195513" cy="719137"/>
          </a:xfrm>
          <a:prstGeom prst="wedgeEllipseCallout">
            <a:avLst>
              <a:gd name="adj1" fmla="val -96639"/>
              <a:gd name="adj2" fmla="val -29250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46800" rIns="36000" bIns="46800" anchor="ctr" anchorCtr="0"/>
          <a:p>
            <a:pPr algn="ctr"/>
            <a:r>
              <a:rPr lang="en-US" altLang="zh-CN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Still not solved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11" name="Group 88"/>
          <p:cNvGrpSpPr/>
          <p:nvPr/>
        </p:nvGrpSpPr>
        <p:grpSpPr>
          <a:xfrm>
            <a:off x="755650" y="4870450"/>
            <a:ext cx="2087563" cy="935038"/>
            <a:chOff x="476" y="2977"/>
            <a:chExt cx="1315" cy="589"/>
          </a:xfrm>
        </p:grpSpPr>
        <p:sp>
          <p:nvSpPr>
            <p:cNvPr id="6185" name="Oval 75"/>
            <p:cNvSpPr/>
            <p:nvPr/>
          </p:nvSpPr>
          <p:spPr>
            <a:xfrm>
              <a:off x="1384" y="2977"/>
              <a:ext cx="136" cy="1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186" name="Oval 76"/>
            <p:cNvSpPr/>
            <p:nvPr/>
          </p:nvSpPr>
          <p:spPr>
            <a:xfrm>
              <a:off x="1520" y="3203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i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w</a:t>
              </a:r>
              <a:endParaRPr lang="en-US" altLang="zh-CN" sz="1600" i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87" name="Line 77"/>
            <p:cNvSpPr/>
            <p:nvPr/>
          </p:nvSpPr>
          <p:spPr>
            <a:xfrm flipH="1" flipV="1">
              <a:off x="1475" y="3113"/>
              <a:ext cx="9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6188" name="Group 78"/>
            <p:cNvGrpSpPr/>
            <p:nvPr/>
          </p:nvGrpSpPr>
          <p:grpSpPr>
            <a:xfrm>
              <a:off x="1203" y="3112"/>
              <a:ext cx="227" cy="227"/>
              <a:chOff x="975" y="1525"/>
              <a:chExt cx="227" cy="227"/>
            </a:xfrm>
          </p:grpSpPr>
          <p:sp>
            <p:nvSpPr>
              <p:cNvPr id="6195" name="Oval 79"/>
              <p:cNvSpPr/>
              <p:nvPr/>
            </p:nvSpPr>
            <p:spPr>
              <a:xfrm>
                <a:off x="975" y="1616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tIns="10800" anchor="ctr" anchorCtr="0"/>
              <a:p>
                <a:pPr algn="ctr"/>
                <a:r>
                  <a:rPr lang="en-US" altLang="zh-CN" sz="1600" i="1" dirty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sz="1600" i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96" name="Line 80"/>
              <p:cNvSpPr/>
              <p:nvPr/>
            </p:nvSpPr>
            <p:spPr>
              <a:xfrm flipH="1">
                <a:off x="1066" y="1525"/>
                <a:ext cx="136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189" name="Text Box 81"/>
            <p:cNvSpPr txBox="1"/>
            <p:nvPr/>
          </p:nvSpPr>
          <p:spPr>
            <a:xfrm>
              <a:off x="476" y="2977"/>
              <a:ext cx="771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</a:rPr>
                <a:t>Case 2:</a:t>
              </a:r>
              <a:endParaRPr lang="en-US" altLang="zh-CN" sz="2000" dirty="0">
                <a:latin typeface="Arial" panose="020B0604020202020204" pitchFamily="34" charset="0"/>
              </a:endParaRPr>
            </a:p>
          </p:txBody>
        </p:sp>
        <p:sp>
          <p:nvSpPr>
            <p:cNvPr id="6190" name="Oval 83"/>
            <p:cNvSpPr/>
            <p:nvPr/>
          </p:nvSpPr>
          <p:spPr>
            <a:xfrm>
              <a:off x="1655" y="3430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600" i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91" name="Line 84"/>
            <p:cNvSpPr/>
            <p:nvPr/>
          </p:nvSpPr>
          <p:spPr>
            <a:xfrm flipH="1" flipV="1">
              <a:off x="1610" y="3340"/>
              <a:ext cx="9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6192" name="Group 85"/>
            <p:cNvGrpSpPr/>
            <p:nvPr/>
          </p:nvGrpSpPr>
          <p:grpSpPr>
            <a:xfrm>
              <a:off x="1338" y="3339"/>
              <a:ext cx="227" cy="227"/>
              <a:chOff x="975" y="1525"/>
              <a:chExt cx="227" cy="227"/>
            </a:xfrm>
          </p:grpSpPr>
          <p:sp>
            <p:nvSpPr>
              <p:cNvPr id="6193" name="Oval 86"/>
              <p:cNvSpPr/>
              <p:nvPr/>
            </p:nvSpPr>
            <p:spPr>
              <a:xfrm>
                <a:off x="975" y="1616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tIns="10800" anchor="ctr" anchorCtr="0"/>
              <a:p>
                <a:pPr algn="ctr"/>
                <a:endParaRPr lang="zh-CN" altLang="zh-CN" sz="1600" i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94" name="Line 87"/>
              <p:cNvSpPr/>
              <p:nvPr/>
            </p:nvSpPr>
            <p:spPr>
              <a:xfrm flipH="1">
                <a:off x="1066" y="1525"/>
                <a:ext cx="136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" name="Group 89"/>
          <p:cNvGrpSpPr/>
          <p:nvPr/>
        </p:nvGrpSpPr>
        <p:grpSpPr>
          <a:xfrm>
            <a:off x="3132138" y="4868863"/>
            <a:ext cx="2087562" cy="935037"/>
            <a:chOff x="476" y="2977"/>
            <a:chExt cx="1315" cy="589"/>
          </a:xfrm>
        </p:grpSpPr>
        <p:sp>
          <p:nvSpPr>
            <p:cNvPr id="6173" name="Oval 90"/>
            <p:cNvSpPr/>
            <p:nvPr/>
          </p:nvSpPr>
          <p:spPr>
            <a:xfrm>
              <a:off x="1384" y="2977"/>
              <a:ext cx="136" cy="1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174" name="Oval 91"/>
            <p:cNvSpPr/>
            <p:nvPr/>
          </p:nvSpPr>
          <p:spPr>
            <a:xfrm>
              <a:off x="1520" y="3203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i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w</a:t>
              </a:r>
              <a:endParaRPr lang="en-US" altLang="zh-CN" sz="1600" i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75" name="Line 92"/>
            <p:cNvSpPr/>
            <p:nvPr/>
          </p:nvSpPr>
          <p:spPr>
            <a:xfrm flipH="1" flipV="1">
              <a:off x="1475" y="3113"/>
              <a:ext cx="9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6176" name="Group 93"/>
            <p:cNvGrpSpPr/>
            <p:nvPr/>
          </p:nvGrpSpPr>
          <p:grpSpPr>
            <a:xfrm>
              <a:off x="1203" y="3112"/>
              <a:ext cx="227" cy="227"/>
              <a:chOff x="975" y="1525"/>
              <a:chExt cx="227" cy="227"/>
            </a:xfrm>
          </p:grpSpPr>
          <p:sp>
            <p:nvSpPr>
              <p:cNvPr id="6183" name="Oval 94"/>
              <p:cNvSpPr/>
              <p:nvPr/>
            </p:nvSpPr>
            <p:spPr>
              <a:xfrm>
                <a:off x="975" y="1616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tIns="10800" anchor="ctr" anchorCtr="0"/>
              <a:p>
                <a:pPr algn="ctr"/>
                <a:r>
                  <a:rPr lang="en-US" altLang="zh-CN" sz="1600" i="1" dirty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sz="1600" i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84" name="Line 95"/>
              <p:cNvSpPr/>
              <p:nvPr/>
            </p:nvSpPr>
            <p:spPr>
              <a:xfrm flipH="1">
                <a:off x="1066" y="1525"/>
                <a:ext cx="136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177" name="Text Box 96"/>
            <p:cNvSpPr txBox="1"/>
            <p:nvPr/>
          </p:nvSpPr>
          <p:spPr>
            <a:xfrm>
              <a:off x="476" y="2977"/>
              <a:ext cx="771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</a:rPr>
                <a:t>Case 3:</a:t>
              </a:r>
              <a:endParaRPr lang="en-US" altLang="zh-CN" sz="2000" dirty="0">
                <a:latin typeface="Arial" panose="020B0604020202020204" pitchFamily="34" charset="0"/>
              </a:endParaRPr>
            </a:p>
          </p:txBody>
        </p:sp>
        <p:sp>
          <p:nvSpPr>
            <p:cNvPr id="6178" name="Oval 97"/>
            <p:cNvSpPr/>
            <p:nvPr/>
          </p:nvSpPr>
          <p:spPr>
            <a:xfrm>
              <a:off x="1655" y="3430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600" i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79" name="Line 98"/>
            <p:cNvSpPr/>
            <p:nvPr/>
          </p:nvSpPr>
          <p:spPr>
            <a:xfrm flipH="1" flipV="1">
              <a:off x="1610" y="3340"/>
              <a:ext cx="9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6180" name="Group 99"/>
            <p:cNvGrpSpPr/>
            <p:nvPr/>
          </p:nvGrpSpPr>
          <p:grpSpPr>
            <a:xfrm>
              <a:off x="1338" y="3339"/>
              <a:ext cx="227" cy="227"/>
              <a:chOff x="975" y="1525"/>
              <a:chExt cx="227" cy="227"/>
            </a:xfrm>
          </p:grpSpPr>
          <p:sp>
            <p:nvSpPr>
              <p:cNvPr id="6181" name="Oval 100"/>
              <p:cNvSpPr/>
              <p:nvPr/>
            </p:nvSpPr>
            <p:spPr>
              <a:xfrm>
                <a:off x="975" y="1616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tIns="10800" anchor="ctr" anchorCtr="0"/>
              <a:p>
                <a:pPr algn="ctr"/>
                <a:endParaRPr lang="zh-CN" altLang="zh-CN" sz="1600" i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82" name="Line 101"/>
              <p:cNvSpPr/>
              <p:nvPr/>
            </p:nvSpPr>
            <p:spPr>
              <a:xfrm flipH="1">
                <a:off x="1066" y="1525"/>
                <a:ext cx="136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7" name="Group 102"/>
          <p:cNvGrpSpPr/>
          <p:nvPr/>
        </p:nvGrpSpPr>
        <p:grpSpPr>
          <a:xfrm>
            <a:off x="5724525" y="4868863"/>
            <a:ext cx="2087563" cy="935037"/>
            <a:chOff x="476" y="2977"/>
            <a:chExt cx="1315" cy="589"/>
          </a:xfrm>
        </p:grpSpPr>
        <p:sp>
          <p:nvSpPr>
            <p:cNvPr id="6161" name="Oval 103"/>
            <p:cNvSpPr/>
            <p:nvPr/>
          </p:nvSpPr>
          <p:spPr>
            <a:xfrm>
              <a:off x="1384" y="2977"/>
              <a:ext cx="136" cy="1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162" name="Oval 104"/>
            <p:cNvSpPr/>
            <p:nvPr/>
          </p:nvSpPr>
          <p:spPr>
            <a:xfrm>
              <a:off x="1520" y="3203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i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w</a:t>
              </a:r>
              <a:endParaRPr lang="en-US" altLang="zh-CN" sz="1600" i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63" name="Line 105"/>
            <p:cNvSpPr/>
            <p:nvPr/>
          </p:nvSpPr>
          <p:spPr>
            <a:xfrm flipH="1" flipV="1">
              <a:off x="1475" y="3113"/>
              <a:ext cx="9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6164" name="Group 106"/>
            <p:cNvGrpSpPr/>
            <p:nvPr/>
          </p:nvGrpSpPr>
          <p:grpSpPr>
            <a:xfrm>
              <a:off x="1203" y="3112"/>
              <a:ext cx="227" cy="227"/>
              <a:chOff x="975" y="1525"/>
              <a:chExt cx="227" cy="227"/>
            </a:xfrm>
          </p:grpSpPr>
          <p:sp>
            <p:nvSpPr>
              <p:cNvPr id="6171" name="Oval 107"/>
              <p:cNvSpPr/>
              <p:nvPr/>
            </p:nvSpPr>
            <p:spPr>
              <a:xfrm>
                <a:off x="975" y="1616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tIns="10800" anchor="ctr" anchorCtr="0"/>
              <a:p>
                <a:pPr algn="ctr"/>
                <a:r>
                  <a:rPr lang="en-US" altLang="zh-CN" sz="1600" i="1" dirty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sz="1600" i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72" name="Line 108"/>
              <p:cNvSpPr/>
              <p:nvPr/>
            </p:nvSpPr>
            <p:spPr>
              <a:xfrm flipH="1">
                <a:off x="1066" y="1525"/>
                <a:ext cx="136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165" name="Text Box 109"/>
            <p:cNvSpPr txBox="1"/>
            <p:nvPr/>
          </p:nvSpPr>
          <p:spPr>
            <a:xfrm>
              <a:off x="476" y="2977"/>
              <a:ext cx="771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</a:rPr>
                <a:t>Case 4:</a:t>
              </a:r>
              <a:endParaRPr lang="en-US" altLang="zh-CN" sz="2000" dirty="0">
                <a:latin typeface="Arial" panose="020B0604020202020204" pitchFamily="34" charset="0"/>
              </a:endParaRPr>
            </a:p>
          </p:txBody>
        </p:sp>
        <p:sp>
          <p:nvSpPr>
            <p:cNvPr id="6166" name="Oval 110"/>
            <p:cNvSpPr/>
            <p:nvPr/>
          </p:nvSpPr>
          <p:spPr>
            <a:xfrm>
              <a:off x="1655" y="3430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600" i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67" name="Line 111"/>
            <p:cNvSpPr/>
            <p:nvPr/>
          </p:nvSpPr>
          <p:spPr>
            <a:xfrm flipH="1" flipV="1">
              <a:off x="1610" y="3340"/>
              <a:ext cx="9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6168" name="Group 112"/>
            <p:cNvGrpSpPr/>
            <p:nvPr/>
          </p:nvGrpSpPr>
          <p:grpSpPr>
            <a:xfrm>
              <a:off x="1338" y="3339"/>
              <a:ext cx="227" cy="227"/>
              <a:chOff x="975" y="1525"/>
              <a:chExt cx="227" cy="227"/>
            </a:xfrm>
          </p:grpSpPr>
          <p:sp>
            <p:nvSpPr>
              <p:cNvPr id="6169" name="Oval 113"/>
              <p:cNvSpPr/>
              <p:nvPr/>
            </p:nvSpPr>
            <p:spPr>
              <a:xfrm>
                <a:off x="975" y="1616"/>
                <a:ext cx="136" cy="136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tIns="10800" anchor="ctr" anchorCtr="0"/>
              <a:p>
                <a:pPr algn="ctr"/>
                <a:endParaRPr lang="zh-CN" altLang="zh-CN" sz="1600" i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70" name="Line 114"/>
              <p:cNvSpPr/>
              <p:nvPr/>
            </p:nvSpPr>
            <p:spPr>
              <a:xfrm flipH="1">
                <a:off x="1066" y="1525"/>
                <a:ext cx="136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260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7" grpId="0"/>
      <p:bldP spid="125964" grpId="0" animBg="1"/>
      <p:bldP spid="125965" grpId="0" animBg="1"/>
      <p:bldP spid="125966" grpId="0"/>
      <p:bldP spid="1260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7171" name="Text Box 4"/>
          <p:cNvSpPr txBox="1"/>
          <p:nvPr/>
        </p:nvSpPr>
        <p:spPr>
          <a:xfrm>
            <a:off x="6156325" y="0"/>
            <a:ext cx="29876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Red-Black Trees and B+ Trees</a:t>
            </a:r>
            <a:endParaRPr lang="en-US" altLang="zh-CN" sz="1600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grpSp>
        <p:nvGrpSpPr>
          <p:cNvPr id="7172" name="Group 5"/>
          <p:cNvGrpSpPr/>
          <p:nvPr/>
        </p:nvGrpSpPr>
        <p:grpSpPr>
          <a:xfrm>
            <a:off x="611188" y="476250"/>
            <a:ext cx="2087562" cy="935038"/>
            <a:chOff x="476" y="2977"/>
            <a:chExt cx="1315" cy="589"/>
          </a:xfrm>
        </p:grpSpPr>
        <p:sp>
          <p:nvSpPr>
            <p:cNvPr id="7313" name="Oval 6"/>
            <p:cNvSpPr/>
            <p:nvPr/>
          </p:nvSpPr>
          <p:spPr>
            <a:xfrm>
              <a:off x="1384" y="2977"/>
              <a:ext cx="136" cy="1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314" name="Oval 7"/>
            <p:cNvSpPr/>
            <p:nvPr/>
          </p:nvSpPr>
          <p:spPr>
            <a:xfrm>
              <a:off x="1520" y="3203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i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w</a:t>
              </a:r>
              <a:endParaRPr lang="en-US" altLang="zh-CN" sz="1600" i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15" name="Line 8"/>
            <p:cNvSpPr/>
            <p:nvPr/>
          </p:nvSpPr>
          <p:spPr>
            <a:xfrm flipH="1" flipV="1">
              <a:off x="1475" y="3113"/>
              <a:ext cx="9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7316" name="Group 9"/>
            <p:cNvGrpSpPr/>
            <p:nvPr/>
          </p:nvGrpSpPr>
          <p:grpSpPr>
            <a:xfrm>
              <a:off x="1203" y="3112"/>
              <a:ext cx="227" cy="227"/>
              <a:chOff x="975" y="1525"/>
              <a:chExt cx="227" cy="227"/>
            </a:xfrm>
          </p:grpSpPr>
          <p:sp>
            <p:nvSpPr>
              <p:cNvPr id="7323" name="Oval 10"/>
              <p:cNvSpPr/>
              <p:nvPr/>
            </p:nvSpPr>
            <p:spPr>
              <a:xfrm>
                <a:off x="975" y="1616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tIns="10800" anchor="ctr" anchorCtr="0"/>
              <a:p>
                <a:pPr algn="ctr"/>
                <a:r>
                  <a:rPr lang="en-US" altLang="zh-CN" sz="1600" i="1" dirty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sz="1600" i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24" name="Line 11"/>
              <p:cNvSpPr/>
              <p:nvPr/>
            </p:nvSpPr>
            <p:spPr>
              <a:xfrm flipH="1">
                <a:off x="1066" y="1525"/>
                <a:ext cx="136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317" name="Text Box 12"/>
            <p:cNvSpPr txBox="1"/>
            <p:nvPr/>
          </p:nvSpPr>
          <p:spPr>
            <a:xfrm>
              <a:off x="476" y="2977"/>
              <a:ext cx="771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</a:rPr>
                <a:t>Case 2:</a:t>
              </a:r>
              <a:endParaRPr lang="en-US" altLang="zh-CN" sz="2000" dirty="0">
                <a:latin typeface="Arial" panose="020B0604020202020204" pitchFamily="34" charset="0"/>
              </a:endParaRPr>
            </a:p>
          </p:txBody>
        </p:sp>
        <p:sp>
          <p:nvSpPr>
            <p:cNvPr id="7318" name="Oval 13"/>
            <p:cNvSpPr/>
            <p:nvPr/>
          </p:nvSpPr>
          <p:spPr>
            <a:xfrm>
              <a:off x="1655" y="3430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600" i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19" name="Line 14"/>
            <p:cNvSpPr/>
            <p:nvPr/>
          </p:nvSpPr>
          <p:spPr>
            <a:xfrm flipH="1" flipV="1">
              <a:off x="1610" y="3340"/>
              <a:ext cx="9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7320" name="Group 15"/>
            <p:cNvGrpSpPr/>
            <p:nvPr/>
          </p:nvGrpSpPr>
          <p:grpSpPr>
            <a:xfrm>
              <a:off x="1338" y="3339"/>
              <a:ext cx="227" cy="227"/>
              <a:chOff x="975" y="1525"/>
              <a:chExt cx="227" cy="227"/>
            </a:xfrm>
          </p:grpSpPr>
          <p:sp>
            <p:nvSpPr>
              <p:cNvPr id="7321" name="Oval 16"/>
              <p:cNvSpPr/>
              <p:nvPr/>
            </p:nvSpPr>
            <p:spPr>
              <a:xfrm>
                <a:off x="975" y="1616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tIns="10800" anchor="ctr" anchorCtr="0"/>
              <a:p>
                <a:pPr algn="ctr"/>
                <a:endParaRPr lang="zh-CN" altLang="zh-CN" sz="1600" i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22" name="Line 17"/>
              <p:cNvSpPr/>
              <p:nvPr/>
            </p:nvSpPr>
            <p:spPr>
              <a:xfrm flipH="1">
                <a:off x="1066" y="1525"/>
                <a:ext cx="136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5" name="Group 54"/>
          <p:cNvGrpSpPr/>
          <p:nvPr/>
        </p:nvGrpSpPr>
        <p:grpSpPr>
          <a:xfrm>
            <a:off x="2987675" y="477838"/>
            <a:ext cx="1582738" cy="935037"/>
            <a:chOff x="1882" y="301"/>
            <a:chExt cx="997" cy="589"/>
          </a:xfrm>
        </p:grpSpPr>
        <p:sp>
          <p:nvSpPr>
            <p:cNvPr id="7301" name="AutoShape 18"/>
            <p:cNvSpPr/>
            <p:nvPr/>
          </p:nvSpPr>
          <p:spPr>
            <a:xfrm>
              <a:off x="1882" y="527"/>
              <a:ext cx="272" cy="1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302" name="Oval 43"/>
            <p:cNvSpPr/>
            <p:nvPr/>
          </p:nvSpPr>
          <p:spPr>
            <a:xfrm>
              <a:off x="2472" y="301"/>
              <a:ext cx="136" cy="1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tIns="10800" anchor="ctr" anchorCtr="0"/>
            <a:p>
              <a:pPr algn="ctr"/>
              <a:endParaRPr lang="zh-CN" altLang="zh-CN" sz="18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7303" name="Oval 44"/>
            <p:cNvSpPr/>
            <p:nvPr/>
          </p:nvSpPr>
          <p:spPr>
            <a:xfrm>
              <a:off x="2608" y="527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i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w</a:t>
              </a:r>
              <a:endParaRPr lang="en-US" altLang="zh-CN" sz="1600" i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04" name="Line 45"/>
            <p:cNvSpPr/>
            <p:nvPr/>
          </p:nvSpPr>
          <p:spPr>
            <a:xfrm flipH="1" flipV="1">
              <a:off x="2563" y="437"/>
              <a:ext cx="9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7305" name="Group 46"/>
            <p:cNvGrpSpPr/>
            <p:nvPr/>
          </p:nvGrpSpPr>
          <p:grpSpPr>
            <a:xfrm>
              <a:off x="2291" y="436"/>
              <a:ext cx="227" cy="227"/>
              <a:chOff x="975" y="1525"/>
              <a:chExt cx="227" cy="227"/>
            </a:xfrm>
          </p:grpSpPr>
          <p:sp>
            <p:nvSpPr>
              <p:cNvPr id="7311" name="Oval 47"/>
              <p:cNvSpPr/>
              <p:nvPr/>
            </p:nvSpPr>
            <p:spPr>
              <a:xfrm>
                <a:off x="975" y="1616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tIns="10800" anchor="ctr" anchorCtr="0"/>
              <a:p>
                <a:pPr algn="ctr"/>
                <a:endParaRPr lang="zh-CN" altLang="zh-CN" sz="1600" i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12" name="Line 48"/>
              <p:cNvSpPr/>
              <p:nvPr/>
            </p:nvSpPr>
            <p:spPr>
              <a:xfrm flipH="1">
                <a:off x="1066" y="1525"/>
                <a:ext cx="136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306" name="Oval 49"/>
            <p:cNvSpPr/>
            <p:nvPr/>
          </p:nvSpPr>
          <p:spPr>
            <a:xfrm>
              <a:off x="2743" y="754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600" i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07" name="Line 50"/>
            <p:cNvSpPr/>
            <p:nvPr/>
          </p:nvSpPr>
          <p:spPr>
            <a:xfrm flipH="1" flipV="1">
              <a:off x="2698" y="664"/>
              <a:ext cx="9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7308" name="Group 51"/>
            <p:cNvGrpSpPr/>
            <p:nvPr/>
          </p:nvGrpSpPr>
          <p:grpSpPr>
            <a:xfrm>
              <a:off x="2426" y="663"/>
              <a:ext cx="227" cy="227"/>
              <a:chOff x="975" y="1525"/>
              <a:chExt cx="227" cy="227"/>
            </a:xfrm>
          </p:grpSpPr>
          <p:sp>
            <p:nvSpPr>
              <p:cNvPr id="7309" name="Oval 52"/>
              <p:cNvSpPr/>
              <p:nvPr/>
            </p:nvSpPr>
            <p:spPr>
              <a:xfrm>
                <a:off x="975" y="1616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tIns="10800" anchor="ctr" anchorCtr="0"/>
              <a:p>
                <a:pPr algn="ctr"/>
                <a:endParaRPr lang="zh-CN" altLang="zh-CN" sz="1600" i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10" name="Line 53"/>
              <p:cNvSpPr/>
              <p:nvPr/>
            </p:nvSpPr>
            <p:spPr>
              <a:xfrm flipH="1">
                <a:off x="1066" y="1525"/>
                <a:ext cx="136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8" name="Group 107"/>
          <p:cNvGrpSpPr/>
          <p:nvPr/>
        </p:nvGrpSpPr>
        <p:grpSpPr>
          <a:xfrm>
            <a:off x="6372225" y="477838"/>
            <a:ext cx="1509713" cy="935037"/>
            <a:chOff x="4014" y="301"/>
            <a:chExt cx="951" cy="589"/>
          </a:xfrm>
        </p:grpSpPr>
        <p:sp>
          <p:nvSpPr>
            <p:cNvPr id="7289" name="AutoShape 56"/>
            <p:cNvSpPr/>
            <p:nvPr/>
          </p:nvSpPr>
          <p:spPr>
            <a:xfrm>
              <a:off x="4014" y="527"/>
              <a:ext cx="272" cy="1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290" name="Oval 68"/>
            <p:cNvSpPr/>
            <p:nvPr/>
          </p:nvSpPr>
          <p:spPr>
            <a:xfrm>
              <a:off x="4558" y="301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tIns="10800" anchor="ctr" anchorCtr="0"/>
            <a:p>
              <a:pPr algn="ctr"/>
              <a:endParaRPr lang="zh-CN" altLang="zh-CN" sz="1800" i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91" name="Oval 69"/>
            <p:cNvSpPr/>
            <p:nvPr/>
          </p:nvSpPr>
          <p:spPr>
            <a:xfrm>
              <a:off x="4694" y="527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i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w</a:t>
              </a:r>
              <a:endParaRPr lang="en-US" altLang="zh-CN" sz="1600" i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92" name="Line 70"/>
            <p:cNvSpPr/>
            <p:nvPr/>
          </p:nvSpPr>
          <p:spPr>
            <a:xfrm flipH="1" flipV="1">
              <a:off x="4649" y="437"/>
              <a:ext cx="9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7293" name="Group 71"/>
            <p:cNvGrpSpPr/>
            <p:nvPr/>
          </p:nvGrpSpPr>
          <p:grpSpPr>
            <a:xfrm>
              <a:off x="4377" y="436"/>
              <a:ext cx="227" cy="227"/>
              <a:chOff x="975" y="1525"/>
              <a:chExt cx="227" cy="227"/>
            </a:xfrm>
          </p:grpSpPr>
          <p:sp>
            <p:nvSpPr>
              <p:cNvPr id="7299" name="Oval 72"/>
              <p:cNvSpPr/>
              <p:nvPr/>
            </p:nvSpPr>
            <p:spPr>
              <a:xfrm>
                <a:off x="975" y="1616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tIns="10800" anchor="ctr" anchorCtr="0"/>
              <a:p>
                <a:pPr algn="ctr"/>
                <a:endParaRPr lang="zh-CN" altLang="zh-CN" sz="1600" i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00" name="Line 73"/>
              <p:cNvSpPr/>
              <p:nvPr/>
            </p:nvSpPr>
            <p:spPr>
              <a:xfrm flipH="1">
                <a:off x="1066" y="1525"/>
                <a:ext cx="136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294" name="Oval 74"/>
            <p:cNvSpPr/>
            <p:nvPr/>
          </p:nvSpPr>
          <p:spPr>
            <a:xfrm>
              <a:off x="4829" y="754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600" i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95" name="Line 75"/>
            <p:cNvSpPr/>
            <p:nvPr/>
          </p:nvSpPr>
          <p:spPr>
            <a:xfrm flipH="1" flipV="1">
              <a:off x="4784" y="664"/>
              <a:ext cx="9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7296" name="Group 76"/>
            <p:cNvGrpSpPr/>
            <p:nvPr/>
          </p:nvGrpSpPr>
          <p:grpSpPr>
            <a:xfrm>
              <a:off x="4512" y="663"/>
              <a:ext cx="227" cy="227"/>
              <a:chOff x="975" y="1525"/>
              <a:chExt cx="227" cy="227"/>
            </a:xfrm>
          </p:grpSpPr>
          <p:sp>
            <p:nvSpPr>
              <p:cNvPr id="7297" name="Oval 77"/>
              <p:cNvSpPr/>
              <p:nvPr/>
            </p:nvSpPr>
            <p:spPr>
              <a:xfrm>
                <a:off x="975" y="1616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tIns="10800" anchor="ctr" anchorCtr="0"/>
              <a:p>
                <a:pPr algn="ctr"/>
                <a:endParaRPr lang="zh-CN" altLang="zh-CN" sz="1600" i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98" name="Line 78"/>
              <p:cNvSpPr/>
              <p:nvPr/>
            </p:nvSpPr>
            <p:spPr>
              <a:xfrm flipH="1">
                <a:off x="1066" y="1525"/>
                <a:ext cx="136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1" name="Group 106"/>
          <p:cNvGrpSpPr/>
          <p:nvPr/>
        </p:nvGrpSpPr>
        <p:grpSpPr>
          <a:xfrm>
            <a:off x="4932363" y="476250"/>
            <a:ext cx="1365250" cy="2159000"/>
            <a:chOff x="3107" y="300"/>
            <a:chExt cx="860" cy="1360"/>
          </a:xfrm>
        </p:grpSpPr>
        <p:sp>
          <p:nvSpPr>
            <p:cNvPr id="7266" name="Oval 57"/>
            <p:cNvSpPr/>
            <p:nvPr/>
          </p:nvSpPr>
          <p:spPr>
            <a:xfrm>
              <a:off x="3560" y="300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tIns="10800" anchor="ctr" anchorCtr="0"/>
            <a:p>
              <a:pPr algn="ctr"/>
              <a:endParaRPr lang="zh-CN" altLang="zh-CN" sz="1800" i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67" name="Oval 58"/>
            <p:cNvSpPr/>
            <p:nvPr/>
          </p:nvSpPr>
          <p:spPr>
            <a:xfrm>
              <a:off x="3696" y="526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i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w</a:t>
              </a:r>
              <a:endParaRPr lang="en-US" altLang="zh-CN" sz="1600" i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68" name="Line 59"/>
            <p:cNvSpPr/>
            <p:nvPr/>
          </p:nvSpPr>
          <p:spPr>
            <a:xfrm flipH="1" flipV="1">
              <a:off x="3651" y="436"/>
              <a:ext cx="9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7269" name="Group 60"/>
            <p:cNvGrpSpPr/>
            <p:nvPr/>
          </p:nvGrpSpPr>
          <p:grpSpPr>
            <a:xfrm>
              <a:off x="3379" y="435"/>
              <a:ext cx="227" cy="227"/>
              <a:chOff x="975" y="1525"/>
              <a:chExt cx="227" cy="227"/>
            </a:xfrm>
          </p:grpSpPr>
          <p:sp>
            <p:nvSpPr>
              <p:cNvPr id="7287" name="Oval 61"/>
              <p:cNvSpPr/>
              <p:nvPr/>
            </p:nvSpPr>
            <p:spPr>
              <a:xfrm>
                <a:off x="975" y="1616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tIns="10800" anchor="ctr" anchorCtr="0"/>
              <a:p>
                <a:pPr algn="ctr"/>
                <a:endParaRPr lang="zh-CN" altLang="zh-CN" sz="1600" i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88" name="Line 62"/>
              <p:cNvSpPr/>
              <p:nvPr/>
            </p:nvSpPr>
            <p:spPr>
              <a:xfrm flipH="1">
                <a:off x="1066" y="1525"/>
                <a:ext cx="136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270" name="Oval 63"/>
            <p:cNvSpPr/>
            <p:nvPr/>
          </p:nvSpPr>
          <p:spPr>
            <a:xfrm>
              <a:off x="3831" y="753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600" i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1" name="Line 64"/>
            <p:cNvSpPr/>
            <p:nvPr/>
          </p:nvSpPr>
          <p:spPr>
            <a:xfrm flipH="1" flipV="1">
              <a:off x="3786" y="663"/>
              <a:ext cx="9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7272" name="Group 65"/>
            <p:cNvGrpSpPr/>
            <p:nvPr/>
          </p:nvGrpSpPr>
          <p:grpSpPr>
            <a:xfrm>
              <a:off x="3514" y="662"/>
              <a:ext cx="227" cy="227"/>
              <a:chOff x="975" y="1525"/>
              <a:chExt cx="227" cy="227"/>
            </a:xfrm>
          </p:grpSpPr>
          <p:sp>
            <p:nvSpPr>
              <p:cNvPr id="7285" name="Oval 66"/>
              <p:cNvSpPr/>
              <p:nvPr/>
            </p:nvSpPr>
            <p:spPr>
              <a:xfrm>
                <a:off x="975" y="1616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tIns="10800" anchor="ctr" anchorCtr="0"/>
              <a:p>
                <a:pPr algn="ctr"/>
                <a:endParaRPr lang="zh-CN" altLang="zh-CN" sz="1600" i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86" name="Line 67"/>
              <p:cNvSpPr/>
              <p:nvPr/>
            </p:nvSpPr>
            <p:spPr>
              <a:xfrm flipH="1">
                <a:off x="1066" y="1525"/>
                <a:ext cx="136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273" name="AutoShape 80"/>
            <p:cNvSpPr/>
            <p:nvPr/>
          </p:nvSpPr>
          <p:spPr>
            <a:xfrm>
              <a:off x="3107" y="527"/>
              <a:ext cx="91" cy="907"/>
            </a:xfrm>
            <a:prstGeom prst="leftBrace">
              <a:avLst>
                <a:gd name="adj1" fmla="val 83058"/>
                <a:gd name="adj2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274" name="Oval 83"/>
            <p:cNvSpPr/>
            <p:nvPr/>
          </p:nvSpPr>
          <p:spPr>
            <a:xfrm>
              <a:off x="3560" y="1071"/>
              <a:ext cx="136" cy="136"/>
            </a:xfrm>
            <a:prstGeom prst="ellipse">
              <a:avLst/>
            </a:prstGeom>
            <a:solidFill>
              <a:srgbClr val="000000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tIns="10800" anchor="ctr" anchorCtr="0"/>
            <a:p>
              <a:pPr algn="ctr"/>
              <a:r>
                <a:rPr lang="en-US" altLang="zh-CN" sz="1800" i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1800" i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5" name="Oval 84"/>
            <p:cNvSpPr/>
            <p:nvPr/>
          </p:nvSpPr>
          <p:spPr>
            <a:xfrm>
              <a:off x="3696" y="1297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i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w</a:t>
              </a:r>
              <a:endParaRPr lang="en-US" altLang="zh-CN" sz="1600" i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6" name="Line 85"/>
            <p:cNvSpPr/>
            <p:nvPr/>
          </p:nvSpPr>
          <p:spPr>
            <a:xfrm flipH="1" flipV="1">
              <a:off x="3651" y="1207"/>
              <a:ext cx="9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7277" name="Group 86"/>
            <p:cNvGrpSpPr/>
            <p:nvPr/>
          </p:nvGrpSpPr>
          <p:grpSpPr>
            <a:xfrm>
              <a:off x="3379" y="1206"/>
              <a:ext cx="227" cy="227"/>
              <a:chOff x="975" y="1525"/>
              <a:chExt cx="227" cy="227"/>
            </a:xfrm>
          </p:grpSpPr>
          <p:sp>
            <p:nvSpPr>
              <p:cNvPr id="7283" name="Oval 87"/>
              <p:cNvSpPr/>
              <p:nvPr/>
            </p:nvSpPr>
            <p:spPr>
              <a:xfrm>
                <a:off x="975" y="1616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tIns="10800" anchor="ctr" anchorCtr="0"/>
              <a:p>
                <a:pPr algn="ctr"/>
                <a:endParaRPr lang="zh-CN" altLang="zh-CN" sz="1600" i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84" name="Line 88"/>
              <p:cNvSpPr/>
              <p:nvPr/>
            </p:nvSpPr>
            <p:spPr>
              <a:xfrm flipH="1">
                <a:off x="1066" y="1525"/>
                <a:ext cx="136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278" name="Oval 89"/>
            <p:cNvSpPr/>
            <p:nvPr/>
          </p:nvSpPr>
          <p:spPr>
            <a:xfrm>
              <a:off x="3831" y="1524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600" i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9" name="Line 90"/>
            <p:cNvSpPr/>
            <p:nvPr/>
          </p:nvSpPr>
          <p:spPr>
            <a:xfrm flipH="1" flipV="1">
              <a:off x="3786" y="1434"/>
              <a:ext cx="9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7280" name="Group 91"/>
            <p:cNvGrpSpPr/>
            <p:nvPr/>
          </p:nvGrpSpPr>
          <p:grpSpPr>
            <a:xfrm>
              <a:off x="3514" y="1433"/>
              <a:ext cx="227" cy="227"/>
              <a:chOff x="975" y="1525"/>
              <a:chExt cx="227" cy="227"/>
            </a:xfrm>
          </p:grpSpPr>
          <p:sp>
            <p:nvSpPr>
              <p:cNvPr id="7281" name="Oval 92"/>
              <p:cNvSpPr/>
              <p:nvPr/>
            </p:nvSpPr>
            <p:spPr>
              <a:xfrm>
                <a:off x="975" y="1616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tIns="10800" anchor="ctr" anchorCtr="0"/>
              <a:p>
                <a:pPr algn="ctr"/>
                <a:endParaRPr lang="zh-CN" altLang="zh-CN" sz="1600" i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82" name="Line 93"/>
              <p:cNvSpPr/>
              <p:nvPr/>
            </p:nvSpPr>
            <p:spPr>
              <a:xfrm flipH="1">
                <a:off x="1066" y="1525"/>
                <a:ext cx="136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6" name="Group 108"/>
          <p:cNvGrpSpPr/>
          <p:nvPr/>
        </p:nvGrpSpPr>
        <p:grpSpPr>
          <a:xfrm>
            <a:off x="6372225" y="1628775"/>
            <a:ext cx="2303463" cy="1006475"/>
            <a:chOff x="4014" y="1026"/>
            <a:chExt cx="1451" cy="634"/>
          </a:xfrm>
        </p:grpSpPr>
        <p:sp>
          <p:nvSpPr>
            <p:cNvPr id="7264" name="AutoShape 82"/>
            <p:cNvSpPr/>
            <p:nvPr/>
          </p:nvSpPr>
          <p:spPr>
            <a:xfrm>
              <a:off x="4014" y="1298"/>
              <a:ext cx="272" cy="1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265" name="Text Box 105"/>
            <p:cNvSpPr txBox="1"/>
            <p:nvPr/>
          </p:nvSpPr>
          <p:spPr>
            <a:xfrm>
              <a:off x="4332" y="1026"/>
              <a:ext cx="1133" cy="634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anose="02020603050405020304" pitchFamily="18" charset="0"/>
                </a:rPr>
                <a:t>Continue to add 1 black to the path of </a:t>
              </a:r>
              <a:r>
                <a:rPr lang="en-US" altLang="zh-CN" sz="2000" i="1" dirty="0">
                  <a:latin typeface="Times New Roman" panose="02020603050405020304" pitchFamily="18" charset="0"/>
                </a:rPr>
                <a:t>x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" name="Group 109"/>
          <p:cNvGrpSpPr/>
          <p:nvPr/>
        </p:nvGrpSpPr>
        <p:grpSpPr>
          <a:xfrm>
            <a:off x="755650" y="2925763"/>
            <a:ext cx="2087563" cy="935037"/>
            <a:chOff x="476" y="2977"/>
            <a:chExt cx="1315" cy="589"/>
          </a:xfrm>
        </p:grpSpPr>
        <p:sp>
          <p:nvSpPr>
            <p:cNvPr id="7252" name="Oval 110"/>
            <p:cNvSpPr/>
            <p:nvPr/>
          </p:nvSpPr>
          <p:spPr>
            <a:xfrm>
              <a:off x="1384" y="2977"/>
              <a:ext cx="136" cy="1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253" name="Oval 111"/>
            <p:cNvSpPr/>
            <p:nvPr/>
          </p:nvSpPr>
          <p:spPr>
            <a:xfrm>
              <a:off x="1520" y="3203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i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w</a:t>
              </a:r>
              <a:endParaRPr lang="en-US" altLang="zh-CN" sz="1600" i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54" name="Line 112"/>
            <p:cNvSpPr/>
            <p:nvPr/>
          </p:nvSpPr>
          <p:spPr>
            <a:xfrm flipH="1" flipV="1">
              <a:off x="1475" y="3113"/>
              <a:ext cx="9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7255" name="Group 113"/>
            <p:cNvGrpSpPr/>
            <p:nvPr/>
          </p:nvGrpSpPr>
          <p:grpSpPr>
            <a:xfrm>
              <a:off x="1203" y="3112"/>
              <a:ext cx="227" cy="227"/>
              <a:chOff x="975" y="1525"/>
              <a:chExt cx="227" cy="227"/>
            </a:xfrm>
          </p:grpSpPr>
          <p:sp>
            <p:nvSpPr>
              <p:cNvPr id="7262" name="Oval 114"/>
              <p:cNvSpPr/>
              <p:nvPr/>
            </p:nvSpPr>
            <p:spPr>
              <a:xfrm>
                <a:off x="975" y="1616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tIns="10800" anchor="ctr" anchorCtr="0"/>
              <a:p>
                <a:pPr algn="ctr"/>
                <a:r>
                  <a:rPr lang="en-US" altLang="zh-CN" sz="1600" i="1" dirty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sz="1600" i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63" name="Line 115"/>
              <p:cNvSpPr/>
              <p:nvPr/>
            </p:nvSpPr>
            <p:spPr>
              <a:xfrm flipH="1">
                <a:off x="1066" y="1525"/>
                <a:ext cx="136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256" name="Text Box 116"/>
            <p:cNvSpPr txBox="1"/>
            <p:nvPr/>
          </p:nvSpPr>
          <p:spPr>
            <a:xfrm>
              <a:off x="476" y="2977"/>
              <a:ext cx="771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</a:rPr>
                <a:t>Case 3:</a:t>
              </a:r>
              <a:endParaRPr lang="en-US" altLang="zh-CN" sz="2000" dirty="0">
                <a:latin typeface="Arial" panose="020B0604020202020204" pitchFamily="34" charset="0"/>
              </a:endParaRPr>
            </a:p>
          </p:txBody>
        </p:sp>
        <p:sp>
          <p:nvSpPr>
            <p:cNvPr id="7257" name="Oval 117"/>
            <p:cNvSpPr/>
            <p:nvPr/>
          </p:nvSpPr>
          <p:spPr>
            <a:xfrm>
              <a:off x="1655" y="3430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600" i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58" name="Line 118"/>
            <p:cNvSpPr/>
            <p:nvPr/>
          </p:nvSpPr>
          <p:spPr>
            <a:xfrm flipH="1" flipV="1">
              <a:off x="1610" y="3340"/>
              <a:ext cx="9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7259" name="Group 119"/>
            <p:cNvGrpSpPr/>
            <p:nvPr/>
          </p:nvGrpSpPr>
          <p:grpSpPr>
            <a:xfrm>
              <a:off x="1338" y="3339"/>
              <a:ext cx="227" cy="227"/>
              <a:chOff x="975" y="1525"/>
              <a:chExt cx="227" cy="227"/>
            </a:xfrm>
          </p:grpSpPr>
          <p:sp>
            <p:nvSpPr>
              <p:cNvPr id="7260" name="Oval 120"/>
              <p:cNvSpPr/>
              <p:nvPr/>
            </p:nvSpPr>
            <p:spPr>
              <a:xfrm>
                <a:off x="975" y="1616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tIns="10800" anchor="ctr" anchorCtr="0"/>
              <a:p>
                <a:pPr algn="ctr"/>
                <a:endParaRPr lang="zh-CN" altLang="zh-CN" sz="1600" i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61" name="Line 121"/>
              <p:cNvSpPr/>
              <p:nvPr/>
            </p:nvSpPr>
            <p:spPr>
              <a:xfrm flipH="1">
                <a:off x="1066" y="1525"/>
                <a:ext cx="136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0" name="Group 122"/>
          <p:cNvGrpSpPr/>
          <p:nvPr/>
        </p:nvGrpSpPr>
        <p:grpSpPr>
          <a:xfrm>
            <a:off x="2989263" y="2925763"/>
            <a:ext cx="1582737" cy="935037"/>
            <a:chOff x="1882" y="301"/>
            <a:chExt cx="997" cy="589"/>
          </a:xfrm>
        </p:grpSpPr>
        <p:sp>
          <p:nvSpPr>
            <p:cNvPr id="7240" name="AutoShape 123"/>
            <p:cNvSpPr/>
            <p:nvPr/>
          </p:nvSpPr>
          <p:spPr>
            <a:xfrm>
              <a:off x="1882" y="527"/>
              <a:ext cx="272" cy="1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241" name="Oval 124"/>
            <p:cNvSpPr/>
            <p:nvPr/>
          </p:nvSpPr>
          <p:spPr>
            <a:xfrm>
              <a:off x="2472" y="301"/>
              <a:ext cx="136" cy="1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tIns="10800" anchor="ctr" anchorCtr="0"/>
            <a:p>
              <a:pPr algn="ctr"/>
              <a:endParaRPr lang="zh-CN" altLang="zh-CN" sz="18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7242" name="Oval 125"/>
            <p:cNvSpPr/>
            <p:nvPr/>
          </p:nvSpPr>
          <p:spPr>
            <a:xfrm>
              <a:off x="2608" y="527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i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w</a:t>
              </a:r>
              <a:endParaRPr lang="en-US" altLang="zh-CN" sz="1600" i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43" name="Line 126"/>
            <p:cNvSpPr/>
            <p:nvPr/>
          </p:nvSpPr>
          <p:spPr>
            <a:xfrm flipH="1" flipV="1">
              <a:off x="2563" y="437"/>
              <a:ext cx="9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7244" name="Group 127"/>
            <p:cNvGrpSpPr/>
            <p:nvPr/>
          </p:nvGrpSpPr>
          <p:grpSpPr>
            <a:xfrm>
              <a:off x="2291" y="436"/>
              <a:ext cx="227" cy="227"/>
              <a:chOff x="975" y="1525"/>
              <a:chExt cx="227" cy="227"/>
            </a:xfrm>
          </p:grpSpPr>
          <p:sp>
            <p:nvSpPr>
              <p:cNvPr id="7250" name="Oval 128"/>
              <p:cNvSpPr/>
              <p:nvPr/>
            </p:nvSpPr>
            <p:spPr>
              <a:xfrm>
                <a:off x="975" y="1616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tIns="10800" anchor="ctr" anchorCtr="0"/>
              <a:p>
                <a:pPr algn="ctr"/>
                <a:r>
                  <a:rPr lang="en-US" altLang="zh-CN" sz="1600" i="1" dirty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sz="1600" i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51" name="Line 129"/>
              <p:cNvSpPr/>
              <p:nvPr/>
            </p:nvSpPr>
            <p:spPr>
              <a:xfrm flipH="1">
                <a:off x="1066" y="1525"/>
                <a:ext cx="136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245" name="Oval 130"/>
            <p:cNvSpPr/>
            <p:nvPr/>
          </p:nvSpPr>
          <p:spPr>
            <a:xfrm>
              <a:off x="2743" y="754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600" i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46" name="Line 131"/>
            <p:cNvSpPr/>
            <p:nvPr/>
          </p:nvSpPr>
          <p:spPr>
            <a:xfrm flipH="1" flipV="1">
              <a:off x="2698" y="664"/>
              <a:ext cx="9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7247" name="Group 132"/>
            <p:cNvGrpSpPr/>
            <p:nvPr/>
          </p:nvGrpSpPr>
          <p:grpSpPr>
            <a:xfrm>
              <a:off x="2426" y="663"/>
              <a:ext cx="227" cy="227"/>
              <a:chOff x="975" y="1525"/>
              <a:chExt cx="227" cy="227"/>
            </a:xfrm>
          </p:grpSpPr>
          <p:sp>
            <p:nvSpPr>
              <p:cNvPr id="7248" name="Oval 133"/>
              <p:cNvSpPr/>
              <p:nvPr/>
            </p:nvSpPr>
            <p:spPr>
              <a:xfrm>
                <a:off x="975" y="1616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tIns="10800" anchor="ctr" anchorCtr="0"/>
              <a:p>
                <a:pPr algn="ctr"/>
                <a:endParaRPr lang="zh-CN" altLang="zh-CN" sz="1600" i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49" name="Line 134"/>
              <p:cNvSpPr/>
              <p:nvPr/>
            </p:nvSpPr>
            <p:spPr>
              <a:xfrm flipH="1">
                <a:off x="1066" y="1525"/>
                <a:ext cx="136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133255" name="AutoShape 135"/>
          <p:cNvSpPr/>
          <p:nvPr/>
        </p:nvSpPr>
        <p:spPr>
          <a:xfrm rot="-5400000">
            <a:off x="4083050" y="3771900"/>
            <a:ext cx="254000" cy="287338"/>
          </a:xfrm>
          <a:custGeom>
            <a:avLst/>
            <a:gdLst/>
            <a:ahLst/>
            <a:cxnLst>
              <a:cxn ang="0">
                <a:pos x="25839869" y="3001445"/>
              </a:cxn>
              <a:cxn ang="0">
                <a:pos x="1829306" y="25423877"/>
              </a:cxn>
              <a:cxn ang="0">
                <a:pos x="24114675" y="7671805"/>
              </a:cxn>
              <a:cxn ang="0">
                <a:pos x="29755537" y="51848274"/>
              </a:cxn>
              <a:cxn ang="0">
                <a:pos x="21129212" y="49362323"/>
              </a:cxn>
              <a:cxn ang="0">
                <a:pos x="22844711" y="36873979"/>
              </a:cxn>
            </a:cxnLst>
            <a:pathLst>
              <a:path w="21600" h="21600">
                <a:moveTo>
                  <a:pt x="15549" y="17909"/>
                </a:moveTo>
                <a:cubicBezTo>
                  <a:pt x="17924" y="16323"/>
                  <a:pt x="19350" y="13655"/>
                  <a:pt x="19350" y="10800"/>
                </a:cubicBezTo>
                <a:cubicBezTo>
                  <a:pt x="19350" y="6077"/>
                  <a:pt x="15522" y="2250"/>
                  <a:pt x="10800" y="2250"/>
                </a:cubicBezTo>
                <a:cubicBezTo>
                  <a:pt x="6077" y="2250"/>
                  <a:pt x="2250" y="6077"/>
                  <a:pt x="225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4407"/>
                  <a:pt x="19799" y="17776"/>
                  <a:pt x="16799" y="19780"/>
                </a:cubicBezTo>
                <a:lnTo>
                  <a:pt x="18299" y="22025"/>
                </a:lnTo>
                <a:lnTo>
                  <a:pt x="12994" y="20969"/>
                </a:lnTo>
                <a:lnTo>
                  <a:pt x="14049" y="15664"/>
                </a:lnTo>
                <a:lnTo>
                  <a:pt x="15549" y="17909"/>
                </a:lnTo>
                <a:close/>
              </a:path>
            </a:pathLst>
          </a:custGeom>
          <a:solidFill>
            <a:schemeClr val="hlink"/>
          </a:solidFill>
          <a:ln w="254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46800" rIns="0" bIns="46800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3" name="Group 151"/>
          <p:cNvGrpSpPr/>
          <p:nvPr/>
        </p:nvGrpSpPr>
        <p:grpSpPr>
          <a:xfrm>
            <a:off x="4859338" y="2925763"/>
            <a:ext cx="1871662" cy="1295400"/>
            <a:chOff x="3061" y="1752"/>
            <a:chExt cx="1179" cy="816"/>
          </a:xfrm>
        </p:grpSpPr>
        <p:sp>
          <p:nvSpPr>
            <p:cNvPr id="7229" name="AutoShape 137"/>
            <p:cNvSpPr/>
            <p:nvPr/>
          </p:nvSpPr>
          <p:spPr>
            <a:xfrm>
              <a:off x="3061" y="1978"/>
              <a:ext cx="272" cy="1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230" name="Oval 138"/>
            <p:cNvSpPr/>
            <p:nvPr/>
          </p:nvSpPr>
          <p:spPr>
            <a:xfrm>
              <a:off x="3651" y="1752"/>
              <a:ext cx="136" cy="1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tIns="10800" anchor="ctr" anchorCtr="0"/>
            <a:p>
              <a:pPr algn="ctr"/>
              <a:endParaRPr lang="zh-CN" altLang="zh-CN" sz="18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7231" name="Oval 139"/>
            <p:cNvSpPr/>
            <p:nvPr/>
          </p:nvSpPr>
          <p:spPr>
            <a:xfrm>
              <a:off x="3969" y="2205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i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w</a:t>
              </a:r>
              <a:endParaRPr lang="en-US" altLang="zh-CN" sz="1600" i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32" name="Line 140"/>
            <p:cNvSpPr/>
            <p:nvPr/>
          </p:nvSpPr>
          <p:spPr>
            <a:xfrm flipH="1" flipV="1">
              <a:off x="3742" y="1888"/>
              <a:ext cx="9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7233" name="Group 141"/>
            <p:cNvGrpSpPr/>
            <p:nvPr/>
          </p:nvGrpSpPr>
          <p:grpSpPr>
            <a:xfrm>
              <a:off x="3470" y="1887"/>
              <a:ext cx="227" cy="227"/>
              <a:chOff x="975" y="1525"/>
              <a:chExt cx="227" cy="227"/>
            </a:xfrm>
          </p:grpSpPr>
          <p:sp>
            <p:nvSpPr>
              <p:cNvPr id="7238" name="Oval 142"/>
              <p:cNvSpPr/>
              <p:nvPr/>
            </p:nvSpPr>
            <p:spPr>
              <a:xfrm>
                <a:off x="975" y="1616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tIns="10800" anchor="ctr" anchorCtr="0"/>
              <a:p>
                <a:pPr algn="ctr"/>
                <a:r>
                  <a:rPr lang="en-US" altLang="zh-CN" sz="1600" i="1" dirty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sz="1600" i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39" name="Line 143"/>
              <p:cNvSpPr/>
              <p:nvPr/>
            </p:nvSpPr>
            <p:spPr>
              <a:xfrm flipH="1">
                <a:off x="1066" y="1525"/>
                <a:ext cx="136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234" name="Oval 144"/>
            <p:cNvSpPr/>
            <p:nvPr/>
          </p:nvSpPr>
          <p:spPr>
            <a:xfrm>
              <a:off x="4104" y="2432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600" i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35" name="Line 145"/>
            <p:cNvSpPr/>
            <p:nvPr/>
          </p:nvSpPr>
          <p:spPr>
            <a:xfrm flipH="1" flipV="1">
              <a:off x="4059" y="2342"/>
              <a:ext cx="9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36" name="Oval 147"/>
            <p:cNvSpPr/>
            <p:nvPr/>
          </p:nvSpPr>
          <p:spPr>
            <a:xfrm>
              <a:off x="3787" y="1979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tIns="10800" anchor="ctr" anchorCtr="0"/>
            <a:p>
              <a:pPr algn="ctr"/>
              <a:endParaRPr lang="zh-CN" altLang="zh-CN" sz="1600" i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37" name="Line 148"/>
            <p:cNvSpPr/>
            <p:nvPr/>
          </p:nvSpPr>
          <p:spPr>
            <a:xfrm>
              <a:off x="3878" y="2069"/>
              <a:ext cx="137" cy="13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5" name="Group 152"/>
          <p:cNvGrpSpPr/>
          <p:nvPr/>
        </p:nvGrpSpPr>
        <p:grpSpPr>
          <a:xfrm>
            <a:off x="6011863" y="3286125"/>
            <a:ext cx="504825" cy="574675"/>
            <a:chOff x="3787" y="1979"/>
            <a:chExt cx="318" cy="362"/>
          </a:xfrm>
        </p:grpSpPr>
        <p:sp>
          <p:nvSpPr>
            <p:cNvPr id="7227" name="Oval 149"/>
            <p:cNvSpPr/>
            <p:nvPr/>
          </p:nvSpPr>
          <p:spPr>
            <a:xfrm>
              <a:off x="3969" y="2205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600" i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28" name="Oval 150"/>
            <p:cNvSpPr/>
            <p:nvPr/>
          </p:nvSpPr>
          <p:spPr>
            <a:xfrm>
              <a:off x="3787" y="1979"/>
              <a:ext cx="136" cy="136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txBody>
            <a:bodyPr wrap="none" anchor="ctr" anchorCtr="0"/>
            <a:p>
              <a:pPr algn="ctr"/>
              <a:r>
                <a:rPr lang="en-US" altLang="zh-CN" sz="1600" i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w</a:t>
              </a:r>
              <a:endParaRPr lang="en-US" altLang="zh-CN" sz="1600" i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6" name="Group 153"/>
          <p:cNvGrpSpPr/>
          <p:nvPr/>
        </p:nvGrpSpPr>
        <p:grpSpPr>
          <a:xfrm>
            <a:off x="755650" y="4652963"/>
            <a:ext cx="2087563" cy="935037"/>
            <a:chOff x="476" y="2977"/>
            <a:chExt cx="1315" cy="589"/>
          </a:xfrm>
        </p:grpSpPr>
        <p:sp>
          <p:nvSpPr>
            <p:cNvPr id="7215" name="Oval 154"/>
            <p:cNvSpPr/>
            <p:nvPr/>
          </p:nvSpPr>
          <p:spPr>
            <a:xfrm>
              <a:off x="1384" y="2977"/>
              <a:ext cx="136" cy="1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dirty="0">
                  <a:latin typeface="Times New Roman" panose="02020603050405020304" pitchFamily="18" charset="0"/>
                </a:rPr>
                <a:t>?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7216" name="Oval 155"/>
            <p:cNvSpPr/>
            <p:nvPr/>
          </p:nvSpPr>
          <p:spPr>
            <a:xfrm>
              <a:off x="1520" y="3203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i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w</a:t>
              </a:r>
              <a:endParaRPr lang="en-US" altLang="zh-CN" sz="1600" i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17" name="Line 156"/>
            <p:cNvSpPr/>
            <p:nvPr/>
          </p:nvSpPr>
          <p:spPr>
            <a:xfrm flipH="1" flipV="1">
              <a:off x="1475" y="3113"/>
              <a:ext cx="9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7218" name="Group 157"/>
            <p:cNvGrpSpPr/>
            <p:nvPr/>
          </p:nvGrpSpPr>
          <p:grpSpPr>
            <a:xfrm>
              <a:off x="1203" y="3112"/>
              <a:ext cx="227" cy="227"/>
              <a:chOff x="975" y="1525"/>
              <a:chExt cx="227" cy="227"/>
            </a:xfrm>
          </p:grpSpPr>
          <p:sp>
            <p:nvSpPr>
              <p:cNvPr id="7225" name="Oval 158"/>
              <p:cNvSpPr/>
              <p:nvPr/>
            </p:nvSpPr>
            <p:spPr>
              <a:xfrm>
                <a:off x="975" y="1616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tIns="10800" anchor="ctr" anchorCtr="0"/>
              <a:p>
                <a:pPr algn="ctr"/>
                <a:r>
                  <a:rPr lang="en-US" altLang="zh-CN" sz="1600" i="1" dirty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sz="1600" i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26" name="Line 159"/>
              <p:cNvSpPr/>
              <p:nvPr/>
            </p:nvSpPr>
            <p:spPr>
              <a:xfrm flipH="1">
                <a:off x="1066" y="1525"/>
                <a:ext cx="136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219" name="Text Box 160"/>
            <p:cNvSpPr txBox="1"/>
            <p:nvPr/>
          </p:nvSpPr>
          <p:spPr>
            <a:xfrm>
              <a:off x="476" y="2977"/>
              <a:ext cx="771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</a:rPr>
                <a:t>Case 4:</a:t>
              </a:r>
              <a:endParaRPr lang="en-US" altLang="zh-CN" sz="2000" dirty="0">
                <a:latin typeface="Arial" panose="020B0604020202020204" pitchFamily="34" charset="0"/>
              </a:endParaRPr>
            </a:p>
          </p:txBody>
        </p:sp>
        <p:sp>
          <p:nvSpPr>
            <p:cNvPr id="7220" name="Oval 161"/>
            <p:cNvSpPr/>
            <p:nvPr/>
          </p:nvSpPr>
          <p:spPr>
            <a:xfrm>
              <a:off x="1655" y="3430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600" i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21" name="Line 162"/>
            <p:cNvSpPr/>
            <p:nvPr/>
          </p:nvSpPr>
          <p:spPr>
            <a:xfrm flipH="1" flipV="1">
              <a:off x="1610" y="3340"/>
              <a:ext cx="9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7222" name="Group 163"/>
            <p:cNvGrpSpPr/>
            <p:nvPr/>
          </p:nvGrpSpPr>
          <p:grpSpPr>
            <a:xfrm>
              <a:off x="1338" y="3339"/>
              <a:ext cx="227" cy="227"/>
              <a:chOff x="975" y="1525"/>
              <a:chExt cx="227" cy="227"/>
            </a:xfrm>
          </p:grpSpPr>
          <p:sp>
            <p:nvSpPr>
              <p:cNvPr id="7223" name="Oval 164"/>
              <p:cNvSpPr/>
              <p:nvPr/>
            </p:nvSpPr>
            <p:spPr>
              <a:xfrm>
                <a:off x="975" y="1616"/>
                <a:ext cx="136" cy="136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tIns="10800" anchor="ctr" anchorCtr="0"/>
              <a:p>
                <a:pPr algn="ctr"/>
                <a:endParaRPr lang="zh-CN" altLang="zh-CN" sz="1600" i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24" name="Line 165"/>
              <p:cNvSpPr/>
              <p:nvPr/>
            </p:nvSpPr>
            <p:spPr>
              <a:xfrm flipH="1">
                <a:off x="1066" y="1525"/>
                <a:ext cx="136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9" name="Group 168"/>
          <p:cNvGrpSpPr/>
          <p:nvPr/>
        </p:nvGrpSpPr>
        <p:grpSpPr>
          <a:xfrm>
            <a:off x="6804025" y="3176588"/>
            <a:ext cx="1508125" cy="396875"/>
            <a:chOff x="4286" y="2001"/>
            <a:chExt cx="950" cy="250"/>
          </a:xfrm>
        </p:grpSpPr>
        <p:sp>
          <p:nvSpPr>
            <p:cNvPr id="7213" name="AutoShape 166"/>
            <p:cNvSpPr/>
            <p:nvPr/>
          </p:nvSpPr>
          <p:spPr>
            <a:xfrm>
              <a:off x="4286" y="2069"/>
              <a:ext cx="272" cy="1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214" name="Rectangle 167"/>
            <p:cNvSpPr/>
            <p:nvPr/>
          </p:nvSpPr>
          <p:spPr>
            <a:xfrm>
              <a:off x="4604" y="2001"/>
              <a:ext cx="632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</a:rPr>
                <a:t>Case 4</a:t>
              </a:r>
              <a:endParaRPr lang="en-US" altLang="zh-CN" sz="2000" dirty="0">
                <a:latin typeface="Arial" panose="020B0604020202020204" pitchFamily="34" charset="0"/>
              </a:endParaRPr>
            </a:p>
          </p:txBody>
        </p:sp>
      </p:grpSp>
      <p:sp>
        <p:nvSpPr>
          <p:cNvPr id="133289" name="Text Box 169"/>
          <p:cNvSpPr txBox="1"/>
          <p:nvPr/>
        </p:nvSpPr>
        <p:spPr>
          <a:xfrm>
            <a:off x="7885113" y="620713"/>
            <a:ext cx="647700" cy="58356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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grpSp>
        <p:nvGrpSpPr>
          <p:cNvPr id="30" name="Group 196"/>
          <p:cNvGrpSpPr/>
          <p:nvPr/>
        </p:nvGrpSpPr>
        <p:grpSpPr>
          <a:xfrm>
            <a:off x="3135313" y="4654550"/>
            <a:ext cx="1581150" cy="935038"/>
            <a:chOff x="1882" y="2932"/>
            <a:chExt cx="996" cy="589"/>
          </a:xfrm>
        </p:grpSpPr>
        <p:sp>
          <p:nvSpPr>
            <p:cNvPr id="7201" name="Oval 171"/>
            <p:cNvSpPr/>
            <p:nvPr/>
          </p:nvSpPr>
          <p:spPr>
            <a:xfrm>
              <a:off x="2471" y="2932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7202" name="Oval 172"/>
            <p:cNvSpPr/>
            <p:nvPr/>
          </p:nvSpPr>
          <p:spPr>
            <a:xfrm>
              <a:off x="2607" y="3158"/>
              <a:ext cx="136" cy="1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dirty="0">
                  <a:latin typeface="Times New Roman" panose="02020603050405020304" pitchFamily="18" charset="0"/>
                </a:rPr>
                <a:t>?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7203" name="Line 173"/>
            <p:cNvSpPr/>
            <p:nvPr/>
          </p:nvSpPr>
          <p:spPr>
            <a:xfrm flipH="1" flipV="1">
              <a:off x="2562" y="3068"/>
              <a:ext cx="9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7204" name="Group 174"/>
            <p:cNvGrpSpPr/>
            <p:nvPr/>
          </p:nvGrpSpPr>
          <p:grpSpPr>
            <a:xfrm>
              <a:off x="2290" y="3067"/>
              <a:ext cx="227" cy="227"/>
              <a:chOff x="975" y="1525"/>
              <a:chExt cx="227" cy="227"/>
            </a:xfrm>
          </p:grpSpPr>
          <p:sp>
            <p:nvSpPr>
              <p:cNvPr id="7211" name="Oval 175"/>
              <p:cNvSpPr/>
              <p:nvPr/>
            </p:nvSpPr>
            <p:spPr>
              <a:xfrm>
                <a:off x="975" y="1616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tIns="10800" anchor="ctr" anchorCtr="0"/>
              <a:p>
                <a:pPr algn="ctr"/>
                <a:r>
                  <a:rPr lang="en-US" altLang="zh-CN" sz="1600" i="1" dirty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sz="1600" i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12" name="Line 176"/>
              <p:cNvSpPr/>
              <p:nvPr/>
            </p:nvSpPr>
            <p:spPr>
              <a:xfrm flipH="1">
                <a:off x="1066" y="1525"/>
                <a:ext cx="136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205" name="Oval 178"/>
            <p:cNvSpPr/>
            <p:nvPr/>
          </p:nvSpPr>
          <p:spPr>
            <a:xfrm>
              <a:off x="2742" y="3385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600" i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06" name="Line 179"/>
            <p:cNvSpPr/>
            <p:nvPr/>
          </p:nvSpPr>
          <p:spPr>
            <a:xfrm flipH="1" flipV="1">
              <a:off x="2697" y="3295"/>
              <a:ext cx="9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7207" name="Group 180"/>
            <p:cNvGrpSpPr/>
            <p:nvPr/>
          </p:nvGrpSpPr>
          <p:grpSpPr>
            <a:xfrm>
              <a:off x="2425" y="3294"/>
              <a:ext cx="227" cy="227"/>
              <a:chOff x="975" y="1525"/>
              <a:chExt cx="227" cy="227"/>
            </a:xfrm>
          </p:grpSpPr>
          <p:sp>
            <p:nvSpPr>
              <p:cNvPr id="7209" name="Oval 181"/>
              <p:cNvSpPr/>
              <p:nvPr/>
            </p:nvSpPr>
            <p:spPr>
              <a:xfrm>
                <a:off x="975" y="1616"/>
                <a:ext cx="136" cy="136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tIns="10800" anchor="ctr" anchorCtr="0"/>
              <a:p>
                <a:pPr algn="ctr"/>
                <a:endParaRPr lang="zh-CN" altLang="zh-CN" sz="1600" i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10" name="Line 182"/>
              <p:cNvSpPr/>
              <p:nvPr/>
            </p:nvSpPr>
            <p:spPr>
              <a:xfrm flipH="1">
                <a:off x="1066" y="1525"/>
                <a:ext cx="136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208" name="AutoShape 183"/>
            <p:cNvSpPr/>
            <p:nvPr/>
          </p:nvSpPr>
          <p:spPr>
            <a:xfrm>
              <a:off x="1882" y="3113"/>
              <a:ext cx="272" cy="1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3249" name="Group 199"/>
          <p:cNvGrpSpPr/>
          <p:nvPr/>
        </p:nvGrpSpPr>
        <p:grpSpPr>
          <a:xfrm>
            <a:off x="5005388" y="4652963"/>
            <a:ext cx="1438275" cy="935037"/>
            <a:chOff x="3153" y="2931"/>
            <a:chExt cx="906" cy="589"/>
          </a:xfrm>
        </p:grpSpPr>
        <p:grpSp>
          <p:nvGrpSpPr>
            <p:cNvPr id="7189" name="Group 198"/>
            <p:cNvGrpSpPr/>
            <p:nvPr/>
          </p:nvGrpSpPr>
          <p:grpSpPr>
            <a:xfrm>
              <a:off x="3425" y="2931"/>
              <a:ext cx="634" cy="589"/>
              <a:chOff x="3696" y="3385"/>
              <a:chExt cx="634" cy="589"/>
            </a:xfrm>
          </p:grpSpPr>
          <p:sp>
            <p:nvSpPr>
              <p:cNvPr id="7191" name="Oval 184"/>
              <p:cNvSpPr/>
              <p:nvPr/>
            </p:nvSpPr>
            <p:spPr>
              <a:xfrm>
                <a:off x="3877" y="3612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92" name="Oval 185"/>
              <p:cNvSpPr/>
              <p:nvPr/>
            </p:nvSpPr>
            <p:spPr>
              <a:xfrm>
                <a:off x="4059" y="3385"/>
                <a:ext cx="136" cy="136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</a:rPr>
                  <a:t>?</a:t>
                </a:r>
                <a:endParaRPr lang="en-US" altLang="zh-CN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93" name="Line 186"/>
              <p:cNvSpPr/>
              <p:nvPr/>
            </p:nvSpPr>
            <p:spPr>
              <a:xfrm flipH="1" flipV="1">
                <a:off x="3968" y="3747"/>
                <a:ext cx="90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7194" name="Group 187"/>
              <p:cNvGrpSpPr/>
              <p:nvPr/>
            </p:nvGrpSpPr>
            <p:grpSpPr>
              <a:xfrm>
                <a:off x="3696" y="3747"/>
                <a:ext cx="227" cy="227"/>
                <a:chOff x="975" y="1525"/>
                <a:chExt cx="227" cy="227"/>
              </a:xfrm>
            </p:grpSpPr>
            <p:sp>
              <p:nvSpPr>
                <p:cNvPr id="7199" name="Oval 188"/>
                <p:cNvSpPr/>
                <p:nvPr/>
              </p:nvSpPr>
              <p:spPr>
                <a:xfrm>
                  <a:off x="975" y="1616"/>
                  <a:ext cx="136" cy="136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tIns="10800" anchor="ctr" anchorCtr="0"/>
                <a:p>
                  <a:pPr algn="ctr"/>
                  <a:r>
                    <a:rPr lang="en-US" altLang="zh-CN" sz="1600" i="1" dirty="0">
                      <a:solidFill>
                        <a:srgbClr val="FFFFFF"/>
                      </a:solidFill>
                      <a:latin typeface="Times New Roman" panose="02020603050405020304" pitchFamily="18" charset="0"/>
                    </a:rPr>
                    <a:t>x</a:t>
                  </a:r>
                  <a:endParaRPr lang="en-US" altLang="zh-CN" sz="1600" i="1" dirty="0">
                    <a:solidFill>
                      <a:srgbClr val="FFFF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00" name="Line 189"/>
                <p:cNvSpPr/>
                <p:nvPr/>
              </p:nvSpPr>
              <p:spPr>
                <a:xfrm flipH="1">
                  <a:off x="1066" y="1525"/>
                  <a:ext cx="136" cy="91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7195" name="Oval 190"/>
              <p:cNvSpPr/>
              <p:nvPr/>
            </p:nvSpPr>
            <p:spPr>
              <a:xfrm>
                <a:off x="4194" y="3612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sz="1600" i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96" name="Line 191"/>
              <p:cNvSpPr/>
              <p:nvPr/>
            </p:nvSpPr>
            <p:spPr>
              <a:xfrm flipH="1" flipV="1">
                <a:off x="4149" y="3522"/>
                <a:ext cx="90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97" name="Oval 193"/>
              <p:cNvSpPr/>
              <p:nvPr/>
            </p:nvSpPr>
            <p:spPr>
              <a:xfrm>
                <a:off x="4014" y="3838"/>
                <a:ext cx="136" cy="136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tIns="10800" anchor="ctr" anchorCtr="0"/>
              <a:p>
                <a:pPr algn="ctr"/>
                <a:endParaRPr lang="zh-CN" altLang="zh-CN" sz="1600" i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98" name="Line 194"/>
              <p:cNvSpPr/>
              <p:nvPr/>
            </p:nvSpPr>
            <p:spPr>
              <a:xfrm flipH="1">
                <a:off x="3969" y="3521"/>
                <a:ext cx="136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190" name="AutoShape 195"/>
            <p:cNvSpPr/>
            <p:nvPr/>
          </p:nvSpPr>
          <p:spPr>
            <a:xfrm>
              <a:off x="3153" y="3113"/>
              <a:ext cx="272" cy="1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33317" name="AutoShape 197"/>
          <p:cNvSpPr/>
          <p:nvPr/>
        </p:nvSpPr>
        <p:spPr>
          <a:xfrm rot="5400000" flipH="1">
            <a:off x="4087813" y="4995863"/>
            <a:ext cx="182562" cy="215900"/>
          </a:xfrm>
          <a:custGeom>
            <a:avLst/>
            <a:gdLst/>
            <a:ahLst/>
            <a:cxnLst>
              <a:cxn ang="0">
                <a:pos x="9594658" y="1273220"/>
              </a:cxn>
              <a:cxn ang="0">
                <a:pos x="679219" y="10785006"/>
              </a:cxn>
              <a:cxn ang="0">
                <a:pos x="8954023" y="3254483"/>
              </a:cxn>
              <a:cxn ang="0">
                <a:pos x="11048527" y="21994415"/>
              </a:cxn>
              <a:cxn ang="0">
                <a:pos x="7845475" y="20939899"/>
              </a:cxn>
              <a:cxn ang="0">
                <a:pos x="8482468" y="15642204"/>
              </a:cxn>
            </a:cxnLst>
            <a:pathLst>
              <a:path w="21600" h="21600">
                <a:moveTo>
                  <a:pt x="15549" y="17909"/>
                </a:moveTo>
                <a:cubicBezTo>
                  <a:pt x="17924" y="16323"/>
                  <a:pt x="19350" y="13655"/>
                  <a:pt x="19350" y="10800"/>
                </a:cubicBezTo>
                <a:cubicBezTo>
                  <a:pt x="19350" y="6077"/>
                  <a:pt x="15522" y="2250"/>
                  <a:pt x="10800" y="2250"/>
                </a:cubicBezTo>
                <a:cubicBezTo>
                  <a:pt x="6077" y="2250"/>
                  <a:pt x="2250" y="6077"/>
                  <a:pt x="225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4407"/>
                  <a:pt x="19799" y="17776"/>
                  <a:pt x="16799" y="19780"/>
                </a:cubicBezTo>
                <a:lnTo>
                  <a:pt x="18299" y="22025"/>
                </a:lnTo>
                <a:lnTo>
                  <a:pt x="12994" y="20969"/>
                </a:lnTo>
                <a:lnTo>
                  <a:pt x="14049" y="15664"/>
                </a:lnTo>
                <a:lnTo>
                  <a:pt x="15549" y="17909"/>
                </a:lnTo>
                <a:close/>
              </a:path>
            </a:pathLst>
          </a:custGeom>
          <a:solidFill>
            <a:schemeClr val="hlink"/>
          </a:solidFill>
          <a:ln w="254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46800" rIns="0" bIns="46800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3320" name="Text Box 200"/>
          <p:cNvSpPr txBox="1"/>
          <p:nvPr/>
        </p:nvSpPr>
        <p:spPr>
          <a:xfrm>
            <a:off x="6804025" y="4868863"/>
            <a:ext cx="647700" cy="579437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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32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333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55" grpId="0" animBg="1"/>
      <p:bldP spid="133289" grpId="0"/>
      <p:bldP spid="133317" grpId="0" animBg="1"/>
      <p:bldP spid="1333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8195" name="Text Box 4"/>
          <p:cNvSpPr txBox="1"/>
          <p:nvPr/>
        </p:nvSpPr>
        <p:spPr>
          <a:xfrm>
            <a:off x="6156325" y="0"/>
            <a:ext cx="29876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Red-Black Trees and B+ Trees</a:t>
            </a:r>
            <a:endParaRPr lang="en-US" altLang="zh-CN" sz="1600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827088" y="692150"/>
            <a:ext cx="1441450" cy="1295400"/>
            <a:chOff x="521" y="618"/>
            <a:chExt cx="908" cy="816"/>
          </a:xfrm>
        </p:grpSpPr>
        <p:sp>
          <p:nvSpPr>
            <p:cNvPr id="8389" name="Oval 5"/>
            <p:cNvSpPr/>
            <p:nvPr/>
          </p:nvSpPr>
          <p:spPr>
            <a:xfrm>
              <a:off x="1021" y="618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90" name="Oval 6"/>
            <p:cNvSpPr/>
            <p:nvPr/>
          </p:nvSpPr>
          <p:spPr>
            <a:xfrm>
              <a:off x="794" y="845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91" name="Oval 7"/>
            <p:cNvSpPr/>
            <p:nvPr/>
          </p:nvSpPr>
          <p:spPr>
            <a:xfrm>
              <a:off x="1203" y="845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92" name="Oval 8"/>
            <p:cNvSpPr/>
            <p:nvPr/>
          </p:nvSpPr>
          <p:spPr>
            <a:xfrm>
              <a:off x="703" y="1072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93" name="Oval 9"/>
            <p:cNvSpPr/>
            <p:nvPr/>
          </p:nvSpPr>
          <p:spPr>
            <a:xfrm>
              <a:off x="885" y="1072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94" name="Oval 10"/>
            <p:cNvSpPr/>
            <p:nvPr/>
          </p:nvSpPr>
          <p:spPr>
            <a:xfrm>
              <a:off x="794" y="1298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95" name="Oval 11"/>
            <p:cNvSpPr/>
            <p:nvPr/>
          </p:nvSpPr>
          <p:spPr>
            <a:xfrm>
              <a:off x="975" y="1298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96" name="Oval 12"/>
            <p:cNvSpPr/>
            <p:nvPr/>
          </p:nvSpPr>
          <p:spPr>
            <a:xfrm>
              <a:off x="1112" y="1072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97" name="Oval 13"/>
            <p:cNvSpPr/>
            <p:nvPr/>
          </p:nvSpPr>
          <p:spPr>
            <a:xfrm>
              <a:off x="1293" y="1072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98" name="Line 14"/>
            <p:cNvSpPr/>
            <p:nvPr/>
          </p:nvSpPr>
          <p:spPr>
            <a:xfrm flipH="1">
              <a:off x="885" y="1208"/>
              <a:ext cx="45" cy="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99" name="Line 15"/>
            <p:cNvSpPr/>
            <p:nvPr/>
          </p:nvSpPr>
          <p:spPr>
            <a:xfrm>
              <a:off x="975" y="1208"/>
              <a:ext cx="46" cy="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400" name="Line 16"/>
            <p:cNvSpPr/>
            <p:nvPr/>
          </p:nvSpPr>
          <p:spPr>
            <a:xfrm flipH="1">
              <a:off x="794" y="981"/>
              <a:ext cx="45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401" name="Line 17"/>
            <p:cNvSpPr/>
            <p:nvPr/>
          </p:nvSpPr>
          <p:spPr>
            <a:xfrm>
              <a:off x="885" y="981"/>
              <a:ext cx="45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402" name="Line 18"/>
            <p:cNvSpPr/>
            <p:nvPr/>
          </p:nvSpPr>
          <p:spPr>
            <a:xfrm flipH="1">
              <a:off x="1203" y="981"/>
              <a:ext cx="45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403" name="Line 19"/>
            <p:cNvSpPr/>
            <p:nvPr/>
          </p:nvSpPr>
          <p:spPr>
            <a:xfrm>
              <a:off x="1293" y="981"/>
              <a:ext cx="46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404" name="Line 20"/>
            <p:cNvSpPr/>
            <p:nvPr/>
          </p:nvSpPr>
          <p:spPr>
            <a:xfrm flipH="1">
              <a:off x="885" y="754"/>
              <a:ext cx="181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405" name="Line 21"/>
            <p:cNvSpPr/>
            <p:nvPr/>
          </p:nvSpPr>
          <p:spPr>
            <a:xfrm>
              <a:off x="1112" y="754"/>
              <a:ext cx="136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406" name="Text Box 39"/>
            <p:cNvSpPr txBox="1"/>
            <p:nvPr/>
          </p:nvSpPr>
          <p:spPr>
            <a:xfrm>
              <a:off x="521" y="981"/>
              <a:ext cx="136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2000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62"/>
          <p:cNvGrpSpPr/>
          <p:nvPr/>
        </p:nvGrpSpPr>
        <p:grpSpPr>
          <a:xfrm>
            <a:off x="2555875" y="763588"/>
            <a:ext cx="1728788" cy="1295400"/>
            <a:chOff x="1701" y="663"/>
            <a:chExt cx="1089" cy="816"/>
          </a:xfrm>
        </p:grpSpPr>
        <p:grpSp>
          <p:nvGrpSpPr>
            <p:cNvPr id="8370" name="Group 41"/>
            <p:cNvGrpSpPr/>
            <p:nvPr/>
          </p:nvGrpSpPr>
          <p:grpSpPr>
            <a:xfrm>
              <a:off x="2064" y="663"/>
              <a:ext cx="726" cy="816"/>
              <a:chOff x="2608" y="1026"/>
              <a:chExt cx="726" cy="816"/>
            </a:xfrm>
          </p:grpSpPr>
          <p:sp>
            <p:nvSpPr>
              <p:cNvPr id="8372" name="Oval 22"/>
              <p:cNvSpPr/>
              <p:nvPr/>
            </p:nvSpPr>
            <p:spPr>
              <a:xfrm>
                <a:off x="2926" y="1026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dirty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10</a:t>
                </a:r>
                <a:endPara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73" name="Oval 23"/>
              <p:cNvSpPr/>
              <p:nvPr/>
            </p:nvSpPr>
            <p:spPr>
              <a:xfrm>
                <a:off x="2699" y="1253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dirty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5</a:t>
                </a:r>
                <a:endPara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74" name="Oval 24"/>
              <p:cNvSpPr/>
              <p:nvPr/>
            </p:nvSpPr>
            <p:spPr>
              <a:xfrm>
                <a:off x="3108" y="1253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dirty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15</a:t>
                </a:r>
                <a:endPara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75" name="Oval 25"/>
              <p:cNvSpPr/>
              <p:nvPr/>
            </p:nvSpPr>
            <p:spPr>
              <a:xfrm>
                <a:off x="2608" y="1480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dirty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76" name="Oval 26"/>
              <p:cNvSpPr/>
              <p:nvPr/>
            </p:nvSpPr>
            <p:spPr>
              <a:xfrm>
                <a:off x="2790" y="1480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dirty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7</a:t>
                </a:r>
                <a:endPara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77" name="Oval 27"/>
              <p:cNvSpPr/>
              <p:nvPr/>
            </p:nvSpPr>
            <p:spPr>
              <a:xfrm>
                <a:off x="2699" y="1706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dirty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6</a:t>
                </a:r>
                <a:endPara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78" name="Oval 28"/>
              <p:cNvSpPr/>
              <p:nvPr/>
            </p:nvSpPr>
            <p:spPr>
              <a:xfrm>
                <a:off x="2880" y="1706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dirty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79" name="Oval 29"/>
              <p:cNvSpPr/>
              <p:nvPr/>
            </p:nvSpPr>
            <p:spPr>
              <a:xfrm>
                <a:off x="3017" y="1480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dirty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11</a:t>
                </a:r>
                <a:endPara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80" name="Oval 30"/>
              <p:cNvSpPr/>
              <p:nvPr/>
            </p:nvSpPr>
            <p:spPr>
              <a:xfrm>
                <a:off x="3198" y="1480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dirty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17</a:t>
                </a:r>
                <a:endPara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81" name="Line 31"/>
              <p:cNvSpPr/>
              <p:nvPr/>
            </p:nvSpPr>
            <p:spPr>
              <a:xfrm flipH="1">
                <a:off x="2790" y="1616"/>
                <a:ext cx="45" cy="9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82" name="Line 32"/>
              <p:cNvSpPr/>
              <p:nvPr/>
            </p:nvSpPr>
            <p:spPr>
              <a:xfrm>
                <a:off x="2880" y="1616"/>
                <a:ext cx="46" cy="9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83" name="Line 33"/>
              <p:cNvSpPr/>
              <p:nvPr/>
            </p:nvSpPr>
            <p:spPr>
              <a:xfrm flipH="1">
                <a:off x="2699" y="1389"/>
                <a:ext cx="45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84" name="Line 34"/>
              <p:cNvSpPr/>
              <p:nvPr/>
            </p:nvSpPr>
            <p:spPr>
              <a:xfrm>
                <a:off x="2790" y="1389"/>
                <a:ext cx="45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85" name="Line 35"/>
              <p:cNvSpPr/>
              <p:nvPr/>
            </p:nvSpPr>
            <p:spPr>
              <a:xfrm flipH="1">
                <a:off x="3108" y="1389"/>
                <a:ext cx="45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86" name="Line 36"/>
              <p:cNvSpPr/>
              <p:nvPr/>
            </p:nvSpPr>
            <p:spPr>
              <a:xfrm>
                <a:off x="3198" y="1389"/>
                <a:ext cx="46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87" name="Line 37"/>
              <p:cNvSpPr/>
              <p:nvPr/>
            </p:nvSpPr>
            <p:spPr>
              <a:xfrm flipH="1">
                <a:off x="2790" y="1162"/>
                <a:ext cx="181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88" name="Line 38"/>
              <p:cNvSpPr/>
              <p:nvPr/>
            </p:nvSpPr>
            <p:spPr>
              <a:xfrm>
                <a:off x="3017" y="1162"/>
                <a:ext cx="136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8371" name="AutoShape 42"/>
            <p:cNvSpPr/>
            <p:nvPr/>
          </p:nvSpPr>
          <p:spPr>
            <a:xfrm>
              <a:off x="1701" y="1026"/>
              <a:ext cx="227" cy="91"/>
            </a:xfrm>
            <a:prstGeom prst="rightArrow">
              <a:avLst>
                <a:gd name="adj1" fmla="val 50000"/>
                <a:gd name="adj2" fmla="val 62362"/>
              </a:avLst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63"/>
          <p:cNvGrpSpPr/>
          <p:nvPr/>
        </p:nvGrpSpPr>
        <p:grpSpPr>
          <a:xfrm>
            <a:off x="4643438" y="763588"/>
            <a:ext cx="1728787" cy="1296987"/>
            <a:chOff x="3152" y="708"/>
            <a:chExt cx="1089" cy="817"/>
          </a:xfrm>
        </p:grpSpPr>
        <p:sp>
          <p:nvSpPr>
            <p:cNvPr id="8352" name="Oval 44"/>
            <p:cNvSpPr/>
            <p:nvPr/>
          </p:nvSpPr>
          <p:spPr>
            <a:xfrm>
              <a:off x="3833" y="708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53" name="Oval 45"/>
            <p:cNvSpPr/>
            <p:nvPr/>
          </p:nvSpPr>
          <p:spPr>
            <a:xfrm>
              <a:off x="3515" y="1162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54" name="Oval 46"/>
            <p:cNvSpPr/>
            <p:nvPr/>
          </p:nvSpPr>
          <p:spPr>
            <a:xfrm>
              <a:off x="4015" y="935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55" name="Oval 47"/>
            <p:cNvSpPr/>
            <p:nvPr/>
          </p:nvSpPr>
          <p:spPr>
            <a:xfrm>
              <a:off x="3424" y="1389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56" name="Oval 48"/>
            <p:cNvSpPr/>
            <p:nvPr/>
          </p:nvSpPr>
          <p:spPr>
            <a:xfrm>
              <a:off x="3606" y="935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57" name="Oval 49"/>
            <p:cNvSpPr/>
            <p:nvPr/>
          </p:nvSpPr>
          <p:spPr>
            <a:xfrm>
              <a:off x="3606" y="1389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58" name="Oval 50"/>
            <p:cNvSpPr/>
            <p:nvPr/>
          </p:nvSpPr>
          <p:spPr>
            <a:xfrm>
              <a:off x="3696" y="1161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59" name="Oval 51"/>
            <p:cNvSpPr/>
            <p:nvPr/>
          </p:nvSpPr>
          <p:spPr>
            <a:xfrm>
              <a:off x="3924" y="1162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60" name="Oval 52"/>
            <p:cNvSpPr/>
            <p:nvPr/>
          </p:nvSpPr>
          <p:spPr>
            <a:xfrm>
              <a:off x="4105" y="1162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61" name="Line 53"/>
            <p:cNvSpPr/>
            <p:nvPr/>
          </p:nvSpPr>
          <p:spPr>
            <a:xfrm flipH="1">
              <a:off x="3606" y="1071"/>
              <a:ext cx="45" cy="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62" name="Line 54"/>
            <p:cNvSpPr/>
            <p:nvPr/>
          </p:nvSpPr>
          <p:spPr>
            <a:xfrm>
              <a:off x="3696" y="1071"/>
              <a:ext cx="46" cy="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63" name="Line 55"/>
            <p:cNvSpPr/>
            <p:nvPr/>
          </p:nvSpPr>
          <p:spPr>
            <a:xfrm flipH="1">
              <a:off x="3515" y="1298"/>
              <a:ext cx="45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64" name="Line 56"/>
            <p:cNvSpPr/>
            <p:nvPr/>
          </p:nvSpPr>
          <p:spPr>
            <a:xfrm>
              <a:off x="3606" y="1298"/>
              <a:ext cx="45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65" name="Line 57"/>
            <p:cNvSpPr/>
            <p:nvPr/>
          </p:nvSpPr>
          <p:spPr>
            <a:xfrm flipH="1">
              <a:off x="4015" y="1071"/>
              <a:ext cx="45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66" name="Line 58"/>
            <p:cNvSpPr/>
            <p:nvPr/>
          </p:nvSpPr>
          <p:spPr>
            <a:xfrm>
              <a:off x="4105" y="1071"/>
              <a:ext cx="46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67" name="Line 59"/>
            <p:cNvSpPr/>
            <p:nvPr/>
          </p:nvSpPr>
          <p:spPr>
            <a:xfrm flipH="1">
              <a:off x="3697" y="844"/>
              <a:ext cx="181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68" name="Line 60"/>
            <p:cNvSpPr/>
            <p:nvPr/>
          </p:nvSpPr>
          <p:spPr>
            <a:xfrm>
              <a:off x="3924" y="844"/>
              <a:ext cx="136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69" name="AutoShape 61"/>
            <p:cNvSpPr/>
            <p:nvPr/>
          </p:nvSpPr>
          <p:spPr>
            <a:xfrm>
              <a:off x="3152" y="1071"/>
              <a:ext cx="227" cy="91"/>
            </a:xfrm>
            <a:prstGeom prst="rightArrow">
              <a:avLst>
                <a:gd name="adj1" fmla="val 50000"/>
                <a:gd name="adj2" fmla="val 62362"/>
              </a:avLst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64"/>
          <p:cNvGrpSpPr/>
          <p:nvPr/>
        </p:nvGrpSpPr>
        <p:grpSpPr>
          <a:xfrm>
            <a:off x="6659563" y="763588"/>
            <a:ext cx="1728787" cy="1296987"/>
            <a:chOff x="3152" y="708"/>
            <a:chExt cx="1089" cy="817"/>
          </a:xfrm>
        </p:grpSpPr>
        <p:sp>
          <p:nvSpPr>
            <p:cNvPr id="8334" name="Oval 65"/>
            <p:cNvSpPr/>
            <p:nvPr/>
          </p:nvSpPr>
          <p:spPr>
            <a:xfrm>
              <a:off x="3833" y="708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35" name="Oval 66"/>
            <p:cNvSpPr/>
            <p:nvPr/>
          </p:nvSpPr>
          <p:spPr>
            <a:xfrm>
              <a:off x="3515" y="1162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36" name="Oval 67"/>
            <p:cNvSpPr/>
            <p:nvPr/>
          </p:nvSpPr>
          <p:spPr>
            <a:xfrm>
              <a:off x="4015" y="935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37" name="Oval 68"/>
            <p:cNvSpPr/>
            <p:nvPr/>
          </p:nvSpPr>
          <p:spPr>
            <a:xfrm>
              <a:off x="3424" y="1389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38" name="Oval 69"/>
            <p:cNvSpPr/>
            <p:nvPr/>
          </p:nvSpPr>
          <p:spPr>
            <a:xfrm>
              <a:off x="3606" y="935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39" name="Oval 70"/>
            <p:cNvSpPr/>
            <p:nvPr/>
          </p:nvSpPr>
          <p:spPr>
            <a:xfrm>
              <a:off x="3606" y="1389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40" name="Oval 71"/>
            <p:cNvSpPr/>
            <p:nvPr/>
          </p:nvSpPr>
          <p:spPr>
            <a:xfrm>
              <a:off x="3696" y="1161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41" name="Oval 72"/>
            <p:cNvSpPr/>
            <p:nvPr/>
          </p:nvSpPr>
          <p:spPr>
            <a:xfrm>
              <a:off x="3924" y="1162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42" name="Oval 73"/>
            <p:cNvSpPr/>
            <p:nvPr/>
          </p:nvSpPr>
          <p:spPr>
            <a:xfrm>
              <a:off x="4105" y="1162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43" name="Line 74"/>
            <p:cNvSpPr/>
            <p:nvPr/>
          </p:nvSpPr>
          <p:spPr>
            <a:xfrm flipH="1">
              <a:off x="3606" y="1071"/>
              <a:ext cx="45" cy="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44" name="Line 75"/>
            <p:cNvSpPr/>
            <p:nvPr/>
          </p:nvSpPr>
          <p:spPr>
            <a:xfrm>
              <a:off x="3696" y="1071"/>
              <a:ext cx="46" cy="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45" name="Line 76"/>
            <p:cNvSpPr/>
            <p:nvPr/>
          </p:nvSpPr>
          <p:spPr>
            <a:xfrm flipH="1">
              <a:off x="3515" y="1298"/>
              <a:ext cx="45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46" name="Line 77"/>
            <p:cNvSpPr/>
            <p:nvPr/>
          </p:nvSpPr>
          <p:spPr>
            <a:xfrm>
              <a:off x="3606" y="1298"/>
              <a:ext cx="45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47" name="Line 78"/>
            <p:cNvSpPr/>
            <p:nvPr/>
          </p:nvSpPr>
          <p:spPr>
            <a:xfrm flipH="1">
              <a:off x="4015" y="1071"/>
              <a:ext cx="45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48" name="Line 79"/>
            <p:cNvSpPr/>
            <p:nvPr/>
          </p:nvSpPr>
          <p:spPr>
            <a:xfrm>
              <a:off x="4105" y="1071"/>
              <a:ext cx="46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49" name="Line 80"/>
            <p:cNvSpPr/>
            <p:nvPr/>
          </p:nvSpPr>
          <p:spPr>
            <a:xfrm flipH="1">
              <a:off x="3697" y="844"/>
              <a:ext cx="181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50" name="Line 81"/>
            <p:cNvSpPr/>
            <p:nvPr/>
          </p:nvSpPr>
          <p:spPr>
            <a:xfrm>
              <a:off x="3924" y="844"/>
              <a:ext cx="136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51" name="AutoShape 82"/>
            <p:cNvSpPr/>
            <p:nvPr/>
          </p:nvSpPr>
          <p:spPr>
            <a:xfrm>
              <a:off x="3152" y="1071"/>
              <a:ext cx="227" cy="91"/>
            </a:xfrm>
            <a:prstGeom prst="rightArrow">
              <a:avLst>
                <a:gd name="adj1" fmla="val 50000"/>
                <a:gd name="adj2" fmla="val 62362"/>
              </a:avLst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123"/>
          <p:cNvGrpSpPr/>
          <p:nvPr/>
        </p:nvGrpSpPr>
        <p:grpSpPr>
          <a:xfrm>
            <a:off x="1116013" y="2635250"/>
            <a:ext cx="1152525" cy="1296988"/>
            <a:chOff x="748" y="1797"/>
            <a:chExt cx="726" cy="817"/>
          </a:xfrm>
        </p:grpSpPr>
        <p:sp>
          <p:nvSpPr>
            <p:cNvPr id="8319" name="Oval 84"/>
            <p:cNvSpPr/>
            <p:nvPr/>
          </p:nvSpPr>
          <p:spPr>
            <a:xfrm>
              <a:off x="1066" y="1797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20" name="Oval 85"/>
            <p:cNvSpPr/>
            <p:nvPr/>
          </p:nvSpPr>
          <p:spPr>
            <a:xfrm>
              <a:off x="748" y="2251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21" name="Oval 86"/>
            <p:cNvSpPr/>
            <p:nvPr/>
          </p:nvSpPr>
          <p:spPr>
            <a:xfrm>
              <a:off x="1248" y="2024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22" name="Oval 88"/>
            <p:cNvSpPr/>
            <p:nvPr/>
          </p:nvSpPr>
          <p:spPr>
            <a:xfrm>
              <a:off x="839" y="2024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23" name="Oval 89"/>
            <p:cNvSpPr/>
            <p:nvPr/>
          </p:nvSpPr>
          <p:spPr>
            <a:xfrm>
              <a:off x="839" y="2478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24" name="Oval 90"/>
            <p:cNvSpPr/>
            <p:nvPr/>
          </p:nvSpPr>
          <p:spPr>
            <a:xfrm>
              <a:off x="929" y="2250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25" name="Oval 91"/>
            <p:cNvSpPr/>
            <p:nvPr/>
          </p:nvSpPr>
          <p:spPr>
            <a:xfrm>
              <a:off x="1157" y="2251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26" name="Oval 92"/>
            <p:cNvSpPr/>
            <p:nvPr/>
          </p:nvSpPr>
          <p:spPr>
            <a:xfrm>
              <a:off x="1338" y="2251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27" name="Line 93"/>
            <p:cNvSpPr/>
            <p:nvPr/>
          </p:nvSpPr>
          <p:spPr>
            <a:xfrm flipH="1">
              <a:off x="839" y="2160"/>
              <a:ext cx="45" cy="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28" name="Line 94"/>
            <p:cNvSpPr/>
            <p:nvPr/>
          </p:nvSpPr>
          <p:spPr>
            <a:xfrm>
              <a:off x="929" y="2160"/>
              <a:ext cx="46" cy="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29" name="Line 96"/>
            <p:cNvSpPr/>
            <p:nvPr/>
          </p:nvSpPr>
          <p:spPr>
            <a:xfrm>
              <a:off x="839" y="2387"/>
              <a:ext cx="45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30" name="Line 97"/>
            <p:cNvSpPr/>
            <p:nvPr/>
          </p:nvSpPr>
          <p:spPr>
            <a:xfrm flipH="1">
              <a:off x="1248" y="2160"/>
              <a:ext cx="45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31" name="Line 98"/>
            <p:cNvSpPr/>
            <p:nvPr/>
          </p:nvSpPr>
          <p:spPr>
            <a:xfrm>
              <a:off x="1338" y="2160"/>
              <a:ext cx="46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32" name="Line 99"/>
            <p:cNvSpPr/>
            <p:nvPr/>
          </p:nvSpPr>
          <p:spPr>
            <a:xfrm flipH="1">
              <a:off x="930" y="1933"/>
              <a:ext cx="181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33" name="Line 100"/>
            <p:cNvSpPr/>
            <p:nvPr/>
          </p:nvSpPr>
          <p:spPr>
            <a:xfrm>
              <a:off x="1157" y="1933"/>
              <a:ext cx="136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36294" name="Oval 102"/>
          <p:cNvSpPr/>
          <p:nvPr/>
        </p:nvSpPr>
        <p:spPr>
          <a:xfrm>
            <a:off x="7235825" y="1484313"/>
            <a:ext cx="215900" cy="215900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rPr>
              <a:t>5</a:t>
            </a:r>
            <a:endParaRPr lang="en-US" altLang="zh-CN" sz="1400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" name="Group 124"/>
          <p:cNvGrpSpPr/>
          <p:nvPr/>
        </p:nvGrpSpPr>
        <p:grpSpPr>
          <a:xfrm>
            <a:off x="2555875" y="2635250"/>
            <a:ext cx="1728788" cy="1296988"/>
            <a:chOff x="2472" y="1933"/>
            <a:chExt cx="1089" cy="817"/>
          </a:xfrm>
        </p:grpSpPr>
        <p:sp>
          <p:nvSpPr>
            <p:cNvPr id="8303" name="Oval 103"/>
            <p:cNvSpPr/>
            <p:nvPr/>
          </p:nvSpPr>
          <p:spPr>
            <a:xfrm>
              <a:off x="3153" y="1933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04" name="Oval 104"/>
            <p:cNvSpPr/>
            <p:nvPr/>
          </p:nvSpPr>
          <p:spPr>
            <a:xfrm>
              <a:off x="2835" y="2387"/>
              <a:ext cx="136" cy="136"/>
            </a:xfrm>
            <a:prstGeom prst="ellipse">
              <a:avLst/>
            </a:prstGeom>
            <a:solidFill>
              <a:srgbClr val="000000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05" name="Oval 105"/>
            <p:cNvSpPr/>
            <p:nvPr/>
          </p:nvSpPr>
          <p:spPr>
            <a:xfrm>
              <a:off x="3335" y="2160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06" name="Oval 107"/>
            <p:cNvSpPr/>
            <p:nvPr/>
          </p:nvSpPr>
          <p:spPr>
            <a:xfrm>
              <a:off x="2926" y="2160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07" name="Oval 108"/>
            <p:cNvSpPr/>
            <p:nvPr/>
          </p:nvSpPr>
          <p:spPr>
            <a:xfrm>
              <a:off x="2926" y="2614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08" name="Oval 109"/>
            <p:cNvSpPr/>
            <p:nvPr/>
          </p:nvSpPr>
          <p:spPr>
            <a:xfrm>
              <a:off x="3016" y="2386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09" name="Oval 110"/>
            <p:cNvSpPr/>
            <p:nvPr/>
          </p:nvSpPr>
          <p:spPr>
            <a:xfrm>
              <a:off x="3244" y="2387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10" name="Oval 111"/>
            <p:cNvSpPr/>
            <p:nvPr/>
          </p:nvSpPr>
          <p:spPr>
            <a:xfrm>
              <a:off x="3425" y="2387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11" name="Line 112"/>
            <p:cNvSpPr/>
            <p:nvPr/>
          </p:nvSpPr>
          <p:spPr>
            <a:xfrm flipH="1">
              <a:off x="2926" y="2296"/>
              <a:ext cx="45" cy="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12" name="Line 113"/>
            <p:cNvSpPr/>
            <p:nvPr/>
          </p:nvSpPr>
          <p:spPr>
            <a:xfrm>
              <a:off x="3016" y="2296"/>
              <a:ext cx="46" cy="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13" name="Line 115"/>
            <p:cNvSpPr/>
            <p:nvPr/>
          </p:nvSpPr>
          <p:spPr>
            <a:xfrm>
              <a:off x="2926" y="2523"/>
              <a:ext cx="45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14" name="Line 116"/>
            <p:cNvSpPr/>
            <p:nvPr/>
          </p:nvSpPr>
          <p:spPr>
            <a:xfrm flipH="1">
              <a:off x="3335" y="2296"/>
              <a:ext cx="45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15" name="Line 117"/>
            <p:cNvSpPr/>
            <p:nvPr/>
          </p:nvSpPr>
          <p:spPr>
            <a:xfrm>
              <a:off x="3425" y="2296"/>
              <a:ext cx="46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16" name="Line 118"/>
            <p:cNvSpPr/>
            <p:nvPr/>
          </p:nvSpPr>
          <p:spPr>
            <a:xfrm flipH="1">
              <a:off x="3017" y="2069"/>
              <a:ext cx="181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17" name="Line 119"/>
            <p:cNvSpPr/>
            <p:nvPr/>
          </p:nvSpPr>
          <p:spPr>
            <a:xfrm>
              <a:off x="3244" y="2069"/>
              <a:ext cx="136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18" name="AutoShape 120"/>
            <p:cNvSpPr/>
            <p:nvPr/>
          </p:nvSpPr>
          <p:spPr>
            <a:xfrm>
              <a:off x="2472" y="2296"/>
              <a:ext cx="227" cy="91"/>
            </a:xfrm>
            <a:prstGeom prst="rightArrow">
              <a:avLst>
                <a:gd name="adj1" fmla="val 50000"/>
                <a:gd name="adj2" fmla="val 62362"/>
              </a:avLst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36314" name="Rectangle 122"/>
          <p:cNvSpPr/>
          <p:nvPr/>
        </p:nvSpPr>
        <p:spPr>
          <a:xfrm>
            <a:off x="2244725" y="3246438"/>
            <a:ext cx="311150" cy="39687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r>
              <a:rPr lang="en-US" altLang="zh-CN" sz="20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endParaRPr lang="en-US" altLang="zh-CN" sz="2000" i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" name="Group 125"/>
          <p:cNvGrpSpPr/>
          <p:nvPr/>
        </p:nvGrpSpPr>
        <p:grpSpPr>
          <a:xfrm>
            <a:off x="4500563" y="2635250"/>
            <a:ext cx="1728787" cy="1296988"/>
            <a:chOff x="2472" y="1933"/>
            <a:chExt cx="1089" cy="817"/>
          </a:xfrm>
        </p:grpSpPr>
        <p:sp>
          <p:nvSpPr>
            <p:cNvPr id="8287" name="Oval 126"/>
            <p:cNvSpPr/>
            <p:nvPr/>
          </p:nvSpPr>
          <p:spPr>
            <a:xfrm>
              <a:off x="3153" y="1933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88" name="Oval 127"/>
            <p:cNvSpPr/>
            <p:nvPr/>
          </p:nvSpPr>
          <p:spPr>
            <a:xfrm>
              <a:off x="2835" y="2387"/>
              <a:ext cx="136" cy="136"/>
            </a:xfrm>
            <a:prstGeom prst="ellipse">
              <a:avLst/>
            </a:prstGeom>
            <a:solidFill>
              <a:srgbClr val="000000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89" name="Oval 128"/>
            <p:cNvSpPr/>
            <p:nvPr/>
          </p:nvSpPr>
          <p:spPr>
            <a:xfrm>
              <a:off x="3335" y="2160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90" name="Oval 129"/>
            <p:cNvSpPr/>
            <p:nvPr/>
          </p:nvSpPr>
          <p:spPr>
            <a:xfrm>
              <a:off x="2926" y="2160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91" name="Oval 130"/>
            <p:cNvSpPr/>
            <p:nvPr/>
          </p:nvSpPr>
          <p:spPr>
            <a:xfrm>
              <a:off x="2926" y="2614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92" name="Oval 131"/>
            <p:cNvSpPr/>
            <p:nvPr/>
          </p:nvSpPr>
          <p:spPr>
            <a:xfrm>
              <a:off x="3016" y="2386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93" name="Oval 132"/>
            <p:cNvSpPr/>
            <p:nvPr/>
          </p:nvSpPr>
          <p:spPr>
            <a:xfrm>
              <a:off x="3244" y="2387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94" name="Oval 133"/>
            <p:cNvSpPr/>
            <p:nvPr/>
          </p:nvSpPr>
          <p:spPr>
            <a:xfrm>
              <a:off x="3425" y="2387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95" name="Line 134"/>
            <p:cNvSpPr/>
            <p:nvPr/>
          </p:nvSpPr>
          <p:spPr>
            <a:xfrm flipH="1">
              <a:off x="2926" y="2296"/>
              <a:ext cx="45" cy="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96" name="Line 135"/>
            <p:cNvSpPr/>
            <p:nvPr/>
          </p:nvSpPr>
          <p:spPr>
            <a:xfrm>
              <a:off x="3016" y="2296"/>
              <a:ext cx="46" cy="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97" name="Line 136"/>
            <p:cNvSpPr/>
            <p:nvPr/>
          </p:nvSpPr>
          <p:spPr>
            <a:xfrm>
              <a:off x="2926" y="2523"/>
              <a:ext cx="45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98" name="Line 137"/>
            <p:cNvSpPr/>
            <p:nvPr/>
          </p:nvSpPr>
          <p:spPr>
            <a:xfrm flipH="1">
              <a:off x="3335" y="2296"/>
              <a:ext cx="45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99" name="Line 138"/>
            <p:cNvSpPr/>
            <p:nvPr/>
          </p:nvSpPr>
          <p:spPr>
            <a:xfrm>
              <a:off x="3425" y="2296"/>
              <a:ext cx="46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00" name="Line 139"/>
            <p:cNvSpPr/>
            <p:nvPr/>
          </p:nvSpPr>
          <p:spPr>
            <a:xfrm flipH="1">
              <a:off x="3017" y="2069"/>
              <a:ext cx="181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01" name="Line 140"/>
            <p:cNvSpPr/>
            <p:nvPr/>
          </p:nvSpPr>
          <p:spPr>
            <a:xfrm>
              <a:off x="3244" y="2069"/>
              <a:ext cx="136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02" name="AutoShape 141"/>
            <p:cNvSpPr/>
            <p:nvPr/>
          </p:nvSpPr>
          <p:spPr>
            <a:xfrm>
              <a:off x="2472" y="2296"/>
              <a:ext cx="227" cy="91"/>
            </a:xfrm>
            <a:prstGeom prst="rightArrow">
              <a:avLst>
                <a:gd name="adj1" fmla="val 50000"/>
                <a:gd name="adj2" fmla="val 62362"/>
              </a:avLst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191"/>
          <p:cNvGrpSpPr/>
          <p:nvPr/>
        </p:nvGrpSpPr>
        <p:grpSpPr>
          <a:xfrm>
            <a:off x="755650" y="4219575"/>
            <a:ext cx="1009650" cy="1296988"/>
            <a:chOff x="658" y="2840"/>
            <a:chExt cx="636" cy="817"/>
          </a:xfrm>
        </p:grpSpPr>
        <p:sp>
          <p:nvSpPr>
            <p:cNvPr id="8274" name="Oval 161"/>
            <p:cNvSpPr/>
            <p:nvPr/>
          </p:nvSpPr>
          <p:spPr>
            <a:xfrm>
              <a:off x="976" y="2840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75" name="Oval 162"/>
            <p:cNvSpPr/>
            <p:nvPr/>
          </p:nvSpPr>
          <p:spPr>
            <a:xfrm>
              <a:off x="658" y="3294"/>
              <a:ext cx="136" cy="136"/>
            </a:xfrm>
            <a:prstGeom prst="ellipse">
              <a:avLst/>
            </a:prstGeom>
            <a:solidFill>
              <a:srgbClr val="000000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76" name="Oval 163"/>
            <p:cNvSpPr/>
            <p:nvPr/>
          </p:nvSpPr>
          <p:spPr>
            <a:xfrm>
              <a:off x="1158" y="3067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77" name="Oval 164"/>
            <p:cNvSpPr/>
            <p:nvPr/>
          </p:nvSpPr>
          <p:spPr>
            <a:xfrm>
              <a:off x="749" y="3067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78" name="Oval 165"/>
            <p:cNvSpPr/>
            <p:nvPr/>
          </p:nvSpPr>
          <p:spPr>
            <a:xfrm>
              <a:off x="749" y="3521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79" name="Oval 166"/>
            <p:cNvSpPr/>
            <p:nvPr/>
          </p:nvSpPr>
          <p:spPr>
            <a:xfrm>
              <a:off x="839" y="3293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80" name="Oval 167"/>
            <p:cNvSpPr/>
            <p:nvPr/>
          </p:nvSpPr>
          <p:spPr>
            <a:xfrm>
              <a:off x="1067" y="3294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81" name="Line 168"/>
            <p:cNvSpPr/>
            <p:nvPr/>
          </p:nvSpPr>
          <p:spPr>
            <a:xfrm flipH="1">
              <a:off x="749" y="3203"/>
              <a:ext cx="45" cy="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82" name="Line 169"/>
            <p:cNvSpPr/>
            <p:nvPr/>
          </p:nvSpPr>
          <p:spPr>
            <a:xfrm>
              <a:off x="839" y="3203"/>
              <a:ext cx="46" cy="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83" name="Line 170"/>
            <p:cNvSpPr/>
            <p:nvPr/>
          </p:nvSpPr>
          <p:spPr>
            <a:xfrm>
              <a:off x="749" y="3430"/>
              <a:ext cx="45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84" name="Line 171"/>
            <p:cNvSpPr/>
            <p:nvPr/>
          </p:nvSpPr>
          <p:spPr>
            <a:xfrm flipH="1">
              <a:off x="1158" y="3203"/>
              <a:ext cx="45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85" name="Line 172"/>
            <p:cNvSpPr/>
            <p:nvPr/>
          </p:nvSpPr>
          <p:spPr>
            <a:xfrm flipH="1">
              <a:off x="840" y="2976"/>
              <a:ext cx="181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86" name="Line 173"/>
            <p:cNvSpPr/>
            <p:nvPr/>
          </p:nvSpPr>
          <p:spPr>
            <a:xfrm>
              <a:off x="1067" y="2976"/>
              <a:ext cx="136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36367" name="Rectangle 175"/>
          <p:cNvSpPr/>
          <p:nvPr/>
        </p:nvSpPr>
        <p:spPr>
          <a:xfrm>
            <a:off x="1114425" y="4940300"/>
            <a:ext cx="311150" cy="39687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r>
              <a:rPr lang="en-US" altLang="zh-CN" sz="20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endParaRPr lang="en-US" altLang="zh-CN" sz="2000" i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1" name="Group 192"/>
          <p:cNvGrpSpPr/>
          <p:nvPr/>
        </p:nvGrpSpPr>
        <p:grpSpPr>
          <a:xfrm>
            <a:off x="1906588" y="4219575"/>
            <a:ext cx="1585912" cy="1296988"/>
            <a:chOff x="1429" y="2886"/>
            <a:chExt cx="999" cy="817"/>
          </a:xfrm>
        </p:grpSpPr>
        <p:sp>
          <p:nvSpPr>
            <p:cNvPr id="8260" name="Oval 177"/>
            <p:cNvSpPr/>
            <p:nvPr/>
          </p:nvSpPr>
          <p:spPr>
            <a:xfrm>
              <a:off x="2110" y="2886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61" name="Oval 178"/>
            <p:cNvSpPr/>
            <p:nvPr/>
          </p:nvSpPr>
          <p:spPr>
            <a:xfrm>
              <a:off x="1792" y="3340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62" name="Oval 179"/>
            <p:cNvSpPr/>
            <p:nvPr/>
          </p:nvSpPr>
          <p:spPr>
            <a:xfrm>
              <a:off x="2292" y="3113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63" name="Oval 180"/>
            <p:cNvSpPr/>
            <p:nvPr/>
          </p:nvSpPr>
          <p:spPr>
            <a:xfrm>
              <a:off x="1883" y="3113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64" name="Oval 181"/>
            <p:cNvSpPr/>
            <p:nvPr/>
          </p:nvSpPr>
          <p:spPr>
            <a:xfrm>
              <a:off x="1883" y="3567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65" name="Oval 182"/>
            <p:cNvSpPr/>
            <p:nvPr/>
          </p:nvSpPr>
          <p:spPr>
            <a:xfrm>
              <a:off x="1973" y="3339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66" name="Oval 183"/>
            <p:cNvSpPr/>
            <p:nvPr/>
          </p:nvSpPr>
          <p:spPr>
            <a:xfrm>
              <a:off x="2201" y="3340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67" name="Line 184"/>
            <p:cNvSpPr/>
            <p:nvPr/>
          </p:nvSpPr>
          <p:spPr>
            <a:xfrm flipH="1">
              <a:off x="1883" y="3249"/>
              <a:ext cx="45" cy="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68" name="Line 185"/>
            <p:cNvSpPr/>
            <p:nvPr/>
          </p:nvSpPr>
          <p:spPr>
            <a:xfrm>
              <a:off x="1973" y="3249"/>
              <a:ext cx="46" cy="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69" name="Line 186"/>
            <p:cNvSpPr/>
            <p:nvPr/>
          </p:nvSpPr>
          <p:spPr>
            <a:xfrm>
              <a:off x="1883" y="3476"/>
              <a:ext cx="45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70" name="Line 187"/>
            <p:cNvSpPr/>
            <p:nvPr/>
          </p:nvSpPr>
          <p:spPr>
            <a:xfrm flipH="1">
              <a:off x="2292" y="3249"/>
              <a:ext cx="45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71" name="Line 188"/>
            <p:cNvSpPr/>
            <p:nvPr/>
          </p:nvSpPr>
          <p:spPr>
            <a:xfrm flipH="1">
              <a:off x="1974" y="3022"/>
              <a:ext cx="181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72" name="Line 189"/>
            <p:cNvSpPr/>
            <p:nvPr/>
          </p:nvSpPr>
          <p:spPr>
            <a:xfrm>
              <a:off x="2201" y="3022"/>
              <a:ext cx="136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73" name="AutoShape 190"/>
            <p:cNvSpPr/>
            <p:nvPr/>
          </p:nvSpPr>
          <p:spPr>
            <a:xfrm>
              <a:off x="1429" y="3249"/>
              <a:ext cx="227" cy="91"/>
            </a:xfrm>
            <a:prstGeom prst="rightArrow">
              <a:avLst>
                <a:gd name="adj1" fmla="val 50000"/>
                <a:gd name="adj2" fmla="val 62362"/>
              </a:avLst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" name="Group 208"/>
          <p:cNvGrpSpPr/>
          <p:nvPr/>
        </p:nvGrpSpPr>
        <p:grpSpPr>
          <a:xfrm>
            <a:off x="3635375" y="4219575"/>
            <a:ext cx="1585913" cy="1295400"/>
            <a:chOff x="2925" y="2886"/>
            <a:chExt cx="999" cy="816"/>
          </a:xfrm>
        </p:grpSpPr>
        <p:sp>
          <p:nvSpPr>
            <p:cNvPr id="8246" name="Oval 194"/>
            <p:cNvSpPr/>
            <p:nvPr/>
          </p:nvSpPr>
          <p:spPr>
            <a:xfrm>
              <a:off x="3606" y="2886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47" name="Oval 195"/>
            <p:cNvSpPr/>
            <p:nvPr/>
          </p:nvSpPr>
          <p:spPr>
            <a:xfrm>
              <a:off x="3198" y="3566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48" name="Oval 196"/>
            <p:cNvSpPr/>
            <p:nvPr/>
          </p:nvSpPr>
          <p:spPr>
            <a:xfrm>
              <a:off x="3788" y="3113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49" name="Oval 197"/>
            <p:cNvSpPr/>
            <p:nvPr/>
          </p:nvSpPr>
          <p:spPr>
            <a:xfrm>
              <a:off x="3379" y="3113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50" name="Oval 198"/>
            <p:cNvSpPr/>
            <p:nvPr/>
          </p:nvSpPr>
          <p:spPr>
            <a:xfrm>
              <a:off x="3288" y="3339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51" name="Oval 199"/>
            <p:cNvSpPr/>
            <p:nvPr/>
          </p:nvSpPr>
          <p:spPr>
            <a:xfrm>
              <a:off x="3469" y="3339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52" name="Oval 200"/>
            <p:cNvSpPr/>
            <p:nvPr/>
          </p:nvSpPr>
          <p:spPr>
            <a:xfrm>
              <a:off x="3697" y="3340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53" name="Line 201"/>
            <p:cNvSpPr/>
            <p:nvPr/>
          </p:nvSpPr>
          <p:spPr>
            <a:xfrm flipH="1">
              <a:off x="3379" y="3249"/>
              <a:ext cx="45" cy="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54" name="Line 202"/>
            <p:cNvSpPr/>
            <p:nvPr/>
          </p:nvSpPr>
          <p:spPr>
            <a:xfrm>
              <a:off x="3469" y="3249"/>
              <a:ext cx="46" cy="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55" name="Line 203"/>
            <p:cNvSpPr/>
            <p:nvPr/>
          </p:nvSpPr>
          <p:spPr>
            <a:xfrm flipH="1">
              <a:off x="3288" y="3475"/>
              <a:ext cx="46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56" name="Line 204"/>
            <p:cNvSpPr/>
            <p:nvPr/>
          </p:nvSpPr>
          <p:spPr>
            <a:xfrm flipH="1">
              <a:off x="3788" y="3249"/>
              <a:ext cx="45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57" name="Line 205"/>
            <p:cNvSpPr/>
            <p:nvPr/>
          </p:nvSpPr>
          <p:spPr>
            <a:xfrm flipH="1">
              <a:off x="3470" y="3022"/>
              <a:ext cx="181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58" name="Line 206"/>
            <p:cNvSpPr/>
            <p:nvPr/>
          </p:nvSpPr>
          <p:spPr>
            <a:xfrm>
              <a:off x="3697" y="3022"/>
              <a:ext cx="136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59" name="AutoShape 207"/>
            <p:cNvSpPr/>
            <p:nvPr/>
          </p:nvSpPr>
          <p:spPr>
            <a:xfrm>
              <a:off x="2925" y="3249"/>
              <a:ext cx="227" cy="91"/>
            </a:xfrm>
            <a:prstGeom prst="rightArrow">
              <a:avLst>
                <a:gd name="adj1" fmla="val 50000"/>
                <a:gd name="adj2" fmla="val 62362"/>
              </a:avLst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" name="Group 209"/>
          <p:cNvGrpSpPr/>
          <p:nvPr/>
        </p:nvGrpSpPr>
        <p:grpSpPr>
          <a:xfrm>
            <a:off x="5364163" y="4219575"/>
            <a:ext cx="1585912" cy="1295400"/>
            <a:chOff x="2925" y="2886"/>
            <a:chExt cx="999" cy="816"/>
          </a:xfrm>
        </p:grpSpPr>
        <p:sp>
          <p:nvSpPr>
            <p:cNvPr id="8232" name="Oval 210"/>
            <p:cNvSpPr/>
            <p:nvPr/>
          </p:nvSpPr>
          <p:spPr>
            <a:xfrm>
              <a:off x="3606" y="2886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33" name="Oval 211"/>
            <p:cNvSpPr/>
            <p:nvPr/>
          </p:nvSpPr>
          <p:spPr>
            <a:xfrm>
              <a:off x="3198" y="3566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34" name="Oval 212"/>
            <p:cNvSpPr/>
            <p:nvPr/>
          </p:nvSpPr>
          <p:spPr>
            <a:xfrm>
              <a:off x="3788" y="3113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35" name="Oval 213"/>
            <p:cNvSpPr/>
            <p:nvPr/>
          </p:nvSpPr>
          <p:spPr>
            <a:xfrm>
              <a:off x="3379" y="3113"/>
              <a:ext cx="136" cy="136"/>
            </a:xfrm>
            <a:prstGeom prst="ellipse">
              <a:avLst/>
            </a:prstGeom>
            <a:solidFill>
              <a:srgbClr val="000000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36" name="Oval 214"/>
            <p:cNvSpPr/>
            <p:nvPr/>
          </p:nvSpPr>
          <p:spPr>
            <a:xfrm>
              <a:off x="3288" y="3339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37" name="Oval 215"/>
            <p:cNvSpPr/>
            <p:nvPr/>
          </p:nvSpPr>
          <p:spPr>
            <a:xfrm>
              <a:off x="3469" y="3339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38" name="Oval 216"/>
            <p:cNvSpPr/>
            <p:nvPr/>
          </p:nvSpPr>
          <p:spPr>
            <a:xfrm>
              <a:off x="3697" y="3340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39" name="Line 217"/>
            <p:cNvSpPr/>
            <p:nvPr/>
          </p:nvSpPr>
          <p:spPr>
            <a:xfrm flipH="1">
              <a:off x="3379" y="3249"/>
              <a:ext cx="45" cy="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40" name="Line 218"/>
            <p:cNvSpPr/>
            <p:nvPr/>
          </p:nvSpPr>
          <p:spPr>
            <a:xfrm>
              <a:off x="3469" y="3249"/>
              <a:ext cx="46" cy="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41" name="Line 219"/>
            <p:cNvSpPr/>
            <p:nvPr/>
          </p:nvSpPr>
          <p:spPr>
            <a:xfrm flipH="1">
              <a:off x="3288" y="3475"/>
              <a:ext cx="46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42" name="Line 220"/>
            <p:cNvSpPr/>
            <p:nvPr/>
          </p:nvSpPr>
          <p:spPr>
            <a:xfrm flipH="1">
              <a:off x="3788" y="3249"/>
              <a:ext cx="45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43" name="Line 221"/>
            <p:cNvSpPr/>
            <p:nvPr/>
          </p:nvSpPr>
          <p:spPr>
            <a:xfrm flipH="1">
              <a:off x="3470" y="3022"/>
              <a:ext cx="181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44" name="Line 222"/>
            <p:cNvSpPr/>
            <p:nvPr/>
          </p:nvSpPr>
          <p:spPr>
            <a:xfrm>
              <a:off x="3697" y="3022"/>
              <a:ext cx="136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45" name="AutoShape 223"/>
            <p:cNvSpPr/>
            <p:nvPr/>
          </p:nvSpPr>
          <p:spPr>
            <a:xfrm>
              <a:off x="2925" y="3249"/>
              <a:ext cx="227" cy="91"/>
            </a:xfrm>
            <a:prstGeom prst="rightArrow">
              <a:avLst>
                <a:gd name="adj1" fmla="val 50000"/>
                <a:gd name="adj2" fmla="val 62362"/>
              </a:avLst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" name="Group 240"/>
          <p:cNvGrpSpPr/>
          <p:nvPr/>
        </p:nvGrpSpPr>
        <p:grpSpPr>
          <a:xfrm>
            <a:off x="7164388" y="4219575"/>
            <a:ext cx="1585912" cy="1293813"/>
            <a:chOff x="4241" y="1888"/>
            <a:chExt cx="999" cy="815"/>
          </a:xfrm>
        </p:grpSpPr>
        <p:sp>
          <p:nvSpPr>
            <p:cNvPr id="8218" name="Oval 225"/>
            <p:cNvSpPr/>
            <p:nvPr/>
          </p:nvSpPr>
          <p:spPr>
            <a:xfrm>
              <a:off x="4922" y="1888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19" name="Oval 226"/>
            <p:cNvSpPr/>
            <p:nvPr/>
          </p:nvSpPr>
          <p:spPr>
            <a:xfrm>
              <a:off x="4604" y="2342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20" name="Oval 227"/>
            <p:cNvSpPr/>
            <p:nvPr/>
          </p:nvSpPr>
          <p:spPr>
            <a:xfrm>
              <a:off x="5104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21" name="Oval 228"/>
            <p:cNvSpPr/>
            <p:nvPr/>
          </p:nvSpPr>
          <p:spPr>
            <a:xfrm>
              <a:off x="4785" y="2341"/>
              <a:ext cx="136" cy="136"/>
            </a:xfrm>
            <a:prstGeom prst="ellipse">
              <a:avLst/>
            </a:prstGeom>
            <a:solidFill>
              <a:srgbClr val="000000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22" name="Oval 229"/>
            <p:cNvSpPr/>
            <p:nvPr/>
          </p:nvSpPr>
          <p:spPr>
            <a:xfrm>
              <a:off x="4694" y="2115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23" name="Oval 230"/>
            <p:cNvSpPr/>
            <p:nvPr/>
          </p:nvSpPr>
          <p:spPr>
            <a:xfrm>
              <a:off x="4875" y="2567"/>
              <a:ext cx="136" cy="13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24" name="Oval 231"/>
            <p:cNvSpPr/>
            <p:nvPr/>
          </p:nvSpPr>
          <p:spPr>
            <a:xfrm>
              <a:off x="5013" y="2342"/>
              <a:ext cx="136" cy="13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25" name="Line 233"/>
            <p:cNvSpPr/>
            <p:nvPr/>
          </p:nvSpPr>
          <p:spPr>
            <a:xfrm>
              <a:off x="4875" y="2477"/>
              <a:ext cx="46" cy="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26" name="Line 234"/>
            <p:cNvSpPr/>
            <p:nvPr/>
          </p:nvSpPr>
          <p:spPr>
            <a:xfrm flipH="1">
              <a:off x="4694" y="2251"/>
              <a:ext cx="46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27" name="Line 235"/>
            <p:cNvSpPr/>
            <p:nvPr/>
          </p:nvSpPr>
          <p:spPr>
            <a:xfrm flipH="1">
              <a:off x="5104" y="2251"/>
              <a:ext cx="45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28" name="Line 236"/>
            <p:cNvSpPr/>
            <p:nvPr/>
          </p:nvSpPr>
          <p:spPr>
            <a:xfrm flipH="1">
              <a:off x="4786" y="2024"/>
              <a:ext cx="181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29" name="Line 237"/>
            <p:cNvSpPr/>
            <p:nvPr/>
          </p:nvSpPr>
          <p:spPr>
            <a:xfrm>
              <a:off x="5013" y="2024"/>
              <a:ext cx="136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30" name="AutoShape 238"/>
            <p:cNvSpPr/>
            <p:nvPr/>
          </p:nvSpPr>
          <p:spPr>
            <a:xfrm>
              <a:off x="4241" y="2251"/>
              <a:ext cx="227" cy="91"/>
            </a:xfrm>
            <a:prstGeom prst="rightArrow">
              <a:avLst>
                <a:gd name="adj1" fmla="val 50000"/>
                <a:gd name="adj2" fmla="val 62362"/>
              </a:avLst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231" name="Line 239"/>
            <p:cNvSpPr/>
            <p:nvPr/>
          </p:nvSpPr>
          <p:spPr>
            <a:xfrm>
              <a:off x="4785" y="2251"/>
              <a:ext cx="45" cy="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08" name="TextBox 207"/>
          <p:cNvSpPr txBox="1"/>
          <p:nvPr/>
        </p:nvSpPr>
        <p:spPr>
          <a:xfrm>
            <a:off x="571500" y="571500"/>
            <a:ext cx="1071563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Case 1</a:t>
            </a:r>
            <a:endParaRPr lang="zh-CN" alt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5786438" y="1857375"/>
            <a:ext cx="1357312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Case 2.1</a:t>
            </a:r>
            <a:endParaRPr lang="zh-CN" alt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643063" y="3643313"/>
            <a:ext cx="135731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Case 2.2</a:t>
            </a:r>
            <a:endParaRPr lang="zh-CN" alt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11" name="Rectangle 122"/>
          <p:cNvSpPr/>
          <p:nvPr/>
        </p:nvSpPr>
        <p:spPr>
          <a:xfrm>
            <a:off x="4143375" y="2889250"/>
            <a:ext cx="311150" cy="39687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r>
              <a:rPr lang="en-US" altLang="zh-CN" sz="20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endParaRPr lang="en-US" altLang="zh-CN" sz="2000" i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3929063" y="2500313"/>
            <a:ext cx="135731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Case 2.2</a:t>
            </a:r>
            <a:endParaRPr lang="zh-CN" alt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1214438" y="5286375"/>
            <a:ext cx="1357312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Case 3</a:t>
            </a:r>
            <a:endParaRPr lang="zh-CN" alt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4357688" y="5286375"/>
            <a:ext cx="1357312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Case 4</a:t>
            </a:r>
            <a:endParaRPr lang="zh-CN" alt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94" grpId="0" animBg="1"/>
      <p:bldP spid="136314" grpId="0"/>
      <p:bldP spid="136367" grpId="0"/>
      <p:bldP spid="208" grpId="0"/>
      <p:bldP spid="209" grpId="0"/>
      <p:bldP spid="210" grpId="0"/>
      <p:bldP spid="211" grpId="0"/>
      <p:bldP spid="212" grpId="0"/>
      <p:bldP spid="213" grpId="0"/>
      <p:bldP spid="2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9219" name="Text Box 4"/>
          <p:cNvSpPr txBox="1"/>
          <p:nvPr/>
        </p:nvSpPr>
        <p:spPr>
          <a:xfrm>
            <a:off x="6156325" y="0"/>
            <a:ext cx="29876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Red-Black Trees and B+ Trees</a:t>
            </a:r>
            <a:endParaRPr lang="en-US" altLang="zh-CN" sz="1600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9220" name="TextBox 3"/>
          <p:cNvSpPr txBox="1"/>
          <p:nvPr/>
        </p:nvSpPr>
        <p:spPr>
          <a:xfrm>
            <a:off x="2500313" y="1609725"/>
            <a:ext cx="17145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AVL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221" name="TextBox 4"/>
          <p:cNvSpPr txBox="1"/>
          <p:nvPr/>
        </p:nvSpPr>
        <p:spPr>
          <a:xfrm>
            <a:off x="4286250" y="1609725"/>
            <a:ext cx="3071813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Red-Black Tree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222" name="TextBox 5"/>
          <p:cNvSpPr txBox="1"/>
          <p:nvPr/>
        </p:nvSpPr>
        <p:spPr>
          <a:xfrm>
            <a:off x="3286125" y="857250"/>
            <a:ext cx="35718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</a:rPr>
              <a:t>Number of </a:t>
            </a:r>
            <a:r>
              <a:rPr lang="en-US" altLang="zh-CN" sz="2800" i="1" dirty="0">
                <a:latin typeface="Times New Roman" panose="02020603050405020304" pitchFamily="18" charset="0"/>
              </a:rPr>
              <a:t>rotations</a:t>
            </a:r>
            <a:endParaRPr lang="zh-CN" altLang="en-US" sz="2800" i="1" dirty="0">
              <a:latin typeface="Times New Roman" panose="02020603050405020304" pitchFamily="18" charset="0"/>
            </a:endParaRPr>
          </a:p>
        </p:txBody>
      </p:sp>
      <p:sp>
        <p:nvSpPr>
          <p:cNvPr id="9223" name="TextBox 6"/>
          <p:cNvSpPr txBox="1"/>
          <p:nvPr/>
        </p:nvSpPr>
        <p:spPr>
          <a:xfrm>
            <a:off x="1000125" y="2290763"/>
            <a:ext cx="17145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/>
            <a:r>
              <a:rPr lang="en-US" altLang="zh-CN" dirty="0">
                <a:latin typeface="Times New Roman" panose="02020603050405020304" pitchFamily="18" charset="0"/>
              </a:rPr>
              <a:t>Insertion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224" name="TextBox 7"/>
          <p:cNvSpPr txBox="1"/>
          <p:nvPr/>
        </p:nvSpPr>
        <p:spPr>
          <a:xfrm>
            <a:off x="1000125" y="3109913"/>
            <a:ext cx="17145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/>
            <a:r>
              <a:rPr lang="en-US" altLang="zh-CN" dirty="0">
                <a:latin typeface="Times New Roman" panose="02020603050405020304" pitchFamily="18" charset="0"/>
              </a:rPr>
              <a:t>Deletion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225" name="TextBox 8"/>
          <p:cNvSpPr txBox="1"/>
          <p:nvPr/>
        </p:nvSpPr>
        <p:spPr>
          <a:xfrm>
            <a:off x="3000375" y="2290763"/>
            <a:ext cx="71437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 2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226" name="TextBox 9"/>
          <p:cNvSpPr txBox="1"/>
          <p:nvPr/>
        </p:nvSpPr>
        <p:spPr>
          <a:xfrm>
            <a:off x="2786063" y="3109913"/>
            <a:ext cx="17145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(log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227" name="TextBox 10"/>
          <p:cNvSpPr txBox="1"/>
          <p:nvPr/>
        </p:nvSpPr>
        <p:spPr>
          <a:xfrm>
            <a:off x="5286375" y="2290763"/>
            <a:ext cx="785813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 2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228" name="TextBox 11"/>
          <p:cNvSpPr txBox="1"/>
          <p:nvPr/>
        </p:nvSpPr>
        <p:spPr>
          <a:xfrm>
            <a:off x="5286375" y="3109913"/>
            <a:ext cx="785813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 3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10243" name="Text Box 4"/>
          <p:cNvSpPr txBox="1"/>
          <p:nvPr/>
        </p:nvSpPr>
        <p:spPr>
          <a:xfrm>
            <a:off x="6156325" y="0"/>
            <a:ext cx="29876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Red-Black Trees and B+ Trees</a:t>
            </a:r>
            <a:endParaRPr lang="en-US" altLang="zh-CN" sz="1600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29029" name="Text Box 5"/>
          <p:cNvSpPr txBox="1"/>
          <p:nvPr/>
        </p:nvSpPr>
        <p:spPr>
          <a:xfrm>
            <a:off x="611188" y="260350"/>
            <a:ext cx="17287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sym typeface="Webdings" panose="05030102010509060703" pitchFamily="18" charset="2"/>
              </a:rPr>
              <a:t>B+ Trees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29030" name="Text Box 6"/>
          <p:cNvSpPr txBox="1"/>
          <p:nvPr/>
        </p:nvSpPr>
        <p:spPr>
          <a:xfrm>
            <a:off x="457200" y="685800"/>
            <a:ext cx="7924800" cy="2584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85775" indent="-485775"/>
            <a:r>
              <a:rPr lang="en-US" altLang="zh-CN" dirty="0">
                <a:latin typeface="Arial" panose="020B0604020202020204" pitchFamily="34" charset="0"/>
              </a:rPr>
              <a:t>【Definition】</a:t>
            </a:r>
            <a:r>
              <a:rPr lang="en-US" altLang="zh-CN" sz="2000" dirty="0">
                <a:latin typeface="Arial" panose="020B0604020202020204" pitchFamily="34" charset="0"/>
              </a:rPr>
              <a:t>A </a:t>
            </a:r>
            <a:r>
              <a:rPr lang="en-US" altLang="zh-CN" sz="2000" dirty="0">
                <a:solidFill>
                  <a:schemeClr val="hlink"/>
                </a:solidFill>
                <a:latin typeface="Arial" panose="020B0604020202020204" pitchFamily="34" charset="0"/>
              </a:rPr>
              <a:t>B+ tree</a:t>
            </a:r>
            <a:r>
              <a:rPr lang="en-US" altLang="zh-CN" sz="2000" dirty="0">
                <a:latin typeface="Arial" panose="020B0604020202020204" pitchFamily="34" charset="0"/>
              </a:rPr>
              <a:t> of order </a:t>
            </a:r>
            <a:r>
              <a:rPr lang="en-US" altLang="zh-CN" sz="2000" dirty="0">
                <a:solidFill>
                  <a:schemeClr val="hlink"/>
                </a:solidFill>
                <a:latin typeface="Arial" panose="020B0604020202020204" pitchFamily="34" charset="0"/>
              </a:rPr>
              <a:t>M</a:t>
            </a:r>
            <a:r>
              <a:rPr lang="en-US" altLang="zh-CN" sz="2000" dirty="0">
                <a:latin typeface="Arial" panose="020B0604020202020204" pitchFamily="34" charset="0"/>
              </a:rPr>
              <a:t> is a tree with the following structural properties: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485775" indent="-485775"/>
            <a:r>
              <a:rPr lang="en-US" altLang="zh-CN" sz="2000" dirty="0">
                <a:latin typeface="Arial" panose="020B0604020202020204" pitchFamily="34" charset="0"/>
              </a:rPr>
              <a:t>(1)  The root is either a leaf or has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between 2 and M children</a:t>
            </a:r>
            <a:r>
              <a:rPr lang="en-US" altLang="zh-CN" sz="2000" dirty="0">
                <a:latin typeface="Arial" panose="020B0604020202020204" pitchFamily="34" charset="0"/>
              </a:rPr>
              <a:t>.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485775" indent="-485775"/>
            <a:r>
              <a:rPr lang="en-US" altLang="zh-CN" sz="2000" dirty="0">
                <a:latin typeface="Arial" panose="020B0604020202020204" pitchFamily="34" charset="0"/>
              </a:rPr>
              <a:t>(2)  All nonleaf nodes (except the root) have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between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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M/2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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 and M children</a:t>
            </a:r>
            <a:r>
              <a:rPr lang="en-US" altLang="zh-CN" sz="2000" dirty="0">
                <a:latin typeface="Arial" panose="020B0604020202020204" pitchFamily="34" charset="0"/>
              </a:rPr>
              <a:t>.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485775" indent="-485775"/>
            <a:r>
              <a:rPr lang="en-US" altLang="zh-CN" sz="2000" dirty="0">
                <a:latin typeface="Arial" panose="020B0604020202020204" pitchFamily="34" charset="0"/>
              </a:rPr>
              <a:t>(3)  All leaves are at the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same depth</a:t>
            </a:r>
            <a:r>
              <a:rPr lang="en-US" altLang="zh-CN" sz="2000" dirty="0">
                <a:latin typeface="Arial" panose="020B0604020202020204" pitchFamily="34" charset="0"/>
              </a:rPr>
              <a:t>.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485775" indent="-485775"/>
            <a:r>
              <a:rPr lang="zh-CN" altLang="en-US" sz="2000" dirty="0">
                <a:latin typeface="Arial" panose="020B0604020202020204" pitchFamily="34" charset="0"/>
              </a:rPr>
              <a:t>叶子结点最多可以有</a:t>
            </a:r>
            <a:r>
              <a:rPr lang="en-US" altLang="zh-CN" sz="2000" dirty="0">
                <a:latin typeface="Arial" panose="020B0604020202020204" pitchFamily="34" charset="0"/>
              </a:rPr>
              <a:t>M</a:t>
            </a:r>
            <a:r>
              <a:rPr lang="zh-CN" altLang="en-US" sz="2000" dirty="0">
                <a:latin typeface="Arial" panose="020B0604020202020204" pitchFamily="34" charset="0"/>
              </a:rPr>
              <a:t>个</a:t>
            </a:r>
            <a:r>
              <a:rPr lang="en-US" altLang="zh-CN" sz="2000" dirty="0">
                <a:latin typeface="Arial" panose="020B0604020202020204" pitchFamily="34" charset="0"/>
              </a:rPr>
              <a:t>key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485775" indent="-485775"/>
            <a:r>
              <a:rPr lang="en-US" altLang="zh-CN" sz="1800" dirty="0">
                <a:latin typeface="Times New Roman" panose="02020603050405020304" pitchFamily="18" charset="0"/>
              </a:rPr>
              <a:t>Assume each nonroot leaf also has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between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M/2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 and M children</a:t>
            </a:r>
            <a:r>
              <a:rPr lang="en-US" altLang="zh-CN" sz="1800" dirty="0">
                <a:latin typeface="Times New Roman" panose="02020603050405020304" pitchFamily="18" charset="0"/>
              </a:rPr>
              <a:t>.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152400" y="3397250"/>
            <a:ext cx="8845550" cy="2393950"/>
            <a:chOff x="96" y="1920"/>
            <a:chExt cx="5572" cy="1508"/>
          </a:xfrm>
        </p:grpSpPr>
        <p:sp>
          <p:nvSpPr>
            <p:cNvPr id="10263" name="Rectangle 8"/>
            <p:cNvSpPr>
              <a:spLocks noChangeAspect="1"/>
            </p:cNvSpPr>
            <p:nvPr/>
          </p:nvSpPr>
          <p:spPr>
            <a:xfrm>
              <a:off x="413" y="2640"/>
              <a:ext cx="115" cy="23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64" name="Rectangle 9"/>
            <p:cNvSpPr>
              <a:spLocks noChangeAspect="1"/>
            </p:cNvSpPr>
            <p:nvPr/>
          </p:nvSpPr>
          <p:spPr>
            <a:xfrm>
              <a:off x="528" y="2640"/>
              <a:ext cx="173" cy="23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5" name="Rectangle 10"/>
            <p:cNvSpPr>
              <a:spLocks noChangeAspect="1"/>
            </p:cNvSpPr>
            <p:nvPr/>
          </p:nvSpPr>
          <p:spPr>
            <a:xfrm>
              <a:off x="701" y="2640"/>
              <a:ext cx="115" cy="23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66" name="Rectangle 11"/>
            <p:cNvSpPr>
              <a:spLocks noChangeAspect="1"/>
            </p:cNvSpPr>
            <p:nvPr/>
          </p:nvSpPr>
          <p:spPr>
            <a:xfrm>
              <a:off x="816" y="2640"/>
              <a:ext cx="173" cy="23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7" name="Rectangle 12"/>
            <p:cNvSpPr>
              <a:spLocks noChangeAspect="1"/>
            </p:cNvSpPr>
            <p:nvPr/>
          </p:nvSpPr>
          <p:spPr>
            <a:xfrm>
              <a:off x="989" y="2640"/>
              <a:ext cx="115" cy="23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68" name="Rectangle 13"/>
            <p:cNvSpPr>
              <a:spLocks noChangeAspect="1"/>
            </p:cNvSpPr>
            <p:nvPr/>
          </p:nvSpPr>
          <p:spPr>
            <a:xfrm>
              <a:off x="1104" y="2640"/>
              <a:ext cx="173" cy="23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0269" name="Rectangle 14"/>
            <p:cNvSpPr>
              <a:spLocks noChangeAspect="1"/>
            </p:cNvSpPr>
            <p:nvPr/>
          </p:nvSpPr>
          <p:spPr>
            <a:xfrm>
              <a:off x="1277" y="2640"/>
              <a:ext cx="115" cy="230"/>
            </a:xfrm>
            <a:prstGeom prst="rect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0270" name="Group 15"/>
            <p:cNvGrpSpPr>
              <a:grpSpLocks noChangeAspect="1"/>
            </p:cNvGrpSpPr>
            <p:nvPr/>
          </p:nvGrpSpPr>
          <p:grpSpPr>
            <a:xfrm>
              <a:off x="1776" y="2640"/>
              <a:ext cx="980" cy="230"/>
              <a:chOff x="1872" y="2112"/>
              <a:chExt cx="816" cy="192"/>
            </a:xfrm>
          </p:grpSpPr>
          <p:sp>
            <p:nvSpPr>
              <p:cNvPr id="10322" name="Rectangle 16"/>
              <p:cNvSpPr>
                <a:spLocks noChangeAspect="1"/>
              </p:cNvSpPr>
              <p:nvPr/>
            </p:nvSpPr>
            <p:spPr>
              <a:xfrm>
                <a:off x="1872" y="2112"/>
                <a:ext cx="96" cy="192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23" name="Rectangle 17"/>
              <p:cNvSpPr>
                <a:spLocks noChangeAspect="1"/>
              </p:cNvSpPr>
              <p:nvPr/>
            </p:nvSpPr>
            <p:spPr>
              <a:xfrm>
                <a:off x="1968" y="2112"/>
                <a:ext cx="144" cy="192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25</a:t>
                </a:r>
                <a:endParaRPr lang="en-US" altLang="zh-CN" sz="1600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24" name="Rectangle 18"/>
              <p:cNvSpPr>
                <a:spLocks noChangeAspect="1"/>
              </p:cNvSpPr>
              <p:nvPr/>
            </p:nvSpPr>
            <p:spPr>
              <a:xfrm>
                <a:off x="2112" y="2112"/>
                <a:ext cx="96" cy="192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25" name="Rectangle 19"/>
              <p:cNvSpPr>
                <a:spLocks noChangeAspect="1"/>
              </p:cNvSpPr>
              <p:nvPr/>
            </p:nvSpPr>
            <p:spPr>
              <a:xfrm>
                <a:off x="2208" y="2112"/>
                <a:ext cx="144" cy="192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31</a:t>
                </a:r>
                <a:endParaRPr lang="en-US" altLang="zh-CN" sz="1600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26" name="Rectangle 20"/>
              <p:cNvSpPr>
                <a:spLocks noChangeAspect="1"/>
              </p:cNvSpPr>
              <p:nvPr/>
            </p:nvSpPr>
            <p:spPr>
              <a:xfrm>
                <a:off x="2352" y="2112"/>
                <a:ext cx="96" cy="192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27" name="Rectangle 21"/>
              <p:cNvSpPr>
                <a:spLocks noChangeAspect="1"/>
              </p:cNvSpPr>
              <p:nvPr/>
            </p:nvSpPr>
            <p:spPr>
              <a:xfrm>
                <a:off x="2448" y="2112"/>
                <a:ext cx="144" cy="192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41</a:t>
                </a:r>
                <a:endParaRPr lang="en-US" altLang="zh-CN" sz="1600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28" name="Rectangle 22"/>
              <p:cNvSpPr>
                <a:spLocks noChangeAspect="1"/>
              </p:cNvSpPr>
              <p:nvPr/>
            </p:nvSpPr>
            <p:spPr>
              <a:xfrm>
                <a:off x="2592" y="2112"/>
                <a:ext cx="96" cy="192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0271" name="Rectangle 23"/>
            <p:cNvSpPr>
              <a:spLocks noChangeAspect="1"/>
            </p:cNvSpPr>
            <p:nvPr/>
          </p:nvSpPr>
          <p:spPr>
            <a:xfrm>
              <a:off x="3120" y="2640"/>
              <a:ext cx="115" cy="23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72" name="Rectangle 24"/>
            <p:cNvSpPr>
              <a:spLocks noChangeAspect="1"/>
            </p:cNvSpPr>
            <p:nvPr/>
          </p:nvSpPr>
          <p:spPr>
            <a:xfrm>
              <a:off x="3235" y="2640"/>
              <a:ext cx="173" cy="23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59</a:t>
              </a:r>
              <a:endPara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73" name="Rectangle 25"/>
            <p:cNvSpPr>
              <a:spLocks noChangeAspect="1"/>
            </p:cNvSpPr>
            <p:nvPr/>
          </p:nvSpPr>
          <p:spPr>
            <a:xfrm>
              <a:off x="3408" y="2640"/>
              <a:ext cx="115" cy="23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74" name="Rectangle 26"/>
            <p:cNvSpPr>
              <a:spLocks noChangeAspect="1"/>
            </p:cNvSpPr>
            <p:nvPr/>
          </p:nvSpPr>
          <p:spPr>
            <a:xfrm>
              <a:off x="3523" y="2640"/>
              <a:ext cx="173" cy="23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0275" name="Rectangle 27"/>
            <p:cNvSpPr>
              <a:spLocks noChangeAspect="1"/>
            </p:cNvSpPr>
            <p:nvPr/>
          </p:nvSpPr>
          <p:spPr>
            <a:xfrm>
              <a:off x="3696" y="2640"/>
              <a:ext cx="115" cy="230"/>
            </a:xfrm>
            <a:prstGeom prst="rect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76" name="Rectangle 28"/>
            <p:cNvSpPr>
              <a:spLocks noChangeAspect="1"/>
            </p:cNvSpPr>
            <p:nvPr/>
          </p:nvSpPr>
          <p:spPr>
            <a:xfrm>
              <a:off x="3811" y="2640"/>
              <a:ext cx="173" cy="23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0277" name="Rectangle 29"/>
            <p:cNvSpPr>
              <a:spLocks noChangeAspect="1"/>
            </p:cNvSpPr>
            <p:nvPr/>
          </p:nvSpPr>
          <p:spPr>
            <a:xfrm>
              <a:off x="3984" y="2640"/>
              <a:ext cx="115" cy="230"/>
            </a:xfrm>
            <a:prstGeom prst="rect">
              <a:avLst/>
            </a:prstGeom>
            <a:solidFill>
              <a:srgbClr val="000000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78" name="Rectangle 30"/>
            <p:cNvSpPr>
              <a:spLocks noChangeAspect="1"/>
            </p:cNvSpPr>
            <p:nvPr/>
          </p:nvSpPr>
          <p:spPr>
            <a:xfrm>
              <a:off x="4416" y="2640"/>
              <a:ext cx="115" cy="23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79" name="Rectangle 31"/>
            <p:cNvSpPr>
              <a:spLocks noChangeAspect="1"/>
            </p:cNvSpPr>
            <p:nvPr/>
          </p:nvSpPr>
          <p:spPr>
            <a:xfrm>
              <a:off x="4531" y="2640"/>
              <a:ext cx="173" cy="23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84</a:t>
              </a:r>
              <a:endPara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80" name="Rectangle 32"/>
            <p:cNvSpPr>
              <a:spLocks noChangeAspect="1"/>
            </p:cNvSpPr>
            <p:nvPr/>
          </p:nvSpPr>
          <p:spPr>
            <a:xfrm>
              <a:off x="4704" y="2640"/>
              <a:ext cx="115" cy="23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81" name="Rectangle 33"/>
            <p:cNvSpPr>
              <a:spLocks noChangeAspect="1"/>
            </p:cNvSpPr>
            <p:nvPr/>
          </p:nvSpPr>
          <p:spPr>
            <a:xfrm>
              <a:off x="4819" y="2640"/>
              <a:ext cx="173" cy="23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91</a:t>
              </a:r>
              <a:endPara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82" name="Rectangle 34"/>
            <p:cNvSpPr>
              <a:spLocks noChangeAspect="1"/>
            </p:cNvSpPr>
            <p:nvPr/>
          </p:nvSpPr>
          <p:spPr>
            <a:xfrm>
              <a:off x="4992" y="2640"/>
              <a:ext cx="115" cy="23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83" name="Rectangle 35"/>
            <p:cNvSpPr>
              <a:spLocks noChangeAspect="1"/>
            </p:cNvSpPr>
            <p:nvPr/>
          </p:nvSpPr>
          <p:spPr>
            <a:xfrm>
              <a:off x="5107" y="2640"/>
              <a:ext cx="173" cy="23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0284" name="Rectangle 36"/>
            <p:cNvSpPr>
              <a:spLocks noChangeAspect="1"/>
            </p:cNvSpPr>
            <p:nvPr/>
          </p:nvSpPr>
          <p:spPr>
            <a:xfrm>
              <a:off x="5280" y="2640"/>
              <a:ext cx="115" cy="230"/>
            </a:xfrm>
            <a:prstGeom prst="rect">
              <a:avLst/>
            </a:prstGeom>
            <a:solidFill>
              <a:srgbClr val="000000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0285" name="Group 37"/>
            <p:cNvGrpSpPr>
              <a:grpSpLocks noChangeAspect="1"/>
            </p:cNvGrpSpPr>
            <p:nvPr/>
          </p:nvGrpSpPr>
          <p:grpSpPr>
            <a:xfrm>
              <a:off x="96" y="3216"/>
              <a:ext cx="5572" cy="212"/>
              <a:chOff x="288" y="3216"/>
              <a:chExt cx="5040" cy="192"/>
            </a:xfrm>
          </p:grpSpPr>
          <p:sp>
            <p:nvSpPr>
              <p:cNvPr id="10310" name="Rectangle 38"/>
              <p:cNvSpPr>
                <a:spLocks noChangeAspect="1"/>
              </p:cNvSpPr>
              <p:nvPr/>
            </p:nvSpPr>
            <p:spPr>
              <a:xfrm>
                <a:off x="288" y="3216"/>
                <a:ext cx="432" cy="192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</a:rPr>
                  <a:t>1,4,8,11</a:t>
                </a:r>
                <a:endParaRPr lang="en-US" altLang="zh-CN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11" name="Rectangle 39"/>
              <p:cNvSpPr>
                <a:spLocks noChangeAspect="1"/>
              </p:cNvSpPr>
              <p:nvPr/>
            </p:nvSpPr>
            <p:spPr>
              <a:xfrm>
                <a:off x="768" y="3216"/>
                <a:ext cx="336" cy="192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12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,13</a:t>
                </a:r>
                <a:endParaRPr lang="en-US" altLang="zh-CN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12" name="Rectangle 40"/>
              <p:cNvSpPr>
                <a:spLocks noChangeAspect="1"/>
              </p:cNvSpPr>
              <p:nvPr/>
            </p:nvSpPr>
            <p:spPr>
              <a:xfrm>
                <a:off x="1152" y="3216"/>
                <a:ext cx="432" cy="192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15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,18,19</a:t>
                </a:r>
                <a:endParaRPr lang="en-US" altLang="zh-CN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13" name="Rectangle 41"/>
              <p:cNvSpPr>
                <a:spLocks noChangeAspect="1"/>
              </p:cNvSpPr>
              <p:nvPr/>
            </p:nvSpPr>
            <p:spPr>
              <a:xfrm>
                <a:off x="1632" y="3216"/>
                <a:ext cx="336" cy="192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</a:rPr>
                  <a:t>21,24</a:t>
                </a:r>
                <a:endParaRPr lang="en-US" altLang="zh-CN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14" name="Rectangle 42"/>
              <p:cNvSpPr>
                <a:spLocks noChangeAspect="1"/>
              </p:cNvSpPr>
              <p:nvPr/>
            </p:nvSpPr>
            <p:spPr>
              <a:xfrm>
                <a:off x="2016" y="3216"/>
                <a:ext cx="336" cy="192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25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,26</a:t>
                </a:r>
                <a:endParaRPr lang="en-US" altLang="zh-CN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15" name="Rectangle 43"/>
              <p:cNvSpPr>
                <a:spLocks noChangeAspect="1"/>
              </p:cNvSpPr>
              <p:nvPr/>
            </p:nvSpPr>
            <p:spPr>
              <a:xfrm>
                <a:off x="2400" y="3216"/>
                <a:ext cx="336" cy="192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31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,38</a:t>
                </a:r>
                <a:endParaRPr lang="en-US" altLang="zh-CN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16" name="Rectangle 44"/>
              <p:cNvSpPr>
                <a:spLocks noChangeAspect="1"/>
              </p:cNvSpPr>
              <p:nvPr/>
            </p:nvSpPr>
            <p:spPr>
              <a:xfrm>
                <a:off x="2784" y="3216"/>
                <a:ext cx="432" cy="192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41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,43,46</a:t>
                </a:r>
                <a:endParaRPr lang="en-US" altLang="zh-CN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17" name="Rectangle 45"/>
              <p:cNvSpPr>
                <a:spLocks noChangeAspect="1"/>
              </p:cNvSpPr>
              <p:nvPr/>
            </p:nvSpPr>
            <p:spPr>
              <a:xfrm>
                <a:off x="3264" y="3216"/>
                <a:ext cx="432" cy="192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</a:rPr>
                  <a:t>48,49,50</a:t>
                </a:r>
                <a:endParaRPr lang="en-US" altLang="zh-CN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18" name="Rectangle 46"/>
              <p:cNvSpPr>
                <a:spLocks noChangeAspect="1"/>
              </p:cNvSpPr>
              <p:nvPr/>
            </p:nvSpPr>
            <p:spPr>
              <a:xfrm>
                <a:off x="3744" y="3216"/>
                <a:ext cx="336" cy="192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59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,68</a:t>
                </a:r>
                <a:endParaRPr lang="en-US" altLang="zh-CN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19" name="Rectangle 47"/>
              <p:cNvSpPr>
                <a:spLocks noChangeAspect="1"/>
              </p:cNvSpPr>
              <p:nvPr/>
            </p:nvSpPr>
            <p:spPr>
              <a:xfrm>
                <a:off x="4128" y="3216"/>
                <a:ext cx="336" cy="192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</a:rPr>
                  <a:t>72,78</a:t>
                </a:r>
                <a:endParaRPr lang="en-US" altLang="zh-CN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20" name="Rectangle 48"/>
              <p:cNvSpPr>
                <a:spLocks noChangeAspect="1"/>
              </p:cNvSpPr>
              <p:nvPr/>
            </p:nvSpPr>
            <p:spPr>
              <a:xfrm>
                <a:off x="4512" y="3216"/>
                <a:ext cx="336" cy="192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84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,88</a:t>
                </a:r>
                <a:endParaRPr lang="en-US" altLang="zh-CN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21" name="Rectangle 49"/>
              <p:cNvSpPr>
                <a:spLocks noChangeAspect="1"/>
              </p:cNvSpPr>
              <p:nvPr/>
            </p:nvSpPr>
            <p:spPr>
              <a:xfrm>
                <a:off x="4896" y="3216"/>
                <a:ext cx="432" cy="192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91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,92,99</a:t>
                </a:r>
                <a:endParaRPr lang="en-US" altLang="zh-CN" sz="16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0286" name="Group 50"/>
            <p:cNvGrpSpPr>
              <a:grpSpLocks noChangeAspect="1"/>
            </p:cNvGrpSpPr>
            <p:nvPr/>
          </p:nvGrpSpPr>
          <p:grpSpPr>
            <a:xfrm>
              <a:off x="2208" y="1920"/>
              <a:ext cx="979" cy="230"/>
              <a:chOff x="1872" y="2112"/>
              <a:chExt cx="816" cy="192"/>
            </a:xfrm>
          </p:grpSpPr>
          <p:sp>
            <p:nvSpPr>
              <p:cNvPr id="10303" name="Rectangle 51"/>
              <p:cNvSpPr>
                <a:spLocks noChangeAspect="1"/>
              </p:cNvSpPr>
              <p:nvPr/>
            </p:nvSpPr>
            <p:spPr>
              <a:xfrm>
                <a:off x="1872" y="2112"/>
                <a:ext cx="96" cy="192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04" name="Rectangle 52"/>
              <p:cNvSpPr>
                <a:spLocks noChangeAspect="1"/>
              </p:cNvSpPr>
              <p:nvPr/>
            </p:nvSpPr>
            <p:spPr>
              <a:xfrm>
                <a:off x="1968" y="2112"/>
                <a:ext cx="144" cy="192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</a:rPr>
                  <a:t>21</a:t>
                </a:r>
                <a:endParaRPr lang="en-US" altLang="zh-CN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05" name="Rectangle 53"/>
              <p:cNvSpPr>
                <a:spLocks noChangeAspect="1"/>
              </p:cNvSpPr>
              <p:nvPr/>
            </p:nvSpPr>
            <p:spPr>
              <a:xfrm>
                <a:off x="2112" y="2112"/>
                <a:ext cx="96" cy="192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06" name="Rectangle 54"/>
              <p:cNvSpPr>
                <a:spLocks noChangeAspect="1"/>
              </p:cNvSpPr>
              <p:nvPr/>
            </p:nvSpPr>
            <p:spPr>
              <a:xfrm>
                <a:off x="2208" y="2112"/>
                <a:ext cx="144" cy="192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</a:rPr>
                  <a:t>48</a:t>
                </a:r>
                <a:endParaRPr lang="en-US" altLang="zh-CN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07" name="Rectangle 55"/>
              <p:cNvSpPr>
                <a:spLocks noChangeAspect="1"/>
              </p:cNvSpPr>
              <p:nvPr/>
            </p:nvSpPr>
            <p:spPr>
              <a:xfrm>
                <a:off x="2352" y="2112"/>
                <a:ext cx="96" cy="192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08" name="Rectangle 56"/>
              <p:cNvSpPr>
                <a:spLocks noChangeAspect="1"/>
              </p:cNvSpPr>
              <p:nvPr/>
            </p:nvSpPr>
            <p:spPr>
              <a:xfrm>
                <a:off x="2448" y="2112"/>
                <a:ext cx="144" cy="192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</a:rPr>
                  <a:t>72</a:t>
                </a:r>
                <a:endParaRPr lang="en-US" altLang="zh-CN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09" name="Rectangle 57"/>
              <p:cNvSpPr>
                <a:spLocks noChangeAspect="1"/>
              </p:cNvSpPr>
              <p:nvPr/>
            </p:nvSpPr>
            <p:spPr>
              <a:xfrm>
                <a:off x="2592" y="2112"/>
                <a:ext cx="96" cy="192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0287" name="Line 58"/>
            <p:cNvSpPr/>
            <p:nvPr/>
          </p:nvSpPr>
          <p:spPr>
            <a:xfrm flipH="1">
              <a:off x="960" y="2064"/>
              <a:ext cx="1296" cy="57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88" name="Line 59"/>
            <p:cNvSpPr/>
            <p:nvPr/>
          </p:nvSpPr>
          <p:spPr>
            <a:xfrm flipH="1">
              <a:off x="2304" y="2064"/>
              <a:ext cx="240" cy="57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89" name="Line 60"/>
            <p:cNvSpPr/>
            <p:nvPr/>
          </p:nvSpPr>
          <p:spPr>
            <a:xfrm>
              <a:off x="2832" y="2064"/>
              <a:ext cx="672" cy="57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90" name="Line 61"/>
            <p:cNvSpPr/>
            <p:nvPr/>
          </p:nvSpPr>
          <p:spPr>
            <a:xfrm>
              <a:off x="3120" y="2064"/>
              <a:ext cx="1776" cy="57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91" name="Line 62"/>
            <p:cNvSpPr/>
            <p:nvPr/>
          </p:nvSpPr>
          <p:spPr>
            <a:xfrm flipH="1">
              <a:off x="336" y="2784"/>
              <a:ext cx="144" cy="43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92" name="Line 63"/>
            <p:cNvSpPr/>
            <p:nvPr/>
          </p:nvSpPr>
          <p:spPr>
            <a:xfrm>
              <a:off x="768" y="2784"/>
              <a:ext cx="48" cy="43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93" name="Line 64"/>
            <p:cNvSpPr/>
            <p:nvPr/>
          </p:nvSpPr>
          <p:spPr>
            <a:xfrm>
              <a:off x="1056" y="2784"/>
              <a:ext cx="240" cy="43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94" name="Line 65"/>
            <p:cNvSpPr/>
            <p:nvPr/>
          </p:nvSpPr>
          <p:spPr>
            <a:xfrm flipH="1">
              <a:off x="1776" y="2784"/>
              <a:ext cx="48" cy="43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95" name="Line 66"/>
            <p:cNvSpPr/>
            <p:nvPr/>
          </p:nvSpPr>
          <p:spPr>
            <a:xfrm>
              <a:off x="2112" y="2784"/>
              <a:ext cx="96" cy="43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96" name="Line 67"/>
            <p:cNvSpPr/>
            <p:nvPr/>
          </p:nvSpPr>
          <p:spPr>
            <a:xfrm>
              <a:off x="2400" y="2784"/>
              <a:ext cx="192" cy="43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97" name="Line 68"/>
            <p:cNvSpPr/>
            <p:nvPr/>
          </p:nvSpPr>
          <p:spPr>
            <a:xfrm>
              <a:off x="2688" y="2784"/>
              <a:ext cx="384" cy="43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98" name="Line 69"/>
            <p:cNvSpPr/>
            <p:nvPr/>
          </p:nvSpPr>
          <p:spPr>
            <a:xfrm>
              <a:off x="3168" y="2784"/>
              <a:ext cx="336" cy="43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99" name="Line 70"/>
            <p:cNvSpPr/>
            <p:nvPr/>
          </p:nvSpPr>
          <p:spPr>
            <a:xfrm>
              <a:off x="3456" y="2784"/>
              <a:ext cx="624" cy="43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300" name="Line 71"/>
            <p:cNvSpPr/>
            <p:nvPr/>
          </p:nvSpPr>
          <p:spPr>
            <a:xfrm>
              <a:off x="4464" y="2784"/>
              <a:ext cx="48" cy="43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301" name="Line 72"/>
            <p:cNvSpPr/>
            <p:nvPr/>
          </p:nvSpPr>
          <p:spPr>
            <a:xfrm>
              <a:off x="4752" y="2784"/>
              <a:ext cx="192" cy="43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302" name="Line 73"/>
            <p:cNvSpPr/>
            <p:nvPr/>
          </p:nvSpPr>
          <p:spPr>
            <a:xfrm>
              <a:off x="5040" y="2784"/>
              <a:ext cx="336" cy="43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29098" name="Rectangle 74"/>
          <p:cNvSpPr/>
          <p:nvPr/>
        </p:nvSpPr>
        <p:spPr>
          <a:xfrm>
            <a:off x="533400" y="3108325"/>
            <a:ext cx="2667000" cy="7016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/>
            <a:r>
              <a:rPr lang="en-US" altLang="zh-CN" sz="2000" dirty="0">
                <a:latin typeface="Arial" panose="020B0604020202020204" pitchFamily="34" charset="0"/>
              </a:rPr>
              <a:t>A B+ </a:t>
            </a:r>
            <a:r>
              <a:rPr lang="en-US" altLang="zh-CN" sz="2000" dirty="0">
                <a:highlight>
                  <a:srgbClr val="FFFF00"/>
                </a:highlight>
                <a:latin typeface="Arial" panose="020B0604020202020204" pitchFamily="34" charset="0"/>
              </a:rPr>
              <a:t>tree of order </a:t>
            </a:r>
            <a:r>
              <a:rPr lang="en-US" altLang="zh-CN" sz="2000" dirty="0">
                <a:solidFill>
                  <a:schemeClr val="hlink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4</a:t>
            </a:r>
            <a:endParaRPr lang="en-US" altLang="zh-CN" sz="2000" dirty="0">
              <a:solidFill>
                <a:schemeClr val="hlink"/>
              </a:solidFill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algn="ctr"/>
            <a:r>
              <a:rPr lang="en-US" altLang="zh-CN" sz="2000" dirty="0">
                <a:solidFill>
                  <a:schemeClr val="hlink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(2-3-4 tree)</a:t>
            </a:r>
            <a:endParaRPr lang="en-US" altLang="zh-CN" sz="2000" dirty="0">
              <a:solidFill>
                <a:schemeClr val="hlink"/>
              </a:solidFill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129099" name="AutoShape 75"/>
          <p:cNvSpPr/>
          <p:nvPr/>
        </p:nvSpPr>
        <p:spPr>
          <a:xfrm>
            <a:off x="5410200" y="2286000"/>
            <a:ext cx="2971800" cy="1524000"/>
          </a:xfrm>
          <a:prstGeom prst="wedgeEllipseCallout">
            <a:avLst>
              <a:gd name="adj1" fmla="val -37981"/>
              <a:gd name="adj2" fmla="val 158856"/>
            </a:avLst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189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en-US" altLang="zh-CN" sz="2000" dirty="0">
                <a:latin typeface="Times New Roman" panose="02020603050405020304" pitchFamily="18" charset="0"/>
              </a:rPr>
              <a:t>All the actual data are stored at the leaves.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129100" name="AutoShape 76"/>
          <p:cNvSpPr/>
          <p:nvPr/>
        </p:nvSpPr>
        <p:spPr>
          <a:xfrm>
            <a:off x="5257800" y="2286000"/>
            <a:ext cx="3276600" cy="1524000"/>
          </a:xfrm>
          <a:prstGeom prst="wedgeEllipseCallout">
            <a:avLst>
              <a:gd name="adj1" fmla="val -79556"/>
              <a:gd name="adj2" fmla="val 107917"/>
            </a:avLst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189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en-US" altLang="zh-CN" sz="2000" dirty="0">
                <a:latin typeface="Times New Roman" panose="02020603050405020304" pitchFamily="18" charset="0"/>
              </a:rPr>
              <a:t>Each interior node contains </a:t>
            </a:r>
            <a:r>
              <a:rPr lang="en-US" altLang="zh-CN" sz="2000" i="1" dirty="0">
                <a:latin typeface="Times New Roman" panose="02020603050405020304" pitchFamily="18" charset="0"/>
              </a:rPr>
              <a:t>M </a:t>
            </a:r>
            <a:r>
              <a:rPr lang="en-US" altLang="zh-CN" sz="2000" dirty="0">
                <a:latin typeface="Times New Roman" panose="02020603050405020304" pitchFamily="18" charset="0"/>
              </a:rPr>
              <a:t>pointers to the children.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129101" name="AutoShape 77"/>
          <p:cNvSpPr/>
          <p:nvPr/>
        </p:nvSpPr>
        <p:spPr>
          <a:xfrm>
            <a:off x="5257800" y="2286000"/>
            <a:ext cx="3276600" cy="1524000"/>
          </a:xfrm>
          <a:prstGeom prst="wedgeEllipseCallout">
            <a:avLst>
              <a:gd name="adj1" fmla="val -86241"/>
              <a:gd name="adj2" fmla="val 103958"/>
            </a:avLst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189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en-US" altLang="zh-CN" sz="2000" dirty="0">
                <a:latin typeface="Times New Roman" panose="02020603050405020304" pitchFamily="18" charset="0"/>
              </a:rPr>
              <a:t>And </a:t>
            </a:r>
            <a:r>
              <a:rPr lang="en-US" altLang="zh-CN" sz="2000" i="1" dirty="0">
                <a:latin typeface="Times New Roman" panose="02020603050405020304" pitchFamily="18" charset="0"/>
              </a:rPr>
              <a:t>M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 1 smallest key values in the subtrees except the 1</a:t>
            </a:r>
            <a:r>
              <a:rPr lang="en-US" altLang="zh-CN" sz="20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st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one.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grpSp>
        <p:nvGrpSpPr>
          <p:cNvPr id="6" name="Group 78"/>
          <p:cNvGrpSpPr/>
          <p:nvPr/>
        </p:nvGrpSpPr>
        <p:grpSpPr>
          <a:xfrm>
            <a:off x="609600" y="5715000"/>
            <a:ext cx="7924800" cy="457200"/>
            <a:chOff x="384" y="3600"/>
            <a:chExt cx="4992" cy="288"/>
          </a:xfrm>
        </p:grpSpPr>
        <p:sp>
          <p:nvSpPr>
            <p:cNvPr id="10252" name="Text Box 79"/>
            <p:cNvSpPr txBox="1"/>
            <p:nvPr/>
          </p:nvSpPr>
          <p:spPr>
            <a:xfrm>
              <a:off x="384" y="3600"/>
              <a:ext cx="432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&lt;</a:t>
              </a:r>
              <a:endPara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3" name="Text Box 80"/>
            <p:cNvSpPr txBox="1"/>
            <p:nvPr/>
          </p:nvSpPr>
          <p:spPr>
            <a:xfrm>
              <a:off x="816" y="3600"/>
              <a:ext cx="432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&lt;</a:t>
              </a:r>
              <a:endPara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4" name="Text Box 81"/>
            <p:cNvSpPr txBox="1"/>
            <p:nvPr/>
          </p:nvSpPr>
          <p:spPr>
            <a:xfrm>
              <a:off x="1344" y="3600"/>
              <a:ext cx="432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&lt;</a:t>
              </a:r>
              <a:endPara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5" name="Text Box 82"/>
            <p:cNvSpPr txBox="1"/>
            <p:nvPr/>
          </p:nvSpPr>
          <p:spPr>
            <a:xfrm>
              <a:off x="1776" y="3600"/>
              <a:ext cx="432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&lt;</a:t>
              </a:r>
              <a:endPara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6" name="Text Box 83"/>
            <p:cNvSpPr txBox="1"/>
            <p:nvPr/>
          </p:nvSpPr>
          <p:spPr>
            <a:xfrm>
              <a:off x="2160" y="3600"/>
              <a:ext cx="432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&lt;</a:t>
              </a:r>
              <a:endPara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7" name="Text Box 84"/>
            <p:cNvSpPr txBox="1"/>
            <p:nvPr/>
          </p:nvSpPr>
          <p:spPr>
            <a:xfrm>
              <a:off x="2592" y="3600"/>
              <a:ext cx="432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&lt;</a:t>
              </a:r>
              <a:endPara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8" name="Text Box 85"/>
            <p:cNvSpPr txBox="1"/>
            <p:nvPr/>
          </p:nvSpPr>
          <p:spPr>
            <a:xfrm>
              <a:off x="3120" y="3600"/>
              <a:ext cx="432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&lt;</a:t>
              </a:r>
              <a:endPara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9" name="Text Box 86"/>
            <p:cNvSpPr txBox="1"/>
            <p:nvPr/>
          </p:nvSpPr>
          <p:spPr>
            <a:xfrm>
              <a:off x="3648" y="3600"/>
              <a:ext cx="432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&lt;</a:t>
              </a:r>
              <a:endPara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0" name="Text Box 87"/>
            <p:cNvSpPr txBox="1"/>
            <p:nvPr/>
          </p:nvSpPr>
          <p:spPr>
            <a:xfrm>
              <a:off x="4080" y="3600"/>
              <a:ext cx="432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&lt;</a:t>
              </a:r>
              <a:endPara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1" name="Text Box 88"/>
            <p:cNvSpPr txBox="1"/>
            <p:nvPr/>
          </p:nvSpPr>
          <p:spPr>
            <a:xfrm>
              <a:off x="4512" y="3600"/>
              <a:ext cx="432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&lt;</a:t>
              </a:r>
              <a:endPara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2" name="Text Box 89"/>
            <p:cNvSpPr txBox="1"/>
            <p:nvPr/>
          </p:nvSpPr>
          <p:spPr>
            <a:xfrm>
              <a:off x="4944" y="3600"/>
              <a:ext cx="432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&lt;</a:t>
              </a:r>
              <a:endPara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73050" y="6210300"/>
            <a:ext cx="796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只有最后一层保存值，其它层是索引所以不会有重复元素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290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291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129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9" grpId="0"/>
      <p:bldP spid="129030" grpId="0"/>
      <p:bldP spid="129098" grpId="0"/>
      <p:bldP spid="129099" grpId="0" animBg="1"/>
      <p:bldP spid="129100" grpId="0" animBg="1"/>
      <p:bldP spid="129101" grpId="0" animBg="1"/>
    </p:bldLst>
  </p:timing>
</p:sld>
</file>

<file path=ppt/tags/tag1.xml><?xml version="1.0" encoding="utf-8"?>
<p:tagLst xmlns:p="http://schemas.openxmlformats.org/presentationml/2006/main">
  <p:tag name="commondata" val="eyJoZGlkIjoiYjgyOGQyODI3NTAyMDJjYmRjZmFkZWE1NDI5Y2Q4NDIifQ=="/>
</p:tagLst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4356</Words>
  <Application>WPS 演示</Application>
  <PresentationFormat>全屏显示(4:3)</PresentationFormat>
  <Paragraphs>777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Times New Roman</vt:lpstr>
      <vt:lpstr>Webdings</vt:lpstr>
      <vt:lpstr>Impact</vt:lpstr>
      <vt:lpstr>Arial Black</vt:lpstr>
      <vt:lpstr>Symbol</vt:lpstr>
      <vt:lpstr>微软雅黑</vt:lpstr>
      <vt:lpstr>Arial Unicode MS</vt:lpstr>
      <vt:lpstr>默认设计模板</vt:lpstr>
      <vt:lpstr>MS_ClipArt_Gallery.2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YnicoleY</cp:lastModifiedBy>
  <cp:revision>343</cp:revision>
  <dcterms:created xsi:type="dcterms:W3CDTF">2000-07-24T11:13:00Z</dcterms:created>
  <dcterms:modified xsi:type="dcterms:W3CDTF">2024-06-11T03:22:17Z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97F81E669BB9498D933955C844851E07_12</vt:lpwstr>
  </property>
  <property fmtid="{D5CDD505-2E9C-101B-9397-08002B2CF9AE}" pid="3" name="KSOProductBuildVer">
    <vt:lpwstr>2052-12.1.0.16929</vt:lpwstr>
  </property>
</Properties>
</file>