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43" r:id="rId3"/>
    <p:sldId id="334" r:id="rId4"/>
    <p:sldId id="335" r:id="rId5"/>
    <p:sldId id="344" r:id="rId6"/>
    <p:sldId id="336" r:id="rId7"/>
    <p:sldId id="337" r:id="rId8"/>
    <p:sldId id="345" r:id="rId10"/>
    <p:sldId id="338" r:id="rId11"/>
    <p:sldId id="339" r:id="rId12"/>
    <p:sldId id="347" r:id="rId13"/>
    <p:sldId id="348" r:id="rId14"/>
    <p:sldId id="349" r:id="rId15"/>
    <p:sldId id="356" r:id="rId16"/>
    <p:sldId id="351" r:id="rId17"/>
    <p:sldId id="353" r:id="rId18"/>
    <p:sldId id="354" r:id="rId19"/>
    <p:sldId id="355" r:id="rId20"/>
    <p:sldId id="346" r:id="rId21"/>
    <p:sldId id="357" r:id="rId22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990099"/>
    <a:srgbClr val="DDDDDD"/>
    <a:srgbClr val="008000"/>
    <a:srgbClr val="FFFFFF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8374"/>
  </p:normalViewPr>
  <p:slideViewPr>
    <p:cSldViewPr showGuides="1">
      <p:cViewPr varScale="1">
        <p:scale>
          <a:sx n="74" d="100"/>
          <a:sy n="74" d="100"/>
        </p:scale>
        <p:origin x="-1368" y="-102"/>
      </p:cViewPr>
      <p:guideLst>
        <p:guide orient="horz" pos="35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21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21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/>
              <a:t>Q2: AND</a:t>
            </a:r>
            <a:r>
              <a:rPr lang="zh-CN" altLang="en-US" dirty="0"/>
              <a:t>操作从最小频率的</a:t>
            </a:r>
            <a:r>
              <a:rPr lang="en-US" altLang="zh-CN" dirty="0"/>
              <a:t>term</a:t>
            </a:r>
            <a:r>
              <a:rPr lang="zh-CN" altLang="en-US" dirty="0"/>
              <a:t>开始求交，速度快。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433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在写磁盘之前先排序，归并效率高。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048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048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7.xml"/><Relationship Id="rId7" Type="http://schemas.openxmlformats.org/officeDocument/2006/relationships/oleObject" Target="../embeddings/oleObject7.bin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Relationship Id="rId3" Type="http://schemas.openxmlformats.org/officeDocument/2006/relationships/oleObject" Target="../embeddings/oleObject3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audio" Target="../media/audio2.wav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4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4.wav"/><Relationship Id="rId1" Type="http://schemas.openxmlformats.org/officeDocument/2006/relationships/audio" Target="../media/audio3.wav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3.wav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074" name="Text Box 4"/>
          <p:cNvSpPr txBox="1"/>
          <p:nvPr/>
        </p:nvSpPr>
        <p:spPr>
          <a:xfrm>
            <a:off x="684213" y="1916113"/>
            <a:ext cx="7704137" cy="914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Inverted File Index</a:t>
            </a:r>
            <a:endParaRPr lang="en-US" altLang="zh-CN" sz="54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3314" name="Text Box 4"/>
          <p:cNvSpPr txBox="1"/>
          <p:nvPr/>
        </p:nvSpPr>
        <p:spPr>
          <a:xfrm>
            <a:off x="6877050" y="0"/>
            <a:ext cx="22606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Inverted File Index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119813" name="Text Box 5"/>
          <p:cNvSpPr txBox="1"/>
          <p:nvPr/>
        </p:nvSpPr>
        <p:spPr>
          <a:xfrm>
            <a:off x="592138" y="461963"/>
            <a:ext cx="6427787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While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not having enough memory ……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814" name="AutoShape 6"/>
          <p:cNvSpPr/>
          <p:nvPr/>
        </p:nvSpPr>
        <p:spPr>
          <a:xfrm>
            <a:off x="900113" y="981075"/>
            <a:ext cx="7416800" cy="5040313"/>
          </a:xfrm>
          <a:prstGeom prst="foldedCorner">
            <a:avLst>
              <a:gd name="adj" fmla="val 7579"/>
            </a:avLst>
          </a:prstGeom>
          <a:gradFill rotWithShape="1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126000" tIns="118800" rIns="126000" bIns="82800" anchor="t" anchorCtr="0"/>
          <a:p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BlockCnt = 0; 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while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( read a document D ) {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while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( read a term T in D ) {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( out of memory ) {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     Write BlockIndex[BlockCnt] to disk;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     BlockCnt ++;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     FreeMemory;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   }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if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( Find( Dictionary, T ) == 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false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)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     Insert( Dictionary, T );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   Get T’s posting list;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   Insert a node to T’s posting list;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( i=0; i&lt;BlockCnt; i++ )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 Merge( InvertedIndex, BlockIndex[i] );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971550" y="1125538"/>
            <a:ext cx="5761038" cy="2159000"/>
            <a:chOff x="612" y="709"/>
            <a:chExt cx="3629" cy="1360"/>
          </a:xfrm>
        </p:grpSpPr>
        <p:sp>
          <p:nvSpPr>
            <p:cNvPr id="13318" name="Rectangle 13"/>
            <p:cNvSpPr/>
            <p:nvPr/>
          </p:nvSpPr>
          <p:spPr>
            <a:xfrm>
              <a:off x="612" y="709"/>
              <a:ext cx="1179" cy="181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19" name="Rectangle 14"/>
            <p:cNvSpPr/>
            <p:nvPr/>
          </p:nvSpPr>
          <p:spPr>
            <a:xfrm>
              <a:off x="930" y="1207"/>
              <a:ext cx="3311" cy="86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9823" name="Rectangle 15"/>
          <p:cNvSpPr/>
          <p:nvPr/>
        </p:nvSpPr>
        <p:spPr>
          <a:xfrm>
            <a:off x="971550" y="4941888"/>
            <a:ext cx="5761038" cy="6477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825" name="AutoShape 17"/>
          <p:cNvSpPr/>
          <p:nvPr/>
        </p:nvSpPr>
        <p:spPr>
          <a:xfrm>
            <a:off x="4716463" y="5876925"/>
            <a:ext cx="2087562" cy="576263"/>
          </a:xfrm>
          <a:prstGeom prst="wedgeEllipseCallout">
            <a:avLst>
              <a:gd name="adj1" fmla="val -38060"/>
              <a:gd name="adj2" fmla="val -126583"/>
            </a:avLst>
          </a:prstGeom>
          <a:gradFill rotWithShape="1">
            <a:gsLst>
              <a:gs pos="0">
                <a:srgbClr val="FFFFFF"/>
              </a:gs>
              <a:gs pos="100000">
                <a:srgbClr val="C0C0C0"/>
              </a:gs>
            </a:gsLst>
            <a:lin ang="27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Sorted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198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/>
      <p:bldP spid="119814" grpId="0" animBg="1"/>
      <p:bldP spid="119823" grpId="0" animBg="1"/>
      <p:bldP spid="1198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5362" name="Text Box 4"/>
          <p:cNvSpPr txBox="1"/>
          <p:nvPr/>
        </p:nvSpPr>
        <p:spPr>
          <a:xfrm>
            <a:off x="6877050" y="0"/>
            <a:ext cx="22606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Inverted File Index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15363" name="Rectangle 5"/>
          <p:cNvSpPr/>
          <p:nvPr/>
        </p:nvSpPr>
        <p:spPr>
          <a:xfrm>
            <a:off x="684213" y="549275"/>
            <a:ext cx="8208962" cy="457200"/>
          </a:xfrm>
          <a:prstGeom prst="rect">
            <a:avLst/>
          </a:prstGeom>
          <a:noFill/>
          <a:ln w="25400">
            <a:noFill/>
          </a:ln>
        </p:spPr>
        <p:txBody>
          <a:bodyPr anchor="t" anchorCtr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Distributed indexing 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(for web-scale indexing — don’t try this at home!)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838" name="Rectangle 6"/>
          <p:cNvSpPr/>
          <p:nvPr/>
        </p:nvSpPr>
        <p:spPr>
          <a:xfrm>
            <a:off x="1225550" y="981075"/>
            <a:ext cx="6083300" cy="396875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—— Each node contains index of a subset of collection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839" name="Line 7"/>
          <p:cNvSpPr/>
          <p:nvPr/>
        </p:nvSpPr>
        <p:spPr>
          <a:xfrm>
            <a:off x="5148263" y="1341438"/>
            <a:ext cx="719137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840" name="Text Box 8"/>
          <p:cNvSpPr txBox="1"/>
          <p:nvPr/>
        </p:nvSpPr>
        <p:spPr>
          <a:xfrm>
            <a:off x="755650" y="1628775"/>
            <a:ext cx="5832475" cy="519113"/>
          </a:xfrm>
          <a:prstGeom prst="rect">
            <a:avLst/>
          </a:prstGeom>
          <a:noFill/>
          <a:ln w="25400">
            <a:noFill/>
          </a:ln>
        </p:spPr>
        <p:txBody>
          <a:bodyPr anchor="t" anchorCtr="0">
            <a:spAutoFit/>
          </a:bodyPr>
          <a:p>
            <a:pPr marL="1976755" indent="-1976755">
              <a:spcBef>
                <a:spcPct val="50000"/>
              </a:spcBef>
            </a:pP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 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 1: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Term-partitioned index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1476375" y="2349500"/>
            <a:ext cx="4535488" cy="1116013"/>
            <a:chOff x="930" y="1480"/>
            <a:chExt cx="2857" cy="703"/>
          </a:xfrm>
        </p:grpSpPr>
        <p:graphicFrame>
          <p:nvGraphicFramePr>
            <p:cNvPr id="15368" name="Object 11"/>
            <p:cNvGraphicFramePr/>
            <p:nvPr/>
          </p:nvGraphicFramePr>
          <p:xfrm>
            <a:off x="930" y="1480"/>
            <a:ext cx="544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" imgW="4178935" imgH="3215640" progId="MS_ClipArt_Gallery.2">
                    <p:embed/>
                  </p:oleObj>
                </mc:Choice>
                <mc:Fallback>
                  <p:oleObj name="" r:id="rId1" imgW="4178935" imgH="3215640" progId="MS_ClipArt_Gallery.2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30" y="1480"/>
                          <a:ext cx="544" cy="4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9" name="Object 12"/>
            <p:cNvGraphicFramePr/>
            <p:nvPr/>
          </p:nvGraphicFramePr>
          <p:xfrm>
            <a:off x="1655" y="1480"/>
            <a:ext cx="544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3" imgW="4178935" imgH="3215640" progId="MS_ClipArt_Gallery.2">
                    <p:embed/>
                  </p:oleObj>
                </mc:Choice>
                <mc:Fallback>
                  <p:oleObj name="" r:id="rId3" imgW="4178935" imgH="3215640" progId="MS_ClipArt_Gallery.2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55" y="1480"/>
                          <a:ext cx="544" cy="4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0" name="Object 13"/>
            <p:cNvGraphicFramePr/>
            <p:nvPr/>
          </p:nvGraphicFramePr>
          <p:xfrm>
            <a:off x="3243" y="1480"/>
            <a:ext cx="544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4" imgW="4178935" imgH="3215640" progId="MS_ClipArt_Gallery.2">
                    <p:embed/>
                  </p:oleObj>
                </mc:Choice>
                <mc:Fallback>
                  <p:oleObj name="" r:id="rId4" imgW="4178935" imgH="3215640" progId="MS_ClipArt_Gallery.2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243" y="1480"/>
                          <a:ext cx="544" cy="4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1" name="Text Box 15"/>
            <p:cNvSpPr txBox="1"/>
            <p:nvPr/>
          </p:nvSpPr>
          <p:spPr>
            <a:xfrm>
              <a:off x="2335" y="1525"/>
              <a:ext cx="908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…………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2" name="Text Box 16"/>
            <p:cNvSpPr txBox="1"/>
            <p:nvPr/>
          </p:nvSpPr>
          <p:spPr>
            <a:xfrm>
              <a:off x="930" y="1933"/>
              <a:ext cx="454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A~C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3" name="Text Box 17"/>
            <p:cNvSpPr txBox="1"/>
            <p:nvPr/>
          </p:nvSpPr>
          <p:spPr>
            <a:xfrm>
              <a:off x="1655" y="1933"/>
              <a:ext cx="454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D~F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4" name="Text Box 18"/>
            <p:cNvSpPr txBox="1"/>
            <p:nvPr/>
          </p:nvSpPr>
          <p:spPr>
            <a:xfrm>
              <a:off x="3243" y="1910"/>
              <a:ext cx="454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X~Z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0852" name="Text Box 20"/>
          <p:cNvSpPr txBox="1"/>
          <p:nvPr/>
        </p:nvSpPr>
        <p:spPr>
          <a:xfrm>
            <a:off x="755650" y="3716338"/>
            <a:ext cx="6121400" cy="519112"/>
          </a:xfrm>
          <a:prstGeom prst="rect">
            <a:avLst/>
          </a:prstGeom>
          <a:noFill/>
          <a:ln w="25400">
            <a:noFill/>
          </a:ln>
        </p:spPr>
        <p:txBody>
          <a:bodyPr anchor="t" anchorCtr="0">
            <a:spAutoFit/>
          </a:bodyPr>
          <a:p>
            <a:pPr marL="1976755" indent="-1976755">
              <a:spcBef>
                <a:spcPct val="50000"/>
              </a:spcBef>
            </a:pP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 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 2: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Document-partitioned index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32"/>
          <p:cNvGrpSpPr/>
          <p:nvPr/>
        </p:nvGrpSpPr>
        <p:grpSpPr>
          <a:xfrm>
            <a:off x="1403350" y="4437063"/>
            <a:ext cx="4610100" cy="1546225"/>
            <a:chOff x="884" y="2795"/>
            <a:chExt cx="2904" cy="974"/>
          </a:xfrm>
        </p:grpSpPr>
        <p:graphicFrame>
          <p:nvGraphicFramePr>
            <p:cNvPr id="15377" name="Object 22"/>
            <p:cNvGraphicFramePr/>
            <p:nvPr/>
          </p:nvGraphicFramePr>
          <p:xfrm>
            <a:off x="930" y="2795"/>
            <a:ext cx="544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5" imgW="4178935" imgH="3215640" progId="MS_ClipArt_Gallery.2">
                    <p:embed/>
                  </p:oleObj>
                </mc:Choice>
                <mc:Fallback>
                  <p:oleObj name="" r:id="rId5" imgW="4178935" imgH="3215640" progId="MS_ClipArt_Gallery.2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30" y="2795"/>
                          <a:ext cx="544" cy="4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8" name="Object 23"/>
            <p:cNvGraphicFramePr/>
            <p:nvPr/>
          </p:nvGraphicFramePr>
          <p:xfrm>
            <a:off x="1655" y="2795"/>
            <a:ext cx="544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6" imgW="4178935" imgH="3215640" progId="MS_ClipArt_Gallery.2">
                    <p:embed/>
                  </p:oleObj>
                </mc:Choice>
                <mc:Fallback>
                  <p:oleObj name="" r:id="rId6" imgW="4178935" imgH="3215640" progId="MS_ClipArt_Gallery.2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55" y="2795"/>
                          <a:ext cx="544" cy="4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9" name="Object 24"/>
            <p:cNvGraphicFramePr/>
            <p:nvPr/>
          </p:nvGraphicFramePr>
          <p:xfrm>
            <a:off x="3243" y="2795"/>
            <a:ext cx="544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7" imgW="4178935" imgH="3215640" progId="MS_ClipArt_Gallery.2">
                    <p:embed/>
                  </p:oleObj>
                </mc:Choice>
                <mc:Fallback>
                  <p:oleObj name="" r:id="rId7" imgW="4178935" imgH="3215640" progId="MS_ClipArt_Gallery.2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243" y="2795"/>
                          <a:ext cx="544" cy="4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0" name="Text Box 25"/>
            <p:cNvSpPr txBox="1"/>
            <p:nvPr/>
          </p:nvSpPr>
          <p:spPr>
            <a:xfrm>
              <a:off x="2335" y="2840"/>
              <a:ext cx="908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…………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1" name="Text Box 26"/>
            <p:cNvSpPr txBox="1"/>
            <p:nvPr/>
          </p:nvSpPr>
          <p:spPr>
            <a:xfrm>
              <a:off x="884" y="3248"/>
              <a:ext cx="590" cy="520"/>
            </a:xfrm>
            <a:prstGeom prst="rect">
              <a:avLst/>
            </a:prstGeom>
            <a:noFill/>
            <a:ln w="25400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</a:t>
              </a:r>
              <a:endPara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endParaRPr>
            </a:p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1~</a:t>
              </a:r>
              <a:endPara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endParaRPr>
            </a:p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10000</a:t>
              </a:r>
              <a:endPara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endParaRPr>
            </a:p>
          </p:txBody>
        </p:sp>
        <p:sp>
          <p:nvSpPr>
            <p:cNvPr id="15382" name="Text Box 30"/>
            <p:cNvSpPr txBox="1"/>
            <p:nvPr/>
          </p:nvSpPr>
          <p:spPr>
            <a:xfrm>
              <a:off x="1610" y="3249"/>
              <a:ext cx="590" cy="520"/>
            </a:xfrm>
            <a:prstGeom prst="rect">
              <a:avLst/>
            </a:prstGeom>
            <a:noFill/>
            <a:ln w="25400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</a:t>
              </a:r>
              <a:endPara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endParaRPr>
            </a:p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10001~</a:t>
              </a:r>
              <a:endPara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endParaRPr>
            </a:p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20000</a:t>
              </a:r>
              <a:endPara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endParaRPr>
            </a:p>
          </p:txBody>
        </p:sp>
        <p:sp>
          <p:nvSpPr>
            <p:cNvPr id="15383" name="Text Box 31"/>
            <p:cNvSpPr txBox="1"/>
            <p:nvPr/>
          </p:nvSpPr>
          <p:spPr>
            <a:xfrm>
              <a:off x="3198" y="3249"/>
              <a:ext cx="590" cy="520"/>
            </a:xfrm>
            <a:prstGeom prst="rect">
              <a:avLst/>
            </a:prstGeom>
            <a:noFill/>
            <a:ln w="25400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</a:t>
              </a:r>
              <a:endPara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endParaRPr>
            </a:p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90001~</a:t>
              </a:r>
              <a:endPara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endParaRPr>
            </a:p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100000</a:t>
              </a:r>
              <a:endPara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8" grpId="0"/>
      <p:bldP spid="120840" grpId="0"/>
      <p:bldP spid="1208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6386" name="Text Box 2"/>
          <p:cNvSpPr txBox="1"/>
          <p:nvPr/>
        </p:nvSpPr>
        <p:spPr>
          <a:xfrm>
            <a:off x="6877050" y="0"/>
            <a:ext cx="22606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Inverted File Index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16387" name="Rectangle 3"/>
          <p:cNvSpPr/>
          <p:nvPr/>
        </p:nvSpPr>
        <p:spPr>
          <a:xfrm>
            <a:off x="684213" y="549275"/>
            <a:ext cx="3167062" cy="457200"/>
          </a:xfrm>
          <a:prstGeom prst="rect">
            <a:avLst/>
          </a:prstGeom>
          <a:noFill/>
          <a:ln w="25400">
            <a:noFill/>
          </a:ln>
        </p:spPr>
        <p:txBody>
          <a:bodyPr anchor="t" anchorCtr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Dynamic indexing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880" name="Rectangle 24"/>
          <p:cNvSpPr/>
          <p:nvPr/>
        </p:nvSpPr>
        <p:spPr>
          <a:xfrm>
            <a:off x="827088" y="1196975"/>
            <a:ext cx="7416800" cy="1917700"/>
          </a:xfrm>
          <a:prstGeom prst="rect">
            <a:avLst/>
          </a:prstGeom>
          <a:noFill/>
          <a:ln w="25400">
            <a:noFill/>
          </a:ln>
        </p:spPr>
        <p:txBody>
          <a:bodyPr anchor="t" anchorCtr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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Docs come in over time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eaLnBrk="1" hangingPunct="1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- postings updates for terms already in dictionary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eaLnBrk="1" hangingPunct="1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- new terms added to dictionary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eaLnBrk="1" hangingPunct="1"/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Docs get deleted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882" name="AutoShape 26"/>
          <p:cNvSpPr/>
          <p:nvPr/>
        </p:nvSpPr>
        <p:spPr>
          <a:xfrm>
            <a:off x="1042988" y="3429000"/>
            <a:ext cx="3024187" cy="1582738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969696"/>
              </a:gs>
              <a:gs pos="50000">
                <a:srgbClr val="FFFFFF"/>
              </a:gs>
              <a:gs pos="100000">
                <a:srgbClr val="969696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Main Index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883" name="AutoShape 27"/>
          <p:cNvSpPr/>
          <p:nvPr/>
        </p:nvSpPr>
        <p:spPr>
          <a:xfrm>
            <a:off x="4643438" y="3573463"/>
            <a:ext cx="2663825" cy="792162"/>
          </a:xfrm>
          <a:prstGeom prst="cube">
            <a:avLst>
              <a:gd name="adj" fmla="val 7213"/>
            </a:avLst>
          </a:prstGeom>
          <a:gradFill rotWithShape="1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auxiliary index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30"/>
          <p:cNvGrpSpPr/>
          <p:nvPr/>
        </p:nvGrpSpPr>
        <p:grpSpPr>
          <a:xfrm>
            <a:off x="5219700" y="2781300"/>
            <a:ext cx="1871663" cy="720725"/>
            <a:chOff x="3288" y="1752"/>
            <a:chExt cx="1179" cy="454"/>
          </a:xfrm>
        </p:grpSpPr>
        <p:sp>
          <p:nvSpPr>
            <p:cNvPr id="16392" name="Text Box 28"/>
            <p:cNvSpPr txBox="1"/>
            <p:nvPr/>
          </p:nvSpPr>
          <p:spPr>
            <a:xfrm>
              <a:off x="3288" y="1752"/>
              <a:ext cx="1179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 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New Docs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93" name="Line 29"/>
            <p:cNvSpPr/>
            <p:nvPr/>
          </p:nvSpPr>
          <p:spPr>
            <a:xfrm flipH="1">
              <a:off x="3560" y="1979"/>
              <a:ext cx="227" cy="22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3" name="Group 34"/>
          <p:cNvGrpSpPr/>
          <p:nvPr/>
        </p:nvGrpSpPr>
        <p:grpSpPr>
          <a:xfrm>
            <a:off x="3059113" y="4581525"/>
            <a:ext cx="2736850" cy="1392238"/>
            <a:chOff x="1927" y="2886"/>
            <a:chExt cx="1724" cy="877"/>
          </a:xfrm>
        </p:grpSpPr>
        <p:sp>
          <p:nvSpPr>
            <p:cNvPr id="16395" name="Text Box 31"/>
            <p:cNvSpPr txBox="1"/>
            <p:nvPr/>
          </p:nvSpPr>
          <p:spPr>
            <a:xfrm>
              <a:off x="2154" y="3475"/>
              <a:ext cx="1406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Search Results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96" name="Line 32"/>
            <p:cNvSpPr/>
            <p:nvPr/>
          </p:nvSpPr>
          <p:spPr>
            <a:xfrm>
              <a:off x="1927" y="3203"/>
              <a:ext cx="681" cy="31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6397" name="Line 33"/>
            <p:cNvSpPr/>
            <p:nvPr/>
          </p:nvSpPr>
          <p:spPr>
            <a:xfrm flipH="1">
              <a:off x="2880" y="2886"/>
              <a:ext cx="771" cy="63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121891" name="AutoShape 35"/>
          <p:cNvSpPr/>
          <p:nvPr/>
        </p:nvSpPr>
        <p:spPr>
          <a:xfrm>
            <a:off x="4140200" y="3933825"/>
            <a:ext cx="431800" cy="2159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893" name="Oval 37"/>
          <p:cNvSpPr/>
          <p:nvPr/>
        </p:nvSpPr>
        <p:spPr>
          <a:xfrm>
            <a:off x="5795963" y="4724400"/>
            <a:ext cx="2879725" cy="12969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FFFF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rgbClr val="008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When to re-index?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How to delete a doc?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1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1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80" grpId="0"/>
      <p:bldP spid="121882" grpId="0" animBg="1"/>
      <p:bldP spid="121883" grpId="0" animBg="1"/>
      <p:bldP spid="121891" grpId="0" animBg="1"/>
      <p:bldP spid="12189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7410" name="Text Box 4"/>
          <p:cNvSpPr txBox="1"/>
          <p:nvPr/>
        </p:nvSpPr>
        <p:spPr>
          <a:xfrm>
            <a:off x="6877050" y="0"/>
            <a:ext cx="22606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Inverted File Index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17411" name="Rectangle 6"/>
          <p:cNvSpPr/>
          <p:nvPr/>
        </p:nvSpPr>
        <p:spPr>
          <a:xfrm>
            <a:off x="684213" y="549275"/>
            <a:ext cx="3167062" cy="457200"/>
          </a:xfrm>
          <a:prstGeom prst="rect">
            <a:avLst/>
          </a:prstGeom>
          <a:noFill/>
          <a:ln w="25400">
            <a:noFill/>
          </a:ln>
        </p:spPr>
        <p:txBody>
          <a:bodyPr anchor="t" anchorCtr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Compression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4990" name="Group 62"/>
          <p:cNvGraphicFramePr>
            <a:graphicFrameLocks noGrp="1"/>
          </p:cNvGraphicFramePr>
          <p:nvPr/>
        </p:nvGraphicFramePr>
        <p:xfrm>
          <a:off x="827088" y="1525588"/>
          <a:ext cx="1096963" cy="3268663"/>
        </p:xfrm>
        <a:graphic>
          <a:graphicData uri="http://schemas.openxmlformats.org/drawingml/2006/table">
            <a:tbl>
              <a:tblPr/>
              <a:tblGrid>
                <a:gridCol w="1096962"/>
              </a:tblGrid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Term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arrive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damage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deliver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fire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gold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of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shipment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silver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truck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78"/>
          <p:cNvGrpSpPr/>
          <p:nvPr/>
        </p:nvGrpSpPr>
        <p:grpSpPr>
          <a:xfrm>
            <a:off x="2051050" y="1525588"/>
            <a:ext cx="6337300" cy="409575"/>
            <a:chOff x="1292" y="754"/>
            <a:chExt cx="3992" cy="258"/>
          </a:xfrm>
        </p:grpSpPr>
        <p:sp>
          <p:nvSpPr>
            <p:cNvPr id="17441" name="AutoShape 63"/>
            <p:cNvSpPr/>
            <p:nvPr/>
          </p:nvSpPr>
          <p:spPr>
            <a:xfrm>
              <a:off x="1292" y="799"/>
              <a:ext cx="181" cy="91"/>
            </a:xfrm>
            <a:prstGeom prst="rightArrow">
              <a:avLst>
                <a:gd name="adj1" fmla="val 50000"/>
                <a:gd name="adj2" fmla="val 49716"/>
              </a:avLst>
            </a:prstGeom>
            <a:solidFill>
              <a:schemeClr val="hlink"/>
            </a:solid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42" name="Text Box 64"/>
            <p:cNvSpPr txBox="1"/>
            <p:nvPr/>
          </p:nvSpPr>
          <p:spPr>
            <a:xfrm>
              <a:off x="1565" y="754"/>
              <a:ext cx="3719" cy="25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arrivedamagedeliverfiregoldshipmentsilvertruck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68"/>
          <p:cNvGrpSpPr/>
          <p:nvPr/>
        </p:nvGrpSpPr>
        <p:grpSpPr>
          <a:xfrm>
            <a:off x="611188" y="1957388"/>
            <a:ext cx="1439862" cy="1871662"/>
            <a:chOff x="385" y="1026"/>
            <a:chExt cx="907" cy="1179"/>
          </a:xfrm>
        </p:grpSpPr>
        <p:sp>
          <p:nvSpPr>
            <p:cNvPr id="17444" name="Line 65"/>
            <p:cNvSpPr/>
            <p:nvPr/>
          </p:nvSpPr>
          <p:spPr>
            <a:xfrm>
              <a:off x="385" y="1026"/>
              <a:ext cx="907" cy="0"/>
            </a:xfrm>
            <a:prstGeom prst="line">
              <a:avLst/>
            </a:prstGeom>
            <a:ln w="158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45" name="Line 66"/>
            <p:cNvSpPr/>
            <p:nvPr/>
          </p:nvSpPr>
          <p:spPr>
            <a:xfrm>
              <a:off x="385" y="2024"/>
              <a:ext cx="907" cy="0"/>
            </a:xfrm>
            <a:prstGeom prst="line">
              <a:avLst/>
            </a:prstGeom>
            <a:ln w="158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46" name="Line 67"/>
            <p:cNvSpPr/>
            <p:nvPr/>
          </p:nvSpPr>
          <p:spPr>
            <a:xfrm>
              <a:off x="385" y="2205"/>
              <a:ext cx="907" cy="0"/>
            </a:xfrm>
            <a:prstGeom prst="line">
              <a:avLst/>
            </a:prstGeom>
            <a:ln w="158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" name="组合 66"/>
          <p:cNvGrpSpPr/>
          <p:nvPr/>
        </p:nvGrpSpPr>
        <p:grpSpPr>
          <a:xfrm>
            <a:off x="2627313" y="1857375"/>
            <a:ext cx="4730750" cy="315913"/>
            <a:chOff x="2627313" y="1857364"/>
            <a:chExt cx="4730769" cy="315924"/>
          </a:xfrm>
        </p:grpSpPr>
        <p:sp>
          <p:nvSpPr>
            <p:cNvPr id="17448" name="Line 69"/>
            <p:cNvSpPr/>
            <p:nvPr/>
          </p:nvSpPr>
          <p:spPr>
            <a:xfrm flipV="1">
              <a:off x="2627313" y="1857364"/>
              <a:ext cx="0" cy="315924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7449" name="Line 70"/>
            <p:cNvSpPr/>
            <p:nvPr/>
          </p:nvSpPr>
          <p:spPr>
            <a:xfrm flipV="1">
              <a:off x="3346299" y="1857364"/>
              <a:ext cx="0" cy="315924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7450" name="Line 71"/>
            <p:cNvSpPr/>
            <p:nvPr/>
          </p:nvSpPr>
          <p:spPr>
            <a:xfrm flipV="1">
              <a:off x="4192246" y="1857364"/>
              <a:ext cx="0" cy="315924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7451" name="Line 72"/>
            <p:cNvSpPr/>
            <p:nvPr/>
          </p:nvSpPr>
          <p:spPr>
            <a:xfrm flipV="1">
              <a:off x="4929190" y="1857364"/>
              <a:ext cx="0" cy="315924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7452" name="Line 73"/>
            <p:cNvSpPr/>
            <p:nvPr/>
          </p:nvSpPr>
          <p:spPr>
            <a:xfrm flipV="1">
              <a:off x="5285215" y="1857364"/>
              <a:ext cx="0" cy="315924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7453" name="Line 74"/>
            <p:cNvSpPr/>
            <p:nvPr/>
          </p:nvSpPr>
          <p:spPr>
            <a:xfrm flipV="1">
              <a:off x="5786446" y="1857364"/>
              <a:ext cx="0" cy="315924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7454" name="Line 75"/>
            <p:cNvSpPr/>
            <p:nvPr/>
          </p:nvSpPr>
          <p:spPr>
            <a:xfrm flipV="1">
              <a:off x="6786578" y="1857364"/>
              <a:ext cx="0" cy="315924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7455" name="Line 76"/>
            <p:cNvSpPr/>
            <p:nvPr/>
          </p:nvSpPr>
          <p:spPr>
            <a:xfrm flipV="1">
              <a:off x="7358082" y="1857364"/>
              <a:ext cx="0" cy="315924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5" name="Group 82"/>
          <p:cNvGrpSpPr/>
          <p:nvPr/>
        </p:nvGrpSpPr>
        <p:grpSpPr>
          <a:xfrm>
            <a:off x="2627313" y="2965450"/>
            <a:ext cx="6192837" cy="457200"/>
            <a:chOff x="1655" y="1661"/>
            <a:chExt cx="3901" cy="288"/>
          </a:xfrm>
        </p:grpSpPr>
        <p:sp>
          <p:nvSpPr>
            <p:cNvPr id="17457" name="Text Box 79"/>
            <p:cNvSpPr txBox="1"/>
            <p:nvPr/>
          </p:nvSpPr>
          <p:spPr>
            <a:xfrm>
              <a:off x="1655" y="1661"/>
              <a:ext cx="3901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computer        2, 15, 47, …, 58879, 58890, …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58" name="Line 80"/>
            <p:cNvSpPr/>
            <p:nvPr/>
          </p:nvSpPr>
          <p:spPr>
            <a:xfrm>
              <a:off x="2562" y="1842"/>
              <a:ext cx="22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125009" name="Text Box 81"/>
          <p:cNvSpPr txBox="1"/>
          <p:nvPr/>
        </p:nvSpPr>
        <p:spPr>
          <a:xfrm>
            <a:off x="2411413" y="2533650"/>
            <a:ext cx="2879725" cy="457200"/>
          </a:xfrm>
          <a:prstGeom prst="rect">
            <a:avLst/>
          </a:prstGeom>
          <a:noFill/>
          <a:ln w="254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Posting List:</a:t>
            </a:r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Group 85"/>
          <p:cNvGrpSpPr/>
          <p:nvPr/>
        </p:nvGrpSpPr>
        <p:grpSpPr>
          <a:xfrm>
            <a:off x="4067175" y="3325813"/>
            <a:ext cx="3744913" cy="744537"/>
            <a:chOff x="2562" y="1888"/>
            <a:chExt cx="2359" cy="469"/>
          </a:xfrm>
        </p:grpSpPr>
        <p:sp>
          <p:nvSpPr>
            <p:cNvPr id="17461" name="Text Box 83"/>
            <p:cNvSpPr txBox="1"/>
            <p:nvPr/>
          </p:nvSpPr>
          <p:spPr>
            <a:xfrm>
              <a:off x="2835" y="2069"/>
              <a:ext cx="2086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2, 13, 32, … …, 11, …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62" name="Line 84"/>
            <p:cNvSpPr/>
            <p:nvPr/>
          </p:nvSpPr>
          <p:spPr>
            <a:xfrm>
              <a:off x="2562" y="1888"/>
              <a:ext cx="227" cy="31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7" name="Group 91"/>
          <p:cNvGrpSpPr/>
          <p:nvPr/>
        </p:nvGrpSpPr>
        <p:grpSpPr>
          <a:xfrm>
            <a:off x="4716463" y="3397250"/>
            <a:ext cx="360362" cy="288925"/>
            <a:chOff x="2971" y="1933"/>
            <a:chExt cx="227" cy="182"/>
          </a:xfrm>
        </p:grpSpPr>
        <p:sp>
          <p:nvSpPr>
            <p:cNvPr id="17464" name="Line 86"/>
            <p:cNvSpPr/>
            <p:nvPr/>
          </p:nvSpPr>
          <p:spPr>
            <a:xfrm>
              <a:off x="2971" y="1933"/>
              <a:ext cx="136" cy="18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65" name="Line 87"/>
            <p:cNvSpPr/>
            <p:nvPr/>
          </p:nvSpPr>
          <p:spPr>
            <a:xfrm>
              <a:off x="3198" y="1933"/>
              <a:ext cx="0" cy="18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" name="Group 90"/>
          <p:cNvGrpSpPr/>
          <p:nvPr/>
        </p:nvGrpSpPr>
        <p:grpSpPr>
          <a:xfrm>
            <a:off x="5219700" y="3397250"/>
            <a:ext cx="360363" cy="288925"/>
            <a:chOff x="3288" y="1933"/>
            <a:chExt cx="227" cy="182"/>
          </a:xfrm>
        </p:grpSpPr>
        <p:sp>
          <p:nvSpPr>
            <p:cNvPr id="17467" name="Line 88"/>
            <p:cNvSpPr/>
            <p:nvPr/>
          </p:nvSpPr>
          <p:spPr>
            <a:xfrm>
              <a:off x="3288" y="1933"/>
              <a:ext cx="136" cy="18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68" name="Line 89"/>
            <p:cNvSpPr/>
            <p:nvPr/>
          </p:nvSpPr>
          <p:spPr>
            <a:xfrm>
              <a:off x="3515" y="1933"/>
              <a:ext cx="0" cy="18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9" name="Group 95"/>
          <p:cNvGrpSpPr/>
          <p:nvPr/>
        </p:nvGrpSpPr>
        <p:grpSpPr>
          <a:xfrm>
            <a:off x="6588125" y="3397250"/>
            <a:ext cx="863600" cy="288925"/>
            <a:chOff x="4150" y="1933"/>
            <a:chExt cx="544" cy="182"/>
          </a:xfrm>
        </p:grpSpPr>
        <p:sp>
          <p:nvSpPr>
            <p:cNvPr id="17470" name="Line 93"/>
            <p:cNvSpPr/>
            <p:nvPr/>
          </p:nvSpPr>
          <p:spPr>
            <a:xfrm>
              <a:off x="4150" y="1933"/>
              <a:ext cx="136" cy="18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71" name="Line 94"/>
            <p:cNvSpPr/>
            <p:nvPr/>
          </p:nvSpPr>
          <p:spPr>
            <a:xfrm flipH="1">
              <a:off x="4332" y="1933"/>
              <a:ext cx="362" cy="18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25024" name="Rectangle 96"/>
          <p:cNvSpPr/>
          <p:nvPr/>
        </p:nvSpPr>
        <p:spPr>
          <a:xfrm>
            <a:off x="2484438" y="4189413"/>
            <a:ext cx="6140450" cy="396875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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Most gaps can be encoded with far fewer than 20 bits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4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5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009" grpId="0"/>
      <p:bldP spid="1250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8434" name="Rectangle 4"/>
          <p:cNvSpPr/>
          <p:nvPr/>
        </p:nvSpPr>
        <p:spPr>
          <a:xfrm>
            <a:off x="684213" y="620713"/>
            <a:ext cx="2303462" cy="457200"/>
          </a:xfrm>
          <a:prstGeom prst="rect">
            <a:avLst/>
          </a:prstGeom>
          <a:noFill/>
          <a:ln w="25400">
            <a:noFill/>
          </a:ln>
        </p:spPr>
        <p:txBody>
          <a:bodyPr anchor="t" anchorCtr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Thresholding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Text Box 5"/>
          <p:cNvSpPr txBox="1"/>
          <p:nvPr/>
        </p:nvSpPr>
        <p:spPr>
          <a:xfrm>
            <a:off x="6877050" y="0"/>
            <a:ext cx="22606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Inverted File Index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125958" name="Text Box 6"/>
          <p:cNvSpPr txBox="1"/>
          <p:nvPr/>
        </p:nvSpPr>
        <p:spPr>
          <a:xfrm>
            <a:off x="1116013" y="1196975"/>
            <a:ext cx="7127875" cy="884238"/>
          </a:xfrm>
          <a:prstGeom prst="rect">
            <a:avLst/>
          </a:prstGeom>
          <a:noFill/>
          <a:ln w="25400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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Document: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only retrieve the top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documents where the documents are ranked by weight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960" name="Text Box 8"/>
          <p:cNvSpPr txBox="1"/>
          <p:nvPr/>
        </p:nvSpPr>
        <p:spPr>
          <a:xfrm>
            <a:off x="1116013" y="3573463"/>
            <a:ext cx="7127875" cy="1249362"/>
          </a:xfrm>
          <a:prstGeom prst="rect">
            <a:avLst/>
          </a:prstGeom>
          <a:noFill/>
          <a:ln w="25400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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Query: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Sort the query terms by their frequency in ascending order; search according to only some percentage of the original query terms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961" name="Rectangle 9"/>
          <p:cNvSpPr/>
          <p:nvPr/>
        </p:nvSpPr>
        <p:spPr>
          <a:xfrm>
            <a:off x="1619250" y="2133600"/>
            <a:ext cx="5949950" cy="1311275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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Not feasible for Boolean queries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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Can miss some relevant documents due to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truncation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1835150" y="5014913"/>
            <a:ext cx="5041900" cy="287337"/>
            <a:chOff x="1156" y="3294"/>
            <a:chExt cx="3176" cy="181"/>
          </a:xfrm>
        </p:grpSpPr>
        <p:sp>
          <p:nvSpPr>
            <p:cNvPr id="18440" name="Rectangle 10"/>
            <p:cNvSpPr/>
            <p:nvPr/>
          </p:nvSpPr>
          <p:spPr>
            <a:xfrm>
              <a:off x="1156" y="3294"/>
              <a:ext cx="318" cy="18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T1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41" name="Rectangle 11"/>
            <p:cNvSpPr/>
            <p:nvPr/>
          </p:nvSpPr>
          <p:spPr>
            <a:xfrm>
              <a:off x="1474" y="3294"/>
              <a:ext cx="318" cy="18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T2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42" name="Rectangle 12"/>
            <p:cNvSpPr/>
            <p:nvPr/>
          </p:nvSpPr>
          <p:spPr>
            <a:xfrm>
              <a:off x="1791" y="3294"/>
              <a:ext cx="318" cy="18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T3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43" name="Rectangle 13"/>
            <p:cNvSpPr/>
            <p:nvPr/>
          </p:nvSpPr>
          <p:spPr>
            <a:xfrm>
              <a:off x="2109" y="3294"/>
              <a:ext cx="318" cy="18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T4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44" name="Rectangle 14"/>
            <p:cNvSpPr/>
            <p:nvPr/>
          </p:nvSpPr>
          <p:spPr>
            <a:xfrm>
              <a:off x="2426" y="3294"/>
              <a:ext cx="318" cy="18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T5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45" name="Rectangle 15"/>
            <p:cNvSpPr/>
            <p:nvPr/>
          </p:nvSpPr>
          <p:spPr>
            <a:xfrm>
              <a:off x="2744" y="3294"/>
              <a:ext cx="318" cy="18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T6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46" name="Rectangle 16"/>
            <p:cNvSpPr/>
            <p:nvPr/>
          </p:nvSpPr>
          <p:spPr>
            <a:xfrm>
              <a:off x="3061" y="3294"/>
              <a:ext cx="318" cy="18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T7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47" name="Rectangle 17"/>
            <p:cNvSpPr/>
            <p:nvPr/>
          </p:nvSpPr>
          <p:spPr>
            <a:xfrm>
              <a:off x="3379" y="3294"/>
              <a:ext cx="318" cy="18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T8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48" name="Rectangle 18"/>
            <p:cNvSpPr/>
            <p:nvPr/>
          </p:nvSpPr>
          <p:spPr>
            <a:xfrm>
              <a:off x="3696" y="3294"/>
              <a:ext cx="318" cy="18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T9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49" name="Rectangle 19"/>
            <p:cNvSpPr/>
            <p:nvPr/>
          </p:nvSpPr>
          <p:spPr>
            <a:xfrm>
              <a:off x="4014" y="3294"/>
              <a:ext cx="318" cy="181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T10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28"/>
          <p:cNvGrpSpPr/>
          <p:nvPr/>
        </p:nvGrpSpPr>
        <p:grpSpPr>
          <a:xfrm>
            <a:off x="1979613" y="5373688"/>
            <a:ext cx="863600" cy="649287"/>
            <a:chOff x="1247" y="3475"/>
            <a:chExt cx="544" cy="409"/>
          </a:xfrm>
        </p:grpSpPr>
        <p:sp>
          <p:nvSpPr>
            <p:cNvPr id="18451" name="Line 21"/>
            <p:cNvSpPr/>
            <p:nvPr/>
          </p:nvSpPr>
          <p:spPr>
            <a:xfrm>
              <a:off x="1791" y="3475"/>
              <a:ext cx="0" cy="409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8452" name="Text Box 24"/>
            <p:cNvSpPr txBox="1"/>
            <p:nvPr/>
          </p:nvSpPr>
          <p:spPr>
            <a:xfrm>
              <a:off x="1247" y="3521"/>
              <a:ext cx="453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20%</a:t>
              </a:r>
              <a:endPara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29"/>
          <p:cNvGrpSpPr/>
          <p:nvPr/>
        </p:nvGrpSpPr>
        <p:grpSpPr>
          <a:xfrm>
            <a:off x="2987675" y="5373688"/>
            <a:ext cx="863600" cy="649287"/>
            <a:chOff x="1882" y="3475"/>
            <a:chExt cx="544" cy="409"/>
          </a:xfrm>
        </p:grpSpPr>
        <p:sp>
          <p:nvSpPr>
            <p:cNvPr id="18454" name="Line 22"/>
            <p:cNvSpPr/>
            <p:nvPr/>
          </p:nvSpPr>
          <p:spPr>
            <a:xfrm>
              <a:off x="2426" y="3475"/>
              <a:ext cx="0" cy="409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8455" name="Text Box 26"/>
            <p:cNvSpPr txBox="1"/>
            <p:nvPr/>
          </p:nvSpPr>
          <p:spPr>
            <a:xfrm>
              <a:off x="1882" y="3521"/>
              <a:ext cx="453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40%</a:t>
              </a:r>
              <a:endPara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30"/>
          <p:cNvGrpSpPr/>
          <p:nvPr/>
        </p:nvGrpSpPr>
        <p:grpSpPr>
          <a:xfrm>
            <a:off x="4572000" y="5373688"/>
            <a:ext cx="1295400" cy="649287"/>
            <a:chOff x="2880" y="3475"/>
            <a:chExt cx="816" cy="409"/>
          </a:xfrm>
        </p:grpSpPr>
        <p:sp>
          <p:nvSpPr>
            <p:cNvPr id="18457" name="Line 23"/>
            <p:cNvSpPr/>
            <p:nvPr/>
          </p:nvSpPr>
          <p:spPr>
            <a:xfrm>
              <a:off x="3696" y="3475"/>
              <a:ext cx="0" cy="409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8458" name="Text Box 27"/>
            <p:cNvSpPr txBox="1"/>
            <p:nvPr/>
          </p:nvSpPr>
          <p:spPr>
            <a:xfrm>
              <a:off x="2880" y="3521"/>
              <a:ext cx="453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80%</a:t>
              </a:r>
              <a:endPara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8" grpId="0"/>
      <p:bldP spid="125960" grpId="0"/>
      <p:bldP spid="1259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9458" name="Text Box 2"/>
          <p:cNvSpPr txBox="1"/>
          <p:nvPr/>
        </p:nvSpPr>
        <p:spPr>
          <a:xfrm>
            <a:off x="6877050" y="0"/>
            <a:ext cx="22606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Inverted File Index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19459" name="Rectangle 3"/>
          <p:cNvSpPr/>
          <p:nvPr/>
        </p:nvSpPr>
        <p:spPr>
          <a:xfrm>
            <a:off x="755650" y="549275"/>
            <a:ext cx="3975100" cy="457200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Measures for a search engine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028" name="Rectangle 4"/>
          <p:cNvSpPr/>
          <p:nvPr/>
        </p:nvSpPr>
        <p:spPr>
          <a:xfrm>
            <a:off x="1042988" y="1052513"/>
            <a:ext cx="7129462" cy="2406650"/>
          </a:xfrm>
          <a:prstGeom prst="rect">
            <a:avLst/>
          </a:prstGeom>
          <a:noFill/>
          <a:ln w="25400">
            <a:noFill/>
          </a:ln>
        </p:spPr>
        <p:txBody>
          <a:bodyPr anchor="t" anchorCtr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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How fast does it index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eaLnBrk="1" hangingPunct="1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- Number of documents/hour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How fast does it search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eaLnBrk="1" hangingPunct="1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- Latency as a function of index size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Expressiveness of query language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eaLnBrk="1" hangingPunct="1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- Ability to express complex information needs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eaLnBrk="1" hangingPunct="1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- Speed on complex queries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029" name="Rectangle 5"/>
          <p:cNvSpPr/>
          <p:nvPr/>
        </p:nvSpPr>
        <p:spPr>
          <a:xfrm>
            <a:off x="1042988" y="3609975"/>
            <a:ext cx="3300412" cy="579438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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User happiness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030" name="Text Box 6"/>
          <p:cNvSpPr txBox="1"/>
          <p:nvPr/>
        </p:nvSpPr>
        <p:spPr>
          <a:xfrm>
            <a:off x="4284663" y="3357563"/>
            <a:ext cx="720725" cy="1006475"/>
          </a:xfrm>
          <a:prstGeom prst="rect">
            <a:avLst/>
          </a:prstGeom>
          <a:noFill/>
          <a:ln w="254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6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en-US" altLang="zh-CN" sz="6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031" name="Rectangle 7"/>
          <p:cNvSpPr/>
          <p:nvPr/>
        </p:nvSpPr>
        <p:spPr>
          <a:xfrm>
            <a:off x="1403350" y="4141788"/>
            <a:ext cx="6985000" cy="2060575"/>
          </a:xfrm>
          <a:prstGeom prst="rect">
            <a:avLst/>
          </a:prstGeom>
          <a:noFill/>
          <a:ln w="25400">
            <a:noFill/>
          </a:ln>
        </p:spPr>
        <p:txBody>
          <a:bodyPr anchor="t" anchorCtr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-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Retrieval Performance Evaluation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(after establishing correctness)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eaLnBrk="1" hangingPunct="1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&gt; Response time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eaLnBrk="1" hangingPunct="1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&gt; Index space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-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Information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Retrieval Performance Evaluation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eaLnBrk="1" hangingPunct="1"/>
            <a:r>
              <a:rPr lang="en-US" altLang="zh-CN" sz="2000" b="1" dirty="0">
                <a:solidFill>
                  <a:srgbClr val="00A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sz="2000" b="1" dirty="0">
                <a:solidFill>
                  <a:srgbClr val="00A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How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relevant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is the answer set?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/>
      <p:bldP spid="129029" grpId="0"/>
      <p:bldP spid="129030" grpId="0"/>
      <p:bldP spid="1290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1506" name="Text Box 4"/>
          <p:cNvSpPr txBox="1"/>
          <p:nvPr/>
        </p:nvSpPr>
        <p:spPr>
          <a:xfrm>
            <a:off x="6877050" y="0"/>
            <a:ext cx="22606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Inverted File Index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131077" name="Rectangle 5"/>
          <p:cNvSpPr/>
          <p:nvPr/>
        </p:nvSpPr>
        <p:spPr>
          <a:xfrm>
            <a:off x="827088" y="765175"/>
            <a:ext cx="7561262" cy="2136775"/>
          </a:xfrm>
          <a:prstGeom prst="rect">
            <a:avLst/>
          </a:prstGeom>
          <a:noFill/>
          <a:ln w="25400">
            <a:noFill/>
          </a:ln>
        </p:spPr>
        <p:txBody>
          <a:bodyPr anchor="t" anchorCtr="0">
            <a:spAutoFit/>
          </a:bodyPr>
          <a:p>
            <a:pPr marL="457200" indent="-457200">
              <a:spcAft>
                <a:spcPct val="20000"/>
              </a:spcAft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Relevance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measurement requires 3 elements: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Aft>
                <a:spcPct val="20000"/>
              </a:spcAft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A benchmark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document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collection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Aft>
                <a:spcPct val="20000"/>
              </a:spcAft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A benchmark suite of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queries</a:t>
            </a:r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Aft>
                <a:spcPct val="20000"/>
              </a:spcAft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A binary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assessment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of either </a:t>
            </a:r>
            <a:r>
              <a:rPr lang="en-US" altLang="zh-CN" b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Relevant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or </a:t>
            </a:r>
            <a:r>
              <a:rPr lang="en-US" altLang="zh-CN" b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Irrelevant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for each query-doc pair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1103" name="Group 31"/>
          <p:cNvGraphicFramePr>
            <a:graphicFrameLocks noGrp="1"/>
          </p:cNvGraphicFramePr>
          <p:nvPr/>
        </p:nvGraphicFramePr>
        <p:xfrm>
          <a:off x="1187450" y="3284538"/>
          <a:ext cx="4392613" cy="1447800"/>
        </p:xfrm>
        <a:graphic>
          <a:graphicData uri="http://schemas.openxmlformats.org/drawingml/2006/table">
            <a:tbl>
              <a:tblPr/>
              <a:tblGrid>
                <a:gridCol w="1728788"/>
                <a:gridCol w="1295400"/>
                <a:gridCol w="1368425"/>
              </a:tblGrid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Relevant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Irrelevant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Retrieved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Not Retrieved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1098" name="Rectangle 26"/>
          <p:cNvSpPr/>
          <p:nvPr/>
        </p:nvSpPr>
        <p:spPr>
          <a:xfrm>
            <a:off x="1258888" y="5013325"/>
            <a:ext cx="4572000" cy="931863"/>
          </a:xfrm>
          <a:prstGeom prst="rect">
            <a:avLst/>
          </a:prstGeom>
          <a:noFill/>
          <a:ln w="25400">
            <a:noFill/>
          </a:ln>
        </p:spPr>
        <p:txBody>
          <a:bodyPr anchor="t" anchorCtr="0">
            <a:spAutoFit/>
          </a:bodyPr>
          <a:p>
            <a:pPr>
              <a:spcAft>
                <a:spcPct val="30000"/>
              </a:spcAft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Precision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P = R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/ (R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I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Aft>
                <a:spcPct val="30000"/>
              </a:spcAft>
            </a:pP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Recall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R = R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/ (R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R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34"/>
          <p:cNvGrpSpPr/>
          <p:nvPr/>
        </p:nvGrpSpPr>
        <p:grpSpPr>
          <a:xfrm>
            <a:off x="5795963" y="3068638"/>
            <a:ext cx="2447925" cy="2808287"/>
            <a:chOff x="3651" y="1933"/>
            <a:chExt cx="1542" cy="1769"/>
          </a:xfrm>
        </p:grpSpPr>
        <p:sp>
          <p:nvSpPr>
            <p:cNvPr id="21528" name="Oval 32"/>
            <p:cNvSpPr/>
            <p:nvPr/>
          </p:nvSpPr>
          <p:spPr>
            <a:xfrm>
              <a:off x="3651" y="1933"/>
              <a:ext cx="1542" cy="1769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29" name="Text Box 33"/>
            <p:cNvSpPr txBox="1"/>
            <p:nvPr/>
          </p:nvSpPr>
          <p:spPr>
            <a:xfrm>
              <a:off x="3969" y="2069"/>
              <a:ext cx="862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Collection</a:t>
              </a:r>
              <a:endPara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37"/>
          <p:cNvGrpSpPr/>
          <p:nvPr/>
        </p:nvGrpSpPr>
        <p:grpSpPr>
          <a:xfrm>
            <a:off x="6229350" y="3860800"/>
            <a:ext cx="1655763" cy="1733550"/>
            <a:chOff x="3924" y="2478"/>
            <a:chExt cx="1043" cy="1092"/>
          </a:xfrm>
        </p:grpSpPr>
        <p:sp>
          <p:nvSpPr>
            <p:cNvPr id="21531" name="Oval 35"/>
            <p:cNvSpPr/>
            <p:nvPr/>
          </p:nvSpPr>
          <p:spPr>
            <a:xfrm>
              <a:off x="4332" y="2478"/>
              <a:ext cx="544" cy="907"/>
            </a:xfrm>
            <a:prstGeom prst="ellipse">
              <a:avLst/>
            </a:prstGeom>
            <a:solidFill>
              <a:srgbClr val="339966">
                <a:alpha val="52940"/>
              </a:srgbClr>
            </a:solidFill>
            <a:ln w="254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32" name="Text Box 36"/>
            <p:cNvSpPr txBox="1"/>
            <p:nvPr/>
          </p:nvSpPr>
          <p:spPr>
            <a:xfrm>
              <a:off x="3924" y="3339"/>
              <a:ext cx="1043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Relevant Docs</a:t>
              </a:r>
              <a:endParaRPr lang="en-US" altLang="zh-CN" sz="1800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40"/>
          <p:cNvGrpSpPr/>
          <p:nvPr/>
        </p:nvGrpSpPr>
        <p:grpSpPr>
          <a:xfrm>
            <a:off x="5867400" y="3860800"/>
            <a:ext cx="1657350" cy="936625"/>
            <a:chOff x="3696" y="2432"/>
            <a:chExt cx="1044" cy="590"/>
          </a:xfrm>
        </p:grpSpPr>
        <p:sp>
          <p:nvSpPr>
            <p:cNvPr id="21534" name="Oval 38"/>
            <p:cNvSpPr/>
            <p:nvPr/>
          </p:nvSpPr>
          <p:spPr>
            <a:xfrm>
              <a:off x="3787" y="2614"/>
              <a:ext cx="953" cy="408"/>
            </a:xfrm>
            <a:prstGeom prst="ellipse">
              <a:avLst/>
            </a:prstGeom>
            <a:solidFill>
              <a:srgbClr val="FF0000">
                <a:alpha val="54901"/>
              </a:srgbClr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35" name="Text Box 39"/>
            <p:cNvSpPr txBox="1"/>
            <p:nvPr/>
          </p:nvSpPr>
          <p:spPr>
            <a:xfrm>
              <a:off x="3696" y="2432"/>
              <a:ext cx="817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Retrieved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7" grpId="0"/>
      <p:bldP spid="1310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2530" name="Text Box 4"/>
          <p:cNvSpPr txBox="1"/>
          <p:nvPr/>
        </p:nvSpPr>
        <p:spPr>
          <a:xfrm>
            <a:off x="5183188" y="3859213"/>
            <a:ext cx="33655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r>
              <a:rPr lang="zh-TW" altLang="en-US" b="1" dirty="0">
                <a:latin typeface="Times New Roman" panose="02020603050405020304" pitchFamily="18" charset="0"/>
                <a:ea typeface="PMingLiU" pitchFamily="18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2531" name="Rectangle 5"/>
          <p:cNvSpPr/>
          <p:nvPr/>
        </p:nvSpPr>
        <p:spPr>
          <a:xfrm>
            <a:off x="2824163" y="2259013"/>
            <a:ext cx="2438400" cy="1752600"/>
          </a:xfrm>
          <a:prstGeom prst="rect">
            <a:avLst/>
          </a:prstGeom>
          <a:solidFill>
            <a:srgbClr val="CCFFFF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2" name="Freeform 6"/>
          <p:cNvSpPr/>
          <p:nvPr/>
        </p:nvSpPr>
        <p:spPr>
          <a:xfrm>
            <a:off x="2976563" y="2487613"/>
            <a:ext cx="2057400" cy="129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4052801" y="972780418"/>
              </a:cxn>
              <a:cxn ang="0">
                <a:pos x="922377237" y="1756549968"/>
              </a:cxn>
              <a:cxn ang="0">
                <a:pos x="2079128123" y="2001004258"/>
              </a:cxn>
              <a:cxn ang="0">
                <a:pos x="2147483647" y="2056447678"/>
              </a:cxn>
            </a:cxnLst>
            <a:pathLst>
              <a:path w="1296" h="816">
                <a:moveTo>
                  <a:pt x="0" y="0"/>
                </a:moveTo>
                <a:cubicBezTo>
                  <a:pt x="13" y="64"/>
                  <a:pt x="16" y="270"/>
                  <a:pt x="77" y="386"/>
                </a:cubicBezTo>
                <a:cubicBezTo>
                  <a:pt x="138" y="502"/>
                  <a:pt x="241" y="629"/>
                  <a:pt x="366" y="697"/>
                </a:cubicBezTo>
                <a:cubicBezTo>
                  <a:pt x="491" y="765"/>
                  <a:pt x="670" y="774"/>
                  <a:pt x="825" y="794"/>
                </a:cubicBezTo>
                <a:cubicBezTo>
                  <a:pt x="980" y="814"/>
                  <a:pt x="1198" y="812"/>
                  <a:pt x="1296" y="816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2533" name="Text Box 7"/>
          <p:cNvSpPr txBox="1"/>
          <p:nvPr/>
        </p:nvSpPr>
        <p:spPr>
          <a:xfrm>
            <a:off x="2519363" y="3783013"/>
            <a:ext cx="33655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r>
              <a:rPr lang="zh-TW" altLang="en-US" b="1" dirty="0">
                <a:latin typeface="Times New Roman" panose="02020603050405020304" pitchFamily="18" charset="0"/>
                <a:ea typeface="PMingLiU" pitchFamily="18" charset="-120"/>
              </a:rPr>
              <a:t>0</a:t>
            </a:r>
            <a:endParaRPr lang="zh-TW" altLang="en-US" b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2534" name="Text Box 8"/>
          <p:cNvSpPr txBox="1"/>
          <p:nvPr/>
        </p:nvSpPr>
        <p:spPr>
          <a:xfrm>
            <a:off x="2519363" y="2030413"/>
            <a:ext cx="33655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r>
              <a:rPr lang="zh-TW" altLang="en-US" b="1" dirty="0">
                <a:latin typeface="Times New Roman" panose="02020603050405020304" pitchFamily="18" charset="0"/>
                <a:ea typeface="PMingLiU" pitchFamily="18" charset="-120"/>
              </a:rPr>
              <a:t>1</a:t>
            </a:r>
            <a:endParaRPr lang="zh-TW" altLang="en-US" b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2535" name="Text Box 9"/>
          <p:cNvSpPr txBox="1"/>
          <p:nvPr/>
        </p:nvSpPr>
        <p:spPr>
          <a:xfrm>
            <a:off x="3433763" y="4011613"/>
            <a:ext cx="995362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r>
              <a:rPr lang="en-US" altLang="zh-TW" b="1" dirty="0">
                <a:latin typeface="Times New Roman" panose="02020603050405020304" pitchFamily="18" charset="0"/>
                <a:ea typeface="PMingLiU" pitchFamily="18" charset="-120"/>
              </a:rPr>
              <a:t>Recall</a:t>
            </a:r>
            <a:endParaRPr lang="en-US" altLang="zh-TW" b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2536" name="Text Box 10"/>
          <p:cNvSpPr txBox="1"/>
          <p:nvPr/>
        </p:nvSpPr>
        <p:spPr>
          <a:xfrm rot="-5400000">
            <a:off x="1824038" y="2808288"/>
            <a:ext cx="138430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r>
              <a:rPr lang="en-US" altLang="zh-TW" b="1" dirty="0">
                <a:latin typeface="Times New Roman" panose="02020603050405020304" pitchFamily="18" charset="0"/>
                <a:ea typeface="PMingLiU" pitchFamily="18" charset="-120"/>
              </a:rPr>
              <a:t>Precision</a:t>
            </a:r>
            <a:endParaRPr lang="en-US" altLang="zh-TW" b="1" dirty="0">
              <a:latin typeface="Times New Roman" panose="02020603050405020304" pitchFamily="18" charset="0"/>
              <a:ea typeface="PMingLiU" pitchFamily="18" charset="-120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4802188" y="1573213"/>
            <a:ext cx="1878012" cy="1143000"/>
            <a:chOff x="3120" y="1248"/>
            <a:chExt cx="1183" cy="720"/>
          </a:xfrm>
        </p:grpSpPr>
        <p:sp>
          <p:nvSpPr>
            <p:cNvPr id="22538" name="Oval 12"/>
            <p:cNvSpPr/>
            <p:nvPr/>
          </p:nvSpPr>
          <p:spPr>
            <a:xfrm>
              <a:off x="3120" y="1584"/>
              <a:ext cx="432" cy="384"/>
            </a:xfrm>
            <a:prstGeom prst="ellipse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39" name="Text Box 13"/>
            <p:cNvSpPr txBox="1"/>
            <p:nvPr/>
          </p:nvSpPr>
          <p:spPr>
            <a:xfrm>
              <a:off x="3552" y="1248"/>
              <a:ext cx="751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TW" sz="2000" b="1" dirty="0">
                  <a:latin typeface="Times New Roman" panose="02020603050405020304" pitchFamily="18" charset="0"/>
                  <a:ea typeface="PMingLiU" pitchFamily="18" charset="-120"/>
                </a:rPr>
                <a:t>The ideal</a:t>
              </a:r>
              <a:endParaRPr lang="en-US" altLang="zh-TW" b="1" dirty="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22540" name="Freeform 14"/>
            <p:cNvSpPr/>
            <p:nvPr/>
          </p:nvSpPr>
          <p:spPr>
            <a:xfrm>
              <a:off x="3408" y="1392"/>
              <a:ext cx="192" cy="192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96" y="48"/>
                </a:cxn>
                <a:cxn ang="0">
                  <a:pos x="0" y="192"/>
                </a:cxn>
              </a:cxnLst>
              <a:pathLst>
                <a:path w="192" h="192">
                  <a:moveTo>
                    <a:pt x="192" y="0"/>
                  </a:moveTo>
                  <a:cubicBezTo>
                    <a:pt x="160" y="8"/>
                    <a:pt x="128" y="16"/>
                    <a:pt x="96" y="48"/>
                  </a:cubicBezTo>
                  <a:cubicBezTo>
                    <a:pt x="64" y="80"/>
                    <a:pt x="32" y="136"/>
                    <a:pt x="0" y="192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" name="Group 15"/>
          <p:cNvGrpSpPr/>
          <p:nvPr/>
        </p:nvGrpSpPr>
        <p:grpSpPr>
          <a:xfrm>
            <a:off x="611188" y="1268413"/>
            <a:ext cx="3673475" cy="1447800"/>
            <a:chOff x="480" y="1056"/>
            <a:chExt cx="2314" cy="912"/>
          </a:xfrm>
        </p:grpSpPr>
        <p:sp>
          <p:nvSpPr>
            <p:cNvPr id="22542" name="Text Box 16"/>
            <p:cNvSpPr txBox="1"/>
            <p:nvPr/>
          </p:nvSpPr>
          <p:spPr>
            <a:xfrm>
              <a:off x="480" y="1056"/>
              <a:ext cx="2314" cy="44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TW" sz="2000" b="1" dirty="0">
                  <a:latin typeface="Times New Roman" panose="02020603050405020304" pitchFamily="18" charset="0"/>
                  <a:ea typeface="PMingLiU" pitchFamily="18" charset="-120"/>
                </a:rPr>
                <a:t>Returns relevant documents but</a:t>
              </a:r>
              <a:endParaRPr lang="en-US" altLang="zh-TW" sz="2000" b="1" dirty="0">
                <a:latin typeface="Times New Roman" panose="02020603050405020304" pitchFamily="18" charset="0"/>
                <a:ea typeface="PMingLiU" pitchFamily="18" charset="-120"/>
              </a:endParaRPr>
            </a:p>
            <a:p>
              <a:r>
                <a:rPr lang="en-US" altLang="zh-TW" sz="2000" b="1" dirty="0">
                  <a:latin typeface="Times New Roman" panose="02020603050405020304" pitchFamily="18" charset="0"/>
                  <a:ea typeface="PMingLiU" pitchFamily="18" charset="-120"/>
                </a:rPr>
                <a:t>misses many useful ones too</a:t>
              </a:r>
              <a:endParaRPr lang="en-US" altLang="zh-TW" b="1" dirty="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22543" name="Oval 17"/>
            <p:cNvSpPr/>
            <p:nvPr/>
          </p:nvSpPr>
          <p:spPr>
            <a:xfrm>
              <a:off x="1632" y="1584"/>
              <a:ext cx="432" cy="384"/>
            </a:xfrm>
            <a:prstGeom prst="ellipse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4" name="Freeform 18"/>
            <p:cNvSpPr/>
            <p:nvPr/>
          </p:nvSpPr>
          <p:spPr>
            <a:xfrm>
              <a:off x="1288" y="1488"/>
              <a:ext cx="344" cy="24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6" y="96"/>
                </a:cxn>
                <a:cxn ang="0">
                  <a:pos x="344" y="240"/>
                </a:cxn>
              </a:cxnLst>
              <a:pathLst>
                <a:path w="344" h="240">
                  <a:moveTo>
                    <a:pt x="8" y="0"/>
                  </a:moveTo>
                  <a:cubicBezTo>
                    <a:pt x="4" y="28"/>
                    <a:pt x="0" y="56"/>
                    <a:pt x="56" y="96"/>
                  </a:cubicBezTo>
                  <a:cubicBezTo>
                    <a:pt x="112" y="136"/>
                    <a:pt x="228" y="188"/>
                    <a:pt x="344" y="240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4802188" y="3706813"/>
            <a:ext cx="4030662" cy="1387475"/>
            <a:chOff x="3120" y="2592"/>
            <a:chExt cx="2539" cy="874"/>
          </a:xfrm>
        </p:grpSpPr>
        <p:sp>
          <p:nvSpPr>
            <p:cNvPr id="22546" name="Text Box 20"/>
            <p:cNvSpPr txBox="1"/>
            <p:nvPr/>
          </p:nvSpPr>
          <p:spPr>
            <a:xfrm>
              <a:off x="3936" y="2832"/>
              <a:ext cx="1723" cy="63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TW" sz="2000" b="1" dirty="0">
                  <a:latin typeface="Times New Roman" panose="02020603050405020304" pitchFamily="18" charset="0"/>
                  <a:ea typeface="PMingLiU" pitchFamily="18" charset="-120"/>
                </a:rPr>
                <a:t>Returns most relevant</a:t>
              </a:r>
              <a:endParaRPr lang="en-US" altLang="zh-TW" sz="2000" b="1" dirty="0">
                <a:latin typeface="Times New Roman" panose="02020603050405020304" pitchFamily="18" charset="0"/>
                <a:ea typeface="PMingLiU" pitchFamily="18" charset="-120"/>
              </a:endParaRPr>
            </a:p>
            <a:p>
              <a:r>
                <a:rPr lang="en-US" altLang="zh-TW" sz="2000" b="1" dirty="0">
                  <a:latin typeface="Times New Roman" panose="02020603050405020304" pitchFamily="18" charset="0"/>
                  <a:ea typeface="PMingLiU" pitchFamily="18" charset="-120"/>
                </a:rPr>
                <a:t>documents but includes</a:t>
              </a:r>
              <a:endParaRPr lang="en-US" altLang="zh-TW" sz="2000" b="1" dirty="0">
                <a:latin typeface="Times New Roman" panose="02020603050405020304" pitchFamily="18" charset="0"/>
                <a:ea typeface="PMingLiU" pitchFamily="18" charset="-120"/>
              </a:endParaRPr>
            </a:p>
            <a:p>
              <a:r>
                <a:rPr lang="en-US" altLang="zh-TW" sz="2000" b="1" dirty="0">
                  <a:latin typeface="Times New Roman" panose="02020603050405020304" pitchFamily="18" charset="0"/>
                  <a:ea typeface="PMingLiU" pitchFamily="18" charset="-120"/>
                </a:rPr>
                <a:t>lot of  junk</a:t>
              </a:r>
              <a:endParaRPr lang="en-US" altLang="zh-TW" b="1" dirty="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22547" name="Oval 21"/>
            <p:cNvSpPr/>
            <p:nvPr/>
          </p:nvSpPr>
          <p:spPr>
            <a:xfrm>
              <a:off x="3120" y="2592"/>
              <a:ext cx="480" cy="384"/>
            </a:xfrm>
            <a:prstGeom prst="ellipse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8" name="Freeform 22"/>
            <p:cNvSpPr/>
            <p:nvPr/>
          </p:nvSpPr>
          <p:spPr>
            <a:xfrm>
              <a:off x="3600" y="2736"/>
              <a:ext cx="384" cy="144"/>
            </a:xfrm>
            <a:custGeom>
              <a:avLst/>
              <a:gdLst/>
              <a:ahLst/>
              <a:cxnLst>
                <a:cxn ang="0">
                  <a:pos x="384" y="144"/>
                </a:cxn>
                <a:cxn ang="0">
                  <a:pos x="288" y="48"/>
                </a:cxn>
                <a:cxn ang="0">
                  <a:pos x="0" y="0"/>
                </a:cxn>
              </a:cxnLst>
              <a:pathLst>
                <a:path w="384" h="144">
                  <a:moveTo>
                    <a:pt x="384" y="144"/>
                  </a:moveTo>
                  <a:cubicBezTo>
                    <a:pt x="368" y="108"/>
                    <a:pt x="352" y="72"/>
                    <a:pt x="288" y="48"/>
                  </a:cubicBezTo>
                  <a:cubicBezTo>
                    <a:pt x="224" y="24"/>
                    <a:pt x="112" y="12"/>
                    <a:pt x="0" y="0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2549" name="Text Box 23"/>
          <p:cNvSpPr txBox="1"/>
          <p:nvPr/>
        </p:nvSpPr>
        <p:spPr>
          <a:xfrm>
            <a:off x="6877050" y="0"/>
            <a:ext cx="22606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Inverted File Index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3554" name="Text Box 4"/>
          <p:cNvSpPr txBox="1"/>
          <p:nvPr/>
        </p:nvSpPr>
        <p:spPr>
          <a:xfrm>
            <a:off x="6877050" y="0"/>
            <a:ext cx="22606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Inverted File Index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118789" name="AutoShape 5" descr="画布"/>
          <p:cNvSpPr>
            <a:spLocks noChangeArrowheads="1"/>
          </p:cNvSpPr>
          <p:nvPr/>
        </p:nvSpPr>
        <p:spPr bwMode="auto">
          <a:xfrm>
            <a:off x="1116013" y="981075"/>
            <a:ext cx="5543550" cy="1727200"/>
          </a:xfrm>
          <a:prstGeom prst="plus">
            <a:avLst>
              <a:gd name="adj" fmla="val 16778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solidFill>
              <a:schemeClr val="accent2"/>
            </a:solidFill>
            <a:miter lim="800000"/>
          </a:ln>
          <a:effectLst/>
        </p:spPr>
        <p:txBody>
          <a:bodyPr lIns="108000" tIns="46800" rIns="108000" bIns="468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Discussion  4: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How to improve the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relevancy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of search results?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" name="矩形 2"/>
          <p:cNvSpPr/>
          <p:nvPr/>
        </p:nvSpPr>
        <p:spPr>
          <a:xfrm>
            <a:off x="827088" y="1125538"/>
            <a:ext cx="7631113" cy="417671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Reference:</a:t>
            </a:r>
            <a:endParaRPr kumimoji="1" lang="zh-CN" altLang="zh-CN" sz="32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Download “InvertedFileIndex.zip”.</a:t>
            </a:r>
            <a:endParaRPr kumimoji="1" lang="en-US" altLang="zh-CN" sz="2400" b="1" i="1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457200" marR="0" lvl="1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The Google File System.pdf</a:t>
            </a:r>
            <a:endParaRPr kumimoji="1" lang="en-US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457200" marR="0" lvl="1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Building an Inverted Index.pdf</a:t>
            </a:r>
            <a:endParaRPr kumimoji="1" lang="en-US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457200" marR="0" lvl="1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Inverted Index Construction(</a:t>
            </a:r>
            <a:r>
              <a:rPr kumimoji="1" lang="en-US" altLang="zh-CN" sz="2400" b="1" i="0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ppt</a:t>
            </a: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).</a:t>
            </a:r>
            <a:r>
              <a:rPr kumimoji="1" lang="en-US" altLang="zh-CN" sz="2400" b="1" i="0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pdf</a:t>
            </a:r>
            <a:endParaRPr kumimoji="1" lang="en-US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457200" marR="0" lvl="1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Compression.pdf</a:t>
            </a:r>
            <a:endParaRPr kumimoji="1" lang="en-US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endParaRPr kumimoji="1" lang="zh-CN" altLang="zh-CN" sz="2400" b="1" i="1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pic>
        <p:nvPicPr>
          <p:cNvPr id="101468" name="Picture 92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0200" y="1484313"/>
            <a:ext cx="4175125" cy="4105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467" name="Picture 91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771650"/>
            <a:ext cx="4175125" cy="4105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466" name="Picture 90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975" y="2055813"/>
            <a:ext cx="4105275" cy="40370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464" name="Picture 88" descr="spide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3" y="765175"/>
            <a:ext cx="1441450" cy="889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465" name="Picture 89" descr="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888" y="2349500"/>
            <a:ext cx="4152900" cy="4083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469" name="AutoShape 93"/>
          <p:cNvSpPr/>
          <p:nvPr/>
        </p:nvSpPr>
        <p:spPr>
          <a:xfrm>
            <a:off x="3419475" y="692150"/>
            <a:ext cx="4800600" cy="2089150"/>
          </a:xfrm>
          <a:prstGeom prst="cloudCallout">
            <a:avLst>
              <a:gd name="adj1" fmla="val -58134"/>
              <a:gd name="adj2" fmla="val 73329"/>
            </a:avLst>
          </a:prstGeom>
          <a:gradFill rotWithShape="0">
            <a:gsLst>
              <a:gs pos="0">
                <a:srgbClr val="AAD5D5"/>
              </a:gs>
              <a:gs pos="100000">
                <a:srgbClr val="CCFFFF"/>
              </a:gs>
            </a:gsLst>
            <a:lin ang="18900000" scaled="1"/>
            <a:tileRect/>
          </a:gradFill>
          <a:ln w="25400" cap="flat" cmpd="sng">
            <a:solidFill>
              <a:srgbClr val="CCFF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How can I find in which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retrieved web pages that include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Computer Science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"?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4" name="Text Box 95"/>
          <p:cNvSpPr txBox="1"/>
          <p:nvPr/>
        </p:nvSpPr>
        <p:spPr>
          <a:xfrm>
            <a:off x="6877050" y="0"/>
            <a:ext cx="22606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Inverted File Index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sym typeface="Webdings" panose="0503010201050906070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1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1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1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14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14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14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14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14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14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14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14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5" dur="1000"/>
                                        <p:tgtEl>
                                          <p:spTgt spid="10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1000"/>
                                        <p:tgtEl>
                                          <p:spTgt spid="10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1000"/>
                                        <p:tgtEl>
                                          <p:spTgt spid="10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1000"/>
                                        <p:tgtEl>
                                          <p:spTgt spid="10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14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122" name="Text Box 4"/>
          <p:cNvSpPr txBox="1"/>
          <p:nvPr/>
        </p:nvSpPr>
        <p:spPr>
          <a:xfrm>
            <a:off x="6877050" y="0"/>
            <a:ext cx="22606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Inverted File Index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103429" name="Text Box 5"/>
          <p:cNvSpPr txBox="1"/>
          <p:nvPr/>
        </p:nvSpPr>
        <p:spPr>
          <a:xfrm>
            <a:off x="755650" y="620713"/>
            <a:ext cx="7632700" cy="884237"/>
          </a:xfrm>
          <a:prstGeom prst="rect">
            <a:avLst/>
          </a:prstGeom>
          <a:noFill/>
          <a:ln w="25400">
            <a:noFill/>
          </a:ln>
        </p:spPr>
        <p:txBody>
          <a:bodyPr anchor="t" anchorCtr="0">
            <a:spAutoFit/>
          </a:bodyPr>
          <a:p>
            <a:pPr marL="1976755" indent="-1976755">
              <a:spcBef>
                <a:spcPct val="50000"/>
              </a:spcBef>
            </a:pP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 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 1: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Scan each page for the string "Computer Science".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1042988" y="1844675"/>
            <a:ext cx="6751637" cy="1219200"/>
            <a:chOff x="657" y="1162"/>
            <a:chExt cx="4253" cy="768"/>
          </a:xfrm>
        </p:grpSpPr>
        <p:pic>
          <p:nvPicPr>
            <p:cNvPr id="5125" name="Picture 6" descr="f%5C2008120406390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7" y="1162"/>
              <a:ext cx="768" cy="76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126" name="WordArt 7"/>
            <p:cNvSpPr>
              <a:spLocks noTextEdit="1"/>
            </p:cNvSpPr>
            <p:nvPr/>
          </p:nvSpPr>
          <p:spPr>
            <a:xfrm>
              <a:off x="1610" y="1344"/>
              <a:ext cx="3300" cy="40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/>
              <a:scene3d>
                <a:camera prst="legacyPerspectiveBottomRight">
                  <a:rot lat="0" lon="21240000" rev="0"/>
                </a:camera>
                <a:lightRig rig="legacyHarsh3" dir="l"/>
              </a:scene3d>
              <a:sp3d extrusionH="430200" prstMaterial="legacyMatte">
                <a:extrusionClr>
                  <a:srgbClr val="C0C0C0"/>
                </a:extrusionClr>
              </a:sp3d>
            </a:bodyPr>
            <a:p>
              <a:pPr algn="ctr"/>
              <a:r>
                <a:rPr lang="zh-CN" altLang="en-US" sz="3600" b="1">
                  <a:gradFill rotWithShape="1">
                    <a:gsLst>
                      <a:gs pos="0">
                        <a:srgbClr val="DCEBF5">
                          <a:alpha val="100000"/>
                        </a:srgbClr>
                      </a:gs>
                      <a:gs pos="8000">
                        <a:srgbClr val="83A7C3">
                          <a:alpha val="100000"/>
                        </a:srgbClr>
                      </a:gs>
                      <a:gs pos="13000">
                        <a:srgbClr val="768FB9">
                          <a:alpha val="100000"/>
                        </a:srgbClr>
                      </a:gs>
                      <a:gs pos="21001">
                        <a:srgbClr val="83A7C3">
                          <a:alpha val="100000"/>
                        </a:srgbClr>
                      </a:gs>
                      <a:gs pos="52000">
                        <a:srgbClr val="FFFFFF">
                          <a:alpha val="100000"/>
                        </a:srgbClr>
                      </a:gs>
                      <a:gs pos="56000">
                        <a:srgbClr val="9C6563">
                          <a:alpha val="100000"/>
                        </a:srgbClr>
                      </a:gs>
                      <a:gs pos="58000">
                        <a:srgbClr val="80302D">
                          <a:alpha val="100000"/>
                        </a:srgbClr>
                      </a:gs>
                      <a:gs pos="71001">
                        <a:srgbClr val="C0524E">
                          <a:alpha val="100000"/>
                        </a:srgbClr>
                      </a:gs>
                      <a:gs pos="94000">
                        <a:srgbClr val="EBDAD4">
                          <a:alpha val="100000"/>
                        </a:srgbClr>
                      </a:gs>
                      <a:gs pos="100000">
                        <a:srgbClr val="55261C">
                          <a:alpha val="100000"/>
                        </a:srgbClr>
                      </a:gs>
                    </a:gsLst>
                    <a:lin ang="5400000" scaled="1"/>
                    <a:tileRect/>
                  </a:gradFill>
                  <a:latin typeface="Comic Sans MS" panose="030F0702030302020204" charset="0"/>
                  <a:ea typeface="Comic Sans MS" panose="030F0702030302020204" charset="0"/>
                </a:rPr>
                <a:t>Wait till your next life !</a:t>
              </a:r>
              <a:endParaRPr lang="zh-CN" altLang="en-US" sz="3600" b="1">
                <a:gradFill rotWithShape="1">
                  <a:gsLst>
                    <a:gs pos="0">
                      <a:srgbClr val="DCEBF5">
                        <a:alpha val="100000"/>
                      </a:srgbClr>
                    </a:gs>
                    <a:gs pos="8000">
                      <a:srgbClr val="83A7C3">
                        <a:alpha val="100000"/>
                      </a:srgbClr>
                    </a:gs>
                    <a:gs pos="13000">
                      <a:srgbClr val="768FB9">
                        <a:alpha val="100000"/>
                      </a:srgbClr>
                    </a:gs>
                    <a:gs pos="21001">
                      <a:srgbClr val="83A7C3">
                        <a:alpha val="100000"/>
                      </a:srgbClr>
                    </a:gs>
                    <a:gs pos="52000">
                      <a:srgbClr val="FFFFFF">
                        <a:alpha val="100000"/>
                      </a:srgbClr>
                    </a:gs>
                    <a:gs pos="56000">
                      <a:srgbClr val="9C6563">
                        <a:alpha val="100000"/>
                      </a:srgbClr>
                    </a:gs>
                    <a:gs pos="58000">
                      <a:srgbClr val="80302D">
                        <a:alpha val="100000"/>
                      </a:srgbClr>
                    </a:gs>
                    <a:gs pos="71001">
                      <a:srgbClr val="C0524E">
                        <a:alpha val="100000"/>
                      </a:srgbClr>
                    </a:gs>
                    <a:gs pos="94000">
                      <a:srgbClr val="EBDAD4">
                        <a:alpha val="100000"/>
                      </a:srgbClr>
                    </a:gs>
                    <a:gs pos="100000">
                      <a:srgbClr val="55261C">
                        <a:alpha val="100000"/>
                      </a:srgbClr>
                    </a:gs>
                  </a:gsLst>
                  <a:lin ang="5400000" scaled="1"/>
                  <a:tileRect/>
                </a:gradFill>
                <a:latin typeface="Comic Sans MS" panose="030F0702030302020204" charset="0"/>
                <a:ea typeface="Comic Sans MS" panose="030F0702030302020204" charset="0"/>
              </a:endParaRPr>
            </a:p>
          </p:txBody>
        </p:sp>
      </p:grpSp>
      <p:graphicFrame>
        <p:nvGraphicFramePr>
          <p:cNvPr id="103433" name="Object 9"/>
          <p:cNvGraphicFramePr/>
          <p:nvPr/>
        </p:nvGraphicFramePr>
        <p:xfrm>
          <a:off x="6796088" y="3729038"/>
          <a:ext cx="1301750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2166620" imgH="2287270" progId="MS_ClipArt_Gallery.2">
                  <p:embed/>
                </p:oleObj>
              </mc:Choice>
              <mc:Fallback>
                <p:oleObj name="" r:id="rId2" imgW="2166620" imgH="2287270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96088" y="3729038"/>
                        <a:ext cx="1301750" cy="1373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4" name="AutoShape 10"/>
          <p:cNvSpPr/>
          <p:nvPr/>
        </p:nvSpPr>
        <p:spPr>
          <a:xfrm flipH="1">
            <a:off x="1258888" y="3500438"/>
            <a:ext cx="4394200" cy="1447800"/>
          </a:xfrm>
          <a:prstGeom prst="cloudCallout">
            <a:avLst>
              <a:gd name="adj1" fmla="val -77134"/>
              <a:gd name="adj2" fmla="val 2190"/>
            </a:avLst>
          </a:prstGeom>
          <a:gradFill rotWithShape="0">
            <a:gsLst>
              <a:gs pos="0">
                <a:srgbClr val="CCFFCC"/>
              </a:gs>
              <a:gs pos="100000">
                <a:srgbClr val="91B591"/>
              </a:gs>
            </a:gsLst>
            <a:lin ang="2700000" scaled="1"/>
            <a:tileRect/>
          </a:gradFill>
          <a:ln w="9525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0" tIns="10800" rIns="0" bIns="10800" anchor="ctr" anchorCtr="0"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How did Google do?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3435" name="Picture 11" descr="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1844675"/>
            <a:ext cx="1296988" cy="12969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36" name="Picture 12" descr="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013" y="3236913"/>
            <a:ext cx="6985000" cy="28559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9" grpId="0"/>
      <p:bldP spid="1034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6146" name="Text Box 4"/>
          <p:cNvSpPr txBox="1"/>
          <p:nvPr/>
        </p:nvSpPr>
        <p:spPr>
          <a:xfrm>
            <a:off x="6877050" y="0"/>
            <a:ext cx="22606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Inverted File Index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115717" name="Text Box 5"/>
          <p:cNvSpPr txBox="1"/>
          <p:nvPr/>
        </p:nvSpPr>
        <p:spPr>
          <a:xfrm>
            <a:off x="688975" y="404813"/>
            <a:ext cx="7843838" cy="519112"/>
          </a:xfrm>
          <a:prstGeom prst="rect">
            <a:avLst/>
          </a:prstGeom>
          <a:noFill/>
          <a:ln w="25400">
            <a:noFill/>
          </a:ln>
        </p:spPr>
        <p:txBody>
          <a:bodyPr anchor="t" anchorCtr="0">
            <a:spAutoFit/>
          </a:bodyPr>
          <a:p>
            <a:pPr marL="1976755" indent="-1976755">
              <a:spcBef>
                <a:spcPct val="50000"/>
              </a:spcBef>
            </a:pP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 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 2: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Term-Document Incidence Matrix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149" name="表格 6148"/>
          <p:cNvGraphicFramePr/>
          <p:nvPr/>
        </p:nvGraphicFramePr>
        <p:xfrm>
          <a:off x="898525" y="1628775"/>
          <a:ext cx="2520950" cy="2927350"/>
        </p:xfrm>
        <a:graphic>
          <a:graphicData uri="http://schemas.openxmlformats.org/drawingml/2006/table">
            <a:tbl>
              <a:tblPr/>
              <a:tblGrid>
                <a:gridCol w="504825"/>
                <a:gridCol w="2016125"/>
              </a:tblGrid>
              <a:tr h="3667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4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</a:rPr>
                        <a:t>Doc</a:t>
                      </a:r>
                      <a:endParaRPr lang="en-US" altLang="zh-CN" sz="14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4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</a:rPr>
                        <a:t>Text</a:t>
                      </a:r>
                      <a:endParaRPr lang="en-US" altLang="zh-CN" sz="1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400" b="1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400" b="1" dirty="0">
                        <a:solidFill>
                          <a:schemeClr val="hlink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Gold silver truck</a:t>
                      </a:r>
                      <a:endParaRPr lang="en-US" altLang="zh-CN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400" b="1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  <a:endParaRPr lang="en-US" altLang="zh-CN" sz="1400" b="1" dirty="0">
                        <a:solidFill>
                          <a:schemeClr val="hlink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Shipment of gold damaged in a fire</a:t>
                      </a:r>
                      <a:endParaRPr lang="en-US" altLang="zh-CN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400" b="1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en-US" altLang="zh-CN" sz="1400" b="1" dirty="0">
                        <a:solidFill>
                          <a:schemeClr val="hlink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Delivery of silver arrived in a silver truck</a:t>
                      </a:r>
                      <a:endParaRPr lang="en-US" altLang="zh-CN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400" b="1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</a:rPr>
                        <a:t>4</a:t>
                      </a:r>
                      <a:endParaRPr lang="en-US" altLang="zh-CN" sz="1400" b="1" dirty="0">
                        <a:solidFill>
                          <a:schemeClr val="hlink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Shipment of gold arrived in a truck</a:t>
                      </a:r>
                      <a:endParaRPr lang="en-US" altLang="zh-CN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69" name="表格 6168"/>
          <p:cNvGraphicFramePr/>
          <p:nvPr/>
        </p:nvGraphicFramePr>
        <p:xfrm>
          <a:off x="3635375" y="1525588"/>
          <a:ext cx="5087938" cy="4064000"/>
        </p:xfrm>
        <a:graphic>
          <a:graphicData uri="http://schemas.openxmlformats.org/drawingml/2006/table">
            <a:tbl>
              <a:tblPr/>
              <a:tblGrid>
                <a:gridCol w="1430338"/>
                <a:gridCol w="954087"/>
                <a:gridCol w="887413"/>
                <a:gridCol w="885825"/>
                <a:gridCol w="930275"/>
              </a:tblGrid>
              <a:tr h="3381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sz="1800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800" b="1" dirty="0">
                        <a:solidFill>
                          <a:schemeClr val="hlink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  <a:endParaRPr lang="en-US" altLang="zh-CN" sz="1800" b="1" dirty="0">
                        <a:solidFill>
                          <a:schemeClr val="hlink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en-US" altLang="zh-CN" sz="1800" b="1" dirty="0">
                        <a:solidFill>
                          <a:schemeClr val="hlink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</a:rPr>
                        <a:t>4</a:t>
                      </a:r>
                      <a:endParaRPr lang="en-US" altLang="zh-CN" sz="1800" b="1" dirty="0">
                        <a:solidFill>
                          <a:schemeClr val="hlink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7200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arrived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7200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damaged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7200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delivery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7200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fire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7200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gold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7200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of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7200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in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7200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shipment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7200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silver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7200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truck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7200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b="1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1800" b="1" dirty="0"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829" name="Text Box 117"/>
          <p:cNvSpPr txBox="1"/>
          <p:nvPr/>
        </p:nvSpPr>
        <p:spPr>
          <a:xfrm>
            <a:off x="1763713" y="5780088"/>
            <a:ext cx="5616575" cy="457200"/>
          </a:xfrm>
          <a:prstGeom prst="rect">
            <a:avLst/>
          </a:prstGeom>
          <a:noFill/>
          <a:ln w="25400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silver &amp; truck = 1010 &amp; 1011 = 1010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18"/>
          <p:cNvGrpSpPr/>
          <p:nvPr/>
        </p:nvGrpSpPr>
        <p:grpSpPr>
          <a:xfrm>
            <a:off x="1474788" y="1987550"/>
            <a:ext cx="1800225" cy="1944688"/>
            <a:chOff x="975" y="2341"/>
            <a:chExt cx="1134" cy="1225"/>
          </a:xfrm>
        </p:grpSpPr>
        <p:sp>
          <p:nvSpPr>
            <p:cNvPr id="6250" name="Rectangle 119"/>
            <p:cNvSpPr/>
            <p:nvPr/>
          </p:nvSpPr>
          <p:spPr>
            <a:xfrm>
              <a:off x="1292" y="2341"/>
              <a:ext cx="772" cy="227"/>
            </a:xfrm>
            <a:prstGeom prst="rect">
              <a:avLst/>
            </a:prstGeom>
            <a:solidFill>
              <a:srgbClr val="FF0000">
                <a:alpha val="29019"/>
              </a:srgbClr>
            </a:solidFill>
            <a:ln w="25400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51" name="Rectangle 120"/>
            <p:cNvSpPr/>
            <p:nvPr/>
          </p:nvSpPr>
          <p:spPr>
            <a:xfrm>
              <a:off x="1701" y="3158"/>
              <a:ext cx="408" cy="227"/>
            </a:xfrm>
            <a:prstGeom prst="rect">
              <a:avLst/>
            </a:prstGeom>
            <a:solidFill>
              <a:srgbClr val="FF0000">
                <a:alpha val="29019"/>
              </a:srgbClr>
            </a:solidFill>
            <a:ln w="25400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52" name="Rectangle 121"/>
            <p:cNvSpPr/>
            <p:nvPr/>
          </p:nvSpPr>
          <p:spPr>
            <a:xfrm>
              <a:off x="975" y="3339"/>
              <a:ext cx="408" cy="227"/>
            </a:xfrm>
            <a:prstGeom prst="rect">
              <a:avLst/>
            </a:prstGeom>
            <a:solidFill>
              <a:srgbClr val="FF0000">
                <a:alpha val="29019"/>
              </a:srgbClr>
            </a:solidFill>
            <a:ln w="25400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5835" name="Text Box 123"/>
          <p:cNvSpPr txBox="1"/>
          <p:nvPr/>
        </p:nvSpPr>
        <p:spPr>
          <a:xfrm>
            <a:off x="606425" y="981075"/>
            <a:ext cx="439737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MS Hei" pitchFamily="49" charset="-122"/>
              </a:rPr>
              <a:t>〖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  <a:r>
              <a:rPr lang="en-US" altLang="zh-CN" b="1" dirty="0">
                <a:latin typeface="Times New Roman" panose="02020603050405020304" pitchFamily="18" charset="0"/>
                <a:ea typeface="MS Hei" pitchFamily="49" charset="-122"/>
              </a:rPr>
              <a:t>〗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Document sets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836" name="Text Box 124"/>
          <p:cNvSpPr txBox="1"/>
          <p:nvPr/>
        </p:nvSpPr>
        <p:spPr>
          <a:xfrm>
            <a:off x="4067175" y="5780088"/>
            <a:ext cx="2881313" cy="4572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8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1158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/>
      <p:bldP spid="115829" grpId="0"/>
      <p:bldP spid="115835" grpId="0"/>
      <p:bldP spid="1158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7170" name="Text Box 4"/>
          <p:cNvSpPr txBox="1"/>
          <p:nvPr/>
        </p:nvSpPr>
        <p:spPr>
          <a:xfrm>
            <a:off x="6877050" y="0"/>
            <a:ext cx="22606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Inverted File Index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104453" name="Text Box 5"/>
          <p:cNvSpPr txBox="1"/>
          <p:nvPr/>
        </p:nvSpPr>
        <p:spPr>
          <a:xfrm>
            <a:off x="688975" y="404813"/>
            <a:ext cx="7554913" cy="519112"/>
          </a:xfrm>
          <a:prstGeom prst="rect">
            <a:avLst/>
          </a:prstGeom>
          <a:noFill/>
          <a:ln w="25400">
            <a:noFill/>
          </a:ln>
        </p:spPr>
        <p:txBody>
          <a:bodyPr anchor="t" anchorCtr="0">
            <a:spAutoFit/>
          </a:bodyPr>
          <a:p>
            <a:pPr marL="1976755" indent="-1976755">
              <a:spcBef>
                <a:spcPct val="50000"/>
              </a:spcBef>
            </a:pP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 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 3: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Compact Version - Inverted File Index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4" name="Text Box 6"/>
          <p:cNvSpPr txBox="1"/>
          <p:nvPr/>
        </p:nvSpPr>
        <p:spPr>
          <a:xfrm>
            <a:off x="695325" y="908050"/>
            <a:ext cx="836676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292100" indent="-292100"/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【Definition】 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is a mechanism for locating a given term in a text.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正排索引文章里搜索词，倒排的意思是词在哪个文章里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4455" name="Text Box 7"/>
          <p:cNvSpPr txBox="1"/>
          <p:nvPr/>
        </p:nvSpPr>
        <p:spPr>
          <a:xfrm>
            <a:off x="688975" y="1628775"/>
            <a:ext cx="7770813" cy="1066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292100" indent="-292100"/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【Definition】 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Inverted file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contains a list of pointers (e.g. the number of a page) to all occurrences of that term in the text.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104524" name="Group 76"/>
          <p:cNvGraphicFramePr>
            <a:graphicFrameLocks noGrp="1"/>
          </p:cNvGraphicFramePr>
          <p:nvPr/>
        </p:nvGraphicFramePr>
        <p:xfrm>
          <a:off x="900113" y="2884488"/>
          <a:ext cx="2520950" cy="2927350"/>
        </p:xfrm>
        <a:graphic>
          <a:graphicData uri="http://schemas.openxmlformats.org/drawingml/2006/table">
            <a:tbl>
              <a:tblPr/>
              <a:tblGrid>
                <a:gridCol w="504825"/>
                <a:gridCol w="2016125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Doc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Text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Gold silver truck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Shipment of gold damaged in a fire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Delivery of silver arrived in a silver truck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Shipment of gold arrived in a truck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4765" name="Group 317"/>
          <p:cNvGraphicFramePr>
            <a:graphicFrameLocks noGrp="1"/>
          </p:cNvGraphicFramePr>
          <p:nvPr/>
        </p:nvGraphicFramePr>
        <p:xfrm>
          <a:off x="4840288" y="2708275"/>
          <a:ext cx="3403600" cy="3268663"/>
        </p:xfrm>
        <a:graphic>
          <a:graphicData uri="http://schemas.openxmlformats.org/drawingml/2006/table">
            <a:tbl>
              <a:tblPr/>
              <a:tblGrid>
                <a:gridCol w="439737"/>
                <a:gridCol w="1096963"/>
                <a:gridCol w="1866900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No.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Term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Times; Documents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&lt;3; 2,3,4&gt;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arrived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&lt;2; 3,4&gt;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damaged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&lt;1; 2&gt;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delivery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&lt;1; 3&gt;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fire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&lt;1; 2&gt;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gold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&lt;3; 1,2,4&gt;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of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&lt;3; 2,3,4&gt;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&lt;3; 2,3,4&gt;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shipment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&lt;2; 2,4&gt;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silver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&lt;2; 1,3&gt;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truck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&lt;3; 1,3,4&gt;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320"/>
          <p:cNvGrpSpPr/>
          <p:nvPr/>
        </p:nvGrpSpPr>
        <p:grpSpPr>
          <a:xfrm>
            <a:off x="3487738" y="3460750"/>
            <a:ext cx="1295400" cy="1223963"/>
            <a:chOff x="2245" y="2478"/>
            <a:chExt cx="816" cy="771"/>
          </a:xfrm>
        </p:grpSpPr>
        <p:sp>
          <p:nvSpPr>
            <p:cNvPr id="7249" name="Rectangle 318"/>
            <p:cNvSpPr/>
            <p:nvPr/>
          </p:nvSpPr>
          <p:spPr>
            <a:xfrm>
              <a:off x="2290" y="2478"/>
              <a:ext cx="726" cy="577"/>
            </a:xfrm>
            <a:prstGeom prst="rect">
              <a:avLst/>
            </a:prstGeom>
            <a:noFill/>
            <a:ln w="25400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Inverted File Index</a:t>
              </a:r>
              <a:endPara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50" name="AutoShape 319"/>
            <p:cNvSpPr/>
            <p:nvPr/>
          </p:nvSpPr>
          <p:spPr>
            <a:xfrm>
              <a:off x="2245" y="3067"/>
              <a:ext cx="816" cy="182"/>
            </a:xfrm>
            <a:prstGeom prst="rightArrow">
              <a:avLst>
                <a:gd name="adj1" fmla="val 50000"/>
                <a:gd name="adj2" fmla="val 112067"/>
              </a:avLst>
            </a:prstGeom>
            <a:solidFill>
              <a:schemeClr val="hlink"/>
            </a:solidFill>
            <a:ln w="25400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4779" name="AutoShape 331"/>
          <p:cNvSpPr/>
          <p:nvPr/>
        </p:nvSpPr>
        <p:spPr>
          <a:xfrm>
            <a:off x="2339975" y="2924175"/>
            <a:ext cx="5400675" cy="1152525"/>
          </a:xfrm>
          <a:prstGeom prst="wedgeEllipseCallout">
            <a:avLst>
              <a:gd name="adj1" fmla="val -28426"/>
              <a:gd name="adj2" fmla="val -132782"/>
            </a:avLst>
          </a:prstGeom>
          <a:gradFill rotWithShape="1">
            <a:gsLst>
              <a:gs pos="0">
                <a:srgbClr val="FFFFFF"/>
              </a:gs>
              <a:gs pos="100000">
                <a:srgbClr val="C0C0C0"/>
              </a:gs>
            </a:gsLst>
            <a:lin ang="27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Inverted because it lists for a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term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all documents that contain the term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/>
      <p:bldP spid="104454" grpId="0"/>
      <p:bldP spid="104455" grpId="0"/>
      <p:bldP spid="10477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8194" name="Text Box 4"/>
          <p:cNvSpPr txBox="1"/>
          <p:nvPr/>
        </p:nvSpPr>
        <p:spPr>
          <a:xfrm>
            <a:off x="6877050" y="0"/>
            <a:ext cx="22606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Inverted File Index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sym typeface="Webdings" panose="05030102010509060703" pitchFamily="18" charset="2"/>
            </a:endParaRPr>
          </a:p>
        </p:txBody>
      </p:sp>
      <p:graphicFrame>
        <p:nvGraphicFramePr>
          <p:cNvPr id="105478" name="Group 6"/>
          <p:cNvGraphicFramePr>
            <a:graphicFrameLocks noGrp="1"/>
          </p:cNvGraphicFramePr>
          <p:nvPr/>
        </p:nvGraphicFramePr>
        <p:xfrm>
          <a:off x="827088" y="885825"/>
          <a:ext cx="2520950" cy="2927350"/>
        </p:xfrm>
        <a:graphic>
          <a:graphicData uri="http://schemas.openxmlformats.org/drawingml/2006/table">
            <a:tbl>
              <a:tblPr/>
              <a:tblGrid>
                <a:gridCol w="504825"/>
                <a:gridCol w="2016125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Doc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Text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Gold silver truck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Shipment of gold damaged in a fire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Delivery of silver arrived in a silver truck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Shipment of gold arrived in a truck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5498" name="Group 26"/>
          <p:cNvGraphicFramePr>
            <a:graphicFrameLocks noGrp="1"/>
          </p:cNvGraphicFramePr>
          <p:nvPr/>
        </p:nvGraphicFramePr>
        <p:xfrm>
          <a:off x="4643438" y="566738"/>
          <a:ext cx="3543300" cy="3268663"/>
        </p:xfrm>
        <a:graphic>
          <a:graphicData uri="http://schemas.openxmlformats.org/drawingml/2006/table">
            <a:tbl>
              <a:tblPr/>
              <a:tblGrid>
                <a:gridCol w="457200"/>
                <a:gridCol w="1143000"/>
                <a:gridCol w="1943100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No.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Term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Times; Documents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&lt;3; 2,3,4&gt;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arrived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&lt;2; 3,4&gt;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damaged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&lt;1; 2&gt;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delivery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&lt;1; 3&gt;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fire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&lt;1; 2&gt;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gold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&lt;3; 1,2,4&gt;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of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&lt;3; 2,3,4&gt;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&lt;3; 2,3,4&gt;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shipment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&lt;2; 2,4&gt;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silver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&lt;2; 1,3&gt;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truck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&lt;3; 1,3,4&gt;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69" name="AutoShape 80"/>
          <p:cNvSpPr/>
          <p:nvPr/>
        </p:nvSpPr>
        <p:spPr>
          <a:xfrm>
            <a:off x="3492500" y="2182813"/>
            <a:ext cx="1008063" cy="431800"/>
          </a:xfrm>
          <a:prstGeom prst="rightArrow">
            <a:avLst>
              <a:gd name="adj1" fmla="val 45592"/>
              <a:gd name="adj2" fmla="val 70577"/>
            </a:avLst>
          </a:prstGeom>
          <a:solidFill>
            <a:schemeClr val="hlink"/>
          </a:solidFill>
          <a:ln w="25400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5632" name="Group 160"/>
          <p:cNvGraphicFramePr>
            <a:graphicFrameLocks noGrp="1"/>
          </p:cNvGraphicFramePr>
          <p:nvPr/>
        </p:nvGraphicFramePr>
        <p:xfrm>
          <a:off x="6227763" y="549275"/>
          <a:ext cx="2447925" cy="3286125"/>
        </p:xfrm>
        <a:graphic>
          <a:graphicData uri="http://schemas.openxmlformats.org/drawingml/2006/table">
            <a:tbl>
              <a:tblPr/>
              <a:tblGrid>
                <a:gridCol w="2447925"/>
              </a:tblGrid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Times; Documents Words</a:t>
                      </a: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&lt;3; (2;6),(3;6),(4;6)&gt;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&lt;2; (3;4),(4;4)&gt;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&lt;1; (2;4)&gt;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&lt;1; (3;1)&gt;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&lt;1; (2;7)&gt;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&lt;3; (1;1),(2;3),(4;3)&gt;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&lt;3; (2;2),(3;2),(4;2)&gt;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&lt;3; (2;5),(3;5),(4;5)&gt;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&lt;2; (2;1),(4;1)&gt;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&lt;2; (1;2),(3;3,7)&gt;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&lt;3; (1;3),(3;8),(4;7)&gt;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65"/>
          <p:cNvGrpSpPr/>
          <p:nvPr/>
        </p:nvGrpSpPr>
        <p:grpSpPr>
          <a:xfrm>
            <a:off x="1187450" y="4367213"/>
            <a:ext cx="6873875" cy="863600"/>
            <a:chOff x="839" y="2886"/>
            <a:chExt cx="4330" cy="544"/>
          </a:xfrm>
        </p:grpSpPr>
        <p:sp>
          <p:nvSpPr>
            <p:cNvPr id="105633" name="Rectangle 161"/>
            <p:cNvSpPr>
              <a:spLocks noChangeArrowheads="1"/>
            </p:cNvSpPr>
            <p:nvPr/>
          </p:nvSpPr>
          <p:spPr bwMode="auto">
            <a:xfrm>
              <a:off x="1519" y="2886"/>
              <a:ext cx="3650" cy="518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How to easily print the sentences which contain the words and highlight the words?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8300" name="Picture 164" descr="MPj04387780000[1]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39" y="2886"/>
              <a:ext cx="544" cy="544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5638" name="Text Box 166"/>
          <p:cNvSpPr txBox="1"/>
          <p:nvPr/>
        </p:nvSpPr>
        <p:spPr>
          <a:xfrm>
            <a:off x="5076825" y="3860800"/>
            <a:ext cx="1295400" cy="581025"/>
          </a:xfrm>
          <a:prstGeom prst="rect">
            <a:avLst/>
          </a:prstGeom>
          <a:noFill/>
          <a:ln w="254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Term Dictionary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639" name="Text Box 167"/>
          <p:cNvSpPr txBox="1"/>
          <p:nvPr/>
        </p:nvSpPr>
        <p:spPr>
          <a:xfrm>
            <a:off x="6300788" y="3860800"/>
            <a:ext cx="2232025" cy="336550"/>
          </a:xfrm>
          <a:prstGeom prst="rect">
            <a:avLst/>
          </a:prstGeom>
          <a:noFill/>
          <a:ln w="254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Posting List</a:t>
            </a:r>
            <a:endParaRPr lang="en-US" altLang="zh-CN" sz="16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171"/>
          <p:cNvGrpSpPr/>
          <p:nvPr/>
        </p:nvGrpSpPr>
        <p:grpSpPr>
          <a:xfrm>
            <a:off x="1187450" y="5302250"/>
            <a:ext cx="6875463" cy="863600"/>
            <a:chOff x="748" y="3248"/>
            <a:chExt cx="4331" cy="544"/>
          </a:xfrm>
        </p:grpSpPr>
        <p:sp>
          <p:nvSpPr>
            <p:cNvPr id="105641" name="Rectangle 169"/>
            <p:cNvSpPr>
              <a:spLocks noChangeArrowheads="1"/>
            </p:cNvSpPr>
            <p:nvPr/>
          </p:nvSpPr>
          <p:spPr bwMode="auto">
            <a:xfrm>
              <a:off x="1429" y="3385"/>
              <a:ext cx="3650" cy="288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Why do we keep “times” (frequency)?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8305" name="Picture 170" descr="MPj04387780000[1]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48" y="3248"/>
              <a:ext cx="544" cy="544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638" grpId="0"/>
      <p:bldP spid="1056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242" name="Text Box 4"/>
          <p:cNvSpPr txBox="1"/>
          <p:nvPr/>
        </p:nvSpPr>
        <p:spPr>
          <a:xfrm>
            <a:off x="6877050" y="0"/>
            <a:ext cx="22606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Inverted File Index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10243" name="Text Box 6"/>
          <p:cNvSpPr txBox="1"/>
          <p:nvPr/>
        </p:nvSpPr>
        <p:spPr>
          <a:xfrm>
            <a:off x="900113" y="549275"/>
            <a:ext cx="3024187" cy="457200"/>
          </a:xfrm>
          <a:prstGeom prst="rect">
            <a:avLst/>
          </a:prstGeom>
          <a:noFill/>
          <a:ln w="254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Index Generator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67" name="AutoShape 7"/>
          <p:cNvSpPr/>
          <p:nvPr/>
        </p:nvSpPr>
        <p:spPr>
          <a:xfrm>
            <a:off x="900113" y="1125538"/>
            <a:ext cx="7416800" cy="3167062"/>
          </a:xfrm>
          <a:prstGeom prst="foldedCorner">
            <a:avLst>
              <a:gd name="adj" fmla="val 7579"/>
            </a:avLst>
          </a:prstGeom>
          <a:gradFill rotWithShape="1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126000" tIns="118800" rIns="126000" bIns="82800" anchor="t" anchorCtr="0"/>
          <a:p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while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( read a document D ) {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while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( read a term T in D ) {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( Find( Dictionary, T ) ==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false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)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        Insert( Dictionary, T );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    Get T’s posting list;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    Insert a node to T’s posting list;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  }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Write the inverted index to disk;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2771775" y="1557338"/>
            <a:ext cx="2879725" cy="287338"/>
          </a:xfrm>
          <a:prstGeom prst="rect">
            <a:avLst/>
          </a:prstGeom>
          <a:gradFill rotWithShape="1">
            <a:gsLst>
              <a:gs pos="0">
                <a:srgbClr val="C0C0C0">
                  <a:alpha val="53000"/>
                </a:srgbClr>
              </a:gs>
              <a:gs pos="50000">
                <a:srgbClr val="FFFFFF">
                  <a:alpha val="24001"/>
                </a:srgbClr>
              </a:gs>
              <a:gs pos="100000">
                <a:srgbClr val="C0C0C0">
                  <a:alpha val="5300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769" name="Rectangle 9"/>
          <p:cNvSpPr>
            <a:spLocks noChangeArrowheads="1"/>
          </p:cNvSpPr>
          <p:nvPr/>
        </p:nvSpPr>
        <p:spPr bwMode="auto">
          <a:xfrm>
            <a:off x="1117600" y="4508500"/>
            <a:ext cx="2087563" cy="719138"/>
          </a:xfrm>
          <a:prstGeom prst="rect">
            <a:avLst/>
          </a:prstGeom>
          <a:gradFill rotWithShape="1">
            <a:gsLst>
              <a:gs pos="0">
                <a:srgbClr val="C0C0C0">
                  <a:alpha val="53000"/>
                </a:srgbClr>
              </a:gs>
              <a:gs pos="50000">
                <a:srgbClr val="FFFFFF">
                  <a:alpha val="24001"/>
                </a:srgbClr>
              </a:gs>
              <a:gs pos="100000">
                <a:srgbClr val="C0C0C0">
                  <a:alpha val="5300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Token Analyzer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Stop Filter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2916238" y="1846263"/>
            <a:ext cx="3311525" cy="287338"/>
          </a:xfrm>
          <a:prstGeom prst="rect">
            <a:avLst/>
          </a:prstGeom>
          <a:gradFill rotWithShape="1">
            <a:gsLst>
              <a:gs pos="0">
                <a:srgbClr val="CCFFFF">
                  <a:alpha val="53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CCFFFF">
                  <a:alpha val="53000"/>
                </a:srgbClr>
              </a:gs>
            </a:gsLst>
            <a:lin ang="5400000" scaled="1"/>
          </a:gradFill>
          <a:ln w="9525">
            <a:solidFill>
              <a:srgbClr val="00808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771" name="Rectangle 11"/>
          <p:cNvSpPr>
            <a:spLocks noChangeArrowheads="1"/>
          </p:cNvSpPr>
          <p:nvPr/>
        </p:nvSpPr>
        <p:spPr bwMode="auto">
          <a:xfrm>
            <a:off x="3636963" y="4508500"/>
            <a:ext cx="1655763" cy="720725"/>
          </a:xfrm>
          <a:prstGeom prst="rect">
            <a:avLst/>
          </a:prstGeom>
          <a:gradFill rotWithShape="1">
            <a:gsLst>
              <a:gs pos="0">
                <a:srgbClr val="CCFFFF">
                  <a:alpha val="53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CCFFFF">
                  <a:alpha val="53000"/>
                </a:srgbClr>
              </a:gs>
            </a:gsLst>
            <a:lin ang="5400000" scaled="1"/>
          </a:gradFill>
          <a:ln w="9525">
            <a:solidFill>
              <a:srgbClr val="008080"/>
            </a:solidFill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Vocabulary Scanner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2771775" y="2170113"/>
            <a:ext cx="3600450" cy="287338"/>
          </a:xfrm>
          <a:prstGeom prst="rect">
            <a:avLst/>
          </a:prstGeom>
          <a:gradFill rotWithShape="1">
            <a:gsLst>
              <a:gs pos="0">
                <a:srgbClr val="FFFF99">
                  <a:alpha val="53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99">
                  <a:alpha val="53000"/>
                </a:srgbClr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5724525" y="4508500"/>
            <a:ext cx="1584325" cy="720725"/>
          </a:xfrm>
          <a:prstGeom prst="rect">
            <a:avLst/>
          </a:prstGeom>
          <a:gradFill rotWithShape="1">
            <a:gsLst>
              <a:gs pos="0">
                <a:srgbClr val="FFFF99">
                  <a:alpha val="53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99">
                  <a:alpha val="53000"/>
                </a:srgbClr>
              </a:gs>
            </a:gsLst>
            <a:lin ang="5400000" scaled="1"/>
          </a:gradFill>
          <a:ln w="9525">
            <a:solidFill>
              <a:srgbClr val="FF6600"/>
            </a:solidFill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Vocabulary Insertor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774" name="Line 14"/>
          <p:cNvSpPr/>
          <p:nvPr/>
        </p:nvSpPr>
        <p:spPr>
          <a:xfrm>
            <a:off x="1042988" y="4005263"/>
            <a:ext cx="4824412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775" name="Rectangle 15"/>
          <p:cNvSpPr>
            <a:spLocks noChangeArrowheads="1"/>
          </p:cNvSpPr>
          <p:nvPr/>
        </p:nvSpPr>
        <p:spPr bwMode="auto">
          <a:xfrm>
            <a:off x="1116013" y="5373688"/>
            <a:ext cx="2808288" cy="503238"/>
          </a:xfrm>
          <a:prstGeom prst="rect">
            <a:avLst/>
          </a:prstGeom>
          <a:gradFill rotWithShape="1">
            <a:gsLst>
              <a:gs pos="0">
                <a:srgbClr val="FF99CC">
                  <a:alpha val="53000"/>
                </a:srgbClr>
              </a:gs>
              <a:gs pos="50000">
                <a:srgbClr val="FFFFFF">
                  <a:alpha val="28999"/>
                </a:srgbClr>
              </a:gs>
              <a:gs pos="100000">
                <a:srgbClr val="FF99CC">
                  <a:alpha val="53000"/>
                </a:srgbClr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Memory management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1266" name="Text Box 4"/>
          <p:cNvSpPr txBox="1"/>
          <p:nvPr/>
        </p:nvSpPr>
        <p:spPr>
          <a:xfrm>
            <a:off x="6877050" y="0"/>
            <a:ext cx="22606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Inverted File Index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106501" name="Text Box 5"/>
          <p:cNvSpPr txBox="1"/>
          <p:nvPr/>
        </p:nvSpPr>
        <p:spPr>
          <a:xfrm>
            <a:off x="520700" y="996950"/>
            <a:ext cx="3043238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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Word Stemming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502" name="Text Box 6"/>
          <p:cNvSpPr txBox="1"/>
          <p:nvPr/>
        </p:nvSpPr>
        <p:spPr>
          <a:xfrm>
            <a:off x="611188" y="1587500"/>
            <a:ext cx="7770812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292100" indent="-292100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Process a word so that only its stem or root form is left.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468313" y="2163763"/>
            <a:ext cx="7991475" cy="1552575"/>
            <a:chOff x="295" y="1026"/>
            <a:chExt cx="5034" cy="978"/>
          </a:xfrm>
        </p:grpSpPr>
        <p:sp>
          <p:nvSpPr>
            <p:cNvPr id="11270" name="Text Box 7"/>
            <p:cNvSpPr txBox="1"/>
            <p:nvPr/>
          </p:nvSpPr>
          <p:spPr>
            <a:xfrm>
              <a:off x="1566" y="1026"/>
              <a:ext cx="1134" cy="9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marL="292100" indent="-292100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Process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marL="292100" indent="-292100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processing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marL="292100" indent="-292100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processes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marL="292100" indent="-292100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processed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1271" name="Text Box 8"/>
            <p:cNvSpPr txBox="1"/>
            <p:nvPr/>
          </p:nvSpPr>
          <p:spPr>
            <a:xfrm>
              <a:off x="2836" y="1344"/>
              <a:ext cx="86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marL="292100" indent="-292100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process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1272" name="AutoShape 9"/>
            <p:cNvSpPr/>
            <p:nvPr/>
          </p:nvSpPr>
          <p:spPr>
            <a:xfrm>
              <a:off x="2564" y="1162"/>
              <a:ext cx="226" cy="726"/>
            </a:xfrm>
            <a:prstGeom prst="rightBrace">
              <a:avLst>
                <a:gd name="adj1" fmla="val 26755"/>
                <a:gd name="adj2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73" name="Text Box 10"/>
            <p:cNvSpPr txBox="1"/>
            <p:nvPr/>
          </p:nvSpPr>
          <p:spPr>
            <a:xfrm>
              <a:off x="3742" y="1094"/>
              <a:ext cx="772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marL="292100" indent="-292100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says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marL="292100" indent="-292100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said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marL="292100" indent="-292100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saying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1274" name="Text Box 11"/>
            <p:cNvSpPr txBox="1"/>
            <p:nvPr/>
          </p:nvSpPr>
          <p:spPr>
            <a:xfrm>
              <a:off x="4650" y="1298"/>
              <a:ext cx="67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marL="292100" indent="-292100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say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1275" name="AutoShape 12"/>
            <p:cNvSpPr/>
            <p:nvPr/>
          </p:nvSpPr>
          <p:spPr>
            <a:xfrm>
              <a:off x="4378" y="1162"/>
              <a:ext cx="226" cy="590"/>
            </a:xfrm>
            <a:prstGeom prst="rightBrace">
              <a:avLst>
                <a:gd name="adj1" fmla="val 21743"/>
                <a:gd name="adj2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76" name="Text Box 13"/>
            <p:cNvSpPr txBox="1"/>
            <p:nvPr/>
          </p:nvSpPr>
          <p:spPr>
            <a:xfrm>
              <a:off x="295" y="1026"/>
              <a:ext cx="136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MS Hei" pitchFamily="49" charset="-122"/>
                </a:rPr>
                <a:t>〖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Example</a:t>
              </a:r>
              <a:r>
                <a:rPr lang="en-US" altLang="zh-CN" b="1" dirty="0">
                  <a:latin typeface="Times New Roman" panose="02020603050405020304" pitchFamily="18" charset="0"/>
                  <a:ea typeface="MS Hei" pitchFamily="49" charset="-122"/>
                </a:rPr>
                <a:t>〗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6511" name="Text Box 15"/>
          <p:cNvSpPr txBox="1"/>
          <p:nvPr/>
        </p:nvSpPr>
        <p:spPr>
          <a:xfrm>
            <a:off x="598488" y="3910013"/>
            <a:ext cx="3043237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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Stop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Words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512" name="Text Box 16"/>
          <p:cNvSpPr txBox="1"/>
          <p:nvPr/>
        </p:nvSpPr>
        <p:spPr>
          <a:xfrm>
            <a:off x="688975" y="4468813"/>
            <a:ext cx="7770813" cy="1552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Some words are so common that almost every document contains them, such as “a” “the” “it”.  It is useless to index them.  They are called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stop words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  We can eliminate them from the original documents.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6514" name="Text Box 18"/>
          <p:cNvSpPr txBox="1"/>
          <p:nvPr/>
        </p:nvSpPr>
        <p:spPr>
          <a:xfrm>
            <a:off x="539750" y="404813"/>
            <a:ext cx="5761038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While reading a term ……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5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65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1" grpId="0"/>
      <p:bldP spid="106502" grpId="0"/>
      <p:bldP spid="106511" grpId="0"/>
      <p:bldP spid="106512" grpId="0"/>
      <p:bldP spid="1065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2290" name="Text Box 4"/>
          <p:cNvSpPr txBox="1"/>
          <p:nvPr/>
        </p:nvSpPr>
        <p:spPr>
          <a:xfrm>
            <a:off x="6877050" y="0"/>
            <a:ext cx="22606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Inverted File Index</a:t>
            </a:r>
            <a:endParaRPr lang="en-US" altLang="zh-CN" sz="1800" b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sym typeface="Webdings" panose="05030102010509060703" pitchFamily="18" charset="2"/>
            </a:endParaRPr>
          </a:p>
        </p:txBody>
      </p:sp>
      <p:sp>
        <p:nvSpPr>
          <p:cNvPr id="107525" name="Text Box 5"/>
          <p:cNvSpPr txBox="1"/>
          <p:nvPr/>
        </p:nvSpPr>
        <p:spPr>
          <a:xfrm>
            <a:off x="592138" y="461963"/>
            <a:ext cx="4987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While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accessing a term ……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26" name="Text Box 6"/>
          <p:cNvSpPr txBox="1"/>
          <p:nvPr/>
        </p:nvSpPr>
        <p:spPr>
          <a:xfrm>
            <a:off x="688975" y="1038225"/>
            <a:ext cx="7770813" cy="519113"/>
          </a:xfrm>
          <a:prstGeom prst="rect">
            <a:avLst/>
          </a:prstGeom>
          <a:noFill/>
          <a:ln w="25400">
            <a:noFill/>
          </a:ln>
        </p:spPr>
        <p:txBody>
          <a:bodyPr anchor="t" anchorCtr="0">
            <a:spAutoFit/>
          </a:bodyPr>
          <a:p>
            <a:pPr marL="1976755" indent="-1976755">
              <a:spcBef>
                <a:spcPct val="50000"/>
              </a:spcBef>
            </a:pP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 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 1: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Search trees (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B- trees, B+ trees, Tries, ...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)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27" name="Text Box 7"/>
          <p:cNvSpPr txBox="1"/>
          <p:nvPr/>
        </p:nvSpPr>
        <p:spPr>
          <a:xfrm>
            <a:off x="688658" y="1657350"/>
            <a:ext cx="4248150" cy="519113"/>
          </a:xfrm>
          <a:prstGeom prst="rect">
            <a:avLst/>
          </a:prstGeom>
          <a:noFill/>
          <a:ln w="25400">
            <a:noFill/>
          </a:ln>
        </p:spPr>
        <p:txBody>
          <a:bodyPr anchor="t" anchorCtr="0">
            <a:spAutoFit/>
          </a:bodyPr>
          <a:p>
            <a:pPr marL="1976755" indent="-1976755">
              <a:spcBef>
                <a:spcPct val="50000"/>
              </a:spcBef>
            </a:pP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 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 2: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Hashing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28" name="AutoShape 8" descr="画布"/>
          <p:cNvSpPr>
            <a:spLocks noChangeArrowheads="1"/>
          </p:cNvSpPr>
          <p:nvPr/>
        </p:nvSpPr>
        <p:spPr bwMode="auto">
          <a:xfrm>
            <a:off x="900113" y="2709863"/>
            <a:ext cx="7056438" cy="1223963"/>
          </a:xfrm>
          <a:prstGeom prst="plus">
            <a:avLst>
              <a:gd name="adj" fmla="val 16778"/>
            </a:avLst>
          </a:prstGeom>
          <a:blipFill dpi="0" rotWithShape="0">
            <a:blip r:embed="rId1"/>
            <a:srcRect/>
            <a:tile tx="0" ty="0" sx="100000" sy="100000" flip="none" algn="tl"/>
          </a:blipFill>
          <a:ln w="25400">
            <a:solidFill>
              <a:schemeClr val="accent2"/>
            </a:solidFill>
            <a:miter lim="800000"/>
          </a:ln>
          <a:effectLst/>
        </p:spPr>
        <p:txBody>
          <a:bodyPr lIns="108000" tIns="46800" rIns="108000" bIns="468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Discussion  3: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What are the pros and cons of using hashing, comparing to using search trees?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30" y="2276475"/>
            <a:ext cx="6735445" cy="4446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/>
      <p:bldP spid="107526" grpId="0"/>
      <p:bldP spid="107527" grpId="0"/>
      <p:bldP spid="107528" grpId="0" animBg="1"/>
    </p:bldLst>
  </p:timing>
</p:sld>
</file>

<file path=ppt/tags/tag1.xml><?xml version="1.0" encoding="utf-8"?>
<p:tagLst xmlns:p="http://schemas.openxmlformats.org/presentationml/2006/main">
  <p:tag name="commondata" val="eyJoZGlkIjoiYjgyOGQyODI3NTAyMDJjYmRjZmFkZWE1NDI5Y2Q4NDIifQ=="/>
</p:tagLst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5840</Words>
  <Application>WPS 演示</Application>
  <PresentationFormat>全屏显示(4:3)</PresentationFormat>
  <Paragraphs>733</Paragraphs>
  <Slides>19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19</vt:i4>
      </vt:variant>
    </vt:vector>
  </HeadingPairs>
  <TitlesOfParts>
    <vt:vector size="41" baseType="lpstr">
      <vt:lpstr>Arial</vt:lpstr>
      <vt:lpstr>宋体</vt:lpstr>
      <vt:lpstr>Wingdings</vt:lpstr>
      <vt:lpstr>Times New Roman</vt:lpstr>
      <vt:lpstr>Webdings</vt:lpstr>
      <vt:lpstr>Comic Sans MS</vt:lpstr>
      <vt:lpstr>MS Hei</vt:lpstr>
      <vt:lpstr>Symbol</vt:lpstr>
      <vt:lpstr>Courier New</vt:lpstr>
      <vt:lpstr>Impact</vt:lpstr>
      <vt:lpstr>PMingLiU</vt:lpstr>
      <vt:lpstr>MingLiU-ExtB</vt:lpstr>
      <vt:lpstr>微软雅黑</vt:lpstr>
      <vt:lpstr>Arial Unicode MS</vt:lpstr>
      <vt:lpstr>默认设计模板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YnicoleY</cp:lastModifiedBy>
  <cp:revision>378</cp:revision>
  <dcterms:created xsi:type="dcterms:W3CDTF">2000-07-24T11:13:00Z</dcterms:created>
  <dcterms:modified xsi:type="dcterms:W3CDTF">2024-06-11T03:25:07Z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78CA8EC3DC084EF6B0129270EA246AC8_12</vt:lpwstr>
  </property>
  <property fmtid="{D5CDD505-2E9C-101B-9397-08002B2CF9AE}" pid="3" name="KSOProductBuildVer">
    <vt:lpwstr>2052-12.1.0.16929</vt:lpwstr>
  </property>
</Properties>
</file>