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43" r:id="rId3"/>
    <p:sldId id="333" r:id="rId4"/>
    <p:sldId id="334" r:id="rId5"/>
    <p:sldId id="335" r:id="rId6"/>
    <p:sldId id="336" r:id="rId7"/>
    <p:sldId id="337" r:id="rId8"/>
    <p:sldId id="338" r:id="rId9"/>
    <p:sldId id="346" r:id="rId10"/>
    <p:sldId id="340" r:id="rId11"/>
    <p:sldId id="341" r:id="rId12"/>
    <p:sldId id="344" r:id="rId13"/>
    <p:sldId id="347" r:id="rId15"/>
    <p:sldId id="348" r:id="rId16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CCFF"/>
    <a:srgbClr val="990099"/>
    <a:srgbClr val="DDDDDD"/>
    <a:srgbClr val="0080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1103"/>
  </p:normalViewPr>
  <p:slideViewPr>
    <p:cSldViewPr showGuides="1">
      <p:cViewPr varScale="1">
        <p:scale>
          <a:sx n="85" d="100"/>
          <a:sy n="85" d="100"/>
        </p:scale>
        <p:origin x="-480" y="-90"/>
      </p:cViewPr>
      <p:guideLst>
        <p:guide orient="horz" pos="35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1.wav"/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099" name="Text Box 13"/>
          <p:cNvSpPr txBox="1"/>
          <p:nvPr/>
        </p:nvSpPr>
        <p:spPr>
          <a:xfrm>
            <a:off x="755650" y="1628775"/>
            <a:ext cx="7704138" cy="2147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Leftist Heaps</a:t>
            </a:r>
            <a:endParaRPr lang="en-US" altLang="zh-CN" sz="54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and Skew Heaps</a:t>
            </a:r>
            <a:endParaRPr lang="en-US" altLang="zh-CN" sz="5400" b="1" dirty="0">
              <a:solidFill>
                <a:schemeClr val="hlink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6499" name="AutoShape 3" descr="再生纸"/>
          <p:cNvSpPr>
            <a:spLocks noChangeArrowheads="1"/>
          </p:cNvSpPr>
          <p:nvPr/>
        </p:nvSpPr>
        <p:spPr bwMode="auto">
          <a:xfrm>
            <a:off x="608013" y="1341438"/>
            <a:ext cx="7924800" cy="2819400"/>
          </a:xfrm>
          <a:prstGeom prst="roundRect">
            <a:avLst>
              <a:gd name="adj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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Skew heaps have the advantage that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no extra space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is required to maintain path lengths and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no tests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are required to determine when to swap children.</a:t>
            </a:r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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It is an open problem to determine precisely the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expected right path length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of both leftist and skew heaps.</a:t>
            </a:r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1268" name="Text Box 6"/>
          <p:cNvSpPr txBox="1"/>
          <p:nvPr/>
        </p:nvSpPr>
        <p:spPr>
          <a:xfrm>
            <a:off x="5867400" y="0"/>
            <a:ext cx="3270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Leftist Heaps &amp; Skew Heaps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1" name="Text Box 3"/>
          <p:cNvSpPr txBox="1"/>
          <p:nvPr/>
        </p:nvSpPr>
        <p:spPr>
          <a:xfrm>
            <a:off x="5867400" y="0"/>
            <a:ext cx="3270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Leftist Heaps &amp; Skew Heaps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8" name="Text Box 4"/>
          <p:cNvSpPr txBox="1"/>
          <p:nvPr/>
        </p:nvSpPr>
        <p:spPr>
          <a:xfrm>
            <a:off x="755650" y="533400"/>
            <a:ext cx="6696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Amortized Analysis for Skew Heaps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3672" name="Text Box 8"/>
          <p:cNvSpPr txBox="1"/>
          <p:nvPr/>
        </p:nvSpPr>
        <p:spPr>
          <a:xfrm>
            <a:off x="971550" y="1674813"/>
            <a:ext cx="3240088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amortized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</a:rPr>
              <a:t>O</a:t>
            </a:r>
            <a:r>
              <a:rPr lang="en-US" altLang="zh-CN" b="1" dirty="0">
                <a:latin typeface="Times New Roman" panose="02020603050405020304" pitchFamily="18" charset="0"/>
              </a:rPr>
              <a:t>(log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 ?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113673" name="Rectangle 9"/>
          <p:cNvSpPr/>
          <p:nvPr/>
        </p:nvSpPr>
        <p:spPr>
          <a:xfrm>
            <a:off x="971550" y="2420938"/>
            <a:ext cx="1800225" cy="100488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=  ?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(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=  ?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3676" name="Text Box 12"/>
          <p:cNvSpPr txBox="1"/>
          <p:nvPr/>
        </p:nvSpPr>
        <p:spPr>
          <a:xfrm>
            <a:off x="900113" y="1125538"/>
            <a:ext cx="4319587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Insert &amp; Delete are just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Merge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7" name="Rectangle 13"/>
          <p:cNvSpPr/>
          <p:nvPr/>
        </p:nvSpPr>
        <p:spPr>
          <a:xfrm>
            <a:off x="1692275" y="2420938"/>
            <a:ext cx="4176713" cy="457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the root of the resulting tree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3678" name="Rectangle 14"/>
          <p:cNvSpPr/>
          <p:nvPr/>
        </p:nvSpPr>
        <p:spPr>
          <a:xfrm>
            <a:off x="2268538" y="2997200"/>
            <a:ext cx="4176712" cy="457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number of right nodes?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3679" name="Freeform 15"/>
          <p:cNvSpPr/>
          <p:nvPr/>
        </p:nvSpPr>
        <p:spPr>
          <a:xfrm>
            <a:off x="5580063" y="2565400"/>
            <a:ext cx="1008062" cy="863600"/>
          </a:xfrm>
          <a:custGeom>
            <a:avLst/>
            <a:gdLst>
              <a:gd name="txL" fmla="*/ 0 w 635"/>
              <a:gd name="txT" fmla="*/ 0 h 544"/>
              <a:gd name="txR" fmla="*/ 635 w 635"/>
              <a:gd name="txB" fmla="*/ 544 h 544"/>
            </a:gdLst>
            <a:ahLst/>
            <a:cxnLst>
              <a:cxn ang="0">
                <a:pos x="0" y="544"/>
              </a:cxn>
              <a:cxn ang="0">
                <a:pos x="272" y="453"/>
              </a:cxn>
              <a:cxn ang="0">
                <a:pos x="408" y="272"/>
              </a:cxn>
              <a:cxn ang="0">
                <a:pos x="544" y="181"/>
              </a:cxn>
              <a:cxn ang="0">
                <a:pos x="635" y="0"/>
              </a:cxn>
            </a:cxnLst>
            <a:rect l="txL" t="txT" r="txR" b="txB"/>
            <a:pathLst>
              <a:path w="635" h="544">
                <a:moveTo>
                  <a:pt x="0" y="544"/>
                </a:moveTo>
                <a:cubicBezTo>
                  <a:pt x="102" y="521"/>
                  <a:pt x="204" y="498"/>
                  <a:pt x="272" y="453"/>
                </a:cubicBezTo>
                <a:cubicBezTo>
                  <a:pt x="340" y="408"/>
                  <a:pt x="363" y="317"/>
                  <a:pt x="408" y="272"/>
                </a:cubicBezTo>
                <a:cubicBezTo>
                  <a:pt x="453" y="227"/>
                  <a:pt x="506" y="226"/>
                  <a:pt x="544" y="181"/>
                </a:cubicBezTo>
                <a:cubicBezTo>
                  <a:pt x="582" y="136"/>
                  <a:pt x="608" y="68"/>
                  <a:pt x="635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sm" len="lg"/>
          </a:ln>
        </p:spPr>
        <p:txBody>
          <a:bodyPr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680" name="Rectangle 16"/>
          <p:cNvSpPr/>
          <p:nvPr/>
        </p:nvSpPr>
        <p:spPr>
          <a:xfrm>
            <a:off x="2268538" y="2997200"/>
            <a:ext cx="4176712" cy="457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number of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heavy</a:t>
            </a:r>
            <a:r>
              <a:rPr lang="en-US" altLang="zh-CN" b="1" dirty="0">
                <a:latin typeface="Times New Roman" panose="02020603050405020304" pitchFamily="18" charset="0"/>
              </a:rPr>
              <a:t> nodes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3681" name="Text Box 17"/>
          <p:cNvSpPr txBox="1"/>
          <p:nvPr/>
        </p:nvSpPr>
        <p:spPr>
          <a:xfrm>
            <a:off x="684213" y="3743325"/>
            <a:ext cx="7632700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MS Hei" pitchFamily="49" charset="-122"/>
                <a:ea typeface="MS Hei" pitchFamily="49" charset="-122"/>
              </a:rPr>
              <a:t>【</a:t>
            </a:r>
            <a:r>
              <a:rPr lang="en-US" altLang="zh-CN" b="1" dirty="0">
                <a:latin typeface="Times New Roman" panose="02020603050405020304" pitchFamily="18" charset="0"/>
              </a:rPr>
              <a:t>Definition】A node 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 is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heavy</a:t>
            </a:r>
            <a:r>
              <a:rPr lang="en-US" altLang="zh-CN" b="1" dirty="0">
                <a:latin typeface="Times New Roman" panose="02020603050405020304" pitchFamily="18" charset="0"/>
              </a:rPr>
              <a:t> if the number of descendants of 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’s right subtree is at least half of the number of descendants of 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, and 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light</a:t>
            </a:r>
            <a:r>
              <a:rPr lang="en-US" altLang="zh-CN" b="1" dirty="0">
                <a:latin typeface="Times New Roman" panose="02020603050405020304" pitchFamily="18" charset="0"/>
              </a:rPr>
              <a:t> otherwise.  Note that the number of descendants of a node includes the node itself.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  <p:bldP spid="113672" grpId="0"/>
      <p:bldP spid="113673" grpId="0"/>
      <p:bldP spid="113676" grpId="0"/>
      <p:bldP spid="113677" grpId="0" animBg="1"/>
      <p:bldP spid="113678" grpId="0" animBg="1"/>
      <p:bldP spid="113679" grpId="0" animBg="1"/>
      <p:bldP spid="113679" grpId="1" animBg="1"/>
      <p:bldP spid="113680" grpId="0" animBg="1"/>
      <p:bldP spid="1136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5" name="Text Box 4"/>
          <p:cNvSpPr txBox="1"/>
          <p:nvPr/>
        </p:nvSpPr>
        <p:spPr>
          <a:xfrm>
            <a:off x="5867400" y="0"/>
            <a:ext cx="3270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Leftist Heaps &amp; Skew Heaps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684530" y="765175"/>
            <a:ext cx="3889375" cy="1439863"/>
            <a:chOff x="839" y="1480"/>
            <a:chExt cx="2450" cy="907"/>
          </a:xfrm>
        </p:grpSpPr>
        <p:sp>
          <p:nvSpPr>
            <p:cNvPr id="13365" name="Oval 5"/>
            <p:cNvSpPr/>
            <p:nvPr/>
          </p:nvSpPr>
          <p:spPr>
            <a:xfrm>
              <a:off x="1383" y="1480"/>
              <a:ext cx="182" cy="18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6" name="Oval 6"/>
            <p:cNvSpPr/>
            <p:nvPr/>
          </p:nvSpPr>
          <p:spPr>
            <a:xfrm>
              <a:off x="1066" y="1706"/>
              <a:ext cx="182" cy="181"/>
            </a:xfrm>
            <a:prstGeom prst="ellipse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7" name="Oval 7"/>
            <p:cNvSpPr/>
            <p:nvPr/>
          </p:nvSpPr>
          <p:spPr>
            <a:xfrm>
              <a:off x="839" y="1933"/>
              <a:ext cx="182" cy="18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8" name="Oval 8"/>
            <p:cNvSpPr/>
            <p:nvPr/>
          </p:nvSpPr>
          <p:spPr>
            <a:xfrm>
              <a:off x="1247" y="1933"/>
              <a:ext cx="182" cy="18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9" name="Oval 9"/>
            <p:cNvSpPr/>
            <p:nvPr/>
          </p:nvSpPr>
          <p:spPr>
            <a:xfrm>
              <a:off x="1110" y="2206"/>
              <a:ext cx="182" cy="18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0" name="Oval 10"/>
            <p:cNvSpPr/>
            <p:nvPr/>
          </p:nvSpPr>
          <p:spPr>
            <a:xfrm>
              <a:off x="1701" y="1706"/>
              <a:ext cx="182" cy="18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1" name="Oval 11"/>
            <p:cNvSpPr/>
            <p:nvPr/>
          </p:nvSpPr>
          <p:spPr>
            <a:xfrm>
              <a:off x="1519" y="1933"/>
              <a:ext cx="182" cy="181"/>
            </a:xfrm>
            <a:prstGeom prst="ellipse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2" name="Oval 12"/>
            <p:cNvSpPr/>
            <p:nvPr/>
          </p:nvSpPr>
          <p:spPr>
            <a:xfrm>
              <a:off x="1837" y="1933"/>
              <a:ext cx="182" cy="18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3" name="Oval 13"/>
            <p:cNvSpPr/>
            <p:nvPr/>
          </p:nvSpPr>
          <p:spPr>
            <a:xfrm>
              <a:off x="1655" y="2206"/>
              <a:ext cx="182" cy="18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4" name="Line 14"/>
            <p:cNvSpPr/>
            <p:nvPr/>
          </p:nvSpPr>
          <p:spPr>
            <a:xfrm flipH="1">
              <a:off x="1202" y="1616"/>
              <a:ext cx="181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75" name="Line 15"/>
            <p:cNvSpPr/>
            <p:nvPr/>
          </p:nvSpPr>
          <p:spPr>
            <a:xfrm>
              <a:off x="1565" y="1616"/>
              <a:ext cx="181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76" name="Line 16"/>
            <p:cNvSpPr/>
            <p:nvPr/>
          </p:nvSpPr>
          <p:spPr>
            <a:xfrm flipH="1">
              <a:off x="975" y="1842"/>
              <a:ext cx="9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77" name="Line 17"/>
            <p:cNvSpPr/>
            <p:nvPr/>
          </p:nvSpPr>
          <p:spPr>
            <a:xfrm>
              <a:off x="1247" y="1842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78" name="Line 18"/>
            <p:cNvSpPr/>
            <p:nvPr/>
          </p:nvSpPr>
          <p:spPr>
            <a:xfrm flipH="1">
              <a:off x="1202" y="2115"/>
              <a:ext cx="90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79" name="Line 19"/>
            <p:cNvSpPr/>
            <p:nvPr/>
          </p:nvSpPr>
          <p:spPr>
            <a:xfrm flipH="1">
              <a:off x="1610" y="1842"/>
              <a:ext cx="9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80" name="Line 20"/>
            <p:cNvSpPr/>
            <p:nvPr/>
          </p:nvSpPr>
          <p:spPr>
            <a:xfrm>
              <a:off x="1882" y="1842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81" name="Line 21"/>
            <p:cNvSpPr/>
            <p:nvPr/>
          </p:nvSpPr>
          <p:spPr>
            <a:xfrm>
              <a:off x="1610" y="2115"/>
              <a:ext cx="91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82" name="Oval 22"/>
            <p:cNvSpPr/>
            <p:nvPr/>
          </p:nvSpPr>
          <p:spPr>
            <a:xfrm>
              <a:off x="2653" y="1526"/>
              <a:ext cx="182" cy="181"/>
            </a:xfrm>
            <a:prstGeom prst="ellipse">
              <a:avLst/>
            </a:prstGeom>
            <a:solidFill>
              <a:srgbClr val="C0C0C0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3" name="Oval 23"/>
            <p:cNvSpPr/>
            <p:nvPr/>
          </p:nvSpPr>
          <p:spPr>
            <a:xfrm>
              <a:off x="2336" y="1752"/>
              <a:ext cx="182" cy="18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4" name="Oval 25"/>
            <p:cNvSpPr/>
            <p:nvPr/>
          </p:nvSpPr>
          <p:spPr>
            <a:xfrm>
              <a:off x="2971" y="1752"/>
              <a:ext cx="182" cy="18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5" name="Oval 26"/>
            <p:cNvSpPr/>
            <p:nvPr/>
          </p:nvSpPr>
          <p:spPr>
            <a:xfrm>
              <a:off x="2789" y="1979"/>
              <a:ext cx="182" cy="18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6" name="Oval 27"/>
            <p:cNvSpPr/>
            <p:nvPr/>
          </p:nvSpPr>
          <p:spPr>
            <a:xfrm>
              <a:off x="3107" y="1979"/>
              <a:ext cx="182" cy="18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7" name="Line 28"/>
            <p:cNvSpPr/>
            <p:nvPr/>
          </p:nvSpPr>
          <p:spPr>
            <a:xfrm flipH="1">
              <a:off x="2472" y="1662"/>
              <a:ext cx="181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88" name="Line 29"/>
            <p:cNvSpPr/>
            <p:nvPr/>
          </p:nvSpPr>
          <p:spPr>
            <a:xfrm>
              <a:off x="2835" y="1662"/>
              <a:ext cx="181" cy="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89" name="Line 32"/>
            <p:cNvSpPr/>
            <p:nvPr/>
          </p:nvSpPr>
          <p:spPr>
            <a:xfrm flipH="1">
              <a:off x="2880" y="1888"/>
              <a:ext cx="91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90" name="Line 33"/>
            <p:cNvSpPr/>
            <p:nvPr/>
          </p:nvSpPr>
          <p:spPr>
            <a:xfrm>
              <a:off x="3152" y="1888"/>
              <a:ext cx="45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65"/>
          <p:cNvGrpSpPr/>
          <p:nvPr/>
        </p:nvGrpSpPr>
        <p:grpSpPr>
          <a:xfrm>
            <a:off x="4967923" y="728345"/>
            <a:ext cx="2736850" cy="2519363"/>
            <a:chOff x="3379" y="482"/>
            <a:chExt cx="1724" cy="1587"/>
          </a:xfrm>
        </p:grpSpPr>
        <p:grpSp>
          <p:nvGrpSpPr>
            <p:cNvPr id="13336" name="Group 63"/>
            <p:cNvGrpSpPr/>
            <p:nvPr/>
          </p:nvGrpSpPr>
          <p:grpSpPr>
            <a:xfrm>
              <a:off x="3379" y="482"/>
              <a:ext cx="1724" cy="1587"/>
              <a:chOff x="2336" y="1843"/>
              <a:chExt cx="1724" cy="1587"/>
            </a:xfrm>
          </p:grpSpPr>
          <p:sp>
            <p:nvSpPr>
              <p:cNvPr id="13338" name="Oval 36"/>
              <p:cNvSpPr/>
              <p:nvPr/>
            </p:nvSpPr>
            <p:spPr>
              <a:xfrm>
                <a:off x="3243" y="2069"/>
                <a:ext cx="182" cy="181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9" name="Oval 37"/>
              <p:cNvSpPr/>
              <p:nvPr/>
            </p:nvSpPr>
            <p:spPr>
              <a:xfrm>
                <a:off x="3561" y="2296"/>
                <a:ext cx="182" cy="181"/>
              </a:xfrm>
              <a:prstGeom prst="ellipse">
                <a:avLst/>
              </a:prstGeom>
              <a:solidFill>
                <a:srgbClr val="C0C0C0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0" name="Oval 38"/>
              <p:cNvSpPr/>
              <p:nvPr/>
            </p:nvSpPr>
            <p:spPr>
              <a:xfrm>
                <a:off x="3334" y="2523"/>
                <a:ext cx="182" cy="181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1" name="Oval 39"/>
              <p:cNvSpPr/>
              <p:nvPr/>
            </p:nvSpPr>
            <p:spPr>
              <a:xfrm>
                <a:off x="3742" y="2523"/>
                <a:ext cx="182" cy="181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14</a:t>
                </a:r>
                <a:endPara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2" name="Oval 40"/>
              <p:cNvSpPr/>
              <p:nvPr/>
            </p:nvSpPr>
            <p:spPr>
              <a:xfrm>
                <a:off x="3605" y="2796"/>
                <a:ext cx="182" cy="181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16</a:t>
                </a:r>
                <a:endPara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3" name="Oval 41"/>
              <p:cNvSpPr/>
              <p:nvPr/>
            </p:nvSpPr>
            <p:spPr>
              <a:xfrm>
                <a:off x="2562" y="2750"/>
                <a:ext cx="182" cy="181"/>
              </a:xfrm>
              <a:prstGeom prst="ellipse">
                <a:avLst/>
              </a:prstGeom>
              <a:solidFill>
                <a:srgbClr val="C0C0C0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4" name="Oval 42"/>
              <p:cNvSpPr/>
              <p:nvPr/>
            </p:nvSpPr>
            <p:spPr>
              <a:xfrm>
                <a:off x="2744" y="2976"/>
                <a:ext cx="182" cy="181"/>
              </a:xfrm>
              <a:prstGeom prst="ellipse">
                <a:avLst/>
              </a:prstGeom>
              <a:solidFill>
                <a:srgbClr val="C0C0C0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  <a:endPara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5" name="Oval 43"/>
              <p:cNvSpPr/>
              <p:nvPr/>
            </p:nvSpPr>
            <p:spPr>
              <a:xfrm>
                <a:off x="2336" y="2976"/>
                <a:ext cx="182" cy="181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17</a:t>
                </a:r>
                <a:endPara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6" name="Oval 44"/>
              <p:cNvSpPr/>
              <p:nvPr/>
            </p:nvSpPr>
            <p:spPr>
              <a:xfrm>
                <a:off x="2880" y="3249"/>
                <a:ext cx="182" cy="181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12</a:t>
                </a:r>
                <a:endPara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47" name="Line 45"/>
              <p:cNvSpPr/>
              <p:nvPr/>
            </p:nvSpPr>
            <p:spPr>
              <a:xfrm flipH="1">
                <a:off x="3062" y="2205"/>
                <a:ext cx="181" cy="9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48" name="Line 46"/>
              <p:cNvSpPr/>
              <p:nvPr/>
            </p:nvSpPr>
            <p:spPr>
              <a:xfrm>
                <a:off x="3425" y="2205"/>
                <a:ext cx="181" cy="9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49" name="Line 47"/>
              <p:cNvSpPr/>
              <p:nvPr/>
            </p:nvSpPr>
            <p:spPr>
              <a:xfrm flipH="1">
                <a:off x="3470" y="2432"/>
                <a:ext cx="91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50" name="Line 48"/>
              <p:cNvSpPr/>
              <p:nvPr/>
            </p:nvSpPr>
            <p:spPr>
              <a:xfrm>
                <a:off x="3742" y="2432"/>
                <a:ext cx="45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51" name="Line 49"/>
              <p:cNvSpPr/>
              <p:nvPr/>
            </p:nvSpPr>
            <p:spPr>
              <a:xfrm flipH="1">
                <a:off x="3697" y="2705"/>
                <a:ext cx="90" cy="9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52" name="Line 50"/>
              <p:cNvSpPr/>
              <p:nvPr/>
            </p:nvSpPr>
            <p:spPr>
              <a:xfrm flipH="1">
                <a:off x="2471" y="2886"/>
                <a:ext cx="91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53" name="Line 51"/>
              <p:cNvSpPr/>
              <p:nvPr/>
            </p:nvSpPr>
            <p:spPr>
              <a:xfrm>
                <a:off x="2743" y="2886"/>
                <a:ext cx="45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54" name="Line 52"/>
              <p:cNvSpPr/>
              <p:nvPr/>
            </p:nvSpPr>
            <p:spPr>
              <a:xfrm>
                <a:off x="2880" y="3158"/>
                <a:ext cx="46" cy="9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55" name="Oval 53"/>
              <p:cNvSpPr/>
              <p:nvPr/>
            </p:nvSpPr>
            <p:spPr>
              <a:xfrm>
                <a:off x="3560" y="1843"/>
                <a:ext cx="182" cy="181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6" name="Oval 54"/>
              <p:cNvSpPr/>
              <p:nvPr/>
            </p:nvSpPr>
            <p:spPr>
              <a:xfrm>
                <a:off x="3878" y="2069"/>
                <a:ext cx="182" cy="181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7" name="Oval 55"/>
              <p:cNvSpPr/>
              <p:nvPr/>
            </p:nvSpPr>
            <p:spPr>
              <a:xfrm>
                <a:off x="2926" y="2296"/>
                <a:ext cx="182" cy="181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8" name="Oval 56"/>
              <p:cNvSpPr/>
              <p:nvPr/>
            </p:nvSpPr>
            <p:spPr>
              <a:xfrm>
                <a:off x="2744" y="2523"/>
                <a:ext cx="182" cy="181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9" name="Oval 57"/>
              <p:cNvSpPr/>
              <p:nvPr/>
            </p:nvSpPr>
            <p:spPr>
              <a:xfrm>
                <a:off x="3062" y="2523"/>
                <a:ext cx="182" cy="181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8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11</a:t>
                </a:r>
                <a:endParaRPr lang="en-US" altLang="zh-CN" sz="18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0" name="Line 58"/>
              <p:cNvSpPr/>
              <p:nvPr/>
            </p:nvSpPr>
            <p:spPr>
              <a:xfrm flipH="1">
                <a:off x="3379" y="1979"/>
                <a:ext cx="181" cy="9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61" name="Line 59"/>
              <p:cNvSpPr/>
              <p:nvPr/>
            </p:nvSpPr>
            <p:spPr>
              <a:xfrm>
                <a:off x="3742" y="1979"/>
                <a:ext cx="181" cy="9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62" name="Line 60"/>
              <p:cNvSpPr/>
              <p:nvPr/>
            </p:nvSpPr>
            <p:spPr>
              <a:xfrm flipH="1">
                <a:off x="2835" y="2432"/>
                <a:ext cx="91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63" name="Line 61"/>
              <p:cNvSpPr/>
              <p:nvPr/>
            </p:nvSpPr>
            <p:spPr>
              <a:xfrm>
                <a:off x="3107" y="2432"/>
                <a:ext cx="45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64" name="Line 62"/>
              <p:cNvSpPr/>
              <p:nvPr/>
            </p:nvSpPr>
            <p:spPr>
              <a:xfrm flipH="1">
                <a:off x="2653" y="2659"/>
                <a:ext cx="91" cy="9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3337" name="AutoShape 64"/>
            <p:cNvSpPr/>
            <p:nvPr/>
          </p:nvSpPr>
          <p:spPr>
            <a:xfrm>
              <a:off x="3379" y="754"/>
              <a:ext cx="272" cy="181"/>
            </a:xfrm>
            <a:prstGeom prst="rightArrow">
              <a:avLst>
                <a:gd name="adj1" fmla="val 50000"/>
                <a:gd name="adj2" fmla="val 37569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68"/>
          <p:cNvGrpSpPr/>
          <p:nvPr/>
        </p:nvGrpSpPr>
        <p:grpSpPr>
          <a:xfrm>
            <a:off x="5077143" y="836613"/>
            <a:ext cx="1873250" cy="1439862"/>
            <a:chOff x="3289" y="527"/>
            <a:chExt cx="1180" cy="907"/>
          </a:xfrm>
        </p:grpSpPr>
        <p:sp>
          <p:nvSpPr>
            <p:cNvPr id="13334" name="Line 66"/>
            <p:cNvSpPr/>
            <p:nvPr/>
          </p:nvSpPr>
          <p:spPr>
            <a:xfrm>
              <a:off x="4287" y="527"/>
              <a:ext cx="182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5" name="Line 67"/>
            <p:cNvSpPr/>
            <p:nvPr/>
          </p:nvSpPr>
          <p:spPr>
            <a:xfrm>
              <a:off x="3289" y="1434"/>
              <a:ext cx="182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" name="Group 71"/>
          <p:cNvGrpSpPr/>
          <p:nvPr/>
        </p:nvGrpSpPr>
        <p:grpSpPr>
          <a:xfrm>
            <a:off x="253048" y="2276475"/>
            <a:ext cx="5184775" cy="1222375"/>
            <a:chOff x="295" y="1434"/>
            <a:chExt cx="3266" cy="770"/>
          </a:xfrm>
        </p:grpSpPr>
        <p:sp>
          <p:nvSpPr>
            <p:cNvPr id="13332" name="Text Box 69"/>
            <p:cNvSpPr txBox="1"/>
            <p:nvPr/>
          </p:nvSpPr>
          <p:spPr>
            <a:xfrm>
              <a:off x="839" y="1570"/>
              <a:ext cx="2722" cy="634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The only nodes whose heavy/light status can change are nodes that are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initially on the right path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.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333" name="Text Box 70"/>
            <p:cNvSpPr txBox="1"/>
            <p:nvPr/>
          </p:nvSpPr>
          <p:spPr>
            <a:xfrm>
              <a:off x="295" y="1434"/>
              <a:ext cx="589" cy="634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6000" dirty="0">
                  <a:solidFill>
                    <a:schemeClr val="hlink"/>
                  </a:solidFill>
                  <a:latin typeface="Times New Roman" panose="02020603050405020304" pitchFamily="18" charset="0"/>
                  <a:sym typeface="Webdings" panose="05030102010509060703" pitchFamily="18" charset="2"/>
                </a:rPr>
                <a:t></a:t>
              </a:r>
              <a:endParaRPr lang="en-US" altLang="zh-CN" sz="6000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endParaRPr>
            </a:p>
          </p:txBody>
        </p:sp>
      </p:grpSp>
      <p:sp>
        <p:nvSpPr>
          <p:cNvPr id="114760" name="Text Box 72"/>
          <p:cNvSpPr txBox="1"/>
          <p:nvPr/>
        </p:nvSpPr>
        <p:spPr>
          <a:xfrm>
            <a:off x="900113" y="3573463"/>
            <a:ext cx="33115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</a:rPr>
              <a:t> +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 ( 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 = 1, 2 )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grpSp>
        <p:nvGrpSpPr>
          <p:cNvPr id="7" name="Group 75"/>
          <p:cNvGrpSpPr/>
          <p:nvPr/>
        </p:nvGrpSpPr>
        <p:grpSpPr>
          <a:xfrm>
            <a:off x="4070350" y="3573463"/>
            <a:ext cx="3814763" cy="457200"/>
            <a:chOff x="2472" y="2296"/>
            <a:chExt cx="2403" cy="288"/>
          </a:xfrm>
        </p:grpSpPr>
        <p:sp>
          <p:nvSpPr>
            <p:cNvPr id="13330" name="AutoShape 73"/>
            <p:cNvSpPr/>
            <p:nvPr/>
          </p:nvSpPr>
          <p:spPr>
            <a:xfrm>
              <a:off x="2472" y="2341"/>
              <a:ext cx="227" cy="137"/>
            </a:xfrm>
            <a:prstGeom prst="rightArrow">
              <a:avLst>
                <a:gd name="adj1" fmla="val 50000"/>
                <a:gd name="adj2" fmla="val 41423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31" name="Text Box 74"/>
            <p:cNvSpPr txBox="1"/>
            <p:nvPr/>
          </p:nvSpPr>
          <p:spPr>
            <a:xfrm>
              <a:off x="2789" y="2296"/>
              <a:ext cx="208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b="1" i="1" baseline="-25000" dirty="0">
                  <a:latin typeface="Times New Roman" panose="02020603050405020304" pitchFamily="18" charset="0"/>
                </a:rPr>
                <a:t>worst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 = </a:t>
              </a:r>
              <a:r>
                <a:rPr lang="en-US" altLang="zh-CN" b="1" i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 + </a:t>
              </a: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</a:rPr>
                <a:t> + </a:t>
              </a:r>
              <a:r>
                <a:rPr lang="en-US" altLang="zh-CN" b="1" i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 + </a:t>
              </a: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4764" name="Text Box 76"/>
          <p:cNvSpPr txBox="1"/>
          <p:nvPr/>
        </p:nvSpPr>
        <p:spPr>
          <a:xfrm>
            <a:off x="900113" y="4511675"/>
            <a:ext cx="4176712" cy="10160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Before merge: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+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 +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After merge: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   ?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4765" name="AutoShape 77"/>
          <p:cNvSpPr/>
          <p:nvPr/>
        </p:nvSpPr>
        <p:spPr>
          <a:xfrm>
            <a:off x="1979613" y="4076700"/>
            <a:ext cx="3240087" cy="360363"/>
          </a:xfrm>
          <a:prstGeom prst="wedgeEllipseCallout">
            <a:avLst>
              <a:gd name="adj1" fmla="val -51764"/>
              <a:gd name="adj2" fmla="val -82597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0" bIns="82800"/>
          <a:p>
            <a:pPr algn="ctr"/>
            <a:r>
              <a:rPr lang="en-US" altLang="zh-CN" sz="1800" b="1" dirty="0">
                <a:latin typeface="Times New Roman" panose="02020603050405020304" pitchFamily="18" charset="0"/>
              </a:rPr>
              <a:t>Along the right path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114766" name="Rectangle 78"/>
          <p:cNvSpPr/>
          <p:nvPr/>
        </p:nvSpPr>
        <p:spPr>
          <a:xfrm>
            <a:off x="3546475" y="5084763"/>
            <a:ext cx="1668463" cy="46196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>
            <a:spAutoFit/>
          </a:bodyPr>
          <a:p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 + 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 +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endParaRPr lang="en-US" altLang="zh-CN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14767" name="Text Box 79"/>
          <p:cNvSpPr txBox="1"/>
          <p:nvPr/>
        </p:nvSpPr>
        <p:spPr>
          <a:xfrm>
            <a:off x="5256213" y="4508500"/>
            <a:ext cx="3816350" cy="10160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amortized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worst</a:t>
            </a:r>
            <a:r>
              <a:rPr lang="en-US" altLang="zh-CN" b="1" dirty="0">
                <a:latin typeface="Times New Roman" panose="02020603050405020304" pitchFamily="18" charset="0"/>
              </a:rPr>
              <a:t> +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– 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 2 (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 + 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8" name="Group 83"/>
          <p:cNvGrpSpPr/>
          <p:nvPr/>
        </p:nvGrpSpPr>
        <p:grpSpPr>
          <a:xfrm>
            <a:off x="971550" y="5661025"/>
            <a:ext cx="6048375" cy="457200"/>
            <a:chOff x="612" y="3657"/>
            <a:chExt cx="3810" cy="288"/>
          </a:xfrm>
        </p:grpSpPr>
        <p:sp>
          <p:nvSpPr>
            <p:cNvPr id="13327" name="Text Box 80"/>
            <p:cNvSpPr txBox="1"/>
            <p:nvPr/>
          </p:nvSpPr>
          <p:spPr>
            <a:xfrm>
              <a:off x="612" y="3657"/>
              <a:ext cx="1270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b="1" dirty="0">
                  <a:latin typeface="Times New Roman" panose="02020603050405020304" pitchFamily="18" charset="0"/>
                </a:rPr>
                <a:t> =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b="1" dirty="0">
                  <a:latin typeface="Times New Roman" panose="02020603050405020304" pitchFamily="18" charset="0"/>
                </a:rPr>
                <a:t>( log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 </a:t>
              </a:r>
              <a:r>
                <a:rPr lang="en-US" altLang="zh-CN" b="1" dirty="0">
                  <a:latin typeface="Times New Roman" panose="02020603050405020304" pitchFamily="18" charset="0"/>
                </a:rPr>
                <a:t>)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3328" name="Text Box 81"/>
            <p:cNvSpPr txBox="1"/>
            <p:nvPr/>
          </p:nvSpPr>
          <p:spPr>
            <a:xfrm>
              <a:off x="2290" y="3657"/>
              <a:ext cx="21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b="1" i="1" baseline="-25000" dirty="0">
                  <a:latin typeface="Times New Roman" panose="02020603050405020304" pitchFamily="18" charset="0"/>
                </a:rPr>
                <a:t>amortized</a:t>
              </a:r>
              <a:r>
                <a:rPr lang="en-US" altLang="zh-CN" b="1" dirty="0">
                  <a:latin typeface="Times New Roman" panose="02020603050405020304" pitchFamily="18" charset="0"/>
                </a:rPr>
                <a:t> =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b="1" dirty="0">
                  <a:latin typeface="Times New Roman" panose="02020603050405020304" pitchFamily="18" charset="0"/>
                </a:rPr>
                <a:t>( log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 </a:t>
              </a:r>
              <a:r>
                <a:rPr lang="en-US" altLang="zh-CN" b="1" dirty="0">
                  <a:latin typeface="Times New Roman" panose="02020603050405020304" pitchFamily="18" charset="0"/>
                </a:rPr>
                <a:t>)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329" name="AutoShape 82"/>
            <p:cNvSpPr/>
            <p:nvPr/>
          </p:nvSpPr>
          <p:spPr>
            <a:xfrm>
              <a:off x="1927" y="3748"/>
              <a:ext cx="227" cy="136"/>
            </a:xfrm>
            <a:prstGeom prst="rightArrow">
              <a:avLst>
                <a:gd name="adj1" fmla="val 50000"/>
                <a:gd name="adj2" fmla="val 41727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212590" y="294005"/>
            <a:ext cx="25634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这里</a:t>
            </a:r>
            <a:r>
              <a:rPr lang="en-US" altLang="zh-CN" sz="1600"/>
              <a:t>9</a:t>
            </a:r>
            <a:r>
              <a:rPr lang="zh-CN" altLang="en-US" sz="1600"/>
              <a:t>和</a:t>
            </a:r>
            <a:r>
              <a:rPr lang="en-US" altLang="zh-CN" sz="1600"/>
              <a:t>17</a:t>
            </a:r>
            <a:r>
              <a:rPr lang="zh-CN" altLang="en-US" sz="1600"/>
              <a:t>要互换是因为斜堆当遇到空节点的时候也要交换，直到到达最低点</a:t>
            </a:r>
            <a:endParaRPr lang="zh-CN" altLang="en-US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4813" t="27729"/>
          <a:stretch>
            <a:fillRect/>
          </a:stretch>
        </p:blipFill>
        <p:spPr>
          <a:xfrm>
            <a:off x="6263640" y="2637155"/>
            <a:ext cx="2641600" cy="883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60" grpId="0"/>
      <p:bldP spid="114764" grpId="0"/>
      <p:bldP spid="114765" grpId="0" animBg="1"/>
      <p:bldP spid="114766" grpId="0" animBg="1"/>
      <p:bldP spid="1147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" name="矩形 2"/>
          <p:cNvSpPr/>
          <p:nvPr/>
        </p:nvSpPr>
        <p:spPr>
          <a:xfrm>
            <a:off x="827088" y="1125538"/>
            <a:ext cx="7631113" cy="41767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Reference:</a:t>
            </a:r>
            <a:endParaRPr kumimoji="1" lang="zh-CN" altLang="zh-CN" sz="32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Data Structure and Algorithm Analysis in C </a:t>
            </a:r>
            <a:r>
              <a:rPr kumimoji="1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(2</a:t>
            </a:r>
            <a:r>
              <a:rPr kumimoji="1" lang="en-US" altLang="zh-CN" sz="1800" b="1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nd</a:t>
            </a:r>
            <a:r>
              <a:rPr kumimoji="1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Edition)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Ch.5</a:t>
            </a:r>
            <a:r>
              <a:rPr kumimoji="1" lang="zh-CN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p.161-169</a:t>
            </a:r>
            <a:r>
              <a:rPr kumimoji="1" lang="zh-CN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； 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Ch.11</a:t>
            </a:r>
            <a:r>
              <a:rPr kumimoji="1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p.435-437</a:t>
            </a:r>
            <a:r>
              <a:rPr kumimoji="1" lang="zh-CN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2400" b="1" i="1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M.A.Weiss</a:t>
            </a:r>
            <a:r>
              <a:rPr kumimoji="1" lang="zh-CN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著、陈越改编，人民邮件出版社，</a:t>
            </a:r>
            <a:r>
              <a:rPr kumimoji="1" lang="en-US" altLang="zh-CN" sz="2400" b="1" i="1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2005</a:t>
            </a:r>
            <a:endParaRPr kumimoji="1" lang="zh-CN" altLang="zh-CN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8306" name="Text Box 2"/>
          <p:cNvSpPr txBox="1"/>
          <p:nvPr/>
        </p:nvSpPr>
        <p:spPr>
          <a:xfrm>
            <a:off x="611188" y="765175"/>
            <a:ext cx="30464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Leftist Heaps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98308" name="Rectangle 4"/>
          <p:cNvSpPr/>
          <p:nvPr/>
        </p:nvSpPr>
        <p:spPr>
          <a:xfrm>
            <a:off x="685800" y="2212975"/>
            <a:ext cx="6629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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 Heap: </a:t>
            </a:r>
            <a:r>
              <a:rPr lang="en-US" altLang="zh-CN" sz="2000" b="1" dirty="0">
                <a:latin typeface="Times New Roman" panose="02020603050405020304" pitchFamily="18" charset="0"/>
              </a:rPr>
              <a:t>Structure Property + Order Property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685800" y="1374775"/>
            <a:ext cx="5943600" cy="685800"/>
            <a:chOff x="576" y="1392"/>
            <a:chExt cx="3744" cy="432"/>
          </a:xfrm>
        </p:grpSpPr>
        <p:graphicFrame>
          <p:nvGraphicFramePr>
            <p:cNvPr id="1026" name="Object 6"/>
            <p:cNvGraphicFramePr/>
            <p:nvPr/>
          </p:nvGraphicFramePr>
          <p:xfrm>
            <a:off x="576" y="1392"/>
            <a:ext cx="4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2286635" imgH="2286635" progId="MS_ClipArt_Gallery.2">
                    <p:embed/>
                  </p:oleObj>
                </mc:Choice>
                <mc:Fallback>
                  <p:oleObj name="" r:id="rId1" imgW="2286635" imgH="2286635" progId="MS_ClipArt_Gallery.2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76" y="1392"/>
                          <a:ext cx="432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" name="Text Box 7"/>
            <p:cNvSpPr txBox="1"/>
            <p:nvPr/>
          </p:nvSpPr>
          <p:spPr>
            <a:xfrm>
              <a:off x="1056" y="1440"/>
              <a:ext cx="32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1244600" indent="-1244600">
                <a:spcBef>
                  <a:spcPct val="50000"/>
                </a:spcBef>
              </a:pPr>
              <a:r>
                <a:rPr lang="en-US" altLang="zh-CN" sz="2800" dirty="0">
                  <a:latin typeface="Impact" panose="020B0806030902050204" pitchFamily="34" charset="0"/>
                </a:rPr>
                <a:t>Target :</a:t>
              </a:r>
              <a:r>
                <a:rPr lang="en-US" altLang="zh-CN" b="1" dirty="0">
                  <a:latin typeface="Times New Roman" panose="02020603050405020304" pitchFamily="18" charset="0"/>
                </a:rPr>
                <a:t>  Speed up merging in O(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dirty="0">
                  <a:latin typeface="Times New Roman" panose="02020603050405020304" pitchFamily="18" charset="0"/>
                </a:rPr>
                <a:t>).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8318" name="Rectangle 14"/>
          <p:cNvSpPr/>
          <p:nvPr/>
        </p:nvSpPr>
        <p:spPr>
          <a:xfrm>
            <a:off x="762000" y="4194175"/>
            <a:ext cx="6172200" cy="10668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Leftist Heap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: 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    Order Property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– the same</a:t>
            </a:r>
            <a:endParaRPr lang="en-US" altLang="zh-CN" sz="20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    Structure Property </a:t>
            </a:r>
            <a:r>
              <a:rPr lang="en-US" altLang="zh-CN" sz="20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– binary tree, but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unbalanced</a:t>
            </a:r>
            <a:endParaRPr lang="en-US" altLang="zh-CN" sz="2000" b="1" i="1" dirty="0">
              <a:solidFill>
                <a:schemeClr val="hlink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8320" name="AutoShape 16" descr="画布"/>
          <p:cNvSpPr>
            <a:spLocks noChangeArrowheads="1"/>
          </p:cNvSpPr>
          <p:nvPr/>
        </p:nvSpPr>
        <p:spPr bwMode="auto">
          <a:xfrm>
            <a:off x="684213" y="2809875"/>
            <a:ext cx="7632700" cy="1223963"/>
          </a:xfrm>
          <a:prstGeom prst="plus">
            <a:avLst>
              <a:gd name="adj" fmla="val 680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 lIns="108000" tIns="46800" rIns="108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Discussion  5: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How fast can we merge two heaps if we simply use the original heap structure?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Text Box 22"/>
          <p:cNvSpPr txBox="1"/>
          <p:nvPr/>
        </p:nvSpPr>
        <p:spPr>
          <a:xfrm>
            <a:off x="5867400" y="0"/>
            <a:ext cx="3270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Leftist Heaps &amp; Skew Heaps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20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8" grpId="0"/>
      <p:bldP spid="98318" grpId="0"/>
      <p:bldP spid="98320" grpId="0" animBg="1"/>
      <p:bldP spid="983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9331" name="Text Box 3"/>
          <p:cNvSpPr txBox="1"/>
          <p:nvPr/>
        </p:nvSpPr>
        <p:spPr>
          <a:xfrm>
            <a:off x="457200" y="381000"/>
            <a:ext cx="844232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85775" indent="-485775"/>
            <a:r>
              <a:rPr lang="en-US" altLang="zh-CN" b="1" dirty="0">
                <a:latin typeface="Arial" panose="020B0604020202020204" pitchFamily="34" charset="0"/>
              </a:rPr>
              <a:t>【Definition】</a:t>
            </a:r>
            <a:r>
              <a:rPr lang="en-US" altLang="zh-CN" sz="2000" b="1" dirty="0">
                <a:latin typeface="Arial" panose="020B0604020202020204" pitchFamily="34" charset="0"/>
              </a:rPr>
              <a:t>The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null path length</a:t>
            </a:r>
            <a:r>
              <a:rPr lang="en-US" altLang="zh-CN" sz="2000" b="1" dirty="0">
                <a:latin typeface="Arial" panose="020B0604020202020204" pitchFamily="34" charset="0"/>
              </a:rPr>
              <a:t>,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Npl</a:t>
            </a:r>
            <a:r>
              <a:rPr lang="en-US" altLang="zh-CN" sz="2000" b="1" dirty="0">
                <a:latin typeface="Arial" panose="020B0604020202020204" pitchFamily="34" charset="0"/>
              </a:rPr>
              <a:t>(X), of any node X is the length of the shortest path from X to a node without two children.  </a:t>
            </a:r>
            <a:r>
              <a:rPr lang="en-US" altLang="zh-CN" sz="2000" b="1" dirty="0">
                <a:highlight>
                  <a:srgbClr val="FFFF00"/>
                </a:highlight>
                <a:latin typeface="Arial" panose="020B0604020202020204" pitchFamily="34" charset="0"/>
              </a:rPr>
              <a:t>Define Npl(NULL) = –1.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zh-CN" altLang="en-US" sz="2000" b="1" dirty="0">
                <a:latin typeface="Arial" panose="020B0604020202020204" pitchFamily="34" charset="0"/>
              </a:rPr>
              <a:t>从一个节点到没有节点的最短路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99332" name="AutoShape 4" descr="再生纸"/>
          <p:cNvSpPr>
            <a:spLocks noChangeArrowheads="1"/>
          </p:cNvSpPr>
          <p:nvPr/>
        </p:nvSpPr>
        <p:spPr bwMode="auto">
          <a:xfrm>
            <a:off x="685800" y="1600200"/>
            <a:ext cx="7772400" cy="1143000"/>
          </a:xfrm>
          <a:prstGeom prst="roundRect">
            <a:avLst>
              <a:gd name="adj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Npl(X) = min { Npl(C) + 1 for all C as children of X }</a:t>
            </a:r>
            <a:endParaRPr kumimoji="1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3" name="Text Box 5"/>
          <p:cNvSpPr txBox="1"/>
          <p:nvPr/>
        </p:nvSpPr>
        <p:spPr>
          <a:xfrm>
            <a:off x="457200" y="3048000"/>
            <a:ext cx="7924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85775" indent="-485775"/>
            <a:r>
              <a:rPr lang="en-US" altLang="zh-CN" b="1" dirty="0">
                <a:latin typeface="Arial" panose="020B0604020202020204" pitchFamily="34" charset="0"/>
              </a:rPr>
              <a:t>【Definition】</a:t>
            </a:r>
            <a:r>
              <a:rPr lang="en-US" altLang="zh-CN" sz="2000" b="1" dirty="0">
                <a:latin typeface="Arial" panose="020B0604020202020204" pitchFamily="34" charset="0"/>
              </a:rPr>
              <a:t>The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leftist heap property</a:t>
            </a:r>
            <a:r>
              <a:rPr lang="en-US" altLang="zh-CN" sz="2000" b="1" dirty="0">
                <a:latin typeface="Arial" panose="020B0604020202020204" pitchFamily="34" charset="0"/>
              </a:rPr>
              <a:t> is that for every node X in the heap, the null path length of the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left</a:t>
            </a:r>
            <a:r>
              <a:rPr lang="en-US" altLang="zh-CN" sz="2000" b="1" dirty="0">
                <a:latin typeface="Arial" panose="020B0604020202020204" pitchFamily="34" charset="0"/>
              </a:rPr>
              <a:t> child is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at least as large as</a:t>
            </a:r>
            <a:r>
              <a:rPr lang="en-US" altLang="zh-CN" sz="2000" b="1" dirty="0">
                <a:latin typeface="Arial" panose="020B0604020202020204" pitchFamily="34" charset="0"/>
              </a:rPr>
              <a:t> that of the 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right</a:t>
            </a:r>
            <a:r>
              <a:rPr lang="en-US" altLang="zh-CN" sz="2000" b="1" dirty="0">
                <a:latin typeface="Arial" panose="020B0604020202020204" pitchFamily="34" charset="0"/>
              </a:rPr>
              <a:t> child.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914400" y="4267200"/>
            <a:ext cx="4191000" cy="1752600"/>
            <a:chOff x="1488" y="2688"/>
            <a:chExt cx="2640" cy="1104"/>
          </a:xfrm>
        </p:grpSpPr>
        <p:sp>
          <p:nvSpPr>
            <p:cNvPr id="5145" name="Oval 6"/>
            <p:cNvSpPr/>
            <p:nvPr/>
          </p:nvSpPr>
          <p:spPr>
            <a:xfrm>
              <a:off x="1968" y="26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46" name="Oval 7"/>
            <p:cNvSpPr/>
            <p:nvPr/>
          </p:nvSpPr>
          <p:spPr>
            <a:xfrm>
              <a:off x="1728" y="297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47" name="Oval 8"/>
            <p:cNvSpPr/>
            <p:nvPr/>
          </p:nvSpPr>
          <p:spPr>
            <a:xfrm>
              <a:off x="2160" y="297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48" name="Line 9"/>
            <p:cNvSpPr/>
            <p:nvPr/>
          </p:nvSpPr>
          <p:spPr>
            <a:xfrm flipH="1">
              <a:off x="1872" y="2880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9" name="Line 10"/>
            <p:cNvSpPr/>
            <p:nvPr/>
          </p:nvSpPr>
          <p:spPr>
            <a:xfrm>
              <a:off x="2064" y="2880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0" name="Oval 12"/>
            <p:cNvSpPr/>
            <p:nvPr/>
          </p:nvSpPr>
          <p:spPr>
            <a:xfrm>
              <a:off x="1488" y="326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51" name="Oval 13"/>
            <p:cNvSpPr/>
            <p:nvPr/>
          </p:nvSpPr>
          <p:spPr>
            <a:xfrm>
              <a:off x="1920" y="326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52" name="Line 14"/>
            <p:cNvSpPr/>
            <p:nvPr/>
          </p:nvSpPr>
          <p:spPr>
            <a:xfrm flipH="1">
              <a:off x="1632" y="316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3" name="Line 15"/>
            <p:cNvSpPr/>
            <p:nvPr/>
          </p:nvSpPr>
          <p:spPr>
            <a:xfrm>
              <a:off x="1824" y="316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4" name="Oval 16"/>
            <p:cNvSpPr/>
            <p:nvPr/>
          </p:nvSpPr>
          <p:spPr>
            <a:xfrm>
              <a:off x="1728" y="355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55" name="Line 17"/>
            <p:cNvSpPr/>
            <p:nvPr/>
          </p:nvSpPr>
          <p:spPr>
            <a:xfrm flipH="1">
              <a:off x="1824" y="345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6" name="Oval 18"/>
            <p:cNvSpPr/>
            <p:nvPr/>
          </p:nvSpPr>
          <p:spPr>
            <a:xfrm>
              <a:off x="3744" y="273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57" name="Oval 19"/>
            <p:cNvSpPr/>
            <p:nvPr/>
          </p:nvSpPr>
          <p:spPr>
            <a:xfrm>
              <a:off x="3504" y="302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58" name="Oval 20"/>
            <p:cNvSpPr/>
            <p:nvPr/>
          </p:nvSpPr>
          <p:spPr>
            <a:xfrm>
              <a:off x="3936" y="302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59" name="Line 21"/>
            <p:cNvSpPr/>
            <p:nvPr/>
          </p:nvSpPr>
          <p:spPr>
            <a:xfrm flipH="1">
              <a:off x="3648" y="292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60" name="Line 22"/>
            <p:cNvSpPr/>
            <p:nvPr/>
          </p:nvSpPr>
          <p:spPr>
            <a:xfrm>
              <a:off x="3840" y="292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61" name="Oval 23"/>
            <p:cNvSpPr/>
            <p:nvPr/>
          </p:nvSpPr>
          <p:spPr>
            <a:xfrm>
              <a:off x="3264" y="331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62" name="Oval 24"/>
            <p:cNvSpPr/>
            <p:nvPr/>
          </p:nvSpPr>
          <p:spPr>
            <a:xfrm>
              <a:off x="3696" y="331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63" name="Line 25"/>
            <p:cNvSpPr/>
            <p:nvPr/>
          </p:nvSpPr>
          <p:spPr>
            <a:xfrm flipH="1">
              <a:off x="3408" y="321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64" name="Line 26"/>
            <p:cNvSpPr/>
            <p:nvPr/>
          </p:nvSpPr>
          <p:spPr>
            <a:xfrm>
              <a:off x="3600" y="321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65" name="Oval 27"/>
            <p:cNvSpPr/>
            <p:nvPr/>
          </p:nvSpPr>
          <p:spPr>
            <a:xfrm>
              <a:off x="3504" y="360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66" name="Line 28"/>
            <p:cNvSpPr/>
            <p:nvPr/>
          </p:nvSpPr>
          <p:spPr>
            <a:xfrm flipH="1">
              <a:off x="3600" y="3504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67" name="Oval 29"/>
            <p:cNvSpPr/>
            <p:nvPr/>
          </p:nvSpPr>
          <p:spPr>
            <a:xfrm>
              <a:off x="3936" y="360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68" name="Line 30"/>
            <p:cNvSpPr/>
            <p:nvPr/>
          </p:nvSpPr>
          <p:spPr>
            <a:xfrm>
              <a:off x="3792" y="3504"/>
              <a:ext cx="240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9360" name="Rectangle 32"/>
          <p:cNvSpPr/>
          <p:nvPr/>
        </p:nvSpPr>
        <p:spPr>
          <a:xfrm>
            <a:off x="1295400" y="5638800"/>
            <a:ext cx="304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9361" name="Rectangle 33"/>
          <p:cNvSpPr/>
          <p:nvPr/>
        </p:nvSpPr>
        <p:spPr>
          <a:xfrm>
            <a:off x="914400" y="5181600"/>
            <a:ext cx="304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9362" name="Rectangle 34"/>
          <p:cNvSpPr/>
          <p:nvPr/>
        </p:nvSpPr>
        <p:spPr>
          <a:xfrm>
            <a:off x="1600200" y="5181600"/>
            <a:ext cx="304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9363" name="Rectangle 35"/>
          <p:cNvSpPr/>
          <p:nvPr/>
        </p:nvSpPr>
        <p:spPr>
          <a:xfrm>
            <a:off x="1295400" y="4724400"/>
            <a:ext cx="304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9364" name="Rectangle 36"/>
          <p:cNvSpPr/>
          <p:nvPr/>
        </p:nvSpPr>
        <p:spPr>
          <a:xfrm>
            <a:off x="1981200" y="4724400"/>
            <a:ext cx="304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9365" name="Rectangle 37"/>
          <p:cNvSpPr/>
          <p:nvPr/>
        </p:nvSpPr>
        <p:spPr>
          <a:xfrm>
            <a:off x="1676400" y="4267200"/>
            <a:ext cx="304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9366" name="Text Box 38"/>
          <p:cNvSpPr txBox="1"/>
          <p:nvPr/>
        </p:nvSpPr>
        <p:spPr>
          <a:xfrm>
            <a:off x="2209800" y="4953000"/>
            <a:ext cx="838200" cy="8239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4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67" name="Rectangle 39"/>
          <p:cNvSpPr/>
          <p:nvPr/>
        </p:nvSpPr>
        <p:spPr>
          <a:xfrm>
            <a:off x="4114800" y="5715000"/>
            <a:ext cx="304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9368" name="Rectangle 40"/>
          <p:cNvSpPr/>
          <p:nvPr/>
        </p:nvSpPr>
        <p:spPr>
          <a:xfrm>
            <a:off x="4800600" y="5715000"/>
            <a:ext cx="304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9369" name="Rectangle 41"/>
          <p:cNvSpPr/>
          <p:nvPr/>
        </p:nvSpPr>
        <p:spPr>
          <a:xfrm>
            <a:off x="4419600" y="5257800"/>
            <a:ext cx="304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9370" name="Rectangle 42"/>
          <p:cNvSpPr/>
          <p:nvPr/>
        </p:nvSpPr>
        <p:spPr>
          <a:xfrm>
            <a:off x="3733800" y="5257800"/>
            <a:ext cx="304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9371" name="Rectangle 43"/>
          <p:cNvSpPr/>
          <p:nvPr/>
        </p:nvSpPr>
        <p:spPr>
          <a:xfrm>
            <a:off x="4114800" y="4800600"/>
            <a:ext cx="304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9372" name="Rectangle 44"/>
          <p:cNvSpPr/>
          <p:nvPr/>
        </p:nvSpPr>
        <p:spPr>
          <a:xfrm>
            <a:off x="4800600" y="4800600"/>
            <a:ext cx="304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0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9373" name="Rectangle 45"/>
          <p:cNvSpPr/>
          <p:nvPr/>
        </p:nvSpPr>
        <p:spPr>
          <a:xfrm>
            <a:off x="4495800" y="4343400"/>
            <a:ext cx="3048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9374" name="Oval 46"/>
          <p:cNvSpPr/>
          <p:nvPr/>
        </p:nvSpPr>
        <p:spPr>
          <a:xfrm>
            <a:off x="4114800" y="48006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9375" name="Text Box 47"/>
          <p:cNvSpPr txBox="1"/>
          <p:nvPr/>
        </p:nvSpPr>
        <p:spPr>
          <a:xfrm>
            <a:off x="5105400" y="4953000"/>
            <a:ext cx="838200" cy="8239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en-US" altLang="zh-CN" sz="4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76" name="Rectangle 48"/>
          <p:cNvSpPr/>
          <p:nvPr/>
        </p:nvSpPr>
        <p:spPr>
          <a:xfrm>
            <a:off x="5943600" y="4648200"/>
            <a:ext cx="2438400" cy="10064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The tree is biased to get deep toward the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left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5144" name="Text Box 50"/>
          <p:cNvSpPr txBox="1"/>
          <p:nvPr/>
        </p:nvSpPr>
        <p:spPr>
          <a:xfrm>
            <a:off x="5867400" y="0"/>
            <a:ext cx="3270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Leftist Heaps &amp; Skew Heaps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/>
      <p:bldP spid="99332" grpId="0" animBg="1"/>
      <p:bldP spid="99333" grpId="0"/>
      <p:bldP spid="99360" grpId="0"/>
      <p:bldP spid="99361" grpId="0"/>
      <p:bldP spid="99362" grpId="0"/>
      <p:bldP spid="99363" grpId="0"/>
      <p:bldP spid="99364" grpId="0"/>
      <p:bldP spid="99365" grpId="0"/>
      <p:bldP spid="99366" grpId="0"/>
      <p:bldP spid="99367" grpId="0"/>
      <p:bldP spid="99368" grpId="0"/>
      <p:bldP spid="99369" grpId="0"/>
      <p:bldP spid="99370" grpId="0"/>
      <p:bldP spid="99371" grpId="0"/>
      <p:bldP spid="99372" grpId="0"/>
      <p:bldP spid="99373" grpId="0"/>
      <p:bldP spid="99374" grpId="0" animBg="1"/>
      <p:bldP spid="99375" grpId="0"/>
      <p:bldP spid="993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0355" name="Text Box 3"/>
          <p:cNvSpPr txBox="1"/>
          <p:nvPr/>
        </p:nvSpPr>
        <p:spPr>
          <a:xfrm>
            <a:off x="457200" y="381000"/>
            <a:ext cx="79248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85775" indent="-485775"/>
            <a:r>
              <a:rPr lang="en-US" altLang="zh-CN" b="1" dirty="0">
                <a:latin typeface="Arial" panose="020B0604020202020204" pitchFamily="34" charset="0"/>
              </a:rPr>
              <a:t>【Theorem】</a:t>
            </a:r>
            <a:r>
              <a:rPr lang="en-US" altLang="zh-CN" sz="2000" b="1" dirty="0">
                <a:latin typeface="Arial" panose="020B0604020202020204" pitchFamily="34" charset="0"/>
              </a:rPr>
              <a:t>A leftist tree with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000" b="1" dirty="0">
                <a:latin typeface="Arial" panose="020B0604020202020204" pitchFamily="34" charset="0"/>
              </a:rPr>
              <a:t> nodes on the right path must have at least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 b="1" baseline="30000" dirty="0">
                <a:solidFill>
                  <a:schemeClr val="hlink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 – 1</a:t>
            </a:r>
            <a:r>
              <a:rPr lang="en-US" altLang="zh-CN" sz="2000" b="1" dirty="0">
                <a:latin typeface="Arial" panose="020B0604020202020204" pitchFamily="34" charset="0"/>
              </a:rPr>
              <a:t> nodes.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100356" name="Rectangle 4"/>
          <p:cNvSpPr/>
          <p:nvPr/>
        </p:nvSpPr>
        <p:spPr>
          <a:xfrm>
            <a:off x="685800" y="1219200"/>
            <a:ext cx="49530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Proof:</a:t>
            </a:r>
            <a:r>
              <a:rPr lang="en-US" altLang="zh-CN" sz="2000" b="1" dirty="0">
                <a:latin typeface="Arial" panose="020B0604020202020204" pitchFamily="34" charset="0"/>
              </a:rPr>
              <a:t>  By induction on p. 162.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00359" name="Rectangle 7"/>
          <p:cNvSpPr/>
          <p:nvPr/>
        </p:nvSpPr>
        <p:spPr>
          <a:xfrm>
            <a:off x="838200" y="4343400"/>
            <a:ext cx="4724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Trouble makers:</a:t>
            </a:r>
            <a:r>
              <a:rPr lang="en-US" altLang="zh-CN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Insert</a:t>
            </a:r>
            <a:r>
              <a:rPr lang="en-US" altLang="zh-CN" sz="2000" b="1" dirty="0">
                <a:latin typeface="Arial" panose="020B0604020202020204" pitchFamily="34" charset="0"/>
              </a:rPr>
              <a:t> and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Merge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00360" name="AutoShape 8" descr="再生纸"/>
          <p:cNvSpPr>
            <a:spLocks noChangeArrowheads="1"/>
          </p:cNvSpPr>
          <p:nvPr/>
        </p:nvSpPr>
        <p:spPr bwMode="auto">
          <a:xfrm>
            <a:off x="1219200" y="4876800"/>
            <a:ext cx="6400800" cy="685800"/>
          </a:xfrm>
          <a:prstGeom prst="roundRect">
            <a:avLst>
              <a:gd name="adj" fmla="val 16667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765175" marR="0" lvl="0" indent="-765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Note: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Insertion is merely a special case of merging.</a:t>
            </a:r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62" name="AutoShape 10" descr="画布"/>
          <p:cNvSpPr>
            <a:spLocks noChangeArrowheads="1"/>
          </p:cNvSpPr>
          <p:nvPr/>
        </p:nvSpPr>
        <p:spPr bwMode="auto">
          <a:xfrm>
            <a:off x="684213" y="2133600"/>
            <a:ext cx="7632700" cy="1511300"/>
          </a:xfrm>
          <a:prstGeom prst="plus">
            <a:avLst>
              <a:gd name="adj" fmla="val 680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 lIns="108000" tIns="46800" rIns="108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Discussion  6: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How long is the right path of a leftist tree of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nodes?  What does this conclusion mean to us?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2" name="Text Box 13"/>
          <p:cNvSpPr txBox="1"/>
          <p:nvPr/>
        </p:nvSpPr>
        <p:spPr>
          <a:xfrm>
            <a:off x="5867400" y="0"/>
            <a:ext cx="3270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Leftist Heaps &amp; Skew Heaps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56" grpId="0"/>
      <p:bldP spid="100359" grpId="0"/>
      <p:bldP spid="100360" grpId="0" animBg="1"/>
      <p:bldP spid="100362" grpId="0" animBg="1"/>
      <p:bldP spid="10036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1379" name="AutoShape 3"/>
          <p:cNvSpPr/>
          <p:nvPr/>
        </p:nvSpPr>
        <p:spPr>
          <a:xfrm>
            <a:off x="609600" y="914400"/>
            <a:ext cx="3657600" cy="22860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118800" rIns="36000" bIns="46800"/>
          <a:p>
            <a:pPr marL="290830" indent="-290830"/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 dirty="0">
                <a:latin typeface="Arial" panose="020B0604020202020204" pitchFamily="34" charset="0"/>
              </a:rPr>
              <a:t> TreeNode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{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	ElementType	    Element;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	PriorityQueue	    Left;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	PriorityQueue	    Right;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dirty="0">
                <a:latin typeface="Arial" panose="020B0604020202020204" pitchFamily="34" charset="0"/>
              </a:rPr>
              <a:t>		    Npl;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800" b="1" dirty="0">
                <a:latin typeface="Arial" panose="020B0604020202020204" pitchFamily="34" charset="0"/>
              </a:rPr>
              <a:t>} ;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01380" name="Rectangle 4"/>
          <p:cNvSpPr/>
          <p:nvPr/>
        </p:nvSpPr>
        <p:spPr>
          <a:xfrm>
            <a:off x="457200" y="381000"/>
            <a:ext cx="2209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Declaration: 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01381" name="Line 5"/>
          <p:cNvSpPr/>
          <p:nvPr/>
        </p:nvSpPr>
        <p:spPr>
          <a:xfrm>
            <a:off x="1066800" y="2743200"/>
            <a:ext cx="22860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82" name="Rectangle 6"/>
          <p:cNvSpPr/>
          <p:nvPr/>
        </p:nvSpPr>
        <p:spPr>
          <a:xfrm>
            <a:off x="609600" y="3429000"/>
            <a:ext cx="38862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Merge (recursive version): 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762000" y="3962400"/>
            <a:ext cx="3505200" cy="2225675"/>
            <a:chOff x="480" y="2496"/>
            <a:chExt cx="2208" cy="1402"/>
          </a:xfrm>
        </p:grpSpPr>
        <p:sp>
          <p:nvSpPr>
            <p:cNvPr id="7236" name="Oval 7"/>
            <p:cNvSpPr/>
            <p:nvPr/>
          </p:nvSpPr>
          <p:spPr>
            <a:xfrm>
              <a:off x="912" y="249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37" name="Oval 8"/>
            <p:cNvSpPr/>
            <p:nvPr/>
          </p:nvSpPr>
          <p:spPr>
            <a:xfrm>
              <a:off x="672" y="278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38" name="Oval 9"/>
            <p:cNvSpPr/>
            <p:nvPr/>
          </p:nvSpPr>
          <p:spPr>
            <a:xfrm>
              <a:off x="480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21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39" name="Oval 10"/>
            <p:cNvSpPr/>
            <p:nvPr/>
          </p:nvSpPr>
          <p:spPr>
            <a:xfrm>
              <a:off x="816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40" name="Line 11"/>
            <p:cNvSpPr/>
            <p:nvPr/>
          </p:nvSpPr>
          <p:spPr>
            <a:xfrm flipH="1">
              <a:off x="576" y="297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41" name="Line 12"/>
            <p:cNvSpPr/>
            <p:nvPr/>
          </p:nvSpPr>
          <p:spPr>
            <a:xfrm>
              <a:off x="768" y="2976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42" name="Oval 13"/>
            <p:cNvSpPr/>
            <p:nvPr/>
          </p:nvSpPr>
          <p:spPr>
            <a:xfrm>
              <a:off x="672" y="33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43" name="Line 14"/>
            <p:cNvSpPr/>
            <p:nvPr/>
          </p:nvSpPr>
          <p:spPr>
            <a:xfrm flipH="1">
              <a:off x="768" y="3264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44" name="Line 15"/>
            <p:cNvSpPr/>
            <p:nvPr/>
          </p:nvSpPr>
          <p:spPr>
            <a:xfrm flipH="1">
              <a:off x="816" y="268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45" name="Oval 16"/>
            <p:cNvSpPr/>
            <p:nvPr/>
          </p:nvSpPr>
          <p:spPr>
            <a:xfrm>
              <a:off x="1200" y="278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46" name="Line 17"/>
            <p:cNvSpPr/>
            <p:nvPr/>
          </p:nvSpPr>
          <p:spPr>
            <a:xfrm>
              <a:off x="1008" y="2688"/>
              <a:ext cx="28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47" name="Oval 18"/>
            <p:cNvSpPr/>
            <p:nvPr/>
          </p:nvSpPr>
          <p:spPr>
            <a:xfrm>
              <a:off x="1104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48" name="Oval 19"/>
            <p:cNvSpPr/>
            <p:nvPr/>
          </p:nvSpPr>
          <p:spPr>
            <a:xfrm>
              <a:off x="960" y="33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49" name="Line 20"/>
            <p:cNvSpPr/>
            <p:nvPr/>
          </p:nvSpPr>
          <p:spPr>
            <a:xfrm flipH="1">
              <a:off x="1200" y="2976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50" name="Line 21"/>
            <p:cNvSpPr/>
            <p:nvPr/>
          </p:nvSpPr>
          <p:spPr>
            <a:xfrm flipH="1">
              <a:off x="1056" y="3264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51" name="Oval 22"/>
            <p:cNvSpPr/>
            <p:nvPr/>
          </p:nvSpPr>
          <p:spPr>
            <a:xfrm>
              <a:off x="2016" y="249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52" name="Oval 23"/>
            <p:cNvSpPr/>
            <p:nvPr/>
          </p:nvSpPr>
          <p:spPr>
            <a:xfrm>
              <a:off x="1776" y="278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53" name="Oval 24"/>
            <p:cNvSpPr/>
            <p:nvPr/>
          </p:nvSpPr>
          <p:spPr>
            <a:xfrm>
              <a:off x="1584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54" name="Oval 25"/>
            <p:cNvSpPr/>
            <p:nvPr/>
          </p:nvSpPr>
          <p:spPr>
            <a:xfrm>
              <a:off x="1920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24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55" name="Line 26"/>
            <p:cNvSpPr/>
            <p:nvPr/>
          </p:nvSpPr>
          <p:spPr>
            <a:xfrm flipH="1">
              <a:off x="1680" y="297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56" name="Line 27"/>
            <p:cNvSpPr/>
            <p:nvPr/>
          </p:nvSpPr>
          <p:spPr>
            <a:xfrm>
              <a:off x="1872" y="2976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57" name="Oval 28"/>
            <p:cNvSpPr/>
            <p:nvPr/>
          </p:nvSpPr>
          <p:spPr>
            <a:xfrm>
              <a:off x="1776" y="33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33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58" name="Line 29"/>
            <p:cNvSpPr/>
            <p:nvPr/>
          </p:nvSpPr>
          <p:spPr>
            <a:xfrm flipH="1">
              <a:off x="1872" y="3264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59" name="Line 30"/>
            <p:cNvSpPr/>
            <p:nvPr/>
          </p:nvSpPr>
          <p:spPr>
            <a:xfrm flipH="1">
              <a:off x="1920" y="268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60" name="Oval 31"/>
            <p:cNvSpPr/>
            <p:nvPr/>
          </p:nvSpPr>
          <p:spPr>
            <a:xfrm>
              <a:off x="2304" y="278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61" name="Line 32"/>
            <p:cNvSpPr/>
            <p:nvPr/>
          </p:nvSpPr>
          <p:spPr>
            <a:xfrm>
              <a:off x="2112" y="2688"/>
              <a:ext cx="28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62" name="Oval 33"/>
            <p:cNvSpPr/>
            <p:nvPr/>
          </p:nvSpPr>
          <p:spPr>
            <a:xfrm>
              <a:off x="2160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37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63" name="Oval 34"/>
            <p:cNvSpPr/>
            <p:nvPr/>
          </p:nvSpPr>
          <p:spPr>
            <a:xfrm>
              <a:off x="2496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64" name="Line 35"/>
            <p:cNvSpPr/>
            <p:nvPr/>
          </p:nvSpPr>
          <p:spPr>
            <a:xfrm flipH="1">
              <a:off x="2256" y="2976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65" name="Line 37"/>
            <p:cNvSpPr/>
            <p:nvPr/>
          </p:nvSpPr>
          <p:spPr>
            <a:xfrm>
              <a:off x="2400" y="297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66" name="Text Box 38"/>
            <p:cNvSpPr txBox="1"/>
            <p:nvPr/>
          </p:nvSpPr>
          <p:spPr>
            <a:xfrm>
              <a:off x="672" y="3648"/>
              <a:ext cx="432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67" name="Text Box 39"/>
            <p:cNvSpPr txBox="1"/>
            <p:nvPr/>
          </p:nvSpPr>
          <p:spPr>
            <a:xfrm>
              <a:off x="1968" y="3648"/>
              <a:ext cx="432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000" b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1450" name="Rectangle 74"/>
          <p:cNvSpPr/>
          <p:nvPr/>
        </p:nvSpPr>
        <p:spPr>
          <a:xfrm>
            <a:off x="4495800" y="457200"/>
            <a:ext cx="2895600" cy="6715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Step 1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Merge( H</a:t>
            </a:r>
            <a:r>
              <a:rPr lang="en-US" altLang="zh-CN" sz="1800" b="1" baseline="-25000" dirty="0">
                <a:latin typeface="Arial" panose="020B0604020202020204" pitchFamily="34" charset="0"/>
              </a:rPr>
              <a:t>1</a:t>
            </a:r>
            <a:r>
              <a:rPr lang="en-US" altLang="zh-CN" sz="1800" b="1" dirty="0">
                <a:latin typeface="Arial" panose="020B0604020202020204" pitchFamily="34" charset="0"/>
              </a:rPr>
              <a:t>-&gt;Right, H</a:t>
            </a:r>
            <a:r>
              <a:rPr lang="en-US" altLang="zh-CN" sz="1800" b="1" baseline="-25000" dirty="0">
                <a:latin typeface="Arial" panose="020B0604020202020204" pitchFamily="34" charset="0"/>
              </a:rPr>
              <a:t>2</a:t>
            </a:r>
            <a:r>
              <a:rPr lang="en-US" altLang="zh-CN" sz="1800" b="1" dirty="0">
                <a:latin typeface="Arial" panose="020B0604020202020204" pitchFamily="34" charset="0"/>
              </a:rPr>
              <a:t> )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6705600" y="685800"/>
            <a:ext cx="1752600" cy="2133600"/>
            <a:chOff x="4272" y="768"/>
            <a:chExt cx="1104" cy="1344"/>
          </a:xfrm>
        </p:grpSpPr>
        <p:sp>
          <p:nvSpPr>
            <p:cNvPr id="7215" name="Oval 51"/>
            <p:cNvSpPr/>
            <p:nvPr/>
          </p:nvSpPr>
          <p:spPr>
            <a:xfrm>
              <a:off x="4848" y="134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6" name="Oval 53"/>
            <p:cNvSpPr/>
            <p:nvPr/>
          </p:nvSpPr>
          <p:spPr>
            <a:xfrm>
              <a:off x="4752" y="163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7" name="Oval 54"/>
            <p:cNvSpPr/>
            <p:nvPr/>
          </p:nvSpPr>
          <p:spPr>
            <a:xfrm>
              <a:off x="4656" y="192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8" name="Line 55"/>
            <p:cNvSpPr/>
            <p:nvPr/>
          </p:nvSpPr>
          <p:spPr>
            <a:xfrm flipH="1">
              <a:off x="4848" y="1536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9" name="Line 56"/>
            <p:cNvSpPr/>
            <p:nvPr/>
          </p:nvSpPr>
          <p:spPr>
            <a:xfrm flipH="1">
              <a:off x="4752" y="1824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0" name="Oval 57"/>
            <p:cNvSpPr/>
            <p:nvPr/>
          </p:nvSpPr>
          <p:spPr>
            <a:xfrm>
              <a:off x="4704" y="76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21" name="Oval 58"/>
            <p:cNvSpPr/>
            <p:nvPr/>
          </p:nvSpPr>
          <p:spPr>
            <a:xfrm>
              <a:off x="4464" y="105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22" name="Oval 59"/>
            <p:cNvSpPr/>
            <p:nvPr/>
          </p:nvSpPr>
          <p:spPr>
            <a:xfrm>
              <a:off x="4272" y="134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23" name="Oval 60"/>
            <p:cNvSpPr/>
            <p:nvPr/>
          </p:nvSpPr>
          <p:spPr>
            <a:xfrm>
              <a:off x="4608" y="134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24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24" name="Line 61"/>
            <p:cNvSpPr/>
            <p:nvPr/>
          </p:nvSpPr>
          <p:spPr>
            <a:xfrm flipH="1">
              <a:off x="4368" y="124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5" name="Line 62"/>
            <p:cNvSpPr/>
            <p:nvPr/>
          </p:nvSpPr>
          <p:spPr>
            <a:xfrm>
              <a:off x="4560" y="1248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6" name="Oval 63"/>
            <p:cNvSpPr/>
            <p:nvPr/>
          </p:nvSpPr>
          <p:spPr>
            <a:xfrm>
              <a:off x="4464" y="163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33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27" name="Line 64"/>
            <p:cNvSpPr/>
            <p:nvPr/>
          </p:nvSpPr>
          <p:spPr>
            <a:xfrm flipH="1">
              <a:off x="4560" y="1536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8" name="Line 65"/>
            <p:cNvSpPr/>
            <p:nvPr/>
          </p:nvSpPr>
          <p:spPr>
            <a:xfrm flipH="1">
              <a:off x="4608" y="960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9" name="Oval 66"/>
            <p:cNvSpPr/>
            <p:nvPr/>
          </p:nvSpPr>
          <p:spPr>
            <a:xfrm>
              <a:off x="4992" y="105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30" name="Line 67"/>
            <p:cNvSpPr/>
            <p:nvPr/>
          </p:nvSpPr>
          <p:spPr>
            <a:xfrm>
              <a:off x="4800" y="960"/>
              <a:ext cx="28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31" name="Oval 68"/>
            <p:cNvSpPr/>
            <p:nvPr/>
          </p:nvSpPr>
          <p:spPr>
            <a:xfrm>
              <a:off x="5040" y="163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32" name="Oval 69"/>
            <p:cNvSpPr/>
            <p:nvPr/>
          </p:nvSpPr>
          <p:spPr>
            <a:xfrm>
              <a:off x="5184" y="134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37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33" name="Line 70"/>
            <p:cNvSpPr/>
            <p:nvPr/>
          </p:nvSpPr>
          <p:spPr>
            <a:xfrm flipH="1">
              <a:off x="4944" y="1248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34" name="Line 71"/>
            <p:cNvSpPr/>
            <p:nvPr/>
          </p:nvSpPr>
          <p:spPr>
            <a:xfrm>
              <a:off x="5088" y="124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35" name="Line 75"/>
            <p:cNvSpPr/>
            <p:nvPr/>
          </p:nvSpPr>
          <p:spPr>
            <a:xfrm>
              <a:off x="4944" y="153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1453" name="Rectangle 77"/>
          <p:cNvSpPr/>
          <p:nvPr/>
        </p:nvSpPr>
        <p:spPr>
          <a:xfrm>
            <a:off x="4495800" y="2286000"/>
            <a:ext cx="2895600" cy="6715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Step 2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Attach( H</a:t>
            </a:r>
            <a:r>
              <a:rPr lang="en-US" altLang="zh-CN" sz="1800" b="1" baseline="-25000" dirty="0">
                <a:latin typeface="Arial" panose="020B0604020202020204" pitchFamily="34" charset="0"/>
              </a:rPr>
              <a:t>2</a:t>
            </a:r>
            <a:r>
              <a:rPr lang="en-US" altLang="zh-CN" sz="1800" b="1" dirty="0">
                <a:latin typeface="Arial" panose="020B0604020202020204" pitchFamily="34" charset="0"/>
              </a:rPr>
              <a:t>, H</a:t>
            </a:r>
            <a:r>
              <a:rPr lang="en-US" altLang="zh-CN" sz="1800" b="1" baseline="-25000" dirty="0">
                <a:latin typeface="Arial" panose="020B0604020202020204" pitchFamily="34" charset="0"/>
              </a:rPr>
              <a:t>1</a:t>
            </a:r>
            <a:r>
              <a:rPr lang="en-US" altLang="zh-CN" sz="1800" b="1" dirty="0">
                <a:latin typeface="Arial" panose="020B0604020202020204" pitchFamily="34" charset="0"/>
              </a:rPr>
              <a:t>-&gt;Right )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grpSp>
        <p:nvGrpSpPr>
          <p:cNvPr id="4" name="Group 100"/>
          <p:cNvGrpSpPr/>
          <p:nvPr/>
        </p:nvGrpSpPr>
        <p:grpSpPr>
          <a:xfrm>
            <a:off x="5181600" y="2971800"/>
            <a:ext cx="2590800" cy="2590800"/>
            <a:chOff x="3360" y="2448"/>
            <a:chExt cx="1632" cy="1632"/>
          </a:xfrm>
        </p:grpSpPr>
        <p:sp>
          <p:nvSpPr>
            <p:cNvPr id="7183" name="Oval 42"/>
            <p:cNvSpPr/>
            <p:nvPr/>
          </p:nvSpPr>
          <p:spPr>
            <a:xfrm>
              <a:off x="3936" y="244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4" name="Oval 43"/>
            <p:cNvSpPr/>
            <p:nvPr/>
          </p:nvSpPr>
          <p:spPr>
            <a:xfrm>
              <a:off x="3552" y="273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5" name="Oval 44"/>
            <p:cNvSpPr/>
            <p:nvPr/>
          </p:nvSpPr>
          <p:spPr>
            <a:xfrm>
              <a:off x="3360" y="302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21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6" name="Oval 45"/>
            <p:cNvSpPr/>
            <p:nvPr/>
          </p:nvSpPr>
          <p:spPr>
            <a:xfrm>
              <a:off x="3696" y="302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7" name="Line 46"/>
            <p:cNvSpPr/>
            <p:nvPr/>
          </p:nvSpPr>
          <p:spPr>
            <a:xfrm flipH="1">
              <a:off x="3456" y="292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8" name="Line 47"/>
            <p:cNvSpPr/>
            <p:nvPr/>
          </p:nvSpPr>
          <p:spPr>
            <a:xfrm>
              <a:off x="3648" y="2928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9" name="Oval 48"/>
            <p:cNvSpPr/>
            <p:nvPr/>
          </p:nvSpPr>
          <p:spPr>
            <a:xfrm>
              <a:off x="3552" y="331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0" name="Line 49"/>
            <p:cNvSpPr/>
            <p:nvPr/>
          </p:nvSpPr>
          <p:spPr>
            <a:xfrm flipH="1">
              <a:off x="3648" y="3216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1" name="Line 50"/>
            <p:cNvSpPr/>
            <p:nvPr/>
          </p:nvSpPr>
          <p:spPr>
            <a:xfrm flipH="1">
              <a:off x="3648" y="2640"/>
              <a:ext cx="38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2" name="Line 52"/>
            <p:cNvSpPr/>
            <p:nvPr/>
          </p:nvSpPr>
          <p:spPr>
            <a:xfrm>
              <a:off x="4032" y="2640"/>
              <a:ext cx="38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193" name="Group 78"/>
            <p:cNvGrpSpPr/>
            <p:nvPr/>
          </p:nvGrpSpPr>
          <p:grpSpPr>
            <a:xfrm>
              <a:off x="3888" y="2736"/>
              <a:ext cx="1104" cy="1344"/>
              <a:chOff x="4272" y="768"/>
              <a:chExt cx="1104" cy="1344"/>
            </a:xfrm>
          </p:grpSpPr>
          <p:sp>
            <p:nvSpPr>
              <p:cNvPr id="7194" name="Oval 79"/>
              <p:cNvSpPr/>
              <p:nvPr/>
            </p:nvSpPr>
            <p:spPr>
              <a:xfrm>
                <a:off x="4848" y="134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95" name="Oval 80"/>
              <p:cNvSpPr/>
              <p:nvPr/>
            </p:nvSpPr>
            <p:spPr>
              <a:xfrm>
                <a:off x="4752" y="163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17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96" name="Oval 81"/>
              <p:cNvSpPr/>
              <p:nvPr/>
            </p:nvSpPr>
            <p:spPr>
              <a:xfrm>
                <a:off x="4656" y="192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26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97" name="Line 82"/>
              <p:cNvSpPr/>
              <p:nvPr/>
            </p:nvSpPr>
            <p:spPr>
              <a:xfrm flipH="1">
                <a:off x="4848" y="1536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8" name="Line 83"/>
              <p:cNvSpPr/>
              <p:nvPr/>
            </p:nvSpPr>
            <p:spPr>
              <a:xfrm flipH="1">
                <a:off x="4752" y="1824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9" name="Oval 84"/>
              <p:cNvSpPr/>
              <p:nvPr/>
            </p:nvSpPr>
            <p:spPr>
              <a:xfrm>
                <a:off x="4704" y="76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0" name="Oval 85"/>
              <p:cNvSpPr/>
              <p:nvPr/>
            </p:nvSpPr>
            <p:spPr>
              <a:xfrm>
                <a:off x="4464" y="105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12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1" name="Oval 86"/>
              <p:cNvSpPr/>
              <p:nvPr/>
            </p:nvSpPr>
            <p:spPr>
              <a:xfrm>
                <a:off x="4272" y="134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18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2" name="Oval 87"/>
              <p:cNvSpPr/>
              <p:nvPr/>
            </p:nvSpPr>
            <p:spPr>
              <a:xfrm>
                <a:off x="4608" y="134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24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3" name="Line 88"/>
              <p:cNvSpPr/>
              <p:nvPr/>
            </p:nvSpPr>
            <p:spPr>
              <a:xfrm flipH="1">
                <a:off x="4368" y="1248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04" name="Line 89"/>
              <p:cNvSpPr/>
              <p:nvPr/>
            </p:nvSpPr>
            <p:spPr>
              <a:xfrm>
                <a:off x="4560" y="1248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05" name="Oval 90"/>
              <p:cNvSpPr/>
              <p:nvPr/>
            </p:nvSpPr>
            <p:spPr>
              <a:xfrm>
                <a:off x="4464" y="163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33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6" name="Line 91"/>
              <p:cNvSpPr/>
              <p:nvPr/>
            </p:nvSpPr>
            <p:spPr>
              <a:xfrm flipH="1">
                <a:off x="4560" y="1536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07" name="Line 92"/>
              <p:cNvSpPr/>
              <p:nvPr/>
            </p:nvSpPr>
            <p:spPr>
              <a:xfrm flipH="1">
                <a:off x="4608" y="960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08" name="Oval 93"/>
              <p:cNvSpPr/>
              <p:nvPr/>
            </p:nvSpPr>
            <p:spPr>
              <a:xfrm>
                <a:off x="4992" y="105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9" name="Line 94"/>
              <p:cNvSpPr/>
              <p:nvPr/>
            </p:nvSpPr>
            <p:spPr>
              <a:xfrm>
                <a:off x="4800" y="960"/>
                <a:ext cx="288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10" name="Oval 95"/>
              <p:cNvSpPr/>
              <p:nvPr/>
            </p:nvSpPr>
            <p:spPr>
              <a:xfrm>
                <a:off x="5040" y="163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18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11" name="Oval 96"/>
              <p:cNvSpPr/>
              <p:nvPr/>
            </p:nvSpPr>
            <p:spPr>
              <a:xfrm>
                <a:off x="5184" y="134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37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12" name="Line 97"/>
              <p:cNvSpPr/>
              <p:nvPr/>
            </p:nvSpPr>
            <p:spPr>
              <a:xfrm flipH="1">
                <a:off x="4944" y="1248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13" name="Line 98"/>
              <p:cNvSpPr/>
              <p:nvPr/>
            </p:nvSpPr>
            <p:spPr>
              <a:xfrm>
                <a:off x="5088" y="1248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14" name="Line 99"/>
              <p:cNvSpPr/>
              <p:nvPr/>
            </p:nvSpPr>
            <p:spPr>
              <a:xfrm>
                <a:off x="4944" y="1536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1477" name="Rectangle 101"/>
          <p:cNvSpPr/>
          <p:nvPr/>
        </p:nvSpPr>
        <p:spPr>
          <a:xfrm>
            <a:off x="4787900" y="5241925"/>
            <a:ext cx="3276600" cy="9461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Step 3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Swap(H</a:t>
            </a:r>
            <a:r>
              <a:rPr lang="en-US" altLang="zh-CN" sz="1800" b="1" baseline="-25000" dirty="0">
                <a:latin typeface="Arial" panose="020B0604020202020204" pitchFamily="34" charset="0"/>
              </a:rPr>
              <a:t>1</a:t>
            </a:r>
            <a:r>
              <a:rPr lang="en-US" altLang="zh-CN" sz="1800" b="1" dirty="0">
                <a:latin typeface="Arial" panose="020B0604020202020204" pitchFamily="34" charset="0"/>
              </a:rPr>
              <a:t>-&gt;Right, H</a:t>
            </a:r>
            <a:r>
              <a:rPr lang="en-US" altLang="zh-CN" sz="1800" b="1" baseline="-25000" dirty="0">
                <a:latin typeface="Arial" panose="020B0604020202020204" pitchFamily="34" charset="0"/>
              </a:rPr>
              <a:t>1</a:t>
            </a:r>
            <a:r>
              <a:rPr lang="en-US" altLang="zh-CN" sz="1800" b="1" dirty="0">
                <a:latin typeface="Arial" panose="020B0604020202020204" pitchFamily="34" charset="0"/>
              </a:rPr>
              <a:t>-&gt;Left )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if necessary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01478" name="Oval 102"/>
          <p:cNvSpPr/>
          <p:nvPr/>
        </p:nvSpPr>
        <p:spPr>
          <a:xfrm>
            <a:off x="3200400" y="39624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82" name="Text Box 104"/>
          <p:cNvSpPr txBox="1"/>
          <p:nvPr/>
        </p:nvSpPr>
        <p:spPr>
          <a:xfrm>
            <a:off x="5867400" y="0"/>
            <a:ext cx="3270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Leftist Heaps &amp; Skew Heaps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070" y="6236970"/>
            <a:ext cx="6069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/>
              <a:t>先比较根值，h1是较小根植堆，h2是较大根值堆，应该递归的将较大根值的堆与较小根值堆的</a:t>
            </a:r>
            <a:r>
              <a:rPr lang="zh-CN" altLang="en-US" sz="1800">
                <a:highlight>
                  <a:srgbClr val="FFFF00"/>
                </a:highlight>
              </a:rPr>
              <a:t>右子堆合并</a:t>
            </a:r>
            <a:endParaRPr lang="zh-CN" altLang="en-US" sz="180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nimBg="1"/>
      <p:bldP spid="101380" grpId="0"/>
      <p:bldP spid="101382" grpId="0"/>
      <p:bldP spid="101450" grpId="0"/>
      <p:bldP spid="101453" grpId="0"/>
      <p:bldP spid="101477" grpId="0"/>
      <p:bldP spid="1014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03" name="AutoShape 3"/>
          <p:cNvSpPr/>
          <p:nvPr/>
        </p:nvSpPr>
        <p:spPr>
          <a:xfrm>
            <a:off x="609600" y="381000"/>
            <a:ext cx="6781800" cy="19812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118800" rIns="36000" bIns="46800"/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PriorityQueue  Merge ( PriorityQueue H1, PriorityQueue H2 )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{ 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600" b="1" dirty="0">
                <a:latin typeface="Arial" panose="020B0604020202020204" pitchFamily="34" charset="0"/>
              </a:rPr>
              <a:t>( H1 == NULL )   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600" b="1" dirty="0">
                <a:latin typeface="Arial" panose="020B0604020202020204" pitchFamily="34" charset="0"/>
              </a:rPr>
              <a:t> H2;	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600" b="1" dirty="0">
                <a:latin typeface="Arial" panose="020B0604020202020204" pitchFamily="34" charset="0"/>
              </a:rPr>
              <a:t>( H2 == NULL )   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600" b="1" dirty="0">
                <a:latin typeface="Arial" panose="020B0604020202020204" pitchFamily="34" charset="0"/>
              </a:rPr>
              <a:t> H1;	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600" b="1" dirty="0">
                <a:latin typeface="Arial" panose="020B0604020202020204" pitchFamily="34" charset="0"/>
              </a:rPr>
              <a:t> ( H1-&gt;Element &lt; H2-&gt;Element )  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600" b="1" dirty="0">
                <a:latin typeface="Arial" panose="020B0604020202020204" pitchFamily="34" charset="0"/>
              </a:rPr>
              <a:t> Merge1( H1, H2 );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else return</a:t>
            </a:r>
            <a:r>
              <a:rPr lang="en-US" altLang="zh-CN" sz="1600" b="1" dirty="0">
                <a:latin typeface="Arial" panose="020B0604020202020204" pitchFamily="34" charset="0"/>
              </a:rPr>
              <a:t> Merge1( H2, H1 );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}</a:t>
            </a:r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102404" name="AutoShape 4"/>
          <p:cNvSpPr/>
          <p:nvPr/>
        </p:nvSpPr>
        <p:spPr>
          <a:xfrm>
            <a:off x="609600" y="2438400"/>
            <a:ext cx="6858000" cy="38100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180000" tIns="118800" rIns="36000" bIns="46800"/>
          <a:p>
            <a:pPr marL="290830" indent="-290830"/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static</a:t>
            </a:r>
            <a:r>
              <a:rPr lang="en-US" altLang="zh-CN" sz="1600" b="1" dirty="0">
                <a:latin typeface="Arial" panose="020B0604020202020204" pitchFamily="34" charset="0"/>
              </a:rPr>
              <a:t> PriorityQueue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Merge1( PriorityQueue H1, PriorityQueue H2 )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{ 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600" b="1" dirty="0">
                <a:latin typeface="Arial" panose="020B0604020202020204" pitchFamily="34" charset="0"/>
              </a:rPr>
              <a:t>( H1-&gt;Left == NULL ) 	</a:t>
            </a:r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/* single node */</a:t>
            </a:r>
            <a:endParaRPr lang="en-US" altLang="zh-CN" sz="16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H1-&gt;Left = H2;	</a:t>
            </a:r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/* H1-&gt;Right is already NULL </a:t>
            </a:r>
            <a:endParaRPr lang="en-US" altLang="zh-CN" sz="16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				    and H1-&gt;Npl is already 0 */</a:t>
            </a:r>
            <a:endParaRPr lang="en-US" altLang="zh-CN" sz="16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600" b="1" dirty="0">
                <a:latin typeface="Arial" panose="020B0604020202020204" pitchFamily="34" charset="0"/>
              </a:rPr>
              <a:t> {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H1-&gt;Right = Merge( H1-&gt;Right, H2 );     </a:t>
            </a:r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/* Step 1 &amp; 2 */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600" b="1" dirty="0">
                <a:latin typeface="Arial" panose="020B0604020202020204" pitchFamily="34" charset="0"/>
              </a:rPr>
              <a:t> ( H1-&gt;Left-&gt;Npl &lt; H1-&gt;Right-&gt;Npl )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	SwapChildren( H1 );	</a:t>
            </a:r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/* Step 3 */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	H1-&gt;Npl = H1-&gt;Right-&gt;Npl + 1;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} </a:t>
            </a:r>
            <a:r>
              <a:rPr lang="en-US" altLang="zh-CN" sz="1600" b="1" dirty="0">
                <a:solidFill>
                  <a:srgbClr val="008000"/>
                </a:solidFill>
                <a:latin typeface="Arial" panose="020B0604020202020204" pitchFamily="34" charset="0"/>
              </a:rPr>
              <a:t>/* end else */</a:t>
            </a:r>
            <a:endParaRPr lang="en-US" altLang="zh-CN" sz="16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b="1" dirty="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600" b="1" dirty="0">
                <a:latin typeface="Arial" panose="020B0604020202020204" pitchFamily="34" charset="0"/>
              </a:rPr>
              <a:t> H1;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290830" indent="-290830"/>
            <a:r>
              <a:rPr lang="en-US" altLang="zh-CN" sz="1600" b="1" dirty="0">
                <a:latin typeface="Arial" panose="020B0604020202020204" pitchFamily="34" charset="0"/>
              </a:rPr>
              <a:t>}</a:t>
            </a:r>
            <a:endParaRPr lang="en-US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102405" name="AutoShape 5"/>
          <p:cNvSpPr/>
          <p:nvPr/>
        </p:nvSpPr>
        <p:spPr>
          <a:xfrm>
            <a:off x="5181600" y="5257800"/>
            <a:ext cx="3276600" cy="990600"/>
          </a:xfrm>
          <a:prstGeom prst="wedgeEllipseCallout">
            <a:avLst>
              <a:gd name="adj1" fmla="val -80912"/>
              <a:gd name="adj2" fmla="val -53046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189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What if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Npl</a:t>
            </a:r>
            <a:r>
              <a:rPr lang="en-US" altLang="zh-CN" sz="2000" b="1" dirty="0">
                <a:latin typeface="Times New Roman" panose="02020603050405020304" pitchFamily="18" charset="0"/>
              </a:rPr>
              <a:t> is NOT updated?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02406" name="Text Box 6"/>
          <p:cNvSpPr txBox="1"/>
          <p:nvPr/>
        </p:nvSpPr>
        <p:spPr>
          <a:xfrm>
            <a:off x="2590800" y="5715000"/>
            <a:ext cx="2133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 = O(log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8199" name="Text Box 8"/>
          <p:cNvSpPr txBox="1"/>
          <p:nvPr/>
        </p:nvSpPr>
        <p:spPr>
          <a:xfrm>
            <a:off x="5867400" y="0"/>
            <a:ext cx="3270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Leftist Heaps &amp; Skew Heaps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/>
      <p:bldP spid="102404" grpId="0" animBg="1"/>
      <p:bldP spid="102405" grpId="0" animBg="1"/>
      <p:bldP spid="1024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3427" name="Rectangle 3"/>
          <p:cNvSpPr/>
          <p:nvPr/>
        </p:nvSpPr>
        <p:spPr>
          <a:xfrm>
            <a:off x="381000" y="304800"/>
            <a:ext cx="38862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Merge (iterative version): 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685800" y="838200"/>
            <a:ext cx="3505200" cy="2225675"/>
            <a:chOff x="480" y="2496"/>
            <a:chExt cx="2208" cy="1402"/>
          </a:xfrm>
        </p:grpSpPr>
        <p:sp>
          <p:nvSpPr>
            <p:cNvPr id="9302" name="Oval 5"/>
            <p:cNvSpPr/>
            <p:nvPr/>
          </p:nvSpPr>
          <p:spPr>
            <a:xfrm>
              <a:off x="912" y="249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03" name="Oval 6"/>
            <p:cNvSpPr/>
            <p:nvPr/>
          </p:nvSpPr>
          <p:spPr>
            <a:xfrm>
              <a:off x="672" y="278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04" name="Oval 7"/>
            <p:cNvSpPr/>
            <p:nvPr/>
          </p:nvSpPr>
          <p:spPr>
            <a:xfrm>
              <a:off x="480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21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05" name="Oval 8"/>
            <p:cNvSpPr/>
            <p:nvPr/>
          </p:nvSpPr>
          <p:spPr>
            <a:xfrm>
              <a:off x="816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06" name="Line 9"/>
            <p:cNvSpPr/>
            <p:nvPr/>
          </p:nvSpPr>
          <p:spPr>
            <a:xfrm flipH="1">
              <a:off x="576" y="297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07" name="Line 10"/>
            <p:cNvSpPr/>
            <p:nvPr/>
          </p:nvSpPr>
          <p:spPr>
            <a:xfrm>
              <a:off x="768" y="2976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08" name="Oval 11"/>
            <p:cNvSpPr/>
            <p:nvPr/>
          </p:nvSpPr>
          <p:spPr>
            <a:xfrm>
              <a:off x="672" y="33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09" name="Line 12"/>
            <p:cNvSpPr/>
            <p:nvPr/>
          </p:nvSpPr>
          <p:spPr>
            <a:xfrm flipH="1">
              <a:off x="768" y="3264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10" name="Line 13"/>
            <p:cNvSpPr/>
            <p:nvPr/>
          </p:nvSpPr>
          <p:spPr>
            <a:xfrm flipH="1">
              <a:off x="816" y="268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11" name="Oval 14"/>
            <p:cNvSpPr/>
            <p:nvPr/>
          </p:nvSpPr>
          <p:spPr>
            <a:xfrm>
              <a:off x="1200" y="278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2" name="Line 15"/>
            <p:cNvSpPr/>
            <p:nvPr/>
          </p:nvSpPr>
          <p:spPr>
            <a:xfrm>
              <a:off x="1008" y="2688"/>
              <a:ext cx="28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13" name="Oval 16"/>
            <p:cNvSpPr/>
            <p:nvPr/>
          </p:nvSpPr>
          <p:spPr>
            <a:xfrm>
              <a:off x="1104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4" name="Oval 17"/>
            <p:cNvSpPr/>
            <p:nvPr/>
          </p:nvSpPr>
          <p:spPr>
            <a:xfrm>
              <a:off x="960" y="33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5" name="Line 18"/>
            <p:cNvSpPr/>
            <p:nvPr/>
          </p:nvSpPr>
          <p:spPr>
            <a:xfrm flipH="1">
              <a:off x="1200" y="2976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16" name="Line 19"/>
            <p:cNvSpPr/>
            <p:nvPr/>
          </p:nvSpPr>
          <p:spPr>
            <a:xfrm flipH="1">
              <a:off x="1056" y="3264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17" name="Oval 20"/>
            <p:cNvSpPr/>
            <p:nvPr/>
          </p:nvSpPr>
          <p:spPr>
            <a:xfrm>
              <a:off x="2016" y="249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8" name="Oval 21"/>
            <p:cNvSpPr/>
            <p:nvPr/>
          </p:nvSpPr>
          <p:spPr>
            <a:xfrm>
              <a:off x="1776" y="278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" name="Oval 22"/>
            <p:cNvSpPr/>
            <p:nvPr/>
          </p:nvSpPr>
          <p:spPr>
            <a:xfrm>
              <a:off x="1584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0" name="Oval 23"/>
            <p:cNvSpPr/>
            <p:nvPr/>
          </p:nvSpPr>
          <p:spPr>
            <a:xfrm>
              <a:off x="1920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24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" name="Line 24"/>
            <p:cNvSpPr/>
            <p:nvPr/>
          </p:nvSpPr>
          <p:spPr>
            <a:xfrm flipH="1">
              <a:off x="1680" y="297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2" name="Line 25"/>
            <p:cNvSpPr/>
            <p:nvPr/>
          </p:nvSpPr>
          <p:spPr>
            <a:xfrm>
              <a:off x="1872" y="2976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3" name="Oval 26"/>
            <p:cNvSpPr/>
            <p:nvPr/>
          </p:nvSpPr>
          <p:spPr>
            <a:xfrm>
              <a:off x="1776" y="33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33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4" name="Line 27"/>
            <p:cNvSpPr/>
            <p:nvPr/>
          </p:nvSpPr>
          <p:spPr>
            <a:xfrm flipH="1">
              <a:off x="1872" y="3264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5" name="Line 28"/>
            <p:cNvSpPr/>
            <p:nvPr/>
          </p:nvSpPr>
          <p:spPr>
            <a:xfrm flipH="1">
              <a:off x="1920" y="268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6" name="Oval 29"/>
            <p:cNvSpPr/>
            <p:nvPr/>
          </p:nvSpPr>
          <p:spPr>
            <a:xfrm>
              <a:off x="2304" y="278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7" name="Line 30"/>
            <p:cNvSpPr/>
            <p:nvPr/>
          </p:nvSpPr>
          <p:spPr>
            <a:xfrm>
              <a:off x="2112" y="2688"/>
              <a:ext cx="28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8" name="Oval 31"/>
            <p:cNvSpPr/>
            <p:nvPr/>
          </p:nvSpPr>
          <p:spPr>
            <a:xfrm>
              <a:off x="2160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37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9" name="Oval 32"/>
            <p:cNvSpPr/>
            <p:nvPr/>
          </p:nvSpPr>
          <p:spPr>
            <a:xfrm>
              <a:off x="2496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30" name="Line 33"/>
            <p:cNvSpPr/>
            <p:nvPr/>
          </p:nvSpPr>
          <p:spPr>
            <a:xfrm flipH="1">
              <a:off x="2256" y="2976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31" name="Line 34"/>
            <p:cNvSpPr/>
            <p:nvPr/>
          </p:nvSpPr>
          <p:spPr>
            <a:xfrm>
              <a:off x="2400" y="297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32" name="Text Box 35"/>
            <p:cNvSpPr txBox="1"/>
            <p:nvPr/>
          </p:nvSpPr>
          <p:spPr>
            <a:xfrm>
              <a:off x="672" y="3648"/>
              <a:ext cx="432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33" name="Text Box 36"/>
            <p:cNvSpPr txBox="1"/>
            <p:nvPr/>
          </p:nvSpPr>
          <p:spPr>
            <a:xfrm>
              <a:off x="1968" y="3648"/>
              <a:ext cx="432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000" b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3461" name="Rectangle 37"/>
          <p:cNvSpPr/>
          <p:nvPr/>
        </p:nvSpPr>
        <p:spPr>
          <a:xfrm>
            <a:off x="533400" y="3124200"/>
            <a:ext cx="4191000" cy="6715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Step 1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</a:rPr>
              <a:t>Sort the right paths without changing their left children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grpSp>
        <p:nvGrpSpPr>
          <p:cNvPr id="3" name="Group 72"/>
          <p:cNvGrpSpPr/>
          <p:nvPr/>
        </p:nvGrpSpPr>
        <p:grpSpPr>
          <a:xfrm>
            <a:off x="1066800" y="3886200"/>
            <a:ext cx="1676400" cy="1676400"/>
            <a:chOff x="672" y="2496"/>
            <a:chExt cx="1056" cy="1056"/>
          </a:xfrm>
        </p:grpSpPr>
        <p:sp>
          <p:nvSpPr>
            <p:cNvPr id="9292" name="Oval 39"/>
            <p:cNvSpPr/>
            <p:nvPr/>
          </p:nvSpPr>
          <p:spPr>
            <a:xfrm>
              <a:off x="1248" y="249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93" name="Oval 40"/>
            <p:cNvSpPr/>
            <p:nvPr/>
          </p:nvSpPr>
          <p:spPr>
            <a:xfrm>
              <a:off x="864" y="278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94" name="Oval 41"/>
            <p:cNvSpPr/>
            <p:nvPr/>
          </p:nvSpPr>
          <p:spPr>
            <a:xfrm>
              <a:off x="672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21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95" name="Oval 42"/>
            <p:cNvSpPr/>
            <p:nvPr/>
          </p:nvSpPr>
          <p:spPr>
            <a:xfrm>
              <a:off x="1008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96" name="Line 43"/>
            <p:cNvSpPr/>
            <p:nvPr/>
          </p:nvSpPr>
          <p:spPr>
            <a:xfrm flipH="1">
              <a:off x="768" y="297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97" name="Line 44"/>
            <p:cNvSpPr/>
            <p:nvPr/>
          </p:nvSpPr>
          <p:spPr>
            <a:xfrm>
              <a:off x="960" y="2976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98" name="Oval 45"/>
            <p:cNvSpPr/>
            <p:nvPr/>
          </p:nvSpPr>
          <p:spPr>
            <a:xfrm>
              <a:off x="864" y="33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99" name="Line 46"/>
            <p:cNvSpPr/>
            <p:nvPr/>
          </p:nvSpPr>
          <p:spPr>
            <a:xfrm flipH="1">
              <a:off x="960" y="3264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00" name="Line 47"/>
            <p:cNvSpPr/>
            <p:nvPr/>
          </p:nvSpPr>
          <p:spPr>
            <a:xfrm flipH="1">
              <a:off x="1008" y="2688"/>
              <a:ext cx="33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01" name="Line 49"/>
            <p:cNvSpPr/>
            <p:nvPr/>
          </p:nvSpPr>
          <p:spPr>
            <a:xfrm>
              <a:off x="1344" y="2688"/>
              <a:ext cx="38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71"/>
          <p:cNvGrpSpPr/>
          <p:nvPr/>
        </p:nvGrpSpPr>
        <p:grpSpPr>
          <a:xfrm>
            <a:off x="1905000" y="4343400"/>
            <a:ext cx="990600" cy="1676400"/>
            <a:chOff x="1200" y="2784"/>
            <a:chExt cx="624" cy="1056"/>
          </a:xfrm>
        </p:grpSpPr>
        <p:sp>
          <p:nvSpPr>
            <p:cNvPr id="9283" name="Oval 54"/>
            <p:cNvSpPr/>
            <p:nvPr/>
          </p:nvSpPr>
          <p:spPr>
            <a:xfrm>
              <a:off x="1632" y="278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84" name="Oval 55"/>
            <p:cNvSpPr/>
            <p:nvPr/>
          </p:nvSpPr>
          <p:spPr>
            <a:xfrm>
              <a:off x="1392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85" name="Oval 56"/>
            <p:cNvSpPr/>
            <p:nvPr/>
          </p:nvSpPr>
          <p:spPr>
            <a:xfrm>
              <a:off x="1200" y="33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86" name="Oval 57"/>
            <p:cNvSpPr/>
            <p:nvPr/>
          </p:nvSpPr>
          <p:spPr>
            <a:xfrm>
              <a:off x="1536" y="33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24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87" name="Line 58"/>
            <p:cNvSpPr/>
            <p:nvPr/>
          </p:nvSpPr>
          <p:spPr>
            <a:xfrm flipH="1">
              <a:off x="1296" y="3264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8" name="Line 59"/>
            <p:cNvSpPr/>
            <p:nvPr/>
          </p:nvSpPr>
          <p:spPr>
            <a:xfrm>
              <a:off x="1488" y="3264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9" name="Oval 60"/>
            <p:cNvSpPr/>
            <p:nvPr/>
          </p:nvSpPr>
          <p:spPr>
            <a:xfrm>
              <a:off x="1392" y="364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33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90" name="Line 61"/>
            <p:cNvSpPr/>
            <p:nvPr/>
          </p:nvSpPr>
          <p:spPr>
            <a:xfrm flipH="1">
              <a:off x="1488" y="3552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91" name="Line 62"/>
            <p:cNvSpPr/>
            <p:nvPr/>
          </p:nvSpPr>
          <p:spPr>
            <a:xfrm flipH="1">
              <a:off x="1536" y="297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74"/>
          <p:cNvGrpSpPr/>
          <p:nvPr/>
        </p:nvGrpSpPr>
        <p:grpSpPr>
          <a:xfrm>
            <a:off x="2743200" y="4648200"/>
            <a:ext cx="609600" cy="914400"/>
            <a:chOff x="1728" y="2976"/>
            <a:chExt cx="384" cy="576"/>
          </a:xfrm>
        </p:grpSpPr>
        <p:sp>
          <p:nvSpPr>
            <p:cNvPr id="9279" name="Oval 63"/>
            <p:cNvSpPr/>
            <p:nvPr/>
          </p:nvSpPr>
          <p:spPr>
            <a:xfrm>
              <a:off x="1920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80" name="Line 64"/>
            <p:cNvSpPr/>
            <p:nvPr/>
          </p:nvSpPr>
          <p:spPr>
            <a:xfrm>
              <a:off x="1728" y="2976"/>
              <a:ext cx="28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81" name="Oval 65"/>
            <p:cNvSpPr/>
            <p:nvPr/>
          </p:nvSpPr>
          <p:spPr>
            <a:xfrm>
              <a:off x="1776" y="33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37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82" name="Line 67"/>
            <p:cNvSpPr/>
            <p:nvPr/>
          </p:nvSpPr>
          <p:spPr>
            <a:xfrm flipH="1">
              <a:off x="1872" y="3264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77"/>
          <p:cNvGrpSpPr/>
          <p:nvPr/>
        </p:nvGrpSpPr>
        <p:grpSpPr>
          <a:xfrm>
            <a:off x="3581400" y="5562600"/>
            <a:ext cx="457200" cy="457200"/>
            <a:chOff x="2256" y="3552"/>
            <a:chExt cx="288" cy="288"/>
          </a:xfrm>
        </p:grpSpPr>
        <p:sp>
          <p:nvSpPr>
            <p:cNvPr id="9277" name="Oval 66"/>
            <p:cNvSpPr/>
            <p:nvPr/>
          </p:nvSpPr>
          <p:spPr>
            <a:xfrm>
              <a:off x="2352" y="364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78" name="Line 68"/>
            <p:cNvSpPr/>
            <p:nvPr/>
          </p:nvSpPr>
          <p:spPr>
            <a:xfrm>
              <a:off x="2256" y="3552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" name="Group 76"/>
          <p:cNvGrpSpPr/>
          <p:nvPr/>
        </p:nvGrpSpPr>
        <p:grpSpPr>
          <a:xfrm>
            <a:off x="2971800" y="5105400"/>
            <a:ext cx="685800" cy="1371600"/>
            <a:chOff x="1872" y="3264"/>
            <a:chExt cx="432" cy="864"/>
          </a:xfrm>
        </p:grpSpPr>
        <p:sp>
          <p:nvSpPr>
            <p:cNvPr id="9271" name="Oval 48"/>
            <p:cNvSpPr/>
            <p:nvPr/>
          </p:nvSpPr>
          <p:spPr>
            <a:xfrm>
              <a:off x="2112" y="33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72" name="Oval 50"/>
            <p:cNvSpPr/>
            <p:nvPr/>
          </p:nvSpPr>
          <p:spPr>
            <a:xfrm>
              <a:off x="2016" y="364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73" name="Oval 51"/>
            <p:cNvSpPr/>
            <p:nvPr/>
          </p:nvSpPr>
          <p:spPr>
            <a:xfrm>
              <a:off x="1872" y="393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74" name="Line 52"/>
            <p:cNvSpPr/>
            <p:nvPr/>
          </p:nvSpPr>
          <p:spPr>
            <a:xfrm flipH="1">
              <a:off x="2112" y="3552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5" name="Line 53"/>
            <p:cNvSpPr/>
            <p:nvPr/>
          </p:nvSpPr>
          <p:spPr>
            <a:xfrm flipH="1">
              <a:off x="1968" y="3840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6" name="Line 75"/>
            <p:cNvSpPr/>
            <p:nvPr/>
          </p:nvSpPr>
          <p:spPr>
            <a:xfrm>
              <a:off x="2016" y="3264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3502" name="Rectangle 78"/>
          <p:cNvSpPr/>
          <p:nvPr/>
        </p:nvSpPr>
        <p:spPr>
          <a:xfrm>
            <a:off x="4648200" y="609600"/>
            <a:ext cx="4038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Step 2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</a:rPr>
              <a:t>Swap children if necessary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03503" name="Oval 79"/>
          <p:cNvSpPr/>
          <p:nvPr/>
        </p:nvSpPr>
        <p:spPr>
          <a:xfrm>
            <a:off x="3048000" y="4800600"/>
            <a:ext cx="304800" cy="304800"/>
          </a:xfrm>
          <a:prstGeom prst="ellipse">
            <a:avLst/>
          </a:prstGeom>
          <a:solidFill>
            <a:srgbClr val="008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504" name="Oval 80"/>
          <p:cNvSpPr/>
          <p:nvPr/>
        </p:nvSpPr>
        <p:spPr>
          <a:xfrm>
            <a:off x="1981200" y="3886200"/>
            <a:ext cx="304800" cy="304800"/>
          </a:xfrm>
          <a:prstGeom prst="ellipse">
            <a:avLst/>
          </a:prstGeom>
          <a:solidFill>
            <a:srgbClr val="008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8" name="Group 121"/>
          <p:cNvGrpSpPr/>
          <p:nvPr/>
        </p:nvGrpSpPr>
        <p:grpSpPr>
          <a:xfrm>
            <a:off x="5257800" y="1143000"/>
            <a:ext cx="2667000" cy="2209800"/>
            <a:chOff x="2928" y="720"/>
            <a:chExt cx="1680" cy="1392"/>
          </a:xfrm>
        </p:grpSpPr>
        <p:sp>
          <p:nvSpPr>
            <p:cNvPr id="9249" name="Oval 82"/>
            <p:cNvSpPr/>
            <p:nvPr/>
          </p:nvSpPr>
          <p:spPr>
            <a:xfrm>
              <a:off x="3792" y="72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250" name="Group 119"/>
            <p:cNvGrpSpPr/>
            <p:nvPr/>
          </p:nvGrpSpPr>
          <p:grpSpPr>
            <a:xfrm>
              <a:off x="4080" y="1056"/>
              <a:ext cx="528" cy="768"/>
              <a:chOff x="4080" y="1056"/>
              <a:chExt cx="528" cy="768"/>
            </a:xfrm>
          </p:grpSpPr>
          <p:sp>
            <p:nvSpPr>
              <p:cNvPr id="9264" name="Oval 83"/>
              <p:cNvSpPr/>
              <p:nvPr/>
            </p:nvSpPr>
            <p:spPr>
              <a:xfrm>
                <a:off x="4272" y="105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5" name="Oval 84"/>
              <p:cNvSpPr/>
              <p:nvPr/>
            </p:nvSpPr>
            <p:spPr>
              <a:xfrm>
                <a:off x="4080" y="134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21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6" name="Oval 85"/>
              <p:cNvSpPr/>
              <p:nvPr/>
            </p:nvSpPr>
            <p:spPr>
              <a:xfrm>
                <a:off x="4416" y="134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14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7" name="Line 86"/>
              <p:cNvSpPr/>
              <p:nvPr/>
            </p:nvSpPr>
            <p:spPr>
              <a:xfrm flipH="1">
                <a:off x="4176" y="1248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68" name="Line 87"/>
              <p:cNvSpPr/>
              <p:nvPr/>
            </p:nvSpPr>
            <p:spPr>
              <a:xfrm>
                <a:off x="4368" y="1248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69" name="Oval 88"/>
              <p:cNvSpPr/>
              <p:nvPr/>
            </p:nvSpPr>
            <p:spPr>
              <a:xfrm>
                <a:off x="4272" y="163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23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70" name="Line 89"/>
              <p:cNvSpPr/>
              <p:nvPr/>
            </p:nvSpPr>
            <p:spPr>
              <a:xfrm flipH="1">
                <a:off x="4368" y="1536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251" name="Line 90"/>
            <p:cNvSpPr/>
            <p:nvPr/>
          </p:nvSpPr>
          <p:spPr>
            <a:xfrm flipH="1">
              <a:off x="3456" y="912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2" name="Line 91"/>
            <p:cNvSpPr/>
            <p:nvPr/>
          </p:nvSpPr>
          <p:spPr>
            <a:xfrm>
              <a:off x="3936" y="912"/>
              <a:ext cx="43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9253" name="Group 92"/>
            <p:cNvGrpSpPr/>
            <p:nvPr/>
          </p:nvGrpSpPr>
          <p:grpSpPr>
            <a:xfrm>
              <a:off x="2928" y="1056"/>
              <a:ext cx="624" cy="1056"/>
              <a:chOff x="1200" y="2784"/>
              <a:chExt cx="624" cy="1056"/>
            </a:xfrm>
          </p:grpSpPr>
          <p:sp>
            <p:nvSpPr>
              <p:cNvPr id="9255" name="Oval 93"/>
              <p:cNvSpPr/>
              <p:nvPr/>
            </p:nvSpPr>
            <p:spPr>
              <a:xfrm>
                <a:off x="1632" y="278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56" name="Oval 94"/>
              <p:cNvSpPr/>
              <p:nvPr/>
            </p:nvSpPr>
            <p:spPr>
              <a:xfrm>
                <a:off x="1392" y="307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12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57" name="Oval 95"/>
              <p:cNvSpPr/>
              <p:nvPr/>
            </p:nvSpPr>
            <p:spPr>
              <a:xfrm>
                <a:off x="1200" y="336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18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58" name="Oval 96"/>
              <p:cNvSpPr/>
              <p:nvPr/>
            </p:nvSpPr>
            <p:spPr>
              <a:xfrm>
                <a:off x="1536" y="336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24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59" name="Line 97"/>
              <p:cNvSpPr/>
              <p:nvPr/>
            </p:nvSpPr>
            <p:spPr>
              <a:xfrm flipH="1">
                <a:off x="1296" y="3264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60" name="Line 98"/>
              <p:cNvSpPr/>
              <p:nvPr/>
            </p:nvSpPr>
            <p:spPr>
              <a:xfrm>
                <a:off x="1488" y="3264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61" name="Oval 99"/>
              <p:cNvSpPr/>
              <p:nvPr/>
            </p:nvSpPr>
            <p:spPr>
              <a:xfrm>
                <a:off x="1392" y="364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33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2" name="Line 100"/>
              <p:cNvSpPr/>
              <p:nvPr/>
            </p:nvSpPr>
            <p:spPr>
              <a:xfrm flipH="1">
                <a:off x="1488" y="3552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63" name="Line 101"/>
              <p:cNvSpPr/>
              <p:nvPr/>
            </p:nvSpPr>
            <p:spPr>
              <a:xfrm flipH="1">
                <a:off x="1536" y="2976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254" name="Line 104"/>
            <p:cNvSpPr/>
            <p:nvPr/>
          </p:nvSpPr>
          <p:spPr>
            <a:xfrm>
              <a:off x="3456" y="1248"/>
              <a:ext cx="28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" name="Group 120"/>
          <p:cNvGrpSpPr/>
          <p:nvPr/>
        </p:nvGrpSpPr>
        <p:grpSpPr>
          <a:xfrm>
            <a:off x="5791200" y="2133600"/>
            <a:ext cx="1295400" cy="1676400"/>
            <a:chOff x="3264" y="1344"/>
            <a:chExt cx="816" cy="1056"/>
          </a:xfrm>
        </p:grpSpPr>
        <p:sp>
          <p:nvSpPr>
            <p:cNvPr id="9237" name="Oval 103"/>
            <p:cNvSpPr/>
            <p:nvPr/>
          </p:nvSpPr>
          <p:spPr>
            <a:xfrm>
              <a:off x="3648" y="134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8" name="Oval 105"/>
            <p:cNvSpPr/>
            <p:nvPr/>
          </p:nvSpPr>
          <p:spPr>
            <a:xfrm>
              <a:off x="3888" y="163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37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9" name="Line 106"/>
            <p:cNvSpPr/>
            <p:nvPr/>
          </p:nvSpPr>
          <p:spPr>
            <a:xfrm flipH="1">
              <a:off x="3600" y="1536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9240" name="Group 107"/>
            <p:cNvGrpSpPr/>
            <p:nvPr/>
          </p:nvGrpSpPr>
          <p:grpSpPr>
            <a:xfrm>
              <a:off x="3648" y="1824"/>
              <a:ext cx="288" cy="288"/>
              <a:chOff x="2256" y="3552"/>
              <a:chExt cx="288" cy="288"/>
            </a:xfrm>
          </p:grpSpPr>
          <p:sp>
            <p:nvSpPr>
              <p:cNvPr id="9247" name="Oval 108"/>
              <p:cNvSpPr/>
              <p:nvPr/>
            </p:nvSpPr>
            <p:spPr>
              <a:xfrm>
                <a:off x="2352" y="364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18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48" name="Line 109"/>
              <p:cNvSpPr/>
              <p:nvPr/>
            </p:nvSpPr>
            <p:spPr>
              <a:xfrm>
                <a:off x="2256" y="3552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241" name="Oval 111"/>
            <p:cNvSpPr/>
            <p:nvPr/>
          </p:nvSpPr>
          <p:spPr>
            <a:xfrm>
              <a:off x="3504" y="163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2" name="Oval 112"/>
            <p:cNvSpPr/>
            <p:nvPr/>
          </p:nvSpPr>
          <p:spPr>
            <a:xfrm>
              <a:off x="3408" y="192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3" name="Oval 113"/>
            <p:cNvSpPr/>
            <p:nvPr/>
          </p:nvSpPr>
          <p:spPr>
            <a:xfrm>
              <a:off x="3264" y="220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4" name="Line 114"/>
            <p:cNvSpPr/>
            <p:nvPr/>
          </p:nvSpPr>
          <p:spPr>
            <a:xfrm flipH="1">
              <a:off x="3504" y="1824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5" name="Line 115"/>
            <p:cNvSpPr/>
            <p:nvPr/>
          </p:nvSpPr>
          <p:spPr>
            <a:xfrm flipH="1">
              <a:off x="3360" y="2112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6" name="Line 116"/>
            <p:cNvSpPr/>
            <p:nvPr/>
          </p:nvSpPr>
          <p:spPr>
            <a:xfrm>
              <a:off x="3744" y="153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3547" name="Rectangle 123"/>
          <p:cNvSpPr/>
          <p:nvPr/>
        </p:nvSpPr>
        <p:spPr>
          <a:xfrm>
            <a:off x="4953000" y="4114800"/>
            <a:ext cx="22098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DeleteMin: 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03549" name="Rectangle 125"/>
          <p:cNvSpPr/>
          <p:nvPr/>
        </p:nvSpPr>
        <p:spPr>
          <a:xfrm>
            <a:off x="5334000" y="4572000"/>
            <a:ext cx="2819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Step 1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</a:rPr>
              <a:t>Delete the root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03550" name="Rectangle 126"/>
          <p:cNvSpPr/>
          <p:nvPr/>
        </p:nvSpPr>
        <p:spPr>
          <a:xfrm>
            <a:off x="5334000" y="5029200"/>
            <a:ext cx="3200400" cy="6715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854075" indent="-854075"/>
            <a:r>
              <a:rPr lang="en-US" altLang="zh-CN" sz="20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Step 2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</a:rPr>
              <a:t>Merge the two subtrees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103551" name="Text Box 127"/>
          <p:cNvSpPr txBox="1"/>
          <p:nvPr/>
        </p:nvSpPr>
        <p:spPr>
          <a:xfrm>
            <a:off x="5334000" y="5791200"/>
            <a:ext cx="2133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 = O(log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9236" name="Text Box 130"/>
          <p:cNvSpPr txBox="1"/>
          <p:nvPr/>
        </p:nvSpPr>
        <p:spPr>
          <a:xfrm>
            <a:off x="5867400" y="0"/>
            <a:ext cx="3270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Leftist Heaps &amp; Skew Heaps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  <p:bldP spid="103461" grpId="0"/>
      <p:bldP spid="103502" grpId="0"/>
      <p:bldP spid="103503" grpId="0" animBg="1"/>
      <p:bldP spid="103504" grpId="0" animBg="1"/>
      <p:bldP spid="103547" grpId="0"/>
      <p:bldP spid="103549" grpId="0"/>
      <p:bldP spid="103550" grpId="0"/>
      <p:bldP spid="1035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4450" name="Text Box 2"/>
          <p:cNvSpPr txBox="1"/>
          <p:nvPr/>
        </p:nvSpPr>
        <p:spPr>
          <a:xfrm>
            <a:off x="755650" y="533400"/>
            <a:ext cx="29781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sym typeface="Webdings" panose="05030102010509060703" pitchFamily="18" charset="2"/>
              </a:rPr>
              <a:t>Skew Heaps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4451" name="Rectangle 3"/>
          <p:cNvSpPr/>
          <p:nvPr/>
        </p:nvSpPr>
        <p:spPr>
          <a:xfrm>
            <a:off x="2771775" y="609600"/>
            <a:ext cx="44196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-- a simple version of the leftist heaps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762000" y="1219200"/>
            <a:ext cx="7696200" cy="884238"/>
            <a:chOff x="480" y="768"/>
            <a:chExt cx="4848" cy="557"/>
          </a:xfrm>
        </p:grpSpPr>
        <p:graphicFrame>
          <p:nvGraphicFramePr>
            <p:cNvPr id="2050" name="Object 2"/>
            <p:cNvGraphicFramePr/>
            <p:nvPr/>
          </p:nvGraphicFramePr>
          <p:xfrm>
            <a:off x="480" y="768"/>
            <a:ext cx="52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2286635" imgH="2286635" progId="MS_ClipArt_Gallery.2">
                    <p:embed/>
                  </p:oleObj>
                </mc:Choice>
                <mc:Fallback>
                  <p:oleObj name="" r:id="rId1" imgW="2286635" imgH="2286635" progId="MS_ClipArt_Gallery.2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0" y="768"/>
                          <a:ext cx="528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34" name="Text Box 6"/>
            <p:cNvSpPr txBox="1"/>
            <p:nvPr/>
          </p:nvSpPr>
          <p:spPr>
            <a:xfrm>
              <a:off x="1008" y="768"/>
              <a:ext cx="4320" cy="5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1244600" indent="-1244600">
                <a:spcBef>
                  <a:spcPct val="50000"/>
                </a:spcBef>
              </a:pPr>
              <a:r>
                <a:rPr lang="en-US" altLang="zh-CN" sz="2800" dirty="0">
                  <a:latin typeface="Impact" panose="020B0806030902050204" pitchFamily="34" charset="0"/>
                </a:rPr>
                <a:t>Target :</a:t>
              </a:r>
              <a:r>
                <a:rPr lang="en-US" altLang="zh-CN" b="1" dirty="0">
                  <a:latin typeface="Times New Roman" panose="02020603050405020304" pitchFamily="18" charset="0"/>
                </a:rPr>
                <a:t>  Any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b="1" dirty="0">
                  <a:latin typeface="Times New Roman" panose="02020603050405020304" pitchFamily="18" charset="0"/>
                </a:rPr>
                <a:t> consecutive operations take at most O(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M </a:t>
              </a:r>
              <a:r>
                <a:rPr lang="en-US" altLang="zh-CN" b="1" dirty="0">
                  <a:latin typeface="Times New Roman" panose="02020603050405020304" pitchFamily="18" charset="0"/>
                </a:rPr>
                <a:t>log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dirty="0">
                  <a:latin typeface="Times New Roman" panose="02020603050405020304" pitchFamily="18" charset="0"/>
                </a:rPr>
                <a:t>) time.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4456" name="Rectangle 8"/>
          <p:cNvSpPr/>
          <p:nvPr/>
        </p:nvSpPr>
        <p:spPr>
          <a:xfrm>
            <a:off x="609600" y="2286000"/>
            <a:ext cx="7467600" cy="9461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1236980" indent="-1236980"/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Merge: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Always</a:t>
            </a:r>
            <a:r>
              <a:rPr lang="en-US" altLang="zh-CN" sz="1800" b="1" dirty="0">
                <a:latin typeface="Arial" panose="020B0604020202020204" pitchFamily="34" charset="0"/>
              </a:rPr>
              <a:t> swap the left and right children except that the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largest</a:t>
            </a:r>
            <a:r>
              <a:rPr lang="en-US" altLang="zh-CN" sz="1800" b="1" dirty="0">
                <a:latin typeface="Arial" panose="020B0604020202020204" pitchFamily="34" charset="0"/>
              </a:rPr>
              <a:t> of all the nodes on the right paths does not have its children swapped.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No Npl</a:t>
            </a:r>
            <a:r>
              <a:rPr lang="en-US" altLang="zh-CN" sz="1800" b="1" dirty="0">
                <a:latin typeface="Arial" panose="020B0604020202020204" pitchFamily="34" charset="0"/>
              </a:rPr>
              <a:t>.</a:t>
            </a:r>
            <a:endParaRPr lang="en-US" altLang="zh-CN" sz="18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04457" name="AutoShape 9"/>
          <p:cNvSpPr/>
          <p:nvPr/>
        </p:nvSpPr>
        <p:spPr>
          <a:xfrm>
            <a:off x="4495800" y="3429000"/>
            <a:ext cx="3810000" cy="1219200"/>
          </a:xfrm>
          <a:prstGeom prst="wedgeEllipseCallout">
            <a:avLst>
              <a:gd name="adj1" fmla="val -42708"/>
              <a:gd name="adj2" fmla="val -82032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0" bIns="0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Not really a special case, but a natural stop in the recursions.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5715000" y="3352800"/>
            <a:ext cx="1600200" cy="1676400"/>
            <a:chOff x="3600" y="2112"/>
            <a:chExt cx="1008" cy="1056"/>
          </a:xfrm>
        </p:grpSpPr>
        <p:sp>
          <p:nvSpPr>
            <p:cNvPr id="2124" name="Oval 77"/>
            <p:cNvSpPr/>
            <p:nvPr/>
          </p:nvSpPr>
          <p:spPr>
            <a:xfrm>
              <a:off x="3888" y="211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5" name="Oval 78"/>
            <p:cNvSpPr/>
            <p:nvPr/>
          </p:nvSpPr>
          <p:spPr>
            <a:xfrm>
              <a:off x="4272" y="240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6" name="Oval 79"/>
            <p:cNvSpPr/>
            <p:nvPr/>
          </p:nvSpPr>
          <p:spPr>
            <a:xfrm>
              <a:off x="4080" y="26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21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7" name="Oval 80"/>
            <p:cNvSpPr/>
            <p:nvPr/>
          </p:nvSpPr>
          <p:spPr>
            <a:xfrm>
              <a:off x="4416" y="26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8" name="Line 81"/>
            <p:cNvSpPr/>
            <p:nvPr/>
          </p:nvSpPr>
          <p:spPr>
            <a:xfrm flipH="1">
              <a:off x="4176" y="2592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9" name="Line 82"/>
            <p:cNvSpPr/>
            <p:nvPr/>
          </p:nvSpPr>
          <p:spPr>
            <a:xfrm>
              <a:off x="4368" y="2592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30" name="Oval 83"/>
            <p:cNvSpPr/>
            <p:nvPr/>
          </p:nvSpPr>
          <p:spPr>
            <a:xfrm>
              <a:off x="4272" y="297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1" name="Line 84"/>
            <p:cNvSpPr/>
            <p:nvPr/>
          </p:nvSpPr>
          <p:spPr>
            <a:xfrm flipH="1">
              <a:off x="4368" y="2880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32" name="Line 85"/>
            <p:cNvSpPr/>
            <p:nvPr/>
          </p:nvSpPr>
          <p:spPr>
            <a:xfrm flipH="1">
              <a:off x="3600" y="2304"/>
              <a:ext cx="38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33" name="Line 86"/>
            <p:cNvSpPr/>
            <p:nvPr/>
          </p:nvSpPr>
          <p:spPr>
            <a:xfrm>
              <a:off x="3984" y="2304"/>
              <a:ext cx="38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98"/>
          <p:cNvGrpSpPr/>
          <p:nvPr/>
        </p:nvGrpSpPr>
        <p:grpSpPr>
          <a:xfrm>
            <a:off x="5257800" y="3810000"/>
            <a:ext cx="1295400" cy="1676400"/>
            <a:chOff x="3312" y="2400"/>
            <a:chExt cx="816" cy="1056"/>
          </a:xfrm>
        </p:grpSpPr>
        <p:sp>
          <p:nvSpPr>
            <p:cNvPr id="2114" name="Oval 99"/>
            <p:cNvSpPr/>
            <p:nvPr/>
          </p:nvSpPr>
          <p:spPr>
            <a:xfrm>
              <a:off x="3504" y="240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15" name="Oval 100"/>
            <p:cNvSpPr/>
            <p:nvPr/>
          </p:nvSpPr>
          <p:spPr>
            <a:xfrm>
              <a:off x="3792" y="26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16" name="Oval 101"/>
            <p:cNvSpPr/>
            <p:nvPr/>
          </p:nvSpPr>
          <p:spPr>
            <a:xfrm>
              <a:off x="3600" y="297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17" name="Oval 102"/>
            <p:cNvSpPr/>
            <p:nvPr/>
          </p:nvSpPr>
          <p:spPr>
            <a:xfrm>
              <a:off x="3936" y="297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24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18" name="Line 103"/>
            <p:cNvSpPr/>
            <p:nvPr/>
          </p:nvSpPr>
          <p:spPr>
            <a:xfrm flipH="1">
              <a:off x="3696" y="2880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9" name="Line 104"/>
            <p:cNvSpPr/>
            <p:nvPr/>
          </p:nvSpPr>
          <p:spPr>
            <a:xfrm>
              <a:off x="3888" y="2880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0" name="Oval 105"/>
            <p:cNvSpPr/>
            <p:nvPr/>
          </p:nvSpPr>
          <p:spPr>
            <a:xfrm>
              <a:off x="3792" y="326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33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1" name="Line 106"/>
            <p:cNvSpPr/>
            <p:nvPr/>
          </p:nvSpPr>
          <p:spPr>
            <a:xfrm flipH="1">
              <a:off x="3888" y="3168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2" name="Line 107"/>
            <p:cNvSpPr/>
            <p:nvPr/>
          </p:nvSpPr>
          <p:spPr>
            <a:xfrm flipH="1">
              <a:off x="3312" y="2592"/>
              <a:ext cx="28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3" name="Line 108"/>
            <p:cNvSpPr/>
            <p:nvPr/>
          </p:nvSpPr>
          <p:spPr>
            <a:xfrm>
              <a:off x="3600" y="2592"/>
              <a:ext cx="28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109"/>
          <p:cNvGrpSpPr/>
          <p:nvPr/>
        </p:nvGrpSpPr>
        <p:grpSpPr>
          <a:xfrm>
            <a:off x="4953000" y="4267200"/>
            <a:ext cx="685800" cy="762000"/>
            <a:chOff x="1728" y="2736"/>
            <a:chExt cx="432" cy="480"/>
          </a:xfrm>
        </p:grpSpPr>
        <p:sp>
          <p:nvSpPr>
            <p:cNvPr id="2110" name="Oval 110"/>
            <p:cNvSpPr/>
            <p:nvPr/>
          </p:nvSpPr>
          <p:spPr>
            <a:xfrm>
              <a:off x="1776" y="273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11" name="Oval 111"/>
            <p:cNvSpPr/>
            <p:nvPr/>
          </p:nvSpPr>
          <p:spPr>
            <a:xfrm>
              <a:off x="1968" y="302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37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12" name="Line 112"/>
            <p:cNvSpPr/>
            <p:nvPr/>
          </p:nvSpPr>
          <p:spPr>
            <a:xfrm flipH="1">
              <a:off x="1728" y="2928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3" name="Line 113"/>
            <p:cNvSpPr/>
            <p:nvPr/>
          </p:nvSpPr>
          <p:spPr>
            <a:xfrm>
              <a:off x="1872" y="292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119"/>
          <p:cNvGrpSpPr/>
          <p:nvPr/>
        </p:nvGrpSpPr>
        <p:grpSpPr>
          <a:xfrm>
            <a:off x="4800600" y="4724400"/>
            <a:ext cx="609600" cy="1219200"/>
            <a:chOff x="3024" y="2976"/>
            <a:chExt cx="384" cy="768"/>
          </a:xfrm>
        </p:grpSpPr>
        <p:sp>
          <p:nvSpPr>
            <p:cNvPr id="2103" name="Oval 120"/>
            <p:cNvSpPr/>
            <p:nvPr/>
          </p:nvSpPr>
          <p:spPr>
            <a:xfrm>
              <a:off x="3120" y="355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4" name="Line 121"/>
            <p:cNvSpPr/>
            <p:nvPr/>
          </p:nvSpPr>
          <p:spPr>
            <a:xfrm flipH="1">
              <a:off x="3216" y="3456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105" name="Group 122"/>
            <p:cNvGrpSpPr/>
            <p:nvPr/>
          </p:nvGrpSpPr>
          <p:grpSpPr>
            <a:xfrm>
              <a:off x="3024" y="2976"/>
              <a:ext cx="384" cy="480"/>
              <a:chOff x="3024" y="2976"/>
              <a:chExt cx="384" cy="480"/>
            </a:xfrm>
          </p:grpSpPr>
          <p:sp>
            <p:nvSpPr>
              <p:cNvPr id="2106" name="Oval 123"/>
              <p:cNvSpPr/>
              <p:nvPr/>
            </p:nvSpPr>
            <p:spPr>
              <a:xfrm>
                <a:off x="3024" y="297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Oval 124"/>
              <p:cNvSpPr/>
              <p:nvPr/>
            </p:nvSpPr>
            <p:spPr>
              <a:xfrm>
                <a:off x="3216" y="326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17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Line 125"/>
              <p:cNvSpPr/>
              <p:nvPr/>
            </p:nvSpPr>
            <p:spPr>
              <a:xfrm flipH="1">
                <a:off x="3024" y="316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09" name="Line 126"/>
              <p:cNvSpPr/>
              <p:nvPr/>
            </p:nvSpPr>
            <p:spPr>
              <a:xfrm>
                <a:off x="3120" y="3168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4576" name="AutoShape 128"/>
          <p:cNvSpPr/>
          <p:nvPr/>
        </p:nvSpPr>
        <p:spPr>
          <a:xfrm>
            <a:off x="5715000" y="5562600"/>
            <a:ext cx="2928938" cy="914400"/>
          </a:xfrm>
          <a:prstGeom prst="wedgeEllipseCallout">
            <a:avLst>
              <a:gd name="adj1" fmla="val -15319"/>
              <a:gd name="adj2" fmla="val -104514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0" bIns="0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This is NOT always the case.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2062" name="Text Box 130"/>
          <p:cNvSpPr txBox="1"/>
          <p:nvPr/>
        </p:nvSpPr>
        <p:spPr>
          <a:xfrm>
            <a:off x="5867400" y="0"/>
            <a:ext cx="3270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Leftist Heaps &amp; Skew Heaps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组合 85"/>
          <p:cNvGrpSpPr/>
          <p:nvPr/>
        </p:nvGrpSpPr>
        <p:grpSpPr>
          <a:xfrm>
            <a:off x="838200" y="3429000"/>
            <a:ext cx="3505200" cy="2225675"/>
            <a:chOff x="838200" y="3429000"/>
            <a:chExt cx="3505200" cy="2225675"/>
          </a:xfrm>
        </p:grpSpPr>
        <p:grpSp>
          <p:nvGrpSpPr>
            <p:cNvPr id="2068" name="Group 10"/>
            <p:cNvGrpSpPr/>
            <p:nvPr/>
          </p:nvGrpSpPr>
          <p:grpSpPr>
            <a:xfrm>
              <a:off x="838200" y="3429000"/>
              <a:ext cx="3505200" cy="2225675"/>
              <a:chOff x="480" y="2496"/>
              <a:chExt cx="2208" cy="1402"/>
            </a:xfrm>
          </p:grpSpPr>
          <p:sp>
            <p:nvSpPr>
              <p:cNvPr id="2071" name="Oval 11"/>
              <p:cNvSpPr/>
              <p:nvPr/>
            </p:nvSpPr>
            <p:spPr>
              <a:xfrm>
                <a:off x="912" y="249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Oval 12"/>
              <p:cNvSpPr/>
              <p:nvPr/>
            </p:nvSpPr>
            <p:spPr>
              <a:xfrm>
                <a:off x="672" y="278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Oval 13"/>
              <p:cNvSpPr/>
              <p:nvPr/>
            </p:nvSpPr>
            <p:spPr>
              <a:xfrm>
                <a:off x="480" y="307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21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Oval 14"/>
              <p:cNvSpPr/>
              <p:nvPr/>
            </p:nvSpPr>
            <p:spPr>
              <a:xfrm>
                <a:off x="816" y="307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14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Line 15"/>
              <p:cNvSpPr/>
              <p:nvPr/>
            </p:nvSpPr>
            <p:spPr>
              <a:xfrm flipH="1">
                <a:off x="576" y="2976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76" name="Line 16"/>
              <p:cNvSpPr/>
              <p:nvPr/>
            </p:nvSpPr>
            <p:spPr>
              <a:xfrm>
                <a:off x="768" y="2976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77" name="Oval 17"/>
              <p:cNvSpPr/>
              <p:nvPr/>
            </p:nvSpPr>
            <p:spPr>
              <a:xfrm>
                <a:off x="672" y="336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23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Line 18"/>
              <p:cNvSpPr/>
              <p:nvPr/>
            </p:nvSpPr>
            <p:spPr>
              <a:xfrm flipH="1">
                <a:off x="768" y="3264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79" name="Line 19"/>
              <p:cNvSpPr/>
              <p:nvPr/>
            </p:nvSpPr>
            <p:spPr>
              <a:xfrm flipH="1">
                <a:off x="816" y="2688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80" name="Oval 20"/>
              <p:cNvSpPr/>
              <p:nvPr/>
            </p:nvSpPr>
            <p:spPr>
              <a:xfrm>
                <a:off x="1200" y="278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Line 21"/>
              <p:cNvSpPr/>
              <p:nvPr/>
            </p:nvSpPr>
            <p:spPr>
              <a:xfrm>
                <a:off x="1008" y="2688"/>
                <a:ext cx="288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82" name="Oval 22"/>
              <p:cNvSpPr/>
              <p:nvPr/>
            </p:nvSpPr>
            <p:spPr>
              <a:xfrm>
                <a:off x="1104" y="307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17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Oval 23"/>
              <p:cNvSpPr/>
              <p:nvPr/>
            </p:nvSpPr>
            <p:spPr>
              <a:xfrm>
                <a:off x="960" y="336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26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Line 24"/>
              <p:cNvSpPr/>
              <p:nvPr/>
            </p:nvSpPr>
            <p:spPr>
              <a:xfrm flipH="1">
                <a:off x="1200" y="2976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85" name="Line 25"/>
              <p:cNvSpPr/>
              <p:nvPr/>
            </p:nvSpPr>
            <p:spPr>
              <a:xfrm flipH="1">
                <a:off x="1056" y="3264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86" name="Oval 26"/>
              <p:cNvSpPr/>
              <p:nvPr/>
            </p:nvSpPr>
            <p:spPr>
              <a:xfrm>
                <a:off x="2016" y="249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Oval 27"/>
              <p:cNvSpPr/>
              <p:nvPr/>
            </p:nvSpPr>
            <p:spPr>
              <a:xfrm>
                <a:off x="1776" y="278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12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Oval 28"/>
              <p:cNvSpPr/>
              <p:nvPr/>
            </p:nvSpPr>
            <p:spPr>
              <a:xfrm>
                <a:off x="1584" y="307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18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Oval 29"/>
              <p:cNvSpPr/>
              <p:nvPr/>
            </p:nvSpPr>
            <p:spPr>
              <a:xfrm>
                <a:off x="1920" y="307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24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Line 30"/>
              <p:cNvSpPr/>
              <p:nvPr/>
            </p:nvSpPr>
            <p:spPr>
              <a:xfrm flipH="1">
                <a:off x="1680" y="2976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91" name="Line 31"/>
              <p:cNvSpPr/>
              <p:nvPr/>
            </p:nvSpPr>
            <p:spPr>
              <a:xfrm>
                <a:off x="1872" y="2976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92" name="Oval 32"/>
              <p:cNvSpPr/>
              <p:nvPr/>
            </p:nvSpPr>
            <p:spPr>
              <a:xfrm>
                <a:off x="1776" y="336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33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Line 33"/>
              <p:cNvSpPr/>
              <p:nvPr/>
            </p:nvSpPr>
            <p:spPr>
              <a:xfrm flipH="1">
                <a:off x="1872" y="3264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94" name="Line 34"/>
              <p:cNvSpPr/>
              <p:nvPr/>
            </p:nvSpPr>
            <p:spPr>
              <a:xfrm flipH="1">
                <a:off x="1920" y="2688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95" name="Oval 35"/>
              <p:cNvSpPr/>
              <p:nvPr/>
            </p:nvSpPr>
            <p:spPr>
              <a:xfrm>
                <a:off x="2304" y="278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Line 36"/>
              <p:cNvSpPr/>
              <p:nvPr/>
            </p:nvSpPr>
            <p:spPr>
              <a:xfrm>
                <a:off x="2112" y="2688"/>
                <a:ext cx="288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97" name="Oval 37"/>
              <p:cNvSpPr/>
              <p:nvPr/>
            </p:nvSpPr>
            <p:spPr>
              <a:xfrm>
                <a:off x="2160" y="307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37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Oval 38"/>
              <p:cNvSpPr/>
              <p:nvPr/>
            </p:nvSpPr>
            <p:spPr>
              <a:xfrm>
                <a:off x="2496" y="307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18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Line 39"/>
              <p:cNvSpPr/>
              <p:nvPr/>
            </p:nvSpPr>
            <p:spPr>
              <a:xfrm flipH="1">
                <a:off x="2256" y="2976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00" name="Line 40"/>
              <p:cNvSpPr/>
              <p:nvPr/>
            </p:nvSpPr>
            <p:spPr>
              <a:xfrm>
                <a:off x="2400" y="2976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01" name="Text Box 41"/>
              <p:cNvSpPr txBox="1"/>
              <p:nvPr/>
            </p:nvSpPr>
            <p:spPr>
              <a:xfrm>
                <a:off x="672" y="3648"/>
                <a:ext cx="432" cy="25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Text Box 42"/>
              <p:cNvSpPr txBox="1"/>
              <p:nvPr/>
            </p:nvSpPr>
            <p:spPr>
              <a:xfrm>
                <a:off x="1968" y="3648"/>
                <a:ext cx="432" cy="25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2000" b="1" baseline="-25000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69" name="Oval 32"/>
            <p:cNvSpPr/>
            <p:nvPr/>
          </p:nvSpPr>
          <p:spPr>
            <a:xfrm>
              <a:off x="3786182" y="4786322"/>
              <a:ext cx="304800" cy="30480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70" name="Line 33"/>
            <p:cNvSpPr/>
            <p:nvPr/>
          </p:nvSpPr>
          <p:spPr>
            <a:xfrm flipH="1">
              <a:off x="3938582" y="4633922"/>
              <a:ext cx="228600" cy="1524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" name="组合 87"/>
          <p:cNvGrpSpPr/>
          <p:nvPr/>
        </p:nvGrpSpPr>
        <p:grpSpPr>
          <a:xfrm>
            <a:off x="4419600" y="5181600"/>
            <a:ext cx="533400" cy="776288"/>
            <a:chOff x="4419600" y="5181600"/>
            <a:chExt cx="533400" cy="776302"/>
          </a:xfrm>
        </p:grpSpPr>
        <p:sp>
          <p:nvSpPr>
            <p:cNvPr id="2065" name="Oval 127"/>
            <p:cNvSpPr/>
            <p:nvPr/>
          </p:nvSpPr>
          <p:spPr>
            <a:xfrm>
              <a:off x="4648200" y="5181600"/>
              <a:ext cx="304800" cy="30480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6" name="Oval 32"/>
            <p:cNvSpPr/>
            <p:nvPr/>
          </p:nvSpPr>
          <p:spPr>
            <a:xfrm>
              <a:off x="4419600" y="5653102"/>
              <a:ext cx="304800" cy="30480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7" name="Line 33"/>
            <p:cNvSpPr/>
            <p:nvPr/>
          </p:nvSpPr>
          <p:spPr>
            <a:xfrm flipH="1">
              <a:off x="4572000" y="5500702"/>
              <a:ext cx="228600" cy="1524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" name="文本框 6"/>
          <p:cNvSpPr txBox="1"/>
          <p:nvPr/>
        </p:nvSpPr>
        <p:spPr>
          <a:xfrm>
            <a:off x="1828800" y="908685"/>
            <a:ext cx="6575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highlight>
                  <a:srgbClr val="FFFF00"/>
                </a:highlight>
              </a:rPr>
              <a:t>参考https://blog.csdn.net/weixin_41922289/article/details/89045518</a:t>
            </a:r>
            <a:endParaRPr lang="zh-CN" altLang="en-US" sz="180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04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/>
      <p:bldP spid="104456" grpId="0"/>
      <p:bldP spid="104457" grpId="0" animBg="1"/>
      <p:bldP spid="1045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" name="Group 42"/>
          <p:cNvGrpSpPr/>
          <p:nvPr/>
        </p:nvGrpSpPr>
        <p:grpSpPr>
          <a:xfrm>
            <a:off x="762000" y="914400"/>
            <a:ext cx="2667000" cy="2590800"/>
            <a:chOff x="2928" y="2112"/>
            <a:chExt cx="1680" cy="1632"/>
          </a:xfrm>
        </p:grpSpPr>
        <p:grpSp>
          <p:nvGrpSpPr>
            <p:cNvPr id="10360" name="Group 35"/>
            <p:cNvGrpSpPr/>
            <p:nvPr/>
          </p:nvGrpSpPr>
          <p:grpSpPr>
            <a:xfrm>
              <a:off x="3600" y="2112"/>
              <a:ext cx="1008" cy="1056"/>
              <a:chOff x="3600" y="2112"/>
              <a:chExt cx="1008" cy="1056"/>
            </a:xfrm>
          </p:grpSpPr>
          <p:sp>
            <p:nvSpPr>
              <p:cNvPr id="10386" name="Oval 3"/>
              <p:cNvSpPr/>
              <p:nvPr/>
            </p:nvSpPr>
            <p:spPr>
              <a:xfrm>
                <a:off x="3888" y="211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7" name="Oval 4"/>
              <p:cNvSpPr/>
              <p:nvPr/>
            </p:nvSpPr>
            <p:spPr>
              <a:xfrm>
                <a:off x="4272" y="240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10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8" name="Oval 5"/>
              <p:cNvSpPr/>
              <p:nvPr/>
            </p:nvSpPr>
            <p:spPr>
              <a:xfrm>
                <a:off x="4080" y="268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21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9" name="Oval 6"/>
              <p:cNvSpPr/>
              <p:nvPr/>
            </p:nvSpPr>
            <p:spPr>
              <a:xfrm>
                <a:off x="4416" y="268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14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90" name="Line 7"/>
              <p:cNvSpPr/>
              <p:nvPr/>
            </p:nvSpPr>
            <p:spPr>
              <a:xfrm flipH="1">
                <a:off x="4176" y="2592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91" name="Line 8"/>
              <p:cNvSpPr/>
              <p:nvPr/>
            </p:nvSpPr>
            <p:spPr>
              <a:xfrm>
                <a:off x="4368" y="2592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92" name="Oval 9"/>
              <p:cNvSpPr/>
              <p:nvPr/>
            </p:nvSpPr>
            <p:spPr>
              <a:xfrm>
                <a:off x="4272" y="297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23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93" name="Line 10"/>
              <p:cNvSpPr/>
              <p:nvPr/>
            </p:nvSpPr>
            <p:spPr>
              <a:xfrm flipH="1">
                <a:off x="4368" y="2880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94" name="Line 11"/>
              <p:cNvSpPr/>
              <p:nvPr/>
            </p:nvSpPr>
            <p:spPr>
              <a:xfrm flipH="1">
                <a:off x="3600" y="2304"/>
                <a:ext cx="38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95" name="Line 12"/>
              <p:cNvSpPr/>
              <p:nvPr/>
            </p:nvSpPr>
            <p:spPr>
              <a:xfrm>
                <a:off x="3984" y="2304"/>
                <a:ext cx="38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61" name="Group 38"/>
            <p:cNvGrpSpPr/>
            <p:nvPr/>
          </p:nvGrpSpPr>
          <p:grpSpPr>
            <a:xfrm>
              <a:off x="3312" y="2400"/>
              <a:ext cx="816" cy="1056"/>
              <a:chOff x="3312" y="2400"/>
              <a:chExt cx="816" cy="1056"/>
            </a:xfrm>
          </p:grpSpPr>
          <p:sp>
            <p:nvSpPr>
              <p:cNvPr id="10376" name="Oval 19"/>
              <p:cNvSpPr/>
              <p:nvPr/>
            </p:nvSpPr>
            <p:spPr>
              <a:xfrm>
                <a:off x="3504" y="2400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77" name="Oval 20"/>
              <p:cNvSpPr/>
              <p:nvPr/>
            </p:nvSpPr>
            <p:spPr>
              <a:xfrm>
                <a:off x="3792" y="268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12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78" name="Oval 21"/>
              <p:cNvSpPr/>
              <p:nvPr/>
            </p:nvSpPr>
            <p:spPr>
              <a:xfrm>
                <a:off x="3600" y="297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18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79" name="Oval 22"/>
              <p:cNvSpPr/>
              <p:nvPr/>
            </p:nvSpPr>
            <p:spPr>
              <a:xfrm>
                <a:off x="3936" y="297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24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0" name="Line 23"/>
              <p:cNvSpPr/>
              <p:nvPr/>
            </p:nvSpPr>
            <p:spPr>
              <a:xfrm flipH="1">
                <a:off x="3696" y="2880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81" name="Line 24"/>
              <p:cNvSpPr/>
              <p:nvPr/>
            </p:nvSpPr>
            <p:spPr>
              <a:xfrm>
                <a:off x="3888" y="2880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82" name="Oval 25"/>
              <p:cNvSpPr/>
              <p:nvPr/>
            </p:nvSpPr>
            <p:spPr>
              <a:xfrm>
                <a:off x="3792" y="326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33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3" name="Line 26"/>
              <p:cNvSpPr/>
              <p:nvPr/>
            </p:nvSpPr>
            <p:spPr>
              <a:xfrm flipH="1">
                <a:off x="3888" y="3168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84" name="Line 27"/>
              <p:cNvSpPr/>
              <p:nvPr/>
            </p:nvSpPr>
            <p:spPr>
              <a:xfrm flipH="1">
                <a:off x="3312" y="2592"/>
                <a:ext cx="288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85" name="Line 29"/>
              <p:cNvSpPr/>
              <p:nvPr/>
            </p:nvSpPr>
            <p:spPr>
              <a:xfrm>
                <a:off x="3600" y="2592"/>
                <a:ext cx="288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362" name="Oval 30"/>
            <p:cNvSpPr/>
            <p:nvPr/>
          </p:nvSpPr>
          <p:spPr>
            <a:xfrm>
              <a:off x="2928" y="326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0363" name="Group 37"/>
            <p:cNvGrpSpPr/>
            <p:nvPr/>
          </p:nvGrpSpPr>
          <p:grpSpPr>
            <a:xfrm>
              <a:off x="3120" y="2688"/>
              <a:ext cx="432" cy="480"/>
              <a:chOff x="1728" y="2736"/>
              <a:chExt cx="432" cy="480"/>
            </a:xfrm>
          </p:grpSpPr>
          <p:sp>
            <p:nvSpPr>
              <p:cNvPr id="10372" name="Oval 28"/>
              <p:cNvSpPr/>
              <p:nvPr/>
            </p:nvSpPr>
            <p:spPr>
              <a:xfrm>
                <a:off x="1776" y="273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73" name="Oval 31"/>
              <p:cNvSpPr/>
              <p:nvPr/>
            </p:nvSpPr>
            <p:spPr>
              <a:xfrm>
                <a:off x="1968" y="302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37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74" name="Line 32"/>
              <p:cNvSpPr/>
              <p:nvPr/>
            </p:nvSpPr>
            <p:spPr>
              <a:xfrm flipH="1">
                <a:off x="1728" y="2928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75" name="Line 33"/>
              <p:cNvSpPr/>
              <p:nvPr/>
            </p:nvSpPr>
            <p:spPr>
              <a:xfrm>
                <a:off x="1872" y="2928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364" name="Group 40"/>
            <p:cNvGrpSpPr/>
            <p:nvPr/>
          </p:nvGrpSpPr>
          <p:grpSpPr>
            <a:xfrm>
              <a:off x="3024" y="2976"/>
              <a:ext cx="384" cy="768"/>
              <a:chOff x="3024" y="2976"/>
              <a:chExt cx="384" cy="768"/>
            </a:xfrm>
          </p:grpSpPr>
          <p:sp>
            <p:nvSpPr>
              <p:cNvPr id="10365" name="Oval 16"/>
              <p:cNvSpPr/>
              <p:nvPr/>
            </p:nvSpPr>
            <p:spPr>
              <a:xfrm>
                <a:off x="3120" y="3552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26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6" name="Line 18"/>
              <p:cNvSpPr/>
              <p:nvPr/>
            </p:nvSpPr>
            <p:spPr>
              <a:xfrm flipH="1">
                <a:off x="3216" y="3456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0367" name="Group 39"/>
              <p:cNvGrpSpPr/>
              <p:nvPr/>
            </p:nvGrpSpPr>
            <p:grpSpPr>
              <a:xfrm>
                <a:off x="3024" y="2976"/>
                <a:ext cx="384" cy="480"/>
                <a:chOff x="3024" y="2976"/>
                <a:chExt cx="384" cy="480"/>
              </a:xfrm>
            </p:grpSpPr>
            <p:sp>
              <p:nvSpPr>
                <p:cNvPr id="10368" name="Oval 14"/>
                <p:cNvSpPr/>
                <p:nvPr/>
              </p:nvSpPr>
              <p:spPr>
                <a:xfrm>
                  <a:off x="3024" y="2976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6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8</a:t>
                  </a:r>
                  <a:endPara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9" name="Oval 15"/>
                <p:cNvSpPr/>
                <p:nvPr/>
              </p:nvSpPr>
              <p:spPr>
                <a:xfrm>
                  <a:off x="3216" y="3264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6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17</a:t>
                  </a:r>
                  <a:endPara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0" name="Line 17"/>
                <p:cNvSpPr/>
                <p:nvPr/>
              </p:nvSpPr>
              <p:spPr>
                <a:xfrm flipH="1">
                  <a:off x="3024" y="3168"/>
                  <a:ext cx="96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371" name="Line 34"/>
                <p:cNvSpPr/>
                <p:nvPr/>
              </p:nvSpPr>
              <p:spPr>
                <a:xfrm>
                  <a:off x="3120" y="3168"/>
                  <a:ext cx="192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105515" name="Rectangle 43"/>
          <p:cNvSpPr/>
          <p:nvPr/>
        </p:nvSpPr>
        <p:spPr>
          <a:xfrm>
            <a:off x="304800" y="381000"/>
            <a:ext cx="3505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【Example】</a:t>
            </a:r>
            <a:r>
              <a:rPr lang="en-US" altLang="zh-CN" b="1" dirty="0">
                <a:latin typeface="Times New Roman" panose="02020603050405020304" pitchFamily="18" charset="0"/>
              </a:rPr>
              <a:t>Insert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15</a:t>
            </a:r>
            <a:endParaRPr lang="en-US" altLang="zh-CN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516" name="Oval 44"/>
          <p:cNvSpPr/>
          <p:nvPr/>
        </p:nvSpPr>
        <p:spPr>
          <a:xfrm>
            <a:off x="3581400" y="990600"/>
            <a:ext cx="3048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15</a:t>
            </a:r>
            <a:endParaRPr lang="en-US" altLang="zh-CN" sz="16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84"/>
          <p:cNvGrpSpPr/>
          <p:nvPr/>
        </p:nvGrpSpPr>
        <p:grpSpPr>
          <a:xfrm>
            <a:off x="5257800" y="1447800"/>
            <a:ext cx="685800" cy="762000"/>
            <a:chOff x="1872" y="2736"/>
            <a:chExt cx="432" cy="480"/>
          </a:xfrm>
        </p:grpSpPr>
        <p:sp>
          <p:nvSpPr>
            <p:cNvPr id="10356" name="Oval 48"/>
            <p:cNvSpPr/>
            <p:nvPr/>
          </p:nvSpPr>
          <p:spPr>
            <a:xfrm>
              <a:off x="1968" y="273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7" name="Oval 49"/>
            <p:cNvSpPr/>
            <p:nvPr/>
          </p:nvSpPr>
          <p:spPr>
            <a:xfrm>
              <a:off x="2112" y="302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21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8" name="Line 51"/>
            <p:cNvSpPr/>
            <p:nvPr/>
          </p:nvSpPr>
          <p:spPr>
            <a:xfrm flipH="1">
              <a:off x="1872" y="292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59" name="Line 52"/>
            <p:cNvSpPr/>
            <p:nvPr/>
          </p:nvSpPr>
          <p:spPr>
            <a:xfrm>
              <a:off x="2064" y="2928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" name="Group 83"/>
          <p:cNvGrpSpPr/>
          <p:nvPr/>
        </p:nvGrpSpPr>
        <p:grpSpPr>
          <a:xfrm>
            <a:off x="5562600" y="990600"/>
            <a:ext cx="2057400" cy="2590800"/>
            <a:chOff x="3552" y="2112"/>
            <a:chExt cx="1296" cy="1632"/>
          </a:xfrm>
        </p:grpSpPr>
        <p:sp>
          <p:nvSpPr>
            <p:cNvPr id="10327" name="Oval 47"/>
            <p:cNvSpPr/>
            <p:nvPr/>
          </p:nvSpPr>
          <p:spPr>
            <a:xfrm>
              <a:off x="3840" y="211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8" name="Line 55"/>
            <p:cNvSpPr/>
            <p:nvPr/>
          </p:nvSpPr>
          <p:spPr>
            <a:xfrm flipH="1">
              <a:off x="3552" y="2304"/>
              <a:ext cx="38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29" name="Line 56"/>
            <p:cNvSpPr/>
            <p:nvPr/>
          </p:nvSpPr>
          <p:spPr>
            <a:xfrm>
              <a:off x="3936" y="2304"/>
              <a:ext cx="38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330" name="Group 82"/>
            <p:cNvGrpSpPr/>
            <p:nvPr/>
          </p:nvGrpSpPr>
          <p:grpSpPr>
            <a:xfrm>
              <a:off x="3648" y="2400"/>
              <a:ext cx="1200" cy="1344"/>
              <a:chOff x="2880" y="2400"/>
              <a:chExt cx="1200" cy="1344"/>
            </a:xfrm>
          </p:grpSpPr>
          <p:grpSp>
            <p:nvGrpSpPr>
              <p:cNvPr id="10331" name="Group 57"/>
              <p:cNvGrpSpPr/>
              <p:nvPr/>
            </p:nvGrpSpPr>
            <p:grpSpPr>
              <a:xfrm>
                <a:off x="3264" y="2400"/>
                <a:ext cx="816" cy="1056"/>
                <a:chOff x="3312" y="2400"/>
                <a:chExt cx="816" cy="1056"/>
              </a:xfrm>
            </p:grpSpPr>
            <p:sp>
              <p:nvSpPr>
                <p:cNvPr id="10346" name="Oval 58"/>
                <p:cNvSpPr/>
                <p:nvPr/>
              </p:nvSpPr>
              <p:spPr>
                <a:xfrm>
                  <a:off x="3504" y="2400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600" b="1" dirty="0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6</a:t>
                  </a:r>
                  <a:endPara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7" name="Oval 59"/>
                <p:cNvSpPr/>
                <p:nvPr/>
              </p:nvSpPr>
              <p:spPr>
                <a:xfrm>
                  <a:off x="3792" y="2688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600" b="1" dirty="0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12</a:t>
                  </a:r>
                  <a:endPara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8" name="Oval 60"/>
                <p:cNvSpPr/>
                <p:nvPr/>
              </p:nvSpPr>
              <p:spPr>
                <a:xfrm>
                  <a:off x="3600" y="2976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600" b="1" dirty="0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18</a:t>
                  </a:r>
                  <a:endPara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9" name="Oval 61"/>
                <p:cNvSpPr/>
                <p:nvPr/>
              </p:nvSpPr>
              <p:spPr>
                <a:xfrm>
                  <a:off x="3936" y="2976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600" b="1" dirty="0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24</a:t>
                  </a:r>
                  <a:endPara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0" name="Line 62"/>
                <p:cNvSpPr/>
                <p:nvPr/>
              </p:nvSpPr>
              <p:spPr>
                <a:xfrm flipH="1">
                  <a:off x="3696" y="2880"/>
                  <a:ext cx="192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351" name="Line 63"/>
                <p:cNvSpPr/>
                <p:nvPr/>
              </p:nvSpPr>
              <p:spPr>
                <a:xfrm>
                  <a:off x="3888" y="2880"/>
                  <a:ext cx="144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352" name="Oval 64"/>
                <p:cNvSpPr/>
                <p:nvPr/>
              </p:nvSpPr>
              <p:spPr>
                <a:xfrm>
                  <a:off x="3792" y="3264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600" b="1" dirty="0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33</a:t>
                  </a:r>
                  <a:endPara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3" name="Line 65"/>
                <p:cNvSpPr/>
                <p:nvPr/>
              </p:nvSpPr>
              <p:spPr>
                <a:xfrm flipH="1">
                  <a:off x="3888" y="3168"/>
                  <a:ext cx="144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354" name="Line 66"/>
                <p:cNvSpPr/>
                <p:nvPr/>
              </p:nvSpPr>
              <p:spPr>
                <a:xfrm flipH="1">
                  <a:off x="3312" y="2592"/>
                  <a:ext cx="288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355" name="Line 67"/>
                <p:cNvSpPr/>
                <p:nvPr/>
              </p:nvSpPr>
              <p:spPr>
                <a:xfrm>
                  <a:off x="3600" y="2592"/>
                  <a:ext cx="288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0332" name="Oval 68"/>
              <p:cNvSpPr/>
              <p:nvPr/>
            </p:nvSpPr>
            <p:spPr>
              <a:xfrm>
                <a:off x="2880" y="326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18</a:t>
                </a:r>
                <a:endPara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333" name="Group 69"/>
              <p:cNvGrpSpPr/>
              <p:nvPr/>
            </p:nvGrpSpPr>
            <p:grpSpPr>
              <a:xfrm>
                <a:off x="3072" y="2688"/>
                <a:ext cx="432" cy="480"/>
                <a:chOff x="1728" y="2736"/>
                <a:chExt cx="432" cy="480"/>
              </a:xfrm>
            </p:grpSpPr>
            <p:sp>
              <p:nvSpPr>
                <p:cNvPr id="10342" name="Oval 70"/>
                <p:cNvSpPr/>
                <p:nvPr/>
              </p:nvSpPr>
              <p:spPr>
                <a:xfrm>
                  <a:off x="1776" y="2736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600" b="1" dirty="0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3" name="Oval 71"/>
                <p:cNvSpPr/>
                <p:nvPr/>
              </p:nvSpPr>
              <p:spPr>
                <a:xfrm>
                  <a:off x="1968" y="3024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600" b="1" dirty="0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37</a:t>
                  </a:r>
                  <a:endParaRPr lang="en-US" altLang="zh-CN" sz="1600" b="1" dirty="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4" name="Line 72"/>
                <p:cNvSpPr/>
                <p:nvPr/>
              </p:nvSpPr>
              <p:spPr>
                <a:xfrm flipH="1">
                  <a:off x="1728" y="2928"/>
                  <a:ext cx="144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345" name="Line 73"/>
                <p:cNvSpPr/>
                <p:nvPr/>
              </p:nvSpPr>
              <p:spPr>
                <a:xfrm>
                  <a:off x="1872" y="2928"/>
                  <a:ext cx="192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0334" name="Group 74"/>
              <p:cNvGrpSpPr/>
              <p:nvPr/>
            </p:nvGrpSpPr>
            <p:grpSpPr>
              <a:xfrm>
                <a:off x="2976" y="2976"/>
                <a:ext cx="384" cy="768"/>
                <a:chOff x="3024" y="2976"/>
                <a:chExt cx="384" cy="768"/>
              </a:xfrm>
            </p:grpSpPr>
            <p:sp>
              <p:nvSpPr>
                <p:cNvPr id="10335" name="Oval 75"/>
                <p:cNvSpPr/>
                <p:nvPr/>
              </p:nvSpPr>
              <p:spPr>
                <a:xfrm>
                  <a:off x="3120" y="3552"/>
                  <a:ext cx="192" cy="192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r>
                    <a:rPr lang="en-US" altLang="zh-CN" sz="16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26</a:t>
                  </a:r>
                  <a:endPara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36" name="Line 76"/>
                <p:cNvSpPr/>
                <p:nvPr/>
              </p:nvSpPr>
              <p:spPr>
                <a:xfrm flipH="1">
                  <a:off x="3216" y="3456"/>
                  <a:ext cx="96" cy="9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10337" name="Group 77"/>
                <p:cNvGrpSpPr/>
                <p:nvPr/>
              </p:nvGrpSpPr>
              <p:grpSpPr>
                <a:xfrm>
                  <a:off x="3024" y="2976"/>
                  <a:ext cx="384" cy="480"/>
                  <a:chOff x="3024" y="2976"/>
                  <a:chExt cx="384" cy="480"/>
                </a:xfrm>
              </p:grpSpPr>
              <p:sp>
                <p:nvSpPr>
                  <p:cNvPr id="10338" name="Oval 78"/>
                  <p:cNvSpPr/>
                  <p:nvPr/>
                </p:nvSpPr>
                <p:spPr>
                  <a:xfrm>
                    <a:off x="3024" y="2976"/>
                    <a:ext cx="192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algn="ctr"/>
                    <a:r>
                      <a:rPr lang="en-US" altLang="zh-CN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8</a:t>
                    </a:r>
                    <a:endParaRPr lang="en-US" altLang="zh-CN" sz="16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39" name="Oval 79"/>
                  <p:cNvSpPr/>
                  <p:nvPr/>
                </p:nvSpPr>
                <p:spPr>
                  <a:xfrm>
                    <a:off x="3216" y="3264"/>
                    <a:ext cx="192" cy="192"/>
                  </a:xfrm>
                  <a:prstGeom prst="ellipse">
                    <a:avLst/>
                  </a:pr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algn="ctr"/>
                    <a:r>
                      <a:rPr lang="en-US" altLang="zh-CN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17</a:t>
                    </a:r>
                    <a:endParaRPr lang="en-US" altLang="zh-CN" sz="16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40" name="Line 80"/>
                  <p:cNvSpPr/>
                  <p:nvPr/>
                </p:nvSpPr>
                <p:spPr>
                  <a:xfrm flipH="1">
                    <a:off x="3024" y="3168"/>
                    <a:ext cx="96" cy="96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341" name="Line 81"/>
                  <p:cNvSpPr/>
                  <p:nvPr/>
                </p:nvSpPr>
                <p:spPr>
                  <a:xfrm>
                    <a:off x="3120" y="3168"/>
                    <a:ext cx="192" cy="96"/>
                  </a:xfrm>
                  <a:prstGeom prst="line">
                    <a:avLst/>
                  </a:prstGeom>
                  <a:ln w="254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</p:grpSp>
      </p:grpSp>
      <p:grpSp>
        <p:nvGrpSpPr>
          <p:cNvPr id="15" name="Group 87"/>
          <p:cNvGrpSpPr/>
          <p:nvPr/>
        </p:nvGrpSpPr>
        <p:grpSpPr>
          <a:xfrm>
            <a:off x="5029200" y="1905000"/>
            <a:ext cx="609600" cy="762000"/>
            <a:chOff x="3216" y="2688"/>
            <a:chExt cx="384" cy="480"/>
          </a:xfrm>
        </p:grpSpPr>
        <p:sp>
          <p:nvSpPr>
            <p:cNvPr id="10322" name="Line 54"/>
            <p:cNvSpPr/>
            <p:nvPr/>
          </p:nvSpPr>
          <p:spPr>
            <a:xfrm flipH="1">
              <a:off x="3216" y="2880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323" name="Group 86"/>
            <p:cNvGrpSpPr/>
            <p:nvPr/>
          </p:nvGrpSpPr>
          <p:grpSpPr>
            <a:xfrm>
              <a:off x="3264" y="2688"/>
              <a:ext cx="336" cy="480"/>
              <a:chOff x="3264" y="2688"/>
              <a:chExt cx="336" cy="480"/>
            </a:xfrm>
          </p:grpSpPr>
          <p:sp>
            <p:nvSpPr>
              <p:cNvPr id="10324" name="Oval 50"/>
              <p:cNvSpPr/>
              <p:nvPr/>
            </p:nvSpPr>
            <p:spPr>
              <a:xfrm>
                <a:off x="3264" y="2688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14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25" name="Oval 53"/>
              <p:cNvSpPr/>
              <p:nvPr/>
            </p:nvSpPr>
            <p:spPr>
              <a:xfrm>
                <a:off x="3408" y="297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23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26" name="Line 85"/>
              <p:cNvSpPr/>
              <p:nvPr/>
            </p:nvSpPr>
            <p:spPr>
              <a:xfrm>
                <a:off x="3360" y="2880"/>
                <a:ext cx="144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5560" name="Oval 88"/>
          <p:cNvSpPr/>
          <p:nvPr/>
        </p:nvSpPr>
        <p:spPr>
          <a:xfrm>
            <a:off x="4876800" y="2362200"/>
            <a:ext cx="3048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15</a:t>
            </a:r>
            <a:endParaRPr lang="en-US" altLang="zh-CN" sz="16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561" name="Oval 89"/>
          <p:cNvSpPr/>
          <p:nvPr/>
        </p:nvSpPr>
        <p:spPr>
          <a:xfrm>
            <a:off x="6019800" y="9906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5562" name="Rectangle 90"/>
          <p:cNvSpPr/>
          <p:nvPr/>
        </p:nvSpPr>
        <p:spPr>
          <a:xfrm>
            <a:off x="533400" y="3733800"/>
            <a:ext cx="38862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</a:t>
            </a:r>
            <a:r>
              <a:rPr lang="en-US" altLang="zh-CN" sz="20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Merge (iterative version): 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pSp>
        <p:nvGrpSpPr>
          <p:cNvPr id="17" name="Group 91"/>
          <p:cNvGrpSpPr/>
          <p:nvPr/>
        </p:nvGrpSpPr>
        <p:grpSpPr>
          <a:xfrm>
            <a:off x="914400" y="4267200"/>
            <a:ext cx="3505200" cy="2225675"/>
            <a:chOff x="480" y="2496"/>
            <a:chExt cx="2208" cy="1402"/>
          </a:xfrm>
        </p:grpSpPr>
        <p:sp>
          <p:nvSpPr>
            <p:cNvPr id="10290" name="Oval 92"/>
            <p:cNvSpPr/>
            <p:nvPr/>
          </p:nvSpPr>
          <p:spPr>
            <a:xfrm>
              <a:off x="912" y="249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91" name="Oval 93"/>
            <p:cNvSpPr/>
            <p:nvPr/>
          </p:nvSpPr>
          <p:spPr>
            <a:xfrm>
              <a:off x="672" y="278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92" name="Oval 94"/>
            <p:cNvSpPr/>
            <p:nvPr/>
          </p:nvSpPr>
          <p:spPr>
            <a:xfrm>
              <a:off x="480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21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93" name="Oval 95"/>
            <p:cNvSpPr/>
            <p:nvPr/>
          </p:nvSpPr>
          <p:spPr>
            <a:xfrm>
              <a:off x="816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94" name="Line 96"/>
            <p:cNvSpPr/>
            <p:nvPr/>
          </p:nvSpPr>
          <p:spPr>
            <a:xfrm flipH="1">
              <a:off x="576" y="297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95" name="Line 97"/>
            <p:cNvSpPr/>
            <p:nvPr/>
          </p:nvSpPr>
          <p:spPr>
            <a:xfrm>
              <a:off x="768" y="2976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96" name="Oval 98"/>
            <p:cNvSpPr/>
            <p:nvPr/>
          </p:nvSpPr>
          <p:spPr>
            <a:xfrm>
              <a:off x="672" y="33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97" name="Line 99"/>
            <p:cNvSpPr/>
            <p:nvPr/>
          </p:nvSpPr>
          <p:spPr>
            <a:xfrm flipH="1">
              <a:off x="768" y="3264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98" name="Line 100"/>
            <p:cNvSpPr/>
            <p:nvPr/>
          </p:nvSpPr>
          <p:spPr>
            <a:xfrm flipH="1">
              <a:off x="816" y="268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99" name="Oval 101"/>
            <p:cNvSpPr/>
            <p:nvPr/>
          </p:nvSpPr>
          <p:spPr>
            <a:xfrm>
              <a:off x="1200" y="278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0" name="Line 102"/>
            <p:cNvSpPr/>
            <p:nvPr/>
          </p:nvSpPr>
          <p:spPr>
            <a:xfrm>
              <a:off x="1008" y="2688"/>
              <a:ext cx="28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01" name="Oval 103"/>
            <p:cNvSpPr/>
            <p:nvPr/>
          </p:nvSpPr>
          <p:spPr>
            <a:xfrm>
              <a:off x="1104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17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2" name="Oval 104"/>
            <p:cNvSpPr/>
            <p:nvPr/>
          </p:nvSpPr>
          <p:spPr>
            <a:xfrm>
              <a:off x="960" y="33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3" name="Line 105"/>
            <p:cNvSpPr/>
            <p:nvPr/>
          </p:nvSpPr>
          <p:spPr>
            <a:xfrm flipH="1">
              <a:off x="1200" y="2976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04" name="Line 106"/>
            <p:cNvSpPr/>
            <p:nvPr/>
          </p:nvSpPr>
          <p:spPr>
            <a:xfrm flipH="1">
              <a:off x="1056" y="3264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05" name="Oval 107"/>
            <p:cNvSpPr/>
            <p:nvPr/>
          </p:nvSpPr>
          <p:spPr>
            <a:xfrm>
              <a:off x="2016" y="249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6" name="Oval 108"/>
            <p:cNvSpPr/>
            <p:nvPr/>
          </p:nvSpPr>
          <p:spPr>
            <a:xfrm>
              <a:off x="1776" y="278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7" name="Oval 109"/>
            <p:cNvSpPr/>
            <p:nvPr/>
          </p:nvSpPr>
          <p:spPr>
            <a:xfrm>
              <a:off x="1584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8" name="Oval 110"/>
            <p:cNvSpPr/>
            <p:nvPr/>
          </p:nvSpPr>
          <p:spPr>
            <a:xfrm>
              <a:off x="1920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24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09" name="Line 111"/>
            <p:cNvSpPr/>
            <p:nvPr/>
          </p:nvSpPr>
          <p:spPr>
            <a:xfrm flipH="1">
              <a:off x="1680" y="297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10" name="Line 112"/>
            <p:cNvSpPr/>
            <p:nvPr/>
          </p:nvSpPr>
          <p:spPr>
            <a:xfrm>
              <a:off x="1872" y="2976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11" name="Oval 113"/>
            <p:cNvSpPr/>
            <p:nvPr/>
          </p:nvSpPr>
          <p:spPr>
            <a:xfrm>
              <a:off x="1776" y="336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33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2" name="Line 114"/>
            <p:cNvSpPr/>
            <p:nvPr/>
          </p:nvSpPr>
          <p:spPr>
            <a:xfrm flipH="1">
              <a:off x="1872" y="3264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13" name="Line 115"/>
            <p:cNvSpPr/>
            <p:nvPr/>
          </p:nvSpPr>
          <p:spPr>
            <a:xfrm flipH="1">
              <a:off x="1920" y="268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14" name="Oval 116"/>
            <p:cNvSpPr/>
            <p:nvPr/>
          </p:nvSpPr>
          <p:spPr>
            <a:xfrm>
              <a:off x="2304" y="278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5" name="Line 117"/>
            <p:cNvSpPr/>
            <p:nvPr/>
          </p:nvSpPr>
          <p:spPr>
            <a:xfrm>
              <a:off x="2112" y="2688"/>
              <a:ext cx="28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16" name="Oval 118"/>
            <p:cNvSpPr/>
            <p:nvPr/>
          </p:nvSpPr>
          <p:spPr>
            <a:xfrm>
              <a:off x="2160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37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7" name="Oval 119"/>
            <p:cNvSpPr/>
            <p:nvPr/>
          </p:nvSpPr>
          <p:spPr>
            <a:xfrm>
              <a:off x="2496" y="307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8" name="Line 120"/>
            <p:cNvSpPr/>
            <p:nvPr/>
          </p:nvSpPr>
          <p:spPr>
            <a:xfrm flipH="1">
              <a:off x="2256" y="2976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19" name="Line 121"/>
            <p:cNvSpPr/>
            <p:nvPr/>
          </p:nvSpPr>
          <p:spPr>
            <a:xfrm>
              <a:off x="2400" y="2976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20" name="Text Box 122"/>
            <p:cNvSpPr txBox="1"/>
            <p:nvPr/>
          </p:nvSpPr>
          <p:spPr>
            <a:xfrm>
              <a:off x="672" y="3648"/>
              <a:ext cx="432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1" name="Text Box 123"/>
            <p:cNvSpPr txBox="1"/>
            <p:nvPr/>
          </p:nvSpPr>
          <p:spPr>
            <a:xfrm>
              <a:off x="1968" y="3648"/>
              <a:ext cx="432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000" b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124"/>
          <p:cNvGrpSpPr/>
          <p:nvPr/>
        </p:nvGrpSpPr>
        <p:grpSpPr>
          <a:xfrm>
            <a:off x="6400800" y="3962400"/>
            <a:ext cx="1600200" cy="1676400"/>
            <a:chOff x="3600" y="2112"/>
            <a:chExt cx="1008" cy="1056"/>
          </a:xfrm>
        </p:grpSpPr>
        <p:sp>
          <p:nvSpPr>
            <p:cNvPr id="10280" name="Oval 125"/>
            <p:cNvSpPr/>
            <p:nvPr/>
          </p:nvSpPr>
          <p:spPr>
            <a:xfrm>
              <a:off x="3888" y="211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1" name="Oval 126"/>
            <p:cNvSpPr/>
            <p:nvPr/>
          </p:nvSpPr>
          <p:spPr>
            <a:xfrm>
              <a:off x="4272" y="240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2" name="Oval 127"/>
            <p:cNvSpPr/>
            <p:nvPr/>
          </p:nvSpPr>
          <p:spPr>
            <a:xfrm>
              <a:off x="4080" y="26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21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3" name="Oval 128"/>
            <p:cNvSpPr/>
            <p:nvPr/>
          </p:nvSpPr>
          <p:spPr>
            <a:xfrm>
              <a:off x="4416" y="26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4" name="Line 129"/>
            <p:cNvSpPr/>
            <p:nvPr/>
          </p:nvSpPr>
          <p:spPr>
            <a:xfrm flipH="1">
              <a:off x="4176" y="2592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85" name="Line 130"/>
            <p:cNvSpPr/>
            <p:nvPr/>
          </p:nvSpPr>
          <p:spPr>
            <a:xfrm>
              <a:off x="4368" y="2592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86" name="Oval 131"/>
            <p:cNvSpPr/>
            <p:nvPr/>
          </p:nvSpPr>
          <p:spPr>
            <a:xfrm>
              <a:off x="4272" y="297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23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7" name="Line 132"/>
            <p:cNvSpPr/>
            <p:nvPr/>
          </p:nvSpPr>
          <p:spPr>
            <a:xfrm flipH="1">
              <a:off x="4368" y="2880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88" name="Line 133"/>
            <p:cNvSpPr/>
            <p:nvPr/>
          </p:nvSpPr>
          <p:spPr>
            <a:xfrm flipH="1">
              <a:off x="3600" y="2304"/>
              <a:ext cx="38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89" name="Line 134"/>
            <p:cNvSpPr/>
            <p:nvPr/>
          </p:nvSpPr>
          <p:spPr>
            <a:xfrm>
              <a:off x="3984" y="2304"/>
              <a:ext cx="38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9" name="Group 135"/>
          <p:cNvGrpSpPr/>
          <p:nvPr/>
        </p:nvGrpSpPr>
        <p:grpSpPr>
          <a:xfrm>
            <a:off x="5943600" y="4419600"/>
            <a:ext cx="1295400" cy="1676400"/>
            <a:chOff x="3312" y="2400"/>
            <a:chExt cx="816" cy="1056"/>
          </a:xfrm>
        </p:grpSpPr>
        <p:sp>
          <p:nvSpPr>
            <p:cNvPr id="10270" name="Oval 136"/>
            <p:cNvSpPr/>
            <p:nvPr/>
          </p:nvSpPr>
          <p:spPr>
            <a:xfrm>
              <a:off x="3504" y="240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1" name="Oval 137"/>
            <p:cNvSpPr/>
            <p:nvPr/>
          </p:nvSpPr>
          <p:spPr>
            <a:xfrm>
              <a:off x="3792" y="2688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2" name="Oval 138"/>
            <p:cNvSpPr/>
            <p:nvPr/>
          </p:nvSpPr>
          <p:spPr>
            <a:xfrm>
              <a:off x="3600" y="297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3" name="Oval 139"/>
            <p:cNvSpPr/>
            <p:nvPr/>
          </p:nvSpPr>
          <p:spPr>
            <a:xfrm>
              <a:off x="3936" y="297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24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4" name="Line 140"/>
            <p:cNvSpPr/>
            <p:nvPr/>
          </p:nvSpPr>
          <p:spPr>
            <a:xfrm flipH="1">
              <a:off x="3696" y="2880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5" name="Line 141"/>
            <p:cNvSpPr/>
            <p:nvPr/>
          </p:nvSpPr>
          <p:spPr>
            <a:xfrm>
              <a:off x="3888" y="2880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6" name="Oval 142"/>
            <p:cNvSpPr/>
            <p:nvPr/>
          </p:nvSpPr>
          <p:spPr>
            <a:xfrm>
              <a:off x="3792" y="326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33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7" name="Line 143"/>
            <p:cNvSpPr/>
            <p:nvPr/>
          </p:nvSpPr>
          <p:spPr>
            <a:xfrm flipH="1">
              <a:off x="3888" y="3168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8" name="Line 144"/>
            <p:cNvSpPr/>
            <p:nvPr/>
          </p:nvSpPr>
          <p:spPr>
            <a:xfrm flipH="1">
              <a:off x="3312" y="2592"/>
              <a:ext cx="28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9" name="Line 145"/>
            <p:cNvSpPr/>
            <p:nvPr/>
          </p:nvSpPr>
          <p:spPr>
            <a:xfrm>
              <a:off x="3600" y="2592"/>
              <a:ext cx="288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0" name="Group 146"/>
          <p:cNvGrpSpPr/>
          <p:nvPr/>
        </p:nvGrpSpPr>
        <p:grpSpPr>
          <a:xfrm>
            <a:off x="5638800" y="4876800"/>
            <a:ext cx="685800" cy="762000"/>
            <a:chOff x="1728" y="2736"/>
            <a:chExt cx="432" cy="480"/>
          </a:xfrm>
        </p:grpSpPr>
        <p:sp>
          <p:nvSpPr>
            <p:cNvPr id="10266" name="Oval 147"/>
            <p:cNvSpPr/>
            <p:nvPr/>
          </p:nvSpPr>
          <p:spPr>
            <a:xfrm>
              <a:off x="1776" y="273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7" name="Oval 148"/>
            <p:cNvSpPr/>
            <p:nvPr/>
          </p:nvSpPr>
          <p:spPr>
            <a:xfrm>
              <a:off x="1968" y="3024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37</a:t>
              </a:r>
              <a:endPara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8" name="Line 149"/>
            <p:cNvSpPr/>
            <p:nvPr/>
          </p:nvSpPr>
          <p:spPr>
            <a:xfrm flipH="1">
              <a:off x="1728" y="2928"/>
              <a:ext cx="144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9" name="Line 150"/>
            <p:cNvSpPr/>
            <p:nvPr/>
          </p:nvSpPr>
          <p:spPr>
            <a:xfrm>
              <a:off x="1872" y="2928"/>
              <a:ext cx="192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" name="Group 151"/>
          <p:cNvGrpSpPr/>
          <p:nvPr/>
        </p:nvGrpSpPr>
        <p:grpSpPr>
          <a:xfrm>
            <a:off x="5486400" y="5334000"/>
            <a:ext cx="609600" cy="1219200"/>
            <a:chOff x="3024" y="2976"/>
            <a:chExt cx="384" cy="768"/>
          </a:xfrm>
        </p:grpSpPr>
        <p:sp>
          <p:nvSpPr>
            <p:cNvPr id="10259" name="Oval 152"/>
            <p:cNvSpPr/>
            <p:nvPr/>
          </p:nvSpPr>
          <p:spPr>
            <a:xfrm>
              <a:off x="3120" y="3552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0" name="Line 153"/>
            <p:cNvSpPr/>
            <p:nvPr/>
          </p:nvSpPr>
          <p:spPr>
            <a:xfrm flipH="1">
              <a:off x="3216" y="3456"/>
              <a:ext cx="96" cy="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261" name="Group 154"/>
            <p:cNvGrpSpPr/>
            <p:nvPr/>
          </p:nvGrpSpPr>
          <p:grpSpPr>
            <a:xfrm>
              <a:off x="3024" y="2976"/>
              <a:ext cx="384" cy="480"/>
              <a:chOff x="3024" y="2976"/>
              <a:chExt cx="384" cy="480"/>
            </a:xfrm>
          </p:grpSpPr>
          <p:sp>
            <p:nvSpPr>
              <p:cNvPr id="10262" name="Oval 155"/>
              <p:cNvSpPr/>
              <p:nvPr/>
            </p:nvSpPr>
            <p:spPr>
              <a:xfrm>
                <a:off x="3024" y="2976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3" name="Oval 156"/>
              <p:cNvSpPr/>
              <p:nvPr/>
            </p:nvSpPr>
            <p:spPr>
              <a:xfrm>
                <a:off x="3216" y="3264"/>
                <a:ext cx="192" cy="192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17</a:t>
                </a:r>
                <a:endPara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4" name="Line 157"/>
              <p:cNvSpPr/>
              <p:nvPr/>
            </p:nvSpPr>
            <p:spPr>
              <a:xfrm flipH="1">
                <a:off x="3024" y="3168"/>
                <a:ext cx="96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65" name="Line 158"/>
              <p:cNvSpPr/>
              <p:nvPr/>
            </p:nvSpPr>
            <p:spPr>
              <a:xfrm>
                <a:off x="3120" y="3168"/>
                <a:ext cx="192" cy="9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5631" name="Oval 159"/>
          <p:cNvSpPr/>
          <p:nvPr/>
        </p:nvSpPr>
        <p:spPr>
          <a:xfrm>
            <a:off x="5334000" y="5791200"/>
            <a:ext cx="304800" cy="304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18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8" name="Text Box 161"/>
          <p:cNvSpPr txBox="1"/>
          <p:nvPr/>
        </p:nvSpPr>
        <p:spPr>
          <a:xfrm>
            <a:off x="5867400" y="0"/>
            <a:ext cx="32702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Leftist Heaps &amp; Skew Heaps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0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15" grpId="0"/>
      <p:bldP spid="105516" grpId="0" animBg="1"/>
      <p:bldP spid="105560" grpId="0" animBg="1"/>
      <p:bldP spid="105561" grpId="0" animBg="1"/>
      <p:bldP spid="105562" grpId="0"/>
      <p:bldP spid="105631" grpId="0" animBg="1"/>
    </p:bldLst>
  </p:timing>
</p:sld>
</file>

<file path=ppt/tags/tag1.xml><?xml version="1.0" encoding="utf-8"?>
<p:tagLst xmlns:p="http://schemas.openxmlformats.org/presentationml/2006/main">
  <p:tag name="commondata" val="eyJoZGlkIjoiYjgyOGQyODI3NTAyMDJjYmRjZmFkZWE1NDI5Y2Q4NDI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4560</Words>
  <Application>WPS 演示</Application>
  <PresentationFormat>全屏显示(4:3)</PresentationFormat>
  <Paragraphs>697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Webdings</vt:lpstr>
      <vt:lpstr>Impact</vt:lpstr>
      <vt:lpstr>Symbol</vt:lpstr>
      <vt:lpstr>MS Hei</vt:lpstr>
      <vt:lpstr>微软雅黑</vt:lpstr>
      <vt:lpstr>Arial Unicode MS</vt:lpstr>
      <vt:lpstr>默认设计模板</vt:lpstr>
      <vt:lpstr>MS_ClipArt_Gallery.2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YnicoleY</cp:lastModifiedBy>
  <cp:revision>366</cp:revision>
  <dcterms:created xsi:type="dcterms:W3CDTF">2000-07-24T11:13:00Z</dcterms:created>
  <dcterms:modified xsi:type="dcterms:W3CDTF">2024-06-11T15:08:32Z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DA6CDFF267CE4C01BCE65FB90E5B5592_13</vt:lpwstr>
  </property>
  <property fmtid="{D5CDD505-2E9C-101B-9397-08002B2CF9AE}" pid="3" name="KSOProductBuildVer">
    <vt:lpwstr>2052-12.1.0.16929</vt:lpwstr>
  </property>
</Properties>
</file>