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1" r:id="rId3"/>
    <p:sldId id="333" r:id="rId4"/>
    <p:sldId id="334" r:id="rId6"/>
    <p:sldId id="356" r:id="rId7"/>
    <p:sldId id="343" r:id="rId8"/>
    <p:sldId id="344" r:id="rId9"/>
    <p:sldId id="350" r:id="rId10"/>
    <p:sldId id="346" r:id="rId11"/>
    <p:sldId id="347" r:id="rId12"/>
    <p:sldId id="348" r:id="rId13"/>
    <p:sldId id="349" r:id="rId14"/>
    <p:sldId id="354" r:id="rId15"/>
    <p:sldId id="355" r:id="rId16"/>
    <p:sldId id="357" r:id="rId17"/>
    <p:sldId id="358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CCFF"/>
    <a:srgbClr val="990099"/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38" y="-90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audio" Target="../media/audio2.wav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image" Target="../media/image10.jpeg"/><Relationship Id="rId3" Type="http://schemas.openxmlformats.org/officeDocument/2006/relationships/hyperlink" Target="https://pintia.cn/" TargetMode="Externa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3667" name="AutoShape 3"/>
          <p:cNvSpPr/>
          <p:nvPr/>
        </p:nvSpPr>
        <p:spPr>
          <a:xfrm>
            <a:off x="381000" y="381000"/>
            <a:ext cx="8382000" cy="63246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BinQueue  Merge( BinQueue H1, BinQueue H2 )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{	BinTree T1, T2, Carry = NULL; 	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600" b="1" dirty="0">
                <a:latin typeface="Arial" panose="020B0604020202020204" pitchFamily="34" charset="0"/>
              </a:rPr>
              <a:t> i, j;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600" b="1" dirty="0">
                <a:latin typeface="Arial" panose="020B0604020202020204" pitchFamily="34" charset="0"/>
              </a:rPr>
              <a:t> ( H1-&gt;CurrentSize + H2-&gt; CurrentSize &gt; Capacity )  ErrorMessage();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H1-&gt;CurrentSize += H2-&gt; CurrentSize;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600" b="1" dirty="0">
                <a:latin typeface="Arial" panose="020B0604020202020204" pitchFamily="34" charset="0"/>
              </a:rPr>
              <a:t> ( i=0, j=1; j&lt;= H1-&gt;CurrentSize; i++, j*=2 ) {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    T1 = H1-&gt;TheTrees[i]; T2 = H2-&gt;TheTrees[i];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/*current trees */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   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switch</a:t>
            </a:r>
            <a:r>
              <a:rPr lang="en-US" altLang="zh-CN" sz="1600" b="1" dirty="0">
                <a:latin typeface="Arial" panose="020B0604020202020204" pitchFamily="34" charset="0"/>
              </a:rPr>
              <a:t>( 4*!!Carry + 2*!!T2 + !!T1 ) { 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0: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000 */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 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1: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001 */</a:t>
            </a:r>
            <a:r>
              <a:rPr lang="en-US" altLang="zh-CN" sz="1600" b="1" dirty="0">
                <a:latin typeface="Arial" panose="020B0604020202020204" pitchFamily="34" charset="0"/>
              </a:rPr>
              <a:t> 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	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2: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010 */</a:t>
            </a:r>
            <a:r>
              <a:rPr lang="en-US" altLang="zh-CN" sz="1600" b="1" dirty="0">
                <a:latin typeface="Arial" panose="020B0604020202020204" pitchFamily="34" charset="0"/>
              </a:rPr>
              <a:t>  H1-&gt;TheTrees[i] = T2; H2-&gt;TheTrees[i] = NULL;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4: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100 */</a:t>
            </a:r>
            <a:r>
              <a:rPr lang="en-US" altLang="zh-CN" sz="1600" b="1" dirty="0">
                <a:latin typeface="Arial" panose="020B0604020202020204" pitchFamily="34" charset="0"/>
              </a:rPr>
              <a:t>  H1-&gt;TheTrees[i] = Carry; Carry = NULL;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3: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011 */</a:t>
            </a:r>
            <a:r>
              <a:rPr lang="en-US" altLang="zh-CN" sz="1600" b="1" dirty="0">
                <a:latin typeface="Arial" panose="020B0604020202020204" pitchFamily="34" charset="0"/>
              </a:rPr>
              <a:t>  Carry = CombineTrees( T1, T2 );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	            H1-&gt;TheTrees[i] = H2-&gt;TheTrees[i] = NULL;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5: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101 */</a:t>
            </a:r>
            <a:r>
              <a:rPr lang="en-US" altLang="zh-CN" sz="1600" b="1" dirty="0">
                <a:latin typeface="Arial" panose="020B0604020202020204" pitchFamily="34" charset="0"/>
              </a:rPr>
              <a:t>  Carry = CombineTrees( T1, Carry );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	            H1-&gt;TheTrees[i] = NULL;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6: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110 */</a:t>
            </a:r>
            <a:r>
              <a:rPr lang="en-US" altLang="zh-CN" sz="1600" b="1" dirty="0">
                <a:latin typeface="Arial" panose="020B0604020202020204" pitchFamily="34" charset="0"/>
              </a:rPr>
              <a:t>  Carry = CombineTrees( T2, Carry );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	            H2-&gt;TheTrees[i] = NULL;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case</a:t>
            </a:r>
            <a:r>
              <a:rPr lang="en-US" altLang="zh-CN" sz="1600" b="1" dirty="0">
                <a:latin typeface="Arial" panose="020B0604020202020204" pitchFamily="34" charset="0"/>
              </a:rPr>
              <a:t> 7: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111 */</a:t>
            </a:r>
            <a:r>
              <a:rPr lang="en-US" altLang="zh-CN" sz="1600" b="1" dirty="0">
                <a:latin typeface="Arial" panose="020B0604020202020204" pitchFamily="34" charset="0"/>
              </a:rPr>
              <a:t>  H1-&gt;TheTrees[i] = Carry; 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	           </a:t>
            </a:r>
            <a:r>
              <a:rPr lang="en-US" altLang="zh-CN" sz="1600" b="1" dirty="0">
                <a:highlight>
                  <a:srgbClr val="FFFF00"/>
                </a:highlight>
                <a:latin typeface="Arial" panose="020B0604020202020204" pitchFamily="34" charset="0"/>
              </a:rPr>
              <a:t> Carry = CombineTrees( T1, T2 ); 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	            H2-&gt;TheTrees[i] = NULL;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600" b="1" dirty="0">
                <a:latin typeface="Arial" panose="020B0604020202020204" pitchFamily="34" charset="0"/>
              </a:rPr>
              <a:t>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    }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end switch */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}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end for-loop */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600" b="1" dirty="0">
                <a:latin typeface="Arial" panose="020B0604020202020204" pitchFamily="34" charset="0"/>
              </a:rPr>
              <a:t> H1;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}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500563" y="2228850"/>
            <a:ext cx="3070225" cy="565150"/>
            <a:chOff x="2835" y="1404"/>
            <a:chExt cx="1934" cy="356"/>
          </a:xfrm>
        </p:grpSpPr>
        <p:sp>
          <p:nvSpPr>
            <p:cNvPr id="14342" name="Rectangle 10"/>
            <p:cNvSpPr/>
            <p:nvPr/>
          </p:nvSpPr>
          <p:spPr>
            <a:xfrm>
              <a:off x="2835" y="1404"/>
              <a:ext cx="1934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6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/* assign each digit to a tree */</a:t>
              </a:r>
              <a:endPara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343" name="Group 11"/>
            <p:cNvGrpSpPr/>
            <p:nvPr/>
          </p:nvGrpSpPr>
          <p:grpSpPr>
            <a:xfrm>
              <a:off x="3225" y="1616"/>
              <a:ext cx="1152" cy="144"/>
              <a:chOff x="2688" y="1632"/>
              <a:chExt cx="1152" cy="144"/>
            </a:xfrm>
          </p:grpSpPr>
          <p:sp>
            <p:nvSpPr>
              <p:cNvPr id="14344" name="Rectangle 12"/>
              <p:cNvSpPr/>
              <p:nvPr/>
            </p:nvSpPr>
            <p:spPr>
              <a:xfrm>
                <a:off x="2688" y="1632"/>
                <a:ext cx="384" cy="144"/>
              </a:xfrm>
              <a:prstGeom prst="rect">
                <a:avLst/>
              </a:prstGeom>
              <a:noFill/>
              <a:ln w="25400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Carry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5" name="Rectangle 13"/>
              <p:cNvSpPr/>
              <p:nvPr/>
            </p:nvSpPr>
            <p:spPr>
              <a:xfrm>
                <a:off x="3072" y="1632"/>
                <a:ext cx="384" cy="144"/>
              </a:xfrm>
              <a:prstGeom prst="rect">
                <a:avLst/>
              </a:prstGeom>
              <a:noFill/>
              <a:ln w="25400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T2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Rectangle 14"/>
              <p:cNvSpPr/>
              <p:nvPr/>
            </p:nvSpPr>
            <p:spPr>
              <a:xfrm>
                <a:off x="3456" y="1632"/>
                <a:ext cx="384" cy="144"/>
              </a:xfrm>
              <a:prstGeom prst="rect">
                <a:avLst/>
              </a:prstGeom>
              <a:noFill/>
              <a:ln w="25400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T1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4691" name="AutoShape 3"/>
          <p:cNvSpPr/>
          <p:nvPr/>
        </p:nvSpPr>
        <p:spPr>
          <a:xfrm>
            <a:off x="381000" y="381000"/>
            <a:ext cx="8382000" cy="60960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ElementType  DeleteMin( BinQueue H )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{	BinQueue DeletedQueue; 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Position DeletedTree, OldRoot;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ElementType MinItem = Infinity; 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the minimum item to be returned */</a:t>
            </a:r>
            <a:r>
              <a:rPr lang="en-US" altLang="zh-CN" sz="1400" b="1" dirty="0">
                <a:latin typeface="Arial" panose="020B0604020202020204" pitchFamily="34" charset="0"/>
              </a:rPr>
              <a:t>	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400" b="1" dirty="0">
                <a:latin typeface="Arial" panose="020B0604020202020204" pitchFamily="34" charset="0"/>
              </a:rPr>
              <a:t> i, j, MinTree;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MinTree is the index of the tree with the minimum item */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400" b="1" dirty="0">
                <a:latin typeface="Arial" panose="020B0604020202020204" pitchFamily="34" charset="0"/>
              </a:rPr>
              <a:t> ( IsEmpty( H ) )  {  PrintErrorMessage();  </a:t>
            </a: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400" b="1" dirty="0">
                <a:latin typeface="Arial" panose="020B0604020202020204" pitchFamily="34" charset="0"/>
              </a:rPr>
              <a:t> –Infinity; }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400" b="1" dirty="0">
                <a:latin typeface="Arial" panose="020B0604020202020204" pitchFamily="34" charset="0"/>
              </a:rPr>
              <a:t> ( i = 0; i &lt; MaxTrees; i++) { 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Step 1: find the minimum item */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    </a:t>
            </a: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400" b="1" dirty="0">
                <a:latin typeface="Arial" panose="020B0604020202020204" pitchFamily="34" charset="0"/>
              </a:rPr>
              <a:t>( H-&gt;TheTrees[i] &amp;&amp; H-&gt;TheTrees[i]-&gt;Element &lt; MinItem ) { 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400" b="1" dirty="0">
                <a:latin typeface="Arial" panose="020B0604020202020204" pitchFamily="34" charset="0"/>
              </a:rPr>
              <a:t>MinItem = H-&gt;TheTrees[i]-&gt;Element;  MinTree = i;    }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end if */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}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end for-i-loop */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latin typeface="Arial" panose="020B0604020202020204" pitchFamily="34" charset="0"/>
              </a:rPr>
              <a:t>DeletedTree = H-&gt;TheTrees[ MinTree ];  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H-&gt;TheTrees[ MinTree ] = NULL;  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Step 2: remove the MinTree from H =&gt; H’ */</a:t>
            </a:r>
            <a:r>
              <a:rPr lang="en-US" altLang="zh-CN" sz="1400" b="1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OldRoot = DeletedTree;  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Step 3.1: remove the root */</a:t>
            </a:r>
            <a:r>
              <a:rPr lang="en-US" altLang="zh-CN" sz="1400" b="1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DeletedTree = DeletedTree-&gt;LeftChild;   free(OldRoot);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DeletedQueue = Initialize();  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Step 3.2: create H” */</a:t>
            </a:r>
            <a:r>
              <a:rPr lang="en-US" altLang="zh-CN" sz="1400" b="1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DeletedQueue-&gt;CurrentSize = ( 1&lt;&lt;MinTree ) – 1; 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2</a:t>
            </a:r>
            <a:r>
              <a:rPr lang="en-US" altLang="zh-CN" sz="1400" b="1" baseline="30000" dirty="0">
                <a:solidFill>
                  <a:srgbClr val="008000"/>
                </a:solidFill>
                <a:latin typeface="Arial" panose="020B0604020202020204" pitchFamily="34" charset="0"/>
              </a:rPr>
              <a:t>MinTree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 – 1 */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latin typeface="Arial" panose="020B0604020202020204" pitchFamily="34" charset="0"/>
              </a:rPr>
              <a:t>for ( j = MinTree – 1; j &gt;= 0; j – – ) {  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    DeletedQueue-&gt;TheTrees[j] = DeletedTree;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    DeletedTree = DeletedTree-&gt;NextSibling;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    DeletedQueue-&gt;TheTrees[j]-&gt;NextSibling = NULL;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}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end for-j-loop */</a:t>
            </a:r>
            <a:endParaRPr lang="en-US" altLang="zh-CN" sz="1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latin typeface="Arial" panose="020B0604020202020204" pitchFamily="34" charset="0"/>
              </a:rPr>
              <a:t>H-&gt;CurrentSize  – = (DeletedQueue-&gt;CurrentSize + 1); // </a:t>
            </a:r>
            <a:r>
              <a:rPr lang="zh-CN" altLang="en-US" sz="1400" b="1" dirty="0">
                <a:latin typeface="Arial" panose="020B0604020202020204" pitchFamily="34" charset="0"/>
              </a:rPr>
              <a:t>更新</a:t>
            </a:r>
            <a:r>
              <a:rPr lang="en-US" altLang="zh-CN" sz="1400" b="1" dirty="0">
                <a:latin typeface="Arial" panose="020B0604020202020204" pitchFamily="34" charset="0"/>
              </a:rPr>
              <a:t>H</a:t>
            </a:r>
            <a:r>
              <a:rPr lang="zh-CN" altLang="en-US" sz="1400" b="1" dirty="0">
                <a:latin typeface="Arial" panose="020B0604020202020204" pitchFamily="34" charset="0"/>
              </a:rPr>
              <a:t>节点数，是减掉</a:t>
            </a:r>
            <a:r>
              <a:rPr lang="en-US" altLang="zh-CN" sz="1400" b="1" dirty="0">
                <a:latin typeface="Arial" panose="020B0604020202020204" pitchFamily="34" charset="0"/>
              </a:rPr>
              <a:t>min</a:t>
            </a:r>
            <a:r>
              <a:rPr lang="zh-CN" altLang="en-US" sz="1400" b="1" dirty="0">
                <a:latin typeface="Arial" panose="020B0604020202020204" pitchFamily="34" charset="0"/>
              </a:rPr>
              <a:t>树节点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H = Merge( H, DeletedQueue ); </a:t>
            </a:r>
            <a:r>
              <a:rPr lang="en-US" altLang="zh-CN" sz="1400" b="1" dirty="0">
                <a:solidFill>
                  <a:srgbClr val="008000"/>
                </a:solidFill>
                <a:latin typeface="Arial" panose="020B0604020202020204" pitchFamily="34" charset="0"/>
              </a:rPr>
              <a:t>/* Step 4: merge H’ and H” */</a:t>
            </a:r>
            <a:r>
              <a:rPr lang="en-US" altLang="zh-CN" sz="1400" b="1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	</a:t>
            </a:r>
            <a:r>
              <a:rPr lang="en-US" altLang="zh-CN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400" b="1" dirty="0">
                <a:latin typeface="Arial" panose="020B0604020202020204" pitchFamily="34" charset="0"/>
              </a:rPr>
              <a:t> MinItem;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400" b="1" dirty="0">
                <a:latin typeface="Arial" panose="020B0604020202020204" pitchFamily="34" charset="0"/>
              </a:rPr>
              <a:t>}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  <p:sp>
        <p:nvSpPr>
          <p:cNvPr id="114694" name="AutoShape 6"/>
          <p:cNvSpPr/>
          <p:nvPr/>
        </p:nvSpPr>
        <p:spPr>
          <a:xfrm>
            <a:off x="6660198" y="1988820"/>
            <a:ext cx="3960812" cy="1008063"/>
          </a:xfrm>
          <a:prstGeom prst="wedgeEllipseCallout">
            <a:avLst>
              <a:gd name="adj1" fmla="val -64551"/>
              <a:gd name="adj2" fmla="val -85750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This can be replaced by the actual number of roots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nimBg="1"/>
      <p:bldP spid="114694" grpId="0" bldLvl="0" animBg="1"/>
      <p:bldP spid="114694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4931" name="Text Box 3"/>
          <p:cNvSpPr txBox="1"/>
          <p:nvPr/>
        </p:nvSpPr>
        <p:spPr>
          <a:xfrm>
            <a:off x="468313" y="404813"/>
            <a:ext cx="79248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/>
            <a:r>
              <a:rPr lang="en-US" altLang="zh-CN" b="1" dirty="0">
                <a:latin typeface="Arial" panose="020B0604020202020204" pitchFamily="34" charset="0"/>
              </a:rPr>
              <a:t>【Claim】</a:t>
            </a:r>
            <a:r>
              <a:rPr lang="en-US" altLang="zh-CN" sz="2000" b="1" dirty="0">
                <a:latin typeface="Arial" panose="020B0604020202020204" pitchFamily="34" charset="0"/>
              </a:rPr>
              <a:t>A binomial queue of N elements can be built by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N successive insertions</a:t>
            </a:r>
            <a:r>
              <a:rPr lang="en-US" altLang="zh-CN" sz="2000" b="1" dirty="0">
                <a:latin typeface="Arial" panose="020B0604020202020204" pitchFamily="34" charset="0"/>
              </a:rPr>
              <a:t> in O(N) time.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932" name="Object 4"/>
          <p:cNvGraphicFramePr/>
          <p:nvPr/>
        </p:nvGraphicFramePr>
        <p:xfrm>
          <a:off x="6553200" y="3805238"/>
          <a:ext cx="2166938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166620" imgH="2287270" progId="MS_ClipArt_Gallery.5">
                  <p:embed/>
                </p:oleObj>
              </mc:Choice>
              <mc:Fallback>
                <p:oleObj name="" r:id="rId1" imgW="2166620" imgH="2287270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0" y="3805238"/>
                        <a:ext cx="2166938" cy="228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AutoShape 5"/>
          <p:cNvSpPr/>
          <p:nvPr/>
        </p:nvSpPr>
        <p:spPr>
          <a:xfrm flipH="1">
            <a:off x="611188" y="1814513"/>
            <a:ext cx="7273925" cy="1905000"/>
          </a:xfrm>
          <a:prstGeom prst="cloudCallout">
            <a:avLst>
              <a:gd name="adj1" fmla="val -34898"/>
              <a:gd name="adj2" fmla="val 89167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27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The worst case time for each insertion is  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4934" name="Text Box 6"/>
          <p:cNvSpPr txBox="1"/>
          <p:nvPr/>
        </p:nvSpPr>
        <p:spPr>
          <a:xfrm>
            <a:off x="3779838" y="2751138"/>
            <a:ext cx="1368425" cy="457200"/>
          </a:xfrm>
          <a:prstGeom prst="rect">
            <a:avLst/>
          </a:prstGeom>
          <a:solidFill>
            <a:srgbClr val="CCFFFF"/>
          </a:solidFill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( log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24935" name="Rectangle 7"/>
          <p:cNvSpPr/>
          <p:nvPr/>
        </p:nvSpPr>
        <p:spPr>
          <a:xfrm>
            <a:off x="539750" y="1814830"/>
            <a:ext cx="8208963" cy="439261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4936" name="Rectangle 8"/>
          <p:cNvSpPr/>
          <p:nvPr/>
        </p:nvSpPr>
        <p:spPr>
          <a:xfrm>
            <a:off x="611188" y="1196975"/>
            <a:ext cx="6624637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Proof 1 (Aggregate):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24937" name="Text Box 9"/>
          <p:cNvSpPr txBox="1"/>
          <p:nvPr/>
        </p:nvSpPr>
        <p:spPr>
          <a:xfrm>
            <a:off x="1979613" y="1633538"/>
            <a:ext cx="33845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 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8" name="Text Box 10"/>
          <p:cNvSpPr txBox="1"/>
          <p:nvPr/>
        </p:nvSpPr>
        <p:spPr>
          <a:xfrm>
            <a:off x="1979613" y="2030413"/>
            <a:ext cx="3671887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1, link = 1 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9" name="Text Box 11"/>
          <p:cNvSpPr txBox="1"/>
          <p:nvPr/>
        </p:nvSpPr>
        <p:spPr>
          <a:xfrm>
            <a:off x="1979613" y="2462213"/>
            <a:ext cx="27368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  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0" name="Text Box 12"/>
          <p:cNvSpPr txBox="1"/>
          <p:nvPr/>
        </p:nvSpPr>
        <p:spPr>
          <a:xfrm>
            <a:off x="1979613" y="2895600"/>
            <a:ext cx="3887787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1, link = 2 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1" name="Text Box 13"/>
          <p:cNvSpPr txBox="1"/>
          <p:nvPr/>
        </p:nvSpPr>
        <p:spPr>
          <a:xfrm>
            <a:off x="1979613" y="3398838"/>
            <a:ext cx="3529012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  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2" name="Text Box 14"/>
          <p:cNvSpPr txBox="1"/>
          <p:nvPr/>
        </p:nvSpPr>
        <p:spPr>
          <a:xfrm>
            <a:off x="1979613" y="3903663"/>
            <a:ext cx="47529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 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1, link = 1*/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3" name="Text Box 15"/>
          <p:cNvSpPr txBox="1"/>
          <p:nvPr/>
        </p:nvSpPr>
        <p:spPr>
          <a:xfrm>
            <a:off x="1979613" y="4406900"/>
            <a:ext cx="3529012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 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	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4" name="Text Box 16"/>
          <p:cNvSpPr txBox="1"/>
          <p:nvPr/>
        </p:nvSpPr>
        <p:spPr>
          <a:xfrm>
            <a:off x="1979613" y="4838700"/>
            <a:ext cx="47529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1, link = 3*/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5" name="Text Box 17"/>
          <p:cNvSpPr txBox="1"/>
          <p:nvPr/>
        </p:nvSpPr>
        <p:spPr>
          <a:xfrm>
            <a:off x="1979613" y="5272088"/>
            <a:ext cx="475297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	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/*step = 1*/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6" name="Text Box 18"/>
          <p:cNvSpPr txBox="1"/>
          <p:nvPr/>
        </p:nvSpPr>
        <p:spPr>
          <a:xfrm>
            <a:off x="2051050" y="5630863"/>
            <a:ext cx="1296988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… … …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7" name="Text Box 19"/>
          <p:cNvSpPr txBox="1"/>
          <p:nvPr/>
        </p:nvSpPr>
        <p:spPr>
          <a:xfrm>
            <a:off x="5795963" y="1743075"/>
            <a:ext cx="18002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Total steps = 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8" name="Text Box 20"/>
          <p:cNvSpPr txBox="1"/>
          <p:nvPr/>
        </p:nvSpPr>
        <p:spPr>
          <a:xfrm>
            <a:off x="7308850" y="1743075"/>
            <a:ext cx="57626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24949" name="Text Box 21"/>
          <p:cNvSpPr txBox="1"/>
          <p:nvPr/>
        </p:nvSpPr>
        <p:spPr>
          <a:xfrm>
            <a:off x="5795963" y="2282825"/>
            <a:ext cx="18002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Total links = 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4950" name="Object 22"/>
          <p:cNvGraphicFramePr/>
          <p:nvPr/>
        </p:nvGraphicFramePr>
        <p:xfrm>
          <a:off x="6267450" y="2681288"/>
          <a:ext cx="2336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586865" imgH="635000" progId="Equation.3">
                  <p:embed/>
                </p:oleObj>
              </mc:Choice>
              <mc:Fallback>
                <p:oleObj name="" r:id="rId3" imgW="1586865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7450" y="2681288"/>
                        <a:ext cx="23368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1" name="Line 23"/>
          <p:cNvSpPr/>
          <p:nvPr/>
        </p:nvSpPr>
        <p:spPr>
          <a:xfrm>
            <a:off x="3203575" y="1958975"/>
            <a:ext cx="7921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52" name="Rectangle 24"/>
          <p:cNvSpPr/>
          <p:nvPr/>
        </p:nvSpPr>
        <p:spPr>
          <a:xfrm>
            <a:off x="1763713" y="1671638"/>
            <a:ext cx="288925" cy="2873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+1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53" name="Line 25"/>
          <p:cNvSpPr/>
          <p:nvPr/>
        </p:nvSpPr>
        <p:spPr>
          <a:xfrm>
            <a:off x="3203575" y="2390775"/>
            <a:ext cx="18732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54" name="Rectangle 26"/>
          <p:cNvSpPr/>
          <p:nvPr/>
        </p:nvSpPr>
        <p:spPr>
          <a:xfrm>
            <a:off x="1762125" y="2103438"/>
            <a:ext cx="288925" cy="2873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+0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55" name="Line 27"/>
          <p:cNvSpPr/>
          <p:nvPr/>
        </p:nvSpPr>
        <p:spPr>
          <a:xfrm>
            <a:off x="3203575" y="2822575"/>
            <a:ext cx="7921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56" name="Rectangle 28"/>
          <p:cNvSpPr/>
          <p:nvPr/>
        </p:nvSpPr>
        <p:spPr>
          <a:xfrm>
            <a:off x="1763713" y="2535238"/>
            <a:ext cx="288925" cy="2873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+1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57" name="Line 29"/>
          <p:cNvSpPr/>
          <p:nvPr/>
        </p:nvSpPr>
        <p:spPr>
          <a:xfrm>
            <a:off x="3203575" y="3254375"/>
            <a:ext cx="18732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58" name="Rectangle 30"/>
          <p:cNvSpPr/>
          <p:nvPr/>
        </p:nvSpPr>
        <p:spPr>
          <a:xfrm>
            <a:off x="1762125" y="2967038"/>
            <a:ext cx="288925" cy="2873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–1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59" name="Line 31"/>
          <p:cNvSpPr/>
          <p:nvPr/>
        </p:nvSpPr>
        <p:spPr>
          <a:xfrm>
            <a:off x="4140200" y="3759200"/>
            <a:ext cx="792163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60" name="Rectangle 32"/>
          <p:cNvSpPr/>
          <p:nvPr/>
        </p:nvSpPr>
        <p:spPr>
          <a:xfrm>
            <a:off x="1763713" y="3471863"/>
            <a:ext cx="288925" cy="2873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+1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61" name="Line 33"/>
          <p:cNvSpPr/>
          <p:nvPr/>
        </p:nvSpPr>
        <p:spPr>
          <a:xfrm>
            <a:off x="4067175" y="5199063"/>
            <a:ext cx="18732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62" name="Rectangle 34"/>
          <p:cNvSpPr/>
          <p:nvPr/>
        </p:nvSpPr>
        <p:spPr>
          <a:xfrm>
            <a:off x="1763713" y="4911725"/>
            <a:ext cx="288925" cy="2873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–2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63" name="AutoShape 35"/>
          <p:cNvSpPr/>
          <p:nvPr/>
        </p:nvSpPr>
        <p:spPr>
          <a:xfrm>
            <a:off x="6156325" y="3830638"/>
            <a:ext cx="2736850" cy="1855787"/>
          </a:xfrm>
          <a:prstGeom prst="wedgeEllipseCallout">
            <a:avLst>
              <a:gd name="adj1" fmla="val -93505"/>
              <a:gd name="adj2" fmla="val -79000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Expensive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insertions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trees, while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cheap</a:t>
            </a:r>
            <a:r>
              <a:rPr lang="en-US" altLang="zh-CN" sz="2000" b="1" dirty="0">
                <a:latin typeface="Times New Roman" panose="02020603050405020304" pitchFamily="18" charset="0"/>
              </a:rPr>
              <a:t> ones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create</a:t>
            </a:r>
            <a:r>
              <a:rPr lang="en-US" altLang="zh-CN" sz="2000" b="1" dirty="0">
                <a:latin typeface="Times New Roman" panose="02020603050405020304" pitchFamily="18" charset="0"/>
              </a:rPr>
              <a:t> trees.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084" name="Text Box 37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6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3" grpId="0" animBg="1"/>
      <p:bldP spid="124934" grpId="0" animBg="1"/>
      <p:bldP spid="124935" grpId="0" bldLvl="0" animBg="1"/>
      <p:bldP spid="124936" grpId="0"/>
      <p:bldP spid="124937" grpId="0"/>
      <p:bldP spid="124938" grpId="0"/>
      <p:bldP spid="124939" grpId="0"/>
      <p:bldP spid="124940" grpId="0"/>
      <p:bldP spid="124941" grpId="0"/>
      <p:bldP spid="124942" grpId="0"/>
      <p:bldP spid="124943" grpId="0"/>
      <p:bldP spid="124944" grpId="0"/>
      <p:bldP spid="124945" grpId="0"/>
      <p:bldP spid="124946" grpId="0"/>
      <p:bldP spid="124947" grpId="0"/>
      <p:bldP spid="124948" grpId="0"/>
      <p:bldP spid="124949" grpId="0"/>
      <p:bldP spid="124952" grpId="0" animBg="1"/>
      <p:bldP spid="124954" grpId="0" animBg="1"/>
      <p:bldP spid="124956" grpId="0" animBg="1"/>
      <p:bldP spid="124958" grpId="0" animBg="1"/>
      <p:bldP spid="124960" grpId="0" animBg="1"/>
      <p:bldP spid="124962" grpId="0" animBg="1"/>
      <p:bldP spid="1249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5954" name="Rectangle 2"/>
          <p:cNvSpPr/>
          <p:nvPr/>
        </p:nvSpPr>
        <p:spPr>
          <a:xfrm>
            <a:off x="468313" y="765175"/>
            <a:ext cx="1439862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Proof 2: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Text Box 4"/>
          <p:cNvSpPr txBox="1"/>
          <p:nvPr/>
        </p:nvSpPr>
        <p:spPr>
          <a:xfrm>
            <a:off x="1619250" y="765175"/>
            <a:ext cx="69850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An insertion that costs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units results in a net increase of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trees in the forest.</a:t>
            </a:r>
            <a:endParaRPr lang="en-US" altLang="zh-CN" sz="20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7" name="Text Box 5"/>
          <p:cNvSpPr txBox="1"/>
          <p:nvPr/>
        </p:nvSpPr>
        <p:spPr>
          <a:xfrm>
            <a:off x="1619250" y="1427163"/>
            <a:ext cx="3529013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::= cost of the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th insertion</a:t>
            </a:r>
            <a:endParaRPr lang="en-US" altLang="zh-CN" sz="2000" b="1" i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8" name="Text Box 6"/>
          <p:cNvSpPr txBox="1"/>
          <p:nvPr/>
        </p:nvSpPr>
        <p:spPr>
          <a:xfrm>
            <a:off x="1619250" y="1785938"/>
            <a:ext cx="6048375" cy="122999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::= number of trees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after</a:t>
            </a:r>
            <a:r>
              <a:rPr lang="en-US" altLang="zh-CN" sz="2000" b="1" dirty="0">
                <a:latin typeface="Times New Roman" panose="02020603050405020304" pitchFamily="18" charset="0"/>
              </a:rPr>
              <a:t> the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th insertion (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 = 0)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势能函数的核心是将开销大的减少，定义树的数量可以使得在</a:t>
            </a:r>
            <a:r>
              <a:rPr lang="en-US" altLang="zh-CN" sz="2000" b="1" dirty="0">
                <a:latin typeface="Times New Roman" panose="02020603050405020304" pitchFamily="18" charset="0"/>
              </a:rPr>
              <a:t>merge</a:t>
            </a:r>
            <a:r>
              <a:rPr lang="zh-CN" altLang="en-US" sz="2000" b="1" dirty="0">
                <a:latin typeface="Times New Roman" panose="02020603050405020304" pitchFamily="18" charset="0"/>
              </a:rPr>
              <a:t>之后将树的数量大幅减少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5959" name="Rectangle 7"/>
          <p:cNvSpPr/>
          <p:nvPr/>
        </p:nvSpPr>
        <p:spPr>
          <a:xfrm>
            <a:off x="1318895" y="2967990"/>
            <a:ext cx="6823710" cy="92202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18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18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= 2</a:t>
            </a:r>
            <a:r>
              <a:rPr lang="en-US" altLang="zh-CN" sz="1800" b="1" dirty="0">
                <a:latin typeface="Times New Roman" panose="02020603050405020304" pitchFamily="18" charset="0"/>
              </a:rPr>
              <a:t>   </a:t>
            </a:r>
            <a:r>
              <a:rPr lang="zh-CN" altLang="en-US" sz="1800" b="1" dirty="0">
                <a:latin typeface="Times New Roman" panose="02020603050405020304" pitchFamily="18" charset="0"/>
              </a:rPr>
              <a:t>如果这次插入没有</a:t>
            </a:r>
            <a:r>
              <a:rPr lang="en-US" altLang="zh-CN" sz="1800" b="1" dirty="0">
                <a:latin typeface="Times New Roman" panose="02020603050405020304" pitchFamily="18" charset="0"/>
              </a:rPr>
              <a:t>merge</a:t>
            </a:r>
            <a:r>
              <a:rPr lang="zh-CN" altLang="en-US" sz="1800" b="1" dirty="0">
                <a:latin typeface="Times New Roman" panose="02020603050405020304" pitchFamily="18" charset="0"/>
              </a:rPr>
              <a:t>：那么树的数量+1，(φi – φi-1) =1，Ci=1</a:t>
            </a:r>
            <a:endParaRPr lang="zh-CN" altLang="en-US" sz="1800" b="1" dirty="0">
              <a:latin typeface="Times New Roman" panose="02020603050405020304" pitchFamily="18" charset="0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</a:rPr>
              <a:t>假如导致merge了，那么Ci = 1 + link，</a:t>
            </a:r>
            <a:r>
              <a:rPr lang="zh-CN" altLang="en-US" sz="1800" b="1" dirty="0">
                <a:sym typeface="+mn-ea"/>
              </a:rPr>
              <a:t>(φi – φi-1) =1</a:t>
            </a:r>
            <a:r>
              <a:rPr lang="en-US" altLang="zh-CN" sz="1800" b="1" dirty="0">
                <a:sym typeface="+mn-ea"/>
              </a:rPr>
              <a:t>-link</a:t>
            </a:r>
            <a:endParaRPr lang="en-US" altLang="zh-CN" sz="1800" b="1" dirty="0"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619250" y="3930333"/>
            <a:ext cx="3600450" cy="396875"/>
            <a:chOff x="1020" y="1888"/>
            <a:chExt cx="2268" cy="250"/>
          </a:xfrm>
        </p:grpSpPr>
        <p:sp>
          <p:nvSpPr>
            <p:cNvPr id="3087" name="Text Box 9"/>
            <p:cNvSpPr txBox="1"/>
            <p:nvPr/>
          </p:nvSpPr>
          <p:spPr>
            <a:xfrm>
              <a:off x="1020" y="1888"/>
              <a:ext cx="204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Add all these equations up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8" name="AutoShape 10"/>
            <p:cNvSpPr/>
            <p:nvPr/>
          </p:nvSpPr>
          <p:spPr>
            <a:xfrm>
              <a:off x="3016" y="1979"/>
              <a:ext cx="272" cy="90"/>
            </a:xfrm>
            <a:prstGeom prst="rightArrow">
              <a:avLst>
                <a:gd name="adj1" fmla="val 50000"/>
                <a:gd name="adj2" fmla="val 75555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5963" name="Object 11"/>
          <p:cNvGraphicFramePr/>
          <p:nvPr/>
        </p:nvGraphicFramePr>
        <p:xfrm>
          <a:off x="5287963" y="3785870"/>
          <a:ext cx="24876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47165" imgH="431800" progId="Equation.3">
                  <p:embed/>
                </p:oleObj>
              </mc:Choice>
              <mc:Fallback>
                <p:oleObj name="" r:id="rId1" imgW="14471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7963" y="3785870"/>
                        <a:ext cx="2487612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2"/>
          <p:cNvGraphicFramePr/>
          <p:nvPr/>
        </p:nvGraphicFramePr>
        <p:xfrm>
          <a:off x="4514850" y="35369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5369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/>
          <p:cNvGraphicFramePr/>
          <p:nvPr/>
        </p:nvGraphicFramePr>
        <p:xfrm>
          <a:off x="2008188" y="4364038"/>
          <a:ext cx="34702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018665" imgH="431800" progId="Equation.3">
                  <p:embed/>
                </p:oleObj>
              </mc:Choice>
              <mc:Fallback>
                <p:oleObj name="" r:id="rId5" imgW="2018665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8188" y="4364038"/>
                        <a:ext cx="3470275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6" name="Rectangle 14"/>
          <p:cNvSpPr/>
          <p:nvPr/>
        </p:nvSpPr>
        <p:spPr>
          <a:xfrm>
            <a:off x="6948488" y="4652963"/>
            <a:ext cx="144462" cy="215900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5967" name="Text Box 15"/>
          <p:cNvSpPr txBox="1"/>
          <p:nvPr/>
        </p:nvSpPr>
        <p:spPr>
          <a:xfrm>
            <a:off x="1187450" y="5141913"/>
            <a:ext cx="5329238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worst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(log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),  but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amortized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6" name="Text Box 17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6" grpId="0"/>
      <p:bldP spid="125957" grpId="0"/>
      <p:bldP spid="125958" grpId="0"/>
      <p:bldP spid="125959" grpId="0"/>
      <p:bldP spid="125966" grpId="0" animBg="1"/>
      <p:bldP spid="1259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2"/>
          <p:cNvGrpSpPr/>
          <p:nvPr/>
        </p:nvGrpSpPr>
        <p:grpSpPr>
          <a:xfrm>
            <a:off x="1295400" y="714375"/>
            <a:ext cx="6096000" cy="1352550"/>
            <a:chOff x="816" y="240"/>
            <a:chExt cx="3840" cy="852"/>
          </a:xfrm>
        </p:grpSpPr>
        <p:sp>
          <p:nvSpPr>
            <p:cNvPr id="4103" name="Text Box 3"/>
            <p:cNvSpPr txBox="1"/>
            <p:nvPr/>
          </p:nvSpPr>
          <p:spPr>
            <a:xfrm>
              <a:off x="1008" y="336"/>
              <a:ext cx="3648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 1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Shortest Path Algorithm</a:t>
              </a:r>
              <a:endParaRPr lang="en-US" altLang="zh-CN" sz="2000" b="1" dirty="0">
                <a:latin typeface="Georgia" panose="02040502050405020303" pitchFamily="18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with Heaps (26)</a:t>
              </a:r>
              <a:endParaRPr lang="en-US" altLang="zh-CN" sz="20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4098" name="Object 2"/>
            <p:cNvGraphicFramePr/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885" name="Text Box 5"/>
          <p:cNvSpPr txBox="1"/>
          <p:nvPr/>
        </p:nvSpPr>
        <p:spPr>
          <a:xfrm>
            <a:off x="785813" y="3429000"/>
            <a:ext cx="76327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    This project requires you to implement Dijkstra's algorithm based on a min-priority queue, such as a </a:t>
            </a:r>
            <a:r>
              <a:rPr lang="en-US" altLang="zh-CN" b="1" i="1" dirty="0">
                <a:latin typeface="Times New Roman" panose="02020603050405020304" pitchFamily="18" charset="0"/>
              </a:rPr>
              <a:t>Fibonacci heap</a:t>
            </a:r>
            <a:r>
              <a:rPr lang="en-US" altLang="zh-CN" b="1" dirty="0">
                <a:latin typeface="Times New Roman" panose="02020603050405020304" pitchFamily="18" charset="0"/>
              </a:rPr>
              <a:t>.   The goal of the project is to find the best data structure for Dijkstra's algorithm.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Detailed requirements can be downloaded from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hlinkClick r:id="rId3"/>
              </a:rPr>
              <a:t>https://pintia.cn/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pic>
        <p:nvPicPr>
          <p:cNvPr id="4102" name="Picture 6" descr="D:\Desktop\S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8" y="2071688"/>
            <a:ext cx="3814762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4176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Data Structure and Algorithm Analysis in C 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18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Edition)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Ch.5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p.170-180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Ch.11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p.430-435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M.A.Weiss</a:t>
            </a:r>
            <a:r>
              <a:rPr kumimoji="1" lang="zh-CN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著、陈越改编，人民邮件出版社，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2005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</a:t>
            </a:r>
            <a:r>
              <a:rPr kumimoji="1" lang="en-US" altLang="zh-CN" sz="24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rd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Edition: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Ch.19, p. 505-530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zh-CN" altLang="en-US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15"/>
          <p:cNvGrpSpPr/>
          <p:nvPr/>
        </p:nvGrpSpPr>
        <p:grpSpPr>
          <a:xfrm>
            <a:off x="3276600" y="3749675"/>
            <a:ext cx="2286000" cy="1985963"/>
            <a:chOff x="1680" y="2373"/>
            <a:chExt cx="2038" cy="1758"/>
          </a:xfrm>
        </p:grpSpPr>
        <p:grpSp>
          <p:nvGrpSpPr>
            <p:cNvPr id="1098" name="Group 16"/>
            <p:cNvGrpSpPr/>
            <p:nvPr/>
          </p:nvGrpSpPr>
          <p:grpSpPr>
            <a:xfrm rot="4724383" flipH="1">
              <a:off x="2718" y="2714"/>
              <a:ext cx="256" cy="751"/>
              <a:chOff x="1902" y="2055"/>
              <a:chExt cx="318" cy="912"/>
            </a:xfrm>
          </p:grpSpPr>
          <p:grpSp>
            <p:nvGrpSpPr>
              <p:cNvPr id="1133" name="Group 17"/>
              <p:cNvGrpSpPr/>
              <p:nvPr/>
            </p:nvGrpSpPr>
            <p:grpSpPr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136" name="Freeform 18"/>
                <p:cNvSpPr/>
                <p:nvPr/>
              </p:nvSpPr>
              <p:spPr>
                <a:xfrm>
                  <a:off x="1902" y="2711"/>
                  <a:ext cx="285" cy="256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11" y="8"/>
                    </a:cxn>
                    <a:cxn ang="0">
                      <a:pos x="6" y="17"/>
                    </a:cxn>
                    <a:cxn ang="0">
                      <a:pos x="4" y="20"/>
                    </a:cxn>
                    <a:cxn ang="0">
                      <a:pos x="3" y="23"/>
                    </a:cxn>
                    <a:cxn ang="0">
                      <a:pos x="3" y="29"/>
                    </a:cxn>
                    <a:cxn ang="0">
                      <a:pos x="3" y="34"/>
                    </a:cxn>
                    <a:cxn ang="0">
                      <a:pos x="3" y="38"/>
                    </a:cxn>
                    <a:cxn ang="0">
                      <a:pos x="5" y="43"/>
                    </a:cxn>
                    <a:cxn ang="0">
                      <a:pos x="9" y="46"/>
                    </a:cxn>
                    <a:cxn ang="0">
                      <a:pos x="5" y="43"/>
                    </a:cxn>
                    <a:cxn ang="0">
                      <a:pos x="3" y="43"/>
                    </a:cxn>
                    <a:cxn ang="0">
                      <a:pos x="1" y="44"/>
                    </a:cxn>
                    <a:cxn ang="0">
                      <a:pos x="0" y="45"/>
                    </a:cxn>
                    <a:cxn ang="0">
                      <a:pos x="0" y="47"/>
                    </a:cxn>
                    <a:cxn ang="0">
                      <a:pos x="0" y="49"/>
                    </a:cxn>
                    <a:cxn ang="0">
                      <a:pos x="1" y="51"/>
                    </a:cxn>
                    <a:cxn ang="0">
                      <a:pos x="7" y="55"/>
                    </a:cxn>
                    <a:cxn ang="0">
                      <a:pos x="16" y="58"/>
                    </a:cxn>
                    <a:cxn ang="0">
                      <a:pos x="19" y="60"/>
                    </a:cxn>
                    <a:cxn ang="0">
                      <a:pos x="23" y="60"/>
                    </a:cxn>
                    <a:cxn ang="0">
                      <a:pos x="27" y="60"/>
                    </a:cxn>
                    <a:cxn ang="0">
                      <a:pos x="31" y="62"/>
                    </a:cxn>
                    <a:cxn ang="0">
                      <a:pos x="35" y="63"/>
                    </a:cxn>
                    <a:cxn ang="0">
                      <a:pos x="45" y="65"/>
                    </a:cxn>
                    <a:cxn ang="0">
                      <a:pos x="57" y="62"/>
                    </a:cxn>
                    <a:cxn ang="0">
                      <a:pos x="65" y="62"/>
                    </a:cxn>
                    <a:cxn ang="0">
                      <a:pos x="67" y="61"/>
                    </a:cxn>
                    <a:cxn ang="0">
                      <a:pos x="69" y="59"/>
                    </a:cxn>
                    <a:cxn ang="0">
                      <a:pos x="70" y="57"/>
                    </a:cxn>
                    <a:cxn ang="0">
                      <a:pos x="71" y="46"/>
                    </a:cxn>
                    <a:cxn ang="0">
                      <a:pos x="71" y="38"/>
                    </a:cxn>
                    <a:cxn ang="0">
                      <a:pos x="70" y="33"/>
                    </a:cxn>
                    <a:cxn ang="0">
                      <a:pos x="70" y="30"/>
                    </a:cxn>
                    <a:cxn ang="0">
                      <a:pos x="69" y="27"/>
                    </a:cxn>
                    <a:cxn ang="0">
                      <a:pos x="69" y="24"/>
                    </a:cxn>
                    <a:cxn ang="0">
                      <a:pos x="65" y="13"/>
                    </a:cxn>
                    <a:cxn ang="0">
                      <a:pos x="61" y="0"/>
                    </a:cxn>
                    <a:cxn ang="0">
                      <a:pos x="11" y="8"/>
                    </a:cxn>
                  </a:cxnLst>
                  <a:rect l="txL" t="txT" r="txR" b="tx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" name="Arc 19"/>
                <p:cNvSpPr/>
                <p:nvPr/>
              </p:nvSpPr>
              <p:spPr>
                <a:xfrm>
                  <a:off x="1945" y="2885"/>
                  <a:ext cx="7" cy="17"/>
                </a:xfrm>
                <a:custGeom>
                  <a:avLst/>
                  <a:gdLst>
                    <a:gd name="txL" fmla="*/ 0 w 21584"/>
                    <a:gd name="txT" fmla="*/ 0 h 21468"/>
                    <a:gd name="txR" fmla="*/ 21584 w 21584"/>
                    <a:gd name="txB" fmla="*/ 21468 h 21468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584" h="21468" fill="none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4" name="Rectangle 20"/>
              <p:cNvSpPr/>
              <p:nvPr/>
            </p:nvSpPr>
            <p:spPr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5" name="Freeform 21"/>
              <p:cNvSpPr/>
              <p:nvPr/>
            </p:nvSpPr>
            <p:spPr>
              <a:xfrm>
                <a:off x="1937" y="2055"/>
                <a:ext cx="283" cy="704"/>
              </a:xfrm>
              <a:custGeom>
                <a:avLst/>
                <a:gdLst>
                  <a:gd name="txL" fmla="*/ 0 w 566"/>
                  <a:gd name="txT" fmla="*/ 0 h 1408"/>
                  <a:gd name="txR" fmla="*/ 566 w 566"/>
                  <a:gd name="txB" fmla="*/ 1408 h 1408"/>
                </a:gdLst>
                <a:ahLst/>
                <a:cxnLst>
                  <a:cxn ang="0">
                    <a:pos x="3" y="60"/>
                  </a:cxn>
                  <a:cxn ang="0">
                    <a:pos x="1" y="112"/>
                  </a:cxn>
                  <a:cxn ang="0">
                    <a:pos x="0" y="176"/>
                  </a:cxn>
                  <a:cxn ang="0">
                    <a:pos x="68" y="176"/>
                  </a:cxn>
                  <a:cxn ang="0">
                    <a:pos x="69" y="109"/>
                  </a:cxn>
                  <a:cxn ang="0">
                    <a:pos x="69" y="75"/>
                  </a:cxn>
                  <a:cxn ang="0">
                    <a:pos x="71" y="40"/>
                  </a:cxn>
                  <a:cxn ang="0">
                    <a:pos x="70" y="30"/>
                  </a:cxn>
                  <a:cxn ang="0">
                    <a:pos x="70" y="25"/>
                  </a:cxn>
                  <a:cxn ang="0">
                    <a:pos x="69" y="19"/>
                  </a:cxn>
                  <a:cxn ang="0">
                    <a:pos x="67" y="15"/>
                  </a:cxn>
                  <a:cxn ang="0">
                    <a:pos x="65" y="11"/>
                  </a:cxn>
                  <a:cxn ang="0">
                    <a:pos x="62" y="7"/>
                  </a:cxn>
                  <a:cxn ang="0">
                    <a:pos x="57" y="5"/>
                  </a:cxn>
                  <a:cxn ang="0">
                    <a:pos x="52" y="3"/>
                  </a:cxn>
                  <a:cxn ang="0">
                    <a:pos x="47" y="1"/>
                  </a:cxn>
                  <a:cxn ang="0">
                    <a:pos x="41" y="1"/>
                  </a:cxn>
                  <a:cxn ang="0">
                    <a:pos x="36" y="0"/>
                  </a:cxn>
                  <a:cxn ang="0">
                    <a:pos x="30" y="1"/>
                  </a:cxn>
                  <a:cxn ang="0">
                    <a:pos x="24" y="3"/>
                  </a:cxn>
                  <a:cxn ang="0">
                    <a:pos x="21" y="6"/>
                  </a:cxn>
                  <a:cxn ang="0">
                    <a:pos x="17" y="9"/>
                  </a:cxn>
                  <a:cxn ang="0">
                    <a:pos x="13" y="11"/>
                  </a:cxn>
                  <a:cxn ang="0">
                    <a:pos x="10" y="18"/>
                  </a:cxn>
                  <a:cxn ang="0">
                    <a:pos x="9" y="23"/>
                  </a:cxn>
                  <a:cxn ang="0">
                    <a:pos x="6" y="34"/>
                  </a:cxn>
                  <a:cxn ang="0">
                    <a:pos x="3" y="60"/>
                  </a:cxn>
                </a:cxnLst>
                <a:rect l="txL" t="txT" r="txR" b="tx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99" name="Group 22"/>
            <p:cNvGrpSpPr/>
            <p:nvPr/>
          </p:nvGrpSpPr>
          <p:grpSpPr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131" name="Freeform 23"/>
              <p:cNvSpPr/>
              <p:nvPr/>
            </p:nvSpPr>
            <p:spPr>
              <a:xfrm>
                <a:off x="1766" y="3399"/>
                <a:ext cx="456" cy="115"/>
              </a:xfrm>
              <a:custGeom>
                <a:avLst/>
                <a:gdLst>
                  <a:gd name="txL" fmla="*/ 0 w 913"/>
                  <a:gd name="txT" fmla="*/ 0 h 229"/>
                  <a:gd name="txR" fmla="*/ 913 w 913"/>
                  <a:gd name="txB" fmla="*/ 229 h 229"/>
                </a:gdLst>
                <a:ahLst/>
                <a:cxnLst>
                  <a:cxn ang="0">
                    <a:pos x="0" y="6"/>
                  </a:cxn>
                  <a:cxn ang="0">
                    <a:pos x="0" y="23"/>
                  </a:cxn>
                  <a:cxn ang="0">
                    <a:pos x="30" y="23"/>
                  </a:cxn>
                  <a:cxn ang="0">
                    <a:pos x="31" y="19"/>
                  </a:cxn>
                  <a:cxn ang="0">
                    <a:pos x="37" y="23"/>
                  </a:cxn>
                  <a:cxn ang="0">
                    <a:pos x="48" y="26"/>
                  </a:cxn>
                  <a:cxn ang="0">
                    <a:pos x="62" y="28"/>
                  </a:cxn>
                  <a:cxn ang="0">
                    <a:pos x="74" y="29"/>
                  </a:cxn>
                  <a:cxn ang="0">
                    <a:pos x="85" y="28"/>
                  </a:cxn>
                  <a:cxn ang="0">
                    <a:pos x="102" y="27"/>
                  </a:cxn>
                  <a:cxn ang="0">
                    <a:pos x="107" y="26"/>
                  </a:cxn>
                  <a:cxn ang="0">
                    <a:pos x="114" y="25"/>
                  </a:cxn>
                  <a:cxn ang="0">
                    <a:pos x="114" y="20"/>
                  </a:cxn>
                  <a:cxn ang="0">
                    <a:pos x="113" y="18"/>
                  </a:cxn>
                  <a:cxn ang="0">
                    <a:pos x="111" y="15"/>
                  </a:cxn>
                  <a:cxn ang="0">
                    <a:pos x="109" y="14"/>
                  </a:cxn>
                  <a:cxn ang="0">
                    <a:pos x="105" y="12"/>
                  </a:cxn>
                  <a:cxn ang="0">
                    <a:pos x="100" y="9"/>
                  </a:cxn>
                  <a:cxn ang="0">
                    <a:pos x="94" y="7"/>
                  </a:cxn>
                  <a:cxn ang="0">
                    <a:pos x="88" y="5"/>
                  </a:cxn>
                  <a:cxn ang="0">
                    <a:pos x="81" y="4"/>
                  </a:cxn>
                  <a:cxn ang="0">
                    <a:pos x="58" y="0"/>
                  </a:cxn>
                  <a:cxn ang="0">
                    <a:pos x="0" y="6"/>
                  </a:cxn>
                </a:cxnLst>
                <a:rect l="txL" t="txT" r="txR" b="tx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" name="Freeform 24"/>
              <p:cNvSpPr/>
              <p:nvPr/>
            </p:nvSpPr>
            <p:spPr>
              <a:xfrm>
                <a:off x="1503" y="3426"/>
                <a:ext cx="456" cy="111"/>
              </a:xfrm>
              <a:custGeom>
                <a:avLst/>
                <a:gdLst>
                  <a:gd name="txL" fmla="*/ 0 w 913"/>
                  <a:gd name="txT" fmla="*/ 0 h 222"/>
                  <a:gd name="txR" fmla="*/ 913 w 913"/>
                  <a:gd name="txB" fmla="*/ 222 h 222"/>
                </a:gdLst>
                <a:ahLst/>
                <a:cxnLst>
                  <a:cxn ang="0">
                    <a:pos x="0" y="6"/>
                  </a:cxn>
                  <a:cxn ang="0">
                    <a:pos x="0" y="23"/>
                  </a:cxn>
                  <a:cxn ang="0">
                    <a:pos x="30" y="23"/>
                  </a:cxn>
                  <a:cxn ang="0">
                    <a:pos x="31" y="19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67" y="27"/>
                  </a:cxn>
                  <a:cxn ang="0">
                    <a:pos x="84" y="28"/>
                  </a:cxn>
                  <a:cxn ang="0">
                    <a:pos x="100" y="28"/>
                  </a:cxn>
                  <a:cxn ang="0">
                    <a:pos x="108" y="26"/>
                  </a:cxn>
                  <a:cxn ang="0">
                    <a:pos x="114" y="25"/>
                  </a:cxn>
                  <a:cxn ang="0">
                    <a:pos x="114" y="20"/>
                  </a:cxn>
                  <a:cxn ang="0">
                    <a:pos x="113" y="18"/>
                  </a:cxn>
                  <a:cxn ang="0">
                    <a:pos x="111" y="15"/>
                  </a:cxn>
                  <a:cxn ang="0">
                    <a:pos x="109" y="14"/>
                  </a:cxn>
                  <a:cxn ang="0">
                    <a:pos x="105" y="12"/>
                  </a:cxn>
                  <a:cxn ang="0">
                    <a:pos x="100" y="9"/>
                  </a:cxn>
                  <a:cxn ang="0">
                    <a:pos x="94" y="7"/>
                  </a:cxn>
                  <a:cxn ang="0">
                    <a:pos x="88" y="5"/>
                  </a:cxn>
                  <a:cxn ang="0">
                    <a:pos x="81" y="3"/>
                  </a:cxn>
                  <a:cxn ang="0">
                    <a:pos x="58" y="0"/>
                  </a:cxn>
                  <a:cxn ang="0">
                    <a:pos x="0" y="6"/>
                  </a:cxn>
                </a:cxnLst>
                <a:rect l="txL" t="txT" r="txR" b="tx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00" name="Freeform 25"/>
            <p:cNvSpPr/>
            <p:nvPr/>
          </p:nvSpPr>
          <p:spPr>
            <a:xfrm flipH="1">
              <a:off x="3082" y="3427"/>
              <a:ext cx="352" cy="568"/>
            </a:xfrm>
            <a:custGeom>
              <a:avLst/>
              <a:gdLst>
                <a:gd name="txL" fmla="*/ 0 w 852"/>
                <a:gd name="txT" fmla="*/ 0 h 1411"/>
                <a:gd name="txR" fmla="*/ 852 w 852"/>
                <a:gd name="txB" fmla="*/ 1411 h 1411"/>
              </a:gdLst>
              <a:ahLst/>
              <a:cxnLst>
                <a:cxn ang="0">
                  <a:pos x="41" y="0"/>
                </a:cxn>
                <a:cxn ang="0">
                  <a:pos x="57" y="36"/>
                </a:cxn>
                <a:cxn ang="0">
                  <a:pos x="58" y="39"/>
                </a:cxn>
                <a:cxn ang="0">
                  <a:pos x="59" y="42"/>
                </a:cxn>
                <a:cxn ang="0">
                  <a:pos x="60" y="47"/>
                </a:cxn>
                <a:cxn ang="0">
                  <a:pos x="59" y="51"/>
                </a:cxn>
                <a:cxn ang="0">
                  <a:pos x="54" y="66"/>
                </a:cxn>
                <a:cxn ang="0">
                  <a:pos x="52" y="70"/>
                </a:cxn>
                <a:cxn ang="0">
                  <a:pos x="51" y="75"/>
                </a:cxn>
                <a:cxn ang="0">
                  <a:pos x="53" y="78"/>
                </a:cxn>
                <a:cxn ang="0">
                  <a:pos x="54" y="80"/>
                </a:cxn>
                <a:cxn ang="0">
                  <a:pos x="51" y="82"/>
                </a:cxn>
                <a:cxn ang="0">
                  <a:pos x="49" y="85"/>
                </a:cxn>
                <a:cxn ang="0">
                  <a:pos x="51" y="87"/>
                </a:cxn>
                <a:cxn ang="0">
                  <a:pos x="54" y="92"/>
                </a:cxn>
                <a:cxn ang="0">
                  <a:pos x="11" y="91"/>
                </a:cxn>
                <a:cxn ang="0">
                  <a:pos x="9" y="81"/>
                </a:cxn>
                <a:cxn ang="0">
                  <a:pos x="11" y="73"/>
                </a:cxn>
                <a:cxn ang="0">
                  <a:pos x="14" y="65"/>
                </a:cxn>
                <a:cxn ang="0">
                  <a:pos x="17" y="61"/>
                </a:cxn>
                <a:cxn ang="0">
                  <a:pos x="27" y="48"/>
                </a:cxn>
                <a:cxn ang="0">
                  <a:pos x="24" y="42"/>
                </a:cxn>
                <a:cxn ang="0">
                  <a:pos x="0" y="1"/>
                </a:cxn>
                <a:cxn ang="0">
                  <a:pos x="41" y="0"/>
                </a:cxn>
              </a:cxnLst>
              <a:rect l="txL" t="txT" r="txR" b="tx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1" name="Freeform 26"/>
            <p:cNvSpPr/>
            <p:nvPr/>
          </p:nvSpPr>
          <p:spPr>
            <a:xfrm flipH="1">
              <a:off x="3218" y="3397"/>
              <a:ext cx="406" cy="629"/>
            </a:xfrm>
            <a:custGeom>
              <a:avLst/>
              <a:gdLst>
                <a:gd name="txL" fmla="*/ 0 w 982"/>
                <a:gd name="txT" fmla="*/ 0 h 1565"/>
                <a:gd name="txR" fmla="*/ 982 w 982"/>
                <a:gd name="txB" fmla="*/ 1565 h 1565"/>
              </a:gdLst>
              <a:ahLst/>
              <a:cxnLst>
                <a:cxn ang="0">
                  <a:pos x="0" y="4"/>
                </a:cxn>
                <a:cxn ang="0">
                  <a:pos x="5" y="21"/>
                </a:cxn>
                <a:cxn ang="0">
                  <a:pos x="7" y="25"/>
                </a:cxn>
                <a:cxn ang="0">
                  <a:pos x="9" y="29"/>
                </a:cxn>
                <a:cxn ang="0">
                  <a:pos x="10" y="32"/>
                </a:cxn>
                <a:cxn ang="0">
                  <a:pos x="13" y="36"/>
                </a:cxn>
                <a:cxn ang="0">
                  <a:pos x="15" y="39"/>
                </a:cxn>
                <a:cxn ang="0">
                  <a:pos x="17" y="41"/>
                </a:cxn>
                <a:cxn ang="0">
                  <a:pos x="21" y="45"/>
                </a:cxn>
                <a:cxn ang="0">
                  <a:pos x="24" y="49"/>
                </a:cxn>
                <a:cxn ang="0">
                  <a:pos x="28" y="51"/>
                </a:cxn>
                <a:cxn ang="0">
                  <a:pos x="24" y="53"/>
                </a:cxn>
                <a:cxn ang="0">
                  <a:pos x="26" y="58"/>
                </a:cxn>
                <a:cxn ang="0">
                  <a:pos x="21" y="66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2" y="74"/>
                </a:cxn>
                <a:cxn ang="0">
                  <a:pos x="11" y="76"/>
                </a:cxn>
                <a:cxn ang="0">
                  <a:pos x="10" y="78"/>
                </a:cxn>
                <a:cxn ang="0">
                  <a:pos x="9" y="80"/>
                </a:cxn>
                <a:cxn ang="0">
                  <a:pos x="8" y="83"/>
                </a:cxn>
                <a:cxn ang="0">
                  <a:pos x="7" y="86"/>
                </a:cxn>
                <a:cxn ang="0">
                  <a:pos x="7" y="90"/>
                </a:cxn>
                <a:cxn ang="0">
                  <a:pos x="7" y="94"/>
                </a:cxn>
                <a:cxn ang="0">
                  <a:pos x="7" y="102"/>
                </a:cxn>
                <a:cxn ang="0">
                  <a:pos x="53" y="100"/>
                </a:cxn>
                <a:cxn ang="0">
                  <a:pos x="50" y="97"/>
                </a:cxn>
                <a:cxn ang="0">
                  <a:pos x="50" y="95"/>
                </a:cxn>
                <a:cxn ang="0">
                  <a:pos x="50" y="94"/>
                </a:cxn>
                <a:cxn ang="0">
                  <a:pos x="51" y="88"/>
                </a:cxn>
                <a:cxn ang="0">
                  <a:pos x="47" y="87"/>
                </a:cxn>
                <a:cxn ang="0">
                  <a:pos x="52" y="83"/>
                </a:cxn>
                <a:cxn ang="0">
                  <a:pos x="67" y="63"/>
                </a:cxn>
                <a:cxn ang="0">
                  <a:pos x="68" y="61"/>
                </a:cxn>
                <a:cxn ang="0">
                  <a:pos x="69" y="58"/>
                </a:cxn>
                <a:cxn ang="0">
                  <a:pos x="69" y="56"/>
                </a:cxn>
                <a:cxn ang="0">
                  <a:pos x="69" y="53"/>
                </a:cxn>
                <a:cxn ang="0">
                  <a:pos x="69" y="51"/>
                </a:cxn>
                <a:cxn ang="0">
                  <a:pos x="68" y="49"/>
                </a:cxn>
                <a:cxn ang="0">
                  <a:pos x="67" y="46"/>
                </a:cxn>
                <a:cxn ang="0">
                  <a:pos x="59" y="31"/>
                </a:cxn>
                <a:cxn ang="0">
                  <a:pos x="45" y="0"/>
                </a:cxn>
                <a:cxn ang="0">
                  <a:pos x="0" y="4"/>
                </a:cxn>
              </a:cxnLst>
              <a:rect l="txL" t="txT" r="txR" b="tx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2" name="Freeform 27"/>
            <p:cNvSpPr/>
            <p:nvPr/>
          </p:nvSpPr>
          <p:spPr>
            <a:xfrm flipH="1">
              <a:off x="3000" y="2918"/>
              <a:ext cx="147" cy="492"/>
            </a:xfrm>
            <a:custGeom>
              <a:avLst/>
              <a:gdLst>
                <a:gd name="txL" fmla="*/ 0 w 357"/>
                <a:gd name="txT" fmla="*/ 0 h 1222"/>
                <a:gd name="txR" fmla="*/ 357 w 357"/>
                <a:gd name="txB" fmla="*/ 1222 h 1222"/>
              </a:gdLst>
              <a:ahLst/>
              <a:cxnLst>
                <a:cxn ang="0">
                  <a:pos x="18" y="5"/>
                </a:cxn>
                <a:cxn ang="0">
                  <a:pos x="19" y="7"/>
                </a:cxn>
                <a:cxn ang="0">
                  <a:pos x="21" y="10"/>
                </a:cxn>
                <a:cxn ang="0">
                  <a:pos x="22" y="13"/>
                </a:cxn>
                <a:cxn ang="0">
                  <a:pos x="23" y="16"/>
                </a:cxn>
                <a:cxn ang="0">
                  <a:pos x="24" y="19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5" y="32"/>
                </a:cxn>
                <a:cxn ang="0">
                  <a:pos x="24" y="36"/>
                </a:cxn>
                <a:cxn ang="0">
                  <a:pos x="23" y="41"/>
                </a:cxn>
                <a:cxn ang="0">
                  <a:pos x="22" y="45"/>
                </a:cxn>
                <a:cxn ang="0">
                  <a:pos x="21" y="49"/>
                </a:cxn>
                <a:cxn ang="0">
                  <a:pos x="20" y="53"/>
                </a:cxn>
                <a:cxn ang="0">
                  <a:pos x="19" y="56"/>
                </a:cxn>
                <a:cxn ang="0">
                  <a:pos x="18" y="59"/>
                </a:cxn>
                <a:cxn ang="0">
                  <a:pos x="16" y="62"/>
                </a:cxn>
                <a:cxn ang="0">
                  <a:pos x="14" y="65"/>
                </a:cxn>
                <a:cxn ang="0">
                  <a:pos x="13" y="68"/>
                </a:cxn>
                <a:cxn ang="0">
                  <a:pos x="11" y="70"/>
                </a:cxn>
                <a:cxn ang="0">
                  <a:pos x="9" y="72"/>
                </a:cxn>
                <a:cxn ang="0">
                  <a:pos x="7" y="75"/>
                </a:cxn>
                <a:cxn ang="0">
                  <a:pos x="5" y="76"/>
                </a:cxn>
                <a:cxn ang="0">
                  <a:pos x="0" y="80"/>
                </a:cxn>
                <a:cxn ang="0">
                  <a:pos x="0" y="0"/>
                </a:cxn>
                <a:cxn ang="0">
                  <a:pos x="14" y="1"/>
                </a:cxn>
                <a:cxn ang="0">
                  <a:pos x="18" y="5"/>
                </a:cxn>
              </a:cxnLst>
              <a:rect l="txL" t="txT" r="txR" b="tx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03" name="Group 28"/>
            <p:cNvGrpSpPr/>
            <p:nvPr/>
          </p:nvGrpSpPr>
          <p:grpSpPr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129" name="Freeform 29"/>
              <p:cNvSpPr/>
              <p:nvPr/>
            </p:nvSpPr>
            <p:spPr>
              <a:xfrm>
                <a:off x="2139" y="2117"/>
                <a:ext cx="81" cy="594"/>
              </a:xfrm>
              <a:custGeom>
                <a:avLst/>
                <a:gdLst>
                  <a:gd name="txL" fmla="*/ 0 w 163"/>
                  <a:gd name="txT" fmla="*/ 0 h 1188"/>
                  <a:gd name="txR" fmla="*/ 163 w 163"/>
                  <a:gd name="txB" fmla="*/ 1188 h 1188"/>
                </a:gdLst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10" y="10"/>
                  </a:cxn>
                  <a:cxn ang="0">
                    <a:pos x="11" y="12"/>
                  </a:cxn>
                  <a:cxn ang="0">
                    <a:pos x="13" y="17"/>
                  </a:cxn>
                  <a:cxn ang="0">
                    <a:pos x="15" y="21"/>
                  </a:cxn>
                  <a:cxn ang="0">
                    <a:pos x="17" y="26"/>
                  </a:cxn>
                  <a:cxn ang="0">
                    <a:pos x="18" y="34"/>
                  </a:cxn>
                  <a:cxn ang="0">
                    <a:pos x="19" y="39"/>
                  </a:cxn>
                  <a:cxn ang="0">
                    <a:pos x="20" y="46"/>
                  </a:cxn>
                  <a:cxn ang="0">
                    <a:pos x="20" y="54"/>
                  </a:cxn>
                  <a:cxn ang="0">
                    <a:pos x="19" y="68"/>
                  </a:cxn>
                  <a:cxn ang="0">
                    <a:pos x="17" y="78"/>
                  </a:cxn>
                  <a:cxn ang="0">
                    <a:pos x="11" y="134"/>
                  </a:cxn>
                  <a:cxn ang="0">
                    <a:pos x="5" y="149"/>
                  </a:cxn>
                  <a:cxn ang="0">
                    <a:pos x="1" y="128"/>
                  </a:cxn>
                  <a:cxn ang="0">
                    <a:pos x="4" y="106"/>
                  </a:cxn>
                  <a:cxn ang="0">
                    <a:pos x="6" y="92"/>
                  </a:cxn>
                  <a:cxn ang="0">
                    <a:pos x="7" y="80"/>
                  </a:cxn>
                  <a:cxn ang="0">
                    <a:pos x="8" y="70"/>
                  </a:cxn>
                  <a:cxn ang="0">
                    <a:pos x="8" y="57"/>
                  </a:cxn>
                  <a:cxn ang="0">
                    <a:pos x="9" y="50"/>
                  </a:cxn>
                  <a:cxn ang="0">
                    <a:pos x="8" y="44"/>
                  </a:cxn>
                  <a:cxn ang="0">
                    <a:pos x="8" y="38"/>
                  </a:cxn>
                  <a:cxn ang="0">
                    <a:pos x="6" y="26"/>
                  </a:cxn>
                  <a:cxn ang="0">
                    <a:pos x="6" y="22"/>
                  </a:cxn>
                  <a:cxn ang="0">
                    <a:pos x="5" y="18"/>
                  </a:cxn>
                  <a:cxn ang="0">
                    <a:pos x="4" y="13"/>
                  </a:cxn>
                  <a:cxn ang="0">
                    <a:pos x="0" y="0"/>
                  </a:cxn>
                </a:cxnLst>
                <a:rect l="txL" t="txT" r="txR" b="tx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" name="Arc 30"/>
              <p:cNvSpPr/>
              <p:nvPr/>
            </p:nvSpPr>
            <p:spPr>
              <a:xfrm>
                <a:off x="2131" y="2072"/>
                <a:ext cx="29" cy="58"/>
              </a:xfrm>
              <a:custGeom>
                <a:avLst/>
                <a:gdLst>
                  <a:gd name="txL" fmla="*/ 0 w 22307"/>
                  <a:gd name="txT" fmla="*/ 0 h 29828"/>
                  <a:gd name="txR" fmla="*/ 22307 w 22307"/>
                  <a:gd name="txB" fmla="*/ 29828 h 29828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307" h="29828" fill="none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04" name="Freeform 31"/>
            <p:cNvSpPr/>
            <p:nvPr/>
          </p:nvSpPr>
          <p:spPr>
            <a:xfrm flipH="1">
              <a:off x="3024" y="2784"/>
              <a:ext cx="694" cy="740"/>
            </a:xfrm>
            <a:custGeom>
              <a:avLst/>
              <a:gdLst>
                <a:gd name="txL" fmla="*/ 0 w 1684"/>
                <a:gd name="txT" fmla="*/ 0 h 1839"/>
                <a:gd name="txR" fmla="*/ 1684 w 1684"/>
                <a:gd name="txB" fmla="*/ 1839 h 1839"/>
              </a:gdLst>
              <a:ahLst/>
              <a:cxnLst>
                <a:cxn ang="0">
                  <a:pos x="91" y="0"/>
                </a:cxn>
                <a:cxn ang="0">
                  <a:pos x="86" y="1"/>
                </a:cxn>
                <a:cxn ang="0">
                  <a:pos x="80" y="3"/>
                </a:cxn>
                <a:cxn ang="0">
                  <a:pos x="75" y="6"/>
                </a:cxn>
                <a:cxn ang="0">
                  <a:pos x="69" y="12"/>
                </a:cxn>
                <a:cxn ang="0">
                  <a:pos x="49" y="33"/>
                </a:cxn>
                <a:cxn ang="0">
                  <a:pos x="31" y="48"/>
                </a:cxn>
                <a:cxn ang="0">
                  <a:pos x="10" y="62"/>
                </a:cxn>
                <a:cxn ang="0">
                  <a:pos x="0" y="75"/>
                </a:cxn>
                <a:cxn ang="0">
                  <a:pos x="1" y="86"/>
                </a:cxn>
                <a:cxn ang="0">
                  <a:pos x="2" y="95"/>
                </a:cxn>
                <a:cxn ang="0">
                  <a:pos x="5" y="101"/>
                </a:cxn>
                <a:cxn ang="0">
                  <a:pos x="10" y="108"/>
                </a:cxn>
                <a:cxn ang="0">
                  <a:pos x="16" y="112"/>
                </a:cxn>
                <a:cxn ang="0">
                  <a:pos x="25" y="116"/>
                </a:cxn>
                <a:cxn ang="0">
                  <a:pos x="35" y="119"/>
                </a:cxn>
                <a:cxn ang="0">
                  <a:pos x="45" y="120"/>
                </a:cxn>
                <a:cxn ang="0">
                  <a:pos x="55" y="119"/>
                </a:cxn>
                <a:cxn ang="0">
                  <a:pos x="63" y="117"/>
                </a:cxn>
                <a:cxn ang="0">
                  <a:pos x="80" y="111"/>
                </a:cxn>
                <a:cxn ang="0">
                  <a:pos x="100" y="100"/>
                </a:cxn>
                <a:cxn ang="0">
                  <a:pos x="106" y="93"/>
                </a:cxn>
                <a:cxn ang="0">
                  <a:pos x="113" y="83"/>
                </a:cxn>
                <a:cxn ang="0">
                  <a:pos x="116" y="74"/>
                </a:cxn>
                <a:cxn ang="0">
                  <a:pos x="118" y="65"/>
                </a:cxn>
                <a:cxn ang="0">
                  <a:pos x="118" y="56"/>
                </a:cxn>
                <a:cxn ang="0">
                  <a:pos x="117" y="46"/>
                </a:cxn>
                <a:cxn ang="0">
                  <a:pos x="117" y="37"/>
                </a:cxn>
                <a:cxn ang="0">
                  <a:pos x="115" y="31"/>
                </a:cxn>
                <a:cxn ang="0">
                  <a:pos x="113" y="25"/>
                </a:cxn>
                <a:cxn ang="0">
                  <a:pos x="110" y="20"/>
                </a:cxn>
                <a:cxn ang="0">
                  <a:pos x="106" y="15"/>
                </a:cxn>
              </a:cxnLst>
              <a:rect l="txL" t="txT" r="txR" b="tx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5" name="Freeform 32"/>
            <p:cNvSpPr/>
            <p:nvPr/>
          </p:nvSpPr>
          <p:spPr>
            <a:xfrm flipH="1">
              <a:off x="3046" y="2795"/>
              <a:ext cx="148" cy="609"/>
            </a:xfrm>
            <a:custGeom>
              <a:avLst/>
              <a:gdLst>
                <a:gd name="txL" fmla="*/ 0 w 360"/>
                <a:gd name="txT" fmla="*/ 0 h 1515"/>
                <a:gd name="txR" fmla="*/ 360 w 360"/>
                <a:gd name="txB" fmla="*/ 1515 h 1515"/>
              </a:gdLst>
              <a:ahLst/>
              <a:cxnLst>
                <a:cxn ang="0">
                  <a:pos x="0" y="0"/>
                </a:cxn>
                <a:cxn ang="0">
                  <a:pos x="5" y="12"/>
                </a:cxn>
                <a:cxn ang="0">
                  <a:pos x="8" y="21"/>
                </a:cxn>
                <a:cxn ang="0">
                  <a:pos x="9" y="28"/>
                </a:cxn>
                <a:cxn ang="0">
                  <a:pos x="17" y="27"/>
                </a:cxn>
                <a:cxn ang="0">
                  <a:pos x="12" y="37"/>
                </a:cxn>
                <a:cxn ang="0">
                  <a:pos x="15" y="39"/>
                </a:cxn>
                <a:cxn ang="0">
                  <a:pos x="17" y="41"/>
                </a:cxn>
                <a:cxn ang="0">
                  <a:pos x="18" y="45"/>
                </a:cxn>
                <a:cxn ang="0">
                  <a:pos x="19" y="51"/>
                </a:cxn>
                <a:cxn ang="0">
                  <a:pos x="19" y="59"/>
                </a:cxn>
                <a:cxn ang="0">
                  <a:pos x="19" y="62"/>
                </a:cxn>
                <a:cxn ang="0">
                  <a:pos x="19" y="66"/>
                </a:cxn>
                <a:cxn ang="0">
                  <a:pos x="19" y="70"/>
                </a:cxn>
                <a:cxn ang="0">
                  <a:pos x="18" y="75"/>
                </a:cxn>
                <a:cxn ang="0">
                  <a:pos x="18" y="78"/>
                </a:cxn>
                <a:cxn ang="0">
                  <a:pos x="17" y="81"/>
                </a:cxn>
                <a:cxn ang="0">
                  <a:pos x="16" y="84"/>
                </a:cxn>
                <a:cxn ang="0">
                  <a:pos x="15" y="86"/>
                </a:cxn>
                <a:cxn ang="0">
                  <a:pos x="14" y="88"/>
                </a:cxn>
                <a:cxn ang="0">
                  <a:pos x="13" y="91"/>
                </a:cxn>
                <a:cxn ang="0">
                  <a:pos x="12" y="93"/>
                </a:cxn>
                <a:cxn ang="0">
                  <a:pos x="10" y="95"/>
                </a:cxn>
                <a:cxn ang="0">
                  <a:pos x="7" y="98"/>
                </a:cxn>
                <a:cxn ang="0">
                  <a:pos x="10" y="96"/>
                </a:cxn>
                <a:cxn ang="0">
                  <a:pos x="13" y="93"/>
                </a:cxn>
                <a:cxn ang="0">
                  <a:pos x="15" y="91"/>
                </a:cxn>
                <a:cxn ang="0">
                  <a:pos x="16" y="88"/>
                </a:cxn>
                <a:cxn ang="0">
                  <a:pos x="18" y="86"/>
                </a:cxn>
                <a:cxn ang="0">
                  <a:pos x="20" y="83"/>
                </a:cxn>
                <a:cxn ang="0">
                  <a:pos x="21" y="80"/>
                </a:cxn>
                <a:cxn ang="0">
                  <a:pos x="22" y="77"/>
                </a:cxn>
                <a:cxn ang="0">
                  <a:pos x="23" y="74"/>
                </a:cxn>
                <a:cxn ang="0">
                  <a:pos x="24" y="70"/>
                </a:cxn>
                <a:cxn ang="0">
                  <a:pos x="25" y="66"/>
                </a:cxn>
                <a:cxn ang="0">
                  <a:pos x="25" y="61"/>
                </a:cxn>
                <a:cxn ang="0">
                  <a:pos x="25" y="55"/>
                </a:cxn>
                <a:cxn ang="0">
                  <a:pos x="25" y="51"/>
                </a:cxn>
                <a:cxn ang="0">
                  <a:pos x="25" y="48"/>
                </a:cxn>
                <a:cxn ang="0">
                  <a:pos x="24" y="42"/>
                </a:cxn>
                <a:cxn ang="0">
                  <a:pos x="24" y="39"/>
                </a:cxn>
                <a:cxn ang="0">
                  <a:pos x="23" y="36"/>
                </a:cxn>
                <a:cxn ang="0">
                  <a:pos x="23" y="33"/>
                </a:cxn>
                <a:cxn ang="0">
                  <a:pos x="23" y="31"/>
                </a:cxn>
                <a:cxn ang="0">
                  <a:pos x="21" y="27"/>
                </a:cxn>
                <a:cxn ang="0">
                  <a:pos x="20" y="25"/>
                </a:cxn>
                <a:cxn ang="0">
                  <a:pos x="19" y="22"/>
                </a:cxn>
                <a:cxn ang="0">
                  <a:pos x="16" y="20"/>
                </a:cxn>
                <a:cxn ang="0">
                  <a:pos x="13" y="15"/>
                </a:cxn>
                <a:cxn ang="0">
                  <a:pos x="10" y="12"/>
                </a:cxn>
                <a:cxn ang="0">
                  <a:pos x="0" y="0"/>
                </a:cxn>
              </a:cxnLst>
              <a:rect l="txL" t="txT" r="txR" b="tx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06" name="Group 33"/>
            <p:cNvGrpSpPr/>
            <p:nvPr/>
          </p:nvGrpSpPr>
          <p:grpSpPr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114" name="Group 34"/>
              <p:cNvGrpSpPr/>
              <p:nvPr/>
            </p:nvGrpSpPr>
            <p:grpSpPr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124" name="Group 35"/>
                <p:cNvGrpSpPr/>
                <p:nvPr/>
              </p:nvGrpSpPr>
              <p:grpSpPr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126" name="Freeform 36"/>
                  <p:cNvSpPr/>
                  <p:nvPr/>
                </p:nvSpPr>
                <p:spPr>
                  <a:xfrm>
                    <a:off x="1899" y="1375"/>
                    <a:ext cx="516" cy="744"/>
                  </a:xfrm>
                  <a:custGeom>
                    <a:avLst/>
                    <a:gdLst>
                      <a:gd name="txL" fmla="*/ 0 w 1032"/>
                      <a:gd name="txT" fmla="*/ 0 h 1488"/>
                      <a:gd name="txR" fmla="*/ 1032 w 1032"/>
                      <a:gd name="txB" fmla="*/ 1488 h 1488"/>
                    </a:gdLst>
                    <a:ahLst/>
                    <a:cxnLst>
                      <a:cxn ang="0">
                        <a:pos x="85" y="3"/>
                      </a:cxn>
                      <a:cxn ang="0">
                        <a:pos x="71" y="1"/>
                      </a:cxn>
                      <a:cxn ang="0">
                        <a:pos x="52" y="0"/>
                      </a:cxn>
                      <a:cxn ang="0">
                        <a:pos x="35" y="3"/>
                      </a:cxn>
                      <a:cxn ang="0">
                        <a:pos x="14" y="11"/>
                      </a:cxn>
                      <a:cxn ang="0">
                        <a:pos x="10" y="20"/>
                      </a:cxn>
                      <a:cxn ang="0">
                        <a:pos x="12" y="27"/>
                      </a:cxn>
                      <a:cxn ang="0">
                        <a:pos x="9" y="35"/>
                      </a:cxn>
                      <a:cxn ang="0">
                        <a:pos x="6" y="47"/>
                      </a:cxn>
                      <a:cxn ang="0">
                        <a:pos x="2" y="53"/>
                      </a:cxn>
                      <a:cxn ang="0">
                        <a:pos x="6" y="57"/>
                      </a:cxn>
                      <a:cxn ang="0">
                        <a:pos x="9" y="63"/>
                      </a:cxn>
                      <a:cxn ang="0">
                        <a:pos x="4" y="69"/>
                      </a:cxn>
                      <a:cxn ang="0">
                        <a:pos x="2" y="75"/>
                      </a:cxn>
                      <a:cxn ang="0">
                        <a:pos x="2" y="81"/>
                      </a:cxn>
                      <a:cxn ang="0">
                        <a:pos x="4" y="88"/>
                      </a:cxn>
                      <a:cxn ang="0">
                        <a:pos x="10" y="93"/>
                      </a:cxn>
                      <a:cxn ang="0">
                        <a:pos x="15" y="96"/>
                      </a:cxn>
                      <a:cxn ang="0">
                        <a:pos x="25" y="109"/>
                      </a:cxn>
                      <a:cxn ang="0">
                        <a:pos x="25" y="124"/>
                      </a:cxn>
                      <a:cxn ang="0">
                        <a:pos x="15" y="143"/>
                      </a:cxn>
                      <a:cxn ang="0">
                        <a:pos x="65" y="171"/>
                      </a:cxn>
                      <a:cxn ang="0">
                        <a:pos x="75" y="162"/>
                      </a:cxn>
                      <a:cxn ang="0">
                        <a:pos x="88" y="157"/>
                      </a:cxn>
                      <a:cxn ang="0">
                        <a:pos x="101" y="151"/>
                      </a:cxn>
                      <a:cxn ang="0">
                        <a:pos x="107" y="144"/>
                      </a:cxn>
                      <a:cxn ang="0">
                        <a:pos x="110" y="134"/>
                      </a:cxn>
                      <a:cxn ang="0">
                        <a:pos x="112" y="123"/>
                      </a:cxn>
                      <a:cxn ang="0">
                        <a:pos x="113" y="105"/>
                      </a:cxn>
                      <a:cxn ang="0">
                        <a:pos x="118" y="104"/>
                      </a:cxn>
                      <a:cxn ang="0">
                        <a:pos x="124" y="101"/>
                      </a:cxn>
                      <a:cxn ang="0">
                        <a:pos x="129" y="94"/>
                      </a:cxn>
                      <a:cxn ang="0">
                        <a:pos x="129" y="87"/>
                      </a:cxn>
                      <a:cxn ang="0">
                        <a:pos x="124" y="79"/>
                      </a:cxn>
                      <a:cxn ang="0">
                        <a:pos x="116" y="65"/>
                      </a:cxn>
                      <a:cxn ang="0">
                        <a:pos x="114" y="56"/>
                      </a:cxn>
                      <a:cxn ang="0">
                        <a:pos x="112" y="36"/>
                      </a:cxn>
                      <a:cxn ang="0">
                        <a:pos x="107" y="22"/>
                      </a:cxn>
                      <a:cxn ang="0">
                        <a:pos x="101" y="12"/>
                      </a:cxn>
                      <a:cxn ang="0">
                        <a:pos x="92" y="6"/>
                      </a:cxn>
                    </a:cxnLst>
                    <a:rect l="txL" t="txT" r="txR" b="tx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7" name="Freeform 37"/>
                  <p:cNvSpPr/>
                  <p:nvPr/>
                </p:nvSpPr>
                <p:spPr>
                  <a:xfrm>
                    <a:off x="2265" y="1876"/>
                    <a:ext cx="80" cy="14"/>
                  </a:xfrm>
                  <a:custGeom>
                    <a:avLst/>
                    <a:gdLst>
                      <a:gd name="txL" fmla="*/ 0 w 162"/>
                      <a:gd name="txT" fmla="*/ 0 h 28"/>
                      <a:gd name="txR" fmla="*/ 162 w 162"/>
                      <a:gd name="txB" fmla="*/ 28 h 28"/>
                    </a:gdLst>
                    <a:ahLst/>
                    <a:cxnLst>
                      <a:cxn ang="0">
                        <a:pos x="20" y="1"/>
                      </a:cxn>
                      <a:cxn ang="0">
                        <a:pos x="14" y="0"/>
                      </a:cxn>
                      <a:cxn ang="0">
                        <a:pos x="8" y="0"/>
                      </a:cxn>
                      <a:cxn ang="0">
                        <a:pos x="5" y="1"/>
                      </a:cxn>
                      <a:cxn ang="0">
                        <a:pos x="1" y="3"/>
                      </a:cxn>
                      <a:cxn ang="0">
                        <a:pos x="0" y="4"/>
                      </a:cxn>
                    </a:cxnLst>
                    <a:rect l="txL" t="txT" r="txR" b="tx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8" name="Arc 38"/>
                  <p:cNvSpPr/>
                  <p:nvPr/>
                </p:nvSpPr>
                <p:spPr>
                  <a:xfrm>
                    <a:off x="1924" y="1640"/>
                    <a:ext cx="38" cy="55"/>
                  </a:xfrm>
                  <a:custGeom>
                    <a:avLst/>
                    <a:gdLst>
                      <a:gd name="txL" fmla="*/ 0 w 21600"/>
                      <a:gd name="txT" fmla="*/ 0 h 21966"/>
                      <a:gd name="txR" fmla="*/ 21600 w 21600"/>
                      <a:gd name="txB" fmla="*/ 21966 h 21966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21966" fill="none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 cap="flat" cmpd="sng">
                    <a:solidFill>
                      <a:srgbClr val="8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25" name="Freeform 39"/>
                <p:cNvSpPr/>
                <p:nvPr/>
              </p:nvSpPr>
              <p:spPr>
                <a:xfrm>
                  <a:off x="1899" y="1375"/>
                  <a:ext cx="387" cy="323"/>
                </a:xfrm>
                <a:custGeom>
                  <a:avLst/>
                  <a:gdLst>
                    <a:gd name="txL" fmla="*/ 0 w 775"/>
                    <a:gd name="txT" fmla="*/ 0 h 646"/>
                    <a:gd name="txR" fmla="*/ 775 w 775"/>
                    <a:gd name="txB" fmla="*/ 646 h 646"/>
                  </a:gdLst>
                  <a:ahLst/>
                  <a:cxnLst>
                    <a:cxn ang="0">
                      <a:pos x="85" y="3"/>
                    </a:cxn>
                    <a:cxn ang="0">
                      <a:pos x="71" y="1"/>
                    </a:cxn>
                    <a:cxn ang="0">
                      <a:pos x="52" y="0"/>
                    </a:cxn>
                    <a:cxn ang="0">
                      <a:pos x="35" y="3"/>
                    </a:cxn>
                    <a:cxn ang="0">
                      <a:pos x="14" y="10"/>
                    </a:cxn>
                    <a:cxn ang="0">
                      <a:pos x="10" y="20"/>
                    </a:cxn>
                    <a:cxn ang="0">
                      <a:pos x="12" y="27"/>
                    </a:cxn>
                    <a:cxn ang="0">
                      <a:pos x="9" y="35"/>
                    </a:cxn>
                    <a:cxn ang="0">
                      <a:pos x="6" y="47"/>
                    </a:cxn>
                    <a:cxn ang="0">
                      <a:pos x="2" y="53"/>
                    </a:cxn>
                    <a:cxn ang="0">
                      <a:pos x="6" y="57"/>
                    </a:cxn>
                    <a:cxn ang="0">
                      <a:pos x="13" y="62"/>
                    </a:cxn>
                    <a:cxn ang="0">
                      <a:pos x="20" y="62"/>
                    </a:cxn>
                    <a:cxn ang="0">
                      <a:pos x="25" y="67"/>
                    </a:cxn>
                    <a:cxn ang="0">
                      <a:pos x="27" y="73"/>
                    </a:cxn>
                    <a:cxn ang="0">
                      <a:pos x="31" y="77"/>
                    </a:cxn>
                    <a:cxn ang="0">
                      <a:pos x="33" y="75"/>
                    </a:cxn>
                    <a:cxn ang="0">
                      <a:pos x="36" y="69"/>
                    </a:cxn>
                    <a:cxn ang="0">
                      <a:pos x="43" y="60"/>
                    </a:cxn>
                    <a:cxn ang="0">
                      <a:pos x="46" y="54"/>
                    </a:cxn>
                    <a:cxn ang="0">
                      <a:pos x="53" y="50"/>
                    </a:cxn>
                    <a:cxn ang="0">
                      <a:pos x="56" y="46"/>
                    </a:cxn>
                    <a:cxn ang="0">
                      <a:pos x="57" y="38"/>
                    </a:cxn>
                    <a:cxn ang="0">
                      <a:pos x="53" y="30"/>
                    </a:cxn>
                    <a:cxn ang="0">
                      <a:pos x="51" y="27"/>
                    </a:cxn>
                    <a:cxn ang="0">
                      <a:pos x="50" y="21"/>
                    </a:cxn>
                    <a:cxn ang="0">
                      <a:pos x="54" y="17"/>
                    </a:cxn>
                    <a:cxn ang="0">
                      <a:pos x="60" y="14"/>
                    </a:cxn>
                    <a:cxn ang="0">
                      <a:pos x="61" y="12"/>
                    </a:cxn>
                    <a:cxn ang="0">
                      <a:pos x="63" y="10"/>
                    </a:cxn>
                    <a:cxn ang="0">
                      <a:pos x="68" y="10"/>
                    </a:cxn>
                    <a:cxn ang="0">
                      <a:pos x="74" y="10"/>
                    </a:cxn>
                    <a:cxn ang="0">
                      <a:pos x="81" y="7"/>
                    </a:cxn>
                    <a:cxn ang="0">
                      <a:pos x="89" y="7"/>
                    </a:cxn>
                    <a:cxn ang="0">
                      <a:pos x="92" y="6"/>
                    </a:cxn>
                  </a:cxnLst>
                  <a:rect l="txL" t="txT" r="txR" b="tx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" name="Freeform 40"/>
              <p:cNvSpPr/>
              <p:nvPr/>
            </p:nvSpPr>
            <p:spPr>
              <a:xfrm flipH="1">
                <a:off x="3014" y="2796"/>
                <a:ext cx="180" cy="198"/>
              </a:xfrm>
              <a:custGeom>
                <a:avLst/>
                <a:gdLst>
                  <a:gd name="txL" fmla="*/ 0 w 438"/>
                  <a:gd name="txT" fmla="*/ 0 h 491"/>
                  <a:gd name="txR" fmla="*/ 438 w 438"/>
                  <a:gd name="txB" fmla="*/ 491 h 491"/>
                </a:gdLst>
                <a:ahLst/>
                <a:cxnLst>
                  <a:cxn ang="0">
                    <a:pos x="0" y="0"/>
                  </a:cxn>
                  <a:cxn ang="0">
                    <a:pos x="25" y="20"/>
                  </a:cxn>
                  <a:cxn ang="0">
                    <a:pos x="30" y="32"/>
                  </a:cxn>
                  <a:cxn ang="0">
                    <a:pos x="0" y="0"/>
                  </a:cxn>
                </a:cxnLst>
                <a:rect l="txL" t="txT" r="txR" b="tx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6" name="Freeform 41"/>
              <p:cNvSpPr/>
              <p:nvPr/>
            </p:nvSpPr>
            <p:spPr>
              <a:xfrm flipH="1">
                <a:off x="3044" y="2795"/>
                <a:ext cx="150" cy="198"/>
              </a:xfrm>
              <a:custGeom>
                <a:avLst/>
                <a:gdLst>
                  <a:gd name="txL" fmla="*/ 0 w 363"/>
                  <a:gd name="txT" fmla="*/ 0 h 495"/>
                  <a:gd name="txR" fmla="*/ 363 w 363"/>
                  <a:gd name="txB" fmla="*/ 495 h 495"/>
                </a:gdLst>
                <a:ahLst/>
                <a:cxnLst>
                  <a:cxn ang="0">
                    <a:pos x="0" y="0"/>
                  </a:cxn>
                  <a:cxn ang="0">
                    <a:pos x="26" y="20"/>
                  </a:cxn>
                  <a:cxn ang="0">
                    <a:pos x="20" y="32"/>
                  </a:cxn>
                  <a:cxn ang="0">
                    <a:pos x="0" y="0"/>
                  </a:cxn>
                </a:cxnLst>
                <a:rect l="txL" t="txT" r="txR" b="tx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17" name="Group 42"/>
              <p:cNvGrpSpPr/>
              <p:nvPr/>
            </p:nvGrpSpPr>
            <p:grpSpPr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118" name="Freeform 43"/>
                <p:cNvSpPr/>
                <p:nvPr/>
              </p:nvSpPr>
              <p:spPr>
                <a:xfrm>
                  <a:off x="2226" y="1602"/>
                  <a:ext cx="94" cy="12"/>
                </a:xfrm>
                <a:custGeom>
                  <a:avLst/>
                  <a:gdLst>
                    <a:gd name="txL" fmla="*/ 0 w 187"/>
                    <a:gd name="txT" fmla="*/ 0 h 24"/>
                    <a:gd name="txR" fmla="*/ 187 w 187"/>
                    <a:gd name="txB" fmla="*/ 24 h 24"/>
                  </a:gdLst>
                  <a:ahLst/>
                  <a:cxnLst>
                    <a:cxn ang="0">
                      <a:pos x="24" y="3"/>
                    </a:cxn>
                    <a:cxn ang="0">
                      <a:pos x="21" y="2"/>
                    </a:cxn>
                    <a:cxn ang="0">
                      <a:pos x="18" y="1"/>
                    </a:cxn>
                    <a:cxn ang="0">
                      <a:pos x="12" y="0"/>
                    </a:cxn>
                    <a:cxn ang="0">
                      <a:pos x="6" y="0"/>
                    </a:cxn>
                    <a:cxn ang="0">
                      <a:pos x="0" y="1"/>
                    </a:cxn>
                    <a:cxn ang="0">
                      <a:pos x="13" y="2"/>
                    </a:cxn>
                    <a:cxn ang="0">
                      <a:pos x="24" y="3"/>
                    </a:cxn>
                  </a:cxnLst>
                  <a:rect l="txL" t="txT" r="txR" b="tx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9" name="Oval 44"/>
                <p:cNvSpPr/>
                <p:nvPr/>
              </p:nvSpPr>
              <p:spPr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0" name="Line 45"/>
                <p:cNvSpPr/>
                <p:nvPr/>
              </p:nvSpPr>
              <p:spPr>
                <a:xfrm>
                  <a:off x="2011" y="1662"/>
                  <a:ext cx="248" cy="1"/>
                </a:xfrm>
                <a:prstGeom prst="line">
                  <a:avLst/>
                </a:prstGeom>
                <a:ln w="11113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121" name="Group 46"/>
                <p:cNvGrpSpPr/>
                <p:nvPr/>
              </p:nvGrpSpPr>
              <p:grpSpPr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122" name="Oval 47"/>
                  <p:cNvSpPr/>
                  <p:nvPr/>
                </p:nvSpPr>
                <p:spPr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3" name="Oval 48"/>
                  <p:cNvSpPr/>
                  <p:nvPr/>
                </p:nvSpPr>
                <p:spPr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107" name="Group 49"/>
            <p:cNvGrpSpPr/>
            <p:nvPr/>
          </p:nvGrpSpPr>
          <p:grpSpPr>
            <a:xfrm rot="5914597" flipH="1">
              <a:off x="2791" y="2604"/>
              <a:ext cx="239" cy="800"/>
              <a:chOff x="1744" y="2071"/>
              <a:chExt cx="297" cy="971"/>
            </a:xfrm>
          </p:grpSpPr>
          <p:grpSp>
            <p:nvGrpSpPr>
              <p:cNvPr id="1108" name="Group 50"/>
              <p:cNvGrpSpPr/>
              <p:nvPr/>
            </p:nvGrpSpPr>
            <p:grpSpPr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112" name="Freeform 51"/>
                <p:cNvSpPr/>
                <p:nvPr/>
              </p:nvSpPr>
              <p:spPr>
                <a:xfrm>
                  <a:off x="1744" y="2787"/>
                  <a:ext cx="285" cy="255"/>
                </a:xfrm>
                <a:custGeom>
                  <a:avLst/>
                  <a:gdLst>
                    <a:gd name="txL" fmla="*/ 0 w 571"/>
                    <a:gd name="txT" fmla="*/ 0 h 510"/>
                    <a:gd name="txR" fmla="*/ 571 w 571"/>
                    <a:gd name="txB" fmla="*/ 510 h 510"/>
                  </a:gdLst>
                  <a:ahLst/>
                  <a:cxnLst>
                    <a:cxn ang="0">
                      <a:pos x="11" y="9"/>
                    </a:cxn>
                    <a:cxn ang="0">
                      <a:pos x="6" y="17"/>
                    </a:cxn>
                    <a:cxn ang="0">
                      <a:pos x="4" y="20"/>
                    </a:cxn>
                    <a:cxn ang="0">
                      <a:pos x="3" y="24"/>
                    </a:cxn>
                    <a:cxn ang="0">
                      <a:pos x="3" y="29"/>
                    </a:cxn>
                    <a:cxn ang="0">
                      <a:pos x="3" y="34"/>
                    </a:cxn>
                    <a:cxn ang="0">
                      <a:pos x="3" y="38"/>
                    </a:cxn>
                    <a:cxn ang="0">
                      <a:pos x="5" y="43"/>
                    </a:cxn>
                    <a:cxn ang="0">
                      <a:pos x="9" y="46"/>
                    </a:cxn>
                    <a:cxn ang="0">
                      <a:pos x="5" y="43"/>
                    </a:cxn>
                    <a:cxn ang="0">
                      <a:pos x="3" y="43"/>
                    </a:cxn>
                    <a:cxn ang="0">
                      <a:pos x="1" y="44"/>
                    </a:cxn>
                    <a:cxn ang="0">
                      <a:pos x="0" y="45"/>
                    </a:cxn>
                    <a:cxn ang="0">
                      <a:pos x="0" y="47"/>
                    </a:cxn>
                    <a:cxn ang="0">
                      <a:pos x="0" y="49"/>
                    </a:cxn>
                    <a:cxn ang="0">
                      <a:pos x="2" y="51"/>
                    </a:cxn>
                    <a:cxn ang="0">
                      <a:pos x="7" y="55"/>
                    </a:cxn>
                    <a:cxn ang="0">
                      <a:pos x="16" y="58"/>
                    </a:cxn>
                    <a:cxn ang="0">
                      <a:pos x="19" y="59"/>
                    </a:cxn>
                    <a:cxn ang="0">
                      <a:pos x="23" y="60"/>
                    </a:cxn>
                    <a:cxn ang="0">
                      <a:pos x="27" y="60"/>
                    </a:cxn>
                    <a:cxn ang="0">
                      <a:pos x="31" y="61"/>
                    </a:cxn>
                    <a:cxn ang="0">
                      <a:pos x="35" y="63"/>
                    </a:cxn>
                    <a:cxn ang="0">
                      <a:pos x="46" y="64"/>
                    </a:cxn>
                    <a:cxn ang="0">
                      <a:pos x="58" y="62"/>
                    </a:cxn>
                    <a:cxn ang="0">
                      <a:pos x="65" y="62"/>
                    </a:cxn>
                    <a:cxn ang="0">
                      <a:pos x="67" y="61"/>
                    </a:cxn>
                    <a:cxn ang="0">
                      <a:pos x="69" y="59"/>
                    </a:cxn>
                    <a:cxn ang="0">
                      <a:pos x="70" y="56"/>
                    </a:cxn>
                    <a:cxn ang="0">
                      <a:pos x="71" y="46"/>
                    </a:cxn>
                    <a:cxn ang="0">
                      <a:pos x="71" y="38"/>
                    </a:cxn>
                    <a:cxn ang="0">
                      <a:pos x="70" y="33"/>
                    </a:cxn>
                    <a:cxn ang="0">
                      <a:pos x="70" y="30"/>
                    </a:cxn>
                    <a:cxn ang="0">
                      <a:pos x="69" y="28"/>
                    </a:cxn>
                    <a:cxn ang="0">
                      <a:pos x="69" y="25"/>
                    </a:cxn>
                    <a:cxn ang="0">
                      <a:pos x="65" y="13"/>
                    </a:cxn>
                    <a:cxn ang="0">
                      <a:pos x="61" y="0"/>
                    </a:cxn>
                    <a:cxn ang="0">
                      <a:pos x="11" y="9"/>
                    </a:cxn>
                  </a:cxnLst>
                  <a:rect l="txL" t="txT" r="txR" b="tx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3" name="Arc 52"/>
                <p:cNvSpPr/>
                <p:nvPr/>
              </p:nvSpPr>
              <p:spPr>
                <a:xfrm>
                  <a:off x="1786" y="2960"/>
                  <a:ext cx="8" cy="18"/>
                </a:xfrm>
                <a:custGeom>
                  <a:avLst/>
                  <a:gdLst>
                    <a:gd name="txL" fmla="*/ 0 w 21600"/>
                    <a:gd name="txT" fmla="*/ 0 h 21460"/>
                    <a:gd name="txR" fmla="*/ 21600 w 21600"/>
                    <a:gd name="txB" fmla="*/ 21460 h 2146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460" fill="none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9" name="Group 53"/>
              <p:cNvGrpSpPr/>
              <p:nvPr/>
            </p:nvGrpSpPr>
            <p:grpSpPr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110" name="Rectangle 54"/>
                <p:cNvSpPr/>
                <p:nvPr/>
              </p:nvSpPr>
              <p:spPr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1" name="Freeform 55"/>
                <p:cNvSpPr/>
                <p:nvPr/>
              </p:nvSpPr>
              <p:spPr>
                <a:xfrm>
                  <a:off x="1758" y="2071"/>
                  <a:ext cx="283" cy="729"/>
                </a:xfrm>
                <a:custGeom>
                  <a:avLst/>
                  <a:gdLst>
                    <a:gd name="txL" fmla="*/ 0 w 566"/>
                    <a:gd name="txT" fmla="*/ 0 h 1459"/>
                    <a:gd name="txR" fmla="*/ 566 w 566"/>
                    <a:gd name="txB" fmla="*/ 1459 h 1459"/>
                  </a:gdLst>
                  <a:ahLst/>
                  <a:cxnLst>
                    <a:cxn ang="0">
                      <a:pos x="3" y="60"/>
                    </a:cxn>
                    <a:cxn ang="0">
                      <a:pos x="2" y="113"/>
                    </a:cxn>
                    <a:cxn ang="0">
                      <a:pos x="0" y="181"/>
                    </a:cxn>
                    <a:cxn ang="0">
                      <a:pos x="68" y="182"/>
                    </a:cxn>
                    <a:cxn ang="0">
                      <a:pos x="69" y="109"/>
                    </a:cxn>
                    <a:cxn ang="0">
                      <a:pos x="69" y="75"/>
                    </a:cxn>
                    <a:cxn ang="0">
                      <a:pos x="71" y="39"/>
                    </a:cxn>
                    <a:cxn ang="0">
                      <a:pos x="71" y="31"/>
                    </a:cxn>
                    <a:cxn ang="0">
                      <a:pos x="70" y="25"/>
                    </a:cxn>
                    <a:cxn ang="0">
                      <a:pos x="69" y="19"/>
                    </a:cxn>
                    <a:cxn ang="0">
                      <a:pos x="67" y="15"/>
                    </a:cxn>
                    <a:cxn ang="0">
                      <a:pos x="65" y="10"/>
                    </a:cxn>
                    <a:cxn ang="0">
                      <a:pos x="62" y="8"/>
                    </a:cxn>
                    <a:cxn ang="0">
                      <a:pos x="58" y="5"/>
                    </a:cxn>
                    <a:cxn ang="0">
                      <a:pos x="53" y="2"/>
                    </a:cxn>
                    <a:cxn ang="0">
                      <a:pos x="47" y="1"/>
                    </a:cxn>
                    <a:cxn ang="0">
                      <a:pos x="41" y="0"/>
                    </a:cxn>
                    <a:cxn ang="0">
                      <a:pos x="36" y="0"/>
                    </a:cxn>
                    <a:cxn ang="0">
                      <a:pos x="30" y="1"/>
                    </a:cxn>
                    <a:cxn ang="0">
                      <a:pos x="24" y="3"/>
                    </a:cxn>
                    <a:cxn ang="0">
                      <a:pos x="21" y="5"/>
                    </a:cxn>
                    <a:cxn ang="0">
                      <a:pos x="17" y="8"/>
                    </a:cxn>
                    <a:cxn ang="0">
                      <a:pos x="14" y="12"/>
                    </a:cxn>
                    <a:cxn ang="0">
                      <a:pos x="10" y="17"/>
                    </a:cxn>
                    <a:cxn ang="0">
                      <a:pos x="9" y="23"/>
                    </a:cxn>
                    <a:cxn ang="0">
                      <a:pos x="6" y="33"/>
                    </a:cxn>
                    <a:cxn ang="0">
                      <a:pos x="3" y="60"/>
                    </a:cxn>
                  </a:cxnLst>
                  <a:rect l="txL" t="txT" r="txR" b="tx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1026" name="Object 56"/>
            <p:cNvGraphicFramePr/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287270" imgH="2155825" progId="MS_ClipArt_Gallery.2">
                    <p:embed/>
                  </p:oleObj>
                </mc:Choice>
                <mc:Fallback>
                  <p:oleObj name="" r:id="rId1" imgW="2287270" imgH="215582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61" name="AutoShape 57"/>
          <p:cNvSpPr/>
          <p:nvPr/>
        </p:nvSpPr>
        <p:spPr>
          <a:xfrm>
            <a:off x="3962400" y="1235075"/>
            <a:ext cx="4419600" cy="1905000"/>
          </a:xfrm>
          <a:prstGeom prst="cloudCallout">
            <a:avLst>
              <a:gd name="adj1" fmla="val -25287"/>
              <a:gd name="adj2" fmla="val 97417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Haven’t we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had enough about queues?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What is a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binomial queue</a:t>
            </a:r>
            <a:r>
              <a:rPr lang="en-US" altLang="zh-CN" sz="2000" b="1" dirty="0">
                <a:latin typeface="Times New Roman" panose="02020603050405020304" pitchFamily="18" charset="0"/>
              </a:rPr>
              <a:t> for?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62" name="AutoShape 58"/>
          <p:cNvSpPr/>
          <p:nvPr/>
        </p:nvSpPr>
        <p:spPr>
          <a:xfrm>
            <a:off x="685800" y="1463675"/>
            <a:ext cx="4495800" cy="1752600"/>
          </a:xfrm>
          <a:prstGeom prst="cloudCallout">
            <a:avLst>
              <a:gd name="adj1" fmla="val 14157"/>
              <a:gd name="adj2" fmla="val 118116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Well, what is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average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time for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insertions</a:t>
            </a:r>
            <a:r>
              <a:rPr lang="en-US" altLang="zh-CN" sz="2000" b="1" dirty="0">
                <a:latin typeface="Times New Roman" panose="02020603050405020304" pitchFamily="18" charset="0"/>
              </a:rPr>
              <a:t> with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leftist or skew heaps?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1" name="AutoShape 67"/>
          <p:cNvSpPr/>
          <p:nvPr/>
        </p:nvSpPr>
        <p:spPr>
          <a:xfrm>
            <a:off x="3810000" y="1768475"/>
            <a:ext cx="4419600" cy="1219200"/>
          </a:xfrm>
          <a:prstGeom prst="cloudCallout">
            <a:avLst>
              <a:gd name="adj1" fmla="val -22991"/>
              <a:gd name="adj2" fmla="val 134505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O(log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 – What’s wrong?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2" name="AutoShape 68"/>
          <p:cNvSpPr/>
          <p:nvPr/>
        </p:nvSpPr>
        <p:spPr>
          <a:xfrm>
            <a:off x="685800" y="1463675"/>
            <a:ext cx="4495800" cy="1752600"/>
          </a:xfrm>
          <a:prstGeom prst="cloudCallout">
            <a:avLst>
              <a:gd name="adj1" fmla="val 14407"/>
              <a:gd name="adj2" fmla="val 11865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What is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total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for inserting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keys into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an empty binary heap?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3" name="AutoShape 69"/>
          <p:cNvSpPr/>
          <p:nvPr/>
        </p:nvSpPr>
        <p:spPr>
          <a:xfrm>
            <a:off x="3352800" y="1082675"/>
            <a:ext cx="4876800" cy="1752600"/>
          </a:xfrm>
          <a:prstGeom prst="cloudCallout">
            <a:avLst>
              <a:gd name="adj1" fmla="val -15755"/>
              <a:gd name="adj2" fmla="val 117574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       According to Theorem 5.1 on p.156,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the total time should be O(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)…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4" name="AutoShape 70"/>
          <p:cNvSpPr/>
          <p:nvPr/>
        </p:nvSpPr>
        <p:spPr>
          <a:xfrm>
            <a:off x="685800" y="1920875"/>
            <a:ext cx="4495800" cy="1295400"/>
          </a:xfrm>
          <a:prstGeom prst="cloudCallout">
            <a:avLst>
              <a:gd name="adj1" fmla="val 14440"/>
              <a:gd name="adj2" fmla="val 143014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Then what is the average time?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5" name="AutoShape 71"/>
          <p:cNvSpPr/>
          <p:nvPr/>
        </p:nvSpPr>
        <p:spPr>
          <a:xfrm>
            <a:off x="3505200" y="1235075"/>
            <a:ext cx="4876800" cy="1752600"/>
          </a:xfrm>
          <a:prstGeom prst="cloudCallout">
            <a:avLst>
              <a:gd name="adj1" fmla="val -20116"/>
              <a:gd name="adj2" fmla="val 106431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Constant!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  So O(log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 for an insertion is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zh-CN" sz="2000" b="1" dirty="0">
                <a:latin typeface="Times New Roman" panose="02020603050405020304" pitchFamily="18" charset="0"/>
              </a:rPr>
              <a:t> good enough!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6" name="Rectangle 72"/>
          <p:cNvSpPr/>
          <p:nvPr/>
        </p:nvSpPr>
        <p:spPr>
          <a:xfrm>
            <a:off x="3276600" y="3749675"/>
            <a:ext cx="2286000" cy="19812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77" name="Rectangle 73"/>
          <p:cNvSpPr/>
          <p:nvPr/>
        </p:nvSpPr>
        <p:spPr>
          <a:xfrm>
            <a:off x="533400" y="549275"/>
            <a:ext cx="2209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Structure: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8378" name="Text Box 74"/>
          <p:cNvSpPr txBox="1"/>
          <p:nvPr/>
        </p:nvSpPr>
        <p:spPr>
          <a:xfrm>
            <a:off x="914400" y="1006475"/>
            <a:ext cx="7696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 binomial queue is not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 heap-ordered tree, but rather 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collection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heap-ordered trees, known as a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forest</a:t>
            </a:r>
            <a:r>
              <a:rPr lang="en-US" altLang="zh-CN" sz="2000" b="1" dirty="0">
                <a:latin typeface="Times New Roman" panose="02020603050405020304" pitchFamily="18" charset="0"/>
              </a:rPr>
              <a:t>.  Each heap-ordered tree is a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binomial tree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79" name="Text Box 75"/>
          <p:cNvSpPr txBox="1"/>
          <p:nvPr/>
        </p:nvSpPr>
        <p:spPr>
          <a:xfrm>
            <a:off x="914400" y="2057400"/>
            <a:ext cx="7696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 binomial tree of height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a one-node tree.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A binomial tree,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, of height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formed by attaching a binomial tree,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 – 1</a:t>
            </a:r>
            <a:r>
              <a:rPr lang="en-US" altLang="zh-CN" sz="2000" b="1" dirty="0">
                <a:latin typeface="Times New Roman" panose="02020603050405020304" pitchFamily="18" charset="0"/>
              </a:rPr>
              <a:t>, to the root of another binomial tree,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 – 1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8380" name="Text Box 76"/>
          <p:cNvSpPr txBox="1"/>
          <p:nvPr/>
        </p:nvSpPr>
        <p:spPr>
          <a:xfrm>
            <a:off x="914400" y="3140075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98381" name="Oval 77"/>
          <p:cNvSpPr/>
          <p:nvPr/>
        </p:nvSpPr>
        <p:spPr>
          <a:xfrm>
            <a:off x="1066800" y="3597275"/>
            <a:ext cx="228600" cy="2286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82" name="Text Box 78"/>
          <p:cNvSpPr txBox="1"/>
          <p:nvPr/>
        </p:nvSpPr>
        <p:spPr>
          <a:xfrm>
            <a:off x="2286000" y="3140075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grpSp>
        <p:nvGrpSpPr>
          <p:cNvPr id="15" name="Group 81"/>
          <p:cNvGrpSpPr/>
          <p:nvPr/>
        </p:nvGrpSpPr>
        <p:grpSpPr>
          <a:xfrm>
            <a:off x="2286000" y="3597275"/>
            <a:ext cx="533400" cy="533400"/>
            <a:chOff x="1152" y="2880"/>
            <a:chExt cx="336" cy="336"/>
          </a:xfrm>
        </p:grpSpPr>
        <p:sp>
          <p:nvSpPr>
            <p:cNvPr id="1096" name="Oval 79"/>
            <p:cNvSpPr/>
            <p:nvPr/>
          </p:nvSpPr>
          <p:spPr>
            <a:xfrm>
              <a:off x="1152" y="2880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7" name="Oval 80"/>
            <p:cNvSpPr/>
            <p:nvPr/>
          </p:nvSpPr>
          <p:spPr>
            <a:xfrm>
              <a:off x="1344" y="3072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8386" name="Line 82"/>
          <p:cNvSpPr/>
          <p:nvPr/>
        </p:nvSpPr>
        <p:spPr>
          <a:xfrm>
            <a:off x="2474913" y="3786188"/>
            <a:ext cx="152400" cy="152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87" name="Text Box 83"/>
          <p:cNvSpPr txBox="1"/>
          <p:nvPr/>
        </p:nvSpPr>
        <p:spPr>
          <a:xfrm>
            <a:off x="4038600" y="3140075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grpSp>
        <p:nvGrpSpPr>
          <p:cNvPr id="16" name="Group 94"/>
          <p:cNvGrpSpPr/>
          <p:nvPr/>
        </p:nvGrpSpPr>
        <p:grpSpPr>
          <a:xfrm>
            <a:off x="3962400" y="3597275"/>
            <a:ext cx="1219200" cy="838200"/>
            <a:chOff x="1728" y="2880"/>
            <a:chExt cx="768" cy="528"/>
          </a:xfrm>
        </p:grpSpPr>
        <p:grpSp>
          <p:nvGrpSpPr>
            <p:cNvPr id="1086" name="Group 88"/>
            <p:cNvGrpSpPr/>
            <p:nvPr/>
          </p:nvGrpSpPr>
          <p:grpSpPr>
            <a:xfrm>
              <a:off x="1728" y="2880"/>
              <a:ext cx="336" cy="336"/>
              <a:chOff x="1680" y="2928"/>
              <a:chExt cx="336" cy="336"/>
            </a:xfrm>
          </p:grpSpPr>
          <p:grpSp>
            <p:nvGrpSpPr>
              <p:cNvPr id="1092" name="Group 84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1094" name="Oval 85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95" name="Oval 86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3" name="Line 87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87" name="Group 89"/>
            <p:cNvGrpSpPr/>
            <p:nvPr/>
          </p:nvGrpSpPr>
          <p:grpSpPr>
            <a:xfrm>
              <a:off x="2160" y="3072"/>
              <a:ext cx="336" cy="336"/>
              <a:chOff x="1680" y="2928"/>
              <a:chExt cx="336" cy="336"/>
            </a:xfrm>
          </p:grpSpPr>
          <p:grpSp>
            <p:nvGrpSpPr>
              <p:cNvPr id="1088" name="Group 90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1090" name="Oval 91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91" name="Oval 92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9" name="Line 93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98399" name="Line 95"/>
          <p:cNvSpPr/>
          <p:nvPr/>
        </p:nvSpPr>
        <p:spPr>
          <a:xfrm>
            <a:off x="4191000" y="3749675"/>
            <a:ext cx="533400" cy="152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400" name="Text Box 96"/>
          <p:cNvSpPr txBox="1"/>
          <p:nvPr/>
        </p:nvSpPr>
        <p:spPr>
          <a:xfrm>
            <a:off x="6096000" y="3140075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grpSp>
        <p:nvGrpSpPr>
          <p:cNvPr id="21" name="Group 123"/>
          <p:cNvGrpSpPr/>
          <p:nvPr/>
        </p:nvGrpSpPr>
        <p:grpSpPr>
          <a:xfrm>
            <a:off x="5867400" y="3597275"/>
            <a:ext cx="2362200" cy="1143000"/>
            <a:chOff x="2640" y="2880"/>
            <a:chExt cx="1488" cy="720"/>
          </a:xfrm>
        </p:grpSpPr>
        <p:grpSp>
          <p:nvGrpSpPr>
            <p:cNvPr id="1060" name="Group 109"/>
            <p:cNvGrpSpPr/>
            <p:nvPr/>
          </p:nvGrpSpPr>
          <p:grpSpPr>
            <a:xfrm>
              <a:off x="2640" y="2880"/>
              <a:ext cx="768" cy="528"/>
              <a:chOff x="2688" y="2976"/>
              <a:chExt cx="768" cy="528"/>
            </a:xfrm>
          </p:grpSpPr>
          <p:grpSp>
            <p:nvGrpSpPr>
              <p:cNvPr id="1074" name="Group 97"/>
              <p:cNvGrpSpPr/>
              <p:nvPr/>
            </p:nvGrpSpPr>
            <p:grpSpPr>
              <a:xfrm>
                <a:off x="2688" y="2976"/>
                <a:ext cx="768" cy="528"/>
                <a:chOff x="1728" y="2880"/>
                <a:chExt cx="768" cy="528"/>
              </a:xfrm>
            </p:grpSpPr>
            <p:grpSp>
              <p:nvGrpSpPr>
                <p:cNvPr id="1076" name="Group 98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82" name="Group 99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84" name="Oval 100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5" name="Oval 101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83" name="Line 102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77" name="Group 103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78" name="Group 104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80" name="Oval 105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1" name="Oval 106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79" name="Line 107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1075" name="Line 108"/>
              <p:cNvSpPr/>
              <p:nvPr/>
            </p:nvSpPr>
            <p:spPr>
              <a:xfrm>
                <a:off x="2832" y="3072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61" name="Group 110"/>
            <p:cNvGrpSpPr/>
            <p:nvPr/>
          </p:nvGrpSpPr>
          <p:grpSpPr>
            <a:xfrm>
              <a:off x="3360" y="3072"/>
              <a:ext cx="768" cy="528"/>
              <a:chOff x="2688" y="2976"/>
              <a:chExt cx="768" cy="528"/>
            </a:xfrm>
          </p:grpSpPr>
          <p:grpSp>
            <p:nvGrpSpPr>
              <p:cNvPr id="1062" name="Group 111"/>
              <p:cNvGrpSpPr/>
              <p:nvPr/>
            </p:nvGrpSpPr>
            <p:grpSpPr>
              <a:xfrm>
                <a:off x="2688" y="2976"/>
                <a:ext cx="768" cy="528"/>
                <a:chOff x="1728" y="2880"/>
                <a:chExt cx="768" cy="528"/>
              </a:xfrm>
            </p:grpSpPr>
            <p:grpSp>
              <p:nvGrpSpPr>
                <p:cNvPr id="1064" name="Group 112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70" name="Group 113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72" name="Oval 114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73" name="Oval 115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71" name="Line 116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65" name="Group 117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66" name="Group 118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68" name="Oval 119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9" name="Oval 120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67" name="Line 121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1063" name="Line 122"/>
              <p:cNvSpPr/>
              <p:nvPr/>
            </p:nvSpPr>
            <p:spPr>
              <a:xfrm>
                <a:off x="2832" y="3072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98428" name="Line 124"/>
          <p:cNvSpPr/>
          <p:nvPr/>
        </p:nvSpPr>
        <p:spPr>
          <a:xfrm>
            <a:off x="6096000" y="3749675"/>
            <a:ext cx="990600" cy="1524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439" name="AutoShape 135" descr="画布"/>
          <p:cNvSpPr>
            <a:spLocks noChangeArrowheads="1"/>
          </p:cNvSpPr>
          <p:nvPr/>
        </p:nvSpPr>
        <p:spPr bwMode="auto">
          <a:xfrm>
            <a:off x="755650" y="4572000"/>
            <a:ext cx="7632700" cy="1366838"/>
          </a:xfrm>
          <a:prstGeom prst="plus">
            <a:avLst>
              <a:gd name="adj" fmla="val 68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Observation 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B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consists of a root with </a:t>
            </a:r>
            <a:r>
              <a:rPr kumimoji="1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children, which are</a:t>
            </a:r>
            <a:r>
              <a:rPr kumimoji="1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                 .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B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has exactly </a:t>
            </a:r>
            <a:r>
              <a:rPr kumimoji="1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nodes.  The number of nodes at depth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is </a:t>
            </a:r>
            <a:r>
              <a:rPr kumimoji="1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                 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</p:txBody>
      </p:sp>
      <p:sp>
        <p:nvSpPr>
          <p:cNvPr id="98440" name="Text Box 136"/>
          <p:cNvSpPr txBox="1"/>
          <p:nvPr/>
        </p:nvSpPr>
        <p:spPr>
          <a:xfrm>
            <a:off x="6084888" y="4716463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441" name="Text Box 137"/>
          <p:cNvSpPr txBox="1"/>
          <p:nvPr/>
        </p:nvSpPr>
        <p:spPr>
          <a:xfrm>
            <a:off x="2298700" y="5003800"/>
            <a:ext cx="2057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,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,</a:t>
            </a:r>
            <a:r>
              <a:rPr lang="en-US" altLang="zh-CN" sz="2000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…,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– 1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98442" name="Text Box 138"/>
          <p:cNvSpPr txBox="1"/>
          <p:nvPr/>
        </p:nvSpPr>
        <p:spPr>
          <a:xfrm>
            <a:off x="6227763" y="5075238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39"/>
          <p:cNvGrpSpPr/>
          <p:nvPr/>
        </p:nvGrpSpPr>
        <p:grpSpPr>
          <a:xfrm>
            <a:off x="5940425" y="5292725"/>
            <a:ext cx="349250" cy="517525"/>
            <a:chOff x="4916" y="3696"/>
            <a:chExt cx="220" cy="326"/>
          </a:xfrm>
        </p:grpSpPr>
        <p:sp>
          <p:nvSpPr>
            <p:cNvPr id="1058" name="AutoShape 140"/>
            <p:cNvSpPr/>
            <p:nvPr/>
          </p:nvSpPr>
          <p:spPr>
            <a:xfrm>
              <a:off x="4944" y="3744"/>
              <a:ext cx="144" cy="240"/>
            </a:xfrm>
            <a:prstGeom prst="bracketPair">
              <a:avLst>
                <a:gd name="adj" fmla="val 16667"/>
              </a:avLst>
            </a:prstGeom>
            <a:noFill/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9" name="Rectangle 141"/>
            <p:cNvSpPr/>
            <p:nvPr/>
          </p:nvSpPr>
          <p:spPr>
            <a:xfrm>
              <a:off x="4916" y="3696"/>
              <a:ext cx="220" cy="326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k</a:t>
              </a:r>
              <a:endPara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algn="ctr"/>
              <a:r>
                <a:rPr lang="en-US" altLang="zh-CN" sz="1400" b="1" i="1" dirty="0">
                  <a:solidFill>
                    <a:schemeClr val="hlink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d</a:t>
              </a:r>
              <a:endParaRPr lang="en-US" altLang="zh-CN" sz="1400" b="1" i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</p:grpSp>
      <p:sp>
        <p:nvSpPr>
          <p:cNvPr id="98446" name="AutoShape 142"/>
          <p:cNvSpPr/>
          <p:nvPr/>
        </p:nvSpPr>
        <p:spPr>
          <a:xfrm>
            <a:off x="2987675" y="3851275"/>
            <a:ext cx="2743200" cy="1143000"/>
          </a:xfrm>
          <a:prstGeom prst="wedgeEllipseCallout">
            <a:avLst>
              <a:gd name="adj1" fmla="val 55671"/>
              <a:gd name="adj2" fmla="val 9638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Binomial coefficient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7" name="Text Box 143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98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98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9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9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0" dur="2000"/>
                                        <p:tgtEl>
                                          <p:spTgt spid="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5" dur="500"/>
                                        <p:tgtEl>
                                          <p:spTgt spid="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61" grpId="0" animBg="1"/>
      <p:bldP spid="98362" grpId="0" animBg="1"/>
      <p:bldP spid="98371" grpId="0" animBg="1"/>
      <p:bldP spid="98372" grpId="0" animBg="1"/>
      <p:bldP spid="98373" grpId="0" animBg="1"/>
      <p:bldP spid="98374" grpId="0" animBg="1"/>
      <p:bldP spid="98375" grpId="0" animBg="1"/>
      <p:bldP spid="98376" grpId="0" animBg="1"/>
      <p:bldP spid="98377" grpId="0"/>
      <p:bldP spid="98378" grpId="0"/>
      <p:bldP spid="98379" grpId="0"/>
      <p:bldP spid="98380" grpId="0"/>
      <p:bldP spid="98381" grpId="0" animBg="1"/>
      <p:bldP spid="98382" grpId="0"/>
      <p:bldP spid="98387" grpId="0"/>
      <p:bldP spid="98400" grpId="0"/>
      <p:bldP spid="98439" grpId="0" animBg="1"/>
      <p:bldP spid="98440" grpId="0"/>
      <p:bldP spid="98441" grpId="0"/>
      <p:bldP spid="98442" grpId="0"/>
      <p:bldP spid="984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99333" name="Text Box 5"/>
          <p:cNvSpPr txBox="1"/>
          <p:nvPr/>
        </p:nvSpPr>
        <p:spPr>
          <a:xfrm>
            <a:off x="457200" y="2041525"/>
            <a:ext cx="822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522730" indent="-1522730"/>
            <a:r>
              <a:rPr lang="en-US" altLang="zh-CN" sz="2000" b="1" dirty="0">
                <a:latin typeface="Arial" panose="020B0604020202020204" pitchFamily="34" charset="0"/>
              </a:rPr>
              <a:t>【Example】Represent a priority queue of size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13</a:t>
            </a:r>
            <a:r>
              <a:rPr lang="en-US" altLang="zh-CN" sz="2000" b="1" dirty="0">
                <a:latin typeface="Arial" panose="020B0604020202020204" pitchFamily="34" charset="0"/>
              </a:rPr>
              <a:t> by a collection of binomial trees.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609600" y="669925"/>
            <a:ext cx="7696200" cy="1006475"/>
            <a:chOff x="384" y="336"/>
            <a:chExt cx="4848" cy="634"/>
          </a:xfrm>
        </p:grpSpPr>
        <p:sp>
          <p:nvSpPr>
            <p:cNvPr id="7241" name="Text Box 49"/>
            <p:cNvSpPr txBox="1"/>
            <p:nvPr/>
          </p:nvSpPr>
          <p:spPr>
            <a:xfrm>
              <a:off x="384" y="336"/>
              <a:ext cx="4848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structure + heap order + one binomial tree for each height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        A priority queue of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any size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can be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uniquely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represented by a 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        collection of binomial trees.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242" name="AutoShape 50"/>
            <p:cNvSpPr/>
            <p:nvPr/>
          </p:nvSpPr>
          <p:spPr>
            <a:xfrm>
              <a:off x="432" y="672"/>
              <a:ext cx="240" cy="144"/>
            </a:xfrm>
            <a:prstGeom prst="rightArrow">
              <a:avLst>
                <a:gd name="adj1" fmla="val 50000"/>
                <a:gd name="adj2" fmla="val 41666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9380" name="Rectangle 52"/>
          <p:cNvSpPr/>
          <p:nvPr/>
        </p:nvSpPr>
        <p:spPr>
          <a:xfrm>
            <a:off x="609600" y="2955925"/>
            <a:ext cx="1524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Solution: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99381" name="Rectangle 53"/>
          <p:cNvSpPr/>
          <p:nvPr/>
        </p:nvSpPr>
        <p:spPr>
          <a:xfrm>
            <a:off x="1981200" y="2955925"/>
            <a:ext cx="4191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13</a:t>
            </a:r>
            <a:r>
              <a:rPr lang="en-US" altLang="zh-CN" sz="2000" b="1" dirty="0">
                <a:latin typeface="Times New Roman" panose="02020603050405020304" pitchFamily="18" charset="0"/>
              </a:rPr>
              <a:t> = 2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 + 0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2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+ 2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+ 2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1101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04"/>
          <p:cNvGrpSpPr/>
          <p:nvPr/>
        </p:nvGrpSpPr>
        <p:grpSpPr>
          <a:xfrm>
            <a:off x="1143000" y="3733800"/>
            <a:ext cx="7315200" cy="1600200"/>
            <a:chOff x="720" y="1872"/>
            <a:chExt cx="4608" cy="1008"/>
          </a:xfrm>
        </p:grpSpPr>
        <p:sp>
          <p:nvSpPr>
            <p:cNvPr id="7191" name="Text Box 54"/>
            <p:cNvSpPr txBox="1"/>
            <p:nvPr/>
          </p:nvSpPr>
          <p:spPr>
            <a:xfrm>
              <a:off x="720" y="1872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2" name="Oval 55"/>
            <p:cNvSpPr/>
            <p:nvPr/>
          </p:nvSpPr>
          <p:spPr>
            <a:xfrm>
              <a:off x="816" y="2160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3" name="Text Box 56"/>
            <p:cNvSpPr txBox="1"/>
            <p:nvPr/>
          </p:nvSpPr>
          <p:spPr>
            <a:xfrm>
              <a:off x="1584" y="1872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194" name="Group 57"/>
            <p:cNvGrpSpPr/>
            <p:nvPr/>
          </p:nvGrpSpPr>
          <p:grpSpPr>
            <a:xfrm>
              <a:off x="1584" y="2160"/>
              <a:ext cx="336" cy="336"/>
              <a:chOff x="1152" y="2880"/>
              <a:chExt cx="336" cy="336"/>
            </a:xfrm>
          </p:grpSpPr>
          <p:sp>
            <p:nvSpPr>
              <p:cNvPr id="7239" name="Oval 58"/>
              <p:cNvSpPr/>
              <p:nvPr/>
            </p:nvSpPr>
            <p:spPr>
              <a:xfrm>
                <a:off x="1152" y="2880"/>
                <a:ext cx="144" cy="144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0" name="Oval 59"/>
              <p:cNvSpPr/>
              <p:nvPr/>
            </p:nvSpPr>
            <p:spPr>
              <a:xfrm>
                <a:off x="1344" y="3072"/>
                <a:ext cx="144" cy="144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95" name="Line 60"/>
            <p:cNvSpPr/>
            <p:nvPr/>
          </p:nvSpPr>
          <p:spPr>
            <a:xfrm>
              <a:off x="1703" y="2279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6" name="Text Box 61"/>
            <p:cNvSpPr txBox="1"/>
            <p:nvPr/>
          </p:nvSpPr>
          <p:spPr>
            <a:xfrm>
              <a:off x="2688" y="1872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197" name="Group 62"/>
            <p:cNvGrpSpPr/>
            <p:nvPr/>
          </p:nvGrpSpPr>
          <p:grpSpPr>
            <a:xfrm>
              <a:off x="2640" y="2160"/>
              <a:ext cx="768" cy="528"/>
              <a:chOff x="1728" y="2880"/>
              <a:chExt cx="768" cy="528"/>
            </a:xfrm>
          </p:grpSpPr>
          <p:grpSp>
            <p:nvGrpSpPr>
              <p:cNvPr id="7229" name="Group 63"/>
              <p:cNvGrpSpPr/>
              <p:nvPr/>
            </p:nvGrpSpPr>
            <p:grpSpPr>
              <a:xfrm>
                <a:off x="1728" y="2880"/>
                <a:ext cx="336" cy="336"/>
                <a:chOff x="1680" y="2928"/>
                <a:chExt cx="336" cy="336"/>
              </a:xfrm>
            </p:grpSpPr>
            <p:grpSp>
              <p:nvGrpSpPr>
                <p:cNvPr id="7235" name="Group 64"/>
                <p:cNvGrpSpPr/>
                <p:nvPr/>
              </p:nvGrpSpPr>
              <p:grpSpPr>
                <a:xfrm>
                  <a:off x="1680" y="2928"/>
                  <a:ext cx="336" cy="336"/>
                  <a:chOff x="1152" y="2880"/>
                  <a:chExt cx="336" cy="336"/>
                </a:xfrm>
              </p:grpSpPr>
              <p:sp>
                <p:nvSpPr>
                  <p:cNvPr id="7237" name="Oval 65"/>
                  <p:cNvSpPr/>
                  <p:nvPr/>
                </p:nvSpPr>
                <p:spPr>
                  <a:xfrm>
                    <a:off x="1152" y="2880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38" name="Oval 66"/>
                  <p:cNvSpPr/>
                  <p:nvPr/>
                </p:nvSpPr>
                <p:spPr>
                  <a:xfrm>
                    <a:off x="1344" y="3072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36" name="Line 67"/>
                <p:cNvSpPr/>
                <p:nvPr/>
              </p:nvSpPr>
              <p:spPr>
                <a:xfrm>
                  <a:off x="1799" y="3047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30" name="Group 68"/>
              <p:cNvGrpSpPr/>
              <p:nvPr/>
            </p:nvGrpSpPr>
            <p:grpSpPr>
              <a:xfrm>
                <a:off x="2160" y="3072"/>
                <a:ext cx="336" cy="336"/>
                <a:chOff x="1680" y="2928"/>
                <a:chExt cx="336" cy="336"/>
              </a:xfrm>
            </p:grpSpPr>
            <p:grpSp>
              <p:nvGrpSpPr>
                <p:cNvPr id="7231" name="Group 69"/>
                <p:cNvGrpSpPr/>
                <p:nvPr/>
              </p:nvGrpSpPr>
              <p:grpSpPr>
                <a:xfrm>
                  <a:off x="1680" y="2928"/>
                  <a:ext cx="336" cy="336"/>
                  <a:chOff x="1152" y="2880"/>
                  <a:chExt cx="336" cy="336"/>
                </a:xfrm>
              </p:grpSpPr>
              <p:sp>
                <p:nvSpPr>
                  <p:cNvPr id="7233" name="Oval 70"/>
                  <p:cNvSpPr/>
                  <p:nvPr/>
                </p:nvSpPr>
                <p:spPr>
                  <a:xfrm>
                    <a:off x="1152" y="2880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34" name="Oval 71"/>
                  <p:cNvSpPr/>
                  <p:nvPr/>
                </p:nvSpPr>
                <p:spPr>
                  <a:xfrm>
                    <a:off x="1344" y="3072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32" name="Line 72"/>
                <p:cNvSpPr/>
                <p:nvPr/>
              </p:nvSpPr>
              <p:spPr>
                <a:xfrm>
                  <a:off x="1799" y="3047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198" name="Line 73"/>
            <p:cNvSpPr/>
            <p:nvPr/>
          </p:nvSpPr>
          <p:spPr>
            <a:xfrm>
              <a:off x="2784" y="2256"/>
              <a:ext cx="33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9" name="Text Box 74"/>
            <p:cNvSpPr txBox="1"/>
            <p:nvPr/>
          </p:nvSpPr>
          <p:spPr>
            <a:xfrm>
              <a:off x="3984" y="1872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200" name="Group 75"/>
            <p:cNvGrpSpPr/>
            <p:nvPr/>
          </p:nvGrpSpPr>
          <p:grpSpPr>
            <a:xfrm>
              <a:off x="3840" y="2160"/>
              <a:ext cx="1488" cy="720"/>
              <a:chOff x="2640" y="2880"/>
              <a:chExt cx="1488" cy="720"/>
            </a:xfrm>
          </p:grpSpPr>
          <p:grpSp>
            <p:nvGrpSpPr>
              <p:cNvPr id="7203" name="Group 76"/>
              <p:cNvGrpSpPr/>
              <p:nvPr/>
            </p:nvGrpSpPr>
            <p:grpSpPr>
              <a:xfrm>
                <a:off x="2640" y="2880"/>
                <a:ext cx="768" cy="528"/>
                <a:chOff x="2688" y="2976"/>
                <a:chExt cx="768" cy="528"/>
              </a:xfrm>
            </p:grpSpPr>
            <p:grpSp>
              <p:nvGrpSpPr>
                <p:cNvPr id="7217" name="Group 77"/>
                <p:cNvGrpSpPr/>
                <p:nvPr/>
              </p:nvGrpSpPr>
              <p:grpSpPr>
                <a:xfrm>
                  <a:off x="2688" y="2976"/>
                  <a:ext cx="768" cy="528"/>
                  <a:chOff x="1728" y="2880"/>
                  <a:chExt cx="768" cy="528"/>
                </a:xfrm>
              </p:grpSpPr>
              <p:grpSp>
                <p:nvGrpSpPr>
                  <p:cNvPr id="7219" name="Group 78"/>
                  <p:cNvGrpSpPr/>
                  <p:nvPr/>
                </p:nvGrpSpPr>
                <p:grpSpPr>
                  <a:xfrm>
                    <a:off x="1728" y="2880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7225" name="Group 79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7227" name="Oval 80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28" name="Oval 81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226" name="Line 82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7220" name="Group 83"/>
                  <p:cNvGrpSpPr/>
                  <p:nvPr/>
                </p:nvGrpSpPr>
                <p:grpSpPr>
                  <a:xfrm>
                    <a:off x="2160" y="3072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7221" name="Group 84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7223" name="Oval 85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24" name="Oval 86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222" name="Line 87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7218" name="Line 88"/>
                <p:cNvSpPr/>
                <p:nvPr/>
              </p:nvSpPr>
              <p:spPr>
                <a:xfrm>
                  <a:off x="2832" y="3072"/>
                  <a:ext cx="33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04" name="Group 89"/>
              <p:cNvGrpSpPr/>
              <p:nvPr/>
            </p:nvGrpSpPr>
            <p:grpSpPr>
              <a:xfrm>
                <a:off x="3360" y="3072"/>
                <a:ext cx="768" cy="528"/>
                <a:chOff x="2688" y="2976"/>
                <a:chExt cx="768" cy="528"/>
              </a:xfrm>
            </p:grpSpPr>
            <p:grpSp>
              <p:nvGrpSpPr>
                <p:cNvPr id="7205" name="Group 90"/>
                <p:cNvGrpSpPr/>
                <p:nvPr/>
              </p:nvGrpSpPr>
              <p:grpSpPr>
                <a:xfrm>
                  <a:off x="2688" y="2976"/>
                  <a:ext cx="768" cy="528"/>
                  <a:chOff x="1728" y="2880"/>
                  <a:chExt cx="768" cy="528"/>
                </a:xfrm>
              </p:grpSpPr>
              <p:grpSp>
                <p:nvGrpSpPr>
                  <p:cNvPr id="7207" name="Group 91"/>
                  <p:cNvGrpSpPr/>
                  <p:nvPr/>
                </p:nvGrpSpPr>
                <p:grpSpPr>
                  <a:xfrm>
                    <a:off x="1728" y="2880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7213" name="Group 92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7215" name="Oval 93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16" name="Oval 94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214" name="Line 95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7208" name="Group 96"/>
                  <p:cNvGrpSpPr/>
                  <p:nvPr/>
                </p:nvGrpSpPr>
                <p:grpSpPr>
                  <a:xfrm>
                    <a:off x="2160" y="3072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7209" name="Group 97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7211" name="Oval 98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12" name="Oval 99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210" name="Line 100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7206" name="Line 101"/>
                <p:cNvSpPr/>
                <p:nvPr/>
              </p:nvSpPr>
              <p:spPr>
                <a:xfrm>
                  <a:off x="2832" y="3072"/>
                  <a:ext cx="33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201" name="Line 102"/>
            <p:cNvSpPr/>
            <p:nvPr/>
          </p:nvSpPr>
          <p:spPr>
            <a:xfrm>
              <a:off x="3984" y="2256"/>
              <a:ext cx="62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Rectangle 103"/>
            <p:cNvSpPr/>
            <p:nvPr/>
          </p:nvSpPr>
          <p:spPr>
            <a:xfrm>
              <a:off x="1440" y="1872"/>
              <a:ext cx="672" cy="67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118"/>
          <p:cNvGrpSpPr/>
          <p:nvPr/>
        </p:nvGrpSpPr>
        <p:grpSpPr>
          <a:xfrm>
            <a:off x="1295400" y="4191000"/>
            <a:ext cx="7162800" cy="1143000"/>
            <a:chOff x="816" y="2160"/>
            <a:chExt cx="4512" cy="720"/>
          </a:xfrm>
        </p:grpSpPr>
        <p:sp>
          <p:nvSpPr>
            <p:cNvPr id="7178" name="Oval 105"/>
            <p:cNvSpPr/>
            <p:nvPr/>
          </p:nvSpPr>
          <p:spPr>
            <a:xfrm>
              <a:off x="816" y="216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9" name="Oval 106"/>
            <p:cNvSpPr/>
            <p:nvPr/>
          </p:nvSpPr>
          <p:spPr>
            <a:xfrm>
              <a:off x="2640" y="216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0" name="Oval 107"/>
            <p:cNvSpPr/>
            <p:nvPr/>
          </p:nvSpPr>
          <p:spPr>
            <a:xfrm>
              <a:off x="2832" y="23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51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1" name="Oval 108"/>
            <p:cNvSpPr/>
            <p:nvPr/>
          </p:nvSpPr>
          <p:spPr>
            <a:xfrm>
              <a:off x="3072" y="23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2" name="Oval 109"/>
            <p:cNvSpPr/>
            <p:nvPr/>
          </p:nvSpPr>
          <p:spPr>
            <a:xfrm>
              <a:off x="3264" y="254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65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3" name="Oval 110"/>
            <p:cNvSpPr/>
            <p:nvPr/>
          </p:nvSpPr>
          <p:spPr>
            <a:xfrm>
              <a:off x="3840" y="216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Oval 111"/>
            <p:cNvSpPr/>
            <p:nvPr/>
          </p:nvSpPr>
          <p:spPr>
            <a:xfrm>
              <a:off x="4032" y="23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5" name="Oval 112"/>
            <p:cNvSpPr/>
            <p:nvPr/>
          </p:nvSpPr>
          <p:spPr>
            <a:xfrm>
              <a:off x="4272" y="23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6" name="Oval 113"/>
            <p:cNvSpPr/>
            <p:nvPr/>
          </p:nvSpPr>
          <p:spPr>
            <a:xfrm>
              <a:off x="4464" y="254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65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7" name="Oval 114"/>
            <p:cNvSpPr/>
            <p:nvPr/>
          </p:nvSpPr>
          <p:spPr>
            <a:xfrm>
              <a:off x="4560" y="23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8" name="Oval 115"/>
            <p:cNvSpPr/>
            <p:nvPr/>
          </p:nvSpPr>
          <p:spPr>
            <a:xfrm>
              <a:off x="4752" y="254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26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9" name="Oval 116"/>
            <p:cNvSpPr/>
            <p:nvPr/>
          </p:nvSpPr>
          <p:spPr>
            <a:xfrm>
              <a:off x="4992" y="254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16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0" name="Oval 117"/>
            <p:cNvSpPr/>
            <p:nvPr/>
          </p:nvSpPr>
          <p:spPr>
            <a:xfrm>
              <a:off x="5184" y="273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18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80" grpId="0"/>
      <p:bldP spid="993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7523" name="Rectangle 3"/>
          <p:cNvSpPr/>
          <p:nvPr/>
        </p:nvSpPr>
        <p:spPr>
          <a:xfrm>
            <a:off x="457200" y="304800"/>
            <a:ext cx="2209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Operations: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7524" name="Rectangle 4"/>
          <p:cNvSpPr/>
          <p:nvPr/>
        </p:nvSpPr>
        <p:spPr>
          <a:xfrm>
            <a:off x="609600" y="762000"/>
            <a:ext cx="1600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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FindMin</a:t>
            </a:r>
            <a:r>
              <a:rPr lang="en-US" altLang="zh-CN" sz="1800" b="1" dirty="0">
                <a:latin typeface="Arial" panose="020B0604020202020204" pitchFamily="34" charset="0"/>
              </a:rPr>
              <a:t>: 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Rectangle 5"/>
          <p:cNvSpPr/>
          <p:nvPr/>
        </p:nvSpPr>
        <p:spPr>
          <a:xfrm>
            <a:off x="2057400" y="762000"/>
            <a:ext cx="61722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382905" indent="-382905"/>
            <a:r>
              <a:rPr lang="en-US" altLang="zh-CN" sz="2000" b="1" dirty="0">
                <a:latin typeface="Times New Roman" panose="02020603050405020304" pitchFamily="18" charset="0"/>
              </a:rPr>
              <a:t>The minimum key is in one of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roots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82905" indent="-382905"/>
            <a:r>
              <a:rPr lang="en-US" altLang="zh-CN" sz="2000" b="1" dirty="0">
                <a:latin typeface="Times New Roman" panose="02020603050405020304" pitchFamily="18" charset="0"/>
              </a:rPr>
              <a:t>There are at most               roots, hence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           ).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7526" name="Text Box 6"/>
          <p:cNvSpPr txBox="1"/>
          <p:nvPr/>
        </p:nvSpPr>
        <p:spPr>
          <a:xfrm>
            <a:off x="4005263" y="106680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log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7" name="Text Box 7"/>
          <p:cNvSpPr txBox="1"/>
          <p:nvPr/>
        </p:nvSpPr>
        <p:spPr>
          <a:xfrm>
            <a:off x="7005638" y="1066800"/>
            <a:ext cx="995362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log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8" name="AutoShape 8" descr="再生纸"/>
          <p:cNvSpPr>
            <a:spLocks noChangeArrowheads="1"/>
          </p:cNvSpPr>
          <p:nvPr/>
        </p:nvSpPr>
        <p:spPr bwMode="auto">
          <a:xfrm>
            <a:off x="685800" y="1600200"/>
            <a:ext cx="7772400" cy="11430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765175" marR="0" lvl="0" indent="-765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 can remember the minimum and update whenever it is changed.  Then this operation will take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O(1)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9" name="Rectangle 9"/>
          <p:cNvSpPr/>
          <p:nvPr/>
        </p:nvSpPr>
        <p:spPr>
          <a:xfrm>
            <a:off x="685800" y="2971800"/>
            <a:ext cx="1600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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Merge</a:t>
            </a:r>
            <a:r>
              <a:rPr lang="en-US" altLang="zh-CN" sz="1800" b="1" dirty="0">
                <a:latin typeface="Arial" panose="020B0604020202020204" pitchFamily="34" charset="0"/>
              </a:rPr>
              <a:t>: 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11"/>
          <p:cNvGrpSpPr/>
          <p:nvPr/>
        </p:nvGrpSpPr>
        <p:grpSpPr>
          <a:xfrm>
            <a:off x="2514600" y="3048000"/>
            <a:ext cx="3733800" cy="1828800"/>
            <a:chOff x="624" y="2208"/>
            <a:chExt cx="2352" cy="1152"/>
          </a:xfrm>
        </p:grpSpPr>
        <p:sp>
          <p:nvSpPr>
            <p:cNvPr id="8275" name="Text Box 11"/>
            <p:cNvSpPr txBox="1"/>
            <p:nvPr/>
          </p:nvSpPr>
          <p:spPr>
            <a:xfrm>
              <a:off x="624" y="2208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8276" name="Text Box 18"/>
            <p:cNvSpPr txBox="1"/>
            <p:nvPr/>
          </p:nvSpPr>
          <p:spPr>
            <a:xfrm>
              <a:off x="624" y="2784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77" name="Group 76"/>
            <p:cNvGrpSpPr/>
            <p:nvPr/>
          </p:nvGrpSpPr>
          <p:grpSpPr>
            <a:xfrm>
              <a:off x="2832" y="2832"/>
              <a:ext cx="144" cy="144"/>
              <a:chOff x="816" y="2640"/>
              <a:chExt cx="144" cy="144"/>
            </a:xfrm>
          </p:grpSpPr>
          <p:sp>
            <p:nvSpPr>
              <p:cNvPr id="8326" name="Oval 12"/>
              <p:cNvSpPr/>
              <p:nvPr/>
            </p:nvSpPr>
            <p:spPr>
              <a:xfrm>
                <a:off x="816" y="2640"/>
                <a:ext cx="144" cy="144"/>
              </a:xfrm>
              <a:prstGeom prst="ellipse">
                <a:avLst/>
              </a:prstGeom>
              <a:noFill/>
              <a:ln w="254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7" name="Oval 62"/>
              <p:cNvSpPr/>
              <p:nvPr/>
            </p:nvSpPr>
            <p:spPr>
              <a:xfrm>
                <a:off x="816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13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8" name="Group 87"/>
            <p:cNvGrpSpPr/>
            <p:nvPr/>
          </p:nvGrpSpPr>
          <p:grpSpPr>
            <a:xfrm>
              <a:off x="1152" y="2208"/>
              <a:ext cx="768" cy="528"/>
              <a:chOff x="2640" y="2640"/>
              <a:chExt cx="768" cy="528"/>
            </a:xfrm>
          </p:grpSpPr>
          <p:grpSp>
            <p:nvGrpSpPr>
              <p:cNvPr id="8310" name="Group 19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8316" name="Group 20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322" name="Group 21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324" name="Oval 22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25" name="Oval 23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323" name="Line 24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317" name="Group 25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318" name="Group 26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320" name="Oval 27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21" name="Oval 28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319" name="Line 29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311" name="Line 30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2" name="Oval 63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3" name="Oval 64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4" name="Oval 65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5" name="Oval 66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9" name="Group 79"/>
            <p:cNvGrpSpPr/>
            <p:nvPr/>
          </p:nvGrpSpPr>
          <p:grpSpPr>
            <a:xfrm>
              <a:off x="2064" y="2208"/>
              <a:ext cx="336" cy="336"/>
              <a:chOff x="1584" y="2640"/>
              <a:chExt cx="336" cy="336"/>
            </a:xfrm>
          </p:grpSpPr>
          <p:grpSp>
            <p:nvGrpSpPr>
              <p:cNvPr id="8304" name="Group 14"/>
              <p:cNvGrpSpPr/>
              <p:nvPr/>
            </p:nvGrpSpPr>
            <p:grpSpPr>
              <a:xfrm>
                <a:off x="1584" y="2640"/>
                <a:ext cx="336" cy="336"/>
                <a:chOff x="1152" y="2880"/>
                <a:chExt cx="336" cy="336"/>
              </a:xfrm>
            </p:grpSpPr>
            <p:sp>
              <p:nvSpPr>
                <p:cNvPr id="8308" name="Oval 15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09" name="Oval 16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305" name="Line 17"/>
              <p:cNvSpPr/>
              <p:nvPr/>
            </p:nvSpPr>
            <p:spPr>
              <a:xfrm>
                <a:off x="1703" y="2759"/>
                <a:ext cx="96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6" name="Oval 77"/>
              <p:cNvSpPr/>
              <p:nvPr/>
            </p:nvSpPr>
            <p:spPr>
              <a:xfrm>
                <a:off x="1584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16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7" name="Oval 78"/>
              <p:cNvSpPr/>
              <p:nvPr/>
            </p:nvSpPr>
            <p:spPr>
              <a:xfrm>
                <a:off x="1776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0"/>
            <p:cNvGrpSpPr/>
            <p:nvPr/>
          </p:nvGrpSpPr>
          <p:grpSpPr>
            <a:xfrm>
              <a:off x="2064" y="2832"/>
              <a:ext cx="336" cy="336"/>
              <a:chOff x="1584" y="2640"/>
              <a:chExt cx="336" cy="336"/>
            </a:xfrm>
          </p:grpSpPr>
          <p:grpSp>
            <p:nvGrpSpPr>
              <p:cNvPr id="8298" name="Group 81"/>
              <p:cNvGrpSpPr/>
              <p:nvPr/>
            </p:nvGrpSpPr>
            <p:grpSpPr>
              <a:xfrm>
                <a:off x="1584" y="2640"/>
                <a:ext cx="336" cy="336"/>
                <a:chOff x="1152" y="2880"/>
                <a:chExt cx="336" cy="336"/>
              </a:xfrm>
            </p:grpSpPr>
            <p:sp>
              <p:nvSpPr>
                <p:cNvPr id="8302" name="Oval 82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03" name="Oval 83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99" name="Line 84"/>
              <p:cNvSpPr/>
              <p:nvPr/>
            </p:nvSpPr>
            <p:spPr>
              <a:xfrm>
                <a:off x="1703" y="2759"/>
                <a:ext cx="96" cy="96"/>
              </a:xfrm>
              <a:prstGeom prst="line">
                <a:avLst/>
              </a:prstGeom>
              <a:ln w="254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00" name="Oval 85"/>
              <p:cNvSpPr/>
              <p:nvPr/>
            </p:nvSpPr>
            <p:spPr>
              <a:xfrm>
                <a:off x="1584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1" name="Oval 86"/>
              <p:cNvSpPr/>
              <p:nvPr/>
            </p:nvSpPr>
            <p:spPr>
              <a:xfrm>
                <a:off x="1776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8"/>
            <p:cNvGrpSpPr/>
            <p:nvPr/>
          </p:nvGrpSpPr>
          <p:grpSpPr>
            <a:xfrm>
              <a:off x="1152" y="2832"/>
              <a:ext cx="768" cy="528"/>
              <a:chOff x="2640" y="2640"/>
              <a:chExt cx="768" cy="528"/>
            </a:xfrm>
          </p:grpSpPr>
          <p:grpSp>
            <p:nvGrpSpPr>
              <p:cNvPr id="8282" name="Group 89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8288" name="Group 90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294" name="Group 91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296" name="Oval 92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97" name="Oval 93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95" name="Line 94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89" name="Group 95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290" name="Group 96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292" name="Oval 97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93" name="Oval 98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91" name="Line 99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283" name="Line 100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84" name="Oval 101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23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5" name="Oval 102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51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6" name="Oval 103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7" name="Oval 104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7678" name="Text Box 158"/>
          <p:cNvSpPr txBox="1"/>
          <p:nvPr/>
        </p:nvSpPr>
        <p:spPr>
          <a:xfrm>
            <a:off x="685800" y="5029200"/>
            <a:ext cx="60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" name="Group 215"/>
          <p:cNvGrpSpPr/>
          <p:nvPr/>
        </p:nvGrpSpPr>
        <p:grpSpPr>
          <a:xfrm>
            <a:off x="6477000" y="3490913"/>
            <a:ext cx="2057400" cy="1081087"/>
            <a:chOff x="3360" y="2487"/>
            <a:chExt cx="1296" cy="681"/>
          </a:xfrm>
        </p:grpSpPr>
        <p:sp>
          <p:nvSpPr>
            <p:cNvPr id="8273" name="Text Box 213"/>
            <p:cNvSpPr txBox="1"/>
            <p:nvPr/>
          </p:nvSpPr>
          <p:spPr>
            <a:xfrm>
              <a:off x="3360" y="2487"/>
              <a:ext cx="1248" cy="63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1 1 0 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= 6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+ </a:t>
              </a: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1 1 1 </a:t>
              </a:r>
              <a:r>
                <a:rPr lang="en-US" altLang="zh-CN" b="1" baseline="-250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= 7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74" name="Line 214"/>
            <p:cNvSpPr/>
            <p:nvPr/>
          </p:nvSpPr>
          <p:spPr>
            <a:xfrm>
              <a:off x="3456" y="3168"/>
              <a:ext cx="12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736" name="Rectangle 216"/>
          <p:cNvSpPr/>
          <p:nvPr/>
        </p:nvSpPr>
        <p:spPr>
          <a:xfrm>
            <a:off x="7467600" y="4953000"/>
            <a:ext cx="3365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Group 217"/>
          <p:cNvGrpSpPr/>
          <p:nvPr/>
        </p:nvGrpSpPr>
        <p:grpSpPr>
          <a:xfrm>
            <a:off x="6019800" y="5105400"/>
            <a:ext cx="228600" cy="228600"/>
            <a:chOff x="816" y="2640"/>
            <a:chExt cx="144" cy="144"/>
          </a:xfrm>
        </p:grpSpPr>
        <p:sp>
          <p:nvSpPr>
            <p:cNvPr id="8271" name="Oval 218"/>
            <p:cNvSpPr/>
            <p:nvPr/>
          </p:nvSpPr>
          <p:spPr>
            <a:xfrm>
              <a:off x="816" y="2640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72" name="Oval 219"/>
            <p:cNvSpPr/>
            <p:nvPr/>
          </p:nvSpPr>
          <p:spPr>
            <a:xfrm>
              <a:off x="816" y="264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4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7740" name="Rectangle 220"/>
          <p:cNvSpPr/>
          <p:nvPr/>
        </p:nvSpPr>
        <p:spPr>
          <a:xfrm>
            <a:off x="5943600" y="3962400"/>
            <a:ext cx="381000" cy="381000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741" name="Rectangle 221"/>
          <p:cNvSpPr/>
          <p:nvPr/>
        </p:nvSpPr>
        <p:spPr>
          <a:xfrm>
            <a:off x="7239000" y="4953000"/>
            <a:ext cx="3365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743" name="Text Box 223"/>
          <p:cNvSpPr txBox="1"/>
          <p:nvPr/>
        </p:nvSpPr>
        <p:spPr>
          <a:xfrm>
            <a:off x="7010400" y="4343400"/>
            <a:ext cx="228600" cy="3048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endParaRPr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" name="Group 241"/>
          <p:cNvGrpSpPr/>
          <p:nvPr/>
        </p:nvGrpSpPr>
        <p:grpSpPr>
          <a:xfrm>
            <a:off x="3429000" y="5105400"/>
            <a:ext cx="1219200" cy="838200"/>
            <a:chOff x="2064" y="3504"/>
            <a:chExt cx="768" cy="528"/>
          </a:xfrm>
        </p:grpSpPr>
        <p:grpSp>
          <p:nvGrpSpPr>
            <p:cNvPr id="8256" name="Group 226"/>
            <p:cNvGrpSpPr/>
            <p:nvPr/>
          </p:nvGrpSpPr>
          <p:grpSpPr>
            <a:xfrm>
              <a:off x="2064" y="3504"/>
              <a:ext cx="336" cy="336"/>
              <a:chOff x="1680" y="2928"/>
              <a:chExt cx="336" cy="336"/>
            </a:xfrm>
          </p:grpSpPr>
          <p:grpSp>
            <p:nvGrpSpPr>
              <p:cNvPr id="8267" name="Group 227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8269" name="Oval 228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70" name="Oval 229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68" name="Line 230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57" name="Group 231"/>
            <p:cNvGrpSpPr/>
            <p:nvPr/>
          </p:nvGrpSpPr>
          <p:grpSpPr>
            <a:xfrm>
              <a:off x="2496" y="3696"/>
              <a:ext cx="336" cy="336"/>
              <a:chOff x="1680" y="2928"/>
              <a:chExt cx="336" cy="336"/>
            </a:xfrm>
          </p:grpSpPr>
          <p:grpSp>
            <p:nvGrpSpPr>
              <p:cNvPr id="8263" name="Group 232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8265" name="Oval 233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66" name="Oval 234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64" name="Line 235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58" name="Line 236"/>
            <p:cNvSpPr/>
            <p:nvPr/>
          </p:nvSpPr>
          <p:spPr>
            <a:xfrm>
              <a:off x="2208" y="3600"/>
              <a:ext cx="336" cy="9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9" name="Oval 237"/>
            <p:cNvSpPr/>
            <p:nvPr/>
          </p:nvSpPr>
          <p:spPr>
            <a:xfrm>
              <a:off x="2064" y="350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4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0" name="Oval 238"/>
            <p:cNvSpPr/>
            <p:nvPr/>
          </p:nvSpPr>
          <p:spPr>
            <a:xfrm>
              <a:off x="2256" y="369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4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1" name="Oval 239"/>
            <p:cNvSpPr/>
            <p:nvPr/>
          </p:nvSpPr>
          <p:spPr>
            <a:xfrm>
              <a:off x="2496" y="369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62" name="Oval 240"/>
            <p:cNvSpPr/>
            <p:nvPr/>
          </p:nvSpPr>
          <p:spPr>
            <a:xfrm>
              <a:off x="2688" y="3888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7762" name="Rectangle 242"/>
          <p:cNvSpPr/>
          <p:nvPr/>
        </p:nvSpPr>
        <p:spPr>
          <a:xfrm>
            <a:off x="4648200" y="2971800"/>
            <a:ext cx="838200" cy="1676400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763" name="Rectangle 243"/>
          <p:cNvSpPr/>
          <p:nvPr/>
        </p:nvSpPr>
        <p:spPr>
          <a:xfrm>
            <a:off x="7010400" y="4953000"/>
            <a:ext cx="3365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764" name="Text Box 244"/>
          <p:cNvSpPr txBox="1"/>
          <p:nvPr/>
        </p:nvSpPr>
        <p:spPr>
          <a:xfrm>
            <a:off x="6781800" y="4343400"/>
            <a:ext cx="228600" cy="3048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endParaRPr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" name="Group 245"/>
          <p:cNvGrpSpPr/>
          <p:nvPr/>
        </p:nvGrpSpPr>
        <p:grpSpPr>
          <a:xfrm>
            <a:off x="1295400" y="5105400"/>
            <a:ext cx="2362200" cy="1143000"/>
            <a:chOff x="2016" y="3120"/>
            <a:chExt cx="1488" cy="720"/>
          </a:xfrm>
        </p:grpSpPr>
        <p:grpSp>
          <p:nvGrpSpPr>
            <p:cNvPr id="8221" name="Group 246"/>
            <p:cNvGrpSpPr/>
            <p:nvPr/>
          </p:nvGrpSpPr>
          <p:grpSpPr>
            <a:xfrm>
              <a:off x="2016" y="3120"/>
              <a:ext cx="768" cy="528"/>
              <a:chOff x="2640" y="2640"/>
              <a:chExt cx="768" cy="528"/>
            </a:xfrm>
          </p:grpSpPr>
          <p:grpSp>
            <p:nvGrpSpPr>
              <p:cNvPr id="8240" name="Group 247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8246" name="Group 248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252" name="Group 249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254" name="Oval 250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55" name="Oval 251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53" name="Line 252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47" name="Group 253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248" name="Group 254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250" name="Oval 255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51" name="Oval 256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49" name="Line 257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241" name="Line 258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42" name="Oval 259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3" name="Oval 260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4" name="Oval 261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5" name="Oval 262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263"/>
            <p:cNvGrpSpPr/>
            <p:nvPr/>
          </p:nvGrpSpPr>
          <p:grpSpPr>
            <a:xfrm>
              <a:off x="2736" y="3312"/>
              <a:ext cx="768" cy="528"/>
              <a:chOff x="2640" y="2640"/>
              <a:chExt cx="768" cy="528"/>
            </a:xfrm>
          </p:grpSpPr>
          <p:grpSp>
            <p:nvGrpSpPr>
              <p:cNvPr id="8224" name="Group 264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8230" name="Group 265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236" name="Group 266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238" name="Oval 267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39" name="Oval 268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37" name="Line 269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231" name="Group 270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8232" name="Group 271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8234" name="Oval 272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35" name="Oval 273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rgbClr val="0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233" name="Line 274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rgbClr val="008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8225" name="Line 275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6" name="Oval 276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23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7" name="Oval 277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51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8" name="Oval 278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9" name="Oval 279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23" name="Line 280"/>
            <p:cNvSpPr/>
            <p:nvPr/>
          </p:nvSpPr>
          <p:spPr>
            <a:xfrm>
              <a:off x="2160" y="3216"/>
              <a:ext cx="624" cy="9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801" name="Rectangle 281"/>
          <p:cNvSpPr/>
          <p:nvPr/>
        </p:nvSpPr>
        <p:spPr>
          <a:xfrm>
            <a:off x="3276600" y="2971800"/>
            <a:ext cx="1371600" cy="1981200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802" name="Rectangle 282"/>
          <p:cNvSpPr/>
          <p:nvPr/>
        </p:nvSpPr>
        <p:spPr>
          <a:xfrm>
            <a:off x="6781800" y="4953000"/>
            <a:ext cx="3365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803" name="Rectangle 283"/>
          <p:cNvSpPr/>
          <p:nvPr/>
        </p:nvSpPr>
        <p:spPr>
          <a:xfrm>
            <a:off x="6705600" y="5943600"/>
            <a:ext cx="1757363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           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7804" name="Text Box 284"/>
          <p:cNvSpPr txBox="1"/>
          <p:nvPr/>
        </p:nvSpPr>
        <p:spPr>
          <a:xfrm>
            <a:off x="7391400" y="5943600"/>
            <a:ext cx="1066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log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805" name="AutoShape 285"/>
          <p:cNvSpPr/>
          <p:nvPr/>
        </p:nvSpPr>
        <p:spPr>
          <a:xfrm>
            <a:off x="3048000" y="3657600"/>
            <a:ext cx="4114800" cy="1447800"/>
          </a:xfrm>
          <a:prstGeom prst="wedgeEllipseCallout">
            <a:avLst>
              <a:gd name="adj1" fmla="val 66088"/>
              <a:gd name="adj2" fmla="val 11612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Must keep the trees in the binomial queue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sorted by height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0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0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0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0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2" dur="500"/>
                                        <p:tgtEl>
                                          <p:spTgt spid="10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4" grpId="0"/>
      <p:bldP spid="107525" grpId="0"/>
      <p:bldP spid="107526" grpId="0"/>
      <p:bldP spid="107527" grpId="0"/>
      <p:bldP spid="107528" grpId="0" animBg="1"/>
      <p:bldP spid="107529" grpId="0"/>
      <p:bldP spid="107678" grpId="0"/>
      <p:bldP spid="107736" grpId="0"/>
      <p:bldP spid="107740" grpId="0" animBg="1"/>
      <p:bldP spid="107741" grpId="0"/>
      <p:bldP spid="107743" grpId="0"/>
      <p:bldP spid="107762" grpId="0" animBg="1"/>
      <p:bldP spid="107763" grpId="0"/>
      <p:bldP spid="107764" grpId="0"/>
      <p:bldP spid="107801" grpId="0" animBg="1"/>
      <p:bldP spid="107802" grpId="0"/>
      <p:bldP spid="107803" grpId="0"/>
      <p:bldP spid="107804" grpId="0"/>
      <p:bldP spid="1078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Text Box 56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8601" name="Rectangle 57"/>
          <p:cNvSpPr/>
          <p:nvPr/>
        </p:nvSpPr>
        <p:spPr>
          <a:xfrm>
            <a:off x="457200" y="669925"/>
            <a:ext cx="4343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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Insert</a:t>
            </a:r>
            <a:r>
              <a:rPr lang="en-US" altLang="zh-CN" sz="1800" b="1" dirty="0">
                <a:latin typeface="Arial" panose="020B0604020202020204" pitchFamily="34" charset="0"/>
              </a:rPr>
              <a:t>: </a:t>
            </a:r>
            <a:r>
              <a:rPr lang="en-US" altLang="zh-CN" sz="2000" b="1" dirty="0">
                <a:latin typeface="Times New Roman" panose="02020603050405020304" pitchFamily="18" charset="0"/>
              </a:rPr>
              <a:t>a special case for merging. 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602" name="Text Box 58"/>
          <p:cNvSpPr txBox="1"/>
          <p:nvPr/>
        </p:nvSpPr>
        <p:spPr>
          <a:xfrm>
            <a:off x="457200" y="1279525"/>
            <a:ext cx="822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522730" indent="-1522730"/>
            <a:r>
              <a:rPr lang="en-US" altLang="zh-CN" sz="2000" b="1" dirty="0">
                <a:latin typeface="Arial" panose="020B0604020202020204" pitchFamily="34" charset="0"/>
              </a:rPr>
              <a:t>【Example】Insert 1, 2, 3, 4, 5, 6, 7 into an initially empty queue.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11"/>
          <p:cNvGrpSpPr/>
          <p:nvPr/>
        </p:nvGrpSpPr>
        <p:grpSpPr>
          <a:xfrm>
            <a:off x="4419600" y="2133600"/>
            <a:ext cx="228600" cy="228600"/>
            <a:chOff x="3648" y="1056"/>
            <a:chExt cx="144" cy="144"/>
          </a:xfrm>
        </p:grpSpPr>
        <p:sp>
          <p:nvSpPr>
            <p:cNvPr id="9266" name="Oval 106"/>
            <p:cNvSpPr/>
            <p:nvPr/>
          </p:nvSpPr>
          <p:spPr>
            <a:xfrm>
              <a:off x="3648" y="1056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67" name="Oval 109"/>
            <p:cNvSpPr/>
            <p:nvPr/>
          </p:nvSpPr>
          <p:spPr>
            <a:xfrm>
              <a:off x="3648" y="105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2"/>
          <p:cNvGrpSpPr/>
          <p:nvPr/>
        </p:nvGrpSpPr>
        <p:grpSpPr>
          <a:xfrm>
            <a:off x="4608513" y="2322513"/>
            <a:ext cx="344487" cy="344487"/>
            <a:chOff x="3767" y="1175"/>
            <a:chExt cx="217" cy="217"/>
          </a:xfrm>
        </p:grpSpPr>
        <p:sp>
          <p:nvSpPr>
            <p:cNvPr id="9263" name="Oval 107"/>
            <p:cNvSpPr/>
            <p:nvPr/>
          </p:nvSpPr>
          <p:spPr>
            <a:xfrm>
              <a:off x="3840" y="1248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64" name="Line 108"/>
            <p:cNvSpPr/>
            <p:nvPr/>
          </p:nvSpPr>
          <p:spPr>
            <a:xfrm>
              <a:off x="3767" y="1175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5" name="Oval 110"/>
            <p:cNvSpPr/>
            <p:nvPr/>
          </p:nvSpPr>
          <p:spPr>
            <a:xfrm>
              <a:off x="3840" y="1248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6"/>
          <p:cNvGrpSpPr/>
          <p:nvPr/>
        </p:nvGrpSpPr>
        <p:grpSpPr>
          <a:xfrm>
            <a:off x="5257800" y="2097088"/>
            <a:ext cx="228600" cy="228600"/>
            <a:chOff x="3648" y="1056"/>
            <a:chExt cx="144" cy="144"/>
          </a:xfrm>
        </p:grpSpPr>
        <p:sp>
          <p:nvSpPr>
            <p:cNvPr id="9261" name="Oval 117"/>
            <p:cNvSpPr/>
            <p:nvPr/>
          </p:nvSpPr>
          <p:spPr>
            <a:xfrm>
              <a:off x="3648" y="1056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62" name="Oval 118"/>
            <p:cNvSpPr/>
            <p:nvPr/>
          </p:nvSpPr>
          <p:spPr>
            <a:xfrm>
              <a:off x="3648" y="105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19"/>
          <p:cNvGrpSpPr/>
          <p:nvPr/>
        </p:nvGrpSpPr>
        <p:grpSpPr>
          <a:xfrm>
            <a:off x="5446713" y="2286000"/>
            <a:ext cx="344487" cy="344488"/>
            <a:chOff x="3767" y="1175"/>
            <a:chExt cx="217" cy="217"/>
          </a:xfrm>
        </p:grpSpPr>
        <p:sp>
          <p:nvSpPr>
            <p:cNvPr id="9258" name="Oval 120"/>
            <p:cNvSpPr/>
            <p:nvPr/>
          </p:nvSpPr>
          <p:spPr>
            <a:xfrm>
              <a:off x="3840" y="1248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9" name="Line 121"/>
            <p:cNvSpPr/>
            <p:nvPr/>
          </p:nvSpPr>
          <p:spPr>
            <a:xfrm>
              <a:off x="3767" y="1175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0" name="Oval 122"/>
            <p:cNvSpPr/>
            <p:nvPr/>
          </p:nvSpPr>
          <p:spPr>
            <a:xfrm>
              <a:off x="3840" y="1248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3048000" y="2057400"/>
            <a:ext cx="1219200" cy="838200"/>
            <a:chOff x="2640" y="1824"/>
            <a:chExt cx="768" cy="528"/>
          </a:xfrm>
        </p:grpSpPr>
        <p:grpSp>
          <p:nvGrpSpPr>
            <p:cNvPr id="9243" name="Group 123"/>
            <p:cNvGrpSpPr/>
            <p:nvPr/>
          </p:nvGrpSpPr>
          <p:grpSpPr>
            <a:xfrm>
              <a:off x="2640" y="1824"/>
              <a:ext cx="336" cy="336"/>
              <a:chOff x="1680" y="2928"/>
              <a:chExt cx="336" cy="336"/>
            </a:xfrm>
          </p:grpSpPr>
          <p:grpSp>
            <p:nvGrpSpPr>
              <p:cNvPr id="9254" name="Group 124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9256" name="Oval 125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7" name="Oval 126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55" name="Line 127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244" name="Group 128"/>
            <p:cNvGrpSpPr/>
            <p:nvPr/>
          </p:nvGrpSpPr>
          <p:grpSpPr>
            <a:xfrm>
              <a:off x="3072" y="2016"/>
              <a:ext cx="336" cy="336"/>
              <a:chOff x="1680" y="2928"/>
              <a:chExt cx="336" cy="336"/>
            </a:xfrm>
          </p:grpSpPr>
          <p:grpSp>
            <p:nvGrpSpPr>
              <p:cNvPr id="9250" name="Group 129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9252" name="Oval 130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3" name="Oval 131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51" name="Line 132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45" name="Line 133"/>
            <p:cNvSpPr/>
            <p:nvPr/>
          </p:nvSpPr>
          <p:spPr>
            <a:xfrm>
              <a:off x="2784" y="1920"/>
              <a:ext cx="33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6" name="Oval 134"/>
            <p:cNvSpPr/>
            <p:nvPr/>
          </p:nvSpPr>
          <p:spPr>
            <a:xfrm>
              <a:off x="2640" y="182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7" name="Oval 135"/>
            <p:cNvSpPr/>
            <p:nvPr/>
          </p:nvSpPr>
          <p:spPr>
            <a:xfrm>
              <a:off x="2832" y="201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8" name="Oval 136"/>
            <p:cNvSpPr/>
            <p:nvPr/>
          </p:nvSpPr>
          <p:spPr>
            <a:xfrm>
              <a:off x="3072" y="201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9" name="Oval 137"/>
            <p:cNvSpPr/>
            <p:nvPr/>
          </p:nvSpPr>
          <p:spPr>
            <a:xfrm>
              <a:off x="3264" y="2208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8682" name="Rectangle 138"/>
          <p:cNvSpPr/>
          <p:nvPr/>
        </p:nvSpPr>
        <p:spPr>
          <a:xfrm>
            <a:off x="4343400" y="2057400"/>
            <a:ext cx="1524000" cy="6858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151"/>
          <p:cNvGrpSpPr/>
          <p:nvPr/>
        </p:nvGrpSpPr>
        <p:grpSpPr>
          <a:xfrm>
            <a:off x="4572000" y="2057400"/>
            <a:ext cx="533400" cy="533400"/>
            <a:chOff x="3264" y="2160"/>
            <a:chExt cx="336" cy="336"/>
          </a:xfrm>
        </p:grpSpPr>
        <p:sp>
          <p:nvSpPr>
            <p:cNvPr id="9237" name="Oval 143"/>
            <p:cNvSpPr/>
            <p:nvPr/>
          </p:nvSpPr>
          <p:spPr>
            <a:xfrm>
              <a:off x="3456" y="2352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8" name="Line 144"/>
            <p:cNvSpPr/>
            <p:nvPr/>
          </p:nvSpPr>
          <p:spPr>
            <a:xfrm>
              <a:off x="3383" y="2279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239" name="Group 147"/>
            <p:cNvGrpSpPr/>
            <p:nvPr/>
          </p:nvGrpSpPr>
          <p:grpSpPr>
            <a:xfrm>
              <a:off x="3264" y="2160"/>
              <a:ext cx="144" cy="144"/>
              <a:chOff x="3264" y="2160"/>
              <a:chExt cx="144" cy="144"/>
            </a:xfrm>
          </p:grpSpPr>
          <p:sp>
            <p:nvSpPr>
              <p:cNvPr id="9241" name="Oval 142"/>
              <p:cNvSpPr/>
              <p:nvPr/>
            </p:nvSpPr>
            <p:spPr>
              <a:xfrm>
                <a:off x="3264" y="2160"/>
                <a:ext cx="144" cy="144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2" name="Oval 145"/>
              <p:cNvSpPr/>
              <p:nvPr/>
            </p:nvSpPr>
            <p:spPr>
              <a:xfrm>
                <a:off x="3264" y="216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40" name="Oval 146"/>
            <p:cNvSpPr/>
            <p:nvPr/>
          </p:nvSpPr>
          <p:spPr>
            <a:xfrm>
              <a:off x="3456" y="23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48"/>
          <p:cNvGrpSpPr/>
          <p:nvPr/>
        </p:nvGrpSpPr>
        <p:grpSpPr>
          <a:xfrm>
            <a:off x="5943600" y="2057400"/>
            <a:ext cx="228600" cy="228600"/>
            <a:chOff x="3264" y="2160"/>
            <a:chExt cx="144" cy="144"/>
          </a:xfrm>
        </p:grpSpPr>
        <p:sp>
          <p:nvSpPr>
            <p:cNvPr id="9235" name="Oval 149"/>
            <p:cNvSpPr/>
            <p:nvPr/>
          </p:nvSpPr>
          <p:spPr>
            <a:xfrm>
              <a:off x="3264" y="2160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6" name="Oval 150"/>
            <p:cNvSpPr/>
            <p:nvPr/>
          </p:nvSpPr>
          <p:spPr>
            <a:xfrm>
              <a:off x="3264" y="216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8696" name="Rectangle 152"/>
          <p:cNvSpPr/>
          <p:nvPr/>
        </p:nvSpPr>
        <p:spPr>
          <a:xfrm>
            <a:off x="5867400" y="1981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153"/>
          <p:cNvGrpSpPr/>
          <p:nvPr/>
        </p:nvGrpSpPr>
        <p:grpSpPr>
          <a:xfrm>
            <a:off x="5715000" y="2057400"/>
            <a:ext cx="228600" cy="228600"/>
            <a:chOff x="3264" y="3552"/>
            <a:chExt cx="144" cy="144"/>
          </a:xfrm>
        </p:grpSpPr>
        <p:sp>
          <p:nvSpPr>
            <p:cNvPr id="9233" name="Oval 87"/>
            <p:cNvSpPr/>
            <p:nvPr/>
          </p:nvSpPr>
          <p:spPr>
            <a:xfrm>
              <a:off x="3264" y="3552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4" name="Oval 93"/>
            <p:cNvSpPr/>
            <p:nvPr/>
          </p:nvSpPr>
          <p:spPr>
            <a:xfrm>
              <a:off x="3264" y="3552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8701" name="AutoShape 157" descr="再生纸"/>
          <p:cNvSpPr>
            <a:spLocks noChangeArrowheads="1"/>
          </p:cNvSpPr>
          <p:nvPr/>
        </p:nvSpPr>
        <p:spPr bwMode="auto">
          <a:xfrm>
            <a:off x="684213" y="3367088"/>
            <a:ext cx="8001000" cy="24384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If the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smallest nonexistent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binomial tree is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then 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 ·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+ 1).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Performing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Insert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on an initially empty binomial queue will take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worst-case time.  Hence the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average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time is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constant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1" grpId="0"/>
      <p:bldP spid="108602" grpId="0"/>
      <p:bldP spid="108682" grpId="0" animBg="1"/>
      <p:bldP spid="108696" grpId="0" animBg="1"/>
      <p:bldP spid="10870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9571" name="Rectangle 3"/>
          <p:cNvSpPr/>
          <p:nvPr/>
        </p:nvSpPr>
        <p:spPr>
          <a:xfrm>
            <a:off x="457200" y="381000"/>
            <a:ext cx="2286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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DeleteMin </a:t>
            </a:r>
            <a:r>
              <a:rPr lang="en-US" altLang="zh-CN" sz="1800" b="1" dirty="0">
                <a:latin typeface="Arial" panose="020B0604020202020204" pitchFamily="34" charset="0"/>
              </a:rPr>
              <a:t>( H ):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6"/>
          <p:cNvGrpSpPr/>
          <p:nvPr/>
        </p:nvGrpSpPr>
        <p:grpSpPr>
          <a:xfrm>
            <a:off x="685800" y="990600"/>
            <a:ext cx="5715000" cy="1219200"/>
            <a:chOff x="384" y="720"/>
            <a:chExt cx="3600" cy="768"/>
          </a:xfrm>
        </p:grpSpPr>
        <p:sp>
          <p:nvSpPr>
            <p:cNvPr id="10358" name="Text Box 4"/>
            <p:cNvSpPr txBox="1"/>
            <p:nvPr/>
          </p:nvSpPr>
          <p:spPr>
            <a:xfrm>
              <a:off x="384" y="720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359" name="Group 5"/>
            <p:cNvGrpSpPr/>
            <p:nvPr/>
          </p:nvGrpSpPr>
          <p:grpSpPr>
            <a:xfrm>
              <a:off x="3840" y="768"/>
              <a:ext cx="144" cy="144"/>
              <a:chOff x="816" y="2640"/>
              <a:chExt cx="144" cy="144"/>
            </a:xfrm>
          </p:grpSpPr>
          <p:sp>
            <p:nvSpPr>
              <p:cNvPr id="10412" name="Oval 6"/>
              <p:cNvSpPr/>
              <p:nvPr/>
            </p:nvSpPr>
            <p:spPr>
              <a:xfrm>
                <a:off x="816" y="2640"/>
                <a:ext cx="144" cy="144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13" name="Oval 7"/>
              <p:cNvSpPr/>
              <p:nvPr/>
            </p:nvSpPr>
            <p:spPr>
              <a:xfrm>
                <a:off x="816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13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360" name="Group 8"/>
            <p:cNvGrpSpPr/>
            <p:nvPr/>
          </p:nvGrpSpPr>
          <p:grpSpPr>
            <a:xfrm>
              <a:off x="2208" y="768"/>
              <a:ext cx="768" cy="528"/>
              <a:chOff x="2064" y="3504"/>
              <a:chExt cx="768" cy="528"/>
            </a:xfrm>
          </p:grpSpPr>
          <p:grpSp>
            <p:nvGrpSpPr>
              <p:cNvPr id="10397" name="Group 9"/>
              <p:cNvGrpSpPr/>
              <p:nvPr/>
            </p:nvGrpSpPr>
            <p:grpSpPr>
              <a:xfrm>
                <a:off x="2064" y="3504"/>
                <a:ext cx="336" cy="336"/>
                <a:chOff x="1680" y="2928"/>
                <a:chExt cx="336" cy="336"/>
              </a:xfrm>
            </p:grpSpPr>
            <p:grpSp>
              <p:nvGrpSpPr>
                <p:cNvPr id="10408" name="Group 10"/>
                <p:cNvGrpSpPr/>
                <p:nvPr/>
              </p:nvGrpSpPr>
              <p:grpSpPr>
                <a:xfrm>
                  <a:off x="1680" y="2928"/>
                  <a:ext cx="336" cy="336"/>
                  <a:chOff x="1152" y="2880"/>
                  <a:chExt cx="336" cy="336"/>
                </a:xfrm>
              </p:grpSpPr>
              <p:sp>
                <p:nvSpPr>
                  <p:cNvPr id="10410" name="Oval 11"/>
                  <p:cNvSpPr/>
                  <p:nvPr/>
                </p:nvSpPr>
                <p:spPr>
                  <a:xfrm>
                    <a:off x="1152" y="2880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11" name="Oval 12"/>
                  <p:cNvSpPr/>
                  <p:nvPr/>
                </p:nvSpPr>
                <p:spPr>
                  <a:xfrm>
                    <a:off x="1344" y="3072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409" name="Line 13"/>
                <p:cNvSpPr/>
                <p:nvPr/>
              </p:nvSpPr>
              <p:spPr>
                <a:xfrm>
                  <a:off x="1799" y="3047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398" name="Group 14"/>
              <p:cNvGrpSpPr/>
              <p:nvPr/>
            </p:nvGrpSpPr>
            <p:grpSpPr>
              <a:xfrm>
                <a:off x="2496" y="3696"/>
                <a:ext cx="336" cy="336"/>
                <a:chOff x="1680" y="2928"/>
                <a:chExt cx="336" cy="336"/>
              </a:xfrm>
            </p:grpSpPr>
            <p:grpSp>
              <p:nvGrpSpPr>
                <p:cNvPr id="10404" name="Group 15"/>
                <p:cNvGrpSpPr/>
                <p:nvPr/>
              </p:nvGrpSpPr>
              <p:grpSpPr>
                <a:xfrm>
                  <a:off x="1680" y="2928"/>
                  <a:ext cx="336" cy="336"/>
                  <a:chOff x="1152" y="2880"/>
                  <a:chExt cx="336" cy="336"/>
                </a:xfrm>
              </p:grpSpPr>
              <p:sp>
                <p:nvSpPr>
                  <p:cNvPr id="10406" name="Oval 16"/>
                  <p:cNvSpPr/>
                  <p:nvPr/>
                </p:nvSpPr>
                <p:spPr>
                  <a:xfrm>
                    <a:off x="1152" y="2880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07" name="Oval 17"/>
                  <p:cNvSpPr/>
                  <p:nvPr/>
                </p:nvSpPr>
                <p:spPr>
                  <a:xfrm>
                    <a:off x="1344" y="3072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405" name="Line 18"/>
                <p:cNvSpPr/>
                <p:nvPr/>
              </p:nvSpPr>
              <p:spPr>
                <a:xfrm>
                  <a:off x="1799" y="3047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399" name="Line 19"/>
              <p:cNvSpPr/>
              <p:nvPr/>
            </p:nvSpPr>
            <p:spPr>
              <a:xfrm>
                <a:off x="2208" y="3600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0" name="Oval 20"/>
              <p:cNvSpPr/>
              <p:nvPr/>
            </p:nvSpPr>
            <p:spPr>
              <a:xfrm>
                <a:off x="2064" y="350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14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1" name="Oval 21"/>
              <p:cNvSpPr/>
              <p:nvPr/>
            </p:nvSpPr>
            <p:spPr>
              <a:xfrm>
                <a:off x="2256" y="3696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26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2" name="Oval 22"/>
              <p:cNvSpPr/>
              <p:nvPr/>
            </p:nvSpPr>
            <p:spPr>
              <a:xfrm>
                <a:off x="2496" y="3696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16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3" name="Oval 23"/>
              <p:cNvSpPr/>
              <p:nvPr/>
            </p:nvSpPr>
            <p:spPr>
              <a:xfrm>
                <a:off x="2688" y="3888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18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361" name="Group 24"/>
            <p:cNvGrpSpPr/>
            <p:nvPr/>
          </p:nvGrpSpPr>
          <p:grpSpPr>
            <a:xfrm>
              <a:off x="864" y="768"/>
              <a:ext cx="1488" cy="720"/>
              <a:chOff x="2016" y="3120"/>
              <a:chExt cx="1488" cy="720"/>
            </a:xfrm>
          </p:grpSpPr>
          <p:grpSp>
            <p:nvGrpSpPr>
              <p:cNvPr id="10362" name="Group 25"/>
              <p:cNvGrpSpPr/>
              <p:nvPr/>
            </p:nvGrpSpPr>
            <p:grpSpPr>
              <a:xfrm>
                <a:off x="2016" y="3120"/>
                <a:ext cx="768" cy="528"/>
                <a:chOff x="2640" y="2640"/>
                <a:chExt cx="768" cy="528"/>
              </a:xfrm>
            </p:grpSpPr>
            <p:grpSp>
              <p:nvGrpSpPr>
                <p:cNvPr id="10381" name="Group 26"/>
                <p:cNvGrpSpPr/>
                <p:nvPr/>
              </p:nvGrpSpPr>
              <p:grpSpPr>
                <a:xfrm>
                  <a:off x="2640" y="2640"/>
                  <a:ext cx="768" cy="528"/>
                  <a:chOff x="1728" y="2880"/>
                  <a:chExt cx="768" cy="528"/>
                </a:xfrm>
              </p:grpSpPr>
              <p:grpSp>
                <p:nvGrpSpPr>
                  <p:cNvPr id="10387" name="Group 27"/>
                  <p:cNvGrpSpPr/>
                  <p:nvPr/>
                </p:nvGrpSpPr>
                <p:grpSpPr>
                  <a:xfrm>
                    <a:off x="1728" y="2880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10393" name="Group 28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10395" name="Oval 29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96" name="Oval 30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394" name="Line 31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0388" name="Group 32"/>
                  <p:cNvGrpSpPr/>
                  <p:nvPr/>
                </p:nvGrpSpPr>
                <p:grpSpPr>
                  <a:xfrm>
                    <a:off x="2160" y="3072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10389" name="Group 33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10391" name="Oval 34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92" name="Oval 35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390" name="Line 36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0382" name="Line 37"/>
                <p:cNvSpPr/>
                <p:nvPr/>
              </p:nvSpPr>
              <p:spPr>
                <a:xfrm>
                  <a:off x="2784" y="2736"/>
                  <a:ext cx="33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83" name="Oval 38"/>
                <p:cNvSpPr/>
                <p:nvPr/>
              </p:nvSpPr>
              <p:spPr>
                <a:xfrm>
                  <a:off x="2640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12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4" name="Oval 39"/>
                <p:cNvSpPr/>
                <p:nvPr/>
              </p:nvSpPr>
              <p:spPr>
                <a:xfrm>
                  <a:off x="2832" y="2832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21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5" name="Oval 40"/>
                <p:cNvSpPr/>
                <p:nvPr/>
              </p:nvSpPr>
              <p:spPr>
                <a:xfrm>
                  <a:off x="3072" y="2832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24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6" name="Oval 41"/>
                <p:cNvSpPr/>
                <p:nvPr/>
              </p:nvSpPr>
              <p:spPr>
                <a:xfrm>
                  <a:off x="3264" y="3024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65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63" name="Group 42"/>
              <p:cNvGrpSpPr/>
              <p:nvPr/>
            </p:nvGrpSpPr>
            <p:grpSpPr>
              <a:xfrm>
                <a:off x="2736" y="3312"/>
                <a:ext cx="768" cy="528"/>
                <a:chOff x="2640" y="2640"/>
                <a:chExt cx="768" cy="528"/>
              </a:xfrm>
            </p:grpSpPr>
            <p:grpSp>
              <p:nvGrpSpPr>
                <p:cNvPr id="10365" name="Group 43"/>
                <p:cNvGrpSpPr/>
                <p:nvPr/>
              </p:nvGrpSpPr>
              <p:grpSpPr>
                <a:xfrm>
                  <a:off x="2640" y="2640"/>
                  <a:ext cx="768" cy="528"/>
                  <a:chOff x="1728" y="2880"/>
                  <a:chExt cx="768" cy="528"/>
                </a:xfrm>
              </p:grpSpPr>
              <p:grpSp>
                <p:nvGrpSpPr>
                  <p:cNvPr id="10371" name="Group 44"/>
                  <p:cNvGrpSpPr/>
                  <p:nvPr/>
                </p:nvGrpSpPr>
                <p:grpSpPr>
                  <a:xfrm>
                    <a:off x="1728" y="2880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10377" name="Group 45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10379" name="Oval 46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80" name="Oval 47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378" name="Line 48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0372" name="Group 49"/>
                  <p:cNvGrpSpPr/>
                  <p:nvPr/>
                </p:nvGrpSpPr>
                <p:grpSpPr>
                  <a:xfrm>
                    <a:off x="2160" y="3072"/>
                    <a:ext cx="336" cy="336"/>
                    <a:chOff x="1680" y="2928"/>
                    <a:chExt cx="336" cy="336"/>
                  </a:xfrm>
                </p:grpSpPr>
                <p:grpSp>
                  <p:nvGrpSpPr>
                    <p:cNvPr id="10373" name="Group 50"/>
                    <p:cNvGrpSpPr/>
                    <p:nvPr/>
                  </p:nvGrpSpPr>
                  <p:grpSpPr>
                    <a:xfrm>
                      <a:off x="1680" y="2928"/>
                      <a:ext cx="336" cy="336"/>
                      <a:chOff x="1152" y="2880"/>
                      <a:chExt cx="336" cy="336"/>
                    </a:xfrm>
                  </p:grpSpPr>
                  <p:sp>
                    <p:nvSpPr>
                      <p:cNvPr id="10375" name="Oval 51"/>
                      <p:cNvSpPr/>
                      <p:nvPr/>
                    </p:nvSpPr>
                    <p:spPr>
                      <a:xfrm>
                        <a:off x="1152" y="2880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76" name="Oval 52"/>
                      <p:cNvSpPr/>
                      <p:nvPr/>
                    </p:nvSpPr>
                    <p:spPr>
                      <a:xfrm>
                        <a:off x="1344" y="3072"/>
                        <a:ext cx="144" cy="144"/>
                      </a:xfrm>
                      <a:prstGeom prst="ellipse">
                        <a:avLst/>
                      </a:prstGeom>
                      <a:noFill/>
                      <a:ln w="254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zh-CN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0374" name="Line 53"/>
                    <p:cNvSpPr/>
                    <p:nvPr/>
                  </p:nvSpPr>
                  <p:spPr>
                    <a:xfrm>
                      <a:off x="1799" y="3047"/>
                      <a:ext cx="96" cy="9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0366" name="Line 54"/>
                <p:cNvSpPr/>
                <p:nvPr/>
              </p:nvSpPr>
              <p:spPr>
                <a:xfrm>
                  <a:off x="2784" y="2736"/>
                  <a:ext cx="33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67" name="Oval 55"/>
                <p:cNvSpPr/>
                <p:nvPr/>
              </p:nvSpPr>
              <p:spPr>
                <a:xfrm>
                  <a:off x="2640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23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8" name="Oval 56"/>
                <p:cNvSpPr/>
                <p:nvPr/>
              </p:nvSpPr>
              <p:spPr>
                <a:xfrm>
                  <a:off x="2832" y="2832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51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9" name="Oval 57"/>
                <p:cNvSpPr/>
                <p:nvPr/>
              </p:nvSpPr>
              <p:spPr>
                <a:xfrm>
                  <a:off x="3072" y="2832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24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0" name="Oval 58"/>
                <p:cNvSpPr/>
                <p:nvPr/>
              </p:nvSpPr>
              <p:spPr>
                <a:xfrm>
                  <a:off x="3264" y="3024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65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64" name="Line 59"/>
              <p:cNvSpPr/>
              <p:nvPr/>
            </p:nvSpPr>
            <p:spPr>
              <a:xfrm>
                <a:off x="2160" y="3216"/>
                <a:ext cx="62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2" name="Group 120"/>
          <p:cNvGrpSpPr/>
          <p:nvPr/>
        </p:nvGrpSpPr>
        <p:grpSpPr>
          <a:xfrm>
            <a:off x="762000" y="2514600"/>
            <a:ext cx="3581400" cy="914400"/>
            <a:chOff x="480" y="1824"/>
            <a:chExt cx="2256" cy="576"/>
          </a:xfrm>
        </p:grpSpPr>
        <p:sp>
          <p:nvSpPr>
            <p:cNvPr id="10338" name="Text Box 60"/>
            <p:cNvSpPr txBox="1"/>
            <p:nvPr/>
          </p:nvSpPr>
          <p:spPr>
            <a:xfrm>
              <a:off x="480" y="1824"/>
              <a:ext cx="38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’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339" name="Group 61"/>
            <p:cNvGrpSpPr/>
            <p:nvPr/>
          </p:nvGrpSpPr>
          <p:grpSpPr>
            <a:xfrm>
              <a:off x="2592" y="1872"/>
              <a:ext cx="144" cy="144"/>
              <a:chOff x="816" y="2640"/>
              <a:chExt cx="144" cy="144"/>
            </a:xfrm>
          </p:grpSpPr>
          <p:sp>
            <p:nvSpPr>
              <p:cNvPr id="10356" name="Oval 62"/>
              <p:cNvSpPr/>
              <p:nvPr/>
            </p:nvSpPr>
            <p:spPr>
              <a:xfrm>
                <a:off x="816" y="2640"/>
                <a:ext cx="144" cy="144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57" name="Oval 63"/>
              <p:cNvSpPr/>
              <p:nvPr/>
            </p:nvSpPr>
            <p:spPr>
              <a:xfrm>
                <a:off x="816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13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340" name="Group 64"/>
            <p:cNvGrpSpPr/>
            <p:nvPr/>
          </p:nvGrpSpPr>
          <p:grpSpPr>
            <a:xfrm>
              <a:off x="960" y="1872"/>
              <a:ext cx="768" cy="528"/>
              <a:chOff x="2064" y="3504"/>
              <a:chExt cx="768" cy="528"/>
            </a:xfrm>
          </p:grpSpPr>
          <p:grpSp>
            <p:nvGrpSpPr>
              <p:cNvPr id="10341" name="Group 65"/>
              <p:cNvGrpSpPr/>
              <p:nvPr/>
            </p:nvGrpSpPr>
            <p:grpSpPr>
              <a:xfrm>
                <a:off x="2064" y="3504"/>
                <a:ext cx="336" cy="336"/>
                <a:chOff x="1680" y="2928"/>
                <a:chExt cx="336" cy="336"/>
              </a:xfrm>
            </p:grpSpPr>
            <p:grpSp>
              <p:nvGrpSpPr>
                <p:cNvPr id="10352" name="Group 66"/>
                <p:cNvGrpSpPr/>
                <p:nvPr/>
              </p:nvGrpSpPr>
              <p:grpSpPr>
                <a:xfrm>
                  <a:off x="1680" y="2928"/>
                  <a:ext cx="336" cy="336"/>
                  <a:chOff x="1152" y="2880"/>
                  <a:chExt cx="336" cy="336"/>
                </a:xfrm>
              </p:grpSpPr>
              <p:sp>
                <p:nvSpPr>
                  <p:cNvPr id="10354" name="Oval 67"/>
                  <p:cNvSpPr/>
                  <p:nvPr/>
                </p:nvSpPr>
                <p:spPr>
                  <a:xfrm>
                    <a:off x="1152" y="2880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5" name="Oval 68"/>
                  <p:cNvSpPr/>
                  <p:nvPr/>
                </p:nvSpPr>
                <p:spPr>
                  <a:xfrm>
                    <a:off x="1344" y="3072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353" name="Line 69"/>
                <p:cNvSpPr/>
                <p:nvPr/>
              </p:nvSpPr>
              <p:spPr>
                <a:xfrm>
                  <a:off x="1799" y="3047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342" name="Group 70"/>
              <p:cNvGrpSpPr/>
              <p:nvPr/>
            </p:nvGrpSpPr>
            <p:grpSpPr>
              <a:xfrm>
                <a:off x="2496" y="3696"/>
                <a:ext cx="336" cy="336"/>
                <a:chOff x="1680" y="2928"/>
                <a:chExt cx="336" cy="336"/>
              </a:xfrm>
            </p:grpSpPr>
            <p:grpSp>
              <p:nvGrpSpPr>
                <p:cNvPr id="10348" name="Group 71"/>
                <p:cNvGrpSpPr/>
                <p:nvPr/>
              </p:nvGrpSpPr>
              <p:grpSpPr>
                <a:xfrm>
                  <a:off x="1680" y="2928"/>
                  <a:ext cx="336" cy="336"/>
                  <a:chOff x="1152" y="2880"/>
                  <a:chExt cx="336" cy="336"/>
                </a:xfrm>
              </p:grpSpPr>
              <p:sp>
                <p:nvSpPr>
                  <p:cNvPr id="10350" name="Oval 72"/>
                  <p:cNvSpPr/>
                  <p:nvPr/>
                </p:nvSpPr>
                <p:spPr>
                  <a:xfrm>
                    <a:off x="1152" y="2880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1" name="Oval 73"/>
                  <p:cNvSpPr/>
                  <p:nvPr/>
                </p:nvSpPr>
                <p:spPr>
                  <a:xfrm>
                    <a:off x="1344" y="3072"/>
                    <a:ext cx="144" cy="144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349" name="Line 74"/>
                <p:cNvSpPr/>
                <p:nvPr/>
              </p:nvSpPr>
              <p:spPr>
                <a:xfrm>
                  <a:off x="1799" y="3047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343" name="Line 75"/>
              <p:cNvSpPr/>
              <p:nvPr/>
            </p:nvSpPr>
            <p:spPr>
              <a:xfrm>
                <a:off x="2208" y="3600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4" name="Oval 76"/>
              <p:cNvSpPr/>
              <p:nvPr/>
            </p:nvSpPr>
            <p:spPr>
              <a:xfrm>
                <a:off x="2064" y="350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14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5" name="Oval 77"/>
              <p:cNvSpPr/>
              <p:nvPr/>
            </p:nvSpPr>
            <p:spPr>
              <a:xfrm>
                <a:off x="2256" y="3696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26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6" name="Oval 78"/>
              <p:cNvSpPr/>
              <p:nvPr/>
            </p:nvSpPr>
            <p:spPr>
              <a:xfrm>
                <a:off x="2496" y="3696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16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7" name="Oval 79"/>
              <p:cNvSpPr/>
              <p:nvPr/>
            </p:nvSpPr>
            <p:spPr>
              <a:xfrm>
                <a:off x="2688" y="3888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18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9685" name="Rectangle 117"/>
          <p:cNvSpPr/>
          <p:nvPr/>
        </p:nvSpPr>
        <p:spPr>
          <a:xfrm>
            <a:off x="5181600" y="1905000"/>
            <a:ext cx="28194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Step 1</a:t>
            </a:r>
            <a:r>
              <a:rPr lang="en-US" altLang="zh-CN" sz="1800" b="1" dirty="0">
                <a:latin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FindMin</a:t>
            </a:r>
            <a:r>
              <a:rPr lang="en-US" altLang="zh-CN" sz="1800" b="1" dirty="0">
                <a:latin typeface="Times New Roman" panose="02020603050405020304" pitchFamily="18" charset="0"/>
              </a:rPr>
              <a:t> in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1800" b="1" i="1" baseline="-25000" dirty="0">
                <a:latin typeface="Times New Roman" panose="02020603050405020304" pitchFamily="18" charset="0"/>
              </a:rPr>
              <a:t>k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686" name="Oval 118"/>
          <p:cNvSpPr/>
          <p:nvPr/>
        </p:nvSpPr>
        <p:spPr>
          <a:xfrm>
            <a:off x="1447800" y="1066800"/>
            <a:ext cx="228600" cy="2286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687" name="Rectangle 119"/>
          <p:cNvSpPr/>
          <p:nvPr/>
        </p:nvSpPr>
        <p:spPr>
          <a:xfrm>
            <a:off x="5181600" y="2819400"/>
            <a:ext cx="31242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Step 2</a:t>
            </a:r>
            <a:r>
              <a:rPr lang="en-US" altLang="zh-CN" sz="1800" b="1" dirty="0">
                <a:latin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CN" sz="1800" b="1" dirty="0">
                <a:latin typeface="Times New Roman" panose="02020603050405020304" pitchFamily="18" charset="0"/>
              </a:rPr>
              <a:t>Remove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1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1800" b="1" dirty="0">
                <a:latin typeface="Times New Roman" panose="02020603050405020304" pitchFamily="18" charset="0"/>
              </a:rPr>
              <a:t> from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H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689" name="Rectangle 121"/>
          <p:cNvSpPr/>
          <p:nvPr/>
        </p:nvSpPr>
        <p:spPr>
          <a:xfrm>
            <a:off x="5181600" y="3810000"/>
            <a:ext cx="32004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Step 3</a:t>
            </a:r>
            <a:r>
              <a:rPr lang="en-US" altLang="zh-CN" sz="1800" b="1" dirty="0">
                <a:latin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CN" sz="1800" b="1" dirty="0">
                <a:latin typeface="Times New Roman" panose="02020603050405020304" pitchFamily="18" charset="0"/>
              </a:rPr>
              <a:t>Remove root from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1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endParaRPr lang="en-US" altLang="zh-CN" sz="1800" b="1" i="1" dirty="0">
              <a:latin typeface="Times New Roman" panose="02020603050405020304" pitchFamily="18" charset="0"/>
            </a:endParaRPr>
          </a:p>
        </p:txBody>
      </p:sp>
      <p:grpSp>
        <p:nvGrpSpPr>
          <p:cNvPr id="29" name="Group 123"/>
          <p:cNvGrpSpPr/>
          <p:nvPr/>
        </p:nvGrpSpPr>
        <p:grpSpPr>
          <a:xfrm>
            <a:off x="838200" y="3733800"/>
            <a:ext cx="3581400" cy="914400"/>
            <a:chOff x="528" y="2448"/>
            <a:chExt cx="2256" cy="576"/>
          </a:xfrm>
        </p:grpSpPr>
        <p:sp>
          <p:nvSpPr>
            <p:cNvPr id="10311" name="Oval 86"/>
            <p:cNvSpPr/>
            <p:nvPr/>
          </p:nvSpPr>
          <p:spPr>
            <a:xfrm>
              <a:off x="2640" y="2496"/>
              <a:ext cx="144" cy="14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12" name="Group 88"/>
            <p:cNvGrpSpPr/>
            <p:nvPr/>
          </p:nvGrpSpPr>
          <p:grpSpPr>
            <a:xfrm>
              <a:off x="2016" y="2496"/>
              <a:ext cx="336" cy="336"/>
              <a:chOff x="1680" y="2928"/>
              <a:chExt cx="336" cy="336"/>
            </a:xfrm>
          </p:grpSpPr>
          <p:grpSp>
            <p:nvGrpSpPr>
              <p:cNvPr id="10334" name="Group 89"/>
              <p:cNvGrpSpPr/>
              <p:nvPr/>
            </p:nvGrpSpPr>
            <p:grpSpPr>
              <a:xfrm>
                <a:off x="1680" y="2928"/>
                <a:ext cx="336" cy="336"/>
                <a:chOff x="1152" y="2880"/>
                <a:chExt cx="336" cy="336"/>
              </a:xfrm>
            </p:grpSpPr>
            <p:sp>
              <p:nvSpPr>
                <p:cNvPr id="10336" name="Oval 90"/>
                <p:cNvSpPr/>
                <p:nvPr/>
              </p:nvSpPr>
              <p:spPr>
                <a:xfrm>
                  <a:off x="1152" y="288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37" name="Oval 91"/>
                <p:cNvSpPr/>
                <p:nvPr/>
              </p:nvSpPr>
              <p:spPr>
                <a:xfrm>
                  <a:off x="1344" y="3072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35" name="Line 92"/>
              <p:cNvSpPr/>
              <p:nvPr/>
            </p:nvSpPr>
            <p:spPr>
              <a:xfrm>
                <a:off x="1799" y="3047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313" name="Oval 95"/>
            <p:cNvSpPr/>
            <p:nvPr/>
          </p:nvSpPr>
          <p:spPr>
            <a:xfrm>
              <a:off x="2640" y="249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14" name="Oval 96"/>
            <p:cNvSpPr/>
            <p:nvPr/>
          </p:nvSpPr>
          <p:spPr>
            <a:xfrm>
              <a:off x="2016" y="249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24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15" name="Oval 97"/>
            <p:cNvSpPr/>
            <p:nvPr/>
          </p:nvSpPr>
          <p:spPr>
            <a:xfrm>
              <a:off x="2208" y="2688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</a:rPr>
                <a:t>65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16" name="Group 98"/>
            <p:cNvGrpSpPr/>
            <p:nvPr/>
          </p:nvGrpSpPr>
          <p:grpSpPr>
            <a:xfrm>
              <a:off x="1008" y="2496"/>
              <a:ext cx="768" cy="528"/>
              <a:chOff x="2640" y="2640"/>
              <a:chExt cx="768" cy="528"/>
            </a:xfrm>
          </p:grpSpPr>
          <p:grpSp>
            <p:nvGrpSpPr>
              <p:cNvPr id="10318" name="Group 99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10324" name="Group 100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330" name="Group 101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332" name="Oval 102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33" name="Oval 103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331" name="Line 104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325" name="Group 105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326" name="Group 106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328" name="Oval 107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29" name="Oval 108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327" name="Line 109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10319" name="Line 110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0" name="Oval 111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23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1" name="Oval 112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51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2" name="Oval 113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3" name="Oval 114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317" name="Rectangle 122"/>
            <p:cNvSpPr/>
            <p:nvPr/>
          </p:nvSpPr>
          <p:spPr>
            <a:xfrm>
              <a:off x="528" y="2448"/>
              <a:ext cx="32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”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9692" name="Rectangle 124"/>
          <p:cNvSpPr/>
          <p:nvPr/>
        </p:nvSpPr>
        <p:spPr>
          <a:xfrm>
            <a:off x="5181600" y="4800600"/>
            <a:ext cx="28956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Step 4</a:t>
            </a:r>
            <a:r>
              <a:rPr lang="en-US" altLang="zh-CN" sz="1800" b="1" dirty="0">
                <a:latin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CN" sz="1800" b="1" dirty="0">
                <a:latin typeface="Times New Roman" panose="02020603050405020304" pitchFamily="18" charset="0"/>
              </a:rPr>
              <a:t>Merge (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1800" b="1" dirty="0">
                <a:latin typeface="Times New Roman" panose="02020603050405020304" pitchFamily="18" charset="0"/>
              </a:rPr>
              <a:t>’, 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1800" b="1" dirty="0">
                <a:latin typeface="Times New Roman" panose="02020603050405020304" pitchFamily="18" charset="0"/>
              </a:rPr>
              <a:t>”)</a:t>
            </a:r>
            <a:endParaRPr lang="en-US" altLang="zh-CN" sz="1800" b="1" i="1" dirty="0">
              <a:latin typeface="Times New Roman" panose="02020603050405020304" pitchFamily="18" charset="0"/>
            </a:endParaRPr>
          </a:p>
        </p:txBody>
      </p:sp>
      <p:grpSp>
        <p:nvGrpSpPr>
          <p:cNvPr id="109670" name="Group 188"/>
          <p:cNvGrpSpPr/>
          <p:nvPr/>
        </p:nvGrpSpPr>
        <p:grpSpPr>
          <a:xfrm>
            <a:off x="838200" y="4953000"/>
            <a:ext cx="4419600" cy="1143000"/>
            <a:chOff x="576" y="3264"/>
            <a:chExt cx="2784" cy="720"/>
          </a:xfrm>
        </p:grpSpPr>
        <p:grpSp>
          <p:nvGrpSpPr>
            <p:cNvPr id="10258" name="Group 135"/>
            <p:cNvGrpSpPr/>
            <p:nvPr/>
          </p:nvGrpSpPr>
          <p:grpSpPr>
            <a:xfrm>
              <a:off x="1776" y="3456"/>
              <a:ext cx="768" cy="528"/>
              <a:chOff x="2640" y="2640"/>
              <a:chExt cx="768" cy="528"/>
            </a:xfrm>
          </p:grpSpPr>
          <p:grpSp>
            <p:nvGrpSpPr>
              <p:cNvPr id="10295" name="Group 136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10301" name="Group 137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307" name="Group 138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309" name="Oval 139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10" name="Oval 140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308" name="Line 141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302" name="Group 142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303" name="Group 143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305" name="Oval 144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06" name="Oval 145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304" name="Line 146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10296" name="Line 147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7" name="Oval 148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23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8" name="Oval 149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51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9" name="Oval 150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0" name="Oval 151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59" name="Rectangle 152"/>
            <p:cNvSpPr/>
            <p:nvPr/>
          </p:nvSpPr>
          <p:spPr>
            <a:xfrm>
              <a:off x="576" y="3264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260" name="Group 153"/>
            <p:cNvGrpSpPr/>
            <p:nvPr/>
          </p:nvGrpSpPr>
          <p:grpSpPr>
            <a:xfrm>
              <a:off x="2592" y="3264"/>
              <a:ext cx="768" cy="528"/>
              <a:chOff x="2640" y="2640"/>
              <a:chExt cx="768" cy="528"/>
            </a:xfrm>
          </p:grpSpPr>
          <p:grpSp>
            <p:nvGrpSpPr>
              <p:cNvPr id="10279" name="Group 154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10285" name="Group 155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291" name="Group 156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293" name="Oval 157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94" name="Oval 158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292" name="Line 159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286" name="Group 160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287" name="Group 161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289" name="Oval 162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90" name="Oval 163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288" name="Line 164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10280" name="Line 165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1" name="Oval 166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13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2" name="Oval 167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21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3" name="Oval 168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24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4" name="Oval 169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65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61" name="Group 170"/>
            <p:cNvGrpSpPr/>
            <p:nvPr/>
          </p:nvGrpSpPr>
          <p:grpSpPr>
            <a:xfrm>
              <a:off x="1008" y="3264"/>
              <a:ext cx="768" cy="528"/>
              <a:chOff x="2640" y="2640"/>
              <a:chExt cx="768" cy="528"/>
            </a:xfrm>
          </p:grpSpPr>
          <p:grpSp>
            <p:nvGrpSpPr>
              <p:cNvPr id="10263" name="Group 171"/>
              <p:cNvGrpSpPr/>
              <p:nvPr/>
            </p:nvGrpSpPr>
            <p:grpSpPr>
              <a:xfrm>
                <a:off x="2640" y="2640"/>
                <a:ext cx="768" cy="528"/>
                <a:chOff x="1728" y="2880"/>
                <a:chExt cx="768" cy="528"/>
              </a:xfrm>
            </p:grpSpPr>
            <p:grpSp>
              <p:nvGrpSpPr>
                <p:cNvPr id="10269" name="Group 172"/>
                <p:cNvGrpSpPr/>
                <p:nvPr/>
              </p:nvGrpSpPr>
              <p:grpSpPr>
                <a:xfrm>
                  <a:off x="1728" y="2880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275" name="Group 173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277" name="Oval 174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78" name="Oval 175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276" name="Line 176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270" name="Group 177"/>
                <p:cNvGrpSpPr/>
                <p:nvPr/>
              </p:nvGrpSpPr>
              <p:grpSpPr>
                <a:xfrm>
                  <a:off x="2160" y="3072"/>
                  <a:ext cx="336" cy="336"/>
                  <a:chOff x="1680" y="2928"/>
                  <a:chExt cx="336" cy="336"/>
                </a:xfrm>
              </p:grpSpPr>
              <p:grpSp>
                <p:nvGrpSpPr>
                  <p:cNvPr id="10271" name="Group 178"/>
                  <p:cNvGrpSpPr/>
                  <p:nvPr/>
                </p:nvGrpSpPr>
                <p:grpSpPr>
                  <a:xfrm>
                    <a:off x="1680" y="2928"/>
                    <a:ext cx="336" cy="336"/>
                    <a:chOff x="1152" y="2880"/>
                    <a:chExt cx="336" cy="336"/>
                  </a:xfrm>
                </p:grpSpPr>
                <p:sp>
                  <p:nvSpPr>
                    <p:cNvPr id="10273" name="Oval 179"/>
                    <p:cNvSpPr/>
                    <p:nvPr/>
                  </p:nvSpPr>
                  <p:spPr>
                    <a:xfrm>
                      <a:off x="1152" y="2880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74" name="Oval 180"/>
                    <p:cNvSpPr/>
                    <p:nvPr/>
                  </p:nvSpPr>
                  <p:spPr>
                    <a:xfrm>
                      <a:off x="1344" y="3072"/>
                      <a:ext cx="144" cy="144"/>
                    </a:xfrm>
                    <a:prstGeom prst="ellipse">
                      <a:avLst/>
                    </a:prstGeom>
                    <a:noFill/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272" name="Line 181"/>
                  <p:cNvSpPr/>
                  <p:nvPr/>
                </p:nvSpPr>
                <p:spPr>
                  <a:xfrm>
                    <a:off x="1799" y="3047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10264" name="Line 182"/>
              <p:cNvSpPr/>
              <p:nvPr/>
            </p:nvSpPr>
            <p:spPr>
              <a:xfrm>
                <a:off x="2784" y="2736"/>
                <a:ext cx="33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65" name="Oval 183"/>
              <p:cNvSpPr/>
              <p:nvPr/>
            </p:nvSpPr>
            <p:spPr>
              <a:xfrm>
                <a:off x="2640" y="2640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14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6" name="Oval 184"/>
              <p:cNvSpPr/>
              <p:nvPr/>
            </p:nvSpPr>
            <p:spPr>
              <a:xfrm>
                <a:off x="283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26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7" name="Oval 185"/>
              <p:cNvSpPr/>
              <p:nvPr/>
            </p:nvSpPr>
            <p:spPr>
              <a:xfrm>
                <a:off x="3072" y="2832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16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8" name="Oval 186"/>
              <p:cNvSpPr/>
              <p:nvPr/>
            </p:nvSpPr>
            <p:spPr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</a:rPr>
                  <a:t>18</a:t>
                </a:r>
                <a:endParaRPr lang="en-US" altLang="zh-CN" sz="1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62" name="Line 187"/>
            <p:cNvSpPr/>
            <p:nvPr/>
          </p:nvSpPr>
          <p:spPr>
            <a:xfrm>
              <a:off x="1152" y="3360"/>
              <a:ext cx="67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9757" name="Rectangle 189"/>
          <p:cNvSpPr/>
          <p:nvPr/>
        </p:nvSpPr>
        <p:spPr>
          <a:xfrm>
            <a:off x="6019800" y="2209800"/>
            <a:ext cx="17303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O(log </a:t>
            </a:r>
            <a:r>
              <a:rPr lang="en-US" altLang="zh-CN" sz="1800" b="1" i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9758" name="Rectangle 190"/>
          <p:cNvSpPr/>
          <p:nvPr/>
        </p:nvSpPr>
        <p:spPr>
          <a:xfrm>
            <a:off x="6019800" y="3124200"/>
            <a:ext cx="12954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O(1)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9760" name="Rectangle 192"/>
          <p:cNvSpPr/>
          <p:nvPr/>
        </p:nvSpPr>
        <p:spPr>
          <a:xfrm>
            <a:off x="6019800" y="4114800"/>
            <a:ext cx="17303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O(log </a:t>
            </a:r>
            <a:r>
              <a:rPr lang="en-US" altLang="zh-CN" sz="1800" b="1" i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9761" name="Rectangle 193"/>
          <p:cNvSpPr/>
          <p:nvPr/>
        </p:nvSpPr>
        <p:spPr>
          <a:xfrm>
            <a:off x="6019800" y="5105400"/>
            <a:ext cx="17303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/* O(log </a:t>
            </a:r>
            <a:r>
              <a:rPr lang="en-US" altLang="zh-CN" sz="1800" b="1" i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685" grpId="0"/>
      <p:bldP spid="109686" grpId="0" animBg="1"/>
      <p:bldP spid="109687" grpId="0"/>
      <p:bldP spid="109689" grpId="0"/>
      <p:bldP spid="109692" grpId="0"/>
      <p:bldP spid="109757" grpId="0"/>
      <p:bldP spid="109758" grpId="0"/>
      <p:bldP spid="109760" grpId="0"/>
      <p:bldP spid="1097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9811" name="Rectangle 3"/>
          <p:cNvSpPr/>
          <p:nvPr/>
        </p:nvSpPr>
        <p:spPr>
          <a:xfrm>
            <a:off x="457200" y="304800"/>
            <a:ext cx="2743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Implementation: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Rectangle 4"/>
          <p:cNvSpPr/>
          <p:nvPr/>
        </p:nvSpPr>
        <p:spPr>
          <a:xfrm>
            <a:off x="762000" y="762000"/>
            <a:ext cx="4851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Binomial queue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binomial trees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9813" name="Rectangle 5"/>
          <p:cNvSpPr/>
          <p:nvPr/>
        </p:nvSpPr>
        <p:spPr>
          <a:xfrm>
            <a:off x="838200" y="1828800"/>
            <a:ext cx="1524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DeleteMin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4" name="Rectangle 6"/>
          <p:cNvSpPr/>
          <p:nvPr/>
        </p:nvSpPr>
        <p:spPr>
          <a:xfrm>
            <a:off x="838200" y="2727325"/>
            <a:ext cx="1524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Merge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5" name="Rectangle 7"/>
          <p:cNvSpPr/>
          <p:nvPr/>
        </p:nvSpPr>
        <p:spPr>
          <a:xfrm>
            <a:off x="2514600" y="1828800"/>
            <a:ext cx="25908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Find all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subtrees</a:t>
            </a:r>
            <a:r>
              <a:rPr lang="en-US" altLang="zh-CN" sz="2000" b="1" dirty="0">
                <a:latin typeface="Times New Roman" panose="02020603050405020304" pitchFamily="18" charset="0"/>
              </a:rPr>
              <a:t> quickly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9816" name="Rectangle 8"/>
          <p:cNvSpPr/>
          <p:nvPr/>
        </p:nvSpPr>
        <p:spPr>
          <a:xfrm>
            <a:off x="2514600" y="2651125"/>
            <a:ext cx="2590800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The children are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ordered</a:t>
            </a:r>
            <a:r>
              <a:rPr lang="en-US" altLang="zh-CN" sz="2000" b="1" dirty="0">
                <a:latin typeface="Times New Roman" panose="02020603050405020304" pitchFamily="18" charset="0"/>
              </a:rPr>
              <a:t> by their sizes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838200" y="1295400"/>
            <a:ext cx="7391400" cy="457200"/>
            <a:chOff x="528" y="912"/>
            <a:chExt cx="4656" cy="288"/>
          </a:xfrm>
        </p:grpSpPr>
        <p:sp>
          <p:nvSpPr>
            <p:cNvPr id="11279" name="Rectangle 10"/>
            <p:cNvSpPr/>
            <p:nvPr/>
          </p:nvSpPr>
          <p:spPr>
            <a:xfrm>
              <a:off x="528" y="912"/>
              <a:ext cx="96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Operation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1"/>
            <p:cNvSpPr/>
            <p:nvPr/>
          </p:nvSpPr>
          <p:spPr>
            <a:xfrm>
              <a:off x="1824" y="912"/>
              <a:ext cx="96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Property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2"/>
            <p:cNvSpPr/>
            <p:nvPr/>
          </p:nvSpPr>
          <p:spPr>
            <a:xfrm>
              <a:off x="3648" y="912"/>
              <a:ext cx="96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Solution</a:t>
              </a:r>
              <a:endPara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Line 13"/>
            <p:cNvSpPr/>
            <p:nvPr/>
          </p:nvSpPr>
          <p:spPr>
            <a:xfrm>
              <a:off x="528" y="1200"/>
              <a:ext cx="46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9822" name="Line 14"/>
          <p:cNvSpPr/>
          <p:nvPr/>
        </p:nvSpPr>
        <p:spPr>
          <a:xfrm>
            <a:off x="2362200" y="1295400"/>
            <a:ext cx="0" cy="266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23" name="Line 15"/>
          <p:cNvSpPr/>
          <p:nvPr/>
        </p:nvSpPr>
        <p:spPr>
          <a:xfrm>
            <a:off x="5181600" y="1295400"/>
            <a:ext cx="0" cy="266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25" name="AutoShape 17" descr="画布"/>
          <p:cNvSpPr>
            <a:spLocks noChangeArrowheads="1"/>
          </p:cNvSpPr>
          <p:nvPr/>
        </p:nvSpPr>
        <p:spPr bwMode="auto">
          <a:xfrm>
            <a:off x="827088" y="3933825"/>
            <a:ext cx="3673475" cy="2376488"/>
          </a:xfrm>
          <a:prstGeom prst="plus">
            <a:avLst>
              <a:gd name="adj" fmla="val 6806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7: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How can we implement the trees so that all the subtrees can be accessed quickly?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</p:txBody>
      </p:sp>
      <p:sp>
        <p:nvSpPr>
          <p:cNvPr id="119826" name="AutoShape 18" descr="画布"/>
          <p:cNvSpPr>
            <a:spLocks noChangeArrowheads="1"/>
          </p:cNvSpPr>
          <p:nvPr/>
        </p:nvSpPr>
        <p:spPr bwMode="auto">
          <a:xfrm>
            <a:off x="4643438" y="3933825"/>
            <a:ext cx="3673475" cy="2376488"/>
          </a:xfrm>
          <a:prstGeom prst="plus">
            <a:avLst>
              <a:gd name="adj" fmla="val 6806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8: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ebdings" panose="05030102010509060703" pitchFamily="18" charset="2"/>
              </a:rPr>
              <a:t>In which order must we link the subtrees?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2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2" grpId="0"/>
      <p:bldP spid="119813" grpId="0"/>
      <p:bldP spid="119814" grpId="0"/>
      <p:bldP spid="119815" grpId="0"/>
      <p:bldP spid="119816" grpId="0"/>
      <p:bldP spid="119825" grpId="0" animBg="1"/>
      <p:bldP spid="119825" grpId="1" animBg="1"/>
      <p:bldP spid="119826" grpId="0" animBg="1"/>
      <p:bldP spid="1198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1619" name="AutoShape 3"/>
          <p:cNvSpPr/>
          <p:nvPr/>
        </p:nvSpPr>
        <p:spPr>
          <a:xfrm>
            <a:off x="838200" y="609600"/>
            <a:ext cx="7239000" cy="4876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typedef struct </a:t>
            </a:r>
            <a:r>
              <a:rPr lang="en-US" altLang="zh-CN" sz="1800" b="1" dirty="0">
                <a:latin typeface="Arial" panose="020B0604020202020204" pitchFamily="34" charset="0"/>
              </a:rPr>
              <a:t>BinNode *Position;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typedef struct </a:t>
            </a:r>
            <a:r>
              <a:rPr lang="en-US" altLang="zh-CN" sz="1800" b="1" dirty="0">
                <a:latin typeface="Arial" panose="020B0604020202020204" pitchFamily="34" charset="0"/>
              </a:rPr>
              <a:t>Collection *BinQueue;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typedef struct </a:t>
            </a:r>
            <a:r>
              <a:rPr lang="en-US" altLang="zh-CN" sz="1800" b="1" dirty="0">
                <a:latin typeface="Arial" panose="020B0604020202020204" pitchFamily="34" charset="0"/>
              </a:rPr>
              <a:t>BinNode *BinTree;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missing from p.176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BinNode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ElementType	    Element;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Position	    LeftChild;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Position 	    NextSibling;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} 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Collection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	    	CurrentSize;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total number of nodes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BinTree	TheTrees[ MaxTrees ];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} 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Text Box 2"/>
          <p:cNvSpPr txBox="1"/>
          <p:nvPr/>
        </p:nvSpPr>
        <p:spPr>
          <a:xfrm>
            <a:off x="6781800" y="0"/>
            <a:ext cx="2355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Binomial Queues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2643" name="AutoShape 3"/>
          <p:cNvSpPr/>
          <p:nvPr/>
        </p:nvSpPr>
        <p:spPr>
          <a:xfrm>
            <a:off x="838200" y="457200"/>
            <a:ext cx="7239000" cy="35052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BinTree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CombineTrees( BinTree T1, BinTree T2 )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{  </a:t>
            </a:r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/* merge equal-sized T1 and T2 */</a:t>
            </a:r>
            <a:endParaRPr lang="en-US" altLang="zh-CN" sz="1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T1-&gt;Element &gt; T2-&gt;Element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		/* attach the larger one to the smaller one */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CombineTrees( T2, T1 );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solidFill>
                  <a:srgbClr val="008000"/>
                </a:solidFill>
                <a:latin typeface="Arial" panose="020B0604020202020204" pitchFamily="34" charset="0"/>
              </a:rPr>
              <a:t>	/* insert T2 to the front of the children list of T1 */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T2-&gt;NextSibling = T1-&gt;LeftChild;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T1-&gt;LeftChild = T2;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 dirty="0">
                <a:latin typeface="Arial" panose="020B0604020202020204" pitchFamily="34" charset="0"/>
              </a:rPr>
              <a:t> T1;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12644" name="Rectangle 4"/>
          <p:cNvSpPr/>
          <p:nvPr/>
        </p:nvSpPr>
        <p:spPr>
          <a:xfrm>
            <a:off x="4114800" y="3352800"/>
            <a:ext cx="1312863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O( 1 )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2514600" y="4114800"/>
            <a:ext cx="2133600" cy="2209800"/>
            <a:chOff x="1584" y="2592"/>
            <a:chExt cx="1344" cy="1392"/>
          </a:xfrm>
        </p:grpSpPr>
        <p:grpSp>
          <p:nvGrpSpPr>
            <p:cNvPr id="13323" name="Group 5"/>
            <p:cNvGrpSpPr/>
            <p:nvPr/>
          </p:nvGrpSpPr>
          <p:grpSpPr>
            <a:xfrm>
              <a:off x="2400" y="2784"/>
              <a:ext cx="528" cy="912"/>
              <a:chOff x="2304" y="2880"/>
              <a:chExt cx="528" cy="912"/>
            </a:xfrm>
          </p:grpSpPr>
          <p:grpSp>
            <p:nvGrpSpPr>
              <p:cNvPr id="13343" name="Group 6"/>
              <p:cNvGrpSpPr/>
              <p:nvPr/>
            </p:nvGrpSpPr>
            <p:grpSpPr>
              <a:xfrm>
                <a:off x="2496" y="3072"/>
                <a:ext cx="144" cy="144"/>
                <a:chOff x="816" y="2640"/>
                <a:chExt cx="144" cy="144"/>
              </a:xfrm>
            </p:grpSpPr>
            <p:sp>
              <p:nvSpPr>
                <p:cNvPr id="13357" name="Oval 7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58" name="Oval 8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12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44" name="Line 9"/>
              <p:cNvSpPr/>
              <p:nvPr/>
            </p:nvSpPr>
            <p:spPr>
              <a:xfrm>
                <a:off x="2544" y="2880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3345" name="Group 10"/>
              <p:cNvGrpSpPr/>
              <p:nvPr/>
            </p:nvGrpSpPr>
            <p:grpSpPr>
              <a:xfrm>
                <a:off x="2400" y="3360"/>
                <a:ext cx="144" cy="144"/>
                <a:chOff x="816" y="2640"/>
                <a:chExt cx="144" cy="144"/>
              </a:xfrm>
            </p:grpSpPr>
            <p:sp>
              <p:nvSpPr>
                <p:cNvPr id="13355" name="Oval 11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56" name="Oval 12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24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46" name="Line 13"/>
              <p:cNvSpPr/>
              <p:nvPr/>
            </p:nvSpPr>
            <p:spPr>
              <a:xfrm flipH="1">
                <a:off x="2496" y="3216"/>
                <a:ext cx="73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3347" name="Group 14"/>
              <p:cNvGrpSpPr/>
              <p:nvPr/>
            </p:nvGrpSpPr>
            <p:grpSpPr>
              <a:xfrm>
                <a:off x="2688" y="3360"/>
                <a:ext cx="144" cy="144"/>
                <a:chOff x="816" y="2640"/>
                <a:chExt cx="144" cy="144"/>
              </a:xfrm>
            </p:grpSpPr>
            <p:sp>
              <p:nvSpPr>
                <p:cNvPr id="13353" name="Oval 15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54" name="Oval 16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21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48" name="Line 17"/>
              <p:cNvSpPr/>
              <p:nvPr/>
            </p:nvSpPr>
            <p:spPr>
              <a:xfrm>
                <a:off x="2544" y="3408"/>
                <a:ext cx="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3349" name="Group 18"/>
              <p:cNvGrpSpPr/>
              <p:nvPr/>
            </p:nvGrpSpPr>
            <p:grpSpPr>
              <a:xfrm>
                <a:off x="2304" y="3648"/>
                <a:ext cx="144" cy="144"/>
                <a:chOff x="816" y="2640"/>
                <a:chExt cx="144" cy="144"/>
              </a:xfrm>
            </p:grpSpPr>
            <p:sp>
              <p:nvSpPr>
                <p:cNvPr id="13351" name="Oval 19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52" name="Oval 20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65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50" name="Line 21"/>
              <p:cNvSpPr/>
              <p:nvPr/>
            </p:nvSpPr>
            <p:spPr>
              <a:xfrm flipH="1">
                <a:off x="2400" y="3504"/>
                <a:ext cx="73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3324" name="Group 22"/>
            <p:cNvGrpSpPr/>
            <p:nvPr/>
          </p:nvGrpSpPr>
          <p:grpSpPr>
            <a:xfrm>
              <a:off x="1584" y="3072"/>
              <a:ext cx="528" cy="912"/>
              <a:chOff x="2304" y="2880"/>
              <a:chExt cx="528" cy="912"/>
            </a:xfrm>
          </p:grpSpPr>
          <p:grpSp>
            <p:nvGrpSpPr>
              <p:cNvPr id="13327" name="Group 23"/>
              <p:cNvGrpSpPr/>
              <p:nvPr/>
            </p:nvGrpSpPr>
            <p:grpSpPr>
              <a:xfrm>
                <a:off x="2496" y="3072"/>
                <a:ext cx="144" cy="144"/>
                <a:chOff x="816" y="2640"/>
                <a:chExt cx="144" cy="144"/>
              </a:xfrm>
            </p:grpSpPr>
            <p:sp>
              <p:nvSpPr>
                <p:cNvPr id="13341" name="Oval 24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42" name="Oval 25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14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28" name="Line 26"/>
              <p:cNvSpPr/>
              <p:nvPr/>
            </p:nvSpPr>
            <p:spPr>
              <a:xfrm>
                <a:off x="2544" y="2880"/>
                <a:ext cx="0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3329" name="Group 27"/>
              <p:cNvGrpSpPr/>
              <p:nvPr/>
            </p:nvGrpSpPr>
            <p:grpSpPr>
              <a:xfrm>
                <a:off x="2400" y="3360"/>
                <a:ext cx="144" cy="144"/>
                <a:chOff x="816" y="2640"/>
                <a:chExt cx="144" cy="144"/>
              </a:xfrm>
            </p:grpSpPr>
            <p:sp>
              <p:nvSpPr>
                <p:cNvPr id="13339" name="Oval 28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40" name="Oval 29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16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30" name="Line 30"/>
              <p:cNvSpPr/>
              <p:nvPr/>
            </p:nvSpPr>
            <p:spPr>
              <a:xfrm flipH="1">
                <a:off x="2496" y="3216"/>
                <a:ext cx="73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3331" name="Group 31"/>
              <p:cNvGrpSpPr/>
              <p:nvPr/>
            </p:nvGrpSpPr>
            <p:grpSpPr>
              <a:xfrm>
                <a:off x="2688" y="3360"/>
                <a:ext cx="144" cy="144"/>
                <a:chOff x="816" y="2640"/>
                <a:chExt cx="144" cy="144"/>
              </a:xfrm>
            </p:grpSpPr>
            <p:sp>
              <p:nvSpPr>
                <p:cNvPr id="13337" name="Oval 32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8" name="Oval 33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26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32" name="Line 34"/>
              <p:cNvSpPr/>
              <p:nvPr/>
            </p:nvSpPr>
            <p:spPr>
              <a:xfrm>
                <a:off x="2544" y="3408"/>
                <a:ext cx="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3333" name="Group 35"/>
              <p:cNvGrpSpPr/>
              <p:nvPr/>
            </p:nvGrpSpPr>
            <p:grpSpPr>
              <a:xfrm>
                <a:off x="2304" y="3648"/>
                <a:ext cx="144" cy="144"/>
                <a:chOff x="816" y="2640"/>
                <a:chExt cx="144" cy="144"/>
              </a:xfrm>
            </p:grpSpPr>
            <p:sp>
              <p:nvSpPr>
                <p:cNvPr id="13335" name="Oval 36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6" name="Oval 37"/>
                <p:cNvSpPr/>
                <p:nvPr/>
              </p:nvSpPr>
              <p:spPr>
                <a:xfrm>
                  <a:off x="816" y="2640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</a:rPr>
                    <a:t>18</a:t>
                  </a:r>
                  <a:endParaRPr lang="en-US" altLang="zh-CN" sz="1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34" name="Line 38"/>
              <p:cNvSpPr/>
              <p:nvPr/>
            </p:nvSpPr>
            <p:spPr>
              <a:xfrm flipH="1">
                <a:off x="2400" y="3504"/>
                <a:ext cx="73" cy="1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sp>
          <p:nvSpPr>
            <p:cNvPr id="13325" name="Rectangle 40"/>
            <p:cNvSpPr/>
            <p:nvPr/>
          </p:nvSpPr>
          <p:spPr>
            <a:xfrm>
              <a:off x="2496" y="2592"/>
              <a:ext cx="28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T1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13326" name="Rectangle 41"/>
            <p:cNvSpPr/>
            <p:nvPr/>
          </p:nvSpPr>
          <p:spPr>
            <a:xfrm>
              <a:off x="1680" y="2889"/>
              <a:ext cx="28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1800" b="1" dirty="0">
                  <a:latin typeface="Arial" panose="020B0604020202020204" pitchFamily="34" charset="0"/>
                </a:rPr>
                <a:t>T2</a:t>
              </a:r>
              <a:endParaRPr lang="en-US" altLang="zh-CN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12683" name="Line 43"/>
          <p:cNvSpPr/>
          <p:nvPr/>
        </p:nvSpPr>
        <p:spPr>
          <a:xfrm>
            <a:off x="3048000" y="5257800"/>
            <a:ext cx="9144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12684" name="Line 44"/>
          <p:cNvSpPr/>
          <p:nvPr/>
        </p:nvSpPr>
        <p:spPr>
          <a:xfrm flipH="1">
            <a:off x="4114800" y="4953000"/>
            <a:ext cx="115888" cy="2286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85" name="Line 45"/>
          <p:cNvSpPr/>
          <p:nvPr/>
        </p:nvSpPr>
        <p:spPr>
          <a:xfrm flipH="1">
            <a:off x="2971800" y="4876800"/>
            <a:ext cx="1143000" cy="304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12686" name="Oval 46"/>
          <p:cNvSpPr/>
          <p:nvPr/>
        </p:nvSpPr>
        <p:spPr>
          <a:xfrm>
            <a:off x="3962400" y="4114800"/>
            <a:ext cx="457200" cy="304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  <p:bldP spid="112644" grpId="0"/>
      <p:bldP spid="112686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7695</Words>
  <Application>WPS 演示</Application>
  <PresentationFormat>全屏显示(4:3)</PresentationFormat>
  <Paragraphs>601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Webdings</vt:lpstr>
      <vt:lpstr>Impact</vt:lpstr>
      <vt:lpstr>Symbol</vt:lpstr>
      <vt:lpstr>Georgia</vt:lpstr>
      <vt:lpstr>微软雅黑</vt:lpstr>
      <vt:lpstr>Arial Unicode MS</vt:lpstr>
      <vt:lpstr>默认设计模板</vt:lpstr>
      <vt:lpstr>MS_ClipArt_Gallery.2</vt:lpstr>
      <vt:lpstr>MS_ClipArt_Gallery.5</vt:lpstr>
      <vt:lpstr>Equation.3</vt:lpstr>
      <vt:lpstr>Equation.3</vt:lpstr>
      <vt:lpstr>Equation.3</vt:lpstr>
      <vt:lpstr>Equation.3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441</cp:revision>
  <dcterms:created xsi:type="dcterms:W3CDTF">2000-07-24T11:13:00Z</dcterms:created>
  <dcterms:modified xsi:type="dcterms:W3CDTF">2024-06-22T07:01:48Z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749321FDCCE24472A7E73D6219631B49_12</vt:lpwstr>
  </property>
  <property fmtid="{D5CDD505-2E9C-101B-9397-08002B2CF9AE}" pid="3" name="KSOProductBuildVer">
    <vt:lpwstr>2052-12.1.0.16929</vt:lpwstr>
  </property>
</Properties>
</file>